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5"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9" d="100"/>
          <a:sy n="59" d="100"/>
        </p:scale>
        <p:origin x="-1398" y="-15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4459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4459C"/>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4459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17" name="bk object 17"/>
          <p:cNvSpPr/>
          <p:nvPr/>
        </p:nvSpPr>
        <p:spPr>
          <a:xfrm>
            <a:off x="776363" y="349758"/>
            <a:ext cx="9142476" cy="1713738"/>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5282831" y="1350263"/>
            <a:ext cx="845185" cy="253365"/>
          </a:xfrm>
          <a:custGeom>
            <a:avLst/>
            <a:gdLst/>
            <a:ahLst/>
            <a:cxnLst/>
            <a:rect l="l" t="t" r="r" b="b"/>
            <a:pathLst>
              <a:path w="845185" h="253365">
                <a:moveTo>
                  <a:pt x="845058" y="252984"/>
                </a:moveTo>
                <a:lnTo>
                  <a:pt x="845058" y="0"/>
                </a:lnTo>
                <a:lnTo>
                  <a:pt x="0" y="0"/>
                </a:lnTo>
                <a:lnTo>
                  <a:pt x="0" y="252984"/>
                </a:lnTo>
                <a:lnTo>
                  <a:pt x="4572" y="252984"/>
                </a:lnTo>
                <a:lnTo>
                  <a:pt x="4572" y="9144"/>
                </a:lnTo>
                <a:lnTo>
                  <a:pt x="9143" y="4572"/>
                </a:lnTo>
                <a:lnTo>
                  <a:pt x="9143" y="9144"/>
                </a:lnTo>
                <a:lnTo>
                  <a:pt x="835913" y="9144"/>
                </a:lnTo>
                <a:lnTo>
                  <a:pt x="835913" y="4572"/>
                </a:lnTo>
                <a:lnTo>
                  <a:pt x="840486" y="9144"/>
                </a:lnTo>
                <a:lnTo>
                  <a:pt x="840486" y="252984"/>
                </a:lnTo>
                <a:lnTo>
                  <a:pt x="845058" y="252984"/>
                </a:lnTo>
                <a:close/>
              </a:path>
              <a:path w="845185" h="253365">
                <a:moveTo>
                  <a:pt x="9143" y="9144"/>
                </a:moveTo>
                <a:lnTo>
                  <a:pt x="9143" y="4572"/>
                </a:lnTo>
                <a:lnTo>
                  <a:pt x="4572" y="9144"/>
                </a:lnTo>
                <a:lnTo>
                  <a:pt x="9143" y="9144"/>
                </a:lnTo>
                <a:close/>
              </a:path>
              <a:path w="845185" h="253365">
                <a:moveTo>
                  <a:pt x="9143" y="243078"/>
                </a:moveTo>
                <a:lnTo>
                  <a:pt x="9143" y="9144"/>
                </a:lnTo>
                <a:lnTo>
                  <a:pt x="4572" y="9144"/>
                </a:lnTo>
                <a:lnTo>
                  <a:pt x="4572" y="243078"/>
                </a:lnTo>
                <a:lnTo>
                  <a:pt x="9143" y="243078"/>
                </a:lnTo>
                <a:close/>
              </a:path>
              <a:path w="845185" h="253365">
                <a:moveTo>
                  <a:pt x="840486" y="243078"/>
                </a:moveTo>
                <a:lnTo>
                  <a:pt x="4572" y="243078"/>
                </a:lnTo>
                <a:lnTo>
                  <a:pt x="9143" y="247650"/>
                </a:lnTo>
                <a:lnTo>
                  <a:pt x="9143" y="252984"/>
                </a:lnTo>
                <a:lnTo>
                  <a:pt x="835913" y="252984"/>
                </a:lnTo>
                <a:lnTo>
                  <a:pt x="835913" y="247650"/>
                </a:lnTo>
                <a:lnTo>
                  <a:pt x="840486" y="243078"/>
                </a:lnTo>
                <a:close/>
              </a:path>
              <a:path w="845185" h="253365">
                <a:moveTo>
                  <a:pt x="9143" y="252984"/>
                </a:moveTo>
                <a:lnTo>
                  <a:pt x="9143" y="247650"/>
                </a:lnTo>
                <a:lnTo>
                  <a:pt x="4572" y="243078"/>
                </a:lnTo>
                <a:lnTo>
                  <a:pt x="4572" y="252984"/>
                </a:lnTo>
                <a:lnTo>
                  <a:pt x="9143" y="252984"/>
                </a:lnTo>
                <a:close/>
              </a:path>
              <a:path w="845185" h="253365">
                <a:moveTo>
                  <a:pt x="840486" y="9144"/>
                </a:moveTo>
                <a:lnTo>
                  <a:pt x="835913" y="4572"/>
                </a:lnTo>
                <a:lnTo>
                  <a:pt x="835913" y="9144"/>
                </a:lnTo>
                <a:lnTo>
                  <a:pt x="840486" y="9144"/>
                </a:lnTo>
                <a:close/>
              </a:path>
              <a:path w="845185" h="253365">
                <a:moveTo>
                  <a:pt x="840486" y="243078"/>
                </a:moveTo>
                <a:lnTo>
                  <a:pt x="840486" y="9144"/>
                </a:lnTo>
                <a:lnTo>
                  <a:pt x="835913" y="9144"/>
                </a:lnTo>
                <a:lnTo>
                  <a:pt x="835913" y="243078"/>
                </a:lnTo>
                <a:lnTo>
                  <a:pt x="840486" y="243078"/>
                </a:lnTo>
                <a:close/>
              </a:path>
              <a:path w="845185" h="253365">
                <a:moveTo>
                  <a:pt x="840486" y="252984"/>
                </a:moveTo>
                <a:lnTo>
                  <a:pt x="840486" y="243078"/>
                </a:lnTo>
                <a:lnTo>
                  <a:pt x="835913" y="247650"/>
                </a:lnTo>
                <a:lnTo>
                  <a:pt x="835913" y="252984"/>
                </a:lnTo>
                <a:lnTo>
                  <a:pt x="840486" y="252984"/>
                </a:lnTo>
                <a:close/>
              </a:path>
            </a:pathLst>
          </a:custGeom>
          <a:solidFill>
            <a:srgbClr val="FF0066"/>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6473" y="676910"/>
            <a:ext cx="8300453" cy="452755"/>
          </a:xfrm>
          <a:prstGeom prst="rect">
            <a:avLst/>
          </a:prstGeom>
        </p:spPr>
        <p:txBody>
          <a:bodyPr wrap="square" lIns="0" tIns="0" rIns="0" bIns="0">
            <a:spAutoFit/>
          </a:bodyPr>
          <a:lstStyle>
            <a:lvl1pPr>
              <a:defRPr sz="2800" b="1" i="0">
                <a:solidFill>
                  <a:srgbClr val="24459C"/>
                </a:solidFill>
                <a:latin typeface="Arial"/>
                <a:cs typeface="Arial"/>
              </a:defRPr>
            </a:lvl1pPr>
          </a:lstStyle>
          <a:p>
            <a:endParaRPr/>
          </a:p>
        </p:txBody>
      </p:sp>
      <p:sp>
        <p:nvSpPr>
          <p:cNvPr id="3" name="Holder 3"/>
          <p:cNvSpPr>
            <a:spLocks noGrp="1"/>
          </p:cNvSpPr>
          <p:nvPr>
            <p:ph type="body" idx="1"/>
          </p:nvPr>
        </p:nvSpPr>
        <p:spPr>
          <a:xfrm>
            <a:off x="1766449" y="2041167"/>
            <a:ext cx="7619365" cy="1887854"/>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3957954" cy="452755"/>
          </a:xfrm>
          <a:prstGeom prst="rect">
            <a:avLst/>
          </a:prstGeom>
        </p:spPr>
        <p:txBody>
          <a:bodyPr vert="horz" wrap="square" lIns="0" tIns="12700" rIns="0" bIns="0" rtlCol="0">
            <a:spAutoFit/>
          </a:bodyPr>
          <a:lstStyle/>
          <a:p>
            <a:pPr marL="12700">
              <a:lnSpc>
                <a:spcPct val="100000"/>
              </a:lnSpc>
              <a:spcBef>
                <a:spcPts val="100"/>
              </a:spcBef>
            </a:pPr>
            <a:r>
              <a:rPr spc="-5" dirty="0"/>
              <a:t>Properties of Sun</a:t>
            </a:r>
            <a:r>
              <a:rPr spc="-65" dirty="0"/>
              <a:t> </a:t>
            </a:r>
            <a:r>
              <a:rPr spc="-5" dirty="0"/>
              <a:t>Light</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018667" y="1872995"/>
            <a:ext cx="2140457" cy="276224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6" name="object 6"/>
          <p:cNvSpPr txBox="1"/>
          <p:nvPr/>
        </p:nvSpPr>
        <p:spPr>
          <a:xfrm>
            <a:off x="1309249" y="1498779"/>
            <a:ext cx="5518150" cy="3297554"/>
          </a:xfrm>
          <a:prstGeom prst="rect">
            <a:avLst/>
          </a:prstGeom>
        </p:spPr>
        <p:txBody>
          <a:bodyPr vert="horz" wrap="square" lIns="0" tIns="99695" rIns="0" bIns="0" rtlCol="0">
            <a:spAutoFit/>
          </a:bodyPr>
          <a:lstStyle/>
          <a:p>
            <a:pPr marL="355600" indent="-342900">
              <a:lnSpc>
                <a:spcPct val="100000"/>
              </a:lnSpc>
              <a:spcBef>
                <a:spcPts val="785"/>
              </a:spcBef>
              <a:buClr>
                <a:srgbClr val="3333FF"/>
              </a:buClr>
              <a:buSzPct val="110000"/>
              <a:buFont typeface="Wingdings"/>
              <a:buChar char=""/>
              <a:tabLst>
                <a:tab pos="355600" algn="l"/>
              </a:tabLst>
            </a:pPr>
            <a:r>
              <a:rPr sz="2000" spc="-10" dirty="0">
                <a:latin typeface="Arial"/>
                <a:cs typeface="Arial"/>
              </a:rPr>
              <a:t>Measurement </a:t>
            </a:r>
            <a:r>
              <a:rPr sz="2000" spc="-5" dirty="0">
                <a:latin typeface="Arial"/>
                <a:cs typeface="Arial"/>
              </a:rPr>
              <a:t>of </a:t>
            </a:r>
            <a:r>
              <a:rPr sz="2000" spc="-10" dirty="0">
                <a:latin typeface="Arial"/>
                <a:cs typeface="Arial"/>
              </a:rPr>
              <a:t>Solar Radiation</a:t>
            </a:r>
            <a:endParaRPr sz="2000">
              <a:latin typeface="Arial"/>
              <a:cs typeface="Arial"/>
            </a:endParaRPr>
          </a:p>
          <a:p>
            <a:pPr marL="812800" marR="442595" lvl="1" indent="-342900">
              <a:lnSpc>
                <a:spcPts val="1939"/>
              </a:lnSpc>
              <a:spcBef>
                <a:spcPts val="1105"/>
              </a:spcBef>
              <a:buClr>
                <a:srgbClr val="3333FF"/>
              </a:buClr>
              <a:buSzPct val="108333"/>
              <a:buFont typeface="Wingdings"/>
              <a:buChar char=""/>
              <a:tabLst>
                <a:tab pos="812165" algn="l"/>
                <a:tab pos="812800" algn="l"/>
              </a:tabLst>
            </a:pPr>
            <a:r>
              <a:rPr sz="1800" spc="-5" dirty="0">
                <a:latin typeface="Times New Roman"/>
                <a:cs typeface="Times New Roman"/>
              </a:rPr>
              <a:t>In PV system design it is essential to know the  amount of sunlight available at </a:t>
            </a:r>
            <a:r>
              <a:rPr sz="1800" dirty="0">
                <a:latin typeface="Times New Roman"/>
                <a:cs typeface="Times New Roman"/>
              </a:rPr>
              <a:t>a </a:t>
            </a:r>
            <a:r>
              <a:rPr sz="1800" spc="-5" dirty="0">
                <a:latin typeface="Times New Roman"/>
                <a:cs typeface="Times New Roman"/>
              </a:rPr>
              <a:t>particular  location at </a:t>
            </a:r>
            <a:r>
              <a:rPr sz="1800" dirty="0">
                <a:latin typeface="Times New Roman"/>
                <a:cs typeface="Times New Roman"/>
              </a:rPr>
              <a:t>a </a:t>
            </a:r>
            <a:r>
              <a:rPr sz="1800" spc="-5" dirty="0">
                <a:latin typeface="Times New Roman"/>
                <a:cs typeface="Times New Roman"/>
              </a:rPr>
              <a:t>given</a:t>
            </a:r>
            <a:r>
              <a:rPr sz="1800" dirty="0">
                <a:latin typeface="Times New Roman"/>
                <a:cs typeface="Times New Roman"/>
              </a:rPr>
              <a:t> </a:t>
            </a:r>
            <a:r>
              <a:rPr sz="1800" spc="-5" dirty="0">
                <a:latin typeface="Times New Roman"/>
                <a:cs typeface="Times New Roman"/>
              </a:rPr>
              <a:t>time.</a:t>
            </a:r>
            <a:endParaRPr sz="1800">
              <a:latin typeface="Times New Roman"/>
              <a:cs typeface="Times New Roman"/>
            </a:endParaRPr>
          </a:p>
          <a:p>
            <a:pPr marL="812800" marR="108585" lvl="1" indent="-342900">
              <a:lnSpc>
                <a:spcPts val="1939"/>
              </a:lnSpc>
              <a:spcBef>
                <a:spcPts val="1095"/>
              </a:spcBef>
              <a:buClr>
                <a:srgbClr val="3333FF"/>
              </a:buClr>
              <a:buSzPct val="108333"/>
              <a:buFont typeface="Wingdings"/>
              <a:buChar char=""/>
              <a:tabLst>
                <a:tab pos="812165" algn="l"/>
                <a:tab pos="812800" algn="l"/>
              </a:tabLst>
            </a:pPr>
            <a:r>
              <a:rPr sz="1800" spc="-5" dirty="0">
                <a:solidFill>
                  <a:srgbClr val="C00000"/>
                </a:solidFill>
                <a:latin typeface="Times New Roman"/>
                <a:cs typeface="Times New Roman"/>
              </a:rPr>
              <a:t>The two common methods which characterise  solar radiation are the</a:t>
            </a:r>
            <a:r>
              <a:rPr sz="1800" spc="-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solar radiance</a:t>
            </a:r>
            <a:r>
              <a:rPr sz="1800" spc="-5" dirty="0">
                <a:solidFill>
                  <a:srgbClr val="009A9A"/>
                </a:solidFill>
                <a:latin typeface="Times New Roman"/>
                <a:cs typeface="Times New Roman"/>
              </a:rPr>
              <a:t> </a:t>
            </a:r>
            <a:r>
              <a:rPr sz="1800" spc="-5" dirty="0">
                <a:solidFill>
                  <a:srgbClr val="C00000"/>
                </a:solidFill>
                <a:latin typeface="Times New Roman"/>
                <a:cs typeface="Times New Roman"/>
              </a:rPr>
              <a:t>(or radiation)  </a:t>
            </a:r>
            <a:r>
              <a:rPr sz="1800" dirty="0">
                <a:solidFill>
                  <a:srgbClr val="C00000"/>
                </a:solidFill>
                <a:latin typeface="Times New Roman"/>
                <a:cs typeface="Times New Roman"/>
              </a:rPr>
              <a:t>and </a:t>
            </a:r>
            <a:r>
              <a:rPr sz="1800" spc="-5" dirty="0">
                <a:solidFill>
                  <a:srgbClr val="C00000"/>
                </a:solidFill>
                <a:latin typeface="Times New Roman"/>
                <a:cs typeface="Times New Roman"/>
              </a:rPr>
              <a:t>solar</a:t>
            </a:r>
            <a:r>
              <a:rPr sz="1800" spc="-1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insolation</a:t>
            </a:r>
            <a:r>
              <a:rPr sz="1800" spc="-5" dirty="0">
                <a:solidFill>
                  <a:srgbClr val="C00000"/>
                </a:solidFill>
                <a:latin typeface="Times New Roman"/>
                <a:cs typeface="Times New Roman"/>
              </a:rPr>
              <a:t>.</a:t>
            </a:r>
            <a:endParaRPr sz="1800">
              <a:latin typeface="Times New Roman"/>
              <a:cs typeface="Times New Roman"/>
            </a:endParaRPr>
          </a:p>
          <a:p>
            <a:pPr marL="812800" marR="5080" lvl="1" indent="-342900">
              <a:lnSpc>
                <a:spcPts val="1939"/>
              </a:lnSpc>
              <a:spcBef>
                <a:spcPts val="1090"/>
              </a:spcBef>
              <a:buClr>
                <a:srgbClr val="3333FF"/>
              </a:buClr>
              <a:buSzPct val="108333"/>
              <a:buFont typeface="Wingdings"/>
              <a:buChar char=""/>
              <a:tabLst>
                <a:tab pos="812165" algn="l"/>
                <a:tab pos="812800" algn="l"/>
              </a:tabLst>
            </a:pPr>
            <a:r>
              <a:rPr sz="1800" spc="-5" dirty="0">
                <a:solidFill>
                  <a:srgbClr val="C00000"/>
                </a:solidFill>
                <a:latin typeface="Times New Roman"/>
                <a:cs typeface="Times New Roman"/>
              </a:rPr>
              <a:t>The solar radiance </a:t>
            </a:r>
            <a:r>
              <a:rPr sz="1800" spc="-5" dirty="0">
                <a:latin typeface="Times New Roman"/>
                <a:cs typeface="Times New Roman"/>
              </a:rPr>
              <a:t>is an instantaneous</a:t>
            </a:r>
            <a:r>
              <a:rPr sz="1800" spc="-5" dirty="0">
                <a:solidFill>
                  <a:srgbClr val="009A9A"/>
                </a:solidFill>
                <a:latin typeface="Times New Roman"/>
                <a:cs typeface="Times New Roman"/>
              </a:rPr>
              <a:t> </a:t>
            </a:r>
            <a:r>
              <a:rPr sz="1800" u="sng" dirty="0">
                <a:solidFill>
                  <a:srgbClr val="009A9A"/>
                </a:solidFill>
                <a:uFill>
                  <a:solidFill>
                    <a:srgbClr val="009999"/>
                  </a:solidFill>
                </a:uFill>
                <a:latin typeface="Times New Roman"/>
                <a:cs typeface="Times New Roman"/>
              </a:rPr>
              <a:t>power  </a:t>
            </a:r>
            <a:r>
              <a:rPr sz="1800" u="sng" spc="-5" dirty="0">
                <a:solidFill>
                  <a:srgbClr val="009A9A"/>
                </a:solidFill>
                <a:uFill>
                  <a:solidFill>
                    <a:srgbClr val="009999"/>
                  </a:solidFill>
                </a:uFill>
                <a:latin typeface="Times New Roman"/>
                <a:cs typeface="Times New Roman"/>
              </a:rPr>
              <a:t>density</a:t>
            </a:r>
            <a:r>
              <a:rPr sz="1800" spc="-5" dirty="0">
                <a:solidFill>
                  <a:srgbClr val="009A9A"/>
                </a:solidFill>
                <a:latin typeface="Times New Roman"/>
                <a:cs typeface="Times New Roman"/>
              </a:rPr>
              <a:t> </a:t>
            </a:r>
            <a:r>
              <a:rPr sz="1800" spc="-5" dirty="0">
                <a:latin typeface="Times New Roman"/>
                <a:cs typeface="Times New Roman"/>
              </a:rPr>
              <a:t>in units </a:t>
            </a:r>
            <a:r>
              <a:rPr sz="1800" spc="-5" dirty="0">
                <a:solidFill>
                  <a:srgbClr val="C00000"/>
                </a:solidFill>
                <a:latin typeface="Times New Roman"/>
                <a:cs typeface="Times New Roman"/>
              </a:rPr>
              <a:t>of kW/m</a:t>
            </a:r>
            <a:r>
              <a:rPr sz="1800" spc="-7" baseline="25462" dirty="0">
                <a:solidFill>
                  <a:srgbClr val="C00000"/>
                </a:solidFill>
                <a:latin typeface="Times New Roman"/>
                <a:cs typeface="Times New Roman"/>
              </a:rPr>
              <a:t>2</a:t>
            </a:r>
            <a:r>
              <a:rPr sz="1800" spc="-5" dirty="0">
                <a:latin typeface="Times New Roman"/>
                <a:cs typeface="Times New Roman"/>
              </a:rPr>
              <a:t>. </a:t>
            </a:r>
            <a:r>
              <a:rPr sz="1800" spc="-5" dirty="0">
                <a:solidFill>
                  <a:srgbClr val="C00000"/>
                </a:solidFill>
                <a:latin typeface="Times New Roman"/>
                <a:cs typeface="Times New Roman"/>
              </a:rPr>
              <a:t>The solar radiance </a:t>
            </a:r>
            <a:r>
              <a:rPr sz="1800" spc="-5" dirty="0">
                <a:latin typeface="Times New Roman"/>
                <a:cs typeface="Times New Roman"/>
              </a:rPr>
              <a:t> varies throughout the day </a:t>
            </a:r>
            <a:r>
              <a:rPr sz="1800" spc="-5" dirty="0">
                <a:solidFill>
                  <a:srgbClr val="C00000"/>
                </a:solidFill>
                <a:latin typeface="Times New Roman"/>
                <a:cs typeface="Times New Roman"/>
              </a:rPr>
              <a:t>from </a:t>
            </a:r>
            <a:r>
              <a:rPr sz="1800" dirty="0">
                <a:solidFill>
                  <a:srgbClr val="C00000"/>
                </a:solidFill>
                <a:latin typeface="Times New Roman"/>
                <a:cs typeface="Times New Roman"/>
              </a:rPr>
              <a:t>0 </a:t>
            </a:r>
            <a:r>
              <a:rPr sz="1800" spc="-5" dirty="0">
                <a:solidFill>
                  <a:srgbClr val="C00000"/>
                </a:solidFill>
                <a:latin typeface="Times New Roman"/>
                <a:cs typeface="Times New Roman"/>
              </a:rPr>
              <a:t>kW/m</a:t>
            </a:r>
            <a:r>
              <a:rPr sz="1800" spc="-7" baseline="25462" dirty="0">
                <a:solidFill>
                  <a:srgbClr val="C00000"/>
                </a:solidFill>
                <a:latin typeface="Times New Roman"/>
                <a:cs typeface="Times New Roman"/>
              </a:rPr>
              <a:t>2 </a:t>
            </a:r>
            <a:r>
              <a:rPr sz="1800" spc="-5" dirty="0">
                <a:solidFill>
                  <a:srgbClr val="C00000"/>
                </a:solidFill>
                <a:latin typeface="Times New Roman"/>
                <a:cs typeface="Times New Roman"/>
              </a:rPr>
              <a:t>at night to  </a:t>
            </a:r>
            <a:r>
              <a:rPr sz="1800" dirty="0">
                <a:solidFill>
                  <a:srgbClr val="C00000"/>
                </a:solidFill>
                <a:latin typeface="Times New Roman"/>
                <a:cs typeface="Times New Roman"/>
              </a:rPr>
              <a:t>a </a:t>
            </a:r>
            <a:r>
              <a:rPr sz="1800" spc="-5" dirty="0">
                <a:solidFill>
                  <a:srgbClr val="C00000"/>
                </a:solidFill>
                <a:latin typeface="Times New Roman"/>
                <a:cs typeface="Times New Roman"/>
              </a:rPr>
              <a:t>maximum </a:t>
            </a:r>
            <a:r>
              <a:rPr sz="1800" dirty="0">
                <a:solidFill>
                  <a:srgbClr val="C00000"/>
                </a:solidFill>
                <a:latin typeface="Times New Roman"/>
                <a:cs typeface="Times New Roman"/>
              </a:rPr>
              <a:t>of about 1</a:t>
            </a:r>
            <a:r>
              <a:rPr sz="1800" spc="-15" dirty="0">
                <a:solidFill>
                  <a:srgbClr val="C00000"/>
                </a:solidFill>
                <a:latin typeface="Times New Roman"/>
                <a:cs typeface="Times New Roman"/>
              </a:rPr>
              <a:t> </a:t>
            </a:r>
            <a:r>
              <a:rPr sz="1800" spc="-5" dirty="0">
                <a:solidFill>
                  <a:srgbClr val="C00000"/>
                </a:solidFill>
                <a:latin typeface="Times New Roman"/>
                <a:cs typeface="Times New Roman"/>
              </a:rPr>
              <a:t>kW/m</a:t>
            </a:r>
            <a:r>
              <a:rPr sz="1800" spc="-7" baseline="25462" dirty="0">
                <a:solidFill>
                  <a:srgbClr val="C00000"/>
                </a:solidFill>
                <a:latin typeface="Times New Roman"/>
                <a:cs typeface="Times New Roman"/>
              </a:rPr>
              <a:t>2</a:t>
            </a:r>
            <a:r>
              <a:rPr sz="1800" spc="-5" dirty="0">
                <a:solidFill>
                  <a:srgbClr val="C00000"/>
                </a:solidFill>
                <a:latin typeface="Times New Roman"/>
                <a:cs typeface="Times New Roman"/>
              </a:rPr>
              <a:t>.</a:t>
            </a:r>
            <a:endParaRPr sz="1800">
              <a:latin typeface="Times New Roman"/>
              <a:cs typeface="Times New Roman"/>
            </a:endParaRPr>
          </a:p>
        </p:txBody>
      </p:sp>
      <p:sp>
        <p:nvSpPr>
          <p:cNvPr id="7" name="object 7"/>
          <p:cNvSpPr/>
          <p:nvPr/>
        </p:nvSpPr>
        <p:spPr>
          <a:xfrm>
            <a:off x="7018667" y="4635246"/>
            <a:ext cx="2140457" cy="48767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766449" y="4880102"/>
            <a:ext cx="4463415" cy="1287780"/>
          </a:xfrm>
          <a:prstGeom prst="rect">
            <a:avLst/>
          </a:prstGeom>
        </p:spPr>
        <p:txBody>
          <a:bodyPr vert="horz" wrap="square" lIns="0" tIns="43815" rIns="0" bIns="0" rtlCol="0">
            <a:spAutoFit/>
          </a:bodyPr>
          <a:lstStyle/>
          <a:p>
            <a:pPr marL="355600" marR="5080" indent="-342900">
              <a:lnSpc>
                <a:spcPts val="1939"/>
              </a:lnSpc>
              <a:spcBef>
                <a:spcPts val="345"/>
              </a:spcBef>
              <a:buClr>
                <a:srgbClr val="3333FF"/>
              </a:buClr>
              <a:buSzPct val="108333"/>
              <a:buFont typeface="Wingdings"/>
              <a:buChar char=""/>
              <a:tabLst>
                <a:tab pos="354965" algn="l"/>
                <a:tab pos="355600" algn="l"/>
              </a:tabLst>
            </a:pPr>
            <a:r>
              <a:rPr sz="1800" spc="-5" dirty="0">
                <a:solidFill>
                  <a:srgbClr val="C00000"/>
                </a:solidFill>
                <a:latin typeface="Times New Roman"/>
                <a:cs typeface="Times New Roman"/>
              </a:rPr>
              <a:t>The solar radiance is strongly dependant on  location and local </a:t>
            </a:r>
            <a:r>
              <a:rPr sz="1800" spc="-20" dirty="0">
                <a:solidFill>
                  <a:srgbClr val="C00000"/>
                </a:solidFill>
                <a:latin typeface="Times New Roman"/>
                <a:cs typeface="Times New Roman"/>
              </a:rPr>
              <a:t>weather</a:t>
            </a:r>
            <a:r>
              <a:rPr sz="1800" spc="-20" dirty="0">
                <a:latin typeface="Times New Roman"/>
                <a:cs typeface="Times New Roman"/>
              </a:rPr>
              <a:t>. </a:t>
            </a:r>
            <a:r>
              <a:rPr sz="1800" spc="-5" dirty="0">
                <a:latin typeface="Times New Roman"/>
                <a:cs typeface="Times New Roman"/>
              </a:rPr>
              <a:t>Solar radiance  measurements consist </a:t>
            </a:r>
            <a:r>
              <a:rPr sz="1800" dirty="0">
                <a:latin typeface="Times New Roman"/>
                <a:cs typeface="Times New Roman"/>
              </a:rPr>
              <a:t>of </a:t>
            </a:r>
            <a:r>
              <a:rPr sz="1800" spc="-5" dirty="0">
                <a:latin typeface="Times New Roman"/>
                <a:cs typeface="Times New Roman"/>
              </a:rPr>
              <a:t>global and/or direct  radiation measurements taken periodically  throughout the</a:t>
            </a:r>
            <a:r>
              <a:rPr sz="1800" spc="-10" dirty="0">
                <a:latin typeface="Times New Roman"/>
                <a:cs typeface="Times New Roman"/>
              </a:rPr>
              <a:t> </a:t>
            </a:r>
            <a:r>
              <a:rPr sz="1800" spc="-35" dirty="0">
                <a:latin typeface="Times New Roman"/>
                <a:cs typeface="Times New Roman"/>
              </a:rPr>
              <a:t>day.</a:t>
            </a:r>
            <a:endParaRPr sz="1800">
              <a:latin typeface="Times New Roman"/>
              <a:cs typeface="Times New Roman"/>
            </a:endParaRPr>
          </a:p>
        </p:txBody>
      </p:sp>
      <p:sp>
        <p:nvSpPr>
          <p:cNvPr id="10" name="object 10"/>
          <p:cNvSpPr txBox="1"/>
          <p:nvPr/>
        </p:nvSpPr>
        <p:spPr>
          <a:xfrm>
            <a:off x="7127119" y="5248910"/>
            <a:ext cx="2179320" cy="757555"/>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Times New Roman"/>
                <a:cs typeface="Times New Roman"/>
              </a:rPr>
              <a:t>The photograph at left  shows equipment for</a:t>
            </a:r>
            <a:r>
              <a:rPr sz="1600" spc="-110" dirty="0">
                <a:latin typeface="Times New Roman"/>
                <a:cs typeface="Times New Roman"/>
              </a:rPr>
              <a:t> </a:t>
            </a:r>
            <a:r>
              <a:rPr sz="1600" dirty="0">
                <a:latin typeface="Times New Roman"/>
                <a:cs typeface="Times New Roman"/>
              </a:rPr>
              <a:t>solar  irradiance</a:t>
            </a:r>
            <a:r>
              <a:rPr sz="1600" spc="-35" dirty="0">
                <a:latin typeface="Times New Roman"/>
                <a:cs typeface="Times New Roman"/>
              </a:rPr>
              <a:t> </a:t>
            </a:r>
            <a:r>
              <a:rPr sz="1600" dirty="0">
                <a:latin typeface="Times New Roman"/>
                <a:cs typeface="Times New Roman"/>
              </a:rPr>
              <a:t>measurements.</a:t>
            </a:r>
            <a:endParaRPr sz="160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416123"/>
            <a:ext cx="8159115" cy="4744720"/>
          </a:xfrm>
          <a:prstGeom prst="rect">
            <a:avLst/>
          </a:prstGeom>
        </p:spPr>
        <p:txBody>
          <a:bodyPr vert="horz" wrap="square" lIns="0" tIns="170180" rIns="0" bIns="0" rtlCol="0">
            <a:spAutoFit/>
          </a:bodyPr>
          <a:lstStyle/>
          <a:p>
            <a:pPr marL="469900" indent="-457200">
              <a:lnSpc>
                <a:spcPct val="100000"/>
              </a:lnSpc>
              <a:spcBef>
                <a:spcPts val="1340"/>
              </a:spcBef>
              <a:buClr>
                <a:srgbClr val="3333FF"/>
              </a:buClr>
              <a:buSzPct val="110000"/>
              <a:buFont typeface="Wingdings"/>
              <a:buChar char=""/>
              <a:tabLst>
                <a:tab pos="469265" algn="l"/>
                <a:tab pos="469900" algn="l"/>
              </a:tabLst>
            </a:pPr>
            <a:r>
              <a:rPr sz="2000" spc="-5" dirty="0">
                <a:latin typeface="Arial"/>
                <a:cs typeface="Arial"/>
              </a:rPr>
              <a:t>BASIC RESEARCH CHALLENGES FOR SOLAR</a:t>
            </a:r>
            <a:r>
              <a:rPr sz="2000" spc="100" dirty="0">
                <a:latin typeface="Arial"/>
                <a:cs typeface="Arial"/>
              </a:rPr>
              <a:t> </a:t>
            </a:r>
            <a:r>
              <a:rPr sz="2000" spc="-5" dirty="0">
                <a:latin typeface="Arial"/>
                <a:cs typeface="Arial"/>
              </a:rPr>
              <a:t>ELECTRICITY</a:t>
            </a:r>
            <a:endParaRPr sz="2000">
              <a:latin typeface="Arial"/>
              <a:cs typeface="Arial"/>
            </a:endParaRPr>
          </a:p>
          <a:p>
            <a:pPr marL="293370" lvl="1">
              <a:lnSpc>
                <a:spcPct val="100000"/>
              </a:lnSpc>
              <a:spcBef>
                <a:spcPts val="1115"/>
              </a:spcBef>
              <a:buClr>
                <a:srgbClr val="0080FF"/>
              </a:buClr>
              <a:buFont typeface="Wingdings"/>
              <a:buChar char=""/>
              <a:tabLst>
                <a:tab pos="521970" algn="l"/>
              </a:tabLst>
            </a:pPr>
            <a:r>
              <a:rPr sz="1800" spc="-5" dirty="0">
                <a:latin typeface="Times New Roman"/>
                <a:cs typeface="Times New Roman"/>
              </a:rPr>
              <a:t>Edmund Becquerel discovered the photovoltaic (PV) </a:t>
            </a:r>
            <a:r>
              <a:rPr sz="1800" spc="-10" dirty="0">
                <a:latin typeface="Times New Roman"/>
                <a:cs typeface="Times New Roman"/>
              </a:rPr>
              <a:t>effect </a:t>
            </a:r>
            <a:r>
              <a:rPr sz="1800" spc="-5" dirty="0">
                <a:latin typeface="Times New Roman"/>
                <a:cs typeface="Times New Roman"/>
              </a:rPr>
              <a:t>in</a:t>
            </a:r>
            <a:r>
              <a:rPr sz="1800" spc="50" dirty="0">
                <a:latin typeface="Times New Roman"/>
                <a:cs typeface="Times New Roman"/>
              </a:rPr>
              <a:t> </a:t>
            </a:r>
            <a:r>
              <a:rPr sz="1800" spc="-5" dirty="0">
                <a:latin typeface="Times New Roman"/>
                <a:cs typeface="Times New Roman"/>
              </a:rPr>
              <a:t>1839</a:t>
            </a:r>
            <a:endParaRPr sz="1800">
              <a:latin typeface="Times New Roman"/>
              <a:cs typeface="Times New Roman"/>
            </a:endParaRPr>
          </a:p>
          <a:p>
            <a:pPr lvl="1">
              <a:lnSpc>
                <a:spcPct val="100000"/>
              </a:lnSpc>
              <a:spcBef>
                <a:spcPts val="35"/>
              </a:spcBef>
              <a:buClr>
                <a:srgbClr val="0080FF"/>
              </a:buClr>
              <a:buFont typeface="Wingdings"/>
              <a:buChar char=""/>
            </a:pPr>
            <a:endParaRPr sz="1850">
              <a:latin typeface="Times New Roman"/>
              <a:cs typeface="Times New Roman"/>
            </a:endParaRPr>
          </a:p>
          <a:p>
            <a:pPr marL="293370" marR="101600" lvl="1">
              <a:lnSpc>
                <a:spcPct val="100000"/>
              </a:lnSpc>
              <a:buClr>
                <a:srgbClr val="0080FF"/>
              </a:buClr>
              <a:buFont typeface="Wingdings"/>
              <a:buChar char=""/>
              <a:tabLst>
                <a:tab pos="518159" algn="l"/>
              </a:tabLst>
            </a:pPr>
            <a:r>
              <a:rPr sz="1800" spc="-35" dirty="0">
                <a:latin typeface="Times New Roman"/>
                <a:cs typeface="Times New Roman"/>
              </a:rPr>
              <a:t>Voltage </a:t>
            </a:r>
            <a:r>
              <a:rPr sz="1800" dirty="0">
                <a:latin typeface="Times New Roman"/>
                <a:cs typeface="Times New Roman"/>
              </a:rPr>
              <a:t>and a current were produced when a silver chloride electrode immersed in  </a:t>
            </a:r>
            <a:r>
              <a:rPr sz="1800" spc="-5" dirty="0">
                <a:latin typeface="Times New Roman"/>
                <a:cs typeface="Times New Roman"/>
              </a:rPr>
              <a:t>an electrolytic solution and connected to </a:t>
            </a:r>
            <a:r>
              <a:rPr sz="1800" dirty="0">
                <a:latin typeface="Times New Roman"/>
                <a:cs typeface="Times New Roman"/>
              </a:rPr>
              <a:t>a </a:t>
            </a:r>
            <a:r>
              <a:rPr sz="1800" spc="-5" dirty="0">
                <a:latin typeface="Times New Roman"/>
                <a:cs typeface="Times New Roman"/>
              </a:rPr>
              <a:t>counter metal electrode was illuminated  with white light</a:t>
            </a:r>
            <a:endParaRPr sz="1800">
              <a:latin typeface="Times New Roman"/>
              <a:cs typeface="Times New Roman"/>
            </a:endParaRPr>
          </a:p>
          <a:p>
            <a:pPr lvl="1">
              <a:lnSpc>
                <a:spcPct val="100000"/>
              </a:lnSpc>
              <a:spcBef>
                <a:spcPts val="30"/>
              </a:spcBef>
              <a:buClr>
                <a:srgbClr val="0080FF"/>
              </a:buClr>
              <a:buFont typeface="Wingdings"/>
              <a:buChar char=""/>
            </a:pPr>
            <a:endParaRPr sz="1850">
              <a:latin typeface="Times New Roman"/>
              <a:cs typeface="Times New Roman"/>
            </a:endParaRPr>
          </a:p>
          <a:p>
            <a:pPr marL="293370" marR="5080" lvl="1" algn="just">
              <a:lnSpc>
                <a:spcPct val="100000"/>
              </a:lnSpc>
              <a:buClr>
                <a:srgbClr val="0080FF"/>
              </a:buClr>
              <a:buFont typeface="Wingdings"/>
              <a:buChar char=""/>
              <a:tabLst>
                <a:tab pos="518159" algn="l"/>
              </a:tabLst>
            </a:pPr>
            <a:r>
              <a:rPr sz="1800" spc="-5" dirty="0">
                <a:latin typeface="Times New Roman"/>
                <a:cs typeface="Times New Roman"/>
              </a:rPr>
              <a:t>The birth </a:t>
            </a:r>
            <a:r>
              <a:rPr sz="1800" dirty="0">
                <a:latin typeface="Times New Roman"/>
                <a:cs typeface="Times New Roman"/>
              </a:rPr>
              <a:t>of </a:t>
            </a:r>
            <a:r>
              <a:rPr sz="1800" spc="-5" dirty="0">
                <a:latin typeface="Times New Roman"/>
                <a:cs typeface="Times New Roman"/>
              </a:rPr>
              <a:t>the modern era of PV solar cells occurred in </a:t>
            </a:r>
            <a:r>
              <a:rPr sz="1800" dirty="0">
                <a:solidFill>
                  <a:srgbClr val="CC3300"/>
                </a:solidFill>
                <a:latin typeface="Times New Roman"/>
                <a:cs typeface="Times New Roman"/>
              </a:rPr>
              <a:t>1954</a:t>
            </a:r>
            <a:r>
              <a:rPr sz="1800" dirty="0">
                <a:latin typeface="Times New Roman"/>
                <a:cs typeface="Times New Roman"/>
              </a:rPr>
              <a:t>, </a:t>
            </a:r>
            <a:r>
              <a:rPr sz="1800" spc="-5" dirty="0">
                <a:latin typeface="Times New Roman"/>
                <a:cs typeface="Times New Roman"/>
              </a:rPr>
              <a:t>when D. Chapin, C.  </a:t>
            </a:r>
            <a:r>
              <a:rPr sz="1800" spc="-15" dirty="0">
                <a:latin typeface="Times New Roman"/>
                <a:cs typeface="Times New Roman"/>
              </a:rPr>
              <a:t>Fuller, </a:t>
            </a:r>
            <a:r>
              <a:rPr sz="1800" dirty="0">
                <a:latin typeface="Times New Roman"/>
                <a:cs typeface="Times New Roman"/>
              </a:rPr>
              <a:t>and </a:t>
            </a:r>
            <a:r>
              <a:rPr sz="1800" spc="-5" dirty="0">
                <a:latin typeface="Times New Roman"/>
                <a:cs typeface="Times New Roman"/>
              </a:rPr>
              <a:t>G. Pearson </a:t>
            </a:r>
            <a:r>
              <a:rPr sz="1800" dirty="0">
                <a:latin typeface="Times New Roman"/>
                <a:cs typeface="Times New Roman"/>
              </a:rPr>
              <a:t>at </a:t>
            </a:r>
            <a:r>
              <a:rPr sz="1800" spc="-5" dirty="0">
                <a:solidFill>
                  <a:srgbClr val="CC3300"/>
                </a:solidFill>
                <a:latin typeface="Times New Roman"/>
                <a:cs typeface="Times New Roman"/>
              </a:rPr>
              <a:t>Bell Labs </a:t>
            </a:r>
            <a:r>
              <a:rPr sz="1800" dirty="0">
                <a:latin typeface="Times New Roman"/>
                <a:cs typeface="Times New Roman"/>
              </a:rPr>
              <a:t>demonstrated solar cells based on </a:t>
            </a:r>
            <a:r>
              <a:rPr sz="1800" spc="-5" dirty="0">
                <a:solidFill>
                  <a:srgbClr val="CC3300"/>
                </a:solidFill>
                <a:latin typeface="Times New Roman"/>
                <a:cs typeface="Times New Roman"/>
              </a:rPr>
              <a:t>p-n </a:t>
            </a:r>
            <a:r>
              <a:rPr sz="1800" dirty="0">
                <a:solidFill>
                  <a:srgbClr val="CC3300"/>
                </a:solidFill>
                <a:latin typeface="Times New Roman"/>
                <a:cs typeface="Times New Roman"/>
              </a:rPr>
              <a:t>junctions in  </a:t>
            </a:r>
            <a:r>
              <a:rPr sz="1800" spc="-5" dirty="0">
                <a:solidFill>
                  <a:srgbClr val="CC3300"/>
                </a:solidFill>
                <a:latin typeface="Times New Roman"/>
                <a:cs typeface="Times New Roman"/>
              </a:rPr>
              <a:t>single crystal Si with </a:t>
            </a:r>
            <a:r>
              <a:rPr sz="1800" spc="-10" dirty="0">
                <a:solidFill>
                  <a:srgbClr val="CC3300"/>
                </a:solidFill>
                <a:latin typeface="Times New Roman"/>
                <a:cs typeface="Times New Roman"/>
              </a:rPr>
              <a:t>efficiencies </a:t>
            </a:r>
            <a:r>
              <a:rPr sz="1800" spc="-5" dirty="0">
                <a:solidFill>
                  <a:srgbClr val="CC3300"/>
                </a:solidFill>
                <a:latin typeface="Times New Roman"/>
                <a:cs typeface="Times New Roman"/>
              </a:rPr>
              <a:t>of</a:t>
            </a:r>
            <a:r>
              <a:rPr sz="1800" spc="35" dirty="0">
                <a:solidFill>
                  <a:srgbClr val="CC3300"/>
                </a:solidFill>
                <a:latin typeface="Times New Roman"/>
                <a:cs typeface="Times New Roman"/>
              </a:rPr>
              <a:t> </a:t>
            </a:r>
            <a:r>
              <a:rPr sz="1800" spc="-5" dirty="0">
                <a:solidFill>
                  <a:srgbClr val="CC3300"/>
                </a:solidFill>
                <a:latin typeface="Times New Roman"/>
                <a:cs typeface="Times New Roman"/>
              </a:rPr>
              <a:t>5–6%</a:t>
            </a:r>
            <a:endParaRPr sz="1800">
              <a:latin typeface="Times New Roman"/>
              <a:cs typeface="Times New Roman"/>
            </a:endParaRPr>
          </a:p>
          <a:p>
            <a:pPr lvl="1">
              <a:lnSpc>
                <a:spcPct val="100000"/>
              </a:lnSpc>
              <a:spcBef>
                <a:spcPts val="35"/>
              </a:spcBef>
              <a:buClr>
                <a:srgbClr val="0080FF"/>
              </a:buClr>
              <a:buFont typeface="Wingdings"/>
              <a:buChar char=""/>
            </a:pPr>
            <a:endParaRPr sz="1850">
              <a:latin typeface="Times New Roman"/>
              <a:cs typeface="Times New Roman"/>
            </a:endParaRPr>
          </a:p>
          <a:p>
            <a:pPr marL="293370" marR="125730" lvl="1">
              <a:lnSpc>
                <a:spcPct val="100000"/>
              </a:lnSpc>
              <a:buClr>
                <a:srgbClr val="0080FF"/>
              </a:buClr>
              <a:buFont typeface="Wingdings"/>
              <a:buChar char=""/>
              <a:tabLst>
                <a:tab pos="521970" algn="l"/>
              </a:tabLst>
            </a:pPr>
            <a:r>
              <a:rPr sz="1800" spc="-5" dirty="0">
                <a:latin typeface="Times New Roman"/>
                <a:cs typeface="Times New Roman"/>
              </a:rPr>
              <a:t>From </a:t>
            </a:r>
            <a:r>
              <a:rPr sz="1800" dirty="0">
                <a:latin typeface="Times New Roman"/>
                <a:cs typeface="Times New Roman"/>
              </a:rPr>
              <a:t>the mid </a:t>
            </a:r>
            <a:r>
              <a:rPr sz="1800" spc="-5" dirty="0">
                <a:latin typeface="Times New Roman"/>
                <a:cs typeface="Times New Roman"/>
              </a:rPr>
              <a:t>1950s </a:t>
            </a:r>
            <a:r>
              <a:rPr sz="1800" dirty="0">
                <a:latin typeface="Times New Roman"/>
                <a:cs typeface="Times New Roman"/>
              </a:rPr>
              <a:t>to the early </a:t>
            </a:r>
            <a:r>
              <a:rPr sz="1800" spc="-5" dirty="0">
                <a:latin typeface="Times New Roman"/>
                <a:cs typeface="Times New Roman"/>
              </a:rPr>
              <a:t>1970s, PV research </a:t>
            </a:r>
            <a:r>
              <a:rPr sz="1800" dirty="0">
                <a:latin typeface="Times New Roman"/>
                <a:cs typeface="Times New Roman"/>
              </a:rPr>
              <a:t>and </a:t>
            </a:r>
            <a:r>
              <a:rPr sz="1800" spc="-5" dirty="0">
                <a:latin typeface="Times New Roman"/>
                <a:cs typeface="Times New Roman"/>
              </a:rPr>
              <a:t>development (R&amp;D) </a:t>
            </a:r>
            <a:r>
              <a:rPr sz="1800" spc="-10" dirty="0">
                <a:latin typeface="Times New Roman"/>
                <a:cs typeface="Times New Roman"/>
              </a:rPr>
              <a:t>was  </a:t>
            </a:r>
            <a:r>
              <a:rPr sz="1800" spc="-5" dirty="0">
                <a:latin typeface="Times New Roman"/>
                <a:cs typeface="Times New Roman"/>
              </a:rPr>
              <a:t>directed primarily </a:t>
            </a:r>
            <a:r>
              <a:rPr sz="1800" dirty="0">
                <a:latin typeface="Times New Roman"/>
                <a:cs typeface="Times New Roman"/>
              </a:rPr>
              <a:t>toward </a:t>
            </a:r>
            <a:r>
              <a:rPr sz="1800" spc="-5" dirty="0">
                <a:solidFill>
                  <a:srgbClr val="CC3300"/>
                </a:solidFill>
                <a:latin typeface="Times New Roman"/>
                <a:cs typeface="Times New Roman"/>
              </a:rPr>
              <a:t>space applications and satellite</a:t>
            </a:r>
            <a:r>
              <a:rPr sz="1800" spc="25" dirty="0">
                <a:solidFill>
                  <a:srgbClr val="CC3300"/>
                </a:solidFill>
                <a:latin typeface="Times New Roman"/>
                <a:cs typeface="Times New Roman"/>
              </a:rPr>
              <a:t> </a:t>
            </a:r>
            <a:r>
              <a:rPr sz="1800" spc="-25" dirty="0">
                <a:solidFill>
                  <a:srgbClr val="CC3300"/>
                </a:solidFill>
                <a:latin typeface="Times New Roman"/>
                <a:cs typeface="Times New Roman"/>
              </a:rPr>
              <a:t>power</a:t>
            </a:r>
            <a:r>
              <a:rPr sz="1800" spc="-25" dirty="0">
                <a:latin typeface="Times New Roman"/>
                <a:cs typeface="Times New Roman"/>
              </a:rPr>
              <a:t>.</a:t>
            </a:r>
            <a:endParaRPr sz="1800">
              <a:latin typeface="Times New Roman"/>
              <a:cs typeface="Times New Roman"/>
            </a:endParaRPr>
          </a:p>
          <a:p>
            <a:pPr lvl="1">
              <a:lnSpc>
                <a:spcPct val="100000"/>
              </a:lnSpc>
              <a:spcBef>
                <a:spcPts val="30"/>
              </a:spcBef>
              <a:buClr>
                <a:srgbClr val="0080FF"/>
              </a:buClr>
              <a:buFont typeface="Wingdings"/>
              <a:buChar char=""/>
            </a:pPr>
            <a:endParaRPr sz="1850">
              <a:latin typeface="Times New Roman"/>
              <a:cs typeface="Times New Roman"/>
            </a:endParaRPr>
          </a:p>
          <a:p>
            <a:pPr marL="293370" marR="391160" lvl="1">
              <a:lnSpc>
                <a:spcPct val="100000"/>
              </a:lnSpc>
              <a:buClr>
                <a:srgbClr val="0080FF"/>
              </a:buClr>
              <a:buFont typeface="Wingdings"/>
              <a:buChar char=""/>
              <a:tabLst>
                <a:tab pos="521970" algn="l"/>
              </a:tabLst>
            </a:pPr>
            <a:r>
              <a:rPr sz="1800" spc="-5" dirty="0">
                <a:latin typeface="Times New Roman"/>
                <a:cs typeface="Times New Roman"/>
              </a:rPr>
              <a:t>In 1973, </a:t>
            </a:r>
            <a:r>
              <a:rPr sz="1800" dirty="0">
                <a:latin typeface="Times New Roman"/>
                <a:cs typeface="Times New Roman"/>
              </a:rPr>
              <a:t>a </a:t>
            </a:r>
            <a:r>
              <a:rPr sz="1800" spc="-5" dirty="0">
                <a:latin typeface="Times New Roman"/>
                <a:cs typeface="Times New Roman"/>
              </a:rPr>
              <a:t>greatly increased level of R&amp;D on solar cells was initiated due to </a:t>
            </a:r>
            <a:r>
              <a:rPr sz="1800" spc="-5" dirty="0">
                <a:solidFill>
                  <a:srgbClr val="CC3300"/>
                </a:solidFill>
                <a:latin typeface="Times New Roman"/>
                <a:cs typeface="Times New Roman"/>
              </a:rPr>
              <a:t>oil  </a:t>
            </a:r>
            <a:r>
              <a:rPr sz="1800" spc="-10" dirty="0">
                <a:solidFill>
                  <a:srgbClr val="CC3300"/>
                </a:solidFill>
                <a:latin typeface="Times New Roman"/>
                <a:cs typeface="Times New Roman"/>
              </a:rPr>
              <a:t>embargo</a:t>
            </a:r>
            <a:endParaRPr sz="18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2840333" y="1314966"/>
            <a:ext cx="4564684" cy="273596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450211" y="3977132"/>
            <a:ext cx="7665084" cy="1955164"/>
          </a:xfrm>
          <a:prstGeom prst="rect">
            <a:avLst/>
          </a:prstGeom>
        </p:spPr>
        <p:txBody>
          <a:bodyPr vert="horz" wrap="square" lIns="0" tIns="12700" rIns="0" bIns="0" rtlCol="0">
            <a:spAutoFit/>
          </a:bodyPr>
          <a:lstStyle/>
          <a:p>
            <a:pPr marL="1986280">
              <a:lnSpc>
                <a:spcPct val="100000"/>
              </a:lnSpc>
              <a:spcBef>
                <a:spcPts val="100"/>
              </a:spcBef>
            </a:pPr>
            <a:r>
              <a:rPr sz="1600" spc="-25" dirty="0">
                <a:latin typeface="Times New Roman"/>
                <a:cs typeface="Times New Roman"/>
              </a:rPr>
              <a:t>World </a:t>
            </a:r>
            <a:r>
              <a:rPr sz="1600" dirty="0">
                <a:latin typeface="Times New Roman"/>
                <a:cs typeface="Times New Roman"/>
              </a:rPr>
              <a:t>PV cell/module production (in</a:t>
            </a:r>
            <a:r>
              <a:rPr sz="1600" spc="-35" dirty="0">
                <a:latin typeface="Times New Roman"/>
                <a:cs typeface="Times New Roman"/>
              </a:rPr>
              <a:t> </a:t>
            </a:r>
            <a:r>
              <a:rPr sz="1600" dirty="0">
                <a:latin typeface="Times New Roman"/>
                <a:cs typeface="Times New Roman"/>
              </a:rPr>
              <a:t>MWp)</a:t>
            </a:r>
            <a:endParaRPr sz="1600">
              <a:latin typeface="Times New Roman"/>
              <a:cs typeface="Times New Roman"/>
            </a:endParaRPr>
          </a:p>
          <a:p>
            <a:pPr>
              <a:lnSpc>
                <a:spcPct val="100000"/>
              </a:lnSpc>
              <a:spcBef>
                <a:spcPts val="55"/>
              </a:spcBef>
            </a:pPr>
            <a:endParaRPr sz="2100">
              <a:latin typeface="Times New Roman"/>
              <a:cs typeface="Times New Roman"/>
            </a:endParaRPr>
          </a:p>
          <a:p>
            <a:pPr marL="12700" marR="5080">
              <a:lnSpc>
                <a:spcPct val="100000"/>
              </a:lnSpc>
              <a:buClr>
                <a:srgbClr val="0080FF"/>
              </a:buClr>
              <a:buFont typeface="Wingdings"/>
              <a:buChar char=""/>
              <a:tabLst>
                <a:tab pos="236854" algn="l"/>
              </a:tabLst>
            </a:pPr>
            <a:r>
              <a:rPr sz="1800" spc="-30" dirty="0">
                <a:latin typeface="Times New Roman"/>
                <a:cs typeface="Times New Roman"/>
              </a:rPr>
              <a:t>Total </a:t>
            </a:r>
            <a:r>
              <a:rPr sz="1800" spc="-5" dirty="0">
                <a:latin typeface="Times New Roman"/>
                <a:cs typeface="Times New Roman"/>
              </a:rPr>
              <a:t>global PV </a:t>
            </a:r>
            <a:r>
              <a:rPr sz="1800" dirty="0">
                <a:latin typeface="Times New Roman"/>
                <a:cs typeface="Times New Roman"/>
              </a:rPr>
              <a:t>(or </a:t>
            </a:r>
            <a:r>
              <a:rPr sz="1800" spc="-5" dirty="0">
                <a:latin typeface="Times New Roman"/>
                <a:cs typeface="Times New Roman"/>
              </a:rPr>
              <a:t>solar) cell production increased from less than </a:t>
            </a:r>
            <a:r>
              <a:rPr sz="1800" dirty="0">
                <a:latin typeface="Times New Roman"/>
                <a:cs typeface="Times New Roman"/>
              </a:rPr>
              <a:t>10 </a:t>
            </a:r>
            <a:r>
              <a:rPr sz="1800" spc="-5" dirty="0">
                <a:latin typeface="Times New Roman"/>
                <a:cs typeface="Times New Roman"/>
              </a:rPr>
              <a:t>MWp/yr in  </a:t>
            </a:r>
            <a:r>
              <a:rPr sz="1800" dirty="0">
                <a:latin typeface="Times New Roman"/>
                <a:cs typeface="Times New Roman"/>
              </a:rPr>
              <a:t>1980 to about 1,200 MWp/yr in</a:t>
            </a:r>
            <a:r>
              <a:rPr sz="1800" spc="-10" dirty="0">
                <a:latin typeface="Times New Roman"/>
                <a:cs typeface="Times New Roman"/>
              </a:rPr>
              <a:t> </a:t>
            </a:r>
            <a:r>
              <a:rPr sz="1800" dirty="0">
                <a:latin typeface="Times New Roman"/>
                <a:cs typeface="Times New Roman"/>
              </a:rPr>
              <a:t>2004.</a:t>
            </a:r>
            <a:endParaRPr sz="1800">
              <a:latin typeface="Times New Roman"/>
              <a:cs typeface="Times New Roman"/>
            </a:endParaRPr>
          </a:p>
          <a:p>
            <a:pPr>
              <a:lnSpc>
                <a:spcPct val="100000"/>
              </a:lnSpc>
              <a:spcBef>
                <a:spcPts val="30"/>
              </a:spcBef>
              <a:buClr>
                <a:srgbClr val="0080FF"/>
              </a:buClr>
              <a:buFont typeface="Wingdings"/>
              <a:buChar char=""/>
            </a:pPr>
            <a:endParaRPr sz="1850">
              <a:latin typeface="Times New Roman"/>
              <a:cs typeface="Times New Roman"/>
            </a:endParaRPr>
          </a:p>
          <a:p>
            <a:pPr marL="12700" marR="93345">
              <a:lnSpc>
                <a:spcPct val="100000"/>
              </a:lnSpc>
              <a:spcBef>
                <a:spcPts val="5"/>
              </a:spcBef>
              <a:buClr>
                <a:srgbClr val="0080FF"/>
              </a:buClr>
              <a:buFont typeface="Wingdings"/>
              <a:buChar char=""/>
              <a:tabLst>
                <a:tab pos="236854" algn="l"/>
              </a:tabLst>
            </a:pPr>
            <a:r>
              <a:rPr sz="1800" spc="-5" dirty="0">
                <a:solidFill>
                  <a:srgbClr val="FF0000"/>
                </a:solidFill>
                <a:latin typeface="Times New Roman"/>
                <a:cs typeface="Times New Roman"/>
              </a:rPr>
              <a:t>The “peak watt” (Wp) </a:t>
            </a:r>
            <a:r>
              <a:rPr sz="1800" spc="-5" dirty="0">
                <a:latin typeface="Times New Roman"/>
                <a:cs typeface="Times New Roman"/>
              </a:rPr>
              <a:t>rating is the </a:t>
            </a:r>
            <a:r>
              <a:rPr sz="1800" dirty="0">
                <a:latin typeface="Times New Roman"/>
                <a:cs typeface="Times New Roman"/>
              </a:rPr>
              <a:t>power </a:t>
            </a:r>
            <a:r>
              <a:rPr sz="1800" spc="-5" dirty="0">
                <a:latin typeface="Times New Roman"/>
                <a:cs typeface="Times New Roman"/>
              </a:rPr>
              <a:t>(in watts) produced </a:t>
            </a:r>
            <a:r>
              <a:rPr sz="1800" dirty="0">
                <a:latin typeface="Times New Roman"/>
                <a:cs typeface="Times New Roman"/>
              </a:rPr>
              <a:t>by a </a:t>
            </a:r>
            <a:r>
              <a:rPr sz="1800" spc="-5" dirty="0">
                <a:latin typeface="Times New Roman"/>
                <a:cs typeface="Times New Roman"/>
              </a:rPr>
              <a:t>solar module  illuminated under AM1.5 standard</a:t>
            </a:r>
            <a:r>
              <a:rPr sz="1800" spc="-95" dirty="0">
                <a:latin typeface="Times New Roman"/>
                <a:cs typeface="Times New Roman"/>
              </a:rPr>
              <a:t> </a:t>
            </a:r>
            <a:r>
              <a:rPr sz="1800" spc="-5" dirty="0">
                <a:latin typeface="Times New Roman"/>
                <a:cs typeface="Times New Roman"/>
              </a:rPr>
              <a:t>conditions</a:t>
            </a:r>
            <a:endParaRPr sz="18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2849765" y="1440180"/>
            <a:ext cx="3941826" cy="58674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196475" y="2005583"/>
            <a:ext cx="5333" cy="5867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913773" y="2063495"/>
            <a:ext cx="4779264" cy="8572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914260" y="2917698"/>
            <a:ext cx="181355" cy="533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983115" y="2920745"/>
            <a:ext cx="4848605" cy="85725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914260" y="3777234"/>
            <a:ext cx="181610" cy="0"/>
          </a:xfrm>
          <a:custGeom>
            <a:avLst/>
            <a:gdLst/>
            <a:ahLst/>
            <a:cxnLst/>
            <a:rect l="l" t="t" r="r" b="b"/>
            <a:pathLst>
              <a:path w="181609">
                <a:moveTo>
                  <a:pt x="0" y="0"/>
                </a:moveTo>
                <a:lnTo>
                  <a:pt x="181355" y="0"/>
                </a:lnTo>
              </a:path>
            </a:pathLst>
          </a:custGeom>
          <a:ln w="3175">
            <a:solidFill>
              <a:srgbClr val="FECB00"/>
            </a:solidFill>
          </a:ln>
        </p:spPr>
        <p:txBody>
          <a:bodyPr wrap="square" lIns="0" tIns="0" rIns="0" bIns="0" rtlCol="0"/>
          <a:lstStyle/>
          <a:p>
            <a:endParaRPr/>
          </a:p>
        </p:txBody>
      </p:sp>
      <p:sp>
        <p:nvSpPr>
          <p:cNvPr id="10" name="object 10"/>
          <p:cNvSpPr/>
          <p:nvPr/>
        </p:nvSpPr>
        <p:spPr>
          <a:xfrm>
            <a:off x="2988449" y="3777996"/>
            <a:ext cx="5200650" cy="85725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983115" y="4635246"/>
            <a:ext cx="4752594" cy="85725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914260" y="5488685"/>
            <a:ext cx="181355" cy="5333"/>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009759" y="5492496"/>
            <a:ext cx="4229901" cy="838200"/>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6261100" y="6600825"/>
            <a:ext cx="3432175" cy="238760"/>
          </a:xfrm>
          <a:prstGeom prst="rect">
            <a:avLst/>
          </a:prstGeom>
        </p:spPr>
        <p:txBody>
          <a:bodyPr vert="horz" wrap="square" lIns="0" tIns="12065" rIns="0" bIns="0" rtlCol="0">
            <a:spAutoFit/>
          </a:bodyPr>
          <a:lstStyle/>
          <a:p>
            <a:pPr marL="12700">
              <a:lnSpc>
                <a:spcPct val="100000"/>
              </a:lnSpc>
              <a:spcBef>
                <a:spcPts val="95"/>
              </a:spcBef>
            </a:pPr>
            <a:r>
              <a:rPr sz="1400" b="1" spc="-5" dirty="0">
                <a:latin typeface="Arial"/>
                <a:cs typeface="Arial"/>
              </a:rPr>
              <a:t>© 2013 NPD </a:t>
            </a:r>
            <a:r>
              <a:rPr sz="1400" b="1" spc="-45" dirty="0">
                <a:latin typeface="Arial"/>
                <a:cs typeface="Arial"/>
              </a:rPr>
              <a:t>Solarbuzz. </a:t>
            </a:r>
            <a:r>
              <a:rPr sz="1400" b="1" spc="-85" dirty="0">
                <a:latin typeface="Arial"/>
                <a:cs typeface="Arial"/>
              </a:rPr>
              <a:t>All rights</a:t>
            </a:r>
            <a:r>
              <a:rPr sz="1400" b="1" spc="85" dirty="0">
                <a:latin typeface="Arial"/>
                <a:cs typeface="Arial"/>
              </a:rPr>
              <a:t> </a:t>
            </a:r>
            <a:r>
              <a:rPr sz="1400" b="1" spc="-50" dirty="0">
                <a:latin typeface="Arial"/>
                <a:cs typeface="Arial"/>
              </a:rPr>
              <a:t>reserved.</a:t>
            </a:r>
            <a:endParaRPr sz="1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522730"/>
            <a:ext cx="7954645" cy="2730500"/>
          </a:xfrm>
          <a:prstGeom prst="rect">
            <a:avLst/>
          </a:prstGeom>
        </p:spPr>
        <p:txBody>
          <a:bodyPr vert="horz" wrap="square" lIns="0" tIns="12065" rIns="0" bIns="0" rtlCol="0">
            <a:spAutoFit/>
          </a:bodyPr>
          <a:lstStyle/>
          <a:p>
            <a:pPr marL="469900" indent="-457200">
              <a:lnSpc>
                <a:spcPct val="100000"/>
              </a:lnSpc>
              <a:spcBef>
                <a:spcPts val="95"/>
              </a:spcBef>
              <a:buClr>
                <a:srgbClr val="3333FF"/>
              </a:buClr>
              <a:buSzPct val="110000"/>
              <a:buFont typeface="Wingdings"/>
              <a:buChar char=""/>
              <a:tabLst>
                <a:tab pos="469265" algn="l"/>
                <a:tab pos="469900" algn="l"/>
              </a:tabLst>
            </a:pPr>
            <a:r>
              <a:rPr sz="2000" spc="-10" dirty="0">
                <a:latin typeface="Arial"/>
                <a:cs typeface="Arial"/>
              </a:rPr>
              <a:t>COST</a:t>
            </a:r>
            <a:endParaRPr sz="2000">
              <a:latin typeface="Arial"/>
              <a:cs typeface="Arial"/>
            </a:endParaRPr>
          </a:p>
          <a:p>
            <a:pPr marL="229870" marR="5080" lvl="1" algn="just">
              <a:lnSpc>
                <a:spcPct val="100000"/>
              </a:lnSpc>
              <a:spcBef>
                <a:spcPts val="1625"/>
              </a:spcBef>
              <a:buClr>
                <a:srgbClr val="0080FF"/>
              </a:buClr>
              <a:buFont typeface="Wingdings"/>
              <a:buChar char=""/>
              <a:tabLst>
                <a:tab pos="457834" algn="l"/>
              </a:tabLst>
            </a:pPr>
            <a:r>
              <a:rPr sz="1800" spc="-5" dirty="0">
                <a:latin typeface="Times New Roman"/>
                <a:cs typeface="Times New Roman"/>
              </a:rPr>
              <a:t>Higher PV </a:t>
            </a:r>
            <a:r>
              <a:rPr sz="1800" spc="-10" dirty="0">
                <a:latin typeface="Times New Roman"/>
                <a:cs typeface="Times New Roman"/>
              </a:rPr>
              <a:t>efficiency </a:t>
            </a:r>
            <a:r>
              <a:rPr sz="1800" spc="-5" dirty="0">
                <a:latin typeface="Times New Roman"/>
                <a:cs typeface="Times New Roman"/>
              </a:rPr>
              <a:t>directly impacts the overall electricity cost, because </a:t>
            </a:r>
            <a:r>
              <a:rPr sz="1800" spc="-10" dirty="0">
                <a:latin typeface="Times New Roman"/>
                <a:cs typeface="Times New Roman"/>
              </a:rPr>
              <a:t>higher-  efficiency </a:t>
            </a:r>
            <a:r>
              <a:rPr sz="1800" spc="-5" dirty="0">
                <a:latin typeface="Times New Roman"/>
                <a:cs typeface="Times New Roman"/>
              </a:rPr>
              <a:t>cells will </a:t>
            </a:r>
            <a:r>
              <a:rPr sz="1800" spc="-5" dirty="0">
                <a:solidFill>
                  <a:srgbClr val="CC3300"/>
                </a:solidFill>
                <a:latin typeface="Times New Roman"/>
                <a:cs typeface="Times New Roman"/>
              </a:rPr>
              <a:t>produce more electrical </a:t>
            </a:r>
            <a:r>
              <a:rPr sz="1800" spc="-10" dirty="0">
                <a:solidFill>
                  <a:srgbClr val="CC3300"/>
                </a:solidFill>
                <a:latin typeface="Times New Roman"/>
                <a:cs typeface="Times New Roman"/>
              </a:rPr>
              <a:t>energy </a:t>
            </a:r>
            <a:r>
              <a:rPr sz="1800" spc="-5" dirty="0">
                <a:solidFill>
                  <a:srgbClr val="CC3300"/>
                </a:solidFill>
                <a:latin typeface="Times New Roman"/>
                <a:cs typeface="Times New Roman"/>
              </a:rPr>
              <a:t>per unit of cell area </a:t>
            </a:r>
            <a:r>
              <a:rPr sz="1800" spc="-5" dirty="0">
                <a:latin typeface="Times New Roman"/>
                <a:cs typeface="Times New Roman"/>
              </a:rPr>
              <a:t>over the cell  lifetime.</a:t>
            </a:r>
            <a:endParaRPr sz="1800">
              <a:latin typeface="Times New Roman"/>
              <a:cs typeface="Times New Roman"/>
            </a:endParaRPr>
          </a:p>
          <a:p>
            <a:pPr lvl="1">
              <a:lnSpc>
                <a:spcPct val="100000"/>
              </a:lnSpc>
              <a:spcBef>
                <a:spcPts val="30"/>
              </a:spcBef>
              <a:buClr>
                <a:srgbClr val="0080FF"/>
              </a:buClr>
              <a:buFont typeface="Wingdings"/>
              <a:buChar char=""/>
            </a:pPr>
            <a:endParaRPr sz="1850">
              <a:latin typeface="Times New Roman"/>
              <a:cs typeface="Times New Roman"/>
            </a:endParaRPr>
          </a:p>
          <a:p>
            <a:pPr marL="229870" marR="47625" lvl="1">
              <a:lnSpc>
                <a:spcPct val="100000"/>
              </a:lnSpc>
              <a:buClr>
                <a:srgbClr val="0080FF"/>
              </a:buClr>
              <a:buFont typeface="Wingdings"/>
              <a:buChar char=""/>
              <a:tabLst>
                <a:tab pos="454025" algn="l"/>
              </a:tabLst>
            </a:pPr>
            <a:r>
              <a:rPr sz="1800" spc="-5" dirty="0">
                <a:latin typeface="Times New Roman"/>
                <a:cs typeface="Times New Roman"/>
              </a:rPr>
              <a:t>The cost figure of merit for PV cell modules </a:t>
            </a:r>
            <a:r>
              <a:rPr sz="1800" b="1" dirty="0">
                <a:solidFill>
                  <a:srgbClr val="CC3300"/>
                </a:solidFill>
                <a:latin typeface="Times New Roman"/>
                <a:cs typeface="Times New Roman"/>
              </a:rPr>
              <a:t>($/Wp) </a:t>
            </a:r>
            <a:r>
              <a:rPr sz="1800" spc="-5" dirty="0">
                <a:latin typeface="Times New Roman"/>
                <a:cs typeface="Times New Roman"/>
              </a:rPr>
              <a:t>is determined </a:t>
            </a:r>
            <a:r>
              <a:rPr sz="1800" spc="-5" dirty="0">
                <a:solidFill>
                  <a:srgbClr val="C00000"/>
                </a:solidFill>
                <a:latin typeface="Times New Roman"/>
                <a:cs typeface="Times New Roman"/>
              </a:rPr>
              <a:t>by </a:t>
            </a:r>
            <a:r>
              <a:rPr sz="1800" dirty="0">
                <a:solidFill>
                  <a:srgbClr val="C00000"/>
                </a:solidFill>
                <a:latin typeface="Times New Roman"/>
                <a:cs typeface="Times New Roman"/>
              </a:rPr>
              <a:t>the </a:t>
            </a:r>
            <a:r>
              <a:rPr sz="1800" spc="-5" dirty="0">
                <a:solidFill>
                  <a:srgbClr val="C00000"/>
                </a:solidFill>
                <a:latin typeface="Times New Roman"/>
                <a:cs typeface="Times New Roman"/>
              </a:rPr>
              <a:t>ratio of  the module cost per unit of area ($/m</a:t>
            </a:r>
            <a:r>
              <a:rPr sz="1800" spc="-7" baseline="25462" dirty="0">
                <a:solidFill>
                  <a:srgbClr val="C00000"/>
                </a:solidFill>
                <a:latin typeface="Times New Roman"/>
                <a:cs typeface="Times New Roman"/>
              </a:rPr>
              <a:t>2</a:t>
            </a:r>
            <a:r>
              <a:rPr sz="1800" spc="-5" dirty="0">
                <a:solidFill>
                  <a:srgbClr val="C00000"/>
                </a:solidFill>
                <a:latin typeface="Times New Roman"/>
                <a:cs typeface="Times New Roman"/>
              </a:rPr>
              <a:t>) divided by the maximum amount of electric  </a:t>
            </a:r>
            <a:r>
              <a:rPr sz="1800" dirty="0">
                <a:solidFill>
                  <a:srgbClr val="C00000"/>
                </a:solidFill>
                <a:latin typeface="Times New Roman"/>
                <a:cs typeface="Times New Roman"/>
              </a:rPr>
              <a:t>power </a:t>
            </a:r>
            <a:r>
              <a:rPr sz="1800" spc="-5" dirty="0">
                <a:solidFill>
                  <a:srgbClr val="C00000"/>
                </a:solidFill>
                <a:latin typeface="Times New Roman"/>
                <a:cs typeface="Times New Roman"/>
              </a:rPr>
              <a:t>delivered </a:t>
            </a:r>
            <a:r>
              <a:rPr sz="1800" dirty="0">
                <a:solidFill>
                  <a:srgbClr val="C00000"/>
                </a:solidFill>
                <a:latin typeface="Times New Roman"/>
                <a:cs typeface="Times New Roman"/>
              </a:rPr>
              <a:t>per </a:t>
            </a:r>
            <a:r>
              <a:rPr sz="1800" spc="-5" dirty="0">
                <a:solidFill>
                  <a:srgbClr val="C00000"/>
                </a:solidFill>
                <a:latin typeface="Times New Roman"/>
                <a:cs typeface="Times New Roman"/>
              </a:rPr>
              <a:t>unit of area (module efficiency multiplied </a:t>
            </a:r>
            <a:r>
              <a:rPr sz="1800" dirty="0">
                <a:solidFill>
                  <a:srgbClr val="C00000"/>
                </a:solidFill>
                <a:latin typeface="Times New Roman"/>
                <a:cs typeface="Times New Roman"/>
              </a:rPr>
              <a:t>by 1,000 </a:t>
            </a:r>
            <a:r>
              <a:rPr sz="1800" spc="-5" dirty="0">
                <a:solidFill>
                  <a:srgbClr val="C00000"/>
                </a:solidFill>
                <a:latin typeface="Times New Roman"/>
                <a:cs typeface="Times New Roman"/>
              </a:rPr>
              <a:t>W/m</a:t>
            </a:r>
            <a:r>
              <a:rPr sz="1800" spc="-7" baseline="25462" dirty="0">
                <a:solidFill>
                  <a:srgbClr val="C00000"/>
                </a:solidFill>
                <a:latin typeface="Times New Roman"/>
                <a:cs typeface="Times New Roman"/>
              </a:rPr>
              <a:t>2</a:t>
            </a:r>
            <a:r>
              <a:rPr sz="1800" spc="-5" dirty="0">
                <a:solidFill>
                  <a:srgbClr val="C00000"/>
                </a:solidFill>
                <a:latin typeface="Times New Roman"/>
                <a:cs typeface="Times New Roman"/>
              </a:rPr>
              <a:t>, the  peak insolation</a:t>
            </a:r>
            <a:r>
              <a:rPr sz="1800" dirty="0">
                <a:solidFill>
                  <a:srgbClr val="C00000"/>
                </a:solidFill>
                <a:latin typeface="Times New Roman"/>
                <a:cs typeface="Times New Roman"/>
              </a:rPr>
              <a:t> </a:t>
            </a:r>
            <a:r>
              <a:rPr sz="1800" spc="-5" dirty="0">
                <a:solidFill>
                  <a:srgbClr val="C00000"/>
                </a:solidFill>
                <a:latin typeface="Times New Roman"/>
                <a:cs typeface="Times New Roman"/>
              </a:rPr>
              <a:t>power).</a:t>
            </a:r>
            <a:endParaRPr sz="18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700" y="1647825"/>
            <a:ext cx="6114702" cy="438127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231900" y="6219825"/>
            <a:ext cx="762317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PV power costs ($/Wp) as function of module </a:t>
            </a:r>
            <a:r>
              <a:rPr sz="1600" spc="-5" dirty="0">
                <a:latin typeface="Times New Roman"/>
                <a:cs typeface="Times New Roman"/>
              </a:rPr>
              <a:t>efficiency </a:t>
            </a:r>
            <a:r>
              <a:rPr sz="1600" dirty="0">
                <a:latin typeface="Times New Roman"/>
                <a:cs typeface="Times New Roman"/>
              </a:rPr>
              <a:t>and areal cost (Source: Green</a:t>
            </a:r>
            <a:r>
              <a:rPr sz="1600" spc="-70" dirty="0">
                <a:latin typeface="Times New Roman"/>
                <a:cs typeface="Times New Roman"/>
              </a:rPr>
              <a:t> </a:t>
            </a:r>
            <a:r>
              <a:rPr sz="1600" dirty="0">
                <a:latin typeface="Times New Roman"/>
                <a:cs typeface="Times New Roman"/>
              </a:rPr>
              <a:t>2004)</a:t>
            </a:r>
            <a:endParaRPr sz="1600">
              <a:latin typeface="Times New Roman"/>
              <a:cs typeface="Times New Roman"/>
            </a:endParaRPr>
          </a:p>
        </p:txBody>
      </p:sp>
      <p:sp>
        <p:nvSpPr>
          <p:cNvPr id="7" name="Rectangle 6"/>
          <p:cNvSpPr/>
          <p:nvPr/>
        </p:nvSpPr>
        <p:spPr>
          <a:xfrm>
            <a:off x="6413500" y="3629025"/>
            <a:ext cx="4279900" cy="923330"/>
          </a:xfrm>
          <a:prstGeom prst="rect">
            <a:avLst/>
          </a:prstGeom>
        </p:spPr>
        <p:txBody>
          <a:bodyPr wrap="square">
            <a:spAutoFit/>
          </a:bodyPr>
          <a:lstStyle/>
          <a:p>
            <a:r>
              <a:rPr lang="en-US" dirty="0" smtClean="0"/>
              <a:t>Maximum </a:t>
            </a:r>
            <a:r>
              <a:rPr lang="en-US" dirty="0"/>
              <a:t>theoretical efficiency of a solar cell using a single p-n junction to collect power from the cell.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1526418" y="1614170"/>
            <a:ext cx="8239881" cy="3082895"/>
          </a:xfrm>
          <a:prstGeom prst="rect">
            <a:avLst/>
          </a:prstGeom>
        </p:spPr>
        <p:txBody>
          <a:bodyPr vert="horz" wrap="square" lIns="0" tIns="12700" rIns="0" bIns="0" rtlCol="0">
            <a:spAutoFit/>
          </a:bodyPr>
          <a:lstStyle/>
          <a:p>
            <a:pPr marL="12700" marR="5080">
              <a:lnSpc>
                <a:spcPct val="100000"/>
              </a:lnSpc>
              <a:spcBef>
                <a:spcPts val="100"/>
              </a:spcBef>
              <a:buClr>
                <a:srgbClr val="0080FF"/>
              </a:buClr>
              <a:buFont typeface="Wingdings"/>
              <a:buChar char=""/>
              <a:tabLst>
                <a:tab pos="240665" algn="l"/>
              </a:tabLst>
            </a:pPr>
            <a:r>
              <a:rPr sz="1800" spc="-5" dirty="0">
                <a:latin typeface="Times New Roman"/>
                <a:cs typeface="Times New Roman"/>
              </a:rPr>
              <a:t>Cost per peak watt ($/Wp) is indicated by </a:t>
            </a:r>
            <a:r>
              <a:rPr sz="1800" dirty="0">
                <a:latin typeface="Times New Roman"/>
                <a:cs typeface="Times New Roman"/>
              </a:rPr>
              <a:t>a </a:t>
            </a:r>
            <a:r>
              <a:rPr sz="1800" spc="-5" dirty="0">
                <a:latin typeface="Times New Roman"/>
                <a:cs typeface="Times New Roman"/>
              </a:rPr>
              <a:t>series </a:t>
            </a:r>
            <a:r>
              <a:rPr sz="1800" dirty="0">
                <a:latin typeface="Times New Roman"/>
                <a:cs typeface="Times New Roman"/>
              </a:rPr>
              <a:t>of dashed straight lines having  </a:t>
            </a:r>
            <a:r>
              <a:rPr sz="1800" spc="-10" dirty="0">
                <a:latin typeface="Times New Roman"/>
                <a:cs typeface="Times New Roman"/>
              </a:rPr>
              <a:t>different </a:t>
            </a:r>
            <a:r>
              <a:rPr sz="1800" spc="-5" dirty="0">
                <a:latin typeface="Times New Roman"/>
                <a:cs typeface="Times New Roman"/>
              </a:rPr>
              <a:t>slopes.</a:t>
            </a:r>
            <a:endParaRPr sz="1800">
              <a:latin typeface="Times New Roman"/>
              <a:cs typeface="Times New Roman"/>
            </a:endParaRPr>
          </a:p>
          <a:p>
            <a:pPr>
              <a:lnSpc>
                <a:spcPct val="100000"/>
              </a:lnSpc>
              <a:spcBef>
                <a:spcPts val="30"/>
              </a:spcBef>
              <a:buClr>
                <a:srgbClr val="0080FF"/>
              </a:buClr>
              <a:buFont typeface="Wingdings"/>
              <a:buChar char=""/>
            </a:pPr>
            <a:endParaRPr sz="1850">
              <a:latin typeface="Times New Roman"/>
              <a:cs typeface="Times New Roman"/>
            </a:endParaRPr>
          </a:p>
          <a:p>
            <a:pPr marL="12700" marR="135255">
              <a:lnSpc>
                <a:spcPct val="100000"/>
              </a:lnSpc>
              <a:buClr>
                <a:srgbClr val="0080FF"/>
              </a:buClr>
              <a:buFont typeface="Wingdings"/>
              <a:buChar char=""/>
              <a:tabLst>
                <a:tab pos="240665" algn="l"/>
              </a:tabLst>
            </a:pPr>
            <a:r>
              <a:rPr sz="1800" spc="-5" dirty="0">
                <a:solidFill>
                  <a:srgbClr val="FF0000"/>
                </a:solidFill>
                <a:latin typeface="Times New Roman"/>
                <a:cs typeface="Times New Roman"/>
              </a:rPr>
              <a:t>Single-crystalline Si PV cells, with an </a:t>
            </a:r>
            <a:r>
              <a:rPr sz="1800" spc="-10" dirty="0">
                <a:solidFill>
                  <a:srgbClr val="FF0000"/>
                </a:solidFill>
                <a:latin typeface="Times New Roman"/>
                <a:cs typeface="Times New Roman"/>
              </a:rPr>
              <a:t>efficiency </a:t>
            </a:r>
            <a:r>
              <a:rPr sz="1800" spc="-5" dirty="0">
                <a:solidFill>
                  <a:srgbClr val="FF0000"/>
                </a:solidFill>
                <a:latin typeface="Times New Roman"/>
                <a:cs typeface="Times New Roman"/>
              </a:rPr>
              <a:t>of 10% and </a:t>
            </a:r>
            <a:r>
              <a:rPr sz="1800" dirty="0">
                <a:solidFill>
                  <a:srgbClr val="FF0000"/>
                </a:solidFill>
                <a:latin typeface="Times New Roman"/>
                <a:cs typeface="Times New Roman"/>
              </a:rPr>
              <a:t>a </a:t>
            </a:r>
            <a:r>
              <a:rPr sz="1800" spc="-5" dirty="0">
                <a:solidFill>
                  <a:srgbClr val="FF0000"/>
                </a:solidFill>
                <a:latin typeface="Times New Roman"/>
                <a:cs typeface="Times New Roman"/>
              </a:rPr>
              <a:t>cost of $350/m</a:t>
            </a:r>
            <a:r>
              <a:rPr sz="1800" spc="-7" baseline="25462" dirty="0">
                <a:solidFill>
                  <a:srgbClr val="FF0000"/>
                </a:solidFill>
                <a:latin typeface="Times New Roman"/>
                <a:cs typeface="Times New Roman"/>
              </a:rPr>
              <a:t>2</a:t>
            </a:r>
            <a:r>
              <a:rPr sz="1800" spc="-5" dirty="0">
                <a:solidFill>
                  <a:srgbClr val="FF0000"/>
                </a:solidFill>
                <a:latin typeface="Times New Roman"/>
                <a:cs typeface="Times New Roman"/>
              </a:rPr>
              <a:t>,  </a:t>
            </a:r>
            <a:r>
              <a:rPr sz="1800" dirty="0">
                <a:solidFill>
                  <a:srgbClr val="FF0000"/>
                </a:solidFill>
                <a:latin typeface="Times New Roman"/>
                <a:cs typeface="Times New Roman"/>
              </a:rPr>
              <a:t>thus </a:t>
            </a:r>
            <a:r>
              <a:rPr sz="1800" spc="-5" dirty="0">
                <a:solidFill>
                  <a:srgbClr val="FF0000"/>
                </a:solidFill>
                <a:latin typeface="Times New Roman"/>
                <a:cs typeface="Times New Roman"/>
              </a:rPr>
              <a:t>have </a:t>
            </a:r>
            <a:r>
              <a:rPr sz="1800" dirty="0">
                <a:solidFill>
                  <a:srgbClr val="FF0000"/>
                </a:solidFill>
                <a:latin typeface="Times New Roman"/>
                <a:cs typeface="Times New Roman"/>
              </a:rPr>
              <a:t>a </a:t>
            </a:r>
            <a:r>
              <a:rPr sz="1800" spc="-5" dirty="0">
                <a:solidFill>
                  <a:srgbClr val="FF0000"/>
                </a:solidFill>
                <a:latin typeface="Times New Roman"/>
                <a:cs typeface="Times New Roman"/>
              </a:rPr>
              <a:t>module cost </a:t>
            </a:r>
            <a:r>
              <a:rPr sz="1800" dirty="0">
                <a:solidFill>
                  <a:srgbClr val="FF0000"/>
                </a:solidFill>
                <a:latin typeface="Times New Roman"/>
                <a:cs typeface="Times New Roman"/>
              </a:rPr>
              <a:t>of </a:t>
            </a:r>
            <a:r>
              <a:rPr sz="1800" spc="-5" dirty="0">
                <a:solidFill>
                  <a:srgbClr val="FF0000"/>
                </a:solidFill>
                <a:latin typeface="Times New Roman"/>
                <a:cs typeface="Times New Roman"/>
              </a:rPr>
              <a:t>$3.50/Wp.</a:t>
            </a:r>
            <a:endParaRPr sz="1800">
              <a:latin typeface="Times New Roman"/>
              <a:cs typeface="Times New Roman"/>
            </a:endParaRPr>
          </a:p>
          <a:p>
            <a:pPr>
              <a:lnSpc>
                <a:spcPct val="100000"/>
              </a:lnSpc>
              <a:spcBef>
                <a:spcPts val="35"/>
              </a:spcBef>
              <a:buClr>
                <a:srgbClr val="0080FF"/>
              </a:buClr>
              <a:buFont typeface="Wingdings"/>
              <a:buChar char=""/>
            </a:pPr>
            <a:endParaRPr sz="1850">
              <a:latin typeface="Times New Roman"/>
              <a:cs typeface="Times New Roman"/>
            </a:endParaRPr>
          </a:p>
          <a:p>
            <a:pPr marL="12700" marR="332740">
              <a:lnSpc>
                <a:spcPct val="100000"/>
              </a:lnSpc>
              <a:buClr>
                <a:srgbClr val="0080FF"/>
              </a:buClr>
              <a:buFont typeface="Wingdings"/>
              <a:buChar char=""/>
              <a:tabLst>
                <a:tab pos="236854" algn="l"/>
              </a:tabLst>
            </a:pPr>
            <a:r>
              <a:rPr sz="1800" spc="-5" dirty="0">
                <a:latin typeface="Times New Roman"/>
                <a:cs typeface="Times New Roman"/>
              </a:rPr>
              <a:t>The area labeled </a:t>
            </a:r>
            <a:r>
              <a:rPr sz="1800" dirty="0">
                <a:latin typeface="Times New Roman"/>
                <a:cs typeface="Times New Roman"/>
              </a:rPr>
              <a:t>I </a:t>
            </a:r>
            <a:r>
              <a:rPr sz="1800" spc="-5">
                <a:latin typeface="Times New Roman"/>
                <a:cs typeface="Times New Roman"/>
              </a:rPr>
              <a:t>in </a:t>
            </a:r>
            <a:r>
              <a:rPr lang="en-US" sz="1800" spc="-5" dirty="0" smtClean="0">
                <a:latin typeface="Times New Roman"/>
                <a:cs typeface="Times New Roman"/>
              </a:rPr>
              <a:t>the </a:t>
            </a:r>
            <a:r>
              <a:rPr sz="1800" spc="-5" smtClean="0">
                <a:latin typeface="Times New Roman"/>
                <a:cs typeface="Times New Roman"/>
              </a:rPr>
              <a:t>Figure represents </a:t>
            </a:r>
            <a:r>
              <a:rPr sz="1800" spc="-5" dirty="0">
                <a:latin typeface="Times New Roman"/>
                <a:cs typeface="Times New Roman"/>
              </a:rPr>
              <a:t>the first generation (Generation I) of  solar cells and covers the range </a:t>
            </a:r>
            <a:r>
              <a:rPr sz="1800" dirty="0">
                <a:latin typeface="Times New Roman"/>
                <a:cs typeface="Times New Roman"/>
              </a:rPr>
              <a:t>of </a:t>
            </a:r>
            <a:r>
              <a:rPr sz="1800" spc="-5" dirty="0">
                <a:latin typeface="Times New Roman"/>
                <a:cs typeface="Times New Roman"/>
              </a:rPr>
              <a:t>module costs and </a:t>
            </a:r>
            <a:r>
              <a:rPr sz="1800" spc="-10" dirty="0">
                <a:latin typeface="Times New Roman"/>
                <a:cs typeface="Times New Roman"/>
              </a:rPr>
              <a:t>efficiencies </a:t>
            </a:r>
            <a:r>
              <a:rPr sz="1800" dirty="0">
                <a:latin typeface="Times New Roman"/>
                <a:cs typeface="Times New Roman"/>
              </a:rPr>
              <a:t>for </a:t>
            </a:r>
            <a:r>
              <a:rPr sz="1800" spc="-5" dirty="0">
                <a:latin typeface="Times New Roman"/>
                <a:cs typeface="Times New Roman"/>
              </a:rPr>
              <a:t>these</a:t>
            </a:r>
            <a:r>
              <a:rPr sz="1800" spc="145" dirty="0">
                <a:latin typeface="Times New Roman"/>
                <a:cs typeface="Times New Roman"/>
              </a:rPr>
              <a:t> </a:t>
            </a:r>
            <a:r>
              <a:rPr sz="1800" spc="-5" dirty="0">
                <a:latin typeface="Times New Roman"/>
                <a:cs typeface="Times New Roman"/>
              </a:rPr>
              <a:t>cells.</a:t>
            </a:r>
            <a:endParaRPr sz="1800">
              <a:latin typeface="Times New Roman"/>
              <a:cs typeface="Times New Roman"/>
            </a:endParaRPr>
          </a:p>
          <a:p>
            <a:pPr>
              <a:lnSpc>
                <a:spcPct val="100000"/>
              </a:lnSpc>
              <a:spcBef>
                <a:spcPts val="30"/>
              </a:spcBef>
              <a:buClr>
                <a:srgbClr val="0080FF"/>
              </a:buClr>
              <a:buFont typeface="Wingdings"/>
              <a:buChar char=""/>
            </a:pPr>
            <a:endParaRPr sz="1850">
              <a:latin typeface="Times New Roman"/>
              <a:cs typeface="Times New Roman"/>
            </a:endParaRPr>
          </a:p>
          <a:p>
            <a:pPr marL="12700" marR="309245">
              <a:lnSpc>
                <a:spcPct val="100000"/>
              </a:lnSpc>
              <a:buClr>
                <a:srgbClr val="0080FF"/>
              </a:buClr>
              <a:buFont typeface="Wingdings"/>
              <a:buChar char=""/>
              <a:tabLst>
                <a:tab pos="227965" algn="l"/>
              </a:tabLst>
            </a:pPr>
            <a:r>
              <a:rPr sz="1800" spc="-5" dirty="0">
                <a:latin typeface="Times New Roman"/>
                <a:cs typeface="Times New Roman"/>
              </a:rPr>
              <a:t>Areas </a:t>
            </a:r>
            <a:r>
              <a:rPr sz="1800" dirty="0">
                <a:latin typeface="Times New Roman"/>
                <a:cs typeface="Times New Roman"/>
              </a:rPr>
              <a:t>labeled </a:t>
            </a:r>
            <a:r>
              <a:rPr sz="1800" spc="-5" dirty="0">
                <a:latin typeface="Times New Roman"/>
                <a:cs typeface="Times New Roman"/>
              </a:rPr>
              <a:t>II </a:t>
            </a:r>
            <a:r>
              <a:rPr sz="1800" dirty="0">
                <a:latin typeface="Times New Roman"/>
                <a:cs typeface="Times New Roman"/>
              </a:rPr>
              <a:t>and </a:t>
            </a:r>
            <a:r>
              <a:rPr sz="1800" spc="-5" dirty="0">
                <a:latin typeface="Times New Roman"/>
                <a:cs typeface="Times New Roman"/>
              </a:rPr>
              <a:t>III </a:t>
            </a:r>
            <a:r>
              <a:rPr sz="1800">
                <a:latin typeface="Times New Roman"/>
                <a:cs typeface="Times New Roman"/>
              </a:rPr>
              <a:t>in </a:t>
            </a:r>
            <a:r>
              <a:rPr lang="en-US" sz="1800" dirty="0" smtClean="0">
                <a:latin typeface="Times New Roman"/>
                <a:cs typeface="Times New Roman"/>
              </a:rPr>
              <a:t>the </a:t>
            </a:r>
            <a:r>
              <a:rPr sz="1800" spc="-5" smtClean="0">
                <a:latin typeface="Times New Roman"/>
                <a:cs typeface="Times New Roman"/>
              </a:rPr>
              <a:t>Figure present </a:t>
            </a:r>
            <a:r>
              <a:rPr sz="1800" dirty="0">
                <a:latin typeface="Times New Roman"/>
                <a:cs typeface="Times New Roman"/>
              </a:rPr>
              <a:t>the module </a:t>
            </a:r>
            <a:r>
              <a:rPr sz="1800" spc="-5" dirty="0">
                <a:latin typeface="Times New Roman"/>
                <a:cs typeface="Times New Roman"/>
              </a:rPr>
              <a:t>costs for Generation II  (thin-film PV) and Generation III </a:t>
            </a:r>
            <a:r>
              <a:rPr sz="1800" dirty="0">
                <a:latin typeface="Times New Roman"/>
                <a:cs typeface="Times New Roman"/>
              </a:rPr>
              <a:t>(advanced future </a:t>
            </a:r>
            <a:r>
              <a:rPr sz="1800" spc="-5" dirty="0">
                <a:latin typeface="Times New Roman"/>
                <a:cs typeface="Times New Roman"/>
              </a:rPr>
              <a:t>structures) PV cells.</a:t>
            </a:r>
            <a:endParaRPr sz="18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919619" y="1551432"/>
            <a:ext cx="8863330" cy="283845"/>
          </a:xfrm>
          <a:custGeom>
            <a:avLst/>
            <a:gdLst/>
            <a:ahLst/>
            <a:cxnLst/>
            <a:rect l="l" t="t" r="r" b="b"/>
            <a:pathLst>
              <a:path w="8863330" h="283844">
                <a:moveTo>
                  <a:pt x="0" y="283463"/>
                </a:moveTo>
                <a:lnTo>
                  <a:pt x="8862821" y="283463"/>
                </a:lnTo>
                <a:lnTo>
                  <a:pt x="8862821" y="0"/>
                </a:lnTo>
                <a:lnTo>
                  <a:pt x="0" y="0"/>
                </a:lnTo>
                <a:lnTo>
                  <a:pt x="0" y="283463"/>
                </a:lnTo>
                <a:close/>
              </a:path>
            </a:pathLst>
          </a:custGeom>
          <a:solidFill>
            <a:srgbClr val="BBE0E3"/>
          </a:solidFill>
        </p:spPr>
        <p:txBody>
          <a:bodyPr wrap="square" lIns="0" tIns="0" rIns="0" bIns="0" rtlCol="0"/>
          <a:lstStyle/>
          <a:p>
            <a:endParaRPr/>
          </a:p>
        </p:txBody>
      </p:sp>
      <p:sp>
        <p:nvSpPr>
          <p:cNvPr id="5" name="object 5"/>
          <p:cNvSpPr/>
          <p:nvPr/>
        </p:nvSpPr>
        <p:spPr>
          <a:xfrm>
            <a:off x="919619" y="1872995"/>
            <a:ext cx="8863330" cy="190500"/>
          </a:xfrm>
          <a:custGeom>
            <a:avLst/>
            <a:gdLst/>
            <a:ahLst/>
            <a:cxnLst/>
            <a:rect l="l" t="t" r="r" b="b"/>
            <a:pathLst>
              <a:path w="8863330" h="190500">
                <a:moveTo>
                  <a:pt x="0" y="190500"/>
                </a:moveTo>
                <a:lnTo>
                  <a:pt x="8862821" y="190500"/>
                </a:lnTo>
                <a:lnTo>
                  <a:pt x="8862821" y="0"/>
                </a:lnTo>
                <a:lnTo>
                  <a:pt x="0" y="0"/>
                </a:lnTo>
                <a:lnTo>
                  <a:pt x="0" y="190500"/>
                </a:lnTo>
                <a:close/>
              </a:path>
            </a:pathLst>
          </a:custGeom>
          <a:solidFill>
            <a:srgbClr val="DACDCD"/>
          </a:solidFill>
        </p:spPr>
        <p:txBody>
          <a:bodyPr wrap="square" lIns="0" tIns="0" rIns="0" bIns="0" rtlCol="0"/>
          <a:lstStyle/>
          <a:p>
            <a:endParaRPr/>
          </a:p>
        </p:txBody>
      </p:sp>
      <p:sp>
        <p:nvSpPr>
          <p:cNvPr id="6" name="object 6"/>
          <p:cNvSpPr/>
          <p:nvPr/>
        </p:nvSpPr>
        <p:spPr>
          <a:xfrm>
            <a:off x="3500894" y="1544574"/>
            <a:ext cx="0" cy="290830"/>
          </a:xfrm>
          <a:custGeom>
            <a:avLst/>
            <a:gdLst/>
            <a:ahLst/>
            <a:cxnLst/>
            <a:rect l="l" t="t" r="r" b="b"/>
            <a:pathLst>
              <a:path h="290830">
                <a:moveTo>
                  <a:pt x="0" y="0"/>
                </a:moveTo>
                <a:lnTo>
                  <a:pt x="0" y="290321"/>
                </a:lnTo>
              </a:path>
            </a:pathLst>
          </a:custGeom>
          <a:ln w="12953">
            <a:solidFill>
              <a:srgbClr val="FFFFFF"/>
            </a:solidFill>
          </a:ln>
        </p:spPr>
        <p:txBody>
          <a:bodyPr wrap="square" lIns="0" tIns="0" rIns="0" bIns="0" rtlCol="0"/>
          <a:lstStyle/>
          <a:p>
            <a:endParaRPr/>
          </a:p>
        </p:txBody>
      </p:sp>
      <p:sp>
        <p:nvSpPr>
          <p:cNvPr id="7" name="object 7"/>
          <p:cNvSpPr/>
          <p:nvPr/>
        </p:nvSpPr>
        <p:spPr>
          <a:xfrm>
            <a:off x="3500894" y="1872995"/>
            <a:ext cx="0" cy="190500"/>
          </a:xfrm>
          <a:custGeom>
            <a:avLst/>
            <a:gdLst/>
            <a:ahLst/>
            <a:cxnLst/>
            <a:rect l="l" t="t" r="r" b="b"/>
            <a:pathLst>
              <a:path h="190500">
                <a:moveTo>
                  <a:pt x="0" y="0"/>
                </a:moveTo>
                <a:lnTo>
                  <a:pt x="0" y="190500"/>
                </a:lnTo>
              </a:path>
            </a:pathLst>
          </a:custGeom>
          <a:ln w="12953">
            <a:solidFill>
              <a:srgbClr val="FFFFFF"/>
            </a:solidFill>
          </a:ln>
        </p:spPr>
        <p:txBody>
          <a:bodyPr wrap="square" lIns="0" tIns="0" rIns="0" bIns="0" rtlCol="0"/>
          <a:lstStyle/>
          <a:p>
            <a:endParaRPr/>
          </a:p>
        </p:txBody>
      </p:sp>
      <p:sp>
        <p:nvSpPr>
          <p:cNvPr id="8" name="object 8"/>
          <p:cNvSpPr/>
          <p:nvPr/>
        </p:nvSpPr>
        <p:spPr>
          <a:xfrm>
            <a:off x="4199648" y="1544574"/>
            <a:ext cx="0" cy="290830"/>
          </a:xfrm>
          <a:custGeom>
            <a:avLst/>
            <a:gdLst/>
            <a:ahLst/>
            <a:cxnLst/>
            <a:rect l="l" t="t" r="r" b="b"/>
            <a:pathLst>
              <a:path h="290830">
                <a:moveTo>
                  <a:pt x="0" y="0"/>
                </a:moveTo>
                <a:lnTo>
                  <a:pt x="0" y="290321"/>
                </a:lnTo>
              </a:path>
            </a:pathLst>
          </a:custGeom>
          <a:ln w="12953">
            <a:solidFill>
              <a:srgbClr val="FFFFFF"/>
            </a:solidFill>
          </a:ln>
        </p:spPr>
        <p:txBody>
          <a:bodyPr wrap="square" lIns="0" tIns="0" rIns="0" bIns="0" rtlCol="0"/>
          <a:lstStyle/>
          <a:p>
            <a:endParaRPr/>
          </a:p>
        </p:txBody>
      </p:sp>
      <p:sp>
        <p:nvSpPr>
          <p:cNvPr id="9" name="object 9"/>
          <p:cNvSpPr/>
          <p:nvPr/>
        </p:nvSpPr>
        <p:spPr>
          <a:xfrm>
            <a:off x="4199648" y="1872995"/>
            <a:ext cx="0" cy="190500"/>
          </a:xfrm>
          <a:custGeom>
            <a:avLst/>
            <a:gdLst/>
            <a:ahLst/>
            <a:cxnLst/>
            <a:rect l="l" t="t" r="r" b="b"/>
            <a:pathLst>
              <a:path h="190500">
                <a:moveTo>
                  <a:pt x="0" y="0"/>
                </a:moveTo>
                <a:lnTo>
                  <a:pt x="0" y="190500"/>
                </a:lnTo>
              </a:path>
            </a:pathLst>
          </a:custGeom>
          <a:ln w="12953">
            <a:solidFill>
              <a:srgbClr val="FFFFFF"/>
            </a:solidFill>
          </a:ln>
        </p:spPr>
        <p:txBody>
          <a:bodyPr wrap="square" lIns="0" tIns="0" rIns="0" bIns="0" rtlCol="0"/>
          <a:lstStyle/>
          <a:p>
            <a:endParaRPr/>
          </a:p>
        </p:txBody>
      </p:sp>
      <p:sp>
        <p:nvSpPr>
          <p:cNvPr id="10" name="object 10"/>
          <p:cNvSpPr/>
          <p:nvPr/>
        </p:nvSpPr>
        <p:spPr>
          <a:xfrm>
            <a:off x="4896116" y="1544574"/>
            <a:ext cx="0" cy="290830"/>
          </a:xfrm>
          <a:custGeom>
            <a:avLst/>
            <a:gdLst/>
            <a:ahLst/>
            <a:cxnLst/>
            <a:rect l="l" t="t" r="r" b="b"/>
            <a:pathLst>
              <a:path h="290830">
                <a:moveTo>
                  <a:pt x="0" y="0"/>
                </a:moveTo>
                <a:lnTo>
                  <a:pt x="0" y="290321"/>
                </a:lnTo>
              </a:path>
            </a:pathLst>
          </a:custGeom>
          <a:ln w="12953">
            <a:solidFill>
              <a:srgbClr val="FFFFFF"/>
            </a:solidFill>
          </a:ln>
        </p:spPr>
        <p:txBody>
          <a:bodyPr wrap="square" lIns="0" tIns="0" rIns="0" bIns="0" rtlCol="0"/>
          <a:lstStyle/>
          <a:p>
            <a:endParaRPr/>
          </a:p>
        </p:txBody>
      </p:sp>
      <p:sp>
        <p:nvSpPr>
          <p:cNvPr id="11" name="object 11"/>
          <p:cNvSpPr/>
          <p:nvPr/>
        </p:nvSpPr>
        <p:spPr>
          <a:xfrm>
            <a:off x="4896116" y="1872995"/>
            <a:ext cx="0" cy="190500"/>
          </a:xfrm>
          <a:custGeom>
            <a:avLst/>
            <a:gdLst/>
            <a:ahLst/>
            <a:cxnLst/>
            <a:rect l="l" t="t" r="r" b="b"/>
            <a:pathLst>
              <a:path h="190500">
                <a:moveTo>
                  <a:pt x="0" y="0"/>
                </a:moveTo>
                <a:lnTo>
                  <a:pt x="0" y="190500"/>
                </a:lnTo>
              </a:path>
            </a:pathLst>
          </a:custGeom>
          <a:ln w="12953">
            <a:solidFill>
              <a:srgbClr val="FFFFFF"/>
            </a:solidFill>
          </a:ln>
        </p:spPr>
        <p:txBody>
          <a:bodyPr wrap="square" lIns="0" tIns="0" rIns="0" bIns="0" rtlCol="0"/>
          <a:lstStyle/>
          <a:p>
            <a:endParaRPr/>
          </a:p>
        </p:txBody>
      </p:sp>
      <p:sp>
        <p:nvSpPr>
          <p:cNvPr id="12" name="object 12"/>
          <p:cNvSpPr/>
          <p:nvPr/>
        </p:nvSpPr>
        <p:spPr>
          <a:xfrm>
            <a:off x="5594870" y="1544574"/>
            <a:ext cx="0" cy="290830"/>
          </a:xfrm>
          <a:custGeom>
            <a:avLst/>
            <a:gdLst/>
            <a:ahLst/>
            <a:cxnLst/>
            <a:rect l="l" t="t" r="r" b="b"/>
            <a:pathLst>
              <a:path h="290830">
                <a:moveTo>
                  <a:pt x="0" y="0"/>
                </a:moveTo>
                <a:lnTo>
                  <a:pt x="0" y="290321"/>
                </a:lnTo>
              </a:path>
            </a:pathLst>
          </a:custGeom>
          <a:ln w="12953">
            <a:solidFill>
              <a:srgbClr val="FFFFFF"/>
            </a:solidFill>
          </a:ln>
        </p:spPr>
        <p:txBody>
          <a:bodyPr wrap="square" lIns="0" tIns="0" rIns="0" bIns="0" rtlCol="0"/>
          <a:lstStyle/>
          <a:p>
            <a:endParaRPr/>
          </a:p>
        </p:txBody>
      </p:sp>
      <p:sp>
        <p:nvSpPr>
          <p:cNvPr id="13" name="object 13"/>
          <p:cNvSpPr/>
          <p:nvPr/>
        </p:nvSpPr>
        <p:spPr>
          <a:xfrm>
            <a:off x="5594870" y="1872995"/>
            <a:ext cx="0" cy="190500"/>
          </a:xfrm>
          <a:custGeom>
            <a:avLst/>
            <a:gdLst/>
            <a:ahLst/>
            <a:cxnLst/>
            <a:rect l="l" t="t" r="r" b="b"/>
            <a:pathLst>
              <a:path h="190500">
                <a:moveTo>
                  <a:pt x="0" y="0"/>
                </a:moveTo>
                <a:lnTo>
                  <a:pt x="0" y="190500"/>
                </a:lnTo>
              </a:path>
            </a:pathLst>
          </a:custGeom>
          <a:ln w="12953">
            <a:solidFill>
              <a:srgbClr val="FFFFFF"/>
            </a:solidFill>
          </a:ln>
        </p:spPr>
        <p:txBody>
          <a:bodyPr wrap="square" lIns="0" tIns="0" rIns="0" bIns="0" rtlCol="0"/>
          <a:lstStyle/>
          <a:p>
            <a:endParaRPr/>
          </a:p>
        </p:txBody>
      </p:sp>
      <p:sp>
        <p:nvSpPr>
          <p:cNvPr id="14" name="object 14"/>
          <p:cNvSpPr/>
          <p:nvPr/>
        </p:nvSpPr>
        <p:spPr>
          <a:xfrm>
            <a:off x="6293243" y="1544574"/>
            <a:ext cx="0" cy="290830"/>
          </a:xfrm>
          <a:custGeom>
            <a:avLst/>
            <a:gdLst/>
            <a:ahLst/>
            <a:cxnLst/>
            <a:rect l="l" t="t" r="r" b="b"/>
            <a:pathLst>
              <a:path h="290830">
                <a:moveTo>
                  <a:pt x="0" y="0"/>
                </a:moveTo>
                <a:lnTo>
                  <a:pt x="0" y="290321"/>
                </a:lnTo>
              </a:path>
            </a:pathLst>
          </a:custGeom>
          <a:ln w="12191">
            <a:solidFill>
              <a:srgbClr val="FFFFFF"/>
            </a:solidFill>
          </a:ln>
        </p:spPr>
        <p:txBody>
          <a:bodyPr wrap="square" lIns="0" tIns="0" rIns="0" bIns="0" rtlCol="0"/>
          <a:lstStyle/>
          <a:p>
            <a:endParaRPr/>
          </a:p>
        </p:txBody>
      </p:sp>
      <p:sp>
        <p:nvSpPr>
          <p:cNvPr id="15" name="object 15"/>
          <p:cNvSpPr/>
          <p:nvPr/>
        </p:nvSpPr>
        <p:spPr>
          <a:xfrm>
            <a:off x="6293243" y="1872995"/>
            <a:ext cx="0" cy="190500"/>
          </a:xfrm>
          <a:custGeom>
            <a:avLst/>
            <a:gdLst/>
            <a:ahLst/>
            <a:cxnLst/>
            <a:rect l="l" t="t" r="r" b="b"/>
            <a:pathLst>
              <a:path h="190500">
                <a:moveTo>
                  <a:pt x="0" y="0"/>
                </a:moveTo>
                <a:lnTo>
                  <a:pt x="0" y="190500"/>
                </a:lnTo>
              </a:path>
            </a:pathLst>
          </a:custGeom>
          <a:ln w="12191">
            <a:solidFill>
              <a:srgbClr val="FFFFFF"/>
            </a:solidFill>
          </a:ln>
        </p:spPr>
        <p:txBody>
          <a:bodyPr wrap="square" lIns="0" tIns="0" rIns="0" bIns="0" rtlCol="0"/>
          <a:lstStyle/>
          <a:p>
            <a:endParaRPr/>
          </a:p>
        </p:txBody>
      </p:sp>
      <p:sp>
        <p:nvSpPr>
          <p:cNvPr id="16" name="object 16"/>
          <p:cNvSpPr/>
          <p:nvPr/>
        </p:nvSpPr>
        <p:spPr>
          <a:xfrm>
            <a:off x="6990092" y="1544574"/>
            <a:ext cx="0" cy="290830"/>
          </a:xfrm>
          <a:custGeom>
            <a:avLst/>
            <a:gdLst/>
            <a:ahLst/>
            <a:cxnLst/>
            <a:rect l="l" t="t" r="r" b="b"/>
            <a:pathLst>
              <a:path h="290830">
                <a:moveTo>
                  <a:pt x="0" y="0"/>
                </a:moveTo>
                <a:lnTo>
                  <a:pt x="0" y="290321"/>
                </a:lnTo>
              </a:path>
            </a:pathLst>
          </a:custGeom>
          <a:ln w="12953">
            <a:solidFill>
              <a:srgbClr val="FFFFFF"/>
            </a:solidFill>
          </a:ln>
        </p:spPr>
        <p:txBody>
          <a:bodyPr wrap="square" lIns="0" tIns="0" rIns="0" bIns="0" rtlCol="0"/>
          <a:lstStyle/>
          <a:p>
            <a:endParaRPr/>
          </a:p>
        </p:txBody>
      </p:sp>
      <p:sp>
        <p:nvSpPr>
          <p:cNvPr id="17" name="object 17"/>
          <p:cNvSpPr/>
          <p:nvPr/>
        </p:nvSpPr>
        <p:spPr>
          <a:xfrm>
            <a:off x="6990092" y="1872995"/>
            <a:ext cx="0" cy="190500"/>
          </a:xfrm>
          <a:custGeom>
            <a:avLst/>
            <a:gdLst/>
            <a:ahLst/>
            <a:cxnLst/>
            <a:rect l="l" t="t" r="r" b="b"/>
            <a:pathLst>
              <a:path h="190500">
                <a:moveTo>
                  <a:pt x="0" y="0"/>
                </a:moveTo>
                <a:lnTo>
                  <a:pt x="0" y="190500"/>
                </a:lnTo>
              </a:path>
            </a:pathLst>
          </a:custGeom>
          <a:ln w="12953">
            <a:solidFill>
              <a:srgbClr val="FFFFFF"/>
            </a:solidFill>
          </a:ln>
        </p:spPr>
        <p:txBody>
          <a:bodyPr wrap="square" lIns="0" tIns="0" rIns="0" bIns="0" rtlCol="0"/>
          <a:lstStyle/>
          <a:p>
            <a:endParaRPr/>
          </a:p>
        </p:txBody>
      </p:sp>
      <p:sp>
        <p:nvSpPr>
          <p:cNvPr id="18" name="object 18"/>
          <p:cNvSpPr/>
          <p:nvPr/>
        </p:nvSpPr>
        <p:spPr>
          <a:xfrm>
            <a:off x="7688846" y="1544574"/>
            <a:ext cx="0" cy="290830"/>
          </a:xfrm>
          <a:custGeom>
            <a:avLst/>
            <a:gdLst/>
            <a:ahLst/>
            <a:cxnLst/>
            <a:rect l="l" t="t" r="r" b="b"/>
            <a:pathLst>
              <a:path h="290830">
                <a:moveTo>
                  <a:pt x="0" y="0"/>
                </a:moveTo>
                <a:lnTo>
                  <a:pt x="0" y="290321"/>
                </a:lnTo>
              </a:path>
            </a:pathLst>
          </a:custGeom>
          <a:ln w="12953">
            <a:solidFill>
              <a:srgbClr val="FFFFFF"/>
            </a:solidFill>
          </a:ln>
        </p:spPr>
        <p:txBody>
          <a:bodyPr wrap="square" lIns="0" tIns="0" rIns="0" bIns="0" rtlCol="0"/>
          <a:lstStyle/>
          <a:p>
            <a:endParaRPr/>
          </a:p>
        </p:txBody>
      </p:sp>
      <p:sp>
        <p:nvSpPr>
          <p:cNvPr id="19" name="object 19"/>
          <p:cNvSpPr/>
          <p:nvPr/>
        </p:nvSpPr>
        <p:spPr>
          <a:xfrm>
            <a:off x="7688846" y="1872995"/>
            <a:ext cx="0" cy="190500"/>
          </a:xfrm>
          <a:custGeom>
            <a:avLst/>
            <a:gdLst/>
            <a:ahLst/>
            <a:cxnLst/>
            <a:rect l="l" t="t" r="r" b="b"/>
            <a:pathLst>
              <a:path h="190500">
                <a:moveTo>
                  <a:pt x="0" y="0"/>
                </a:moveTo>
                <a:lnTo>
                  <a:pt x="0" y="190500"/>
                </a:lnTo>
              </a:path>
            </a:pathLst>
          </a:custGeom>
          <a:ln w="12953">
            <a:solidFill>
              <a:srgbClr val="FFFFFF"/>
            </a:solidFill>
          </a:ln>
        </p:spPr>
        <p:txBody>
          <a:bodyPr wrap="square" lIns="0" tIns="0" rIns="0" bIns="0" rtlCol="0"/>
          <a:lstStyle/>
          <a:p>
            <a:endParaRPr/>
          </a:p>
        </p:txBody>
      </p:sp>
      <p:sp>
        <p:nvSpPr>
          <p:cNvPr id="20" name="object 20"/>
          <p:cNvSpPr/>
          <p:nvPr/>
        </p:nvSpPr>
        <p:spPr>
          <a:xfrm>
            <a:off x="8387219" y="1544574"/>
            <a:ext cx="0" cy="290830"/>
          </a:xfrm>
          <a:custGeom>
            <a:avLst/>
            <a:gdLst/>
            <a:ahLst/>
            <a:cxnLst/>
            <a:rect l="l" t="t" r="r" b="b"/>
            <a:pathLst>
              <a:path h="290830">
                <a:moveTo>
                  <a:pt x="0" y="0"/>
                </a:moveTo>
                <a:lnTo>
                  <a:pt x="0" y="290321"/>
                </a:lnTo>
              </a:path>
            </a:pathLst>
          </a:custGeom>
          <a:ln w="12191">
            <a:solidFill>
              <a:srgbClr val="FFFFFF"/>
            </a:solidFill>
          </a:ln>
        </p:spPr>
        <p:txBody>
          <a:bodyPr wrap="square" lIns="0" tIns="0" rIns="0" bIns="0" rtlCol="0"/>
          <a:lstStyle/>
          <a:p>
            <a:endParaRPr/>
          </a:p>
        </p:txBody>
      </p:sp>
      <p:sp>
        <p:nvSpPr>
          <p:cNvPr id="21" name="object 21"/>
          <p:cNvSpPr/>
          <p:nvPr/>
        </p:nvSpPr>
        <p:spPr>
          <a:xfrm>
            <a:off x="8387219" y="1872995"/>
            <a:ext cx="0" cy="190500"/>
          </a:xfrm>
          <a:custGeom>
            <a:avLst/>
            <a:gdLst/>
            <a:ahLst/>
            <a:cxnLst/>
            <a:rect l="l" t="t" r="r" b="b"/>
            <a:pathLst>
              <a:path h="190500">
                <a:moveTo>
                  <a:pt x="0" y="0"/>
                </a:moveTo>
                <a:lnTo>
                  <a:pt x="0" y="190500"/>
                </a:lnTo>
              </a:path>
            </a:pathLst>
          </a:custGeom>
          <a:ln w="12191">
            <a:solidFill>
              <a:srgbClr val="FFFFFF"/>
            </a:solidFill>
          </a:ln>
        </p:spPr>
        <p:txBody>
          <a:bodyPr wrap="square" lIns="0" tIns="0" rIns="0" bIns="0" rtlCol="0"/>
          <a:lstStyle/>
          <a:p>
            <a:endParaRPr/>
          </a:p>
        </p:txBody>
      </p:sp>
      <p:sp>
        <p:nvSpPr>
          <p:cNvPr id="22" name="object 22"/>
          <p:cNvSpPr/>
          <p:nvPr/>
        </p:nvSpPr>
        <p:spPr>
          <a:xfrm>
            <a:off x="9084068" y="1544574"/>
            <a:ext cx="0" cy="290830"/>
          </a:xfrm>
          <a:custGeom>
            <a:avLst/>
            <a:gdLst/>
            <a:ahLst/>
            <a:cxnLst/>
            <a:rect l="l" t="t" r="r" b="b"/>
            <a:pathLst>
              <a:path h="290830">
                <a:moveTo>
                  <a:pt x="0" y="0"/>
                </a:moveTo>
                <a:lnTo>
                  <a:pt x="0" y="290321"/>
                </a:lnTo>
              </a:path>
            </a:pathLst>
          </a:custGeom>
          <a:ln w="12953">
            <a:solidFill>
              <a:srgbClr val="FFFFFF"/>
            </a:solidFill>
          </a:ln>
        </p:spPr>
        <p:txBody>
          <a:bodyPr wrap="square" lIns="0" tIns="0" rIns="0" bIns="0" rtlCol="0"/>
          <a:lstStyle/>
          <a:p>
            <a:endParaRPr/>
          </a:p>
        </p:txBody>
      </p:sp>
      <p:sp>
        <p:nvSpPr>
          <p:cNvPr id="23" name="object 23"/>
          <p:cNvSpPr/>
          <p:nvPr/>
        </p:nvSpPr>
        <p:spPr>
          <a:xfrm>
            <a:off x="9084068" y="1872995"/>
            <a:ext cx="0" cy="190500"/>
          </a:xfrm>
          <a:custGeom>
            <a:avLst/>
            <a:gdLst/>
            <a:ahLst/>
            <a:cxnLst/>
            <a:rect l="l" t="t" r="r" b="b"/>
            <a:pathLst>
              <a:path h="190500">
                <a:moveTo>
                  <a:pt x="0" y="0"/>
                </a:moveTo>
                <a:lnTo>
                  <a:pt x="0" y="190499"/>
                </a:lnTo>
              </a:path>
            </a:pathLst>
          </a:custGeom>
          <a:ln w="12953">
            <a:solidFill>
              <a:srgbClr val="FFFFFF"/>
            </a:solidFill>
          </a:ln>
        </p:spPr>
        <p:txBody>
          <a:bodyPr wrap="square" lIns="0" tIns="0" rIns="0" bIns="0" rtlCol="0"/>
          <a:lstStyle/>
          <a:p>
            <a:endParaRPr/>
          </a:p>
        </p:txBody>
      </p:sp>
      <p:sp>
        <p:nvSpPr>
          <p:cNvPr id="24" name="object 24"/>
          <p:cNvSpPr/>
          <p:nvPr/>
        </p:nvSpPr>
        <p:spPr>
          <a:xfrm>
            <a:off x="919619" y="1544574"/>
            <a:ext cx="0" cy="519430"/>
          </a:xfrm>
          <a:custGeom>
            <a:avLst/>
            <a:gdLst/>
            <a:ahLst/>
            <a:cxnLst/>
            <a:rect l="l" t="t" r="r" b="b"/>
            <a:pathLst>
              <a:path h="519430">
                <a:moveTo>
                  <a:pt x="0" y="0"/>
                </a:moveTo>
                <a:lnTo>
                  <a:pt x="0" y="518922"/>
                </a:lnTo>
              </a:path>
            </a:pathLst>
          </a:custGeom>
          <a:ln w="12191">
            <a:solidFill>
              <a:srgbClr val="FFFFFF"/>
            </a:solidFill>
          </a:ln>
        </p:spPr>
        <p:txBody>
          <a:bodyPr wrap="square" lIns="0" tIns="0" rIns="0" bIns="0" rtlCol="0"/>
          <a:lstStyle/>
          <a:p>
            <a:endParaRPr/>
          </a:p>
        </p:txBody>
      </p:sp>
      <p:sp>
        <p:nvSpPr>
          <p:cNvPr id="25" name="object 25"/>
          <p:cNvSpPr/>
          <p:nvPr/>
        </p:nvSpPr>
        <p:spPr>
          <a:xfrm>
            <a:off x="9782823" y="1544574"/>
            <a:ext cx="0" cy="519430"/>
          </a:xfrm>
          <a:custGeom>
            <a:avLst/>
            <a:gdLst/>
            <a:ahLst/>
            <a:cxnLst/>
            <a:rect l="l" t="t" r="r" b="b"/>
            <a:pathLst>
              <a:path h="519430">
                <a:moveTo>
                  <a:pt x="0" y="0"/>
                </a:moveTo>
                <a:lnTo>
                  <a:pt x="0" y="518922"/>
                </a:lnTo>
              </a:path>
            </a:pathLst>
          </a:custGeom>
          <a:ln w="12953">
            <a:solidFill>
              <a:srgbClr val="FFFFFF"/>
            </a:solidFill>
          </a:ln>
        </p:spPr>
        <p:txBody>
          <a:bodyPr wrap="square" lIns="0" tIns="0" rIns="0" bIns="0" rtlCol="0"/>
          <a:lstStyle/>
          <a:p>
            <a:endParaRPr/>
          </a:p>
        </p:txBody>
      </p:sp>
      <p:sp>
        <p:nvSpPr>
          <p:cNvPr id="26" name="object 26"/>
          <p:cNvSpPr/>
          <p:nvPr/>
        </p:nvSpPr>
        <p:spPr>
          <a:xfrm>
            <a:off x="913523" y="1551050"/>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27" name="object 27"/>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28" name="object 28"/>
          <p:cNvSpPr/>
          <p:nvPr/>
        </p:nvSpPr>
        <p:spPr>
          <a:xfrm>
            <a:off x="919619" y="2062733"/>
            <a:ext cx="8863330" cy="79375"/>
          </a:xfrm>
          <a:custGeom>
            <a:avLst/>
            <a:gdLst/>
            <a:ahLst/>
            <a:cxnLst/>
            <a:rect l="l" t="t" r="r" b="b"/>
            <a:pathLst>
              <a:path w="8863330" h="79375">
                <a:moveTo>
                  <a:pt x="0" y="79248"/>
                </a:moveTo>
                <a:lnTo>
                  <a:pt x="8862821" y="79248"/>
                </a:lnTo>
                <a:lnTo>
                  <a:pt x="8862821" y="0"/>
                </a:lnTo>
                <a:lnTo>
                  <a:pt x="0" y="0"/>
                </a:lnTo>
                <a:lnTo>
                  <a:pt x="0" y="79248"/>
                </a:lnTo>
                <a:close/>
              </a:path>
            </a:pathLst>
          </a:custGeom>
          <a:solidFill>
            <a:srgbClr val="DACDCD"/>
          </a:solidFill>
        </p:spPr>
        <p:txBody>
          <a:bodyPr wrap="square" lIns="0" tIns="0" rIns="0" bIns="0" rtlCol="0"/>
          <a:lstStyle/>
          <a:p>
            <a:endParaRPr/>
          </a:p>
        </p:txBody>
      </p:sp>
      <p:sp>
        <p:nvSpPr>
          <p:cNvPr id="29" name="object 29"/>
          <p:cNvSpPr/>
          <p:nvPr/>
        </p:nvSpPr>
        <p:spPr>
          <a:xfrm>
            <a:off x="919619" y="2141982"/>
            <a:ext cx="8863330" cy="287655"/>
          </a:xfrm>
          <a:custGeom>
            <a:avLst/>
            <a:gdLst/>
            <a:ahLst/>
            <a:cxnLst/>
            <a:rect l="l" t="t" r="r" b="b"/>
            <a:pathLst>
              <a:path w="8863330" h="287655">
                <a:moveTo>
                  <a:pt x="0" y="0"/>
                </a:moveTo>
                <a:lnTo>
                  <a:pt x="0" y="287274"/>
                </a:lnTo>
                <a:lnTo>
                  <a:pt x="8862821" y="287273"/>
                </a:lnTo>
                <a:lnTo>
                  <a:pt x="8862821" y="0"/>
                </a:lnTo>
                <a:lnTo>
                  <a:pt x="0" y="0"/>
                </a:lnTo>
                <a:close/>
              </a:path>
            </a:pathLst>
          </a:custGeom>
          <a:solidFill>
            <a:srgbClr val="EDE8E8"/>
          </a:solidFill>
        </p:spPr>
        <p:txBody>
          <a:bodyPr wrap="square" lIns="0" tIns="0" rIns="0" bIns="0" rtlCol="0"/>
          <a:lstStyle/>
          <a:p>
            <a:endParaRPr/>
          </a:p>
        </p:txBody>
      </p:sp>
      <p:sp>
        <p:nvSpPr>
          <p:cNvPr id="30" name="object 30"/>
          <p:cNvSpPr/>
          <p:nvPr/>
        </p:nvSpPr>
        <p:spPr>
          <a:xfrm>
            <a:off x="919619" y="2429255"/>
            <a:ext cx="8863330" cy="287655"/>
          </a:xfrm>
          <a:custGeom>
            <a:avLst/>
            <a:gdLst/>
            <a:ahLst/>
            <a:cxnLst/>
            <a:rect l="l" t="t" r="r" b="b"/>
            <a:pathLst>
              <a:path w="8863330" h="287655">
                <a:moveTo>
                  <a:pt x="0" y="0"/>
                </a:moveTo>
                <a:lnTo>
                  <a:pt x="0" y="287274"/>
                </a:lnTo>
                <a:lnTo>
                  <a:pt x="8862821" y="287273"/>
                </a:lnTo>
                <a:lnTo>
                  <a:pt x="8862821" y="0"/>
                </a:lnTo>
                <a:lnTo>
                  <a:pt x="0" y="0"/>
                </a:lnTo>
                <a:close/>
              </a:path>
            </a:pathLst>
          </a:custGeom>
          <a:solidFill>
            <a:srgbClr val="DACDCD"/>
          </a:solidFill>
        </p:spPr>
        <p:txBody>
          <a:bodyPr wrap="square" lIns="0" tIns="0" rIns="0" bIns="0" rtlCol="0"/>
          <a:lstStyle/>
          <a:p>
            <a:endParaRPr/>
          </a:p>
        </p:txBody>
      </p:sp>
      <p:sp>
        <p:nvSpPr>
          <p:cNvPr id="31" name="object 31"/>
          <p:cNvSpPr/>
          <p:nvPr/>
        </p:nvSpPr>
        <p:spPr>
          <a:xfrm>
            <a:off x="919619" y="2716529"/>
            <a:ext cx="8863330" cy="204470"/>
          </a:xfrm>
          <a:custGeom>
            <a:avLst/>
            <a:gdLst/>
            <a:ahLst/>
            <a:cxnLst/>
            <a:rect l="l" t="t" r="r" b="b"/>
            <a:pathLst>
              <a:path w="8863330" h="204469">
                <a:moveTo>
                  <a:pt x="0" y="0"/>
                </a:moveTo>
                <a:lnTo>
                  <a:pt x="0" y="204216"/>
                </a:lnTo>
                <a:lnTo>
                  <a:pt x="8862821" y="204215"/>
                </a:lnTo>
                <a:lnTo>
                  <a:pt x="8862821" y="0"/>
                </a:lnTo>
                <a:lnTo>
                  <a:pt x="0" y="0"/>
                </a:lnTo>
                <a:close/>
              </a:path>
            </a:pathLst>
          </a:custGeom>
          <a:solidFill>
            <a:srgbClr val="EDE8E8"/>
          </a:solidFill>
        </p:spPr>
        <p:txBody>
          <a:bodyPr wrap="square" lIns="0" tIns="0" rIns="0" bIns="0" rtlCol="0"/>
          <a:lstStyle/>
          <a:p>
            <a:endParaRPr/>
          </a:p>
        </p:txBody>
      </p:sp>
      <p:sp>
        <p:nvSpPr>
          <p:cNvPr id="32" name="object 32"/>
          <p:cNvSpPr/>
          <p:nvPr/>
        </p:nvSpPr>
        <p:spPr>
          <a:xfrm>
            <a:off x="3500894" y="2062733"/>
            <a:ext cx="0" cy="858519"/>
          </a:xfrm>
          <a:custGeom>
            <a:avLst/>
            <a:gdLst/>
            <a:ahLst/>
            <a:cxnLst/>
            <a:rect l="l" t="t" r="r" b="b"/>
            <a:pathLst>
              <a:path h="858519">
                <a:moveTo>
                  <a:pt x="0" y="0"/>
                </a:moveTo>
                <a:lnTo>
                  <a:pt x="0" y="858012"/>
                </a:lnTo>
              </a:path>
            </a:pathLst>
          </a:custGeom>
          <a:ln w="12953">
            <a:solidFill>
              <a:srgbClr val="FFFFFF"/>
            </a:solidFill>
          </a:ln>
        </p:spPr>
        <p:txBody>
          <a:bodyPr wrap="square" lIns="0" tIns="0" rIns="0" bIns="0" rtlCol="0"/>
          <a:lstStyle/>
          <a:p>
            <a:endParaRPr/>
          </a:p>
        </p:txBody>
      </p:sp>
      <p:sp>
        <p:nvSpPr>
          <p:cNvPr id="33" name="object 33"/>
          <p:cNvSpPr/>
          <p:nvPr/>
        </p:nvSpPr>
        <p:spPr>
          <a:xfrm>
            <a:off x="4199648" y="2062733"/>
            <a:ext cx="0" cy="858519"/>
          </a:xfrm>
          <a:custGeom>
            <a:avLst/>
            <a:gdLst/>
            <a:ahLst/>
            <a:cxnLst/>
            <a:rect l="l" t="t" r="r" b="b"/>
            <a:pathLst>
              <a:path h="858519">
                <a:moveTo>
                  <a:pt x="0" y="0"/>
                </a:moveTo>
                <a:lnTo>
                  <a:pt x="0" y="858012"/>
                </a:lnTo>
              </a:path>
            </a:pathLst>
          </a:custGeom>
          <a:ln w="12953">
            <a:solidFill>
              <a:srgbClr val="FFFFFF"/>
            </a:solidFill>
          </a:ln>
        </p:spPr>
        <p:txBody>
          <a:bodyPr wrap="square" lIns="0" tIns="0" rIns="0" bIns="0" rtlCol="0"/>
          <a:lstStyle/>
          <a:p>
            <a:endParaRPr/>
          </a:p>
        </p:txBody>
      </p:sp>
      <p:sp>
        <p:nvSpPr>
          <p:cNvPr id="34" name="object 34"/>
          <p:cNvSpPr/>
          <p:nvPr/>
        </p:nvSpPr>
        <p:spPr>
          <a:xfrm>
            <a:off x="4896116" y="2062733"/>
            <a:ext cx="0" cy="858519"/>
          </a:xfrm>
          <a:custGeom>
            <a:avLst/>
            <a:gdLst/>
            <a:ahLst/>
            <a:cxnLst/>
            <a:rect l="l" t="t" r="r" b="b"/>
            <a:pathLst>
              <a:path h="858519">
                <a:moveTo>
                  <a:pt x="0" y="0"/>
                </a:moveTo>
                <a:lnTo>
                  <a:pt x="0" y="858012"/>
                </a:lnTo>
              </a:path>
            </a:pathLst>
          </a:custGeom>
          <a:ln w="12953">
            <a:solidFill>
              <a:srgbClr val="FFFFFF"/>
            </a:solidFill>
          </a:ln>
        </p:spPr>
        <p:txBody>
          <a:bodyPr wrap="square" lIns="0" tIns="0" rIns="0" bIns="0" rtlCol="0"/>
          <a:lstStyle/>
          <a:p>
            <a:endParaRPr/>
          </a:p>
        </p:txBody>
      </p:sp>
      <p:sp>
        <p:nvSpPr>
          <p:cNvPr id="35" name="object 35"/>
          <p:cNvSpPr/>
          <p:nvPr/>
        </p:nvSpPr>
        <p:spPr>
          <a:xfrm>
            <a:off x="5594870" y="2062733"/>
            <a:ext cx="0" cy="858519"/>
          </a:xfrm>
          <a:custGeom>
            <a:avLst/>
            <a:gdLst/>
            <a:ahLst/>
            <a:cxnLst/>
            <a:rect l="l" t="t" r="r" b="b"/>
            <a:pathLst>
              <a:path h="858519">
                <a:moveTo>
                  <a:pt x="0" y="0"/>
                </a:moveTo>
                <a:lnTo>
                  <a:pt x="0" y="858012"/>
                </a:lnTo>
              </a:path>
            </a:pathLst>
          </a:custGeom>
          <a:ln w="12953">
            <a:solidFill>
              <a:srgbClr val="FFFFFF"/>
            </a:solidFill>
          </a:ln>
        </p:spPr>
        <p:txBody>
          <a:bodyPr wrap="square" lIns="0" tIns="0" rIns="0" bIns="0" rtlCol="0"/>
          <a:lstStyle/>
          <a:p>
            <a:endParaRPr/>
          </a:p>
        </p:txBody>
      </p:sp>
      <p:sp>
        <p:nvSpPr>
          <p:cNvPr id="36" name="object 36"/>
          <p:cNvSpPr/>
          <p:nvPr/>
        </p:nvSpPr>
        <p:spPr>
          <a:xfrm>
            <a:off x="6293243" y="2062733"/>
            <a:ext cx="0" cy="858519"/>
          </a:xfrm>
          <a:custGeom>
            <a:avLst/>
            <a:gdLst/>
            <a:ahLst/>
            <a:cxnLst/>
            <a:rect l="l" t="t" r="r" b="b"/>
            <a:pathLst>
              <a:path h="858519">
                <a:moveTo>
                  <a:pt x="0" y="0"/>
                </a:moveTo>
                <a:lnTo>
                  <a:pt x="0" y="858012"/>
                </a:lnTo>
              </a:path>
            </a:pathLst>
          </a:custGeom>
          <a:ln w="12191">
            <a:solidFill>
              <a:srgbClr val="FFFFFF"/>
            </a:solidFill>
          </a:ln>
        </p:spPr>
        <p:txBody>
          <a:bodyPr wrap="square" lIns="0" tIns="0" rIns="0" bIns="0" rtlCol="0"/>
          <a:lstStyle/>
          <a:p>
            <a:endParaRPr/>
          </a:p>
        </p:txBody>
      </p:sp>
      <p:sp>
        <p:nvSpPr>
          <p:cNvPr id="37" name="object 37"/>
          <p:cNvSpPr/>
          <p:nvPr/>
        </p:nvSpPr>
        <p:spPr>
          <a:xfrm>
            <a:off x="6990092" y="2062733"/>
            <a:ext cx="0" cy="858519"/>
          </a:xfrm>
          <a:custGeom>
            <a:avLst/>
            <a:gdLst/>
            <a:ahLst/>
            <a:cxnLst/>
            <a:rect l="l" t="t" r="r" b="b"/>
            <a:pathLst>
              <a:path h="858519">
                <a:moveTo>
                  <a:pt x="0" y="0"/>
                </a:moveTo>
                <a:lnTo>
                  <a:pt x="0" y="858012"/>
                </a:lnTo>
              </a:path>
            </a:pathLst>
          </a:custGeom>
          <a:ln w="12953">
            <a:solidFill>
              <a:srgbClr val="FFFFFF"/>
            </a:solidFill>
          </a:ln>
        </p:spPr>
        <p:txBody>
          <a:bodyPr wrap="square" lIns="0" tIns="0" rIns="0" bIns="0" rtlCol="0"/>
          <a:lstStyle/>
          <a:p>
            <a:endParaRPr/>
          </a:p>
        </p:txBody>
      </p:sp>
      <p:sp>
        <p:nvSpPr>
          <p:cNvPr id="38" name="object 38"/>
          <p:cNvSpPr/>
          <p:nvPr/>
        </p:nvSpPr>
        <p:spPr>
          <a:xfrm>
            <a:off x="7688846" y="2062733"/>
            <a:ext cx="0" cy="858519"/>
          </a:xfrm>
          <a:custGeom>
            <a:avLst/>
            <a:gdLst/>
            <a:ahLst/>
            <a:cxnLst/>
            <a:rect l="l" t="t" r="r" b="b"/>
            <a:pathLst>
              <a:path h="858519">
                <a:moveTo>
                  <a:pt x="0" y="0"/>
                </a:moveTo>
                <a:lnTo>
                  <a:pt x="0" y="858012"/>
                </a:lnTo>
              </a:path>
            </a:pathLst>
          </a:custGeom>
          <a:ln w="12953">
            <a:solidFill>
              <a:srgbClr val="FFFFFF"/>
            </a:solidFill>
          </a:ln>
        </p:spPr>
        <p:txBody>
          <a:bodyPr wrap="square" lIns="0" tIns="0" rIns="0" bIns="0" rtlCol="0"/>
          <a:lstStyle/>
          <a:p>
            <a:endParaRPr/>
          </a:p>
        </p:txBody>
      </p:sp>
      <p:sp>
        <p:nvSpPr>
          <p:cNvPr id="39" name="object 39"/>
          <p:cNvSpPr/>
          <p:nvPr/>
        </p:nvSpPr>
        <p:spPr>
          <a:xfrm>
            <a:off x="8387219" y="2062733"/>
            <a:ext cx="0" cy="858519"/>
          </a:xfrm>
          <a:custGeom>
            <a:avLst/>
            <a:gdLst/>
            <a:ahLst/>
            <a:cxnLst/>
            <a:rect l="l" t="t" r="r" b="b"/>
            <a:pathLst>
              <a:path h="858519">
                <a:moveTo>
                  <a:pt x="0" y="0"/>
                </a:moveTo>
                <a:lnTo>
                  <a:pt x="0" y="858012"/>
                </a:lnTo>
              </a:path>
            </a:pathLst>
          </a:custGeom>
          <a:ln w="12191">
            <a:solidFill>
              <a:srgbClr val="FFFFFF"/>
            </a:solidFill>
          </a:ln>
        </p:spPr>
        <p:txBody>
          <a:bodyPr wrap="square" lIns="0" tIns="0" rIns="0" bIns="0" rtlCol="0"/>
          <a:lstStyle/>
          <a:p>
            <a:endParaRPr/>
          </a:p>
        </p:txBody>
      </p:sp>
      <p:sp>
        <p:nvSpPr>
          <p:cNvPr id="40" name="object 40"/>
          <p:cNvSpPr/>
          <p:nvPr/>
        </p:nvSpPr>
        <p:spPr>
          <a:xfrm>
            <a:off x="9084068" y="2062733"/>
            <a:ext cx="0" cy="858519"/>
          </a:xfrm>
          <a:custGeom>
            <a:avLst/>
            <a:gdLst/>
            <a:ahLst/>
            <a:cxnLst/>
            <a:rect l="l" t="t" r="r" b="b"/>
            <a:pathLst>
              <a:path h="858519">
                <a:moveTo>
                  <a:pt x="0" y="0"/>
                </a:moveTo>
                <a:lnTo>
                  <a:pt x="0" y="858011"/>
                </a:lnTo>
              </a:path>
            </a:pathLst>
          </a:custGeom>
          <a:ln w="12953">
            <a:solidFill>
              <a:srgbClr val="FFFFFF"/>
            </a:solidFill>
          </a:ln>
        </p:spPr>
        <p:txBody>
          <a:bodyPr wrap="square" lIns="0" tIns="0" rIns="0" bIns="0" rtlCol="0"/>
          <a:lstStyle/>
          <a:p>
            <a:endParaRPr/>
          </a:p>
        </p:txBody>
      </p:sp>
      <p:sp>
        <p:nvSpPr>
          <p:cNvPr id="41" name="object 41"/>
          <p:cNvSpPr/>
          <p:nvPr/>
        </p:nvSpPr>
        <p:spPr>
          <a:xfrm>
            <a:off x="913523" y="2141601"/>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42" name="object 42"/>
          <p:cNvSpPr/>
          <p:nvPr/>
        </p:nvSpPr>
        <p:spPr>
          <a:xfrm>
            <a:off x="913523" y="2428875"/>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43" name="object 43"/>
          <p:cNvSpPr/>
          <p:nvPr/>
        </p:nvSpPr>
        <p:spPr>
          <a:xfrm>
            <a:off x="913523" y="2716148"/>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44" name="object 44"/>
          <p:cNvSpPr/>
          <p:nvPr/>
        </p:nvSpPr>
        <p:spPr>
          <a:xfrm>
            <a:off x="919619" y="2062733"/>
            <a:ext cx="0" cy="858519"/>
          </a:xfrm>
          <a:custGeom>
            <a:avLst/>
            <a:gdLst/>
            <a:ahLst/>
            <a:cxnLst/>
            <a:rect l="l" t="t" r="r" b="b"/>
            <a:pathLst>
              <a:path h="858519">
                <a:moveTo>
                  <a:pt x="0" y="0"/>
                </a:moveTo>
                <a:lnTo>
                  <a:pt x="0" y="858012"/>
                </a:lnTo>
              </a:path>
            </a:pathLst>
          </a:custGeom>
          <a:ln w="12191">
            <a:solidFill>
              <a:srgbClr val="FFFFFF"/>
            </a:solidFill>
          </a:ln>
        </p:spPr>
        <p:txBody>
          <a:bodyPr wrap="square" lIns="0" tIns="0" rIns="0" bIns="0" rtlCol="0"/>
          <a:lstStyle/>
          <a:p>
            <a:endParaRPr/>
          </a:p>
        </p:txBody>
      </p:sp>
      <p:sp>
        <p:nvSpPr>
          <p:cNvPr id="45" name="object 45"/>
          <p:cNvSpPr/>
          <p:nvPr/>
        </p:nvSpPr>
        <p:spPr>
          <a:xfrm>
            <a:off x="9782823" y="2062733"/>
            <a:ext cx="0" cy="858519"/>
          </a:xfrm>
          <a:custGeom>
            <a:avLst/>
            <a:gdLst/>
            <a:ahLst/>
            <a:cxnLst/>
            <a:rect l="l" t="t" r="r" b="b"/>
            <a:pathLst>
              <a:path h="858519">
                <a:moveTo>
                  <a:pt x="0" y="0"/>
                </a:moveTo>
                <a:lnTo>
                  <a:pt x="0" y="858011"/>
                </a:lnTo>
              </a:path>
            </a:pathLst>
          </a:custGeom>
          <a:ln w="12953">
            <a:solidFill>
              <a:srgbClr val="FFFFFF"/>
            </a:solidFill>
          </a:ln>
        </p:spPr>
        <p:txBody>
          <a:bodyPr wrap="square" lIns="0" tIns="0" rIns="0" bIns="0" rtlCol="0"/>
          <a:lstStyle/>
          <a:p>
            <a:endParaRPr/>
          </a:p>
        </p:txBody>
      </p:sp>
      <p:sp>
        <p:nvSpPr>
          <p:cNvPr id="46" name="object 46"/>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47" name="object 47"/>
          <p:cNvSpPr/>
          <p:nvPr/>
        </p:nvSpPr>
        <p:spPr>
          <a:xfrm>
            <a:off x="919619" y="2919983"/>
            <a:ext cx="8863330" cy="83820"/>
          </a:xfrm>
          <a:custGeom>
            <a:avLst/>
            <a:gdLst/>
            <a:ahLst/>
            <a:cxnLst/>
            <a:rect l="l" t="t" r="r" b="b"/>
            <a:pathLst>
              <a:path w="8863330" h="83819">
                <a:moveTo>
                  <a:pt x="0" y="83820"/>
                </a:moveTo>
                <a:lnTo>
                  <a:pt x="8862821" y="83820"/>
                </a:lnTo>
                <a:lnTo>
                  <a:pt x="8862821" y="0"/>
                </a:lnTo>
                <a:lnTo>
                  <a:pt x="0" y="0"/>
                </a:lnTo>
                <a:lnTo>
                  <a:pt x="0" y="83820"/>
                </a:lnTo>
                <a:close/>
              </a:path>
            </a:pathLst>
          </a:custGeom>
          <a:solidFill>
            <a:srgbClr val="EDE8E8"/>
          </a:solidFill>
        </p:spPr>
        <p:txBody>
          <a:bodyPr wrap="square" lIns="0" tIns="0" rIns="0" bIns="0" rtlCol="0"/>
          <a:lstStyle/>
          <a:p>
            <a:endParaRPr/>
          </a:p>
        </p:txBody>
      </p:sp>
      <p:sp>
        <p:nvSpPr>
          <p:cNvPr id="48" name="object 48"/>
          <p:cNvSpPr/>
          <p:nvPr/>
        </p:nvSpPr>
        <p:spPr>
          <a:xfrm>
            <a:off x="919619" y="3003804"/>
            <a:ext cx="8863330" cy="287655"/>
          </a:xfrm>
          <a:custGeom>
            <a:avLst/>
            <a:gdLst/>
            <a:ahLst/>
            <a:cxnLst/>
            <a:rect l="l" t="t" r="r" b="b"/>
            <a:pathLst>
              <a:path w="8863330" h="287654">
                <a:moveTo>
                  <a:pt x="0" y="0"/>
                </a:moveTo>
                <a:lnTo>
                  <a:pt x="0" y="287274"/>
                </a:lnTo>
                <a:lnTo>
                  <a:pt x="8862821" y="287273"/>
                </a:lnTo>
                <a:lnTo>
                  <a:pt x="8862821" y="0"/>
                </a:lnTo>
                <a:lnTo>
                  <a:pt x="0" y="0"/>
                </a:lnTo>
                <a:close/>
              </a:path>
            </a:pathLst>
          </a:custGeom>
          <a:solidFill>
            <a:srgbClr val="DACDCD"/>
          </a:solidFill>
        </p:spPr>
        <p:txBody>
          <a:bodyPr wrap="square" lIns="0" tIns="0" rIns="0" bIns="0" rtlCol="0"/>
          <a:lstStyle/>
          <a:p>
            <a:endParaRPr/>
          </a:p>
        </p:txBody>
      </p:sp>
      <p:sp>
        <p:nvSpPr>
          <p:cNvPr id="49" name="object 49"/>
          <p:cNvSpPr/>
          <p:nvPr/>
        </p:nvSpPr>
        <p:spPr>
          <a:xfrm>
            <a:off x="919619" y="3291078"/>
            <a:ext cx="8863330" cy="287655"/>
          </a:xfrm>
          <a:custGeom>
            <a:avLst/>
            <a:gdLst/>
            <a:ahLst/>
            <a:cxnLst/>
            <a:rect l="l" t="t" r="r" b="b"/>
            <a:pathLst>
              <a:path w="8863330" h="287654">
                <a:moveTo>
                  <a:pt x="0" y="0"/>
                </a:moveTo>
                <a:lnTo>
                  <a:pt x="0" y="287274"/>
                </a:lnTo>
                <a:lnTo>
                  <a:pt x="8862821" y="287274"/>
                </a:lnTo>
                <a:lnTo>
                  <a:pt x="8862821" y="0"/>
                </a:lnTo>
                <a:lnTo>
                  <a:pt x="0" y="0"/>
                </a:lnTo>
                <a:close/>
              </a:path>
            </a:pathLst>
          </a:custGeom>
          <a:solidFill>
            <a:srgbClr val="EDE8E8"/>
          </a:solidFill>
        </p:spPr>
        <p:txBody>
          <a:bodyPr wrap="square" lIns="0" tIns="0" rIns="0" bIns="0" rtlCol="0"/>
          <a:lstStyle/>
          <a:p>
            <a:endParaRPr/>
          </a:p>
        </p:txBody>
      </p:sp>
      <p:sp>
        <p:nvSpPr>
          <p:cNvPr id="50" name="object 50"/>
          <p:cNvSpPr/>
          <p:nvPr/>
        </p:nvSpPr>
        <p:spPr>
          <a:xfrm>
            <a:off x="919619" y="3578352"/>
            <a:ext cx="8863330" cy="200025"/>
          </a:xfrm>
          <a:custGeom>
            <a:avLst/>
            <a:gdLst/>
            <a:ahLst/>
            <a:cxnLst/>
            <a:rect l="l" t="t" r="r" b="b"/>
            <a:pathLst>
              <a:path w="8863330" h="200025">
                <a:moveTo>
                  <a:pt x="0" y="0"/>
                </a:moveTo>
                <a:lnTo>
                  <a:pt x="0" y="199644"/>
                </a:lnTo>
                <a:lnTo>
                  <a:pt x="8862821" y="199644"/>
                </a:lnTo>
                <a:lnTo>
                  <a:pt x="8862821" y="0"/>
                </a:lnTo>
                <a:lnTo>
                  <a:pt x="0" y="0"/>
                </a:lnTo>
                <a:close/>
              </a:path>
            </a:pathLst>
          </a:custGeom>
          <a:solidFill>
            <a:srgbClr val="DACDCD"/>
          </a:solidFill>
        </p:spPr>
        <p:txBody>
          <a:bodyPr wrap="square" lIns="0" tIns="0" rIns="0" bIns="0" rtlCol="0"/>
          <a:lstStyle/>
          <a:p>
            <a:endParaRPr/>
          </a:p>
        </p:txBody>
      </p:sp>
      <p:sp>
        <p:nvSpPr>
          <p:cNvPr id="51" name="object 51"/>
          <p:cNvSpPr/>
          <p:nvPr/>
        </p:nvSpPr>
        <p:spPr>
          <a:xfrm>
            <a:off x="3500894" y="2919983"/>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52" name="object 52"/>
          <p:cNvSpPr/>
          <p:nvPr/>
        </p:nvSpPr>
        <p:spPr>
          <a:xfrm>
            <a:off x="4199648" y="2919983"/>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53" name="object 53"/>
          <p:cNvSpPr/>
          <p:nvPr/>
        </p:nvSpPr>
        <p:spPr>
          <a:xfrm>
            <a:off x="4896116" y="2919983"/>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54" name="object 54"/>
          <p:cNvSpPr/>
          <p:nvPr/>
        </p:nvSpPr>
        <p:spPr>
          <a:xfrm>
            <a:off x="5594870" y="2919983"/>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55" name="object 55"/>
          <p:cNvSpPr/>
          <p:nvPr/>
        </p:nvSpPr>
        <p:spPr>
          <a:xfrm>
            <a:off x="6293243" y="2919983"/>
            <a:ext cx="0" cy="858519"/>
          </a:xfrm>
          <a:custGeom>
            <a:avLst/>
            <a:gdLst/>
            <a:ahLst/>
            <a:cxnLst/>
            <a:rect l="l" t="t" r="r" b="b"/>
            <a:pathLst>
              <a:path h="858520">
                <a:moveTo>
                  <a:pt x="0" y="0"/>
                </a:moveTo>
                <a:lnTo>
                  <a:pt x="0" y="858012"/>
                </a:lnTo>
              </a:path>
            </a:pathLst>
          </a:custGeom>
          <a:ln w="12191">
            <a:solidFill>
              <a:srgbClr val="FFFFFF"/>
            </a:solidFill>
          </a:ln>
        </p:spPr>
        <p:txBody>
          <a:bodyPr wrap="square" lIns="0" tIns="0" rIns="0" bIns="0" rtlCol="0"/>
          <a:lstStyle/>
          <a:p>
            <a:endParaRPr/>
          </a:p>
        </p:txBody>
      </p:sp>
      <p:sp>
        <p:nvSpPr>
          <p:cNvPr id="56" name="object 56"/>
          <p:cNvSpPr/>
          <p:nvPr/>
        </p:nvSpPr>
        <p:spPr>
          <a:xfrm>
            <a:off x="6990092" y="2919983"/>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57" name="object 57"/>
          <p:cNvSpPr/>
          <p:nvPr/>
        </p:nvSpPr>
        <p:spPr>
          <a:xfrm>
            <a:off x="7688846" y="2919983"/>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58" name="object 58"/>
          <p:cNvSpPr/>
          <p:nvPr/>
        </p:nvSpPr>
        <p:spPr>
          <a:xfrm>
            <a:off x="8387219" y="2919983"/>
            <a:ext cx="0" cy="858519"/>
          </a:xfrm>
          <a:custGeom>
            <a:avLst/>
            <a:gdLst/>
            <a:ahLst/>
            <a:cxnLst/>
            <a:rect l="l" t="t" r="r" b="b"/>
            <a:pathLst>
              <a:path h="858520">
                <a:moveTo>
                  <a:pt x="0" y="0"/>
                </a:moveTo>
                <a:lnTo>
                  <a:pt x="0" y="858012"/>
                </a:lnTo>
              </a:path>
            </a:pathLst>
          </a:custGeom>
          <a:ln w="12191">
            <a:solidFill>
              <a:srgbClr val="FFFFFF"/>
            </a:solidFill>
          </a:ln>
        </p:spPr>
        <p:txBody>
          <a:bodyPr wrap="square" lIns="0" tIns="0" rIns="0" bIns="0" rtlCol="0"/>
          <a:lstStyle/>
          <a:p>
            <a:endParaRPr/>
          </a:p>
        </p:txBody>
      </p:sp>
      <p:sp>
        <p:nvSpPr>
          <p:cNvPr id="59" name="object 59"/>
          <p:cNvSpPr/>
          <p:nvPr/>
        </p:nvSpPr>
        <p:spPr>
          <a:xfrm>
            <a:off x="9084068" y="2919983"/>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60" name="object 60"/>
          <p:cNvSpPr/>
          <p:nvPr/>
        </p:nvSpPr>
        <p:spPr>
          <a:xfrm>
            <a:off x="913523" y="3003423"/>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61" name="object 61"/>
          <p:cNvSpPr/>
          <p:nvPr/>
        </p:nvSpPr>
        <p:spPr>
          <a:xfrm>
            <a:off x="913523" y="3291077"/>
            <a:ext cx="8876030" cy="0"/>
          </a:xfrm>
          <a:custGeom>
            <a:avLst/>
            <a:gdLst/>
            <a:ahLst/>
            <a:cxnLst/>
            <a:rect l="l" t="t" r="r" b="b"/>
            <a:pathLst>
              <a:path w="8876030">
                <a:moveTo>
                  <a:pt x="0" y="0"/>
                </a:moveTo>
                <a:lnTo>
                  <a:pt x="8875776" y="0"/>
                </a:lnTo>
              </a:path>
            </a:pathLst>
          </a:custGeom>
          <a:ln w="12191">
            <a:solidFill>
              <a:srgbClr val="FFFFFF"/>
            </a:solidFill>
          </a:ln>
        </p:spPr>
        <p:txBody>
          <a:bodyPr wrap="square" lIns="0" tIns="0" rIns="0" bIns="0" rtlCol="0"/>
          <a:lstStyle/>
          <a:p>
            <a:endParaRPr/>
          </a:p>
        </p:txBody>
      </p:sp>
      <p:sp>
        <p:nvSpPr>
          <p:cNvPr id="62" name="object 62"/>
          <p:cNvSpPr/>
          <p:nvPr/>
        </p:nvSpPr>
        <p:spPr>
          <a:xfrm>
            <a:off x="913523" y="3578352"/>
            <a:ext cx="8876030" cy="0"/>
          </a:xfrm>
          <a:custGeom>
            <a:avLst/>
            <a:gdLst/>
            <a:ahLst/>
            <a:cxnLst/>
            <a:rect l="l" t="t" r="r" b="b"/>
            <a:pathLst>
              <a:path w="8876030">
                <a:moveTo>
                  <a:pt x="0" y="0"/>
                </a:moveTo>
                <a:lnTo>
                  <a:pt x="8875776" y="0"/>
                </a:lnTo>
              </a:path>
            </a:pathLst>
          </a:custGeom>
          <a:ln w="12192">
            <a:solidFill>
              <a:srgbClr val="FFFFFF"/>
            </a:solidFill>
          </a:ln>
        </p:spPr>
        <p:txBody>
          <a:bodyPr wrap="square" lIns="0" tIns="0" rIns="0" bIns="0" rtlCol="0"/>
          <a:lstStyle/>
          <a:p>
            <a:endParaRPr/>
          </a:p>
        </p:txBody>
      </p:sp>
      <p:sp>
        <p:nvSpPr>
          <p:cNvPr id="63" name="object 63"/>
          <p:cNvSpPr/>
          <p:nvPr/>
        </p:nvSpPr>
        <p:spPr>
          <a:xfrm>
            <a:off x="919619" y="2919983"/>
            <a:ext cx="0" cy="858519"/>
          </a:xfrm>
          <a:custGeom>
            <a:avLst/>
            <a:gdLst/>
            <a:ahLst/>
            <a:cxnLst/>
            <a:rect l="l" t="t" r="r" b="b"/>
            <a:pathLst>
              <a:path h="858520">
                <a:moveTo>
                  <a:pt x="0" y="0"/>
                </a:moveTo>
                <a:lnTo>
                  <a:pt x="0" y="858012"/>
                </a:lnTo>
              </a:path>
            </a:pathLst>
          </a:custGeom>
          <a:ln w="12191">
            <a:solidFill>
              <a:srgbClr val="FFFFFF"/>
            </a:solidFill>
          </a:ln>
        </p:spPr>
        <p:txBody>
          <a:bodyPr wrap="square" lIns="0" tIns="0" rIns="0" bIns="0" rtlCol="0"/>
          <a:lstStyle/>
          <a:p>
            <a:endParaRPr/>
          </a:p>
        </p:txBody>
      </p:sp>
      <p:sp>
        <p:nvSpPr>
          <p:cNvPr id="64" name="object 64"/>
          <p:cNvSpPr/>
          <p:nvPr/>
        </p:nvSpPr>
        <p:spPr>
          <a:xfrm>
            <a:off x="9782823" y="2919983"/>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65" name="object 65"/>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66" name="object 66"/>
          <p:cNvSpPr/>
          <p:nvPr/>
        </p:nvSpPr>
        <p:spPr>
          <a:xfrm>
            <a:off x="919619" y="3777234"/>
            <a:ext cx="8863330" cy="88900"/>
          </a:xfrm>
          <a:custGeom>
            <a:avLst/>
            <a:gdLst/>
            <a:ahLst/>
            <a:cxnLst/>
            <a:rect l="l" t="t" r="r" b="b"/>
            <a:pathLst>
              <a:path w="8863330" h="88900">
                <a:moveTo>
                  <a:pt x="0" y="0"/>
                </a:moveTo>
                <a:lnTo>
                  <a:pt x="0" y="88392"/>
                </a:lnTo>
                <a:lnTo>
                  <a:pt x="8862821" y="88391"/>
                </a:lnTo>
                <a:lnTo>
                  <a:pt x="8862821" y="0"/>
                </a:lnTo>
                <a:lnTo>
                  <a:pt x="0" y="0"/>
                </a:lnTo>
                <a:close/>
              </a:path>
            </a:pathLst>
          </a:custGeom>
          <a:solidFill>
            <a:srgbClr val="DACDCD"/>
          </a:solidFill>
        </p:spPr>
        <p:txBody>
          <a:bodyPr wrap="square" lIns="0" tIns="0" rIns="0" bIns="0" rtlCol="0"/>
          <a:lstStyle/>
          <a:p>
            <a:endParaRPr/>
          </a:p>
        </p:txBody>
      </p:sp>
      <p:sp>
        <p:nvSpPr>
          <p:cNvPr id="67" name="object 67"/>
          <p:cNvSpPr/>
          <p:nvPr/>
        </p:nvSpPr>
        <p:spPr>
          <a:xfrm>
            <a:off x="919619" y="3865626"/>
            <a:ext cx="8863330" cy="287655"/>
          </a:xfrm>
          <a:custGeom>
            <a:avLst/>
            <a:gdLst/>
            <a:ahLst/>
            <a:cxnLst/>
            <a:rect l="l" t="t" r="r" b="b"/>
            <a:pathLst>
              <a:path w="8863330" h="287654">
                <a:moveTo>
                  <a:pt x="0" y="0"/>
                </a:moveTo>
                <a:lnTo>
                  <a:pt x="0" y="287274"/>
                </a:lnTo>
                <a:lnTo>
                  <a:pt x="8862821" y="287274"/>
                </a:lnTo>
                <a:lnTo>
                  <a:pt x="8862821" y="0"/>
                </a:lnTo>
                <a:lnTo>
                  <a:pt x="0" y="0"/>
                </a:lnTo>
                <a:close/>
              </a:path>
            </a:pathLst>
          </a:custGeom>
          <a:solidFill>
            <a:srgbClr val="EDE8E8"/>
          </a:solidFill>
        </p:spPr>
        <p:txBody>
          <a:bodyPr wrap="square" lIns="0" tIns="0" rIns="0" bIns="0" rtlCol="0"/>
          <a:lstStyle/>
          <a:p>
            <a:endParaRPr/>
          </a:p>
        </p:txBody>
      </p:sp>
      <p:sp>
        <p:nvSpPr>
          <p:cNvPr id="68" name="object 68"/>
          <p:cNvSpPr/>
          <p:nvPr/>
        </p:nvSpPr>
        <p:spPr>
          <a:xfrm>
            <a:off x="919619" y="4152900"/>
            <a:ext cx="8863330" cy="287655"/>
          </a:xfrm>
          <a:custGeom>
            <a:avLst/>
            <a:gdLst/>
            <a:ahLst/>
            <a:cxnLst/>
            <a:rect l="l" t="t" r="r" b="b"/>
            <a:pathLst>
              <a:path w="8863330" h="287654">
                <a:moveTo>
                  <a:pt x="0" y="0"/>
                </a:moveTo>
                <a:lnTo>
                  <a:pt x="0" y="287274"/>
                </a:lnTo>
                <a:lnTo>
                  <a:pt x="8862821" y="287274"/>
                </a:lnTo>
                <a:lnTo>
                  <a:pt x="8862821" y="0"/>
                </a:lnTo>
                <a:lnTo>
                  <a:pt x="0" y="0"/>
                </a:lnTo>
                <a:close/>
              </a:path>
            </a:pathLst>
          </a:custGeom>
          <a:solidFill>
            <a:srgbClr val="DACDCD"/>
          </a:solidFill>
        </p:spPr>
        <p:txBody>
          <a:bodyPr wrap="square" lIns="0" tIns="0" rIns="0" bIns="0" rtlCol="0"/>
          <a:lstStyle/>
          <a:p>
            <a:endParaRPr/>
          </a:p>
        </p:txBody>
      </p:sp>
      <p:sp>
        <p:nvSpPr>
          <p:cNvPr id="69" name="object 69"/>
          <p:cNvSpPr/>
          <p:nvPr/>
        </p:nvSpPr>
        <p:spPr>
          <a:xfrm>
            <a:off x="919619" y="4440173"/>
            <a:ext cx="8863330" cy="195580"/>
          </a:xfrm>
          <a:custGeom>
            <a:avLst/>
            <a:gdLst/>
            <a:ahLst/>
            <a:cxnLst/>
            <a:rect l="l" t="t" r="r" b="b"/>
            <a:pathLst>
              <a:path w="8863330" h="195579">
                <a:moveTo>
                  <a:pt x="0" y="0"/>
                </a:moveTo>
                <a:lnTo>
                  <a:pt x="0" y="195072"/>
                </a:lnTo>
                <a:lnTo>
                  <a:pt x="8862821" y="195072"/>
                </a:lnTo>
                <a:lnTo>
                  <a:pt x="8862821" y="0"/>
                </a:lnTo>
                <a:lnTo>
                  <a:pt x="0" y="0"/>
                </a:lnTo>
                <a:close/>
              </a:path>
            </a:pathLst>
          </a:custGeom>
          <a:solidFill>
            <a:srgbClr val="EDE8E8"/>
          </a:solidFill>
        </p:spPr>
        <p:txBody>
          <a:bodyPr wrap="square" lIns="0" tIns="0" rIns="0" bIns="0" rtlCol="0"/>
          <a:lstStyle/>
          <a:p>
            <a:endParaRPr/>
          </a:p>
        </p:txBody>
      </p:sp>
      <p:sp>
        <p:nvSpPr>
          <p:cNvPr id="70" name="object 70"/>
          <p:cNvSpPr/>
          <p:nvPr/>
        </p:nvSpPr>
        <p:spPr>
          <a:xfrm>
            <a:off x="3500894" y="377723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71" name="object 71"/>
          <p:cNvSpPr/>
          <p:nvPr/>
        </p:nvSpPr>
        <p:spPr>
          <a:xfrm>
            <a:off x="4199648" y="377723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72" name="object 72"/>
          <p:cNvSpPr/>
          <p:nvPr/>
        </p:nvSpPr>
        <p:spPr>
          <a:xfrm>
            <a:off x="4896116" y="377723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73" name="object 73"/>
          <p:cNvSpPr/>
          <p:nvPr/>
        </p:nvSpPr>
        <p:spPr>
          <a:xfrm>
            <a:off x="5594870" y="377723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74" name="object 74"/>
          <p:cNvSpPr/>
          <p:nvPr/>
        </p:nvSpPr>
        <p:spPr>
          <a:xfrm>
            <a:off x="6293243" y="3777234"/>
            <a:ext cx="0" cy="858519"/>
          </a:xfrm>
          <a:custGeom>
            <a:avLst/>
            <a:gdLst/>
            <a:ahLst/>
            <a:cxnLst/>
            <a:rect l="l" t="t" r="r" b="b"/>
            <a:pathLst>
              <a:path h="858520">
                <a:moveTo>
                  <a:pt x="0" y="0"/>
                </a:moveTo>
                <a:lnTo>
                  <a:pt x="0" y="858012"/>
                </a:lnTo>
              </a:path>
            </a:pathLst>
          </a:custGeom>
          <a:ln w="12191">
            <a:solidFill>
              <a:srgbClr val="FFFFFF"/>
            </a:solidFill>
          </a:ln>
        </p:spPr>
        <p:txBody>
          <a:bodyPr wrap="square" lIns="0" tIns="0" rIns="0" bIns="0" rtlCol="0"/>
          <a:lstStyle/>
          <a:p>
            <a:endParaRPr/>
          </a:p>
        </p:txBody>
      </p:sp>
      <p:sp>
        <p:nvSpPr>
          <p:cNvPr id="75" name="object 75"/>
          <p:cNvSpPr/>
          <p:nvPr/>
        </p:nvSpPr>
        <p:spPr>
          <a:xfrm>
            <a:off x="6990092" y="377723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76" name="object 76"/>
          <p:cNvSpPr/>
          <p:nvPr/>
        </p:nvSpPr>
        <p:spPr>
          <a:xfrm>
            <a:off x="7688846" y="377723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77" name="object 77"/>
          <p:cNvSpPr/>
          <p:nvPr/>
        </p:nvSpPr>
        <p:spPr>
          <a:xfrm>
            <a:off x="8387219" y="3777234"/>
            <a:ext cx="0" cy="858519"/>
          </a:xfrm>
          <a:custGeom>
            <a:avLst/>
            <a:gdLst/>
            <a:ahLst/>
            <a:cxnLst/>
            <a:rect l="l" t="t" r="r" b="b"/>
            <a:pathLst>
              <a:path h="858520">
                <a:moveTo>
                  <a:pt x="0" y="0"/>
                </a:moveTo>
                <a:lnTo>
                  <a:pt x="0" y="858012"/>
                </a:lnTo>
              </a:path>
            </a:pathLst>
          </a:custGeom>
          <a:ln w="12191">
            <a:solidFill>
              <a:srgbClr val="FFFFFF"/>
            </a:solidFill>
          </a:ln>
        </p:spPr>
        <p:txBody>
          <a:bodyPr wrap="square" lIns="0" tIns="0" rIns="0" bIns="0" rtlCol="0"/>
          <a:lstStyle/>
          <a:p>
            <a:endParaRPr/>
          </a:p>
        </p:txBody>
      </p:sp>
      <p:sp>
        <p:nvSpPr>
          <p:cNvPr id="78" name="object 78"/>
          <p:cNvSpPr/>
          <p:nvPr/>
        </p:nvSpPr>
        <p:spPr>
          <a:xfrm>
            <a:off x="9084068" y="377723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79" name="object 79"/>
          <p:cNvSpPr/>
          <p:nvPr/>
        </p:nvSpPr>
        <p:spPr>
          <a:xfrm>
            <a:off x="913523" y="3865626"/>
            <a:ext cx="8876030" cy="0"/>
          </a:xfrm>
          <a:custGeom>
            <a:avLst/>
            <a:gdLst/>
            <a:ahLst/>
            <a:cxnLst/>
            <a:rect l="l" t="t" r="r" b="b"/>
            <a:pathLst>
              <a:path w="8876030">
                <a:moveTo>
                  <a:pt x="0" y="0"/>
                </a:moveTo>
                <a:lnTo>
                  <a:pt x="8875776" y="0"/>
                </a:lnTo>
              </a:path>
            </a:pathLst>
          </a:custGeom>
          <a:ln w="12192">
            <a:solidFill>
              <a:srgbClr val="FFFFFF"/>
            </a:solidFill>
          </a:ln>
        </p:spPr>
        <p:txBody>
          <a:bodyPr wrap="square" lIns="0" tIns="0" rIns="0" bIns="0" rtlCol="0"/>
          <a:lstStyle/>
          <a:p>
            <a:endParaRPr/>
          </a:p>
        </p:txBody>
      </p:sp>
      <p:sp>
        <p:nvSpPr>
          <p:cNvPr id="80" name="object 80"/>
          <p:cNvSpPr/>
          <p:nvPr/>
        </p:nvSpPr>
        <p:spPr>
          <a:xfrm>
            <a:off x="913523" y="4152900"/>
            <a:ext cx="8876030" cy="0"/>
          </a:xfrm>
          <a:custGeom>
            <a:avLst/>
            <a:gdLst/>
            <a:ahLst/>
            <a:cxnLst/>
            <a:rect l="l" t="t" r="r" b="b"/>
            <a:pathLst>
              <a:path w="8876030">
                <a:moveTo>
                  <a:pt x="0" y="0"/>
                </a:moveTo>
                <a:lnTo>
                  <a:pt x="8875776" y="0"/>
                </a:lnTo>
              </a:path>
            </a:pathLst>
          </a:custGeom>
          <a:ln w="12191">
            <a:solidFill>
              <a:srgbClr val="FFFFFF"/>
            </a:solidFill>
          </a:ln>
        </p:spPr>
        <p:txBody>
          <a:bodyPr wrap="square" lIns="0" tIns="0" rIns="0" bIns="0" rtlCol="0"/>
          <a:lstStyle/>
          <a:p>
            <a:endParaRPr/>
          </a:p>
        </p:txBody>
      </p:sp>
      <p:sp>
        <p:nvSpPr>
          <p:cNvPr id="81" name="object 81"/>
          <p:cNvSpPr/>
          <p:nvPr/>
        </p:nvSpPr>
        <p:spPr>
          <a:xfrm>
            <a:off x="913523" y="4440554"/>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82" name="object 82"/>
          <p:cNvSpPr/>
          <p:nvPr/>
        </p:nvSpPr>
        <p:spPr>
          <a:xfrm>
            <a:off x="919619" y="3777234"/>
            <a:ext cx="0" cy="858519"/>
          </a:xfrm>
          <a:custGeom>
            <a:avLst/>
            <a:gdLst/>
            <a:ahLst/>
            <a:cxnLst/>
            <a:rect l="l" t="t" r="r" b="b"/>
            <a:pathLst>
              <a:path h="858520">
                <a:moveTo>
                  <a:pt x="0" y="0"/>
                </a:moveTo>
                <a:lnTo>
                  <a:pt x="0" y="858012"/>
                </a:lnTo>
              </a:path>
            </a:pathLst>
          </a:custGeom>
          <a:ln w="12191">
            <a:solidFill>
              <a:srgbClr val="FFFFFF"/>
            </a:solidFill>
          </a:ln>
        </p:spPr>
        <p:txBody>
          <a:bodyPr wrap="square" lIns="0" tIns="0" rIns="0" bIns="0" rtlCol="0"/>
          <a:lstStyle/>
          <a:p>
            <a:endParaRPr/>
          </a:p>
        </p:txBody>
      </p:sp>
      <p:sp>
        <p:nvSpPr>
          <p:cNvPr id="83" name="object 83"/>
          <p:cNvSpPr/>
          <p:nvPr/>
        </p:nvSpPr>
        <p:spPr>
          <a:xfrm>
            <a:off x="9782823" y="377723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84" name="object 84"/>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85" name="object 85"/>
          <p:cNvSpPr/>
          <p:nvPr/>
        </p:nvSpPr>
        <p:spPr>
          <a:xfrm>
            <a:off x="919619" y="4634484"/>
            <a:ext cx="8863330" cy="93345"/>
          </a:xfrm>
          <a:custGeom>
            <a:avLst/>
            <a:gdLst/>
            <a:ahLst/>
            <a:cxnLst/>
            <a:rect l="l" t="t" r="r" b="b"/>
            <a:pathLst>
              <a:path w="8863330" h="93345">
                <a:moveTo>
                  <a:pt x="0" y="0"/>
                </a:moveTo>
                <a:lnTo>
                  <a:pt x="0" y="92964"/>
                </a:lnTo>
                <a:lnTo>
                  <a:pt x="8862821" y="92963"/>
                </a:lnTo>
                <a:lnTo>
                  <a:pt x="8862821" y="0"/>
                </a:lnTo>
                <a:lnTo>
                  <a:pt x="0" y="0"/>
                </a:lnTo>
                <a:close/>
              </a:path>
            </a:pathLst>
          </a:custGeom>
          <a:solidFill>
            <a:srgbClr val="EDE8E8"/>
          </a:solidFill>
        </p:spPr>
        <p:txBody>
          <a:bodyPr wrap="square" lIns="0" tIns="0" rIns="0" bIns="0" rtlCol="0"/>
          <a:lstStyle/>
          <a:p>
            <a:endParaRPr/>
          </a:p>
        </p:txBody>
      </p:sp>
      <p:sp>
        <p:nvSpPr>
          <p:cNvPr id="86" name="object 86"/>
          <p:cNvSpPr/>
          <p:nvPr/>
        </p:nvSpPr>
        <p:spPr>
          <a:xfrm>
            <a:off x="919619" y="4727447"/>
            <a:ext cx="8863330" cy="287655"/>
          </a:xfrm>
          <a:custGeom>
            <a:avLst/>
            <a:gdLst/>
            <a:ahLst/>
            <a:cxnLst/>
            <a:rect l="l" t="t" r="r" b="b"/>
            <a:pathLst>
              <a:path w="8863330" h="287654">
                <a:moveTo>
                  <a:pt x="0" y="0"/>
                </a:moveTo>
                <a:lnTo>
                  <a:pt x="0" y="287274"/>
                </a:lnTo>
                <a:lnTo>
                  <a:pt x="8862821" y="287274"/>
                </a:lnTo>
                <a:lnTo>
                  <a:pt x="8862821" y="0"/>
                </a:lnTo>
                <a:lnTo>
                  <a:pt x="0" y="0"/>
                </a:lnTo>
                <a:close/>
              </a:path>
            </a:pathLst>
          </a:custGeom>
          <a:solidFill>
            <a:srgbClr val="DACDCD"/>
          </a:solidFill>
        </p:spPr>
        <p:txBody>
          <a:bodyPr wrap="square" lIns="0" tIns="0" rIns="0" bIns="0" rtlCol="0"/>
          <a:lstStyle/>
          <a:p>
            <a:endParaRPr/>
          </a:p>
        </p:txBody>
      </p:sp>
      <p:sp>
        <p:nvSpPr>
          <p:cNvPr id="87" name="object 87"/>
          <p:cNvSpPr/>
          <p:nvPr/>
        </p:nvSpPr>
        <p:spPr>
          <a:xfrm>
            <a:off x="919619" y="5014721"/>
            <a:ext cx="8863330" cy="287655"/>
          </a:xfrm>
          <a:custGeom>
            <a:avLst/>
            <a:gdLst/>
            <a:ahLst/>
            <a:cxnLst/>
            <a:rect l="l" t="t" r="r" b="b"/>
            <a:pathLst>
              <a:path w="8863330" h="287654">
                <a:moveTo>
                  <a:pt x="0" y="0"/>
                </a:moveTo>
                <a:lnTo>
                  <a:pt x="0" y="287274"/>
                </a:lnTo>
                <a:lnTo>
                  <a:pt x="8862821" y="287274"/>
                </a:lnTo>
                <a:lnTo>
                  <a:pt x="8862821" y="0"/>
                </a:lnTo>
                <a:lnTo>
                  <a:pt x="0" y="0"/>
                </a:lnTo>
                <a:close/>
              </a:path>
            </a:pathLst>
          </a:custGeom>
          <a:solidFill>
            <a:srgbClr val="EDE8E8"/>
          </a:solidFill>
        </p:spPr>
        <p:txBody>
          <a:bodyPr wrap="square" lIns="0" tIns="0" rIns="0" bIns="0" rtlCol="0"/>
          <a:lstStyle/>
          <a:p>
            <a:endParaRPr/>
          </a:p>
        </p:txBody>
      </p:sp>
      <p:sp>
        <p:nvSpPr>
          <p:cNvPr id="88" name="object 88"/>
          <p:cNvSpPr/>
          <p:nvPr/>
        </p:nvSpPr>
        <p:spPr>
          <a:xfrm>
            <a:off x="919619" y="5301996"/>
            <a:ext cx="8863330" cy="190500"/>
          </a:xfrm>
          <a:custGeom>
            <a:avLst/>
            <a:gdLst/>
            <a:ahLst/>
            <a:cxnLst/>
            <a:rect l="l" t="t" r="r" b="b"/>
            <a:pathLst>
              <a:path w="8863330" h="190500">
                <a:moveTo>
                  <a:pt x="0" y="0"/>
                </a:moveTo>
                <a:lnTo>
                  <a:pt x="0" y="190500"/>
                </a:lnTo>
                <a:lnTo>
                  <a:pt x="8862821" y="190500"/>
                </a:lnTo>
                <a:lnTo>
                  <a:pt x="8862821" y="0"/>
                </a:lnTo>
                <a:lnTo>
                  <a:pt x="0" y="0"/>
                </a:lnTo>
                <a:close/>
              </a:path>
            </a:pathLst>
          </a:custGeom>
          <a:solidFill>
            <a:srgbClr val="DACDCD"/>
          </a:solidFill>
        </p:spPr>
        <p:txBody>
          <a:bodyPr wrap="square" lIns="0" tIns="0" rIns="0" bIns="0" rtlCol="0"/>
          <a:lstStyle/>
          <a:p>
            <a:endParaRPr/>
          </a:p>
        </p:txBody>
      </p:sp>
      <p:sp>
        <p:nvSpPr>
          <p:cNvPr id="89" name="object 89"/>
          <p:cNvSpPr/>
          <p:nvPr/>
        </p:nvSpPr>
        <p:spPr>
          <a:xfrm>
            <a:off x="3500894" y="463448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90" name="object 90"/>
          <p:cNvSpPr/>
          <p:nvPr/>
        </p:nvSpPr>
        <p:spPr>
          <a:xfrm>
            <a:off x="4199648" y="463448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91" name="object 91"/>
          <p:cNvSpPr/>
          <p:nvPr/>
        </p:nvSpPr>
        <p:spPr>
          <a:xfrm>
            <a:off x="4896116" y="463448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92" name="object 92"/>
          <p:cNvSpPr/>
          <p:nvPr/>
        </p:nvSpPr>
        <p:spPr>
          <a:xfrm>
            <a:off x="5594870" y="463448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93" name="object 93"/>
          <p:cNvSpPr/>
          <p:nvPr/>
        </p:nvSpPr>
        <p:spPr>
          <a:xfrm>
            <a:off x="6293243" y="4634484"/>
            <a:ext cx="0" cy="858519"/>
          </a:xfrm>
          <a:custGeom>
            <a:avLst/>
            <a:gdLst/>
            <a:ahLst/>
            <a:cxnLst/>
            <a:rect l="l" t="t" r="r" b="b"/>
            <a:pathLst>
              <a:path h="858520">
                <a:moveTo>
                  <a:pt x="0" y="0"/>
                </a:moveTo>
                <a:lnTo>
                  <a:pt x="0" y="858012"/>
                </a:lnTo>
              </a:path>
            </a:pathLst>
          </a:custGeom>
          <a:ln w="12191">
            <a:solidFill>
              <a:srgbClr val="FFFFFF"/>
            </a:solidFill>
          </a:ln>
        </p:spPr>
        <p:txBody>
          <a:bodyPr wrap="square" lIns="0" tIns="0" rIns="0" bIns="0" rtlCol="0"/>
          <a:lstStyle/>
          <a:p>
            <a:endParaRPr/>
          </a:p>
        </p:txBody>
      </p:sp>
      <p:sp>
        <p:nvSpPr>
          <p:cNvPr id="94" name="object 94"/>
          <p:cNvSpPr/>
          <p:nvPr/>
        </p:nvSpPr>
        <p:spPr>
          <a:xfrm>
            <a:off x="6990092" y="463448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95" name="object 95"/>
          <p:cNvSpPr/>
          <p:nvPr/>
        </p:nvSpPr>
        <p:spPr>
          <a:xfrm>
            <a:off x="7688846" y="463448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96" name="object 96"/>
          <p:cNvSpPr/>
          <p:nvPr/>
        </p:nvSpPr>
        <p:spPr>
          <a:xfrm>
            <a:off x="8387219" y="4634484"/>
            <a:ext cx="0" cy="858519"/>
          </a:xfrm>
          <a:custGeom>
            <a:avLst/>
            <a:gdLst/>
            <a:ahLst/>
            <a:cxnLst/>
            <a:rect l="l" t="t" r="r" b="b"/>
            <a:pathLst>
              <a:path h="858520">
                <a:moveTo>
                  <a:pt x="0" y="0"/>
                </a:moveTo>
                <a:lnTo>
                  <a:pt x="0" y="858012"/>
                </a:lnTo>
              </a:path>
            </a:pathLst>
          </a:custGeom>
          <a:ln w="12191">
            <a:solidFill>
              <a:srgbClr val="FFFFFF"/>
            </a:solidFill>
          </a:ln>
        </p:spPr>
        <p:txBody>
          <a:bodyPr wrap="square" lIns="0" tIns="0" rIns="0" bIns="0" rtlCol="0"/>
          <a:lstStyle/>
          <a:p>
            <a:endParaRPr/>
          </a:p>
        </p:txBody>
      </p:sp>
      <p:sp>
        <p:nvSpPr>
          <p:cNvPr id="97" name="object 97"/>
          <p:cNvSpPr/>
          <p:nvPr/>
        </p:nvSpPr>
        <p:spPr>
          <a:xfrm>
            <a:off x="9084068" y="463448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98" name="object 98"/>
          <p:cNvSpPr/>
          <p:nvPr/>
        </p:nvSpPr>
        <p:spPr>
          <a:xfrm>
            <a:off x="913523" y="4727828"/>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99" name="object 99"/>
          <p:cNvSpPr/>
          <p:nvPr/>
        </p:nvSpPr>
        <p:spPr>
          <a:xfrm>
            <a:off x="913523" y="5015103"/>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100" name="object 100"/>
          <p:cNvSpPr/>
          <p:nvPr/>
        </p:nvSpPr>
        <p:spPr>
          <a:xfrm>
            <a:off x="913523" y="5302377"/>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101" name="object 101"/>
          <p:cNvSpPr/>
          <p:nvPr/>
        </p:nvSpPr>
        <p:spPr>
          <a:xfrm>
            <a:off x="919619" y="4634484"/>
            <a:ext cx="0" cy="858519"/>
          </a:xfrm>
          <a:custGeom>
            <a:avLst/>
            <a:gdLst/>
            <a:ahLst/>
            <a:cxnLst/>
            <a:rect l="l" t="t" r="r" b="b"/>
            <a:pathLst>
              <a:path h="858520">
                <a:moveTo>
                  <a:pt x="0" y="0"/>
                </a:moveTo>
                <a:lnTo>
                  <a:pt x="0" y="858012"/>
                </a:lnTo>
              </a:path>
            </a:pathLst>
          </a:custGeom>
          <a:ln w="12191">
            <a:solidFill>
              <a:srgbClr val="FFFFFF"/>
            </a:solidFill>
          </a:ln>
        </p:spPr>
        <p:txBody>
          <a:bodyPr wrap="square" lIns="0" tIns="0" rIns="0" bIns="0" rtlCol="0"/>
          <a:lstStyle/>
          <a:p>
            <a:endParaRPr/>
          </a:p>
        </p:txBody>
      </p:sp>
      <p:sp>
        <p:nvSpPr>
          <p:cNvPr id="102" name="object 102"/>
          <p:cNvSpPr/>
          <p:nvPr/>
        </p:nvSpPr>
        <p:spPr>
          <a:xfrm>
            <a:off x="9782823" y="4634484"/>
            <a:ext cx="0" cy="858519"/>
          </a:xfrm>
          <a:custGeom>
            <a:avLst/>
            <a:gdLst/>
            <a:ahLst/>
            <a:cxnLst/>
            <a:rect l="l" t="t" r="r" b="b"/>
            <a:pathLst>
              <a:path h="858520">
                <a:moveTo>
                  <a:pt x="0" y="0"/>
                </a:moveTo>
                <a:lnTo>
                  <a:pt x="0" y="858012"/>
                </a:lnTo>
              </a:path>
            </a:pathLst>
          </a:custGeom>
          <a:ln w="12953">
            <a:solidFill>
              <a:srgbClr val="FFFFFF"/>
            </a:solidFill>
          </a:ln>
        </p:spPr>
        <p:txBody>
          <a:bodyPr wrap="square" lIns="0" tIns="0" rIns="0" bIns="0" rtlCol="0"/>
          <a:lstStyle/>
          <a:p>
            <a:endParaRPr/>
          </a:p>
        </p:txBody>
      </p:sp>
      <p:sp>
        <p:nvSpPr>
          <p:cNvPr id="103" name="object 103"/>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104" name="object 104"/>
          <p:cNvSpPr/>
          <p:nvPr/>
        </p:nvSpPr>
        <p:spPr>
          <a:xfrm>
            <a:off x="919619" y="5491734"/>
            <a:ext cx="8863330" cy="98425"/>
          </a:xfrm>
          <a:custGeom>
            <a:avLst/>
            <a:gdLst/>
            <a:ahLst/>
            <a:cxnLst/>
            <a:rect l="l" t="t" r="r" b="b"/>
            <a:pathLst>
              <a:path w="8863330" h="98425">
                <a:moveTo>
                  <a:pt x="0" y="0"/>
                </a:moveTo>
                <a:lnTo>
                  <a:pt x="0" y="98298"/>
                </a:lnTo>
                <a:lnTo>
                  <a:pt x="8862821" y="98298"/>
                </a:lnTo>
                <a:lnTo>
                  <a:pt x="8862821" y="0"/>
                </a:lnTo>
                <a:lnTo>
                  <a:pt x="0" y="0"/>
                </a:lnTo>
                <a:close/>
              </a:path>
            </a:pathLst>
          </a:custGeom>
          <a:solidFill>
            <a:srgbClr val="DACDCD"/>
          </a:solidFill>
        </p:spPr>
        <p:txBody>
          <a:bodyPr wrap="square" lIns="0" tIns="0" rIns="0" bIns="0" rtlCol="0"/>
          <a:lstStyle/>
          <a:p>
            <a:endParaRPr/>
          </a:p>
        </p:txBody>
      </p:sp>
      <p:graphicFrame>
        <p:nvGraphicFramePr>
          <p:cNvPr id="105" name="object 105"/>
          <p:cNvGraphicFramePr>
            <a:graphicFrameLocks noGrp="1"/>
          </p:cNvGraphicFramePr>
          <p:nvPr/>
        </p:nvGraphicFramePr>
        <p:xfrm>
          <a:off x="919619" y="1551432"/>
          <a:ext cx="8780143" cy="4038597"/>
        </p:xfrm>
        <a:graphic>
          <a:graphicData uri="http://schemas.openxmlformats.org/drawingml/2006/table">
            <a:tbl>
              <a:tblPr firstRow="1" bandRow="1">
                <a:tableStyleId>{2D5ABB26-0587-4C30-8999-92F81FD0307C}</a:tableStyleId>
              </a:tblPr>
              <a:tblGrid>
                <a:gridCol w="2546985"/>
                <a:gridCol w="731520"/>
                <a:gridCol w="697864"/>
                <a:gridCol w="698500"/>
                <a:gridCol w="698500"/>
                <a:gridCol w="697864"/>
                <a:gridCol w="699135"/>
                <a:gridCol w="698500"/>
                <a:gridCol w="698500"/>
                <a:gridCol w="612775"/>
              </a:tblGrid>
              <a:tr h="321564">
                <a:tc>
                  <a:txBody>
                    <a:bodyPr/>
                    <a:lstStyle/>
                    <a:p>
                      <a:pPr>
                        <a:lnSpc>
                          <a:spcPct val="100000"/>
                        </a:lnSpc>
                      </a:pPr>
                      <a:endParaRPr sz="1200">
                        <a:latin typeface="Times New Roman"/>
                        <a:cs typeface="Times New Roman"/>
                      </a:endParaRPr>
                    </a:p>
                  </a:txBody>
                  <a:tcPr marL="0" marR="0" marT="0" marB="0">
                    <a:solidFill>
                      <a:srgbClr val="BBE0E3"/>
                    </a:solidFill>
                  </a:tcPr>
                </a:tc>
                <a:tc>
                  <a:txBody>
                    <a:bodyPr/>
                    <a:lstStyle/>
                    <a:p>
                      <a:pPr marL="34290" algn="ctr">
                        <a:lnSpc>
                          <a:spcPct val="100000"/>
                        </a:lnSpc>
                        <a:spcBef>
                          <a:spcPts val="520"/>
                        </a:spcBef>
                      </a:pPr>
                      <a:r>
                        <a:rPr sz="1100" b="1" spc="-5" dirty="0">
                          <a:solidFill>
                            <a:srgbClr val="FFFFFF"/>
                          </a:solidFill>
                          <a:latin typeface="Verdana"/>
                          <a:cs typeface="Verdana"/>
                        </a:rPr>
                        <a:t>Q2’12</a:t>
                      </a:r>
                      <a:endParaRPr sz="1100">
                        <a:latin typeface="Verdana"/>
                        <a:cs typeface="Verdana"/>
                      </a:endParaRPr>
                    </a:p>
                  </a:txBody>
                  <a:tcPr marL="0" marR="0" marT="66040" marB="0">
                    <a:solidFill>
                      <a:srgbClr val="BBE0E3"/>
                    </a:solidFill>
                  </a:tcPr>
                </a:tc>
                <a:tc>
                  <a:txBody>
                    <a:bodyPr/>
                    <a:lstStyle/>
                    <a:p>
                      <a:pPr algn="ctr">
                        <a:lnSpc>
                          <a:spcPct val="100000"/>
                        </a:lnSpc>
                        <a:spcBef>
                          <a:spcPts val="520"/>
                        </a:spcBef>
                      </a:pPr>
                      <a:r>
                        <a:rPr sz="1100" b="1" spc="-5" dirty="0">
                          <a:solidFill>
                            <a:srgbClr val="FFFFFF"/>
                          </a:solidFill>
                          <a:latin typeface="Verdana"/>
                          <a:cs typeface="Verdana"/>
                        </a:rPr>
                        <a:t>Q3’12</a:t>
                      </a:r>
                      <a:endParaRPr sz="1100">
                        <a:latin typeface="Verdana"/>
                        <a:cs typeface="Verdana"/>
                      </a:endParaRPr>
                    </a:p>
                  </a:txBody>
                  <a:tcPr marL="0" marR="0" marT="66040" marB="0">
                    <a:solidFill>
                      <a:srgbClr val="BBE0E3"/>
                    </a:solidFill>
                  </a:tcPr>
                </a:tc>
                <a:tc>
                  <a:txBody>
                    <a:bodyPr/>
                    <a:lstStyle/>
                    <a:p>
                      <a:pPr algn="ctr">
                        <a:lnSpc>
                          <a:spcPct val="100000"/>
                        </a:lnSpc>
                        <a:spcBef>
                          <a:spcPts val="520"/>
                        </a:spcBef>
                      </a:pPr>
                      <a:r>
                        <a:rPr sz="1100" b="1" spc="-5" dirty="0">
                          <a:solidFill>
                            <a:srgbClr val="FFFFFF"/>
                          </a:solidFill>
                          <a:latin typeface="Verdana"/>
                          <a:cs typeface="Verdana"/>
                        </a:rPr>
                        <a:t>Q4’12</a:t>
                      </a:r>
                      <a:endParaRPr sz="1100">
                        <a:latin typeface="Verdana"/>
                        <a:cs typeface="Verdana"/>
                      </a:endParaRPr>
                    </a:p>
                  </a:txBody>
                  <a:tcPr marL="0" marR="0" marT="66040" marB="0">
                    <a:solidFill>
                      <a:srgbClr val="BBE0E3"/>
                    </a:solidFill>
                  </a:tcPr>
                </a:tc>
                <a:tc>
                  <a:txBody>
                    <a:bodyPr/>
                    <a:lstStyle/>
                    <a:p>
                      <a:pPr marL="635" algn="ctr">
                        <a:lnSpc>
                          <a:spcPct val="100000"/>
                        </a:lnSpc>
                        <a:spcBef>
                          <a:spcPts val="520"/>
                        </a:spcBef>
                      </a:pPr>
                      <a:r>
                        <a:rPr sz="1100" b="1" spc="-5" dirty="0">
                          <a:solidFill>
                            <a:srgbClr val="FFFFFF"/>
                          </a:solidFill>
                          <a:latin typeface="Verdana"/>
                          <a:cs typeface="Verdana"/>
                        </a:rPr>
                        <a:t>Q1’13</a:t>
                      </a:r>
                      <a:endParaRPr sz="1100">
                        <a:latin typeface="Verdana"/>
                        <a:cs typeface="Verdana"/>
                      </a:endParaRPr>
                    </a:p>
                  </a:txBody>
                  <a:tcPr marL="0" marR="0" marT="66040" marB="0">
                    <a:solidFill>
                      <a:srgbClr val="BBE0E3"/>
                    </a:solidFill>
                  </a:tcPr>
                </a:tc>
                <a:tc>
                  <a:txBody>
                    <a:bodyPr/>
                    <a:lstStyle/>
                    <a:p>
                      <a:pPr algn="ctr">
                        <a:lnSpc>
                          <a:spcPct val="100000"/>
                        </a:lnSpc>
                        <a:spcBef>
                          <a:spcPts val="520"/>
                        </a:spcBef>
                      </a:pPr>
                      <a:r>
                        <a:rPr sz="1100" b="1" spc="-5" dirty="0">
                          <a:solidFill>
                            <a:srgbClr val="FFFFFF"/>
                          </a:solidFill>
                          <a:latin typeface="Verdana"/>
                          <a:cs typeface="Verdana"/>
                        </a:rPr>
                        <a:t>Q2’13</a:t>
                      </a:r>
                      <a:endParaRPr sz="1100">
                        <a:latin typeface="Verdana"/>
                        <a:cs typeface="Verdana"/>
                      </a:endParaRPr>
                    </a:p>
                  </a:txBody>
                  <a:tcPr marL="0" marR="0" marT="66040" marB="0">
                    <a:solidFill>
                      <a:srgbClr val="BBE0E3"/>
                    </a:solidFill>
                  </a:tcPr>
                </a:tc>
                <a:tc>
                  <a:txBody>
                    <a:bodyPr/>
                    <a:lstStyle/>
                    <a:p>
                      <a:pPr algn="ctr">
                        <a:lnSpc>
                          <a:spcPct val="100000"/>
                        </a:lnSpc>
                        <a:spcBef>
                          <a:spcPts val="520"/>
                        </a:spcBef>
                      </a:pPr>
                      <a:r>
                        <a:rPr sz="1100" b="1" spc="-5" dirty="0">
                          <a:solidFill>
                            <a:srgbClr val="FFFFFF"/>
                          </a:solidFill>
                          <a:latin typeface="Verdana"/>
                          <a:cs typeface="Verdana"/>
                        </a:rPr>
                        <a:t>Q3’13</a:t>
                      </a:r>
                      <a:endParaRPr sz="1100">
                        <a:latin typeface="Verdana"/>
                        <a:cs typeface="Verdana"/>
                      </a:endParaRPr>
                    </a:p>
                  </a:txBody>
                  <a:tcPr marL="0" marR="0" marT="66040" marB="0">
                    <a:solidFill>
                      <a:srgbClr val="BBE0E3"/>
                    </a:solidFill>
                  </a:tcPr>
                </a:tc>
                <a:tc>
                  <a:txBody>
                    <a:bodyPr/>
                    <a:lstStyle/>
                    <a:p>
                      <a:pPr marL="117475">
                        <a:lnSpc>
                          <a:spcPct val="100000"/>
                        </a:lnSpc>
                        <a:spcBef>
                          <a:spcPts val="520"/>
                        </a:spcBef>
                      </a:pPr>
                      <a:r>
                        <a:rPr sz="1100" b="1" spc="-5" dirty="0">
                          <a:solidFill>
                            <a:srgbClr val="FFFFFF"/>
                          </a:solidFill>
                          <a:latin typeface="Verdana"/>
                          <a:cs typeface="Verdana"/>
                        </a:rPr>
                        <a:t>Q4’13</a:t>
                      </a:r>
                      <a:endParaRPr sz="1100">
                        <a:latin typeface="Verdana"/>
                        <a:cs typeface="Verdana"/>
                      </a:endParaRPr>
                    </a:p>
                  </a:txBody>
                  <a:tcPr marL="0" marR="0" marT="66040" marB="0">
                    <a:solidFill>
                      <a:srgbClr val="BBE0E3"/>
                    </a:solidFill>
                  </a:tcPr>
                </a:tc>
                <a:tc>
                  <a:txBody>
                    <a:bodyPr/>
                    <a:lstStyle/>
                    <a:p>
                      <a:pPr algn="ctr">
                        <a:lnSpc>
                          <a:spcPct val="100000"/>
                        </a:lnSpc>
                        <a:spcBef>
                          <a:spcPts val="520"/>
                        </a:spcBef>
                      </a:pPr>
                      <a:r>
                        <a:rPr sz="1100" b="1" spc="-5" dirty="0">
                          <a:solidFill>
                            <a:srgbClr val="FFFFFF"/>
                          </a:solidFill>
                          <a:latin typeface="Verdana"/>
                          <a:cs typeface="Verdana"/>
                        </a:rPr>
                        <a:t>Q1’14</a:t>
                      </a:r>
                      <a:endParaRPr sz="1100">
                        <a:latin typeface="Verdana"/>
                        <a:cs typeface="Verdana"/>
                      </a:endParaRPr>
                    </a:p>
                  </a:txBody>
                  <a:tcPr marL="0" marR="0" marT="66040" marB="0">
                    <a:solidFill>
                      <a:srgbClr val="BBE0E3"/>
                    </a:solidFill>
                  </a:tcPr>
                </a:tc>
                <a:tc>
                  <a:txBody>
                    <a:bodyPr/>
                    <a:lstStyle/>
                    <a:p>
                      <a:pPr marL="85725" algn="ctr">
                        <a:lnSpc>
                          <a:spcPct val="100000"/>
                        </a:lnSpc>
                        <a:spcBef>
                          <a:spcPts val="520"/>
                        </a:spcBef>
                      </a:pPr>
                      <a:r>
                        <a:rPr sz="1100" b="1" spc="-5" dirty="0">
                          <a:solidFill>
                            <a:srgbClr val="FFFFFF"/>
                          </a:solidFill>
                          <a:latin typeface="Verdana"/>
                          <a:cs typeface="Verdana"/>
                        </a:rPr>
                        <a:t>Q2’14</a:t>
                      </a:r>
                      <a:endParaRPr sz="1100">
                        <a:latin typeface="Verdana"/>
                        <a:cs typeface="Verdana"/>
                      </a:endParaRPr>
                    </a:p>
                  </a:txBody>
                  <a:tcPr marL="0" marR="0" marT="66040" marB="0">
                    <a:solidFill>
                      <a:srgbClr val="BBE0E3"/>
                    </a:solidFill>
                  </a:tcPr>
                </a:tc>
              </a:tr>
              <a:tr h="229361">
                <a:tc>
                  <a:txBody>
                    <a:bodyPr/>
                    <a:lstStyle/>
                    <a:p>
                      <a:pPr marL="45085">
                        <a:lnSpc>
                          <a:spcPct val="100000"/>
                        </a:lnSpc>
                        <a:spcBef>
                          <a:spcPts val="315"/>
                        </a:spcBef>
                      </a:pPr>
                      <a:r>
                        <a:rPr sz="1100" b="1" spc="-5" dirty="0">
                          <a:latin typeface="Verdana"/>
                          <a:cs typeface="Verdana"/>
                        </a:rPr>
                        <a:t>Cells (Average)</a:t>
                      </a:r>
                      <a:r>
                        <a:rPr sz="1100" b="1" spc="-15" dirty="0">
                          <a:latin typeface="Verdana"/>
                          <a:cs typeface="Verdana"/>
                        </a:rPr>
                        <a:t> </a:t>
                      </a:r>
                      <a:r>
                        <a:rPr sz="1100" b="1" spc="-10" dirty="0">
                          <a:latin typeface="Verdana"/>
                          <a:cs typeface="Verdana"/>
                        </a:rPr>
                        <a:t>$/W</a:t>
                      </a:r>
                      <a:endParaRPr sz="1100">
                        <a:latin typeface="Verdana"/>
                        <a:cs typeface="Verdana"/>
                      </a:endParaRPr>
                    </a:p>
                  </a:txBody>
                  <a:tcPr marL="0" marR="0" marT="40005" marB="0">
                    <a:solidFill>
                      <a:srgbClr val="DACDCD"/>
                    </a:solidFill>
                  </a:tcPr>
                </a:tc>
                <a:tc>
                  <a:txBody>
                    <a:bodyPr/>
                    <a:lstStyle/>
                    <a:p>
                      <a:pPr marL="33655" algn="ctr">
                        <a:lnSpc>
                          <a:spcPct val="100000"/>
                        </a:lnSpc>
                        <a:spcBef>
                          <a:spcPts val="254"/>
                        </a:spcBef>
                      </a:pPr>
                      <a:r>
                        <a:rPr sz="1200" dirty="0">
                          <a:latin typeface="Verdana"/>
                          <a:cs typeface="Verdana"/>
                        </a:rPr>
                        <a:t>0.46</a:t>
                      </a:r>
                      <a:endParaRPr sz="1200">
                        <a:latin typeface="Verdana"/>
                        <a:cs typeface="Verdana"/>
                      </a:endParaRPr>
                    </a:p>
                  </a:txBody>
                  <a:tcPr marL="0" marR="0" marT="32384" marB="0">
                    <a:solidFill>
                      <a:srgbClr val="DACDCD"/>
                    </a:solidFill>
                  </a:tcPr>
                </a:tc>
                <a:tc>
                  <a:txBody>
                    <a:bodyPr/>
                    <a:lstStyle/>
                    <a:p>
                      <a:pPr algn="ctr">
                        <a:lnSpc>
                          <a:spcPct val="100000"/>
                        </a:lnSpc>
                        <a:spcBef>
                          <a:spcPts val="254"/>
                        </a:spcBef>
                      </a:pPr>
                      <a:r>
                        <a:rPr sz="1200" dirty="0">
                          <a:latin typeface="Verdana"/>
                          <a:cs typeface="Verdana"/>
                        </a:rPr>
                        <a:t>0.38</a:t>
                      </a:r>
                      <a:endParaRPr sz="1200">
                        <a:latin typeface="Verdana"/>
                        <a:cs typeface="Verdana"/>
                      </a:endParaRPr>
                    </a:p>
                  </a:txBody>
                  <a:tcPr marL="0" marR="0" marT="32384" marB="0">
                    <a:solidFill>
                      <a:srgbClr val="DACDCD"/>
                    </a:solidFill>
                  </a:tcPr>
                </a:tc>
                <a:tc>
                  <a:txBody>
                    <a:bodyPr/>
                    <a:lstStyle/>
                    <a:p>
                      <a:pPr algn="ctr">
                        <a:lnSpc>
                          <a:spcPct val="100000"/>
                        </a:lnSpc>
                        <a:spcBef>
                          <a:spcPts val="254"/>
                        </a:spcBef>
                      </a:pPr>
                      <a:r>
                        <a:rPr sz="1200" dirty="0">
                          <a:latin typeface="Verdana"/>
                          <a:cs typeface="Verdana"/>
                        </a:rPr>
                        <a:t>0.36</a:t>
                      </a:r>
                      <a:endParaRPr sz="1200">
                        <a:latin typeface="Verdana"/>
                        <a:cs typeface="Verdana"/>
                      </a:endParaRPr>
                    </a:p>
                  </a:txBody>
                  <a:tcPr marL="0" marR="0" marT="32384" marB="0">
                    <a:solidFill>
                      <a:srgbClr val="DACDCD"/>
                    </a:solidFill>
                  </a:tcPr>
                </a:tc>
                <a:tc>
                  <a:txBody>
                    <a:bodyPr/>
                    <a:lstStyle/>
                    <a:p>
                      <a:pPr marL="635" algn="ctr">
                        <a:lnSpc>
                          <a:spcPct val="100000"/>
                        </a:lnSpc>
                        <a:spcBef>
                          <a:spcPts val="254"/>
                        </a:spcBef>
                      </a:pPr>
                      <a:r>
                        <a:rPr sz="1200" dirty="0">
                          <a:latin typeface="Verdana"/>
                          <a:cs typeface="Verdana"/>
                        </a:rPr>
                        <a:t>0.38</a:t>
                      </a:r>
                      <a:endParaRPr sz="1200">
                        <a:latin typeface="Verdana"/>
                        <a:cs typeface="Verdana"/>
                      </a:endParaRPr>
                    </a:p>
                  </a:txBody>
                  <a:tcPr marL="0" marR="0" marT="32384" marB="0">
                    <a:solidFill>
                      <a:srgbClr val="DACDCD"/>
                    </a:solidFill>
                  </a:tcPr>
                </a:tc>
                <a:tc>
                  <a:txBody>
                    <a:bodyPr/>
                    <a:lstStyle/>
                    <a:p>
                      <a:pPr algn="ctr">
                        <a:lnSpc>
                          <a:spcPct val="100000"/>
                        </a:lnSpc>
                        <a:spcBef>
                          <a:spcPts val="254"/>
                        </a:spcBef>
                      </a:pPr>
                      <a:r>
                        <a:rPr sz="1200" dirty="0">
                          <a:latin typeface="Verdana"/>
                          <a:cs typeface="Verdana"/>
                        </a:rPr>
                        <a:t>0.39</a:t>
                      </a:r>
                      <a:endParaRPr sz="1200">
                        <a:latin typeface="Verdana"/>
                        <a:cs typeface="Verdana"/>
                      </a:endParaRPr>
                    </a:p>
                  </a:txBody>
                  <a:tcPr marL="0" marR="0" marT="32384" marB="0">
                    <a:solidFill>
                      <a:srgbClr val="DACDCD"/>
                    </a:solidFill>
                  </a:tcPr>
                </a:tc>
                <a:tc>
                  <a:txBody>
                    <a:bodyPr/>
                    <a:lstStyle/>
                    <a:p>
                      <a:pPr marL="635" algn="ctr">
                        <a:lnSpc>
                          <a:spcPct val="100000"/>
                        </a:lnSpc>
                        <a:spcBef>
                          <a:spcPts val="254"/>
                        </a:spcBef>
                      </a:pPr>
                      <a:r>
                        <a:rPr sz="1200" dirty="0">
                          <a:latin typeface="Verdana"/>
                          <a:cs typeface="Verdana"/>
                        </a:rPr>
                        <a:t>0.39</a:t>
                      </a:r>
                      <a:endParaRPr sz="1200">
                        <a:latin typeface="Verdana"/>
                        <a:cs typeface="Verdana"/>
                      </a:endParaRPr>
                    </a:p>
                  </a:txBody>
                  <a:tcPr marL="0" marR="0" marT="32384" marB="0">
                    <a:solidFill>
                      <a:srgbClr val="DACDCD"/>
                    </a:solidFill>
                  </a:tcPr>
                </a:tc>
                <a:tc>
                  <a:txBody>
                    <a:bodyPr/>
                    <a:lstStyle/>
                    <a:p>
                      <a:pPr marL="176530">
                        <a:lnSpc>
                          <a:spcPct val="100000"/>
                        </a:lnSpc>
                        <a:spcBef>
                          <a:spcPts val="254"/>
                        </a:spcBef>
                      </a:pPr>
                      <a:r>
                        <a:rPr sz="1200" dirty="0">
                          <a:latin typeface="Verdana"/>
                          <a:cs typeface="Verdana"/>
                        </a:rPr>
                        <a:t>0.39</a:t>
                      </a:r>
                      <a:endParaRPr sz="1200">
                        <a:latin typeface="Verdana"/>
                        <a:cs typeface="Verdana"/>
                      </a:endParaRPr>
                    </a:p>
                  </a:txBody>
                  <a:tcPr marL="0" marR="0" marT="32384" marB="0">
                    <a:solidFill>
                      <a:srgbClr val="DACDCD"/>
                    </a:solidFill>
                  </a:tcPr>
                </a:tc>
                <a:tc>
                  <a:txBody>
                    <a:bodyPr/>
                    <a:lstStyle/>
                    <a:p>
                      <a:pPr marL="1270" algn="ctr">
                        <a:lnSpc>
                          <a:spcPct val="100000"/>
                        </a:lnSpc>
                        <a:spcBef>
                          <a:spcPts val="254"/>
                        </a:spcBef>
                      </a:pPr>
                      <a:r>
                        <a:rPr sz="1200" dirty="0">
                          <a:latin typeface="Verdana"/>
                          <a:cs typeface="Verdana"/>
                        </a:rPr>
                        <a:t>0.39</a:t>
                      </a:r>
                      <a:endParaRPr sz="1200">
                        <a:latin typeface="Verdana"/>
                        <a:cs typeface="Verdana"/>
                      </a:endParaRPr>
                    </a:p>
                  </a:txBody>
                  <a:tcPr marL="0" marR="0" marT="32384" marB="0">
                    <a:solidFill>
                      <a:srgbClr val="DACDCD"/>
                    </a:solidFill>
                  </a:tcPr>
                </a:tc>
                <a:tc>
                  <a:txBody>
                    <a:bodyPr/>
                    <a:lstStyle/>
                    <a:p>
                      <a:pPr marL="87630" algn="ctr">
                        <a:lnSpc>
                          <a:spcPct val="100000"/>
                        </a:lnSpc>
                        <a:spcBef>
                          <a:spcPts val="254"/>
                        </a:spcBef>
                      </a:pPr>
                      <a:r>
                        <a:rPr sz="1200" dirty="0">
                          <a:latin typeface="Verdana"/>
                          <a:cs typeface="Verdana"/>
                        </a:rPr>
                        <a:t>0.38</a:t>
                      </a:r>
                      <a:endParaRPr sz="1200">
                        <a:latin typeface="Verdana"/>
                        <a:cs typeface="Verdana"/>
                      </a:endParaRPr>
                    </a:p>
                  </a:txBody>
                  <a:tcPr marL="0" marR="0" marT="32384" marB="0">
                    <a:solidFill>
                      <a:srgbClr val="DACDCD"/>
                    </a:solidFill>
                  </a:tcPr>
                </a:tc>
              </a:tr>
              <a:tr h="326898">
                <a:tc>
                  <a:txBody>
                    <a:bodyPr/>
                    <a:lstStyle/>
                    <a:p>
                      <a:pPr marL="45085">
                        <a:lnSpc>
                          <a:spcPct val="100000"/>
                        </a:lnSpc>
                        <a:spcBef>
                          <a:spcPts val="770"/>
                        </a:spcBef>
                      </a:pPr>
                      <a:r>
                        <a:rPr sz="1100" b="1" spc="-5" dirty="0">
                          <a:latin typeface="Verdana"/>
                          <a:cs typeface="Verdana"/>
                        </a:rPr>
                        <a:t>Module ASPs</a:t>
                      </a:r>
                      <a:r>
                        <a:rPr sz="1100" b="1" spc="-15" dirty="0">
                          <a:latin typeface="Verdana"/>
                          <a:cs typeface="Verdana"/>
                        </a:rPr>
                        <a:t> </a:t>
                      </a:r>
                      <a:r>
                        <a:rPr sz="1100" b="1" spc="-5" dirty="0">
                          <a:latin typeface="Verdana"/>
                          <a:cs typeface="Verdana"/>
                        </a:rPr>
                        <a:t>$/W</a:t>
                      </a:r>
                      <a:endParaRPr sz="1100">
                        <a:latin typeface="Verdana"/>
                        <a:cs typeface="Verdana"/>
                      </a:endParaRPr>
                    </a:p>
                  </a:txBody>
                  <a:tcPr marL="0" marR="0" marT="97790" marB="0">
                    <a:solidFill>
                      <a:srgbClr val="EDE8E8"/>
                    </a:solidFill>
                  </a:tcPr>
                </a:tc>
                <a:tc>
                  <a:txBody>
                    <a:bodyPr/>
                    <a:lstStyle/>
                    <a:p>
                      <a:pPr>
                        <a:lnSpc>
                          <a:spcPct val="100000"/>
                        </a:lnSpc>
                      </a:pPr>
                      <a:endParaRPr sz="1200">
                        <a:latin typeface="Times New Roman"/>
                        <a:cs typeface="Times New Roman"/>
                      </a:endParaRPr>
                    </a:p>
                  </a:txBody>
                  <a:tcPr marL="0" marR="0" marT="0" marB="0">
                    <a:solidFill>
                      <a:srgbClr val="EDE8E8"/>
                    </a:solidFill>
                  </a:tcPr>
                </a:tc>
                <a:tc>
                  <a:txBody>
                    <a:bodyPr/>
                    <a:lstStyle/>
                    <a:p>
                      <a:pPr>
                        <a:lnSpc>
                          <a:spcPct val="100000"/>
                        </a:lnSpc>
                      </a:pPr>
                      <a:endParaRPr sz="1200">
                        <a:latin typeface="Times New Roman"/>
                        <a:cs typeface="Times New Roman"/>
                      </a:endParaRPr>
                    </a:p>
                  </a:txBody>
                  <a:tcPr marL="0" marR="0" marT="0" marB="0">
                    <a:solidFill>
                      <a:srgbClr val="EDE8E8"/>
                    </a:solidFill>
                  </a:tcPr>
                </a:tc>
                <a:tc>
                  <a:txBody>
                    <a:bodyPr/>
                    <a:lstStyle/>
                    <a:p>
                      <a:pPr>
                        <a:lnSpc>
                          <a:spcPct val="100000"/>
                        </a:lnSpc>
                      </a:pPr>
                      <a:endParaRPr sz="1200">
                        <a:latin typeface="Times New Roman"/>
                        <a:cs typeface="Times New Roman"/>
                      </a:endParaRPr>
                    </a:p>
                  </a:txBody>
                  <a:tcPr marL="0" marR="0" marT="0" marB="0">
                    <a:solidFill>
                      <a:srgbClr val="EDE8E8"/>
                    </a:solidFill>
                  </a:tcPr>
                </a:tc>
                <a:tc>
                  <a:txBody>
                    <a:bodyPr/>
                    <a:lstStyle/>
                    <a:p>
                      <a:pPr>
                        <a:lnSpc>
                          <a:spcPct val="100000"/>
                        </a:lnSpc>
                      </a:pPr>
                      <a:endParaRPr sz="1200">
                        <a:latin typeface="Times New Roman"/>
                        <a:cs typeface="Times New Roman"/>
                      </a:endParaRPr>
                    </a:p>
                  </a:txBody>
                  <a:tcPr marL="0" marR="0" marT="0" marB="0">
                    <a:solidFill>
                      <a:srgbClr val="EDE8E8"/>
                    </a:solidFill>
                  </a:tcPr>
                </a:tc>
                <a:tc>
                  <a:txBody>
                    <a:bodyPr/>
                    <a:lstStyle/>
                    <a:p>
                      <a:pPr>
                        <a:lnSpc>
                          <a:spcPct val="100000"/>
                        </a:lnSpc>
                      </a:pPr>
                      <a:endParaRPr sz="1200">
                        <a:latin typeface="Times New Roman"/>
                        <a:cs typeface="Times New Roman"/>
                      </a:endParaRPr>
                    </a:p>
                  </a:txBody>
                  <a:tcPr marL="0" marR="0" marT="0" marB="0">
                    <a:solidFill>
                      <a:srgbClr val="EDE8E8"/>
                    </a:solidFill>
                  </a:tcPr>
                </a:tc>
                <a:tc>
                  <a:txBody>
                    <a:bodyPr/>
                    <a:lstStyle/>
                    <a:p>
                      <a:pPr>
                        <a:lnSpc>
                          <a:spcPct val="100000"/>
                        </a:lnSpc>
                      </a:pPr>
                      <a:endParaRPr sz="1200">
                        <a:latin typeface="Times New Roman"/>
                        <a:cs typeface="Times New Roman"/>
                      </a:endParaRPr>
                    </a:p>
                  </a:txBody>
                  <a:tcPr marL="0" marR="0" marT="0" marB="0">
                    <a:solidFill>
                      <a:srgbClr val="EDE8E8"/>
                    </a:solidFill>
                  </a:tcPr>
                </a:tc>
                <a:tc>
                  <a:txBody>
                    <a:bodyPr/>
                    <a:lstStyle/>
                    <a:p>
                      <a:pPr>
                        <a:lnSpc>
                          <a:spcPct val="100000"/>
                        </a:lnSpc>
                      </a:pPr>
                      <a:endParaRPr sz="1200">
                        <a:latin typeface="Times New Roman"/>
                        <a:cs typeface="Times New Roman"/>
                      </a:endParaRPr>
                    </a:p>
                  </a:txBody>
                  <a:tcPr marL="0" marR="0" marT="0" marB="0">
                    <a:solidFill>
                      <a:srgbClr val="EDE8E8"/>
                    </a:solidFill>
                  </a:tcPr>
                </a:tc>
                <a:tc>
                  <a:txBody>
                    <a:bodyPr/>
                    <a:lstStyle/>
                    <a:p>
                      <a:pPr>
                        <a:lnSpc>
                          <a:spcPct val="100000"/>
                        </a:lnSpc>
                      </a:pPr>
                      <a:endParaRPr sz="1200">
                        <a:latin typeface="Times New Roman"/>
                        <a:cs typeface="Times New Roman"/>
                      </a:endParaRPr>
                    </a:p>
                  </a:txBody>
                  <a:tcPr marL="0" marR="0" marT="0" marB="0">
                    <a:solidFill>
                      <a:srgbClr val="EDE8E8"/>
                    </a:solidFill>
                  </a:tcPr>
                </a:tc>
                <a:tc>
                  <a:txBody>
                    <a:bodyPr/>
                    <a:lstStyle/>
                    <a:p>
                      <a:pPr>
                        <a:lnSpc>
                          <a:spcPct val="100000"/>
                        </a:lnSpc>
                      </a:pPr>
                      <a:endParaRPr sz="1200">
                        <a:latin typeface="Times New Roman"/>
                        <a:cs typeface="Times New Roman"/>
                      </a:endParaRPr>
                    </a:p>
                  </a:txBody>
                  <a:tcPr marL="0" marR="0" marT="0" marB="0">
                    <a:solidFill>
                      <a:srgbClr val="EDE8E8"/>
                    </a:solidFill>
                  </a:tcPr>
                </a:tc>
              </a:tr>
              <a:tr h="287274">
                <a:tc>
                  <a:txBody>
                    <a:bodyPr/>
                    <a:lstStyle/>
                    <a:p>
                      <a:pPr marL="45085">
                        <a:lnSpc>
                          <a:spcPct val="100000"/>
                        </a:lnSpc>
                        <a:spcBef>
                          <a:spcPts val="459"/>
                        </a:spcBef>
                      </a:pPr>
                      <a:r>
                        <a:rPr sz="1100" spc="-5" dirty="0">
                          <a:latin typeface="Verdana"/>
                          <a:cs typeface="Verdana"/>
                        </a:rPr>
                        <a:t>c-Si Tier 1 </a:t>
                      </a:r>
                      <a:r>
                        <a:rPr sz="1100" spc="-10" dirty="0">
                          <a:latin typeface="Verdana"/>
                          <a:cs typeface="Verdana"/>
                        </a:rPr>
                        <a:t>Premium</a:t>
                      </a:r>
                      <a:r>
                        <a:rPr sz="1100" spc="20" dirty="0">
                          <a:latin typeface="Verdana"/>
                          <a:cs typeface="Verdana"/>
                        </a:rPr>
                        <a:t> </a:t>
                      </a:r>
                      <a:r>
                        <a:rPr sz="1100" spc="-10" dirty="0">
                          <a:latin typeface="Verdana"/>
                          <a:cs typeface="Verdana"/>
                        </a:rPr>
                        <a:t>HE</a:t>
                      </a:r>
                      <a:endParaRPr sz="1100">
                        <a:latin typeface="Verdana"/>
                        <a:cs typeface="Verdana"/>
                      </a:endParaRPr>
                    </a:p>
                  </a:txBody>
                  <a:tcPr marL="0" marR="0" marT="58419" marB="0">
                    <a:solidFill>
                      <a:srgbClr val="DACDCD"/>
                    </a:solidFill>
                  </a:tcPr>
                </a:tc>
                <a:tc>
                  <a:txBody>
                    <a:bodyPr/>
                    <a:lstStyle/>
                    <a:p>
                      <a:pPr marL="33655" algn="ctr">
                        <a:lnSpc>
                          <a:spcPct val="100000"/>
                        </a:lnSpc>
                        <a:spcBef>
                          <a:spcPts val="400"/>
                        </a:spcBef>
                      </a:pPr>
                      <a:r>
                        <a:rPr sz="1200" dirty="0">
                          <a:latin typeface="Verdana"/>
                          <a:cs typeface="Verdana"/>
                        </a:rPr>
                        <a:t>1.53</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1.41</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1.32</a:t>
                      </a:r>
                      <a:endParaRPr sz="1200">
                        <a:latin typeface="Verdana"/>
                        <a:cs typeface="Verdana"/>
                      </a:endParaRPr>
                    </a:p>
                  </a:txBody>
                  <a:tcPr marL="0" marR="0" marT="50800" marB="0">
                    <a:solidFill>
                      <a:srgbClr val="DACDCD"/>
                    </a:solidFill>
                  </a:tcPr>
                </a:tc>
                <a:tc>
                  <a:txBody>
                    <a:bodyPr/>
                    <a:lstStyle/>
                    <a:p>
                      <a:pPr marL="635" algn="ctr">
                        <a:lnSpc>
                          <a:spcPct val="100000"/>
                        </a:lnSpc>
                        <a:spcBef>
                          <a:spcPts val="400"/>
                        </a:spcBef>
                      </a:pPr>
                      <a:r>
                        <a:rPr sz="1200" dirty="0">
                          <a:latin typeface="Verdana"/>
                          <a:cs typeface="Verdana"/>
                        </a:rPr>
                        <a:t>1.30</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1.28</a:t>
                      </a:r>
                      <a:endParaRPr sz="1200">
                        <a:latin typeface="Verdana"/>
                        <a:cs typeface="Verdana"/>
                      </a:endParaRPr>
                    </a:p>
                  </a:txBody>
                  <a:tcPr marL="0" marR="0" marT="50800" marB="0">
                    <a:solidFill>
                      <a:srgbClr val="DACDCD"/>
                    </a:solidFill>
                  </a:tcPr>
                </a:tc>
                <a:tc>
                  <a:txBody>
                    <a:bodyPr/>
                    <a:lstStyle/>
                    <a:p>
                      <a:pPr marL="635" algn="ctr">
                        <a:lnSpc>
                          <a:spcPct val="100000"/>
                        </a:lnSpc>
                        <a:spcBef>
                          <a:spcPts val="400"/>
                        </a:spcBef>
                      </a:pPr>
                      <a:r>
                        <a:rPr sz="1200" dirty="0">
                          <a:latin typeface="Verdana"/>
                          <a:cs typeface="Verdana"/>
                        </a:rPr>
                        <a:t>1.23</a:t>
                      </a:r>
                      <a:endParaRPr sz="1200">
                        <a:latin typeface="Verdana"/>
                        <a:cs typeface="Verdana"/>
                      </a:endParaRPr>
                    </a:p>
                  </a:txBody>
                  <a:tcPr marL="0" marR="0" marT="50800" marB="0">
                    <a:solidFill>
                      <a:srgbClr val="DACDCD"/>
                    </a:solidFill>
                  </a:tcPr>
                </a:tc>
                <a:tc>
                  <a:txBody>
                    <a:bodyPr/>
                    <a:lstStyle/>
                    <a:p>
                      <a:pPr marL="176530">
                        <a:lnSpc>
                          <a:spcPct val="100000"/>
                        </a:lnSpc>
                        <a:spcBef>
                          <a:spcPts val="400"/>
                        </a:spcBef>
                      </a:pPr>
                      <a:r>
                        <a:rPr sz="1200" dirty="0">
                          <a:latin typeface="Verdana"/>
                          <a:cs typeface="Verdana"/>
                        </a:rPr>
                        <a:t>1.20</a:t>
                      </a:r>
                      <a:endParaRPr sz="1200">
                        <a:latin typeface="Verdana"/>
                        <a:cs typeface="Verdana"/>
                      </a:endParaRPr>
                    </a:p>
                  </a:txBody>
                  <a:tcPr marL="0" marR="0" marT="50800" marB="0">
                    <a:solidFill>
                      <a:srgbClr val="DACDCD"/>
                    </a:solidFill>
                  </a:tcPr>
                </a:tc>
                <a:tc>
                  <a:txBody>
                    <a:bodyPr/>
                    <a:lstStyle/>
                    <a:p>
                      <a:pPr marL="1270" algn="ctr">
                        <a:lnSpc>
                          <a:spcPct val="100000"/>
                        </a:lnSpc>
                        <a:spcBef>
                          <a:spcPts val="400"/>
                        </a:spcBef>
                      </a:pPr>
                      <a:r>
                        <a:rPr sz="1200" dirty="0">
                          <a:latin typeface="Verdana"/>
                          <a:cs typeface="Verdana"/>
                        </a:rPr>
                        <a:t>1.17</a:t>
                      </a:r>
                      <a:endParaRPr sz="1200">
                        <a:latin typeface="Verdana"/>
                        <a:cs typeface="Verdana"/>
                      </a:endParaRPr>
                    </a:p>
                  </a:txBody>
                  <a:tcPr marL="0" marR="0" marT="50800" marB="0">
                    <a:solidFill>
                      <a:srgbClr val="DACDCD"/>
                    </a:solidFill>
                  </a:tcPr>
                </a:tc>
                <a:tc>
                  <a:txBody>
                    <a:bodyPr/>
                    <a:lstStyle/>
                    <a:p>
                      <a:pPr marL="87630" algn="ctr">
                        <a:lnSpc>
                          <a:spcPct val="100000"/>
                        </a:lnSpc>
                        <a:spcBef>
                          <a:spcPts val="400"/>
                        </a:spcBef>
                      </a:pPr>
                      <a:r>
                        <a:rPr sz="1200" dirty="0">
                          <a:latin typeface="Verdana"/>
                          <a:cs typeface="Verdana"/>
                        </a:rPr>
                        <a:t>1.15</a:t>
                      </a:r>
                      <a:endParaRPr sz="1200">
                        <a:latin typeface="Verdana"/>
                        <a:cs typeface="Verdana"/>
                      </a:endParaRPr>
                    </a:p>
                  </a:txBody>
                  <a:tcPr marL="0" marR="0" marT="50800" marB="0">
                    <a:solidFill>
                      <a:srgbClr val="DACDCD"/>
                    </a:solidFill>
                  </a:tcPr>
                </a:tc>
              </a:tr>
              <a:tr h="287274">
                <a:tc>
                  <a:txBody>
                    <a:bodyPr/>
                    <a:lstStyle/>
                    <a:p>
                      <a:pPr marL="45085">
                        <a:lnSpc>
                          <a:spcPct val="100000"/>
                        </a:lnSpc>
                        <a:spcBef>
                          <a:spcPts val="459"/>
                        </a:spcBef>
                      </a:pPr>
                      <a:r>
                        <a:rPr sz="1100" spc="-5" dirty="0">
                          <a:latin typeface="Verdana"/>
                          <a:cs typeface="Verdana"/>
                        </a:rPr>
                        <a:t>c-Si Tier 1 </a:t>
                      </a:r>
                      <a:r>
                        <a:rPr sz="1100" spc="-10" dirty="0">
                          <a:latin typeface="Verdana"/>
                          <a:cs typeface="Verdana"/>
                        </a:rPr>
                        <a:t>Premium</a:t>
                      </a:r>
                      <a:r>
                        <a:rPr sz="1100" spc="20" dirty="0">
                          <a:latin typeface="Verdana"/>
                          <a:cs typeface="Verdana"/>
                        </a:rPr>
                        <a:t> </a:t>
                      </a:r>
                      <a:r>
                        <a:rPr sz="1100" spc="-5" dirty="0">
                          <a:latin typeface="Verdana"/>
                          <a:cs typeface="Verdana"/>
                        </a:rPr>
                        <a:t>Brand</a:t>
                      </a:r>
                      <a:endParaRPr sz="1100">
                        <a:latin typeface="Verdana"/>
                        <a:cs typeface="Verdana"/>
                      </a:endParaRPr>
                    </a:p>
                  </a:txBody>
                  <a:tcPr marL="0" marR="0" marT="58419" marB="0">
                    <a:solidFill>
                      <a:srgbClr val="EDE8E8"/>
                    </a:solidFill>
                  </a:tcPr>
                </a:tc>
                <a:tc>
                  <a:txBody>
                    <a:bodyPr/>
                    <a:lstStyle/>
                    <a:p>
                      <a:pPr marL="33655" algn="ctr">
                        <a:lnSpc>
                          <a:spcPct val="100000"/>
                        </a:lnSpc>
                        <a:spcBef>
                          <a:spcPts val="400"/>
                        </a:spcBef>
                      </a:pPr>
                      <a:r>
                        <a:rPr sz="1200" spc="-5" dirty="0">
                          <a:latin typeface="Verdana"/>
                          <a:cs typeface="Verdana"/>
                        </a:rPr>
                        <a:t>1.06</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spc="-5" dirty="0">
                          <a:latin typeface="Verdana"/>
                          <a:cs typeface="Verdana"/>
                        </a:rPr>
                        <a:t>1.01</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spc="-5" dirty="0">
                          <a:latin typeface="Verdana"/>
                          <a:cs typeface="Verdana"/>
                        </a:rPr>
                        <a:t>1.00</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spc="-5" dirty="0">
                          <a:latin typeface="Verdana"/>
                          <a:cs typeface="Verdana"/>
                        </a:rPr>
                        <a:t>1.05</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spc="-5" dirty="0">
                          <a:latin typeface="Verdana"/>
                          <a:cs typeface="Verdana"/>
                        </a:rPr>
                        <a:t>0.97</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spc="-5" dirty="0">
                          <a:latin typeface="Verdana"/>
                          <a:cs typeface="Verdana"/>
                        </a:rPr>
                        <a:t>0.94</a:t>
                      </a:r>
                      <a:endParaRPr sz="1200">
                        <a:latin typeface="Verdana"/>
                        <a:cs typeface="Verdana"/>
                      </a:endParaRPr>
                    </a:p>
                  </a:txBody>
                  <a:tcPr marL="0" marR="0" marT="50800" marB="0">
                    <a:solidFill>
                      <a:srgbClr val="EDE8E8"/>
                    </a:solidFill>
                  </a:tcPr>
                </a:tc>
                <a:tc>
                  <a:txBody>
                    <a:bodyPr/>
                    <a:lstStyle/>
                    <a:p>
                      <a:pPr marL="175895">
                        <a:lnSpc>
                          <a:spcPct val="100000"/>
                        </a:lnSpc>
                        <a:spcBef>
                          <a:spcPts val="400"/>
                        </a:spcBef>
                      </a:pPr>
                      <a:r>
                        <a:rPr sz="1200" spc="-5" dirty="0">
                          <a:latin typeface="Verdana"/>
                          <a:cs typeface="Verdana"/>
                        </a:rPr>
                        <a:t>0.90</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spc="-5" dirty="0">
                          <a:latin typeface="Verdana"/>
                          <a:cs typeface="Verdana"/>
                        </a:rPr>
                        <a:t>0.88</a:t>
                      </a:r>
                      <a:endParaRPr sz="1200">
                        <a:latin typeface="Verdana"/>
                        <a:cs typeface="Verdana"/>
                      </a:endParaRPr>
                    </a:p>
                  </a:txBody>
                  <a:tcPr marL="0" marR="0" marT="50800" marB="0">
                    <a:solidFill>
                      <a:srgbClr val="EDE8E8"/>
                    </a:solidFill>
                  </a:tcPr>
                </a:tc>
                <a:tc>
                  <a:txBody>
                    <a:bodyPr/>
                    <a:lstStyle/>
                    <a:p>
                      <a:pPr marL="85725" algn="ctr">
                        <a:lnSpc>
                          <a:spcPct val="100000"/>
                        </a:lnSpc>
                        <a:spcBef>
                          <a:spcPts val="400"/>
                        </a:spcBef>
                      </a:pPr>
                      <a:r>
                        <a:rPr sz="1200" spc="-5" dirty="0">
                          <a:latin typeface="Verdana"/>
                          <a:cs typeface="Verdana"/>
                        </a:rPr>
                        <a:t>0.86</a:t>
                      </a:r>
                      <a:endParaRPr sz="1200">
                        <a:latin typeface="Verdana"/>
                        <a:cs typeface="Verdana"/>
                      </a:endParaRPr>
                    </a:p>
                  </a:txBody>
                  <a:tcPr marL="0" marR="0" marT="50800" marB="0">
                    <a:solidFill>
                      <a:srgbClr val="EDE8E8"/>
                    </a:solidFill>
                  </a:tcPr>
                </a:tc>
              </a:tr>
              <a:tr h="287273">
                <a:tc>
                  <a:txBody>
                    <a:bodyPr/>
                    <a:lstStyle/>
                    <a:p>
                      <a:pPr marL="45085">
                        <a:lnSpc>
                          <a:spcPct val="100000"/>
                        </a:lnSpc>
                        <a:spcBef>
                          <a:spcPts val="459"/>
                        </a:spcBef>
                      </a:pPr>
                      <a:r>
                        <a:rPr sz="1100" b="0" spc="-5" dirty="0">
                          <a:solidFill>
                            <a:schemeClr val="tx1"/>
                          </a:solidFill>
                          <a:latin typeface="Verdana"/>
                          <a:cs typeface="Verdana"/>
                        </a:rPr>
                        <a:t>c-Si Tier 1 China</a:t>
                      </a:r>
                      <a:endParaRPr sz="1100" b="0">
                        <a:solidFill>
                          <a:schemeClr val="tx1"/>
                        </a:solidFill>
                        <a:latin typeface="Verdana"/>
                        <a:cs typeface="Verdana"/>
                      </a:endParaRPr>
                    </a:p>
                  </a:txBody>
                  <a:tcPr marL="0" marR="0" marT="58419" marB="0">
                    <a:solidFill>
                      <a:srgbClr val="DACDCD"/>
                    </a:solidFill>
                  </a:tcPr>
                </a:tc>
                <a:tc>
                  <a:txBody>
                    <a:bodyPr/>
                    <a:lstStyle/>
                    <a:p>
                      <a:pPr marL="33655" algn="ctr">
                        <a:lnSpc>
                          <a:spcPct val="100000"/>
                        </a:lnSpc>
                        <a:spcBef>
                          <a:spcPts val="400"/>
                        </a:spcBef>
                      </a:pPr>
                      <a:r>
                        <a:rPr sz="1200" b="0" spc="-10" dirty="0">
                          <a:solidFill>
                            <a:schemeClr val="tx1"/>
                          </a:solidFill>
                          <a:latin typeface="Verdana"/>
                          <a:cs typeface="Verdana"/>
                        </a:rPr>
                        <a:t>0.82</a:t>
                      </a:r>
                      <a:endParaRPr sz="1200" b="0">
                        <a:solidFill>
                          <a:schemeClr val="tx1"/>
                        </a:solidFill>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b="0" spc="-10" dirty="0">
                          <a:solidFill>
                            <a:schemeClr val="tx1"/>
                          </a:solidFill>
                          <a:latin typeface="Verdana"/>
                          <a:cs typeface="Verdana"/>
                        </a:rPr>
                        <a:t>0.72</a:t>
                      </a:r>
                      <a:endParaRPr sz="1200" b="0">
                        <a:solidFill>
                          <a:schemeClr val="tx1"/>
                        </a:solidFill>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b="0" spc="-10" dirty="0">
                          <a:solidFill>
                            <a:schemeClr val="tx1"/>
                          </a:solidFill>
                          <a:latin typeface="Verdana"/>
                          <a:cs typeface="Verdana"/>
                        </a:rPr>
                        <a:t>0.65</a:t>
                      </a:r>
                      <a:endParaRPr sz="1200" b="0">
                        <a:solidFill>
                          <a:schemeClr val="tx1"/>
                        </a:solidFill>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b="0" spc="-10" dirty="0">
                          <a:solidFill>
                            <a:schemeClr val="tx1"/>
                          </a:solidFill>
                          <a:latin typeface="Verdana"/>
                          <a:cs typeface="Verdana"/>
                        </a:rPr>
                        <a:t>0.64</a:t>
                      </a:r>
                      <a:endParaRPr sz="1200" b="0">
                        <a:solidFill>
                          <a:schemeClr val="tx1"/>
                        </a:solidFill>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b="0" spc="-10" dirty="0">
                          <a:solidFill>
                            <a:schemeClr val="tx1"/>
                          </a:solidFill>
                          <a:latin typeface="Verdana"/>
                          <a:cs typeface="Verdana"/>
                        </a:rPr>
                        <a:t>0.65</a:t>
                      </a:r>
                      <a:endParaRPr sz="1200" b="0">
                        <a:solidFill>
                          <a:schemeClr val="tx1"/>
                        </a:solidFill>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b="0" spc="-10" dirty="0">
                          <a:solidFill>
                            <a:schemeClr val="tx1"/>
                          </a:solidFill>
                          <a:latin typeface="Verdana"/>
                          <a:cs typeface="Verdana"/>
                        </a:rPr>
                        <a:t>0.64</a:t>
                      </a:r>
                      <a:endParaRPr sz="1200" b="0">
                        <a:solidFill>
                          <a:schemeClr val="tx1"/>
                        </a:solidFill>
                        <a:latin typeface="Verdana"/>
                        <a:cs typeface="Verdana"/>
                      </a:endParaRPr>
                    </a:p>
                  </a:txBody>
                  <a:tcPr marL="0" marR="0" marT="50800" marB="0">
                    <a:solidFill>
                      <a:srgbClr val="DACDCD"/>
                    </a:solidFill>
                  </a:tcPr>
                </a:tc>
                <a:tc>
                  <a:txBody>
                    <a:bodyPr/>
                    <a:lstStyle/>
                    <a:p>
                      <a:pPr marL="159385">
                        <a:lnSpc>
                          <a:spcPct val="100000"/>
                        </a:lnSpc>
                        <a:spcBef>
                          <a:spcPts val="400"/>
                        </a:spcBef>
                      </a:pPr>
                      <a:r>
                        <a:rPr sz="1200" b="0" spc="-10" dirty="0">
                          <a:solidFill>
                            <a:schemeClr val="tx1"/>
                          </a:solidFill>
                          <a:latin typeface="Verdana"/>
                          <a:cs typeface="Verdana"/>
                        </a:rPr>
                        <a:t>0.63</a:t>
                      </a:r>
                      <a:endParaRPr sz="1200" b="0">
                        <a:solidFill>
                          <a:schemeClr val="tx1"/>
                        </a:solidFill>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b="0" spc="-10" dirty="0">
                          <a:solidFill>
                            <a:schemeClr val="tx1"/>
                          </a:solidFill>
                          <a:latin typeface="Verdana"/>
                          <a:cs typeface="Verdana"/>
                        </a:rPr>
                        <a:t>0.62</a:t>
                      </a:r>
                      <a:endParaRPr sz="1200" b="0">
                        <a:solidFill>
                          <a:schemeClr val="tx1"/>
                        </a:solidFill>
                        <a:latin typeface="Verdana"/>
                        <a:cs typeface="Verdana"/>
                      </a:endParaRPr>
                    </a:p>
                  </a:txBody>
                  <a:tcPr marL="0" marR="0" marT="50800" marB="0">
                    <a:solidFill>
                      <a:srgbClr val="DACDCD"/>
                    </a:solidFill>
                  </a:tcPr>
                </a:tc>
                <a:tc>
                  <a:txBody>
                    <a:bodyPr/>
                    <a:lstStyle/>
                    <a:p>
                      <a:pPr marL="85725" algn="ctr">
                        <a:lnSpc>
                          <a:spcPct val="100000"/>
                        </a:lnSpc>
                        <a:spcBef>
                          <a:spcPts val="400"/>
                        </a:spcBef>
                      </a:pPr>
                      <a:r>
                        <a:rPr sz="1200" b="0" spc="-10" dirty="0">
                          <a:solidFill>
                            <a:schemeClr val="tx1"/>
                          </a:solidFill>
                          <a:latin typeface="Verdana"/>
                          <a:cs typeface="Verdana"/>
                        </a:rPr>
                        <a:t>0.62</a:t>
                      </a:r>
                      <a:endParaRPr sz="1200" b="0">
                        <a:solidFill>
                          <a:schemeClr val="tx1"/>
                        </a:solidFill>
                        <a:latin typeface="Verdana"/>
                        <a:cs typeface="Verdana"/>
                      </a:endParaRPr>
                    </a:p>
                  </a:txBody>
                  <a:tcPr marL="0" marR="0" marT="50800" marB="0">
                    <a:solidFill>
                      <a:srgbClr val="DACDCD"/>
                    </a:solidFill>
                  </a:tcPr>
                </a:tc>
              </a:tr>
              <a:tr h="287274">
                <a:tc>
                  <a:txBody>
                    <a:bodyPr/>
                    <a:lstStyle/>
                    <a:p>
                      <a:pPr marL="45085">
                        <a:lnSpc>
                          <a:spcPct val="100000"/>
                        </a:lnSpc>
                        <a:spcBef>
                          <a:spcPts val="459"/>
                        </a:spcBef>
                      </a:pPr>
                      <a:r>
                        <a:rPr sz="1100" spc="-5" dirty="0">
                          <a:latin typeface="Verdana"/>
                          <a:cs typeface="Verdana"/>
                        </a:rPr>
                        <a:t>c-Si All </a:t>
                      </a:r>
                      <a:r>
                        <a:rPr sz="1100" spc="-10" dirty="0">
                          <a:latin typeface="Verdana"/>
                          <a:cs typeface="Verdana"/>
                        </a:rPr>
                        <a:t>Other</a:t>
                      </a:r>
                      <a:endParaRPr sz="1100">
                        <a:latin typeface="Verdana"/>
                        <a:cs typeface="Verdana"/>
                      </a:endParaRPr>
                    </a:p>
                  </a:txBody>
                  <a:tcPr marL="0" marR="0" marT="58419" marB="0">
                    <a:solidFill>
                      <a:srgbClr val="EDE8E8"/>
                    </a:solidFill>
                  </a:tcPr>
                </a:tc>
                <a:tc>
                  <a:txBody>
                    <a:bodyPr/>
                    <a:lstStyle/>
                    <a:p>
                      <a:pPr marL="33655" algn="ctr">
                        <a:lnSpc>
                          <a:spcPct val="100000"/>
                        </a:lnSpc>
                        <a:spcBef>
                          <a:spcPts val="400"/>
                        </a:spcBef>
                      </a:pPr>
                      <a:r>
                        <a:rPr sz="1200" dirty="0">
                          <a:latin typeface="Verdana"/>
                          <a:cs typeface="Verdana"/>
                        </a:rPr>
                        <a:t>0.74</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0.65</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0.59</a:t>
                      </a:r>
                      <a:endParaRPr sz="1200">
                        <a:latin typeface="Verdana"/>
                        <a:cs typeface="Verdana"/>
                      </a:endParaRPr>
                    </a:p>
                  </a:txBody>
                  <a:tcPr marL="0" marR="0" marT="50800" marB="0">
                    <a:solidFill>
                      <a:srgbClr val="EDE8E8"/>
                    </a:solidFill>
                  </a:tcPr>
                </a:tc>
                <a:tc>
                  <a:txBody>
                    <a:bodyPr/>
                    <a:lstStyle/>
                    <a:p>
                      <a:pPr marL="635" algn="ctr">
                        <a:lnSpc>
                          <a:spcPct val="100000"/>
                        </a:lnSpc>
                        <a:spcBef>
                          <a:spcPts val="400"/>
                        </a:spcBef>
                      </a:pPr>
                      <a:r>
                        <a:rPr sz="1200" dirty="0">
                          <a:latin typeface="Verdana"/>
                          <a:cs typeface="Verdana"/>
                        </a:rPr>
                        <a:t>0.58</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0.59</a:t>
                      </a:r>
                      <a:endParaRPr sz="1200">
                        <a:latin typeface="Verdana"/>
                        <a:cs typeface="Verdana"/>
                      </a:endParaRPr>
                    </a:p>
                  </a:txBody>
                  <a:tcPr marL="0" marR="0" marT="50800" marB="0">
                    <a:solidFill>
                      <a:srgbClr val="EDE8E8"/>
                    </a:solidFill>
                  </a:tcPr>
                </a:tc>
                <a:tc>
                  <a:txBody>
                    <a:bodyPr/>
                    <a:lstStyle/>
                    <a:p>
                      <a:pPr marL="635" algn="ctr">
                        <a:lnSpc>
                          <a:spcPct val="100000"/>
                        </a:lnSpc>
                        <a:spcBef>
                          <a:spcPts val="400"/>
                        </a:spcBef>
                      </a:pPr>
                      <a:r>
                        <a:rPr sz="1200" dirty="0">
                          <a:latin typeface="Verdana"/>
                          <a:cs typeface="Verdana"/>
                        </a:rPr>
                        <a:t>0.57</a:t>
                      </a:r>
                      <a:endParaRPr sz="1200">
                        <a:latin typeface="Verdana"/>
                        <a:cs typeface="Verdana"/>
                      </a:endParaRPr>
                    </a:p>
                  </a:txBody>
                  <a:tcPr marL="0" marR="0" marT="50800" marB="0">
                    <a:solidFill>
                      <a:srgbClr val="EDE8E8"/>
                    </a:solidFill>
                  </a:tcPr>
                </a:tc>
                <a:tc>
                  <a:txBody>
                    <a:bodyPr/>
                    <a:lstStyle/>
                    <a:p>
                      <a:pPr marL="176530">
                        <a:lnSpc>
                          <a:spcPct val="100000"/>
                        </a:lnSpc>
                        <a:spcBef>
                          <a:spcPts val="400"/>
                        </a:spcBef>
                      </a:pPr>
                      <a:r>
                        <a:rPr sz="1200" dirty="0">
                          <a:latin typeface="Verdana"/>
                          <a:cs typeface="Verdana"/>
                        </a:rPr>
                        <a:t>0.56</a:t>
                      </a:r>
                      <a:endParaRPr sz="1200">
                        <a:latin typeface="Verdana"/>
                        <a:cs typeface="Verdana"/>
                      </a:endParaRPr>
                    </a:p>
                  </a:txBody>
                  <a:tcPr marL="0" marR="0" marT="50800" marB="0">
                    <a:solidFill>
                      <a:srgbClr val="EDE8E8"/>
                    </a:solidFill>
                  </a:tcPr>
                </a:tc>
                <a:tc>
                  <a:txBody>
                    <a:bodyPr/>
                    <a:lstStyle/>
                    <a:p>
                      <a:pPr marL="1270" algn="ctr">
                        <a:lnSpc>
                          <a:spcPct val="100000"/>
                        </a:lnSpc>
                        <a:spcBef>
                          <a:spcPts val="400"/>
                        </a:spcBef>
                      </a:pPr>
                      <a:r>
                        <a:rPr sz="1200" dirty="0">
                          <a:latin typeface="Verdana"/>
                          <a:cs typeface="Verdana"/>
                        </a:rPr>
                        <a:t>0.55</a:t>
                      </a:r>
                      <a:endParaRPr sz="1200">
                        <a:latin typeface="Verdana"/>
                        <a:cs typeface="Verdana"/>
                      </a:endParaRPr>
                    </a:p>
                  </a:txBody>
                  <a:tcPr marL="0" marR="0" marT="50800" marB="0">
                    <a:solidFill>
                      <a:srgbClr val="EDE8E8"/>
                    </a:solidFill>
                  </a:tcPr>
                </a:tc>
                <a:tc>
                  <a:txBody>
                    <a:bodyPr/>
                    <a:lstStyle/>
                    <a:p>
                      <a:pPr marL="87630" algn="ctr">
                        <a:lnSpc>
                          <a:spcPct val="100000"/>
                        </a:lnSpc>
                        <a:spcBef>
                          <a:spcPts val="400"/>
                        </a:spcBef>
                      </a:pPr>
                      <a:r>
                        <a:rPr sz="1200" dirty="0">
                          <a:latin typeface="Verdana"/>
                          <a:cs typeface="Verdana"/>
                        </a:rPr>
                        <a:t>0.54</a:t>
                      </a:r>
                      <a:endParaRPr sz="1200">
                        <a:latin typeface="Verdana"/>
                        <a:cs typeface="Verdana"/>
                      </a:endParaRPr>
                    </a:p>
                  </a:txBody>
                  <a:tcPr marL="0" marR="0" marT="50800" marB="0">
                    <a:solidFill>
                      <a:srgbClr val="EDE8E8"/>
                    </a:solidFill>
                  </a:tcPr>
                </a:tc>
              </a:tr>
              <a:tr h="287273">
                <a:tc>
                  <a:txBody>
                    <a:bodyPr/>
                    <a:lstStyle/>
                    <a:p>
                      <a:pPr marL="45085">
                        <a:lnSpc>
                          <a:spcPct val="100000"/>
                        </a:lnSpc>
                        <a:spcBef>
                          <a:spcPts val="459"/>
                        </a:spcBef>
                      </a:pPr>
                      <a:r>
                        <a:rPr sz="1100" i="1" spc="-5" dirty="0">
                          <a:latin typeface="Verdana"/>
                          <a:cs typeface="Verdana"/>
                        </a:rPr>
                        <a:t>c-Si Weighted</a:t>
                      </a:r>
                      <a:r>
                        <a:rPr sz="1100" i="1" dirty="0">
                          <a:latin typeface="Verdana"/>
                          <a:cs typeface="Verdana"/>
                        </a:rPr>
                        <a:t> </a:t>
                      </a:r>
                      <a:r>
                        <a:rPr sz="1100" i="1" spc="-5" dirty="0">
                          <a:latin typeface="Verdana"/>
                          <a:cs typeface="Verdana"/>
                        </a:rPr>
                        <a:t>Average</a:t>
                      </a:r>
                      <a:endParaRPr sz="1100">
                        <a:latin typeface="Verdana"/>
                        <a:cs typeface="Verdana"/>
                      </a:endParaRPr>
                    </a:p>
                  </a:txBody>
                  <a:tcPr marL="0" marR="0" marT="58419" marB="0">
                    <a:solidFill>
                      <a:srgbClr val="DACDCD"/>
                    </a:solidFill>
                  </a:tcPr>
                </a:tc>
                <a:tc>
                  <a:txBody>
                    <a:bodyPr/>
                    <a:lstStyle/>
                    <a:p>
                      <a:pPr marL="33655" algn="ctr">
                        <a:lnSpc>
                          <a:spcPct val="100000"/>
                        </a:lnSpc>
                        <a:spcBef>
                          <a:spcPts val="400"/>
                        </a:spcBef>
                      </a:pPr>
                      <a:r>
                        <a:rPr sz="1200" dirty="0">
                          <a:latin typeface="Verdana"/>
                          <a:cs typeface="Verdana"/>
                        </a:rPr>
                        <a:t>0.87</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0.78</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0.71</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0.74</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0.71</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0.70</a:t>
                      </a:r>
                      <a:endParaRPr sz="1200">
                        <a:latin typeface="Verdana"/>
                        <a:cs typeface="Verdana"/>
                      </a:endParaRPr>
                    </a:p>
                  </a:txBody>
                  <a:tcPr marL="0" marR="0" marT="50800" marB="0">
                    <a:solidFill>
                      <a:srgbClr val="DACDCD"/>
                    </a:solidFill>
                  </a:tcPr>
                </a:tc>
                <a:tc>
                  <a:txBody>
                    <a:bodyPr/>
                    <a:lstStyle/>
                    <a:p>
                      <a:pPr marL="175895">
                        <a:lnSpc>
                          <a:spcPct val="100000"/>
                        </a:lnSpc>
                        <a:spcBef>
                          <a:spcPts val="400"/>
                        </a:spcBef>
                      </a:pPr>
                      <a:r>
                        <a:rPr sz="1200" dirty="0">
                          <a:latin typeface="Verdana"/>
                          <a:cs typeface="Verdana"/>
                        </a:rPr>
                        <a:t>0.68</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0.67</a:t>
                      </a:r>
                      <a:endParaRPr sz="1200">
                        <a:latin typeface="Verdana"/>
                        <a:cs typeface="Verdana"/>
                      </a:endParaRPr>
                    </a:p>
                  </a:txBody>
                  <a:tcPr marL="0" marR="0" marT="50800" marB="0">
                    <a:solidFill>
                      <a:srgbClr val="DACDCD"/>
                    </a:solidFill>
                  </a:tcPr>
                </a:tc>
                <a:tc>
                  <a:txBody>
                    <a:bodyPr/>
                    <a:lstStyle/>
                    <a:p>
                      <a:pPr marL="85725" algn="ctr">
                        <a:lnSpc>
                          <a:spcPct val="100000"/>
                        </a:lnSpc>
                        <a:spcBef>
                          <a:spcPts val="400"/>
                        </a:spcBef>
                      </a:pPr>
                      <a:r>
                        <a:rPr sz="1200" dirty="0">
                          <a:latin typeface="Verdana"/>
                          <a:cs typeface="Verdana"/>
                        </a:rPr>
                        <a:t>0.66</a:t>
                      </a:r>
                      <a:endParaRPr sz="1200">
                        <a:latin typeface="Verdana"/>
                        <a:cs typeface="Verdana"/>
                      </a:endParaRPr>
                    </a:p>
                  </a:txBody>
                  <a:tcPr marL="0" marR="0" marT="50800" marB="0">
                    <a:solidFill>
                      <a:srgbClr val="DACDCD"/>
                    </a:solidFill>
                  </a:tcPr>
                </a:tc>
              </a:tr>
              <a:tr h="287274">
                <a:tc>
                  <a:txBody>
                    <a:bodyPr/>
                    <a:lstStyle/>
                    <a:p>
                      <a:pPr marL="45085">
                        <a:lnSpc>
                          <a:spcPct val="100000"/>
                        </a:lnSpc>
                        <a:spcBef>
                          <a:spcPts val="459"/>
                        </a:spcBef>
                      </a:pPr>
                      <a:r>
                        <a:rPr sz="1100" i="1" spc="-5" dirty="0">
                          <a:latin typeface="Verdana"/>
                          <a:cs typeface="Verdana"/>
                        </a:rPr>
                        <a:t>c-Si Weighted Average (excl.</a:t>
                      </a:r>
                      <a:r>
                        <a:rPr sz="1100" i="1" spc="30" dirty="0">
                          <a:latin typeface="Verdana"/>
                          <a:cs typeface="Verdana"/>
                        </a:rPr>
                        <a:t> </a:t>
                      </a:r>
                      <a:r>
                        <a:rPr sz="1100" i="1" spc="-5" dirty="0">
                          <a:latin typeface="Verdana"/>
                          <a:cs typeface="Verdana"/>
                        </a:rPr>
                        <a:t>HE)</a:t>
                      </a:r>
                      <a:endParaRPr sz="1100">
                        <a:latin typeface="Verdana"/>
                        <a:cs typeface="Verdana"/>
                      </a:endParaRPr>
                    </a:p>
                  </a:txBody>
                  <a:tcPr marL="0" marR="0" marT="58419" marB="0">
                    <a:solidFill>
                      <a:srgbClr val="EDE8E8"/>
                    </a:solidFill>
                  </a:tcPr>
                </a:tc>
                <a:tc>
                  <a:txBody>
                    <a:bodyPr/>
                    <a:lstStyle/>
                    <a:p>
                      <a:pPr marL="33655" algn="ctr">
                        <a:lnSpc>
                          <a:spcPct val="100000"/>
                        </a:lnSpc>
                        <a:spcBef>
                          <a:spcPts val="400"/>
                        </a:spcBef>
                      </a:pPr>
                      <a:r>
                        <a:rPr sz="1200" dirty="0">
                          <a:latin typeface="Verdana"/>
                          <a:cs typeface="Verdana"/>
                        </a:rPr>
                        <a:t>0.84</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0.74</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0.68</a:t>
                      </a:r>
                      <a:endParaRPr sz="1200">
                        <a:latin typeface="Verdana"/>
                        <a:cs typeface="Verdana"/>
                      </a:endParaRPr>
                    </a:p>
                  </a:txBody>
                  <a:tcPr marL="0" marR="0" marT="50800" marB="0">
                    <a:solidFill>
                      <a:srgbClr val="EDE8E8"/>
                    </a:solidFill>
                  </a:tcPr>
                </a:tc>
                <a:tc>
                  <a:txBody>
                    <a:bodyPr/>
                    <a:lstStyle/>
                    <a:p>
                      <a:pPr marL="635" algn="ctr">
                        <a:lnSpc>
                          <a:spcPct val="100000"/>
                        </a:lnSpc>
                        <a:spcBef>
                          <a:spcPts val="400"/>
                        </a:spcBef>
                      </a:pPr>
                      <a:r>
                        <a:rPr sz="1200" dirty="0">
                          <a:latin typeface="Verdana"/>
                          <a:cs typeface="Verdana"/>
                        </a:rPr>
                        <a:t>0.71</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0.68</a:t>
                      </a:r>
                      <a:endParaRPr sz="1200">
                        <a:latin typeface="Verdana"/>
                        <a:cs typeface="Verdana"/>
                      </a:endParaRPr>
                    </a:p>
                  </a:txBody>
                  <a:tcPr marL="0" marR="0" marT="50800" marB="0">
                    <a:solidFill>
                      <a:srgbClr val="EDE8E8"/>
                    </a:solidFill>
                  </a:tcPr>
                </a:tc>
                <a:tc>
                  <a:txBody>
                    <a:bodyPr/>
                    <a:lstStyle/>
                    <a:p>
                      <a:pPr marL="635" algn="ctr">
                        <a:lnSpc>
                          <a:spcPct val="100000"/>
                        </a:lnSpc>
                        <a:spcBef>
                          <a:spcPts val="400"/>
                        </a:spcBef>
                      </a:pPr>
                      <a:r>
                        <a:rPr sz="1200" dirty="0">
                          <a:latin typeface="Verdana"/>
                          <a:cs typeface="Verdana"/>
                        </a:rPr>
                        <a:t>0.67</a:t>
                      </a:r>
                      <a:endParaRPr sz="1200">
                        <a:latin typeface="Verdana"/>
                        <a:cs typeface="Verdana"/>
                      </a:endParaRPr>
                    </a:p>
                  </a:txBody>
                  <a:tcPr marL="0" marR="0" marT="50800" marB="0">
                    <a:solidFill>
                      <a:srgbClr val="EDE8E8"/>
                    </a:solidFill>
                  </a:tcPr>
                </a:tc>
                <a:tc>
                  <a:txBody>
                    <a:bodyPr/>
                    <a:lstStyle/>
                    <a:p>
                      <a:pPr marL="176530">
                        <a:lnSpc>
                          <a:spcPct val="100000"/>
                        </a:lnSpc>
                        <a:spcBef>
                          <a:spcPts val="400"/>
                        </a:spcBef>
                      </a:pPr>
                      <a:r>
                        <a:rPr sz="1200" dirty="0">
                          <a:latin typeface="Verdana"/>
                          <a:cs typeface="Verdana"/>
                        </a:rPr>
                        <a:t>0.65</a:t>
                      </a:r>
                      <a:endParaRPr sz="1200">
                        <a:latin typeface="Verdana"/>
                        <a:cs typeface="Verdana"/>
                      </a:endParaRPr>
                    </a:p>
                  </a:txBody>
                  <a:tcPr marL="0" marR="0" marT="50800" marB="0">
                    <a:solidFill>
                      <a:srgbClr val="EDE8E8"/>
                    </a:solidFill>
                  </a:tcPr>
                </a:tc>
                <a:tc>
                  <a:txBody>
                    <a:bodyPr/>
                    <a:lstStyle/>
                    <a:p>
                      <a:pPr marL="1270" algn="ctr">
                        <a:lnSpc>
                          <a:spcPct val="100000"/>
                        </a:lnSpc>
                        <a:spcBef>
                          <a:spcPts val="400"/>
                        </a:spcBef>
                      </a:pPr>
                      <a:r>
                        <a:rPr sz="1200" dirty="0">
                          <a:latin typeface="Verdana"/>
                          <a:cs typeface="Verdana"/>
                        </a:rPr>
                        <a:t>0.64</a:t>
                      </a:r>
                      <a:endParaRPr sz="1200">
                        <a:latin typeface="Verdana"/>
                        <a:cs typeface="Verdana"/>
                      </a:endParaRPr>
                    </a:p>
                  </a:txBody>
                  <a:tcPr marL="0" marR="0" marT="50800" marB="0">
                    <a:solidFill>
                      <a:srgbClr val="EDE8E8"/>
                    </a:solidFill>
                  </a:tcPr>
                </a:tc>
                <a:tc>
                  <a:txBody>
                    <a:bodyPr/>
                    <a:lstStyle/>
                    <a:p>
                      <a:pPr marL="87630" algn="ctr">
                        <a:lnSpc>
                          <a:spcPct val="100000"/>
                        </a:lnSpc>
                        <a:spcBef>
                          <a:spcPts val="400"/>
                        </a:spcBef>
                      </a:pPr>
                      <a:r>
                        <a:rPr sz="1200" dirty="0">
                          <a:latin typeface="Verdana"/>
                          <a:cs typeface="Verdana"/>
                        </a:rPr>
                        <a:t>0.63</a:t>
                      </a:r>
                      <a:endParaRPr sz="1200">
                        <a:latin typeface="Verdana"/>
                        <a:cs typeface="Verdana"/>
                      </a:endParaRPr>
                    </a:p>
                  </a:txBody>
                  <a:tcPr marL="0" marR="0" marT="50800" marB="0">
                    <a:solidFill>
                      <a:srgbClr val="EDE8E8"/>
                    </a:solidFill>
                  </a:tcPr>
                </a:tc>
              </a:tr>
              <a:tr h="287274">
                <a:tc>
                  <a:txBody>
                    <a:bodyPr/>
                    <a:lstStyle/>
                    <a:p>
                      <a:pPr marL="45085">
                        <a:lnSpc>
                          <a:spcPct val="100000"/>
                        </a:lnSpc>
                        <a:spcBef>
                          <a:spcPts val="459"/>
                        </a:spcBef>
                      </a:pPr>
                      <a:r>
                        <a:rPr sz="1100" spc="-5" dirty="0">
                          <a:latin typeface="Verdana"/>
                          <a:cs typeface="Verdana"/>
                        </a:rPr>
                        <a:t>Thin Film</a:t>
                      </a:r>
                      <a:r>
                        <a:rPr sz="1100" spc="10" dirty="0">
                          <a:latin typeface="Verdana"/>
                          <a:cs typeface="Verdana"/>
                        </a:rPr>
                        <a:t> </a:t>
                      </a:r>
                      <a:r>
                        <a:rPr sz="1100" spc="-10" dirty="0">
                          <a:latin typeface="Verdana"/>
                          <a:cs typeface="Verdana"/>
                        </a:rPr>
                        <a:t>CdTe</a:t>
                      </a:r>
                      <a:endParaRPr sz="1100">
                        <a:latin typeface="Verdana"/>
                        <a:cs typeface="Verdana"/>
                      </a:endParaRPr>
                    </a:p>
                  </a:txBody>
                  <a:tcPr marL="0" marR="0" marT="58419" marB="0">
                    <a:solidFill>
                      <a:srgbClr val="DACDCD"/>
                    </a:solidFill>
                  </a:tcPr>
                </a:tc>
                <a:tc>
                  <a:txBody>
                    <a:bodyPr/>
                    <a:lstStyle/>
                    <a:p>
                      <a:pPr marL="33655" algn="ctr">
                        <a:lnSpc>
                          <a:spcPct val="100000"/>
                        </a:lnSpc>
                        <a:spcBef>
                          <a:spcPts val="400"/>
                        </a:spcBef>
                      </a:pPr>
                      <a:r>
                        <a:rPr sz="1200" dirty="0">
                          <a:latin typeface="Verdana"/>
                          <a:cs typeface="Verdana"/>
                        </a:rPr>
                        <a:t>0.86</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0.69</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0.58</a:t>
                      </a:r>
                      <a:endParaRPr sz="1200">
                        <a:latin typeface="Verdana"/>
                        <a:cs typeface="Verdana"/>
                      </a:endParaRPr>
                    </a:p>
                  </a:txBody>
                  <a:tcPr marL="0" marR="0" marT="50800" marB="0">
                    <a:solidFill>
                      <a:srgbClr val="DACDCD"/>
                    </a:solidFill>
                  </a:tcPr>
                </a:tc>
                <a:tc>
                  <a:txBody>
                    <a:bodyPr/>
                    <a:lstStyle/>
                    <a:p>
                      <a:pPr marL="635" algn="ctr">
                        <a:lnSpc>
                          <a:spcPct val="100000"/>
                        </a:lnSpc>
                        <a:spcBef>
                          <a:spcPts val="400"/>
                        </a:spcBef>
                      </a:pPr>
                      <a:r>
                        <a:rPr sz="1200" dirty="0">
                          <a:latin typeface="Verdana"/>
                          <a:cs typeface="Verdana"/>
                        </a:rPr>
                        <a:t>0.64</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0.63</a:t>
                      </a:r>
                      <a:endParaRPr sz="1200">
                        <a:latin typeface="Verdana"/>
                        <a:cs typeface="Verdana"/>
                      </a:endParaRPr>
                    </a:p>
                  </a:txBody>
                  <a:tcPr marL="0" marR="0" marT="50800" marB="0">
                    <a:solidFill>
                      <a:srgbClr val="DACDCD"/>
                    </a:solidFill>
                  </a:tcPr>
                </a:tc>
                <a:tc>
                  <a:txBody>
                    <a:bodyPr/>
                    <a:lstStyle/>
                    <a:p>
                      <a:pPr marL="635" algn="ctr">
                        <a:lnSpc>
                          <a:spcPct val="100000"/>
                        </a:lnSpc>
                        <a:spcBef>
                          <a:spcPts val="400"/>
                        </a:spcBef>
                      </a:pPr>
                      <a:r>
                        <a:rPr sz="1200" dirty="0">
                          <a:latin typeface="Verdana"/>
                          <a:cs typeface="Verdana"/>
                        </a:rPr>
                        <a:t>0.61</a:t>
                      </a:r>
                      <a:endParaRPr sz="1200">
                        <a:latin typeface="Verdana"/>
                        <a:cs typeface="Verdana"/>
                      </a:endParaRPr>
                    </a:p>
                  </a:txBody>
                  <a:tcPr marL="0" marR="0" marT="50800" marB="0">
                    <a:solidFill>
                      <a:srgbClr val="DACDCD"/>
                    </a:solidFill>
                  </a:tcPr>
                </a:tc>
                <a:tc>
                  <a:txBody>
                    <a:bodyPr/>
                    <a:lstStyle/>
                    <a:p>
                      <a:pPr marL="176530">
                        <a:lnSpc>
                          <a:spcPct val="100000"/>
                        </a:lnSpc>
                        <a:spcBef>
                          <a:spcPts val="400"/>
                        </a:spcBef>
                      </a:pPr>
                      <a:r>
                        <a:rPr sz="1200" dirty="0">
                          <a:latin typeface="Verdana"/>
                          <a:cs typeface="Verdana"/>
                        </a:rPr>
                        <a:t>0.59</a:t>
                      </a:r>
                      <a:endParaRPr sz="1200">
                        <a:latin typeface="Verdana"/>
                        <a:cs typeface="Verdana"/>
                      </a:endParaRPr>
                    </a:p>
                  </a:txBody>
                  <a:tcPr marL="0" marR="0" marT="50800" marB="0">
                    <a:solidFill>
                      <a:srgbClr val="DACDCD"/>
                    </a:solidFill>
                  </a:tcPr>
                </a:tc>
                <a:tc>
                  <a:txBody>
                    <a:bodyPr/>
                    <a:lstStyle/>
                    <a:p>
                      <a:pPr marL="1270" algn="ctr">
                        <a:lnSpc>
                          <a:spcPct val="100000"/>
                        </a:lnSpc>
                        <a:spcBef>
                          <a:spcPts val="400"/>
                        </a:spcBef>
                      </a:pPr>
                      <a:r>
                        <a:rPr sz="1200" dirty="0">
                          <a:latin typeface="Verdana"/>
                          <a:cs typeface="Verdana"/>
                        </a:rPr>
                        <a:t>0.58</a:t>
                      </a:r>
                      <a:endParaRPr sz="1200">
                        <a:latin typeface="Verdana"/>
                        <a:cs typeface="Verdana"/>
                      </a:endParaRPr>
                    </a:p>
                  </a:txBody>
                  <a:tcPr marL="0" marR="0" marT="50800" marB="0">
                    <a:solidFill>
                      <a:srgbClr val="DACDCD"/>
                    </a:solidFill>
                  </a:tcPr>
                </a:tc>
                <a:tc>
                  <a:txBody>
                    <a:bodyPr/>
                    <a:lstStyle/>
                    <a:p>
                      <a:pPr marL="87630" algn="ctr">
                        <a:lnSpc>
                          <a:spcPct val="100000"/>
                        </a:lnSpc>
                        <a:spcBef>
                          <a:spcPts val="400"/>
                        </a:spcBef>
                      </a:pPr>
                      <a:r>
                        <a:rPr sz="1200" dirty="0">
                          <a:latin typeface="Verdana"/>
                          <a:cs typeface="Verdana"/>
                        </a:rPr>
                        <a:t>0.57</a:t>
                      </a:r>
                      <a:endParaRPr sz="1200">
                        <a:latin typeface="Verdana"/>
                        <a:cs typeface="Verdana"/>
                      </a:endParaRPr>
                    </a:p>
                  </a:txBody>
                  <a:tcPr marL="0" marR="0" marT="50800" marB="0">
                    <a:solidFill>
                      <a:srgbClr val="DACDCD"/>
                    </a:solidFill>
                  </a:tcPr>
                </a:tc>
              </a:tr>
              <a:tr h="287274">
                <a:tc>
                  <a:txBody>
                    <a:bodyPr/>
                    <a:lstStyle/>
                    <a:p>
                      <a:pPr marL="45085">
                        <a:lnSpc>
                          <a:spcPct val="100000"/>
                        </a:lnSpc>
                        <a:spcBef>
                          <a:spcPts val="459"/>
                        </a:spcBef>
                      </a:pPr>
                      <a:r>
                        <a:rPr sz="1100" spc="-5" dirty="0">
                          <a:latin typeface="Verdana"/>
                          <a:cs typeface="Verdana"/>
                        </a:rPr>
                        <a:t>Thin Film</a:t>
                      </a:r>
                      <a:r>
                        <a:rPr sz="1100" spc="10" dirty="0">
                          <a:latin typeface="Verdana"/>
                          <a:cs typeface="Verdana"/>
                        </a:rPr>
                        <a:t> </a:t>
                      </a:r>
                      <a:r>
                        <a:rPr sz="1100" spc="-10" dirty="0">
                          <a:latin typeface="Verdana"/>
                          <a:cs typeface="Verdana"/>
                        </a:rPr>
                        <a:t>a-Si/μ-Si</a:t>
                      </a:r>
                      <a:endParaRPr sz="1100">
                        <a:latin typeface="Verdana"/>
                        <a:cs typeface="Verdana"/>
                      </a:endParaRPr>
                    </a:p>
                  </a:txBody>
                  <a:tcPr marL="0" marR="0" marT="58419" marB="0">
                    <a:solidFill>
                      <a:srgbClr val="EDE8E8"/>
                    </a:solidFill>
                  </a:tcPr>
                </a:tc>
                <a:tc>
                  <a:txBody>
                    <a:bodyPr/>
                    <a:lstStyle/>
                    <a:p>
                      <a:pPr marL="33655" algn="ctr">
                        <a:lnSpc>
                          <a:spcPct val="100000"/>
                        </a:lnSpc>
                        <a:spcBef>
                          <a:spcPts val="400"/>
                        </a:spcBef>
                      </a:pPr>
                      <a:r>
                        <a:rPr sz="1200" dirty="0">
                          <a:latin typeface="Verdana"/>
                          <a:cs typeface="Verdana"/>
                        </a:rPr>
                        <a:t>0.81</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0.79</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0.81</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0.84</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0.81</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0.79</a:t>
                      </a:r>
                      <a:endParaRPr sz="1200">
                        <a:latin typeface="Verdana"/>
                        <a:cs typeface="Verdana"/>
                      </a:endParaRPr>
                    </a:p>
                  </a:txBody>
                  <a:tcPr marL="0" marR="0" marT="50800" marB="0">
                    <a:solidFill>
                      <a:srgbClr val="EDE8E8"/>
                    </a:solidFill>
                  </a:tcPr>
                </a:tc>
                <a:tc>
                  <a:txBody>
                    <a:bodyPr/>
                    <a:lstStyle/>
                    <a:p>
                      <a:pPr marL="175895">
                        <a:lnSpc>
                          <a:spcPct val="100000"/>
                        </a:lnSpc>
                        <a:spcBef>
                          <a:spcPts val="400"/>
                        </a:spcBef>
                      </a:pPr>
                      <a:r>
                        <a:rPr sz="1200" dirty="0">
                          <a:latin typeface="Verdana"/>
                          <a:cs typeface="Verdana"/>
                        </a:rPr>
                        <a:t>0.75</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0.72</a:t>
                      </a:r>
                      <a:endParaRPr sz="1200">
                        <a:latin typeface="Verdana"/>
                        <a:cs typeface="Verdana"/>
                      </a:endParaRPr>
                    </a:p>
                  </a:txBody>
                  <a:tcPr marL="0" marR="0" marT="50800" marB="0">
                    <a:solidFill>
                      <a:srgbClr val="EDE8E8"/>
                    </a:solidFill>
                  </a:tcPr>
                </a:tc>
                <a:tc>
                  <a:txBody>
                    <a:bodyPr/>
                    <a:lstStyle/>
                    <a:p>
                      <a:pPr marL="85725" algn="ctr">
                        <a:lnSpc>
                          <a:spcPct val="100000"/>
                        </a:lnSpc>
                        <a:spcBef>
                          <a:spcPts val="400"/>
                        </a:spcBef>
                      </a:pPr>
                      <a:r>
                        <a:rPr sz="1200" dirty="0">
                          <a:latin typeface="Verdana"/>
                          <a:cs typeface="Verdana"/>
                        </a:rPr>
                        <a:t>0.70</a:t>
                      </a:r>
                      <a:endParaRPr sz="1200">
                        <a:latin typeface="Verdana"/>
                        <a:cs typeface="Verdana"/>
                      </a:endParaRPr>
                    </a:p>
                  </a:txBody>
                  <a:tcPr marL="0" marR="0" marT="50800" marB="0">
                    <a:solidFill>
                      <a:srgbClr val="EDE8E8"/>
                    </a:solidFill>
                  </a:tcPr>
                </a:tc>
              </a:tr>
              <a:tr h="287274">
                <a:tc>
                  <a:txBody>
                    <a:bodyPr/>
                    <a:lstStyle/>
                    <a:p>
                      <a:pPr marL="45085">
                        <a:lnSpc>
                          <a:spcPct val="100000"/>
                        </a:lnSpc>
                        <a:spcBef>
                          <a:spcPts val="459"/>
                        </a:spcBef>
                      </a:pPr>
                      <a:r>
                        <a:rPr sz="1100" spc="-5" dirty="0">
                          <a:latin typeface="Verdana"/>
                          <a:cs typeface="Verdana"/>
                        </a:rPr>
                        <a:t>Thin Film</a:t>
                      </a:r>
                      <a:r>
                        <a:rPr sz="1100" spc="10" dirty="0">
                          <a:latin typeface="Verdana"/>
                          <a:cs typeface="Verdana"/>
                        </a:rPr>
                        <a:t> </a:t>
                      </a:r>
                      <a:r>
                        <a:rPr sz="1100" spc="-10" dirty="0">
                          <a:latin typeface="Verdana"/>
                          <a:cs typeface="Verdana"/>
                        </a:rPr>
                        <a:t>CIS/CIGS</a:t>
                      </a:r>
                      <a:endParaRPr sz="1100">
                        <a:latin typeface="Verdana"/>
                        <a:cs typeface="Verdana"/>
                      </a:endParaRPr>
                    </a:p>
                  </a:txBody>
                  <a:tcPr marL="0" marR="0" marT="58419" marB="0">
                    <a:solidFill>
                      <a:srgbClr val="DACDCD"/>
                    </a:solidFill>
                  </a:tcPr>
                </a:tc>
                <a:tc>
                  <a:txBody>
                    <a:bodyPr/>
                    <a:lstStyle/>
                    <a:p>
                      <a:pPr marL="33655" algn="ctr">
                        <a:lnSpc>
                          <a:spcPct val="100000"/>
                        </a:lnSpc>
                        <a:spcBef>
                          <a:spcPts val="400"/>
                        </a:spcBef>
                      </a:pPr>
                      <a:r>
                        <a:rPr sz="1200" dirty="0">
                          <a:latin typeface="Verdana"/>
                          <a:cs typeface="Verdana"/>
                        </a:rPr>
                        <a:t>0.80</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0.74</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0.71</a:t>
                      </a:r>
                      <a:endParaRPr sz="1200">
                        <a:latin typeface="Verdana"/>
                        <a:cs typeface="Verdana"/>
                      </a:endParaRPr>
                    </a:p>
                  </a:txBody>
                  <a:tcPr marL="0" marR="0" marT="50800" marB="0">
                    <a:solidFill>
                      <a:srgbClr val="DACDCD"/>
                    </a:solidFill>
                  </a:tcPr>
                </a:tc>
                <a:tc>
                  <a:txBody>
                    <a:bodyPr/>
                    <a:lstStyle/>
                    <a:p>
                      <a:pPr marL="635" algn="ctr">
                        <a:lnSpc>
                          <a:spcPct val="100000"/>
                        </a:lnSpc>
                        <a:spcBef>
                          <a:spcPts val="400"/>
                        </a:spcBef>
                      </a:pPr>
                      <a:r>
                        <a:rPr sz="1200" dirty="0">
                          <a:latin typeface="Verdana"/>
                          <a:cs typeface="Verdana"/>
                        </a:rPr>
                        <a:t>0.66</a:t>
                      </a:r>
                      <a:endParaRPr sz="1200">
                        <a:latin typeface="Verdana"/>
                        <a:cs typeface="Verdana"/>
                      </a:endParaRPr>
                    </a:p>
                  </a:txBody>
                  <a:tcPr marL="0" marR="0" marT="50800" marB="0">
                    <a:solidFill>
                      <a:srgbClr val="DACDCD"/>
                    </a:solidFill>
                  </a:tcPr>
                </a:tc>
                <a:tc>
                  <a:txBody>
                    <a:bodyPr/>
                    <a:lstStyle/>
                    <a:p>
                      <a:pPr algn="ctr">
                        <a:lnSpc>
                          <a:spcPct val="100000"/>
                        </a:lnSpc>
                        <a:spcBef>
                          <a:spcPts val="400"/>
                        </a:spcBef>
                      </a:pPr>
                      <a:r>
                        <a:rPr sz="1200" dirty="0">
                          <a:latin typeface="Verdana"/>
                          <a:cs typeface="Verdana"/>
                        </a:rPr>
                        <a:t>0.66</a:t>
                      </a:r>
                      <a:endParaRPr sz="1200">
                        <a:latin typeface="Verdana"/>
                        <a:cs typeface="Verdana"/>
                      </a:endParaRPr>
                    </a:p>
                  </a:txBody>
                  <a:tcPr marL="0" marR="0" marT="50800" marB="0">
                    <a:solidFill>
                      <a:srgbClr val="DACDCD"/>
                    </a:solidFill>
                  </a:tcPr>
                </a:tc>
                <a:tc>
                  <a:txBody>
                    <a:bodyPr/>
                    <a:lstStyle/>
                    <a:p>
                      <a:pPr marL="635" algn="ctr">
                        <a:lnSpc>
                          <a:spcPct val="100000"/>
                        </a:lnSpc>
                        <a:spcBef>
                          <a:spcPts val="400"/>
                        </a:spcBef>
                      </a:pPr>
                      <a:r>
                        <a:rPr sz="1200" dirty="0">
                          <a:latin typeface="Verdana"/>
                          <a:cs typeface="Verdana"/>
                        </a:rPr>
                        <a:t>0.64</a:t>
                      </a:r>
                      <a:endParaRPr sz="1200">
                        <a:latin typeface="Verdana"/>
                        <a:cs typeface="Verdana"/>
                      </a:endParaRPr>
                    </a:p>
                  </a:txBody>
                  <a:tcPr marL="0" marR="0" marT="50800" marB="0">
                    <a:solidFill>
                      <a:srgbClr val="DACDCD"/>
                    </a:solidFill>
                  </a:tcPr>
                </a:tc>
                <a:tc>
                  <a:txBody>
                    <a:bodyPr/>
                    <a:lstStyle/>
                    <a:p>
                      <a:pPr marL="176530">
                        <a:lnSpc>
                          <a:spcPct val="100000"/>
                        </a:lnSpc>
                        <a:spcBef>
                          <a:spcPts val="400"/>
                        </a:spcBef>
                      </a:pPr>
                      <a:r>
                        <a:rPr sz="1200" dirty="0">
                          <a:latin typeface="Verdana"/>
                          <a:cs typeface="Verdana"/>
                        </a:rPr>
                        <a:t>0.61</a:t>
                      </a:r>
                      <a:endParaRPr sz="1200">
                        <a:latin typeface="Verdana"/>
                        <a:cs typeface="Verdana"/>
                      </a:endParaRPr>
                    </a:p>
                  </a:txBody>
                  <a:tcPr marL="0" marR="0" marT="50800" marB="0">
                    <a:solidFill>
                      <a:srgbClr val="DACDCD"/>
                    </a:solidFill>
                  </a:tcPr>
                </a:tc>
                <a:tc>
                  <a:txBody>
                    <a:bodyPr/>
                    <a:lstStyle/>
                    <a:p>
                      <a:pPr marL="1270" algn="ctr">
                        <a:lnSpc>
                          <a:spcPct val="100000"/>
                        </a:lnSpc>
                        <a:spcBef>
                          <a:spcPts val="400"/>
                        </a:spcBef>
                      </a:pPr>
                      <a:r>
                        <a:rPr sz="1200" dirty="0">
                          <a:latin typeface="Verdana"/>
                          <a:cs typeface="Verdana"/>
                        </a:rPr>
                        <a:t>0.58</a:t>
                      </a:r>
                      <a:endParaRPr sz="1200">
                        <a:latin typeface="Verdana"/>
                        <a:cs typeface="Verdana"/>
                      </a:endParaRPr>
                    </a:p>
                  </a:txBody>
                  <a:tcPr marL="0" marR="0" marT="50800" marB="0">
                    <a:solidFill>
                      <a:srgbClr val="DACDCD"/>
                    </a:solidFill>
                  </a:tcPr>
                </a:tc>
                <a:tc>
                  <a:txBody>
                    <a:bodyPr/>
                    <a:lstStyle/>
                    <a:p>
                      <a:pPr marL="87630" algn="ctr">
                        <a:lnSpc>
                          <a:spcPct val="100000"/>
                        </a:lnSpc>
                        <a:spcBef>
                          <a:spcPts val="400"/>
                        </a:spcBef>
                      </a:pPr>
                      <a:r>
                        <a:rPr sz="1200" dirty="0">
                          <a:latin typeface="Verdana"/>
                          <a:cs typeface="Verdana"/>
                        </a:rPr>
                        <a:t>0.56</a:t>
                      </a:r>
                      <a:endParaRPr sz="1200">
                        <a:latin typeface="Verdana"/>
                        <a:cs typeface="Verdana"/>
                      </a:endParaRPr>
                    </a:p>
                  </a:txBody>
                  <a:tcPr marL="0" marR="0" marT="50800" marB="0">
                    <a:solidFill>
                      <a:srgbClr val="DACDCD"/>
                    </a:solidFill>
                  </a:tcPr>
                </a:tc>
              </a:tr>
              <a:tr h="287274">
                <a:tc>
                  <a:txBody>
                    <a:bodyPr/>
                    <a:lstStyle/>
                    <a:p>
                      <a:pPr marL="45085">
                        <a:lnSpc>
                          <a:spcPct val="100000"/>
                        </a:lnSpc>
                        <a:spcBef>
                          <a:spcPts val="459"/>
                        </a:spcBef>
                      </a:pPr>
                      <a:r>
                        <a:rPr sz="1100" i="1" spc="-5" dirty="0">
                          <a:latin typeface="Verdana"/>
                          <a:cs typeface="Verdana"/>
                        </a:rPr>
                        <a:t>Thin Film </a:t>
                      </a:r>
                      <a:r>
                        <a:rPr sz="1100" i="1" spc="-10" dirty="0">
                          <a:latin typeface="Verdana"/>
                          <a:cs typeface="Verdana"/>
                        </a:rPr>
                        <a:t>Weighted</a:t>
                      </a:r>
                      <a:r>
                        <a:rPr sz="1100" i="1" spc="25" dirty="0">
                          <a:latin typeface="Verdana"/>
                          <a:cs typeface="Verdana"/>
                        </a:rPr>
                        <a:t> </a:t>
                      </a:r>
                      <a:r>
                        <a:rPr sz="1100" i="1" spc="-5" dirty="0">
                          <a:latin typeface="Verdana"/>
                          <a:cs typeface="Verdana"/>
                        </a:rPr>
                        <a:t>Average</a:t>
                      </a:r>
                      <a:endParaRPr sz="1100">
                        <a:latin typeface="Verdana"/>
                        <a:cs typeface="Verdana"/>
                      </a:endParaRPr>
                    </a:p>
                  </a:txBody>
                  <a:tcPr marL="0" marR="0" marT="58419" marB="0">
                    <a:solidFill>
                      <a:srgbClr val="EDE8E8"/>
                    </a:solidFill>
                  </a:tcPr>
                </a:tc>
                <a:tc>
                  <a:txBody>
                    <a:bodyPr/>
                    <a:lstStyle/>
                    <a:p>
                      <a:pPr marL="33655" algn="ctr">
                        <a:lnSpc>
                          <a:spcPct val="100000"/>
                        </a:lnSpc>
                        <a:spcBef>
                          <a:spcPts val="400"/>
                        </a:spcBef>
                      </a:pPr>
                      <a:r>
                        <a:rPr sz="1200" dirty="0">
                          <a:latin typeface="Verdana"/>
                          <a:cs typeface="Verdana"/>
                        </a:rPr>
                        <a:t>0.84</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0.72</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0.66</a:t>
                      </a:r>
                      <a:endParaRPr sz="1200">
                        <a:latin typeface="Verdana"/>
                        <a:cs typeface="Verdana"/>
                      </a:endParaRPr>
                    </a:p>
                  </a:txBody>
                  <a:tcPr marL="0" marR="0" marT="50800" marB="0">
                    <a:solidFill>
                      <a:srgbClr val="EDE8E8"/>
                    </a:solidFill>
                  </a:tcPr>
                </a:tc>
                <a:tc>
                  <a:txBody>
                    <a:bodyPr/>
                    <a:lstStyle/>
                    <a:p>
                      <a:pPr marL="635" algn="ctr">
                        <a:lnSpc>
                          <a:spcPct val="100000"/>
                        </a:lnSpc>
                        <a:spcBef>
                          <a:spcPts val="400"/>
                        </a:spcBef>
                      </a:pPr>
                      <a:r>
                        <a:rPr sz="1200" dirty="0">
                          <a:latin typeface="Verdana"/>
                          <a:cs typeface="Verdana"/>
                        </a:rPr>
                        <a:t>0.69</a:t>
                      </a:r>
                      <a:endParaRPr sz="1200">
                        <a:latin typeface="Verdana"/>
                        <a:cs typeface="Verdana"/>
                      </a:endParaRPr>
                    </a:p>
                  </a:txBody>
                  <a:tcPr marL="0" marR="0" marT="50800" marB="0">
                    <a:solidFill>
                      <a:srgbClr val="EDE8E8"/>
                    </a:solidFill>
                  </a:tcPr>
                </a:tc>
                <a:tc>
                  <a:txBody>
                    <a:bodyPr/>
                    <a:lstStyle/>
                    <a:p>
                      <a:pPr algn="ctr">
                        <a:lnSpc>
                          <a:spcPct val="100000"/>
                        </a:lnSpc>
                        <a:spcBef>
                          <a:spcPts val="400"/>
                        </a:spcBef>
                      </a:pPr>
                      <a:r>
                        <a:rPr sz="1200" dirty="0">
                          <a:latin typeface="Verdana"/>
                          <a:cs typeface="Verdana"/>
                        </a:rPr>
                        <a:t>0.67</a:t>
                      </a:r>
                      <a:endParaRPr sz="1200">
                        <a:latin typeface="Verdana"/>
                        <a:cs typeface="Verdana"/>
                      </a:endParaRPr>
                    </a:p>
                  </a:txBody>
                  <a:tcPr marL="0" marR="0" marT="50800" marB="0">
                    <a:solidFill>
                      <a:srgbClr val="EDE8E8"/>
                    </a:solidFill>
                  </a:tcPr>
                </a:tc>
                <a:tc>
                  <a:txBody>
                    <a:bodyPr/>
                    <a:lstStyle/>
                    <a:p>
                      <a:pPr marL="635" algn="ctr">
                        <a:lnSpc>
                          <a:spcPct val="100000"/>
                        </a:lnSpc>
                        <a:spcBef>
                          <a:spcPts val="400"/>
                        </a:spcBef>
                      </a:pPr>
                      <a:r>
                        <a:rPr sz="1200" dirty="0">
                          <a:latin typeface="Verdana"/>
                          <a:cs typeface="Verdana"/>
                        </a:rPr>
                        <a:t>0.65</a:t>
                      </a:r>
                      <a:endParaRPr sz="1200">
                        <a:latin typeface="Verdana"/>
                        <a:cs typeface="Verdana"/>
                      </a:endParaRPr>
                    </a:p>
                  </a:txBody>
                  <a:tcPr marL="0" marR="0" marT="50800" marB="0">
                    <a:solidFill>
                      <a:srgbClr val="EDE8E8"/>
                    </a:solidFill>
                  </a:tcPr>
                </a:tc>
                <a:tc>
                  <a:txBody>
                    <a:bodyPr/>
                    <a:lstStyle/>
                    <a:p>
                      <a:pPr marL="176530">
                        <a:lnSpc>
                          <a:spcPct val="100000"/>
                        </a:lnSpc>
                        <a:spcBef>
                          <a:spcPts val="400"/>
                        </a:spcBef>
                      </a:pPr>
                      <a:r>
                        <a:rPr sz="1200" dirty="0">
                          <a:latin typeface="Verdana"/>
                          <a:cs typeface="Verdana"/>
                        </a:rPr>
                        <a:t>0.63</a:t>
                      </a:r>
                      <a:endParaRPr sz="1200">
                        <a:latin typeface="Verdana"/>
                        <a:cs typeface="Verdana"/>
                      </a:endParaRPr>
                    </a:p>
                  </a:txBody>
                  <a:tcPr marL="0" marR="0" marT="50800" marB="0">
                    <a:solidFill>
                      <a:srgbClr val="EDE8E8"/>
                    </a:solidFill>
                  </a:tcPr>
                </a:tc>
                <a:tc>
                  <a:txBody>
                    <a:bodyPr/>
                    <a:lstStyle/>
                    <a:p>
                      <a:pPr marL="1270" algn="ctr">
                        <a:lnSpc>
                          <a:spcPct val="100000"/>
                        </a:lnSpc>
                        <a:spcBef>
                          <a:spcPts val="400"/>
                        </a:spcBef>
                      </a:pPr>
                      <a:r>
                        <a:rPr sz="1200" dirty="0">
                          <a:latin typeface="Verdana"/>
                          <a:cs typeface="Verdana"/>
                        </a:rPr>
                        <a:t>0.61</a:t>
                      </a:r>
                      <a:endParaRPr sz="1200">
                        <a:latin typeface="Verdana"/>
                        <a:cs typeface="Verdana"/>
                      </a:endParaRPr>
                    </a:p>
                  </a:txBody>
                  <a:tcPr marL="0" marR="0" marT="50800" marB="0">
                    <a:solidFill>
                      <a:srgbClr val="EDE8E8"/>
                    </a:solidFill>
                  </a:tcPr>
                </a:tc>
                <a:tc>
                  <a:txBody>
                    <a:bodyPr/>
                    <a:lstStyle/>
                    <a:p>
                      <a:pPr marL="87630" algn="ctr">
                        <a:lnSpc>
                          <a:spcPct val="100000"/>
                        </a:lnSpc>
                        <a:spcBef>
                          <a:spcPts val="400"/>
                        </a:spcBef>
                      </a:pPr>
                      <a:r>
                        <a:rPr sz="1200" dirty="0">
                          <a:latin typeface="Verdana"/>
                          <a:cs typeface="Verdana"/>
                        </a:rPr>
                        <a:t>0.60</a:t>
                      </a:r>
                      <a:endParaRPr sz="1200">
                        <a:latin typeface="Verdana"/>
                        <a:cs typeface="Verdana"/>
                      </a:endParaRPr>
                    </a:p>
                  </a:txBody>
                  <a:tcPr marL="0" marR="0" marT="50800" marB="0">
                    <a:solidFill>
                      <a:srgbClr val="EDE8E8"/>
                    </a:solidFill>
                  </a:tcPr>
                </a:tc>
              </a:tr>
              <a:tr h="288036">
                <a:tc>
                  <a:txBody>
                    <a:bodyPr/>
                    <a:lstStyle/>
                    <a:p>
                      <a:pPr marL="45085">
                        <a:lnSpc>
                          <a:spcPct val="100000"/>
                        </a:lnSpc>
                        <a:spcBef>
                          <a:spcPts val="465"/>
                        </a:spcBef>
                      </a:pPr>
                      <a:r>
                        <a:rPr sz="1100" i="1" spc="-5" dirty="0">
                          <a:latin typeface="Verdana"/>
                          <a:cs typeface="Verdana"/>
                        </a:rPr>
                        <a:t>Total Industry Weighted</a:t>
                      </a:r>
                      <a:r>
                        <a:rPr sz="1100" i="1" spc="35" dirty="0">
                          <a:latin typeface="Verdana"/>
                          <a:cs typeface="Verdana"/>
                        </a:rPr>
                        <a:t> </a:t>
                      </a:r>
                      <a:r>
                        <a:rPr sz="1100" i="1" spc="-5" dirty="0">
                          <a:latin typeface="Verdana"/>
                          <a:cs typeface="Verdana"/>
                        </a:rPr>
                        <a:t>Average</a:t>
                      </a:r>
                      <a:endParaRPr sz="1100">
                        <a:latin typeface="Verdana"/>
                        <a:cs typeface="Verdana"/>
                      </a:endParaRPr>
                    </a:p>
                  </a:txBody>
                  <a:tcPr marL="0" marR="0" marT="59055" marB="0">
                    <a:solidFill>
                      <a:srgbClr val="DACDCD"/>
                    </a:solidFill>
                  </a:tcPr>
                </a:tc>
                <a:tc>
                  <a:txBody>
                    <a:bodyPr/>
                    <a:lstStyle/>
                    <a:p>
                      <a:pPr marL="33655" algn="ctr">
                        <a:lnSpc>
                          <a:spcPct val="100000"/>
                        </a:lnSpc>
                        <a:spcBef>
                          <a:spcPts val="405"/>
                        </a:spcBef>
                      </a:pPr>
                      <a:r>
                        <a:rPr sz="1200" dirty="0">
                          <a:latin typeface="Verdana"/>
                          <a:cs typeface="Verdana"/>
                        </a:rPr>
                        <a:t>0.86</a:t>
                      </a:r>
                      <a:endParaRPr sz="1200">
                        <a:latin typeface="Verdana"/>
                        <a:cs typeface="Verdana"/>
                      </a:endParaRPr>
                    </a:p>
                  </a:txBody>
                  <a:tcPr marL="0" marR="0" marT="51435" marB="0">
                    <a:solidFill>
                      <a:srgbClr val="DACDCD"/>
                    </a:solidFill>
                  </a:tcPr>
                </a:tc>
                <a:tc>
                  <a:txBody>
                    <a:bodyPr/>
                    <a:lstStyle/>
                    <a:p>
                      <a:pPr algn="ctr">
                        <a:lnSpc>
                          <a:spcPct val="100000"/>
                        </a:lnSpc>
                        <a:spcBef>
                          <a:spcPts val="405"/>
                        </a:spcBef>
                      </a:pPr>
                      <a:r>
                        <a:rPr sz="1200" dirty="0">
                          <a:latin typeface="Verdana"/>
                          <a:cs typeface="Verdana"/>
                        </a:rPr>
                        <a:t>0.75</a:t>
                      </a:r>
                      <a:endParaRPr sz="1200">
                        <a:latin typeface="Verdana"/>
                        <a:cs typeface="Verdana"/>
                      </a:endParaRPr>
                    </a:p>
                  </a:txBody>
                  <a:tcPr marL="0" marR="0" marT="51435" marB="0">
                    <a:solidFill>
                      <a:srgbClr val="DACDCD"/>
                    </a:solidFill>
                  </a:tcPr>
                </a:tc>
                <a:tc>
                  <a:txBody>
                    <a:bodyPr/>
                    <a:lstStyle/>
                    <a:p>
                      <a:pPr algn="ctr">
                        <a:lnSpc>
                          <a:spcPct val="100000"/>
                        </a:lnSpc>
                        <a:spcBef>
                          <a:spcPts val="405"/>
                        </a:spcBef>
                      </a:pPr>
                      <a:r>
                        <a:rPr sz="1200" dirty="0">
                          <a:latin typeface="Verdana"/>
                          <a:cs typeface="Verdana"/>
                        </a:rPr>
                        <a:t>0.68</a:t>
                      </a:r>
                      <a:endParaRPr sz="1200">
                        <a:latin typeface="Verdana"/>
                        <a:cs typeface="Verdana"/>
                      </a:endParaRPr>
                    </a:p>
                  </a:txBody>
                  <a:tcPr marL="0" marR="0" marT="51435" marB="0">
                    <a:solidFill>
                      <a:srgbClr val="DACDCD"/>
                    </a:solidFill>
                  </a:tcPr>
                </a:tc>
                <a:tc>
                  <a:txBody>
                    <a:bodyPr/>
                    <a:lstStyle/>
                    <a:p>
                      <a:pPr algn="ctr">
                        <a:lnSpc>
                          <a:spcPct val="100000"/>
                        </a:lnSpc>
                        <a:spcBef>
                          <a:spcPts val="405"/>
                        </a:spcBef>
                      </a:pPr>
                      <a:r>
                        <a:rPr sz="1200" dirty="0">
                          <a:latin typeface="Verdana"/>
                          <a:cs typeface="Verdana"/>
                        </a:rPr>
                        <a:t>0.72</a:t>
                      </a:r>
                      <a:endParaRPr sz="1200">
                        <a:latin typeface="Verdana"/>
                        <a:cs typeface="Verdana"/>
                      </a:endParaRPr>
                    </a:p>
                  </a:txBody>
                  <a:tcPr marL="0" marR="0" marT="51435" marB="0">
                    <a:solidFill>
                      <a:srgbClr val="DACDCD"/>
                    </a:solidFill>
                  </a:tcPr>
                </a:tc>
                <a:tc>
                  <a:txBody>
                    <a:bodyPr/>
                    <a:lstStyle/>
                    <a:p>
                      <a:pPr algn="ctr">
                        <a:lnSpc>
                          <a:spcPct val="100000"/>
                        </a:lnSpc>
                        <a:spcBef>
                          <a:spcPts val="405"/>
                        </a:spcBef>
                      </a:pPr>
                      <a:r>
                        <a:rPr sz="1200" dirty="0">
                          <a:latin typeface="Verdana"/>
                          <a:cs typeface="Verdana"/>
                        </a:rPr>
                        <a:t>0.69</a:t>
                      </a:r>
                      <a:endParaRPr sz="1200">
                        <a:latin typeface="Verdana"/>
                        <a:cs typeface="Verdana"/>
                      </a:endParaRPr>
                    </a:p>
                  </a:txBody>
                  <a:tcPr marL="0" marR="0" marT="51435" marB="0">
                    <a:solidFill>
                      <a:srgbClr val="DACDCD"/>
                    </a:solidFill>
                  </a:tcPr>
                </a:tc>
                <a:tc>
                  <a:txBody>
                    <a:bodyPr/>
                    <a:lstStyle/>
                    <a:p>
                      <a:pPr algn="ctr">
                        <a:lnSpc>
                          <a:spcPct val="100000"/>
                        </a:lnSpc>
                        <a:spcBef>
                          <a:spcPts val="405"/>
                        </a:spcBef>
                      </a:pPr>
                      <a:r>
                        <a:rPr sz="1200" dirty="0">
                          <a:latin typeface="Verdana"/>
                          <a:cs typeface="Verdana"/>
                        </a:rPr>
                        <a:t>0.67</a:t>
                      </a:r>
                      <a:endParaRPr sz="1200">
                        <a:latin typeface="Verdana"/>
                        <a:cs typeface="Verdana"/>
                      </a:endParaRPr>
                    </a:p>
                  </a:txBody>
                  <a:tcPr marL="0" marR="0" marT="51435" marB="0">
                    <a:solidFill>
                      <a:srgbClr val="DACDCD"/>
                    </a:solidFill>
                  </a:tcPr>
                </a:tc>
                <a:tc>
                  <a:txBody>
                    <a:bodyPr/>
                    <a:lstStyle/>
                    <a:p>
                      <a:pPr marL="175895">
                        <a:lnSpc>
                          <a:spcPct val="100000"/>
                        </a:lnSpc>
                        <a:spcBef>
                          <a:spcPts val="405"/>
                        </a:spcBef>
                      </a:pPr>
                      <a:r>
                        <a:rPr sz="1200" dirty="0">
                          <a:latin typeface="Verdana"/>
                          <a:cs typeface="Verdana"/>
                        </a:rPr>
                        <a:t>0.65</a:t>
                      </a:r>
                      <a:endParaRPr sz="1200">
                        <a:latin typeface="Verdana"/>
                        <a:cs typeface="Verdana"/>
                      </a:endParaRPr>
                    </a:p>
                  </a:txBody>
                  <a:tcPr marL="0" marR="0" marT="51435" marB="0">
                    <a:solidFill>
                      <a:srgbClr val="DACDCD"/>
                    </a:solidFill>
                  </a:tcPr>
                </a:tc>
                <a:tc>
                  <a:txBody>
                    <a:bodyPr/>
                    <a:lstStyle/>
                    <a:p>
                      <a:pPr algn="ctr">
                        <a:lnSpc>
                          <a:spcPct val="100000"/>
                        </a:lnSpc>
                        <a:spcBef>
                          <a:spcPts val="405"/>
                        </a:spcBef>
                      </a:pPr>
                      <a:r>
                        <a:rPr sz="1200" dirty="0">
                          <a:latin typeface="Verdana"/>
                          <a:cs typeface="Verdana"/>
                        </a:rPr>
                        <a:t>0.64</a:t>
                      </a:r>
                      <a:endParaRPr sz="1200">
                        <a:latin typeface="Verdana"/>
                        <a:cs typeface="Verdana"/>
                      </a:endParaRPr>
                    </a:p>
                  </a:txBody>
                  <a:tcPr marL="0" marR="0" marT="51435" marB="0">
                    <a:solidFill>
                      <a:srgbClr val="DACDCD"/>
                    </a:solidFill>
                  </a:tcPr>
                </a:tc>
                <a:tc>
                  <a:txBody>
                    <a:bodyPr/>
                    <a:lstStyle/>
                    <a:p>
                      <a:pPr marL="85725" algn="ctr">
                        <a:lnSpc>
                          <a:spcPct val="100000"/>
                        </a:lnSpc>
                        <a:spcBef>
                          <a:spcPts val="405"/>
                        </a:spcBef>
                      </a:pPr>
                      <a:r>
                        <a:rPr sz="1200" dirty="0">
                          <a:latin typeface="Verdana"/>
                          <a:cs typeface="Verdana"/>
                        </a:rPr>
                        <a:t>0.63</a:t>
                      </a:r>
                      <a:endParaRPr sz="1200">
                        <a:latin typeface="Verdana"/>
                        <a:cs typeface="Verdana"/>
                      </a:endParaRPr>
                    </a:p>
                  </a:txBody>
                  <a:tcPr marL="0" marR="0" marT="51435" marB="0">
                    <a:solidFill>
                      <a:srgbClr val="DACDCD"/>
                    </a:solidFill>
                  </a:tcPr>
                </a:tc>
              </a:tr>
            </a:tbl>
          </a:graphicData>
        </a:graphic>
      </p:graphicFrame>
      <p:sp>
        <p:nvSpPr>
          <p:cNvPr id="106" name="object 106"/>
          <p:cNvSpPr/>
          <p:nvPr/>
        </p:nvSpPr>
        <p:spPr>
          <a:xfrm>
            <a:off x="3500894" y="5491734"/>
            <a:ext cx="0" cy="104775"/>
          </a:xfrm>
          <a:custGeom>
            <a:avLst/>
            <a:gdLst/>
            <a:ahLst/>
            <a:cxnLst/>
            <a:rect l="l" t="t" r="r" b="b"/>
            <a:pathLst>
              <a:path h="104775">
                <a:moveTo>
                  <a:pt x="0" y="0"/>
                </a:moveTo>
                <a:lnTo>
                  <a:pt x="0" y="104394"/>
                </a:lnTo>
              </a:path>
            </a:pathLst>
          </a:custGeom>
          <a:ln w="12953">
            <a:solidFill>
              <a:srgbClr val="FFFFFF"/>
            </a:solidFill>
          </a:ln>
        </p:spPr>
        <p:txBody>
          <a:bodyPr wrap="square" lIns="0" tIns="0" rIns="0" bIns="0" rtlCol="0"/>
          <a:lstStyle/>
          <a:p>
            <a:endParaRPr/>
          </a:p>
        </p:txBody>
      </p:sp>
      <p:sp>
        <p:nvSpPr>
          <p:cNvPr id="107" name="object 107"/>
          <p:cNvSpPr/>
          <p:nvPr/>
        </p:nvSpPr>
        <p:spPr>
          <a:xfrm>
            <a:off x="4199648" y="5491734"/>
            <a:ext cx="0" cy="104775"/>
          </a:xfrm>
          <a:custGeom>
            <a:avLst/>
            <a:gdLst/>
            <a:ahLst/>
            <a:cxnLst/>
            <a:rect l="l" t="t" r="r" b="b"/>
            <a:pathLst>
              <a:path h="104775">
                <a:moveTo>
                  <a:pt x="0" y="0"/>
                </a:moveTo>
                <a:lnTo>
                  <a:pt x="0" y="104394"/>
                </a:lnTo>
              </a:path>
            </a:pathLst>
          </a:custGeom>
          <a:ln w="12953">
            <a:solidFill>
              <a:srgbClr val="FFFFFF"/>
            </a:solidFill>
          </a:ln>
        </p:spPr>
        <p:txBody>
          <a:bodyPr wrap="square" lIns="0" tIns="0" rIns="0" bIns="0" rtlCol="0"/>
          <a:lstStyle/>
          <a:p>
            <a:endParaRPr/>
          </a:p>
        </p:txBody>
      </p:sp>
      <p:sp>
        <p:nvSpPr>
          <p:cNvPr id="108" name="object 108"/>
          <p:cNvSpPr/>
          <p:nvPr/>
        </p:nvSpPr>
        <p:spPr>
          <a:xfrm>
            <a:off x="4896116" y="5491734"/>
            <a:ext cx="0" cy="104775"/>
          </a:xfrm>
          <a:custGeom>
            <a:avLst/>
            <a:gdLst/>
            <a:ahLst/>
            <a:cxnLst/>
            <a:rect l="l" t="t" r="r" b="b"/>
            <a:pathLst>
              <a:path h="104775">
                <a:moveTo>
                  <a:pt x="0" y="0"/>
                </a:moveTo>
                <a:lnTo>
                  <a:pt x="0" y="104394"/>
                </a:lnTo>
              </a:path>
            </a:pathLst>
          </a:custGeom>
          <a:ln w="12953">
            <a:solidFill>
              <a:srgbClr val="FFFFFF"/>
            </a:solidFill>
          </a:ln>
        </p:spPr>
        <p:txBody>
          <a:bodyPr wrap="square" lIns="0" tIns="0" rIns="0" bIns="0" rtlCol="0"/>
          <a:lstStyle/>
          <a:p>
            <a:endParaRPr/>
          </a:p>
        </p:txBody>
      </p:sp>
      <p:sp>
        <p:nvSpPr>
          <p:cNvPr id="109" name="object 109"/>
          <p:cNvSpPr/>
          <p:nvPr/>
        </p:nvSpPr>
        <p:spPr>
          <a:xfrm>
            <a:off x="5594870" y="5491734"/>
            <a:ext cx="0" cy="104775"/>
          </a:xfrm>
          <a:custGeom>
            <a:avLst/>
            <a:gdLst/>
            <a:ahLst/>
            <a:cxnLst/>
            <a:rect l="l" t="t" r="r" b="b"/>
            <a:pathLst>
              <a:path h="104775">
                <a:moveTo>
                  <a:pt x="0" y="0"/>
                </a:moveTo>
                <a:lnTo>
                  <a:pt x="0" y="104394"/>
                </a:lnTo>
              </a:path>
            </a:pathLst>
          </a:custGeom>
          <a:ln w="12953">
            <a:solidFill>
              <a:srgbClr val="FFFFFF"/>
            </a:solidFill>
          </a:ln>
        </p:spPr>
        <p:txBody>
          <a:bodyPr wrap="square" lIns="0" tIns="0" rIns="0" bIns="0" rtlCol="0"/>
          <a:lstStyle/>
          <a:p>
            <a:endParaRPr/>
          </a:p>
        </p:txBody>
      </p:sp>
      <p:sp>
        <p:nvSpPr>
          <p:cNvPr id="110" name="object 110"/>
          <p:cNvSpPr/>
          <p:nvPr/>
        </p:nvSpPr>
        <p:spPr>
          <a:xfrm>
            <a:off x="6293243" y="5491734"/>
            <a:ext cx="0" cy="104775"/>
          </a:xfrm>
          <a:custGeom>
            <a:avLst/>
            <a:gdLst/>
            <a:ahLst/>
            <a:cxnLst/>
            <a:rect l="l" t="t" r="r" b="b"/>
            <a:pathLst>
              <a:path h="104775">
                <a:moveTo>
                  <a:pt x="0" y="0"/>
                </a:moveTo>
                <a:lnTo>
                  <a:pt x="0" y="104394"/>
                </a:lnTo>
              </a:path>
            </a:pathLst>
          </a:custGeom>
          <a:ln w="12191">
            <a:solidFill>
              <a:srgbClr val="FFFFFF"/>
            </a:solidFill>
          </a:ln>
        </p:spPr>
        <p:txBody>
          <a:bodyPr wrap="square" lIns="0" tIns="0" rIns="0" bIns="0" rtlCol="0"/>
          <a:lstStyle/>
          <a:p>
            <a:endParaRPr/>
          </a:p>
        </p:txBody>
      </p:sp>
      <p:sp>
        <p:nvSpPr>
          <p:cNvPr id="111" name="object 111"/>
          <p:cNvSpPr/>
          <p:nvPr/>
        </p:nvSpPr>
        <p:spPr>
          <a:xfrm>
            <a:off x="6990092" y="5491734"/>
            <a:ext cx="0" cy="104775"/>
          </a:xfrm>
          <a:custGeom>
            <a:avLst/>
            <a:gdLst/>
            <a:ahLst/>
            <a:cxnLst/>
            <a:rect l="l" t="t" r="r" b="b"/>
            <a:pathLst>
              <a:path h="104775">
                <a:moveTo>
                  <a:pt x="0" y="0"/>
                </a:moveTo>
                <a:lnTo>
                  <a:pt x="0" y="104394"/>
                </a:lnTo>
              </a:path>
            </a:pathLst>
          </a:custGeom>
          <a:ln w="12953">
            <a:solidFill>
              <a:srgbClr val="FFFFFF"/>
            </a:solidFill>
          </a:ln>
        </p:spPr>
        <p:txBody>
          <a:bodyPr wrap="square" lIns="0" tIns="0" rIns="0" bIns="0" rtlCol="0"/>
          <a:lstStyle/>
          <a:p>
            <a:endParaRPr/>
          </a:p>
        </p:txBody>
      </p:sp>
      <p:sp>
        <p:nvSpPr>
          <p:cNvPr id="112" name="object 112"/>
          <p:cNvSpPr/>
          <p:nvPr/>
        </p:nvSpPr>
        <p:spPr>
          <a:xfrm>
            <a:off x="7688846" y="5491734"/>
            <a:ext cx="0" cy="104775"/>
          </a:xfrm>
          <a:custGeom>
            <a:avLst/>
            <a:gdLst/>
            <a:ahLst/>
            <a:cxnLst/>
            <a:rect l="l" t="t" r="r" b="b"/>
            <a:pathLst>
              <a:path h="104775">
                <a:moveTo>
                  <a:pt x="0" y="0"/>
                </a:moveTo>
                <a:lnTo>
                  <a:pt x="0" y="104394"/>
                </a:lnTo>
              </a:path>
            </a:pathLst>
          </a:custGeom>
          <a:ln w="12953">
            <a:solidFill>
              <a:srgbClr val="FFFFFF"/>
            </a:solidFill>
          </a:ln>
        </p:spPr>
        <p:txBody>
          <a:bodyPr wrap="square" lIns="0" tIns="0" rIns="0" bIns="0" rtlCol="0"/>
          <a:lstStyle/>
          <a:p>
            <a:endParaRPr/>
          </a:p>
        </p:txBody>
      </p:sp>
      <p:sp>
        <p:nvSpPr>
          <p:cNvPr id="113" name="object 113"/>
          <p:cNvSpPr/>
          <p:nvPr/>
        </p:nvSpPr>
        <p:spPr>
          <a:xfrm>
            <a:off x="8387219" y="5491734"/>
            <a:ext cx="0" cy="104775"/>
          </a:xfrm>
          <a:custGeom>
            <a:avLst/>
            <a:gdLst/>
            <a:ahLst/>
            <a:cxnLst/>
            <a:rect l="l" t="t" r="r" b="b"/>
            <a:pathLst>
              <a:path h="104775">
                <a:moveTo>
                  <a:pt x="0" y="0"/>
                </a:moveTo>
                <a:lnTo>
                  <a:pt x="0" y="104394"/>
                </a:lnTo>
              </a:path>
            </a:pathLst>
          </a:custGeom>
          <a:ln w="12191">
            <a:solidFill>
              <a:srgbClr val="FFFFFF"/>
            </a:solidFill>
          </a:ln>
        </p:spPr>
        <p:txBody>
          <a:bodyPr wrap="square" lIns="0" tIns="0" rIns="0" bIns="0" rtlCol="0"/>
          <a:lstStyle/>
          <a:p>
            <a:endParaRPr/>
          </a:p>
        </p:txBody>
      </p:sp>
      <p:sp>
        <p:nvSpPr>
          <p:cNvPr id="114" name="object 114"/>
          <p:cNvSpPr/>
          <p:nvPr/>
        </p:nvSpPr>
        <p:spPr>
          <a:xfrm>
            <a:off x="9084068" y="5491734"/>
            <a:ext cx="0" cy="104775"/>
          </a:xfrm>
          <a:custGeom>
            <a:avLst/>
            <a:gdLst/>
            <a:ahLst/>
            <a:cxnLst/>
            <a:rect l="l" t="t" r="r" b="b"/>
            <a:pathLst>
              <a:path h="104775">
                <a:moveTo>
                  <a:pt x="0" y="0"/>
                </a:moveTo>
                <a:lnTo>
                  <a:pt x="0" y="104394"/>
                </a:lnTo>
              </a:path>
            </a:pathLst>
          </a:custGeom>
          <a:ln w="12953">
            <a:solidFill>
              <a:srgbClr val="FFFFFF"/>
            </a:solidFill>
          </a:ln>
        </p:spPr>
        <p:txBody>
          <a:bodyPr wrap="square" lIns="0" tIns="0" rIns="0" bIns="0" rtlCol="0"/>
          <a:lstStyle/>
          <a:p>
            <a:endParaRPr/>
          </a:p>
        </p:txBody>
      </p:sp>
      <p:sp>
        <p:nvSpPr>
          <p:cNvPr id="115" name="object 115"/>
          <p:cNvSpPr/>
          <p:nvPr/>
        </p:nvSpPr>
        <p:spPr>
          <a:xfrm>
            <a:off x="919619" y="5491734"/>
            <a:ext cx="0" cy="104775"/>
          </a:xfrm>
          <a:custGeom>
            <a:avLst/>
            <a:gdLst/>
            <a:ahLst/>
            <a:cxnLst/>
            <a:rect l="l" t="t" r="r" b="b"/>
            <a:pathLst>
              <a:path h="104775">
                <a:moveTo>
                  <a:pt x="0" y="0"/>
                </a:moveTo>
                <a:lnTo>
                  <a:pt x="0" y="104394"/>
                </a:lnTo>
              </a:path>
            </a:pathLst>
          </a:custGeom>
          <a:ln w="12191">
            <a:solidFill>
              <a:srgbClr val="FFFFFF"/>
            </a:solidFill>
          </a:ln>
        </p:spPr>
        <p:txBody>
          <a:bodyPr wrap="square" lIns="0" tIns="0" rIns="0" bIns="0" rtlCol="0"/>
          <a:lstStyle/>
          <a:p>
            <a:endParaRPr/>
          </a:p>
        </p:txBody>
      </p:sp>
      <p:sp>
        <p:nvSpPr>
          <p:cNvPr id="116" name="object 116"/>
          <p:cNvSpPr/>
          <p:nvPr/>
        </p:nvSpPr>
        <p:spPr>
          <a:xfrm>
            <a:off x="9782823" y="5491734"/>
            <a:ext cx="0" cy="104775"/>
          </a:xfrm>
          <a:custGeom>
            <a:avLst/>
            <a:gdLst/>
            <a:ahLst/>
            <a:cxnLst/>
            <a:rect l="l" t="t" r="r" b="b"/>
            <a:pathLst>
              <a:path h="104775">
                <a:moveTo>
                  <a:pt x="0" y="0"/>
                </a:moveTo>
                <a:lnTo>
                  <a:pt x="0" y="104394"/>
                </a:lnTo>
              </a:path>
            </a:pathLst>
          </a:custGeom>
          <a:ln w="12953">
            <a:solidFill>
              <a:srgbClr val="FFFFFF"/>
            </a:solidFill>
          </a:ln>
        </p:spPr>
        <p:txBody>
          <a:bodyPr wrap="square" lIns="0" tIns="0" rIns="0" bIns="0" rtlCol="0"/>
          <a:lstStyle/>
          <a:p>
            <a:endParaRPr/>
          </a:p>
        </p:txBody>
      </p:sp>
      <p:sp>
        <p:nvSpPr>
          <p:cNvPr id="117" name="object 117"/>
          <p:cNvSpPr/>
          <p:nvPr/>
        </p:nvSpPr>
        <p:spPr>
          <a:xfrm>
            <a:off x="913523" y="5589651"/>
            <a:ext cx="8876030" cy="0"/>
          </a:xfrm>
          <a:custGeom>
            <a:avLst/>
            <a:gdLst/>
            <a:ahLst/>
            <a:cxnLst/>
            <a:rect l="l" t="t" r="r" b="b"/>
            <a:pathLst>
              <a:path w="8876030">
                <a:moveTo>
                  <a:pt x="0" y="0"/>
                </a:moveTo>
                <a:lnTo>
                  <a:pt x="8875776" y="0"/>
                </a:lnTo>
              </a:path>
            </a:pathLst>
          </a:custGeom>
          <a:ln w="12954">
            <a:solidFill>
              <a:srgbClr val="FFFFFF"/>
            </a:solidFill>
          </a:ln>
        </p:spPr>
        <p:txBody>
          <a:bodyPr wrap="square" lIns="0" tIns="0" rIns="0" bIns="0" rtlCol="0"/>
          <a:lstStyle/>
          <a:p>
            <a:endParaRPr/>
          </a:p>
        </p:txBody>
      </p:sp>
      <p:sp>
        <p:nvSpPr>
          <p:cNvPr id="118" name="object 118"/>
          <p:cNvSpPr txBox="1"/>
          <p:nvPr/>
        </p:nvSpPr>
        <p:spPr>
          <a:xfrm>
            <a:off x="998353" y="5666485"/>
            <a:ext cx="3432175" cy="238760"/>
          </a:xfrm>
          <a:prstGeom prst="rect">
            <a:avLst/>
          </a:prstGeom>
        </p:spPr>
        <p:txBody>
          <a:bodyPr vert="horz" wrap="square" lIns="0" tIns="12065" rIns="0" bIns="0" rtlCol="0">
            <a:spAutoFit/>
          </a:bodyPr>
          <a:lstStyle/>
          <a:p>
            <a:pPr marL="12700">
              <a:lnSpc>
                <a:spcPct val="100000"/>
              </a:lnSpc>
              <a:spcBef>
                <a:spcPts val="95"/>
              </a:spcBef>
            </a:pPr>
            <a:r>
              <a:rPr sz="1400" b="1" spc="-5" dirty="0">
                <a:latin typeface="Arial"/>
                <a:cs typeface="Arial"/>
              </a:rPr>
              <a:t>© 2013 NPD </a:t>
            </a:r>
            <a:r>
              <a:rPr sz="1400" b="1" spc="-45" dirty="0">
                <a:latin typeface="Arial"/>
                <a:cs typeface="Arial"/>
              </a:rPr>
              <a:t>Solarbuzz. </a:t>
            </a:r>
            <a:r>
              <a:rPr sz="1400" b="1" spc="-80" dirty="0">
                <a:latin typeface="Arial"/>
                <a:cs typeface="Arial"/>
              </a:rPr>
              <a:t>All rights</a:t>
            </a:r>
            <a:r>
              <a:rPr sz="1400" b="1" spc="50" dirty="0">
                <a:latin typeface="Arial"/>
                <a:cs typeface="Arial"/>
              </a:rPr>
              <a:t> </a:t>
            </a:r>
            <a:r>
              <a:rPr sz="1400" b="1" spc="-50" dirty="0">
                <a:latin typeface="Arial"/>
                <a:cs typeface="Arial"/>
              </a:rPr>
              <a:t>reserved.</a:t>
            </a:r>
            <a:endParaRPr sz="1400">
              <a:latin typeface="Arial"/>
              <a:cs typeface="Arial"/>
            </a:endParaRPr>
          </a:p>
        </p:txBody>
      </p:sp>
      <p:pic>
        <p:nvPicPr>
          <p:cNvPr id="16388" name="Picture 4" descr="Image result for cigs solar cell"/>
          <p:cNvPicPr>
            <a:picLocks noChangeAspect="1" noChangeArrowheads="1"/>
          </p:cNvPicPr>
          <p:nvPr/>
        </p:nvPicPr>
        <p:blipFill>
          <a:blip r:embed="rId2"/>
          <a:srcRect/>
          <a:stretch>
            <a:fillRect/>
          </a:stretch>
        </p:blipFill>
        <p:spPr bwMode="auto">
          <a:xfrm>
            <a:off x="6032500" y="5762625"/>
            <a:ext cx="1990725" cy="154641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1665617" y="1434846"/>
            <a:ext cx="7499604" cy="6286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894964" y="2063495"/>
            <a:ext cx="7259597" cy="8572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685417" y="2759201"/>
            <a:ext cx="1396365" cy="161925"/>
          </a:xfrm>
          <a:custGeom>
            <a:avLst/>
            <a:gdLst/>
            <a:ahLst/>
            <a:cxnLst/>
            <a:rect l="l" t="t" r="r" b="b"/>
            <a:pathLst>
              <a:path w="1396365" h="161925">
                <a:moveTo>
                  <a:pt x="1395984" y="161543"/>
                </a:moveTo>
                <a:lnTo>
                  <a:pt x="1395984" y="19049"/>
                </a:lnTo>
                <a:lnTo>
                  <a:pt x="1394400" y="11572"/>
                </a:lnTo>
                <a:lnTo>
                  <a:pt x="1390173" y="5524"/>
                </a:lnTo>
                <a:lnTo>
                  <a:pt x="1384089" y="1476"/>
                </a:lnTo>
                <a:lnTo>
                  <a:pt x="1376934" y="0"/>
                </a:lnTo>
                <a:lnTo>
                  <a:pt x="19050" y="0"/>
                </a:lnTo>
                <a:lnTo>
                  <a:pt x="11572" y="1476"/>
                </a:lnTo>
                <a:lnTo>
                  <a:pt x="5524" y="5524"/>
                </a:lnTo>
                <a:lnTo>
                  <a:pt x="1476" y="11572"/>
                </a:lnTo>
                <a:lnTo>
                  <a:pt x="0" y="19050"/>
                </a:lnTo>
                <a:lnTo>
                  <a:pt x="0" y="161543"/>
                </a:lnTo>
                <a:lnTo>
                  <a:pt x="19050" y="161543"/>
                </a:lnTo>
                <a:lnTo>
                  <a:pt x="19050" y="38100"/>
                </a:lnTo>
                <a:lnTo>
                  <a:pt x="38099" y="19050"/>
                </a:lnTo>
                <a:lnTo>
                  <a:pt x="38099" y="38100"/>
                </a:lnTo>
                <a:lnTo>
                  <a:pt x="1357884" y="38099"/>
                </a:lnTo>
                <a:lnTo>
                  <a:pt x="1357884" y="19049"/>
                </a:lnTo>
                <a:lnTo>
                  <a:pt x="1376934" y="38099"/>
                </a:lnTo>
                <a:lnTo>
                  <a:pt x="1376934" y="161543"/>
                </a:lnTo>
                <a:lnTo>
                  <a:pt x="1395984" y="161543"/>
                </a:lnTo>
                <a:close/>
              </a:path>
              <a:path w="1396365" h="161925">
                <a:moveTo>
                  <a:pt x="38099" y="38100"/>
                </a:moveTo>
                <a:lnTo>
                  <a:pt x="38099" y="19050"/>
                </a:lnTo>
                <a:lnTo>
                  <a:pt x="19050" y="38100"/>
                </a:lnTo>
                <a:lnTo>
                  <a:pt x="38099" y="38100"/>
                </a:lnTo>
                <a:close/>
              </a:path>
              <a:path w="1396365" h="161925">
                <a:moveTo>
                  <a:pt x="38099" y="161543"/>
                </a:moveTo>
                <a:lnTo>
                  <a:pt x="38099" y="38100"/>
                </a:lnTo>
                <a:lnTo>
                  <a:pt x="19050" y="38100"/>
                </a:lnTo>
                <a:lnTo>
                  <a:pt x="19050" y="161543"/>
                </a:lnTo>
                <a:lnTo>
                  <a:pt x="38099" y="161543"/>
                </a:lnTo>
                <a:close/>
              </a:path>
              <a:path w="1396365" h="161925">
                <a:moveTo>
                  <a:pt x="1376934" y="38099"/>
                </a:moveTo>
                <a:lnTo>
                  <a:pt x="1357884" y="19049"/>
                </a:lnTo>
                <a:lnTo>
                  <a:pt x="1357884" y="38099"/>
                </a:lnTo>
                <a:lnTo>
                  <a:pt x="1376934" y="38099"/>
                </a:lnTo>
                <a:close/>
              </a:path>
              <a:path w="1396365" h="161925">
                <a:moveTo>
                  <a:pt x="1376934" y="161543"/>
                </a:moveTo>
                <a:lnTo>
                  <a:pt x="1376934" y="38099"/>
                </a:lnTo>
                <a:lnTo>
                  <a:pt x="1357884" y="38099"/>
                </a:lnTo>
                <a:lnTo>
                  <a:pt x="1357884" y="161543"/>
                </a:lnTo>
                <a:lnTo>
                  <a:pt x="1376934" y="161543"/>
                </a:lnTo>
                <a:close/>
              </a:path>
            </a:pathLst>
          </a:custGeom>
          <a:solidFill>
            <a:srgbClr val="006699"/>
          </a:solidFill>
        </p:spPr>
        <p:txBody>
          <a:bodyPr wrap="square" lIns="0" tIns="0" rIns="0" bIns="0" rtlCol="0"/>
          <a:lstStyle/>
          <a:p>
            <a:endParaRPr/>
          </a:p>
        </p:txBody>
      </p:sp>
      <p:sp>
        <p:nvSpPr>
          <p:cNvPr id="7" name="object 7"/>
          <p:cNvSpPr/>
          <p:nvPr/>
        </p:nvSpPr>
        <p:spPr>
          <a:xfrm>
            <a:off x="1873643" y="2920745"/>
            <a:ext cx="7099554" cy="85725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7685417" y="2920745"/>
            <a:ext cx="1396365" cy="234315"/>
          </a:xfrm>
          <a:custGeom>
            <a:avLst/>
            <a:gdLst/>
            <a:ahLst/>
            <a:cxnLst/>
            <a:rect l="l" t="t" r="r" b="b"/>
            <a:pathLst>
              <a:path w="1396365" h="234314">
                <a:moveTo>
                  <a:pt x="38100" y="195834"/>
                </a:moveTo>
                <a:lnTo>
                  <a:pt x="38100" y="0"/>
                </a:lnTo>
                <a:lnTo>
                  <a:pt x="0" y="0"/>
                </a:lnTo>
                <a:lnTo>
                  <a:pt x="0" y="214884"/>
                </a:lnTo>
                <a:lnTo>
                  <a:pt x="19050" y="233934"/>
                </a:lnTo>
                <a:lnTo>
                  <a:pt x="19050" y="195834"/>
                </a:lnTo>
                <a:lnTo>
                  <a:pt x="38100" y="195834"/>
                </a:lnTo>
                <a:close/>
              </a:path>
              <a:path w="1396365" h="234314">
                <a:moveTo>
                  <a:pt x="1376934" y="195834"/>
                </a:moveTo>
                <a:lnTo>
                  <a:pt x="19050" y="195834"/>
                </a:lnTo>
                <a:lnTo>
                  <a:pt x="38100" y="214884"/>
                </a:lnTo>
                <a:lnTo>
                  <a:pt x="38100" y="233934"/>
                </a:lnTo>
                <a:lnTo>
                  <a:pt x="1357884" y="233934"/>
                </a:lnTo>
                <a:lnTo>
                  <a:pt x="1357884" y="214884"/>
                </a:lnTo>
                <a:lnTo>
                  <a:pt x="1376934" y="195834"/>
                </a:lnTo>
                <a:close/>
              </a:path>
              <a:path w="1396365" h="234314">
                <a:moveTo>
                  <a:pt x="38100" y="233934"/>
                </a:moveTo>
                <a:lnTo>
                  <a:pt x="38100" y="214884"/>
                </a:lnTo>
                <a:lnTo>
                  <a:pt x="19050" y="195834"/>
                </a:lnTo>
                <a:lnTo>
                  <a:pt x="19050" y="233934"/>
                </a:lnTo>
                <a:lnTo>
                  <a:pt x="38100" y="233934"/>
                </a:lnTo>
                <a:close/>
              </a:path>
              <a:path w="1396365" h="234314">
                <a:moveTo>
                  <a:pt x="1395984" y="214884"/>
                </a:moveTo>
                <a:lnTo>
                  <a:pt x="1395984" y="0"/>
                </a:lnTo>
                <a:lnTo>
                  <a:pt x="1357884" y="0"/>
                </a:lnTo>
                <a:lnTo>
                  <a:pt x="1357884" y="195834"/>
                </a:lnTo>
                <a:lnTo>
                  <a:pt x="1376934" y="195834"/>
                </a:lnTo>
                <a:lnTo>
                  <a:pt x="1376934" y="233934"/>
                </a:lnTo>
                <a:lnTo>
                  <a:pt x="1384089" y="232457"/>
                </a:lnTo>
                <a:lnTo>
                  <a:pt x="1390173" y="228409"/>
                </a:lnTo>
                <a:lnTo>
                  <a:pt x="1394400" y="222361"/>
                </a:lnTo>
                <a:lnTo>
                  <a:pt x="1395984" y="214884"/>
                </a:lnTo>
                <a:close/>
              </a:path>
              <a:path w="1396365" h="234314">
                <a:moveTo>
                  <a:pt x="1376934" y="233934"/>
                </a:moveTo>
                <a:lnTo>
                  <a:pt x="1376934" y="195834"/>
                </a:lnTo>
                <a:lnTo>
                  <a:pt x="1357884" y="214884"/>
                </a:lnTo>
                <a:lnTo>
                  <a:pt x="1357884" y="233934"/>
                </a:lnTo>
                <a:lnTo>
                  <a:pt x="1376934" y="233934"/>
                </a:lnTo>
                <a:close/>
              </a:path>
            </a:pathLst>
          </a:custGeom>
          <a:solidFill>
            <a:srgbClr val="006699"/>
          </a:solidFill>
        </p:spPr>
        <p:txBody>
          <a:bodyPr wrap="square" lIns="0" tIns="0" rIns="0" bIns="0" rtlCol="0"/>
          <a:lstStyle/>
          <a:p>
            <a:endParaRPr/>
          </a:p>
        </p:txBody>
      </p:sp>
      <p:sp>
        <p:nvSpPr>
          <p:cNvPr id="9" name="object 9"/>
          <p:cNvSpPr/>
          <p:nvPr/>
        </p:nvSpPr>
        <p:spPr>
          <a:xfrm>
            <a:off x="1873643" y="3777996"/>
            <a:ext cx="7259573" cy="77190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353703" y="4533900"/>
            <a:ext cx="5333" cy="101345"/>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7779905" y="4136135"/>
            <a:ext cx="1395730" cy="395605"/>
          </a:xfrm>
          <a:custGeom>
            <a:avLst/>
            <a:gdLst/>
            <a:ahLst/>
            <a:cxnLst/>
            <a:rect l="l" t="t" r="r" b="b"/>
            <a:pathLst>
              <a:path w="1395729" h="395604">
                <a:moveTo>
                  <a:pt x="1395222" y="376427"/>
                </a:moveTo>
                <a:lnTo>
                  <a:pt x="1395222" y="19049"/>
                </a:lnTo>
                <a:lnTo>
                  <a:pt x="1393745" y="11572"/>
                </a:lnTo>
                <a:lnTo>
                  <a:pt x="1389697" y="5524"/>
                </a:lnTo>
                <a:lnTo>
                  <a:pt x="1383649" y="1476"/>
                </a:lnTo>
                <a:lnTo>
                  <a:pt x="1376172" y="0"/>
                </a:lnTo>
                <a:lnTo>
                  <a:pt x="19050" y="0"/>
                </a:lnTo>
                <a:lnTo>
                  <a:pt x="11572" y="1476"/>
                </a:lnTo>
                <a:lnTo>
                  <a:pt x="5524" y="5524"/>
                </a:lnTo>
                <a:lnTo>
                  <a:pt x="1476" y="11572"/>
                </a:lnTo>
                <a:lnTo>
                  <a:pt x="0" y="19050"/>
                </a:lnTo>
                <a:lnTo>
                  <a:pt x="0" y="376428"/>
                </a:lnTo>
                <a:lnTo>
                  <a:pt x="1476" y="383583"/>
                </a:lnTo>
                <a:lnTo>
                  <a:pt x="5524" y="389667"/>
                </a:lnTo>
                <a:lnTo>
                  <a:pt x="11572" y="393894"/>
                </a:lnTo>
                <a:lnTo>
                  <a:pt x="19050" y="395478"/>
                </a:lnTo>
                <a:lnTo>
                  <a:pt x="19050" y="38100"/>
                </a:lnTo>
                <a:lnTo>
                  <a:pt x="38100" y="19049"/>
                </a:lnTo>
                <a:lnTo>
                  <a:pt x="38100" y="38100"/>
                </a:lnTo>
                <a:lnTo>
                  <a:pt x="1357122" y="38099"/>
                </a:lnTo>
                <a:lnTo>
                  <a:pt x="1357122" y="19049"/>
                </a:lnTo>
                <a:lnTo>
                  <a:pt x="1376172" y="38099"/>
                </a:lnTo>
                <a:lnTo>
                  <a:pt x="1376172" y="395477"/>
                </a:lnTo>
                <a:lnTo>
                  <a:pt x="1383649" y="393894"/>
                </a:lnTo>
                <a:lnTo>
                  <a:pt x="1389697" y="389667"/>
                </a:lnTo>
                <a:lnTo>
                  <a:pt x="1393745" y="383583"/>
                </a:lnTo>
                <a:lnTo>
                  <a:pt x="1395222" y="376427"/>
                </a:lnTo>
                <a:close/>
              </a:path>
              <a:path w="1395729" h="395604">
                <a:moveTo>
                  <a:pt x="38100" y="38100"/>
                </a:moveTo>
                <a:lnTo>
                  <a:pt x="38100" y="19049"/>
                </a:lnTo>
                <a:lnTo>
                  <a:pt x="19050" y="38100"/>
                </a:lnTo>
                <a:lnTo>
                  <a:pt x="38100" y="38100"/>
                </a:lnTo>
                <a:close/>
              </a:path>
              <a:path w="1395729" h="395604">
                <a:moveTo>
                  <a:pt x="38100" y="357378"/>
                </a:moveTo>
                <a:lnTo>
                  <a:pt x="38100" y="38100"/>
                </a:lnTo>
                <a:lnTo>
                  <a:pt x="19050" y="38100"/>
                </a:lnTo>
                <a:lnTo>
                  <a:pt x="19050" y="357378"/>
                </a:lnTo>
                <a:lnTo>
                  <a:pt x="38100" y="357378"/>
                </a:lnTo>
                <a:close/>
              </a:path>
              <a:path w="1395729" h="395604">
                <a:moveTo>
                  <a:pt x="1376172" y="357377"/>
                </a:moveTo>
                <a:lnTo>
                  <a:pt x="19050" y="357378"/>
                </a:lnTo>
                <a:lnTo>
                  <a:pt x="38100" y="376428"/>
                </a:lnTo>
                <a:lnTo>
                  <a:pt x="38100" y="395478"/>
                </a:lnTo>
                <a:lnTo>
                  <a:pt x="1357122" y="395477"/>
                </a:lnTo>
                <a:lnTo>
                  <a:pt x="1357122" y="376427"/>
                </a:lnTo>
                <a:lnTo>
                  <a:pt x="1376172" y="357377"/>
                </a:lnTo>
                <a:close/>
              </a:path>
              <a:path w="1395729" h="395604">
                <a:moveTo>
                  <a:pt x="38100" y="395478"/>
                </a:moveTo>
                <a:lnTo>
                  <a:pt x="38100" y="376428"/>
                </a:lnTo>
                <a:lnTo>
                  <a:pt x="19050" y="357378"/>
                </a:lnTo>
                <a:lnTo>
                  <a:pt x="19050" y="395478"/>
                </a:lnTo>
                <a:lnTo>
                  <a:pt x="38100" y="395478"/>
                </a:lnTo>
                <a:close/>
              </a:path>
              <a:path w="1395729" h="395604">
                <a:moveTo>
                  <a:pt x="1376172" y="38099"/>
                </a:moveTo>
                <a:lnTo>
                  <a:pt x="1357122" y="19049"/>
                </a:lnTo>
                <a:lnTo>
                  <a:pt x="1357122" y="38099"/>
                </a:lnTo>
                <a:lnTo>
                  <a:pt x="1376172" y="38099"/>
                </a:lnTo>
                <a:close/>
              </a:path>
              <a:path w="1395729" h="395604">
                <a:moveTo>
                  <a:pt x="1376172" y="357377"/>
                </a:moveTo>
                <a:lnTo>
                  <a:pt x="1376172" y="38099"/>
                </a:lnTo>
                <a:lnTo>
                  <a:pt x="1357122" y="38099"/>
                </a:lnTo>
                <a:lnTo>
                  <a:pt x="1357122" y="357377"/>
                </a:lnTo>
                <a:lnTo>
                  <a:pt x="1376172" y="357377"/>
                </a:lnTo>
                <a:close/>
              </a:path>
              <a:path w="1395729" h="395604">
                <a:moveTo>
                  <a:pt x="1376172" y="395477"/>
                </a:moveTo>
                <a:lnTo>
                  <a:pt x="1376172" y="357377"/>
                </a:lnTo>
                <a:lnTo>
                  <a:pt x="1357122" y="376427"/>
                </a:lnTo>
                <a:lnTo>
                  <a:pt x="1357122" y="395477"/>
                </a:lnTo>
                <a:lnTo>
                  <a:pt x="1376172" y="395477"/>
                </a:lnTo>
                <a:close/>
              </a:path>
            </a:pathLst>
          </a:custGeom>
          <a:solidFill>
            <a:srgbClr val="FFC000"/>
          </a:solidFill>
        </p:spPr>
        <p:txBody>
          <a:bodyPr wrap="square" lIns="0" tIns="0" rIns="0" bIns="0" rtlCol="0"/>
          <a:lstStyle/>
          <a:p>
            <a:endParaRPr/>
          </a:p>
        </p:txBody>
      </p:sp>
      <p:sp>
        <p:nvSpPr>
          <p:cNvPr id="12" name="object 12"/>
          <p:cNvSpPr/>
          <p:nvPr/>
        </p:nvSpPr>
        <p:spPr>
          <a:xfrm>
            <a:off x="1894963" y="4635246"/>
            <a:ext cx="7184921" cy="85725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017645" y="5492496"/>
            <a:ext cx="6966228" cy="385928"/>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998353" y="6076440"/>
            <a:ext cx="3432175" cy="238760"/>
          </a:xfrm>
          <a:prstGeom prst="rect">
            <a:avLst/>
          </a:prstGeom>
        </p:spPr>
        <p:txBody>
          <a:bodyPr vert="horz" wrap="square" lIns="0" tIns="12065" rIns="0" bIns="0" rtlCol="0">
            <a:spAutoFit/>
          </a:bodyPr>
          <a:lstStyle/>
          <a:p>
            <a:pPr marL="12700">
              <a:lnSpc>
                <a:spcPct val="100000"/>
              </a:lnSpc>
              <a:spcBef>
                <a:spcPts val="95"/>
              </a:spcBef>
            </a:pPr>
            <a:r>
              <a:rPr sz="1400" b="1" spc="-5" dirty="0">
                <a:latin typeface="Arial"/>
                <a:cs typeface="Arial"/>
              </a:rPr>
              <a:t>© 2013 NPD </a:t>
            </a:r>
            <a:r>
              <a:rPr sz="1400" b="1" spc="-45" dirty="0">
                <a:latin typeface="Arial"/>
                <a:cs typeface="Arial"/>
              </a:rPr>
              <a:t>Solarbuzz. </a:t>
            </a:r>
            <a:r>
              <a:rPr sz="1400" b="1" spc="-80" dirty="0">
                <a:latin typeface="Arial"/>
                <a:cs typeface="Arial"/>
              </a:rPr>
              <a:t>All rights</a:t>
            </a:r>
            <a:r>
              <a:rPr sz="1400" b="1" spc="50" dirty="0">
                <a:latin typeface="Arial"/>
                <a:cs typeface="Arial"/>
              </a:rPr>
              <a:t> </a:t>
            </a:r>
            <a:r>
              <a:rPr sz="1400" b="1" spc="-50" dirty="0">
                <a:latin typeface="Arial"/>
                <a:cs typeface="Arial"/>
              </a:rPr>
              <a:t>reserved.</a:t>
            </a:r>
            <a:endParaRPr sz="140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5375" y="1321562"/>
            <a:ext cx="65405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000062"/>
                </a:solidFill>
                <a:latin typeface="Times New Roman"/>
                <a:cs typeface="Times New Roman"/>
              </a:rPr>
              <a:t>$0.50/W</a:t>
            </a:r>
            <a:endParaRPr sz="1400">
              <a:latin typeface="Times New Roman"/>
              <a:cs typeface="Times New Roman"/>
            </a:endParaRPr>
          </a:p>
        </p:txBody>
      </p:sp>
      <p:sp>
        <p:nvSpPr>
          <p:cNvPr id="3" name="object 3"/>
          <p:cNvSpPr/>
          <p:nvPr/>
        </p:nvSpPr>
        <p:spPr>
          <a:xfrm>
            <a:off x="1542173" y="1572767"/>
            <a:ext cx="3752215" cy="490855"/>
          </a:xfrm>
          <a:custGeom>
            <a:avLst/>
            <a:gdLst/>
            <a:ahLst/>
            <a:cxnLst/>
            <a:rect l="l" t="t" r="r" b="b"/>
            <a:pathLst>
              <a:path w="3752215" h="490855">
                <a:moveTo>
                  <a:pt x="3752088" y="490727"/>
                </a:moveTo>
                <a:lnTo>
                  <a:pt x="3752088" y="6096"/>
                </a:lnTo>
                <a:lnTo>
                  <a:pt x="3745992" y="0"/>
                </a:lnTo>
                <a:lnTo>
                  <a:pt x="6096" y="0"/>
                </a:lnTo>
                <a:lnTo>
                  <a:pt x="0" y="6096"/>
                </a:lnTo>
                <a:lnTo>
                  <a:pt x="0" y="490727"/>
                </a:lnTo>
                <a:lnTo>
                  <a:pt x="14478" y="490727"/>
                </a:lnTo>
                <a:lnTo>
                  <a:pt x="14478" y="28194"/>
                </a:lnTo>
                <a:lnTo>
                  <a:pt x="28193" y="14478"/>
                </a:lnTo>
                <a:lnTo>
                  <a:pt x="28193" y="28194"/>
                </a:lnTo>
                <a:lnTo>
                  <a:pt x="3723132" y="28194"/>
                </a:lnTo>
                <a:lnTo>
                  <a:pt x="3723132" y="14478"/>
                </a:lnTo>
                <a:lnTo>
                  <a:pt x="3737610" y="28194"/>
                </a:lnTo>
                <a:lnTo>
                  <a:pt x="3737610" y="490727"/>
                </a:lnTo>
                <a:lnTo>
                  <a:pt x="3752088" y="490727"/>
                </a:lnTo>
                <a:close/>
              </a:path>
              <a:path w="3752215" h="490855">
                <a:moveTo>
                  <a:pt x="28193" y="28194"/>
                </a:moveTo>
                <a:lnTo>
                  <a:pt x="28193" y="14478"/>
                </a:lnTo>
                <a:lnTo>
                  <a:pt x="14478" y="28194"/>
                </a:lnTo>
                <a:lnTo>
                  <a:pt x="28193" y="28194"/>
                </a:lnTo>
                <a:close/>
              </a:path>
              <a:path w="3752215" h="490855">
                <a:moveTo>
                  <a:pt x="28194" y="490727"/>
                </a:moveTo>
                <a:lnTo>
                  <a:pt x="28193" y="28194"/>
                </a:lnTo>
                <a:lnTo>
                  <a:pt x="14478" y="28194"/>
                </a:lnTo>
                <a:lnTo>
                  <a:pt x="14478" y="490727"/>
                </a:lnTo>
                <a:lnTo>
                  <a:pt x="28194" y="490727"/>
                </a:lnTo>
                <a:close/>
              </a:path>
              <a:path w="3752215" h="490855">
                <a:moveTo>
                  <a:pt x="3737610" y="28194"/>
                </a:moveTo>
                <a:lnTo>
                  <a:pt x="3723132" y="14478"/>
                </a:lnTo>
                <a:lnTo>
                  <a:pt x="3723132" y="28194"/>
                </a:lnTo>
                <a:lnTo>
                  <a:pt x="3737610" y="28194"/>
                </a:lnTo>
                <a:close/>
              </a:path>
              <a:path w="3752215" h="490855">
                <a:moveTo>
                  <a:pt x="3737610" y="490727"/>
                </a:moveTo>
                <a:lnTo>
                  <a:pt x="3737610" y="28194"/>
                </a:lnTo>
                <a:lnTo>
                  <a:pt x="3723132" y="28194"/>
                </a:lnTo>
                <a:lnTo>
                  <a:pt x="3723132" y="490727"/>
                </a:lnTo>
                <a:lnTo>
                  <a:pt x="3737610" y="490727"/>
                </a:lnTo>
                <a:close/>
              </a:path>
            </a:pathLst>
          </a:custGeom>
          <a:solidFill>
            <a:srgbClr val="000000"/>
          </a:solidFill>
        </p:spPr>
        <p:txBody>
          <a:bodyPr wrap="square" lIns="0" tIns="0" rIns="0" bIns="0" rtlCol="0"/>
          <a:lstStyle/>
          <a:p>
            <a:endParaRPr/>
          </a:p>
        </p:txBody>
      </p:sp>
      <p:sp>
        <p:nvSpPr>
          <p:cNvPr id="4" name="object 4"/>
          <p:cNvSpPr/>
          <p:nvPr/>
        </p:nvSpPr>
        <p:spPr>
          <a:xfrm>
            <a:off x="4683796" y="1575816"/>
            <a:ext cx="605155" cy="487680"/>
          </a:xfrm>
          <a:custGeom>
            <a:avLst/>
            <a:gdLst/>
            <a:ahLst/>
            <a:cxnLst/>
            <a:rect l="l" t="t" r="r" b="b"/>
            <a:pathLst>
              <a:path w="605154" h="487680">
                <a:moveTo>
                  <a:pt x="46585" y="486156"/>
                </a:moveTo>
                <a:lnTo>
                  <a:pt x="28297" y="464057"/>
                </a:lnTo>
                <a:lnTo>
                  <a:pt x="0" y="487680"/>
                </a:lnTo>
                <a:lnTo>
                  <a:pt x="44759" y="487680"/>
                </a:lnTo>
                <a:lnTo>
                  <a:pt x="46585" y="486156"/>
                </a:lnTo>
                <a:close/>
              </a:path>
              <a:path w="605154" h="487680">
                <a:moveTo>
                  <a:pt x="200509" y="358139"/>
                </a:moveTo>
                <a:lnTo>
                  <a:pt x="182221" y="336803"/>
                </a:lnTo>
                <a:lnTo>
                  <a:pt x="94591" y="409194"/>
                </a:lnTo>
                <a:lnTo>
                  <a:pt x="112879" y="431292"/>
                </a:lnTo>
                <a:lnTo>
                  <a:pt x="200509" y="358139"/>
                </a:lnTo>
                <a:close/>
              </a:path>
              <a:path w="605154" h="487680">
                <a:moveTo>
                  <a:pt x="354433" y="230886"/>
                </a:moveTo>
                <a:lnTo>
                  <a:pt x="336145" y="208787"/>
                </a:lnTo>
                <a:lnTo>
                  <a:pt x="248515" y="281939"/>
                </a:lnTo>
                <a:lnTo>
                  <a:pt x="266803" y="303275"/>
                </a:lnTo>
                <a:lnTo>
                  <a:pt x="354433" y="230886"/>
                </a:lnTo>
                <a:close/>
              </a:path>
              <a:path w="605154" h="487680">
                <a:moveTo>
                  <a:pt x="508357" y="102869"/>
                </a:moveTo>
                <a:lnTo>
                  <a:pt x="490069" y="80771"/>
                </a:lnTo>
                <a:lnTo>
                  <a:pt x="401677" y="153924"/>
                </a:lnTo>
                <a:lnTo>
                  <a:pt x="419965" y="176021"/>
                </a:lnTo>
                <a:lnTo>
                  <a:pt x="508357" y="102869"/>
                </a:lnTo>
                <a:close/>
              </a:path>
              <a:path w="605154" h="487680">
                <a:moveTo>
                  <a:pt x="605131" y="22097"/>
                </a:moveTo>
                <a:lnTo>
                  <a:pt x="586843" y="0"/>
                </a:lnTo>
                <a:lnTo>
                  <a:pt x="555601" y="25907"/>
                </a:lnTo>
                <a:lnTo>
                  <a:pt x="573889" y="48006"/>
                </a:lnTo>
                <a:lnTo>
                  <a:pt x="605131" y="22097"/>
                </a:lnTo>
                <a:close/>
              </a:path>
            </a:pathLst>
          </a:custGeom>
          <a:solidFill>
            <a:srgbClr val="FF0066"/>
          </a:solidFill>
        </p:spPr>
        <p:txBody>
          <a:bodyPr wrap="square" lIns="0" tIns="0" rIns="0" bIns="0" rtlCol="0"/>
          <a:lstStyle/>
          <a:p>
            <a:endParaRPr/>
          </a:p>
        </p:txBody>
      </p:sp>
      <p:sp>
        <p:nvSpPr>
          <p:cNvPr id="5" name="object 5"/>
          <p:cNvSpPr/>
          <p:nvPr/>
        </p:nvSpPr>
        <p:spPr>
          <a:xfrm>
            <a:off x="3042317" y="1625346"/>
            <a:ext cx="276225" cy="438150"/>
          </a:xfrm>
          <a:custGeom>
            <a:avLst/>
            <a:gdLst/>
            <a:ahLst/>
            <a:cxnLst/>
            <a:rect l="l" t="t" r="r" b="b"/>
            <a:pathLst>
              <a:path w="276225" h="438150">
                <a:moveTo>
                  <a:pt x="77196" y="361188"/>
                </a:moveTo>
                <a:lnTo>
                  <a:pt x="52050" y="346710"/>
                </a:lnTo>
                <a:lnTo>
                  <a:pt x="0" y="438150"/>
                </a:lnTo>
                <a:lnTo>
                  <a:pt x="32795" y="438150"/>
                </a:lnTo>
                <a:lnTo>
                  <a:pt x="77196" y="361188"/>
                </a:lnTo>
                <a:close/>
              </a:path>
              <a:path w="276225" h="438150">
                <a:moveTo>
                  <a:pt x="176256" y="187451"/>
                </a:moveTo>
                <a:lnTo>
                  <a:pt x="151872" y="173736"/>
                </a:lnTo>
                <a:lnTo>
                  <a:pt x="94722" y="272795"/>
                </a:lnTo>
                <a:lnTo>
                  <a:pt x="119868" y="286512"/>
                </a:lnTo>
                <a:lnTo>
                  <a:pt x="176256" y="187451"/>
                </a:lnTo>
                <a:close/>
              </a:path>
              <a:path w="276225" h="438150">
                <a:moveTo>
                  <a:pt x="276078" y="14477"/>
                </a:moveTo>
                <a:lnTo>
                  <a:pt x="251694" y="0"/>
                </a:lnTo>
                <a:lnTo>
                  <a:pt x="194544" y="99060"/>
                </a:lnTo>
                <a:lnTo>
                  <a:pt x="218928" y="113537"/>
                </a:lnTo>
                <a:lnTo>
                  <a:pt x="276078" y="14477"/>
                </a:lnTo>
                <a:close/>
              </a:path>
            </a:pathLst>
          </a:custGeom>
          <a:solidFill>
            <a:srgbClr val="000000"/>
          </a:solidFill>
        </p:spPr>
        <p:txBody>
          <a:bodyPr wrap="square" lIns="0" tIns="0" rIns="0" bIns="0" rtlCol="0"/>
          <a:lstStyle/>
          <a:p>
            <a:endParaRPr/>
          </a:p>
        </p:txBody>
      </p:sp>
      <p:sp>
        <p:nvSpPr>
          <p:cNvPr id="6" name="object 6"/>
          <p:cNvSpPr/>
          <p:nvPr/>
        </p:nvSpPr>
        <p:spPr>
          <a:xfrm>
            <a:off x="2171653" y="1648967"/>
            <a:ext cx="127635" cy="414655"/>
          </a:xfrm>
          <a:custGeom>
            <a:avLst/>
            <a:gdLst/>
            <a:ahLst/>
            <a:cxnLst/>
            <a:rect l="l" t="t" r="r" b="b"/>
            <a:pathLst>
              <a:path w="127635" h="414655">
                <a:moveTo>
                  <a:pt x="34222" y="395477"/>
                </a:moveTo>
                <a:lnTo>
                  <a:pt x="6028" y="389381"/>
                </a:lnTo>
                <a:lnTo>
                  <a:pt x="0" y="414528"/>
                </a:lnTo>
                <a:lnTo>
                  <a:pt x="29655" y="414528"/>
                </a:lnTo>
                <a:lnTo>
                  <a:pt x="34222" y="395477"/>
                </a:lnTo>
                <a:close/>
              </a:path>
              <a:path w="127635" h="414655">
                <a:moveTo>
                  <a:pt x="80704" y="201168"/>
                </a:moveTo>
                <a:lnTo>
                  <a:pt x="53272" y="194310"/>
                </a:lnTo>
                <a:lnTo>
                  <a:pt x="25840" y="305562"/>
                </a:lnTo>
                <a:lnTo>
                  <a:pt x="54034" y="312419"/>
                </a:lnTo>
                <a:lnTo>
                  <a:pt x="80704" y="201168"/>
                </a:lnTo>
                <a:close/>
              </a:path>
              <a:path w="127635" h="414655">
                <a:moveTo>
                  <a:pt x="127186" y="6857"/>
                </a:moveTo>
                <a:lnTo>
                  <a:pt x="99754" y="0"/>
                </a:lnTo>
                <a:lnTo>
                  <a:pt x="73084" y="111251"/>
                </a:lnTo>
                <a:lnTo>
                  <a:pt x="100516" y="118110"/>
                </a:lnTo>
                <a:lnTo>
                  <a:pt x="127186" y="6857"/>
                </a:lnTo>
                <a:close/>
              </a:path>
            </a:pathLst>
          </a:custGeom>
          <a:solidFill>
            <a:srgbClr val="000000"/>
          </a:solidFill>
        </p:spPr>
        <p:txBody>
          <a:bodyPr wrap="square" lIns="0" tIns="0" rIns="0" bIns="0" rtlCol="0"/>
          <a:lstStyle/>
          <a:p>
            <a:endParaRPr/>
          </a:p>
        </p:txBody>
      </p:sp>
      <p:sp>
        <p:nvSpPr>
          <p:cNvPr id="7" name="object 7"/>
          <p:cNvSpPr txBox="1"/>
          <p:nvPr/>
        </p:nvSpPr>
        <p:spPr>
          <a:xfrm>
            <a:off x="3067183" y="1321562"/>
            <a:ext cx="65405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000062"/>
                </a:solidFill>
                <a:latin typeface="Times New Roman"/>
                <a:cs typeface="Times New Roman"/>
              </a:rPr>
              <a:t>$0.20/W</a:t>
            </a:r>
            <a:endParaRPr sz="1400">
              <a:latin typeface="Times New Roman"/>
              <a:cs typeface="Times New Roman"/>
            </a:endParaRPr>
          </a:p>
        </p:txBody>
      </p:sp>
      <p:sp>
        <p:nvSpPr>
          <p:cNvPr id="8" name="object 8"/>
          <p:cNvSpPr txBox="1"/>
          <p:nvPr/>
        </p:nvSpPr>
        <p:spPr>
          <a:xfrm>
            <a:off x="1978293" y="1321562"/>
            <a:ext cx="65405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000062"/>
                </a:solidFill>
                <a:latin typeface="Times New Roman"/>
                <a:cs typeface="Times New Roman"/>
              </a:rPr>
              <a:t>$0.10/W</a:t>
            </a:r>
            <a:endParaRPr sz="1400">
              <a:latin typeface="Times New Roman"/>
              <a:cs typeface="Times New Roman"/>
            </a:endParaRPr>
          </a:p>
        </p:txBody>
      </p:sp>
      <p:sp>
        <p:nvSpPr>
          <p:cNvPr id="9" name="object 9"/>
          <p:cNvSpPr txBox="1"/>
          <p:nvPr/>
        </p:nvSpPr>
        <p:spPr>
          <a:xfrm>
            <a:off x="1258025" y="1502917"/>
            <a:ext cx="194310" cy="254000"/>
          </a:xfrm>
          <a:prstGeom prst="rect">
            <a:avLst/>
          </a:prstGeom>
        </p:spPr>
        <p:txBody>
          <a:bodyPr vert="vert270" wrap="square" lIns="0" tIns="0" rIns="0" bIns="0" rtlCol="0">
            <a:spAutoFit/>
          </a:bodyPr>
          <a:lstStyle/>
          <a:p>
            <a:pPr marL="12700">
              <a:lnSpc>
                <a:spcPts val="1410"/>
              </a:lnSpc>
            </a:pPr>
            <a:r>
              <a:rPr sz="1200" b="1" dirty="0">
                <a:solidFill>
                  <a:srgbClr val="000062"/>
                </a:solidFill>
                <a:latin typeface="Times New Roman"/>
                <a:cs typeface="Times New Roman"/>
              </a:rPr>
              <a:t>100</a:t>
            </a:r>
            <a:endParaRPr sz="1200">
              <a:latin typeface="Times New Roman"/>
              <a:cs typeface="Times New Roman"/>
            </a:endParaRPr>
          </a:p>
        </p:txBody>
      </p:sp>
      <p:sp>
        <p:nvSpPr>
          <p:cNvPr id="10" name="object 10"/>
          <p:cNvSpPr/>
          <p:nvPr/>
        </p:nvSpPr>
        <p:spPr>
          <a:xfrm>
            <a:off x="776363" y="2063495"/>
            <a:ext cx="9142476" cy="857250"/>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6642101" y="1393952"/>
            <a:ext cx="4051300" cy="1133644"/>
          </a:xfrm>
          <a:prstGeom prst="rect">
            <a:avLst/>
          </a:prstGeom>
        </p:spPr>
        <p:txBody>
          <a:bodyPr vert="horz" wrap="square" lIns="0" tIns="12700" rIns="0" bIns="0" rtlCol="0">
            <a:spAutoFit/>
          </a:bodyPr>
          <a:lstStyle/>
          <a:p>
            <a:pPr marL="12700" marR="1062355">
              <a:lnSpc>
                <a:spcPct val="100000"/>
              </a:lnSpc>
              <a:spcBef>
                <a:spcPts val="100"/>
              </a:spcBef>
              <a:tabLst>
                <a:tab pos="412750" algn="l"/>
              </a:tabLst>
            </a:pPr>
            <a:r>
              <a:rPr sz="1800" spc="-5">
                <a:latin typeface="Arial"/>
                <a:cs typeface="Arial"/>
              </a:rPr>
              <a:t>I</a:t>
            </a:r>
            <a:r>
              <a:rPr sz="1800" spc="-5" smtClean="0">
                <a:latin typeface="Arial"/>
                <a:cs typeface="Arial"/>
              </a:rPr>
              <a:t>.</a:t>
            </a:r>
            <a:r>
              <a:rPr lang="en-US" spc="-5" dirty="0" smtClean="0">
                <a:latin typeface="Arial"/>
                <a:cs typeface="Arial"/>
              </a:rPr>
              <a:t> 1</a:t>
            </a:r>
            <a:r>
              <a:rPr lang="en-US" spc="-5" baseline="30000" dirty="0" smtClean="0">
                <a:latin typeface="Arial"/>
                <a:cs typeface="Arial"/>
              </a:rPr>
              <a:t>st</a:t>
            </a:r>
            <a:r>
              <a:rPr lang="en-US" spc="-5" dirty="0" smtClean="0">
                <a:latin typeface="Arial"/>
                <a:cs typeface="Arial"/>
              </a:rPr>
              <a:t>-generation </a:t>
            </a:r>
          </a:p>
          <a:p>
            <a:pPr marL="12700" marR="1062355">
              <a:lnSpc>
                <a:spcPct val="100000"/>
              </a:lnSpc>
              <a:spcBef>
                <a:spcPts val="100"/>
              </a:spcBef>
              <a:tabLst>
                <a:tab pos="412750" algn="l"/>
              </a:tabLst>
            </a:pPr>
            <a:r>
              <a:rPr lang="en-US" spc="-5" dirty="0">
                <a:latin typeface="Arial"/>
                <a:cs typeface="Arial"/>
              </a:rPr>
              <a:t>H</a:t>
            </a:r>
            <a:r>
              <a:rPr lang="en-US" spc="-5" dirty="0" smtClean="0">
                <a:latin typeface="Arial"/>
                <a:cs typeface="Arial"/>
              </a:rPr>
              <a:t>igh </a:t>
            </a:r>
            <a:r>
              <a:rPr lang="en-US" spc="-5" dirty="0">
                <a:latin typeface="Arial"/>
                <a:cs typeface="Arial"/>
              </a:rPr>
              <a:t>efficiency </a:t>
            </a:r>
            <a:r>
              <a:rPr lang="en-US" spc="-5" dirty="0" smtClean="0">
                <a:latin typeface="Arial"/>
                <a:cs typeface="Arial"/>
              </a:rPr>
              <a:t>but expensive</a:t>
            </a:r>
            <a:endParaRPr sz="1800">
              <a:latin typeface="Malgun Gothic"/>
              <a:cs typeface="Malgun Gothic"/>
            </a:endParaRPr>
          </a:p>
          <a:p>
            <a:pPr marL="154940" indent="-142240">
              <a:lnSpc>
                <a:spcPct val="100000"/>
              </a:lnSpc>
              <a:buChar char="•"/>
              <a:tabLst>
                <a:tab pos="155575" algn="l"/>
              </a:tabLst>
            </a:pPr>
            <a:r>
              <a:rPr sz="1800" spc="-5" dirty="0">
                <a:latin typeface="Arial"/>
                <a:cs typeface="Arial"/>
              </a:rPr>
              <a:t>Single crystal Si,</a:t>
            </a:r>
            <a:r>
              <a:rPr sz="1800" spc="-35" dirty="0">
                <a:latin typeface="Arial"/>
                <a:cs typeface="Arial"/>
              </a:rPr>
              <a:t> </a:t>
            </a:r>
            <a:r>
              <a:rPr sz="1800" spc="-5" dirty="0">
                <a:latin typeface="Arial"/>
                <a:cs typeface="Arial"/>
              </a:rPr>
              <a:t>24.7%</a:t>
            </a:r>
            <a:endParaRPr sz="1800">
              <a:latin typeface="Arial"/>
              <a:cs typeface="Arial"/>
            </a:endParaRPr>
          </a:p>
          <a:p>
            <a:pPr marL="154940" indent="-142240">
              <a:lnSpc>
                <a:spcPct val="100000"/>
              </a:lnSpc>
              <a:buChar char="•"/>
              <a:tabLst>
                <a:tab pos="155575" algn="l"/>
              </a:tabLst>
            </a:pPr>
            <a:r>
              <a:rPr sz="1800" spc="-5" dirty="0">
                <a:latin typeface="Arial"/>
                <a:cs typeface="Arial"/>
              </a:rPr>
              <a:t>Polycrystalline </a:t>
            </a:r>
            <a:r>
              <a:rPr sz="1800" dirty="0">
                <a:latin typeface="Arial"/>
                <a:cs typeface="Arial"/>
              </a:rPr>
              <a:t>Si,</a:t>
            </a:r>
            <a:r>
              <a:rPr sz="1800" spc="-20" dirty="0">
                <a:latin typeface="Arial"/>
                <a:cs typeface="Arial"/>
              </a:rPr>
              <a:t> </a:t>
            </a:r>
            <a:r>
              <a:rPr sz="1800" spc="-5" dirty="0">
                <a:latin typeface="Arial"/>
                <a:cs typeface="Arial"/>
              </a:rPr>
              <a:t>20.3%</a:t>
            </a:r>
            <a:endParaRPr sz="1800">
              <a:latin typeface="Arial"/>
              <a:cs typeface="Arial"/>
            </a:endParaRPr>
          </a:p>
        </p:txBody>
      </p:sp>
      <p:sp>
        <p:nvSpPr>
          <p:cNvPr id="12" name="object 12"/>
          <p:cNvSpPr/>
          <p:nvPr/>
        </p:nvSpPr>
        <p:spPr>
          <a:xfrm>
            <a:off x="1556270" y="2063495"/>
            <a:ext cx="0" cy="857250"/>
          </a:xfrm>
          <a:custGeom>
            <a:avLst/>
            <a:gdLst/>
            <a:ahLst/>
            <a:cxnLst/>
            <a:rect l="l" t="t" r="r" b="b"/>
            <a:pathLst>
              <a:path h="857250">
                <a:moveTo>
                  <a:pt x="0" y="0"/>
                </a:moveTo>
                <a:lnTo>
                  <a:pt x="0" y="857250"/>
                </a:lnTo>
              </a:path>
            </a:pathLst>
          </a:custGeom>
          <a:ln w="28194">
            <a:solidFill>
              <a:srgbClr val="000000"/>
            </a:solidFill>
          </a:ln>
        </p:spPr>
        <p:txBody>
          <a:bodyPr wrap="square" lIns="0" tIns="0" rIns="0" bIns="0" rtlCol="0"/>
          <a:lstStyle/>
          <a:p>
            <a:endParaRPr/>
          </a:p>
        </p:txBody>
      </p:sp>
      <p:sp>
        <p:nvSpPr>
          <p:cNvPr id="13" name="object 13"/>
          <p:cNvSpPr/>
          <p:nvPr/>
        </p:nvSpPr>
        <p:spPr>
          <a:xfrm>
            <a:off x="5279783" y="2063495"/>
            <a:ext cx="0" cy="857250"/>
          </a:xfrm>
          <a:custGeom>
            <a:avLst/>
            <a:gdLst/>
            <a:ahLst/>
            <a:cxnLst/>
            <a:rect l="l" t="t" r="r" b="b"/>
            <a:pathLst>
              <a:path h="857250">
                <a:moveTo>
                  <a:pt x="0" y="0"/>
                </a:moveTo>
                <a:lnTo>
                  <a:pt x="0" y="857250"/>
                </a:lnTo>
              </a:path>
            </a:pathLst>
          </a:custGeom>
          <a:ln w="28955">
            <a:solidFill>
              <a:srgbClr val="000000"/>
            </a:solidFill>
          </a:ln>
        </p:spPr>
        <p:txBody>
          <a:bodyPr wrap="square" lIns="0" tIns="0" rIns="0" bIns="0" rtlCol="0"/>
          <a:lstStyle/>
          <a:p>
            <a:endParaRPr/>
          </a:p>
        </p:txBody>
      </p:sp>
      <p:sp>
        <p:nvSpPr>
          <p:cNvPr id="14" name="object 14"/>
          <p:cNvSpPr/>
          <p:nvPr/>
        </p:nvSpPr>
        <p:spPr>
          <a:xfrm>
            <a:off x="1556651" y="2847213"/>
            <a:ext cx="114300" cy="0"/>
          </a:xfrm>
          <a:custGeom>
            <a:avLst/>
            <a:gdLst/>
            <a:ahLst/>
            <a:cxnLst/>
            <a:rect l="l" t="t" r="r" b="b"/>
            <a:pathLst>
              <a:path w="114300">
                <a:moveTo>
                  <a:pt x="0" y="0"/>
                </a:moveTo>
                <a:lnTo>
                  <a:pt x="114299" y="0"/>
                </a:lnTo>
              </a:path>
            </a:pathLst>
          </a:custGeom>
          <a:ln w="28193">
            <a:solidFill>
              <a:srgbClr val="000000"/>
            </a:solidFill>
          </a:ln>
        </p:spPr>
        <p:txBody>
          <a:bodyPr wrap="square" lIns="0" tIns="0" rIns="0" bIns="0" rtlCol="0"/>
          <a:lstStyle/>
          <a:p>
            <a:endParaRPr/>
          </a:p>
        </p:txBody>
      </p:sp>
      <p:sp>
        <p:nvSpPr>
          <p:cNvPr id="15" name="object 15"/>
          <p:cNvSpPr/>
          <p:nvPr/>
        </p:nvSpPr>
        <p:spPr>
          <a:xfrm>
            <a:off x="1556651" y="2217039"/>
            <a:ext cx="114300" cy="0"/>
          </a:xfrm>
          <a:custGeom>
            <a:avLst/>
            <a:gdLst/>
            <a:ahLst/>
            <a:cxnLst/>
            <a:rect l="l" t="t" r="r" b="b"/>
            <a:pathLst>
              <a:path w="114300">
                <a:moveTo>
                  <a:pt x="0" y="0"/>
                </a:moveTo>
                <a:lnTo>
                  <a:pt x="114299" y="0"/>
                </a:lnTo>
              </a:path>
            </a:pathLst>
          </a:custGeom>
          <a:ln w="28193">
            <a:solidFill>
              <a:srgbClr val="000000"/>
            </a:solidFill>
          </a:ln>
        </p:spPr>
        <p:txBody>
          <a:bodyPr wrap="square" lIns="0" tIns="0" rIns="0" bIns="0" rtlCol="0"/>
          <a:lstStyle/>
          <a:p>
            <a:endParaRPr/>
          </a:p>
        </p:txBody>
      </p:sp>
      <p:sp>
        <p:nvSpPr>
          <p:cNvPr id="16" name="object 16"/>
          <p:cNvSpPr/>
          <p:nvPr/>
        </p:nvSpPr>
        <p:spPr>
          <a:xfrm>
            <a:off x="3700919" y="2063496"/>
            <a:ext cx="1028065" cy="838200"/>
          </a:xfrm>
          <a:custGeom>
            <a:avLst/>
            <a:gdLst/>
            <a:ahLst/>
            <a:cxnLst/>
            <a:rect l="l" t="t" r="r" b="b"/>
            <a:pathLst>
              <a:path w="1028064" h="838200">
                <a:moveTo>
                  <a:pt x="106679" y="765809"/>
                </a:moveTo>
                <a:lnTo>
                  <a:pt x="88391" y="743711"/>
                </a:lnTo>
                <a:lnTo>
                  <a:pt x="0" y="816863"/>
                </a:lnTo>
                <a:lnTo>
                  <a:pt x="18287" y="838199"/>
                </a:lnTo>
                <a:lnTo>
                  <a:pt x="106679" y="765809"/>
                </a:lnTo>
                <a:close/>
              </a:path>
              <a:path w="1028064" h="838200">
                <a:moveTo>
                  <a:pt x="260603" y="637793"/>
                </a:moveTo>
                <a:lnTo>
                  <a:pt x="242315" y="615695"/>
                </a:lnTo>
                <a:lnTo>
                  <a:pt x="153923" y="688847"/>
                </a:lnTo>
                <a:lnTo>
                  <a:pt x="172211" y="710945"/>
                </a:lnTo>
                <a:lnTo>
                  <a:pt x="260603" y="637793"/>
                </a:lnTo>
                <a:close/>
              </a:path>
              <a:path w="1028064" h="838200">
                <a:moveTo>
                  <a:pt x="413765" y="509777"/>
                </a:moveTo>
                <a:lnTo>
                  <a:pt x="395477" y="487679"/>
                </a:lnTo>
                <a:lnTo>
                  <a:pt x="307847" y="560831"/>
                </a:lnTo>
                <a:lnTo>
                  <a:pt x="326135" y="582929"/>
                </a:lnTo>
                <a:lnTo>
                  <a:pt x="413765" y="509777"/>
                </a:lnTo>
                <a:close/>
              </a:path>
              <a:path w="1028064" h="838200">
                <a:moveTo>
                  <a:pt x="567689" y="381761"/>
                </a:moveTo>
                <a:lnTo>
                  <a:pt x="549401" y="360425"/>
                </a:lnTo>
                <a:lnTo>
                  <a:pt x="461771" y="432815"/>
                </a:lnTo>
                <a:lnTo>
                  <a:pt x="480059" y="454913"/>
                </a:lnTo>
                <a:lnTo>
                  <a:pt x="567689" y="381761"/>
                </a:lnTo>
                <a:close/>
              </a:path>
              <a:path w="1028064" h="838200">
                <a:moveTo>
                  <a:pt x="721613" y="254507"/>
                </a:moveTo>
                <a:lnTo>
                  <a:pt x="703325" y="232409"/>
                </a:lnTo>
                <a:lnTo>
                  <a:pt x="615695" y="305561"/>
                </a:lnTo>
                <a:lnTo>
                  <a:pt x="633983" y="326897"/>
                </a:lnTo>
                <a:lnTo>
                  <a:pt x="721613" y="254507"/>
                </a:lnTo>
                <a:close/>
              </a:path>
              <a:path w="1028064" h="838200">
                <a:moveTo>
                  <a:pt x="875537" y="126491"/>
                </a:moveTo>
                <a:lnTo>
                  <a:pt x="857249" y="104393"/>
                </a:lnTo>
                <a:lnTo>
                  <a:pt x="769619" y="177545"/>
                </a:lnTo>
                <a:lnTo>
                  <a:pt x="787907" y="199643"/>
                </a:lnTo>
                <a:lnTo>
                  <a:pt x="875537" y="126491"/>
                </a:lnTo>
                <a:close/>
              </a:path>
              <a:path w="1028064" h="838200">
                <a:moveTo>
                  <a:pt x="1027636" y="0"/>
                </a:moveTo>
                <a:lnTo>
                  <a:pt x="982876" y="0"/>
                </a:lnTo>
                <a:lnTo>
                  <a:pt x="923543" y="49529"/>
                </a:lnTo>
                <a:lnTo>
                  <a:pt x="941831" y="71627"/>
                </a:lnTo>
                <a:lnTo>
                  <a:pt x="1027636" y="0"/>
                </a:lnTo>
                <a:close/>
              </a:path>
            </a:pathLst>
          </a:custGeom>
          <a:solidFill>
            <a:srgbClr val="FF0066"/>
          </a:solidFill>
        </p:spPr>
        <p:txBody>
          <a:bodyPr wrap="square" lIns="0" tIns="0" rIns="0" bIns="0" rtlCol="0"/>
          <a:lstStyle/>
          <a:p>
            <a:endParaRPr/>
          </a:p>
        </p:txBody>
      </p:sp>
      <p:sp>
        <p:nvSpPr>
          <p:cNvPr id="17" name="object 17"/>
          <p:cNvSpPr/>
          <p:nvPr/>
        </p:nvSpPr>
        <p:spPr>
          <a:xfrm>
            <a:off x="2550182" y="2063496"/>
            <a:ext cx="525145" cy="857250"/>
          </a:xfrm>
          <a:custGeom>
            <a:avLst/>
            <a:gdLst/>
            <a:ahLst/>
            <a:cxnLst/>
            <a:rect l="l" t="t" r="r" b="b"/>
            <a:pathLst>
              <a:path w="525144" h="857250">
                <a:moveTo>
                  <a:pt x="70983" y="790193"/>
                </a:moveTo>
                <a:lnTo>
                  <a:pt x="46599" y="776477"/>
                </a:lnTo>
                <a:lnTo>
                  <a:pt x="0" y="857250"/>
                </a:lnTo>
                <a:lnTo>
                  <a:pt x="32812" y="857250"/>
                </a:lnTo>
                <a:lnTo>
                  <a:pt x="70983" y="790193"/>
                </a:lnTo>
                <a:close/>
              </a:path>
              <a:path w="525144" h="857250">
                <a:moveTo>
                  <a:pt x="170805" y="617219"/>
                </a:moveTo>
                <a:lnTo>
                  <a:pt x="146421" y="602741"/>
                </a:lnTo>
                <a:lnTo>
                  <a:pt x="89271" y="701801"/>
                </a:lnTo>
                <a:lnTo>
                  <a:pt x="113655" y="716279"/>
                </a:lnTo>
                <a:lnTo>
                  <a:pt x="170805" y="617219"/>
                </a:lnTo>
                <a:close/>
              </a:path>
              <a:path w="525144" h="857250">
                <a:moveTo>
                  <a:pt x="270627" y="443483"/>
                </a:moveTo>
                <a:lnTo>
                  <a:pt x="245481" y="429005"/>
                </a:lnTo>
                <a:lnTo>
                  <a:pt x="189093" y="528065"/>
                </a:lnTo>
                <a:lnTo>
                  <a:pt x="213477" y="542543"/>
                </a:lnTo>
                <a:lnTo>
                  <a:pt x="270627" y="443483"/>
                </a:lnTo>
                <a:close/>
              </a:path>
              <a:path w="525144" h="857250">
                <a:moveTo>
                  <a:pt x="369687" y="269747"/>
                </a:moveTo>
                <a:lnTo>
                  <a:pt x="345303" y="256031"/>
                </a:lnTo>
                <a:lnTo>
                  <a:pt x="288153" y="355091"/>
                </a:lnTo>
                <a:lnTo>
                  <a:pt x="313299" y="368807"/>
                </a:lnTo>
                <a:lnTo>
                  <a:pt x="369687" y="269747"/>
                </a:lnTo>
                <a:close/>
              </a:path>
              <a:path w="525144" h="857250">
                <a:moveTo>
                  <a:pt x="469509" y="96773"/>
                </a:moveTo>
                <a:lnTo>
                  <a:pt x="445125" y="82295"/>
                </a:lnTo>
                <a:lnTo>
                  <a:pt x="387975" y="181355"/>
                </a:lnTo>
                <a:lnTo>
                  <a:pt x="412359" y="195833"/>
                </a:lnTo>
                <a:lnTo>
                  <a:pt x="469509" y="96773"/>
                </a:lnTo>
                <a:close/>
              </a:path>
              <a:path w="525144" h="857250">
                <a:moveTo>
                  <a:pt x="524930" y="0"/>
                </a:moveTo>
                <a:lnTo>
                  <a:pt x="492134" y="0"/>
                </a:lnTo>
                <a:lnTo>
                  <a:pt x="487797" y="7619"/>
                </a:lnTo>
                <a:lnTo>
                  <a:pt x="512181" y="22097"/>
                </a:lnTo>
                <a:lnTo>
                  <a:pt x="524930" y="0"/>
                </a:lnTo>
                <a:close/>
              </a:path>
            </a:pathLst>
          </a:custGeom>
          <a:solidFill>
            <a:srgbClr val="000000"/>
          </a:solidFill>
        </p:spPr>
        <p:txBody>
          <a:bodyPr wrap="square" lIns="0" tIns="0" rIns="0" bIns="0" rtlCol="0"/>
          <a:lstStyle/>
          <a:p>
            <a:endParaRPr/>
          </a:p>
        </p:txBody>
      </p:sp>
      <p:sp>
        <p:nvSpPr>
          <p:cNvPr id="18" name="object 18"/>
          <p:cNvSpPr/>
          <p:nvPr/>
        </p:nvSpPr>
        <p:spPr>
          <a:xfrm>
            <a:off x="1965031" y="2063495"/>
            <a:ext cx="236854" cy="857250"/>
          </a:xfrm>
          <a:custGeom>
            <a:avLst/>
            <a:gdLst/>
            <a:ahLst/>
            <a:cxnLst/>
            <a:rect l="l" t="t" r="r" b="b"/>
            <a:pathLst>
              <a:path w="236855" h="857250">
                <a:moveTo>
                  <a:pt x="53392" y="758951"/>
                </a:moveTo>
                <a:lnTo>
                  <a:pt x="25198" y="752855"/>
                </a:lnTo>
                <a:lnTo>
                  <a:pt x="0" y="857250"/>
                </a:lnTo>
                <a:lnTo>
                  <a:pt x="29827" y="857250"/>
                </a:lnTo>
                <a:lnTo>
                  <a:pt x="53392" y="758951"/>
                </a:lnTo>
                <a:close/>
              </a:path>
              <a:path w="236855" h="857250">
                <a:moveTo>
                  <a:pt x="99874" y="564641"/>
                </a:moveTo>
                <a:lnTo>
                  <a:pt x="72442" y="557783"/>
                </a:lnTo>
                <a:lnTo>
                  <a:pt x="45772" y="669035"/>
                </a:lnTo>
                <a:lnTo>
                  <a:pt x="73204" y="675893"/>
                </a:lnTo>
                <a:lnTo>
                  <a:pt x="99874" y="564641"/>
                </a:lnTo>
                <a:close/>
              </a:path>
              <a:path w="236855" h="857250">
                <a:moveTo>
                  <a:pt x="147118" y="370331"/>
                </a:moveTo>
                <a:lnTo>
                  <a:pt x="118924" y="363473"/>
                </a:lnTo>
                <a:lnTo>
                  <a:pt x="92254" y="474725"/>
                </a:lnTo>
                <a:lnTo>
                  <a:pt x="120448" y="481583"/>
                </a:lnTo>
                <a:lnTo>
                  <a:pt x="147118" y="370331"/>
                </a:lnTo>
                <a:close/>
              </a:path>
              <a:path w="236855" h="857250">
                <a:moveTo>
                  <a:pt x="193600" y="176021"/>
                </a:moveTo>
                <a:lnTo>
                  <a:pt x="166168" y="169163"/>
                </a:lnTo>
                <a:lnTo>
                  <a:pt x="139498" y="280415"/>
                </a:lnTo>
                <a:lnTo>
                  <a:pt x="166930" y="287273"/>
                </a:lnTo>
                <a:lnTo>
                  <a:pt x="193600" y="176021"/>
                </a:lnTo>
                <a:close/>
              </a:path>
              <a:path w="236855" h="857250">
                <a:moveTo>
                  <a:pt x="236277" y="0"/>
                </a:moveTo>
                <a:lnTo>
                  <a:pt x="206622" y="0"/>
                </a:lnTo>
                <a:lnTo>
                  <a:pt x="185980" y="86105"/>
                </a:lnTo>
                <a:lnTo>
                  <a:pt x="214174" y="92201"/>
                </a:lnTo>
                <a:lnTo>
                  <a:pt x="236277" y="0"/>
                </a:lnTo>
                <a:close/>
              </a:path>
            </a:pathLst>
          </a:custGeom>
          <a:solidFill>
            <a:srgbClr val="000000"/>
          </a:solidFill>
        </p:spPr>
        <p:txBody>
          <a:bodyPr wrap="square" lIns="0" tIns="0" rIns="0" bIns="0" rtlCol="0"/>
          <a:lstStyle/>
          <a:p>
            <a:endParaRPr/>
          </a:p>
        </p:txBody>
      </p:sp>
      <p:sp>
        <p:nvSpPr>
          <p:cNvPr id="19" name="object 19"/>
          <p:cNvSpPr txBox="1"/>
          <p:nvPr/>
        </p:nvSpPr>
        <p:spPr>
          <a:xfrm>
            <a:off x="1259549" y="2776220"/>
            <a:ext cx="194310" cy="177800"/>
          </a:xfrm>
          <a:prstGeom prst="rect">
            <a:avLst/>
          </a:prstGeom>
        </p:spPr>
        <p:txBody>
          <a:bodyPr vert="vert270" wrap="square" lIns="0" tIns="0" rIns="0" bIns="0" rtlCol="0">
            <a:spAutoFit/>
          </a:bodyPr>
          <a:lstStyle/>
          <a:p>
            <a:pPr marL="12700">
              <a:lnSpc>
                <a:spcPts val="1410"/>
              </a:lnSpc>
            </a:pPr>
            <a:r>
              <a:rPr sz="1200" b="1" dirty="0">
                <a:solidFill>
                  <a:srgbClr val="000062"/>
                </a:solidFill>
                <a:latin typeface="Times New Roman"/>
                <a:cs typeface="Times New Roman"/>
              </a:rPr>
              <a:t>60</a:t>
            </a:r>
            <a:endParaRPr sz="1200">
              <a:latin typeface="Times New Roman"/>
              <a:cs typeface="Times New Roman"/>
            </a:endParaRPr>
          </a:p>
        </p:txBody>
      </p:sp>
      <p:sp>
        <p:nvSpPr>
          <p:cNvPr id="20" name="object 20"/>
          <p:cNvSpPr txBox="1"/>
          <p:nvPr/>
        </p:nvSpPr>
        <p:spPr>
          <a:xfrm>
            <a:off x="1259549" y="2146045"/>
            <a:ext cx="194310" cy="177800"/>
          </a:xfrm>
          <a:prstGeom prst="rect">
            <a:avLst/>
          </a:prstGeom>
        </p:spPr>
        <p:txBody>
          <a:bodyPr vert="vert270" wrap="square" lIns="0" tIns="0" rIns="0" bIns="0" rtlCol="0">
            <a:spAutoFit/>
          </a:bodyPr>
          <a:lstStyle/>
          <a:p>
            <a:pPr marL="12700">
              <a:lnSpc>
                <a:spcPts val="1410"/>
              </a:lnSpc>
            </a:pPr>
            <a:r>
              <a:rPr sz="1200" b="1" dirty="0">
                <a:solidFill>
                  <a:srgbClr val="000062"/>
                </a:solidFill>
                <a:latin typeface="Times New Roman"/>
                <a:cs typeface="Times New Roman"/>
              </a:rPr>
              <a:t>80</a:t>
            </a:r>
            <a:endParaRPr sz="1200">
              <a:latin typeface="Times New Roman"/>
              <a:cs typeface="Times New Roman"/>
            </a:endParaRPr>
          </a:p>
        </p:txBody>
      </p:sp>
      <p:sp>
        <p:nvSpPr>
          <p:cNvPr id="21" name="object 21"/>
          <p:cNvSpPr/>
          <p:nvPr/>
        </p:nvSpPr>
        <p:spPr>
          <a:xfrm>
            <a:off x="2131636" y="2100553"/>
            <a:ext cx="827405" cy="820419"/>
          </a:xfrm>
          <a:custGeom>
            <a:avLst/>
            <a:gdLst/>
            <a:ahLst/>
            <a:cxnLst/>
            <a:rect l="l" t="t" r="r" b="b"/>
            <a:pathLst>
              <a:path w="827405" h="820419">
                <a:moveTo>
                  <a:pt x="827019" y="234452"/>
                </a:moveTo>
                <a:lnTo>
                  <a:pt x="824226" y="162419"/>
                </a:lnTo>
                <a:lnTo>
                  <a:pt x="813032" y="102113"/>
                </a:lnTo>
                <a:lnTo>
                  <a:pt x="793251" y="54683"/>
                </a:lnTo>
                <a:lnTo>
                  <a:pt x="764704" y="21274"/>
                </a:lnTo>
                <a:lnTo>
                  <a:pt x="727416" y="3039"/>
                </a:lnTo>
                <a:lnTo>
                  <a:pt x="706148" y="0"/>
                </a:lnTo>
                <a:lnTo>
                  <a:pt x="683379" y="960"/>
                </a:lnTo>
                <a:lnTo>
                  <a:pt x="633730" y="14453"/>
                </a:lnTo>
                <a:lnTo>
                  <a:pt x="579253" y="42664"/>
                </a:lnTo>
                <a:lnTo>
                  <a:pt x="520731" y="84739"/>
                </a:lnTo>
                <a:lnTo>
                  <a:pt x="490200" y="110709"/>
                </a:lnTo>
                <a:lnTo>
                  <a:pt x="458951" y="139824"/>
                </a:lnTo>
                <a:lnTo>
                  <a:pt x="427083" y="171977"/>
                </a:lnTo>
                <a:lnTo>
                  <a:pt x="394694" y="207063"/>
                </a:lnTo>
                <a:lnTo>
                  <a:pt x="361883" y="244974"/>
                </a:lnTo>
                <a:lnTo>
                  <a:pt x="328747" y="285603"/>
                </a:lnTo>
                <a:lnTo>
                  <a:pt x="295384" y="328844"/>
                </a:lnTo>
                <a:lnTo>
                  <a:pt x="261892" y="374589"/>
                </a:lnTo>
                <a:lnTo>
                  <a:pt x="228370" y="422732"/>
                </a:lnTo>
                <a:lnTo>
                  <a:pt x="194915" y="473167"/>
                </a:lnTo>
                <a:lnTo>
                  <a:pt x="161625" y="525785"/>
                </a:lnTo>
                <a:lnTo>
                  <a:pt x="128599" y="580482"/>
                </a:lnTo>
                <a:lnTo>
                  <a:pt x="95934" y="637149"/>
                </a:lnTo>
                <a:lnTo>
                  <a:pt x="63728" y="695679"/>
                </a:lnTo>
                <a:lnTo>
                  <a:pt x="32080" y="755967"/>
                </a:lnTo>
                <a:lnTo>
                  <a:pt x="1087" y="817906"/>
                </a:lnTo>
                <a:lnTo>
                  <a:pt x="0" y="820192"/>
                </a:lnTo>
                <a:lnTo>
                  <a:pt x="688432" y="820192"/>
                </a:lnTo>
                <a:lnTo>
                  <a:pt x="721333" y="730389"/>
                </a:lnTo>
                <a:lnTo>
                  <a:pt x="740499" y="672978"/>
                </a:lnTo>
                <a:lnTo>
                  <a:pt x="757815" y="616922"/>
                </a:lnTo>
                <a:lnTo>
                  <a:pt x="773258" y="562364"/>
                </a:lnTo>
                <a:lnTo>
                  <a:pt x="786807" y="509448"/>
                </a:lnTo>
                <a:lnTo>
                  <a:pt x="798437" y="458317"/>
                </a:lnTo>
                <a:lnTo>
                  <a:pt x="808126" y="409114"/>
                </a:lnTo>
                <a:lnTo>
                  <a:pt x="815852" y="361982"/>
                </a:lnTo>
                <a:lnTo>
                  <a:pt x="821591" y="317066"/>
                </a:lnTo>
                <a:lnTo>
                  <a:pt x="825321" y="274508"/>
                </a:lnTo>
                <a:lnTo>
                  <a:pt x="827019" y="234452"/>
                </a:lnTo>
                <a:close/>
              </a:path>
            </a:pathLst>
          </a:custGeom>
          <a:solidFill>
            <a:srgbClr val="FF0000"/>
          </a:solidFill>
        </p:spPr>
        <p:txBody>
          <a:bodyPr wrap="square" lIns="0" tIns="0" rIns="0" bIns="0" rtlCol="0"/>
          <a:lstStyle/>
          <a:p>
            <a:endParaRPr/>
          </a:p>
        </p:txBody>
      </p:sp>
      <p:sp>
        <p:nvSpPr>
          <p:cNvPr id="22" name="object 22"/>
          <p:cNvSpPr/>
          <p:nvPr/>
        </p:nvSpPr>
        <p:spPr>
          <a:xfrm>
            <a:off x="2125107" y="2094738"/>
            <a:ext cx="840105" cy="826135"/>
          </a:xfrm>
          <a:custGeom>
            <a:avLst/>
            <a:gdLst/>
            <a:ahLst/>
            <a:cxnLst/>
            <a:rect l="l" t="t" r="r" b="b"/>
            <a:pathLst>
              <a:path w="840105" h="826135">
                <a:moveTo>
                  <a:pt x="753995" y="9143"/>
                </a:moveTo>
                <a:lnTo>
                  <a:pt x="740660" y="3809"/>
                </a:lnTo>
                <a:lnTo>
                  <a:pt x="739136" y="3809"/>
                </a:lnTo>
                <a:lnTo>
                  <a:pt x="723134" y="0"/>
                </a:lnTo>
                <a:lnTo>
                  <a:pt x="654721" y="8875"/>
                </a:lnTo>
                <a:lnTo>
                  <a:pt x="583470" y="42267"/>
                </a:lnTo>
                <a:lnTo>
                  <a:pt x="547007" y="66792"/>
                </a:lnTo>
                <a:lnTo>
                  <a:pt x="510260" y="95809"/>
                </a:lnTo>
                <a:lnTo>
                  <a:pt x="473433" y="128771"/>
                </a:lnTo>
                <a:lnTo>
                  <a:pt x="436732" y="165132"/>
                </a:lnTo>
                <a:lnTo>
                  <a:pt x="400363" y="204347"/>
                </a:lnTo>
                <a:lnTo>
                  <a:pt x="364529" y="245870"/>
                </a:lnTo>
                <a:lnTo>
                  <a:pt x="329437" y="289155"/>
                </a:lnTo>
                <a:lnTo>
                  <a:pt x="295292" y="333655"/>
                </a:lnTo>
                <a:lnTo>
                  <a:pt x="262298" y="378825"/>
                </a:lnTo>
                <a:lnTo>
                  <a:pt x="230662" y="424119"/>
                </a:lnTo>
                <a:lnTo>
                  <a:pt x="200588" y="468992"/>
                </a:lnTo>
                <a:lnTo>
                  <a:pt x="172281" y="512896"/>
                </a:lnTo>
                <a:lnTo>
                  <a:pt x="145948" y="555286"/>
                </a:lnTo>
                <a:lnTo>
                  <a:pt x="121791" y="595617"/>
                </a:lnTo>
                <a:lnTo>
                  <a:pt x="100019" y="633342"/>
                </a:lnTo>
                <a:lnTo>
                  <a:pt x="80834" y="667915"/>
                </a:lnTo>
                <a:lnTo>
                  <a:pt x="51050" y="725423"/>
                </a:lnTo>
                <a:lnTo>
                  <a:pt x="25904" y="772667"/>
                </a:lnTo>
                <a:lnTo>
                  <a:pt x="2282" y="821435"/>
                </a:lnTo>
                <a:lnTo>
                  <a:pt x="0" y="826007"/>
                </a:lnTo>
                <a:lnTo>
                  <a:pt x="14081" y="826007"/>
                </a:lnTo>
                <a:lnTo>
                  <a:pt x="37334" y="778001"/>
                </a:lnTo>
                <a:lnTo>
                  <a:pt x="71157" y="712161"/>
                </a:lnTo>
                <a:lnTo>
                  <a:pt x="91865" y="674141"/>
                </a:lnTo>
                <a:lnTo>
                  <a:pt x="114871" y="633395"/>
                </a:lnTo>
                <a:lnTo>
                  <a:pt x="139999" y="590428"/>
                </a:lnTo>
                <a:lnTo>
                  <a:pt x="167076" y="545747"/>
                </a:lnTo>
                <a:lnTo>
                  <a:pt x="195926" y="499857"/>
                </a:lnTo>
                <a:lnTo>
                  <a:pt x="226374" y="453265"/>
                </a:lnTo>
                <a:lnTo>
                  <a:pt x="258246" y="406475"/>
                </a:lnTo>
                <a:lnTo>
                  <a:pt x="291366" y="359994"/>
                </a:lnTo>
                <a:lnTo>
                  <a:pt x="325559" y="314327"/>
                </a:lnTo>
                <a:lnTo>
                  <a:pt x="360652" y="269981"/>
                </a:lnTo>
                <a:lnTo>
                  <a:pt x="396469" y="227460"/>
                </a:lnTo>
                <a:lnTo>
                  <a:pt x="432835" y="187271"/>
                </a:lnTo>
                <a:lnTo>
                  <a:pt x="469575" y="149919"/>
                </a:lnTo>
                <a:lnTo>
                  <a:pt x="506514" y="115910"/>
                </a:lnTo>
                <a:lnTo>
                  <a:pt x="543478" y="85751"/>
                </a:lnTo>
                <a:lnTo>
                  <a:pt x="580292" y="59946"/>
                </a:lnTo>
                <a:lnTo>
                  <a:pt x="616780" y="39001"/>
                </a:lnTo>
                <a:lnTo>
                  <a:pt x="652768" y="23422"/>
                </a:lnTo>
                <a:lnTo>
                  <a:pt x="705608" y="12191"/>
                </a:lnTo>
                <a:lnTo>
                  <a:pt x="721610" y="12953"/>
                </a:lnTo>
                <a:lnTo>
                  <a:pt x="721610" y="13099"/>
                </a:lnTo>
                <a:lnTo>
                  <a:pt x="736850" y="16001"/>
                </a:lnTo>
                <a:lnTo>
                  <a:pt x="736850" y="16306"/>
                </a:lnTo>
                <a:lnTo>
                  <a:pt x="749804" y="21488"/>
                </a:lnTo>
                <a:lnTo>
                  <a:pt x="749804" y="21335"/>
                </a:lnTo>
                <a:lnTo>
                  <a:pt x="753614" y="22097"/>
                </a:lnTo>
                <a:lnTo>
                  <a:pt x="753614" y="9143"/>
                </a:lnTo>
                <a:lnTo>
                  <a:pt x="753995" y="9143"/>
                </a:lnTo>
                <a:close/>
              </a:path>
              <a:path w="840105" h="826135">
                <a:moveTo>
                  <a:pt x="827440" y="380114"/>
                </a:moveTo>
                <a:lnTo>
                  <a:pt x="827440" y="224884"/>
                </a:lnTo>
                <a:lnTo>
                  <a:pt x="826384" y="272597"/>
                </a:lnTo>
                <a:lnTo>
                  <a:pt x="822292" y="322641"/>
                </a:lnTo>
                <a:lnTo>
                  <a:pt x="815452" y="374570"/>
                </a:lnTo>
                <a:lnTo>
                  <a:pt x="806152" y="427938"/>
                </a:lnTo>
                <a:lnTo>
                  <a:pt x="794683" y="482298"/>
                </a:lnTo>
                <a:lnTo>
                  <a:pt x="781331" y="537201"/>
                </a:lnTo>
                <a:lnTo>
                  <a:pt x="766387" y="592203"/>
                </a:lnTo>
                <a:lnTo>
                  <a:pt x="750138" y="646855"/>
                </a:lnTo>
                <a:lnTo>
                  <a:pt x="732873" y="700711"/>
                </a:lnTo>
                <a:lnTo>
                  <a:pt x="714882" y="753324"/>
                </a:lnTo>
                <a:lnTo>
                  <a:pt x="696452" y="804247"/>
                </a:lnTo>
                <a:lnTo>
                  <a:pt x="688165" y="826007"/>
                </a:lnTo>
                <a:lnTo>
                  <a:pt x="701919" y="826007"/>
                </a:lnTo>
                <a:lnTo>
                  <a:pt x="728270" y="754038"/>
                </a:lnTo>
                <a:lnTo>
                  <a:pt x="746367" y="700931"/>
                </a:lnTo>
                <a:lnTo>
                  <a:pt x="763708" y="646602"/>
                </a:lnTo>
                <a:lnTo>
                  <a:pt x="780000" y="591491"/>
                </a:lnTo>
                <a:lnTo>
                  <a:pt x="794950" y="536037"/>
                </a:lnTo>
                <a:lnTo>
                  <a:pt x="808265" y="480681"/>
                </a:lnTo>
                <a:lnTo>
                  <a:pt x="819652" y="425861"/>
                </a:lnTo>
                <a:lnTo>
                  <a:pt x="827440" y="380114"/>
                </a:lnTo>
                <a:close/>
              </a:path>
              <a:path w="840105" h="826135">
                <a:moveTo>
                  <a:pt x="721610" y="13099"/>
                </a:moveTo>
                <a:lnTo>
                  <a:pt x="721610" y="12953"/>
                </a:lnTo>
                <a:lnTo>
                  <a:pt x="720848" y="12953"/>
                </a:lnTo>
                <a:lnTo>
                  <a:pt x="721610" y="13099"/>
                </a:lnTo>
                <a:close/>
              </a:path>
              <a:path w="840105" h="826135">
                <a:moveTo>
                  <a:pt x="736850" y="16306"/>
                </a:moveTo>
                <a:lnTo>
                  <a:pt x="736850" y="16001"/>
                </a:lnTo>
                <a:lnTo>
                  <a:pt x="736088" y="16001"/>
                </a:lnTo>
                <a:lnTo>
                  <a:pt x="736850" y="16306"/>
                </a:lnTo>
                <a:close/>
              </a:path>
              <a:path w="840105" h="826135">
                <a:moveTo>
                  <a:pt x="753614" y="22097"/>
                </a:moveTo>
                <a:lnTo>
                  <a:pt x="749804" y="21335"/>
                </a:lnTo>
                <a:lnTo>
                  <a:pt x="750656" y="21829"/>
                </a:lnTo>
                <a:lnTo>
                  <a:pt x="751328" y="22097"/>
                </a:lnTo>
                <a:lnTo>
                  <a:pt x="753614" y="22097"/>
                </a:lnTo>
                <a:close/>
              </a:path>
              <a:path w="840105" h="826135">
                <a:moveTo>
                  <a:pt x="750656" y="21829"/>
                </a:moveTo>
                <a:lnTo>
                  <a:pt x="749804" y="21335"/>
                </a:lnTo>
                <a:lnTo>
                  <a:pt x="749804" y="21488"/>
                </a:lnTo>
                <a:lnTo>
                  <a:pt x="750656" y="21829"/>
                </a:lnTo>
                <a:close/>
              </a:path>
              <a:path w="840105" h="826135">
                <a:moveTo>
                  <a:pt x="840062" y="220755"/>
                </a:moveTo>
                <a:lnTo>
                  <a:pt x="837416" y="175220"/>
                </a:lnTo>
                <a:lnTo>
                  <a:pt x="831084" y="132862"/>
                </a:lnTo>
                <a:lnTo>
                  <a:pt x="820773" y="94121"/>
                </a:lnTo>
                <a:lnTo>
                  <a:pt x="796286" y="43433"/>
                </a:lnTo>
                <a:lnTo>
                  <a:pt x="784856" y="30479"/>
                </a:lnTo>
                <a:lnTo>
                  <a:pt x="784094" y="30479"/>
                </a:lnTo>
                <a:lnTo>
                  <a:pt x="784094" y="29717"/>
                </a:lnTo>
                <a:lnTo>
                  <a:pt x="771140" y="19049"/>
                </a:lnTo>
                <a:lnTo>
                  <a:pt x="770378" y="19049"/>
                </a:lnTo>
                <a:lnTo>
                  <a:pt x="756662" y="10667"/>
                </a:lnTo>
                <a:lnTo>
                  <a:pt x="755900" y="9905"/>
                </a:lnTo>
                <a:lnTo>
                  <a:pt x="753614" y="9143"/>
                </a:lnTo>
                <a:lnTo>
                  <a:pt x="753614" y="22097"/>
                </a:lnTo>
                <a:lnTo>
                  <a:pt x="751328" y="22097"/>
                </a:lnTo>
                <a:lnTo>
                  <a:pt x="750656" y="21829"/>
                </a:lnTo>
                <a:lnTo>
                  <a:pt x="763520" y="29276"/>
                </a:lnTo>
                <a:lnTo>
                  <a:pt x="763520" y="28955"/>
                </a:lnTo>
                <a:lnTo>
                  <a:pt x="774950" y="38957"/>
                </a:lnTo>
                <a:lnTo>
                  <a:pt x="775712" y="39623"/>
                </a:lnTo>
                <a:lnTo>
                  <a:pt x="786380" y="51815"/>
                </a:lnTo>
                <a:lnTo>
                  <a:pt x="809501" y="100209"/>
                </a:lnTo>
                <a:lnTo>
                  <a:pt x="819287" y="138244"/>
                </a:lnTo>
                <a:lnTo>
                  <a:pt x="825170" y="179951"/>
                </a:lnTo>
                <a:lnTo>
                  <a:pt x="827440" y="224884"/>
                </a:lnTo>
                <a:lnTo>
                  <a:pt x="827440" y="380114"/>
                </a:lnTo>
                <a:lnTo>
                  <a:pt x="828818" y="372019"/>
                </a:lnTo>
                <a:lnTo>
                  <a:pt x="835470" y="319594"/>
                </a:lnTo>
                <a:lnTo>
                  <a:pt x="839316" y="269026"/>
                </a:lnTo>
                <a:lnTo>
                  <a:pt x="840062" y="220755"/>
                </a:lnTo>
                <a:close/>
              </a:path>
              <a:path w="840105" h="826135">
                <a:moveTo>
                  <a:pt x="755900" y="9905"/>
                </a:moveTo>
                <a:lnTo>
                  <a:pt x="753995" y="9143"/>
                </a:lnTo>
                <a:lnTo>
                  <a:pt x="753614" y="9143"/>
                </a:lnTo>
                <a:lnTo>
                  <a:pt x="755900" y="9905"/>
                </a:lnTo>
                <a:close/>
              </a:path>
              <a:path w="840105" h="826135">
                <a:moveTo>
                  <a:pt x="755900" y="9905"/>
                </a:moveTo>
                <a:lnTo>
                  <a:pt x="754376" y="9143"/>
                </a:lnTo>
                <a:lnTo>
                  <a:pt x="753995" y="9143"/>
                </a:lnTo>
                <a:lnTo>
                  <a:pt x="755900" y="9905"/>
                </a:lnTo>
                <a:close/>
              </a:path>
              <a:path w="840105" h="826135">
                <a:moveTo>
                  <a:pt x="764282" y="29717"/>
                </a:moveTo>
                <a:lnTo>
                  <a:pt x="763520" y="28955"/>
                </a:lnTo>
                <a:lnTo>
                  <a:pt x="763520" y="29276"/>
                </a:lnTo>
                <a:lnTo>
                  <a:pt x="764282" y="29717"/>
                </a:lnTo>
                <a:close/>
              </a:path>
              <a:path w="840105" h="826135">
                <a:moveTo>
                  <a:pt x="775712" y="39623"/>
                </a:moveTo>
                <a:lnTo>
                  <a:pt x="774950" y="38861"/>
                </a:lnTo>
                <a:lnTo>
                  <a:pt x="775319" y="39279"/>
                </a:lnTo>
                <a:lnTo>
                  <a:pt x="775712" y="39623"/>
                </a:lnTo>
                <a:close/>
              </a:path>
              <a:path w="840105" h="826135">
                <a:moveTo>
                  <a:pt x="775319" y="39279"/>
                </a:moveTo>
                <a:lnTo>
                  <a:pt x="774950" y="38861"/>
                </a:lnTo>
                <a:lnTo>
                  <a:pt x="775319" y="39279"/>
                </a:lnTo>
                <a:close/>
              </a:path>
              <a:path w="840105" h="826135">
                <a:moveTo>
                  <a:pt x="775712" y="39725"/>
                </a:moveTo>
                <a:lnTo>
                  <a:pt x="775319" y="39279"/>
                </a:lnTo>
                <a:lnTo>
                  <a:pt x="775712" y="39725"/>
                </a:lnTo>
                <a:close/>
              </a:path>
            </a:pathLst>
          </a:custGeom>
          <a:solidFill>
            <a:srgbClr val="000000"/>
          </a:solidFill>
        </p:spPr>
        <p:txBody>
          <a:bodyPr wrap="square" lIns="0" tIns="0" rIns="0" bIns="0" rtlCol="0"/>
          <a:lstStyle/>
          <a:p>
            <a:endParaRPr/>
          </a:p>
        </p:txBody>
      </p:sp>
      <p:sp>
        <p:nvSpPr>
          <p:cNvPr id="23" name="object 23"/>
          <p:cNvSpPr/>
          <p:nvPr/>
        </p:nvSpPr>
        <p:spPr>
          <a:xfrm>
            <a:off x="774839" y="2919983"/>
            <a:ext cx="9144000" cy="858012"/>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1556270" y="2920745"/>
            <a:ext cx="0" cy="857250"/>
          </a:xfrm>
          <a:custGeom>
            <a:avLst/>
            <a:gdLst/>
            <a:ahLst/>
            <a:cxnLst/>
            <a:rect l="l" t="t" r="r" b="b"/>
            <a:pathLst>
              <a:path h="857250">
                <a:moveTo>
                  <a:pt x="0" y="0"/>
                </a:moveTo>
                <a:lnTo>
                  <a:pt x="0" y="857250"/>
                </a:lnTo>
              </a:path>
            </a:pathLst>
          </a:custGeom>
          <a:ln w="28194">
            <a:solidFill>
              <a:srgbClr val="000000"/>
            </a:solidFill>
          </a:ln>
        </p:spPr>
        <p:txBody>
          <a:bodyPr wrap="square" lIns="0" tIns="0" rIns="0" bIns="0" rtlCol="0"/>
          <a:lstStyle/>
          <a:p>
            <a:endParaRPr/>
          </a:p>
        </p:txBody>
      </p:sp>
      <p:sp>
        <p:nvSpPr>
          <p:cNvPr id="25" name="object 25"/>
          <p:cNvSpPr/>
          <p:nvPr/>
        </p:nvSpPr>
        <p:spPr>
          <a:xfrm>
            <a:off x="5279783" y="2920745"/>
            <a:ext cx="0" cy="857250"/>
          </a:xfrm>
          <a:custGeom>
            <a:avLst/>
            <a:gdLst/>
            <a:ahLst/>
            <a:cxnLst/>
            <a:rect l="l" t="t" r="r" b="b"/>
            <a:pathLst>
              <a:path h="857250">
                <a:moveTo>
                  <a:pt x="0" y="0"/>
                </a:moveTo>
                <a:lnTo>
                  <a:pt x="0" y="857250"/>
                </a:lnTo>
              </a:path>
            </a:pathLst>
          </a:custGeom>
          <a:ln w="28955">
            <a:solidFill>
              <a:srgbClr val="000000"/>
            </a:solidFill>
          </a:ln>
        </p:spPr>
        <p:txBody>
          <a:bodyPr wrap="square" lIns="0" tIns="0" rIns="0" bIns="0" rtlCol="0"/>
          <a:lstStyle/>
          <a:p>
            <a:endParaRPr/>
          </a:p>
        </p:txBody>
      </p:sp>
      <p:sp>
        <p:nvSpPr>
          <p:cNvPr id="26" name="object 26"/>
          <p:cNvSpPr/>
          <p:nvPr/>
        </p:nvSpPr>
        <p:spPr>
          <a:xfrm>
            <a:off x="1556651" y="3477386"/>
            <a:ext cx="114300" cy="0"/>
          </a:xfrm>
          <a:custGeom>
            <a:avLst/>
            <a:gdLst/>
            <a:ahLst/>
            <a:cxnLst/>
            <a:rect l="l" t="t" r="r" b="b"/>
            <a:pathLst>
              <a:path w="114300">
                <a:moveTo>
                  <a:pt x="0" y="0"/>
                </a:moveTo>
                <a:lnTo>
                  <a:pt x="114300" y="0"/>
                </a:lnTo>
              </a:path>
            </a:pathLst>
          </a:custGeom>
          <a:ln w="28194">
            <a:solidFill>
              <a:srgbClr val="000000"/>
            </a:solidFill>
          </a:ln>
        </p:spPr>
        <p:txBody>
          <a:bodyPr wrap="square" lIns="0" tIns="0" rIns="0" bIns="0" rtlCol="0"/>
          <a:lstStyle/>
          <a:p>
            <a:endParaRPr/>
          </a:p>
        </p:txBody>
      </p:sp>
      <p:sp>
        <p:nvSpPr>
          <p:cNvPr id="27" name="object 27"/>
          <p:cNvSpPr txBox="1"/>
          <p:nvPr/>
        </p:nvSpPr>
        <p:spPr>
          <a:xfrm>
            <a:off x="5365375" y="2929382"/>
            <a:ext cx="65405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000062"/>
                </a:solidFill>
                <a:latin typeface="Times New Roman"/>
                <a:cs typeface="Times New Roman"/>
              </a:rPr>
              <a:t>$1.00/W</a:t>
            </a:r>
            <a:endParaRPr sz="1400">
              <a:latin typeface="Times New Roman"/>
              <a:cs typeface="Times New Roman"/>
            </a:endParaRPr>
          </a:p>
        </p:txBody>
      </p:sp>
      <p:sp>
        <p:nvSpPr>
          <p:cNvPr id="28" name="object 28"/>
          <p:cNvSpPr/>
          <p:nvPr/>
        </p:nvSpPr>
        <p:spPr>
          <a:xfrm>
            <a:off x="3767213" y="3120389"/>
            <a:ext cx="1518285" cy="652780"/>
          </a:xfrm>
          <a:custGeom>
            <a:avLst/>
            <a:gdLst/>
            <a:ahLst/>
            <a:cxnLst/>
            <a:rect l="l" t="t" r="r" b="b"/>
            <a:pathLst>
              <a:path w="1518285" h="652779">
                <a:moveTo>
                  <a:pt x="116585" y="608838"/>
                </a:moveTo>
                <a:lnTo>
                  <a:pt x="105917" y="582168"/>
                </a:lnTo>
                <a:lnTo>
                  <a:pt x="0" y="626363"/>
                </a:lnTo>
                <a:lnTo>
                  <a:pt x="11429" y="652272"/>
                </a:lnTo>
                <a:lnTo>
                  <a:pt x="116585" y="608838"/>
                </a:lnTo>
                <a:close/>
              </a:path>
              <a:path w="1518285" h="652779">
                <a:moveTo>
                  <a:pt x="301751" y="531876"/>
                </a:moveTo>
                <a:lnTo>
                  <a:pt x="290321" y="505968"/>
                </a:lnTo>
                <a:lnTo>
                  <a:pt x="185165" y="549401"/>
                </a:lnTo>
                <a:lnTo>
                  <a:pt x="195833" y="576072"/>
                </a:lnTo>
                <a:lnTo>
                  <a:pt x="301751" y="531876"/>
                </a:lnTo>
                <a:close/>
              </a:path>
              <a:path w="1518285" h="652779">
                <a:moveTo>
                  <a:pt x="486155" y="455675"/>
                </a:moveTo>
                <a:lnTo>
                  <a:pt x="475487" y="429006"/>
                </a:lnTo>
                <a:lnTo>
                  <a:pt x="369569" y="472440"/>
                </a:lnTo>
                <a:lnTo>
                  <a:pt x="380999" y="499109"/>
                </a:lnTo>
                <a:lnTo>
                  <a:pt x="486155" y="455675"/>
                </a:lnTo>
                <a:close/>
              </a:path>
              <a:path w="1518285" h="652779">
                <a:moveTo>
                  <a:pt x="671321" y="378713"/>
                </a:moveTo>
                <a:lnTo>
                  <a:pt x="659891" y="352044"/>
                </a:lnTo>
                <a:lnTo>
                  <a:pt x="554735" y="396240"/>
                </a:lnTo>
                <a:lnTo>
                  <a:pt x="565403" y="422147"/>
                </a:lnTo>
                <a:lnTo>
                  <a:pt x="671321" y="378713"/>
                </a:lnTo>
                <a:close/>
              </a:path>
              <a:path w="1518285" h="652779">
                <a:moveTo>
                  <a:pt x="855725" y="301751"/>
                </a:moveTo>
                <a:lnTo>
                  <a:pt x="845057" y="275081"/>
                </a:lnTo>
                <a:lnTo>
                  <a:pt x="739139" y="319278"/>
                </a:lnTo>
                <a:lnTo>
                  <a:pt x="749807" y="345947"/>
                </a:lnTo>
                <a:lnTo>
                  <a:pt x="855725" y="301751"/>
                </a:lnTo>
                <a:close/>
              </a:path>
              <a:path w="1518285" h="652779">
                <a:moveTo>
                  <a:pt x="1040129" y="224790"/>
                </a:moveTo>
                <a:lnTo>
                  <a:pt x="1029461" y="198881"/>
                </a:lnTo>
                <a:lnTo>
                  <a:pt x="924305" y="242315"/>
                </a:lnTo>
                <a:lnTo>
                  <a:pt x="934973" y="268985"/>
                </a:lnTo>
                <a:lnTo>
                  <a:pt x="1040129" y="224790"/>
                </a:lnTo>
                <a:close/>
              </a:path>
              <a:path w="1518285" h="652779">
                <a:moveTo>
                  <a:pt x="1225295" y="148590"/>
                </a:moveTo>
                <a:lnTo>
                  <a:pt x="1213865" y="121919"/>
                </a:lnTo>
                <a:lnTo>
                  <a:pt x="1108709" y="166115"/>
                </a:lnTo>
                <a:lnTo>
                  <a:pt x="1119377" y="192023"/>
                </a:lnTo>
                <a:lnTo>
                  <a:pt x="1225295" y="148590"/>
                </a:lnTo>
                <a:close/>
              </a:path>
              <a:path w="1518285" h="652779">
                <a:moveTo>
                  <a:pt x="1409700" y="71628"/>
                </a:moveTo>
                <a:lnTo>
                  <a:pt x="1399031" y="44957"/>
                </a:lnTo>
                <a:lnTo>
                  <a:pt x="1293114" y="89153"/>
                </a:lnTo>
                <a:lnTo>
                  <a:pt x="1304543" y="115823"/>
                </a:lnTo>
                <a:lnTo>
                  <a:pt x="1409700" y="71628"/>
                </a:lnTo>
                <a:close/>
              </a:path>
              <a:path w="1518285" h="652779">
                <a:moveTo>
                  <a:pt x="1517903" y="26669"/>
                </a:moveTo>
                <a:lnTo>
                  <a:pt x="1507236" y="0"/>
                </a:lnTo>
                <a:lnTo>
                  <a:pt x="1478279" y="12191"/>
                </a:lnTo>
                <a:lnTo>
                  <a:pt x="1488947" y="38862"/>
                </a:lnTo>
                <a:lnTo>
                  <a:pt x="1517903" y="26669"/>
                </a:lnTo>
                <a:close/>
              </a:path>
            </a:pathLst>
          </a:custGeom>
          <a:solidFill>
            <a:srgbClr val="000000"/>
          </a:solidFill>
        </p:spPr>
        <p:txBody>
          <a:bodyPr wrap="square" lIns="0" tIns="0" rIns="0" bIns="0" rtlCol="0"/>
          <a:lstStyle/>
          <a:p>
            <a:endParaRPr/>
          </a:p>
        </p:txBody>
      </p:sp>
      <p:sp>
        <p:nvSpPr>
          <p:cNvPr id="29" name="object 29"/>
          <p:cNvSpPr/>
          <p:nvPr/>
        </p:nvSpPr>
        <p:spPr>
          <a:xfrm>
            <a:off x="2624213" y="2935223"/>
            <a:ext cx="1029969" cy="843280"/>
          </a:xfrm>
          <a:custGeom>
            <a:avLst/>
            <a:gdLst/>
            <a:ahLst/>
            <a:cxnLst/>
            <a:rect l="l" t="t" r="r" b="b"/>
            <a:pathLst>
              <a:path w="1029970" h="843279">
                <a:moveTo>
                  <a:pt x="105918" y="788670"/>
                </a:moveTo>
                <a:lnTo>
                  <a:pt x="87630" y="766572"/>
                </a:lnTo>
                <a:lnTo>
                  <a:pt x="0" y="839724"/>
                </a:lnTo>
                <a:lnTo>
                  <a:pt x="2522" y="842772"/>
                </a:lnTo>
                <a:lnTo>
                  <a:pt x="41108" y="842772"/>
                </a:lnTo>
                <a:lnTo>
                  <a:pt x="105918" y="788670"/>
                </a:lnTo>
                <a:close/>
              </a:path>
              <a:path w="1029970" h="843279">
                <a:moveTo>
                  <a:pt x="259841" y="660654"/>
                </a:moveTo>
                <a:lnTo>
                  <a:pt x="241553" y="638556"/>
                </a:lnTo>
                <a:lnTo>
                  <a:pt x="153924" y="711708"/>
                </a:lnTo>
                <a:lnTo>
                  <a:pt x="172212" y="733806"/>
                </a:lnTo>
                <a:lnTo>
                  <a:pt x="259841" y="660654"/>
                </a:lnTo>
                <a:close/>
              </a:path>
              <a:path w="1029970" h="843279">
                <a:moveTo>
                  <a:pt x="413766" y="532637"/>
                </a:moveTo>
                <a:lnTo>
                  <a:pt x="395478" y="511302"/>
                </a:lnTo>
                <a:lnTo>
                  <a:pt x="307847" y="583692"/>
                </a:lnTo>
                <a:lnTo>
                  <a:pt x="326135" y="605790"/>
                </a:lnTo>
                <a:lnTo>
                  <a:pt x="413766" y="532637"/>
                </a:lnTo>
                <a:close/>
              </a:path>
              <a:path w="1029970" h="843279">
                <a:moveTo>
                  <a:pt x="567689" y="405383"/>
                </a:moveTo>
                <a:lnTo>
                  <a:pt x="549401" y="383285"/>
                </a:lnTo>
                <a:lnTo>
                  <a:pt x="461772" y="456437"/>
                </a:lnTo>
                <a:lnTo>
                  <a:pt x="480059" y="478535"/>
                </a:lnTo>
                <a:lnTo>
                  <a:pt x="567689" y="405383"/>
                </a:lnTo>
                <a:close/>
              </a:path>
              <a:path w="1029970" h="843279">
                <a:moveTo>
                  <a:pt x="721613" y="277367"/>
                </a:moveTo>
                <a:lnTo>
                  <a:pt x="703326" y="255269"/>
                </a:lnTo>
                <a:lnTo>
                  <a:pt x="615695" y="328421"/>
                </a:lnTo>
                <a:lnTo>
                  <a:pt x="633983" y="350519"/>
                </a:lnTo>
                <a:lnTo>
                  <a:pt x="721613" y="277367"/>
                </a:lnTo>
                <a:close/>
              </a:path>
              <a:path w="1029970" h="843279">
                <a:moveTo>
                  <a:pt x="875538" y="149351"/>
                </a:moveTo>
                <a:lnTo>
                  <a:pt x="857250" y="127253"/>
                </a:lnTo>
                <a:lnTo>
                  <a:pt x="769619" y="200405"/>
                </a:lnTo>
                <a:lnTo>
                  <a:pt x="787145" y="222503"/>
                </a:lnTo>
                <a:lnTo>
                  <a:pt x="875538" y="149351"/>
                </a:lnTo>
                <a:close/>
              </a:path>
              <a:path w="1029970" h="843279">
                <a:moveTo>
                  <a:pt x="1029462" y="21336"/>
                </a:moveTo>
                <a:lnTo>
                  <a:pt x="1011174" y="0"/>
                </a:lnTo>
                <a:lnTo>
                  <a:pt x="922782" y="72389"/>
                </a:lnTo>
                <a:lnTo>
                  <a:pt x="941069" y="94487"/>
                </a:lnTo>
                <a:lnTo>
                  <a:pt x="1029462" y="21336"/>
                </a:lnTo>
                <a:close/>
              </a:path>
            </a:pathLst>
          </a:custGeom>
          <a:solidFill>
            <a:srgbClr val="FF0066"/>
          </a:solidFill>
        </p:spPr>
        <p:txBody>
          <a:bodyPr wrap="square" lIns="0" tIns="0" rIns="0" bIns="0" rtlCol="0"/>
          <a:lstStyle/>
          <a:p>
            <a:endParaRPr/>
          </a:p>
        </p:txBody>
      </p:sp>
      <p:sp>
        <p:nvSpPr>
          <p:cNvPr id="30" name="object 30"/>
          <p:cNvSpPr/>
          <p:nvPr/>
        </p:nvSpPr>
        <p:spPr>
          <a:xfrm>
            <a:off x="2058094" y="2920746"/>
            <a:ext cx="525145" cy="857250"/>
          </a:xfrm>
          <a:custGeom>
            <a:avLst/>
            <a:gdLst/>
            <a:ahLst/>
            <a:cxnLst/>
            <a:rect l="l" t="t" r="r" b="b"/>
            <a:pathLst>
              <a:path w="525144" h="857250">
                <a:moveTo>
                  <a:pt x="65485" y="800861"/>
                </a:moveTo>
                <a:lnTo>
                  <a:pt x="40339" y="786383"/>
                </a:lnTo>
                <a:lnTo>
                  <a:pt x="0" y="857250"/>
                </a:lnTo>
                <a:lnTo>
                  <a:pt x="32953" y="857250"/>
                </a:lnTo>
                <a:lnTo>
                  <a:pt x="65485" y="800861"/>
                </a:lnTo>
                <a:close/>
              </a:path>
              <a:path w="525144" h="857250">
                <a:moveTo>
                  <a:pt x="165307" y="627125"/>
                </a:moveTo>
                <a:lnTo>
                  <a:pt x="140161" y="612647"/>
                </a:lnTo>
                <a:lnTo>
                  <a:pt x="83011" y="711707"/>
                </a:lnTo>
                <a:lnTo>
                  <a:pt x="108157" y="726185"/>
                </a:lnTo>
                <a:lnTo>
                  <a:pt x="165307" y="627125"/>
                </a:lnTo>
                <a:close/>
              </a:path>
              <a:path w="525144" h="857250">
                <a:moveTo>
                  <a:pt x="264367" y="453389"/>
                </a:moveTo>
                <a:lnTo>
                  <a:pt x="239983" y="439673"/>
                </a:lnTo>
                <a:lnTo>
                  <a:pt x="182833" y="538733"/>
                </a:lnTo>
                <a:lnTo>
                  <a:pt x="207979" y="552449"/>
                </a:lnTo>
                <a:lnTo>
                  <a:pt x="264367" y="453389"/>
                </a:lnTo>
                <a:close/>
              </a:path>
              <a:path w="525144" h="857250">
                <a:moveTo>
                  <a:pt x="364189" y="280415"/>
                </a:moveTo>
                <a:lnTo>
                  <a:pt x="339805" y="265937"/>
                </a:lnTo>
                <a:lnTo>
                  <a:pt x="282655" y="364997"/>
                </a:lnTo>
                <a:lnTo>
                  <a:pt x="307039" y="379475"/>
                </a:lnTo>
                <a:lnTo>
                  <a:pt x="364189" y="280415"/>
                </a:lnTo>
                <a:close/>
              </a:path>
              <a:path w="525144" h="857250">
                <a:moveTo>
                  <a:pt x="464011" y="106679"/>
                </a:moveTo>
                <a:lnTo>
                  <a:pt x="438865" y="92201"/>
                </a:lnTo>
                <a:lnTo>
                  <a:pt x="382477" y="191261"/>
                </a:lnTo>
                <a:lnTo>
                  <a:pt x="406861" y="205739"/>
                </a:lnTo>
                <a:lnTo>
                  <a:pt x="464011" y="106679"/>
                </a:lnTo>
                <a:close/>
              </a:path>
              <a:path w="525144" h="857250">
                <a:moveTo>
                  <a:pt x="524900" y="0"/>
                </a:moveTo>
                <a:lnTo>
                  <a:pt x="492087" y="0"/>
                </a:lnTo>
                <a:lnTo>
                  <a:pt x="481537" y="18287"/>
                </a:lnTo>
                <a:lnTo>
                  <a:pt x="506683" y="32003"/>
                </a:lnTo>
                <a:lnTo>
                  <a:pt x="524900" y="0"/>
                </a:lnTo>
                <a:close/>
              </a:path>
            </a:pathLst>
          </a:custGeom>
          <a:solidFill>
            <a:srgbClr val="000000"/>
          </a:solidFill>
        </p:spPr>
        <p:txBody>
          <a:bodyPr wrap="square" lIns="0" tIns="0" rIns="0" bIns="0" rtlCol="0"/>
          <a:lstStyle/>
          <a:p>
            <a:endParaRPr/>
          </a:p>
        </p:txBody>
      </p:sp>
      <p:sp>
        <p:nvSpPr>
          <p:cNvPr id="31" name="object 31"/>
          <p:cNvSpPr/>
          <p:nvPr/>
        </p:nvSpPr>
        <p:spPr>
          <a:xfrm>
            <a:off x="1776869" y="2920745"/>
            <a:ext cx="218440" cy="791210"/>
          </a:xfrm>
          <a:custGeom>
            <a:avLst/>
            <a:gdLst/>
            <a:ahLst/>
            <a:cxnLst/>
            <a:rect l="l" t="t" r="r" b="b"/>
            <a:pathLst>
              <a:path w="218439" h="791210">
                <a:moveTo>
                  <a:pt x="54101" y="679703"/>
                </a:moveTo>
                <a:lnTo>
                  <a:pt x="26669" y="672845"/>
                </a:lnTo>
                <a:lnTo>
                  <a:pt x="0" y="784097"/>
                </a:lnTo>
                <a:lnTo>
                  <a:pt x="27431" y="790955"/>
                </a:lnTo>
                <a:lnTo>
                  <a:pt x="54101" y="679703"/>
                </a:lnTo>
                <a:close/>
              </a:path>
              <a:path w="218439" h="791210">
                <a:moveTo>
                  <a:pt x="101345" y="485393"/>
                </a:moveTo>
                <a:lnTo>
                  <a:pt x="73151" y="478535"/>
                </a:lnTo>
                <a:lnTo>
                  <a:pt x="46481" y="589787"/>
                </a:lnTo>
                <a:lnTo>
                  <a:pt x="73913" y="596645"/>
                </a:lnTo>
                <a:lnTo>
                  <a:pt x="101345" y="485393"/>
                </a:lnTo>
                <a:close/>
              </a:path>
              <a:path w="218439" h="791210">
                <a:moveTo>
                  <a:pt x="147827" y="291083"/>
                </a:moveTo>
                <a:lnTo>
                  <a:pt x="120395" y="284225"/>
                </a:lnTo>
                <a:lnTo>
                  <a:pt x="92963" y="395477"/>
                </a:lnTo>
                <a:lnTo>
                  <a:pt x="121157" y="402335"/>
                </a:lnTo>
                <a:lnTo>
                  <a:pt x="147827" y="291083"/>
                </a:lnTo>
                <a:close/>
              </a:path>
              <a:path w="218439" h="791210">
                <a:moveTo>
                  <a:pt x="194309" y="96773"/>
                </a:moveTo>
                <a:lnTo>
                  <a:pt x="166877" y="89915"/>
                </a:lnTo>
                <a:lnTo>
                  <a:pt x="140207" y="201167"/>
                </a:lnTo>
                <a:lnTo>
                  <a:pt x="167639" y="207263"/>
                </a:lnTo>
                <a:lnTo>
                  <a:pt x="194309" y="96773"/>
                </a:lnTo>
                <a:close/>
              </a:path>
              <a:path w="218439" h="791210">
                <a:moveTo>
                  <a:pt x="217989" y="0"/>
                </a:moveTo>
                <a:lnTo>
                  <a:pt x="188161" y="0"/>
                </a:lnTo>
                <a:lnTo>
                  <a:pt x="186689" y="6095"/>
                </a:lnTo>
                <a:lnTo>
                  <a:pt x="214883" y="12953"/>
                </a:lnTo>
                <a:lnTo>
                  <a:pt x="217989" y="0"/>
                </a:lnTo>
                <a:close/>
              </a:path>
            </a:pathLst>
          </a:custGeom>
          <a:solidFill>
            <a:srgbClr val="000000"/>
          </a:solidFill>
        </p:spPr>
        <p:txBody>
          <a:bodyPr wrap="square" lIns="0" tIns="0" rIns="0" bIns="0" rtlCol="0"/>
          <a:lstStyle/>
          <a:p>
            <a:endParaRPr/>
          </a:p>
        </p:txBody>
      </p:sp>
      <p:sp>
        <p:nvSpPr>
          <p:cNvPr id="32" name="object 32"/>
          <p:cNvSpPr txBox="1"/>
          <p:nvPr/>
        </p:nvSpPr>
        <p:spPr>
          <a:xfrm>
            <a:off x="900562" y="2302317"/>
            <a:ext cx="278765" cy="1440815"/>
          </a:xfrm>
          <a:prstGeom prst="rect">
            <a:avLst/>
          </a:prstGeom>
        </p:spPr>
        <p:txBody>
          <a:bodyPr vert="vert270" wrap="square" lIns="0" tIns="0" rIns="0" bIns="0" rtlCol="0">
            <a:spAutoFit/>
          </a:bodyPr>
          <a:lstStyle/>
          <a:p>
            <a:pPr marL="12700">
              <a:lnSpc>
                <a:spcPts val="2065"/>
              </a:lnSpc>
            </a:pPr>
            <a:r>
              <a:rPr sz="1800" b="1" spc="-5" dirty="0">
                <a:solidFill>
                  <a:srgbClr val="000062"/>
                </a:solidFill>
                <a:latin typeface="Times New Roman"/>
                <a:cs typeface="Times New Roman"/>
              </a:rPr>
              <a:t>Efficiency</a:t>
            </a:r>
            <a:r>
              <a:rPr sz="1800" b="1" spc="-70" dirty="0">
                <a:solidFill>
                  <a:srgbClr val="000062"/>
                </a:solidFill>
                <a:latin typeface="Times New Roman"/>
                <a:cs typeface="Times New Roman"/>
              </a:rPr>
              <a:t> </a:t>
            </a:r>
            <a:r>
              <a:rPr sz="1800" b="1" dirty="0">
                <a:solidFill>
                  <a:srgbClr val="000062"/>
                </a:solidFill>
                <a:latin typeface="Times New Roman"/>
                <a:cs typeface="Times New Roman"/>
              </a:rPr>
              <a:t>(%)</a:t>
            </a:r>
            <a:endParaRPr sz="1800">
              <a:latin typeface="Times New Roman"/>
              <a:cs typeface="Times New Roman"/>
            </a:endParaRPr>
          </a:p>
        </p:txBody>
      </p:sp>
      <p:sp>
        <p:nvSpPr>
          <p:cNvPr id="33" name="object 33"/>
          <p:cNvSpPr txBox="1"/>
          <p:nvPr/>
        </p:nvSpPr>
        <p:spPr>
          <a:xfrm>
            <a:off x="1259549" y="3372865"/>
            <a:ext cx="194310" cy="177800"/>
          </a:xfrm>
          <a:prstGeom prst="rect">
            <a:avLst/>
          </a:prstGeom>
        </p:spPr>
        <p:txBody>
          <a:bodyPr vert="vert270" wrap="square" lIns="0" tIns="0" rIns="0" bIns="0" rtlCol="0">
            <a:spAutoFit/>
          </a:bodyPr>
          <a:lstStyle/>
          <a:p>
            <a:pPr marL="12700">
              <a:lnSpc>
                <a:spcPts val="1410"/>
              </a:lnSpc>
            </a:pPr>
            <a:r>
              <a:rPr sz="1200" b="1" dirty="0">
                <a:solidFill>
                  <a:srgbClr val="000062"/>
                </a:solidFill>
                <a:latin typeface="Times New Roman"/>
                <a:cs typeface="Times New Roman"/>
              </a:rPr>
              <a:t>40</a:t>
            </a:r>
            <a:endParaRPr sz="1200">
              <a:latin typeface="Times New Roman"/>
              <a:cs typeface="Times New Roman"/>
            </a:endParaRPr>
          </a:p>
        </p:txBody>
      </p:sp>
      <p:sp>
        <p:nvSpPr>
          <p:cNvPr id="34" name="object 34"/>
          <p:cNvSpPr/>
          <p:nvPr/>
        </p:nvSpPr>
        <p:spPr>
          <a:xfrm>
            <a:off x="1874751" y="2920746"/>
            <a:ext cx="945515" cy="857250"/>
          </a:xfrm>
          <a:custGeom>
            <a:avLst/>
            <a:gdLst/>
            <a:ahLst/>
            <a:cxnLst/>
            <a:rect l="l" t="t" r="r" b="b"/>
            <a:pathLst>
              <a:path w="945514" h="857250">
                <a:moveTo>
                  <a:pt x="945317" y="0"/>
                </a:moveTo>
                <a:lnTo>
                  <a:pt x="256885" y="0"/>
                </a:lnTo>
                <a:lnTo>
                  <a:pt x="228188" y="60326"/>
                </a:lnTo>
                <a:lnTo>
                  <a:pt x="200118" y="122431"/>
                </a:lnTo>
                <a:lnTo>
                  <a:pt x="173783" y="183885"/>
                </a:lnTo>
                <a:lnTo>
                  <a:pt x="149207" y="244548"/>
                </a:lnTo>
                <a:lnTo>
                  <a:pt x="126414" y="304275"/>
                </a:lnTo>
                <a:lnTo>
                  <a:pt x="105426" y="362926"/>
                </a:lnTo>
                <a:lnTo>
                  <a:pt x="86267" y="420358"/>
                </a:lnTo>
                <a:lnTo>
                  <a:pt x="68959" y="476428"/>
                </a:lnTo>
                <a:lnTo>
                  <a:pt x="53526" y="530995"/>
                </a:lnTo>
                <a:lnTo>
                  <a:pt x="39991" y="583917"/>
                </a:lnTo>
                <a:lnTo>
                  <a:pt x="28377" y="635051"/>
                </a:lnTo>
                <a:lnTo>
                  <a:pt x="18707" y="684254"/>
                </a:lnTo>
                <a:lnTo>
                  <a:pt x="11004" y="731386"/>
                </a:lnTo>
                <a:lnTo>
                  <a:pt x="5292" y="776303"/>
                </a:lnTo>
                <a:lnTo>
                  <a:pt x="1593" y="818863"/>
                </a:lnTo>
                <a:lnTo>
                  <a:pt x="0" y="857250"/>
                </a:lnTo>
                <a:lnTo>
                  <a:pt x="457313" y="857250"/>
                </a:lnTo>
                <a:lnTo>
                  <a:pt x="498380" y="807433"/>
                </a:lnTo>
                <a:lnTo>
                  <a:pt x="531738" y="764179"/>
                </a:lnTo>
                <a:lnTo>
                  <a:pt x="565220" y="718423"/>
                </a:lnTo>
                <a:lnTo>
                  <a:pt x="598728" y="670272"/>
                </a:lnTo>
                <a:lnTo>
                  <a:pt x="632162" y="619831"/>
                </a:lnTo>
                <a:lnTo>
                  <a:pt x="665423" y="567208"/>
                </a:lnTo>
                <a:lnTo>
                  <a:pt x="698411" y="512509"/>
                </a:lnTo>
                <a:lnTo>
                  <a:pt x="731029" y="455840"/>
                </a:lnTo>
                <a:lnTo>
                  <a:pt x="763176" y="397308"/>
                </a:lnTo>
                <a:lnTo>
                  <a:pt x="794754" y="337020"/>
                </a:lnTo>
                <a:lnTo>
                  <a:pt x="825662" y="275081"/>
                </a:lnTo>
                <a:lnTo>
                  <a:pt x="855446" y="212553"/>
                </a:lnTo>
                <a:lnTo>
                  <a:pt x="883517" y="150519"/>
                </a:lnTo>
                <a:lnTo>
                  <a:pt x="909852" y="89123"/>
                </a:lnTo>
                <a:lnTo>
                  <a:pt x="934430" y="28508"/>
                </a:lnTo>
                <a:lnTo>
                  <a:pt x="945317" y="0"/>
                </a:lnTo>
                <a:close/>
              </a:path>
            </a:pathLst>
          </a:custGeom>
          <a:solidFill>
            <a:srgbClr val="FF0000"/>
          </a:solidFill>
        </p:spPr>
        <p:txBody>
          <a:bodyPr wrap="square" lIns="0" tIns="0" rIns="0" bIns="0" rtlCol="0"/>
          <a:lstStyle/>
          <a:p>
            <a:endParaRPr/>
          </a:p>
        </p:txBody>
      </p:sp>
      <p:sp>
        <p:nvSpPr>
          <p:cNvPr id="35" name="object 35"/>
          <p:cNvSpPr/>
          <p:nvPr/>
        </p:nvSpPr>
        <p:spPr>
          <a:xfrm>
            <a:off x="1868572" y="2920745"/>
            <a:ext cx="958850" cy="857250"/>
          </a:xfrm>
          <a:custGeom>
            <a:avLst/>
            <a:gdLst/>
            <a:ahLst/>
            <a:cxnLst/>
            <a:rect l="l" t="t" r="r" b="b"/>
            <a:pathLst>
              <a:path w="958850" h="857250">
                <a:moveTo>
                  <a:pt x="270615" y="0"/>
                </a:moveTo>
                <a:lnTo>
                  <a:pt x="256534" y="0"/>
                </a:lnTo>
                <a:lnTo>
                  <a:pt x="243799" y="25508"/>
                </a:lnTo>
                <a:lnTo>
                  <a:pt x="210405" y="97084"/>
                </a:lnTo>
                <a:lnTo>
                  <a:pt x="192505" y="137855"/>
                </a:lnTo>
                <a:lnTo>
                  <a:pt x="174122" y="181466"/>
                </a:lnTo>
                <a:lnTo>
                  <a:pt x="155496" y="227555"/>
                </a:lnTo>
                <a:lnTo>
                  <a:pt x="136865" y="275759"/>
                </a:lnTo>
                <a:lnTo>
                  <a:pt x="118469" y="325717"/>
                </a:lnTo>
                <a:lnTo>
                  <a:pt x="100547" y="377067"/>
                </a:lnTo>
                <a:lnTo>
                  <a:pt x="83337" y="429446"/>
                </a:lnTo>
                <a:lnTo>
                  <a:pt x="67079" y="482493"/>
                </a:lnTo>
                <a:lnTo>
                  <a:pt x="52012" y="535846"/>
                </a:lnTo>
                <a:lnTo>
                  <a:pt x="38375" y="589142"/>
                </a:lnTo>
                <a:lnTo>
                  <a:pt x="26408" y="642020"/>
                </a:lnTo>
                <a:lnTo>
                  <a:pt x="16349" y="694118"/>
                </a:lnTo>
                <a:lnTo>
                  <a:pt x="8437" y="745073"/>
                </a:lnTo>
                <a:lnTo>
                  <a:pt x="2911" y="794524"/>
                </a:lnTo>
                <a:lnTo>
                  <a:pt x="11" y="842109"/>
                </a:lnTo>
                <a:lnTo>
                  <a:pt x="0" y="857250"/>
                </a:lnTo>
                <a:lnTo>
                  <a:pt x="12637" y="857250"/>
                </a:lnTo>
                <a:lnTo>
                  <a:pt x="13351" y="825793"/>
                </a:lnTo>
                <a:lnTo>
                  <a:pt x="17460" y="775778"/>
                </a:lnTo>
                <a:lnTo>
                  <a:pt x="24307" y="723902"/>
                </a:lnTo>
                <a:lnTo>
                  <a:pt x="33603" y="670608"/>
                </a:lnTo>
                <a:lnTo>
                  <a:pt x="45063" y="616336"/>
                </a:lnTo>
                <a:lnTo>
                  <a:pt x="58397" y="561528"/>
                </a:lnTo>
                <a:lnTo>
                  <a:pt x="73320" y="506626"/>
                </a:lnTo>
                <a:lnTo>
                  <a:pt x="89542" y="452071"/>
                </a:lnTo>
                <a:lnTo>
                  <a:pt x="106778" y="398304"/>
                </a:lnTo>
                <a:lnTo>
                  <a:pt x="124738" y="345767"/>
                </a:lnTo>
                <a:lnTo>
                  <a:pt x="143137" y="294901"/>
                </a:lnTo>
                <a:lnTo>
                  <a:pt x="161686" y="246149"/>
                </a:lnTo>
                <a:lnTo>
                  <a:pt x="180097" y="199950"/>
                </a:lnTo>
                <a:lnTo>
                  <a:pt x="198085" y="156748"/>
                </a:lnTo>
                <a:lnTo>
                  <a:pt x="215360" y="116982"/>
                </a:lnTo>
                <a:lnTo>
                  <a:pt x="231636" y="81096"/>
                </a:lnTo>
                <a:lnTo>
                  <a:pt x="270615" y="0"/>
                </a:lnTo>
                <a:close/>
              </a:path>
              <a:path w="958850" h="857250">
                <a:moveTo>
                  <a:pt x="958453" y="0"/>
                </a:moveTo>
                <a:lnTo>
                  <a:pt x="944699" y="0"/>
                </a:lnTo>
                <a:lnTo>
                  <a:pt x="934406" y="27026"/>
                </a:lnTo>
                <a:lnTo>
                  <a:pt x="915966" y="73228"/>
                </a:lnTo>
                <a:lnTo>
                  <a:pt x="897953" y="116401"/>
                </a:lnTo>
                <a:lnTo>
                  <a:pt x="880656" y="156096"/>
                </a:lnTo>
                <a:lnTo>
                  <a:pt x="864364" y="191866"/>
                </a:lnTo>
                <a:lnTo>
                  <a:pt x="826506" y="272034"/>
                </a:lnTo>
                <a:lnTo>
                  <a:pt x="786348" y="352186"/>
                </a:lnTo>
                <a:lnTo>
                  <a:pt x="767994" y="387217"/>
                </a:lnTo>
                <a:lnTo>
                  <a:pt x="747229" y="425396"/>
                </a:lnTo>
                <a:lnTo>
                  <a:pt x="724218" y="466229"/>
                </a:lnTo>
                <a:lnTo>
                  <a:pt x="699128" y="509220"/>
                </a:lnTo>
                <a:lnTo>
                  <a:pt x="672128" y="553872"/>
                </a:lnTo>
                <a:lnTo>
                  <a:pt x="643384" y="599691"/>
                </a:lnTo>
                <a:lnTo>
                  <a:pt x="613062" y="646179"/>
                </a:lnTo>
                <a:lnTo>
                  <a:pt x="581331" y="692841"/>
                </a:lnTo>
                <a:lnTo>
                  <a:pt x="548356" y="739181"/>
                </a:lnTo>
                <a:lnTo>
                  <a:pt x="514306" y="784704"/>
                </a:lnTo>
                <a:lnTo>
                  <a:pt x="479347" y="828912"/>
                </a:lnTo>
                <a:lnTo>
                  <a:pt x="455486" y="857250"/>
                </a:lnTo>
                <a:lnTo>
                  <a:pt x="472098" y="857250"/>
                </a:lnTo>
                <a:lnTo>
                  <a:pt x="522471" y="794927"/>
                </a:lnTo>
                <a:lnTo>
                  <a:pt x="556855" y="749078"/>
                </a:lnTo>
                <a:lnTo>
                  <a:pt x="590145" y="702388"/>
                </a:lnTo>
                <a:lnTo>
                  <a:pt x="622178" y="655353"/>
                </a:lnTo>
                <a:lnTo>
                  <a:pt x="652790" y="608468"/>
                </a:lnTo>
                <a:lnTo>
                  <a:pt x="681817" y="562229"/>
                </a:lnTo>
                <a:lnTo>
                  <a:pt x="709097" y="517132"/>
                </a:lnTo>
                <a:lnTo>
                  <a:pt x="734465" y="473673"/>
                </a:lnTo>
                <a:lnTo>
                  <a:pt x="757758" y="432348"/>
                </a:lnTo>
                <a:lnTo>
                  <a:pt x="778812" y="393653"/>
                </a:lnTo>
                <a:lnTo>
                  <a:pt x="797465" y="358084"/>
                </a:lnTo>
                <a:lnTo>
                  <a:pt x="837936" y="277368"/>
                </a:lnTo>
                <a:lnTo>
                  <a:pt x="861558" y="228600"/>
                </a:lnTo>
                <a:lnTo>
                  <a:pt x="893229" y="159832"/>
                </a:lnTo>
                <a:lnTo>
                  <a:pt x="910713" y="119435"/>
                </a:lnTo>
                <a:lnTo>
                  <a:pt x="928906" y="75617"/>
                </a:lnTo>
                <a:lnTo>
                  <a:pt x="947514" y="28817"/>
                </a:lnTo>
                <a:lnTo>
                  <a:pt x="958453" y="0"/>
                </a:lnTo>
                <a:close/>
              </a:path>
            </a:pathLst>
          </a:custGeom>
          <a:solidFill>
            <a:srgbClr val="000000"/>
          </a:solidFill>
        </p:spPr>
        <p:txBody>
          <a:bodyPr wrap="square" lIns="0" tIns="0" rIns="0" bIns="0" rtlCol="0"/>
          <a:lstStyle/>
          <a:p>
            <a:endParaRPr/>
          </a:p>
        </p:txBody>
      </p:sp>
      <p:sp>
        <p:nvSpPr>
          <p:cNvPr id="36" name="object 36"/>
          <p:cNvSpPr txBox="1"/>
          <p:nvPr/>
        </p:nvSpPr>
        <p:spPr>
          <a:xfrm>
            <a:off x="2264035" y="2868421"/>
            <a:ext cx="38227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Times New Roman"/>
                <a:cs typeface="Times New Roman"/>
              </a:rPr>
              <a:t>III</a:t>
            </a:r>
            <a:endParaRPr sz="2400">
              <a:latin typeface="Times New Roman"/>
              <a:cs typeface="Times New Roman"/>
            </a:endParaRPr>
          </a:p>
        </p:txBody>
      </p:sp>
      <p:sp>
        <p:nvSpPr>
          <p:cNvPr id="37" name="object 37"/>
          <p:cNvSpPr/>
          <p:nvPr/>
        </p:nvSpPr>
        <p:spPr>
          <a:xfrm>
            <a:off x="776363" y="3777996"/>
            <a:ext cx="9142476" cy="85725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556270" y="3777995"/>
            <a:ext cx="0" cy="857250"/>
          </a:xfrm>
          <a:custGeom>
            <a:avLst/>
            <a:gdLst/>
            <a:ahLst/>
            <a:cxnLst/>
            <a:rect l="l" t="t" r="r" b="b"/>
            <a:pathLst>
              <a:path h="857250">
                <a:moveTo>
                  <a:pt x="0" y="0"/>
                </a:moveTo>
                <a:lnTo>
                  <a:pt x="0" y="857250"/>
                </a:lnTo>
              </a:path>
            </a:pathLst>
          </a:custGeom>
          <a:ln w="28193">
            <a:solidFill>
              <a:srgbClr val="000000"/>
            </a:solidFill>
          </a:ln>
        </p:spPr>
        <p:txBody>
          <a:bodyPr wrap="square" lIns="0" tIns="0" rIns="0" bIns="0" rtlCol="0"/>
          <a:lstStyle/>
          <a:p>
            <a:endParaRPr/>
          </a:p>
        </p:txBody>
      </p:sp>
      <p:sp>
        <p:nvSpPr>
          <p:cNvPr id="39" name="object 39"/>
          <p:cNvSpPr/>
          <p:nvPr/>
        </p:nvSpPr>
        <p:spPr>
          <a:xfrm>
            <a:off x="5279783" y="3777995"/>
            <a:ext cx="0" cy="857250"/>
          </a:xfrm>
          <a:custGeom>
            <a:avLst/>
            <a:gdLst/>
            <a:ahLst/>
            <a:cxnLst/>
            <a:rect l="l" t="t" r="r" b="b"/>
            <a:pathLst>
              <a:path h="857250">
                <a:moveTo>
                  <a:pt x="0" y="0"/>
                </a:moveTo>
                <a:lnTo>
                  <a:pt x="0" y="857249"/>
                </a:lnTo>
              </a:path>
            </a:pathLst>
          </a:custGeom>
          <a:ln w="28955">
            <a:solidFill>
              <a:srgbClr val="000000"/>
            </a:solidFill>
          </a:ln>
        </p:spPr>
        <p:txBody>
          <a:bodyPr wrap="square" lIns="0" tIns="0" rIns="0" bIns="0" rtlCol="0"/>
          <a:lstStyle/>
          <a:p>
            <a:endParaRPr/>
          </a:p>
        </p:txBody>
      </p:sp>
      <p:sp>
        <p:nvSpPr>
          <p:cNvPr id="40" name="object 40"/>
          <p:cNvSpPr/>
          <p:nvPr/>
        </p:nvSpPr>
        <p:spPr>
          <a:xfrm>
            <a:off x="1556651" y="4050410"/>
            <a:ext cx="114300" cy="0"/>
          </a:xfrm>
          <a:custGeom>
            <a:avLst/>
            <a:gdLst/>
            <a:ahLst/>
            <a:cxnLst/>
            <a:rect l="l" t="t" r="r" b="b"/>
            <a:pathLst>
              <a:path w="114300">
                <a:moveTo>
                  <a:pt x="0" y="0"/>
                </a:moveTo>
                <a:lnTo>
                  <a:pt x="114300" y="0"/>
                </a:lnTo>
              </a:path>
            </a:pathLst>
          </a:custGeom>
          <a:ln w="28194">
            <a:solidFill>
              <a:srgbClr val="000000"/>
            </a:solidFill>
          </a:ln>
        </p:spPr>
        <p:txBody>
          <a:bodyPr wrap="square" lIns="0" tIns="0" rIns="0" bIns="0" rtlCol="0"/>
          <a:lstStyle/>
          <a:p>
            <a:endParaRPr/>
          </a:p>
        </p:txBody>
      </p:sp>
      <p:sp>
        <p:nvSpPr>
          <p:cNvPr id="41" name="object 41"/>
          <p:cNvSpPr/>
          <p:nvPr/>
        </p:nvSpPr>
        <p:spPr>
          <a:xfrm>
            <a:off x="2310269" y="4565903"/>
            <a:ext cx="28575" cy="69850"/>
          </a:xfrm>
          <a:custGeom>
            <a:avLst/>
            <a:gdLst/>
            <a:ahLst/>
            <a:cxnLst/>
            <a:rect l="l" t="t" r="r" b="b"/>
            <a:pathLst>
              <a:path w="28575" h="69850">
                <a:moveTo>
                  <a:pt x="0" y="0"/>
                </a:moveTo>
                <a:lnTo>
                  <a:pt x="0" y="69341"/>
                </a:lnTo>
                <a:lnTo>
                  <a:pt x="28193" y="69341"/>
                </a:lnTo>
                <a:lnTo>
                  <a:pt x="28193" y="0"/>
                </a:lnTo>
                <a:lnTo>
                  <a:pt x="0" y="0"/>
                </a:lnTo>
                <a:close/>
              </a:path>
            </a:pathLst>
          </a:custGeom>
          <a:solidFill>
            <a:srgbClr val="000000"/>
          </a:solidFill>
        </p:spPr>
        <p:txBody>
          <a:bodyPr wrap="square" lIns="0" tIns="0" rIns="0" bIns="0" rtlCol="0"/>
          <a:lstStyle/>
          <a:p>
            <a:endParaRPr/>
          </a:p>
        </p:txBody>
      </p:sp>
      <p:sp>
        <p:nvSpPr>
          <p:cNvPr id="42" name="object 42"/>
          <p:cNvSpPr/>
          <p:nvPr/>
        </p:nvSpPr>
        <p:spPr>
          <a:xfrm>
            <a:off x="3031883" y="4565903"/>
            <a:ext cx="28575" cy="69850"/>
          </a:xfrm>
          <a:custGeom>
            <a:avLst/>
            <a:gdLst/>
            <a:ahLst/>
            <a:cxnLst/>
            <a:rect l="l" t="t" r="r" b="b"/>
            <a:pathLst>
              <a:path w="28575" h="69850">
                <a:moveTo>
                  <a:pt x="0" y="0"/>
                </a:moveTo>
                <a:lnTo>
                  <a:pt x="0" y="69341"/>
                </a:lnTo>
                <a:lnTo>
                  <a:pt x="28193" y="69341"/>
                </a:lnTo>
                <a:lnTo>
                  <a:pt x="28193" y="0"/>
                </a:lnTo>
                <a:lnTo>
                  <a:pt x="0" y="0"/>
                </a:lnTo>
                <a:close/>
              </a:path>
            </a:pathLst>
          </a:custGeom>
          <a:solidFill>
            <a:srgbClr val="000000"/>
          </a:solidFill>
        </p:spPr>
        <p:txBody>
          <a:bodyPr wrap="square" lIns="0" tIns="0" rIns="0" bIns="0" rtlCol="0"/>
          <a:lstStyle/>
          <a:p>
            <a:endParaRPr/>
          </a:p>
        </p:txBody>
      </p:sp>
      <p:sp>
        <p:nvSpPr>
          <p:cNvPr id="43" name="object 43"/>
          <p:cNvSpPr/>
          <p:nvPr/>
        </p:nvSpPr>
        <p:spPr>
          <a:xfrm>
            <a:off x="3776357" y="4565903"/>
            <a:ext cx="28575" cy="69850"/>
          </a:xfrm>
          <a:custGeom>
            <a:avLst/>
            <a:gdLst/>
            <a:ahLst/>
            <a:cxnLst/>
            <a:rect l="l" t="t" r="r" b="b"/>
            <a:pathLst>
              <a:path w="28575" h="69850">
                <a:moveTo>
                  <a:pt x="0" y="0"/>
                </a:moveTo>
                <a:lnTo>
                  <a:pt x="0" y="69341"/>
                </a:lnTo>
                <a:lnTo>
                  <a:pt x="28194" y="69341"/>
                </a:lnTo>
                <a:lnTo>
                  <a:pt x="28194" y="0"/>
                </a:lnTo>
                <a:lnTo>
                  <a:pt x="0" y="0"/>
                </a:lnTo>
                <a:close/>
              </a:path>
            </a:pathLst>
          </a:custGeom>
          <a:solidFill>
            <a:srgbClr val="000000"/>
          </a:solidFill>
        </p:spPr>
        <p:txBody>
          <a:bodyPr wrap="square" lIns="0" tIns="0" rIns="0" bIns="0" rtlCol="0"/>
          <a:lstStyle/>
          <a:p>
            <a:endParaRPr/>
          </a:p>
        </p:txBody>
      </p:sp>
      <p:sp>
        <p:nvSpPr>
          <p:cNvPr id="44" name="object 44"/>
          <p:cNvSpPr/>
          <p:nvPr/>
        </p:nvSpPr>
        <p:spPr>
          <a:xfrm>
            <a:off x="4577981" y="4565903"/>
            <a:ext cx="29209" cy="69850"/>
          </a:xfrm>
          <a:custGeom>
            <a:avLst/>
            <a:gdLst/>
            <a:ahLst/>
            <a:cxnLst/>
            <a:rect l="l" t="t" r="r" b="b"/>
            <a:pathLst>
              <a:path w="29210" h="69850">
                <a:moveTo>
                  <a:pt x="0" y="0"/>
                </a:moveTo>
                <a:lnTo>
                  <a:pt x="0" y="69341"/>
                </a:lnTo>
                <a:lnTo>
                  <a:pt x="28955" y="69341"/>
                </a:lnTo>
                <a:lnTo>
                  <a:pt x="28955" y="0"/>
                </a:lnTo>
                <a:lnTo>
                  <a:pt x="0" y="0"/>
                </a:lnTo>
                <a:close/>
              </a:path>
            </a:pathLst>
          </a:custGeom>
          <a:solidFill>
            <a:srgbClr val="000000"/>
          </a:solidFill>
        </p:spPr>
        <p:txBody>
          <a:bodyPr wrap="square" lIns="0" tIns="0" rIns="0" bIns="0" rtlCol="0"/>
          <a:lstStyle/>
          <a:p>
            <a:endParaRPr/>
          </a:p>
        </p:txBody>
      </p:sp>
      <p:sp>
        <p:nvSpPr>
          <p:cNvPr id="45" name="object 45"/>
          <p:cNvSpPr/>
          <p:nvPr/>
        </p:nvSpPr>
        <p:spPr>
          <a:xfrm>
            <a:off x="1810017" y="4212335"/>
            <a:ext cx="3434715" cy="422909"/>
          </a:xfrm>
          <a:custGeom>
            <a:avLst/>
            <a:gdLst/>
            <a:ahLst/>
            <a:cxnLst/>
            <a:rect l="l" t="t" r="r" b="b"/>
            <a:pathLst>
              <a:path w="3434715" h="422910">
                <a:moveTo>
                  <a:pt x="57510" y="422909"/>
                </a:moveTo>
                <a:lnTo>
                  <a:pt x="56768" y="416052"/>
                </a:lnTo>
                <a:lnTo>
                  <a:pt x="0" y="422909"/>
                </a:lnTo>
                <a:lnTo>
                  <a:pt x="57510" y="422909"/>
                </a:lnTo>
                <a:close/>
              </a:path>
              <a:path w="3434715" h="422910">
                <a:moveTo>
                  <a:pt x="258698" y="419862"/>
                </a:moveTo>
                <a:lnTo>
                  <a:pt x="254888" y="391668"/>
                </a:lnTo>
                <a:lnTo>
                  <a:pt x="141350" y="405384"/>
                </a:lnTo>
                <a:lnTo>
                  <a:pt x="143719" y="422909"/>
                </a:lnTo>
                <a:lnTo>
                  <a:pt x="233468" y="422909"/>
                </a:lnTo>
                <a:lnTo>
                  <a:pt x="258698" y="419862"/>
                </a:lnTo>
                <a:close/>
              </a:path>
              <a:path w="3434715" h="422910">
                <a:moveTo>
                  <a:pt x="456818" y="395478"/>
                </a:moveTo>
                <a:lnTo>
                  <a:pt x="453770" y="367284"/>
                </a:lnTo>
                <a:lnTo>
                  <a:pt x="340232" y="381000"/>
                </a:lnTo>
                <a:lnTo>
                  <a:pt x="344042" y="409194"/>
                </a:lnTo>
                <a:lnTo>
                  <a:pt x="456818" y="395478"/>
                </a:lnTo>
                <a:close/>
              </a:path>
              <a:path w="3434715" h="422910">
                <a:moveTo>
                  <a:pt x="655700" y="371094"/>
                </a:moveTo>
                <a:lnTo>
                  <a:pt x="651890" y="342138"/>
                </a:lnTo>
                <a:lnTo>
                  <a:pt x="539114" y="356616"/>
                </a:lnTo>
                <a:lnTo>
                  <a:pt x="542162" y="384810"/>
                </a:lnTo>
                <a:lnTo>
                  <a:pt x="655700" y="371094"/>
                </a:lnTo>
                <a:close/>
              </a:path>
              <a:path w="3434715" h="422910">
                <a:moveTo>
                  <a:pt x="854582" y="346710"/>
                </a:moveTo>
                <a:lnTo>
                  <a:pt x="850772" y="317754"/>
                </a:lnTo>
                <a:lnTo>
                  <a:pt x="737234" y="332232"/>
                </a:lnTo>
                <a:lnTo>
                  <a:pt x="741044" y="360426"/>
                </a:lnTo>
                <a:lnTo>
                  <a:pt x="854582" y="346710"/>
                </a:lnTo>
                <a:close/>
              </a:path>
              <a:path w="3434715" h="422910">
                <a:moveTo>
                  <a:pt x="1052702" y="322326"/>
                </a:moveTo>
                <a:lnTo>
                  <a:pt x="1048892" y="293370"/>
                </a:lnTo>
                <a:lnTo>
                  <a:pt x="936116" y="307848"/>
                </a:lnTo>
                <a:lnTo>
                  <a:pt x="939164" y="336042"/>
                </a:lnTo>
                <a:lnTo>
                  <a:pt x="1052702" y="322326"/>
                </a:lnTo>
                <a:close/>
              </a:path>
              <a:path w="3434715" h="422910">
                <a:moveTo>
                  <a:pt x="1251584" y="297180"/>
                </a:moveTo>
                <a:lnTo>
                  <a:pt x="1247774" y="268986"/>
                </a:lnTo>
                <a:lnTo>
                  <a:pt x="1134236" y="283464"/>
                </a:lnTo>
                <a:lnTo>
                  <a:pt x="1138046" y="311658"/>
                </a:lnTo>
                <a:lnTo>
                  <a:pt x="1251584" y="297180"/>
                </a:lnTo>
                <a:close/>
              </a:path>
              <a:path w="3434715" h="422910">
                <a:moveTo>
                  <a:pt x="1449704" y="272796"/>
                </a:moveTo>
                <a:lnTo>
                  <a:pt x="1446656" y="244602"/>
                </a:lnTo>
                <a:lnTo>
                  <a:pt x="1333118" y="258318"/>
                </a:lnTo>
                <a:lnTo>
                  <a:pt x="1336166" y="287274"/>
                </a:lnTo>
                <a:lnTo>
                  <a:pt x="1449704" y="272796"/>
                </a:lnTo>
                <a:close/>
              </a:path>
              <a:path w="3434715" h="422910">
                <a:moveTo>
                  <a:pt x="1648586" y="248412"/>
                </a:moveTo>
                <a:lnTo>
                  <a:pt x="1644776" y="220218"/>
                </a:lnTo>
                <a:lnTo>
                  <a:pt x="1531238" y="233934"/>
                </a:lnTo>
                <a:lnTo>
                  <a:pt x="1535048" y="262890"/>
                </a:lnTo>
                <a:lnTo>
                  <a:pt x="1648586" y="248412"/>
                </a:lnTo>
                <a:close/>
              </a:path>
              <a:path w="3434715" h="422910">
                <a:moveTo>
                  <a:pt x="1846706" y="224028"/>
                </a:moveTo>
                <a:lnTo>
                  <a:pt x="1843658" y="195834"/>
                </a:lnTo>
                <a:lnTo>
                  <a:pt x="1730120" y="209550"/>
                </a:lnTo>
                <a:lnTo>
                  <a:pt x="1733168" y="238506"/>
                </a:lnTo>
                <a:lnTo>
                  <a:pt x="1846706" y="224028"/>
                </a:lnTo>
                <a:close/>
              </a:path>
              <a:path w="3434715" h="422910">
                <a:moveTo>
                  <a:pt x="2045588" y="199644"/>
                </a:moveTo>
                <a:lnTo>
                  <a:pt x="2041778" y="171450"/>
                </a:lnTo>
                <a:lnTo>
                  <a:pt x="1928240" y="185166"/>
                </a:lnTo>
                <a:lnTo>
                  <a:pt x="1932050" y="213360"/>
                </a:lnTo>
                <a:lnTo>
                  <a:pt x="2045588" y="199644"/>
                </a:lnTo>
                <a:close/>
              </a:path>
              <a:path w="3434715" h="422910">
                <a:moveTo>
                  <a:pt x="2243708" y="175260"/>
                </a:moveTo>
                <a:lnTo>
                  <a:pt x="2240660" y="147066"/>
                </a:lnTo>
                <a:lnTo>
                  <a:pt x="2127122" y="160782"/>
                </a:lnTo>
                <a:lnTo>
                  <a:pt x="2130170" y="188976"/>
                </a:lnTo>
                <a:lnTo>
                  <a:pt x="2243708" y="175260"/>
                </a:lnTo>
                <a:close/>
              </a:path>
              <a:path w="3434715" h="422910">
                <a:moveTo>
                  <a:pt x="2442590" y="150876"/>
                </a:moveTo>
                <a:lnTo>
                  <a:pt x="2438780" y="122682"/>
                </a:lnTo>
                <a:lnTo>
                  <a:pt x="2325242" y="136398"/>
                </a:lnTo>
                <a:lnTo>
                  <a:pt x="2329052" y="164592"/>
                </a:lnTo>
                <a:lnTo>
                  <a:pt x="2442590" y="150876"/>
                </a:lnTo>
                <a:close/>
              </a:path>
              <a:path w="3434715" h="422910">
                <a:moveTo>
                  <a:pt x="2640710" y="126492"/>
                </a:moveTo>
                <a:lnTo>
                  <a:pt x="2637662" y="98298"/>
                </a:lnTo>
                <a:lnTo>
                  <a:pt x="2524124" y="112014"/>
                </a:lnTo>
                <a:lnTo>
                  <a:pt x="2527172" y="140208"/>
                </a:lnTo>
                <a:lnTo>
                  <a:pt x="2640710" y="126492"/>
                </a:lnTo>
                <a:close/>
              </a:path>
              <a:path w="3434715" h="422910">
                <a:moveTo>
                  <a:pt x="2839592" y="102108"/>
                </a:moveTo>
                <a:lnTo>
                  <a:pt x="2835782" y="73914"/>
                </a:lnTo>
                <a:lnTo>
                  <a:pt x="2722244" y="87630"/>
                </a:lnTo>
                <a:lnTo>
                  <a:pt x="2726054" y="115824"/>
                </a:lnTo>
                <a:lnTo>
                  <a:pt x="2839592" y="102108"/>
                </a:lnTo>
                <a:close/>
              </a:path>
              <a:path w="3434715" h="422910">
                <a:moveTo>
                  <a:pt x="3037712" y="77724"/>
                </a:moveTo>
                <a:lnTo>
                  <a:pt x="3034664" y="49530"/>
                </a:lnTo>
                <a:lnTo>
                  <a:pt x="2921126" y="63246"/>
                </a:lnTo>
                <a:lnTo>
                  <a:pt x="2924936" y="91440"/>
                </a:lnTo>
                <a:lnTo>
                  <a:pt x="3037712" y="77724"/>
                </a:lnTo>
                <a:close/>
              </a:path>
              <a:path w="3434715" h="422910">
                <a:moveTo>
                  <a:pt x="3236594" y="53340"/>
                </a:moveTo>
                <a:lnTo>
                  <a:pt x="3232784" y="25146"/>
                </a:lnTo>
                <a:lnTo>
                  <a:pt x="3119246" y="38862"/>
                </a:lnTo>
                <a:lnTo>
                  <a:pt x="3123056" y="67056"/>
                </a:lnTo>
                <a:lnTo>
                  <a:pt x="3236594" y="53340"/>
                </a:lnTo>
                <a:close/>
              </a:path>
              <a:path w="3434715" h="422910">
                <a:moveTo>
                  <a:pt x="3434714" y="28956"/>
                </a:moveTo>
                <a:lnTo>
                  <a:pt x="3431666" y="0"/>
                </a:lnTo>
                <a:lnTo>
                  <a:pt x="3318128" y="14478"/>
                </a:lnTo>
                <a:lnTo>
                  <a:pt x="3321938" y="42672"/>
                </a:lnTo>
                <a:lnTo>
                  <a:pt x="3434714" y="28956"/>
                </a:lnTo>
                <a:close/>
              </a:path>
            </a:pathLst>
          </a:custGeom>
          <a:solidFill>
            <a:srgbClr val="000000"/>
          </a:solidFill>
        </p:spPr>
        <p:txBody>
          <a:bodyPr wrap="square" lIns="0" tIns="0" rIns="0" bIns="0" rtlCol="0"/>
          <a:lstStyle/>
          <a:p>
            <a:endParaRPr/>
          </a:p>
        </p:txBody>
      </p:sp>
      <p:sp>
        <p:nvSpPr>
          <p:cNvPr id="46" name="object 46"/>
          <p:cNvSpPr txBox="1"/>
          <p:nvPr/>
        </p:nvSpPr>
        <p:spPr>
          <a:xfrm>
            <a:off x="5365375" y="4071619"/>
            <a:ext cx="65405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000062"/>
                </a:solidFill>
                <a:latin typeface="Times New Roman"/>
                <a:cs typeface="Times New Roman"/>
              </a:rPr>
              <a:t>$3.50/W</a:t>
            </a:r>
            <a:endParaRPr sz="1400">
              <a:latin typeface="Times New Roman"/>
              <a:cs typeface="Times New Roman"/>
            </a:endParaRPr>
          </a:p>
        </p:txBody>
      </p:sp>
      <p:sp>
        <p:nvSpPr>
          <p:cNvPr id="47" name="object 47"/>
          <p:cNvSpPr/>
          <p:nvPr/>
        </p:nvSpPr>
        <p:spPr>
          <a:xfrm>
            <a:off x="1628600" y="3779520"/>
            <a:ext cx="2071370" cy="855980"/>
          </a:xfrm>
          <a:custGeom>
            <a:avLst/>
            <a:gdLst/>
            <a:ahLst/>
            <a:cxnLst/>
            <a:rect l="l" t="t" r="r" b="b"/>
            <a:pathLst>
              <a:path w="2071370" h="855979">
                <a:moveTo>
                  <a:pt x="32579" y="855726"/>
                </a:moveTo>
                <a:lnTo>
                  <a:pt x="27873" y="844296"/>
                </a:lnTo>
                <a:lnTo>
                  <a:pt x="0" y="855726"/>
                </a:lnTo>
                <a:lnTo>
                  <a:pt x="32579" y="855726"/>
                </a:lnTo>
                <a:close/>
              </a:path>
              <a:path w="2071370" h="855979">
                <a:moveTo>
                  <a:pt x="223707" y="794004"/>
                </a:moveTo>
                <a:lnTo>
                  <a:pt x="212277" y="767334"/>
                </a:lnTo>
                <a:lnTo>
                  <a:pt x="107121" y="811530"/>
                </a:lnTo>
                <a:lnTo>
                  <a:pt x="117789" y="837438"/>
                </a:lnTo>
                <a:lnTo>
                  <a:pt x="223707" y="794004"/>
                </a:lnTo>
                <a:close/>
              </a:path>
              <a:path w="2071370" h="855979">
                <a:moveTo>
                  <a:pt x="408111" y="717042"/>
                </a:moveTo>
                <a:lnTo>
                  <a:pt x="397443" y="690372"/>
                </a:lnTo>
                <a:lnTo>
                  <a:pt x="291525" y="734568"/>
                </a:lnTo>
                <a:lnTo>
                  <a:pt x="302955" y="761238"/>
                </a:lnTo>
                <a:lnTo>
                  <a:pt x="408111" y="717042"/>
                </a:lnTo>
                <a:close/>
              </a:path>
              <a:path w="2071370" h="855979">
                <a:moveTo>
                  <a:pt x="593277" y="640080"/>
                </a:moveTo>
                <a:lnTo>
                  <a:pt x="581847" y="614172"/>
                </a:lnTo>
                <a:lnTo>
                  <a:pt x="476691" y="657606"/>
                </a:lnTo>
                <a:lnTo>
                  <a:pt x="487359" y="684276"/>
                </a:lnTo>
                <a:lnTo>
                  <a:pt x="593277" y="640080"/>
                </a:lnTo>
                <a:close/>
              </a:path>
              <a:path w="2071370" h="855979">
                <a:moveTo>
                  <a:pt x="777681" y="563880"/>
                </a:moveTo>
                <a:lnTo>
                  <a:pt x="767013" y="537210"/>
                </a:lnTo>
                <a:lnTo>
                  <a:pt x="661095" y="581406"/>
                </a:lnTo>
                <a:lnTo>
                  <a:pt x="672525" y="607314"/>
                </a:lnTo>
                <a:lnTo>
                  <a:pt x="777681" y="563880"/>
                </a:lnTo>
                <a:close/>
              </a:path>
              <a:path w="2071370" h="855979">
                <a:moveTo>
                  <a:pt x="962085" y="486918"/>
                </a:moveTo>
                <a:lnTo>
                  <a:pt x="951417" y="460248"/>
                </a:lnTo>
                <a:lnTo>
                  <a:pt x="846261" y="504444"/>
                </a:lnTo>
                <a:lnTo>
                  <a:pt x="856929" y="530352"/>
                </a:lnTo>
                <a:lnTo>
                  <a:pt x="962085" y="486918"/>
                </a:lnTo>
                <a:close/>
              </a:path>
              <a:path w="2071370" h="855979">
                <a:moveTo>
                  <a:pt x="1147251" y="409956"/>
                </a:moveTo>
                <a:lnTo>
                  <a:pt x="1135821" y="384048"/>
                </a:lnTo>
                <a:lnTo>
                  <a:pt x="1030665" y="427482"/>
                </a:lnTo>
                <a:lnTo>
                  <a:pt x="1041333" y="454152"/>
                </a:lnTo>
                <a:lnTo>
                  <a:pt x="1147251" y="409956"/>
                </a:lnTo>
                <a:close/>
              </a:path>
              <a:path w="2071370" h="855979">
                <a:moveTo>
                  <a:pt x="1331655" y="332994"/>
                </a:moveTo>
                <a:lnTo>
                  <a:pt x="1320987" y="307086"/>
                </a:lnTo>
                <a:lnTo>
                  <a:pt x="1215069" y="350520"/>
                </a:lnTo>
                <a:lnTo>
                  <a:pt x="1226499" y="377190"/>
                </a:lnTo>
                <a:lnTo>
                  <a:pt x="1331655" y="332994"/>
                </a:lnTo>
                <a:close/>
              </a:path>
              <a:path w="2071370" h="855979">
                <a:moveTo>
                  <a:pt x="1516821" y="256794"/>
                </a:moveTo>
                <a:lnTo>
                  <a:pt x="1505391" y="230124"/>
                </a:lnTo>
                <a:lnTo>
                  <a:pt x="1400235" y="274320"/>
                </a:lnTo>
                <a:lnTo>
                  <a:pt x="1410903" y="300228"/>
                </a:lnTo>
                <a:lnTo>
                  <a:pt x="1516821" y="256794"/>
                </a:lnTo>
                <a:close/>
              </a:path>
              <a:path w="2071370" h="855979">
                <a:moveTo>
                  <a:pt x="1701225" y="179832"/>
                </a:moveTo>
                <a:lnTo>
                  <a:pt x="1690557" y="153162"/>
                </a:lnTo>
                <a:lnTo>
                  <a:pt x="1584639" y="197358"/>
                </a:lnTo>
                <a:lnTo>
                  <a:pt x="1596069" y="224028"/>
                </a:lnTo>
                <a:lnTo>
                  <a:pt x="1701225" y="179832"/>
                </a:lnTo>
                <a:close/>
              </a:path>
              <a:path w="2071370" h="855979">
                <a:moveTo>
                  <a:pt x="1886391" y="102870"/>
                </a:moveTo>
                <a:lnTo>
                  <a:pt x="1874961" y="76962"/>
                </a:lnTo>
                <a:lnTo>
                  <a:pt x="1769805" y="120396"/>
                </a:lnTo>
                <a:lnTo>
                  <a:pt x="1780473" y="147066"/>
                </a:lnTo>
                <a:lnTo>
                  <a:pt x="1886391" y="102870"/>
                </a:lnTo>
                <a:close/>
              </a:path>
              <a:path w="2071370" h="855979">
                <a:moveTo>
                  <a:pt x="2070795" y="26670"/>
                </a:moveTo>
                <a:lnTo>
                  <a:pt x="2060127" y="0"/>
                </a:lnTo>
                <a:lnTo>
                  <a:pt x="1954209" y="44196"/>
                </a:lnTo>
                <a:lnTo>
                  <a:pt x="1964877" y="70104"/>
                </a:lnTo>
                <a:lnTo>
                  <a:pt x="2070795" y="26670"/>
                </a:lnTo>
                <a:close/>
              </a:path>
            </a:pathLst>
          </a:custGeom>
          <a:solidFill>
            <a:srgbClr val="000000"/>
          </a:solidFill>
        </p:spPr>
        <p:txBody>
          <a:bodyPr wrap="square" lIns="0" tIns="0" rIns="0" bIns="0" rtlCol="0"/>
          <a:lstStyle/>
          <a:p>
            <a:endParaRPr/>
          </a:p>
        </p:txBody>
      </p:sp>
      <p:sp>
        <p:nvSpPr>
          <p:cNvPr id="48" name="object 48"/>
          <p:cNvSpPr/>
          <p:nvPr/>
        </p:nvSpPr>
        <p:spPr>
          <a:xfrm>
            <a:off x="1588584" y="3777996"/>
            <a:ext cx="1076960" cy="857250"/>
          </a:xfrm>
          <a:custGeom>
            <a:avLst/>
            <a:gdLst/>
            <a:ahLst/>
            <a:cxnLst/>
            <a:rect l="l" t="t" r="r" b="b"/>
            <a:pathLst>
              <a:path w="1076960" h="857250">
                <a:moveTo>
                  <a:pt x="64841" y="840485"/>
                </a:moveTo>
                <a:lnTo>
                  <a:pt x="46553" y="818387"/>
                </a:lnTo>
                <a:lnTo>
                  <a:pt x="0" y="857250"/>
                </a:lnTo>
                <a:lnTo>
                  <a:pt x="44759" y="857250"/>
                </a:lnTo>
                <a:lnTo>
                  <a:pt x="64841" y="840485"/>
                </a:lnTo>
                <a:close/>
              </a:path>
              <a:path w="1076960" h="857250">
                <a:moveTo>
                  <a:pt x="218765" y="712469"/>
                </a:moveTo>
                <a:lnTo>
                  <a:pt x="200477" y="691133"/>
                </a:lnTo>
                <a:lnTo>
                  <a:pt x="112847" y="763523"/>
                </a:lnTo>
                <a:lnTo>
                  <a:pt x="131135" y="785621"/>
                </a:lnTo>
                <a:lnTo>
                  <a:pt x="218765" y="712469"/>
                </a:lnTo>
                <a:close/>
              </a:path>
              <a:path w="1076960" h="857250">
                <a:moveTo>
                  <a:pt x="372689" y="585215"/>
                </a:moveTo>
                <a:lnTo>
                  <a:pt x="354401" y="563117"/>
                </a:lnTo>
                <a:lnTo>
                  <a:pt x="266771" y="636269"/>
                </a:lnTo>
                <a:lnTo>
                  <a:pt x="284297" y="658367"/>
                </a:lnTo>
                <a:lnTo>
                  <a:pt x="372689" y="585215"/>
                </a:lnTo>
                <a:close/>
              </a:path>
              <a:path w="1076960" h="857250">
                <a:moveTo>
                  <a:pt x="526613" y="457199"/>
                </a:moveTo>
                <a:lnTo>
                  <a:pt x="508325" y="435101"/>
                </a:lnTo>
                <a:lnTo>
                  <a:pt x="419933" y="508253"/>
                </a:lnTo>
                <a:lnTo>
                  <a:pt x="438221" y="530351"/>
                </a:lnTo>
                <a:lnTo>
                  <a:pt x="526613" y="457199"/>
                </a:lnTo>
                <a:close/>
              </a:path>
              <a:path w="1076960" h="857250">
                <a:moveTo>
                  <a:pt x="680537" y="329183"/>
                </a:moveTo>
                <a:lnTo>
                  <a:pt x="662249" y="307085"/>
                </a:lnTo>
                <a:lnTo>
                  <a:pt x="573857" y="380237"/>
                </a:lnTo>
                <a:lnTo>
                  <a:pt x="592145" y="402335"/>
                </a:lnTo>
                <a:lnTo>
                  <a:pt x="680537" y="329183"/>
                </a:lnTo>
                <a:close/>
              </a:path>
              <a:path w="1076960" h="857250">
                <a:moveTo>
                  <a:pt x="834461" y="201167"/>
                </a:moveTo>
                <a:lnTo>
                  <a:pt x="816173" y="179831"/>
                </a:lnTo>
                <a:lnTo>
                  <a:pt x="727781" y="252221"/>
                </a:lnTo>
                <a:lnTo>
                  <a:pt x="746069" y="274319"/>
                </a:lnTo>
                <a:lnTo>
                  <a:pt x="834461" y="201167"/>
                </a:lnTo>
                <a:close/>
              </a:path>
              <a:path w="1076960" h="857250">
                <a:moveTo>
                  <a:pt x="987623" y="73913"/>
                </a:moveTo>
                <a:lnTo>
                  <a:pt x="969335" y="51815"/>
                </a:lnTo>
                <a:lnTo>
                  <a:pt x="881705" y="124967"/>
                </a:lnTo>
                <a:lnTo>
                  <a:pt x="899993" y="147065"/>
                </a:lnTo>
                <a:lnTo>
                  <a:pt x="987623" y="73913"/>
                </a:lnTo>
                <a:close/>
              </a:path>
              <a:path w="1076960" h="857250">
                <a:moveTo>
                  <a:pt x="1076737" y="0"/>
                </a:moveTo>
                <a:lnTo>
                  <a:pt x="1038152" y="0"/>
                </a:lnTo>
                <a:lnTo>
                  <a:pt x="1053917" y="19049"/>
                </a:lnTo>
                <a:lnTo>
                  <a:pt x="1076737" y="0"/>
                </a:lnTo>
                <a:close/>
              </a:path>
            </a:pathLst>
          </a:custGeom>
          <a:solidFill>
            <a:srgbClr val="FF0066"/>
          </a:solidFill>
        </p:spPr>
        <p:txBody>
          <a:bodyPr wrap="square" lIns="0" tIns="0" rIns="0" bIns="0" rtlCol="0"/>
          <a:lstStyle/>
          <a:p>
            <a:endParaRPr/>
          </a:p>
        </p:txBody>
      </p:sp>
      <p:sp>
        <p:nvSpPr>
          <p:cNvPr id="49" name="object 49"/>
          <p:cNvSpPr/>
          <p:nvPr/>
        </p:nvSpPr>
        <p:spPr>
          <a:xfrm>
            <a:off x="1565678" y="3777996"/>
            <a:ext cx="525780" cy="857250"/>
          </a:xfrm>
          <a:custGeom>
            <a:avLst/>
            <a:gdLst/>
            <a:ahLst/>
            <a:cxnLst/>
            <a:rect l="l" t="t" r="r" b="b"/>
            <a:pathLst>
              <a:path w="525780" h="857250">
                <a:moveTo>
                  <a:pt x="60315" y="810767"/>
                </a:moveTo>
                <a:lnTo>
                  <a:pt x="35169" y="796289"/>
                </a:lnTo>
                <a:lnTo>
                  <a:pt x="0" y="857250"/>
                </a:lnTo>
                <a:lnTo>
                  <a:pt x="33498" y="857250"/>
                </a:lnTo>
                <a:lnTo>
                  <a:pt x="60315" y="810767"/>
                </a:lnTo>
                <a:close/>
              </a:path>
              <a:path w="525780" h="857250">
                <a:moveTo>
                  <a:pt x="159375" y="637031"/>
                </a:moveTo>
                <a:lnTo>
                  <a:pt x="134991" y="623315"/>
                </a:lnTo>
                <a:lnTo>
                  <a:pt x="77841" y="722375"/>
                </a:lnTo>
                <a:lnTo>
                  <a:pt x="102987" y="736091"/>
                </a:lnTo>
                <a:lnTo>
                  <a:pt x="159375" y="637031"/>
                </a:lnTo>
                <a:close/>
              </a:path>
              <a:path w="525780" h="857250">
                <a:moveTo>
                  <a:pt x="259197" y="464057"/>
                </a:moveTo>
                <a:lnTo>
                  <a:pt x="234051" y="449579"/>
                </a:lnTo>
                <a:lnTo>
                  <a:pt x="177663" y="548639"/>
                </a:lnTo>
                <a:lnTo>
                  <a:pt x="202047" y="563117"/>
                </a:lnTo>
                <a:lnTo>
                  <a:pt x="259197" y="464057"/>
                </a:lnTo>
                <a:close/>
              </a:path>
              <a:path w="525780" h="857250">
                <a:moveTo>
                  <a:pt x="359019" y="290321"/>
                </a:moveTo>
                <a:lnTo>
                  <a:pt x="333873" y="275843"/>
                </a:lnTo>
                <a:lnTo>
                  <a:pt x="276723" y="374903"/>
                </a:lnTo>
                <a:lnTo>
                  <a:pt x="301869" y="389381"/>
                </a:lnTo>
                <a:lnTo>
                  <a:pt x="359019" y="290321"/>
                </a:lnTo>
                <a:close/>
              </a:path>
              <a:path w="525780" h="857250">
                <a:moveTo>
                  <a:pt x="458079" y="116585"/>
                </a:moveTo>
                <a:lnTo>
                  <a:pt x="433695" y="102869"/>
                </a:lnTo>
                <a:lnTo>
                  <a:pt x="376545" y="201929"/>
                </a:lnTo>
                <a:lnTo>
                  <a:pt x="401691" y="215645"/>
                </a:lnTo>
                <a:lnTo>
                  <a:pt x="458079" y="116585"/>
                </a:lnTo>
                <a:close/>
              </a:path>
              <a:path w="525780" h="857250">
                <a:moveTo>
                  <a:pt x="525369" y="0"/>
                </a:moveTo>
                <a:lnTo>
                  <a:pt x="492416" y="0"/>
                </a:lnTo>
                <a:lnTo>
                  <a:pt x="476367" y="28193"/>
                </a:lnTo>
                <a:lnTo>
                  <a:pt x="500751" y="42671"/>
                </a:lnTo>
                <a:lnTo>
                  <a:pt x="525369" y="0"/>
                </a:lnTo>
                <a:close/>
              </a:path>
            </a:pathLst>
          </a:custGeom>
          <a:solidFill>
            <a:srgbClr val="000000"/>
          </a:solidFill>
        </p:spPr>
        <p:txBody>
          <a:bodyPr wrap="square" lIns="0" tIns="0" rIns="0" bIns="0" rtlCol="0"/>
          <a:lstStyle/>
          <a:p>
            <a:endParaRPr/>
          </a:p>
        </p:txBody>
      </p:sp>
      <p:sp>
        <p:nvSpPr>
          <p:cNvPr id="50" name="object 50"/>
          <p:cNvSpPr/>
          <p:nvPr/>
        </p:nvSpPr>
        <p:spPr>
          <a:xfrm>
            <a:off x="1552507" y="3788664"/>
            <a:ext cx="232410" cy="847090"/>
          </a:xfrm>
          <a:custGeom>
            <a:avLst/>
            <a:gdLst/>
            <a:ahLst/>
            <a:cxnLst/>
            <a:rect l="l" t="t" r="r" b="b"/>
            <a:pathLst>
              <a:path w="232410" h="847089">
                <a:moveTo>
                  <a:pt x="44530" y="784097"/>
                </a:moveTo>
                <a:lnTo>
                  <a:pt x="17098" y="777239"/>
                </a:lnTo>
                <a:lnTo>
                  <a:pt x="0" y="846582"/>
                </a:lnTo>
                <a:lnTo>
                  <a:pt x="29550" y="846582"/>
                </a:lnTo>
                <a:lnTo>
                  <a:pt x="44530" y="784097"/>
                </a:lnTo>
                <a:close/>
              </a:path>
              <a:path w="232410" h="847089">
                <a:moveTo>
                  <a:pt x="91012" y="589787"/>
                </a:moveTo>
                <a:lnTo>
                  <a:pt x="63580" y="582929"/>
                </a:lnTo>
                <a:lnTo>
                  <a:pt x="36910" y="694181"/>
                </a:lnTo>
                <a:lnTo>
                  <a:pt x="64342" y="701039"/>
                </a:lnTo>
                <a:lnTo>
                  <a:pt x="91012" y="589787"/>
                </a:lnTo>
                <a:close/>
              </a:path>
              <a:path w="232410" h="847089">
                <a:moveTo>
                  <a:pt x="138256" y="395477"/>
                </a:moveTo>
                <a:lnTo>
                  <a:pt x="110062" y="388619"/>
                </a:lnTo>
                <a:lnTo>
                  <a:pt x="83392" y="499871"/>
                </a:lnTo>
                <a:lnTo>
                  <a:pt x="111586" y="506729"/>
                </a:lnTo>
                <a:lnTo>
                  <a:pt x="138256" y="395477"/>
                </a:lnTo>
                <a:close/>
              </a:path>
              <a:path w="232410" h="847089">
                <a:moveTo>
                  <a:pt x="184738" y="201167"/>
                </a:moveTo>
                <a:lnTo>
                  <a:pt x="157306" y="194309"/>
                </a:lnTo>
                <a:lnTo>
                  <a:pt x="130636" y="305561"/>
                </a:lnTo>
                <a:lnTo>
                  <a:pt x="158068" y="311657"/>
                </a:lnTo>
                <a:lnTo>
                  <a:pt x="184738" y="201167"/>
                </a:lnTo>
                <a:close/>
              </a:path>
              <a:path w="232410" h="847089">
                <a:moveTo>
                  <a:pt x="231982" y="6095"/>
                </a:moveTo>
                <a:lnTo>
                  <a:pt x="203788" y="0"/>
                </a:lnTo>
                <a:lnTo>
                  <a:pt x="177118" y="110489"/>
                </a:lnTo>
                <a:lnTo>
                  <a:pt x="205312" y="117347"/>
                </a:lnTo>
                <a:lnTo>
                  <a:pt x="231982" y="6095"/>
                </a:lnTo>
                <a:close/>
              </a:path>
            </a:pathLst>
          </a:custGeom>
          <a:solidFill>
            <a:srgbClr val="000000"/>
          </a:solidFill>
        </p:spPr>
        <p:txBody>
          <a:bodyPr wrap="square" lIns="0" tIns="0" rIns="0" bIns="0" rtlCol="0"/>
          <a:lstStyle/>
          <a:p>
            <a:endParaRPr/>
          </a:p>
        </p:txBody>
      </p:sp>
      <p:sp>
        <p:nvSpPr>
          <p:cNvPr id="51" name="object 51"/>
          <p:cNvSpPr txBox="1"/>
          <p:nvPr/>
        </p:nvSpPr>
        <p:spPr>
          <a:xfrm>
            <a:off x="1274028" y="3979417"/>
            <a:ext cx="194310" cy="177800"/>
          </a:xfrm>
          <a:prstGeom prst="rect">
            <a:avLst/>
          </a:prstGeom>
        </p:spPr>
        <p:txBody>
          <a:bodyPr vert="vert270" wrap="square" lIns="0" tIns="0" rIns="0" bIns="0" rtlCol="0">
            <a:spAutoFit/>
          </a:bodyPr>
          <a:lstStyle/>
          <a:p>
            <a:pPr marL="12700">
              <a:lnSpc>
                <a:spcPts val="1410"/>
              </a:lnSpc>
            </a:pPr>
            <a:r>
              <a:rPr sz="1200" b="1" dirty="0">
                <a:solidFill>
                  <a:srgbClr val="000062"/>
                </a:solidFill>
                <a:latin typeface="Times New Roman"/>
                <a:cs typeface="Times New Roman"/>
              </a:rPr>
              <a:t>20</a:t>
            </a:r>
            <a:endParaRPr sz="1200">
              <a:latin typeface="Times New Roman"/>
              <a:cs typeface="Times New Roman"/>
            </a:endParaRPr>
          </a:p>
        </p:txBody>
      </p:sp>
      <p:sp>
        <p:nvSpPr>
          <p:cNvPr id="52" name="object 52"/>
          <p:cNvSpPr/>
          <p:nvPr/>
        </p:nvSpPr>
        <p:spPr>
          <a:xfrm>
            <a:off x="2775851" y="4025831"/>
            <a:ext cx="2561590" cy="419100"/>
          </a:xfrm>
          <a:custGeom>
            <a:avLst/>
            <a:gdLst/>
            <a:ahLst/>
            <a:cxnLst/>
            <a:rect l="l" t="t" r="r" b="b"/>
            <a:pathLst>
              <a:path w="2561590" h="419100">
                <a:moveTo>
                  <a:pt x="2561082" y="74490"/>
                </a:moveTo>
                <a:lnTo>
                  <a:pt x="2520835" y="40302"/>
                </a:lnTo>
                <a:lnTo>
                  <a:pt x="2475202" y="27065"/>
                </a:lnTo>
                <a:lnTo>
                  <a:pt x="2414011" y="16428"/>
                </a:lnTo>
                <a:lnTo>
                  <a:pt x="2338345" y="8413"/>
                </a:lnTo>
                <a:lnTo>
                  <a:pt x="2295424" y="5397"/>
                </a:lnTo>
                <a:lnTo>
                  <a:pt x="2249291" y="3044"/>
                </a:lnTo>
                <a:lnTo>
                  <a:pt x="2200082" y="1359"/>
                </a:lnTo>
                <a:lnTo>
                  <a:pt x="2147933" y="343"/>
                </a:lnTo>
                <a:lnTo>
                  <a:pt x="2092979" y="0"/>
                </a:lnTo>
                <a:lnTo>
                  <a:pt x="2035357" y="331"/>
                </a:lnTo>
                <a:lnTo>
                  <a:pt x="1975201" y="1341"/>
                </a:lnTo>
                <a:lnTo>
                  <a:pt x="1912648" y="3032"/>
                </a:lnTo>
                <a:lnTo>
                  <a:pt x="1847832" y="5406"/>
                </a:lnTo>
                <a:lnTo>
                  <a:pt x="1780891" y="8467"/>
                </a:lnTo>
                <a:lnTo>
                  <a:pt x="1711958" y="12217"/>
                </a:lnTo>
                <a:lnTo>
                  <a:pt x="1641171" y="16658"/>
                </a:lnTo>
                <a:lnTo>
                  <a:pt x="1568665" y="21795"/>
                </a:lnTo>
                <a:lnTo>
                  <a:pt x="1494574" y="27629"/>
                </a:lnTo>
                <a:lnTo>
                  <a:pt x="1419036" y="34163"/>
                </a:lnTo>
                <a:lnTo>
                  <a:pt x="1342185" y="41401"/>
                </a:lnTo>
                <a:lnTo>
                  <a:pt x="1264158" y="49344"/>
                </a:lnTo>
                <a:lnTo>
                  <a:pt x="1186189" y="57790"/>
                </a:lnTo>
                <a:lnTo>
                  <a:pt x="1109513" y="66682"/>
                </a:lnTo>
                <a:lnTo>
                  <a:pt x="1034262" y="75989"/>
                </a:lnTo>
                <a:lnTo>
                  <a:pt x="960569" y="85681"/>
                </a:lnTo>
                <a:lnTo>
                  <a:pt x="888566" y="95727"/>
                </a:lnTo>
                <a:lnTo>
                  <a:pt x="818384" y="106096"/>
                </a:lnTo>
                <a:lnTo>
                  <a:pt x="750158" y="116758"/>
                </a:lnTo>
                <a:lnTo>
                  <a:pt x="684018" y="127682"/>
                </a:lnTo>
                <a:lnTo>
                  <a:pt x="620098" y="138837"/>
                </a:lnTo>
                <a:lnTo>
                  <a:pt x="558530" y="150193"/>
                </a:lnTo>
                <a:lnTo>
                  <a:pt x="499446" y="161719"/>
                </a:lnTo>
                <a:lnTo>
                  <a:pt x="442979" y="173384"/>
                </a:lnTo>
                <a:lnTo>
                  <a:pt x="389260" y="185158"/>
                </a:lnTo>
                <a:lnTo>
                  <a:pt x="338424" y="197010"/>
                </a:lnTo>
                <a:lnTo>
                  <a:pt x="290601" y="208910"/>
                </a:lnTo>
                <a:lnTo>
                  <a:pt x="245924" y="220826"/>
                </a:lnTo>
                <a:lnTo>
                  <a:pt x="204526" y="232728"/>
                </a:lnTo>
                <a:lnTo>
                  <a:pt x="166539" y="244586"/>
                </a:lnTo>
                <a:lnTo>
                  <a:pt x="101328" y="268045"/>
                </a:lnTo>
                <a:lnTo>
                  <a:pt x="51349" y="290957"/>
                </a:lnTo>
                <a:lnTo>
                  <a:pt x="17663" y="313078"/>
                </a:lnTo>
                <a:lnTo>
                  <a:pt x="0" y="344238"/>
                </a:lnTo>
                <a:lnTo>
                  <a:pt x="3426" y="353743"/>
                </a:lnTo>
                <a:lnTo>
                  <a:pt x="40537" y="378427"/>
                </a:lnTo>
                <a:lnTo>
                  <a:pt x="86282" y="391664"/>
                </a:lnTo>
                <a:lnTo>
                  <a:pt x="147567" y="402301"/>
                </a:lnTo>
                <a:lnTo>
                  <a:pt x="223308" y="410316"/>
                </a:lnTo>
                <a:lnTo>
                  <a:pt x="266261" y="413332"/>
                </a:lnTo>
                <a:lnTo>
                  <a:pt x="312422" y="415685"/>
                </a:lnTo>
                <a:lnTo>
                  <a:pt x="361655" y="417370"/>
                </a:lnTo>
                <a:lnTo>
                  <a:pt x="413825" y="418386"/>
                </a:lnTo>
                <a:lnTo>
                  <a:pt x="468797" y="418729"/>
                </a:lnTo>
                <a:lnTo>
                  <a:pt x="526435" y="418398"/>
                </a:lnTo>
                <a:lnTo>
                  <a:pt x="586603" y="417388"/>
                </a:lnTo>
                <a:lnTo>
                  <a:pt x="649167" y="415697"/>
                </a:lnTo>
                <a:lnTo>
                  <a:pt x="713991" y="413323"/>
                </a:lnTo>
                <a:lnTo>
                  <a:pt x="780939" y="410262"/>
                </a:lnTo>
                <a:lnTo>
                  <a:pt x="849876" y="406512"/>
                </a:lnTo>
                <a:lnTo>
                  <a:pt x="920667" y="402071"/>
                </a:lnTo>
                <a:lnTo>
                  <a:pt x="993176" y="396934"/>
                </a:lnTo>
                <a:lnTo>
                  <a:pt x="1067268" y="391100"/>
                </a:lnTo>
                <a:lnTo>
                  <a:pt x="1142807" y="384565"/>
                </a:lnTo>
                <a:lnTo>
                  <a:pt x="1219658" y="377328"/>
                </a:lnTo>
                <a:lnTo>
                  <a:pt x="1297686" y="369384"/>
                </a:lnTo>
                <a:lnTo>
                  <a:pt x="1375651" y="360936"/>
                </a:lnTo>
                <a:lnTo>
                  <a:pt x="1452318" y="352035"/>
                </a:lnTo>
                <a:lnTo>
                  <a:pt x="1527554" y="342714"/>
                </a:lnTo>
                <a:lnTo>
                  <a:pt x="1601229" y="333005"/>
                </a:lnTo>
                <a:lnTo>
                  <a:pt x="1673209" y="322938"/>
                </a:lnTo>
                <a:lnTo>
                  <a:pt x="1743362" y="312545"/>
                </a:lnTo>
                <a:lnTo>
                  <a:pt x="1811558" y="301857"/>
                </a:lnTo>
                <a:lnTo>
                  <a:pt x="1877664" y="290906"/>
                </a:lnTo>
                <a:lnTo>
                  <a:pt x="1941547" y="279722"/>
                </a:lnTo>
                <a:lnTo>
                  <a:pt x="2003077" y="268338"/>
                </a:lnTo>
                <a:lnTo>
                  <a:pt x="2062121" y="256785"/>
                </a:lnTo>
                <a:lnTo>
                  <a:pt x="2118547" y="245094"/>
                </a:lnTo>
                <a:lnTo>
                  <a:pt x="2172223" y="233296"/>
                </a:lnTo>
                <a:lnTo>
                  <a:pt x="2223017" y="221423"/>
                </a:lnTo>
                <a:lnTo>
                  <a:pt x="2270798" y="209506"/>
                </a:lnTo>
                <a:lnTo>
                  <a:pt x="2315433" y="197576"/>
                </a:lnTo>
                <a:lnTo>
                  <a:pt x="2356791" y="185665"/>
                </a:lnTo>
                <a:lnTo>
                  <a:pt x="2394740" y="173804"/>
                </a:lnTo>
                <a:lnTo>
                  <a:pt x="2459880" y="150359"/>
                </a:lnTo>
                <a:lnTo>
                  <a:pt x="2509800" y="127491"/>
                </a:lnTo>
                <a:lnTo>
                  <a:pt x="2543444" y="105450"/>
                </a:lnTo>
                <a:lnTo>
                  <a:pt x="2561082" y="74490"/>
                </a:lnTo>
                <a:close/>
              </a:path>
            </a:pathLst>
          </a:custGeom>
          <a:solidFill>
            <a:srgbClr val="00FF00"/>
          </a:solidFill>
        </p:spPr>
        <p:txBody>
          <a:bodyPr wrap="square" lIns="0" tIns="0" rIns="0" bIns="0" rtlCol="0"/>
          <a:lstStyle/>
          <a:p>
            <a:endParaRPr/>
          </a:p>
        </p:txBody>
      </p:sp>
      <p:sp>
        <p:nvSpPr>
          <p:cNvPr id="53" name="object 53"/>
          <p:cNvSpPr/>
          <p:nvPr/>
        </p:nvSpPr>
        <p:spPr>
          <a:xfrm>
            <a:off x="2769755" y="4019710"/>
            <a:ext cx="2565400" cy="431165"/>
          </a:xfrm>
          <a:custGeom>
            <a:avLst/>
            <a:gdLst/>
            <a:ahLst/>
            <a:cxnLst/>
            <a:rect l="l" t="t" r="r" b="b"/>
            <a:pathLst>
              <a:path w="2565400" h="431164">
                <a:moveTo>
                  <a:pt x="2565400" y="93220"/>
                </a:moveTo>
                <a:lnTo>
                  <a:pt x="2565400" y="64609"/>
                </a:lnTo>
                <a:lnTo>
                  <a:pt x="2552700" y="60799"/>
                </a:lnTo>
                <a:lnTo>
                  <a:pt x="2527300" y="40696"/>
                </a:lnTo>
                <a:lnTo>
                  <a:pt x="2476500" y="26136"/>
                </a:lnTo>
                <a:lnTo>
                  <a:pt x="2413000" y="16136"/>
                </a:lnTo>
                <a:lnTo>
                  <a:pt x="2349500" y="9711"/>
                </a:lnTo>
                <a:lnTo>
                  <a:pt x="2298700" y="5877"/>
                </a:lnTo>
                <a:lnTo>
                  <a:pt x="2260600" y="3649"/>
                </a:lnTo>
                <a:lnTo>
                  <a:pt x="2222500" y="2125"/>
                </a:lnTo>
                <a:lnTo>
                  <a:pt x="2171700" y="601"/>
                </a:lnTo>
                <a:lnTo>
                  <a:pt x="2120900" y="38"/>
                </a:lnTo>
                <a:lnTo>
                  <a:pt x="2070100" y="0"/>
                </a:lnTo>
                <a:lnTo>
                  <a:pt x="2019300" y="459"/>
                </a:lnTo>
                <a:lnTo>
                  <a:pt x="1968500" y="1393"/>
                </a:lnTo>
                <a:lnTo>
                  <a:pt x="1917700" y="2774"/>
                </a:lnTo>
                <a:lnTo>
                  <a:pt x="1866900" y="4578"/>
                </a:lnTo>
                <a:lnTo>
                  <a:pt x="1803400" y="6779"/>
                </a:lnTo>
                <a:lnTo>
                  <a:pt x="1752600" y="9352"/>
                </a:lnTo>
                <a:lnTo>
                  <a:pt x="1701800" y="12272"/>
                </a:lnTo>
                <a:lnTo>
                  <a:pt x="1651000" y="15514"/>
                </a:lnTo>
                <a:lnTo>
                  <a:pt x="1600200" y="19051"/>
                </a:lnTo>
                <a:lnTo>
                  <a:pt x="1549400" y="22859"/>
                </a:lnTo>
                <a:lnTo>
                  <a:pt x="1498600" y="26912"/>
                </a:lnTo>
                <a:lnTo>
                  <a:pt x="1447800" y="31185"/>
                </a:lnTo>
                <a:lnTo>
                  <a:pt x="1397000" y="35653"/>
                </a:lnTo>
                <a:lnTo>
                  <a:pt x="1333500" y="42511"/>
                </a:lnTo>
                <a:lnTo>
                  <a:pt x="1257300" y="48607"/>
                </a:lnTo>
                <a:lnTo>
                  <a:pt x="1079500" y="69926"/>
                </a:lnTo>
                <a:lnTo>
                  <a:pt x="1028700" y="76298"/>
                </a:lnTo>
                <a:lnTo>
                  <a:pt x="977900" y="82976"/>
                </a:lnTo>
                <a:lnTo>
                  <a:pt x="927100" y="89970"/>
                </a:lnTo>
                <a:lnTo>
                  <a:pt x="876300" y="97293"/>
                </a:lnTo>
                <a:lnTo>
                  <a:pt x="825500" y="104955"/>
                </a:lnTo>
                <a:lnTo>
                  <a:pt x="774700" y="112969"/>
                </a:lnTo>
                <a:lnTo>
                  <a:pt x="723900" y="121345"/>
                </a:lnTo>
                <a:lnTo>
                  <a:pt x="673100" y="130095"/>
                </a:lnTo>
                <a:lnTo>
                  <a:pt x="622300" y="139231"/>
                </a:lnTo>
                <a:lnTo>
                  <a:pt x="571500" y="148765"/>
                </a:lnTo>
                <a:lnTo>
                  <a:pt x="508000" y="158707"/>
                </a:lnTo>
                <a:lnTo>
                  <a:pt x="457200" y="169069"/>
                </a:lnTo>
                <a:lnTo>
                  <a:pt x="406400" y="179863"/>
                </a:lnTo>
                <a:lnTo>
                  <a:pt x="355600" y="191101"/>
                </a:lnTo>
                <a:lnTo>
                  <a:pt x="279400" y="210913"/>
                </a:lnTo>
                <a:lnTo>
                  <a:pt x="190500" y="237145"/>
                </a:lnTo>
                <a:lnTo>
                  <a:pt x="139700" y="253509"/>
                </a:lnTo>
                <a:lnTo>
                  <a:pt x="88900" y="272514"/>
                </a:lnTo>
                <a:lnTo>
                  <a:pt x="38099" y="294518"/>
                </a:lnTo>
                <a:lnTo>
                  <a:pt x="12699" y="319879"/>
                </a:lnTo>
                <a:lnTo>
                  <a:pt x="0" y="324451"/>
                </a:lnTo>
                <a:lnTo>
                  <a:pt x="0" y="366361"/>
                </a:lnTo>
                <a:lnTo>
                  <a:pt x="12700" y="374743"/>
                </a:lnTo>
                <a:lnTo>
                  <a:pt x="12699" y="328261"/>
                </a:lnTo>
                <a:lnTo>
                  <a:pt x="50800" y="305735"/>
                </a:lnTo>
                <a:lnTo>
                  <a:pt x="88900" y="285237"/>
                </a:lnTo>
                <a:lnTo>
                  <a:pt x="139700" y="266768"/>
                </a:lnTo>
                <a:lnTo>
                  <a:pt x="190500" y="250329"/>
                </a:lnTo>
                <a:lnTo>
                  <a:pt x="241300" y="235921"/>
                </a:lnTo>
                <a:lnTo>
                  <a:pt x="279400" y="223544"/>
                </a:lnTo>
                <a:lnTo>
                  <a:pt x="317500" y="213199"/>
                </a:lnTo>
                <a:lnTo>
                  <a:pt x="368300" y="203293"/>
                </a:lnTo>
                <a:lnTo>
                  <a:pt x="406400" y="193387"/>
                </a:lnTo>
                <a:lnTo>
                  <a:pt x="457200" y="182452"/>
                </a:lnTo>
                <a:lnTo>
                  <a:pt x="508000" y="171993"/>
                </a:lnTo>
                <a:lnTo>
                  <a:pt x="558800" y="161989"/>
                </a:lnTo>
                <a:lnTo>
                  <a:pt x="609600" y="152419"/>
                </a:lnTo>
                <a:lnTo>
                  <a:pt x="660400" y="143262"/>
                </a:lnTo>
                <a:lnTo>
                  <a:pt x="723900" y="134499"/>
                </a:lnTo>
                <a:lnTo>
                  <a:pt x="774700" y="126107"/>
                </a:lnTo>
                <a:lnTo>
                  <a:pt x="825500" y="118067"/>
                </a:lnTo>
                <a:lnTo>
                  <a:pt x="876300" y="110357"/>
                </a:lnTo>
                <a:lnTo>
                  <a:pt x="927100" y="102957"/>
                </a:lnTo>
                <a:lnTo>
                  <a:pt x="977900" y="95845"/>
                </a:lnTo>
                <a:lnTo>
                  <a:pt x="1028700" y="89003"/>
                </a:lnTo>
                <a:lnTo>
                  <a:pt x="1079500" y="82407"/>
                </a:lnTo>
                <a:lnTo>
                  <a:pt x="1130300" y="76039"/>
                </a:lnTo>
                <a:lnTo>
                  <a:pt x="1193800" y="68419"/>
                </a:lnTo>
                <a:lnTo>
                  <a:pt x="1270000" y="61561"/>
                </a:lnTo>
                <a:lnTo>
                  <a:pt x="1333500" y="54703"/>
                </a:lnTo>
                <a:lnTo>
                  <a:pt x="1397000" y="48607"/>
                </a:lnTo>
                <a:lnTo>
                  <a:pt x="1447800" y="44115"/>
                </a:lnTo>
                <a:lnTo>
                  <a:pt x="1498600" y="39797"/>
                </a:lnTo>
                <a:lnTo>
                  <a:pt x="1549400" y="35685"/>
                </a:lnTo>
                <a:lnTo>
                  <a:pt x="1600200" y="31808"/>
                </a:lnTo>
                <a:lnTo>
                  <a:pt x="1651000" y="28199"/>
                </a:lnTo>
                <a:lnTo>
                  <a:pt x="1714500" y="24887"/>
                </a:lnTo>
                <a:lnTo>
                  <a:pt x="1765300" y="21904"/>
                </a:lnTo>
                <a:lnTo>
                  <a:pt x="1816100" y="19279"/>
                </a:lnTo>
                <a:lnTo>
                  <a:pt x="1866900" y="17044"/>
                </a:lnTo>
                <a:lnTo>
                  <a:pt x="1917700" y="15230"/>
                </a:lnTo>
                <a:lnTo>
                  <a:pt x="1968500" y="13867"/>
                </a:lnTo>
                <a:lnTo>
                  <a:pt x="2019300" y="12986"/>
                </a:lnTo>
                <a:lnTo>
                  <a:pt x="2070100" y="12618"/>
                </a:lnTo>
                <a:lnTo>
                  <a:pt x="2133600" y="12793"/>
                </a:lnTo>
                <a:lnTo>
                  <a:pt x="2171700" y="13555"/>
                </a:lnTo>
                <a:lnTo>
                  <a:pt x="2222500" y="14317"/>
                </a:lnTo>
                <a:lnTo>
                  <a:pt x="2260600" y="15841"/>
                </a:lnTo>
                <a:lnTo>
                  <a:pt x="2298700" y="18244"/>
                </a:lnTo>
                <a:lnTo>
                  <a:pt x="2336800" y="21327"/>
                </a:lnTo>
                <a:lnTo>
                  <a:pt x="2387600" y="25478"/>
                </a:lnTo>
                <a:lnTo>
                  <a:pt x="2425700" y="31081"/>
                </a:lnTo>
                <a:lnTo>
                  <a:pt x="2476500" y="40225"/>
                </a:lnTo>
                <a:lnTo>
                  <a:pt x="2514600" y="50893"/>
                </a:lnTo>
                <a:lnTo>
                  <a:pt x="2527300" y="56989"/>
                </a:lnTo>
                <a:lnTo>
                  <a:pt x="2540000" y="60037"/>
                </a:lnTo>
                <a:lnTo>
                  <a:pt x="2540000" y="66895"/>
                </a:lnTo>
                <a:lnTo>
                  <a:pt x="2552700" y="69943"/>
                </a:lnTo>
                <a:lnTo>
                  <a:pt x="2552700" y="111129"/>
                </a:lnTo>
                <a:lnTo>
                  <a:pt x="2565400" y="93220"/>
                </a:lnTo>
                <a:close/>
              </a:path>
              <a:path w="2565400" h="431164">
                <a:moveTo>
                  <a:pt x="2552700" y="111129"/>
                </a:moveTo>
                <a:lnTo>
                  <a:pt x="2552700" y="98899"/>
                </a:lnTo>
                <a:lnTo>
                  <a:pt x="2540000" y="102709"/>
                </a:lnTo>
                <a:lnTo>
                  <a:pt x="2501900" y="128335"/>
                </a:lnTo>
                <a:lnTo>
                  <a:pt x="2463800" y="149060"/>
                </a:lnTo>
                <a:lnTo>
                  <a:pt x="2413000" y="165986"/>
                </a:lnTo>
                <a:lnTo>
                  <a:pt x="2374900" y="180218"/>
                </a:lnTo>
                <a:lnTo>
                  <a:pt x="2324100" y="192857"/>
                </a:lnTo>
                <a:lnTo>
                  <a:pt x="2286000" y="205007"/>
                </a:lnTo>
                <a:lnTo>
                  <a:pt x="2235200" y="217771"/>
                </a:lnTo>
                <a:lnTo>
                  <a:pt x="2197100" y="227677"/>
                </a:lnTo>
                <a:lnTo>
                  <a:pt x="2146300" y="237583"/>
                </a:lnTo>
                <a:lnTo>
                  <a:pt x="2095500" y="248474"/>
                </a:lnTo>
                <a:lnTo>
                  <a:pt x="2044700" y="258896"/>
                </a:lnTo>
                <a:lnTo>
                  <a:pt x="1993900" y="268869"/>
                </a:lnTo>
                <a:lnTo>
                  <a:pt x="1943100" y="278414"/>
                </a:lnTo>
                <a:lnTo>
                  <a:pt x="1892300" y="287552"/>
                </a:lnTo>
                <a:lnTo>
                  <a:pt x="1841500" y="296304"/>
                </a:lnTo>
                <a:lnTo>
                  <a:pt x="1790700" y="304691"/>
                </a:lnTo>
                <a:lnTo>
                  <a:pt x="1739900" y="312734"/>
                </a:lnTo>
                <a:lnTo>
                  <a:pt x="1689100" y="320453"/>
                </a:lnTo>
                <a:lnTo>
                  <a:pt x="1638300" y="327870"/>
                </a:lnTo>
                <a:lnTo>
                  <a:pt x="1587500" y="335005"/>
                </a:lnTo>
                <a:lnTo>
                  <a:pt x="1536700" y="341880"/>
                </a:lnTo>
                <a:lnTo>
                  <a:pt x="1485900" y="348515"/>
                </a:lnTo>
                <a:lnTo>
                  <a:pt x="1422400" y="354931"/>
                </a:lnTo>
                <a:lnTo>
                  <a:pt x="1358900" y="362551"/>
                </a:lnTo>
                <a:lnTo>
                  <a:pt x="1231900" y="376267"/>
                </a:lnTo>
                <a:lnTo>
                  <a:pt x="1168400" y="382363"/>
                </a:lnTo>
                <a:lnTo>
                  <a:pt x="1117600" y="386872"/>
                </a:lnTo>
                <a:lnTo>
                  <a:pt x="1066800" y="391201"/>
                </a:lnTo>
                <a:lnTo>
                  <a:pt x="1003300" y="395320"/>
                </a:lnTo>
                <a:lnTo>
                  <a:pt x="952500" y="399200"/>
                </a:lnTo>
                <a:lnTo>
                  <a:pt x="901700" y="402810"/>
                </a:lnTo>
                <a:lnTo>
                  <a:pt x="850900" y="406120"/>
                </a:lnTo>
                <a:lnTo>
                  <a:pt x="800100" y="409100"/>
                </a:lnTo>
                <a:lnTo>
                  <a:pt x="749300" y="411719"/>
                </a:lnTo>
                <a:lnTo>
                  <a:pt x="698500" y="413947"/>
                </a:lnTo>
                <a:lnTo>
                  <a:pt x="647700" y="415755"/>
                </a:lnTo>
                <a:lnTo>
                  <a:pt x="584200" y="417112"/>
                </a:lnTo>
                <a:lnTo>
                  <a:pt x="533400" y="417988"/>
                </a:lnTo>
                <a:lnTo>
                  <a:pt x="457200" y="418265"/>
                </a:lnTo>
                <a:lnTo>
                  <a:pt x="431800" y="418177"/>
                </a:lnTo>
                <a:lnTo>
                  <a:pt x="381000" y="417415"/>
                </a:lnTo>
                <a:lnTo>
                  <a:pt x="342900" y="416653"/>
                </a:lnTo>
                <a:lnTo>
                  <a:pt x="304800" y="415129"/>
                </a:lnTo>
                <a:lnTo>
                  <a:pt x="266700" y="412746"/>
                </a:lnTo>
                <a:lnTo>
                  <a:pt x="215900" y="409666"/>
                </a:lnTo>
                <a:lnTo>
                  <a:pt x="177800" y="405508"/>
                </a:lnTo>
                <a:lnTo>
                  <a:pt x="139700" y="399889"/>
                </a:lnTo>
                <a:lnTo>
                  <a:pt x="88900" y="390745"/>
                </a:lnTo>
                <a:lnTo>
                  <a:pt x="50800" y="380077"/>
                </a:lnTo>
                <a:lnTo>
                  <a:pt x="38100" y="373981"/>
                </a:lnTo>
                <a:lnTo>
                  <a:pt x="25400" y="370933"/>
                </a:lnTo>
                <a:lnTo>
                  <a:pt x="25400" y="367123"/>
                </a:lnTo>
                <a:lnTo>
                  <a:pt x="12700" y="361027"/>
                </a:lnTo>
                <a:lnTo>
                  <a:pt x="12700" y="378553"/>
                </a:lnTo>
                <a:lnTo>
                  <a:pt x="63500" y="395582"/>
                </a:lnTo>
                <a:lnTo>
                  <a:pt x="101600" y="408168"/>
                </a:lnTo>
                <a:lnTo>
                  <a:pt x="165100" y="417017"/>
                </a:lnTo>
                <a:lnTo>
                  <a:pt x="215900" y="422834"/>
                </a:lnTo>
                <a:lnTo>
                  <a:pt x="266700" y="426324"/>
                </a:lnTo>
                <a:lnTo>
                  <a:pt x="330200" y="428193"/>
                </a:lnTo>
                <a:lnTo>
                  <a:pt x="381000" y="429147"/>
                </a:lnTo>
                <a:lnTo>
                  <a:pt x="431800" y="429891"/>
                </a:lnTo>
                <a:lnTo>
                  <a:pt x="482600" y="431131"/>
                </a:lnTo>
                <a:lnTo>
                  <a:pt x="584200" y="429607"/>
                </a:lnTo>
                <a:lnTo>
                  <a:pt x="635000" y="428360"/>
                </a:lnTo>
                <a:lnTo>
                  <a:pt x="685800" y="426734"/>
                </a:lnTo>
                <a:lnTo>
                  <a:pt x="736600" y="424738"/>
                </a:lnTo>
                <a:lnTo>
                  <a:pt x="787400" y="422386"/>
                </a:lnTo>
                <a:lnTo>
                  <a:pt x="838200" y="419687"/>
                </a:lnTo>
                <a:lnTo>
                  <a:pt x="889000" y="416653"/>
                </a:lnTo>
                <a:lnTo>
                  <a:pt x="939800" y="413296"/>
                </a:lnTo>
                <a:lnTo>
                  <a:pt x="990600" y="409626"/>
                </a:lnTo>
                <a:lnTo>
                  <a:pt x="1041400" y="405655"/>
                </a:lnTo>
                <a:lnTo>
                  <a:pt x="1092200" y="401395"/>
                </a:lnTo>
                <a:lnTo>
                  <a:pt x="1143000" y="396857"/>
                </a:lnTo>
                <a:lnTo>
                  <a:pt x="1193800" y="392051"/>
                </a:lnTo>
                <a:lnTo>
                  <a:pt x="1244600" y="386990"/>
                </a:lnTo>
                <a:lnTo>
                  <a:pt x="1295400" y="381684"/>
                </a:lnTo>
                <a:lnTo>
                  <a:pt x="1346200" y="376145"/>
                </a:lnTo>
                <a:lnTo>
                  <a:pt x="1397000" y="370384"/>
                </a:lnTo>
                <a:lnTo>
                  <a:pt x="1447800" y="364412"/>
                </a:lnTo>
                <a:lnTo>
                  <a:pt x="1498600" y="358242"/>
                </a:lnTo>
                <a:lnTo>
                  <a:pt x="1562100" y="351883"/>
                </a:lnTo>
                <a:lnTo>
                  <a:pt x="1612900" y="343501"/>
                </a:lnTo>
                <a:lnTo>
                  <a:pt x="1676400" y="334357"/>
                </a:lnTo>
                <a:lnTo>
                  <a:pt x="1752600" y="323938"/>
                </a:lnTo>
                <a:lnTo>
                  <a:pt x="1778000" y="320260"/>
                </a:lnTo>
                <a:lnTo>
                  <a:pt x="1803400" y="315031"/>
                </a:lnTo>
                <a:lnTo>
                  <a:pt x="1854200" y="308339"/>
                </a:lnTo>
                <a:lnTo>
                  <a:pt x="1892300" y="300275"/>
                </a:lnTo>
                <a:lnTo>
                  <a:pt x="1943100" y="290927"/>
                </a:lnTo>
                <a:lnTo>
                  <a:pt x="2006600" y="280384"/>
                </a:lnTo>
                <a:lnTo>
                  <a:pt x="2070100" y="268736"/>
                </a:lnTo>
                <a:lnTo>
                  <a:pt x="2120900" y="256073"/>
                </a:lnTo>
                <a:lnTo>
                  <a:pt x="2184400" y="242483"/>
                </a:lnTo>
                <a:lnTo>
                  <a:pt x="2247900" y="228057"/>
                </a:lnTo>
                <a:lnTo>
                  <a:pt x="2311400" y="212882"/>
                </a:lnTo>
                <a:lnTo>
                  <a:pt x="2362200" y="197049"/>
                </a:lnTo>
                <a:lnTo>
                  <a:pt x="2413000" y="180646"/>
                </a:lnTo>
                <a:lnTo>
                  <a:pt x="2463800" y="163764"/>
                </a:lnTo>
                <a:lnTo>
                  <a:pt x="2501900" y="146490"/>
                </a:lnTo>
                <a:lnTo>
                  <a:pt x="2527300" y="128916"/>
                </a:lnTo>
                <a:lnTo>
                  <a:pt x="2552700" y="111129"/>
                </a:lnTo>
                <a:close/>
              </a:path>
            </a:pathLst>
          </a:custGeom>
          <a:solidFill>
            <a:srgbClr val="000000"/>
          </a:solidFill>
        </p:spPr>
        <p:txBody>
          <a:bodyPr wrap="square" lIns="0" tIns="0" rIns="0" bIns="0" rtlCol="0"/>
          <a:lstStyle/>
          <a:p>
            <a:endParaRPr/>
          </a:p>
        </p:txBody>
      </p:sp>
      <p:sp>
        <p:nvSpPr>
          <p:cNvPr id="54" name="object 54"/>
          <p:cNvSpPr txBox="1"/>
          <p:nvPr/>
        </p:nvSpPr>
        <p:spPr>
          <a:xfrm>
            <a:off x="4052449" y="4020566"/>
            <a:ext cx="14414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62"/>
                </a:solidFill>
                <a:latin typeface="Times New Roman"/>
                <a:cs typeface="Times New Roman"/>
              </a:rPr>
              <a:t>I</a:t>
            </a:r>
            <a:endParaRPr sz="2400">
              <a:latin typeface="Times New Roman"/>
              <a:cs typeface="Times New Roman"/>
            </a:endParaRPr>
          </a:p>
        </p:txBody>
      </p:sp>
      <p:sp>
        <p:nvSpPr>
          <p:cNvPr id="55" name="object 55"/>
          <p:cNvSpPr/>
          <p:nvPr/>
        </p:nvSpPr>
        <p:spPr>
          <a:xfrm>
            <a:off x="1874681" y="3777996"/>
            <a:ext cx="457834" cy="236854"/>
          </a:xfrm>
          <a:custGeom>
            <a:avLst/>
            <a:gdLst/>
            <a:ahLst/>
            <a:cxnLst/>
            <a:rect l="l" t="t" r="r" b="b"/>
            <a:pathLst>
              <a:path w="457835" h="236854">
                <a:moveTo>
                  <a:pt x="457382" y="0"/>
                </a:moveTo>
                <a:lnTo>
                  <a:pt x="69" y="0"/>
                </a:lnTo>
                <a:lnTo>
                  <a:pt x="0" y="1674"/>
                </a:lnTo>
                <a:lnTo>
                  <a:pt x="397" y="39095"/>
                </a:lnTo>
                <a:lnTo>
                  <a:pt x="7462" y="105443"/>
                </a:lnTo>
                <a:lnTo>
                  <a:pt x="23044" y="159521"/>
                </a:lnTo>
                <a:lnTo>
                  <a:pt x="47327" y="200190"/>
                </a:lnTo>
                <a:lnTo>
                  <a:pt x="80496" y="226313"/>
                </a:lnTo>
                <a:lnTo>
                  <a:pt x="121277" y="236331"/>
                </a:lnTo>
                <a:lnTo>
                  <a:pt x="143988" y="235297"/>
                </a:lnTo>
                <a:lnTo>
                  <a:pt x="193552" y="221674"/>
                </a:lnTo>
                <a:lnTo>
                  <a:pt x="247979" y="193357"/>
                </a:lnTo>
                <a:lnTo>
                  <a:pt x="306476" y="151198"/>
                </a:lnTo>
                <a:lnTo>
                  <a:pt x="337003" y="125193"/>
                </a:lnTo>
                <a:lnTo>
                  <a:pt x="368249" y="96047"/>
                </a:lnTo>
                <a:lnTo>
                  <a:pt x="400117" y="63867"/>
                </a:lnTo>
                <a:lnTo>
                  <a:pt x="432505" y="28758"/>
                </a:lnTo>
                <a:lnTo>
                  <a:pt x="457382" y="0"/>
                </a:lnTo>
                <a:close/>
              </a:path>
            </a:pathLst>
          </a:custGeom>
          <a:solidFill>
            <a:srgbClr val="FF0000"/>
          </a:solidFill>
        </p:spPr>
        <p:txBody>
          <a:bodyPr wrap="square" lIns="0" tIns="0" rIns="0" bIns="0" rtlCol="0"/>
          <a:lstStyle/>
          <a:p>
            <a:endParaRPr/>
          </a:p>
        </p:txBody>
      </p:sp>
      <p:sp>
        <p:nvSpPr>
          <p:cNvPr id="56" name="object 56"/>
          <p:cNvSpPr/>
          <p:nvPr/>
        </p:nvSpPr>
        <p:spPr>
          <a:xfrm>
            <a:off x="1868549" y="3777996"/>
            <a:ext cx="472440" cy="242570"/>
          </a:xfrm>
          <a:custGeom>
            <a:avLst/>
            <a:gdLst/>
            <a:ahLst/>
            <a:cxnLst/>
            <a:rect l="l" t="t" r="r" b="b"/>
            <a:pathLst>
              <a:path w="472439" h="242570">
                <a:moveTo>
                  <a:pt x="12660" y="0"/>
                </a:moveTo>
                <a:lnTo>
                  <a:pt x="23" y="0"/>
                </a:lnTo>
                <a:lnTo>
                  <a:pt x="0" y="30215"/>
                </a:lnTo>
                <a:lnTo>
                  <a:pt x="3068" y="72981"/>
                </a:lnTo>
                <a:lnTo>
                  <a:pt x="9480" y="112795"/>
                </a:lnTo>
                <a:lnTo>
                  <a:pt x="12291" y="123062"/>
                </a:lnTo>
                <a:lnTo>
                  <a:pt x="12291" y="16256"/>
                </a:lnTo>
                <a:lnTo>
                  <a:pt x="12660" y="0"/>
                </a:lnTo>
                <a:close/>
              </a:path>
              <a:path w="472439" h="242570">
                <a:moveTo>
                  <a:pt x="64530" y="219366"/>
                </a:moveTo>
                <a:lnTo>
                  <a:pt x="64530" y="202692"/>
                </a:lnTo>
                <a:lnTo>
                  <a:pt x="63768" y="201930"/>
                </a:lnTo>
                <a:lnTo>
                  <a:pt x="30065" y="141169"/>
                </a:lnTo>
                <a:lnTo>
                  <a:pt x="20348" y="103010"/>
                </a:lnTo>
                <a:lnTo>
                  <a:pt x="14519" y="61225"/>
                </a:lnTo>
                <a:lnTo>
                  <a:pt x="12291" y="16256"/>
                </a:lnTo>
                <a:lnTo>
                  <a:pt x="12291" y="123062"/>
                </a:lnTo>
                <a:lnTo>
                  <a:pt x="19473" y="149294"/>
                </a:lnTo>
                <a:lnTo>
                  <a:pt x="33288" y="182118"/>
                </a:lnTo>
                <a:lnTo>
                  <a:pt x="43956" y="198120"/>
                </a:lnTo>
                <a:lnTo>
                  <a:pt x="54624" y="211074"/>
                </a:lnTo>
                <a:lnTo>
                  <a:pt x="55386" y="211074"/>
                </a:lnTo>
                <a:lnTo>
                  <a:pt x="55386" y="211836"/>
                </a:lnTo>
                <a:lnTo>
                  <a:pt x="64530" y="219366"/>
                </a:lnTo>
                <a:close/>
              </a:path>
              <a:path w="472439" h="242570">
                <a:moveTo>
                  <a:pt x="64096" y="202200"/>
                </a:moveTo>
                <a:lnTo>
                  <a:pt x="63768" y="201828"/>
                </a:lnTo>
                <a:lnTo>
                  <a:pt x="64096" y="202200"/>
                </a:lnTo>
                <a:close/>
              </a:path>
              <a:path w="472439" h="242570">
                <a:moveTo>
                  <a:pt x="64530" y="202692"/>
                </a:moveTo>
                <a:lnTo>
                  <a:pt x="64096" y="202200"/>
                </a:lnTo>
                <a:lnTo>
                  <a:pt x="63768" y="201930"/>
                </a:lnTo>
                <a:lnTo>
                  <a:pt x="64530" y="202692"/>
                </a:lnTo>
                <a:close/>
              </a:path>
              <a:path w="472439" h="242570">
                <a:moveTo>
                  <a:pt x="76722" y="227922"/>
                </a:moveTo>
                <a:lnTo>
                  <a:pt x="76722" y="212598"/>
                </a:lnTo>
                <a:lnTo>
                  <a:pt x="64096" y="202200"/>
                </a:lnTo>
                <a:lnTo>
                  <a:pt x="64530" y="202692"/>
                </a:lnTo>
                <a:lnTo>
                  <a:pt x="64530" y="219366"/>
                </a:lnTo>
                <a:lnTo>
                  <a:pt x="68340" y="222504"/>
                </a:lnTo>
                <a:lnTo>
                  <a:pt x="69102" y="223266"/>
                </a:lnTo>
                <a:lnTo>
                  <a:pt x="76722" y="227922"/>
                </a:lnTo>
                <a:close/>
              </a:path>
              <a:path w="472439" h="242570">
                <a:moveTo>
                  <a:pt x="89676" y="220218"/>
                </a:moveTo>
                <a:lnTo>
                  <a:pt x="75960" y="211836"/>
                </a:lnTo>
                <a:lnTo>
                  <a:pt x="76722" y="212598"/>
                </a:lnTo>
                <a:lnTo>
                  <a:pt x="76722" y="227922"/>
                </a:lnTo>
                <a:lnTo>
                  <a:pt x="82818" y="231648"/>
                </a:lnTo>
                <a:lnTo>
                  <a:pt x="84342" y="231648"/>
                </a:lnTo>
                <a:lnTo>
                  <a:pt x="88914" y="233476"/>
                </a:lnTo>
                <a:lnTo>
                  <a:pt x="88914" y="220218"/>
                </a:lnTo>
                <a:lnTo>
                  <a:pt x="89676" y="220218"/>
                </a:lnTo>
                <a:close/>
              </a:path>
              <a:path w="472439" h="242570">
                <a:moveTo>
                  <a:pt x="104154" y="239231"/>
                </a:moveTo>
                <a:lnTo>
                  <a:pt x="104154" y="226314"/>
                </a:lnTo>
                <a:lnTo>
                  <a:pt x="88914" y="220218"/>
                </a:lnTo>
                <a:lnTo>
                  <a:pt x="88914" y="233476"/>
                </a:lnTo>
                <a:lnTo>
                  <a:pt x="99582" y="237744"/>
                </a:lnTo>
                <a:lnTo>
                  <a:pt x="100344" y="237744"/>
                </a:lnTo>
                <a:lnTo>
                  <a:pt x="100344" y="238506"/>
                </a:lnTo>
                <a:lnTo>
                  <a:pt x="104154" y="239231"/>
                </a:lnTo>
                <a:close/>
              </a:path>
              <a:path w="472439" h="242570">
                <a:moveTo>
                  <a:pt x="119394" y="241620"/>
                </a:moveTo>
                <a:lnTo>
                  <a:pt x="119394" y="229362"/>
                </a:lnTo>
                <a:lnTo>
                  <a:pt x="102630" y="225552"/>
                </a:lnTo>
                <a:lnTo>
                  <a:pt x="104154" y="226314"/>
                </a:lnTo>
                <a:lnTo>
                  <a:pt x="104154" y="239231"/>
                </a:lnTo>
                <a:lnTo>
                  <a:pt x="116346" y="241554"/>
                </a:lnTo>
                <a:lnTo>
                  <a:pt x="119394" y="241620"/>
                </a:lnTo>
                <a:close/>
              </a:path>
              <a:path w="472439" h="242570">
                <a:moveTo>
                  <a:pt x="472121" y="0"/>
                </a:moveTo>
                <a:lnTo>
                  <a:pt x="455510" y="0"/>
                </a:lnTo>
                <a:lnTo>
                  <a:pt x="443669" y="14062"/>
                </a:lnTo>
                <a:lnTo>
                  <a:pt x="407393" y="54155"/>
                </a:lnTo>
                <a:lnTo>
                  <a:pt x="370709" y="91447"/>
                </a:lnTo>
                <a:lnTo>
                  <a:pt x="333785" y="125442"/>
                </a:lnTo>
                <a:lnTo>
                  <a:pt x="296787" y="155644"/>
                </a:lnTo>
                <a:lnTo>
                  <a:pt x="259882" y="181556"/>
                </a:lnTo>
                <a:lnTo>
                  <a:pt x="223237" y="202684"/>
                </a:lnTo>
                <a:lnTo>
                  <a:pt x="187020" y="218530"/>
                </a:lnTo>
                <a:lnTo>
                  <a:pt x="134634" y="230124"/>
                </a:lnTo>
                <a:lnTo>
                  <a:pt x="117870" y="228600"/>
                </a:lnTo>
                <a:lnTo>
                  <a:pt x="119394" y="229362"/>
                </a:lnTo>
                <a:lnTo>
                  <a:pt x="119394" y="241620"/>
                </a:lnTo>
                <a:lnTo>
                  <a:pt x="135396" y="242316"/>
                </a:lnTo>
                <a:lnTo>
                  <a:pt x="190779" y="230630"/>
                </a:lnTo>
                <a:lnTo>
                  <a:pt x="227653" y="214669"/>
                </a:lnTo>
                <a:lnTo>
                  <a:pt x="264904" y="193404"/>
                </a:lnTo>
                <a:lnTo>
                  <a:pt x="302369" y="167329"/>
                </a:lnTo>
                <a:lnTo>
                  <a:pt x="339884" y="136943"/>
                </a:lnTo>
                <a:lnTo>
                  <a:pt x="377286" y="102740"/>
                </a:lnTo>
                <a:lnTo>
                  <a:pt x="414412" y="65215"/>
                </a:lnTo>
                <a:lnTo>
                  <a:pt x="451097" y="24866"/>
                </a:lnTo>
                <a:lnTo>
                  <a:pt x="472121" y="0"/>
                </a:lnTo>
                <a:close/>
              </a:path>
            </a:pathLst>
          </a:custGeom>
          <a:solidFill>
            <a:srgbClr val="000000"/>
          </a:solidFill>
        </p:spPr>
        <p:txBody>
          <a:bodyPr wrap="square" lIns="0" tIns="0" rIns="0" bIns="0" rtlCol="0"/>
          <a:lstStyle/>
          <a:p>
            <a:endParaRPr/>
          </a:p>
        </p:txBody>
      </p:sp>
      <p:sp>
        <p:nvSpPr>
          <p:cNvPr id="57" name="object 57"/>
          <p:cNvSpPr/>
          <p:nvPr/>
        </p:nvSpPr>
        <p:spPr>
          <a:xfrm>
            <a:off x="1802777" y="4253093"/>
            <a:ext cx="842010" cy="332740"/>
          </a:xfrm>
          <a:custGeom>
            <a:avLst/>
            <a:gdLst/>
            <a:ahLst/>
            <a:cxnLst/>
            <a:rect l="l" t="t" r="r" b="b"/>
            <a:pathLst>
              <a:path w="842010" h="332739">
                <a:moveTo>
                  <a:pt x="842010" y="122310"/>
                </a:moveTo>
                <a:lnTo>
                  <a:pt x="814949" y="73901"/>
                </a:lnTo>
                <a:lnTo>
                  <a:pt x="750435" y="36063"/>
                </a:lnTo>
                <a:lnTo>
                  <a:pt x="706374" y="21726"/>
                </a:lnTo>
                <a:lnTo>
                  <a:pt x="655636" y="10771"/>
                </a:lnTo>
                <a:lnTo>
                  <a:pt x="599120" y="3447"/>
                </a:lnTo>
                <a:lnTo>
                  <a:pt x="537722" y="0"/>
                </a:lnTo>
                <a:lnTo>
                  <a:pt x="472336" y="676"/>
                </a:lnTo>
                <a:lnTo>
                  <a:pt x="403860" y="5724"/>
                </a:lnTo>
                <a:lnTo>
                  <a:pt x="335829" y="15002"/>
                </a:lnTo>
                <a:lnTo>
                  <a:pt x="271735" y="27919"/>
                </a:lnTo>
                <a:lnTo>
                  <a:pt x="212405" y="44046"/>
                </a:lnTo>
                <a:lnTo>
                  <a:pt x="158666" y="62953"/>
                </a:lnTo>
                <a:lnTo>
                  <a:pt x="111347" y="84210"/>
                </a:lnTo>
                <a:lnTo>
                  <a:pt x="71274" y="107387"/>
                </a:lnTo>
                <a:lnTo>
                  <a:pt x="39275" y="132054"/>
                </a:lnTo>
                <a:lnTo>
                  <a:pt x="2811" y="184141"/>
                </a:lnTo>
                <a:lnTo>
                  <a:pt x="0" y="210702"/>
                </a:lnTo>
                <a:lnTo>
                  <a:pt x="8400" y="236082"/>
                </a:lnTo>
                <a:lnTo>
                  <a:pt x="55083" y="279309"/>
                </a:lnTo>
                <a:lnTo>
                  <a:pt x="91574" y="296680"/>
                </a:lnTo>
                <a:lnTo>
                  <a:pt x="135636" y="310905"/>
                </a:lnTo>
                <a:lnTo>
                  <a:pt x="186373" y="321746"/>
                </a:lnTo>
                <a:lnTo>
                  <a:pt x="242889" y="328967"/>
                </a:lnTo>
                <a:lnTo>
                  <a:pt x="304287" y="332329"/>
                </a:lnTo>
                <a:lnTo>
                  <a:pt x="369673" y="331594"/>
                </a:lnTo>
                <a:lnTo>
                  <a:pt x="438150" y="326526"/>
                </a:lnTo>
                <a:lnTo>
                  <a:pt x="506180" y="317269"/>
                </a:lnTo>
                <a:lnTo>
                  <a:pt x="570274" y="304409"/>
                </a:lnTo>
                <a:lnTo>
                  <a:pt x="629604" y="288368"/>
                </a:lnTo>
                <a:lnTo>
                  <a:pt x="683343" y="269565"/>
                </a:lnTo>
                <a:lnTo>
                  <a:pt x="730662" y="248421"/>
                </a:lnTo>
                <a:lnTo>
                  <a:pt x="770735" y="225356"/>
                </a:lnTo>
                <a:lnTo>
                  <a:pt x="802734" y="200793"/>
                </a:lnTo>
                <a:lnTo>
                  <a:pt x="839198" y="148849"/>
                </a:lnTo>
                <a:lnTo>
                  <a:pt x="842010" y="122310"/>
                </a:lnTo>
                <a:close/>
              </a:path>
            </a:pathLst>
          </a:custGeom>
          <a:solidFill>
            <a:srgbClr val="FFFF00"/>
          </a:solidFill>
        </p:spPr>
        <p:txBody>
          <a:bodyPr wrap="square" lIns="0" tIns="0" rIns="0" bIns="0" rtlCol="0"/>
          <a:lstStyle/>
          <a:p>
            <a:endParaRPr/>
          </a:p>
        </p:txBody>
      </p:sp>
      <p:sp>
        <p:nvSpPr>
          <p:cNvPr id="58" name="object 58"/>
          <p:cNvSpPr/>
          <p:nvPr/>
        </p:nvSpPr>
        <p:spPr>
          <a:xfrm>
            <a:off x="1796681" y="4246671"/>
            <a:ext cx="854710" cy="345440"/>
          </a:xfrm>
          <a:custGeom>
            <a:avLst/>
            <a:gdLst/>
            <a:ahLst/>
            <a:cxnLst/>
            <a:rect l="l" t="t" r="r" b="b"/>
            <a:pathLst>
              <a:path w="854710" h="345439">
                <a:moveTo>
                  <a:pt x="854202" y="136352"/>
                </a:moveTo>
                <a:lnTo>
                  <a:pt x="854202" y="127208"/>
                </a:lnTo>
                <a:lnTo>
                  <a:pt x="852678" y="118826"/>
                </a:lnTo>
                <a:lnTo>
                  <a:pt x="819315" y="70246"/>
                </a:lnTo>
                <a:lnTo>
                  <a:pt x="781287" y="45903"/>
                </a:lnTo>
                <a:lnTo>
                  <a:pt x="734579" y="27561"/>
                </a:lnTo>
                <a:lnTo>
                  <a:pt x="682034" y="14509"/>
                </a:lnTo>
                <a:lnTo>
                  <a:pt x="626497" y="6039"/>
                </a:lnTo>
                <a:lnTo>
                  <a:pt x="570811" y="1439"/>
                </a:lnTo>
                <a:lnTo>
                  <a:pt x="517819" y="0"/>
                </a:lnTo>
                <a:lnTo>
                  <a:pt x="470364" y="1011"/>
                </a:lnTo>
                <a:lnTo>
                  <a:pt x="431292" y="3764"/>
                </a:lnTo>
                <a:lnTo>
                  <a:pt x="387858" y="8336"/>
                </a:lnTo>
                <a:lnTo>
                  <a:pt x="348892" y="13569"/>
                </a:lnTo>
                <a:lnTo>
                  <a:pt x="302208" y="22387"/>
                </a:lnTo>
                <a:lnTo>
                  <a:pt x="250698" y="34862"/>
                </a:lnTo>
                <a:lnTo>
                  <a:pt x="197254" y="51065"/>
                </a:lnTo>
                <a:lnTo>
                  <a:pt x="144770" y="71065"/>
                </a:lnTo>
                <a:lnTo>
                  <a:pt x="96138" y="94933"/>
                </a:lnTo>
                <a:lnTo>
                  <a:pt x="54252" y="122741"/>
                </a:lnTo>
                <a:lnTo>
                  <a:pt x="22003" y="154557"/>
                </a:lnTo>
                <a:lnTo>
                  <a:pt x="2285" y="190454"/>
                </a:lnTo>
                <a:lnTo>
                  <a:pt x="0" y="208742"/>
                </a:lnTo>
                <a:lnTo>
                  <a:pt x="0" y="217886"/>
                </a:lnTo>
                <a:lnTo>
                  <a:pt x="1524" y="227030"/>
                </a:lnTo>
                <a:lnTo>
                  <a:pt x="4572" y="236174"/>
                </a:lnTo>
                <a:lnTo>
                  <a:pt x="8382" y="244556"/>
                </a:lnTo>
                <a:lnTo>
                  <a:pt x="12192" y="250906"/>
                </a:lnTo>
                <a:lnTo>
                  <a:pt x="12192" y="208742"/>
                </a:lnTo>
                <a:lnTo>
                  <a:pt x="12954" y="201122"/>
                </a:lnTo>
                <a:lnTo>
                  <a:pt x="35754" y="158186"/>
                </a:lnTo>
                <a:lnTo>
                  <a:pt x="69562" y="127077"/>
                </a:lnTo>
                <a:lnTo>
                  <a:pt x="112967" y="100078"/>
                </a:lnTo>
                <a:lnTo>
                  <a:pt x="163038" y="77094"/>
                </a:lnTo>
                <a:lnTo>
                  <a:pt x="216841" y="58027"/>
                </a:lnTo>
                <a:lnTo>
                  <a:pt x="271444" y="42781"/>
                </a:lnTo>
                <a:lnTo>
                  <a:pt x="323912" y="31260"/>
                </a:lnTo>
                <a:lnTo>
                  <a:pt x="371315" y="23366"/>
                </a:lnTo>
                <a:lnTo>
                  <a:pt x="410718" y="19004"/>
                </a:lnTo>
                <a:lnTo>
                  <a:pt x="454152" y="15194"/>
                </a:lnTo>
                <a:lnTo>
                  <a:pt x="533622" y="12567"/>
                </a:lnTo>
                <a:lnTo>
                  <a:pt x="583714" y="14726"/>
                </a:lnTo>
                <a:lnTo>
                  <a:pt x="636667" y="20019"/>
                </a:lnTo>
                <a:lnTo>
                  <a:pt x="689447" y="29062"/>
                </a:lnTo>
                <a:lnTo>
                  <a:pt x="739024" y="42468"/>
                </a:lnTo>
                <a:lnTo>
                  <a:pt x="782363" y="60853"/>
                </a:lnTo>
                <a:lnTo>
                  <a:pt x="816432" y="84831"/>
                </a:lnTo>
                <a:lnTo>
                  <a:pt x="840486" y="121874"/>
                </a:lnTo>
                <a:lnTo>
                  <a:pt x="842010" y="129494"/>
                </a:lnTo>
                <a:lnTo>
                  <a:pt x="842010" y="175971"/>
                </a:lnTo>
                <a:lnTo>
                  <a:pt x="843886" y="173486"/>
                </a:lnTo>
                <a:lnTo>
                  <a:pt x="854202" y="136352"/>
                </a:lnTo>
                <a:close/>
              </a:path>
              <a:path w="854710" h="345439">
                <a:moveTo>
                  <a:pt x="842010" y="175971"/>
                </a:moveTo>
                <a:lnTo>
                  <a:pt x="842010" y="137114"/>
                </a:lnTo>
                <a:lnTo>
                  <a:pt x="841247" y="144734"/>
                </a:lnTo>
                <a:lnTo>
                  <a:pt x="825811" y="178717"/>
                </a:lnTo>
                <a:lnTo>
                  <a:pt x="797268" y="209086"/>
                </a:lnTo>
                <a:lnTo>
                  <a:pt x="758664" y="235855"/>
                </a:lnTo>
                <a:lnTo>
                  <a:pt x="713040" y="259035"/>
                </a:lnTo>
                <a:lnTo>
                  <a:pt x="663441" y="278638"/>
                </a:lnTo>
                <a:lnTo>
                  <a:pt x="612910" y="294676"/>
                </a:lnTo>
                <a:lnTo>
                  <a:pt x="564490" y="307161"/>
                </a:lnTo>
                <a:lnTo>
                  <a:pt x="521224" y="316104"/>
                </a:lnTo>
                <a:lnTo>
                  <a:pt x="464820" y="324566"/>
                </a:lnTo>
                <a:lnTo>
                  <a:pt x="404305" y="330561"/>
                </a:lnTo>
                <a:lnTo>
                  <a:pt x="357020" y="332596"/>
                </a:lnTo>
                <a:lnTo>
                  <a:pt x="304303" y="332296"/>
                </a:lnTo>
                <a:lnTo>
                  <a:pt x="248826" y="329003"/>
                </a:lnTo>
                <a:lnTo>
                  <a:pt x="193264" y="322057"/>
                </a:lnTo>
                <a:lnTo>
                  <a:pt x="140289" y="310799"/>
                </a:lnTo>
                <a:lnTo>
                  <a:pt x="92575" y="294569"/>
                </a:lnTo>
                <a:lnTo>
                  <a:pt x="52795" y="272708"/>
                </a:lnTo>
                <a:lnTo>
                  <a:pt x="23622" y="244556"/>
                </a:lnTo>
                <a:lnTo>
                  <a:pt x="12954" y="215600"/>
                </a:lnTo>
                <a:lnTo>
                  <a:pt x="12192" y="208742"/>
                </a:lnTo>
                <a:lnTo>
                  <a:pt x="12192" y="250906"/>
                </a:lnTo>
                <a:lnTo>
                  <a:pt x="41285" y="280060"/>
                </a:lnTo>
                <a:lnTo>
                  <a:pt x="78822" y="302189"/>
                </a:lnTo>
                <a:lnTo>
                  <a:pt x="123530" y="319102"/>
                </a:lnTo>
                <a:lnTo>
                  <a:pt x="173373" y="331339"/>
                </a:lnTo>
                <a:lnTo>
                  <a:pt x="226318" y="339439"/>
                </a:lnTo>
                <a:lnTo>
                  <a:pt x="280330" y="343942"/>
                </a:lnTo>
                <a:lnTo>
                  <a:pt x="333372" y="345385"/>
                </a:lnTo>
                <a:lnTo>
                  <a:pt x="383412" y="344310"/>
                </a:lnTo>
                <a:lnTo>
                  <a:pt x="428414" y="341254"/>
                </a:lnTo>
                <a:lnTo>
                  <a:pt x="466344" y="336758"/>
                </a:lnTo>
                <a:lnTo>
                  <a:pt x="509016" y="330662"/>
                </a:lnTo>
                <a:lnTo>
                  <a:pt x="588058" y="314749"/>
                </a:lnTo>
                <a:lnTo>
                  <a:pt x="637094" y="300936"/>
                </a:lnTo>
                <a:lnTo>
                  <a:pt x="688021" y="283224"/>
                </a:lnTo>
                <a:lnTo>
                  <a:pt x="737502" y="261618"/>
                </a:lnTo>
                <a:lnTo>
                  <a:pt x="782198" y="236123"/>
                </a:lnTo>
                <a:lnTo>
                  <a:pt x="818772" y="206744"/>
                </a:lnTo>
                <a:lnTo>
                  <a:pt x="842010" y="175971"/>
                </a:lnTo>
                <a:close/>
              </a:path>
            </a:pathLst>
          </a:custGeom>
          <a:solidFill>
            <a:srgbClr val="000000"/>
          </a:solidFill>
        </p:spPr>
        <p:txBody>
          <a:bodyPr wrap="square" lIns="0" tIns="0" rIns="0" bIns="0" rtlCol="0"/>
          <a:lstStyle/>
          <a:p>
            <a:endParaRPr/>
          </a:p>
        </p:txBody>
      </p:sp>
      <p:sp>
        <p:nvSpPr>
          <p:cNvPr id="60" name="object 60"/>
          <p:cNvSpPr txBox="1"/>
          <p:nvPr/>
        </p:nvSpPr>
        <p:spPr>
          <a:xfrm>
            <a:off x="6565900" y="2867025"/>
            <a:ext cx="3827647" cy="196464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II</a:t>
            </a:r>
            <a:r>
              <a:rPr sz="1800" spc="-5">
                <a:latin typeface="Arial"/>
                <a:cs typeface="Arial"/>
              </a:rPr>
              <a:t>.</a:t>
            </a:r>
            <a:r>
              <a:rPr sz="1800" spc="-10">
                <a:latin typeface="Arial"/>
                <a:cs typeface="Arial"/>
              </a:rPr>
              <a:t> </a:t>
            </a:r>
            <a:r>
              <a:rPr lang="en-US" spc="-5" dirty="0" smtClean="0">
                <a:latin typeface="Arial"/>
                <a:cs typeface="Arial"/>
              </a:rPr>
              <a:t>2</a:t>
            </a:r>
            <a:r>
              <a:rPr lang="en-US" spc="-5" baseline="30000" dirty="0" smtClean="0">
                <a:latin typeface="Arial"/>
                <a:cs typeface="Arial"/>
              </a:rPr>
              <a:t>nd</a:t>
            </a:r>
            <a:r>
              <a:rPr lang="en-US" spc="-5" dirty="0">
                <a:latin typeface="Arial"/>
                <a:cs typeface="Arial"/>
              </a:rPr>
              <a:t> </a:t>
            </a:r>
            <a:r>
              <a:rPr lang="en-US" spc="-5" dirty="0" smtClean="0">
                <a:latin typeface="Arial"/>
                <a:cs typeface="Arial"/>
              </a:rPr>
              <a:t>generation</a:t>
            </a:r>
            <a:endParaRPr lang="en-US" spc="-5" dirty="0">
              <a:latin typeface="Arial"/>
              <a:cs typeface="Arial"/>
            </a:endParaRPr>
          </a:p>
          <a:p>
            <a:pPr marL="12700">
              <a:lnSpc>
                <a:spcPct val="100000"/>
              </a:lnSpc>
              <a:spcBef>
                <a:spcPts val="100"/>
              </a:spcBef>
            </a:pPr>
            <a:r>
              <a:rPr lang="en-US" spc="-5" dirty="0">
                <a:latin typeface="Arial"/>
                <a:cs typeface="Arial"/>
              </a:rPr>
              <a:t>Low cost but low </a:t>
            </a:r>
            <a:r>
              <a:rPr lang="en-US" spc="-5" dirty="0" smtClean="0">
                <a:latin typeface="Arial"/>
                <a:cs typeface="Arial"/>
              </a:rPr>
              <a:t>efficiency</a:t>
            </a:r>
          </a:p>
          <a:p>
            <a:pPr marL="12700">
              <a:lnSpc>
                <a:spcPct val="100000"/>
              </a:lnSpc>
              <a:spcBef>
                <a:spcPts val="100"/>
              </a:spcBef>
              <a:buFont typeface="Arial" pitchFamily="34" charset="0"/>
              <a:buChar char="•"/>
            </a:pPr>
            <a:r>
              <a:rPr lang="en-US" sz="1800" spc="-5" dirty="0">
                <a:latin typeface="Arial"/>
                <a:cs typeface="Arial"/>
              </a:rPr>
              <a:t> </a:t>
            </a:r>
            <a:r>
              <a:rPr sz="1800" spc="-5" smtClean="0">
                <a:latin typeface="Arial"/>
                <a:cs typeface="Arial"/>
              </a:rPr>
              <a:t>Amorphous Si,</a:t>
            </a:r>
            <a:r>
              <a:rPr sz="1800" spc="-50" smtClean="0">
                <a:latin typeface="Arial"/>
                <a:cs typeface="Arial"/>
              </a:rPr>
              <a:t> </a:t>
            </a:r>
            <a:r>
              <a:rPr sz="1800" spc="-35" smtClean="0">
                <a:latin typeface="Arial"/>
                <a:cs typeface="Arial"/>
              </a:rPr>
              <a:t>11.7%</a:t>
            </a:r>
            <a:endParaRPr sz="1800" smtClean="0">
              <a:latin typeface="Arial"/>
              <a:cs typeface="Arial"/>
            </a:endParaRPr>
          </a:p>
          <a:p>
            <a:pPr marL="154940" indent="-142240">
              <a:lnSpc>
                <a:spcPct val="100000"/>
              </a:lnSpc>
              <a:buChar char="•"/>
              <a:tabLst>
                <a:tab pos="155575" algn="l"/>
              </a:tabLst>
            </a:pPr>
            <a:r>
              <a:rPr sz="1800" spc="-5" smtClean="0">
                <a:latin typeface="Arial"/>
                <a:cs typeface="Arial"/>
              </a:rPr>
              <a:t>CIGS</a:t>
            </a:r>
            <a:r>
              <a:rPr sz="1800" spc="-5" dirty="0">
                <a:latin typeface="Arial"/>
                <a:cs typeface="Arial"/>
              </a:rPr>
              <a:t>,</a:t>
            </a:r>
            <a:r>
              <a:rPr sz="1800" spc="-75" dirty="0">
                <a:latin typeface="Arial"/>
                <a:cs typeface="Arial"/>
              </a:rPr>
              <a:t> </a:t>
            </a:r>
            <a:r>
              <a:rPr sz="1800" spc="-5" dirty="0">
                <a:latin typeface="Arial"/>
                <a:cs typeface="Arial"/>
              </a:rPr>
              <a:t>19.9%</a:t>
            </a:r>
            <a:endParaRPr sz="1800">
              <a:latin typeface="Arial"/>
              <a:cs typeface="Arial"/>
            </a:endParaRPr>
          </a:p>
          <a:p>
            <a:pPr marL="154940" indent="-142240">
              <a:lnSpc>
                <a:spcPct val="100000"/>
              </a:lnSpc>
              <a:buChar char="•"/>
              <a:tabLst>
                <a:tab pos="155575" algn="l"/>
              </a:tabLst>
            </a:pPr>
            <a:r>
              <a:rPr sz="1800" spc="-45" dirty="0">
                <a:latin typeface="Arial"/>
                <a:cs typeface="Arial"/>
              </a:rPr>
              <a:t>CdTe,</a:t>
            </a:r>
            <a:r>
              <a:rPr sz="1800" spc="-65" dirty="0">
                <a:latin typeface="Arial"/>
                <a:cs typeface="Arial"/>
              </a:rPr>
              <a:t> </a:t>
            </a:r>
            <a:r>
              <a:rPr sz="1800" spc="-5" dirty="0">
                <a:latin typeface="Arial"/>
                <a:cs typeface="Arial"/>
              </a:rPr>
              <a:t>16.5%</a:t>
            </a:r>
            <a:endParaRPr sz="1800">
              <a:latin typeface="Arial"/>
              <a:cs typeface="Arial"/>
            </a:endParaRPr>
          </a:p>
          <a:p>
            <a:pPr marL="155575" indent="-142875">
              <a:lnSpc>
                <a:spcPct val="100000"/>
              </a:lnSpc>
              <a:buChar char="•"/>
              <a:tabLst>
                <a:tab pos="155575" algn="l"/>
              </a:tabLst>
            </a:pPr>
            <a:r>
              <a:rPr sz="1800" spc="-5" dirty="0">
                <a:latin typeface="Arial"/>
                <a:cs typeface="Arial"/>
              </a:rPr>
              <a:t>DSSC,</a:t>
            </a:r>
            <a:r>
              <a:rPr sz="1800" spc="-15" dirty="0">
                <a:latin typeface="Arial"/>
                <a:cs typeface="Arial"/>
              </a:rPr>
              <a:t> </a:t>
            </a:r>
            <a:r>
              <a:rPr sz="1800" spc="-35" dirty="0">
                <a:latin typeface="Arial"/>
                <a:cs typeface="Arial"/>
              </a:rPr>
              <a:t>11.1%</a:t>
            </a:r>
            <a:endParaRPr sz="1800">
              <a:latin typeface="Arial"/>
              <a:cs typeface="Arial"/>
            </a:endParaRPr>
          </a:p>
          <a:p>
            <a:pPr marL="154940" indent="-142240">
              <a:lnSpc>
                <a:spcPct val="100000"/>
              </a:lnSpc>
              <a:buChar char="•"/>
              <a:tabLst>
                <a:tab pos="155575" algn="l"/>
              </a:tabLst>
            </a:pPr>
            <a:r>
              <a:rPr sz="1800" spc="-45" dirty="0">
                <a:latin typeface="Arial"/>
                <a:cs typeface="Arial"/>
              </a:rPr>
              <a:t>OPV, </a:t>
            </a:r>
            <a:r>
              <a:rPr sz="1800" spc="-5" dirty="0">
                <a:latin typeface="Arial"/>
                <a:cs typeface="Arial"/>
              </a:rPr>
              <a:t>8.3% (small</a:t>
            </a:r>
            <a:r>
              <a:rPr sz="1800" spc="10" dirty="0">
                <a:latin typeface="Arial"/>
                <a:cs typeface="Arial"/>
              </a:rPr>
              <a:t> </a:t>
            </a:r>
            <a:r>
              <a:rPr sz="1800" spc="-5" dirty="0">
                <a:latin typeface="Arial"/>
                <a:cs typeface="Arial"/>
              </a:rPr>
              <a:t>cell)</a:t>
            </a:r>
            <a:endParaRPr sz="1800">
              <a:latin typeface="Arial"/>
              <a:cs typeface="Arial"/>
            </a:endParaRPr>
          </a:p>
        </p:txBody>
      </p:sp>
      <p:sp>
        <p:nvSpPr>
          <p:cNvPr id="61" name="object 61"/>
          <p:cNvSpPr/>
          <p:nvPr/>
        </p:nvSpPr>
        <p:spPr>
          <a:xfrm>
            <a:off x="1542173" y="4635245"/>
            <a:ext cx="3752215" cy="59690"/>
          </a:xfrm>
          <a:custGeom>
            <a:avLst/>
            <a:gdLst/>
            <a:ahLst/>
            <a:cxnLst/>
            <a:rect l="l" t="t" r="r" b="b"/>
            <a:pathLst>
              <a:path w="3752215" h="59689">
                <a:moveTo>
                  <a:pt x="28194" y="31242"/>
                </a:moveTo>
                <a:lnTo>
                  <a:pt x="28194" y="0"/>
                </a:lnTo>
                <a:lnTo>
                  <a:pt x="0" y="0"/>
                </a:lnTo>
                <a:lnTo>
                  <a:pt x="0" y="53340"/>
                </a:lnTo>
                <a:lnTo>
                  <a:pt x="6096" y="59436"/>
                </a:lnTo>
                <a:lnTo>
                  <a:pt x="14477" y="59436"/>
                </a:lnTo>
                <a:lnTo>
                  <a:pt x="14478" y="31242"/>
                </a:lnTo>
                <a:lnTo>
                  <a:pt x="28194" y="31242"/>
                </a:lnTo>
                <a:close/>
              </a:path>
              <a:path w="3752215" h="59689">
                <a:moveTo>
                  <a:pt x="3737610" y="31242"/>
                </a:moveTo>
                <a:lnTo>
                  <a:pt x="14478" y="31242"/>
                </a:lnTo>
                <a:lnTo>
                  <a:pt x="28194" y="45720"/>
                </a:lnTo>
                <a:lnTo>
                  <a:pt x="28194" y="59436"/>
                </a:lnTo>
                <a:lnTo>
                  <a:pt x="3723132" y="59436"/>
                </a:lnTo>
                <a:lnTo>
                  <a:pt x="3723132" y="45720"/>
                </a:lnTo>
                <a:lnTo>
                  <a:pt x="3737610" y="31242"/>
                </a:lnTo>
                <a:close/>
              </a:path>
              <a:path w="3752215" h="59689">
                <a:moveTo>
                  <a:pt x="28194" y="59436"/>
                </a:moveTo>
                <a:lnTo>
                  <a:pt x="28194" y="45720"/>
                </a:lnTo>
                <a:lnTo>
                  <a:pt x="14478" y="31242"/>
                </a:lnTo>
                <a:lnTo>
                  <a:pt x="14477" y="59436"/>
                </a:lnTo>
                <a:lnTo>
                  <a:pt x="28194" y="59436"/>
                </a:lnTo>
                <a:close/>
              </a:path>
              <a:path w="3752215" h="59689">
                <a:moveTo>
                  <a:pt x="3752088" y="53340"/>
                </a:moveTo>
                <a:lnTo>
                  <a:pt x="3752088" y="0"/>
                </a:lnTo>
                <a:lnTo>
                  <a:pt x="3723132" y="0"/>
                </a:lnTo>
                <a:lnTo>
                  <a:pt x="3723132" y="31242"/>
                </a:lnTo>
                <a:lnTo>
                  <a:pt x="3737610" y="31242"/>
                </a:lnTo>
                <a:lnTo>
                  <a:pt x="3737610" y="59436"/>
                </a:lnTo>
                <a:lnTo>
                  <a:pt x="3745991" y="59436"/>
                </a:lnTo>
                <a:lnTo>
                  <a:pt x="3752088" y="53340"/>
                </a:lnTo>
                <a:close/>
              </a:path>
              <a:path w="3752215" h="59689">
                <a:moveTo>
                  <a:pt x="3737610" y="59436"/>
                </a:moveTo>
                <a:lnTo>
                  <a:pt x="3737610" y="31242"/>
                </a:lnTo>
                <a:lnTo>
                  <a:pt x="3723132" y="45720"/>
                </a:lnTo>
                <a:lnTo>
                  <a:pt x="3723132" y="59436"/>
                </a:lnTo>
                <a:lnTo>
                  <a:pt x="3737610" y="59436"/>
                </a:lnTo>
                <a:close/>
              </a:path>
            </a:pathLst>
          </a:custGeom>
          <a:solidFill>
            <a:srgbClr val="000000"/>
          </a:solidFill>
        </p:spPr>
        <p:txBody>
          <a:bodyPr wrap="square" lIns="0" tIns="0" rIns="0" bIns="0" rtlCol="0"/>
          <a:lstStyle/>
          <a:p>
            <a:endParaRPr/>
          </a:p>
        </p:txBody>
      </p:sp>
      <p:sp>
        <p:nvSpPr>
          <p:cNvPr id="62" name="object 62"/>
          <p:cNvSpPr/>
          <p:nvPr/>
        </p:nvSpPr>
        <p:spPr>
          <a:xfrm>
            <a:off x="2310269" y="4634484"/>
            <a:ext cx="28575" cy="46990"/>
          </a:xfrm>
          <a:custGeom>
            <a:avLst/>
            <a:gdLst/>
            <a:ahLst/>
            <a:cxnLst/>
            <a:rect l="l" t="t" r="r" b="b"/>
            <a:pathLst>
              <a:path w="28575" h="46989">
                <a:moveTo>
                  <a:pt x="0" y="0"/>
                </a:moveTo>
                <a:lnTo>
                  <a:pt x="0" y="46482"/>
                </a:lnTo>
                <a:lnTo>
                  <a:pt x="28193" y="46482"/>
                </a:lnTo>
                <a:lnTo>
                  <a:pt x="28193" y="0"/>
                </a:lnTo>
                <a:lnTo>
                  <a:pt x="0" y="0"/>
                </a:lnTo>
                <a:close/>
              </a:path>
            </a:pathLst>
          </a:custGeom>
          <a:solidFill>
            <a:srgbClr val="000000"/>
          </a:solidFill>
        </p:spPr>
        <p:txBody>
          <a:bodyPr wrap="square" lIns="0" tIns="0" rIns="0" bIns="0" rtlCol="0"/>
          <a:lstStyle/>
          <a:p>
            <a:endParaRPr/>
          </a:p>
        </p:txBody>
      </p:sp>
      <p:sp>
        <p:nvSpPr>
          <p:cNvPr id="63" name="object 63"/>
          <p:cNvSpPr/>
          <p:nvPr/>
        </p:nvSpPr>
        <p:spPr>
          <a:xfrm>
            <a:off x="3031883" y="4634484"/>
            <a:ext cx="28575" cy="46990"/>
          </a:xfrm>
          <a:custGeom>
            <a:avLst/>
            <a:gdLst/>
            <a:ahLst/>
            <a:cxnLst/>
            <a:rect l="l" t="t" r="r" b="b"/>
            <a:pathLst>
              <a:path w="28575" h="46989">
                <a:moveTo>
                  <a:pt x="0" y="0"/>
                </a:moveTo>
                <a:lnTo>
                  <a:pt x="0" y="46482"/>
                </a:lnTo>
                <a:lnTo>
                  <a:pt x="28193" y="46482"/>
                </a:lnTo>
                <a:lnTo>
                  <a:pt x="28193" y="0"/>
                </a:lnTo>
                <a:lnTo>
                  <a:pt x="0" y="0"/>
                </a:lnTo>
                <a:close/>
              </a:path>
            </a:pathLst>
          </a:custGeom>
          <a:solidFill>
            <a:srgbClr val="000000"/>
          </a:solidFill>
        </p:spPr>
        <p:txBody>
          <a:bodyPr wrap="square" lIns="0" tIns="0" rIns="0" bIns="0" rtlCol="0"/>
          <a:lstStyle/>
          <a:p>
            <a:endParaRPr/>
          </a:p>
        </p:txBody>
      </p:sp>
      <p:sp>
        <p:nvSpPr>
          <p:cNvPr id="64" name="object 64"/>
          <p:cNvSpPr/>
          <p:nvPr/>
        </p:nvSpPr>
        <p:spPr>
          <a:xfrm>
            <a:off x="3776357" y="4634484"/>
            <a:ext cx="28575" cy="46990"/>
          </a:xfrm>
          <a:custGeom>
            <a:avLst/>
            <a:gdLst/>
            <a:ahLst/>
            <a:cxnLst/>
            <a:rect l="l" t="t" r="r" b="b"/>
            <a:pathLst>
              <a:path w="28575" h="46989">
                <a:moveTo>
                  <a:pt x="0" y="0"/>
                </a:moveTo>
                <a:lnTo>
                  <a:pt x="0" y="46482"/>
                </a:lnTo>
                <a:lnTo>
                  <a:pt x="28194" y="46482"/>
                </a:lnTo>
                <a:lnTo>
                  <a:pt x="28194" y="0"/>
                </a:lnTo>
                <a:lnTo>
                  <a:pt x="0" y="0"/>
                </a:lnTo>
                <a:close/>
              </a:path>
            </a:pathLst>
          </a:custGeom>
          <a:solidFill>
            <a:srgbClr val="000000"/>
          </a:solidFill>
        </p:spPr>
        <p:txBody>
          <a:bodyPr wrap="square" lIns="0" tIns="0" rIns="0" bIns="0" rtlCol="0"/>
          <a:lstStyle/>
          <a:p>
            <a:endParaRPr/>
          </a:p>
        </p:txBody>
      </p:sp>
      <p:sp>
        <p:nvSpPr>
          <p:cNvPr id="65" name="object 65"/>
          <p:cNvSpPr/>
          <p:nvPr/>
        </p:nvSpPr>
        <p:spPr>
          <a:xfrm>
            <a:off x="4577981" y="4634484"/>
            <a:ext cx="29209" cy="46990"/>
          </a:xfrm>
          <a:custGeom>
            <a:avLst/>
            <a:gdLst/>
            <a:ahLst/>
            <a:cxnLst/>
            <a:rect l="l" t="t" r="r" b="b"/>
            <a:pathLst>
              <a:path w="29210" h="46989">
                <a:moveTo>
                  <a:pt x="0" y="0"/>
                </a:moveTo>
                <a:lnTo>
                  <a:pt x="0" y="46482"/>
                </a:lnTo>
                <a:lnTo>
                  <a:pt x="28955" y="46482"/>
                </a:lnTo>
                <a:lnTo>
                  <a:pt x="28955" y="0"/>
                </a:lnTo>
                <a:lnTo>
                  <a:pt x="0" y="0"/>
                </a:lnTo>
                <a:close/>
              </a:path>
            </a:pathLst>
          </a:custGeom>
          <a:solidFill>
            <a:srgbClr val="000000"/>
          </a:solidFill>
        </p:spPr>
        <p:txBody>
          <a:bodyPr wrap="square" lIns="0" tIns="0" rIns="0" bIns="0" rtlCol="0"/>
          <a:lstStyle/>
          <a:p>
            <a:endParaRPr/>
          </a:p>
        </p:txBody>
      </p:sp>
      <p:sp>
        <p:nvSpPr>
          <p:cNvPr id="66" name="object 66"/>
          <p:cNvSpPr/>
          <p:nvPr/>
        </p:nvSpPr>
        <p:spPr>
          <a:xfrm>
            <a:off x="1554365" y="4635246"/>
            <a:ext cx="489584" cy="59690"/>
          </a:xfrm>
          <a:custGeom>
            <a:avLst/>
            <a:gdLst/>
            <a:ahLst/>
            <a:cxnLst/>
            <a:rect l="l" t="t" r="r" b="b"/>
            <a:pathLst>
              <a:path w="489585" h="59689">
                <a:moveTo>
                  <a:pt x="117348" y="45720"/>
                </a:moveTo>
                <a:lnTo>
                  <a:pt x="113538" y="17526"/>
                </a:lnTo>
                <a:lnTo>
                  <a:pt x="0" y="31242"/>
                </a:lnTo>
                <a:lnTo>
                  <a:pt x="3810" y="59436"/>
                </a:lnTo>
                <a:lnTo>
                  <a:pt x="117348" y="45720"/>
                </a:lnTo>
                <a:close/>
              </a:path>
              <a:path w="489585" h="59689">
                <a:moveTo>
                  <a:pt x="315468" y="21336"/>
                </a:moveTo>
                <a:lnTo>
                  <a:pt x="313161" y="0"/>
                </a:lnTo>
                <a:lnTo>
                  <a:pt x="255651" y="0"/>
                </a:lnTo>
                <a:lnTo>
                  <a:pt x="198882" y="6858"/>
                </a:lnTo>
                <a:lnTo>
                  <a:pt x="202692" y="35052"/>
                </a:lnTo>
                <a:lnTo>
                  <a:pt x="315468" y="21336"/>
                </a:lnTo>
                <a:close/>
              </a:path>
              <a:path w="489585" h="59689">
                <a:moveTo>
                  <a:pt x="489119" y="0"/>
                </a:moveTo>
                <a:lnTo>
                  <a:pt x="399370" y="0"/>
                </a:lnTo>
                <a:lnTo>
                  <a:pt x="400812" y="10668"/>
                </a:lnTo>
                <a:lnTo>
                  <a:pt x="489119" y="0"/>
                </a:lnTo>
                <a:close/>
              </a:path>
            </a:pathLst>
          </a:custGeom>
          <a:solidFill>
            <a:srgbClr val="000000"/>
          </a:solidFill>
        </p:spPr>
        <p:txBody>
          <a:bodyPr wrap="square" lIns="0" tIns="0" rIns="0" bIns="0" rtlCol="0"/>
          <a:lstStyle/>
          <a:p>
            <a:endParaRPr/>
          </a:p>
        </p:txBody>
      </p:sp>
      <p:sp>
        <p:nvSpPr>
          <p:cNvPr id="67" name="object 67"/>
          <p:cNvSpPr/>
          <p:nvPr/>
        </p:nvSpPr>
        <p:spPr>
          <a:xfrm>
            <a:off x="1550555" y="4635246"/>
            <a:ext cx="116839" cy="59055"/>
          </a:xfrm>
          <a:custGeom>
            <a:avLst/>
            <a:gdLst/>
            <a:ahLst/>
            <a:cxnLst/>
            <a:rect l="l" t="t" r="r" b="b"/>
            <a:pathLst>
              <a:path w="116839" h="59054">
                <a:moveTo>
                  <a:pt x="116586" y="14477"/>
                </a:moveTo>
                <a:lnTo>
                  <a:pt x="110624" y="0"/>
                </a:lnTo>
                <a:lnTo>
                  <a:pt x="78044" y="0"/>
                </a:lnTo>
                <a:lnTo>
                  <a:pt x="0" y="32003"/>
                </a:lnTo>
                <a:lnTo>
                  <a:pt x="11430" y="58673"/>
                </a:lnTo>
                <a:lnTo>
                  <a:pt x="116586" y="14477"/>
                </a:lnTo>
                <a:close/>
              </a:path>
            </a:pathLst>
          </a:custGeom>
          <a:solidFill>
            <a:srgbClr val="000000"/>
          </a:solidFill>
        </p:spPr>
        <p:txBody>
          <a:bodyPr wrap="square" lIns="0" tIns="0" rIns="0" bIns="0" rtlCol="0"/>
          <a:lstStyle/>
          <a:p>
            <a:endParaRPr/>
          </a:p>
        </p:txBody>
      </p:sp>
      <p:sp>
        <p:nvSpPr>
          <p:cNvPr id="68" name="object 68"/>
          <p:cNvSpPr/>
          <p:nvPr/>
        </p:nvSpPr>
        <p:spPr>
          <a:xfrm>
            <a:off x="1547507" y="4635246"/>
            <a:ext cx="86360" cy="56515"/>
          </a:xfrm>
          <a:custGeom>
            <a:avLst/>
            <a:gdLst/>
            <a:ahLst/>
            <a:cxnLst/>
            <a:rect l="l" t="t" r="r" b="b"/>
            <a:pathLst>
              <a:path w="86360" h="56514">
                <a:moveTo>
                  <a:pt x="85836" y="0"/>
                </a:moveTo>
                <a:lnTo>
                  <a:pt x="41076" y="0"/>
                </a:lnTo>
                <a:lnTo>
                  <a:pt x="0" y="34289"/>
                </a:lnTo>
                <a:lnTo>
                  <a:pt x="18288" y="56387"/>
                </a:lnTo>
                <a:lnTo>
                  <a:pt x="85836" y="0"/>
                </a:lnTo>
                <a:close/>
              </a:path>
            </a:pathLst>
          </a:custGeom>
          <a:solidFill>
            <a:srgbClr val="FF0066"/>
          </a:solidFill>
        </p:spPr>
        <p:txBody>
          <a:bodyPr wrap="square" lIns="0" tIns="0" rIns="0" bIns="0" rtlCol="0"/>
          <a:lstStyle/>
          <a:p>
            <a:endParaRPr/>
          </a:p>
        </p:txBody>
      </p:sp>
      <p:sp>
        <p:nvSpPr>
          <p:cNvPr id="69" name="object 69"/>
          <p:cNvSpPr/>
          <p:nvPr/>
        </p:nvSpPr>
        <p:spPr>
          <a:xfrm>
            <a:off x="1543697" y="4635246"/>
            <a:ext cx="55880" cy="52705"/>
          </a:xfrm>
          <a:custGeom>
            <a:avLst/>
            <a:gdLst/>
            <a:ahLst/>
            <a:cxnLst/>
            <a:rect l="l" t="t" r="r" b="b"/>
            <a:pathLst>
              <a:path w="55880" h="52704">
                <a:moveTo>
                  <a:pt x="55479" y="0"/>
                </a:moveTo>
                <a:lnTo>
                  <a:pt x="21980" y="0"/>
                </a:lnTo>
                <a:lnTo>
                  <a:pt x="0" y="38099"/>
                </a:lnTo>
                <a:lnTo>
                  <a:pt x="25146" y="52577"/>
                </a:lnTo>
                <a:lnTo>
                  <a:pt x="55479" y="0"/>
                </a:lnTo>
                <a:close/>
              </a:path>
            </a:pathLst>
          </a:custGeom>
          <a:solidFill>
            <a:srgbClr val="000000"/>
          </a:solidFill>
        </p:spPr>
        <p:txBody>
          <a:bodyPr wrap="square" lIns="0" tIns="0" rIns="0" bIns="0" rtlCol="0"/>
          <a:lstStyle/>
          <a:p>
            <a:endParaRPr/>
          </a:p>
        </p:txBody>
      </p:sp>
      <p:sp>
        <p:nvSpPr>
          <p:cNvPr id="70" name="object 70"/>
          <p:cNvSpPr/>
          <p:nvPr/>
        </p:nvSpPr>
        <p:spPr>
          <a:xfrm>
            <a:off x="1542173" y="4635246"/>
            <a:ext cx="40005" cy="48895"/>
          </a:xfrm>
          <a:custGeom>
            <a:avLst/>
            <a:gdLst/>
            <a:ahLst/>
            <a:cxnLst/>
            <a:rect l="l" t="t" r="r" b="b"/>
            <a:pathLst>
              <a:path w="40005" h="48895">
                <a:moveTo>
                  <a:pt x="39884" y="0"/>
                </a:moveTo>
                <a:lnTo>
                  <a:pt x="10333" y="0"/>
                </a:lnTo>
                <a:lnTo>
                  <a:pt x="0" y="41909"/>
                </a:lnTo>
                <a:lnTo>
                  <a:pt x="28194" y="48767"/>
                </a:lnTo>
                <a:lnTo>
                  <a:pt x="39884" y="0"/>
                </a:lnTo>
                <a:close/>
              </a:path>
            </a:pathLst>
          </a:custGeom>
          <a:solidFill>
            <a:srgbClr val="000000"/>
          </a:solidFill>
        </p:spPr>
        <p:txBody>
          <a:bodyPr wrap="square" lIns="0" tIns="0" rIns="0" bIns="0" rtlCol="0"/>
          <a:lstStyle/>
          <a:p>
            <a:endParaRPr/>
          </a:p>
        </p:txBody>
      </p:sp>
      <p:sp>
        <p:nvSpPr>
          <p:cNvPr id="71" name="object 71"/>
          <p:cNvSpPr txBox="1"/>
          <p:nvPr/>
        </p:nvSpPr>
        <p:spPr>
          <a:xfrm>
            <a:off x="1521085" y="4713985"/>
            <a:ext cx="101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0062"/>
                </a:solidFill>
                <a:latin typeface="Times New Roman"/>
                <a:cs typeface="Times New Roman"/>
              </a:rPr>
              <a:t>0</a:t>
            </a:r>
            <a:endParaRPr sz="1200">
              <a:latin typeface="Times New Roman"/>
              <a:cs typeface="Times New Roman"/>
            </a:endParaRPr>
          </a:p>
        </p:txBody>
      </p:sp>
      <p:sp>
        <p:nvSpPr>
          <p:cNvPr id="72" name="object 72"/>
          <p:cNvSpPr txBox="1"/>
          <p:nvPr/>
        </p:nvSpPr>
        <p:spPr>
          <a:xfrm>
            <a:off x="2090299" y="4206494"/>
            <a:ext cx="371475" cy="71628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70C0"/>
                </a:solidFill>
                <a:latin typeface="Times New Roman"/>
                <a:cs typeface="Times New Roman"/>
              </a:rPr>
              <a:t>II</a:t>
            </a:r>
            <a:endParaRPr sz="2400">
              <a:latin typeface="Times New Roman"/>
              <a:cs typeface="Times New Roman"/>
            </a:endParaRPr>
          </a:p>
          <a:p>
            <a:pPr marL="129539">
              <a:lnSpc>
                <a:spcPct val="100000"/>
              </a:lnSpc>
              <a:spcBef>
                <a:spcPts val="1115"/>
              </a:spcBef>
            </a:pPr>
            <a:r>
              <a:rPr sz="1200" b="1" dirty="0">
                <a:solidFill>
                  <a:srgbClr val="000062"/>
                </a:solidFill>
                <a:latin typeface="Times New Roman"/>
                <a:cs typeface="Times New Roman"/>
              </a:rPr>
              <a:t>100</a:t>
            </a:r>
            <a:endParaRPr sz="1200">
              <a:latin typeface="Times New Roman"/>
              <a:cs typeface="Times New Roman"/>
            </a:endParaRPr>
          </a:p>
        </p:txBody>
      </p:sp>
      <p:sp>
        <p:nvSpPr>
          <p:cNvPr id="73" name="object 73"/>
          <p:cNvSpPr txBox="1"/>
          <p:nvPr/>
        </p:nvSpPr>
        <p:spPr>
          <a:xfrm>
            <a:off x="2723521" y="4689094"/>
            <a:ext cx="1236980" cy="582930"/>
          </a:xfrm>
          <a:prstGeom prst="rect">
            <a:avLst/>
          </a:prstGeom>
        </p:spPr>
        <p:txBody>
          <a:bodyPr vert="horz" wrap="square" lIns="0" tIns="52705" rIns="0" bIns="0" rtlCol="0">
            <a:spAutoFit/>
          </a:bodyPr>
          <a:lstStyle/>
          <a:p>
            <a:pPr marL="184150">
              <a:lnSpc>
                <a:spcPct val="100000"/>
              </a:lnSpc>
              <a:spcBef>
                <a:spcPts val="415"/>
              </a:spcBef>
              <a:tabLst>
                <a:tab pos="995044" algn="l"/>
              </a:tabLst>
            </a:pPr>
            <a:r>
              <a:rPr sz="1200" b="1" dirty="0">
                <a:solidFill>
                  <a:srgbClr val="000062"/>
                </a:solidFill>
                <a:latin typeface="Times New Roman"/>
                <a:cs typeface="Times New Roman"/>
              </a:rPr>
              <a:t>200	300</a:t>
            </a:r>
            <a:endParaRPr sz="1200">
              <a:latin typeface="Times New Roman"/>
              <a:cs typeface="Times New Roman"/>
            </a:endParaRPr>
          </a:p>
          <a:p>
            <a:pPr marL="12700">
              <a:lnSpc>
                <a:spcPct val="100000"/>
              </a:lnSpc>
              <a:spcBef>
                <a:spcPts val="475"/>
              </a:spcBef>
            </a:pPr>
            <a:r>
              <a:rPr sz="1800" b="1" spc="-5" dirty="0">
                <a:solidFill>
                  <a:srgbClr val="000062"/>
                </a:solidFill>
                <a:latin typeface="Times New Roman"/>
                <a:cs typeface="Times New Roman"/>
              </a:rPr>
              <a:t>Cost</a:t>
            </a:r>
            <a:r>
              <a:rPr sz="1800" b="1" spc="-40" dirty="0">
                <a:solidFill>
                  <a:srgbClr val="000062"/>
                </a:solidFill>
                <a:latin typeface="Times New Roman"/>
                <a:cs typeface="Times New Roman"/>
              </a:rPr>
              <a:t> </a:t>
            </a:r>
            <a:r>
              <a:rPr sz="1800" b="1" dirty="0">
                <a:solidFill>
                  <a:srgbClr val="000062"/>
                </a:solidFill>
                <a:latin typeface="Times New Roman"/>
                <a:cs typeface="Times New Roman"/>
              </a:rPr>
              <a:t>($/m</a:t>
            </a:r>
            <a:r>
              <a:rPr sz="1800" b="1" baseline="25462" dirty="0">
                <a:solidFill>
                  <a:srgbClr val="000062"/>
                </a:solidFill>
                <a:latin typeface="Times New Roman"/>
                <a:cs typeface="Times New Roman"/>
              </a:rPr>
              <a:t>2</a:t>
            </a:r>
            <a:r>
              <a:rPr sz="1800" b="1" dirty="0">
                <a:solidFill>
                  <a:srgbClr val="000062"/>
                </a:solidFill>
                <a:latin typeface="Times New Roman"/>
                <a:cs typeface="Times New Roman"/>
              </a:rPr>
              <a:t>)</a:t>
            </a:r>
            <a:endParaRPr sz="1800">
              <a:latin typeface="Times New Roman"/>
              <a:cs typeface="Times New Roman"/>
            </a:endParaRPr>
          </a:p>
        </p:txBody>
      </p:sp>
      <p:sp>
        <p:nvSpPr>
          <p:cNvPr id="74" name="object 74"/>
          <p:cNvSpPr txBox="1"/>
          <p:nvPr/>
        </p:nvSpPr>
        <p:spPr>
          <a:xfrm>
            <a:off x="4450975" y="4729226"/>
            <a:ext cx="2540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0062"/>
                </a:solidFill>
                <a:latin typeface="Times New Roman"/>
                <a:cs typeface="Times New Roman"/>
              </a:rPr>
              <a:t>400</a:t>
            </a:r>
            <a:endParaRPr sz="1200">
              <a:latin typeface="Times New Roman"/>
              <a:cs typeface="Times New Roman"/>
            </a:endParaRPr>
          </a:p>
        </p:txBody>
      </p:sp>
      <p:sp>
        <p:nvSpPr>
          <p:cNvPr id="75" name="object 75"/>
          <p:cNvSpPr txBox="1"/>
          <p:nvPr/>
        </p:nvSpPr>
        <p:spPr>
          <a:xfrm>
            <a:off x="5195449" y="4729226"/>
            <a:ext cx="2540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0062"/>
                </a:solidFill>
                <a:latin typeface="Times New Roman"/>
                <a:cs typeface="Times New Roman"/>
              </a:rPr>
              <a:t>500</a:t>
            </a:r>
            <a:endParaRPr sz="1200">
              <a:latin typeface="Times New Roman"/>
              <a:cs typeface="Times New Roman"/>
            </a:endParaRPr>
          </a:p>
        </p:txBody>
      </p:sp>
      <p:sp>
        <p:nvSpPr>
          <p:cNvPr id="78" name="object 78"/>
          <p:cNvSpPr txBox="1"/>
          <p:nvPr/>
        </p:nvSpPr>
        <p:spPr>
          <a:xfrm>
            <a:off x="6565900" y="5153025"/>
            <a:ext cx="2743200" cy="884858"/>
          </a:xfrm>
          <a:prstGeom prst="rect">
            <a:avLst/>
          </a:prstGeom>
        </p:spPr>
        <p:txBody>
          <a:bodyPr vert="horz" wrap="square" lIns="0" tIns="12700" rIns="0" bIns="0" rtlCol="0">
            <a:spAutoFit/>
          </a:bodyPr>
          <a:lstStyle/>
          <a:p>
            <a:pPr marL="12700">
              <a:lnSpc>
                <a:spcPts val="2155"/>
              </a:lnSpc>
              <a:spcBef>
                <a:spcPts val="100"/>
              </a:spcBef>
            </a:pPr>
            <a:r>
              <a:rPr sz="1800" spc="-5" dirty="0">
                <a:latin typeface="Arial"/>
                <a:cs typeface="Arial"/>
              </a:rPr>
              <a:t>III</a:t>
            </a:r>
            <a:r>
              <a:rPr sz="1800" spc="-5">
                <a:latin typeface="Arial"/>
                <a:cs typeface="Arial"/>
              </a:rPr>
              <a:t>. </a:t>
            </a:r>
            <a:r>
              <a:rPr lang="en-US" sz="1800" spc="-5" dirty="0" smtClean="0">
                <a:latin typeface="Arial"/>
                <a:cs typeface="Arial"/>
              </a:rPr>
              <a:t>3</a:t>
            </a:r>
            <a:r>
              <a:rPr lang="en-US" sz="1800" spc="-5" baseline="30000" dirty="0" smtClean="0">
                <a:latin typeface="Arial"/>
                <a:cs typeface="Arial"/>
              </a:rPr>
              <a:t>rd</a:t>
            </a:r>
            <a:r>
              <a:rPr lang="en-US" sz="1800" spc="-5" dirty="0" smtClean="0">
                <a:latin typeface="Arial"/>
                <a:cs typeface="Arial"/>
              </a:rPr>
              <a:t> generation</a:t>
            </a:r>
          </a:p>
          <a:p>
            <a:pPr marL="12700">
              <a:lnSpc>
                <a:spcPts val="2155"/>
              </a:lnSpc>
              <a:spcBef>
                <a:spcPts val="100"/>
              </a:spcBef>
            </a:pPr>
            <a:r>
              <a:rPr lang="en-US" dirty="0" smtClean="0"/>
              <a:t>High efficiency &amp; low cost!</a:t>
            </a:r>
          </a:p>
          <a:p>
            <a:pPr marL="12700">
              <a:lnSpc>
                <a:spcPts val="2155"/>
              </a:lnSpc>
              <a:spcBef>
                <a:spcPts val="100"/>
              </a:spcBef>
            </a:pPr>
            <a:endParaRPr sz="1800">
              <a:latin typeface="Malgun Gothic"/>
              <a:cs typeface="Malgun Gothic"/>
            </a:endParaRPr>
          </a:p>
        </p:txBody>
      </p:sp>
      <p:sp>
        <p:nvSpPr>
          <p:cNvPr id="85" name="Rectangle 84"/>
          <p:cNvSpPr/>
          <p:nvPr/>
        </p:nvSpPr>
        <p:spPr>
          <a:xfrm>
            <a:off x="1231900" y="5991225"/>
            <a:ext cx="7167090" cy="369332"/>
          </a:xfrm>
          <a:prstGeom prst="rect">
            <a:avLst/>
          </a:prstGeom>
        </p:spPr>
        <p:txBody>
          <a:bodyPr wrap="none">
            <a:spAutoFit/>
          </a:bodyPr>
          <a:lstStyle/>
          <a:p>
            <a:r>
              <a:rPr lang="en-US" b="1" dirty="0" smtClean="0"/>
              <a:t>Goal</a:t>
            </a:r>
            <a:r>
              <a:rPr lang="en-US" dirty="0" smtClean="0"/>
              <a:t>: Improve thin film solar cell efficiency + Reduced manufacturing costs</a:t>
            </a:r>
            <a:endParaRPr lang="en-US" dirty="0"/>
          </a:p>
        </p:txBody>
      </p:sp>
      <p:sp>
        <p:nvSpPr>
          <p:cNvPr id="86" name="Rectangle 85"/>
          <p:cNvSpPr/>
          <p:nvPr/>
        </p:nvSpPr>
        <p:spPr>
          <a:xfrm>
            <a:off x="1384300" y="6448425"/>
            <a:ext cx="9004300" cy="369332"/>
          </a:xfrm>
          <a:prstGeom prst="rect">
            <a:avLst/>
          </a:prstGeom>
        </p:spPr>
        <p:txBody>
          <a:bodyPr wrap="square">
            <a:spAutoFit/>
          </a:bodyPr>
          <a:lstStyle/>
          <a:p>
            <a:pPr>
              <a:buFont typeface="Wingdings" pitchFamily="2" charset="2"/>
              <a:buChar char="Ø"/>
            </a:pPr>
            <a:r>
              <a:rPr lang="en-US" dirty="0" smtClean="0"/>
              <a:t> High-efficiency, low-cost thin-film solar cells through multiscale architecture</a:t>
            </a:r>
            <a:endParaRPr lang="en-US" dirty="0"/>
          </a:p>
        </p:txBody>
      </p:sp>
      <p:sp>
        <p:nvSpPr>
          <p:cNvPr id="89" name="Rectangle 88"/>
          <p:cNvSpPr/>
          <p:nvPr/>
        </p:nvSpPr>
        <p:spPr>
          <a:xfrm>
            <a:off x="927100" y="504825"/>
            <a:ext cx="76962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smtClean="0"/>
              <a:t>Current and Future of Solar Cells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1441" y="440689"/>
            <a:ext cx="4848860" cy="513080"/>
          </a:xfrm>
          <a:prstGeom prst="rect">
            <a:avLst/>
          </a:prstGeom>
        </p:spPr>
        <p:txBody>
          <a:bodyPr vert="horz" wrap="square" lIns="0" tIns="12065" rIns="0" bIns="0" rtlCol="0">
            <a:spAutoFit/>
          </a:bodyPr>
          <a:lstStyle/>
          <a:p>
            <a:pPr marL="12700">
              <a:lnSpc>
                <a:spcPct val="100000"/>
              </a:lnSpc>
              <a:spcBef>
                <a:spcPts val="95"/>
              </a:spcBef>
            </a:pPr>
            <a:r>
              <a:rPr sz="3200" spc="-10" dirty="0"/>
              <a:t>Levelized </a:t>
            </a:r>
            <a:r>
              <a:rPr sz="3200" spc="-5" dirty="0"/>
              <a:t>Cost of</a:t>
            </a:r>
            <a:r>
              <a:rPr sz="3200" spc="-65" dirty="0"/>
              <a:t> </a:t>
            </a:r>
            <a:r>
              <a:rPr sz="3200" spc="-10" dirty="0"/>
              <a:t>Energy</a:t>
            </a:r>
            <a:endParaRPr sz="3200"/>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2146300" y="1800225"/>
            <a:ext cx="5638800" cy="3657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689100" y="6600825"/>
            <a:ext cx="7158355" cy="391160"/>
          </a:xfrm>
          <a:prstGeom prst="rect">
            <a:avLst/>
          </a:prstGeom>
        </p:spPr>
        <p:txBody>
          <a:bodyPr vert="horz" wrap="square" lIns="0" tIns="12700" rIns="0" bIns="0" rtlCol="0">
            <a:spAutoFit/>
          </a:bodyPr>
          <a:lstStyle/>
          <a:p>
            <a:pPr marL="322580" indent="-309880">
              <a:lnSpc>
                <a:spcPct val="100000"/>
              </a:lnSpc>
              <a:spcBef>
                <a:spcPts val="100"/>
              </a:spcBef>
              <a:buFont typeface="Wingdings"/>
              <a:buChar char=""/>
              <a:tabLst>
                <a:tab pos="323215" algn="l"/>
              </a:tabLst>
            </a:pPr>
            <a:r>
              <a:rPr sz="2400" spc="-5" dirty="0">
                <a:latin typeface="Arial"/>
                <a:cs typeface="Arial"/>
              </a:rPr>
              <a:t>In US, LCOE is expected to be </a:t>
            </a:r>
            <a:r>
              <a:rPr sz="2400" b="1" spc="-20" dirty="0">
                <a:solidFill>
                  <a:srgbClr val="C00000"/>
                </a:solidFill>
                <a:latin typeface="Arial"/>
                <a:cs typeface="Arial"/>
              </a:rPr>
              <a:t>0.11$/kWh </a:t>
            </a:r>
            <a:r>
              <a:rPr sz="2400" b="1" spc="-5" dirty="0">
                <a:solidFill>
                  <a:srgbClr val="C00000"/>
                </a:solidFill>
                <a:latin typeface="Arial"/>
                <a:cs typeface="Arial"/>
              </a:rPr>
              <a:t>in</a:t>
            </a:r>
            <a:r>
              <a:rPr sz="2400" b="1" spc="20" dirty="0">
                <a:solidFill>
                  <a:srgbClr val="C00000"/>
                </a:solidFill>
                <a:latin typeface="Arial"/>
                <a:cs typeface="Arial"/>
              </a:rPr>
              <a:t> </a:t>
            </a:r>
            <a:r>
              <a:rPr sz="2400" b="1" spc="-10" dirty="0">
                <a:solidFill>
                  <a:srgbClr val="C00000"/>
                </a:solidFill>
                <a:latin typeface="Arial"/>
                <a:cs typeface="Arial"/>
              </a:rPr>
              <a:t>2020</a:t>
            </a:r>
            <a:endParaRPr sz="2400">
              <a:latin typeface="Arial"/>
              <a:cs typeface="Arial"/>
            </a:endParaRPr>
          </a:p>
        </p:txBody>
      </p:sp>
      <p:sp>
        <p:nvSpPr>
          <p:cNvPr id="7" name="Rectangle 6"/>
          <p:cNvSpPr/>
          <p:nvPr/>
        </p:nvSpPr>
        <p:spPr>
          <a:xfrm>
            <a:off x="1231900" y="1343025"/>
            <a:ext cx="7391400" cy="369332"/>
          </a:xfrm>
          <a:prstGeom prst="rect">
            <a:avLst/>
          </a:prstGeom>
        </p:spPr>
        <p:txBody>
          <a:bodyPr wrap="square">
            <a:spAutoFit/>
          </a:bodyPr>
          <a:lstStyle/>
          <a:p>
            <a:pPr>
              <a:buFont typeface="Wingdings" pitchFamily="2" charset="2"/>
              <a:buChar char="§"/>
            </a:pPr>
            <a:r>
              <a:rPr lang="en-US" dirty="0" smtClean="0"/>
              <a:t> average </a:t>
            </a:r>
            <a:r>
              <a:rPr lang="en-US" dirty="0"/>
              <a:t>cost per kWh of useful electrical energy produced by the system</a:t>
            </a:r>
          </a:p>
        </p:txBody>
      </p:sp>
      <p:sp>
        <p:nvSpPr>
          <p:cNvPr id="8" name="Rectangle 7"/>
          <p:cNvSpPr/>
          <p:nvPr/>
        </p:nvSpPr>
        <p:spPr>
          <a:xfrm>
            <a:off x="698500" y="5534025"/>
            <a:ext cx="9829800" cy="923330"/>
          </a:xfrm>
          <a:prstGeom prst="rect">
            <a:avLst/>
          </a:prstGeom>
        </p:spPr>
        <p:txBody>
          <a:bodyPr wrap="square">
            <a:spAutoFit/>
          </a:bodyPr>
          <a:lstStyle/>
          <a:p>
            <a:pPr>
              <a:buFont typeface="Wingdings" pitchFamily="2" charset="2"/>
              <a:buChar char="§"/>
            </a:pPr>
            <a:r>
              <a:rPr lang="en-US" b="1" dirty="0" smtClean="0"/>
              <a:t> </a:t>
            </a:r>
            <a:r>
              <a:rPr lang="en-US" b="1" dirty="0" err="1" smtClean="0"/>
              <a:t>SunShot</a:t>
            </a:r>
            <a:r>
              <a:rPr lang="en-US" dirty="0" smtClean="0"/>
              <a:t> Initiative will make the cost of solar generated electricity competitive with conventionally generated electricity. </a:t>
            </a:r>
          </a:p>
          <a:p>
            <a:pPr>
              <a:buFont typeface="Wingdings" pitchFamily="2" charset="2"/>
              <a:buChar char="§"/>
            </a:pPr>
            <a:r>
              <a:rPr lang="en-US" b="1" dirty="0" smtClean="0"/>
              <a:t> Reference scenario </a:t>
            </a:r>
            <a:r>
              <a:rPr lang="en-US" dirty="0" smtClean="0"/>
              <a:t>is modeled with moderate solar energy price reductions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3957954" cy="452755"/>
          </a:xfrm>
          <a:prstGeom prst="rect">
            <a:avLst/>
          </a:prstGeom>
        </p:spPr>
        <p:txBody>
          <a:bodyPr vert="horz" wrap="square" lIns="0" tIns="12700" rIns="0" bIns="0" rtlCol="0">
            <a:spAutoFit/>
          </a:bodyPr>
          <a:lstStyle/>
          <a:p>
            <a:pPr marL="12700">
              <a:lnSpc>
                <a:spcPct val="100000"/>
              </a:lnSpc>
              <a:spcBef>
                <a:spcPts val="100"/>
              </a:spcBef>
            </a:pPr>
            <a:r>
              <a:rPr spc="-5" dirty="0"/>
              <a:t>Properties of Sun</a:t>
            </a:r>
            <a:r>
              <a:rPr spc="-65" dirty="0"/>
              <a:t> </a:t>
            </a:r>
            <a:r>
              <a:rPr spc="-5" dirty="0"/>
              <a:t>Light</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309249" y="1498779"/>
            <a:ext cx="8316595" cy="3439160"/>
          </a:xfrm>
          <a:prstGeom prst="rect">
            <a:avLst/>
          </a:prstGeom>
        </p:spPr>
        <p:txBody>
          <a:bodyPr vert="horz" wrap="square" lIns="0" tIns="99695" rIns="0" bIns="0" rtlCol="0">
            <a:spAutoFit/>
          </a:bodyPr>
          <a:lstStyle/>
          <a:p>
            <a:pPr marL="355600" indent="-342900">
              <a:lnSpc>
                <a:spcPct val="100000"/>
              </a:lnSpc>
              <a:spcBef>
                <a:spcPts val="785"/>
              </a:spcBef>
              <a:buClr>
                <a:srgbClr val="3333FF"/>
              </a:buClr>
              <a:buSzPct val="110000"/>
              <a:buFont typeface="Wingdings"/>
              <a:buChar char=""/>
              <a:tabLst>
                <a:tab pos="355600" algn="l"/>
              </a:tabLst>
            </a:pPr>
            <a:r>
              <a:rPr sz="2000" spc="-10" dirty="0">
                <a:latin typeface="Arial"/>
                <a:cs typeface="Arial"/>
              </a:rPr>
              <a:t>Measurement </a:t>
            </a:r>
            <a:r>
              <a:rPr sz="2000" spc="-5" dirty="0">
                <a:latin typeface="Arial"/>
                <a:cs typeface="Arial"/>
              </a:rPr>
              <a:t>of </a:t>
            </a:r>
            <a:r>
              <a:rPr sz="2000" spc="-10" dirty="0">
                <a:latin typeface="Arial"/>
                <a:cs typeface="Arial"/>
              </a:rPr>
              <a:t>Solar Radiation</a:t>
            </a:r>
            <a:endParaRPr sz="2000">
              <a:latin typeface="Arial"/>
              <a:cs typeface="Arial"/>
            </a:endParaRPr>
          </a:p>
          <a:p>
            <a:pPr marL="812800" marR="433705" lvl="1" indent="-342900">
              <a:lnSpc>
                <a:spcPts val="1939"/>
              </a:lnSpc>
              <a:spcBef>
                <a:spcPts val="1105"/>
              </a:spcBef>
              <a:buClr>
                <a:srgbClr val="3333FF"/>
              </a:buClr>
              <a:buSzPct val="108333"/>
              <a:buFont typeface="Wingdings"/>
              <a:buChar char=""/>
              <a:tabLst>
                <a:tab pos="812165" algn="l"/>
                <a:tab pos="812800" algn="l"/>
              </a:tabLst>
            </a:pPr>
            <a:r>
              <a:rPr sz="1800" spc="-5" dirty="0">
                <a:latin typeface="Times New Roman"/>
                <a:cs typeface="Times New Roman"/>
              </a:rPr>
              <a:t>While solar irradiance is most commonly measured, </a:t>
            </a:r>
            <a:r>
              <a:rPr sz="1800" dirty="0">
                <a:solidFill>
                  <a:srgbClr val="C00000"/>
                </a:solidFill>
                <a:latin typeface="Times New Roman"/>
                <a:cs typeface="Times New Roman"/>
              </a:rPr>
              <a:t>a more common </a:t>
            </a:r>
            <a:r>
              <a:rPr sz="1800" spc="-5" dirty="0">
                <a:solidFill>
                  <a:srgbClr val="C00000"/>
                </a:solidFill>
                <a:latin typeface="Times New Roman"/>
                <a:cs typeface="Times New Roman"/>
              </a:rPr>
              <a:t>form of  radiation data used in system design is the solar</a:t>
            </a:r>
            <a:r>
              <a:rPr sz="1800" spc="25" dirty="0">
                <a:solidFill>
                  <a:srgbClr val="C00000"/>
                </a:solidFill>
                <a:latin typeface="Times New Roman"/>
                <a:cs typeface="Times New Roman"/>
              </a:rPr>
              <a:t> </a:t>
            </a:r>
            <a:r>
              <a:rPr sz="1800" spc="-5" dirty="0">
                <a:solidFill>
                  <a:srgbClr val="C00000"/>
                </a:solidFill>
                <a:latin typeface="Times New Roman"/>
                <a:cs typeface="Times New Roman"/>
              </a:rPr>
              <a:t>insolation.</a:t>
            </a:r>
            <a:endParaRPr sz="1800">
              <a:latin typeface="Times New Roman"/>
              <a:cs typeface="Times New Roman"/>
            </a:endParaRPr>
          </a:p>
          <a:p>
            <a:pPr marL="812800" marR="357505" lvl="1" indent="-342900">
              <a:lnSpc>
                <a:spcPts val="1939"/>
              </a:lnSpc>
              <a:spcBef>
                <a:spcPts val="1090"/>
              </a:spcBef>
              <a:buClr>
                <a:srgbClr val="3333FF"/>
              </a:buClr>
              <a:buSzPct val="108333"/>
              <a:buFont typeface="Wingdings"/>
              <a:buChar char=""/>
              <a:tabLst>
                <a:tab pos="812165" algn="l"/>
                <a:tab pos="812800" algn="l"/>
              </a:tabLst>
            </a:pPr>
            <a:r>
              <a:rPr sz="1800" spc="-5" dirty="0">
                <a:latin typeface="Times New Roman"/>
                <a:cs typeface="Times New Roman"/>
              </a:rPr>
              <a:t>The solar insolation is </a:t>
            </a:r>
            <a:r>
              <a:rPr sz="1800" spc="-5" dirty="0">
                <a:solidFill>
                  <a:srgbClr val="C00000"/>
                </a:solidFill>
                <a:latin typeface="Times New Roman"/>
                <a:cs typeface="Times New Roman"/>
              </a:rPr>
              <a:t>the total amount of solar </a:t>
            </a:r>
            <a:r>
              <a:rPr sz="1800" spc="-10" dirty="0">
                <a:solidFill>
                  <a:srgbClr val="C00000"/>
                </a:solidFill>
                <a:latin typeface="Times New Roman"/>
                <a:cs typeface="Times New Roman"/>
              </a:rPr>
              <a:t>energy </a:t>
            </a:r>
            <a:r>
              <a:rPr sz="1800" spc="-5" dirty="0">
                <a:solidFill>
                  <a:srgbClr val="C00000"/>
                </a:solidFill>
                <a:latin typeface="Times New Roman"/>
                <a:cs typeface="Times New Roman"/>
              </a:rPr>
              <a:t>received at </a:t>
            </a:r>
            <a:r>
              <a:rPr sz="1800" dirty="0">
                <a:solidFill>
                  <a:srgbClr val="C00000"/>
                </a:solidFill>
                <a:latin typeface="Times New Roman"/>
                <a:cs typeface="Times New Roman"/>
              </a:rPr>
              <a:t>a </a:t>
            </a:r>
            <a:r>
              <a:rPr sz="1800" spc="-5" dirty="0">
                <a:solidFill>
                  <a:srgbClr val="C00000"/>
                </a:solidFill>
                <a:latin typeface="Times New Roman"/>
                <a:cs typeface="Times New Roman"/>
              </a:rPr>
              <a:t>particular  location during </a:t>
            </a:r>
            <a:r>
              <a:rPr sz="1800" dirty="0">
                <a:solidFill>
                  <a:srgbClr val="C00000"/>
                </a:solidFill>
                <a:latin typeface="Times New Roman"/>
                <a:cs typeface="Times New Roman"/>
              </a:rPr>
              <a:t>a </a:t>
            </a:r>
            <a:r>
              <a:rPr sz="1800" spc="-5" dirty="0">
                <a:solidFill>
                  <a:srgbClr val="C00000"/>
                </a:solidFill>
                <a:latin typeface="Times New Roman"/>
                <a:cs typeface="Times New Roman"/>
              </a:rPr>
              <a:t>specified time period, often in units of </a:t>
            </a:r>
            <a:r>
              <a:rPr sz="1800" spc="-10" dirty="0">
                <a:solidFill>
                  <a:srgbClr val="C00000"/>
                </a:solidFill>
                <a:latin typeface="Times New Roman"/>
                <a:cs typeface="Times New Roman"/>
              </a:rPr>
              <a:t>kWh/(m</a:t>
            </a:r>
            <a:r>
              <a:rPr sz="1800" spc="-15" baseline="25462" dirty="0">
                <a:solidFill>
                  <a:srgbClr val="C00000"/>
                </a:solidFill>
                <a:latin typeface="Times New Roman"/>
                <a:cs typeface="Times New Roman"/>
              </a:rPr>
              <a:t>2</a:t>
            </a:r>
            <a:r>
              <a:rPr sz="1800" spc="292" baseline="25462" dirty="0">
                <a:solidFill>
                  <a:srgbClr val="C00000"/>
                </a:solidFill>
                <a:latin typeface="Times New Roman"/>
                <a:cs typeface="Times New Roman"/>
              </a:rPr>
              <a:t> </a:t>
            </a:r>
            <a:r>
              <a:rPr sz="1800" spc="-5" dirty="0">
                <a:solidFill>
                  <a:srgbClr val="C00000"/>
                </a:solidFill>
                <a:latin typeface="Times New Roman"/>
                <a:cs typeface="Times New Roman"/>
              </a:rPr>
              <a:t>day).</a:t>
            </a:r>
            <a:endParaRPr sz="1800">
              <a:latin typeface="Times New Roman"/>
              <a:cs typeface="Times New Roman"/>
            </a:endParaRPr>
          </a:p>
          <a:p>
            <a:pPr marL="812800" marR="5080" lvl="1" indent="-342900">
              <a:lnSpc>
                <a:spcPts val="1939"/>
              </a:lnSpc>
              <a:spcBef>
                <a:spcPts val="1085"/>
              </a:spcBef>
              <a:buClr>
                <a:srgbClr val="3333FF"/>
              </a:buClr>
              <a:buSzPct val="108333"/>
              <a:buFont typeface="Wingdings"/>
              <a:buChar char=""/>
              <a:tabLst>
                <a:tab pos="812165" algn="l"/>
                <a:tab pos="812800" algn="l"/>
              </a:tabLst>
            </a:pPr>
            <a:r>
              <a:rPr sz="1800" spc="-5" dirty="0">
                <a:latin typeface="Times New Roman"/>
                <a:cs typeface="Times New Roman"/>
              </a:rPr>
              <a:t>While the units of solar insolation and solar irradiance are both </a:t>
            </a:r>
            <a:r>
              <a:rPr sz="1800" dirty="0">
                <a:latin typeface="Times New Roman"/>
                <a:cs typeface="Times New Roman"/>
              </a:rPr>
              <a:t>a </a:t>
            </a:r>
            <a:r>
              <a:rPr sz="1800" spc="-5" dirty="0">
                <a:latin typeface="Times New Roman"/>
                <a:cs typeface="Times New Roman"/>
              </a:rPr>
              <a:t>power density  (for solar insolation the "hours" in the numerator are </a:t>
            </a:r>
            <a:r>
              <a:rPr sz="1800" dirty="0">
                <a:latin typeface="Times New Roman"/>
                <a:cs typeface="Times New Roman"/>
              </a:rPr>
              <a:t>a </a:t>
            </a:r>
            <a:r>
              <a:rPr sz="1800" spc="-5" dirty="0">
                <a:latin typeface="Times New Roman"/>
                <a:cs typeface="Times New Roman"/>
              </a:rPr>
              <a:t>time measurement as is the  "day" in the denominator), solar insolation is quite </a:t>
            </a:r>
            <a:r>
              <a:rPr sz="1800" spc="-10" dirty="0">
                <a:latin typeface="Times New Roman"/>
                <a:cs typeface="Times New Roman"/>
              </a:rPr>
              <a:t>different </a:t>
            </a:r>
            <a:r>
              <a:rPr sz="1800" spc="-5" dirty="0">
                <a:latin typeface="Times New Roman"/>
                <a:cs typeface="Times New Roman"/>
              </a:rPr>
              <a:t>than the solar  irradiance as </a:t>
            </a:r>
            <a:r>
              <a:rPr sz="1800" spc="-5" dirty="0">
                <a:solidFill>
                  <a:srgbClr val="C00000"/>
                </a:solidFill>
                <a:latin typeface="Times New Roman"/>
                <a:cs typeface="Times New Roman"/>
              </a:rPr>
              <a:t>the solar insolation is the instantaneous solar irradiance averaged  over </a:t>
            </a:r>
            <a:r>
              <a:rPr sz="1800" dirty="0">
                <a:solidFill>
                  <a:srgbClr val="C00000"/>
                </a:solidFill>
                <a:latin typeface="Times New Roman"/>
                <a:cs typeface="Times New Roman"/>
              </a:rPr>
              <a:t>a </a:t>
            </a:r>
            <a:r>
              <a:rPr sz="1800" spc="-5" dirty="0">
                <a:solidFill>
                  <a:srgbClr val="C00000"/>
                </a:solidFill>
                <a:latin typeface="Times New Roman"/>
                <a:cs typeface="Times New Roman"/>
              </a:rPr>
              <a:t>given time</a:t>
            </a:r>
            <a:r>
              <a:rPr sz="1800" spc="10" dirty="0">
                <a:solidFill>
                  <a:srgbClr val="C00000"/>
                </a:solidFill>
                <a:latin typeface="Times New Roman"/>
                <a:cs typeface="Times New Roman"/>
              </a:rPr>
              <a:t> </a:t>
            </a:r>
            <a:r>
              <a:rPr sz="1800" spc="-5" dirty="0">
                <a:solidFill>
                  <a:srgbClr val="C00000"/>
                </a:solidFill>
                <a:latin typeface="Times New Roman"/>
                <a:cs typeface="Times New Roman"/>
              </a:rPr>
              <a:t>period.</a:t>
            </a:r>
            <a:endParaRPr sz="1800">
              <a:latin typeface="Times New Roman"/>
              <a:cs typeface="Times New Roman"/>
            </a:endParaRPr>
          </a:p>
          <a:p>
            <a:pPr marL="812800" lvl="1" indent="-342900">
              <a:lnSpc>
                <a:spcPct val="100000"/>
              </a:lnSpc>
              <a:spcBef>
                <a:spcPts val="855"/>
              </a:spcBef>
              <a:buClr>
                <a:srgbClr val="3333FF"/>
              </a:buClr>
              <a:buSzPct val="108333"/>
              <a:buFont typeface="Wingdings"/>
              <a:buChar char=""/>
              <a:tabLst>
                <a:tab pos="812165" algn="l"/>
                <a:tab pos="812800" algn="l"/>
              </a:tabLst>
            </a:pPr>
            <a:r>
              <a:rPr sz="1800" spc="-5" dirty="0">
                <a:solidFill>
                  <a:srgbClr val="C00000"/>
                </a:solidFill>
                <a:latin typeface="Times New Roman"/>
                <a:cs typeface="Times New Roman"/>
              </a:rPr>
              <a:t>Solar </a:t>
            </a:r>
            <a:r>
              <a:rPr sz="1800" dirty="0">
                <a:solidFill>
                  <a:srgbClr val="C00000"/>
                </a:solidFill>
                <a:latin typeface="Times New Roman"/>
                <a:cs typeface="Times New Roman"/>
              </a:rPr>
              <a:t>insolation can also </a:t>
            </a:r>
            <a:r>
              <a:rPr sz="1800" spc="-5" dirty="0">
                <a:solidFill>
                  <a:srgbClr val="C00000"/>
                </a:solidFill>
                <a:latin typeface="Times New Roman"/>
                <a:cs typeface="Times New Roman"/>
              </a:rPr>
              <a:t>be </a:t>
            </a:r>
            <a:r>
              <a:rPr sz="1800" dirty="0">
                <a:solidFill>
                  <a:srgbClr val="C00000"/>
                </a:solidFill>
                <a:latin typeface="Times New Roman"/>
                <a:cs typeface="Times New Roman"/>
              </a:rPr>
              <a:t>expressed in </a:t>
            </a:r>
            <a:r>
              <a:rPr sz="1800" spc="-5" dirty="0">
                <a:solidFill>
                  <a:srgbClr val="C00000"/>
                </a:solidFill>
                <a:latin typeface="Times New Roman"/>
                <a:cs typeface="Times New Roman"/>
              </a:rPr>
              <a:t>units of </a:t>
            </a:r>
            <a:r>
              <a:rPr sz="1800" spc="-10" dirty="0">
                <a:solidFill>
                  <a:srgbClr val="C00000"/>
                </a:solidFill>
                <a:latin typeface="Times New Roman"/>
                <a:cs typeface="Times New Roman"/>
              </a:rPr>
              <a:t>MJ/m</a:t>
            </a:r>
            <a:r>
              <a:rPr sz="1800" spc="-15" baseline="25462" dirty="0">
                <a:solidFill>
                  <a:srgbClr val="C00000"/>
                </a:solidFill>
                <a:latin typeface="Times New Roman"/>
                <a:cs typeface="Times New Roman"/>
              </a:rPr>
              <a:t>2 </a:t>
            </a:r>
            <a:r>
              <a:rPr sz="1800" spc="-5" dirty="0">
                <a:solidFill>
                  <a:srgbClr val="C00000"/>
                </a:solidFill>
                <a:latin typeface="Times New Roman"/>
                <a:cs typeface="Times New Roman"/>
              </a:rPr>
              <a:t>per</a:t>
            </a:r>
            <a:r>
              <a:rPr sz="1800" spc="-120" dirty="0">
                <a:solidFill>
                  <a:srgbClr val="C00000"/>
                </a:solidFill>
                <a:latin typeface="Times New Roman"/>
                <a:cs typeface="Times New Roman"/>
              </a:rPr>
              <a:t> </a:t>
            </a:r>
            <a:r>
              <a:rPr sz="1800" spc="-25" dirty="0">
                <a:solidFill>
                  <a:srgbClr val="C00000"/>
                </a:solidFill>
                <a:latin typeface="Times New Roman"/>
                <a:cs typeface="Times New Roman"/>
              </a:rPr>
              <a:t>year.</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1441" y="440689"/>
            <a:ext cx="4848860" cy="513080"/>
          </a:xfrm>
          <a:prstGeom prst="rect">
            <a:avLst/>
          </a:prstGeom>
        </p:spPr>
        <p:txBody>
          <a:bodyPr vert="horz" wrap="square" lIns="0" tIns="12065" rIns="0" bIns="0" rtlCol="0">
            <a:spAutoFit/>
          </a:bodyPr>
          <a:lstStyle/>
          <a:p>
            <a:pPr marL="12700">
              <a:lnSpc>
                <a:spcPct val="100000"/>
              </a:lnSpc>
              <a:spcBef>
                <a:spcPts val="95"/>
              </a:spcBef>
            </a:pPr>
            <a:r>
              <a:rPr sz="3200" spc="-10" dirty="0"/>
              <a:t>Levelized </a:t>
            </a:r>
            <a:r>
              <a:rPr sz="3200" spc="-5" dirty="0"/>
              <a:t>Cost of</a:t>
            </a:r>
            <a:r>
              <a:rPr sz="3200" spc="-65" dirty="0"/>
              <a:t> </a:t>
            </a:r>
            <a:r>
              <a:rPr sz="3200" spc="-10" dirty="0"/>
              <a:t>Energy</a:t>
            </a:r>
            <a:endParaRPr sz="3200"/>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1430159" y="1690116"/>
            <a:ext cx="7877556" cy="3733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035772" y="1992629"/>
            <a:ext cx="1148715" cy="71120"/>
          </a:xfrm>
          <a:custGeom>
            <a:avLst/>
            <a:gdLst/>
            <a:ahLst/>
            <a:cxnLst/>
            <a:rect l="l" t="t" r="r" b="b"/>
            <a:pathLst>
              <a:path w="1148714" h="71119">
                <a:moveTo>
                  <a:pt x="1148373" y="70865"/>
                </a:moveTo>
                <a:lnTo>
                  <a:pt x="1085650" y="24156"/>
                </a:lnTo>
                <a:lnTo>
                  <a:pt x="1041726" y="7865"/>
                </a:lnTo>
                <a:lnTo>
                  <a:pt x="994074" y="762"/>
                </a:lnTo>
                <a:lnTo>
                  <a:pt x="982644" y="0"/>
                </a:lnTo>
                <a:lnTo>
                  <a:pt x="165780" y="0"/>
                </a:lnTo>
                <a:lnTo>
                  <a:pt x="117902" y="5272"/>
                </a:lnTo>
                <a:lnTo>
                  <a:pt x="73175" y="19803"/>
                </a:lnTo>
                <a:lnTo>
                  <a:pt x="32733" y="42643"/>
                </a:lnTo>
                <a:lnTo>
                  <a:pt x="0" y="70865"/>
                </a:lnTo>
                <a:lnTo>
                  <a:pt x="99998" y="70865"/>
                </a:lnTo>
                <a:lnTo>
                  <a:pt x="111988" y="65884"/>
                </a:lnTo>
                <a:lnTo>
                  <a:pt x="139035" y="59421"/>
                </a:lnTo>
                <a:lnTo>
                  <a:pt x="165780" y="57272"/>
                </a:lnTo>
                <a:lnTo>
                  <a:pt x="982644" y="57150"/>
                </a:lnTo>
                <a:lnTo>
                  <a:pt x="992550" y="57912"/>
                </a:lnTo>
                <a:lnTo>
                  <a:pt x="1001694" y="57912"/>
                </a:lnTo>
                <a:lnTo>
                  <a:pt x="1050554" y="70865"/>
                </a:lnTo>
                <a:lnTo>
                  <a:pt x="1148373" y="70865"/>
                </a:lnTo>
                <a:close/>
              </a:path>
            </a:pathLst>
          </a:custGeom>
          <a:solidFill>
            <a:srgbClr val="2D2D8A"/>
          </a:solidFill>
        </p:spPr>
        <p:txBody>
          <a:bodyPr wrap="square" lIns="0" tIns="0" rIns="0" bIns="0" rtlCol="0"/>
          <a:lstStyle/>
          <a:p>
            <a:endParaRPr/>
          </a:p>
        </p:txBody>
      </p:sp>
      <p:sp>
        <p:nvSpPr>
          <p:cNvPr id="6" name="object 6"/>
          <p:cNvSpPr/>
          <p:nvPr/>
        </p:nvSpPr>
        <p:spPr>
          <a:xfrm>
            <a:off x="7949127" y="1997964"/>
            <a:ext cx="1137920" cy="66040"/>
          </a:xfrm>
          <a:custGeom>
            <a:avLst/>
            <a:gdLst/>
            <a:ahLst/>
            <a:cxnLst/>
            <a:rect l="l" t="t" r="r" b="b"/>
            <a:pathLst>
              <a:path w="1137920" h="66039">
                <a:moveTo>
                  <a:pt x="1137533" y="65532"/>
                </a:moveTo>
                <a:lnTo>
                  <a:pt x="1119255" y="48209"/>
                </a:lnTo>
                <a:lnTo>
                  <a:pt x="1079969" y="23603"/>
                </a:lnTo>
                <a:lnTo>
                  <a:pt x="1035958" y="7190"/>
                </a:lnTo>
                <a:lnTo>
                  <a:pt x="988256" y="0"/>
                </a:lnTo>
                <a:lnTo>
                  <a:pt x="159962" y="0"/>
                </a:lnTo>
                <a:lnTo>
                  <a:pt x="111990" y="4933"/>
                </a:lnTo>
                <a:lnTo>
                  <a:pt x="67273" y="19333"/>
                </a:lnTo>
                <a:lnTo>
                  <a:pt x="26899" y="42194"/>
                </a:lnTo>
                <a:lnTo>
                  <a:pt x="0" y="65532"/>
                </a:lnTo>
                <a:lnTo>
                  <a:pt x="106285" y="65532"/>
                </a:lnTo>
                <a:lnTo>
                  <a:pt x="133438" y="59098"/>
                </a:lnTo>
                <a:lnTo>
                  <a:pt x="159962" y="57255"/>
                </a:lnTo>
                <a:lnTo>
                  <a:pt x="988256" y="57277"/>
                </a:lnTo>
                <a:lnTo>
                  <a:pt x="995876" y="57912"/>
                </a:lnTo>
                <a:lnTo>
                  <a:pt x="1026133" y="65532"/>
                </a:lnTo>
                <a:lnTo>
                  <a:pt x="1137533" y="65532"/>
                </a:lnTo>
                <a:close/>
              </a:path>
            </a:pathLst>
          </a:custGeom>
          <a:solidFill>
            <a:srgbClr val="2D2D8A"/>
          </a:solidFill>
        </p:spPr>
        <p:txBody>
          <a:bodyPr wrap="square" lIns="0" tIns="0" rIns="0" bIns="0" rtlCol="0"/>
          <a:lstStyle/>
          <a:p>
            <a:endParaRPr/>
          </a:p>
        </p:txBody>
      </p:sp>
      <p:sp>
        <p:nvSpPr>
          <p:cNvPr id="7" name="object 7"/>
          <p:cNvSpPr txBox="1"/>
          <p:nvPr/>
        </p:nvSpPr>
        <p:spPr>
          <a:xfrm>
            <a:off x="889387" y="1281938"/>
            <a:ext cx="1929130" cy="391160"/>
          </a:xfrm>
          <a:prstGeom prst="rect">
            <a:avLst/>
          </a:prstGeom>
        </p:spPr>
        <p:txBody>
          <a:bodyPr vert="horz" wrap="square" lIns="0" tIns="12700" rIns="0" bIns="0" rtlCol="0">
            <a:spAutoFit/>
          </a:bodyPr>
          <a:lstStyle/>
          <a:p>
            <a:pPr marL="322580" indent="-309880">
              <a:lnSpc>
                <a:spcPct val="100000"/>
              </a:lnSpc>
              <a:spcBef>
                <a:spcPts val="100"/>
              </a:spcBef>
              <a:buFont typeface="Wingdings"/>
              <a:buChar char=""/>
              <a:tabLst>
                <a:tab pos="323215" algn="l"/>
              </a:tabLst>
            </a:pPr>
            <a:r>
              <a:rPr sz="2400" spc="-5" dirty="0">
                <a:latin typeface="Arial"/>
                <a:cs typeface="Arial"/>
              </a:rPr>
              <a:t>2010</a:t>
            </a:r>
            <a:r>
              <a:rPr sz="2400" spc="-65" dirty="0">
                <a:latin typeface="Arial"/>
                <a:cs typeface="Arial"/>
              </a:rPr>
              <a:t> </a:t>
            </a:r>
            <a:r>
              <a:rPr sz="2400" spc="-5" dirty="0">
                <a:latin typeface="Arial"/>
                <a:cs typeface="Arial"/>
              </a:rPr>
              <a:t>LCOE</a:t>
            </a:r>
            <a:endParaRPr sz="2400">
              <a:latin typeface="Arial"/>
              <a:cs typeface="Arial"/>
            </a:endParaRPr>
          </a:p>
        </p:txBody>
      </p:sp>
      <p:sp>
        <p:nvSpPr>
          <p:cNvPr id="8" name="object 8"/>
          <p:cNvSpPr/>
          <p:nvPr/>
        </p:nvSpPr>
        <p:spPr>
          <a:xfrm>
            <a:off x="1430159" y="2063495"/>
            <a:ext cx="7877556" cy="85725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969905" y="2063495"/>
            <a:ext cx="1281430" cy="857250"/>
          </a:xfrm>
          <a:custGeom>
            <a:avLst/>
            <a:gdLst/>
            <a:ahLst/>
            <a:cxnLst/>
            <a:rect l="l" t="t" r="r" b="b"/>
            <a:pathLst>
              <a:path w="1281429" h="857250">
                <a:moveTo>
                  <a:pt x="165865" y="0"/>
                </a:moveTo>
                <a:lnTo>
                  <a:pt x="65867" y="0"/>
                </a:lnTo>
                <a:lnTo>
                  <a:pt x="35089" y="38591"/>
                </a:lnTo>
                <a:lnTo>
                  <a:pt x="14284" y="80665"/>
                </a:lnTo>
                <a:lnTo>
                  <a:pt x="2285" y="127254"/>
                </a:lnTo>
                <a:lnTo>
                  <a:pt x="0" y="150876"/>
                </a:lnTo>
                <a:lnTo>
                  <a:pt x="0" y="857250"/>
                </a:lnTo>
                <a:lnTo>
                  <a:pt x="57149" y="857250"/>
                </a:lnTo>
                <a:lnTo>
                  <a:pt x="57149" y="152400"/>
                </a:lnTo>
                <a:lnTo>
                  <a:pt x="57912" y="143256"/>
                </a:lnTo>
                <a:lnTo>
                  <a:pt x="68125" y="99729"/>
                </a:lnTo>
                <a:lnTo>
                  <a:pt x="96573" y="50970"/>
                </a:lnTo>
                <a:lnTo>
                  <a:pt x="128016" y="20574"/>
                </a:lnTo>
                <a:lnTo>
                  <a:pt x="152177" y="5686"/>
                </a:lnTo>
                <a:lnTo>
                  <a:pt x="165865" y="0"/>
                </a:lnTo>
                <a:close/>
              </a:path>
              <a:path w="1281429" h="857250">
                <a:moveTo>
                  <a:pt x="1280922" y="857250"/>
                </a:moveTo>
                <a:lnTo>
                  <a:pt x="1280922" y="149352"/>
                </a:lnTo>
                <a:lnTo>
                  <a:pt x="1280160" y="137160"/>
                </a:lnTo>
                <a:lnTo>
                  <a:pt x="1269900" y="90103"/>
                </a:lnTo>
                <a:lnTo>
                  <a:pt x="1250905" y="47176"/>
                </a:lnTo>
                <a:lnTo>
                  <a:pt x="1224174" y="9390"/>
                </a:lnTo>
                <a:lnTo>
                  <a:pt x="1214240" y="0"/>
                </a:lnTo>
                <a:lnTo>
                  <a:pt x="1116421" y="0"/>
                </a:lnTo>
                <a:lnTo>
                  <a:pt x="1158476" y="25085"/>
                </a:lnTo>
                <a:lnTo>
                  <a:pt x="1191680" y="60295"/>
                </a:lnTo>
                <a:lnTo>
                  <a:pt x="1214100" y="103649"/>
                </a:lnTo>
                <a:lnTo>
                  <a:pt x="1223772" y="153162"/>
                </a:lnTo>
                <a:lnTo>
                  <a:pt x="1223772" y="857250"/>
                </a:lnTo>
                <a:lnTo>
                  <a:pt x="1280922" y="857250"/>
                </a:lnTo>
                <a:close/>
              </a:path>
            </a:pathLst>
          </a:custGeom>
          <a:solidFill>
            <a:srgbClr val="2D2D8A"/>
          </a:solidFill>
        </p:spPr>
        <p:txBody>
          <a:bodyPr wrap="square" lIns="0" tIns="0" rIns="0" bIns="0" rtlCol="0"/>
          <a:lstStyle/>
          <a:p>
            <a:endParaRPr/>
          </a:p>
        </p:txBody>
      </p:sp>
      <p:sp>
        <p:nvSpPr>
          <p:cNvPr id="10" name="object 10"/>
          <p:cNvSpPr/>
          <p:nvPr/>
        </p:nvSpPr>
        <p:spPr>
          <a:xfrm>
            <a:off x="7877441" y="2063496"/>
            <a:ext cx="1281430" cy="857250"/>
          </a:xfrm>
          <a:custGeom>
            <a:avLst/>
            <a:gdLst/>
            <a:ahLst/>
            <a:cxnLst/>
            <a:rect l="l" t="t" r="r" b="b"/>
            <a:pathLst>
              <a:path w="1281429" h="857250">
                <a:moveTo>
                  <a:pt x="177971" y="0"/>
                </a:moveTo>
                <a:lnTo>
                  <a:pt x="71685" y="0"/>
                </a:lnTo>
                <a:lnTo>
                  <a:pt x="35219" y="43741"/>
                </a:lnTo>
                <a:lnTo>
                  <a:pt x="14404" y="85947"/>
                </a:lnTo>
                <a:lnTo>
                  <a:pt x="2285" y="132587"/>
                </a:lnTo>
                <a:lnTo>
                  <a:pt x="0" y="155447"/>
                </a:lnTo>
                <a:lnTo>
                  <a:pt x="0" y="857250"/>
                </a:lnTo>
                <a:lnTo>
                  <a:pt x="57149" y="857250"/>
                </a:lnTo>
                <a:lnTo>
                  <a:pt x="57149" y="156971"/>
                </a:lnTo>
                <a:lnTo>
                  <a:pt x="57912" y="147827"/>
                </a:lnTo>
                <a:lnTo>
                  <a:pt x="68322" y="104707"/>
                </a:lnTo>
                <a:lnTo>
                  <a:pt x="96119" y="56367"/>
                </a:lnTo>
                <a:lnTo>
                  <a:pt x="128016" y="25907"/>
                </a:lnTo>
                <a:lnTo>
                  <a:pt x="177750" y="52"/>
                </a:lnTo>
                <a:lnTo>
                  <a:pt x="177971" y="0"/>
                </a:lnTo>
                <a:close/>
              </a:path>
              <a:path w="1281429" h="857250">
                <a:moveTo>
                  <a:pt x="1280922" y="857250"/>
                </a:moveTo>
                <a:lnTo>
                  <a:pt x="1280922" y="153923"/>
                </a:lnTo>
                <a:lnTo>
                  <a:pt x="1280160" y="142493"/>
                </a:lnTo>
                <a:lnTo>
                  <a:pt x="1270111" y="95387"/>
                </a:lnTo>
                <a:lnTo>
                  <a:pt x="1251202" y="52363"/>
                </a:lnTo>
                <a:lnTo>
                  <a:pt x="1224468" y="14451"/>
                </a:lnTo>
                <a:lnTo>
                  <a:pt x="1209219" y="0"/>
                </a:lnTo>
                <a:lnTo>
                  <a:pt x="1097819" y="0"/>
                </a:lnTo>
                <a:lnTo>
                  <a:pt x="1116109" y="4606"/>
                </a:lnTo>
                <a:lnTo>
                  <a:pt x="1158306" y="29777"/>
                </a:lnTo>
                <a:lnTo>
                  <a:pt x="1191850" y="65447"/>
                </a:lnTo>
                <a:lnTo>
                  <a:pt x="1214440" y="109169"/>
                </a:lnTo>
                <a:lnTo>
                  <a:pt x="1223772" y="158495"/>
                </a:lnTo>
                <a:lnTo>
                  <a:pt x="1223772" y="857250"/>
                </a:lnTo>
                <a:lnTo>
                  <a:pt x="1280922" y="857250"/>
                </a:lnTo>
                <a:close/>
              </a:path>
            </a:pathLst>
          </a:custGeom>
          <a:solidFill>
            <a:srgbClr val="2D2D8A"/>
          </a:solidFill>
        </p:spPr>
        <p:txBody>
          <a:bodyPr wrap="square" lIns="0" tIns="0" rIns="0" bIns="0" rtlCol="0"/>
          <a:lstStyle/>
          <a:p>
            <a:endParaRPr/>
          </a:p>
        </p:txBody>
      </p:sp>
      <p:sp>
        <p:nvSpPr>
          <p:cNvPr id="11" name="object 11"/>
          <p:cNvSpPr/>
          <p:nvPr/>
        </p:nvSpPr>
        <p:spPr>
          <a:xfrm>
            <a:off x="1424063" y="2920745"/>
            <a:ext cx="7883652" cy="85725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969905" y="2920745"/>
            <a:ext cx="1281430" cy="786130"/>
          </a:xfrm>
          <a:custGeom>
            <a:avLst/>
            <a:gdLst/>
            <a:ahLst/>
            <a:cxnLst/>
            <a:rect l="l" t="t" r="r" b="b"/>
            <a:pathLst>
              <a:path w="1281429" h="786129">
                <a:moveTo>
                  <a:pt x="1280922" y="563880"/>
                </a:moveTo>
                <a:lnTo>
                  <a:pt x="1280922" y="0"/>
                </a:lnTo>
                <a:lnTo>
                  <a:pt x="1223772" y="0"/>
                </a:lnTo>
                <a:lnTo>
                  <a:pt x="1223772" y="562356"/>
                </a:lnTo>
                <a:lnTo>
                  <a:pt x="1223010" y="571500"/>
                </a:lnTo>
                <a:lnTo>
                  <a:pt x="1210916" y="619784"/>
                </a:lnTo>
                <a:lnTo>
                  <a:pt x="1185553" y="662176"/>
                </a:lnTo>
                <a:lnTo>
                  <a:pt x="1149625" y="696048"/>
                </a:lnTo>
                <a:lnTo>
                  <a:pt x="1105837" y="718769"/>
                </a:lnTo>
                <a:lnTo>
                  <a:pt x="1056894" y="727710"/>
                </a:lnTo>
                <a:lnTo>
                  <a:pt x="1047750" y="728472"/>
                </a:lnTo>
                <a:lnTo>
                  <a:pt x="232410" y="728472"/>
                </a:lnTo>
                <a:lnTo>
                  <a:pt x="182898" y="721242"/>
                </a:lnTo>
                <a:lnTo>
                  <a:pt x="137943" y="700165"/>
                </a:lnTo>
                <a:lnTo>
                  <a:pt x="100370" y="667691"/>
                </a:lnTo>
                <a:lnTo>
                  <a:pt x="73005" y="626272"/>
                </a:lnTo>
                <a:lnTo>
                  <a:pt x="58674" y="578358"/>
                </a:lnTo>
                <a:lnTo>
                  <a:pt x="57150" y="0"/>
                </a:lnTo>
                <a:lnTo>
                  <a:pt x="0" y="0"/>
                </a:lnTo>
                <a:lnTo>
                  <a:pt x="0" y="565404"/>
                </a:lnTo>
                <a:lnTo>
                  <a:pt x="15785" y="637352"/>
                </a:lnTo>
                <a:lnTo>
                  <a:pt x="50070" y="697100"/>
                </a:lnTo>
                <a:lnTo>
                  <a:pt x="76200" y="725424"/>
                </a:lnTo>
                <a:lnTo>
                  <a:pt x="85344" y="732282"/>
                </a:lnTo>
                <a:lnTo>
                  <a:pt x="93726" y="739902"/>
                </a:lnTo>
                <a:lnTo>
                  <a:pt x="125401" y="759247"/>
                </a:lnTo>
                <a:lnTo>
                  <a:pt x="159548" y="773477"/>
                </a:lnTo>
                <a:lnTo>
                  <a:pt x="195454" y="782350"/>
                </a:lnTo>
                <a:lnTo>
                  <a:pt x="232410" y="785622"/>
                </a:lnTo>
                <a:lnTo>
                  <a:pt x="1049274" y="785622"/>
                </a:lnTo>
                <a:lnTo>
                  <a:pt x="1119798" y="774212"/>
                </a:lnTo>
                <a:lnTo>
                  <a:pt x="1162789" y="755286"/>
                </a:lnTo>
                <a:lnTo>
                  <a:pt x="1200778" y="728430"/>
                </a:lnTo>
                <a:lnTo>
                  <a:pt x="1232676" y="694752"/>
                </a:lnTo>
                <a:lnTo>
                  <a:pt x="1257392" y="655362"/>
                </a:lnTo>
                <a:lnTo>
                  <a:pt x="1273837" y="611368"/>
                </a:lnTo>
                <a:lnTo>
                  <a:pt x="1280922" y="563880"/>
                </a:lnTo>
                <a:close/>
              </a:path>
            </a:pathLst>
          </a:custGeom>
          <a:solidFill>
            <a:srgbClr val="2D2D8A"/>
          </a:solidFill>
        </p:spPr>
        <p:txBody>
          <a:bodyPr wrap="square" lIns="0" tIns="0" rIns="0" bIns="0" rtlCol="0"/>
          <a:lstStyle/>
          <a:p>
            <a:endParaRPr/>
          </a:p>
        </p:txBody>
      </p:sp>
      <p:sp>
        <p:nvSpPr>
          <p:cNvPr id="13" name="object 13"/>
          <p:cNvSpPr/>
          <p:nvPr/>
        </p:nvSpPr>
        <p:spPr>
          <a:xfrm>
            <a:off x="7877441" y="2920746"/>
            <a:ext cx="1281430" cy="790575"/>
          </a:xfrm>
          <a:custGeom>
            <a:avLst/>
            <a:gdLst/>
            <a:ahLst/>
            <a:cxnLst/>
            <a:rect l="l" t="t" r="r" b="b"/>
            <a:pathLst>
              <a:path w="1281429" h="790575">
                <a:moveTo>
                  <a:pt x="1280922" y="569213"/>
                </a:moveTo>
                <a:lnTo>
                  <a:pt x="1280922" y="0"/>
                </a:lnTo>
                <a:lnTo>
                  <a:pt x="1223771" y="0"/>
                </a:lnTo>
                <a:lnTo>
                  <a:pt x="1223771" y="567689"/>
                </a:lnTo>
                <a:lnTo>
                  <a:pt x="1223010" y="576833"/>
                </a:lnTo>
                <a:lnTo>
                  <a:pt x="1210778" y="625070"/>
                </a:lnTo>
                <a:lnTo>
                  <a:pt x="1185396" y="667313"/>
                </a:lnTo>
                <a:lnTo>
                  <a:pt x="1149517" y="701058"/>
                </a:lnTo>
                <a:lnTo>
                  <a:pt x="1105798" y="723803"/>
                </a:lnTo>
                <a:lnTo>
                  <a:pt x="1056894" y="733043"/>
                </a:lnTo>
                <a:lnTo>
                  <a:pt x="232410" y="733043"/>
                </a:lnTo>
                <a:lnTo>
                  <a:pt x="182293" y="725865"/>
                </a:lnTo>
                <a:lnTo>
                  <a:pt x="137656" y="705277"/>
                </a:lnTo>
                <a:lnTo>
                  <a:pt x="100703" y="673344"/>
                </a:lnTo>
                <a:lnTo>
                  <a:pt x="73640" y="632128"/>
                </a:lnTo>
                <a:lnTo>
                  <a:pt x="58674" y="583691"/>
                </a:lnTo>
                <a:lnTo>
                  <a:pt x="57150" y="0"/>
                </a:lnTo>
                <a:lnTo>
                  <a:pt x="0" y="0"/>
                </a:lnTo>
                <a:lnTo>
                  <a:pt x="0" y="569975"/>
                </a:lnTo>
                <a:lnTo>
                  <a:pt x="15022" y="640204"/>
                </a:lnTo>
                <a:lnTo>
                  <a:pt x="51438" y="703642"/>
                </a:lnTo>
                <a:lnTo>
                  <a:pt x="85344" y="737615"/>
                </a:lnTo>
                <a:lnTo>
                  <a:pt x="125289" y="763958"/>
                </a:lnTo>
                <a:lnTo>
                  <a:pt x="195374" y="787540"/>
                </a:lnTo>
                <a:lnTo>
                  <a:pt x="232410" y="790193"/>
                </a:lnTo>
                <a:lnTo>
                  <a:pt x="1061466" y="790193"/>
                </a:lnTo>
                <a:lnTo>
                  <a:pt x="1119696" y="779361"/>
                </a:lnTo>
                <a:lnTo>
                  <a:pt x="1162673" y="760637"/>
                </a:lnTo>
                <a:lnTo>
                  <a:pt x="1200704" y="733736"/>
                </a:lnTo>
                <a:lnTo>
                  <a:pt x="1232666" y="699902"/>
                </a:lnTo>
                <a:lnTo>
                  <a:pt x="1257438" y="660376"/>
                </a:lnTo>
                <a:lnTo>
                  <a:pt x="1273898" y="616399"/>
                </a:lnTo>
                <a:lnTo>
                  <a:pt x="1280922" y="569213"/>
                </a:lnTo>
                <a:close/>
              </a:path>
            </a:pathLst>
          </a:custGeom>
          <a:solidFill>
            <a:srgbClr val="2D2D8A"/>
          </a:solidFill>
        </p:spPr>
        <p:txBody>
          <a:bodyPr wrap="square" lIns="0" tIns="0" rIns="0" bIns="0" rtlCol="0"/>
          <a:lstStyle/>
          <a:p>
            <a:endParaRPr/>
          </a:p>
        </p:txBody>
      </p:sp>
      <p:sp>
        <p:nvSpPr>
          <p:cNvPr id="14" name="object 14"/>
          <p:cNvSpPr/>
          <p:nvPr/>
        </p:nvSpPr>
        <p:spPr>
          <a:xfrm>
            <a:off x="1424063" y="3777996"/>
            <a:ext cx="7877556" cy="144018"/>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889387" y="3935984"/>
            <a:ext cx="4236085" cy="391160"/>
          </a:xfrm>
          <a:prstGeom prst="rect">
            <a:avLst/>
          </a:prstGeom>
        </p:spPr>
        <p:txBody>
          <a:bodyPr vert="horz" wrap="square" lIns="0" tIns="12700" rIns="0" bIns="0" rtlCol="0">
            <a:spAutoFit/>
          </a:bodyPr>
          <a:lstStyle/>
          <a:p>
            <a:pPr marL="317500" indent="-304800">
              <a:lnSpc>
                <a:spcPct val="100000"/>
              </a:lnSpc>
              <a:spcBef>
                <a:spcPts val="100"/>
              </a:spcBef>
              <a:buFont typeface="Wingdings"/>
              <a:buChar char=""/>
              <a:tabLst>
                <a:tab pos="317500" algn="l"/>
              </a:tabLst>
            </a:pPr>
            <a:r>
              <a:rPr sz="2400" spc="-135" dirty="0">
                <a:latin typeface="Arial"/>
                <a:cs typeface="Arial"/>
              </a:rPr>
              <a:t>To </a:t>
            </a:r>
            <a:r>
              <a:rPr sz="2400" spc="-5" dirty="0">
                <a:latin typeface="Arial"/>
                <a:cs typeface="Arial"/>
              </a:rPr>
              <a:t>Achieve LCOE</a:t>
            </a:r>
            <a:r>
              <a:rPr sz="2400" spc="-40" dirty="0">
                <a:latin typeface="Arial"/>
                <a:cs typeface="Arial"/>
              </a:rPr>
              <a:t> </a:t>
            </a:r>
            <a:r>
              <a:rPr sz="2400" spc="-30" dirty="0">
                <a:latin typeface="Arial"/>
                <a:cs typeface="Arial"/>
              </a:rPr>
              <a:t>0.11$/kWh</a:t>
            </a:r>
            <a:endParaRPr sz="2400">
              <a:latin typeface="Arial"/>
              <a:cs typeface="Arial"/>
            </a:endParaRPr>
          </a:p>
        </p:txBody>
      </p:sp>
      <p:sp>
        <p:nvSpPr>
          <p:cNvPr id="16" name="object 16"/>
          <p:cNvSpPr/>
          <p:nvPr/>
        </p:nvSpPr>
        <p:spPr>
          <a:xfrm>
            <a:off x="2250833" y="4289297"/>
            <a:ext cx="6534150" cy="1203198"/>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6502793" y="5391150"/>
            <a:ext cx="644651" cy="101345"/>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2250833" y="5492496"/>
            <a:ext cx="6534150" cy="1335024"/>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1441" y="440689"/>
            <a:ext cx="4262755" cy="513080"/>
          </a:xfrm>
          <a:prstGeom prst="rect">
            <a:avLst/>
          </a:prstGeom>
        </p:spPr>
        <p:txBody>
          <a:bodyPr vert="horz" wrap="square" lIns="0" tIns="12065" rIns="0" bIns="0" rtlCol="0">
            <a:spAutoFit/>
          </a:bodyPr>
          <a:lstStyle/>
          <a:p>
            <a:pPr marL="12700">
              <a:lnSpc>
                <a:spcPct val="100000"/>
              </a:lnSpc>
              <a:spcBef>
                <a:spcPts val="95"/>
              </a:spcBef>
            </a:pPr>
            <a:r>
              <a:rPr sz="3200" spc="-5" dirty="0"/>
              <a:t>Trend in Module</a:t>
            </a:r>
            <a:r>
              <a:rPr sz="3200" spc="-80" dirty="0"/>
              <a:t> </a:t>
            </a:r>
            <a:r>
              <a:rPr sz="3200" spc="-5" dirty="0"/>
              <a:t>Price</a:t>
            </a:r>
            <a:endParaRPr sz="3200"/>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033405" y="1757426"/>
            <a:ext cx="5506085" cy="391160"/>
          </a:xfrm>
          <a:prstGeom prst="rect">
            <a:avLst/>
          </a:prstGeom>
        </p:spPr>
        <p:txBody>
          <a:bodyPr vert="horz" wrap="square" lIns="0" tIns="12700" rIns="0" bIns="0" rtlCol="0">
            <a:spAutoFit/>
          </a:bodyPr>
          <a:lstStyle/>
          <a:p>
            <a:pPr marL="314960" indent="-302260">
              <a:lnSpc>
                <a:spcPct val="100000"/>
              </a:lnSpc>
              <a:spcBef>
                <a:spcPts val="100"/>
              </a:spcBef>
              <a:buFont typeface="Wingdings"/>
              <a:buChar char=""/>
              <a:tabLst>
                <a:tab pos="315595" algn="l"/>
              </a:tabLst>
            </a:pPr>
            <a:r>
              <a:rPr sz="2400" spc="-5" dirty="0">
                <a:latin typeface="Times New Roman"/>
                <a:cs typeface="Times New Roman"/>
              </a:rPr>
              <a:t>Si </a:t>
            </a:r>
            <a:r>
              <a:rPr sz="2400" dirty="0">
                <a:latin typeface="Times New Roman"/>
                <a:cs typeface="Times New Roman"/>
              </a:rPr>
              <a:t>Module prices in Europe, </a:t>
            </a:r>
            <a:r>
              <a:rPr sz="2400" spc="-5" dirty="0">
                <a:latin typeface="Times New Roman"/>
                <a:cs typeface="Times New Roman"/>
              </a:rPr>
              <a:t>Japan </a:t>
            </a:r>
            <a:r>
              <a:rPr sz="2400" dirty="0">
                <a:latin typeface="Times New Roman"/>
                <a:cs typeface="Times New Roman"/>
              </a:rPr>
              <a:t>and</a:t>
            </a:r>
            <a:r>
              <a:rPr sz="2400" spc="-105" dirty="0">
                <a:latin typeface="Times New Roman"/>
                <a:cs typeface="Times New Roman"/>
              </a:rPr>
              <a:t> </a:t>
            </a:r>
            <a:r>
              <a:rPr sz="2400" spc="-5" dirty="0">
                <a:latin typeface="Times New Roman"/>
                <a:cs typeface="Times New Roman"/>
              </a:rPr>
              <a:t>US</a:t>
            </a:r>
            <a:endParaRPr sz="2400">
              <a:latin typeface="Times New Roman"/>
              <a:cs typeface="Times New Roman"/>
            </a:endParaRPr>
          </a:p>
        </p:txBody>
      </p:sp>
      <p:sp>
        <p:nvSpPr>
          <p:cNvPr id="5" name="object 5"/>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1292237" y="2266188"/>
            <a:ext cx="7401306" cy="2476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436255" y="2554223"/>
            <a:ext cx="7439406" cy="11254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8432" y="4396582"/>
            <a:ext cx="5562600" cy="114142"/>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038740" y="3930650"/>
            <a:ext cx="3373754" cy="391160"/>
          </a:xfrm>
          <a:prstGeom prst="rect">
            <a:avLst/>
          </a:prstGeom>
        </p:spPr>
        <p:txBody>
          <a:bodyPr vert="horz" wrap="square" lIns="0" tIns="12700" rIns="0" bIns="0" rtlCol="0">
            <a:spAutoFit/>
          </a:bodyPr>
          <a:lstStyle/>
          <a:p>
            <a:pPr marL="314960" indent="-302260">
              <a:lnSpc>
                <a:spcPct val="100000"/>
              </a:lnSpc>
              <a:spcBef>
                <a:spcPts val="100"/>
              </a:spcBef>
              <a:buFont typeface="Wingdings"/>
              <a:buChar char=""/>
              <a:tabLst>
                <a:tab pos="315595" algn="l"/>
              </a:tabLst>
            </a:pPr>
            <a:r>
              <a:rPr sz="2400" spc="-5" dirty="0">
                <a:latin typeface="Times New Roman"/>
                <a:cs typeface="Times New Roman"/>
              </a:rPr>
              <a:t>Si </a:t>
            </a:r>
            <a:r>
              <a:rPr sz="2400" dirty="0">
                <a:latin typeface="Times New Roman"/>
                <a:cs typeface="Times New Roman"/>
              </a:rPr>
              <a:t>module price in</a:t>
            </a:r>
            <a:r>
              <a:rPr sz="2400" spc="-125" dirty="0">
                <a:latin typeface="Times New Roman"/>
                <a:cs typeface="Times New Roman"/>
              </a:rPr>
              <a:t> </a:t>
            </a:r>
            <a:r>
              <a:rPr sz="2400" dirty="0">
                <a:latin typeface="Times New Roman"/>
                <a:cs typeface="Times New Roman"/>
              </a:rPr>
              <a:t>China</a:t>
            </a:r>
            <a:endParaRPr sz="2400">
              <a:latin typeface="Times New Roman"/>
              <a:cs typeface="Times New Roman"/>
            </a:endParaRPr>
          </a:p>
        </p:txBody>
      </p:sp>
      <p:sp>
        <p:nvSpPr>
          <p:cNvPr id="10" name="object 10"/>
          <p:cNvSpPr/>
          <p:nvPr/>
        </p:nvSpPr>
        <p:spPr>
          <a:xfrm>
            <a:off x="1408823" y="4581144"/>
            <a:ext cx="7426452" cy="11414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5" name="object 5"/>
          <p:cNvSpPr txBox="1"/>
          <p:nvPr/>
        </p:nvSpPr>
        <p:spPr>
          <a:xfrm>
            <a:off x="1231900" y="1647825"/>
            <a:ext cx="9220200" cy="3021340"/>
          </a:xfrm>
          <a:prstGeom prst="rect">
            <a:avLst/>
          </a:prstGeom>
        </p:spPr>
        <p:txBody>
          <a:bodyPr vert="horz" wrap="square" lIns="0" tIns="170180" rIns="0" bIns="0" rtlCol="0">
            <a:spAutoFit/>
          </a:bodyPr>
          <a:lstStyle/>
          <a:p>
            <a:pPr marL="469900" indent="-457200">
              <a:lnSpc>
                <a:spcPct val="100000"/>
              </a:lnSpc>
              <a:spcBef>
                <a:spcPts val="1340"/>
              </a:spcBef>
              <a:buClr>
                <a:srgbClr val="3333FF"/>
              </a:buClr>
              <a:buSzPct val="110000"/>
              <a:buFont typeface="Wingdings"/>
              <a:buChar char=""/>
              <a:tabLst>
                <a:tab pos="469265" algn="l"/>
                <a:tab pos="469900" algn="l"/>
              </a:tabLst>
            </a:pPr>
            <a:r>
              <a:rPr sz="2000" spc="-5" dirty="0">
                <a:latin typeface="Arial"/>
                <a:cs typeface="Arial"/>
              </a:rPr>
              <a:t>Need for Revolution on Existing </a:t>
            </a:r>
            <a:r>
              <a:rPr sz="2000" spc="-25" dirty="0">
                <a:latin typeface="Arial"/>
                <a:cs typeface="Arial"/>
              </a:rPr>
              <a:t>Technology</a:t>
            </a:r>
            <a:r>
              <a:rPr sz="2000" spc="5" dirty="0">
                <a:latin typeface="Arial"/>
                <a:cs typeface="Arial"/>
              </a:rPr>
              <a:t> </a:t>
            </a:r>
            <a:r>
              <a:rPr sz="2000" spc="-5" dirty="0">
                <a:latin typeface="Arial"/>
                <a:cs typeface="Arial"/>
              </a:rPr>
              <a:t>Path</a:t>
            </a:r>
            <a:endParaRPr sz="2000">
              <a:latin typeface="Arial"/>
              <a:cs typeface="Arial"/>
            </a:endParaRPr>
          </a:p>
          <a:p>
            <a:pPr marL="293370" marR="220979" lvl="1">
              <a:lnSpc>
                <a:spcPct val="100000"/>
              </a:lnSpc>
              <a:spcBef>
                <a:spcPts val="1115"/>
              </a:spcBef>
              <a:buClr>
                <a:srgbClr val="0080FF"/>
              </a:buClr>
              <a:buFont typeface="Wingdings"/>
              <a:buChar char=""/>
              <a:tabLst>
                <a:tab pos="521970" algn="l"/>
              </a:tabLst>
            </a:pPr>
            <a:r>
              <a:rPr sz="1800" dirty="0">
                <a:latin typeface="Times New Roman"/>
                <a:cs typeface="Times New Roman"/>
              </a:rPr>
              <a:t>Over the past three decades, the cost of </a:t>
            </a:r>
            <a:r>
              <a:rPr sz="1800" spc="-5" dirty="0">
                <a:latin typeface="Times New Roman"/>
                <a:cs typeface="Times New Roman"/>
              </a:rPr>
              <a:t>PV </a:t>
            </a:r>
            <a:r>
              <a:rPr sz="1800" dirty="0">
                <a:latin typeface="Times New Roman"/>
                <a:cs typeface="Times New Roman"/>
              </a:rPr>
              <a:t>modules </a:t>
            </a:r>
            <a:r>
              <a:rPr sz="1800" spc="-5" dirty="0">
                <a:latin typeface="Times New Roman"/>
                <a:cs typeface="Times New Roman"/>
              </a:rPr>
              <a:t>has </a:t>
            </a:r>
            <a:r>
              <a:rPr sz="1800" dirty="0">
                <a:latin typeface="Times New Roman"/>
                <a:cs typeface="Times New Roman"/>
              </a:rPr>
              <a:t>decreased at a rate of</a:t>
            </a:r>
            <a:r>
              <a:rPr sz="1800" spc="-105" dirty="0">
                <a:latin typeface="Times New Roman"/>
                <a:cs typeface="Times New Roman"/>
              </a:rPr>
              <a:t> </a:t>
            </a:r>
            <a:r>
              <a:rPr sz="1800" dirty="0">
                <a:latin typeface="Times New Roman"/>
                <a:cs typeface="Times New Roman"/>
              </a:rPr>
              <a:t>20%  </a:t>
            </a:r>
            <a:r>
              <a:rPr sz="1800" spc="-5" dirty="0">
                <a:latin typeface="Times New Roman"/>
                <a:cs typeface="Times New Roman"/>
              </a:rPr>
              <a:t>for </a:t>
            </a:r>
            <a:r>
              <a:rPr sz="1800" dirty="0">
                <a:latin typeface="Times New Roman"/>
                <a:cs typeface="Times New Roman"/>
              </a:rPr>
              <a:t>each </a:t>
            </a:r>
            <a:r>
              <a:rPr sz="1800" spc="-5" dirty="0">
                <a:latin typeface="Times New Roman"/>
                <a:cs typeface="Times New Roman"/>
              </a:rPr>
              <a:t>doubling of </a:t>
            </a:r>
            <a:r>
              <a:rPr sz="1800" dirty="0">
                <a:latin typeface="Times New Roman"/>
                <a:cs typeface="Times New Roman"/>
              </a:rPr>
              <a:t>module</a:t>
            </a:r>
            <a:r>
              <a:rPr sz="1800" spc="-5" dirty="0">
                <a:latin typeface="Times New Roman"/>
                <a:cs typeface="Times New Roman"/>
              </a:rPr>
              <a:t> production.</a:t>
            </a:r>
            <a:endParaRPr sz="1800">
              <a:latin typeface="Times New Roman"/>
              <a:cs typeface="Times New Roman"/>
            </a:endParaRPr>
          </a:p>
          <a:p>
            <a:pPr marL="293370" marR="5080" lvl="1">
              <a:lnSpc>
                <a:spcPct val="100000"/>
              </a:lnSpc>
              <a:buClr>
                <a:srgbClr val="0080FF"/>
              </a:buClr>
              <a:buFont typeface="Wingdings"/>
              <a:buChar char=""/>
              <a:tabLst>
                <a:tab pos="521970" algn="l"/>
              </a:tabLst>
            </a:pPr>
            <a:r>
              <a:rPr sz="1800" spc="-5" dirty="0">
                <a:latin typeface="Times New Roman"/>
                <a:cs typeface="Times New Roman"/>
              </a:rPr>
              <a:t>Considering both module and BOS costs, together with present cell </a:t>
            </a:r>
            <a:r>
              <a:rPr sz="1800" spc="-10" dirty="0">
                <a:latin typeface="Times New Roman"/>
                <a:cs typeface="Times New Roman"/>
              </a:rPr>
              <a:t>efficiencies, </a:t>
            </a:r>
            <a:r>
              <a:rPr sz="1800" spc="-5" dirty="0">
                <a:latin typeface="Times New Roman"/>
                <a:cs typeface="Times New Roman"/>
              </a:rPr>
              <a:t>the  cost of solar electricity has dropped from about </a:t>
            </a:r>
            <a:r>
              <a:rPr sz="1800" spc="-5" dirty="0">
                <a:solidFill>
                  <a:srgbClr val="CC3300"/>
                </a:solidFill>
                <a:latin typeface="Times New Roman"/>
                <a:cs typeface="Times New Roman"/>
              </a:rPr>
              <a:t>$3.65/kWh </a:t>
            </a:r>
            <a:r>
              <a:rPr sz="1800" spc="-5" dirty="0">
                <a:latin typeface="Times New Roman"/>
                <a:cs typeface="Times New Roman"/>
              </a:rPr>
              <a:t>in 1976 to about </a:t>
            </a:r>
            <a:r>
              <a:rPr sz="1800" spc="-5" dirty="0">
                <a:solidFill>
                  <a:srgbClr val="CC3300"/>
                </a:solidFill>
                <a:latin typeface="Times New Roman"/>
                <a:cs typeface="Times New Roman"/>
              </a:rPr>
              <a:t>$0.30/kWh </a:t>
            </a:r>
            <a:r>
              <a:rPr sz="1800" spc="-5" dirty="0">
                <a:latin typeface="Times New Roman"/>
                <a:cs typeface="Times New Roman"/>
              </a:rPr>
              <a:t> in 2003. The projected attainment of very-low-cost PV power</a:t>
            </a:r>
            <a:r>
              <a:rPr sz="1800" spc="-45" dirty="0">
                <a:latin typeface="Times New Roman"/>
                <a:cs typeface="Times New Roman"/>
              </a:rPr>
              <a:t> </a:t>
            </a:r>
            <a:r>
              <a:rPr sz="1800" spc="-5" dirty="0">
                <a:solidFill>
                  <a:srgbClr val="CC3300"/>
                </a:solidFill>
                <a:latin typeface="Times New Roman"/>
                <a:cs typeface="Times New Roman"/>
              </a:rPr>
              <a:t>($0.02/kWh)</a:t>
            </a:r>
            <a:endParaRPr sz="1800">
              <a:latin typeface="Times New Roman"/>
              <a:cs typeface="Times New Roman"/>
            </a:endParaRPr>
          </a:p>
          <a:p>
            <a:pPr marL="521334" lvl="1" indent="-227965">
              <a:lnSpc>
                <a:spcPct val="100000"/>
              </a:lnSpc>
              <a:buClr>
                <a:srgbClr val="0080FF"/>
              </a:buClr>
              <a:buFont typeface="Wingdings"/>
              <a:buChar char=""/>
              <a:tabLst>
                <a:tab pos="521970" algn="l"/>
              </a:tabLst>
            </a:pPr>
            <a:r>
              <a:rPr sz="1800" spc="-5" dirty="0">
                <a:latin typeface="Times New Roman"/>
                <a:cs typeface="Times New Roman"/>
              </a:rPr>
              <a:t>BOS costs: support structures, maintenance, land</a:t>
            </a:r>
            <a:r>
              <a:rPr sz="1800" spc="-5">
                <a:latin typeface="Times New Roman"/>
                <a:cs typeface="Times New Roman"/>
              </a:rPr>
              <a:t>,</a:t>
            </a:r>
            <a:r>
              <a:rPr sz="1800" spc="30">
                <a:latin typeface="Times New Roman"/>
                <a:cs typeface="Times New Roman"/>
              </a:rPr>
              <a:t> </a:t>
            </a:r>
            <a:r>
              <a:rPr sz="1800" spc="-5" smtClean="0">
                <a:latin typeface="Times New Roman"/>
                <a:cs typeface="Times New Roman"/>
              </a:rPr>
              <a:t>etc.</a:t>
            </a:r>
            <a:endParaRPr lang="en-US" spc="-5" dirty="0">
              <a:latin typeface="Times New Roman"/>
              <a:cs typeface="Times New Roman"/>
            </a:endParaRPr>
          </a:p>
          <a:p>
            <a:pPr marL="521334" lvl="1" indent="-227965">
              <a:lnSpc>
                <a:spcPct val="100000"/>
              </a:lnSpc>
              <a:buClr>
                <a:srgbClr val="0080FF"/>
              </a:buClr>
              <a:buFont typeface="Wingdings"/>
              <a:buChar char=""/>
              <a:tabLst>
                <a:tab pos="521970" algn="l"/>
              </a:tabLst>
            </a:pPr>
            <a:endParaRPr lang="en-US" sz="2400" spc="-5" dirty="0">
              <a:solidFill>
                <a:srgbClr val="CC3300"/>
              </a:solidFill>
              <a:latin typeface="Times New Roman"/>
              <a:cs typeface="Times New Roman"/>
            </a:endParaRPr>
          </a:p>
          <a:p>
            <a:pPr marL="521334" lvl="1" indent="-227965">
              <a:lnSpc>
                <a:spcPct val="100000"/>
              </a:lnSpc>
              <a:buClr>
                <a:srgbClr val="0080FF"/>
              </a:buClr>
              <a:tabLst>
                <a:tab pos="521970" algn="l"/>
              </a:tabLst>
            </a:pPr>
            <a:r>
              <a:rPr sz="2400" spc="-5" smtClean="0">
                <a:solidFill>
                  <a:srgbClr val="CC3300"/>
                </a:solidFill>
                <a:latin typeface="Times New Roman"/>
                <a:cs typeface="Times New Roman"/>
              </a:rPr>
              <a:t>Need </a:t>
            </a:r>
            <a:r>
              <a:rPr sz="2400" spc="-10">
                <a:solidFill>
                  <a:srgbClr val="CC3300"/>
                </a:solidFill>
                <a:latin typeface="Times New Roman"/>
                <a:cs typeface="Times New Roman"/>
              </a:rPr>
              <a:t>for  </a:t>
            </a:r>
            <a:r>
              <a:rPr sz="2400" spc="-5" smtClean="0">
                <a:solidFill>
                  <a:srgbClr val="CC3300"/>
                </a:solidFill>
                <a:latin typeface="Times New Roman"/>
                <a:cs typeface="Times New Roman"/>
              </a:rPr>
              <a:t>Revolution</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5441315" cy="452755"/>
          </a:xfrm>
          <a:prstGeom prst="rect">
            <a:avLst/>
          </a:prstGeom>
        </p:spPr>
        <p:txBody>
          <a:bodyPr vert="horz" wrap="square" lIns="0" tIns="12700" rIns="0" bIns="0" rtlCol="0">
            <a:spAutoFit/>
          </a:bodyPr>
          <a:lstStyle/>
          <a:p>
            <a:pPr marL="12700">
              <a:lnSpc>
                <a:spcPct val="100000"/>
              </a:lnSpc>
              <a:spcBef>
                <a:spcPts val="100"/>
              </a:spcBef>
            </a:pPr>
            <a:r>
              <a:rPr dirty="0"/>
              <a:t>Perovskite Thin Film Solar</a:t>
            </a:r>
            <a:r>
              <a:rPr spc="-10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1309763" y="1559305"/>
            <a:ext cx="422147" cy="41656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305191" y="1554951"/>
            <a:ext cx="431800" cy="424815"/>
          </a:xfrm>
          <a:custGeom>
            <a:avLst/>
            <a:gdLst/>
            <a:ahLst/>
            <a:cxnLst/>
            <a:rect l="l" t="t" r="r" b="b"/>
            <a:pathLst>
              <a:path w="431800" h="424814">
                <a:moveTo>
                  <a:pt x="431292" y="212126"/>
                </a:moveTo>
                <a:lnTo>
                  <a:pt x="431292" y="201458"/>
                </a:lnTo>
                <a:lnTo>
                  <a:pt x="430530" y="190028"/>
                </a:lnTo>
                <a:lnTo>
                  <a:pt x="420869" y="147748"/>
                </a:lnTo>
                <a:lnTo>
                  <a:pt x="405321" y="110762"/>
                </a:lnTo>
                <a:lnTo>
                  <a:pt x="359718" y="52673"/>
                </a:lnTo>
                <a:lnTo>
                  <a:pt x="300024" y="15755"/>
                </a:lnTo>
                <a:lnTo>
                  <a:pt x="232542" y="0"/>
                </a:lnTo>
                <a:lnTo>
                  <a:pt x="197850" y="55"/>
                </a:lnTo>
                <a:lnTo>
                  <a:pt x="130507" y="16030"/>
                </a:lnTo>
                <a:lnTo>
                  <a:pt x="71135" y="53149"/>
                </a:lnTo>
                <a:lnTo>
                  <a:pt x="26039" y="111405"/>
                </a:lnTo>
                <a:lnTo>
                  <a:pt x="10815" y="148457"/>
                </a:lnTo>
                <a:lnTo>
                  <a:pt x="1523" y="190790"/>
                </a:lnTo>
                <a:lnTo>
                  <a:pt x="0" y="212126"/>
                </a:lnTo>
                <a:lnTo>
                  <a:pt x="1524" y="234224"/>
                </a:lnTo>
                <a:lnTo>
                  <a:pt x="3048" y="244892"/>
                </a:lnTo>
                <a:lnTo>
                  <a:pt x="9144" y="267408"/>
                </a:lnTo>
                <a:lnTo>
                  <a:pt x="9144" y="201458"/>
                </a:lnTo>
                <a:lnTo>
                  <a:pt x="9905" y="190790"/>
                </a:lnTo>
                <a:lnTo>
                  <a:pt x="19357" y="149489"/>
                </a:lnTo>
                <a:lnTo>
                  <a:pt x="34645" y="113520"/>
                </a:lnTo>
                <a:lnTo>
                  <a:pt x="79537" y="57509"/>
                </a:lnTo>
                <a:lnTo>
                  <a:pt x="138206" y="22609"/>
                </a:lnTo>
                <a:lnTo>
                  <a:pt x="204273" y="8674"/>
                </a:lnTo>
                <a:lnTo>
                  <a:pt x="238088" y="9522"/>
                </a:lnTo>
                <a:lnTo>
                  <a:pt x="303296" y="26758"/>
                </a:lnTo>
                <a:lnTo>
                  <a:pt x="359961" y="64590"/>
                </a:lnTo>
                <a:lnTo>
                  <a:pt x="401703" y="122873"/>
                </a:lnTo>
                <a:lnTo>
                  <a:pt x="414986" y="159637"/>
                </a:lnTo>
                <a:lnTo>
                  <a:pt x="422148" y="201458"/>
                </a:lnTo>
                <a:lnTo>
                  <a:pt x="422909" y="212126"/>
                </a:lnTo>
                <a:lnTo>
                  <a:pt x="422909" y="266729"/>
                </a:lnTo>
                <a:lnTo>
                  <a:pt x="426612" y="253815"/>
                </a:lnTo>
                <a:lnTo>
                  <a:pt x="431292" y="212126"/>
                </a:lnTo>
                <a:close/>
              </a:path>
              <a:path w="431800" h="424814">
                <a:moveTo>
                  <a:pt x="422909" y="266729"/>
                </a:moveTo>
                <a:lnTo>
                  <a:pt x="422909" y="212126"/>
                </a:lnTo>
                <a:lnTo>
                  <a:pt x="422148" y="222794"/>
                </a:lnTo>
                <a:lnTo>
                  <a:pt x="414512" y="266232"/>
                </a:lnTo>
                <a:lnTo>
                  <a:pt x="400244" y="304247"/>
                </a:lnTo>
                <a:lnTo>
                  <a:pt x="380250" y="336797"/>
                </a:lnTo>
                <a:lnTo>
                  <a:pt x="326706" y="385334"/>
                </a:lnTo>
                <a:lnTo>
                  <a:pt x="261127" y="411504"/>
                </a:lnTo>
                <a:lnTo>
                  <a:pt x="226090" y="416095"/>
                </a:lnTo>
                <a:lnTo>
                  <a:pt x="190762" y="414966"/>
                </a:lnTo>
                <a:lnTo>
                  <a:pt x="122858" y="395383"/>
                </a:lnTo>
                <a:lnTo>
                  <a:pt x="64663" y="352413"/>
                </a:lnTo>
                <a:lnTo>
                  <a:pt x="41471" y="322053"/>
                </a:lnTo>
                <a:lnTo>
                  <a:pt x="23425" y="285719"/>
                </a:lnTo>
                <a:lnTo>
                  <a:pt x="11430" y="243368"/>
                </a:lnTo>
                <a:lnTo>
                  <a:pt x="9144" y="222794"/>
                </a:lnTo>
                <a:lnTo>
                  <a:pt x="9144" y="267408"/>
                </a:lnTo>
                <a:lnTo>
                  <a:pt x="30223" y="320547"/>
                </a:lnTo>
                <a:lnTo>
                  <a:pt x="75656" y="375386"/>
                </a:lnTo>
                <a:lnTo>
                  <a:pt x="133708" y="409834"/>
                </a:lnTo>
                <a:lnTo>
                  <a:pt x="198741" y="424318"/>
                </a:lnTo>
                <a:lnTo>
                  <a:pt x="232114" y="424205"/>
                </a:lnTo>
                <a:lnTo>
                  <a:pt x="297048" y="409537"/>
                </a:lnTo>
                <a:lnTo>
                  <a:pt x="354868" y="375966"/>
                </a:lnTo>
                <a:lnTo>
                  <a:pt x="399935" y="323917"/>
                </a:lnTo>
                <a:lnTo>
                  <a:pt x="415924" y="291096"/>
                </a:lnTo>
                <a:lnTo>
                  <a:pt x="422909" y="266729"/>
                </a:lnTo>
                <a:close/>
              </a:path>
            </a:pathLst>
          </a:custGeom>
          <a:solidFill>
            <a:srgbClr val="C0C0C0"/>
          </a:solidFill>
        </p:spPr>
        <p:txBody>
          <a:bodyPr wrap="square" lIns="0" tIns="0" rIns="0" bIns="0" rtlCol="0"/>
          <a:lstStyle/>
          <a:p>
            <a:endParaRPr/>
          </a:p>
        </p:txBody>
      </p:sp>
      <p:sp>
        <p:nvSpPr>
          <p:cNvPr id="6" name="object 6"/>
          <p:cNvSpPr/>
          <p:nvPr/>
        </p:nvSpPr>
        <p:spPr>
          <a:xfrm>
            <a:off x="1510931" y="1585722"/>
            <a:ext cx="199780" cy="22555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912363" y="1619962"/>
            <a:ext cx="1266656" cy="32244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275473" y="2063495"/>
            <a:ext cx="5302217" cy="85725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6642100" y="3705225"/>
            <a:ext cx="3810000" cy="977191"/>
          </a:xfrm>
          <a:prstGeom prst="rect">
            <a:avLst/>
          </a:prstGeom>
        </p:spPr>
        <p:txBody>
          <a:bodyPr vert="horz" wrap="square" lIns="0" tIns="12700" rIns="0" bIns="0" rtlCol="0">
            <a:spAutoFit/>
          </a:bodyPr>
          <a:lstStyle/>
          <a:p>
            <a:pPr marL="208915" marR="5080" indent="-196215" algn="just">
              <a:lnSpc>
                <a:spcPct val="150000"/>
              </a:lnSpc>
              <a:spcBef>
                <a:spcPts val="100"/>
              </a:spcBef>
              <a:buFont typeface="Wingdings"/>
              <a:buChar char=""/>
              <a:tabLst>
                <a:tab pos="220345" algn="l"/>
              </a:tabLst>
            </a:pPr>
            <a:r>
              <a:rPr sz="1400" b="1" spc="-5" dirty="0">
                <a:solidFill>
                  <a:srgbClr val="FF0000"/>
                </a:solidFill>
                <a:latin typeface="Arial"/>
                <a:cs typeface="Arial"/>
              </a:rPr>
              <a:t>Large absorption</a:t>
            </a:r>
            <a:r>
              <a:rPr sz="1400" b="1" spc="-45" dirty="0">
                <a:solidFill>
                  <a:srgbClr val="FF0000"/>
                </a:solidFill>
                <a:latin typeface="Arial"/>
                <a:cs typeface="Arial"/>
              </a:rPr>
              <a:t> </a:t>
            </a:r>
            <a:r>
              <a:rPr sz="1400" b="1" spc="-5" dirty="0">
                <a:solidFill>
                  <a:srgbClr val="FF0000"/>
                </a:solidFill>
                <a:latin typeface="Arial"/>
                <a:cs typeface="Arial"/>
              </a:rPr>
              <a:t>coefficient: </a:t>
            </a:r>
            <a:r>
              <a:rPr sz="1400" b="1" spc="-5" dirty="0">
                <a:latin typeface="Arial"/>
                <a:cs typeface="Arial"/>
              </a:rPr>
              <a:t> </a:t>
            </a:r>
            <a:r>
              <a:rPr sz="1400" spc="-5" dirty="0">
                <a:latin typeface="Arial"/>
                <a:cs typeface="Arial"/>
              </a:rPr>
              <a:t>more than 10 times larger than  Ru-dye </a:t>
            </a:r>
            <a:r>
              <a:rPr sz="1400" spc="55" dirty="0">
                <a:latin typeface="Arial"/>
                <a:cs typeface="Arial"/>
              </a:rPr>
              <a:t>(&gt;1.5x </a:t>
            </a:r>
            <a:r>
              <a:rPr sz="1400" spc="5">
                <a:latin typeface="Arial"/>
                <a:cs typeface="Arial"/>
              </a:rPr>
              <a:t>10</a:t>
            </a:r>
            <a:r>
              <a:rPr sz="1350" spc="7" baseline="24691">
                <a:latin typeface="Arial"/>
                <a:cs typeface="Arial"/>
              </a:rPr>
              <a:t>-4</a:t>
            </a:r>
            <a:r>
              <a:rPr sz="1350" spc="52" baseline="24691">
                <a:latin typeface="Arial"/>
                <a:cs typeface="Arial"/>
              </a:rPr>
              <a:t> </a:t>
            </a:r>
            <a:r>
              <a:rPr sz="1400" spc="-5" smtClean="0">
                <a:latin typeface="Arial"/>
                <a:cs typeface="Arial"/>
              </a:rPr>
              <a:t>cm</a:t>
            </a:r>
            <a:r>
              <a:rPr lang="en-US" sz="1400" spc="-5" baseline="30000" dirty="0" smtClean="0">
                <a:latin typeface="Arial"/>
                <a:cs typeface="Arial"/>
              </a:rPr>
              <a:t>-1</a:t>
            </a:r>
            <a:r>
              <a:rPr sz="1400" spc="-5" smtClean="0">
                <a:latin typeface="Arial"/>
                <a:cs typeface="Arial"/>
              </a:rPr>
              <a:t>]</a:t>
            </a:r>
            <a:endParaRPr sz="1400">
              <a:latin typeface="Arial"/>
              <a:cs typeface="Arial"/>
            </a:endParaRPr>
          </a:p>
          <a:p>
            <a:pPr marL="277495" indent="-264795">
              <a:lnSpc>
                <a:spcPct val="100000"/>
              </a:lnSpc>
              <a:spcBef>
                <a:spcPts val="840"/>
              </a:spcBef>
              <a:buFont typeface="Wingdings"/>
              <a:buChar char=""/>
              <a:tabLst>
                <a:tab pos="278130" algn="l"/>
              </a:tabLst>
            </a:pPr>
            <a:r>
              <a:rPr sz="1400" b="1" spc="-5" dirty="0">
                <a:solidFill>
                  <a:srgbClr val="FF0000"/>
                </a:solidFill>
                <a:latin typeface="Arial"/>
                <a:cs typeface="Arial"/>
              </a:rPr>
              <a:t>Cover </a:t>
            </a:r>
            <a:r>
              <a:rPr sz="1400" b="1" spc="-5">
                <a:solidFill>
                  <a:srgbClr val="FF0000"/>
                </a:solidFill>
                <a:latin typeface="Arial"/>
                <a:cs typeface="Arial"/>
              </a:rPr>
              <a:t>longer</a:t>
            </a:r>
            <a:r>
              <a:rPr sz="1400" b="1" spc="-30">
                <a:solidFill>
                  <a:srgbClr val="FF0000"/>
                </a:solidFill>
                <a:latin typeface="Arial"/>
                <a:cs typeface="Arial"/>
              </a:rPr>
              <a:t> </a:t>
            </a:r>
            <a:r>
              <a:rPr sz="1400" b="1" spc="-5" smtClean="0">
                <a:solidFill>
                  <a:srgbClr val="FF0000"/>
                </a:solidFill>
                <a:latin typeface="Arial"/>
                <a:cs typeface="Arial"/>
              </a:rPr>
              <a:t>wavelength</a:t>
            </a:r>
            <a:r>
              <a:rPr lang="en-US" sz="1400" b="1" spc="-5" dirty="0" smtClean="0">
                <a:solidFill>
                  <a:srgbClr val="FF0000"/>
                </a:solidFill>
                <a:latin typeface="Arial"/>
                <a:cs typeface="Arial"/>
              </a:rPr>
              <a:t> </a:t>
            </a:r>
            <a:r>
              <a:rPr sz="1400" b="1" spc="-5" smtClean="0">
                <a:solidFill>
                  <a:srgbClr val="FF0000"/>
                </a:solidFill>
                <a:latin typeface="Arial"/>
                <a:cs typeface="Arial"/>
              </a:rPr>
              <a:t>~800</a:t>
            </a:r>
            <a:r>
              <a:rPr sz="1400" b="1" spc="-30" smtClean="0">
                <a:solidFill>
                  <a:srgbClr val="FF0000"/>
                </a:solidFill>
                <a:latin typeface="Arial"/>
                <a:cs typeface="Arial"/>
              </a:rPr>
              <a:t> </a:t>
            </a:r>
            <a:r>
              <a:rPr sz="1400" b="1" spc="-5" dirty="0">
                <a:solidFill>
                  <a:srgbClr val="FF0000"/>
                </a:solidFill>
                <a:latin typeface="Arial"/>
                <a:cs typeface="Arial"/>
              </a:rPr>
              <a:t>nm</a:t>
            </a:r>
            <a:endParaRPr sz="1400">
              <a:latin typeface="Arial"/>
              <a:cs typeface="Arial"/>
            </a:endParaRPr>
          </a:p>
        </p:txBody>
      </p:sp>
      <p:sp>
        <p:nvSpPr>
          <p:cNvPr id="11" name="object 11"/>
          <p:cNvSpPr/>
          <p:nvPr/>
        </p:nvSpPr>
        <p:spPr>
          <a:xfrm>
            <a:off x="1309763" y="4140200"/>
            <a:ext cx="422148" cy="41656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1305191" y="4135520"/>
            <a:ext cx="431800" cy="424815"/>
          </a:xfrm>
          <a:custGeom>
            <a:avLst/>
            <a:gdLst/>
            <a:ahLst/>
            <a:cxnLst/>
            <a:rect l="l" t="t" r="r" b="b"/>
            <a:pathLst>
              <a:path w="431800" h="424814">
                <a:moveTo>
                  <a:pt x="431292" y="212451"/>
                </a:moveTo>
                <a:lnTo>
                  <a:pt x="431292" y="201021"/>
                </a:lnTo>
                <a:lnTo>
                  <a:pt x="430530" y="190353"/>
                </a:lnTo>
                <a:lnTo>
                  <a:pt x="420923" y="148007"/>
                </a:lnTo>
                <a:lnTo>
                  <a:pt x="405431" y="110965"/>
                </a:lnTo>
                <a:lnTo>
                  <a:pt x="359888" y="52757"/>
                </a:lnTo>
                <a:lnTo>
                  <a:pt x="300328" y="15808"/>
                </a:lnTo>
                <a:lnTo>
                  <a:pt x="232908" y="0"/>
                </a:lnTo>
                <a:lnTo>
                  <a:pt x="198234" y="29"/>
                </a:lnTo>
                <a:lnTo>
                  <a:pt x="130890" y="15944"/>
                </a:lnTo>
                <a:lnTo>
                  <a:pt x="71462" y="52982"/>
                </a:lnTo>
                <a:lnTo>
                  <a:pt x="26243" y="111126"/>
                </a:lnTo>
                <a:lnTo>
                  <a:pt x="10927" y="148105"/>
                </a:lnTo>
                <a:lnTo>
                  <a:pt x="1523" y="190353"/>
                </a:lnTo>
                <a:lnTo>
                  <a:pt x="0" y="212451"/>
                </a:lnTo>
                <a:lnTo>
                  <a:pt x="1524" y="234549"/>
                </a:lnTo>
                <a:lnTo>
                  <a:pt x="3048" y="245217"/>
                </a:lnTo>
                <a:lnTo>
                  <a:pt x="9144" y="267372"/>
                </a:lnTo>
                <a:lnTo>
                  <a:pt x="9144" y="201783"/>
                </a:lnTo>
                <a:lnTo>
                  <a:pt x="9905" y="191115"/>
                </a:lnTo>
                <a:lnTo>
                  <a:pt x="19389" y="149742"/>
                </a:lnTo>
                <a:lnTo>
                  <a:pt x="34695" y="113709"/>
                </a:lnTo>
                <a:lnTo>
                  <a:pt x="79596" y="57595"/>
                </a:lnTo>
                <a:lnTo>
                  <a:pt x="138243" y="22626"/>
                </a:lnTo>
                <a:lnTo>
                  <a:pt x="204274" y="8658"/>
                </a:lnTo>
                <a:lnTo>
                  <a:pt x="238069" y="9504"/>
                </a:lnTo>
                <a:lnTo>
                  <a:pt x="303242" y="26764"/>
                </a:lnTo>
                <a:lnTo>
                  <a:pt x="359933" y="64713"/>
                </a:lnTo>
                <a:lnTo>
                  <a:pt x="401645" y="123050"/>
                </a:lnTo>
                <a:lnTo>
                  <a:pt x="414951" y="159882"/>
                </a:lnTo>
                <a:lnTo>
                  <a:pt x="422148" y="201783"/>
                </a:lnTo>
                <a:lnTo>
                  <a:pt x="422909" y="212451"/>
                </a:lnTo>
                <a:lnTo>
                  <a:pt x="422909" y="266547"/>
                </a:lnTo>
                <a:lnTo>
                  <a:pt x="426486" y="254159"/>
                </a:lnTo>
                <a:lnTo>
                  <a:pt x="431292" y="212451"/>
                </a:lnTo>
                <a:close/>
              </a:path>
              <a:path w="431800" h="424814">
                <a:moveTo>
                  <a:pt x="422909" y="266547"/>
                </a:moveTo>
                <a:lnTo>
                  <a:pt x="422909" y="212451"/>
                </a:lnTo>
                <a:lnTo>
                  <a:pt x="422148" y="223119"/>
                </a:lnTo>
                <a:lnTo>
                  <a:pt x="414454" y="266546"/>
                </a:lnTo>
                <a:lnTo>
                  <a:pt x="400154" y="304543"/>
                </a:lnTo>
                <a:lnTo>
                  <a:pt x="380148" y="337070"/>
                </a:lnTo>
                <a:lnTo>
                  <a:pt x="326629" y="385553"/>
                </a:lnTo>
                <a:lnTo>
                  <a:pt x="261116" y="411670"/>
                </a:lnTo>
                <a:lnTo>
                  <a:pt x="226118" y="416239"/>
                </a:lnTo>
                <a:lnTo>
                  <a:pt x="190829" y="415095"/>
                </a:lnTo>
                <a:lnTo>
                  <a:pt x="122984" y="395503"/>
                </a:lnTo>
                <a:lnTo>
                  <a:pt x="64800" y="352570"/>
                </a:lnTo>
                <a:lnTo>
                  <a:pt x="41587" y="322249"/>
                </a:lnTo>
                <a:lnTo>
                  <a:pt x="23496" y="285970"/>
                </a:lnTo>
                <a:lnTo>
                  <a:pt x="11430" y="243693"/>
                </a:lnTo>
                <a:lnTo>
                  <a:pt x="9144" y="222357"/>
                </a:lnTo>
                <a:lnTo>
                  <a:pt x="9144" y="267372"/>
                </a:lnTo>
                <a:lnTo>
                  <a:pt x="30494" y="320766"/>
                </a:lnTo>
                <a:lnTo>
                  <a:pt x="76011" y="375559"/>
                </a:lnTo>
                <a:lnTo>
                  <a:pt x="134013" y="410007"/>
                </a:lnTo>
                <a:lnTo>
                  <a:pt x="198234" y="424422"/>
                </a:lnTo>
                <a:lnTo>
                  <a:pt x="232908" y="424325"/>
                </a:lnTo>
                <a:lnTo>
                  <a:pt x="296967" y="409813"/>
                </a:lnTo>
                <a:lnTo>
                  <a:pt x="354661" y="376288"/>
                </a:lnTo>
                <a:lnTo>
                  <a:pt x="399697" y="324266"/>
                </a:lnTo>
                <a:lnTo>
                  <a:pt x="415721" y="291448"/>
                </a:lnTo>
                <a:lnTo>
                  <a:pt x="422909" y="266547"/>
                </a:lnTo>
                <a:close/>
              </a:path>
            </a:pathLst>
          </a:custGeom>
          <a:solidFill>
            <a:srgbClr val="C0C0C0"/>
          </a:solidFill>
        </p:spPr>
        <p:txBody>
          <a:bodyPr wrap="square" lIns="0" tIns="0" rIns="0" bIns="0" rtlCol="0"/>
          <a:lstStyle/>
          <a:p>
            <a:endParaRPr/>
          </a:p>
        </p:txBody>
      </p:sp>
      <p:sp>
        <p:nvSpPr>
          <p:cNvPr id="13" name="object 13"/>
          <p:cNvSpPr/>
          <p:nvPr/>
        </p:nvSpPr>
        <p:spPr>
          <a:xfrm>
            <a:off x="1510931" y="4165853"/>
            <a:ext cx="199784" cy="226313"/>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913267" y="4163567"/>
            <a:ext cx="1179575" cy="27965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275473" y="2920745"/>
            <a:ext cx="5429250" cy="1021842"/>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1257185" y="4672415"/>
            <a:ext cx="4547488" cy="227266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5918339" y="4635246"/>
            <a:ext cx="3643884" cy="2286000"/>
          </a:xfrm>
          <a:prstGeom prst="rect">
            <a:avLst/>
          </a:prstGeom>
          <a:blipFill>
            <a:blip r:embed="rId11" cstate="print"/>
            <a:stretch>
              <a:fillRect/>
            </a:stretch>
          </a:blipFill>
        </p:spPr>
        <p:txBody>
          <a:bodyPr wrap="square" lIns="0" tIns="0" rIns="0" bIns="0" rtlCol="0"/>
          <a:lstStyle/>
          <a:p>
            <a:endParaRPr/>
          </a:p>
        </p:txBody>
      </p:sp>
      <p:sp>
        <p:nvSpPr>
          <p:cNvPr id="19" name="object 19"/>
          <p:cNvSpPr txBox="1"/>
          <p:nvPr/>
        </p:nvSpPr>
        <p:spPr>
          <a:xfrm>
            <a:off x="4279900" y="6981825"/>
            <a:ext cx="40519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N. G. Park </a:t>
            </a:r>
            <a:r>
              <a:rPr sz="1800" b="1" i="1" spc="-5" dirty="0">
                <a:latin typeface="Arial"/>
                <a:cs typeface="Arial"/>
              </a:rPr>
              <a:t>J. Phys. Chem, Lett.</a:t>
            </a:r>
            <a:r>
              <a:rPr sz="1800" b="1" i="1" spc="-15" dirty="0">
                <a:latin typeface="Arial"/>
                <a:cs typeface="Arial"/>
              </a:rPr>
              <a:t> </a:t>
            </a:r>
            <a:r>
              <a:rPr sz="1800" spc="-5" dirty="0">
                <a:latin typeface="Arial"/>
                <a:cs typeface="Arial"/>
              </a:rPr>
              <a:t>(2013)</a:t>
            </a:r>
            <a:endParaRPr sz="1800">
              <a:latin typeface="Arial"/>
              <a:cs typeface="Arial"/>
            </a:endParaRPr>
          </a:p>
        </p:txBody>
      </p:sp>
      <p:sp>
        <p:nvSpPr>
          <p:cNvPr id="21" name="Rectangle 20"/>
          <p:cNvSpPr/>
          <p:nvPr/>
        </p:nvSpPr>
        <p:spPr>
          <a:xfrm>
            <a:off x="6642100" y="1952625"/>
            <a:ext cx="3810000" cy="1600438"/>
          </a:xfrm>
          <a:prstGeom prst="rect">
            <a:avLst/>
          </a:prstGeom>
        </p:spPr>
        <p:txBody>
          <a:bodyPr wrap="square">
            <a:spAutoFit/>
          </a:bodyPr>
          <a:lstStyle/>
          <a:p>
            <a:r>
              <a:rPr lang="en-US" sz="1600" b="1" dirty="0" err="1" smtClean="0"/>
              <a:t>Methylammonium</a:t>
            </a:r>
            <a:r>
              <a:rPr lang="en-US" sz="1600" b="1" dirty="0" smtClean="0"/>
              <a:t> lead </a:t>
            </a:r>
            <a:r>
              <a:rPr lang="en-US" sz="1600" b="1" dirty="0" err="1" smtClean="0"/>
              <a:t>triiodide</a:t>
            </a:r>
            <a:r>
              <a:rPr lang="en-US" sz="1600" b="1" dirty="0" smtClean="0"/>
              <a:t> </a:t>
            </a:r>
            <a:r>
              <a:rPr lang="en-US" sz="1600" dirty="0" smtClean="0"/>
              <a:t>has </a:t>
            </a:r>
            <a:r>
              <a:rPr lang="en-US" sz="1600" dirty="0"/>
              <a:t>a high charge carrier mobility and charge carrier lifetime that allow light-generated electrons and holes to move far enough to be extracted as current, instead of losing their energy as heat within the cell</a:t>
            </a:r>
            <a:r>
              <a:rPr lang="en-US" dirty="0"/>
              <a:t>. </a:t>
            </a:r>
          </a:p>
        </p:txBody>
      </p:sp>
      <p:pic>
        <p:nvPicPr>
          <p:cNvPr id="9222" name="Picture 6" descr="Image result for perovskite structure solar cell"/>
          <p:cNvPicPr>
            <a:picLocks noChangeAspect="1" noChangeArrowheads="1"/>
          </p:cNvPicPr>
          <p:nvPr/>
        </p:nvPicPr>
        <p:blipFill>
          <a:blip r:embed="rId12"/>
          <a:srcRect/>
          <a:stretch>
            <a:fillRect/>
          </a:stretch>
        </p:blipFill>
        <p:spPr bwMode="auto">
          <a:xfrm>
            <a:off x="7023100" y="352425"/>
            <a:ext cx="3352799" cy="150125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5441315" cy="452755"/>
          </a:xfrm>
          <a:prstGeom prst="rect">
            <a:avLst/>
          </a:prstGeom>
        </p:spPr>
        <p:txBody>
          <a:bodyPr vert="horz" wrap="square" lIns="0" tIns="12700" rIns="0" bIns="0" rtlCol="0">
            <a:spAutoFit/>
          </a:bodyPr>
          <a:lstStyle/>
          <a:p>
            <a:pPr marL="12700">
              <a:lnSpc>
                <a:spcPct val="100000"/>
              </a:lnSpc>
              <a:spcBef>
                <a:spcPts val="100"/>
              </a:spcBef>
            </a:pPr>
            <a:r>
              <a:rPr dirty="0"/>
              <a:t>Perovskite Thin Film Solar</a:t>
            </a:r>
            <a:r>
              <a:rPr spc="-10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3433705" y="1248409"/>
            <a:ext cx="32061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p-i-n device</a:t>
            </a:r>
            <a:r>
              <a:rPr sz="2400" spc="-125" dirty="0">
                <a:latin typeface="Times New Roman"/>
                <a:cs typeface="Times New Roman"/>
              </a:rPr>
              <a:t> </a:t>
            </a:r>
            <a:r>
              <a:rPr sz="2400" dirty="0">
                <a:latin typeface="Times New Roman"/>
                <a:cs typeface="Times New Roman"/>
              </a:rPr>
              <a:t>configuration</a:t>
            </a:r>
            <a:endParaRPr sz="2400">
              <a:latin typeface="Times New Roman"/>
              <a:cs typeface="Times New Roman"/>
            </a:endParaRPr>
          </a:p>
        </p:txBody>
      </p:sp>
      <p:sp>
        <p:nvSpPr>
          <p:cNvPr id="5" name="object 5"/>
          <p:cNvSpPr txBox="1"/>
          <p:nvPr/>
        </p:nvSpPr>
        <p:spPr>
          <a:xfrm>
            <a:off x="3409321" y="3590035"/>
            <a:ext cx="320548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n-i-p </a:t>
            </a:r>
            <a:r>
              <a:rPr sz="2400" dirty="0">
                <a:latin typeface="Times New Roman"/>
                <a:cs typeface="Times New Roman"/>
              </a:rPr>
              <a:t>device</a:t>
            </a:r>
            <a:r>
              <a:rPr sz="2400" spc="-110" dirty="0">
                <a:latin typeface="Times New Roman"/>
                <a:cs typeface="Times New Roman"/>
              </a:rPr>
              <a:t> </a:t>
            </a:r>
            <a:r>
              <a:rPr sz="2400" dirty="0">
                <a:latin typeface="Times New Roman"/>
                <a:cs typeface="Times New Roman"/>
              </a:rPr>
              <a:t>configuration</a:t>
            </a:r>
            <a:endParaRPr sz="2400">
              <a:latin typeface="Times New Roman"/>
              <a:cs typeface="Times New Roman"/>
            </a:endParaRPr>
          </a:p>
        </p:txBody>
      </p:sp>
      <p:sp>
        <p:nvSpPr>
          <p:cNvPr id="7" name="object 7"/>
          <p:cNvSpPr/>
          <p:nvPr/>
        </p:nvSpPr>
        <p:spPr>
          <a:xfrm>
            <a:off x="2302649" y="1604772"/>
            <a:ext cx="5999226" cy="48691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5441315" cy="452755"/>
          </a:xfrm>
          <a:prstGeom prst="rect">
            <a:avLst/>
          </a:prstGeom>
        </p:spPr>
        <p:txBody>
          <a:bodyPr vert="horz" wrap="square" lIns="0" tIns="12700" rIns="0" bIns="0" rtlCol="0">
            <a:spAutoFit/>
          </a:bodyPr>
          <a:lstStyle/>
          <a:p>
            <a:pPr marL="12700">
              <a:lnSpc>
                <a:spcPct val="100000"/>
              </a:lnSpc>
              <a:spcBef>
                <a:spcPts val="100"/>
              </a:spcBef>
            </a:pPr>
            <a:r>
              <a:rPr dirty="0"/>
              <a:t>Perovskite Thin Film Solar</a:t>
            </a:r>
            <a:r>
              <a:rPr spc="-10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918857" y="1511894"/>
            <a:ext cx="8841485" cy="226610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348113" y="3136392"/>
            <a:ext cx="6470142" cy="64160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817505" y="3172967"/>
            <a:ext cx="3786504" cy="501015"/>
          </a:xfrm>
          <a:custGeom>
            <a:avLst/>
            <a:gdLst/>
            <a:ahLst/>
            <a:cxnLst/>
            <a:rect l="l" t="t" r="r" b="b"/>
            <a:pathLst>
              <a:path w="3786504" h="501014">
                <a:moveTo>
                  <a:pt x="0" y="0"/>
                </a:moveTo>
                <a:lnTo>
                  <a:pt x="0" y="500634"/>
                </a:lnTo>
                <a:lnTo>
                  <a:pt x="3786378" y="500633"/>
                </a:lnTo>
                <a:lnTo>
                  <a:pt x="3786378"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7441577" y="3153917"/>
            <a:ext cx="1038860" cy="624205"/>
          </a:xfrm>
          <a:custGeom>
            <a:avLst/>
            <a:gdLst/>
            <a:ahLst/>
            <a:cxnLst/>
            <a:rect l="l" t="t" r="r" b="b"/>
            <a:pathLst>
              <a:path w="1038859" h="624204">
                <a:moveTo>
                  <a:pt x="1038606" y="624078"/>
                </a:moveTo>
                <a:lnTo>
                  <a:pt x="1038606" y="19049"/>
                </a:lnTo>
                <a:lnTo>
                  <a:pt x="1037129" y="11572"/>
                </a:lnTo>
                <a:lnTo>
                  <a:pt x="1033081" y="5524"/>
                </a:lnTo>
                <a:lnTo>
                  <a:pt x="1027033" y="1476"/>
                </a:lnTo>
                <a:lnTo>
                  <a:pt x="1019556" y="0"/>
                </a:lnTo>
                <a:lnTo>
                  <a:pt x="19050" y="0"/>
                </a:lnTo>
                <a:lnTo>
                  <a:pt x="11572" y="1476"/>
                </a:lnTo>
                <a:lnTo>
                  <a:pt x="5524" y="5524"/>
                </a:lnTo>
                <a:lnTo>
                  <a:pt x="1476" y="11572"/>
                </a:lnTo>
                <a:lnTo>
                  <a:pt x="0" y="19050"/>
                </a:lnTo>
                <a:lnTo>
                  <a:pt x="0" y="624078"/>
                </a:lnTo>
                <a:lnTo>
                  <a:pt x="19050" y="624078"/>
                </a:lnTo>
                <a:lnTo>
                  <a:pt x="19050" y="38100"/>
                </a:lnTo>
                <a:lnTo>
                  <a:pt x="38100" y="19049"/>
                </a:lnTo>
                <a:lnTo>
                  <a:pt x="38100" y="38100"/>
                </a:lnTo>
                <a:lnTo>
                  <a:pt x="1000506" y="38099"/>
                </a:lnTo>
                <a:lnTo>
                  <a:pt x="1000506" y="19049"/>
                </a:lnTo>
                <a:lnTo>
                  <a:pt x="1019556" y="38099"/>
                </a:lnTo>
                <a:lnTo>
                  <a:pt x="1019556" y="624078"/>
                </a:lnTo>
                <a:lnTo>
                  <a:pt x="1038606" y="624078"/>
                </a:lnTo>
                <a:close/>
              </a:path>
              <a:path w="1038859" h="624204">
                <a:moveTo>
                  <a:pt x="38100" y="38100"/>
                </a:moveTo>
                <a:lnTo>
                  <a:pt x="38100" y="19049"/>
                </a:lnTo>
                <a:lnTo>
                  <a:pt x="19050" y="38100"/>
                </a:lnTo>
                <a:lnTo>
                  <a:pt x="38100" y="38100"/>
                </a:lnTo>
                <a:close/>
              </a:path>
              <a:path w="1038859" h="624204">
                <a:moveTo>
                  <a:pt x="38100" y="624078"/>
                </a:moveTo>
                <a:lnTo>
                  <a:pt x="38100" y="38100"/>
                </a:lnTo>
                <a:lnTo>
                  <a:pt x="19050" y="38100"/>
                </a:lnTo>
                <a:lnTo>
                  <a:pt x="19050" y="624078"/>
                </a:lnTo>
                <a:lnTo>
                  <a:pt x="38100" y="624078"/>
                </a:lnTo>
                <a:close/>
              </a:path>
              <a:path w="1038859" h="624204">
                <a:moveTo>
                  <a:pt x="1019556" y="38099"/>
                </a:moveTo>
                <a:lnTo>
                  <a:pt x="1000506" y="19049"/>
                </a:lnTo>
                <a:lnTo>
                  <a:pt x="1000506" y="38099"/>
                </a:lnTo>
                <a:lnTo>
                  <a:pt x="1019556" y="38099"/>
                </a:lnTo>
                <a:close/>
              </a:path>
              <a:path w="1038859" h="624204">
                <a:moveTo>
                  <a:pt x="1019556" y="624078"/>
                </a:moveTo>
                <a:lnTo>
                  <a:pt x="1019556" y="38099"/>
                </a:lnTo>
                <a:lnTo>
                  <a:pt x="1000506" y="38099"/>
                </a:lnTo>
                <a:lnTo>
                  <a:pt x="1000506" y="624078"/>
                </a:lnTo>
                <a:lnTo>
                  <a:pt x="1019556" y="624078"/>
                </a:lnTo>
                <a:close/>
              </a:path>
            </a:pathLst>
          </a:custGeom>
          <a:solidFill>
            <a:srgbClr val="0000FF"/>
          </a:solidFill>
        </p:spPr>
        <p:txBody>
          <a:bodyPr wrap="square" lIns="0" tIns="0" rIns="0" bIns="0" rtlCol="0"/>
          <a:lstStyle/>
          <a:p>
            <a:endParaRPr/>
          </a:p>
        </p:txBody>
      </p:sp>
      <p:sp>
        <p:nvSpPr>
          <p:cNvPr id="8" name="object 8"/>
          <p:cNvSpPr/>
          <p:nvPr/>
        </p:nvSpPr>
        <p:spPr>
          <a:xfrm>
            <a:off x="4632845" y="3742182"/>
            <a:ext cx="1643380" cy="0"/>
          </a:xfrm>
          <a:custGeom>
            <a:avLst/>
            <a:gdLst/>
            <a:ahLst/>
            <a:cxnLst/>
            <a:rect l="l" t="t" r="r" b="b"/>
            <a:pathLst>
              <a:path w="1643379">
                <a:moveTo>
                  <a:pt x="0" y="0"/>
                </a:moveTo>
                <a:lnTo>
                  <a:pt x="1642872" y="0"/>
                </a:lnTo>
              </a:path>
            </a:pathLst>
          </a:custGeom>
          <a:ln w="70104">
            <a:solidFill>
              <a:srgbClr val="FFFFFF"/>
            </a:solidFill>
          </a:ln>
        </p:spPr>
        <p:txBody>
          <a:bodyPr wrap="square" lIns="0" tIns="0" rIns="0" bIns="0" rtlCol="0"/>
          <a:lstStyle/>
          <a:p>
            <a:endParaRPr/>
          </a:p>
        </p:txBody>
      </p:sp>
      <p:sp>
        <p:nvSpPr>
          <p:cNvPr id="9" name="object 9"/>
          <p:cNvSpPr/>
          <p:nvPr/>
        </p:nvSpPr>
        <p:spPr>
          <a:xfrm>
            <a:off x="918857" y="3777996"/>
            <a:ext cx="8841485" cy="85725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348113" y="3777996"/>
            <a:ext cx="6470142" cy="85725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441577" y="3777996"/>
            <a:ext cx="1038860" cy="414655"/>
          </a:xfrm>
          <a:custGeom>
            <a:avLst/>
            <a:gdLst/>
            <a:ahLst/>
            <a:cxnLst/>
            <a:rect l="l" t="t" r="r" b="b"/>
            <a:pathLst>
              <a:path w="1038859" h="414654">
                <a:moveTo>
                  <a:pt x="38100" y="376427"/>
                </a:moveTo>
                <a:lnTo>
                  <a:pt x="38100" y="0"/>
                </a:lnTo>
                <a:lnTo>
                  <a:pt x="0" y="0"/>
                </a:lnTo>
                <a:lnTo>
                  <a:pt x="0" y="395477"/>
                </a:lnTo>
                <a:lnTo>
                  <a:pt x="19050" y="414527"/>
                </a:lnTo>
                <a:lnTo>
                  <a:pt x="19050" y="376427"/>
                </a:lnTo>
                <a:lnTo>
                  <a:pt x="38100" y="376427"/>
                </a:lnTo>
                <a:close/>
              </a:path>
              <a:path w="1038859" h="414654">
                <a:moveTo>
                  <a:pt x="1019556" y="376427"/>
                </a:moveTo>
                <a:lnTo>
                  <a:pt x="19050" y="376427"/>
                </a:lnTo>
                <a:lnTo>
                  <a:pt x="38100" y="395477"/>
                </a:lnTo>
                <a:lnTo>
                  <a:pt x="38100" y="414527"/>
                </a:lnTo>
                <a:lnTo>
                  <a:pt x="1000506" y="414527"/>
                </a:lnTo>
                <a:lnTo>
                  <a:pt x="1000506" y="395477"/>
                </a:lnTo>
                <a:lnTo>
                  <a:pt x="1019556" y="376427"/>
                </a:lnTo>
                <a:close/>
              </a:path>
              <a:path w="1038859" h="414654">
                <a:moveTo>
                  <a:pt x="38100" y="414527"/>
                </a:moveTo>
                <a:lnTo>
                  <a:pt x="38100" y="395477"/>
                </a:lnTo>
                <a:lnTo>
                  <a:pt x="19050" y="376427"/>
                </a:lnTo>
                <a:lnTo>
                  <a:pt x="19050" y="414527"/>
                </a:lnTo>
                <a:lnTo>
                  <a:pt x="38100" y="414527"/>
                </a:lnTo>
                <a:close/>
              </a:path>
              <a:path w="1038859" h="414654">
                <a:moveTo>
                  <a:pt x="1038606" y="395477"/>
                </a:moveTo>
                <a:lnTo>
                  <a:pt x="1038606" y="0"/>
                </a:lnTo>
                <a:lnTo>
                  <a:pt x="1000506" y="0"/>
                </a:lnTo>
                <a:lnTo>
                  <a:pt x="1000506" y="376427"/>
                </a:lnTo>
                <a:lnTo>
                  <a:pt x="1019556" y="376427"/>
                </a:lnTo>
                <a:lnTo>
                  <a:pt x="1019556" y="414527"/>
                </a:lnTo>
                <a:lnTo>
                  <a:pt x="1027033" y="413051"/>
                </a:lnTo>
                <a:lnTo>
                  <a:pt x="1033081" y="409003"/>
                </a:lnTo>
                <a:lnTo>
                  <a:pt x="1037129" y="402955"/>
                </a:lnTo>
                <a:lnTo>
                  <a:pt x="1038606" y="395477"/>
                </a:lnTo>
                <a:close/>
              </a:path>
              <a:path w="1038859" h="414654">
                <a:moveTo>
                  <a:pt x="1019556" y="414527"/>
                </a:moveTo>
                <a:lnTo>
                  <a:pt x="1019556" y="376427"/>
                </a:lnTo>
                <a:lnTo>
                  <a:pt x="1000506" y="395477"/>
                </a:lnTo>
                <a:lnTo>
                  <a:pt x="1000506" y="414527"/>
                </a:lnTo>
                <a:lnTo>
                  <a:pt x="1019556" y="414527"/>
                </a:lnTo>
                <a:close/>
              </a:path>
            </a:pathLst>
          </a:custGeom>
          <a:solidFill>
            <a:srgbClr val="0000FF"/>
          </a:solidFill>
        </p:spPr>
        <p:txBody>
          <a:bodyPr wrap="square" lIns="0" tIns="0" rIns="0" bIns="0" rtlCol="0"/>
          <a:lstStyle/>
          <a:p>
            <a:endParaRPr/>
          </a:p>
        </p:txBody>
      </p:sp>
      <p:sp>
        <p:nvSpPr>
          <p:cNvPr id="12" name="object 12"/>
          <p:cNvSpPr/>
          <p:nvPr/>
        </p:nvSpPr>
        <p:spPr>
          <a:xfrm>
            <a:off x="4632845" y="3777234"/>
            <a:ext cx="1643380" cy="429895"/>
          </a:xfrm>
          <a:custGeom>
            <a:avLst/>
            <a:gdLst/>
            <a:ahLst/>
            <a:cxnLst/>
            <a:rect l="l" t="t" r="r" b="b"/>
            <a:pathLst>
              <a:path w="1643379" h="429895">
                <a:moveTo>
                  <a:pt x="0" y="0"/>
                </a:moveTo>
                <a:lnTo>
                  <a:pt x="0" y="429768"/>
                </a:lnTo>
                <a:lnTo>
                  <a:pt x="1642872" y="429767"/>
                </a:lnTo>
                <a:lnTo>
                  <a:pt x="1642872" y="0"/>
                </a:lnTo>
                <a:lnTo>
                  <a:pt x="0" y="0"/>
                </a:lnTo>
                <a:close/>
              </a:path>
            </a:pathLst>
          </a:custGeom>
          <a:solidFill>
            <a:srgbClr val="FFFFFF"/>
          </a:solidFill>
        </p:spPr>
        <p:txBody>
          <a:bodyPr wrap="square" lIns="0" tIns="0" rIns="0" bIns="0" rtlCol="0"/>
          <a:lstStyle/>
          <a:p>
            <a:endParaRPr/>
          </a:p>
        </p:txBody>
      </p:sp>
      <p:sp>
        <p:nvSpPr>
          <p:cNvPr id="13" name="object 13"/>
          <p:cNvSpPr/>
          <p:nvPr/>
        </p:nvSpPr>
        <p:spPr>
          <a:xfrm>
            <a:off x="3399167" y="4248911"/>
            <a:ext cx="4324350" cy="386715"/>
          </a:xfrm>
          <a:custGeom>
            <a:avLst/>
            <a:gdLst/>
            <a:ahLst/>
            <a:cxnLst/>
            <a:rect l="l" t="t" r="r" b="b"/>
            <a:pathLst>
              <a:path w="4324350" h="386714">
                <a:moveTo>
                  <a:pt x="4324350" y="386334"/>
                </a:moveTo>
                <a:lnTo>
                  <a:pt x="4324350" y="19049"/>
                </a:lnTo>
                <a:lnTo>
                  <a:pt x="4322873" y="11894"/>
                </a:lnTo>
                <a:lnTo>
                  <a:pt x="4318825" y="5810"/>
                </a:lnTo>
                <a:lnTo>
                  <a:pt x="4312777" y="1583"/>
                </a:lnTo>
                <a:lnTo>
                  <a:pt x="4305300" y="0"/>
                </a:lnTo>
                <a:lnTo>
                  <a:pt x="19050" y="0"/>
                </a:lnTo>
                <a:lnTo>
                  <a:pt x="11572" y="1583"/>
                </a:lnTo>
                <a:lnTo>
                  <a:pt x="5524" y="5810"/>
                </a:lnTo>
                <a:lnTo>
                  <a:pt x="1476" y="11894"/>
                </a:lnTo>
                <a:lnTo>
                  <a:pt x="0" y="19050"/>
                </a:lnTo>
                <a:lnTo>
                  <a:pt x="0" y="386334"/>
                </a:lnTo>
                <a:lnTo>
                  <a:pt x="19050" y="386334"/>
                </a:lnTo>
                <a:lnTo>
                  <a:pt x="19050" y="38100"/>
                </a:lnTo>
                <a:lnTo>
                  <a:pt x="38100" y="19049"/>
                </a:lnTo>
                <a:lnTo>
                  <a:pt x="38100" y="38100"/>
                </a:lnTo>
                <a:lnTo>
                  <a:pt x="4286250" y="38099"/>
                </a:lnTo>
                <a:lnTo>
                  <a:pt x="4286250" y="19049"/>
                </a:lnTo>
                <a:lnTo>
                  <a:pt x="4305300" y="38099"/>
                </a:lnTo>
                <a:lnTo>
                  <a:pt x="4305300" y="386334"/>
                </a:lnTo>
                <a:lnTo>
                  <a:pt x="4324350" y="386334"/>
                </a:lnTo>
                <a:close/>
              </a:path>
              <a:path w="4324350" h="386714">
                <a:moveTo>
                  <a:pt x="38100" y="38100"/>
                </a:moveTo>
                <a:lnTo>
                  <a:pt x="38100" y="19049"/>
                </a:lnTo>
                <a:lnTo>
                  <a:pt x="19050" y="38100"/>
                </a:lnTo>
                <a:lnTo>
                  <a:pt x="38100" y="38100"/>
                </a:lnTo>
                <a:close/>
              </a:path>
              <a:path w="4324350" h="386714">
                <a:moveTo>
                  <a:pt x="38100" y="386334"/>
                </a:moveTo>
                <a:lnTo>
                  <a:pt x="38100" y="38100"/>
                </a:lnTo>
                <a:lnTo>
                  <a:pt x="19050" y="38100"/>
                </a:lnTo>
                <a:lnTo>
                  <a:pt x="19050" y="386334"/>
                </a:lnTo>
                <a:lnTo>
                  <a:pt x="38100" y="386334"/>
                </a:lnTo>
                <a:close/>
              </a:path>
              <a:path w="4324350" h="386714">
                <a:moveTo>
                  <a:pt x="4305300" y="38099"/>
                </a:moveTo>
                <a:lnTo>
                  <a:pt x="4286250" y="19049"/>
                </a:lnTo>
                <a:lnTo>
                  <a:pt x="4286250" y="38099"/>
                </a:lnTo>
                <a:lnTo>
                  <a:pt x="4305300" y="38099"/>
                </a:lnTo>
                <a:close/>
              </a:path>
              <a:path w="4324350" h="386714">
                <a:moveTo>
                  <a:pt x="4305300" y="386334"/>
                </a:moveTo>
                <a:lnTo>
                  <a:pt x="4305300" y="38099"/>
                </a:lnTo>
                <a:lnTo>
                  <a:pt x="4286250" y="38099"/>
                </a:lnTo>
                <a:lnTo>
                  <a:pt x="4286250" y="386334"/>
                </a:lnTo>
                <a:lnTo>
                  <a:pt x="4305300" y="386334"/>
                </a:lnTo>
                <a:close/>
              </a:path>
            </a:pathLst>
          </a:custGeom>
          <a:solidFill>
            <a:srgbClr val="FF0000"/>
          </a:solidFill>
        </p:spPr>
        <p:txBody>
          <a:bodyPr wrap="square" lIns="0" tIns="0" rIns="0" bIns="0" rtlCol="0"/>
          <a:lstStyle/>
          <a:p>
            <a:endParaRPr/>
          </a:p>
        </p:txBody>
      </p:sp>
      <p:sp>
        <p:nvSpPr>
          <p:cNvPr id="14" name="object 14"/>
          <p:cNvSpPr/>
          <p:nvPr/>
        </p:nvSpPr>
        <p:spPr>
          <a:xfrm>
            <a:off x="918857" y="4635246"/>
            <a:ext cx="8841485" cy="85725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48113" y="4635246"/>
            <a:ext cx="6470142" cy="857250"/>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3399167" y="4635246"/>
            <a:ext cx="4324350" cy="90805"/>
          </a:xfrm>
          <a:custGeom>
            <a:avLst/>
            <a:gdLst/>
            <a:ahLst/>
            <a:cxnLst/>
            <a:rect l="l" t="t" r="r" b="b"/>
            <a:pathLst>
              <a:path w="4324350" h="90804">
                <a:moveTo>
                  <a:pt x="38100" y="52577"/>
                </a:moveTo>
                <a:lnTo>
                  <a:pt x="38100" y="0"/>
                </a:lnTo>
                <a:lnTo>
                  <a:pt x="0" y="0"/>
                </a:lnTo>
                <a:lnTo>
                  <a:pt x="0" y="71627"/>
                </a:lnTo>
                <a:lnTo>
                  <a:pt x="19050" y="90677"/>
                </a:lnTo>
                <a:lnTo>
                  <a:pt x="19050" y="52577"/>
                </a:lnTo>
                <a:lnTo>
                  <a:pt x="38100" y="52577"/>
                </a:lnTo>
                <a:close/>
              </a:path>
              <a:path w="4324350" h="90804">
                <a:moveTo>
                  <a:pt x="4305300" y="52577"/>
                </a:moveTo>
                <a:lnTo>
                  <a:pt x="19050" y="52577"/>
                </a:lnTo>
                <a:lnTo>
                  <a:pt x="38100" y="71627"/>
                </a:lnTo>
                <a:lnTo>
                  <a:pt x="38100" y="90677"/>
                </a:lnTo>
                <a:lnTo>
                  <a:pt x="4286250" y="90677"/>
                </a:lnTo>
                <a:lnTo>
                  <a:pt x="4286250" y="71627"/>
                </a:lnTo>
                <a:lnTo>
                  <a:pt x="4305300" y="52577"/>
                </a:lnTo>
                <a:close/>
              </a:path>
              <a:path w="4324350" h="90804">
                <a:moveTo>
                  <a:pt x="38100" y="90677"/>
                </a:moveTo>
                <a:lnTo>
                  <a:pt x="38100" y="71627"/>
                </a:lnTo>
                <a:lnTo>
                  <a:pt x="19050" y="52577"/>
                </a:lnTo>
                <a:lnTo>
                  <a:pt x="19050" y="90677"/>
                </a:lnTo>
                <a:lnTo>
                  <a:pt x="38100" y="90677"/>
                </a:lnTo>
                <a:close/>
              </a:path>
              <a:path w="4324350" h="90804">
                <a:moveTo>
                  <a:pt x="4324350" y="71627"/>
                </a:moveTo>
                <a:lnTo>
                  <a:pt x="4324350" y="0"/>
                </a:lnTo>
                <a:lnTo>
                  <a:pt x="4286250" y="0"/>
                </a:lnTo>
                <a:lnTo>
                  <a:pt x="4286250" y="52577"/>
                </a:lnTo>
                <a:lnTo>
                  <a:pt x="4305300" y="52577"/>
                </a:lnTo>
                <a:lnTo>
                  <a:pt x="4305300" y="90677"/>
                </a:lnTo>
                <a:lnTo>
                  <a:pt x="4312777" y="89201"/>
                </a:lnTo>
                <a:lnTo>
                  <a:pt x="4318825" y="85153"/>
                </a:lnTo>
                <a:lnTo>
                  <a:pt x="4322873" y="79105"/>
                </a:lnTo>
                <a:lnTo>
                  <a:pt x="4324350" y="71627"/>
                </a:lnTo>
                <a:close/>
              </a:path>
              <a:path w="4324350" h="90804">
                <a:moveTo>
                  <a:pt x="4305300" y="90677"/>
                </a:moveTo>
                <a:lnTo>
                  <a:pt x="4305300" y="52577"/>
                </a:lnTo>
                <a:lnTo>
                  <a:pt x="4286250" y="71627"/>
                </a:lnTo>
                <a:lnTo>
                  <a:pt x="4286250" y="90677"/>
                </a:lnTo>
                <a:lnTo>
                  <a:pt x="4305300" y="90677"/>
                </a:lnTo>
                <a:close/>
              </a:path>
            </a:pathLst>
          </a:custGeom>
          <a:solidFill>
            <a:srgbClr val="FF0000"/>
          </a:solidFill>
        </p:spPr>
        <p:txBody>
          <a:bodyPr wrap="square" lIns="0" tIns="0" rIns="0" bIns="0" rtlCol="0"/>
          <a:lstStyle/>
          <a:p>
            <a:endParaRPr/>
          </a:p>
        </p:txBody>
      </p:sp>
      <p:sp>
        <p:nvSpPr>
          <p:cNvPr id="17" name="object 17"/>
          <p:cNvSpPr/>
          <p:nvPr/>
        </p:nvSpPr>
        <p:spPr>
          <a:xfrm>
            <a:off x="3470795" y="4759452"/>
            <a:ext cx="4119879" cy="733425"/>
          </a:xfrm>
          <a:custGeom>
            <a:avLst/>
            <a:gdLst/>
            <a:ahLst/>
            <a:cxnLst/>
            <a:rect l="l" t="t" r="r" b="b"/>
            <a:pathLst>
              <a:path w="4119879" h="733425">
                <a:moveTo>
                  <a:pt x="4119372" y="733044"/>
                </a:moveTo>
                <a:lnTo>
                  <a:pt x="4119372" y="19049"/>
                </a:lnTo>
                <a:lnTo>
                  <a:pt x="4117895" y="11572"/>
                </a:lnTo>
                <a:lnTo>
                  <a:pt x="4113847" y="5524"/>
                </a:lnTo>
                <a:lnTo>
                  <a:pt x="4107799" y="1476"/>
                </a:lnTo>
                <a:lnTo>
                  <a:pt x="4100322" y="0"/>
                </a:lnTo>
                <a:lnTo>
                  <a:pt x="19050" y="0"/>
                </a:lnTo>
                <a:lnTo>
                  <a:pt x="11572" y="1476"/>
                </a:lnTo>
                <a:lnTo>
                  <a:pt x="5524" y="5524"/>
                </a:lnTo>
                <a:lnTo>
                  <a:pt x="1476" y="11572"/>
                </a:lnTo>
                <a:lnTo>
                  <a:pt x="0" y="19050"/>
                </a:lnTo>
                <a:lnTo>
                  <a:pt x="0" y="733044"/>
                </a:lnTo>
                <a:lnTo>
                  <a:pt x="19050" y="733044"/>
                </a:lnTo>
                <a:lnTo>
                  <a:pt x="19050" y="38100"/>
                </a:lnTo>
                <a:lnTo>
                  <a:pt x="38100" y="19049"/>
                </a:lnTo>
                <a:lnTo>
                  <a:pt x="38100" y="38100"/>
                </a:lnTo>
                <a:lnTo>
                  <a:pt x="4081272" y="38099"/>
                </a:lnTo>
                <a:lnTo>
                  <a:pt x="4081272" y="19049"/>
                </a:lnTo>
                <a:lnTo>
                  <a:pt x="4100322" y="38099"/>
                </a:lnTo>
                <a:lnTo>
                  <a:pt x="4100322" y="733044"/>
                </a:lnTo>
                <a:lnTo>
                  <a:pt x="4119372" y="733044"/>
                </a:lnTo>
                <a:close/>
              </a:path>
              <a:path w="4119879" h="733425">
                <a:moveTo>
                  <a:pt x="38100" y="38100"/>
                </a:moveTo>
                <a:lnTo>
                  <a:pt x="38100" y="19049"/>
                </a:lnTo>
                <a:lnTo>
                  <a:pt x="19050" y="38100"/>
                </a:lnTo>
                <a:lnTo>
                  <a:pt x="38100" y="38100"/>
                </a:lnTo>
                <a:close/>
              </a:path>
              <a:path w="4119879" h="733425">
                <a:moveTo>
                  <a:pt x="38100" y="733044"/>
                </a:moveTo>
                <a:lnTo>
                  <a:pt x="38100" y="38100"/>
                </a:lnTo>
                <a:lnTo>
                  <a:pt x="19050" y="38100"/>
                </a:lnTo>
                <a:lnTo>
                  <a:pt x="19050" y="733044"/>
                </a:lnTo>
                <a:lnTo>
                  <a:pt x="38100" y="733044"/>
                </a:lnTo>
                <a:close/>
              </a:path>
              <a:path w="4119879" h="733425">
                <a:moveTo>
                  <a:pt x="4100322" y="38099"/>
                </a:moveTo>
                <a:lnTo>
                  <a:pt x="4081272" y="19049"/>
                </a:lnTo>
                <a:lnTo>
                  <a:pt x="4081272" y="38099"/>
                </a:lnTo>
                <a:lnTo>
                  <a:pt x="4100322" y="38099"/>
                </a:lnTo>
                <a:close/>
              </a:path>
              <a:path w="4119879" h="733425">
                <a:moveTo>
                  <a:pt x="4100322" y="733044"/>
                </a:moveTo>
                <a:lnTo>
                  <a:pt x="4100322" y="38099"/>
                </a:lnTo>
                <a:lnTo>
                  <a:pt x="4081272" y="38099"/>
                </a:lnTo>
                <a:lnTo>
                  <a:pt x="4081272" y="733044"/>
                </a:lnTo>
                <a:lnTo>
                  <a:pt x="4100322" y="733044"/>
                </a:lnTo>
                <a:close/>
              </a:path>
            </a:pathLst>
          </a:custGeom>
          <a:solidFill>
            <a:srgbClr val="000000"/>
          </a:solidFill>
        </p:spPr>
        <p:txBody>
          <a:bodyPr wrap="square" lIns="0" tIns="0" rIns="0" bIns="0" rtlCol="0"/>
          <a:lstStyle/>
          <a:p>
            <a:endParaRPr/>
          </a:p>
        </p:txBody>
      </p:sp>
      <p:sp>
        <p:nvSpPr>
          <p:cNvPr id="18" name="object 18"/>
          <p:cNvSpPr txBox="1"/>
          <p:nvPr/>
        </p:nvSpPr>
        <p:spPr>
          <a:xfrm>
            <a:off x="3817505" y="3068827"/>
            <a:ext cx="3786504" cy="2235200"/>
          </a:xfrm>
          <a:prstGeom prst="rect">
            <a:avLst/>
          </a:prstGeom>
        </p:spPr>
        <p:txBody>
          <a:bodyPr vert="horz" wrap="square" lIns="0" tIns="12700" rIns="0" bIns="0" rtlCol="0">
            <a:spAutoFit/>
          </a:bodyPr>
          <a:lstStyle/>
          <a:p>
            <a:pPr marL="1185545" marR="299085" indent="-880110">
              <a:lnSpc>
                <a:spcPct val="145800"/>
              </a:lnSpc>
              <a:spcBef>
                <a:spcPts val="100"/>
              </a:spcBef>
            </a:pPr>
            <a:r>
              <a:rPr sz="2400" spc="95" dirty="0">
                <a:solidFill>
                  <a:srgbClr val="0000FF"/>
                </a:solidFill>
                <a:latin typeface="Trebuchet MS"/>
                <a:cs typeface="Trebuchet MS"/>
              </a:rPr>
              <a:t>Perovskite </a:t>
            </a:r>
            <a:r>
              <a:rPr sz="2400" spc="120" dirty="0">
                <a:solidFill>
                  <a:srgbClr val="0000FF"/>
                </a:solidFill>
                <a:latin typeface="Trebuchet MS"/>
                <a:cs typeface="Trebuchet MS"/>
              </a:rPr>
              <a:t>solar</a:t>
            </a:r>
            <a:r>
              <a:rPr sz="2400" spc="25" dirty="0">
                <a:solidFill>
                  <a:srgbClr val="0000FF"/>
                </a:solidFill>
                <a:latin typeface="Trebuchet MS"/>
                <a:cs typeface="Trebuchet MS"/>
              </a:rPr>
              <a:t> </a:t>
            </a:r>
            <a:r>
              <a:rPr sz="2400" spc="95" dirty="0">
                <a:solidFill>
                  <a:srgbClr val="0000FF"/>
                </a:solidFill>
                <a:latin typeface="Trebuchet MS"/>
                <a:cs typeface="Trebuchet MS"/>
              </a:rPr>
              <a:t>cells  </a:t>
            </a:r>
            <a:r>
              <a:rPr sz="2400" spc="175" dirty="0">
                <a:solidFill>
                  <a:srgbClr val="FF0000"/>
                </a:solidFill>
                <a:latin typeface="Trebuchet MS"/>
                <a:cs typeface="Trebuchet MS"/>
              </a:rPr>
              <a:t>DSSCs</a:t>
            </a:r>
            <a:endParaRPr sz="2400">
              <a:latin typeface="Trebuchet MS"/>
              <a:cs typeface="Trebuchet MS"/>
            </a:endParaRPr>
          </a:p>
          <a:p>
            <a:pPr>
              <a:lnSpc>
                <a:spcPct val="100000"/>
              </a:lnSpc>
            </a:pPr>
            <a:endParaRPr sz="2400">
              <a:latin typeface="Times New Roman"/>
              <a:cs typeface="Times New Roman"/>
            </a:endParaRPr>
          </a:p>
          <a:p>
            <a:pPr>
              <a:lnSpc>
                <a:spcPct val="100000"/>
              </a:lnSpc>
              <a:spcBef>
                <a:spcPts val="25"/>
              </a:spcBef>
            </a:pPr>
            <a:endParaRPr sz="2900">
              <a:latin typeface="Times New Roman"/>
              <a:cs typeface="Times New Roman"/>
            </a:endParaRPr>
          </a:p>
          <a:p>
            <a:pPr marL="904875">
              <a:lnSpc>
                <a:spcPct val="100000"/>
              </a:lnSpc>
            </a:pPr>
            <a:r>
              <a:rPr sz="2400" spc="-65" dirty="0">
                <a:latin typeface="Trebuchet MS"/>
                <a:cs typeface="Trebuchet MS"/>
              </a:rPr>
              <a:t>OPV</a:t>
            </a:r>
            <a:endParaRPr sz="2400">
              <a:latin typeface="Trebuchet MS"/>
              <a:cs typeface="Trebuchet MS"/>
            </a:endParaRPr>
          </a:p>
        </p:txBody>
      </p:sp>
      <p:sp>
        <p:nvSpPr>
          <p:cNvPr id="19" name="object 19"/>
          <p:cNvSpPr/>
          <p:nvPr/>
        </p:nvSpPr>
        <p:spPr>
          <a:xfrm>
            <a:off x="1184892" y="5492496"/>
            <a:ext cx="8575451" cy="857250"/>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348113" y="5492496"/>
            <a:ext cx="6470142" cy="857250"/>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3489845" y="5492496"/>
            <a:ext cx="0" cy="857250"/>
          </a:xfrm>
          <a:custGeom>
            <a:avLst/>
            <a:gdLst/>
            <a:ahLst/>
            <a:cxnLst/>
            <a:rect l="l" t="t" r="r" b="b"/>
            <a:pathLst>
              <a:path h="857250">
                <a:moveTo>
                  <a:pt x="0" y="0"/>
                </a:moveTo>
                <a:lnTo>
                  <a:pt x="0" y="857250"/>
                </a:lnTo>
              </a:path>
            </a:pathLst>
          </a:custGeom>
          <a:ln w="38100">
            <a:solidFill>
              <a:srgbClr val="000000"/>
            </a:solidFill>
          </a:ln>
        </p:spPr>
        <p:txBody>
          <a:bodyPr wrap="square" lIns="0" tIns="0" rIns="0" bIns="0" rtlCol="0"/>
          <a:lstStyle/>
          <a:p>
            <a:endParaRPr/>
          </a:p>
        </p:txBody>
      </p:sp>
      <p:sp>
        <p:nvSpPr>
          <p:cNvPr id="22" name="object 22"/>
          <p:cNvSpPr/>
          <p:nvPr/>
        </p:nvSpPr>
        <p:spPr>
          <a:xfrm>
            <a:off x="7571117" y="5492496"/>
            <a:ext cx="0" cy="857250"/>
          </a:xfrm>
          <a:custGeom>
            <a:avLst/>
            <a:gdLst/>
            <a:ahLst/>
            <a:cxnLst/>
            <a:rect l="l" t="t" r="r" b="b"/>
            <a:pathLst>
              <a:path h="857250">
                <a:moveTo>
                  <a:pt x="0" y="0"/>
                </a:moveTo>
                <a:lnTo>
                  <a:pt x="0" y="857249"/>
                </a:lnTo>
              </a:path>
            </a:pathLst>
          </a:custGeom>
          <a:ln w="38100">
            <a:solidFill>
              <a:srgbClr val="000000"/>
            </a:solidFill>
          </a:ln>
        </p:spPr>
        <p:txBody>
          <a:bodyPr wrap="square" lIns="0" tIns="0" rIns="0" bIns="0" rtlCol="0"/>
          <a:lstStyle/>
          <a:p>
            <a:endParaRPr/>
          </a:p>
        </p:txBody>
      </p:sp>
      <p:sp>
        <p:nvSpPr>
          <p:cNvPr id="24" name="object 24"/>
          <p:cNvSpPr/>
          <p:nvPr/>
        </p:nvSpPr>
        <p:spPr>
          <a:xfrm>
            <a:off x="918857" y="6349746"/>
            <a:ext cx="8841485" cy="390906"/>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3346589" y="6349746"/>
            <a:ext cx="6467094" cy="605028"/>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3470795" y="6349746"/>
            <a:ext cx="4119879" cy="90805"/>
          </a:xfrm>
          <a:custGeom>
            <a:avLst/>
            <a:gdLst/>
            <a:ahLst/>
            <a:cxnLst/>
            <a:rect l="l" t="t" r="r" b="b"/>
            <a:pathLst>
              <a:path w="4119879" h="90804">
                <a:moveTo>
                  <a:pt x="38100" y="52577"/>
                </a:moveTo>
                <a:lnTo>
                  <a:pt x="38100" y="0"/>
                </a:lnTo>
                <a:lnTo>
                  <a:pt x="0" y="0"/>
                </a:lnTo>
                <a:lnTo>
                  <a:pt x="0" y="71627"/>
                </a:lnTo>
                <a:lnTo>
                  <a:pt x="19050" y="90677"/>
                </a:lnTo>
                <a:lnTo>
                  <a:pt x="19050" y="52577"/>
                </a:lnTo>
                <a:lnTo>
                  <a:pt x="38100" y="52577"/>
                </a:lnTo>
                <a:close/>
              </a:path>
              <a:path w="4119879" h="90804">
                <a:moveTo>
                  <a:pt x="4100322" y="52577"/>
                </a:moveTo>
                <a:lnTo>
                  <a:pt x="19050" y="52577"/>
                </a:lnTo>
                <a:lnTo>
                  <a:pt x="38100" y="71627"/>
                </a:lnTo>
                <a:lnTo>
                  <a:pt x="38100" y="90677"/>
                </a:lnTo>
                <a:lnTo>
                  <a:pt x="4081272" y="90677"/>
                </a:lnTo>
                <a:lnTo>
                  <a:pt x="4081272" y="71627"/>
                </a:lnTo>
                <a:lnTo>
                  <a:pt x="4100322" y="52577"/>
                </a:lnTo>
                <a:close/>
              </a:path>
              <a:path w="4119879" h="90804">
                <a:moveTo>
                  <a:pt x="38100" y="90677"/>
                </a:moveTo>
                <a:lnTo>
                  <a:pt x="38100" y="71627"/>
                </a:lnTo>
                <a:lnTo>
                  <a:pt x="19050" y="52577"/>
                </a:lnTo>
                <a:lnTo>
                  <a:pt x="19050" y="90677"/>
                </a:lnTo>
                <a:lnTo>
                  <a:pt x="38100" y="90677"/>
                </a:lnTo>
                <a:close/>
              </a:path>
              <a:path w="4119879" h="90804">
                <a:moveTo>
                  <a:pt x="4119372" y="71627"/>
                </a:moveTo>
                <a:lnTo>
                  <a:pt x="4119372" y="0"/>
                </a:lnTo>
                <a:lnTo>
                  <a:pt x="4081272" y="0"/>
                </a:lnTo>
                <a:lnTo>
                  <a:pt x="4081272" y="52577"/>
                </a:lnTo>
                <a:lnTo>
                  <a:pt x="4100322" y="52577"/>
                </a:lnTo>
                <a:lnTo>
                  <a:pt x="4100322" y="90677"/>
                </a:lnTo>
                <a:lnTo>
                  <a:pt x="4107799" y="89201"/>
                </a:lnTo>
                <a:lnTo>
                  <a:pt x="4113847" y="85153"/>
                </a:lnTo>
                <a:lnTo>
                  <a:pt x="4117895" y="79105"/>
                </a:lnTo>
                <a:lnTo>
                  <a:pt x="4119372" y="71627"/>
                </a:lnTo>
                <a:close/>
              </a:path>
              <a:path w="4119879" h="90804">
                <a:moveTo>
                  <a:pt x="4100322" y="90677"/>
                </a:moveTo>
                <a:lnTo>
                  <a:pt x="4100322" y="52577"/>
                </a:lnTo>
                <a:lnTo>
                  <a:pt x="4081272" y="71627"/>
                </a:lnTo>
                <a:lnTo>
                  <a:pt x="4081272" y="90677"/>
                </a:lnTo>
                <a:lnTo>
                  <a:pt x="4100322" y="90677"/>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5441315" cy="452755"/>
          </a:xfrm>
          <a:prstGeom prst="rect">
            <a:avLst/>
          </a:prstGeom>
        </p:spPr>
        <p:txBody>
          <a:bodyPr vert="horz" wrap="square" lIns="0" tIns="12700" rIns="0" bIns="0" rtlCol="0">
            <a:spAutoFit/>
          </a:bodyPr>
          <a:lstStyle/>
          <a:p>
            <a:pPr marL="12700">
              <a:lnSpc>
                <a:spcPct val="100000"/>
              </a:lnSpc>
              <a:spcBef>
                <a:spcPts val="100"/>
              </a:spcBef>
            </a:pPr>
            <a:r>
              <a:rPr dirty="0"/>
              <a:t>Perovskite Thin Film Solar</a:t>
            </a:r>
            <a:r>
              <a:rPr spc="-10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2320175" y="1546097"/>
            <a:ext cx="6213767" cy="475259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309249" y="1372287"/>
            <a:ext cx="8212455" cy="1294765"/>
          </a:xfrm>
          <a:prstGeom prst="rect">
            <a:avLst/>
          </a:prstGeom>
        </p:spPr>
        <p:txBody>
          <a:bodyPr vert="horz" wrap="square" lIns="0" tIns="99695" rIns="0" bIns="0" rtlCol="0">
            <a:spAutoFit/>
          </a:bodyPr>
          <a:lstStyle/>
          <a:p>
            <a:pPr marL="355600" indent="-342900">
              <a:lnSpc>
                <a:spcPct val="100000"/>
              </a:lnSpc>
              <a:spcBef>
                <a:spcPts val="785"/>
              </a:spcBef>
              <a:buClr>
                <a:srgbClr val="3333FF"/>
              </a:buClr>
              <a:buSzPct val="110000"/>
              <a:buFont typeface="Wingdings"/>
              <a:buChar char=""/>
              <a:tabLst>
                <a:tab pos="355600" algn="l"/>
              </a:tabLst>
            </a:pPr>
            <a:r>
              <a:rPr sz="2000" spc="-10" dirty="0">
                <a:latin typeface="Arial"/>
                <a:cs typeface="Arial"/>
              </a:rPr>
              <a:t>Conduction </a:t>
            </a:r>
            <a:r>
              <a:rPr sz="2000" spc="-5" dirty="0">
                <a:latin typeface="Arial"/>
                <a:cs typeface="Arial"/>
              </a:rPr>
              <a:t>in</a:t>
            </a:r>
            <a:r>
              <a:rPr sz="2000" spc="20" dirty="0">
                <a:latin typeface="Arial"/>
                <a:cs typeface="Arial"/>
              </a:rPr>
              <a:t> </a:t>
            </a:r>
            <a:r>
              <a:rPr sz="2000" spc="-10" dirty="0">
                <a:latin typeface="Arial"/>
                <a:cs typeface="Arial"/>
              </a:rPr>
              <a:t>Semiconductors</a:t>
            </a:r>
            <a:endParaRPr sz="2000">
              <a:latin typeface="Arial"/>
              <a:cs typeface="Arial"/>
            </a:endParaRPr>
          </a:p>
          <a:p>
            <a:pPr marL="812800" marR="5080" lvl="1" indent="-342900">
              <a:lnSpc>
                <a:spcPts val="1939"/>
              </a:lnSpc>
              <a:spcBef>
                <a:spcPts val="1105"/>
              </a:spcBef>
              <a:buClr>
                <a:srgbClr val="3333FF"/>
              </a:buClr>
              <a:buSzPct val="108333"/>
              <a:buFont typeface="Wingdings"/>
              <a:buChar char=""/>
              <a:tabLst>
                <a:tab pos="812165" algn="l"/>
                <a:tab pos="812800" algn="l"/>
              </a:tabLst>
            </a:pPr>
            <a:r>
              <a:rPr sz="1800" spc="-5" dirty="0">
                <a:latin typeface="Times New Roman"/>
                <a:cs typeface="Times New Roman"/>
              </a:rPr>
              <a:t>The electrons in the covalent bond formed between each of the atoms in the  lattice structure are held in place by this bond and hence they are localized to the  region surrounding the</a:t>
            </a:r>
            <a:r>
              <a:rPr sz="1800" spc="5" dirty="0">
                <a:latin typeface="Times New Roman"/>
                <a:cs typeface="Times New Roman"/>
              </a:rPr>
              <a:t> </a:t>
            </a:r>
            <a:r>
              <a:rPr sz="1800" spc="-5" dirty="0">
                <a:latin typeface="Times New Roman"/>
                <a:cs typeface="Times New Roman"/>
              </a:rPr>
              <a:t>atom.</a:t>
            </a:r>
            <a:endParaRPr sz="1800">
              <a:latin typeface="Times New Roman"/>
              <a:cs typeface="Times New Roman"/>
            </a:endParaRPr>
          </a:p>
        </p:txBody>
      </p:sp>
      <p:sp>
        <p:nvSpPr>
          <p:cNvPr id="6" name="object 6"/>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1766449" y="2751073"/>
            <a:ext cx="7479665" cy="1177925"/>
          </a:xfrm>
          <a:prstGeom prst="rect">
            <a:avLst/>
          </a:prstGeom>
        </p:spPr>
        <p:txBody>
          <a:bodyPr vert="horz" wrap="square" lIns="0" tIns="43815" rIns="0" bIns="0" rtlCol="0">
            <a:spAutoFit/>
          </a:bodyPr>
          <a:lstStyle/>
          <a:p>
            <a:pPr marL="354965" marR="543560" indent="-342265">
              <a:lnSpc>
                <a:spcPts val="1939"/>
              </a:lnSpc>
              <a:spcBef>
                <a:spcPts val="345"/>
              </a:spcBef>
              <a:buClr>
                <a:srgbClr val="3333FF"/>
              </a:buClr>
              <a:buSzPct val="108333"/>
              <a:buFont typeface="Wingdings"/>
              <a:buChar char=""/>
              <a:tabLst>
                <a:tab pos="354965" algn="l"/>
                <a:tab pos="355600" algn="l"/>
              </a:tabLst>
            </a:pPr>
            <a:r>
              <a:rPr sz="1800" spc="-5" dirty="0">
                <a:latin typeface="Times New Roman"/>
                <a:cs typeface="Times New Roman"/>
              </a:rPr>
              <a:t>These bonded electrons cannot move or change </a:t>
            </a:r>
            <a:r>
              <a:rPr sz="1800" spc="-30" dirty="0">
                <a:latin typeface="Times New Roman"/>
                <a:cs typeface="Times New Roman"/>
              </a:rPr>
              <a:t>energy, </a:t>
            </a:r>
            <a:r>
              <a:rPr sz="1800" spc="-5" dirty="0">
                <a:latin typeface="Times New Roman"/>
                <a:cs typeface="Times New Roman"/>
              </a:rPr>
              <a:t>and thus are not  considered "free" and cannot participate in</a:t>
            </a:r>
            <a:r>
              <a:rPr sz="1800" spc="-5" dirty="0">
                <a:solidFill>
                  <a:srgbClr val="009A9A"/>
                </a:solidFill>
                <a:latin typeface="Times New Roman"/>
                <a:cs typeface="Times New Roman"/>
              </a:rPr>
              <a:t> </a:t>
            </a:r>
            <a:r>
              <a:rPr sz="1800" u="sng" dirty="0">
                <a:solidFill>
                  <a:srgbClr val="009A9A"/>
                </a:solidFill>
                <a:uFill>
                  <a:solidFill>
                    <a:srgbClr val="009999"/>
                  </a:solidFill>
                </a:uFill>
                <a:latin typeface="Times New Roman"/>
                <a:cs typeface="Times New Roman"/>
              </a:rPr>
              <a:t>current</a:t>
            </a:r>
            <a:r>
              <a:rPr sz="1800" spc="30" dirty="0">
                <a:solidFill>
                  <a:srgbClr val="009A9A"/>
                </a:solidFill>
                <a:latin typeface="Times New Roman"/>
                <a:cs typeface="Times New Roman"/>
              </a:rPr>
              <a:t> </a:t>
            </a:r>
            <a:r>
              <a:rPr sz="1800" spc="-30" dirty="0">
                <a:latin typeface="Times New Roman"/>
                <a:cs typeface="Times New Roman"/>
              </a:rPr>
              <a:t>flow.</a:t>
            </a:r>
            <a:endParaRPr sz="1800">
              <a:latin typeface="Times New Roman"/>
              <a:cs typeface="Times New Roman"/>
            </a:endParaRPr>
          </a:p>
          <a:p>
            <a:pPr marL="354965" marR="5080" indent="-342265">
              <a:lnSpc>
                <a:spcPts val="1939"/>
              </a:lnSpc>
              <a:spcBef>
                <a:spcPts val="1090"/>
              </a:spcBef>
              <a:buClr>
                <a:srgbClr val="3333FF"/>
              </a:buClr>
              <a:buSzPct val="108333"/>
              <a:buFont typeface="Wingdings"/>
              <a:buChar char=""/>
              <a:tabLst>
                <a:tab pos="354965" algn="l"/>
                <a:tab pos="355600" algn="l"/>
              </a:tabLst>
            </a:pPr>
            <a:r>
              <a:rPr sz="1800" b="1" spc="-25" dirty="0">
                <a:latin typeface="Times New Roman"/>
                <a:cs typeface="Times New Roman"/>
              </a:rPr>
              <a:t>However, </a:t>
            </a:r>
            <a:r>
              <a:rPr sz="1800" b="1" spc="-5" dirty="0">
                <a:latin typeface="Times New Roman"/>
                <a:cs typeface="Times New Roman"/>
              </a:rPr>
              <a:t>only at absolute </a:t>
            </a:r>
            <a:r>
              <a:rPr sz="1800" b="1" spc="-10" dirty="0">
                <a:latin typeface="Times New Roman"/>
                <a:cs typeface="Times New Roman"/>
              </a:rPr>
              <a:t>zero </a:t>
            </a:r>
            <a:r>
              <a:rPr sz="1800" b="1" spc="-15" dirty="0">
                <a:latin typeface="Times New Roman"/>
                <a:cs typeface="Times New Roman"/>
              </a:rPr>
              <a:t>are </a:t>
            </a:r>
            <a:r>
              <a:rPr sz="1800" b="1" spc="-5" dirty="0">
                <a:latin typeface="Times New Roman"/>
                <a:cs typeface="Times New Roman"/>
              </a:rPr>
              <a:t>all electrons in this "stuck," </a:t>
            </a:r>
            <a:r>
              <a:rPr sz="1800" b="1" spc="-10" dirty="0">
                <a:latin typeface="Times New Roman"/>
                <a:cs typeface="Times New Roman"/>
              </a:rPr>
              <a:t>bonded  </a:t>
            </a:r>
            <a:r>
              <a:rPr sz="1800" b="1" spc="-5" dirty="0">
                <a:latin typeface="Times New Roman"/>
                <a:cs typeface="Times New Roman"/>
              </a:rPr>
              <a:t>arrangement. </a:t>
            </a:r>
            <a:r>
              <a:rPr sz="1800" spc="-5" dirty="0">
                <a:latin typeface="Times New Roman"/>
                <a:cs typeface="Times New Roman"/>
              </a:rPr>
              <a:t>At elevated temperatures, especially at the temperatures</a:t>
            </a:r>
            <a:r>
              <a:rPr sz="1800" spc="20" dirty="0">
                <a:latin typeface="Times New Roman"/>
                <a:cs typeface="Times New Roman"/>
              </a:rPr>
              <a:t> </a:t>
            </a:r>
            <a:r>
              <a:rPr sz="1800" dirty="0">
                <a:latin typeface="Times New Roman"/>
                <a:cs typeface="Times New Roman"/>
              </a:rPr>
              <a:t>where</a:t>
            </a:r>
            <a:endParaRPr sz="1800">
              <a:latin typeface="Times New Roman"/>
              <a:cs typeface="Times New Roman"/>
            </a:endParaRPr>
          </a:p>
        </p:txBody>
      </p:sp>
      <p:sp>
        <p:nvSpPr>
          <p:cNvPr id="9" name="object 9"/>
          <p:cNvSpPr txBox="1"/>
          <p:nvPr/>
        </p:nvSpPr>
        <p:spPr>
          <a:xfrm>
            <a:off x="1766449" y="3796814"/>
            <a:ext cx="7784465" cy="3012440"/>
          </a:xfrm>
          <a:prstGeom prst="rect">
            <a:avLst/>
          </a:prstGeom>
        </p:spPr>
        <p:txBody>
          <a:bodyPr vert="horz" wrap="square" lIns="0" tIns="91440" rIns="0" bIns="0" rtlCol="0">
            <a:spAutoFit/>
          </a:bodyPr>
          <a:lstStyle/>
          <a:p>
            <a:pPr marL="354965">
              <a:lnSpc>
                <a:spcPct val="100000"/>
              </a:lnSpc>
              <a:spcBef>
                <a:spcPts val="720"/>
              </a:spcBef>
            </a:pPr>
            <a:r>
              <a:rPr sz="1800" spc="-5" dirty="0">
                <a:latin typeface="Times New Roman"/>
                <a:cs typeface="Times New Roman"/>
              </a:rPr>
              <a:t>solar cells operate, electrons can gain enough </a:t>
            </a:r>
            <a:r>
              <a:rPr sz="1800" spc="-10" dirty="0">
                <a:latin typeface="Times New Roman"/>
                <a:cs typeface="Times New Roman"/>
              </a:rPr>
              <a:t>energy </a:t>
            </a:r>
            <a:r>
              <a:rPr sz="1800" spc="-5" dirty="0">
                <a:latin typeface="Times New Roman"/>
                <a:cs typeface="Times New Roman"/>
              </a:rPr>
              <a:t>to escape from their</a:t>
            </a:r>
            <a:r>
              <a:rPr sz="1800" spc="215" dirty="0">
                <a:latin typeface="Times New Roman"/>
                <a:cs typeface="Times New Roman"/>
              </a:rPr>
              <a:t> </a:t>
            </a:r>
            <a:r>
              <a:rPr sz="1800" spc="-10" dirty="0">
                <a:latin typeface="Times New Roman"/>
                <a:cs typeface="Times New Roman"/>
              </a:rPr>
              <a:t>bonds.</a:t>
            </a:r>
            <a:endParaRPr sz="1800">
              <a:latin typeface="Times New Roman"/>
              <a:cs typeface="Times New Roman"/>
            </a:endParaRPr>
          </a:p>
          <a:p>
            <a:pPr marL="355600" marR="5080" indent="-342900">
              <a:lnSpc>
                <a:spcPts val="1939"/>
              </a:lnSpc>
              <a:spcBef>
                <a:spcPts val="1110"/>
              </a:spcBef>
              <a:buClr>
                <a:srgbClr val="3333FF"/>
              </a:buClr>
              <a:buSzPct val="108333"/>
              <a:buFont typeface="Wingdings"/>
              <a:buChar char=""/>
              <a:tabLst>
                <a:tab pos="354965" algn="l"/>
                <a:tab pos="355600" algn="l"/>
              </a:tabLst>
            </a:pPr>
            <a:r>
              <a:rPr sz="1800" dirty="0">
                <a:latin typeface="Times New Roman"/>
                <a:cs typeface="Times New Roman"/>
              </a:rPr>
              <a:t>When </a:t>
            </a:r>
            <a:r>
              <a:rPr sz="1800" spc="-5" dirty="0">
                <a:latin typeface="Times New Roman"/>
                <a:cs typeface="Times New Roman"/>
              </a:rPr>
              <a:t>this happens, </a:t>
            </a:r>
            <a:r>
              <a:rPr sz="1800" dirty="0">
                <a:latin typeface="Times New Roman"/>
                <a:cs typeface="Times New Roman"/>
              </a:rPr>
              <a:t>the electrons are </a:t>
            </a:r>
            <a:r>
              <a:rPr sz="1800" spc="-10" dirty="0">
                <a:latin typeface="Times New Roman"/>
                <a:cs typeface="Times New Roman"/>
              </a:rPr>
              <a:t>free </a:t>
            </a:r>
            <a:r>
              <a:rPr sz="1800" spc="-5" dirty="0">
                <a:latin typeface="Times New Roman"/>
                <a:cs typeface="Times New Roman"/>
              </a:rPr>
              <a:t>to move about the crystal lattice and  participate in</a:t>
            </a:r>
            <a:r>
              <a:rPr sz="1800" spc="-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conduction</a:t>
            </a:r>
            <a:r>
              <a:rPr sz="1800" spc="-5" dirty="0">
                <a:latin typeface="Times New Roman"/>
                <a:cs typeface="Times New Roman"/>
              </a:rPr>
              <a:t>. At room temperature, </a:t>
            </a:r>
            <a:r>
              <a:rPr sz="1800" dirty="0">
                <a:latin typeface="Times New Roman"/>
                <a:cs typeface="Times New Roman"/>
              </a:rPr>
              <a:t>a </a:t>
            </a:r>
            <a:r>
              <a:rPr sz="1800" spc="-5" dirty="0">
                <a:latin typeface="Times New Roman"/>
                <a:cs typeface="Times New Roman"/>
              </a:rPr>
              <a:t>semiconductor has enough free  electrons to allow it to conduct</a:t>
            </a:r>
            <a:r>
              <a:rPr sz="1800" spc="15" dirty="0">
                <a:latin typeface="Times New Roman"/>
                <a:cs typeface="Times New Roman"/>
              </a:rPr>
              <a:t> </a:t>
            </a:r>
            <a:r>
              <a:rPr sz="1800" spc="-5" dirty="0">
                <a:latin typeface="Times New Roman"/>
                <a:cs typeface="Times New Roman"/>
              </a:rPr>
              <a:t>current.</a:t>
            </a:r>
            <a:endParaRPr sz="1800">
              <a:latin typeface="Times New Roman"/>
              <a:cs typeface="Times New Roman"/>
            </a:endParaRPr>
          </a:p>
          <a:p>
            <a:pPr marL="355600" marR="77470" indent="-342900" algn="just">
              <a:lnSpc>
                <a:spcPts val="1939"/>
              </a:lnSpc>
              <a:spcBef>
                <a:spcPts val="1095"/>
              </a:spcBef>
              <a:buClr>
                <a:srgbClr val="3333FF"/>
              </a:buClr>
              <a:buSzPct val="108333"/>
              <a:buFont typeface="Wingdings"/>
              <a:buChar char=""/>
              <a:tabLst>
                <a:tab pos="355600" algn="l"/>
              </a:tabLst>
            </a:pPr>
            <a:r>
              <a:rPr sz="1800" spc="-5" dirty="0">
                <a:latin typeface="Times New Roman"/>
                <a:cs typeface="Times New Roman"/>
              </a:rPr>
              <a:t>When an electron gains enough </a:t>
            </a:r>
            <a:r>
              <a:rPr sz="1800" spc="-10" dirty="0">
                <a:latin typeface="Times New Roman"/>
                <a:cs typeface="Times New Roman"/>
              </a:rPr>
              <a:t>energy </a:t>
            </a:r>
            <a:r>
              <a:rPr sz="1800" spc="-5" dirty="0">
                <a:latin typeface="Times New Roman"/>
                <a:cs typeface="Times New Roman"/>
              </a:rPr>
              <a:t>to participate in conduction (is "free"), it  is at </a:t>
            </a:r>
            <a:r>
              <a:rPr sz="1800" dirty="0">
                <a:latin typeface="Times New Roman"/>
                <a:cs typeface="Times New Roman"/>
              </a:rPr>
              <a:t>a </a:t>
            </a:r>
            <a:r>
              <a:rPr sz="1800" spc="-5" dirty="0">
                <a:latin typeface="Times New Roman"/>
                <a:cs typeface="Times New Roman"/>
              </a:rPr>
              <a:t>high </a:t>
            </a:r>
            <a:r>
              <a:rPr sz="1800" spc="-10" dirty="0">
                <a:latin typeface="Times New Roman"/>
                <a:cs typeface="Times New Roman"/>
              </a:rPr>
              <a:t>energy </a:t>
            </a:r>
            <a:r>
              <a:rPr sz="1800" spc="-5" dirty="0">
                <a:latin typeface="Times New Roman"/>
                <a:cs typeface="Times New Roman"/>
              </a:rPr>
              <a:t>state. When the electron is </a:t>
            </a:r>
            <a:r>
              <a:rPr sz="1800" dirty="0">
                <a:latin typeface="Times New Roman"/>
                <a:cs typeface="Times New Roman"/>
              </a:rPr>
              <a:t>bound, </a:t>
            </a:r>
            <a:r>
              <a:rPr sz="1800" spc="-5" dirty="0">
                <a:latin typeface="Times New Roman"/>
                <a:cs typeface="Times New Roman"/>
              </a:rPr>
              <a:t>and thus cannot participate  in conduction, the electron is at </a:t>
            </a:r>
            <a:r>
              <a:rPr sz="1800" dirty="0">
                <a:latin typeface="Times New Roman"/>
                <a:cs typeface="Times New Roman"/>
              </a:rPr>
              <a:t>a </a:t>
            </a:r>
            <a:r>
              <a:rPr sz="1800" spc="-5" dirty="0">
                <a:latin typeface="Times New Roman"/>
                <a:cs typeface="Times New Roman"/>
              </a:rPr>
              <a:t>low </a:t>
            </a:r>
            <a:r>
              <a:rPr sz="1800" spc="-10" dirty="0">
                <a:latin typeface="Times New Roman"/>
                <a:cs typeface="Times New Roman"/>
              </a:rPr>
              <a:t>energy</a:t>
            </a:r>
            <a:r>
              <a:rPr sz="1800" spc="10" dirty="0">
                <a:latin typeface="Times New Roman"/>
                <a:cs typeface="Times New Roman"/>
              </a:rPr>
              <a:t> </a:t>
            </a:r>
            <a:r>
              <a:rPr sz="1800" spc="-5" dirty="0">
                <a:latin typeface="Times New Roman"/>
                <a:cs typeface="Times New Roman"/>
              </a:rPr>
              <a:t>state.</a:t>
            </a:r>
            <a:endParaRPr sz="1800">
              <a:latin typeface="Times New Roman"/>
              <a:cs typeface="Times New Roman"/>
            </a:endParaRPr>
          </a:p>
          <a:p>
            <a:pPr marL="355600" marR="10160" indent="-342900" algn="just">
              <a:lnSpc>
                <a:spcPts val="1939"/>
              </a:lnSpc>
              <a:spcBef>
                <a:spcPts val="1090"/>
              </a:spcBef>
              <a:buClr>
                <a:srgbClr val="3333FF"/>
              </a:buClr>
              <a:buSzPct val="108333"/>
              <a:buFont typeface="Wingdings"/>
              <a:buChar char=""/>
              <a:tabLst>
                <a:tab pos="355600" algn="l"/>
              </a:tabLst>
            </a:pPr>
            <a:r>
              <a:rPr sz="1800" spc="-5" dirty="0">
                <a:latin typeface="Times New Roman"/>
                <a:cs typeface="Times New Roman"/>
              </a:rPr>
              <a:t>it is either at </a:t>
            </a:r>
            <a:r>
              <a:rPr sz="1800" dirty="0">
                <a:latin typeface="Times New Roman"/>
                <a:cs typeface="Times New Roman"/>
              </a:rPr>
              <a:t>a </a:t>
            </a:r>
            <a:r>
              <a:rPr sz="1800" spc="-5" dirty="0">
                <a:latin typeface="Times New Roman"/>
                <a:cs typeface="Times New Roman"/>
              </a:rPr>
              <a:t>low </a:t>
            </a:r>
            <a:r>
              <a:rPr sz="1800" spc="-10" dirty="0">
                <a:latin typeface="Times New Roman"/>
                <a:cs typeface="Times New Roman"/>
              </a:rPr>
              <a:t>energy </a:t>
            </a:r>
            <a:r>
              <a:rPr sz="1800" spc="-5" dirty="0">
                <a:latin typeface="Times New Roman"/>
                <a:cs typeface="Times New Roman"/>
              </a:rPr>
              <a:t>position in the bond, or it has gained enough </a:t>
            </a:r>
            <a:r>
              <a:rPr sz="1800" spc="-10" dirty="0">
                <a:latin typeface="Times New Roman"/>
                <a:cs typeface="Times New Roman"/>
              </a:rPr>
              <a:t>energy </a:t>
            </a:r>
            <a:r>
              <a:rPr sz="1800" spc="-5" dirty="0">
                <a:latin typeface="Times New Roman"/>
                <a:cs typeface="Times New Roman"/>
              </a:rPr>
              <a:t>to  break free and therefore has </a:t>
            </a:r>
            <a:r>
              <a:rPr sz="1800" dirty="0">
                <a:latin typeface="Times New Roman"/>
                <a:cs typeface="Times New Roman"/>
              </a:rPr>
              <a:t>a </a:t>
            </a:r>
            <a:r>
              <a:rPr sz="1800" spc="-5" dirty="0">
                <a:latin typeface="Times New Roman"/>
                <a:cs typeface="Times New Roman"/>
              </a:rPr>
              <a:t>certain minimum </a:t>
            </a:r>
            <a:r>
              <a:rPr sz="1800" spc="-25" dirty="0">
                <a:latin typeface="Times New Roman"/>
                <a:cs typeface="Times New Roman"/>
              </a:rPr>
              <a:t>energy. </a:t>
            </a:r>
            <a:r>
              <a:rPr sz="1800" spc="-5" dirty="0">
                <a:latin typeface="Times New Roman"/>
                <a:cs typeface="Times New Roman"/>
              </a:rPr>
              <a:t>This minimum </a:t>
            </a:r>
            <a:r>
              <a:rPr sz="1800" spc="-10" dirty="0">
                <a:latin typeface="Times New Roman"/>
                <a:cs typeface="Times New Roman"/>
              </a:rPr>
              <a:t>energy </a:t>
            </a:r>
            <a:r>
              <a:rPr sz="1800" spc="-5" dirty="0">
                <a:latin typeface="Times New Roman"/>
                <a:cs typeface="Times New Roman"/>
              </a:rPr>
              <a:t>is  called the "</a:t>
            </a:r>
            <a:r>
              <a:rPr sz="1800" u="sng" spc="-5" dirty="0">
                <a:solidFill>
                  <a:srgbClr val="009A9A"/>
                </a:solidFill>
                <a:uFill>
                  <a:solidFill>
                    <a:srgbClr val="009999"/>
                  </a:solidFill>
                </a:uFill>
                <a:latin typeface="Times New Roman"/>
                <a:cs typeface="Times New Roman"/>
              </a:rPr>
              <a:t>band gap</a:t>
            </a:r>
            <a:r>
              <a:rPr sz="1800" spc="-5" dirty="0">
                <a:latin typeface="Times New Roman"/>
                <a:cs typeface="Times New Roman"/>
              </a:rPr>
              <a:t>" of </a:t>
            </a:r>
            <a:r>
              <a:rPr sz="1800" dirty="0">
                <a:latin typeface="Times New Roman"/>
                <a:cs typeface="Times New Roman"/>
              </a:rPr>
              <a:t>a</a:t>
            </a:r>
            <a:r>
              <a:rPr sz="1800" spc="30" dirty="0">
                <a:latin typeface="Times New Roman"/>
                <a:cs typeface="Times New Roman"/>
              </a:rPr>
              <a:t> </a:t>
            </a:r>
            <a:r>
              <a:rPr sz="1800" spc="-15" dirty="0">
                <a:latin typeface="Times New Roman"/>
                <a:cs typeface="Times New Roman"/>
              </a:rPr>
              <a:t>semiconductor.</a:t>
            </a:r>
            <a:endParaRPr sz="18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331468" y="1995042"/>
            <a:ext cx="1524000" cy="684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6" name="object 6"/>
          <p:cNvSpPr/>
          <p:nvPr/>
        </p:nvSpPr>
        <p:spPr>
          <a:xfrm>
            <a:off x="6674243" y="2063495"/>
            <a:ext cx="2781300" cy="180365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8" name="object 8"/>
          <p:cNvSpPr txBox="1"/>
          <p:nvPr/>
        </p:nvSpPr>
        <p:spPr>
          <a:xfrm>
            <a:off x="1309249" y="1372287"/>
            <a:ext cx="8018145" cy="4464685"/>
          </a:xfrm>
          <a:prstGeom prst="rect">
            <a:avLst/>
          </a:prstGeom>
        </p:spPr>
        <p:txBody>
          <a:bodyPr vert="horz" wrap="square" lIns="0" tIns="99695" rIns="0" bIns="0" rtlCol="0">
            <a:spAutoFit/>
          </a:bodyPr>
          <a:lstStyle/>
          <a:p>
            <a:pPr marL="355600" indent="-342900">
              <a:lnSpc>
                <a:spcPct val="100000"/>
              </a:lnSpc>
              <a:spcBef>
                <a:spcPts val="785"/>
              </a:spcBef>
              <a:buClr>
                <a:srgbClr val="3333FF"/>
              </a:buClr>
              <a:buSzPct val="110000"/>
              <a:buFont typeface="Wingdings"/>
              <a:buChar char=""/>
              <a:tabLst>
                <a:tab pos="355600" algn="l"/>
              </a:tabLst>
            </a:pPr>
            <a:r>
              <a:rPr sz="2000" spc="-10" dirty="0">
                <a:latin typeface="Arial"/>
                <a:cs typeface="Arial"/>
              </a:rPr>
              <a:t>Conduction </a:t>
            </a:r>
            <a:r>
              <a:rPr sz="2000" spc="-5" dirty="0">
                <a:latin typeface="Arial"/>
                <a:cs typeface="Arial"/>
              </a:rPr>
              <a:t>in</a:t>
            </a:r>
            <a:r>
              <a:rPr sz="2000" spc="20" dirty="0">
                <a:latin typeface="Arial"/>
                <a:cs typeface="Arial"/>
              </a:rPr>
              <a:t> </a:t>
            </a:r>
            <a:r>
              <a:rPr sz="2000" spc="-10" dirty="0">
                <a:latin typeface="Arial"/>
                <a:cs typeface="Arial"/>
              </a:rPr>
              <a:t>Semiconductors</a:t>
            </a:r>
            <a:endParaRPr sz="2000">
              <a:latin typeface="Arial"/>
              <a:cs typeface="Arial"/>
            </a:endParaRPr>
          </a:p>
          <a:p>
            <a:pPr marL="812165" marR="2917825" lvl="1" indent="-342265">
              <a:lnSpc>
                <a:spcPts val="1939"/>
              </a:lnSpc>
              <a:spcBef>
                <a:spcPts val="1105"/>
              </a:spcBef>
              <a:buClr>
                <a:srgbClr val="3333FF"/>
              </a:buClr>
              <a:buSzPct val="108333"/>
              <a:buFont typeface="Wingdings"/>
              <a:buChar char=""/>
              <a:tabLst>
                <a:tab pos="812165" algn="l"/>
                <a:tab pos="812800" algn="l"/>
              </a:tabLst>
            </a:pPr>
            <a:r>
              <a:rPr sz="1800" spc="-5" dirty="0">
                <a:latin typeface="Times New Roman"/>
                <a:cs typeface="Times New Roman"/>
              </a:rPr>
              <a:t>The space left behind by the electrons allows </a:t>
            </a:r>
            <a:r>
              <a:rPr sz="1800" dirty="0">
                <a:latin typeface="Times New Roman"/>
                <a:cs typeface="Times New Roman"/>
              </a:rPr>
              <a:t>a  </a:t>
            </a:r>
            <a:r>
              <a:rPr sz="1800" spc="-5" dirty="0">
                <a:latin typeface="Times New Roman"/>
                <a:cs typeface="Times New Roman"/>
              </a:rPr>
              <a:t>covalent bond to move from one electron to  </a:t>
            </a:r>
            <a:r>
              <a:rPr sz="1800" spc="-15" dirty="0">
                <a:latin typeface="Times New Roman"/>
                <a:cs typeface="Times New Roman"/>
              </a:rPr>
              <a:t>another, </a:t>
            </a:r>
            <a:r>
              <a:rPr sz="1800" spc="-5" dirty="0">
                <a:latin typeface="Times New Roman"/>
                <a:cs typeface="Times New Roman"/>
              </a:rPr>
              <a:t>thus appearing to be </a:t>
            </a:r>
            <a:r>
              <a:rPr sz="1800" dirty="0">
                <a:latin typeface="Times New Roman"/>
                <a:cs typeface="Times New Roman"/>
              </a:rPr>
              <a:t>a </a:t>
            </a:r>
            <a:r>
              <a:rPr sz="1800" spc="-5" dirty="0">
                <a:latin typeface="Times New Roman"/>
                <a:cs typeface="Times New Roman"/>
              </a:rPr>
              <a:t>positive </a:t>
            </a:r>
            <a:r>
              <a:rPr sz="1800" spc="-10" dirty="0">
                <a:latin typeface="Times New Roman"/>
                <a:cs typeface="Times New Roman"/>
              </a:rPr>
              <a:t>charge  </a:t>
            </a:r>
            <a:r>
              <a:rPr sz="1800" spc="-5" dirty="0">
                <a:latin typeface="Times New Roman"/>
                <a:cs typeface="Times New Roman"/>
              </a:rPr>
              <a:t>moving through the crystal</a:t>
            </a:r>
            <a:r>
              <a:rPr sz="1800" dirty="0">
                <a:latin typeface="Times New Roman"/>
                <a:cs typeface="Times New Roman"/>
              </a:rPr>
              <a:t> </a:t>
            </a:r>
            <a:r>
              <a:rPr sz="1800" spc="-5" dirty="0">
                <a:latin typeface="Times New Roman"/>
                <a:cs typeface="Times New Roman"/>
              </a:rPr>
              <a:t>lattice.</a:t>
            </a:r>
            <a:endParaRPr sz="1800">
              <a:latin typeface="Times New Roman"/>
              <a:cs typeface="Times New Roman"/>
            </a:endParaRPr>
          </a:p>
          <a:p>
            <a:pPr marL="812165" marR="2853690" lvl="1" indent="-342265" algn="just">
              <a:lnSpc>
                <a:spcPts val="1939"/>
              </a:lnSpc>
              <a:spcBef>
                <a:spcPts val="1095"/>
              </a:spcBef>
              <a:buClr>
                <a:srgbClr val="3333FF"/>
              </a:buClr>
              <a:buSzPct val="108333"/>
              <a:buFont typeface="Wingdings"/>
              <a:buChar char=""/>
              <a:tabLst>
                <a:tab pos="812800" algn="l"/>
              </a:tabLst>
            </a:pPr>
            <a:r>
              <a:rPr sz="1800" spc="-5" dirty="0">
                <a:latin typeface="Times New Roman"/>
                <a:cs typeface="Times New Roman"/>
              </a:rPr>
              <a:t>This empty space is commonly called </a:t>
            </a:r>
            <a:r>
              <a:rPr sz="1800" dirty="0">
                <a:latin typeface="Times New Roman"/>
                <a:cs typeface="Times New Roman"/>
              </a:rPr>
              <a:t>a </a:t>
            </a:r>
            <a:r>
              <a:rPr sz="1800" spc="-10" dirty="0">
                <a:latin typeface="Times New Roman"/>
                <a:cs typeface="Times New Roman"/>
              </a:rPr>
              <a:t>"hole",  </a:t>
            </a:r>
            <a:r>
              <a:rPr sz="1800" spc="-5" dirty="0">
                <a:latin typeface="Times New Roman"/>
                <a:cs typeface="Times New Roman"/>
              </a:rPr>
              <a:t>and is similar to an electron, but with </a:t>
            </a:r>
            <a:r>
              <a:rPr sz="1800" dirty="0">
                <a:latin typeface="Times New Roman"/>
                <a:cs typeface="Times New Roman"/>
              </a:rPr>
              <a:t>a </a:t>
            </a:r>
            <a:r>
              <a:rPr sz="1800" spc="-5" dirty="0">
                <a:latin typeface="Times New Roman"/>
                <a:cs typeface="Times New Roman"/>
              </a:rPr>
              <a:t>positive  </a:t>
            </a:r>
            <a:r>
              <a:rPr sz="1800" spc="-10" dirty="0">
                <a:latin typeface="Times New Roman"/>
                <a:cs typeface="Times New Roman"/>
              </a:rPr>
              <a:t>charge.</a:t>
            </a:r>
            <a:endParaRPr sz="1800">
              <a:latin typeface="Times New Roman"/>
              <a:cs typeface="Times New Roman"/>
            </a:endParaRPr>
          </a:p>
          <a:p>
            <a:pPr marL="355600" marR="5080" indent="-342900">
              <a:lnSpc>
                <a:spcPts val="2160"/>
              </a:lnSpc>
              <a:spcBef>
                <a:spcPts val="785"/>
              </a:spcBef>
              <a:buClr>
                <a:srgbClr val="3333FF"/>
              </a:buClr>
              <a:buSzPct val="110000"/>
              <a:buFont typeface="Wingdings"/>
              <a:buChar char=""/>
              <a:tabLst>
                <a:tab pos="355600" algn="l"/>
              </a:tabLst>
            </a:pPr>
            <a:r>
              <a:rPr sz="2000" spc="-5" dirty="0">
                <a:latin typeface="Arial"/>
                <a:cs typeface="Arial"/>
              </a:rPr>
              <a:t>Most important parameters of a semiconductor material for solar cell  </a:t>
            </a:r>
            <a:r>
              <a:rPr sz="2000" spc="-10" dirty="0">
                <a:latin typeface="Arial"/>
                <a:cs typeface="Arial"/>
              </a:rPr>
              <a:t>operation</a:t>
            </a:r>
            <a:endParaRPr sz="2000">
              <a:latin typeface="Arial"/>
              <a:cs typeface="Arial"/>
            </a:endParaRPr>
          </a:p>
          <a:p>
            <a:pPr marL="812800" lvl="1" indent="-342900">
              <a:lnSpc>
                <a:spcPct val="100000"/>
              </a:lnSpc>
              <a:spcBef>
                <a:spcPts val="830"/>
              </a:spcBef>
              <a:buClr>
                <a:srgbClr val="3333FF"/>
              </a:buClr>
              <a:buSzPct val="108333"/>
              <a:buFont typeface="Wingdings"/>
              <a:buChar char=""/>
              <a:tabLst>
                <a:tab pos="812165" algn="l"/>
                <a:tab pos="812800" algn="l"/>
              </a:tabLst>
            </a:pPr>
            <a:r>
              <a:rPr sz="1800" spc="-5" dirty="0">
                <a:latin typeface="Times New Roman"/>
                <a:cs typeface="Times New Roman"/>
              </a:rPr>
              <a:t>the band </a:t>
            </a:r>
            <a:r>
              <a:rPr sz="1800" dirty="0">
                <a:latin typeface="Times New Roman"/>
                <a:cs typeface="Times New Roman"/>
              </a:rPr>
              <a:t>gap;</a:t>
            </a:r>
            <a:endParaRPr sz="1800">
              <a:latin typeface="Times New Roman"/>
              <a:cs typeface="Times New Roman"/>
            </a:endParaRPr>
          </a:p>
          <a:p>
            <a:pPr marL="812800" lvl="1" indent="-342900">
              <a:lnSpc>
                <a:spcPct val="100000"/>
              </a:lnSpc>
              <a:spcBef>
                <a:spcPts val="865"/>
              </a:spcBef>
              <a:buClr>
                <a:srgbClr val="3333FF"/>
              </a:buClr>
              <a:buSzPct val="108333"/>
              <a:buFont typeface="Wingdings"/>
              <a:buChar char=""/>
              <a:tabLst>
                <a:tab pos="812165" algn="l"/>
                <a:tab pos="812800" algn="l"/>
              </a:tabLst>
            </a:pPr>
            <a:r>
              <a:rPr sz="1800" spc="-5" dirty="0">
                <a:latin typeface="Times New Roman"/>
                <a:cs typeface="Times New Roman"/>
              </a:rPr>
              <a:t>the number of</a:t>
            </a:r>
            <a:r>
              <a:rPr sz="1800" spc="-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free carriers</a:t>
            </a:r>
            <a:r>
              <a:rPr sz="1800" spc="-5" dirty="0">
                <a:solidFill>
                  <a:srgbClr val="009A9A"/>
                </a:solidFill>
                <a:latin typeface="Times New Roman"/>
                <a:cs typeface="Times New Roman"/>
              </a:rPr>
              <a:t> </a:t>
            </a:r>
            <a:r>
              <a:rPr sz="1800" spc="-5" dirty="0">
                <a:latin typeface="Times New Roman"/>
                <a:cs typeface="Times New Roman"/>
              </a:rPr>
              <a:t>(electrons or holes) available for conduction;</a:t>
            </a:r>
            <a:r>
              <a:rPr sz="1800" spc="40" dirty="0">
                <a:latin typeface="Times New Roman"/>
                <a:cs typeface="Times New Roman"/>
              </a:rPr>
              <a:t> </a:t>
            </a:r>
            <a:r>
              <a:rPr sz="1800" spc="-5" dirty="0">
                <a:latin typeface="Times New Roman"/>
                <a:cs typeface="Times New Roman"/>
              </a:rPr>
              <a:t>and</a:t>
            </a:r>
            <a:endParaRPr sz="1800">
              <a:latin typeface="Times New Roman"/>
              <a:cs typeface="Times New Roman"/>
            </a:endParaRPr>
          </a:p>
          <a:p>
            <a:pPr marL="812800" marR="482600" lvl="1" indent="-342900">
              <a:lnSpc>
                <a:spcPts val="1939"/>
              </a:lnSpc>
              <a:spcBef>
                <a:spcPts val="1110"/>
              </a:spcBef>
              <a:buClr>
                <a:srgbClr val="3333FF"/>
              </a:buClr>
              <a:buSzPct val="108333"/>
              <a:buFont typeface="Wingdings"/>
              <a:buChar char=""/>
              <a:tabLst>
                <a:tab pos="812165" algn="l"/>
                <a:tab pos="812800" algn="l"/>
              </a:tabLst>
            </a:pPr>
            <a:r>
              <a:rPr sz="1800" spc="-5" dirty="0">
                <a:latin typeface="Times New Roman"/>
                <a:cs typeface="Times New Roman"/>
              </a:rPr>
              <a:t>the "</a:t>
            </a:r>
            <a:r>
              <a:rPr sz="1800" u="sng" spc="-5" dirty="0">
                <a:solidFill>
                  <a:srgbClr val="009A9A"/>
                </a:solidFill>
                <a:uFill>
                  <a:solidFill>
                    <a:srgbClr val="009999"/>
                  </a:solidFill>
                </a:uFill>
                <a:latin typeface="Times New Roman"/>
                <a:cs typeface="Times New Roman"/>
              </a:rPr>
              <a:t>generation</a:t>
            </a:r>
            <a:r>
              <a:rPr sz="1800" spc="-5" dirty="0">
                <a:latin typeface="Times New Roman"/>
                <a:cs typeface="Times New Roman"/>
              </a:rPr>
              <a:t>" and</a:t>
            </a:r>
            <a:r>
              <a:rPr sz="1800" spc="-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recombination</a:t>
            </a:r>
            <a:r>
              <a:rPr sz="1800" spc="-5" dirty="0">
                <a:solidFill>
                  <a:srgbClr val="009A9A"/>
                </a:solidFill>
                <a:latin typeface="Times New Roman"/>
                <a:cs typeface="Times New Roman"/>
              </a:rPr>
              <a:t> </a:t>
            </a:r>
            <a:r>
              <a:rPr sz="1800" spc="-5" dirty="0">
                <a:latin typeface="Times New Roman"/>
                <a:cs typeface="Times New Roman"/>
              </a:rPr>
              <a:t>of free carriers (electrons or holes) in  response to light shining on the</a:t>
            </a:r>
            <a:r>
              <a:rPr sz="1800" spc="15" dirty="0">
                <a:latin typeface="Times New Roman"/>
                <a:cs typeface="Times New Roman"/>
              </a:rPr>
              <a:t> </a:t>
            </a:r>
            <a:r>
              <a:rPr sz="1800" spc="-5" dirty="0">
                <a:latin typeface="Times New Roman"/>
                <a:cs typeface="Times New Roman"/>
              </a:rPr>
              <a:t>material.</a:t>
            </a:r>
            <a:endParaRPr sz="18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774839" y="2062733"/>
            <a:ext cx="9144000" cy="858519"/>
          </a:xfrm>
          <a:custGeom>
            <a:avLst/>
            <a:gdLst/>
            <a:ahLst/>
            <a:cxnLst/>
            <a:rect l="l" t="t" r="r" b="b"/>
            <a:pathLst>
              <a:path w="9144000" h="858519">
                <a:moveTo>
                  <a:pt x="0" y="0"/>
                </a:moveTo>
                <a:lnTo>
                  <a:pt x="0" y="858012"/>
                </a:lnTo>
                <a:lnTo>
                  <a:pt x="9144000" y="858011"/>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6" name="object 6"/>
          <p:cNvSpPr txBox="1"/>
          <p:nvPr/>
        </p:nvSpPr>
        <p:spPr>
          <a:xfrm>
            <a:off x="1309249" y="1372287"/>
            <a:ext cx="7990205" cy="2556510"/>
          </a:xfrm>
          <a:prstGeom prst="rect">
            <a:avLst/>
          </a:prstGeom>
        </p:spPr>
        <p:txBody>
          <a:bodyPr vert="horz" wrap="square" lIns="0" tIns="99695" rIns="0" bIns="0" rtlCol="0">
            <a:spAutoFit/>
          </a:bodyPr>
          <a:lstStyle/>
          <a:p>
            <a:pPr marL="355600" indent="-342900">
              <a:lnSpc>
                <a:spcPct val="100000"/>
              </a:lnSpc>
              <a:spcBef>
                <a:spcPts val="785"/>
              </a:spcBef>
              <a:buClr>
                <a:srgbClr val="3333FF"/>
              </a:buClr>
              <a:buSzPct val="110000"/>
              <a:buFont typeface="Wingdings"/>
              <a:buChar char=""/>
              <a:tabLst>
                <a:tab pos="355600" algn="l"/>
              </a:tabLst>
            </a:pPr>
            <a:r>
              <a:rPr sz="2000" spc="-10" dirty="0">
                <a:latin typeface="Arial"/>
                <a:cs typeface="Arial"/>
              </a:rPr>
              <a:t>Band</a:t>
            </a:r>
            <a:r>
              <a:rPr sz="2000" spc="-5" dirty="0">
                <a:latin typeface="Arial"/>
                <a:cs typeface="Arial"/>
              </a:rPr>
              <a:t> </a:t>
            </a:r>
            <a:r>
              <a:rPr sz="2000" spc="-10" dirty="0">
                <a:latin typeface="Arial"/>
                <a:cs typeface="Arial"/>
              </a:rPr>
              <a:t>Gap</a:t>
            </a:r>
            <a:endParaRPr sz="2000">
              <a:latin typeface="Arial"/>
              <a:cs typeface="Arial"/>
            </a:endParaRPr>
          </a:p>
          <a:p>
            <a:pPr marL="812800" marR="15240" lvl="1" indent="-342900" algn="just">
              <a:lnSpc>
                <a:spcPts val="1939"/>
              </a:lnSpc>
              <a:spcBef>
                <a:spcPts val="1105"/>
              </a:spcBef>
              <a:buClr>
                <a:srgbClr val="3333FF"/>
              </a:buClr>
              <a:buSzPct val="108333"/>
              <a:buFont typeface="Wingdings"/>
              <a:buChar char=""/>
              <a:tabLst>
                <a:tab pos="812800" algn="l"/>
              </a:tabLst>
            </a:pPr>
            <a:r>
              <a:rPr sz="1800" spc="-5" dirty="0">
                <a:solidFill>
                  <a:srgbClr val="FF0000"/>
                </a:solidFill>
                <a:latin typeface="Times New Roman"/>
                <a:cs typeface="Times New Roman"/>
              </a:rPr>
              <a:t>The band gap of </a:t>
            </a:r>
            <a:r>
              <a:rPr sz="1800" dirty="0">
                <a:solidFill>
                  <a:srgbClr val="FF0000"/>
                </a:solidFill>
                <a:latin typeface="Times New Roman"/>
                <a:cs typeface="Times New Roman"/>
              </a:rPr>
              <a:t>a</a:t>
            </a:r>
            <a:r>
              <a:rPr sz="1800"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semiconductor</a:t>
            </a:r>
            <a:r>
              <a:rPr sz="1800" spc="-5" dirty="0">
                <a:solidFill>
                  <a:srgbClr val="009A9A"/>
                </a:solidFill>
                <a:latin typeface="Times New Roman"/>
                <a:cs typeface="Times New Roman"/>
              </a:rPr>
              <a:t> </a:t>
            </a:r>
            <a:r>
              <a:rPr sz="1800" spc="-5" dirty="0">
                <a:solidFill>
                  <a:srgbClr val="FF0000"/>
                </a:solidFill>
                <a:latin typeface="Times New Roman"/>
                <a:cs typeface="Times New Roman"/>
              </a:rPr>
              <a:t>is the minimum </a:t>
            </a:r>
            <a:r>
              <a:rPr sz="1800" spc="-10" dirty="0">
                <a:solidFill>
                  <a:srgbClr val="FF0000"/>
                </a:solidFill>
                <a:latin typeface="Times New Roman"/>
                <a:cs typeface="Times New Roman"/>
              </a:rPr>
              <a:t>energy </a:t>
            </a:r>
            <a:r>
              <a:rPr sz="1800" spc="-5" dirty="0">
                <a:solidFill>
                  <a:srgbClr val="FF0000"/>
                </a:solidFill>
                <a:latin typeface="Times New Roman"/>
                <a:cs typeface="Times New Roman"/>
              </a:rPr>
              <a:t>required to excite an  electron </a:t>
            </a:r>
            <a:r>
              <a:rPr sz="1800" spc="-5" dirty="0">
                <a:latin typeface="Times New Roman"/>
                <a:cs typeface="Times New Roman"/>
              </a:rPr>
              <a:t>that is stuck in its bound state into </a:t>
            </a:r>
            <a:r>
              <a:rPr sz="1800" dirty="0">
                <a:latin typeface="Times New Roman"/>
                <a:cs typeface="Times New Roman"/>
              </a:rPr>
              <a:t>a </a:t>
            </a:r>
            <a:r>
              <a:rPr sz="1800" spc="-5" dirty="0">
                <a:latin typeface="Times New Roman"/>
                <a:cs typeface="Times New Roman"/>
              </a:rPr>
              <a:t>free state where it can participate  in</a:t>
            </a:r>
            <a:r>
              <a:rPr sz="1800" spc="-15" dirty="0">
                <a:latin typeface="Times New Roman"/>
                <a:cs typeface="Times New Roman"/>
              </a:rPr>
              <a:t> </a:t>
            </a:r>
            <a:r>
              <a:rPr sz="1800" spc="-5" dirty="0">
                <a:latin typeface="Times New Roman"/>
                <a:cs typeface="Times New Roman"/>
              </a:rPr>
              <a:t>conduction.</a:t>
            </a:r>
            <a:endParaRPr sz="1800">
              <a:latin typeface="Times New Roman"/>
              <a:cs typeface="Times New Roman"/>
            </a:endParaRPr>
          </a:p>
          <a:p>
            <a:pPr marL="812165" marR="5080" lvl="1" indent="-342265" algn="just">
              <a:lnSpc>
                <a:spcPts val="1939"/>
              </a:lnSpc>
              <a:spcBef>
                <a:spcPts val="1095"/>
              </a:spcBef>
              <a:buClr>
                <a:srgbClr val="3333FF"/>
              </a:buClr>
              <a:buSzPct val="108333"/>
              <a:buFont typeface="Wingdings"/>
              <a:buChar char=""/>
              <a:tabLst>
                <a:tab pos="812800" algn="l"/>
              </a:tabLst>
            </a:pPr>
            <a:r>
              <a:rPr sz="1800" spc="-5" dirty="0">
                <a:latin typeface="Times New Roman"/>
                <a:cs typeface="Times New Roman"/>
              </a:rPr>
              <a:t>The band structure of </a:t>
            </a:r>
            <a:r>
              <a:rPr sz="1800" dirty="0">
                <a:latin typeface="Times New Roman"/>
                <a:cs typeface="Times New Roman"/>
              </a:rPr>
              <a:t>a </a:t>
            </a:r>
            <a:r>
              <a:rPr sz="1800" spc="-5" dirty="0">
                <a:latin typeface="Times New Roman"/>
                <a:cs typeface="Times New Roman"/>
              </a:rPr>
              <a:t>semiconductor gives the </a:t>
            </a:r>
            <a:r>
              <a:rPr sz="1800" spc="-10" dirty="0">
                <a:latin typeface="Times New Roman"/>
                <a:cs typeface="Times New Roman"/>
              </a:rPr>
              <a:t>energy </a:t>
            </a:r>
            <a:r>
              <a:rPr sz="1800" dirty="0">
                <a:latin typeface="Times New Roman"/>
                <a:cs typeface="Times New Roman"/>
              </a:rPr>
              <a:t>of </a:t>
            </a:r>
            <a:r>
              <a:rPr sz="1800" spc="-5" dirty="0">
                <a:latin typeface="Times New Roman"/>
                <a:cs typeface="Times New Roman"/>
              </a:rPr>
              <a:t>the electrons on the  y-axis and is called </a:t>
            </a:r>
            <a:r>
              <a:rPr sz="1800" dirty="0">
                <a:latin typeface="Times New Roman"/>
                <a:cs typeface="Times New Roman"/>
              </a:rPr>
              <a:t>a </a:t>
            </a:r>
            <a:r>
              <a:rPr sz="1800" spc="-5" dirty="0">
                <a:latin typeface="Times New Roman"/>
                <a:cs typeface="Times New Roman"/>
              </a:rPr>
              <a:t>"band</a:t>
            </a:r>
            <a:r>
              <a:rPr sz="1800" dirty="0">
                <a:latin typeface="Times New Roman"/>
                <a:cs typeface="Times New Roman"/>
              </a:rPr>
              <a:t> </a:t>
            </a:r>
            <a:r>
              <a:rPr sz="1800" spc="-5" dirty="0">
                <a:latin typeface="Times New Roman"/>
                <a:cs typeface="Times New Roman"/>
              </a:rPr>
              <a:t>diagram".</a:t>
            </a:r>
            <a:endParaRPr sz="1800">
              <a:latin typeface="Times New Roman"/>
              <a:cs typeface="Times New Roman"/>
            </a:endParaRPr>
          </a:p>
          <a:p>
            <a:pPr marL="812800" marR="163830" lvl="1" indent="-342900">
              <a:lnSpc>
                <a:spcPts val="1939"/>
              </a:lnSpc>
              <a:spcBef>
                <a:spcPts val="1085"/>
              </a:spcBef>
              <a:buClr>
                <a:srgbClr val="3333FF"/>
              </a:buClr>
              <a:buSzPct val="108333"/>
              <a:buFont typeface="Wingdings"/>
              <a:buChar char=""/>
              <a:tabLst>
                <a:tab pos="812165" algn="l"/>
                <a:tab pos="812800" algn="l"/>
              </a:tabLst>
            </a:pPr>
            <a:r>
              <a:rPr sz="1800" spc="-5" dirty="0">
                <a:latin typeface="Times New Roman"/>
                <a:cs typeface="Times New Roman"/>
              </a:rPr>
              <a:t>The lower </a:t>
            </a:r>
            <a:r>
              <a:rPr sz="1800" spc="-10" dirty="0">
                <a:latin typeface="Times New Roman"/>
                <a:cs typeface="Times New Roman"/>
              </a:rPr>
              <a:t>energy </a:t>
            </a:r>
            <a:r>
              <a:rPr sz="1800" spc="-5" dirty="0">
                <a:latin typeface="Times New Roman"/>
                <a:cs typeface="Times New Roman"/>
              </a:rPr>
              <a:t>level of </a:t>
            </a:r>
            <a:r>
              <a:rPr sz="1800" dirty="0">
                <a:latin typeface="Times New Roman"/>
                <a:cs typeface="Times New Roman"/>
              </a:rPr>
              <a:t>a </a:t>
            </a:r>
            <a:r>
              <a:rPr sz="1800" spc="-5" dirty="0">
                <a:latin typeface="Times New Roman"/>
                <a:cs typeface="Times New Roman"/>
              </a:rPr>
              <a:t>semiconductor is called the </a:t>
            </a:r>
            <a:r>
              <a:rPr sz="1800" spc="-10" dirty="0">
                <a:latin typeface="Times New Roman"/>
                <a:cs typeface="Times New Roman"/>
              </a:rPr>
              <a:t>"</a:t>
            </a:r>
            <a:r>
              <a:rPr sz="1800" u="sng" spc="-10" dirty="0">
                <a:solidFill>
                  <a:srgbClr val="009A9A"/>
                </a:solidFill>
                <a:uFill>
                  <a:solidFill>
                    <a:srgbClr val="009999"/>
                  </a:solidFill>
                </a:uFill>
                <a:latin typeface="Times New Roman"/>
                <a:cs typeface="Times New Roman"/>
              </a:rPr>
              <a:t>valence </a:t>
            </a:r>
            <a:r>
              <a:rPr sz="1800" u="sng" spc="-5" dirty="0">
                <a:solidFill>
                  <a:srgbClr val="009A9A"/>
                </a:solidFill>
                <a:uFill>
                  <a:solidFill>
                    <a:srgbClr val="009999"/>
                  </a:solidFill>
                </a:uFill>
                <a:latin typeface="Times New Roman"/>
                <a:cs typeface="Times New Roman"/>
              </a:rPr>
              <a:t>band</a:t>
            </a:r>
            <a:r>
              <a:rPr sz="1800" spc="-5" dirty="0">
                <a:latin typeface="Times New Roman"/>
                <a:cs typeface="Times New Roman"/>
              </a:rPr>
              <a:t>" (E</a:t>
            </a:r>
            <a:r>
              <a:rPr sz="1800" spc="-7" baseline="-20833" dirty="0">
                <a:latin typeface="Times New Roman"/>
                <a:cs typeface="Times New Roman"/>
              </a:rPr>
              <a:t>V</a:t>
            </a:r>
            <a:r>
              <a:rPr sz="1800" spc="-5" dirty="0">
                <a:latin typeface="Times New Roman"/>
                <a:cs typeface="Times New Roman"/>
              </a:rPr>
              <a:t>)  and the </a:t>
            </a:r>
            <a:r>
              <a:rPr sz="1800" spc="-10" dirty="0">
                <a:latin typeface="Times New Roman"/>
                <a:cs typeface="Times New Roman"/>
              </a:rPr>
              <a:t>energy </a:t>
            </a:r>
            <a:r>
              <a:rPr sz="1800" spc="-5" dirty="0">
                <a:latin typeface="Times New Roman"/>
                <a:cs typeface="Times New Roman"/>
              </a:rPr>
              <a:t>level at which an electron can </a:t>
            </a:r>
            <a:r>
              <a:rPr sz="1800" dirty="0">
                <a:latin typeface="Times New Roman"/>
                <a:cs typeface="Times New Roman"/>
              </a:rPr>
              <a:t>be </a:t>
            </a:r>
            <a:r>
              <a:rPr sz="1800" spc="-5" dirty="0">
                <a:latin typeface="Times New Roman"/>
                <a:cs typeface="Times New Roman"/>
              </a:rPr>
              <a:t>considered </a:t>
            </a:r>
            <a:r>
              <a:rPr sz="1800" dirty="0">
                <a:latin typeface="Times New Roman"/>
                <a:cs typeface="Times New Roman"/>
              </a:rPr>
              <a:t>free </a:t>
            </a:r>
            <a:r>
              <a:rPr sz="1800" spc="-5" dirty="0">
                <a:latin typeface="Times New Roman"/>
                <a:cs typeface="Times New Roman"/>
              </a:rPr>
              <a:t>is called</a:t>
            </a:r>
            <a:r>
              <a:rPr sz="1800" spc="30" dirty="0">
                <a:latin typeface="Times New Roman"/>
                <a:cs typeface="Times New Roman"/>
              </a:rPr>
              <a:t> </a:t>
            </a:r>
            <a:r>
              <a:rPr sz="1800" spc="-5" dirty="0">
                <a:latin typeface="Times New Roman"/>
                <a:cs typeface="Times New Roman"/>
              </a:rPr>
              <a:t>the</a:t>
            </a:r>
            <a:endParaRPr sz="1800">
              <a:latin typeface="Times New Roman"/>
              <a:cs typeface="Times New Roman"/>
            </a:endParaRPr>
          </a:p>
        </p:txBody>
      </p:sp>
      <p:sp>
        <p:nvSpPr>
          <p:cNvPr id="7" name="object 7"/>
          <p:cNvSpPr/>
          <p:nvPr/>
        </p:nvSpPr>
        <p:spPr>
          <a:xfrm>
            <a:off x="1012189" y="4448185"/>
            <a:ext cx="3208958" cy="18706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2109356" y="3875785"/>
            <a:ext cx="6151880" cy="812165"/>
          </a:xfrm>
          <a:prstGeom prst="rect">
            <a:avLst/>
          </a:prstGeom>
        </p:spPr>
        <p:txBody>
          <a:bodyPr vert="horz" wrap="square" lIns="0" tIns="12700" rIns="0" bIns="0" rtlCol="0">
            <a:spAutoFit/>
          </a:bodyPr>
          <a:lstStyle/>
          <a:p>
            <a:pPr marL="12700">
              <a:lnSpc>
                <a:spcPts val="2125"/>
              </a:lnSpc>
              <a:spcBef>
                <a:spcPts val="100"/>
              </a:spcBef>
            </a:pPr>
            <a:r>
              <a:rPr sz="1800" spc="-5" dirty="0">
                <a:latin typeface="Times New Roman"/>
                <a:cs typeface="Times New Roman"/>
              </a:rPr>
              <a:t>"</a:t>
            </a:r>
            <a:r>
              <a:rPr sz="1800" u="sng" spc="-5" dirty="0">
                <a:solidFill>
                  <a:srgbClr val="009A9A"/>
                </a:solidFill>
                <a:uFill>
                  <a:solidFill>
                    <a:srgbClr val="009999"/>
                  </a:solidFill>
                </a:uFill>
                <a:latin typeface="Times New Roman"/>
                <a:cs typeface="Times New Roman"/>
              </a:rPr>
              <a:t>conduction band</a:t>
            </a:r>
            <a:r>
              <a:rPr sz="1800" spc="-5" dirty="0">
                <a:latin typeface="Times New Roman"/>
                <a:cs typeface="Times New Roman"/>
              </a:rPr>
              <a:t>"</a:t>
            </a:r>
            <a:r>
              <a:rPr sz="1800" spc="15" dirty="0">
                <a:latin typeface="Times New Roman"/>
                <a:cs typeface="Times New Roman"/>
              </a:rPr>
              <a:t> </a:t>
            </a:r>
            <a:r>
              <a:rPr sz="1800" spc="-5" dirty="0">
                <a:latin typeface="Times New Roman"/>
                <a:cs typeface="Times New Roman"/>
              </a:rPr>
              <a:t>(E</a:t>
            </a:r>
            <a:r>
              <a:rPr sz="1800" spc="-7" baseline="-20833" dirty="0">
                <a:latin typeface="Times New Roman"/>
                <a:cs typeface="Times New Roman"/>
              </a:rPr>
              <a:t>C</a:t>
            </a:r>
            <a:r>
              <a:rPr sz="1800" spc="-5" dirty="0">
                <a:latin typeface="Times New Roman"/>
                <a:cs typeface="Times New Roman"/>
              </a:rPr>
              <a:t>).</a:t>
            </a:r>
            <a:endParaRPr sz="1800">
              <a:latin typeface="Times New Roman"/>
              <a:cs typeface="Times New Roman"/>
            </a:endParaRPr>
          </a:p>
          <a:p>
            <a:pPr marL="2412365" marR="5080" indent="-342900">
              <a:lnSpc>
                <a:spcPts val="1939"/>
              </a:lnSpc>
              <a:spcBef>
                <a:spcPts val="210"/>
              </a:spcBef>
              <a:buClr>
                <a:srgbClr val="3333FF"/>
              </a:buClr>
              <a:buSzPct val="108333"/>
              <a:buFont typeface="Wingdings"/>
              <a:buChar char=""/>
              <a:tabLst>
                <a:tab pos="2412365" algn="l"/>
                <a:tab pos="2413000" algn="l"/>
              </a:tabLst>
            </a:pPr>
            <a:r>
              <a:rPr sz="1800" spc="-5" dirty="0">
                <a:latin typeface="Times New Roman"/>
                <a:cs typeface="Times New Roman"/>
              </a:rPr>
              <a:t>The excitation of an electron to the  </a:t>
            </a:r>
            <a:r>
              <a:rPr sz="1800" dirty="0">
                <a:latin typeface="Times New Roman"/>
                <a:cs typeface="Times New Roman"/>
              </a:rPr>
              <a:t>conduction </a:t>
            </a:r>
            <a:r>
              <a:rPr sz="1800" spc="-5" dirty="0">
                <a:latin typeface="Times New Roman"/>
                <a:cs typeface="Times New Roman"/>
              </a:rPr>
              <a:t>band </a:t>
            </a:r>
            <a:r>
              <a:rPr sz="1800" dirty="0">
                <a:latin typeface="Times New Roman"/>
                <a:cs typeface="Times New Roman"/>
              </a:rPr>
              <a:t>leaves </a:t>
            </a:r>
            <a:r>
              <a:rPr sz="1800" spc="-5" dirty="0">
                <a:latin typeface="Times New Roman"/>
                <a:cs typeface="Times New Roman"/>
              </a:rPr>
              <a:t>behind </a:t>
            </a:r>
            <a:r>
              <a:rPr sz="1800" dirty="0">
                <a:latin typeface="Times New Roman"/>
                <a:cs typeface="Times New Roman"/>
              </a:rPr>
              <a:t>an</a:t>
            </a:r>
            <a:r>
              <a:rPr sz="1800" spc="-80" dirty="0">
                <a:latin typeface="Times New Roman"/>
                <a:cs typeface="Times New Roman"/>
              </a:rPr>
              <a:t> </a:t>
            </a:r>
            <a:r>
              <a:rPr sz="1800" spc="-5" dirty="0">
                <a:latin typeface="Times New Roman"/>
                <a:cs typeface="Times New Roman"/>
              </a:rPr>
              <a:t>empty</a:t>
            </a:r>
            <a:endParaRPr sz="1800">
              <a:latin typeface="Times New Roman"/>
              <a:cs typeface="Times New Roman"/>
            </a:endParaRPr>
          </a:p>
        </p:txBody>
      </p:sp>
      <p:sp>
        <p:nvSpPr>
          <p:cNvPr id="9" name="object 9"/>
          <p:cNvSpPr/>
          <p:nvPr/>
        </p:nvSpPr>
        <p:spPr>
          <a:xfrm>
            <a:off x="774839" y="463448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896759" y="4635246"/>
            <a:ext cx="3424428" cy="85725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166749" y="4555767"/>
            <a:ext cx="4526280" cy="1750695"/>
          </a:xfrm>
          <a:prstGeom prst="rect">
            <a:avLst/>
          </a:prstGeom>
        </p:spPr>
        <p:txBody>
          <a:bodyPr vert="horz" wrap="square" lIns="0" tIns="91440" rIns="0" bIns="0" rtlCol="0">
            <a:spAutoFit/>
          </a:bodyPr>
          <a:lstStyle/>
          <a:p>
            <a:pPr marL="355600">
              <a:lnSpc>
                <a:spcPct val="100000"/>
              </a:lnSpc>
              <a:spcBef>
                <a:spcPts val="720"/>
              </a:spcBef>
            </a:pPr>
            <a:r>
              <a:rPr sz="1800" spc="-5" dirty="0">
                <a:latin typeface="Times New Roman"/>
                <a:cs typeface="Times New Roman"/>
              </a:rPr>
              <a:t>space for an</a:t>
            </a:r>
            <a:r>
              <a:rPr sz="1800" spc="-15" dirty="0">
                <a:latin typeface="Times New Roman"/>
                <a:cs typeface="Times New Roman"/>
              </a:rPr>
              <a:t> </a:t>
            </a:r>
            <a:r>
              <a:rPr sz="1800" spc="-5" dirty="0">
                <a:latin typeface="Times New Roman"/>
                <a:cs typeface="Times New Roman"/>
              </a:rPr>
              <a:t>electron.</a:t>
            </a:r>
            <a:endParaRPr sz="1800">
              <a:latin typeface="Times New Roman"/>
              <a:cs typeface="Times New Roman"/>
            </a:endParaRPr>
          </a:p>
          <a:p>
            <a:pPr marL="355600" marR="5080" indent="-342900">
              <a:lnSpc>
                <a:spcPts val="1939"/>
              </a:lnSpc>
              <a:spcBef>
                <a:spcPts val="1110"/>
              </a:spcBef>
              <a:buClr>
                <a:srgbClr val="3333FF"/>
              </a:buClr>
              <a:buSzPct val="108333"/>
              <a:buFont typeface="Wingdings"/>
              <a:buChar char=""/>
              <a:tabLst>
                <a:tab pos="354965" algn="l"/>
                <a:tab pos="355600" algn="l"/>
              </a:tabLst>
            </a:pPr>
            <a:r>
              <a:rPr sz="1800" spc="-5" dirty="0">
                <a:latin typeface="Times New Roman"/>
                <a:cs typeface="Times New Roman"/>
              </a:rPr>
              <a:t>When this electron moves, it leaves behind  another space. The continual movement of  the space for an electron, called </a:t>
            </a:r>
            <a:r>
              <a:rPr sz="1800" dirty="0">
                <a:latin typeface="Times New Roman"/>
                <a:cs typeface="Times New Roman"/>
              </a:rPr>
              <a:t>a </a:t>
            </a:r>
            <a:r>
              <a:rPr sz="1800" spc="-5" dirty="0">
                <a:latin typeface="Times New Roman"/>
                <a:cs typeface="Times New Roman"/>
              </a:rPr>
              <a:t>"hole", can  be illustrated as the movement of </a:t>
            </a:r>
            <a:r>
              <a:rPr sz="1800" dirty="0">
                <a:latin typeface="Times New Roman"/>
                <a:cs typeface="Times New Roman"/>
              </a:rPr>
              <a:t>a </a:t>
            </a:r>
            <a:r>
              <a:rPr sz="1800" spc="-5" dirty="0">
                <a:latin typeface="Times New Roman"/>
                <a:cs typeface="Times New Roman"/>
              </a:rPr>
              <a:t>positively  </a:t>
            </a:r>
            <a:r>
              <a:rPr sz="1800" spc="-10" dirty="0">
                <a:latin typeface="Times New Roman"/>
                <a:cs typeface="Times New Roman"/>
              </a:rPr>
              <a:t>charged </a:t>
            </a:r>
            <a:r>
              <a:rPr sz="1800" spc="-5" dirty="0">
                <a:latin typeface="Times New Roman"/>
                <a:cs typeface="Times New Roman"/>
              </a:rPr>
              <a:t>particle through the crystal</a:t>
            </a:r>
            <a:r>
              <a:rPr sz="1800" spc="-25" dirty="0">
                <a:latin typeface="Times New Roman"/>
                <a:cs typeface="Times New Roman"/>
              </a:rPr>
              <a:t> </a:t>
            </a:r>
            <a:r>
              <a:rPr sz="1800" spc="-5" dirty="0">
                <a:latin typeface="Times New Roman"/>
                <a:cs typeface="Times New Roman"/>
              </a:rPr>
              <a:t>structure.</a:t>
            </a:r>
            <a:endParaRPr sz="1800">
              <a:latin typeface="Times New Roman"/>
              <a:cs typeface="Times New Roman"/>
            </a:endParaRPr>
          </a:p>
        </p:txBody>
      </p:sp>
      <p:sp>
        <p:nvSpPr>
          <p:cNvPr id="14" name="object 14"/>
          <p:cNvSpPr/>
          <p:nvPr/>
        </p:nvSpPr>
        <p:spPr>
          <a:xfrm>
            <a:off x="896759" y="5492496"/>
            <a:ext cx="3424428" cy="1409700"/>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4166749" y="6390384"/>
            <a:ext cx="3968750" cy="793750"/>
          </a:xfrm>
          <a:prstGeom prst="rect">
            <a:avLst/>
          </a:prstGeom>
        </p:spPr>
        <p:txBody>
          <a:bodyPr vert="horz" wrap="square" lIns="0" tIns="43815" rIns="0" bIns="0" rtlCol="0">
            <a:spAutoFit/>
          </a:bodyPr>
          <a:lstStyle/>
          <a:p>
            <a:pPr marL="355600" marR="5080" indent="-342900">
              <a:lnSpc>
                <a:spcPts val="1939"/>
              </a:lnSpc>
              <a:spcBef>
                <a:spcPts val="345"/>
              </a:spcBef>
              <a:buClr>
                <a:srgbClr val="3333FF"/>
              </a:buClr>
              <a:buSzPct val="108333"/>
              <a:buFont typeface="Wingdings"/>
              <a:buChar char=""/>
              <a:tabLst>
                <a:tab pos="354965" algn="l"/>
                <a:tab pos="355600" algn="l"/>
              </a:tabLst>
            </a:pPr>
            <a:r>
              <a:rPr sz="1800" spc="-5" dirty="0">
                <a:latin typeface="Times New Roman"/>
                <a:cs typeface="Times New Roman"/>
              </a:rPr>
              <a:t>Thus, both the electron and hole can  participate in conduction and are called  </a:t>
            </a:r>
            <a:r>
              <a:rPr sz="1800" spc="-10" dirty="0">
                <a:latin typeface="Times New Roman"/>
                <a:cs typeface="Times New Roman"/>
              </a:rPr>
              <a:t>"carriers".</a:t>
            </a:r>
            <a:endParaRPr sz="18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3957954" cy="452755"/>
          </a:xfrm>
          <a:prstGeom prst="rect">
            <a:avLst/>
          </a:prstGeom>
        </p:spPr>
        <p:txBody>
          <a:bodyPr vert="horz" wrap="square" lIns="0" tIns="12700" rIns="0" bIns="0" rtlCol="0">
            <a:spAutoFit/>
          </a:bodyPr>
          <a:lstStyle/>
          <a:p>
            <a:pPr marL="12700">
              <a:lnSpc>
                <a:spcPct val="100000"/>
              </a:lnSpc>
              <a:spcBef>
                <a:spcPts val="100"/>
              </a:spcBef>
            </a:pPr>
            <a:r>
              <a:rPr spc="-5" dirty="0"/>
              <a:t>Properties of Sun</a:t>
            </a:r>
            <a:r>
              <a:rPr spc="-65" dirty="0"/>
              <a:t> </a:t>
            </a:r>
            <a:r>
              <a:rPr spc="-5" dirty="0"/>
              <a:t>Light</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498779"/>
            <a:ext cx="8339455" cy="2048510"/>
          </a:xfrm>
          <a:prstGeom prst="rect">
            <a:avLst/>
          </a:prstGeom>
        </p:spPr>
        <p:txBody>
          <a:bodyPr vert="horz" wrap="square" lIns="0" tIns="99695" rIns="0" bIns="0" rtlCol="0">
            <a:spAutoFit/>
          </a:bodyPr>
          <a:lstStyle/>
          <a:p>
            <a:pPr marL="355600" indent="-342900">
              <a:lnSpc>
                <a:spcPct val="100000"/>
              </a:lnSpc>
              <a:spcBef>
                <a:spcPts val="785"/>
              </a:spcBef>
              <a:buClr>
                <a:srgbClr val="3333FF"/>
              </a:buClr>
              <a:buSzPct val="110000"/>
              <a:buFont typeface="Wingdings"/>
              <a:buChar char=""/>
              <a:tabLst>
                <a:tab pos="355600" algn="l"/>
              </a:tabLst>
            </a:pPr>
            <a:r>
              <a:rPr sz="2000" spc="-10" dirty="0">
                <a:latin typeface="Arial"/>
                <a:cs typeface="Arial"/>
              </a:rPr>
              <a:t>Average Solar</a:t>
            </a:r>
            <a:r>
              <a:rPr sz="2000" spc="5" dirty="0">
                <a:latin typeface="Arial"/>
                <a:cs typeface="Arial"/>
              </a:rPr>
              <a:t> </a:t>
            </a:r>
            <a:r>
              <a:rPr sz="2000" spc="-10" dirty="0">
                <a:latin typeface="Arial"/>
                <a:cs typeface="Arial"/>
              </a:rPr>
              <a:t>Radiation</a:t>
            </a:r>
            <a:endParaRPr sz="2000">
              <a:latin typeface="Arial"/>
              <a:cs typeface="Arial"/>
            </a:endParaRPr>
          </a:p>
          <a:p>
            <a:pPr marL="812800" marR="79375" lvl="1" indent="-342900">
              <a:lnSpc>
                <a:spcPts val="1939"/>
              </a:lnSpc>
              <a:spcBef>
                <a:spcPts val="1105"/>
              </a:spcBef>
              <a:buClr>
                <a:srgbClr val="3333FF"/>
              </a:buClr>
              <a:buSzPct val="108333"/>
              <a:buFont typeface="Wingdings"/>
              <a:buChar char=""/>
              <a:tabLst>
                <a:tab pos="812165" algn="l"/>
                <a:tab pos="812800" algn="l"/>
              </a:tabLst>
            </a:pPr>
            <a:r>
              <a:rPr sz="1800" spc="-5" dirty="0">
                <a:latin typeface="Times New Roman"/>
                <a:cs typeface="Times New Roman"/>
              </a:rPr>
              <a:t>The average daily solar radiation at </a:t>
            </a:r>
            <a:r>
              <a:rPr sz="1800" dirty="0">
                <a:latin typeface="Times New Roman"/>
                <a:cs typeface="Times New Roman"/>
              </a:rPr>
              <a:t>a </a:t>
            </a:r>
            <a:r>
              <a:rPr sz="1800" spc="-5" dirty="0">
                <a:latin typeface="Times New Roman"/>
                <a:cs typeface="Times New Roman"/>
              </a:rPr>
              <a:t>location in </a:t>
            </a:r>
            <a:r>
              <a:rPr sz="1800" dirty="0">
                <a:latin typeface="Times New Roman"/>
                <a:cs typeface="Times New Roman"/>
              </a:rPr>
              <a:t>a </a:t>
            </a:r>
            <a:r>
              <a:rPr sz="1800" spc="-5" dirty="0">
                <a:latin typeface="Times New Roman"/>
                <a:cs typeface="Times New Roman"/>
              </a:rPr>
              <a:t>given month is often </a:t>
            </a:r>
            <a:r>
              <a:rPr sz="1800" spc="-10" dirty="0">
                <a:latin typeface="Times New Roman"/>
                <a:cs typeface="Times New Roman"/>
              </a:rPr>
              <a:t>sufficient  </a:t>
            </a:r>
            <a:r>
              <a:rPr sz="1800" spc="-5" dirty="0">
                <a:latin typeface="Times New Roman"/>
                <a:cs typeface="Times New Roman"/>
              </a:rPr>
              <a:t>for </a:t>
            </a:r>
            <a:r>
              <a:rPr sz="1800" dirty="0">
                <a:latin typeface="Times New Roman"/>
                <a:cs typeface="Times New Roman"/>
              </a:rPr>
              <a:t>a </a:t>
            </a:r>
            <a:r>
              <a:rPr sz="1800" spc="-5" dirty="0">
                <a:latin typeface="Times New Roman"/>
                <a:cs typeface="Times New Roman"/>
              </a:rPr>
              <a:t>basic system</a:t>
            </a:r>
            <a:r>
              <a:rPr sz="1800" spc="-15" dirty="0">
                <a:latin typeface="Times New Roman"/>
                <a:cs typeface="Times New Roman"/>
              </a:rPr>
              <a:t> </a:t>
            </a:r>
            <a:r>
              <a:rPr sz="1800" spc="-5" dirty="0">
                <a:latin typeface="Times New Roman"/>
                <a:cs typeface="Times New Roman"/>
              </a:rPr>
              <a:t>analysis.</a:t>
            </a:r>
            <a:endParaRPr sz="1800">
              <a:latin typeface="Times New Roman"/>
              <a:cs typeface="Times New Roman"/>
            </a:endParaRPr>
          </a:p>
          <a:p>
            <a:pPr marL="812800" marR="5080" lvl="1" indent="-342900">
              <a:lnSpc>
                <a:spcPts val="1939"/>
              </a:lnSpc>
              <a:spcBef>
                <a:spcPts val="1090"/>
              </a:spcBef>
              <a:buClr>
                <a:srgbClr val="3333FF"/>
              </a:buClr>
              <a:buSzPct val="108333"/>
              <a:buFont typeface="Wingdings"/>
              <a:buChar char=""/>
              <a:tabLst>
                <a:tab pos="812165" algn="l"/>
                <a:tab pos="812800" algn="l"/>
              </a:tabLst>
            </a:pPr>
            <a:r>
              <a:rPr sz="1800" spc="-5" dirty="0">
                <a:latin typeface="Times New Roman"/>
                <a:cs typeface="Times New Roman"/>
              </a:rPr>
              <a:t>This data may </a:t>
            </a:r>
            <a:r>
              <a:rPr sz="1800" dirty="0">
                <a:latin typeface="Times New Roman"/>
                <a:cs typeface="Times New Roman"/>
              </a:rPr>
              <a:t>be </a:t>
            </a:r>
            <a:r>
              <a:rPr sz="1800" spc="-5" dirty="0">
                <a:latin typeface="Times New Roman"/>
                <a:cs typeface="Times New Roman"/>
              </a:rPr>
              <a:t>presented </a:t>
            </a:r>
            <a:r>
              <a:rPr sz="1800" dirty="0">
                <a:latin typeface="Times New Roman"/>
                <a:cs typeface="Times New Roman"/>
              </a:rPr>
              <a:t>either </a:t>
            </a:r>
            <a:r>
              <a:rPr sz="1800" spc="-5" dirty="0">
                <a:latin typeface="Times New Roman"/>
                <a:cs typeface="Times New Roman"/>
              </a:rPr>
              <a:t>as </a:t>
            </a:r>
            <a:r>
              <a:rPr sz="1800" dirty="0">
                <a:latin typeface="Times New Roman"/>
                <a:cs typeface="Times New Roman"/>
              </a:rPr>
              <a:t>measured </a:t>
            </a:r>
            <a:r>
              <a:rPr sz="1800" spc="-5" dirty="0">
                <a:latin typeface="Times New Roman"/>
                <a:cs typeface="Times New Roman"/>
              </a:rPr>
              <a:t>on </a:t>
            </a:r>
            <a:r>
              <a:rPr sz="1800" dirty="0">
                <a:latin typeface="Times New Roman"/>
                <a:cs typeface="Times New Roman"/>
              </a:rPr>
              <a:t>the </a:t>
            </a:r>
            <a:r>
              <a:rPr sz="1800" spc="-5" dirty="0">
                <a:latin typeface="Times New Roman"/>
                <a:cs typeface="Times New Roman"/>
              </a:rPr>
              <a:t>horizontal or </a:t>
            </a:r>
            <a:r>
              <a:rPr sz="1800" dirty="0">
                <a:latin typeface="Times New Roman"/>
                <a:cs typeface="Times New Roman"/>
              </a:rPr>
              <a:t>measured </a:t>
            </a:r>
            <a:r>
              <a:rPr sz="1800" spc="-5" dirty="0">
                <a:latin typeface="Times New Roman"/>
                <a:cs typeface="Times New Roman"/>
              </a:rPr>
              <a:t>with  the measuring surface perpendicular to the solar</a:t>
            </a:r>
            <a:r>
              <a:rPr sz="1800" spc="30" dirty="0">
                <a:latin typeface="Times New Roman"/>
                <a:cs typeface="Times New Roman"/>
              </a:rPr>
              <a:t> </a:t>
            </a:r>
            <a:r>
              <a:rPr sz="1800" spc="-5" dirty="0">
                <a:latin typeface="Times New Roman"/>
                <a:cs typeface="Times New Roman"/>
              </a:rPr>
              <a:t>radiation.</a:t>
            </a:r>
            <a:endParaRPr sz="1800">
              <a:latin typeface="Times New Roman"/>
              <a:cs typeface="Times New Roman"/>
            </a:endParaRPr>
          </a:p>
          <a:p>
            <a:pPr marL="355600" indent="-342900">
              <a:lnSpc>
                <a:spcPct val="100000"/>
              </a:lnSpc>
              <a:spcBef>
                <a:spcPts val="445"/>
              </a:spcBef>
              <a:buClr>
                <a:srgbClr val="3333FF"/>
              </a:buClr>
              <a:buSzPct val="110000"/>
              <a:buFont typeface="Wingdings"/>
              <a:buChar char=""/>
              <a:tabLst>
                <a:tab pos="355600" algn="l"/>
              </a:tabLst>
            </a:pPr>
            <a:r>
              <a:rPr sz="2000" spc="-5" dirty="0">
                <a:latin typeface="Arial"/>
                <a:cs typeface="Arial"/>
              </a:rPr>
              <a:t>Peak Sun</a:t>
            </a:r>
            <a:r>
              <a:rPr sz="2000" dirty="0">
                <a:latin typeface="Arial"/>
                <a:cs typeface="Arial"/>
              </a:rPr>
              <a:t> </a:t>
            </a:r>
            <a:r>
              <a:rPr sz="2000" spc="-10" dirty="0">
                <a:latin typeface="Arial"/>
                <a:cs typeface="Arial"/>
              </a:rPr>
              <a:t>Hours</a:t>
            </a:r>
            <a:endParaRPr sz="2000">
              <a:latin typeface="Arial"/>
              <a:cs typeface="Arial"/>
            </a:endParaRPr>
          </a:p>
        </p:txBody>
      </p:sp>
      <p:sp>
        <p:nvSpPr>
          <p:cNvPr id="5" name="object 5"/>
          <p:cNvSpPr/>
          <p:nvPr/>
        </p:nvSpPr>
        <p:spPr>
          <a:xfrm>
            <a:off x="774839" y="3777234"/>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6" name="object 6"/>
          <p:cNvSpPr txBox="1"/>
          <p:nvPr/>
        </p:nvSpPr>
        <p:spPr>
          <a:xfrm>
            <a:off x="1766449" y="3625850"/>
            <a:ext cx="7249795" cy="299720"/>
          </a:xfrm>
          <a:prstGeom prst="rect">
            <a:avLst/>
          </a:prstGeom>
        </p:spPr>
        <p:txBody>
          <a:bodyPr vert="horz" wrap="square" lIns="0" tIns="12700" rIns="0" bIns="0" rtlCol="0">
            <a:spAutoFit/>
          </a:bodyPr>
          <a:lstStyle/>
          <a:p>
            <a:pPr marL="355600" indent="-342900">
              <a:lnSpc>
                <a:spcPct val="100000"/>
              </a:lnSpc>
              <a:spcBef>
                <a:spcPts val="100"/>
              </a:spcBef>
              <a:buClr>
                <a:srgbClr val="3333FF"/>
              </a:buClr>
              <a:buSzPct val="108333"/>
              <a:buFont typeface="Wingdings"/>
              <a:buChar char=""/>
              <a:tabLst>
                <a:tab pos="354965" algn="l"/>
                <a:tab pos="355600" algn="l"/>
              </a:tabLst>
            </a:pPr>
            <a:r>
              <a:rPr sz="1800" spc="-5" dirty="0">
                <a:solidFill>
                  <a:srgbClr val="C00000"/>
                </a:solidFill>
                <a:latin typeface="Times New Roman"/>
                <a:cs typeface="Times New Roman"/>
              </a:rPr>
              <a:t>The average daily solar</a:t>
            </a:r>
            <a:r>
              <a:rPr sz="1800" spc="-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insolation</a:t>
            </a:r>
            <a:r>
              <a:rPr sz="1800" spc="-5" dirty="0">
                <a:solidFill>
                  <a:srgbClr val="009A9A"/>
                </a:solidFill>
                <a:latin typeface="Times New Roman"/>
                <a:cs typeface="Times New Roman"/>
              </a:rPr>
              <a:t> </a:t>
            </a:r>
            <a:r>
              <a:rPr sz="1800" spc="-5" dirty="0">
                <a:solidFill>
                  <a:srgbClr val="C00000"/>
                </a:solidFill>
                <a:latin typeface="Times New Roman"/>
                <a:cs typeface="Times New Roman"/>
              </a:rPr>
              <a:t>in units </a:t>
            </a:r>
            <a:r>
              <a:rPr sz="1800" dirty="0">
                <a:solidFill>
                  <a:srgbClr val="C00000"/>
                </a:solidFill>
                <a:latin typeface="Times New Roman"/>
                <a:cs typeface="Times New Roman"/>
              </a:rPr>
              <a:t>of </a:t>
            </a:r>
            <a:r>
              <a:rPr sz="1800" spc="-5" dirty="0">
                <a:solidFill>
                  <a:srgbClr val="C00000"/>
                </a:solidFill>
                <a:latin typeface="Times New Roman"/>
                <a:cs typeface="Times New Roman"/>
              </a:rPr>
              <a:t>kWh/m</a:t>
            </a:r>
            <a:r>
              <a:rPr sz="1800" spc="-7" baseline="25462" dirty="0">
                <a:solidFill>
                  <a:srgbClr val="C00000"/>
                </a:solidFill>
                <a:latin typeface="Times New Roman"/>
                <a:cs typeface="Times New Roman"/>
              </a:rPr>
              <a:t>2 </a:t>
            </a:r>
            <a:r>
              <a:rPr sz="1800" spc="-5" dirty="0">
                <a:solidFill>
                  <a:srgbClr val="C00000"/>
                </a:solidFill>
                <a:latin typeface="Times New Roman"/>
                <a:cs typeface="Times New Roman"/>
              </a:rPr>
              <a:t>per day is</a:t>
            </a:r>
            <a:r>
              <a:rPr sz="1800" spc="-125" dirty="0">
                <a:solidFill>
                  <a:srgbClr val="C00000"/>
                </a:solidFill>
                <a:latin typeface="Times New Roman"/>
                <a:cs typeface="Times New Roman"/>
              </a:rPr>
              <a:t> </a:t>
            </a:r>
            <a:r>
              <a:rPr sz="1800" spc="-5" dirty="0">
                <a:solidFill>
                  <a:srgbClr val="C00000"/>
                </a:solidFill>
                <a:latin typeface="Times New Roman"/>
                <a:cs typeface="Times New Roman"/>
              </a:rPr>
              <a:t>sometimes</a:t>
            </a:r>
            <a:endParaRPr sz="1800">
              <a:latin typeface="Times New Roman"/>
              <a:cs typeface="Times New Roman"/>
            </a:endParaRPr>
          </a:p>
        </p:txBody>
      </p:sp>
      <p:sp>
        <p:nvSpPr>
          <p:cNvPr id="7" name="object 7"/>
          <p:cNvSpPr txBox="1"/>
          <p:nvPr/>
        </p:nvSpPr>
        <p:spPr>
          <a:xfrm>
            <a:off x="1766449" y="3793767"/>
            <a:ext cx="7783830" cy="1009650"/>
          </a:xfrm>
          <a:prstGeom prst="rect">
            <a:avLst/>
          </a:prstGeom>
        </p:spPr>
        <p:txBody>
          <a:bodyPr vert="horz" wrap="square" lIns="0" tIns="91440" rIns="0" bIns="0" rtlCol="0">
            <a:spAutoFit/>
          </a:bodyPr>
          <a:lstStyle/>
          <a:p>
            <a:pPr marL="355600">
              <a:lnSpc>
                <a:spcPct val="100000"/>
              </a:lnSpc>
              <a:spcBef>
                <a:spcPts val="720"/>
              </a:spcBef>
            </a:pPr>
            <a:r>
              <a:rPr sz="1800" spc="-5" dirty="0">
                <a:solidFill>
                  <a:srgbClr val="C00000"/>
                </a:solidFill>
                <a:latin typeface="Times New Roman"/>
                <a:cs typeface="Times New Roman"/>
              </a:rPr>
              <a:t>referred </a:t>
            </a:r>
            <a:r>
              <a:rPr sz="1800" dirty="0">
                <a:solidFill>
                  <a:srgbClr val="C00000"/>
                </a:solidFill>
                <a:latin typeface="Times New Roman"/>
                <a:cs typeface="Times New Roman"/>
              </a:rPr>
              <a:t>to </a:t>
            </a:r>
            <a:r>
              <a:rPr sz="1800" spc="-5" dirty="0">
                <a:solidFill>
                  <a:srgbClr val="C00000"/>
                </a:solidFill>
                <a:latin typeface="Times New Roman"/>
                <a:cs typeface="Times New Roman"/>
              </a:rPr>
              <a:t>as "peak sun</a:t>
            </a:r>
            <a:r>
              <a:rPr sz="1800" spc="10" dirty="0">
                <a:solidFill>
                  <a:srgbClr val="C00000"/>
                </a:solidFill>
                <a:latin typeface="Times New Roman"/>
                <a:cs typeface="Times New Roman"/>
              </a:rPr>
              <a:t> </a:t>
            </a:r>
            <a:r>
              <a:rPr sz="1800" spc="-10" dirty="0">
                <a:solidFill>
                  <a:srgbClr val="C00000"/>
                </a:solidFill>
                <a:latin typeface="Times New Roman"/>
                <a:cs typeface="Times New Roman"/>
              </a:rPr>
              <a:t>hours".</a:t>
            </a:r>
            <a:endParaRPr sz="1800">
              <a:latin typeface="Times New Roman"/>
              <a:cs typeface="Times New Roman"/>
            </a:endParaRPr>
          </a:p>
          <a:p>
            <a:pPr marL="355600" marR="5080" indent="-342900">
              <a:lnSpc>
                <a:spcPts val="1939"/>
              </a:lnSpc>
              <a:spcBef>
                <a:spcPts val="1110"/>
              </a:spcBef>
              <a:buClr>
                <a:srgbClr val="3333FF"/>
              </a:buClr>
              <a:buSzPct val="108333"/>
              <a:buFont typeface="Wingdings"/>
              <a:buChar char=""/>
              <a:tabLst>
                <a:tab pos="354965" algn="l"/>
                <a:tab pos="355600" algn="l"/>
              </a:tabLst>
            </a:pPr>
            <a:r>
              <a:rPr sz="1800" spc="-5" dirty="0">
                <a:solidFill>
                  <a:srgbClr val="C00000"/>
                </a:solidFill>
                <a:latin typeface="Times New Roman"/>
                <a:cs typeface="Times New Roman"/>
              </a:rPr>
              <a:t>The term "peak sun hours" refers to the solar insolation which </a:t>
            </a:r>
            <a:r>
              <a:rPr sz="1800" dirty="0">
                <a:solidFill>
                  <a:srgbClr val="C00000"/>
                </a:solidFill>
                <a:latin typeface="Times New Roman"/>
                <a:cs typeface="Times New Roman"/>
              </a:rPr>
              <a:t>a </a:t>
            </a:r>
            <a:r>
              <a:rPr sz="1800" spc="-5" dirty="0">
                <a:solidFill>
                  <a:srgbClr val="C00000"/>
                </a:solidFill>
                <a:latin typeface="Times New Roman"/>
                <a:cs typeface="Times New Roman"/>
              </a:rPr>
              <a:t>particular  location would receive if the sun </a:t>
            </a:r>
            <a:r>
              <a:rPr sz="1800" dirty="0">
                <a:solidFill>
                  <a:srgbClr val="C00000"/>
                </a:solidFill>
                <a:latin typeface="Times New Roman"/>
                <a:cs typeface="Times New Roman"/>
              </a:rPr>
              <a:t>were </a:t>
            </a:r>
            <a:r>
              <a:rPr sz="1800" spc="-5" dirty="0">
                <a:solidFill>
                  <a:srgbClr val="C00000"/>
                </a:solidFill>
                <a:latin typeface="Times New Roman"/>
                <a:cs typeface="Times New Roman"/>
              </a:rPr>
              <a:t>shining at its maximum value for </a:t>
            </a:r>
            <a:r>
              <a:rPr sz="1800" dirty="0">
                <a:solidFill>
                  <a:srgbClr val="C00000"/>
                </a:solidFill>
                <a:latin typeface="Times New Roman"/>
                <a:cs typeface="Times New Roman"/>
              </a:rPr>
              <a:t>a</a:t>
            </a:r>
            <a:r>
              <a:rPr sz="1800" spc="114" dirty="0">
                <a:solidFill>
                  <a:srgbClr val="C00000"/>
                </a:solidFill>
                <a:latin typeface="Times New Roman"/>
                <a:cs typeface="Times New Roman"/>
              </a:rPr>
              <a:t> </a:t>
            </a:r>
            <a:r>
              <a:rPr sz="1800" spc="-5" dirty="0">
                <a:solidFill>
                  <a:srgbClr val="C00000"/>
                </a:solidFill>
                <a:latin typeface="Times New Roman"/>
                <a:cs typeface="Times New Roman"/>
              </a:rPr>
              <a:t>certain</a:t>
            </a:r>
            <a:endParaRPr sz="1800">
              <a:latin typeface="Times New Roman"/>
              <a:cs typeface="Times New Roman"/>
            </a:endParaRPr>
          </a:p>
        </p:txBody>
      </p:sp>
      <p:sp>
        <p:nvSpPr>
          <p:cNvPr id="8" name="object 8"/>
          <p:cNvSpPr txBox="1"/>
          <p:nvPr/>
        </p:nvSpPr>
        <p:spPr>
          <a:xfrm>
            <a:off x="1766449" y="4671590"/>
            <a:ext cx="7258684" cy="1640839"/>
          </a:xfrm>
          <a:prstGeom prst="rect">
            <a:avLst/>
          </a:prstGeom>
        </p:spPr>
        <p:txBody>
          <a:bodyPr vert="horz" wrap="square" lIns="0" tIns="91440" rIns="0" bIns="0" rtlCol="0">
            <a:spAutoFit/>
          </a:bodyPr>
          <a:lstStyle/>
          <a:p>
            <a:pPr marL="354965">
              <a:lnSpc>
                <a:spcPct val="100000"/>
              </a:lnSpc>
              <a:spcBef>
                <a:spcPts val="720"/>
              </a:spcBef>
            </a:pPr>
            <a:r>
              <a:rPr sz="1800" dirty="0">
                <a:solidFill>
                  <a:srgbClr val="C00000"/>
                </a:solidFill>
                <a:latin typeface="Times New Roman"/>
                <a:cs typeface="Times New Roman"/>
              </a:rPr>
              <a:t>number of</a:t>
            </a:r>
            <a:r>
              <a:rPr sz="1800" spc="-5" dirty="0">
                <a:solidFill>
                  <a:srgbClr val="C00000"/>
                </a:solidFill>
                <a:latin typeface="Times New Roman"/>
                <a:cs typeface="Times New Roman"/>
              </a:rPr>
              <a:t> </a:t>
            </a:r>
            <a:r>
              <a:rPr sz="1800" dirty="0">
                <a:solidFill>
                  <a:srgbClr val="C00000"/>
                </a:solidFill>
                <a:latin typeface="Times New Roman"/>
                <a:cs typeface="Times New Roman"/>
              </a:rPr>
              <a:t>hours.</a:t>
            </a:r>
            <a:endParaRPr sz="1800">
              <a:latin typeface="Times New Roman"/>
              <a:cs typeface="Times New Roman"/>
            </a:endParaRPr>
          </a:p>
          <a:p>
            <a:pPr marL="355600" marR="69215" indent="-342900">
              <a:lnSpc>
                <a:spcPts val="1939"/>
              </a:lnSpc>
              <a:spcBef>
                <a:spcPts val="1110"/>
              </a:spcBef>
              <a:buClr>
                <a:srgbClr val="3333FF"/>
              </a:buClr>
              <a:buSzPct val="108333"/>
              <a:buFont typeface="Wingdings"/>
              <a:buChar char=""/>
              <a:tabLst>
                <a:tab pos="354965" algn="l"/>
                <a:tab pos="355600" algn="l"/>
              </a:tabLst>
            </a:pPr>
            <a:r>
              <a:rPr sz="1800" spc="-5" dirty="0">
                <a:latin typeface="Times New Roman"/>
                <a:cs typeface="Times New Roman"/>
              </a:rPr>
              <a:t>Since </a:t>
            </a:r>
            <a:r>
              <a:rPr sz="1800" spc="-5" dirty="0">
                <a:solidFill>
                  <a:srgbClr val="C00000"/>
                </a:solidFill>
                <a:latin typeface="Times New Roman"/>
                <a:cs typeface="Times New Roman"/>
              </a:rPr>
              <a:t>the peak solar radiation is </a:t>
            </a:r>
            <a:r>
              <a:rPr sz="1800" dirty="0">
                <a:solidFill>
                  <a:srgbClr val="C00000"/>
                </a:solidFill>
                <a:latin typeface="Times New Roman"/>
                <a:cs typeface="Times New Roman"/>
              </a:rPr>
              <a:t>1 </a:t>
            </a:r>
            <a:r>
              <a:rPr sz="1800" spc="-5" dirty="0">
                <a:solidFill>
                  <a:srgbClr val="C00000"/>
                </a:solidFill>
                <a:latin typeface="Times New Roman"/>
                <a:cs typeface="Times New Roman"/>
              </a:rPr>
              <a:t>kW/m</a:t>
            </a:r>
            <a:r>
              <a:rPr sz="1800" spc="-7" baseline="25462" dirty="0">
                <a:solidFill>
                  <a:srgbClr val="C00000"/>
                </a:solidFill>
                <a:latin typeface="Times New Roman"/>
                <a:cs typeface="Times New Roman"/>
              </a:rPr>
              <a:t>2</a:t>
            </a:r>
            <a:r>
              <a:rPr sz="1800" spc="-5" dirty="0">
                <a:solidFill>
                  <a:srgbClr val="C00000"/>
                </a:solidFill>
                <a:latin typeface="Times New Roman"/>
                <a:cs typeface="Times New Roman"/>
              </a:rPr>
              <a:t>, </a:t>
            </a:r>
            <a:r>
              <a:rPr sz="1800" dirty="0">
                <a:solidFill>
                  <a:srgbClr val="C00000"/>
                </a:solidFill>
                <a:latin typeface="Times New Roman"/>
                <a:cs typeface="Times New Roman"/>
              </a:rPr>
              <a:t>the number of peak </a:t>
            </a:r>
            <a:r>
              <a:rPr sz="1800" spc="-5" dirty="0">
                <a:solidFill>
                  <a:srgbClr val="C00000"/>
                </a:solidFill>
                <a:latin typeface="Times New Roman"/>
                <a:cs typeface="Times New Roman"/>
              </a:rPr>
              <a:t>sun </a:t>
            </a:r>
            <a:r>
              <a:rPr sz="1800" dirty="0">
                <a:solidFill>
                  <a:srgbClr val="C00000"/>
                </a:solidFill>
                <a:latin typeface="Times New Roman"/>
                <a:cs typeface="Times New Roman"/>
              </a:rPr>
              <a:t>hours </a:t>
            </a:r>
            <a:r>
              <a:rPr sz="1800" spc="-5" dirty="0">
                <a:solidFill>
                  <a:srgbClr val="C00000"/>
                </a:solidFill>
                <a:latin typeface="Times New Roman"/>
                <a:cs typeface="Times New Roman"/>
              </a:rPr>
              <a:t>is  numerically identical to the average daily solar</a:t>
            </a:r>
            <a:r>
              <a:rPr sz="1800" spc="50" dirty="0">
                <a:solidFill>
                  <a:srgbClr val="C00000"/>
                </a:solidFill>
                <a:latin typeface="Times New Roman"/>
                <a:cs typeface="Times New Roman"/>
              </a:rPr>
              <a:t> </a:t>
            </a:r>
            <a:r>
              <a:rPr sz="1800" spc="-5" dirty="0">
                <a:solidFill>
                  <a:srgbClr val="C00000"/>
                </a:solidFill>
                <a:latin typeface="Times New Roman"/>
                <a:cs typeface="Times New Roman"/>
              </a:rPr>
              <a:t>insolation.</a:t>
            </a:r>
            <a:endParaRPr sz="1800">
              <a:latin typeface="Times New Roman"/>
              <a:cs typeface="Times New Roman"/>
            </a:endParaRPr>
          </a:p>
          <a:p>
            <a:pPr marL="355600" marR="5080" indent="-342900">
              <a:lnSpc>
                <a:spcPts val="1939"/>
              </a:lnSpc>
              <a:spcBef>
                <a:spcPts val="1090"/>
              </a:spcBef>
              <a:buClr>
                <a:srgbClr val="3333FF"/>
              </a:buClr>
              <a:buSzPct val="108333"/>
              <a:buFont typeface="Wingdings"/>
              <a:buChar char=""/>
              <a:tabLst>
                <a:tab pos="354965" algn="l"/>
                <a:tab pos="355600" algn="l"/>
              </a:tabLst>
            </a:pPr>
            <a:r>
              <a:rPr sz="1800" spc="-5" dirty="0">
                <a:latin typeface="Times New Roman"/>
                <a:cs typeface="Times New Roman"/>
              </a:rPr>
              <a:t>For example, </a:t>
            </a:r>
            <a:r>
              <a:rPr sz="1800" dirty="0">
                <a:latin typeface="Times New Roman"/>
                <a:cs typeface="Times New Roman"/>
              </a:rPr>
              <a:t>a </a:t>
            </a:r>
            <a:r>
              <a:rPr sz="1800" spc="-5" dirty="0">
                <a:latin typeface="Times New Roman"/>
                <a:cs typeface="Times New Roman"/>
              </a:rPr>
              <a:t>location that receives </a:t>
            </a:r>
            <a:r>
              <a:rPr sz="1800" dirty="0">
                <a:latin typeface="Times New Roman"/>
                <a:cs typeface="Times New Roman"/>
              </a:rPr>
              <a:t>8 </a:t>
            </a:r>
            <a:r>
              <a:rPr sz="1800" spc="-10" dirty="0">
                <a:latin typeface="Times New Roman"/>
                <a:cs typeface="Times New Roman"/>
              </a:rPr>
              <a:t>kWh/m</a:t>
            </a:r>
            <a:r>
              <a:rPr sz="1800" spc="-15" baseline="25462" dirty="0">
                <a:latin typeface="Times New Roman"/>
                <a:cs typeface="Times New Roman"/>
              </a:rPr>
              <a:t>2 </a:t>
            </a:r>
            <a:r>
              <a:rPr sz="1800" spc="-5" dirty="0">
                <a:latin typeface="Times New Roman"/>
                <a:cs typeface="Times New Roman"/>
              </a:rPr>
              <a:t>per day </a:t>
            </a:r>
            <a:r>
              <a:rPr sz="1800" dirty="0">
                <a:solidFill>
                  <a:srgbClr val="C00000"/>
                </a:solidFill>
                <a:latin typeface="Times New Roman"/>
                <a:cs typeface="Times New Roman"/>
              </a:rPr>
              <a:t>can be said to have  </a:t>
            </a:r>
            <a:r>
              <a:rPr sz="1800" spc="-5" dirty="0">
                <a:solidFill>
                  <a:srgbClr val="C00000"/>
                </a:solidFill>
                <a:latin typeface="Times New Roman"/>
                <a:cs typeface="Times New Roman"/>
              </a:rPr>
              <a:t>received </a:t>
            </a:r>
            <a:r>
              <a:rPr sz="1800" dirty="0">
                <a:solidFill>
                  <a:srgbClr val="C00000"/>
                </a:solidFill>
                <a:latin typeface="Times New Roman"/>
                <a:cs typeface="Times New Roman"/>
              </a:rPr>
              <a:t>8 </a:t>
            </a:r>
            <a:r>
              <a:rPr sz="1800" spc="-5" dirty="0">
                <a:solidFill>
                  <a:srgbClr val="C00000"/>
                </a:solidFill>
                <a:latin typeface="Times New Roman"/>
                <a:cs typeface="Times New Roman"/>
              </a:rPr>
              <a:t>hours of sun per day </a:t>
            </a:r>
            <a:r>
              <a:rPr sz="1800" dirty="0">
                <a:solidFill>
                  <a:srgbClr val="C00000"/>
                </a:solidFill>
                <a:latin typeface="Times New Roman"/>
                <a:cs typeface="Times New Roman"/>
              </a:rPr>
              <a:t>at 1</a:t>
            </a:r>
            <a:r>
              <a:rPr sz="1800" spc="20" dirty="0">
                <a:solidFill>
                  <a:srgbClr val="C00000"/>
                </a:solidFill>
                <a:latin typeface="Times New Roman"/>
                <a:cs typeface="Times New Roman"/>
              </a:rPr>
              <a:t> </a:t>
            </a:r>
            <a:r>
              <a:rPr sz="1800" spc="-5" dirty="0">
                <a:solidFill>
                  <a:srgbClr val="C00000"/>
                </a:solidFill>
                <a:latin typeface="Times New Roman"/>
                <a:cs typeface="Times New Roman"/>
              </a:rPr>
              <a:t>kW/m</a:t>
            </a:r>
            <a:r>
              <a:rPr sz="1800" spc="-7" baseline="25462" dirty="0">
                <a:solidFill>
                  <a:srgbClr val="C00000"/>
                </a:solidFill>
                <a:latin typeface="Times New Roman"/>
                <a:cs typeface="Times New Roman"/>
              </a:rPr>
              <a:t>2</a:t>
            </a:r>
            <a:r>
              <a:rPr sz="1800" spc="-5" dirty="0">
                <a:solidFill>
                  <a:srgbClr val="C00000"/>
                </a:solidFill>
                <a:latin typeface="Times New Roman"/>
                <a:cs typeface="Times New Roman"/>
              </a:rPr>
              <a:t>.</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459483"/>
            <a:ext cx="373824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5" dirty="0">
                <a:latin typeface="Arial"/>
                <a:cs typeface="Arial"/>
              </a:rPr>
              <a:t>Intrinsic Carrier</a:t>
            </a:r>
            <a:r>
              <a:rPr sz="2000" dirty="0">
                <a:latin typeface="Arial"/>
                <a:cs typeface="Arial"/>
              </a:rPr>
              <a:t> </a:t>
            </a:r>
            <a:r>
              <a:rPr sz="2000" spc="-5" dirty="0">
                <a:latin typeface="Arial"/>
                <a:cs typeface="Arial"/>
              </a:rPr>
              <a:t>Concentration</a:t>
            </a:r>
            <a:endParaRPr sz="2000">
              <a:latin typeface="Arial"/>
              <a:cs typeface="Arial"/>
            </a:endParaRPr>
          </a:p>
        </p:txBody>
      </p:sp>
      <p:sp>
        <p:nvSpPr>
          <p:cNvPr id="5" name="object 5"/>
          <p:cNvSpPr txBox="1"/>
          <p:nvPr/>
        </p:nvSpPr>
        <p:spPr>
          <a:xfrm>
            <a:off x="1765300" y="2028825"/>
            <a:ext cx="7237095" cy="299720"/>
          </a:xfrm>
          <a:prstGeom prst="rect">
            <a:avLst/>
          </a:prstGeom>
        </p:spPr>
        <p:txBody>
          <a:bodyPr vert="horz" wrap="square" lIns="0" tIns="12700" rIns="0" bIns="0" rtlCol="0">
            <a:spAutoFit/>
          </a:bodyPr>
          <a:lstStyle/>
          <a:p>
            <a:pPr marL="355600" indent="-342900">
              <a:lnSpc>
                <a:spcPct val="100000"/>
              </a:lnSpc>
              <a:spcBef>
                <a:spcPts val="100"/>
              </a:spcBef>
              <a:buClr>
                <a:srgbClr val="3333FF"/>
              </a:buClr>
              <a:buSzPct val="108333"/>
              <a:buFont typeface="Wingdings"/>
              <a:buChar char=""/>
              <a:tabLst>
                <a:tab pos="354965" algn="l"/>
                <a:tab pos="355600" algn="l"/>
              </a:tabLst>
            </a:pPr>
            <a:r>
              <a:rPr sz="1800" spc="-5" dirty="0">
                <a:latin typeface="Times New Roman"/>
                <a:cs typeface="Times New Roman"/>
              </a:rPr>
              <a:t>The thermal excitation </a:t>
            </a:r>
            <a:r>
              <a:rPr sz="1800" dirty="0">
                <a:latin typeface="Times New Roman"/>
                <a:cs typeface="Times New Roman"/>
              </a:rPr>
              <a:t>of a </a:t>
            </a:r>
            <a:r>
              <a:rPr sz="1800" spc="-5" dirty="0">
                <a:latin typeface="Times New Roman"/>
                <a:cs typeface="Times New Roman"/>
              </a:rPr>
              <a:t>carrier from the</a:t>
            </a:r>
            <a:r>
              <a:rPr sz="1800" spc="-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valence band</a:t>
            </a:r>
            <a:r>
              <a:rPr sz="1800" spc="-5" dirty="0">
                <a:solidFill>
                  <a:srgbClr val="009A9A"/>
                </a:solidFill>
                <a:latin typeface="Times New Roman"/>
                <a:cs typeface="Times New Roman"/>
              </a:rPr>
              <a:t> </a:t>
            </a:r>
            <a:r>
              <a:rPr sz="1800" spc="-5" dirty="0">
                <a:latin typeface="Times New Roman"/>
                <a:cs typeface="Times New Roman"/>
              </a:rPr>
              <a:t>to the</a:t>
            </a:r>
            <a:r>
              <a:rPr sz="1800" spc="15" dirty="0">
                <a:solidFill>
                  <a:srgbClr val="009A9A"/>
                </a:solidFill>
                <a:latin typeface="Times New Roman"/>
                <a:cs typeface="Times New Roman"/>
              </a:rPr>
              <a:t> </a:t>
            </a:r>
            <a:r>
              <a:rPr sz="1800" u="sng" spc="-5" dirty="0">
                <a:solidFill>
                  <a:srgbClr val="009A9A"/>
                </a:solidFill>
                <a:uFill>
                  <a:solidFill>
                    <a:srgbClr val="009999"/>
                  </a:solidFill>
                </a:uFill>
                <a:latin typeface="Times New Roman"/>
                <a:cs typeface="Times New Roman"/>
              </a:rPr>
              <a:t>conduction</a:t>
            </a:r>
            <a:endParaRPr sz="1800">
              <a:latin typeface="Times New Roman"/>
              <a:cs typeface="Times New Roman"/>
            </a:endParaRPr>
          </a:p>
        </p:txBody>
      </p:sp>
      <p:sp>
        <p:nvSpPr>
          <p:cNvPr id="7" name="object 7"/>
          <p:cNvSpPr/>
          <p:nvPr/>
        </p:nvSpPr>
        <p:spPr>
          <a:xfrm>
            <a:off x="774839" y="2919983"/>
            <a:ext cx="9144000" cy="858519"/>
          </a:xfrm>
          <a:custGeom>
            <a:avLst/>
            <a:gdLst/>
            <a:ahLst/>
            <a:cxnLst/>
            <a:rect l="l" t="t" r="r" b="b"/>
            <a:pathLst>
              <a:path w="9144000" h="858520">
                <a:moveTo>
                  <a:pt x="0" y="0"/>
                </a:moveTo>
                <a:lnTo>
                  <a:pt x="0" y="858012"/>
                </a:lnTo>
                <a:lnTo>
                  <a:pt x="9144000" y="858012"/>
                </a:lnTo>
                <a:lnTo>
                  <a:pt x="9144000" y="0"/>
                </a:lnTo>
                <a:lnTo>
                  <a:pt x="0" y="0"/>
                </a:lnTo>
                <a:close/>
              </a:path>
            </a:pathLst>
          </a:custGeom>
          <a:solidFill>
            <a:srgbClr val="FFFFFF"/>
          </a:solidFill>
        </p:spPr>
        <p:txBody>
          <a:bodyPr wrap="square" lIns="0" tIns="0" rIns="0" bIns="0" rtlCol="0"/>
          <a:lstStyle/>
          <a:p>
            <a:endParaRPr/>
          </a:p>
        </p:txBody>
      </p:sp>
      <p:sp>
        <p:nvSpPr>
          <p:cNvPr id="8" name="object 8"/>
          <p:cNvSpPr txBox="1">
            <a:spLocks noGrp="1"/>
          </p:cNvSpPr>
          <p:nvPr>
            <p:ph type="body" idx="1"/>
          </p:nvPr>
        </p:nvSpPr>
        <p:spPr>
          <a:xfrm>
            <a:off x="1689100" y="2257425"/>
            <a:ext cx="7619365" cy="1887854"/>
          </a:xfrm>
          <a:prstGeom prst="rect">
            <a:avLst/>
          </a:prstGeom>
        </p:spPr>
        <p:txBody>
          <a:bodyPr vert="horz" wrap="square" lIns="0" tIns="91440" rIns="0" bIns="0" rtlCol="0">
            <a:spAutoFit/>
          </a:bodyPr>
          <a:lstStyle/>
          <a:p>
            <a:pPr marL="355600">
              <a:lnSpc>
                <a:spcPct val="100000"/>
              </a:lnSpc>
              <a:spcBef>
                <a:spcPts val="720"/>
              </a:spcBef>
            </a:pPr>
            <a:r>
              <a:rPr u="sng" spc="-5" dirty="0">
                <a:solidFill>
                  <a:srgbClr val="009A9A"/>
                </a:solidFill>
                <a:uFill>
                  <a:solidFill>
                    <a:srgbClr val="009999"/>
                  </a:solidFill>
                </a:uFill>
              </a:rPr>
              <a:t>band</a:t>
            </a:r>
            <a:r>
              <a:rPr spc="-5" dirty="0">
                <a:solidFill>
                  <a:srgbClr val="009A9A"/>
                </a:solidFill>
              </a:rPr>
              <a:t> </a:t>
            </a:r>
            <a:r>
              <a:rPr spc="-5" dirty="0"/>
              <a:t>creates </a:t>
            </a:r>
            <a:r>
              <a:rPr u="sng" spc="-5" dirty="0">
                <a:solidFill>
                  <a:srgbClr val="009A9A"/>
                </a:solidFill>
                <a:uFill>
                  <a:solidFill>
                    <a:srgbClr val="009999"/>
                  </a:solidFill>
                </a:uFill>
              </a:rPr>
              <a:t>free carriers</a:t>
            </a:r>
            <a:r>
              <a:rPr spc="-5" dirty="0">
                <a:solidFill>
                  <a:srgbClr val="009A9A"/>
                </a:solidFill>
              </a:rPr>
              <a:t> </a:t>
            </a:r>
            <a:r>
              <a:rPr dirty="0"/>
              <a:t>in both</a:t>
            </a:r>
            <a:r>
              <a:rPr spc="10" dirty="0"/>
              <a:t> </a:t>
            </a:r>
            <a:r>
              <a:rPr dirty="0"/>
              <a:t>bands.</a:t>
            </a:r>
          </a:p>
          <a:p>
            <a:pPr marL="355600" marR="5080" indent="-342900">
              <a:lnSpc>
                <a:spcPts val="1939"/>
              </a:lnSpc>
              <a:spcBef>
                <a:spcPts val="1110"/>
              </a:spcBef>
              <a:buClr>
                <a:srgbClr val="3333FF"/>
              </a:buClr>
              <a:buSzPct val="108333"/>
              <a:buFont typeface="Wingdings"/>
              <a:buChar char=""/>
              <a:tabLst>
                <a:tab pos="354965" algn="l"/>
                <a:tab pos="355600" algn="l"/>
              </a:tabLst>
            </a:pPr>
            <a:r>
              <a:rPr spc="-5" dirty="0"/>
              <a:t>The concentration of these carriers is called the intrinsic carrier concentration,  denoted by </a:t>
            </a:r>
            <a:r>
              <a:rPr dirty="0"/>
              <a:t>n</a:t>
            </a:r>
            <a:r>
              <a:rPr sz="1800" baseline="-20833" dirty="0"/>
              <a:t>i</a:t>
            </a:r>
            <a:r>
              <a:rPr sz="1800" dirty="0"/>
              <a:t>. </a:t>
            </a:r>
            <a:r>
              <a:rPr sz="1800" spc="-5" dirty="0"/>
              <a:t>Semiconductor material which has not had impurities added to it  in order to change the carrier concentrations is called intrinsic</a:t>
            </a:r>
            <a:r>
              <a:rPr sz="1800" spc="55" dirty="0"/>
              <a:t> </a:t>
            </a:r>
            <a:r>
              <a:rPr sz="1800" spc="-5" dirty="0"/>
              <a:t>material.</a:t>
            </a:r>
            <a:endParaRPr sz="1800"/>
          </a:p>
          <a:p>
            <a:pPr marL="355600" marR="59055" indent="-342900">
              <a:lnSpc>
                <a:spcPts val="1939"/>
              </a:lnSpc>
              <a:spcBef>
                <a:spcPts val="1095"/>
              </a:spcBef>
              <a:buClr>
                <a:srgbClr val="3333FF"/>
              </a:buClr>
              <a:buSzPct val="108333"/>
              <a:buFont typeface="Wingdings"/>
              <a:buChar char=""/>
              <a:tabLst>
                <a:tab pos="354965" algn="l"/>
                <a:tab pos="355600" algn="l"/>
              </a:tabLst>
            </a:pPr>
            <a:r>
              <a:rPr spc="-5" dirty="0"/>
              <a:t>The intrinsic carrier concentration is the number of electrons in the conduction  band </a:t>
            </a:r>
            <a:r>
              <a:rPr dirty="0"/>
              <a:t>or </a:t>
            </a:r>
            <a:r>
              <a:rPr spc="-5" dirty="0"/>
              <a:t>the number </a:t>
            </a:r>
            <a:r>
              <a:rPr dirty="0"/>
              <a:t>of </a:t>
            </a:r>
            <a:r>
              <a:rPr spc="-5" dirty="0"/>
              <a:t>holes in the valence band in intrinsic</a:t>
            </a:r>
            <a:r>
              <a:rPr spc="25" dirty="0"/>
              <a:t> </a:t>
            </a:r>
            <a:r>
              <a:rPr spc="-5" dirty="0"/>
              <a:t>material.</a:t>
            </a:r>
          </a:p>
        </p:txBody>
      </p:sp>
      <p:sp>
        <p:nvSpPr>
          <p:cNvPr id="9" name="object 9"/>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1308100" y="4391025"/>
            <a:ext cx="8002270" cy="1607820"/>
          </a:xfrm>
          <a:prstGeom prst="rect">
            <a:avLst/>
          </a:prstGeom>
        </p:spPr>
        <p:txBody>
          <a:bodyPr vert="horz" wrap="square" lIns="0" tIns="43815" rIns="0" bIns="0" rtlCol="0">
            <a:spAutoFit/>
          </a:bodyPr>
          <a:lstStyle/>
          <a:p>
            <a:pPr marL="812800" marR="311785" indent="-342900">
              <a:lnSpc>
                <a:spcPts val="1939"/>
              </a:lnSpc>
              <a:spcBef>
                <a:spcPts val="345"/>
              </a:spcBef>
              <a:buClr>
                <a:srgbClr val="3333FF"/>
              </a:buClr>
              <a:buSzPct val="108333"/>
              <a:buFont typeface="Wingdings"/>
              <a:buChar char=""/>
              <a:tabLst>
                <a:tab pos="812165" algn="l"/>
                <a:tab pos="812800" algn="l"/>
              </a:tabLst>
            </a:pPr>
            <a:r>
              <a:rPr sz="1800" spc="-5" dirty="0">
                <a:latin typeface="Times New Roman"/>
                <a:cs typeface="Times New Roman"/>
              </a:rPr>
              <a:t>This number of carriers depends on the band gap of the material and on the  temperature of the</a:t>
            </a:r>
            <a:r>
              <a:rPr sz="1800" spc="5" dirty="0">
                <a:latin typeface="Times New Roman"/>
                <a:cs typeface="Times New Roman"/>
              </a:rPr>
              <a:t> </a:t>
            </a:r>
            <a:r>
              <a:rPr sz="1800" spc="-5" dirty="0">
                <a:latin typeface="Times New Roman"/>
                <a:cs typeface="Times New Roman"/>
              </a:rPr>
              <a:t>material.</a:t>
            </a:r>
            <a:endParaRPr sz="1800">
              <a:latin typeface="Times New Roman"/>
              <a:cs typeface="Times New Roman"/>
            </a:endParaRPr>
          </a:p>
          <a:p>
            <a:pPr marL="355600" indent="-342900">
              <a:lnSpc>
                <a:spcPct val="100000"/>
              </a:lnSpc>
              <a:spcBef>
                <a:spcPts val="965"/>
              </a:spcBef>
              <a:buClr>
                <a:srgbClr val="3333FF"/>
              </a:buClr>
              <a:buSzPct val="110000"/>
              <a:buFont typeface="Wingdings"/>
              <a:buChar char=""/>
              <a:tabLst>
                <a:tab pos="355600" algn="l"/>
              </a:tabLst>
            </a:pPr>
            <a:r>
              <a:rPr sz="2000" spc="-5" dirty="0">
                <a:latin typeface="Arial"/>
                <a:cs typeface="Arial"/>
              </a:rPr>
              <a:t>Intrinsic Carrier Concentration of Si as a Function of</a:t>
            </a:r>
            <a:r>
              <a:rPr sz="2000" spc="25" dirty="0">
                <a:latin typeface="Arial"/>
                <a:cs typeface="Arial"/>
              </a:rPr>
              <a:t> </a:t>
            </a:r>
            <a:r>
              <a:rPr sz="2000" spc="-25" dirty="0">
                <a:latin typeface="Arial"/>
                <a:cs typeface="Arial"/>
              </a:rPr>
              <a:t>Temperature</a:t>
            </a:r>
            <a:endParaRPr sz="2000">
              <a:latin typeface="Arial"/>
              <a:cs typeface="Arial"/>
            </a:endParaRPr>
          </a:p>
          <a:p>
            <a:pPr marL="812800" marR="5080" lvl="1" indent="-342900">
              <a:lnSpc>
                <a:spcPts val="1939"/>
              </a:lnSpc>
              <a:spcBef>
                <a:spcPts val="1110"/>
              </a:spcBef>
              <a:buClr>
                <a:srgbClr val="3333FF"/>
              </a:buClr>
              <a:buSzPct val="108333"/>
              <a:buFont typeface="Wingdings"/>
              <a:buChar char=""/>
              <a:tabLst>
                <a:tab pos="812165" algn="l"/>
                <a:tab pos="812800" algn="l"/>
              </a:tabLst>
            </a:pPr>
            <a:r>
              <a:rPr sz="1800" spc="-5" dirty="0">
                <a:latin typeface="Times New Roman"/>
                <a:cs typeface="Times New Roman"/>
              </a:rPr>
              <a:t>At 300 K the generally accepted value for the intrinsic carrier concentration of  silicon, </a:t>
            </a:r>
            <a:r>
              <a:rPr sz="1800" dirty="0">
                <a:latin typeface="Times New Roman"/>
                <a:cs typeface="Times New Roman"/>
              </a:rPr>
              <a:t>n</a:t>
            </a:r>
            <a:r>
              <a:rPr sz="1800" baseline="-20833" dirty="0">
                <a:latin typeface="Times New Roman"/>
                <a:cs typeface="Times New Roman"/>
              </a:rPr>
              <a:t>i</a:t>
            </a:r>
            <a:r>
              <a:rPr sz="1800" dirty="0">
                <a:latin typeface="Times New Roman"/>
                <a:cs typeface="Times New Roman"/>
              </a:rPr>
              <a:t>, </a:t>
            </a:r>
            <a:r>
              <a:rPr sz="1800" spc="-5" dirty="0">
                <a:latin typeface="Times New Roman"/>
                <a:cs typeface="Times New Roman"/>
              </a:rPr>
              <a:t>is 1.01 </a:t>
            </a:r>
            <a:r>
              <a:rPr sz="1800" dirty="0">
                <a:latin typeface="Times New Roman"/>
                <a:cs typeface="Times New Roman"/>
              </a:rPr>
              <a:t>x 10</a:t>
            </a:r>
            <a:r>
              <a:rPr sz="1800" baseline="25462" dirty="0">
                <a:latin typeface="Times New Roman"/>
                <a:cs typeface="Times New Roman"/>
              </a:rPr>
              <a:t>10</a:t>
            </a:r>
            <a:r>
              <a:rPr sz="1800" spc="240" baseline="25462" dirty="0">
                <a:latin typeface="Times New Roman"/>
                <a:cs typeface="Times New Roman"/>
              </a:rPr>
              <a:t> </a:t>
            </a:r>
            <a:r>
              <a:rPr sz="1800" spc="-5" dirty="0">
                <a:latin typeface="Times New Roman"/>
                <a:cs typeface="Times New Roman"/>
              </a:rPr>
              <a:t>cm</a:t>
            </a:r>
            <a:r>
              <a:rPr sz="1800" spc="-7" baseline="25462" dirty="0">
                <a:latin typeface="Times New Roman"/>
                <a:cs typeface="Times New Roman"/>
              </a:rPr>
              <a:t>-3</a:t>
            </a:r>
            <a:endParaRPr sz="1800" baseline="25462">
              <a:latin typeface="Times New Roman"/>
              <a:cs typeface="Times New Roman"/>
            </a:endParaRPr>
          </a:p>
        </p:txBody>
      </p:sp>
      <p:sp>
        <p:nvSpPr>
          <p:cNvPr id="12" name="object 12"/>
          <p:cNvSpPr/>
          <p:nvPr/>
        </p:nvSpPr>
        <p:spPr>
          <a:xfrm>
            <a:off x="2984500" y="6067425"/>
            <a:ext cx="4629150" cy="84810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3957954" cy="452755"/>
          </a:xfrm>
          <a:prstGeom prst="rect">
            <a:avLst/>
          </a:prstGeom>
        </p:spPr>
        <p:txBody>
          <a:bodyPr vert="horz" wrap="square" lIns="0" tIns="12700" rIns="0" bIns="0" rtlCol="0">
            <a:spAutoFit/>
          </a:bodyPr>
          <a:lstStyle/>
          <a:p>
            <a:pPr marL="12700">
              <a:lnSpc>
                <a:spcPct val="100000"/>
              </a:lnSpc>
              <a:spcBef>
                <a:spcPts val="100"/>
              </a:spcBef>
            </a:pPr>
            <a:r>
              <a:rPr spc="-5" dirty="0"/>
              <a:t>Properties of Sun</a:t>
            </a:r>
            <a:r>
              <a:rPr spc="-65" dirty="0"/>
              <a:t> </a:t>
            </a:r>
            <a:r>
              <a:rPr spc="-5" dirty="0"/>
              <a:t>Light</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484630"/>
            <a:ext cx="2215515"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5" dirty="0">
                <a:latin typeface="Arial"/>
                <a:cs typeface="Arial"/>
              </a:rPr>
              <a:t>Peak Sun</a:t>
            </a:r>
            <a:r>
              <a:rPr sz="2000" spc="-70" dirty="0">
                <a:latin typeface="Arial"/>
                <a:cs typeface="Arial"/>
              </a:rPr>
              <a:t> </a:t>
            </a:r>
            <a:r>
              <a:rPr sz="2000" spc="-10" dirty="0">
                <a:latin typeface="Arial"/>
                <a:cs typeface="Arial"/>
              </a:rPr>
              <a:t>Hours</a:t>
            </a:r>
            <a:endParaRPr sz="2000">
              <a:latin typeface="Arial"/>
              <a:cs typeface="Arial"/>
            </a:endParaRPr>
          </a:p>
        </p:txBody>
      </p:sp>
      <p:sp>
        <p:nvSpPr>
          <p:cNvPr id="5" name="object 5"/>
          <p:cNvSpPr/>
          <p:nvPr/>
        </p:nvSpPr>
        <p:spPr>
          <a:xfrm>
            <a:off x="1774583" y="2165604"/>
            <a:ext cx="7109459" cy="26410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3957954" cy="452755"/>
          </a:xfrm>
          <a:prstGeom prst="rect">
            <a:avLst/>
          </a:prstGeom>
        </p:spPr>
        <p:txBody>
          <a:bodyPr vert="horz" wrap="square" lIns="0" tIns="12700" rIns="0" bIns="0" rtlCol="0">
            <a:spAutoFit/>
          </a:bodyPr>
          <a:lstStyle/>
          <a:p>
            <a:pPr marL="12700">
              <a:lnSpc>
                <a:spcPct val="100000"/>
              </a:lnSpc>
              <a:spcBef>
                <a:spcPts val="100"/>
              </a:spcBef>
            </a:pPr>
            <a:r>
              <a:rPr spc="-5" dirty="0"/>
              <a:t>Properties of Sun</a:t>
            </a:r>
            <a:r>
              <a:rPr spc="-65" dirty="0"/>
              <a:t> </a:t>
            </a:r>
            <a:r>
              <a:rPr spc="-5" dirty="0"/>
              <a:t>Light</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5" name="object 5"/>
          <p:cNvSpPr/>
          <p:nvPr/>
        </p:nvSpPr>
        <p:spPr>
          <a:xfrm>
            <a:off x="1003300" y="1343025"/>
            <a:ext cx="7467600" cy="4572000"/>
          </a:xfrm>
          <a:prstGeom prst="rect">
            <a:avLst/>
          </a:prstGeom>
          <a:blipFill>
            <a:blip r:embed="rId2" cstate="print"/>
            <a:stretch>
              <a:fillRect/>
            </a:stretch>
          </a:blipFill>
        </p:spPr>
        <p:txBody>
          <a:bodyPr wrap="square" lIns="0" tIns="0" rIns="0" bIns="0" rtlCol="0"/>
          <a:lstStyle/>
          <a:p>
            <a:endParaRPr/>
          </a:p>
        </p:txBody>
      </p:sp>
      <p:sp>
        <p:nvSpPr>
          <p:cNvPr id="6" name="TextBox 5"/>
          <p:cNvSpPr txBox="1"/>
          <p:nvPr/>
        </p:nvSpPr>
        <p:spPr>
          <a:xfrm>
            <a:off x="6032500" y="1419225"/>
            <a:ext cx="3200400" cy="369332"/>
          </a:xfrm>
          <a:prstGeom prst="rect">
            <a:avLst/>
          </a:prstGeom>
          <a:noFill/>
        </p:spPr>
        <p:txBody>
          <a:bodyPr wrap="square" rtlCol="0">
            <a:spAutoFit/>
          </a:bodyPr>
          <a:lstStyle/>
          <a:p>
            <a:r>
              <a:rPr lang="en-US" b="1" dirty="0" smtClean="0"/>
              <a:t>Annual solar availability</a:t>
            </a:r>
            <a:endParaRPr lang="en-US" b="1" dirty="0"/>
          </a:p>
        </p:txBody>
      </p:sp>
      <p:sp>
        <p:nvSpPr>
          <p:cNvPr id="7" name="Rectangle 6"/>
          <p:cNvSpPr/>
          <p:nvPr/>
        </p:nvSpPr>
        <p:spPr>
          <a:xfrm>
            <a:off x="469900" y="5991225"/>
            <a:ext cx="9906000" cy="1338828"/>
          </a:xfrm>
          <a:prstGeom prst="rect">
            <a:avLst/>
          </a:prstGeom>
        </p:spPr>
        <p:txBody>
          <a:bodyPr wrap="square">
            <a:spAutoFit/>
          </a:bodyPr>
          <a:lstStyle/>
          <a:p>
            <a:pPr>
              <a:lnSpc>
                <a:spcPct val="150000"/>
              </a:lnSpc>
              <a:buFont typeface="Wingdings" pitchFamily="2" charset="2"/>
              <a:buChar char="Ø"/>
            </a:pPr>
            <a:r>
              <a:rPr lang="en-US" dirty="0"/>
              <a:t>The </a:t>
            </a:r>
            <a:r>
              <a:rPr lang="en-US" b="1" dirty="0"/>
              <a:t>capacity factor</a:t>
            </a:r>
            <a:r>
              <a:rPr lang="en-US" dirty="0"/>
              <a:t> is the average power generated, divided by the rated peak power. </a:t>
            </a:r>
            <a:endParaRPr lang="en-US" dirty="0" smtClean="0"/>
          </a:p>
          <a:p>
            <a:pPr>
              <a:lnSpc>
                <a:spcPct val="150000"/>
              </a:lnSpc>
              <a:buFont typeface="Wingdings" pitchFamily="2" charset="2"/>
              <a:buChar char="Ø"/>
            </a:pPr>
            <a:r>
              <a:rPr lang="en-US" dirty="0" err="1" smtClean="0"/>
              <a:t>Eg</a:t>
            </a:r>
            <a:r>
              <a:rPr lang="en-US" dirty="0" smtClean="0"/>
              <a:t>. If a five-megawatt </a:t>
            </a:r>
            <a:r>
              <a:rPr lang="en-US" dirty="0"/>
              <a:t>wind </a:t>
            </a:r>
            <a:r>
              <a:rPr lang="en-US" dirty="0" smtClean="0"/>
              <a:t>turbine produces </a:t>
            </a:r>
            <a:r>
              <a:rPr lang="en-US" dirty="0"/>
              <a:t>power at an average of two megawatts, then its </a:t>
            </a:r>
            <a:r>
              <a:rPr lang="en-US" b="1" dirty="0"/>
              <a:t>capacity factor</a:t>
            </a:r>
            <a:r>
              <a:rPr lang="en-US" dirty="0"/>
              <a:t> is 40% (2÷5 = 0.40, i.e. 40%).</a:t>
            </a:r>
          </a:p>
        </p:txBody>
      </p:sp>
      <p:sp>
        <p:nvSpPr>
          <p:cNvPr id="8" name="TextBox 7"/>
          <p:cNvSpPr txBox="1"/>
          <p:nvPr/>
        </p:nvSpPr>
        <p:spPr>
          <a:xfrm>
            <a:off x="8242300" y="3171825"/>
            <a:ext cx="1600200" cy="369332"/>
          </a:xfrm>
          <a:prstGeom prst="rect">
            <a:avLst/>
          </a:prstGeom>
          <a:noFill/>
        </p:spPr>
        <p:txBody>
          <a:bodyPr wrap="square" rtlCol="0">
            <a:spAutoFit/>
          </a:bodyPr>
          <a:lstStyle/>
          <a:p>
            <a:r>
              <a:rPr lang="en-US" b="1" dirty="0" smtClean="0"/>
              <a:t>Average value</a:t>
            </a:r>
            <a:endParaRPr lang="en-US" b="1" dirty="0"/>
          </a:p>
        </p:txBody>
      </p:sp>
      <p:sp>
        <p:nvSpPr>
          <p:cNvPr id="9" name="TextBox 8"/>
          <p:cNvSpPr txBox="1"/>
          <p:nvPr/>
        </p:nvSpPr>
        <p:spPr>
          <a:xfrm>
            <a:off x="5880100" y="1876425"/>
            <a:ext cx="4114800" cy="369332"/>
          </a:xfrm>
          <a:prstGeom prst="rect">
            <a:avLst/>
          </a:prstGeom>
          <a:noFill/>
        </p:spPr>
        <p:txBody>
          <a:bodyPr wrap="square" rtlCol="0">
            <a:spAutoFit/>
          </a:bodyPr>
          <a:lstStyle/>
          <a:p>
            <a:r>
              <a:rPr lang="en-US" b="1" dirty="0" smtClean="0"/>
              <a:t>Solar power and solar cell availability</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3957954" cy="452755"/>
          </a:xfrm>
          <a:prstGeom prst="rect">
            <a:avLst/>
          </a:prstGeom>
        </p:spPr>
        <p:txBody>
          <a:bodyPr vert="horz" wrap="square" lIns="0" tIns="12700" rIns="0" bIns="0" rtlCol="0">
            <a:spAutoFit/>
          </a:bodyPr>
          <a:lstStyle/>
          <a:p>
            <a:pPr marL="12700">
              <a:lnSpc>
                <a:spcPct val="100000"/>
              </a:lnSpc>
              <a:spcBef>
                <a:spcPts val="100"/>
              </a:spcBef>
            </a:pPr>
            <a:r>
              <a:rPr spc="-5" dirty="0"/>
              <a:t>Properties of Sun</a:t>
            </a:r>
            <a:r>
              <a:rPr spc="-65" dirty="0"/>
              <a:t> </a:t>
            </a:r>
            <a:r>
              <a:rPr spc="-5" dirty="0"/>
              <a:t>Light</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p:nvPr/>
        </p:nvSpPr>
        <p:spPr>
          <a:xfrm>
            <a:off x="393700" y="1495425"/>
            <a:ext cx="7566474" cy="5425500"/>
          </a:xfrm>
          <a:prstGeom prst="rect">
            <a:avLst/>
          </a:prstGeom>
          <a:blipFill>
            <a:blip r:embed="rId2" cstate="print"/>
            <a:stretch>
              <a:fillRect/>
            </a:stretch>
          </a:blipFill>
        </p:spPr>
        <p:txBody>
          <a:bodyPr wrap="square" lIns="0" tIns="0" rIns="0" bIns="0" rtlCol="0"/>
          <a:lstStyle/>
          <a:p>
            <a:endParaRPr/>
          </a:p>
        </p:txBody>
      </p:sp>
      <p:sp>
        <p:nvSpPr>
          <p:cNvPr id="7" name="Rectangle 6"/>
          <p:cNvSpPr/>
          <p:nvPr/>
        </p:nvSpPr>
        <p:spPr>
          <a:xfrm>
            <a:off x="5346700" y="6829425"/>
            <a:ext cx="4497770" cy="369332"/>
          </a:xfrm>
          <a:prstGeom prst="rect">
            <a:avLst/>
          </a:prstGeom>
        </p:spPr>
        <p:txBody>
          <a:bodyPr wrap="none">
            <a:spAutoFit/>
          </a:bodyPr>
          <a:lstStyle/>
          <a:p>
            <a:pPr marL="12700">
              <a:lnSpc>
                <a:spcPct val="100000"/>
              </a:lnSpc>
              <a:spcBef>
                <a:spcPts val="95"/>
              </a:spcBef>
              <a:tabLst>
                <a:tab pos="4495800" algn="l"/>
              </a:tabLst>
            </a:pPr>
            <a:r>
              <a:rPr lang="en-US" b="1" strike="noStrike" spc="-5" dirty="0" smtClean="0">
                <a:latin typeface="Arial"/>
                <a:cs typeface="Arial"/>
              </a:rPr>
              <a:t>Prof. </a:t>
            </a:r>
            <a:r>
              <a:rPr lang="en-US" b="1" strike="noStrike" spc="-5" dirty="0" err="1" smtClean="0">
                <a:latin typeface="Arial"/>
                <a:cs typeface="Arial"/>
              </a:rPr>
              <a:t>Gratzel’s</a:t>
            </a:r>
            <a:r>
              <a:rPr lang="en-US" b="1" strike="noStrike" spc="-5" dirty="0" smtClean="0">
                <a:latin typeface="Arial"/>
                <a:cs typeface="Arial"/>
              </a:rPr>
              <a:t> Presentation (SISF 2013)</a:t>
            </a:r>
            <a:endParaRPr lang="en-US"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100" y="504825"/>
            <a:ext cx="9766300" cy="3416320"/>
          </a:xfrm>
          <a:prstGeom prst="rect">
            <a:avLst/>
          </a:prstGeom>
        </p:spPr>
        <p:txBody>
          <a:bodyPr wrap="square">
            <a:spAutoFit/>
          </a:bodyPr>
          <a:lstStyle/>
          <a:p>
            <a:r>
              <a:rPr lang="en-US" b="1" dirty="0"/>
              <a:t>Maximum power point tracking (MPPT) </a:t>
            </a:r>
            <a:r>
              <a:rPr lang="en-US" dirty="0"/>
              <a:t>is an algorithm implemented in photovoltaic (PV) inverters to continuously adjust the impedance seen by the solar array to keep the PV system operating at, or close to, the peak power point of the PV panel under varying conditions, like changing solar irradiance, temperature, and load</a:t>
            </a:r>
            <a:r>
              <a:rPr lang="en-US" dirty="0" smtClean="0"/>
              <a:t>.</a:t>
            </a:r>
          </a:p>
          <a:p>
            <a:endParaRPr lang="en-US" dirty="0"/>
          </a:p>
          <a:p>
            <a:r>
              <a:rPr lang="en-US" dirty="0"/>
              <a:t>Engineers developing solar inverters implement MPPT algorithms to maximize the power generated by PV systems. The algorithms control the voltage to ensure that the system operates at “maximum power point” (or peak voltage) on the power voltage curve, as shown below</a:t>
            </a:r>
            <a:r>
              <a:rPr lang="en-US" dirty="0" smtClean="0"/>
              <a:t>.</a:t>
            </a:r>
          </a:p>
          <a:p>
            <a:endParaRPr lang="en-US" dirty="0"/>
          </a:p>
          <a:p>
            <a:r>
              <a:rPr lang="en-US" dirty="0"/>
              <a:t>MPPT algorithms are typically used in the controller designs for PV systems. The algorithms account for factors such as variable irradiance (sunlight) and temperature to ensure that the PV system generates maximum power at all times.</a:t>
            </a:r>
          </a:p>
        </p:txBody>
      </p:sp>
      <p:sp>
        <p:nvSpPr>
          <p:cNvPr id="5" name="Rectangle 4"/>
          <p:cNvSpPr/>
          <p:nvPr/>
        </p:nvSpPr>
        <p:spPr>
          <a:xfrm>
            <a:off x="393700" y="4162425"/>
            <a:ext cx="9753600" cy="2862322"/>
          </a:xfrm>
          <a:prstGeom prst="rect">
            <a:avLst/>
          </a:prstGeom>
        </p:spPr>
        <p:txBody>
          <a:bodyPr wrap="square">
            <a:spAutoFit/>
          </a:bodyPr>
          <a:lstStyle/>
          <a:p>
            <a:r>
              <a:rPr lang="en-US" b="1" dirty="0"/>
              <a:t>Shading</a:t>
            </a:r>
          </a:p>
          <a:p>
            <a:r>
              <a:rPr lang="en-US" dirty="0"/>
              <a:t>shading is a problem in PV modules since shading just one cell in the module can reduce the power output to </a:t>
            </a:r>
            <a:r>
              <a:rPr lang="en-US" dirty="0" smtClean="0"/>
              <a:t>zero. </a:t>
            </a:r>
            <a:r>
              <a:rPr lang="en-US" dirty="0"/>
              <a:t>The cells in a module are all connected in series. </a:t>
            </a:r>
            <a:endParaRPr lang="en-US" dirty="0" smtClean="0"/>
          </a:p>
          <a:p>
            <a:endParaRPr lang="en-US" dirty="0"/>
          </a:p>
          <a:p>
            <a:r>
              <a:rPr lang="en-US" b="1" dirty="0"/>
              <a:t>Shading of a Single Cell</a:t>
            </a:r>
          </a:p>
          <a:p>
            <a:r>
              <a:rPr lang="en-US" dirty="0"/>
              <a:t>The output of a cell declines when shaded by a tree branch, building or module dust. The output declines proportionally to the amount of shading. For completely opaque objects such as a leaf, the decline in current output of the cell is proportional to the amount of the cell that is obscured.</a:t>
            </a:r>
          </a:p>
          <a:p>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3957954" cy="452755"/>
          </a:xfrm>
          <a:prstGeom prst="rect">
            <a:avLst/>
          </a:prstGeom>
        </p:spPr>
        <p:txBody>
          <a:bodyPr vert="horz" wrap="square" lIns="0" tIns="12700" rIns="0" bIns="0" rtlCol="0">
            <a:spAutoFit/>
          </a:bodyPr>
          <a:lstStyle/>
          <a:p>
            <a:pPr marL="12700">
              <a:lnSpc>
                <a:spcPct val="100000"/>
              </a:lnSpc>
              <a:spcBef>
                <a:spcPts val="100"/>
              </a:spcBef>
            </a:pPr>
            <a:r>
              <a:rPr spc="-5" dirty="0"/>
              <a:t>Properties of Sun</a:t>
            </a:r>
            <a:r>
              <a:rPr spc="-65" dirty="0"/>
              <a:t> </a:t>
            </a:r>
            <a:r>
              <a:rPr spc="-5" dirty="0"/>
              <a:t>Light</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484630"/>
            <a:ext cx="2851150" cy="330200"/>
          </a:xfrm>
          <a:prstGeom prst="rect">
            <a:avLst/>
          </a:prstGeom>
        </p:spPr>
        <p:txBody>
          <a:bodyPr vert="horz" wrap="square" lIns="0" tIns="12065" rIns="0" bIns="0" rtlCol="0">
            <a:spAutoFit/>
          </a:bodyPr>
          <a:lstStyle/>
          <a:p>
            <a:pPr marL="355600" indent="-342900">
              <a:lnSpc>
                <a:spcPct val="100000"/>
              </a:lnSpc>
              <a:spcBef>
                <a:spcPts val="95"/>
              </a:spcBef>
              <a:buClr>
                <a:srgbClr val="3333FF"/>
              </a:buClr>
              <a:buSzPct val="110000"/>
              <a:buFont typeface="Wingdings"/>
              <a:buChar char=""/>
              <a:tabLst>
                <a:tab pos="355600" algn="l"/>
              </a:tabLst>
            </a:pPr>
            <a:r>
              <a:rPr sz="2000" spc="-5" dirty="0">
                <a:latin typeface="Arial"/>
                <a:cs typeface="Arial"/>
              </a:rPr>
              <a:t>Perovskite Solar</a:t>
            </a:r>
            <a:r>
              <a:rPr sz="2000" spc="-25" dirty="0">
                <a:latin typeface="Arial"/>
                <a:cs typeface="Arial"/>
              </a:rPr>
              <a:t> </a:t>
            </a:r>
            <a:r>
              <a:rPr sz="2000" spc="-5" dirty="0">
                <a:latin typeface="Arial"/>
                <a:cs typeface="Arial"/>
              </a:rPr>
              <a:t>Cells</a:t>
            </a:r>
            <a:endParaRPr sz="2000">
              <a:latin typeface="Arial"/>
              <a:cs typeface="Arial"/>
            </a:endParaRPr>
          </a:p>
        </p:txBody>
      </p:sp>
      <p:sp>
        <p:nvSpPr>
          <p:cNvPr id="5" name="object 5"/>
          <p:cNvSpPr/>
          <p:nvPr/>
        </p:nvSpPr>
        <p:spPr>
          <a:xfrm>
            <a:off x="393701" y="1876425"/>
            <a:ext cx="6324600" cy="251460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22300" y="4619625"/>
            <a:ext cx="2061210" cy="238760"/>
          </a:xfrm>
          <a:prstGeom prst="rect">
            <a:avLst/>
          </a:prstGeom>
        </p:spPr>
        <p:txBody>
          <a:bodyPr vert="horz" wrap="square" lIns="0" tIns="12065" rIns="0" bIns="0" rtlCol="0">
            <a:spAutoFit/>
          </a:bodyPr>
          <a:lstStyle/>
          <a:p>
            <a:pPr marL="12700">
              <a:lnSpc>
                <a:spcPct val="100000"/>
              </a:lnSpc>
              <a:spcBef>
                <a:spcPts val="95"/>
              </a:spcBef>
            </a:pPr>
            <a:r>
              <a:rPr sz="1400" b="1" spc="-5" dirty="0">
                <a:latin typeface="Arial"/>
                <a:cs typeface="Arial"/>
              </a:rPr>
              <a:t>HS </a:t>
            </a:r>
            <a:r>
              <a:rPr sz="1400" b="1" spc="-75" dirty="0">
                <a:latin typeface="Arial"/>
                <a:cs typeface="Arial"/>
              </a:rPr>
              <a:t>Jung </a:t>
            </a:r>
            <a:r>
              <a:rPr sz="1400" b="1" spc="-40" dirty="0">
                <a:latin typeface="Arial"/>
                <a:cs typeface="Arial"/>
              </a:rPr>
              <a:t>et al </a:t>
            </a:r>
            <a:r>
              <a:rPr sz="1400" b="1" spc="-5" dirty="0">
                <a:latin typeface="Arial"/>
                <a:cs typeface="Arial"/>
              </a:rPr>
              <a:t>EES</a:t>
            </a:r>
            <a:r>
              <a:rPr sz="1400" b="1" spc="55" dirty="0">
                <a:latin typeface="Arial"/>
                <a:cs typeface="Arial"/>
              </a:rPr>
              <a:t> </a:t>
            </a:r>
            <a:r>
              <a:rPr sz="1400" b="1" spc="-5" dirty="0">
                <a:latin typeface="Arial"/>
                <a:cs typeface="Arial"/>
              </a:rPr>
              <a:t>(2014)</a:t>
            </a:r>
            <a:endParaRPr sz="1400">
              <a:latin typeface="Arial"/>
              <a:cs typeface="Arial"/>
            </a:endParaRPr>
          </a:p>
        </p:txBody>
      </p:sp>
      <p:sp>
        <p:nvSpPr>
          <p:cNvPr id="8" name="Rectangle 7"/>
          <p:cNvSpPr/>
          <p:nvPr/>
        </p:nvSpPr>
        <p:spPr>
          <a:xfrm>
            <a:off x="7023100" y="3629025"/>
            <a:ext cx="3353803" cy="369332"/>
          </a:xfrm>
          <a:prstGeom prst="rect">
            <a:avLst/>
          </a:prstGeom>
        </p:spPr>
        <p:txBody>
          <a:bodyPr wrap="none">
            <a:spAutoFit/>
          </a:bodyPr>
          <a:lstStyle/>
          <a:p>
            <a:r>
              <a:rPr lang="en-US" dirty="0" smtClean="0"/>
              <a:t>Power </a:t>
            </a:r>
            <a:r>
              <a:rPr lang="en-US" dirty="0"/>
              <a:t>conversion efficiency (</a:t>
            </a:r>
            <a:r>
              <a:rPr lang="en-US" b="1" dirty="0"/>
              <a:t>PCE</a:t>
            </a:r>
            <a:r>
              <a:rPr lang="en-US" dirty="0"/>
              <a:t>)</a:t>
            </a:r>
          </a:p>
        </p:txBody>
      </p:sp>
      <p:sp>
        <p:nvSpPr>
          <p:cNvPr id="9" name="Rectangle 8"/>
          <p:cNvSpPr/>
          <p:nvPr/>
        </p:nvSpPr>
        <p:spPr>
          <a:xfrm>
            <a:off x="6870700" y="2181225"/>
            <a:ext cx="3657600" cy="1200329"/>
          </a:xfrm>
          <a:prstGeom prst="rect">
            <a:avLst/>
          </a:prstGeom>
        </p:spPr>
        <p:txBody>
          <a:bodyPr wrap="square">
            <a:spAutoFit/>
          </a:bodyPr>
          <a:lstStyle/>
          <a:p>
            <a:r>
              <a:rPr lang="en-US" dirty="0"/>
              <a:t>The light intensity on a solar cell is called the number of suns, where 1 sun corresponds to standard illumination at AM1.</a:t>
            </a:r>
            <a:r>
              <a:rPr lang="en-US" b="1" dirty="0"/>
              <a:t>5</a:t>
            </a:r>
            <a:r>
              <a:rPr lang="en-US" dirty="0"/>
              <a:t>, or 1 kW/m</a:t>
            </a:r>
            <a:r>
              <a:rPr lang="en-US" b="1" baseline="30000" dirty="0"/>
              <a:t>2</a:t>
            </a:r>
            <a:r>
              <a:rPr lang="en-US" dirty="0"/>
              <a:t>.</a:t>
            </a:r>
          </a:p>
        </p:txBody>
      </p:sp>
      <p:pic>
        <p:nvPicPr>
          <p:cNvPr id="24582" name="Picture 6" descr="Image result for power = Isc*Voc"/>
          <p:cNvPicPr>
            <a:picLocks noChangeAspect="1" noChangeArrowheads="1"/>
          </p:cNvPicPr>
          <p:nvPr/>
        </p:nvPicPr>
        <p:blipFill>
          <a:blip r:embed="rId3"/>
          <a:srcRect l="3985" t="10552" r="11003" b="14628"/>
          <a:stretch>
            <a:fillRect/>
          </a:stretch>
        </p:blipFill>
        <p:spPr bwMode="auto">
          <a:xfrm>
            <a:off x="3594100" y="4695825"/>
            <a:ext cx="4376615" cy="2667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473" y="676910"/>
            <a:ext cx="1863725" cy="452755"/>
          </a:xfrm>
          <a:prstGeom prst="rect">
            <a:avLst/>
          </a:prstGeom>
        </p:spPr>
        <p:txBody>
          <a:bodyPr vert="horz" wrap="square" lIns="0" tIns="12700" rIns="0" bIns="0" rtlCol="0">
            <a:spAutoFit/>
          </a:bodyPr>
          <a:lstStyle/>
          <a:p>
            <a:pPr marL="12700">
              <a:lnSpc>
                <a:spcPct val="100000"/>
              </a:lnSpc>
              <a:spcBef>
                <a:spcPts val="100"/>
              </a:spcBef>
            </a:pPr>
            <a:r>
              <a:rPr dirty="0"/>
              <a:t>Solar</a:t>
            </a:r>
            <a:r>
              <a:rPr spc="-95" dirty="0"/>
              <a:t> </a:t>
            </a:r>
            <a:r>
              <a:rPr dirty="0"/>
              <a:t>Cells</a:t>
            </a:r>
          </a:p>
        </p:txBody>
      </p:sp>
      <p:sp>
        <p:nvSpPr>
          <p:cNvPr id="3" name="object 3"/>
          <p:cNvSpPr/>
          <p:nvPr/>
        </p:nvSpPr>
        <p:spPr>
          <a:xfrm>
            <a:off x="1232039" y="1244346"/>
            <a:ext cx="8229600" cy="0"/>
          </a:xfrm>
          <a:custGeom>
            <a:avLst/>
            <a:gdLst/>
            <a:ahLst/>
            <a:cxnLst/>
            <a:rect l="l" t="t" r="r" b="b"/>
            <a:pathLst>
              <a:path w="8229600">
                <a:moveTo>
                  <a:pt x="0" y="0"/>
                </a:moveTo>
                <a:lnTo>
                  <a:pt x="8229600" y="0"/>
                </a:lnTo>
              </a:path>
            </a:pathLst>
          </a:custGeom>
          <a:ln w="38100">
            <a:solidFill>
              <a:srgbClr val="FFB300"/>
            </a:solidFill>
          </a:ln>
        </p:spPr>
        <p:txBody>
          <a:bodyPr wrap="square" lIns="0" tIns="0" rIns="0" bIns="0" rtlCol="0"/>
          <a:lstStyle/>
          <a:p>
            <a:endParaRPr/>
          </a:p>
        </p:txBody>
      </p:sp>
      <p:sp>
        <p:nvSpPr>
          <p:cNvPr id="4" name="object 4"/>
          <p:cNvSpPr txBox="1"/>
          <p:nvPr/>
        </p:nvSpPr>
        <p:spPr>
          <a:xfrm>
            <a:off x="1309249" y="1573783"/>
            <a:ext cx="2115820" cy="330200"/>
          </a:xfrm>
          <a:prstGeom prst="rect">
            <a:avLst/>
          </a:prstGeom>
        </p:spPr>
        <p:txBody>
          <a:bodyPr vert="horz" wrap="square" lIns="0" tIns="12065" rIns="0" bIns="0" rtlCol="0">
            <a:spAutoFit/>
          </a:bodyPr>
          <a:lstStyle/>
          <a:p>
            <a:pPr marL="424815" indent="-412115">
              <a:lnSpc>
                <a:spcPct val="100000"/>
              </a:lnSpc>
              <a:spcBef>
                <a:spcPts val="95"/>
              </a:spcBef>
              <a:buClr>
                <a:srgbClr val="3333FF"/>
              </a:buClr>
              <a:buSzPct val="110000"/>
              <a:buFont typeface="Wingdings"/>
              <a:buChar char=""/>
              <a:tabLst>
                <a:tab pos="424815" algn="l"/>
                <a:tab pos="425450" algn="l"/>
              </a:tabLst>
            </a:pPr>
            <a:r>
              <a:rPr sz="2000" spc="-10" dirty="0">
                <a:latin typeface="Arial"/>
                <a:cs typeface="Arial"/>
              </a:rPr>
              <a:t>Photon</a:t>
            </a:r>
            <a:r>
              <a:rPr sz="2000" spc="-40" dirty="0">
                <a:latin typeface="Arial"/>
                <a:cs typeface="Arial"/>
              </a:rPr>
              <a:t> </a:t>
            </a:r>
            <a:r>
              <a:rPr sz="2000" spc="-10" dirty="0">
                <a:latin typeface="Arial"/>
                <a:cs typeface="Arial"/>
              </a:rPr>
              <a:t>Energy</a:t>
            </a:r>
            <a:endParaRPr sz="2000">
              <a:latin typeface="Arial"/>
              <a:cs typeface="Arial"/>
            </a:endParaRPr>
          </a:p>
        </p:txBody>
      </p:sp>
      <p:sp>
        <p:nvSpPr>
          <p:cNvPr id="6" name="object 6"/>
          <p:cNvSpPr txBox="1"/>
          <p:nvPr/>
        </p:nvSpPr>
        <p:spPr>
          <a:xfrm>
            <a:off x="1917700" y="2181225"/>
            <a:ext cx="2480703" cy="615553"/>
          </a:xfrm>
          <a:prstGeom prst="rect">
            <a:avLst/>
          </a:prstGeom>
        </p:spPr>
        <p:txBody>
          <a:bodyPr vert="horz" wrap="square" lIns="0" tIns="15240" rIns="0" bIns="0" rtlCol="0">
            <a:spAutoFit/>
          </a:bodyPr>
          <a:lstStyle/>
          <a:p>
            <a:pPr marL="12700">
              <a:lnSpc>
                <a:spcPct val="100000"/>
              </a:lnSpc>
              <a:spcBef>
                <a:spcPts val="120"/>
              </a:spcBef>
            </a:pPr>
            <a:r>
              <a:rPr sz="3700" i="1" spc="5" dirty="0">
                <a:latin typeface="Times New Roman"/>
                <a:cs typeface="Times New Roman"/>
              </a:rPr>
              <a:t>E </a:t>
            </a:r>
            <a:r>
              <a:rPr sz="3700" spc="5" dirty="0">
                <a:latin typeface="Symbol"/>
                <a:cs typeface="Symbol"/>
              </a:rPr>
              <a:t></a:t>
            </a:r>
            <a:r>
              <a:rPr sz="3700" spc="5" dirty="0">
                <a:latin typeface="Times New Roman"/>
                <a:cs typeface="Times New Roman"/>
              </a:rPr>
              <a:t> </a:t>
            </a:r>
            <a:r>
              <a:rPr sz="3700" i="1" spc="-50" dirty="0">
                <a:latin typeface="Times New Roman"/>
                <a:cs typeface="Times New Roman"/>
              </a:rPr>
              <a:t>h</a:t>
            </a:r>
            <a:r>
              <a:rPr sz="3900" i="1" spc="-50">
                <a:latin typeface="Symbol"/>
                <a:cs typeface="Symbol"/>
              </a:rPr>
              <a:t></a:t>
            </a:r>
            <a:r>
              <a:rPr sz="3900" i="1" spc="-50">
                <a:latin typeface="Times New Roman"/>
                <a:cs typeface="Times New Roman"/>
              </a:rPr>
              <a:t> </a:t>
            </a:r>
            <a:endParaRPr sz="5550" baseline="35285">
              <a:latin typeface="Times New Roman"/>
              <a:cs typeface="Times New Roman"/>
            </a:endParaRPr>
          </a:p>
        </p:txBody>
      </p:sp>
      <p:sp>
        <p:nvSpPr>
          <p:cNvPr id="7" name="object 7"/>
          <p:cNvSpPr txBox="1"/>
          <p:nvPr/>
        </p:nvSpPr>
        <p:spPr>
          <a:xfrm>
            <a:off x="4584700" y="2257425"/>
            <a:ext cx="5271770" cy="419734"/>
          </a:xfrm>
          <a:prstGeom prst="rect">
            <a:avLst/>
          </a:prstGeom>
        </p:spPr>
        <p:txBody>
          <a:bodyPr vert="horz" wrap="square" lIns="0" tIns="16510" rIns="0" bIns="0" rtlCol="0">
            <a:spAutoFit/>
          </a:bodyPr>
          <a:lstStyle/>
          <a:p>
            <a:pPr marL="12700">
              <a:lnSpc>
                <a:spcPct val="100000"/>
              </a:lnSpc>
              <a:spcBef>
                <a:spcPts val="130"/>
              </a:spcBef>
            </a:pPr>
            <a:r>
              <a:rPr sz="2550" spc="15" dirty="0">
                <a:latin typeface="Times New Roman"/>
                <a:cs typeface="Times New Roman"/>
              </a:rPr>
              <a:t>h</a:t>
            </a:r>
            <a:r>
              <a:rPr sz="2550" spc="30" dirty="0">
                <a:latin typeface="Times New Roman"/>
                <a:cs typeface="Times New Roman"/>
              </a:rPr>
              <a:t> </a:t>
            </a:r>
            <a:r>
              <a:rPr sz="2550" spc="15" dirty="0">
                <a:latin typeface="Symbol"/>
                <a:cs typeface="Symbol"/>
              </a:rPr>
              <a:t></a:t>
            </a:r>
            <a:r>
              <a:rPr sz="2550" spc="-40" dirty="0">
                <a:latin typeface="Times New Roman"/>
                <a:cs typeface="Times New Roman"/>
              </a:rPr>
              <a:t> </a:t>
            </a:r>
            <a:r>
              <a:rPr sz="2550" spc="25" dirty="0">
                <a:latin typeface="Times New Roman"/>
                <a:cs typeface="Times New Roman"/>
              </a:rPr>
              <a:t>planck's</a:t>
            </a:r>
            <a:r>
              <a:rPr sz="2550" spc="-320" dirty="0">
                <a:latin typeface="Times New Roman"/>
                <a:cs typeface="Times New Roman"/>
              </a:rPr>
              <a:t> </a:t>
            </a:r>
            <a:r>
              <a:rPr sz="2550" spc="10" dirty="0">
                <a:latin typeface="Times New Roman"/>
                <a:cs typeface="Times New Roman"/>
              </a:rPr>
              <a:t>contant(6.626</a:t>
            </a:r>
            <a:r>
              <a:rPr sz="2550" spc="-409" dirty="0">
                <a:latin typeface="Times New Roman"/>
                <a:cs typeface="Times New Roman"/>
              </a:rPr>
              <a:t> </a:t>
            </a:r>
            <a:r>
              <a:rPr sz="2550" spc="30" dirty="0">
                <a:latin typeface="Symbol"/>
                <a:cs typeface="Symbol"/>
              </a:rPr>
              <a:t></a:t>
            </a:r>
            <a:r>
              <a:rPr sz="2550" spc="30" dirty="0">
                <a:latin typeface="Times New Roman"/>
                <a:cs typeface="Times New Roman"/>
              </a:rPr>
              <a:t>10</a:t>
            </a:r>
            <a:r>
              <a:rPr sz="2250" spc="44" baseline="42592" dirty="0">
                <a:latin typeface="Times New Roman"/>
                <a:cs typeface="Times New Roman"/>
              </a:rPr>
              <a:t>-34 </a:t>
            </a:r>
            <a:r>
              <a:rPr sz="2550" i="1" spc="15" dirty="0">
                <a:latin typeface="Times New Roman"/>
                <a:cs typeface="Times New Roman"/>
              </a:rPr>
              <a:t>J</a:t>
            </a:r>
            <a:r>
              <a:rPr sz="2550" i="1" spc="20" dirty="0">
                <a:latin typeface="Times New Roman"/>
                <a:cs typeface="Times New Roman"/>
              </a:rPr>
              <a:t> </a:t>
            </a:r>
            <a:r>
              <a:rPr sz="2550" spc="75" dirty="0">
                <a:latin typeface="Symbol"/>
                <a:cs typeface="Symbol"/>
              </a:rPr>
              <a:t></a:t>
            </a:r>
            <a:r>
              <a:rPr sz="2550" spc="75" dirty="0">
                <a:latin typeface="Times New Roman"/>
                <a:cs typeface="Times New Roman"/>
              </a:rPr>
              <a:t>sec)</a:t>
            </a:r>
            <a:endParaRPr sz="2550">
              <a:latin typeface="Times New Roman"/>
              <a:cs typeface="Times New Roman"/>
            </a:endParaRPr>
          </a:p>
        </p:txBody>
      </p:sp>
      <p:sp>
        <p:nvSpPr>
          <p:cNvPr id="8" name="object 8"/>
          <p:cNvSpPr/>
          <p:nvPr/>
        </p:nvSpPr>
        <p:spPr>
          <a:xfrm>
            <a:off x="1424451" y="3314021"/>
            <a:ext cx="8039471" cy="100491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74839" y="5491734"/>
            <a:ext cx="9144000" cy="858519"/>
          </a:xfrm>
          <a:custGeom>
            <a:avLst/>
            <a:gdLst/>
            <a:ahLst/>
            <a:cxnLst/>
            <a:rect l="l" t="t" r="r" b="b"/>
            <a:pathLst>
              <a:path w="9144000" h="858520">
                <a:moveTo>
                  <a:pt x="0" y="0"/>
                </a:moveTo>
                <a:lnTo>
                  <a:pt x="0" y="858012"/>
                </a:lnTo>
                <a:lnTo>
                  <a:pt x="9143999" y="858012"/>
                </a:lnTo>
                <a:lnTo>
                  <a:pt x="9143999" y="0"/>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1564511" y="4763516"/>
            <a:ext cx="7583805" cy="112268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Although light behaves like </a:t>
            </a:r>
            <a:r>
              <a:rPr sz="1800" dirty="0">
                <a:latin typeface="Times New Roman"/>
                <a:cs typeface="Times New Roman"/>
              </a:rPr>
              <a:t>a </a:t>
            </a:r>
            <a:r>
              <a:rPr sz="1800" spc="-5" dirty="0">
                <a:latin typeface="Times New Roman"/>
                <a:cs typeface="Times New Roman"/>
              </a:rPr>
              <a:t>wave, having both </a:t>
            </a:r>
            <a:r>
              <a:rPr sz="1800" dirty="0">
                <a:latin typeface="Times New Roman"/>
                <a:cs typeface="Times New Roman"/>
              </a:rPr>
              <a:t>a </a:t>
            </a:r>
            <a:r>
              <a:rPr sz="1800" spc="-5" dirty="0">
                <a:latin typeface="Times New Roman"/>
                <a:cs typeface="Times New Roman"/>
              </a:rPr>
              <a:t>wavelength and </a:t>
            </a:r>
            <a:r>
              <a:rPr sz="1800" dirty="0">
                <a:latin typeface="Times New Roman"/>
                <a:cs typeface="Times New Roman"/>
              </a:rPr>
              <a:t>a </a:t>
            </a:r>
            <a:r>
              <a:rPr sz="1800" spc="-20" dirty="0">
                <a:latin typeface="Times New Roman"/>
                <a:cs typeface="Times New Roman"/>
              </a:rPr>
              <a:t>frequency, </a:t>
            </a:r>
            <a:r>
              <a:rPr sz="1800" dirty="0">
                <a:latin typeface="Times New Roman"/>
                <a:cs typeface="Times New Roman"/>
              </a:rPr>
              <a:t>a  </a:t>
            </a:r>
            <a:r>
              <a:rPr sz="1800" spc="-5" dirty="0">
                <a:latin typeface="Times New Roman"/>
                <a:cs typeface="Times New Roman"/>
              </a:rPr>
              <a:t>series of experiments by Planck and Einstein </a:t>
            </a:r>
            <a:r>
              <a:rPr sz="1800" dirty="0">
                <a:latin typeface="Times New Roman"/>
                <a:cs typeface="Times New Roman"/>
              </a:rPr>
              <a:t>in the early 1900s </a:t>
            </a:r>
            <a:r>
              <a:rPr sz="1800" spc="-5" dirty="0">
                <a:latin typeface="Times New Roman"/>
                <a:cs typeface="Times New Roman"/>
              </a:rPr>
              <a:t>showed </a:t>
            </a:r>
            <a:r>
              <a:rPr sz="1800" dirty="0">
                <a:latin typeface="Times New Roman"/>
                <a:cs typeface="Times New Roman"/>
              </a:rPr>
              <a:t>that it also  </a:t>
            </a:r>
            <a:r>
              <a:rPr sz="1800" spc="-5" dirty="0">
                <a:latin typeface="Times New Roman"/>
                <a:cs typeface="Times New Roman"/>
              </a:rPr>
              <a:t>exhibits particle-like </a:t>
            </a:r>
            <a:r>
              <a:rPr sz="1800" spc="-15" dirty="0">
                <a:latin typeface="Times New Roman"/>
                <a:cs typeface="Times New Roman"/>
              </a:rPr>
              <a:t>behavior. </a:t>
            </a:r>
            <a:r>
              <a:rPr sz="1800" spc="-5" dirty="0">
                <a:latin typeface="Times New Roman"/>
                <a:cs typeface="Times New Roman"/>
              </a:rPr>
              <a:t>These light particles are called photons, and the  </a:t>
            </a:r>
            <a:r>
              <a:rPr sz="1800" spc="-10" dirty="0">
                <a:latin typeface="Times New Roman"/>
                <a:cs typeface="Times New Roman"/>
              </a:rPr>
              <a:t>energy </a:t>
            </a:r>
            <a:r>
              <a:rPr sz="1800" spc="-5" dirty="0">
                <a:latin typeface="Times New Roman"/>
                <a:cs typeface="Times New Roman"/>
              </a:rPr>
              <a:t>of </a:t>
            </a:r>
            <a:r>
              <a:rPr sz="1800" dirty="0">
                <a:latin typeface="Times New Roman"/>
                <a:cs typeface="Times New Roman"/>
              </a:rPr>
              <a:t>a </a:t>
            </a:r>
            <a:r>
              <a:rPr sz="1800" spc="-5" dirty="0">
                <a:latin typeface="Times New Roman"/>
                <a:cs typeface="Times New Roman"/>
              </a:rPr>
              <a:t>given particle of light can be computed from the simple</a:t>
            </a:r>
            <a:r>
              <a:rPr sz="1800" spc="50" dirty="0">
                <a:latin typeface="Times New Roman"/>
                <a:cs typeface="Times New Roman"/>
              </a:rPr>
              <a:t> </a:t>
            </a:r>
            <a:r>
              <a:rPr sz="1800" spc="-5" dirty="0">
                <a:latin typeface="Times New Roman"/>
                <a:cs typeface="Times New Roman"/>
              </a:rPr>
              <a:t>relationship.</a:t>
            </a:r>
            <a:endParaRPr sz="180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TotalTime>
  <Words>2423</Words>
  <Application>Microsoft Office PowerPoint</Application>
  <PresentationFormat>Custom</PresentationFormat>
  <Paragraphs>328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Properties of Sun Light</vt:lpstr>
      <vt:lpstr>Properties of Sun Light</vt:lpstr>
      <vt:lpstr>Properties of Sun Light</vt:lpstr>
      <vt:lpstr>Properties of Sun Light</vt:lpstr>
      <vt:lpstr>Properties of Sun Light</vt:lpstr>
      <vt:lpstr>Properties of Sun Light</vt:lpstr>
      <vt:lpstr>Slide 7</vt:lpstr>
      <vt:lpstr>Properties of Sun Light</vt:lpstr>
      <vt:lpstr>Solar Cells</vt:lpstr>
      <vt:lpstr>Solar Cells</vt:lpstr>
      <vt:lpstr>Solar Cells</vt:lpstr>
      <vt:lpstr>Solar Cells</vt:lpstr>
      <vt:lpstr>Solar Cells</vt:lpstr>
      <vt:lpstr>Solar Cells</vt:lpstr>
      <vt:lpstr>Solar Cells</vt:lpstr>
      <vt:lpstr>Solar Cells</vt:lpstr>
      <vt:lpstr>Solar Cells</vt:lpstr>
      <vt:lpstr>Slide 18</vt:lpstr>
      <vt:lpstr>Levelized Cost of Energy</vt:lpstr>
      <vt:lpstr>Levelized Cost of Energy</vt:lpstr>
      <vt:lpstr>Trend in Module Price</vt:lpstr>
      <vt:lpstr>Solar Cells</vt:lpstr>
      <vt:lpstr>Perovskite Thin Film Solar Cells</vt:lpstr>
      <vt:lpstr>Perovskite Thin Film Solar Cells</vt:lpstr>
      <vt:lpstr>Perovskite Thin Film Solar Cells</vt:lpstr>
      <vt:lpstr>Perovskite Thin Film Solar Cells</vt:lpstr>
      <vt:lpstr>Solar Cells</vt:lpstr>
      <vt:lpstr>Solar Cells</vt:lpstr>
      <vt:lpstr>Solar Cells</vt:lpstr>
      <vt:lpstr>Solar Cells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&lt;4D6963726F736F667420506F776572506F696E74202D20BFA1B3CAC1F6BAAFC8AFBCD2C0E7C6AFB7D0322E70707478&gt;</dc:title>
  <dc:creator>&lt;C1A4C7F6BCAE&gt;</dc:creator>
  <cp:lastModifiedBy>user1</cp:lastModifiedBy>
  <cp:revision>44</cp:revision>
  <dcterms:created xsi:type="dcterms:W3CDTF">2019-04-04T14:33:50Z</dcterms:created>
  <dcterms:modified xsi:type="dcterms:W3CDTF">2019-07-09T00:53:31Z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2014-09-29T00:00:00Z</vt:filetime>
  </property>
  <property fmtid="{D5CDD505-2E9C-101B-9397-08002B2CF9AE}" pid="3" name="Creator">
    <vt:lpwstr>PScript5.dll Version 5.2.2</vt:lpwstr>
  </property>
  <property fmtid="{D5CDD505-2E9C-101B-9397-08002B2CF9AE}" pid="4" name="LastSaved">
    <vt:filetime>2019-04-04T00:00:00Z</vt:filetime>
  </property>
</Properties>
</file>