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0"/>
  </p:notesMasterIdLst>
  <p:handoutMasterIdLst>
    <p:handoutMasterId r:id="rId51"/>
  </p:handoutMasterIdLst>
  <p:sldIdLst>
    <p:sldId id="256" r:id="rId3"/>
    <p:sldId id="257" r:id="rId4"/>
    <p:sldId id="258" r:id="rId5"/>
    <p:sldId id="259" r:id="rId6"/>
    <p:sldId id="262" r:id="rId7"/>
    <p:sldId id="347" r:id="rId8"/>
    <p:sldId id="263" r:id="rId9"/>
    <p:sldId id="265" r:id="rId10"/>
    <p:sldId id="350" r:id="rId11"/>
    <p:sldId id="352" r:id="rId12"/>
    <p:sldId id="264" r:id="rId13"/>
    <p:sldId id="267" r:id="rId14"/>
    <p:sldId id="268" r:id="rId15"/>
    <p:sldId id="354" r:id="rId16"/>
    <p:sldId id="270" r:id="rId17"/>
    <p:sldId id="271" r:id="rId18"/>
    <p:sldId id="273" r:id="rId19"/>
    <p:sldId id="272" r:id="rId20"/>
    <p:sldId id="275" r:id="rId21"/>
    <p:sldId id="274" r:id="rId22"/>
    <p:sldId id="283" r:id="rId23"/>
    <p:sldId id="284" r:id="rId24"/>
    <p:sldId id="285" r:id="rId25"/>
    <p:sldId id="286" r:id="rId26"/>
    <p:sldId id="287" r:id="rId27"/>
    <p:sldId id="288" r:id="rId28"/>
    <p:sldId id="289" r:id="rId29"/>
    <p:sldId id="290" r:id="rId30"/>
    <p:sldId id="300" r:id="rId31"/>
    <p:sldId id="301" r:id="rId32"/>
    <p:sldId id="302" r:id="rId33"/>
    <p:sldId id="303" r:id="rId34"/>
    <p:sldId id="305" r:id="rId35"/>
    <p:sldId id="306" r:id="rId36"/>
    <p:sldId id="307" r:id="rId37"/>
    <p:sldId id="308" r:id="rId38"/>
    <p:sldId id="309" r:id="rId39"/>
    <p:sldId id="310" r:id="rId40"/>
    <p:sldId id="312" r:id="rId41"/>
    <p:sldId id="313" r:id="rId42"/>
    <p:sldId id="316" r:id="rId43"/>
    <p:sldId id="317" r:id="rId44"/>
    <p:sldId id="322" r:id="rId45"/>
    <p:sldId id="323" r:id="rId46"/>
    <p:sldId id="334" r:id="rId47"/>
    <p:sldId id="336" r:id="rId48"/>
    <p:sldId id="355" r:id="rId49"/>
  </p:sldIdLst>
  <p:sldSz cx="9144000" cy="6858000" type="screen4x3"/>
  <p:notesSz cx="6858000" cy="923607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70C4"/>
    <a:srgbClr val="FFFF99"/>
    <a:srgbClr val="CCECFF"/>
    <a:srgbClr val="FFCC66"/>
    <a:srgbClr val="FFFFCC"/>
    <a:srgbClr val="FFFF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161"/>
    <p:restoredTop sz="89203"/>
  </p:normalViewPr>
  <p:slideViewPr>
    <p:cSldViewPr showGuides="1">
      <p:cViewPr>
        <p:scale>
          <a:sx n="71" d="100"/>
          <a:sy n="71" d="100"/>
        </p:scale>
        <p:origin x="-288" y="1050"/>
      </p:cViewPr>
      <p:guideLst>
        <p:guide orient="horz" pos="2208"/>
        <p:guide pos="2832"/>
      </p:guideLst>
    </p:cSldViewPr>
  </p:slideViewPr>
  <p:outlineViewPr>
    <p:cViewPr>
      <p:scale>
        <a:sx n="33" d="100"/>
        <a:sy n="33" d="100"/>
      </p:scale>
      <p:origin x="0" y="-549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1"/>
            <a:ext cx="2971800"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772526"/>
            <a:ext cx="2971800" cy="4619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772526"/>
            <a:ext cx="2971800" cy="46196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altLang="en-US" sz="1200" dirty="0">
                <a:latin typeface="Calibri" panose="020F0502020204030204" pitchFamily="34" charset="0"/>
              </a:rPr>
              <a:pPr lvl="0" algn="r" eaLnBrk="1" hangingPunct="1"/>
              <a:t>‹#›</a:t>
            </a:fld>
            <a:endParaRPr lang="en-US"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1"/>
            <a:ext cx="2971800"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Notes Placeholder 4"/>
          <p:cNvSpPr>
            <a:spLocks noGrp="1"/>
          </p:cNvSpPr>
          <p:nvPr>
            <p:ph type="body" sz="quarter" idx="3"/>
          </p:nvPr>
        </p:nvSpPr>
        <p:spPr>
          <a:xfrm>
            <a:off x="685800" y="4387851"/>
            <a:ext cx="5486400" cy="4156075"/>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Fifth level</a:t>
            </a:r>
            <a:endParaRPr kumimoji="0" lang="en-US" sz="12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4"/>
          </p:nvPr>
        </p:nvSpPr>
        <p:spPr>
          <a:xfrm>
            <a:off x="0" y="8772526"/>
            <a:ext cx="2971800" cy="4619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772526"/>
            <a:ext cx="2971800" cy="461963"/>
          </a:xfrm>
          <a:prstGeom prst="rect">
            <a:avLst/>
          </a:prstGeom>
        </p:spPr>
        <p:txBody>
          <a:bodyPr vert="horz" wrap="square" lIns="91440" tIns="45720" rIns="91440" bIns="45720" numCol="1" anchor="b" anchorCtr="0" compatLnSpc="1"/>
          <a:lstStyle/>
          <a:p>
            <a:pPr lvl="0" algn="r" eaLnBrk="1" hangingPunct="1"/>
            <a:fld id="{9A0DB2DC-4C9A-4742-B13C-FB6460FD3503}" type="slidenum">
              <a:rPr lang="en-US" altLang="en-US" sz="1200" dirty="0">
                <a:latin typeface="Calibri" panose="020F0502020204030204" pitchFamily="34" charset="0"/>
              </a:rPr>
              <a:pPr lvl="0" algn="r" eaLnBrk="1" hangingPunct="1"/>
              <a:t>‹#›</a:t>
            </a:fld>
            <a:endParaRPr lang="en-US"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lstStyle/>
          <a:p>
            <a:pPr lvl="0"/>
            <a:endParaRPr lang="en-US" altLang="en-US" dirty="0"/>
          </a:p>
        </p:txBody>
      </p:sp>
      <p:sp>
        <p:nvSpPr>
          <p:cNvPr id="21508" name="Slide Number Placeholder 3"/>
          <p:cNvSpPr txBox="1">
            <a:spLocks noGrp="1"/>
          </p:cNvSpPr>
          <p:nvPr>
            <p:ph type="sldNum" sz="quarter"/>
          </p:nvPr>
        </p:nvSpPr>
        <p:spPr>
          <a:xfrm>
            <a:off x="3884613" y="8772526"/>
            <a:ext cx="2971800" cy="461963"/>
          </a:xfrm>
          <a:prstGeom prst="rect">
            <a:avLst/>
          </a:prstGeom>
          <a:noFill/>
          <a:ln w="9525">
            <a:noFill/>
          </a:ln>
        </p:spPr>
        <p:txBody>
          <a:bodyPr anchor="b"/>
          <a:lstStyle/>
          <a:p>
            <a:pPr lvl="0" algn="r" eaLnBrk="1" hangingPunct="1"/>
            <a:fld id="{9A0DB2DC-4C9A-4742-B13C-FB6460FD3503}" type="slidenum">
              <a:rPr lang="en-US" altLang="en-US" sz="1200" dirty="0">
                <a:latin typeface="Calibri" panose="020F0502020204030204" pitchFamily="34" charset="0"/>
              </a:rPr>
              <a:pPr lvl="0" algn="r" eaLnBrk="1" hangingPunct="1"/>
              <a:t>1</a:t>
            </a:fld>
            <a:endParaRPr lang="en-US"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p:spPr>
      </p:sp>
      <p:sp>
        <p:nvSpPr>
          <p:cNvPr id="62467" name="Notes Placeholder 2"/>
          <p:cNvSpPr>
            <a:spLocks noGrp="1"/>
          </p:cNvSpPr>
          <p:nvPr>
            <p:ph type="body" idx="1"/>
          </p:nvPr>
        </p:nvSpPr>
        <p:spPr bwMode="auto">
          <a:noFill/>
        </p:spPr>
        <p:txBody>
          <a:bodyPr wrap="square" numCol="1" anchor="t" anchorCtr="0" compatLnSpc="1"/>
          <a:lstStyle/>
          <a:p>
            <a:endParaRPr lang="en-US" altLang="en-US" smtClean="0"/>
          </a:p>
        </p:txBody>
      </p:sp>
      <p:sp>
        <p:nvSpPr>
          <p:cNvPr id="62468" name="Slide Number Placeholder 3"/>
          <p:cNvSpPr>
            <a:spLocks noGrp="1"/>
          </p:cNvSpPr>
          <p:nvPr>
            <p:ph type="sldNum" sz="quarter" idx="5"/>
          </p:nvPr>
        </p:nvSpPr>
        <p:spPr bwMode="auto">
          <a:noFill/>
          <a:ln>
            <a:miter lim="800000"/>
          </a:ln>
        </p:spPr>
        <p:txBody>
          <a:bodyPr/>
          <a:lstStyle/>
          <a:p>
            <a:fld id="{C7F70CF8-55F6-404A-A36C-5B33A7D36DAB}" type="slidenum">
              <a:rPr lang="en-US" altLang="en-US" smtClean="0"/>
              <a:pPr/>
              <a:t>32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ln>
        </p:spPr>
      </p:sp>
      <p:sp>
        <p:nvSpPr>
          <p:cNvPr id="63491" name="Rectangle 3"/>
          <p:cNvSpPr>
            <a:spLocks noGrp="1" noChangeArrowheads="1"/>
          </p:cNvSpPr>
          <p:nvPr>
            <p:ph type="body" idx="1"/>
          </p:nvPr>
        </p:nvSpPr>
        <p:spPr bwMode="auto">
          <a:noFill/>
        </p:spPr>
        <p:txBody>
          <a:bodyPr wrap="square" numCol="1" anchor="t" anchorCtr="0" compatLnSpc="1"/>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p:spPr>
      </p:sp>
      <p:sp>
        <p:nvSpPr>
          <p:cNvPr id="61443" name="Notes Placeholder 2"/>
          <p:cNvSpPr>
            <a:spLocks noGrp="1"/>
          </p:cNvSpPr>
          <p:nvPr>
            <p:ph type="body" idx="1"/>
          </p:nvPr>
        </p:nvSpPr>
        <p:spPr bwMode="auto">
          <a:noFill/>
        </p:spPr>
        <p:txBody>
          <a:bodyPr wrap="square" numCol="1" anchor="t" anchorCtr="0" compatLnSpc="1"/>
          <a:lstStyle/>
          <a:p>
            <a:endParaRPr lang="en-US" altLang="en-US" smtClean="0"/>
          </a:p>
        </p:txBody>
      </p:sp>
      <p:sp>
        <p:nvSpPr>
          <p:cNvPr id="61444" name="Slide Number Placeholder 3"/>
          <p:cNvSpPr>
            <a:spLocks noGrp="1"/>
          </p:cNvSpPr>
          <p:nvPr>
            <p:ph type="sldNum" sz="quarter" idx="5"/>
          </p:nvPr>
        </p:nvSpPr>
        <p:spPr bwMode="auto">
          <a:noFill/>
          <a:ln>
            <a:miter lim="800000"/>
          </a:ln>
        </p:spPr>
        <p:txBody>
          <a:bodyPr/>
          <a:lstStyle/>
          <a:p>
            <a:fld id="{085918C8-AB20-4B00-8E8A-4654054E34C2}" type="slidenum">
              <a:rPr lang="en-US" altLang="en-US" smtClean="0"/>
              <a:pPr/>
              <a:t>14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marL="1422400" indent="-342900">
              <a:buClr>
                <a:srgbClr val="006600"/>
              </a:buClr>
              <a:buFont typeface="Arial" panose="020B0604020202020204" pitchFamily="34" charset="0"/>
              <a:buChar char="•"/>
              <a:defRPr baseline="0">
                <a:solidFill>
                  <a:srgbClr val="006600"/>
                </a:solidFill>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marL="1422400" indent="-3429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marL="1422400" indent="-342900">
              <a:buClr>
                <a:srgbClr val="006600"/>
              </a:buClr>
              <a:buFont typeface="Arial" panose="020B0604020202020204" pitchFamily="34" charset="0"/>
              <a:buChar char="•"/>
              <a:defRPr baseline="0">
                <a:solidFill>
                  <a:srgbClr val="006600"/>
                </a:solidFill>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en-US" sz="3200" b="0" i="0" u="none" strike="noStrike" kern="1200" cap="none" spc="0" normalizeH="0" baseline="0" noProof="0">
              <a:ln>
                <a:noFill/>
              </a:ln>
              <a:solidFill>
                <a:schemeClr val="hlink"/>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F4BDA8D2-CB38-40EA-B951-A696BA848E33}" type="datetime1">
              <a:rPr lang="en-US"/>
              <a:pPr>
                <a:defRPr/>
              </a:pPr>
              <a:t>5/2/2020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03B3D3-296C-4F69-A2D3-387EAC036B8A}" type="slidenum">
              <a:rPr lang="en-US" altLang="en-US"/>
              <a:pPr>
                <a:defRPr/>
              </a:pPr>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marL="1422400" indent="-3429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en-US" sz="3200" b="0" i="0" u="none" strike="noStrike" kern="1200" cap="none" spc="0" normalizeH="0" baseline="0" noProof="0">
              <a:ln>
                <a:noFill/>
              </a:ln>
              <a:solidFill>
                <a:schemeClr val="hlink"/>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dirty="0"/>
              <a:pPr lvl="0" eaLnBrk="1" hangingPunct="1"/>
              <a:t>‹#›</a:t>
            </a:fld>
            <a:endParaRPr lang="en-US" altLang="en-US" dirty="0"/>
          </a:p>
        </p:txBody>
      </p:sp>
    </p:spTree>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altLang="en-US" dirty="0"/>
              <a:pPr lvl="0" eaLnBrk="1" hangingPunct="1"/>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rtl="0" eaLnBrk="0" fontAlgn="base" hangingPunct="0">
        <a:spcBef>
          <a:spcPct val="0"/>
        </a:spcBef>
        <a:spcAft>
          <a:spcPct val="0"/>
        </a:spcAft>
        <a:defRPr sz="4400" kern="12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Calibri" panose="020F0502020204030204" pitchFamily="34" charset="0"/>
        </a:defRPr>
      </a:lvl2pPr>
      <a:lvl3pPr algn="ctr" rtl="0" eaLnBrk="0" fontAlgn="base" hangingPunct="0">
        <a:spcBef>
          <a:spcPct val="0"/>
        </a:spcBef>
        <a:spcAft>
          <a:spcPct val="0"/>
        </a:spcAft>
        <a:defRPr sz="4400">
          <a:solidFill>
            <a:srgbClr val="FF0000"/>
          </a:solidFill>
          <a:latin typeface="Calibri" panose="020F0502020204030204" pitchFamily="34" charset="0"/>
        </a:defRPr>
      </a:lvl3pPr>
      <a:lvl4pPr algn="ctr" rtl="0" eaLnBrk="0" fontAlgn="base" hangingPunct="0">
        <a:spcBef>
          <a:spcPct val="0"/>
        </a:spcBef>
        <a:spcAft>
          <a:spcPct val="0"/>
        </a:spcAft>
        <a:defRPr sz="4400">
          <a:solidFill>
            <a:srgbClr val="FF0000"/>
          </a:solidFill>
          <a:latin typeface="Calibri" panose="020F0502020204030204" pitchFamily="34" charset="0"/>
        </a:defRPr>
      </a:lvl4pPr>
      <a:lvl5pPr algn="ctr" rtl="0" eaLnBrk="0" fontAlgn="base" hangingPunct="0">
        <a:spcBef>
          <a:spcPct val="0"/>
        </a:spcBef>
        <a:spcAft>
          <a:spcPct val="0"/>
        </a:spcAft>
        <a:defRPr sz="4400">
          <a:solidFill>
            <a:srgbClr val="FF0000"/>
          </a:solidFill>
          <a:latin typeface="Calibri" panose="020F0502020204030204" pitchFamily="34" charset="0"/>
        </a:defRPr>
      </a:lvl5pPr>
      <a:lvl6pPr marL="457200" algn="ctr" rtl="0" fontAlgn="base">
        <a:spcBef>
          <a:spcPct val="0"/>
        </a:spcBef>
        <a:spcAft>
          <a:spcPct val="0"/>
        </a:spcAft>
        <a:defRPr sz="4400">
          <a:solidFill>
            <a:srgbClr val="FF0000"/>
          </a:solidFill>
          <a:latin typeface="Calibri" panose="020F0502020204030204" pitchFamily="34" charset="0"/>
        </a:defRPr>
      </a:lvl6pPr>
      <a:lvl7pPr marL="914400" algn="ctr" rtl="0" fontAlgn="base">
        <a:spcBef>
          <a:spcPct val="0"/>
        </a:spcBef>
        <a:spcAft>
          <a:spcPct val="0"/>
        </a:spcAft>
        <a:defRPr sz="4400">
          <a:solidFill>
            <a:srgbClr val="FF0000"/>
          </a:solidFill>
          <a:latin typeface="Calibri" panose="020F0502020204030204" pitchFamily="34" charset="0"/>
        </a:defRPr>
      </a:lvl7pPr>
      <a:lvl8pPr marL="1371600" algn="ctr" rtl="0" fontAlgn="base">
        <a:spcBef>
          <a:spcPct val="0"/>
        </a:spcBef>
        <a:spcAft>
          <a:spcPct val="0"/>
        </a:spcAft>
        <a:defRPr sz="4400">
          <a:solidFill>
            <a:srgbClr val="FF0000"/>
          </a:solidFill>
          <a:latin typeface="Calibri" panose="020F0502020204030204" pitchFamily="34" charset="0"/>
        </a:defRPr>
      </a:lvl8pPr>
      <a:lvl9pPr marL="1828800" algn="ctr" rtl="0" fontAlgn="base">
        <a:spcBef>
          <a:spcPct val="0"/>
        </a:spcBef>
        <a:spcAft>
          <a:spcPct val="0"/>
        </a:spcAft>
        <a:defRPr sz="4400">
          <a:solidFill>
            <a:srgbClr val="FF0000"/>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hlink"/>
          </a:solidFill>
          <a:latin typeface="+mn-lt"/>
          <a:ea typeface="+mn-ea"/>
          <a:cs typeface="+mn-cs"/>
        </a:defRPr>
      </a:lvl1pPr>
      <a:lvl2pPr marL="965200" indent="-508000" algn="l" rtl="0" eaLnBrk="0" fontAlgn="base" hangingPunct="0">
        <a:spcBef>
          <a:spcPct val="20000"/>
        </a:spcBef>
        <a:spcAft>
          <a:spcPct val="0"/>
        </a:spcAft>
        <a:buFont typeface="Wingdings" panose="05000000000000000000" pitchFamily="2" charset="2"/>
        <a:buChar char="ü"/>
        <a:defRPr sz="2800" kern="1200">
          <a:solidFill>
            <a:schemeClr val="tx1"/>
          </a:solidFill>
          <a:latin typeface="+mn-lt"/>
          <a:ea typeface="+mn-ea"/>
          <a:cs typeface="+mn-cs"/>
        </a:defRPr>
      </a:lvl2pPr>
      <a:lvl3pPr marL="1506855" indent="-427355" algn="l" rtl="0" eaLnBrk="0" fontAlgn="base" hangingPunct="0">
        <a:spcBef>
          <a:spcPct val="20000"/>
        </a:spcBef>
        <a:spcAft>
          <a:spcPct val="0"/>
        </a:spcAft>
        <a:buClr>
          <a:srgbClr val="FF0000"/>
        </a:buClr>
        <a:buChar char="o"/>
        <a:defRPr sz="2400" kern="1200">
          <a:solidFill>
            <a:srgbClr val="FF0000"/>
          </a:solidFill>
          <a:latin typeface="+mn-lt"/>
          <a:ea typeface="+mn-ea"/>
          <a:cs typeface="+mn-cs"/>
        </a:defRPr>
      </a:lvl3pPr>
      <a:lvl4pPr marL="1812925" indent="-19240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2123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95D72BA-4447-453D-8059-E778080AFA45}"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5/2/2020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altLang="en-US" dirty="0"/>
              <a:pPr lvl="0" eaLnBrk="1" hangingPunct="1"/>
              <a:t>‹#›</a:t>
            </a:fld>
            <a:endParaRPr lang="en-US"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hf hdr="0" ftr="0" dt="0"/>
  <p:txStyles>
    <p:titleStyle>
      <a:lvl1pPr algn="ctr" rtl="0" eaLnBrk="0" fontAlgn="base" hangingPunct="0">
        <a:spcBef>
          <a:spcPct val="0"/>
        </a:spcBef>
        <a:spcAft>
          <a:spcPct val="0"/>
        </a:spcAft>
        <a:defRPr sz="4400" kern="12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Calibri" panose="020F0502020204030204" pitchFamily="34" charset="0"/>
        </a:defRPr>
      </a:lvl2pPr>
      <a:lvl3pPr algn="ctr" rtl="0" eaLnBrk="0" fontAlgn="base" hangingPunct="0">
        <a:spcBef>
          <a:spcPct val="0"/>
        </a:spcBef>
        <a:spcAft>
          <a:spcPct val="0"/>
        </a:spcAft>
        <a:defRPr sz="4400">
          <a:solidFill>
            <a:srgbClr val="FF0000"/>
          </a:solidFill>
          <a:latin typeface="Calibri" panose="020F0502020204030204" pitchFamily="34" charset="0"/>
        </a:defRPr>
      </a:lvl3pPr>
      <a:lvl4pPr algn="ctr" rtl="0" eaLnBrk="0" fontAlgn="base" hangingPunct="0">
        <a:spcBef>
          <a:spcPct val="0"/>
        </a:spcBef>
        <a:spcAft>
          <a:spcPct val="0"/>
        </a:spcAft>
        <a:defRPr sz="4400">
          <a:solidFill>
            <a:srgbClr val="FF0000"/>
          </a:solidFill>
          <a:latin typeface="Calibri" panose="020F0502020204030204" pitchFamily="34" charset="0"/>
        </a:defRPr>
      </a:lvl4pPr>
      <a:lvl5pPr algn="ctr" rtl="0" eaLnBrk="0" fontAlgn="base" hangingPunct="0">
        <a:spcBef>
          <a:spcPct val="0"/>
        </a:spcBef>
        <a:spcAft>
          <a:spcPct val="0"/>
        </a:spcAft>
        <a:defRPr sz="4400">
          <a:solidFill>
            <a:srgbClr val="FF0000"/>
          </a:solidFill>
          <a:latin typeface="Calibri" panose="020F0502020204030204" pitchFamily="34" charset="0"/>
        </a:defRPr>
      </a:lvl5pPr>
      <a:lvl6pPr marL="457200" algn="ctr" rtl="0" fontAlgn="base">
        <a:spcBef>
          <a:spcPct val="0"/>
        </a:spcBef>
        <a:spcAft>
          <a:spcPct val="0"/>
        </a:spcAft>
        <a:defRPr sz="4400">
          <a:solidFill>
            <a:srgbClr val="FF0000"/>
          </a:solidFill>
          <a:latin typeface="Calibri" panose="020F0502020204030204" pitchFamily="34" charset="0"/>
        </a:defRPr>
      </a:lvl6pPr>
      <a:lvl7pPr marL="914400" algn="ctr" rtl="0" fontAlgn="base">
        <a:spcBef>
          <a:spcPct val="0"/>
        </a:spcBef>
        <a:spcAft>
          <a:spcPct val="0"/>
        </a:spcAft>
        <a:defRPr sz="4400">
          <a:solidFill>
            <a:srgbClr val="FF0000"/>
          </a:solidFill>
          <a:latin typeface="Calibri" panose="020F0502020204030204" pitchFamily="34" charset="0"/>
        </a:defRPr>
      </a:lvl7pPr>
      <a:lvl8pPr marL="1371600" algn="ctr" rtl="0" fontAlgn="base">
        <a:spcBef>
          <a:spcPct val="0"/>
        </a:spcBef>
        <a:spcAft>
          <a:spcPct val="0"/>
        </a:spcAft>
        <a:defRPr sz="4400">
          <a:solidFill>
            <a:srgbClr val="FF0000"/>
          </a:solidFill>
          <a:latin typeface="Calibri" panose="020F0502020204030204" pitchFamily="34" charset="0"/>
        </a:defRPr>
      </a:lvl8pPr>
      <a:lvl9pPr marL="1828800" algn="ctr" rtl="0" fontAlgn="base">
        <a:spcBef>
          <a:spcPct val="0"/>
        </a:spcBef>
        <a:spcAft>
          <a:spcPct val="0"/>
        </a:spcAft>
        <a:defRPr sz="4400">
          <a:solidFill>
            <a:srgbClr val="FF0000"/>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kern="1200">
          <a:solidFill>
            <a:schemeClr val="hlink"/>
          </a:solidFill>
          <a:latin typeface="+mn-lt"/>
          <a:ea typeface="+mn-ea"/>
          <a:cs typeface="+mn-cs"/>
        </a:defRPr>
      </a:lvl1pPr>
      <a:lvl2pPr marL="965200" indent="-508000" algn="l" rtl="0" eaLnBrk="0" fontAlgn="base" hangingPunct="0">
        <a:spcBef>
          <a:spcPct val="20000"/>
        </a:spcBef>
        <a:spcAft>
          <a:spcPct val="0"/>
        </a:spcAft>
        <a:buFont typeface="Wingdings" panose="05000000000000000000" pitchFamily="2" charset="2"/>
        <a:buChar char="ü"/>
        <a:defRPr sz="2800" kern="1200">
          <a:solidFill>
            <a:schemeClr val="tx1"/>
          </a:solidFill>
          <a:latin typeface="+mn-lt"/>
          <a:ea typeface="+mn-ea"/>
          <a:cs typeface="+mn-cs"/>
        </a:defRPr>
      </a:lvl2pPr>
      <a:lvl3pPr marL="1506855" indent="-427355" algn="l" rtl="0" eaLnBrk="0" fontAlgn="base" hangingPunct="0">
        <a:spcBef>
          <a:spcPct val="20000"/>
        </a:spcBef>
        <a:spcAft>
          <a:spcPct val="0"/>
        </a:spcAft>
        <a:buClr>
          <a:srgbClr val="FF0000"/>
        </a:buClr>
        <a:buChar char="o"/>
        <a:defRPr sz="2400" kern="1200">
          <a:solidFill>
            <a:srgbClr val="FF0000"/>
          </a:solidFill>
          <a:latin typeface="+mn-lt"/>
          <a:ea typeface="+mn-ea"/>
          <a:cs typeface="+mn-cs"/>
        </a:defRPr>
      </a:lvl3pPr>
      <a:lvl4pPr marL="1812925" indent="-19240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2123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2" Type="http://schemas.openxmlformats.org/officeDocument/2006/relationships/hyperlink" Target="http://www.fueleconomy.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9.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4.xml"/><Relationship Id="rId1" Type="http://schemas.openxmlformats.org/officeDocument/2006/relationships/vmlDrawing" Target="../drawings/vmlDrawing16.vml"/><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9.xml"/><Relationship Id="rId1" Type="http://schemas.openxmlformats.org/officeDocument/2006/relationships/vmlDrawing" Target="../drawings/vmlDrawing17.vml"/><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4.xml"/><Relationship Id="rId1" Type="http://schemas.openxmlformats.org/officeDocument/2006/relationships/vmlDrawing" Target="../drawings/vmlDrawing20.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4.xml"/><Relationship Id="rId1" Type="http://schemas.openxmlformats.org/officeDocument/2006/relationships/vmlDrawing" Target="../drawings/vmlDrawing21.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4.xml"/><Relationship Id="rId1" Type="http://schemas.openxmlformats.org/officeDocument/2006/relationships/vmlDrawing" Target="../drawings/vmlDrawing2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152400" y="1219200"/>
            <a:ext cx="8763000" cy="2438400"/>
          </a:xfrm>
        </p:spPr>
        <p:txBody>
          <a:bodyPr vert="horz" wrap="square" lIns="91440" tIns="45720" rIns="91440" bIns="45720" anchor="t"/>
          <a:lstStyle/>
          <a:p>
            <a:pPr algn="ctr">
              <a:buFont typeface="Arial" panose="020B0604020202020204" pitchFamily="34" charset="0"/>
              <a:buNone/>
            </a:pPr>
            <a:r>
              <a:rPr lang="en-US" altLang="en-US" sz="4000" b="1" kern="1200" dirty="0">
                <a:solidFill>
                  <a:srgbClr val="FF0000"/>
                </a:solidFill>
                <a:latin typeface="Times New Roman" panose="02020603050405020304" pitchFamily="18" charset="0"/>
                <a:ea typeface="+mn-ea"/>
                <a:cs typeface="Tahoma" panose="020B0604030504040204" pitchFamily="34" charset="0"/>
              </a:rPr>
              <a:t>Quantitative Methods for Energy Studies </a:t>
            </a:r>
          </a:p>
          <a:p>
            <a:pPr algn="ctr">
              <a:buFont typeface="Arial" panose="020B0604020202020204" pitchFamily="34" charset="0"/>
              <a:buNone/>
            </a:pPr>
            <a:r>
              <a:rPr lang="en-US" altLang="en-US" sz="4000" b="1" kern="1200" dirty="0">
                <a:latin typeface="Times New Roman" panose="02020603050405020304" pitchFamily="18" charset="0"/>
                <a:ea typeface="+mn-ea"/>
                <a:cs typeface="Tahoma" panose="020B0604030504040204" pitchFamily="34" charset="0"/>
              </a:rPr>
              <a:t>1. Review of Probability and Statistics</a:t>
            </a:r>
          </a:p>
          <a:p>
            <a:pPr algn="ctr">
              <a:buFont typeface="Arial" panose="020B0604020202020204" pitchFamily="34" charset="0"/>
              <a:buNone/>
            </a:pPr>
            <a:endParaRPr lang="en-US" altLang="en-US" sz="4000" b="1" kern="1200" dirty="0">
              <a:latin typeface="Times New Roman" panose="02020603050405020304" pitchFamily="18" charset="0"/>
              <a:ea typeface="Tahoma" panose="020B0604030504040204" pitchFamily="34" charset="0"/>
              <a:cs typeface="+mn-cs"/>
            </a:endParaRPr>
          </a:p>
        </p:txBody>
      </p:sp>
      <p:sp>
        <p:nvSpPr>
          <p:cNvPr id="2051" name="Content Placeholder 2"/>
          <p:cNvSpPr/>
          <p:nvPr/>
        </p:nvSpPr>
        <p:spPr>
          <a:xfrm>
            <a:off x="76200" y="6400800"/>
            <a:ext cx="9144000" cy="381000"/>
          </a:xfrm>
          <a:prstGeom prst="rect">
            <a:avLst/>
          </a:prstGeom>
          <a:noFill/>
          <a:ln w="9525">
            <a:noFill/>
          </a:ln>
        </p:spPr>
        <p:txBody>
          <a:bodyPr/>
          <a:lstStyle/>
          <a:p>
            <a:pPr marL="342900" indent="-342900" algn="ctr" eaLnBrk="1" hangingPunct="1">
              <a:spcBef>
                <a:spcPct val="20000"/>
              </a:spcBef>
              <a:buFont typeface="Wingdings" panose="05000000000000000000" pitchFamily="2" charset="2"/>
              <a:buNone/>
            </a:pPr>
            <a:endParaRPr lang="en-US" altLang="en-US" sz="2400" dirty="0">
              <a:latin typeface="Times New Roman" panose="02020603050405020304" pitchFamily="18" charset="0"/>
              <a:ea typeface="Tahoma" panose="020B0604030504040204" pitchFamily="34" charset="0"/>
            </a:endParaRPr>
          </a:p>
        </p:txBody>
      </p:sp>
      <p:sp>
        <p:nvSpPr>
          <p:cNvPr id="2052" name="Slide Number Placeholder 2"/>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Times New Roman" panose="02020603050405020304" pitchFamily="18" charset="0"/>
                <a:cs typeface="Tahoma" panose="020B0604030504040204" pitchFamily="34" charset="0"/>
              </a:rPr>
              <a:pPr lvl="0" algn="r" eaLnBrk="1" hangingPunct="1"/>
              <a:t>1</a:t>
            </a:fld>
            <a:endParaRPr lang="en-US" altLang="en-US" sz="1200" dirty="0">
              <a:solidFill>
                <a:srgbClr val="898989"/>
              </a:solidFill>
              <a:latin typeface="Times New Roman" panose="02020603050405020304" pitchFamily="18" charset="0"/>
              <a:ea typeface="Tahoma" panose="020B0604030504040204" pitchFamily="34" charset="0"/>
              <a:cs typeface="Tahoma" panose="020B0604030504040204" pitchFamily="34" charset="0"/>
            </a:endParaRPr>
          </a:p>
        </p:txBody>
      </p:sp>
      <p:sp>
        <p:nvSpPr>
          <p:cNvPr id="2053" name="Rectangle 5"/>
          <p:cNvSpPr/>
          <p:nvPr/>
        </p:nvSpPr>
        <p:spPr>
          <a:xfrm>
            <a:off x="1676400" y="4267200"/>
            <a:ext cx="6172200" cy="646331"/>
          </a:xfrm>
          <a:prstGeom prst="rect">
            <a:avLst/>
          </a:prstGeom>
          <a:noFill/>
          <a:ln w="9525">
            <a:noFill/>
          </a:ln>
        </p:spPr>
        <p:txBody>
          <a:bodyPr>
            <a:spAutoFit/>
          </a:bodyPr>
          <a:lstStyle/>
          <a:p>
            <a:pPr algn="ctr">
              <a:buFont typeface="Wingdings" panose="05000000000000000000" pitchFamily="2" charset="2"/>
              <a:buNone/>
            </a:pPr>
            <a:endParaRPr lang="en-US" altLang="en-US" b="1" dirty="0">
              <a:latin typeface="Times New Roman" panose="02020603050405020304" pitchFamily="18" charset="0"/>
              <a:cs typeface="Tahoma" panose="020B0604030504040204" pitchFamily="34" charset="0"/>
            </a:endParaRPr>
          </a:p>
          <a:p>
            <a:pPr algn="ctr">
              <a:buFont typeface="Wingdings" panose="05000000000000000000" pitchFamily="2" charset="2"/>
              <a:buNone/>
            </a:pPr>
            <a:r>
              <a:rPr lang="en-US" altLang="en-US" b="1" dirty="0" smtClean="0">
                <a:latin typeface="Times New Roman" panose="02020603050405020304" pitchFamily="18" charset="0"/>
                <a:cs typeface="Tahoma" panose="020B0604030504040204" pitchFamily="34" charset="0"/>
              </a:rPr>
              <a:t>May, 2019</a:t>
            </a:r>
            <a:endParaRPr lang="en-US" altLang="en-US" b="1" dirty="0">
              <a:latin typeface="Times New Roman" panose="02020603050405020304" pitchFamily="18" charset="0"/>
              <a:ea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0"/>
            <a:ext cx="8686800" cy="66294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For data collected below 20 we speak of </a:t>
            </a:r>
            <a:r>
              <a:rPr lang="en-US" altLang="en-US" b="1" dirty="0" smtClean="0">
                <a:latin typeface="Times New Roman" panose="02020603050405020304" pitchFamily="18" charset="0"/>
                <a:cs typeface="Times New Roman" panose="02020603050405020304" pitchFamily="18" charset="0"/>
              </a:rPr>
              <a:t>unbiased</a:t>
            </a:r>
            <a:r>
              <a:rPr lang="en-US" altLang="en-US" dirty="0" smtClean="0">
                <a:latin typeface="Times New Roman" panose="02020603050405020304" pitchFamily="18" charset="0"/>
                <a:cs typeface="Times New Roman" panose="02020603050405020304" pitchFamily="18" charset="0"/>
              </a:rPr>
              <a:t> or </a:t>
            </a:r>
            <a:r>
              <a:rPr lang="en-US" altLang="en-US" b="1" dirty="0" smtClean="0">
                <a:latin typeface="Times New Roman" panose="02020603050405020304" pitchFamily="18" charset="0"/>
                <a:cs typeface="Times New Roman" panose="02020603050405020304" pitchFamily="18" charset="0"/>
              </a:rPr>
              <a:t>sample standard deviation</a:t>
            </a:r>
            <a:r>
              <a:rPr lang="en-US" altLang="en-US" dirty="0" smtClean="0">
                <a:latin typeface="Times New Roman" panose="02020603050405020304" pitchFamily="18" charset="0"/>
                <a:cs typeface="Times New Roman" panose="02020603050405020304" pitchFamily="18" charset="0"/>
              </a:rPr>
              <a:t>.  </a:t>
            </a:r>
          </a:p>
          <a:p>
            <a:pPr lvl="1" eaLnBrk="1" hangingPunct="1"/>
            <a:r>
              <a:rPr lang="en-US" altLang="en-US" dirty="0" smtClean="0">
                <a:latin typeface="Times New Roman" panose="02020603050405020304" pitchFamily="18" charset="0"/>
                <a:cs typeface="Times New Roman" panose="02020603050405020304" pitchFamily="18" charset="0"/>
              </a:rPr>
              <a:t>Statisticians designate it by </a:t>
            </a:r>
            <a:r>
              <a:rPr lang="en-US" altLang="en-US" b="1" dirty="0" smtClean="0">
                <a:latin typeface="Times New Roman" panose="02020603050405020304" pitchFamily="18" charset="0"/>
                <a:cs typeface="Times New Roman" panose="02020603050405020304" pitchFamily="18" charset="0"/>
              </a:rPr>
              <a:t>s</a:t>
            </a:r>
            <a:r>
              <a:rPr lang="en-US" altLang="en-US" dirty="0" smtClean="0">
                <a:latin typeface="Times New Roman" panose="02020603050405020304" pitchFamily="18" charset="0"/>
                <a:cs typeface="Times New Roman" panose="02020603050405020304" pitchFamily="18" charset="0"/>
              </a:rPr>
              <a:t> given by</a:t>
            </a:r>
          </a:p>
          <a:p>
            <a:pPr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algn="just" eaLnBrk="1" hangingPunct="1"/>
            <a:r>
              <a:rPr lang="en-US" altLang="en-US" dirty="0" smtClean="0">
                <a:latin typeface="Times New Roman" panose="02020603050405020304" pitchFamily="18" charset="0"/>
                <a:cs typeface="Times New Roman" panose="02020603050405020304" pitchFamily="18" charset="0"/>
              </a:rPr>
              <a:t>Sometimes the investigator is interested in estimating the proportion of the data whose values exceed some stated level or fall short of the level.</a:t>
            </a:r>
          </a:p>
          <a:p>
            <a:pPr lvl="1" algn="just" eaLnBrk="1" hangingPunct="1"/>
            <a:r>
              <a:rPr lang="en-US" altLang="en-US" dirty="0" smtClean="0">
                <a:latin typeface="Times New Roman" panose="02020603050405020304" pitchFamily="18" charset="0"/>
                <a:cs typeface="Times New Roman" panose="02020603050405020304" pitchFamily="18" charset="0"/>
              </a:rPr>
              <a:t> As an example for the random number, the cumulative frequency distribution for drawing digits less than 3 is 0.75 and the cumulative frequency distribution for drawing digits &gt;= 3 is 0.25.  </a:t>
            </a:r>
          </a:p>
          <a:p>
            <a:pPr eaLnBrk="1" hangingPunct="1"/>
            <a:endParaRPr lang="en-US" altLang="en-US" dirty="0" smtClean="0">
              <a:latin typeface="Times New Roman" panose="02020603050405020304" pitchFamily="18" charset="0"/>
              <a:cs typeface="Times New Roman" panose="02020603050405020304" pitchFamily="18" charset="0"/>
            </a:endParaRPr>
          </a:p>
        </p:txBody>
      </p:sp>
      <p:sp>
        <p:nvSpPr>
          <p:cNvPr id="10243" name="Slide Number Placeholder 4"/>
          <p:cNvSpPr>
            <a:spLocks noGrp="1"/>
          </p:cNvSpPr>
          <p:nvPr>
            <p:ph type="sldNum" sz="quarter" idx="11"/>
          </p:nvPr>
        </p:nvSpPr>
        <p:spPr bwMode="auto">
          <a:xfrm>
            <a:off x="3733800" y="6492875"/>
            <a:ext cx="2895600" cy="365125"/>
          </a:xfrm>
          <a:noFill/>
          <a:ln>
            <a:noFill/>
          </a:ln>
        </p:spPr>
        <p:txBody>
          <a:bodyPr vert="horz" wrap="square" lIns="91440" tIns="45720" rIns="91440" bIns="45720" numCol="1" anchor="ctr" anchorCtr="0" compatLnSpc="1"/>
          <a:lstStyle/>
          <a:p>
            <a:pPr fontAlgn="base">
              <a:spcBef>
                <a:spcPct val="0"/>
              </a:spcBef>
              <a:spcAft>
                <a:spcPct val="0"/>
              </a:spcAft>
            </a:pPr>
            <a:fld id="{655E25B0-DB14-4776-BC8D-2A32ABAC67DD}" type="slidenum">
              <a:rPr lang="en-US" altLang="en-US" smtClean="0">
                <a:solidFill>
                  <a:srgbClr val="898989"/>
                </a:solidFill>
                <a:latin typeface="Calibri" panose="020F0502020204030204" pitchFamily="34" charset="0"/>
              </a:rPr>
              <a:pPr fontAlgn="base">
                <a:spcBef>
                  <a:spcPct val="0"/>
                </a:spcBef>
                <a:spcAft>
                  <a:spcPct val="0"/>
                </a:spcAft>
              </a:pPr>
              <a:t>10</a:t>
            </a:fld>
            <a:endParaRPr lang="en-US" altLang="en-US" dirty="0" smtClean="0">
              <a:solidFill>
                <a:srgbClr val="898989"/>
              </a:solidFill>
              <a:latin typeface="Calibri" panose="020F0502020204030204" pitchFamily="34" charset="0"/>
            </a:endParaRPr>
          </a:p>
        </p:txBody>
      </p:sp>
      <p:graphicFrame>
        <p:nvGraphicFramePr>
          <p:cNvPr id="10244" name="Object 2"/>
          <p:cNvGraphicFramePr>
            <a:graphicFrameLocks noChangeAspect="1"/>
          </p:cNvGraphicFramePr>
          <p:nvPr/>
        </p:nvGraphicFramePr>
        <p:xfrm>
          <a:off x="762000" y="1633538"/>
          <a:ext cx="3581400" cy="1109662"/>
        </p:xfrm>
        <a:graphic>
          <a:graphicData uri="http://schemas.openxmlformats.org/presentationml/2006/ole">
            <p:oleObj spid="_x0000_s41985" name="Equation" r:id="rId3" imgW="38404800" imgH="11887200" progId="Equation.3">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304800"/>
            <a:ext cx="8077200" cy="5821363"/>
          </a:xfrm>
        </p:spPr>
        <p:txBody>
          <a:bodyPr vert="horz" wrap="square" lIns="91440" tIns="45720" rIns="91440" bIns="45720" anchor="t"/>
          <a:lstStyle/>
          <a:p>
            <a:pPr algn="just">
              <a:buNone/>
            </a:pPr>
            <a:r>
              <a:rPr sz="2400" i="1" kern="1200" dirty="0">
                <a:solidFill>
                  <a:srgbClr val="FF0000"/>
                </a:solidFill>
                <a:latin typeface="Times New Roman" panose="02020603050405020304" pitchFamily="18" charset="0"/>
                <a:ea typeface="+mn-ea"/>
                <a:cs typeface="+mn-cs"/>
              </a:rPr>
              <a:t>Example</a:t>
            </a:r>
          </a:p>
          <a:p>
            <a:pPr algn="just">
              <a:lnSpc>
                <a:spcPct val="150000"/>
              </a:lnSpc>
            </a:pPr>
            <a:r>
              <a:rPr sz="2400" dirty="0"/>
              <a:t>The Web </a:t>
            </a:r>
            <a:r>
              <a:rPr sz="2400"/>
              <a:t>site </a:t>
            </a:r>
            <a:r>
              <a:rPr lang="en-US" sz="2400" dirty="0" smtClean="0"/>
              <a:t>“</a:t>
            </a:r>
            <a:r>
              <a:rPr sz="2400" u="sng" smtClean="0">
                <a:hlinkClick r:id="rId2"/>
              </a:rPr>
              <a:t>www.fueleconomy.gov</a:t>
            </a:r>
            <a:r>
              <a:rPr lang="en-US" sz="2400" kern="1200" dirty="0" smtClean="0">
                <a:latin typeface="Times New Roman" panose="02020603050405020304" pitchFamily="18" charset="0"/>
                <a:ea typeface="+mn-ea"/>
                <a:cs typeface="+mn-cs"/>
              </a:rPr>
              <a:t>”</a:t>
            </a:r>
            <a:r>
              <a:rPr sz="2400" kern="1200" smtClean="0">
                <a:latin typeface="Times New Roman" panose="02020603050405020304" pitchFamily="18" charset="0"/>
                <a:ea typeface="+mn-ea"/>
                <a:cs typeface="+mn-cs"/>
              </a:rPr>
              <a:t> </a:t>
            </a:r>
            <a:r>
              <a:rPr sz="2400" kern="1200" dirty="0">
                <a:latin typeface="Times New Roman" panose="02020603050405020304" pitchFamily="18" charset="0"/>
                <a:ea typeface="+mn-ea"/>
                <a:cs typeface="+mn-cs"/>
              </a:rPr>
              <a:t>contains a wealth of information about fuel characteristics of various vehicles. In addition to EPA mileage ratings, there are many vehicles for which users have reported their own values of fuel efficiency (mpg) (miles per gallon). Consider the following sample </a:t>
            </a:r>
            <a:r>
              <a:rPr sz="2400" kern="1200">
                <a:latin typeface="Times New Roman" panose="02020603050405020304" pitchFamily="18" charset="0"/>
                <a:ea typeface="+mn-ea"/>
                <a:cs typeface="+mn-cs"/>
              </a:rPr>
              <a:t>of  </a:t>
            </a:r>
            <a:r>
              <a:rPr sz="2400" kern="1200" smtClean="0">
                <a:latin typeface="Times New Roman" panose="02020603050405020304" pitchFamily="18" charset="0"/>
                <a:ea typeface="+mn-ea"/>
                <a:cs typeface="+mn-cs"/>
              </a:rPr>
              <a:t>11</a:t>
            </a:r>
            <a:r>
              <a:rPr lang="en-US" sz="2400" kern="1200" dirty="0" smtClean="0">
                <a:latin typeface="Times New Roman" panose="02020603050405020304" pitchFamily="18" charset="0"/>
                <a:ea typeface="+mn-ea"/>
                <a:cs typeface="+mn-cs"/>
              </a:rPr>
              <a:t> (n=11) </a:t>
            </a:r>
            <a:r>
              <a:rPr sz="2400" kern="1200" smtClean="0">
                <a:latin typeface="Times New Roman" panose="02020603050405020304" pitchFamily="18" charset="0"/>
                <a:ea typeface="+mn-ea"/>
                <a:cs typeface="+mn-cs"/>
              </a:rPr>
              <a:t>efficiencies </a:t>
            </a:r>
            <a:r>
              <a:rPr sz="2400" kern="1200" dirty="0">
                <a:latin typeface="Times New Roman" panose="02020603050405020304" pitchFamily="18" charset="0"/>
                <a:ea typeface="+mn-ea"/>
                <a:cs typeface="+mn-cs"/>
              </a:rPr>
              <a:t>for the 2009 Ford Focus equipped with an automatic transmission (for this model, EPA reports an overall rating of 27 mpg – 24 mpg for city driving and 33 mpg for highway driving):</a:t>
            </a:r>
          </a:p>
        </p:txBody>
      </p:sp>
      <p:sp>
        <p:nvSpPr>
          <p:cNvPr id="11267"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11</a:t>
            </a:fld>
            <a:endParaRPr lang="en-US" altLang="en-US" sz="1200" dirty="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12</a:t>
            </a:fld>
            <a:endParaRPr lang="en-US" altLang="en-US" sz="1200" dirty="0">
              <a:solidFill>
                <a:srgbClr val="898989"/>
              </a:solidFill>
              <a:latin typeface="Calibri" panose="020F0502020204030204" pitchFamily="34" charset="0"/>
            </a:endParaRPr>
          </a:p>
        </p:txBody>
      </p:sp>
      <p:pic>
        <p:nvPicPr>
          <p:cNvPr id="12291" name="Picture 3"/>
          <p:cNvPicPr>
            <a:picLocks noChangeAspect="1"/>
          </p:cNvPicPr>
          <p:nvPr/>
        </p:nvPicPr>
        <p:blipFill>
          <a:blip r:embed="rId2"/>
          <a:stretch>
            <a:fillRect/>
          </a:stretch>
        </p:blipFill>
        <p:spPr>
          <a:xfrm>
            <a:off x="0" y="-1"/>
            <a:ext cx="9144000" cy="6442907"/>
          </a:xfrm>
          <a:prstGeom prst="rect">
            <a:avLst/>
          </a:prstGeom>
          <a:noFill/>
          <a:ln w="9525">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04800"/>
            <a:ext cx="8229600" cy="5821363"/>
          </a:xfrm>
        </p:spPr>
        <p:txBody>
          <a:bodyPr vert="horz" wrap="square" lIns="91440" tIns="45720" rIns="91440" bIns="45720" anchor="t"/>
          <a:lstStyle/>
          <a:p>
            <a:pPr algn="just">
              <a:lnSpc>
                <a:spcPct val="200000"/>
              </a:lnSpc>
            </a:pPr>
            <a:r>
              <a:rPr sz="2400" kern="1200" dirty="0">
                <a:latin typeface="Times New Roman" panose="02020603050405020304" pitchFamily="18" charset="0"/>
                <a:ea typeface="+mn-ea"/>
                <a:cs typeface="+mn-cs"/>
              </a:rPr>
              <a:t>The size of a representative deviation from the sample mean 33.26 is roughly 5.6 mpg</a:t>
            </a:r>
            <a:r>
              <a:rPr sz="2400" kern="1200">
                <a:latin typeface="Times New Roman" panose="02020603050405020304" pitchFamily="18" charset="0"/>
                <a:ea typeface="+mn-ea"/>
                <a:cs typeface="+mn-cs"/>
              </a:rPr>
              <a:t>. </a:t>
            </a:r>
            <a:r>
              <a:rPr sz="2400" kern="1200" smtClean="0">
                <a:latin typeface="Times New Roman" panose="02020603050405020304" pitchFamily="18" charset="0"/>
                <a:ea typeface="+mn-ea"/>
                <a:cs typeface="+mn-cs"/>
              </a:rPr>
              <a:t>Note:</a:t>
            </a:r>
            <a:r>
              <a:rPr lang="en-US" sz="2400" kern="1200" dirty="0" smtClean="0">
                <a:latin typeface="Times New Roman" panose="02020603050405020304" pitchFamily="18" charset="0"/>
                <a:ea typeface="+mn-ea"/>
                <a:cs typeface="+mn-cs"/>
              </a:rPr>
              <a:t>of </a:t>
            </a:r>
            <a:r>
              <a:rPr sz="2400" kern="1200" smtClean="0">
                <a:latin typeface="Times New Roman" panose="02020603050405020304" pitchFamily="18" charset="0"/>
                <a:ea typeface="+mn-ea"/>
                <a:cs typeface="+mn-cs"/>
              </a:rPr>
              <a:t>the </a:t>
            </a:r>
            <a:r>
              <a:rPr sz="2400" kern="1200" dirty="0">
                <a:latin typeface="Times New Roman" panose="02020603050405020304" pitchFamily="18" charset="0"/>
                <a:ea typeface="+mn-ea"/>
                <a:cs typeface="+mn-cs"/>
              </a:rPr>
              <a:t>nine people who also reported driving behavior, only three did more than 80% of their driving in highway mode; we bet you can guess which cars they drove. </a:t>
            </a:r>
            <a:r>
              <a:rPr sz="2400" kern="1200">
                <a:latin typeface="Times New Roman" panose="02020603050405020304" pitchFamily="18" charset="0"/>
                <a:ea typeface="+mn-ea"/>
                <a:cs typeface="+mn-cs"/>
              </a:rPr>
              <a:t>We </a:t>
            </a:r>
            <a:r>
              <a:rPr sz="2400" kern="1200" smtClean="0">
                <a:latin typeface="Times New Roman" panose="02020603050405020304" pitchFamily="18" charset="0"/>
                <a:ea typeface="+mn-ea"/>
                <a:cs typeface="+mn-cs"/>
              </a:rPr>
              <a:t>haven</a:t>
            </a:r>
            <a:r>
              <a:rPr lang="en-US" sz="2400" kern="1200" dirty="0" smtClean="0">
                <a:latin typeface="Times New Roman" panose="02020603050405020304" pitchFamily="18" charset="0"/>
                <a:ea typeface="+mn-ea"/>
                <a:cs typeface="+mn-cs"/>
              </a:rPr>
              <a:t>'</a:t>
            </a:r>
            <a:r>
              <a:rPr sz="2400" kern="1200" smtClean="0">
                <a:latin typeface="Times New Roman" panose="02020603050405020304" pitchFamily="18" charset="0"/>
                <a:ea typeface="+mn-ea"/>
                <a:cs typeface="+mn-cs"/>
              </a:rPr>
              <a:t>t </a:t>
            </a:r>
            <a:r>
              <a:rPr sz="2400" kern="1200" dirty="0">
                <a:latin typeface="Times New Roman" panose="02020603050405020304" pitchFamily="18" charset="0"/>
                <a:ea typeface="+mn-ea"/>
                <a:cs typeface="+mn-cs"/>
              </a:rPr>
              <a:t>a clue why all 11 reported values exceed the </a:t>
            </a:r>
            <a:r>
              <a:rPr sz="2400" kern="1200">
                <a:latin typeface="Times New Roman" panose="02020603050405020304" pitchFamily="18" charset="0"/>
                <a:ea typeface="+mn-ea"/>
                <a:cs typeface="+mn-cs"/>
              </a:rPr>
              <a:t>EPA </a:t>
            </a:r>
            <a:r>
              <a:rPr sz="2400" kern="1200" smtClean="0">
                <a:latin typeface="Times New Roman" panose="02020603050405020304" pitchFamily="18" charset="0"/>
                <a:ea typeface="+mn-ea"/>
                <a:cs typeface="+mn-cs"/>
              </a:rPr>
              <a:t>figure</a:t>
            </a:r>
            <a:r>
              <a:rPr lang="en-US" sz="2400" kern="1200" dirty="0" smtClean="0">
                <a:latin typeface="Times New Roman" panose="02020603050405020304" pitchFamily="18" charset="0"/>
                <a:ea typeface="+mn-ea"/>
                <a:cs typeface="+mn-cs"/>
              </a:rPr>
              <a:t> - </a:t>
            </a:r>
            <a:r>
              <a:rPr sz="2400" kern="1200" smtClean="0">
                <a:latin typeface="Times New Roman" panose="02020603050405020304" pitchFamily="18" charset="0"/>
                <a:ea typeface="+mn-ea"/>
                <a:cs typeface="+mn-cs"/>
              </a:rPr>
              <a:t>may </a:t>
            </a:r>
            <a:r>
              <a:rPr sz="2400" kern="1200" dirty="0">
                <a:latin typeface="Times New Roman" panose="02020603050405020304" pitchFamily="18" charset="0"/>
                <a:ea typeface="+mn-ea"/>
                <a:cs typeface="+mn-cs"/>
              </a:rPr>
              <a:t>be only drivers with really good fuel efficiencies communicate their results.</a:t>
            </a:r>
          </a:p>
        </p:txBody>
      </p:sp>
      <p:sp>
        <p:nvSpPr>
          <p:cNvPr id="13315"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13</a:t>
            </a:fld>
            <a:endParaRPr lang="en-US" altLang="en-US" sz="1200" dirty="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1"/>
          <p:cNvPicPr>
            <a:picLocks noChangeAspect="1"/>
          </p:cNvPicPr>
          <p:nvPr/>
        </p:nvPicPr>
        <p:blipFill>
          <a:blip r:embed="rId3"/>
          <a:srcRect/>
          <a:stretch>
            <a:fillRect/>
          </a:stretch>
        </p:blipFill>
        <p:spPr bwMode="auto">
          <a:xfrm>
            <a:off x="5567362" y="3683243"/>
            <a:ext cx="3348038" cy="3098557"/>
          </a:xfrm>
          <a:prstGeom prst="rect">
            <a:avLst/>
          </a:prstGeom>
          <a:noFill/>
          <a:ln w="9525">
            <a:noFill/>
            <a:miter lim="800000"/>
            <a:headEnd/>
            <a:tailEnd/>
          </a:ln>
        </p:spPr>
      </p:pic>
      <p:sp>
        <p:nvSpPr>
          <p:cNvPr id="7" name="Content Placeholder 6"/>
          <p:cNvSpPr>
            <a:spLocks noGrp="1"/>
          </p:cNvSpPr>
          <p:nvPr>
            <p:ph sz="half" idx="2"/>
          </p:nvPr>
        </p:nvSpPr>
        <p:spPr>
          <a:xfrm>
            <a:off x="0" y="152400"/>
            <a:ext cx="4800600" cy="6569075"/>
          </a:xfrm>
        </p:spPr>
        <p:txBody>
          <a:bodyPr/>
          <a:lstStyle/>
          <a:p>
            <a:pPr marL="0" indent="0">
              <a:buFont typeface="Wingdings" panose="05000000000000000000" pitchFamily="2" charset="2"/>
              <a:buNone/>
              <a:defRPr/>
            </a:pPr>
            <a:r>
              <a:rPr lang="en-US" sz="2000" dirty="0" smtClean="0">
                <a:latin typeface="Times New Roman" panose="02020603050405020304" pitchFamily="18" charset="0"/>
                <a:cs typeface="Times New Roman" panose="02020603050405020304" pitchFamily="18" charset="0"/>
              </a:rPr>
              <a:t>Example:</a:t>
            </a:r>
          </a:p>
          <a:p>
            <a:pPr>
              <a:defRPr/>
            </a:pPr>
            <a:r>
              <a:rPr lang="en-US" sz="2000" dirty="0" smtClean="0">
                <a:latin typeface="Times New Roman" panose="02020603050405020304" pitchFamily="18" charset="0"/>
                <a:cs typeface="Times New Roman" panose="02020603050405020304" pitchFamily="18" charset="0"/>
              </a:rPr>
              <a:t>Suppose we toss a horseshoe some distance x. </a:t>
            </a:r>
          </a:p>
          <a:p>
            <a:pPr marL="457200" lvl="1" indent="-282575" algn="just">
              <a:defRPr/>
            </a:pPr>
            <a:r>
              <a:rPr lang="en-US" dirty="0" smtClean="0">
                <a:latin typeface="Times New Roman" panose="02020603050405020304" pitchFamily="18" charset="0"/>
                <a:cs typeface="Times New Roman" panose="02020603050405020304" pitchFamily="18" charset="0"/>
              </a:rPr>
              <a:t>Even though we make an effort to toss the horseshoe the same distance each time, we would not always meet with success. </a:t>
            </a:r>
          </a:p>
          <a:p>
            <a:pPr marL="457200" lvl="1" indent="-282575" algn="just">
              <a:defRPr/>
            </a:pPr>
            <a:r>
              <a:rPr lang="en-US" dirty="0" smtClean="0">
                <a:latin typeface="Times New Roman" panose="02020603050405020304" pitchFamily="18" charset="0"/>
                <a:cs typeface="Times New Roman" panose="02020603050405020304" pitchFamily="18" charset="0"/>
              </a:rPr>
              <a:t>On the ﬁrst toss the horseshoe might travel a distance x</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on the second toss a distance of x</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and so forth. If one is a good player of the game, there would be more tosses which have an x distance equal to that of the objective. Also, we would expect fewer and fewer tosses for those x distances which are farther and farther away from the target. For a large number of tosses the probability that it will travel a distance is obtained by dividing the number traveling this distance by the total number of tosses. </a:t>
            </a:r>
          </a:p>
          <a:p>
            <a:pPr marL="577850" lvl="1" indent="-403225">
              <a:defRPr/>
            </a:pPr>
            <a:endParaRPr lang="en-US" sz="1600" dirty="0" smtClean="0">
              <a:latin typeface="Times New Roman" panose="02020603050405020304" pitchFamily="18" charset="0"/>
              <a:cs typeface="Times New Roman" panose="02020603050405020304" pitchFamily="18" charset="0"/>
            </a:endParaRPr>
          </a:p>
        </p:txBody>
      </p:sp>
      <p:sp>
        <p:nvSpPr>
          <p:cNvPr id="11267" name="Content Placeholder 10"/>
          <p:cNvSpPr>
            <a:spLocks noGrp="1"/>
          </p:cNvSpPr>
          <p:nvPr>
            <p:ph sz="quarter" idx="4"/>
          </p:nvPr>
        </p:nvSpPr>
        <p:spPr>
          <a:xfrm>
            <a:off x="4343400" y="122237"/>
            <a:ext cx="4648199" cy="3230563"/>
          </a:xfrm>
        </p:spPr>
        <p:txBody>
          <a:bodyPr/>
          <a:lstStyle/>
          <a:p>
            <a:pPr marL="457200" lvl="1" algn="just"/>
            <a:r>
              <a:rPr lang="en-US" altLang="en-US" dirty="0" smtClean="0">
                <a:latin typeface="Times New Roman" panose="02020603050405020304" pitchFamily="18" charset="0"/>
                <a:cs typeface="Times New Roman" panose="02020603050405020304" pitchFamily="18" charset="0"/>
              </a:rPr>
              <a:t>Since each x distance will vary somewhat from other x distances, we might and it advantageous to calculate the probability of a toss landing in a certain increment of x between x and x +x. When this calculation is made, we might get something like the situation shown in the following figure For a good player the maximum probability is expected to surround the distance </a:t>
            </a:r>
            <a:r>
              <a:rPr lang="en-US" altLang="en-US" dirty="0" err="1" smtClean="0">
                <a:latin typeface="Times New Roman" panose="02020603050405020304" pitchFamily="18" charset="0"/>
                <a:cs typeface="Times New Roman" panose="02020603050405020304" pitchFamily="18" charset="0"/>
              </a:rPr>
              <a:t>xm</a:t>
            </a:r>
            <a:r>
              <a:rPr lang="en-US" altLang="en-US" dirty="0" smtClean="0">
                <a:latin typeface="Times New Roman" panose="02020603050405020304" pitchFamily="18" charset="0"/>
                <a:cs typeface="Times New Roman" panose="02020603050405020304" pitchFamily="18" charset="0"/>
              </a:rPr>
              <a:t>  designating the position of the target. </a:t>
            </a:r>
          </a:p>
          <a:p>
            <a:endParaRPr lang="en-US" altLang="en-US" sz="2800" dirty="0" smtClean="0"/>
          </a:p>
        </p:txBody>
      </p:sp>
      <p:sp>
        <p:nvSpPr>
          <p:cNvPr id="11268" name="Slide Number Placeholder 4"/>
          <p:cNvSpPr>
            <a:spLocks noGrp="1"/>
          </p:cNvSpPr>
          <p:nvPr>
            <p:ph type="sldNum" sz="quarter" idx="12"/>
          </p:nvPr>
        </p:nvSpPr>
        <p:spPr bwMode="auto">
          <a:noFill/>
          <a:ln>
            <a:miter lim="800000"/>
          </a:ln>
        </p:spPr>
        <p:txBody>
          <a:bodyPr/>
          <a:lstStyle/>
          <a:p>
            <a:fld id="{4356A763-C05B-4D76-BB44-1423E331FF69}" type="slidenum">
              <a:rPr lang="en-US" altLang="en-US" smtClean="0"/>
              <a:pPr/>
              <a:t>14</a:t>
            </a:fld>
            <a:endParaRPr lang="en-US" alt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vert="horz" wrap="square" lIns="91440" tIns="45720" rIns="91440" bIns="45720" anchor="ctr"/>
          <a:lstStyle/>
          <a:p>
            <a:r>
              <a:rPr kern="1200" dirty="0">
                <a:latin typeface="Times New Roman" panose="02020603050405020304" pitchFamily="18" charset="0"/>
                <a:ea typeface="+mj-ea"/>
                <a:cs typeface="+mj-cs"/>
              </a:rPr>
              <a:t>Probability</a:t>
            </a:r>
            <a:br>
              <a:rPr kern="1200" dirty="0">
                <a:latin typeface="Times New Roman" panose="02020603050405020304" pitchFamily="18" charset="0"/>
                <a:ea typeface="+mj-ea"/>
                <a:cs typeface="+mj-cs"/>
              </a:rPr>
            </a:br>
            <a:r>
              <a:rPr sz="1600" kern="1200" dirty="0">
                <a:solidFill>
                  <a:schemeClr val="tx1"/>
                </a:solidFill>
                <a:latin typeface="Times New Roman" panose="02020603050405020304" pitchFamily="18" charset="0"/>
                <a:ea typeface="+mj-ea"/>
                <a:cs typeface="+mj-cs"/>
              </a:rPr>
              <a:t>Jay L. Devore</a:t>
            </a:r>
          </a:p>
        </p:txBody>
      </p:sp>
      <p:sp>
        <p:nvSpPr>
          <p:cNvPr id="14339" name="Content Placeholder 2"/>
          <p:cNvSpPr>
            <a:spLocks noGrp="1"/>
          </p:cNvSpPr>
          <p:nvPr>
            <p:ph idx="1"/>
          </p:nvPr>
        </p:nvSpPr>
        <p:spPr>
          <a:xfrm>
            <a:off x="457200" y="1447800"/>
            <a:ext cx="8229600" cy="4678363"/>
          </a:xfrm>
        </p:spPr>
        <p:txBody>
          <a:bodyPr vert="horz" wrap="square" lIns="91440" tIns="45720" rIns="91440" bIns="45720" anchor="t"/>
          <a:lstStyle/>
          <a:p>
            <a:pPr algn="just"/>
            <a:r>
              <a:rPr sz="2800" kern="1200" dirty="0">
                <a:latin typeface="Times New Roman" panose="02020603050405020304" pitchFamily="18" charset="0"/>
                <a:ea typeface="+mn-ea"/>
                <a:cs typeface="+mn-cs"/>
              </a:rPr>
              <a:t>The term probability refers to the study of randomness and uncertainty. In any situation in which one of a number of possible outcomes may occur, the discipline of probability provides methods for quantifying the chances, or likelihoods, associated with the various outcomes.</a:t>
            </a:r>
          </a:p>
          <a:p>
            <a:endParaRPr sz="2800" kern="1200" dirty="0">
              <a:latin typeface="Times New Roman" panose="02020603050405020304" pitchFamily="18" charset="0"/>
              <a:ea typeface="+mn-ea"/>
              <a:cs typeface="+mn-cs"/>
            </a:endParaRPr>
          </a:p>
        </p:txBody>
      </p:sp>
      <p:sp>
        <p:nvSpPr>
          <p:cNvPr id="14340"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15</a:t>
            </a:fld>
            <a:endParaRPr lang="en-US" altLang="en-US" sz="1200" dirty="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304800"/>
            <a:ext cx="8229600" cy="5821363"/>
          </a:xfrm>
        </p:spPr>
        <p:txBody>
          <a:bodyPr vert="horz" wrap="square" lIns="91440" tIns="45720" rIns="91440" bIns="45720" anchor="t"/>
          <a:lstStyle/>
          <a:p>
            <a:r>
              <a:rPr sz="2400" kern="1200" dirty="0">
                <a:latin typeface="Times New Roman" panose="02020603050405020304" pitchFamily="18" charset="0"/>
                <a:ea typeface="+mn-ea"/>
                <a:cs typeface="+mn-cs"/>
              </a:rPr>
              <a:t>Sample Spaces and Events</a:t>
            </a:r>
          </a:p>
          <a:p>
            <a:pPr lvl="1"/>
            <a:r>
              <a:rPr sz="2000" kern="1200" dirty="0">
                <a:latin typeface="Times New Roman" panose="02020603050405020304" pitchFamily="18" charset="0"/>
                <a:ea typeface="+mn-ea"/>
                <a:cs typeface="+mn-cs"/>
              </a:rPr>
              <a:t>An experiment is any activity or process whose outcome is subject to uncertainty.</a:t>
            </a:r>
          </a:p>
          <a:p>
            <a:pPr lvl="1" algn="just"/>
            <a:r>
              <a:rPr sz="2000" kern="1200" dirty="0">
                <a:latin typeface="Times New Roman" panose="02020603050405020304" pitchFamily="18" charset="0"/>
                <a:ea typeface="+mn-ea"/>
                <a:cs typeface="+mn-cs"/>
              </a:rPr>
              <a:t>Although the word experiment generally suggests a planned or carefully controlled laboratory testing situation, we use it here in a much wider sense. Thus experiments that may be of interest include tossing a coin once or several times, selecting a card or cards from a deck, weighing a loaf of bread, ascertaining the commuting time from home to work on a particular morning, obtaining blood types from a group of individuals, or measuring the compressive strengths of different steel beams.</a:t>
            </a:r>
            <a:endParaRPr sz="5400" kern="1200" dirty="0">
              <a:latin typeface="Times New Roman" panose="02020603050405020304" pitchFamily="18" charset="0"/>
              <a:ea typeface="+mn-ea"/>
              <a:cs typeface="+mn-cs"/>
            </a:endParaRPr>
          </a:p>
        </p:txBody>
      </p:sp>
      <p:sp>
        <p:nvSpPr>
          <p:cNvPr id="15363"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16</a:t>
            </a:fld>
            <a:endParaRPr lang="en-US" altLang="en-US" sz="1200" dirty="0">
              <a:solidFill>
                <a:srgbClr val="898989"/>
              </a:solidFill>
              <a:latin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17</a:t>
            </a:fld>
            <a:endParaRPr lang="en-US" altLang="en-US" sz="1200" dirty="0">
              <a:solidFill>
                <a:srgbClr val="898989"/>
              </a:solidFill>
              <a:latin typeface="Calibri" panose="020F0502020204030204" pitchFamily="34" charset="0"/>
            </a:endParaRPr>
          </a:p>
        </p:txBody>
      </p:sp>
      <p:pic>
        <p:nvPicPr>
          <p:cNvPr id="16387" name="Picture 2"/>
          <p:cNvPicPr>
            <a:picLocks noChangeAspect="1"/>
          </p:cNvPicPr>
          <p:nvPr/>
        </p:nvPicPr>
        <p:blipFill>
          <a:blip r:embed="rId2"/>
          <a:stretch>
            <a:fillRect/>
          </a:stretch>
        </p:blipFill>
        <p:spPr>
          <a:xfrm>
            <a:off x="100013" y="1200150"/>
            <a:ext cx="8891587" cy="4057650"/>
          </a:xfrm>
          <a:prstGeom prst="rect">
            <a:avLst/>
          </a:prstGeom>
          <a:noFill/>
          <a:ln w="9525">
            <a:noFill/>
          </a:ln>
        </p:spPr>
      </p:pic>
      <p:sp>
        <p:nvSpPr>
          <p:cNvPr id="16388" name="Content Placeholder 2"/>
          <p:cNvSpPr>
            <a:spLocks noGrp="1"/>
          </p:cNvSpPr>
          <p:nvPr>
            <p:ph idx="1"/>
          </p:nvPr>
        </p:nvSpPr>
        <p:spPr>
          <a:xfrm>
            <a:off x="304800" y="304800"/>
            <a:ext cx="8382000" cy="762000"/>
          </a:xfrm>
        </p:spPr>
        <p:txBody>
          <a:bodyPr vert="horz" wrap="square" lIns="91440" tIns="45720" rIns="91440" bIns="45720" anchor="t"/>
          <a:lstStyle/>
          <a:p>
            <a:r>
              <a:rPr sz="2800" kern="1200" dirty="0">
                <a:latin typeface="Times New Roman" panose="02020603050405020304" pitchFamily="18" charset="0"/>
                <a:ea typeface="+mn-ea"/>
                <a:cs typeface="+mn-cs"/>
              </a:rPr>
              <a:t>Sample Space: Set of all possible outcomes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18</a:t>
            </a:fld>
            <a:endParaRPr lang="en-US" altLang="en-US" sz="1200" dirty="0">
              <a:solidFill>
                <a:srgbClr val="898989"/>
              </a:solidFill>
              <a:latin typeface="Calibri" panose="020F0502020204030204" pitchFamily="34" charset="0"/>
            </a:endParaRPr>
          </a:p>
        </p:txBody>
      </p:sp>
      <p:pic>
        <p:nvPicPr>
          <p:cNvPr id="17411" name="Picture 2"/>
          <p:cNvPicPr>
            <a:picLocks noChangeAspect="1"/>
          </p:cNvPicPr>
          <p:nvPr/>
        </p:nvPicPr>
        <p:blipFill>
          <a:blip r:embed="rId2"/>
          <a:stretch>
            <a:fillRect/>
          </a:stretch>
        </p:blipFill>
        <p:spPr>
          <a:xfrm>
            <a:off x="809625" y="381000"/>
            <a:ext cx="7419975" cy="2057400"/>
          </a:xfrm>
          <a:prstGeom prst="rect">
            <a:avLst/>
          </a:prstGeom>
          <a:noFill/>
          <a:ln w="9525">
            <a:noFill/>
          </a:ln>
        </p:spPr>
      </p:pic>
      <p:pic>
        <p:nvPicPr>
          <p:cNvPr id="17412" name="Picture 3"/>
          <p:cNvPicPr>
            <a:picLocks noChangeAspect="1"/>
          </p:cNvPicPr>
          <p:nvPr/>
        </p:nvPicPr>
        <p:blipFill>
          <a:blip r:embed="rId3"/>
          <a:stretch>
            <a:fillRect/>
          </a:stretch>
        </p:blipFill>
        <p:spPr>
          <a:xfrm>
            <a:off x="758825" y="2667000"/>
            <a:ext cx="7442200" cy="295275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19</a:t>
            </a:fld>
            <a:endParaRPr lang="en-US" altLang="en-US" sz="1200" dirty="0">
              <a:solidFill>
                <a:srgbClr val="898989"/>
              </a:solidFill>
              <a:latin typeface="Calibri" panose="020F0502020204030204" pitchFamily="34" charset="0"/>
            </a:endParaRPr>
          </a:p>
        </p:txBody>
      </p:sp>
      <p:sp>
        <p:nvSpPr>
          <p:cNvPr id="18435" name="Content Placeholder 2"/>
          <p:cNvSpPr>
            <a:spLocks noGrp="1"/>
          </p:cNvSpPr>
          <p:nvPr>
            <p:ph idx="1"/>
          </p:nvPr>
        </p:nvSpPr>
        <p:spPr>
          <a:xfrm>
            <a:off x="457200" y="304800"/>
            <a:ext cx="8229600" cy="762000"/>
          </a:xfrm>
        </p:spPr>
        <p:txBody>
          <a:bodyPr vert="horz" wrap="square" lIns="91440" tIns="45720" rIns="91440" bIns="45720" anchor="t"/>
          <a:lstStyle/>
          <a:p>
            <a:r>
              <a:rPr sz="2800" kern="1200" dirty="0">
                <a:latin typeface="Times New Roman" panose="02020603050405020304" pitchFamily="18" charset="0"/>
                <a:ea typeface="+mn-ea"/>
                <a:cs typeface="+mn-cs"/>
              </a:rPr>
              <a:t>Event </a:t>
            </a:r>
          </a:p>
        </p:txBody>
      </p:sp>
      <p:pic>
        <p:nvPicPr>
          <p:cNvPr id="18436" name="Picture 2"/>
          <p:cNvPicPr>
            <a:picLocks noChangeAspect="1"/>
          </p:cNvPicPr>
          <p:nvPr/>
        </p:nvPicPr>
        <p:blipFill>
          <a:blip r:embed="rId2"/>
          <a:stretch>
            <a:fillRect/>
          </a:stretch>
        </p:blipFill>
        <p:spPr>
          <a:xfrm>
            <a:off x="914400" y="914400"/>
            <a:ext cx="6905625" cy="1333500"/>
          </a:xfrm>
          <a:prstGeom prst="rect">
            <a:avLst/>
          </a:prstGeom>
          <a:noFill/>
          <a:ln w="9525">
            <a:noFill/>
          </a:ln>
        </p:spPr>
      </p:pic>
      <p:pic>
        <p:nvPicPr>
          <p:cNvPr id="18437" name="Picture 3"/>
          <p:cNvPicPr>
            <a:picLocks noChangeAspect="1"/>
          </p:cNvPicPr>
          <p:nvPr/>
        </p:nvPicPr>
        <p:blipFill>
          <a:blip r:embed="rId3"/>
          <a:stretch>
            <a:fillRect/>
          </a:stretch>
        </p:blipFill>
        <p:spPr>
          <a:xfrm>
            <a:off x="914400" y="2590800"/>
            <a:ext cx="6915150" cy="409575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325562"/>
          </a:xfrm>
        </p:spPr>
        <p:txBody>
          <a:bodyPr vert="horz" wrap="square" lIns="91440" tIns="45720" rIns="91440" bIns="45720" anchor="ctr"/>
          <a:lstStyle/>
          <a:p>
            <a:r>
              <a:rPr kern="1200" dirty="0">
                <a:cs typeface="Times New Roman" pitchFamily="18" charset="0"/>
              </a:rPr>
              <a:t>Statistics </a:t>
            </a:r>
            <a:r>
              <a:rPr kern="1200">
                <a:cs typeface="Times New Roman" pitchFamily="18" charset="0"/>
              </a:rPr>
              <a:t/>
            </a:r>
            <a:br>
              <a:rPr kern="1200">
                <a:cs typeface="Times New Roman" pitchFamily="18" charset="0"/>
              </a:rPr>
            </a:br>
            <a:r>
              <a:rPr lang="en-US" sz="1600" dirty="0" smtClean="0">
                <a:solidFill>
                  <a:schemeClr val="tx1"/>
                </a:solidFill>
                <a:cs typeface="Times New Roman" pitchFamily="18" charset="0"/>
              </a:rPr>
              <a:t> </a:t>
            </a:r>
            <a:r>
              <a:rPr lang="en-US" sz="1400" dirty="0" smtClean="0">
                <a:solidFill>
                  <a:schemeClr val="tx1"/>
                </a:solidFill>
                <a:cs typeface="Times New Roman" pitchFamily="18" charset="0"/>
              </a:rPr>
              <a:t>Probability and statistics for Engineering and the sciences by  </a:t>
            </a:r>
            <a:r>
              <a:rPr sz="1400" kern="1200" smtClean="0">
                <a:solidFill>
                  <a:schemeClr val="tx1"/>
                </a:solidFill>
                <a:cs typeface="Times New Roman" pitchFamily="18" charset="0"/>
              </a:rPr>
              <a:t>Jay </a:t>
            </a:r>
            <a:r>
              <a:rPr sz="1400" kern="1200" dirty="0">
                <a:solidFill>
                  <a:schemeClr val="tx1"/>
                </a:solidFill>
                <a:cs typeface="Times New Roman" pitchFamily="18" charset="0"/>
              </a:rPr>
              <a:t>L</a:t>
            </a:r>
            <a:r>
              <a:rPr sz="1400" kern="1200">
                <a:solidFill>
                  <a:schemeClr val="tx1"/>
                </a:solidFill>
                <a:cs typeface="Times New Roman" pitchFamily="18" charset="0"/>
              </a:rPr>
              <a:t>. </a:t>
            </a:r>
            <a:r>
              <a:rPr sz="1400" kern="1200" smtClean="0">
                <a:solidFill>
                  <a:schemeClr val="tx1"/>
                </a:solidFill>
                <a:cs typeface="Times New Roman" pitchFamily="18" charset="0"/>
              </a:rPr>
              <a:t>Devore</a:t>
            </a:r>
            <a:r>
              <a:rPr lang="en-US" sz="1400" dirty="0" smtClean="0">
                <a:solidFill>
                  <a:schemeClr val="tx1"/>
                </a:solidFill>
                <a:cs typeface="Times New Roman" pitchFamily="18" charset="0"/>
              </a:rPr>
              <a:t> </a:t>
            </a:r>
            <a:br>
              <a:rPr lang="en-US" sz="1400" dirty="0" smtClean="0">
                <a:solidFill>
                  <a:schemeClr val="tx1"/>
                </a:solidFill>
                <a:cs typeface="Times New Roman" pitchFamily="18" charset="0"/>
              </a:rPr>
            </a:br>
            <a:r>
              <a:rPr lang="en-US" sz="1400" dirty="0" smtClean="0">
                <a:solidFill>
                  <a:schemeClr val="tx1"/>
                </a:solidFill>
                <a:cs typeface="Times New Roman" pitchFamily="18" charset="0"/>
              </a:rPr>
              <a:t>&amp; </a:t>
            </a:r>
            <a:br>
              <a:rPr lang="en-US" sz="1400" dirty="0" smtClean="0">
                <a:solidFill>
                  <a:schemeClr val="tx1"/>
                </a:solidFill>
                <a:cs typeface="Times New Roman" pitchFamily="18" charset="0"/>
              </a:rPr>
            </a:br>
            <a:r>
              <a:rPr lang="en-US" sz="1400" dirty="0" smtClean="0">
                <a:solidFill>
                  <a:schemeClr val="tx1"/>
                </a:solidFill>
                <a:cs typeface="Times New Roman" pitchFamily="18" charset="0"/>
              </a:rPr>
              <a:t> Experimental Methods for Engineers by Holman 8</a:t>
            </a:r>
            <a:r>
              <a:rPr lang="en-US" sz="1400" baseline="30000" dirty="0" smtClean="0">
                <a:solidFill>
                  <a:schemeClr val="tx1"/>
                </a:solidFill>
                <a:cs typeface="Times New Roman" pitchFamily="18" charset="0"/>
              </a:rPr>
              <a:t>th</a:t>
            </a:r>
            <a:r>
              <a:rPr lang="en-US" sz="1400" dirty="0" smtClean="0">
                <a:solidFill>
                  <a:schemeClr val="tx1"/>
                </a:solidFill>
                <a:cs typeface="Times New Roman" pitchFamily="18" charset="0"/>
              </a:rPr>
              <a:t>  Edition</a:t>
            </a:r>
            <a:endParaRPr sz="1600" kern="1200" dirty="0">
              <a:solidFill>
                <a:schemeClr val="tx1"/>
              </a:solidFill>
              <a:cs typeface="Times New Roman" pitchFamily="18" charset="0"/>
            </a:endParaRPr>
          </a:p>
        </p:txBody>
      </p:sp>
      <p:sp>
        <p:nvSpPr>
          <p:cNvPr id="3075" name="Content Placeholder 2"/>
          <p:cNvSpPr>
            <a:spLocks noGrp="1"/>
          </p:cNvSpPr>
          <p:nvPr>
            <p:ph idx="1"/>
          </p:nvPr>
        </p:nvSpPr>
        <p:spPr/>
        <p:txBody>
          <a:bodyPr vert="horz" wrap="square" lIns="91440" tIns="45720" rIns="91440" bIns="45720" anchor="t"/>
          <a:lstStyle/>
          <a:p>
            <a:r>
              <a:rPr kern="1200" dirty="0">
                <a:latin typeface="Times New Roman" panose="02020603050405020304" pitchFamily="18" charset="0"/>
                <a:ea typeface="+mn-ea"/>
                <a:cs typeface="+mn-cs"/>
              </a:rPr>
              <a:t>Populations, Samples, and Processes</a:t>
            </a:r>
          </a:p>
          <a:p>
            <a:pPr lvl="1" algn="just"/>
            <a:r>
              <a:rPr kern="1200" dirty="0">
                <a:latin typeface="Times New Roman" panose="02020603050405020304" pitchFamily="18" charset="0"/>
                <a:ea typeface="+mn-ea"/>
                <a:cs typeface="+mn-cs"/>
              </a:rPr>
              <a:t>Engineers and scientists are constantly exposed to collections of facts, or </a:t>
            </a:r>
            <a:r>
              <a:rPr b="1" kern="1200" dirty="0">
                <a:latin typeface="Times New Roman" panose="02020603050405020304" pitchFamily="18" charset="0"/>
                <a:ea typeface="+mn-ea"/>
                <a:cs typeface="+mn-cs"/>
              </a:rPr>
              <a:t>data, both </a:t>
            </a:r>
            <a:r>
              <a:rPr kern="1200" dirty="0">
                <a:latin typeface="Times New Roman" panose="02020603050405020304" pitchFamily="18" charset="0"/>
                <a:ea typeface="+mn-ea"/>
                <a:cs typeface="+mn-cs"/>
              </a:rPr>
              <a:t>in their professional capacities and in everyday activities. The discipline of statistics provides methods for organizing and summarizing data and for drawing conclusions based on information contained in the data.</a:t>
            </a:r>
          </a:p>
        </p:txBody>
      </p:sp>
      <p:sp>
        <p:nvSpPr>
          <p:cNvPr id="3076"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2</a:t>
            </a:fld>
            <a:endParaRPr lang="en-US" altLang="en-US" sz="1200" dirty="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304800"/>
            <a:ext cx="8229600" cy="5821363"/>
          </a:xfrm>
        </p:spPr>
        <p:txBody>
          <a:bodyPr vert="horz" wrap="square" lIns="91440" tIns="45720" rIns="91440" bIns="45720" anchor="t"/>
          <a:lstStyle/>
          <a:p>
            <a:pPr marL="0" indent="0">
              <a:buNone/>
            </a:pPr>
            <a:r>
              <a:rPr lang="en-US" sz="2800" kern="1200" dirty="0">
                <a:latin typeface="Times New Roman" panose="02020603050405020304" pitchFamily="18" charset="0"/>
                <a:ea typeface="+mn-ea"/>
                <a:cs typeface="+mn-cs"/>
              </a:rPr>
              <a:t>Example </a:t>
            </a:r>
          </a:p>
          <a:p>
            <a:r>
              <a:rPr lang="en-US" sz="2800" kern="1200" dirty="0">
                <a:latin typeface="Times New Roman" panose="02020603050405020304" pitchFamily="18" charset="0"/>
                <a:ea typeface="+mn-ea"/>
                <a:cs typeface="+mn-cs"/>
              </a:rPr>
              <a:t>When the number of pumps in use at each of two six-pump gas stations is observed, there are 49 possible outcomes, </a:t>
            </a:r>
          </a:p>
          <a:p>
            <a:r>
              <a:rPr lang="en-US" sz="2800" kern="1200" dirty="0">
                <a:latin typeface="Times New Roman" panose="02020603050405020304" pitchFamily="18" charset="0"/>
                <a:ea typeface="+mn-ea"/>
                <a:cs typeface="+mn-cs"/>
              </a:rPr>
              <a:t>So there are 49 simple events:</a:t>
            </a:r>
          </a:p>
          <a:p>
            <a:r>
              <a:rPr lang="en-US" sz="2800" kern="1200" dirty="0">
                <a:latin typeface="Times New Roman" panose="02020603050405020304" pitchFamily="18" charset="0"/>
                <a:ea typeface="+mn-ea"/>
                <a:cs typeface="+mn-cs"/>
              </a:rPr>
              <a:t>E</a:t>
            </a:r>
            <a:r>
              <a:rPr lang="en-US" sz="2800" kern="1200" baseline="-25000" dirty="0">
                <a:latin typeface="Times New Roman" panose="02020603050405020304" pitchFamily="18" charset="0"/>
                <a:ea typeface="+mn-ea"/>
                <a:cs typeface="+mn-cs"/>
              </a:rPr>
              <a:t>1</a:t>
            </a:r>
            <a:r>
              <a:rPr lang="en-US" sz="2800" kern="1200" dirty="0">
                <a:latin typeface="Times New Roman" panose="02020603050405020304" pitchFamily="18" charset="0"/>
                <a:ea typeface="+mn-ea"/>
                <a:cs typeface="+mn-cs"/>
              </a:rPr>
              <a:t>= {(0,0)}, </a:t>
            </a:r>
            <a:r>
              <a:rPr lang="en-US" sz="2800" dirty="0">
                <a:sym typeface="+mn-ea"/>
              </a:rPr>
              <a:t>E</a:t>
            </a:r>
            <a:r>
              <a:rPr lang="en-US" sz="2800" baseline="-25000" dirty="0">
                <a:sym typeface="+mn-ea"/>
              </a:rPr>
              <a:t>2 </a:t>
            </a:r>
            <a:r>
              <a:rPr lang="en-US" sz="2800" dirty="0">
                <a:sym typeface="+mn-ea"/>
              </a:rPr>
              <a:t>= {(0,1)},</a:t>
            </a:r>
            <a:r>
              <a:rPr lang="en-US" sz="2800" kern="1200" dirty="0">
                <a:latin typeface="Times New Roman" panose="02020603050405020304" pitchFamily="18" charset="0"/>
                <a:ea typeface="+mn-ea"/>
                <a:cs typeface="+mn-cs"/>
              </a:rPr>
              <a:t> ... ,  </a:t>
            </a:r>
            <a:r>
              <a:rPr lang="en-US" sz="2800" dirty="0">
                <a:sym typeface="+mn-ea"/>
              </a:rPr>
              <a:t>E</a:t>
            </a:r>
            <a:r>
              <a:rPr lang="en-US" sz="2800" baseline="-25000" dirty="0">
                <a:sym typeface="+mn-ea"/>
              </a:rPr>
              <a:t>49</a:t>
            </a:r>
            <a:r>
              <a:rPr lang="en-US" sz="2800" dirty="0">
                <a:sym typeface="+mn-ea"/>
              </a:rPr>
              <a:t>= {(6,6)}</a:t>
            </a:r>
          </a:p>
          <a:p>
            <a:r>
              <a:rPr lang="en-US" sz="2800" kern="1200" dirty="0">
                <a:latin typeface="Times New Roman" panose="02020603050405020304" pitchFamily="18" charset="0"/>
                <a:ea typeface="+mn-ea"/>
                <a:cs typeface="+mn-cs"/>
              </a:rPr>
              <a:t>Examples of compound events are</a:t>
            </a:r>
          </a:p>
        </p:txBody>
      </p:sp>
      <p:sp>
        <p:nvSpPr>
          <p:cNvPr id="19459"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20</a:t>
            </a:fld>
            <a:endParaRPr lang="en-US" altLang="en-US" sz="1200" dirty="0">
              <a:solidFill>
                <a:srgbClr val="898989"/>
              </a:solidFill>
              <a:latin typeface="Calibri" panose="020F0502020204030204" pitchFamily="34" charset="0"/>
            </a:endParaRPr>
          </a:p>
        </p:txBody>
      </p:sp>
      <p:graphicFrame>
        <p:nvGraphicFramePr>
          <p:cNvPr id="3" name="Object 2"/>
          <p:cNvGraphicFramePr>
            <a:graphicFrameLocks/>
          </p:cNvGraphicFramePr>
          <p:nvPr/>
        </p:nvGraphicFramePr>
        <p:xfrm>
          <a:off x="901700" y="3990975"/>
          <a:ext cx="7485380" cy="2289810"/>
        </p:xfrm>
        <a:graphic>
          <a:graphicData uri="http://schemas.openxmlformats.org/presentationml/2006/ole">
            <p:oleObj spid="_x0000_s43009" r:id="rId3" imgW="5372850" imgH="1561905"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xEl>
                                              <p:pRg st="3" end="3"/>
                                            </p:txEl>
                                          </p:spTgt>
                                        </p:tgtEl>
                                        <p:attrNameLst>
                                          <p:attrName>style.visibility</p:attrName>
                                        </p:attrNameLst>
                                      </p:cBhvr>
                                      <p:to>
                                        <p:strVal val="visible"/>
                                      </p:to>
                                    </p:set>
                                    <p:animEffect transition="in" filter="diamond(in)">
                                      <p:cBhvr>
                                        <p:cTn id="7" dur="2000"/>
                                        <p:tgtEl>
                                          <p:spTgt spid="1945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58">
                                            <p:txEl>
                                              <p:pRg st="4" end="4"/>
                                            </p:txEl>
                                          </p:spTgt>
                                        </p:tgtEl>
                                        <p:attrNameLst>
                                          <p:attrName>style.visibility</p:attrName>
                                        </p:attrNameLst>
                                      </p:cBhvr>
                                      <p:to>
                                        <p:strVal val="visible"/>
                                      </p:to>
                                    </p:set>
                                    <p:animEffect transition="in" filter="diamond(in)">
                                      <p:cBhvr>
                                        <p:cTn id="12" dur="2000"/>
                                        <p:tgtEl>
                                          <p:spTgt spid="194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
            <a:ext cx="8229600" cy="705485"/>
          </a:xfrm>
        </p:spPr>
        <p:txBody>
          <a:bodyPr/>
          <a:lstStyle/>
          <a:p>
            <a:r>
              <a:rPr lang="en-US"/>
              <a:t>Some Relations from Set Theory</a:t>
            </a:r>
          </a:p>
        </p:txBody>
      </p:sp>
      <p:graphicFrame>
        <p:nvGraphicFramePr>
          <p:cNvPr id="4" name="Content Placeholder 3"/>
          <p:cNvGraphicFramePr>
            <a:graphicFrameLocks/>
          </p:cNvGraphicFramePr>
          <p:nvPr>
            <p:ph idx="1"/>
          </p:nvPr>
        </p:nvGraphicFramePr>
        <p:xfrm>
          <a:off x="1066800" y="838200"/>
          <a:ext cx="7238365" cy="2743200"/>
        </p:xfrm>
        <a:graphic>
          <a:graphicData uri="http://schemas.openxmlformats.org/presentationml/2006/ole">
            <p:oleObj spid="_x0000_s54275" r:id="rId4" imgW="6230220" imgH="2561905" progId="PBrush">
              <p:embed/>
            </p:oleObj>
          </a:graphicData>
        </a:graphic>
      </p:graphicFrame>
      <p:graphicFrame>
        <p:nvGraphicFramePr>
          <p:cNvPr id="3" name="Object 2"/>
          <p:cNvGraphicFramePr>
            <a:graphicFrameLocks/>
          </p:cNvGraphicFramePr>
          <p:nvPr/>
        </p:nvGraphicFramePr>
        <p:xfrm>
          <a:off x="1066800" y="3657600"/>
          <a:ext cx="7239000" cy="1493520"/>
        </p:xfrm>
        <a:graphic>
          <a:graphicData uri="http://schemas.openxmlformats.org/presentationml/2006/ole">
            <p:oleObj spid="_x0000_s54274" r:id="rId5" imgW="6230220" imgH="1200318" progId="PBrush">
              <p:embed/>
            </p:oleObj>
          </a:graphicData>
        </a:graphic>
      </p:graphicFrame>
      <p:graphicFrame>
        <p:nvGraphicFramePr>
          <p:cNvPr id="7" name="Object 6"/>
          <p:cNvGraphicFramePr>
            <a:graphicFrameLocks/>
          </p:cNvGraphicFramePr>
          <p:nvPr/>
        </p:nvGraphicFramePr>
        <p:xfrm>
          <a:off x="1143000" y="5257800"/>
          <a:ext cx="7162800" cy="1524000"/>
        </p:xfrm>
        <a:graphic>
          <a:graphicData uri="http://schemas.openxmlformats.org/presentationml/2006/ole">
            <p:oleObj spid="_x0000_s54273" r:id="rId6" imgW="7685714" imgH="1590897" progId="PBrush">
              <p:embed/>
            </p:oleObj>
          </a:graphicData>
        </a:graphic>
      </p:graphicFrame>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pPr lvl="0" eaLnBrk="1" hangingPunct="1"/>
              <a:t>21</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5155"/>
            <a:ext cx="8229600" cy="5521325"/>
          </a:xfrm>
        </p:spPr>
        <p:txBody>
          <a:bodyPr/>
          <a:lstStyle/>
          <a:p>
            <a:r>
              <a:rPr lang="en-US" sz="2800" dirty="0"/>
              <a:t>Assignment </a:t>
            </a:r>
          </a:p>
          <a:p>
            <a:pPr lvl="1"/>
            <a:r>
              <a:rPr lang="en-US" sz="2450" dirty="0"/>
              <a:t>page 54 </a:t>
            </a:r>
            <a:r>
              <a:rPr lang="en-US" sz="2450" dirty="0" err="1" smtClean="0"/>
              <a:t>excerside</a:t>
            </a:r>
            <a:r>
              <a:rPr lang="en-US" sz="2450" dirty="0" smtClean="0"/>
              <a:t> 2 </a:t>
            </a:r>
            <a:r>
              <a:rPr lang="en-US" sz="2450" dirty="0"/>
              <a:t>and 3</a:t>
            </a:r>
          </a:p>
          <a:p>
            <a:pPr lvl="0"/>
            <a:endParaRPr lang="en-US" sz="2800" dirty="0"/>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22</a:t>
            </a:fld>
            <a:endParaRPr lang="en-US"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p:cNvGraphicFramePr>
          <p:nvPr>
            <p:ph idx="1"/>
          </p:nvPr>
        </p:nvGraphicFramePr>
        <p:xfrm>
          <a:off x="779780" y="130175"/>
          <a:ext cx="6981190" cy="932815"/>
        </p:xfrm>
        <a:graphic>
          <a:graphicData uri="http://schemas.openxmlformats.org/presentationml/2006/ole">
            <p:oleObj spid="_x0000_s55299" r:id="rId4" imgW="6219048" imgH="800212" progId="PBrush">
              <p:embed/>
            </p:oleObj>
          </a:graphicData>
        </a:graphic>
      </p:graphicFrame>
      <p:graphicFrame>
        <p:nvGraphicFramePr>
          <p:cNvPr id="15" name="Object 14"/>
          <p:cNvGraphicFramePr>
            <a:graphicFrameLocks/>
          </p:cNvGraphicFramePr>
          <p:nvPr/>
        </p:nvGraphicFramePr>
        <p:xfrm>
          <a:off x="779780" y="1251585"/>
          <a:ext cx="6981190" cy="1702435"/>
        </p:xfrm>
        <a:graphic>
          <a:graphicData uri="http://schemas.openxmlformats.org/presentationml/2006/ole">
            <p:oleObj spid="_x0000_s55298" r:id="rId5" imgW="6219048" imgH="1171429" progId="PBrush">
              <p:embed/>
            </p:oleObj>
          </a:graphicData>
        </a:graphic>
      </p:graphicFrame>
      <p:graphicFrame>
        <p:nvGraphicFramePr>
          <p:cNvPr id="18" name="Object 17"/>
          <p:cNvGraphicFramePr>
            <a:graphicFrameLocks/>
          </p:cNvGraphicFramePr>
          <p:nvPr/>
        </p:nvGraphicFramePr>
        <p:xfrm>
          <a:off x="779780" y="3544570"/>
          <a:ext cx="6980555" cy="2235835"/>
        </p:xfrm>
        <a:graphic>
          <a:graphicData uri="http://schemas.openxmlformats.org/presentationml/2006/ole">
            <p:oleObj spid="_x0000_s55297" r:id="rId6" imgW="6485714" imgH="1809524" progId="PBrush">
              <p:embed/>
            </p:oleObj>
          </a:graphicData>
        </a:graphic>
      </p:graphicFrame>
      <p:sp>
        <p:nvSpPr>
          <p:cNvPr id="21" name="Slide Number Placeholder 20"/>
          <p:cNvSpPr>
            <a:spLocks noGrp="1"/>
          </p:cNvSpPr>
          <p:nvPr>
            <p:ph type="sldNum" sz="quarter" idx="12"/>
          </p:nvPr>
        </p:nvSpPr>
        <p:spPr/>
        <p:txBody>
          <a:bodyPr/>
          <a:lstStyle/>
          <a:p>
            <a:pPr lvl="0" eaLnBrk="1" hangingPunct="1"/>
            <a:fld id="{9A0DB2DC-4C9A-4742-B13C-FB6460FD3503}" type="slidenum">
              <a:rPr lang="en-US" altLang="en-US" dirty="0"/>
              <a:pPr lvl="0" eaLnBrk="1" hangingPunct="1"/>
              <a:t>23</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155"/>
            <a:ext cx="8229600" cy="6568440"/>
          </a:xfrm>
        </p:spPr>
        <p:txBody>
          <a:bodyPr/>
          <a:lstStyle/>
          <a:p>
            <a:r>
              <a:rPr lang="en-US" sz="2800"/>
              <a:t>Permutations and Combinations</a:t>
            </a:r>
          </a:p>
          <a:p>
            <a:endParaRPr lang="en-US" sz="2800"/>
          </a:p>
          <a:p>
            <a:endParaRPr lang="en-US" sz="2800"/>
          </a:p>
          <a:p>
            <a:endParaRPr lang="en-US" sz="2800"/>
          </a:p>
          <a:p>
            <a:endParaRPr lang="en-US" sz="2800"/>
          </a:p>
          <a:p>
            <a:endParaRPr lang="en-US" sz="2800"/>
          </a:p>
          <a:p>
            <a:pPr lvl="0" algn="just"/>
            <a:r>
              <a:rPr lang="en-US" sz="2400"/>
              <a:t>For example, that a college of engineering has seven departments, which we denote by a, b, c, d, e, f, and g. Each department has one representative on the college’s student council. From these seven representatives, one is to be chosen chair, another is to be selected vice-chair, and a third will be secretary.</a:t>
            </a:r>
          </a:p>
          <a:p>
            <a:pPr lvl="0" algn="just"/>
            <a:r>
              <a:rPr lang="en-US" sz="2400"/>
              <a:t>How many ways are there to select the three officers? That is, how many permutations of size 3 can be formed from the 7 representatives?</a:t>
            </a:r>
          </a:p>
        </p:txBody>
      </p:sp>
      <p:graphicFrame>
        <p:nvGraphicFramePr>
          <p:cNvPr id="2" name="Object 1"/>
          <p:cNvGraphicFramePr>
            <a:graphicFrameLocks/>
          </p:cNvGraphicFramePr>
          <p:nvPr/>
        </p:nvGraphicFramePr>
        <p:xfrm>
          <a:off x="909320" y="780415"/>
          <a:ext cx="7058660" cy="2332990"/>
        </p:xfrm>
        <a:graphic>
          <a:graphicData uri="http://schemas.openxmlformats.org/presentationml/2006/ole">
            <p:oleObj spid="_x0000_s59393" r:id="rId4" imgW="6257143" imgH="1628571" progId="PBrush">
              <p:embed/>
            </p:oleObj>
          </a:graphicData>
        </a:graphic>
      </p:graphicFrame>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24</a:t>
            </a:fld>
            <a:endParaRPr lang="en-US"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nvGraphicFramePr>
        <p:xfrm>
          <a:off x="624205" y="888365"/>
          <a:ext cx="7922895" cy="3674745"/>
        </p:xfrm>
        <a:graphic>
          <a:graphicData uri="http://schemas.openxmlformats.org/presentationml/2006/ole">
            <p:oleObj spid="_x0000_s61442" r:id="rId4" imgW="6287378" imgH="2266667" progId="PBrush">
              <p:embed/>
            </p:oleObj>
          </a:graphicData>
        </a:graphic>
      </p:graphicFrame>
      <p:graphicFrame>
        <p:nvGraphicFramePr>
          <p:cNvPr id="6" name="Content Placeholder 5"/>
          <p:cNvGraphicFramePr>
            <a:graphicFrameLocks/>
          </p:cNvGraphicFramePr>
          <p:nvPr>
            <p:ph idx="1"/>
          </p:nvPr>
        </p:nvGraphicFramePr>
        <p:xfrm>
          <a:off x="624205" y="4674235"/>
          <a:ext cx="7922895" cy="1614805"/>
        </p:xfrm>
        <a:graphic>
          <a:graphicData uri="http://schemas.openxmlformats.org/presentationml/2006/ole">
            <p:oleObj spid="_x0000_s61441" r:id="rId5" imgW="6323810" imgH="1057423" progId="PBrush">
              <p:embed/>
            </p:oleObj>
          </a:graphicData>
        </a:graphic>
      </p:graphicFrame>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dirty="0"/>
              <a:pPr lvl="0" eaLnBrk="1" hangingPunct="1"/>
              <a:t>25</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04775" y="41275"/>
            <a:ext cx="2009775" cy="460375"/>
          </a:xfrm>
          <a:prstGeom prst="rect">
            <a:avLst/>
          </a:prstGeom>
          <a:noFill/>
        </p:spPr>
        <p:txBody>
          <a:bodyPr wrap="square" rtlCol="0" anchor="t">
            <a:spAutoFit/>
          </a:bodyPr>
          <a:lstStyle/>
          <a:p>
            <a:r>
              <a:rPr lang="en-US" sz="2400">
                <a:solidFill>
                  <a:srgbClr val="FF0000"/>
                </a:solidFill>
                <a:latin typeface="Times New Roman" panose="02020603050405020304" pitchFamily="18" charset="0"/>
              </a:rPr>
              <a:t>Combinations</a:t>
            </a:r>
          </a:p>
        </p:txBody>
      </p:sp>
      <p:graphicFrame>
        <p:nvGraphicFramePr>
          <p:cNvPr id="8" name="Object 7"/>
          <p:cNvGraphicFramePr>
            <a:graphicFrameLocks/>
          </p:cNvGraphicFramePr>
          <p:nvPr/>
        </p:nvGraphicFramePr>
        <p:xfrm>
          <a:off x="1968500" y="50165"/>
          <a:ext cx="6774180" cy="1296035"/>
        </p:xfrm>
        <a:graphic>
          <a:graphicData uri="http://schemas.openxmlformats.org/presentationml/2006/ole">
            <p:oleObj spid="_x0000_s63491" r:id="rId4" imgW="6354062" imgH="1324160" progId="PBrush">
              <p:embed/>
            </p:oleObj>
          </a:graphicData>
        </a:graphic>
      </p:graphicFrame>
      <p:graphicFrame>
        <p:nvGraphicFramePr>
          <p:cNvPr id="11" name="Object 10"/>
          <p:cNvGraphicFramePr>
            <a:graphicFrameLocks/>
          </p:cNvGraphicFramePr>
          <p:nvPr/>
        </p:nvGraphicFramePr>
        <p:xfrm>
          <a:off x="2049780" y="1336675"/>
          <a:ext cx="6773545" cy="4258310"/>
        </p:xfrm>
        <a:graphic>
          <a:graphicData uri="http://schemas.openxmlformats.org/presentationml/2006/ole">
            <p:oleObj spid="_x0000_s63490" r:id="rId5" imgW="6335009" imgH="4029637" progId="PBrush">
              <p:embed/>
            </p:oleObj>
          </a:graphicData>
        </a:graphic>
      </p:graphicFrame>
      <p:sp>
        <p:nvSpPr>
          <p:cNvPr id="14" name="Slide Number Placeholder 13"/>
          <p:cNvSpPr>
            <a:spLocks noGrp="1"/>
          </p:cNvSpPr>
          <p:nvPr>
            <p:ph type="sldNum" sz="quarter" idx="12"/>
          </p:nvPr>
        </p:nvSpPr>
        <p:spPr/>
        <p:txBody>
          <a:bodyPr/>
          <a:lstStyle/>
          <a:p>
            <a:pPr lvl="0" eaLnBrk="1" hangingPunct="1"/>
            <a:fld id="{9A0DB2DC-4C9A-4742-B13C-FB6460FD3503}" type="slidenum">
              <a:rPr lang="en-US" altLang="en-US" dirty="0"/>
              <a:pPr lvl="0" eaLnBrk="1" hangingPunct="1"/>
              <a:t>26</a:t>
            </a:fld>
            <a:endParaRPr lang="en-US" altLang="en-US" dirty="0"/>
          </a:p>
        </p:txBody>
      </p:sp>
      <p:graphicFrame>
        <p:nvGraphicFramePr>
          <p:cNvPr id="15" name="Object 14"/>
          <p:cNvGraphicFramePr>
            <a:graphicFrameLocks/>
          </p:cNvGraphicFramePr>
          <p:nvPr/>
        </p:nvGraphicFramePr>
        <p:xfrm>
          <a:off x="1447800" y="5570220"/>
          <a:ext cx="6263005" cy="1315085"/>
        </p:xfrm>
        <a:graphic>
          <a:graphicData uri="http://schemas.openxmlformats.org/presentationml/2006/ole">
            <p:oleObj spid="_x0000_s63489" r:id="rId6" imgW="6257143" imgH="1314286"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45"/>
            <a:ext cx="8229600" cy="5521325"/>
          </a:xfrm>
        </p:spPr>
        <p:txBody>
          <a:bodyPr/>
          <a:lstStyle/>
          <a:p>
            <a:r>
              <a:rPr lang="en-US" sz="2800">
                <a:solidFill>
                  <a:srgbClr val="FF0000"/>
                </a:solidFill>
              </a:rPr>
              <a:t>Conditional Probability </a:t>
            </a:r>
          </a:p>
          <a:p>
            <a:pPr lvl="0"/>
            <a:endParaRPr lang="en-US" sz="2800">
              <a:solidFill>
                <a:srgbClr val="FF0000"/>
              </a:solidFill>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27</a:t>
            </a:fld>
            <a:endParaRPr lang="en-US" altLang="en-US" dirty="0"/>
          </a:p>
        </p:txBody>
      </p:sp>
      <p:graphicFrame>
        <p:nvGraphicFramePr>
          <p:cNvPr id="7" name="Object 6"/>
          <p:cNvGraphicFramePr>
            <a:graphicFrameLocks/>
          </p:cNvGraphicFramePr>
          <p:nvPr/>
        </p:nvGraphicFramePr>
        <p:xfrm>
          <a:off x="1322070" y="4909820"/>
          <a:ext cx="6765925" cy="1811655"/>
        </p:xfrm>
        <a:graphic>
          <a:graphicData uri="http://schemas.openxmlformats.org/presentationml/2006/ole">
            <p:oleObj spid="_x0000_s65538" r:id="rId4" imgW="6466667" imgH="1704762" progId="PBrush">
              <p:embed/>
            </p:oleObj>
          </a:graphicData>
        </a:graphic>
      </p:graphicFrame>
      <p:graphicFrame>
        <p:nvGraphicFramePr>
          <p:cNvPr id="10" name="Object 9"/>
          <p:cNvGraphicFramePr>
            <a:graphicFrameLocks/>
          </p:cNvGraphicFramePr>
          <p:nvPr/>
        </p:nvGraphicFramePr>
        <p:xfrm>
          <a:off x="1321435" y="678180"/>
          <a:ext cx="6766560" cy="4037965"/>
        </p:xfrm>
        <a:graphic>
          <a:graphicData uri="http://schemas.openxmlformats.org/presentationml/2006/ole">
            <p:oleObj spid="_x0000_s65537" r:id="rId5" imgW="6496957" imgH="3638095" progId="PBrush">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dirty="0"/>
              <a:pPr lvl="0" eaLnBrk="1" hangingPunct="1"/>
              <a:t>28</a:t>
            </a:fld>
            <a:endParaRPr lang="en-US"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152400"/>
            <a:ext cx="8229600" cy="527685"/>
          </a:xfrm>
        </p:spPr>
        <p:txBody>
          <a:bodyPr/>
          <a:lstStyle/>
          <a:p>
            <a:r>
              <a:rPr lang="en-US" altLang="en-US" b="1" dirty="0" smtClean="0">
                <a:cs typeface="Times New Roman" panose="02020603050405020304" pitchFamily="18" charset="0"/>
              </a:rPr>
              <a:t/>
            </a:r>
            <a:br>
              <a:rPr lang="en-US" altLang="en-US" b="1" dirty="0" smtClean="0">
                <a:cs typeface="Times New Roman" panose="02020603050405020304" pitchFamily="18" charset="0"/>
              </a:rPr>
            </a:br>
            <a:r>
              <a:rPr lang="en-US" altLang="en-US" b="1" dirty="0" smtClean="0">
                <a:cs typeface="Times New Roman" panose="02020603050405020304" pitchFamily="18" charset="0"/>
              </a:rPr>
              <a:t>The Binomial Distribution</a:t>
            </a:r>
            <a:br>
              <a:rPr lang="en-US" altLang="en-US" b="1" dirty="0" smtClean="0">
                <a:cs typeface="Times New Roman" panose="02020603050405020304" pitchFamily="18" charset="0"/>
              </a:rPr>
            </a:br>
            <a:endParaRPr lang="en-US" altLang="en-US" dirty="0" smtClean="0"/>
          </a:p>
        </p:txBody>
      </p:sp>
      <p:sp>
        <p:nvSpPr>
          <p:cNvPr id="12291" name="Content Placeholder 2"/>
          <p:cNvSpPr>
            <a:spLocks noGrp="1"/>
          </p:cNvSpPr>
          <p:nvPr>
            <p:ph idx="1"/>
          </p:nvPr>
        </p:nvSpPr>
        <p:spPr>
          <a:xfrm>
            <a:off x="457200" y="685800"/>
            <a:ext cx="8229600" cy="6019800"/>
          </a:xfrm>
        </p:spPr>
        <p:txBody>
          <a:bodyPr/>
          <a:lstStyle/>
          <a:p>
            <a:pPr eaLnBrk="1" hangingPunct="1"/>
            <a:r>
              <a:rPr lang="en-US" altLang="en-US" sz="2800" smtClean="0">
                <a:latin typeface="Times New Roman" panose="02020603050405020304" pitchFamily="18" charset="0"/>
                <a:cs typeface="Times New Roman" panose="02020603050405020304" pitchFamily="18" charset="0"/>
              </a:rPr>
              <a:t>In many statistical analysis, the samples may consist of only two kinds of elements; odd or even, pass or fail, male or female, infested or free, dead or alive, etc.  </a:t>
            </a:r>
          </a:p>
          <a:p>
            <a:pPr lvl="1" eaLnBrk="1" hangingPunct="1"/>
            <a:r>
              <a:rPr lang="en-US" altLang="en-US" sz="2400" smtClean="0">
                <a:latin typeface="Times New Roman" panose="02020603050405020304" pitchFamily="18" charset="0"/>
                <a:cs typeface="Times New Roman" panose="02020603050405020304" pitchFamily="18" charset="0"/>
              </a:rPr>
              <a:t>The investigators interest is in the proportion, the percentage, or the number of data in one of the two classes.</a:t>
            </a:r>
          </a:p>
          <a:p>
            <a:pPr eaLnBrk="1" hangingPunct="1"/>
            <a:r>
              <a:rPr lang="en-US" altLang="en-US" sz="2800" smtClean="0">
                <a:latin typeface="Times New Roman" panose="02020603050405020304" pitchFamily="18" charset="0"/>
                <a:cs typeface="Times New Roman" panose="02020603050405020304" pitchFamily="18" charset="0"/>
              </a:rPr>
              <a:t>The head and tail case of a coin throw is very typical in this respect.  </a:t>
            </a:r>
          </a:p>
          <a:p>
            <a:pPr lvl="1" eaLnBrk="1" hangingPunct="1"/>
            <a:r>
              <a:rPr lang="en-US" altLang="en-US" sz="2400" smtClean="0">
                <a:latin typeface="Times New Roman" panose="02020603050405020304" pitchFamily="18" charset="0"/>
                <a:cs typeface="Times New Roman" panose="02020603050405020304" pitchFamily="18" charset="0"/>
              </a:rPr>
              <a:t>The chances of having a head or a tail in one throw is 50% if the coin is not weighted.  In other words the frequency of occurrence is the same for both heads and tails.</a:t>
            </a:r>
          </a:p>
        </p:txBody>
      </p:sp>
      <p:sp>
        <p:nvSpPr>
          <p:cNvPr id="12292" name="Slide Number Placeholder 3"/>
          <p:cNvSpPr>
            <a:spLocks noGrp="1"/>
          </p:cNvSpPr>
          <p:nvPr>
            <p:ph type="sldNum" sz="quarter" idx="11"/>
          </p:nvPr>
        </p:nvSpPr>
        <p:spPr bwMode="auto">
          <a:noFill/>
          <a:ln>
            <a:miter lim="800000"/>
          </a:ln>
        </p:spPr>
        <p:txBody>
          <a:bodyPr/>
          <a:lstStyle/>
          <a:p>
            <a:fld id="{0B96FF4A-10AA-4053-A31E-E862238002DA}" type="slidenum">
              <a:rPr lang="en-US" altLang="en-US" smtClean="0"/>
              <a:pPr/>
              <a:t>29</a:t>
            </a:fld>
            <a:endParaRPr lang="en-US" alt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304800"/>
            <a:ext cx="8229600" cy="5821363"/>
          </a:xfrm>
        </p:spPr>
        <p:txBody>
          <a:bodyPr vert="horz" wrap="square" lIns="91440" tIns="45720" rIns="91440" bIns="45720" anchor="t"/>
          <a:lstStyle/>
          <a:p>
            <a:pPr algn="just"/>
            <a:r>
              <a:rPr sz="2800" kern="1200" dirty="0">
                <a:latin typeface="Times New Roman" panose="02020603050405020304" pitchFamily="18" charset="0"/>
                <a:ea typeface="+mn-ea"/>
                <a:cs typeface="+mn-cs"/>
              </a:rPr>
              <a:t>An engineer wishes to investigate the effects of both adhesive type and conductor material on bond strength when mounting an integrated circuit (IC) on a certain substrate. Two adhesive types and two conductor materials are under consideration. Two observations are made for each adhesive-type/conductor-material combination, resulting in the accompanying data:</a:t>
            </a:r>
          </a:p>
        </p:txBody>
      </p:sp>
      <p:sp>
        <p:nvSpPr>
          <p:cNvPr id="4099"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3</a:t>
            </a:fld>
            <a:endParaRPr lang="en-US" altLang="en-US" sz="1200" dirty="0">
              <a:solidFill>
                <a:srgbClr val="898989"/>
              </a:solidFill>
              <a:latin typeface="Calibri" panose="020F0502020204030204" pitchFamily="34" charset="0"/>
            </a:endParaRPr>
          </a:p>
        </p:txBody>
      </p:sp>
      <p:pic>
        <p:nvPicPr>
          <p:cNvPr id="4100" name="Picture 2"/>
          <p:cNvPicPr>
            <a:picLocks noChangeAspect="1"/>
          </p:cNvPicPr>
          <p:nvPr/>
        </p:nvPicPr>
        <p:blipFill>
          <a:blip r:embed="rId2"/>
          <a:stretch>
            <a:fillRect/>
          </a:stretch>
        </p:blipFill>
        <p:spPr>
          <a:xfrm>
            <a:off x="990600" y="4038600"/>
            <a:ext cx="7847013" cy="2028825"/>
          </a:xfrm>
          <a:prstGeom prst="rect">
            <a:avLst/>
          </a:prstGeom>
          <a:noFill/>
          <a:ln w="9525">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0" y="0"/>
            <a:ext cx="9144000" cy="6858000"/>
          </a:xfrm>
        </p:spPr>
        <p:txBody>
          <a:bodyPr/>
          <a:lstStyle/>
          <a:p>
            <a:pPr lvl="1" eaLnBrk="1" hangingPunct="1">
              <a:defRPr/>
            </a:pPr>
            <a:r>
              <a:rPr lang="en-US" altLang="en-US" dirty="0" smtClean="0">
                <a:latin typeface="Times New Roman" panose="02020603050405020304" pitchFamily="18" charset="0"/>
                <a:cs typeface="Times New Roman" panose="02020603050405020304" pitchFamily="18" charset="0"/>
              </a:rPr>
              <a:t>Supposing we toss the same coin twice or toss two coins once, the outcomes could be any of the following:</a:t>
            </a:r>
          </a:p>
          <a:p>
            <a:pPr eaLnBrk="1" hangingPunct="1">
              <a:buFont typeface="Arial" panose="020B0604020202020204" pitchFamily="34" charset="0"/>
              <a:buNone/>
              <a:defRPr/>
            </a:pPr>
            <a:r>
              <a:rPr lang="en-US" altLang="en-US"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HH		HT		TH		TT</a:t>
            </a:r>
          </a:p>
          <a:p>
            <a:pPr eaLnBrk="1" hangingPunct="1">
              <a:buFont typeface="Arial" panose="020B0604020202020204" pitchFamily="34" charset="0"/>
              <a:buNone/>
              <a:defRPr/>
            </a:pPr>
            <a:r>
              <a:rPr lang="en-US" altLang="en-US" dirty="0" smtClean="0">
                <a:latin typeface="Times New Roman" panose="02020603050405020304" pitchFamily="18" charset="0"/>
                <a:cs typeface="Times New Roman" panose="02020603050405020304" pitchFamily="18" charset="0"/>
              </a:rPr>
              <a:t>		½ </a:t>
            </a:r>
            <a:r>
              <a:rPr lang="en-US" altLang="en-US" sz="20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½ </a:t>
            </a:r>
            <a:r>
              <a:rPr lang="en-US" altLang="en-US" sz="20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½ </a:t>
            </a:r>
            <a:r>
              <a:rPr lang="en-US" altLang="en-US" sz="20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½ </a:t>
            </a:r>
            <a:r>
              <a:rPr lang="en-US" altLang="en-US" sz="20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a:t>
            </a:r>
          </a:p>
          <a:p>
            <a:pPr eaLnBrk="1" hangingPunct="1">
              <a:buFont typeface="Arial" panose="020B0604020202020204" pitchFamily="34" charset="0"/>
              <a:buNone/>
              <a:defRPr/>
            </a:pPr>
            <a:r>
              <a:rPr lang="en-US" altLang="en-US" dirty="0" smtClean="0">
                <a:latin typeface="Times New Roman" panose="02020603050405020304" pitchFamily="18" charset="0"/>
                <a:cs typeface="Times New Roman" panose="02020603050405020304" pitchFamily="18" charset="0"/>
              </a:rPr>
              <a:t>   		¼		 ¼		¼		¼</a:t>
            </a:r>
          </a:p>
          <a:p>
            <a:pPr lvl="1" eaLnBrk="1" hangingPunct="1">
              <a:defRPr/>
            </a:pPr>
            <a:r>
              <a:rPr lang="en-US" altLang="en-US" dirty="0" smtClean="0">
                <a:latin typeface="Times New Roman" panose="02020603050405020304" pitchFamily="18" charset="0"/>
                <a:cs typeface="Times New Roman" panose="02020603050405020304" pitchFamily="18" charset="0"/>
              </a:rPr>
              <a:t>The chance of getting one H and one T is (¼ + ¼)= ½</a:t>
            </a:r>
          </a:p>
          <a:p>
            <a:pPr lvl="1" eaLnBrk="1" hangingPunct="1">
              <a:defRPr/>
            </a:pPr>
            <a:r>
              <a:rPr lang="en-US" altLang="en-US" dirty="0" smtClean="0">
                <a:latin typeface="Times New Roman" panose="02020603050405020304" pitchFamily="18" charset="0"/>
                <a:cs typeface="Times New Roman" panose="02020603050405020304" pitchFamily="18" charset="0"/>
              </a:rPr>
              <a:t>Sum of probabilities is ¼+ ½+¼=1</a:t>
            </a:r>
          </a:p>
          <a:p>
            <a:pPr lvl="1" eaLnBrk="1" hangingPunct="1">
              <a:defRPr/>
            </a:pPr>
            <a:endParaRPr lang="en-US" altLang="en-US" dirty="0" smtClean="0">
              <a:latin typeface="Times New Roman" panose="02020603050405020304" pitchFamily="18" charset="0"/>
              <a:cs typeface="Times New Roman" panose="02020603050405020304" pitchFamily="18" charset="0"/>
            </a:endParaRPr>
          </a:p>
          <a:p>
            <a:pPr lvl="1" eaLnBrk="1" hangingPunct="1">
              <a:defRPr/>
            </a:pPr>
            <a:r>
              <a:rPr lang="en-US" altLang="en-US" dirty="0" smtClean="0">
                <a:latin typeface="Times New Roman" panose="02020603050405020304" pitchFamily="18" charset="0"/>
                <a:cs typeface="Times New Roman" panose="02020603050405020304" pitchFamily="18" charset="0"/>
              </a:rPr>
              <a:t>For three throws, there will be 8 outcomes</a:t>
            </a:r>
          </a:p>
          <a:p>
            <a:pPr marL="0" indent="0" eaLnBrk="1" hangingPunct="1">
              <a:buFont typeface="Wingdings" panose="05000000000000000000" pitchFamily="2" charset="2"/>
              <a:buNone/>
              <a:defRPr/>
            </a:pPr>
            <a:r>
              <a:rPr lang="en-US" altLang="en-US"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HHH  HHT  HTT  HTH  TTH  THT  THH  TTT</a:t>
            </a:r>
          </a:p>
          <a:p>
            <a:pPr lvl="1" eaLnBrk="1" hangingPunct="1">
              <a:defRPr/>
            </a:pPr>
            <a:r>
              <a:rPr lang="en-US" altLang="en-US" dirty="0" smtClean="0">
                <a:latin typeface="Times New Roman" panose="02020603050405020304" pitchFamily="18" charset="0"/>
                <a:cs typeface="Times New Roman" panose="02020603050405020304" pitchFamily="18" charset="0"/>
              </a:rPr>
              <a:t>Each occurrence has a chance of (½ </a:t>
            </a:r>
            <a:r>
              <a:rPr lang="en-US" altLang="en-US" sz="16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a:t>
            </a:r>
            <a:r>
              <a:rPr lang="en-US" altLang="en-US" sz="1600"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½ =⅛ )</a:t>
            </a:r>
          </a:p>
        </p:txBody>
      </p:sp>
      <p:sp>
        <p:nvSpPr>
          <p:cNvPr id="13315" name="Slide Number Placeholder 3"/>
          <p:cNvSpPr>
            <a:spLocks noGrp="1"/>
          </p:cNvSpPr>
          <p:nvPr>
            <p:ph type="sldNum" sz="quarter" idx="11"/>
          </p:nvPr>
        </p:nvSpPr>
        <p:spPr bwMode="auto">
          <a:noFill/>
          <a:ln>
            <a:miter lim="800000"/>
          </a:ln>
        </p:spPr>
        <p:txBody>
          <a:bodyPr/>
          <a:lstStyle/>
          <a:p>
            <a:fld id="{500E5209-EDFB-488F-889E-33B1ED992DF5}" type="slidenum">
              <a:rPr lang="en-US" altLang="en-US" smtClean="0"/>
              <a:pPr/>
              <a:t>30</a:t>
            </a:fld>
            <a:endParaRPr lang="en-US" alt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76200" y="0"/>
            <a:ext cx="8839200" cy="6858000"/>
          </a:xfrm>
        </p:spPr>
        <p:txBody>
          <a:bodyPr/>
          <a:lstStyle/>
          <a:p>
            <a:pPr marL="0" indent="0" eaLnBrk="1" hangingPunct="1">
              <a:buFont typeface="Wingdings" panose="05000000000000000000" pitchFamily="2" charset="2"/>
              <a:buNone/>
              <a:defRPr/>
            </a:pPr>
            <a:r>
              <a:rPr lang="en-US" altLang="en-US" sz="3000" dirty="0" smtClean="0">
                <a:latin typeface="Times New Roman" panose="02020603050405020304" pitchFamily="18" charset="0"/>
                <a:cs typeface="Times New Roman" panose="02020603050405020304" pitchFamily="18" charset="0"/>
              </a:rPr>
              <a:t>	3H-             only one     →   gives the chance of ⅛</a:t>
            </a:r>
          </a:p>
          <a:p>
            <a:pPr marL="0" indent="0" eaLnBrk="1" hangingPunct="1">
              <a:buFont typeface="Wingdings" panose="05000000000000000000" pitchFamily="2" charset="2"/>
              <a:buNone/>
              <a:defRPr/>
            </a:pPr>
            <a:r>
              <a:rPr lang="en-US" altLang="en-US" sz="3000" dirty="0" smtClean="0">
                <a:latin typeface="Times New Roman" panose="02020603050405020304" pitchFamily="18" charset="0"/>
                <a:cs typeface="Times New Roman" panose="02020603050405020304" pitchFamily="18" charset="0"/>
              </a:rPr>
              <a:t>	2H and 1T-3 of them     →   gives ⅜</a:t>
            </a:r>
          </a:p>
          <a:p>
            <a:pPr marL="0" indent="0" eaLnBrk="1" hangingPunct="1">
              <a:buFont typeface="Wingdings" panose="05000000000000000000" pitchFamily="2" charset="2"/>
              <a:buNone/>
              <a:defRPr/>
            </a:pPr>
            <a:r>
              <a:rPr lang="en-US" altLang="en-US" sz="3000" dirty="0" smtClean="0">
                <a:latin typeface="Times New Roman" panose="02020603050405020304" pitchFamily="18" charset="0"/>
                <a:cs typeface="Times New Roman" panose="02020603050405020304" pitchFamily="18" charset="0"/>
              </a:rPr>
              <a:t>	2T and 1H-3 of them     →   gives ⅜</a:t>
            </a:r>
          </a:p>
          <a:p>
            <a:pPr marL="0" indent="0" eaLnBrk="1" hangingPunct="1">
              <a:buFont typeface="Wingdings" panose="05000000000000000000" pitchFamily="2" charset="2"/>
              <a:buNone/>
              <a:defRPr/>
            </a:pPr>
            <a:r>
              <a:rPr lang="en-US" altLang="en-US" sz="3000" dirty="0" smtClean="0">
                <a:latin typeface="Times New Roman" panose="02020603050405020304" pitchFamily="18" charset="0"/>
                <a:cs typeface="Times New Roman" panose="02020603050405020304" pitchFamily="18" charset="0"/>
              </a:rPr>
              <a:t>	3T-              only one      →   gives ⅛</a:t>
            </a:r>
          </a:p>
          <a:p>
            <a:pPr lvl="1" eaLnBrk="1" hangingPunct="1">
              <a:defRPr/>
            </a:pPr>
            <a:r>
              <a:rPr lang="en-US" altLang="en-US" sz="2600" dirty="0" smtClean="0">
                <a:latin typeface="Times New Roman" panose="02020603050405020304" pitchFamily="18" charset="0"/>
                <a:cs typeface="Times New Roman" panose="02020603050405020304" pitchFamily="18" charset="0"/>
              </a:rPr>
              <a:t>The sum of the probabilities is ⅛+ ⅜ + ⅜ +⅛ = 1</a:t>
            </a:r>
          </a:p>
          <a:p>
            <a:pPr lvl="1" eaLnBrk="1" hangingPunct="1">
              <a:defRPr/>
            </a:pPr>
            <a:r>
              <a:rPr lang="en-US" altLang="en-US" sz="2600" dirty="0" smtClean="0">
                <a:latin typeface="Times New Roman" panose="02020603050405020304" pitchFamily="18" charset="0"/>
                <a:cs typeface="Times New Roman" panose="02020603050405020304" pitchFamily="18" charset="0"/>
              </a:rPr>
              <a:t>To generalize, if the outcomes are successes (S) and failures (F) with probability of success being (p) and that of failure (q) where (</a:t>
            </a:r>
            <a:r>
              <a:rPr lang="en-US" altLang="en-US" sz="2600" dirty="0" err="1" smtClean="0">
                <a:latin typeface="Times New Roman" panose="02020603050405020304" pitchFamily="18" charset="0"/>
                <a:cs typeface="Times New Roman" panose="02020603050405020304" pitchFamily="18" charset="0"/>
              </a:rPr>
              <a:t>p+q</a:t>
            </a:r>
            <a:r>
              <a:rPr lang="en-US" altLang="en-US" sz="2600" dirty="0" smtClean="0">
                <a:latin typeface="Times New Roman" panose="02020603050405020304" pitchFamily="18" charset="0"/>
                <a:cs typeface="Times New Roman" panose="02020603050405020304" pitchFamily="18" charset="0"/>
              </a:rPr>
              <a:t>=1), for a sample size of N=2 and N=3, the probabilities of each category of occurrence is the binomial expansion result. </a:t>
            </a:r>
          </a:p>
          <a:p>
            <a:pPr lvl="1" eaLnBrk="1" hangingPunct="1">
              <a:defRPr/>
            </a:pPr>
            <a:r>
              <a:rPr lang="en-US" altLang="en-US" sz="2600" b="1" dirty="0" smtClean="0">
                <a:latin typeface="Times New Roman" panose="02020603050405020304" pitchFamily="18" charset="0"/>
                <a:cs typeface="Times New Roman" panose="02020603050405020304" pitchFamily="18" charset="0"/>
              </a:rPr>
              <a:t>Each of the success (events) can be determined from </a:t>
            </a:r>
          </a:p>
          <a:p>
            <a:pPr lvl="1" eaLnBrk="1" hangingPunct="1">
              <a:defRPr/>
            </a:pPr>
            <a:endParaRPr lang="en-US" altLang="en-US" sz="2400" dirty="0" smtClean="0">
              <a:latin typeface="Times New Roman" panose="02020603050405020304" pitchFamily="18" charset="0"/>
              <a:cs typeface="Times New Roman" panose="02020603050405020304" pitchFamily="18" charset="0"/>
            </a:endParaRPr>
          </a:p>
          <a:p>
            <a:pPr lvl="1" eaLnBrk="1" hangingPunct="1">
              <a:defRPr/>
            </a:pPr>
            <a:endParaRPr lang="en-US" altLang="en-US" sz="2400" dirty="0" smtClean="0">
              <a:latin typeface="Times New Roman" panose="02020603050405020304" pitchFamily="18" charset="0"/>
              <a:cs typeface="Times New Roman" panose="02020603050405020304" pitchFamily="18" charset="0"/>
            </a:endParaRPr>
          </a:p>
          <a:p>
            <a:pPr lvl="1" eaLnBrk="1" hangingPunct="1">
              <a:defRPr/>
            </a:pPr>
            <a:r>
              <a:rPr lang="en-US" altLang="en-US" sz="2400" dirty="0" smtClean="0">
                <a:latin typeface="Times New Roman" panose="02020603050405020304" pitchFamily="18" charset="0"/>
                <a:cs typeface="Times New Roman" panose="02020603050405020304" pitchFamily="18" charset="0"/>
              </a:rPr>
              <a:t>where n is the number of success.</a:t>
            </a:r>
            <a:endParaRPr lang="en-US" altLang="en-US" sz="2600" b="1"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sz="3000" dirty="0" smtClean="0"/>
          </a:p>
          <a:p>
            <a:pPr eaLnBrk="1" hangingPunct="1">
              <a:buFont typeface="Arial" panose="020B0604020202020204" pitchFamily="34" charset="0"/>
              <a:buNone/>
              <a:defRPr/>
            </a:pPr>
            <a:endParaRPr lang="en-US" altLang="en-US" sz="3000" dirty="0" smtClean="0"/>
          </a:p>
        </p:txBody>
      </p:sp>
      <p:graphicFrame>
        <p:nvGraphicFramePr>
          <p:cNvPr id="14339" name="Object 2"/>
          <p:cNvGraphicFramePr>
            <a:graphicFrameLocks noChangeAspect="1"/>
          </p:cNvGraphicFramePr>
          <p:nvPr/>
        </p:nvGraphicFramePr>
        <p:xfrm>
          <a:off x="2971800" y="5257800"/>
          <a:ext cx="3859213" cy="579438"/>
        </p:xfrm>
        <a:graphic>
          <a:graphicData uri="http://schemas.openxmlformats.org/presentationml/2006/ole">
            <p:oleObj spid="_x0000_s67585" name="Equation" r:id="rId3" imgW="36576000" imgH="5486400" progId="Equation.3">
              <p:embed/>
            </p:oleObj>
          </a:graphicData>
        </a:graphic>
      </p:graphicFrame>
      <p:sp>
        <p:nvSpPr>
          <p:cNvPr id="14340" name="Slide Number Placeholder 4"/>
          <p:cNvSpPr>
            <a:spLocks noGrp="1"/>
          </p:cNvSpPr>
          <p:nvPr>
            <p:ph type="sldNum" sz="quarter" idx="11"/>
          </p:nvPr>
        </p:nvSpPr>
        <p:spPr bwMode="auto">
          <a:noFill/>
          <a:ln>
            <a:miter lim="800000"/>
          </a:ln>
        </p:spPr>
        <p:txBody>
          <a:bodyPr/>
          <a:lstStyle/>
          <a:p>
            <a:fld id="{C2BD4DEB-73C9-4BCF-A7FA-AEB87A866E7E}" type="slidenum">
              <a:rPr lang="en-US" altLang="en-US" smtClean="0"/>
              <a:pPr/>
              <a:t>31</a:t>
            </a:fld>
            <a:endParaRPr lang="en-US" alt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76200"/>
            <a:ext cx="9144000" cy="6858000"/>
          </a:xfrm>
        </p:spPr>
        <p:txBody>
          <a:bodyPr/>
          <a:lstStyle/>
          <a:p>
            <a:pPr eaLnBrk="1" hangingPunct="1"/>
            <a:r>
              <a:rPr lang="en-US" altLang="en-US" smtClean="0">
                <a:latin typeface="Times New Roman" panose="02020603050405020304" pitchFamily="18" charset="0"/>
                <a:cs typeface="Times New Roman" panose="02020603050405020304" pitchFamily="18" charset="0"/>
              </a:rPr>
              <a:t>The other part is the number of mutually exclusive ways in which the n successes and the (N-n) failures can be arranged. </a:t>
            </a:r>
          </a:p>
          <a:p>
            <a:pPr lvl="1" eaLnBrk="1" hangingPunct="1"/>
            <a:r>
              <a:rPr lang="en-US" altLang="en-US" smtClean="0">
                <a:latin typeface="Times New Roman" panose="02020603050405020304" pitchFamily="18" charset="0"/>
                <a:cs typeface="Times New Roman" panose="02020603050405020304" pitchFamily="18" charset="0"/>
              </a:rPr>
              <a:t>Statistically this term is called the number of </a:t>
            </a:r>
            <a:r>
              <a:rPr lang="en-US" altLang="en-US" smtClean="0">
                <a:solidFill>
                  <a:srgbClr val="FF0000"/>
                </a:solidFill>
                <a:latin typeface="Times New Roman" panose="02020603050405020304" pitchFamily="18" charset="0"/>
                <a:cs typeface="Times New Roman" panose="02020603050405020304" pitchFamily="18" charset="0"/>
              </a:rPr>
              <a:t>combinations  of n letters out of N letters </a:t>
            </a:r>
            <a:r>
              <a:rPr lang="en-US" altLang="en-US" smtClean="0">
                <a:latin typeface="Times New Roman" panose="02020603050405020304" pitchFamily="18" charset="0"/>
                <a:cs typeface="Times New Roman" panose="02020603050405020304" pitchFamily="18" charset="0"/>
              </a:rPr>
              <a:t>which is given by </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t>Binomial distribution gives the number of successes n out of N possible independent events when each event has a probability of success p. The probability that n events will succeed is given by</a:t>
            </a:r>
          </a:p>
          <a:p>
            <a:pPr eaLnBrk="1" hangingPunct="1"/>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Since the right one is a binomial expansion expression, the distribution is called the binomial distribution.</a:t>
            </a:r>
          </a:p>
        </p:txBody>
      </p:sp>
      <p:graphicFrame>
        <p:nvGraphicFramePr>
          <p:cNvPr id="15363" name="Object 2"/>
          <p:cNvGraphicFramePr>
            <a:graphicFrameLocks noChangeAspect="1"/>
          </p:cNvGraphicFramePr>
          <p:nvPr/>
        </p:nvGraphicFramePr>
        <p:xfrm>
          <a:off x="3816350" y="2362200"/>
          <a:ext cx="1365250" cy="833438"/>
        </p:xfrm>
        <a:graphic>
          <a:graphicData uri="http://schemas.openxmlformats.org/presentationml/2006/ole">
            <p:oleObj spid="_x0000_s73730" name="Equation" r:id="rId4" imgW="16459200" imgH="10058400" progId="Equation.3">
              <p:embed/>
            </p:oleObj>
          </a:graphicData>
        </a:graphic>
      </p:graphicFrame>
      <p:graphicFrame>
        <p:nvGraphicFramePr>
          <p:cNvPr id="15364" name="Object 4"/>
          <p:cNvGraphicFramePr>
            <a:graphicFrameLocks noChangeAspect="1"/>
          </p:cNvGraphicFramePr>
          <p:nvPr/>
        </p:nvGraphicFramePr>
        <p:xfrm>
          <a:off x="3825875" y="4876800"/>
          <a:ext cx="5013325" cy="1066800"/>
        </p:xfrm>
        <a:graphic>
          <a:graphicData uri="http://schemas.openxmlformats.org/presentationml/2006/ole">
            <p:oleObj spid="_x0000_s73729" name="Equation" r:id="rId5" imgW="47244000" imgH="10058400" progId="Equation.3">
              <p:embed/>
            </p:oleObj>
          </a:graphicData>
        </a:graphic>
      </p:graphicFrame>
      <p:sp>
        <p:nvSpPr>
          <p:cNvPr id="15365" name="Slide Number Placeholder 5"/>
          <p:cNvSpPr>
            <a:spLocks noGrp="1"/>
          </p:cNvSpPr>
          <p:nvPr>
            <p:ph type="sldNum" sz="quarter" idx="11"/>
          </p:nvPr>
        </p:nvSpPr>
        <p:spPr bwMode="auto">
          <a:noFill/>
          <a:ln>
            <a:miter lim="800000"/>
          </a:ln>
        </p:spPr>
        <p:txBody>
          <a:bodyPr/>
          <a:lstStyle/>
          <a:p>
            <a:fld id="{30EAFE2D-9DE8-43D4-8EF6-DE8F566F73C5}" type="slidenum">
              <a:rPr lang="en-US" altLang="en-US" smtClean="0"/>
              <a:pPr/>
              <a:t>32</a:t>
            </a:fld>
            <a:endParaRPr lang="en-US" alt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0" y="381000"/>
            <a:ext cx="9144000" cy="6858000"/>
          </a:xfrm>
        </p:spPr>
        <p:txBody>
          <a:bodyPr/>
          <a:lstStyle/>
          <a:p>
            <a:pPr eaLnBrk="1" hangingPunct="1"/>
            <a:r>
              <a:rPr lang="en-US" altLang="en-US" smtClean="0">
                <a:latin typeface="Times New Roman" panose="02020603050405020304" pitchFamily="18" charset="0"/>
                <a:cs typeface="Times New Roman" panose="02020603050405020304" pitchFamily="18" charset="0"/>
              </a:rPr>
              <a:t>The mean of the binomial distribution is to be worked out for events of 0 and 1 designated by x</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graphicFrame>
        <p:nvGraphicFramePr>
          <p:cNvPr id="17411" name="Object 2"/>
          <p:cNvGraphicFramePr>
            <a:graphicFrameLocks noChangeAspect="1"/>
          </p:cNvGraphicFramePr>
          <p:nvPr/>
        </p:nvGraphicFramePr>
        <p:xfrm>
          <a:off x="228600" y="1295400"/>
          <a:ext cx="8382000" cy="4572000"/>
        </p:xfrm>
        <a:graphic>
          <a:graphicData uri="http://schemas.openxmlformats.org/presentationml/2006/ole">
            <p:oleObj spid="_x0000_s74753" name="Equation" r:id="rId3" imgW="63703200" imgH="34747200" progId="Equation.3">
              <p:embed/>
            </p:oleObj>
          </a:graphicData>
        </a:graphic>
      </p:graphicFrame>
      <p:sp>
        <p:nvSpPr>
          <p:cNvPr id="17412" name="Slide Number Placeholder 4"/>
          <p:cNvSpPr txBox="1">
            <a:spLocks noGrp="1"/>
          </p:cNvSpPr>
          <p:nvPr/>
        </p:nvSpPr>
        <p:spPr bwMode="auto">
          <a:xfrm>
            <a:off x="6553200" y="6356350"/>
            <a:ext cx="2133600" cy="365125"/>
          </a:xfrm>
          <a:prstGeom prst="rect">
            <a:avLst/>
          </a:prstGeom>
          <a:noFill/>
          <a:ln w="9525">
            <a:noFill/>
            <a:miter lim="800000"/>
          </a:ln>
        </p:spPr>
        <p:txBody>
          <a:bodyPr anchor="ctr"/>
          <a:lstStyle/>
          <a:p>
            <a:pPr algn="r" eaLnBrk="1" hangingPunct="1"/>
            <a:fld id="{E39DF020-6AEC-4ED9-9C17-868791DDB1F2}" type="slidenum">
              <a:rPr lang="en-US" altLang="en-US" sz="1200">
                <a:solidFill>
                  <a:srgbClr val="898989"/>
                </a:solidFill>
                <a:latin typeface="Calibri" panose="020F0502020204030204" pitchFamily="34" charset="0"/>
              </a:rPr>
              <a:pPr algn="r" eaLnBrk="1" hangingPunct="1"/>
              <a:t>33</a:t>
            </a:fld>
            <a:endParaRPr lang="en-US" altLang="en-US" sz="120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eaLnBrk="1" hangingPunct="1"/>
            <a:r>
              <a:rPr lang="en-US" altLang="en-US" smtClean="0">
                <a:latin typeface="Times New Roman" panose="02020603050405020304" pitchFamily="18" charset="0"/>
                <a:cs typeface="Times New Roman" panose="02020603050405020304" pitchFamily="18" charset="0"/>
              </a:rPr>
              <a:t>One may verify that the complete population lies inside the limits                    if 0.2&lt;p&lt;0.8.  At p=0.21,  </a:t>
            </a:r>
            <a:r>
              <a:rPr lang="el-GR" altLang="en-US" smtClean="0">
                <a:latin typeface="Times New Roman" panose="02020603050405020304" pitchFamily="18" charset="0"/>
                <a:cs typeface="Times New Roman" panose="02020603050405020304" pitchFamily="18" charset="0"/>
              </a:rPr>
              <a:t>σ</a:t>
            </a:r>
            <a:r>
              <a:rPr lang="en-US" altLang="en-US" smtClean="0">
                <a:latin typeface="Times New Roman" panose="02020603050405020304" pitchFamily="18" charset="0"/>
                <a:cs typeface="Times New Roman" panose="02020603050405020304" pitchFamily="18" charset="0"/>
              </a:rPr>
              <a:t>=0.407 and                     are </a:t>
            </a:r>
          </a:p>
          <a:p>
            <a:pPr eaLnBrk="1" hangingPunct="1"/>
            <a:r>
              <a:rPr lang="en-US" altLang="en-US" smtClean="0">
                <a:latin typeface="Times New Roman" panose="02020603050405020304" pitchFamily="18" charset="0"/>
                <a:cs typeface="Times New Roman" panose="02020603050405020304" pitchFamily="18" charset="0"/>
              </a:rPr>
              <a:t>(-0.604,1.024)which contains both x</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=0 nd x</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=1.</a:t>
            </a:r>
          </a:p>
          <a:p>
            <a:pPr lvl="1" eaLnBrk="1" hangingPunct="1"/>
            <a:r>
              <a:rPr lang="en-US" altLang="en-US" smtClean="0">
                <a:solidFill>
                  <a:srgbClr val="FF33CC"/>
                </a:solidFill>
                <a:latin typeface="Times New Roman" panose="02020603050405020304" pitchFamily="18" charset="0"/>
                <a:cs typeface="Times New Roman" panose="02020603050405020304" pitchFamily="18" charset="0"/>
              </a:rPr>
              <a:t>As N becomes large</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33CC"/>
                </a:solidFill>
                <a:latin typeface="Times New Roman" panose="02020603050405020304" pitchFamily="18" charset="0"/>
                <a:cs typeface="Times New Roman" panose="02020603050405020304" pitchFamily="18" charset="0"/>
              </a:rPr>
              <a:t>the calculation of</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33CC"/>
                </a:solidFill>
                <a:latin typeface="Times New Roman" panose="02020603050405020304" pitchFamily="18" charset="0"/>
                <a:cs typeface="Times New Roman" panose="02020603050405020304" pitchFamily="18" charset="0"/>
              </a:rPr>
              <a:t>the probability becomes cumbersome</a:t>
            </a:r>
            <a:r>
              <a:rPr lang="en-US" altLang="en-US" smtClean="0">
                <a:latin typeface="Times New Roman" panose="02020603050405020304" pitchFamily="18" charset="0"/>
                <a:cs typeface="Times New Roman" panose="02020603050405020304" pitchFamily="18" charset="0"/>
              </a:rPr>
              <a:t>.  The limit of the binomial distribution as N→∞ and p→0, such that </a:t>
            </a:r>
          </a:p>
          <a:p>
            <a:pPr lvl="1" eaLnBrk="1" hangingPunct="1"/>
            <a:r>
              <a:rPr lang="en-US" altLang="en-US" smtClean="0">
                <a:latin typeface="Times New Roman" panose="02020603050405020304" pitchFamily="18" charset="0"/>
                <a:cs typeface="Times New Roman" panose="02020603050405020304" pitchFamily="18" charset="0"/>
              </a:rPr>
              <a:t>Np=a=const is called the </a:t>
            </a:r>
            <a:r>
              <a:rPr lang="en-US" altLang="en-US" b="1" smtClean="0">
                <a:solidFill>
                  <a:srgbClr val="FF33CC"/>
                </a:solidFill>
                <a:latin typeface="Times New Roman" panose="02020603050405020304" pitchFamily="18" charset="0"/>
                <a:cs typeface="Times New Roman" panose="02020603050405020304" pitchFamily="18" charset="0"/>
              </a:rPr>
              <a:t>Poisson distribution</a:t>
            </a:r>
            <a:r>
              <a:rPr lang="en-US" altLang="en-US" smtClean="0">
                <a:latin typeface="Times New Roman" panose="02020603050405020304" pitchFamily="18" charset="0"/>
                <a:cs typeface="Times New Roman" panose="02020603050405020304" pitchFamily="18" charset="0"/>
              </a:rPr>
              <a:t> and is given by</a:t>
            </a:r>
          </a:p>
          <a:p>
            <a:pPr lvl="1" eaLnBrk="1" hangingPunct="1"/>
            <a:endParaRPr lang="en-US" altLang="en-US" smtClean="0">
              <a:latin typeface="Times New Roman" panose="02020603050405020304" pitchFamily="18" charset="0"/>
              <a:cs typeface="Times New Roman" panose="02020603050405020304" pitchFamily="18" charset="0"/>
            </a:endParaRPr>
          </a:p>
          <a:p>
            <a:pPr lvl="1" eaLnBrk="1" hangingPunct="1"/>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&amp; the </a:t>
            </a:r>
            <a:r>
              <a:rPr lang="en-US" altLang="en-US" b="1" smtClean="0">
                <a:solidFill>
                  <a:srgbClr val="FF33CC"/>
                </a:solidFill>
                <a:latin typeface="Times New Roman" panose="02020603050405020304" pitchFamily="18" charset="0"/>
                <a:cs typeface="Times New Roman" panose="02020603050405020304" pitchFamily="18" charset="0"/>
              </a:rPr>
              <a:t>standard deviation of the Poisson</a:t>
            </a:r>
            <a:r>
              <a:rPr lang="en-US" altLang="en-US" smtClean="0">
                <a:latin typeface="Times New Roman" panose="02020603050405020304" pitchFamily="18" charset="0"/>
                <a:cs typeface="Times New Roman" panose="02020603050405020304" pitchFamily="18" charset="0"/>
              </a:rPr>
              <a:t> distribution is</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graphicFrame>
        <p:nvGraphicFramePr>
          <p:cNvPr id="18435" name="Object 2"/>
          <p:cNvGraphicFramePr>
            <a:graphicFrameLocks noChangeAspect="1"/>
          </p:cNvGraphicFramePr>
          <p:nvPr/>
        </p:nvGraphicFramePr>
        <p:xfrm>
          <a:off x="3048000" y="457200"/>
          <a:ext cx="1962150" cy="682625"/>
        </p:xfrm>
        <a:graphic>
          <a:graphicData uri="http://schemas.openxmlformats.org/presentationml/2006/ole">
            <p:oleObj spid="_x0000_s76804" name="Equation" r:id="rId3" imgW="14020800" imgH="4876800" progId="Equation.3">
              <p:embed/>
            </p:oleObj>
          </a:graphicData>
        </a:graphic>
      </p:graphicFrame>
      <p:graphicFrame>
        <p:nvGraphicFramePr>
          <p:cNvPr id="18436" name="Object 3"/>
          <p:cNvGraphicFramePr>
            <a:graphicFrameLocks noChangeAspect="1"/>
          </p:cNvGraphicFramePr>
          <p:nvPr/>
        </p:nvGraphicFramePr>
        <p:xfrm>
          <a:off x="4114800" y="1066800"/>
          <a:ext cx="1962150" cy="682625"/>
        </p:xfrm>
        <a:graphic>
          <a:graphicData uri="http://schemas.openxmlformats.org/presentationml/2006/ole">
            <p:oleObj spid="_x0000_s76803" name="Equation" r:id="rId4" imgW="14020800" imgH="4876800" progId="Equation.3">
              <p:embed/>
            </p:oleObj>
          </a:graphicData>
        </a:graphic>
      </p:graphicFrame>
      <p:graphicFrame>
        <p:nvGraphicFramePr>
          <p:cNvPr id="18437" name="Object 4"/>
          <p:cNvGraphicFramePr>
            <a:graphicFrameLocks noChangeAspect="1"/>
          </p:cNvGraphicFramePr>
          <p:nvPr/>
        </p:nvGraphicFramePr>
        <p:xfrm>
          <a:off x="1066800" y="4495800"/>
          <a:ext cx="2133600" cy="1035050"/>
        </p:xfrm>
        <a:graphic>
          <a:graphicData uri="http://schemas.openxmlformats.org/presentationml/2006/ole">
            <p:oleObj spid="_x0000_s76802" name="Equation" r:id="rId5" imgW="20726400" imgH="10058400" progId="Equation.3">
              <p:embed/>
            </p:oleObj>
          </a:graphicData>
        </a:graphic>
      </p:graphicFrame>
      <p:sp>
        <p:nvSpPr>
          <p:cNvPr id="18438" name="Slide Number Placeholder 6"/>
          <p:cNvSpPr>
            <a:spLocks noGrp="1"/>
          </p:cNvSpPr>
          <p:nvPr>
            <p:ph type="sldNum" sz="quarter" idx="11"/>
          </p:nvPr>
        </p:nvSpPr>
        <p:spPr bwMode="auto">
          <a:noFill/>
          <a:ln>
            <a:miter lim="800000"/>
          </a:ln>
        </p:spPr>
        <p:txBody>
          <a:bodyPr/>
          <a:lstStyle/>
          <a:p>
            <a:fld id="{D175865B-77EB-49A5-9DB3-45169A4605EC}" type="slidenum">
              <a:rPr lang="en-US" altLang="en-US" smtClean="0"/>
              <a:pPr/>
              <a:t>34</a:t>
            </a:fld>
            <a:endParaRPr lang="en-US" altLang="en-US" smtClean="0"/>
          </a:p>
        </p:txBody>
      </p:sp>
      <p:graphicFrame>
        <p:nvGraphicFramePr>
          <p:cNvPr id="18439" name="Object 2"/>
          <p:cNvGraphicFramePr>
            <a:graphicFrameLocks noChangeAspect="1"/>
          </p:cNvGraphicFramePr>
          <p:nvPr/>
        </p:nvGraphicFramePr>
        <p:xfrm>
          <a:off x="3200400" y="5902325"/>
          <a:ext cx="1790700" cy="827088"/>
        </p:xfrm>
        <a:graphic>
          <a:graphicData uri="http://schemas.openxmlformats.org/presentationml/2006/ole">
            <p:oleObj spid="_x0000_s76801" name="Equation" r:id="rId6" imgW="11887200" imgH="5486400" progId="Equation.3">
              <p:embed/>
            </p:oleObj>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1143000"/>
          </a:xfrm>
        </p:spPr>
        <p:txBody>
          <a:bodyPr/>
          <a:lstStyle/>
          <a:p>
            <a:r>
              <a:rPr lang="en-US" altLang="en-US" sz="3600" b="1" smtClean="0">
                <a:cs typeface="Times New Roman" panose="02020603050405020304" pitchFamily="18" charset="0"/>
              </a:rPr>
              <a:t>3.2.2  The Gaussian or Normal Error Distribution</a:t>
            </a:r>
            <a:r>
              <a:rPr lang="en-US" altLang="en-US" sz="4000" b="1" smtClean="0">
                <a:cs typeface="Times New Roman" panose="02020603050405020304" pitchFamily="18" charset="0"/>
              </a:rPr>
              <a:t/>
            </a:r>
            <a:br>
              <a:rPr lang="en-US" altLang="en-US" sz="4000" b="1" smtClean="0">
                <a:cs typeface="Times New Roman" panose="02020603050405020304" pitchFamily="18" charset="0"/>
              </a:rPr>
            </a:br>
            <a:endParaRPr lang="en-US" altLang="en-US" sz="4000" smtClean="0"/>
          </a:p>
        </p:txBody>
      </p:sp>
      <p:sp>
        <p:nvSpPr>
          <p:cNvPr id="19459" name="Content Placeholder 2"/>
          <p:cNvSpPr>
            <a:spLocks noGrp="1"/>
          </p:cNvSpPr>
          <p:nvPr>
            <p:ph idx="1"/>
          </p:nvPr>
        </p:nvSpPr>
        <p:spPr>
          <a:xfrm>
            <a:off x="457200" y="1219200"/>
            <a:ext cx="8229600" cy="5257800"/>
          </a:xfrm>
        </p:spPr>
        <p:txBody>
          <a:bodyPr/>
          <a:lstStyle/>
          <a:p>
            <a:pPr eaLnBrk="1" hangingPunct="1"/>
            <a:r>
              <a:rPr lang="en-US" altLang="en-US" sz="2800" smtClean="0">
                <a:latin typeface="Times New Roman" panose="02020603050405020304" pitchFamily="18" charset="0"/>
                <a:cs typeface="Times New Roman" panose="02020603050405020304" pitchFamily="18" charset="0"/>
              </a:rPr>
              <a:t>When experiments are made measurements will always have random errors </a:t>
            </a:r>
          </a:p>
          <a:p>
            <a:pPr lvl="1" eaLnBrk="1" hangingPunct="1"/>
            <a:r>
              <a:rPr lang="en-US" altLang="en-US" smtClean="0">
                <a:latin typeface="Times New Roman" panose="02020603050405020304" pitchFamily="18" charset="0"/>
                <a:cs typeface="Times New Roman" panose="02020603050405020304" pitchFamily="18" charset="0"/>
              </a:rPr>
              <a:t>which may make the final reading either too large or too small, depending on many circumstances which are unknown to us.</a:t>
            </a:r>
            <a:r>
              <a:rPr lang="en-US" altLang="en-US" smtClean="0">
                <a:solidFill>
                  <a:srgbClr val="FF33CC"/>
                </a:solidFill>
                <a:latin typeface="Times New Roman" panose="02020603050405020304" pitchFamily="18" charset="0"/>
                <a:cs typeface="Times New Roman" panose="02020603050405020304" pitchFamily="18" charset="0"/>
              </a:rPr>
              <a:t> </a:t>
            </a:r>
          </a:p>
          <a:p>
            <a:pPr eaLnBrk="1" hangingPunct="1"/>
            <a:r>
              <a:rPr lang="en-US" altLang="en-US" sz="2800" smtClean="0">
                <a:solidFill>
                  <a:srgbClr val="FF33CC"/>
                </a:solidFill>
                <a:latin typeface="Times New Roman" panose="02020603050405020304" pitchFamily="18" charset="0"/>
                <a:cs typeface="Times New Roman" panose="02020603050405020304" pitchFamily="18" charset="0"/>
              </a:rPr>
              <a:t>Assuming there are many small errors contributing to the final error having  equal magnitude and equally likely to be positive or negative. </a:t>
            </a:r>
          </a:p>
          <a:p>
            <a:pPr eaLnBrk="1" hangingPunct="1"/>
            <a:r>
              <a:rPr lang="en-US" altLang="en-US" sz="2800" smtClean="0">
                <a:latin typeface="Times New Roman" panose="02020603050405020304" pitchFamily="18" charset="0"/>
                <a:cs typeface="Times New Roman" panose="02020603050405020304" pitchFamily="18" charset="0"/>
              </a:rPr>
              <a:t>the probability that the measurement will lie between x and x + dx is written as.</a:t>
            </a:r>
          </a:p>
          <a:p>
            <a:pPr eaLnBrk="1" hangingPunct="1">
              <a:buFont typeface="Arial" panose="020B0604020202020204" pitchFamily="34" charset="0"/>
              <a:buNone/>
            </a:pPr>
            <a:endParaRPr lang="en-US" altLang="en-US" sz="280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80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2800" smtClean="0">
                <a:latin typeface="Times New Roman" panose="02020603050405020304" pitchFamily="18" charset="0"/>
                <a:cs typeface="Times New Roman" panose="02020603050405020304" pitchFamily="18" charset="0"/>
              </a:rPr>
              <a:t>	</a:t>
            </a:r>
          </a:p>
        </p:txBody>
      </p:sp>
      <p:sp>
        <p:nvSpPr>
          <p:cNvPr id="19460" name="Slide Number Placeholder 5"/>
          <p:cNvSpPr>
            <a:spLocks noGrp="1"/>
          </p:cNvSpPr>
          <p:nvPr>
            <p:ph type="sldNum" sz="quarter" idx="11"/>
          </p:nvPr>
        </p:nvSpPr>
        <p:spPr bwMode="auto">
          <a:noFill/>
          <a:ln>
            <a:miter lim="800000"/>
          </a:ln>
        </p:spPr>
        <p:txBody>
          <a:bodyPr/>
          <a:lstStyle/>
          <a:p>
            <a:fld id="{7DC2FC82-0CD9-4946-B379-6F64A866DA3C}" type="slidenum">
              <a:rPr lang="en-US" altLang="en-US" smtClean="0"/>
              <a:pPr/>
              <a:t>35</a:t>
            </a:fld>
            <a:endParaRPr lang="en-US" alt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28600" y="0"/>
            <a:ext cx="4267200" cy="6858000"/>
          </a:xfrm>
        </p:spPr>
        <p:txBody>
          <a:bodyPr/>
          <a:lstStyle/>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b="1" smtClean="0">
                <a:solidFill>
                  <a:srgbClr val="FF33CC"/>
                </a:solidFill>
                <a:latin typeface="Times New Roman" panose="02020603050405020304" pitchFamily="18" charset="0"/>
                <a:cs typeface="Times New Roman" panose="02020603050405020304" pitchFamily="18" charset="0"/>
              </a:rPr>
              <a:t>P(x)</a:t>
            </a:r>
            <a:r>
              <a:rPr lang="en-US" altLang="en-US" smtClean="0">
                <a:latin typeface="Times New Roman" panose="02020603050405020304" pitchFamily="18" charset="0"/>
                <a:cs typeface="Times New Roman" panose="02020603050405020304" pitchFamily="18" charset="0"/>
              </a:rPr>
              <a:t> is called the </a:t>
            </a:r>
            <a:r>
              <a:rPr lang="en-US" altLang="en-US" b="1" smtClean="0">
                <a:solidFill>
                  <a:srgbClr val="FF33CC"/>
                </a:solidFill>
                <a:latin typeface="Times New Roman" panose="02020603050405020304" pitchFamily="18" charset="0"/>
                <a:cs typeface="Times New Roman" panose="02020603050405020304" pitchFamily="18" charset="0"/>
              </a:rPr>
              <a:t>Gaussian</a:t>
            </a:r>
            <a:r>
              <a:rPr lang="en-US" altLang="en-US" smtClean="0">
                <a:latin typeface="Times New Roman" panose="02020603050405020304" pitchFamily="18" charset="0"/>
                <a:cs typeface="Times New Roman" panose="02020603050405020304" pitchFamily="18" charset="0"/>
              </a:rPr>
              <a:t> </a:t>
            </a:r>
            <a:r>
              <a:rPr lang="en-US" altLang="en-US" b="1" smtClean="0">
                <a:solidFill>
                  <a:srgbClr val="FF33CC"/>
                </a:solidFill>
                <a:latin typeface="Times New Roman" panose="02020603050405020304" pitchFamily="18" charset="0"/>
                <a:cs typeface="Times New Roman" panose="02020603050405020304" pitchFamily="18" charset="0"/>
              </a:rPr>
              <a:t>or</a:t>
            </a:r>
            <a:r>
              <a:rPr lang="en-US" altLang="en-US" smtClean="0">
                <a:latin typeface="Times New Roman" panose="02020603050405020304" pitchFamily="18" charset="0"/>
                <a:cs typeface="Times New Roman" panose="02020603050405020304" pitchFamily="18" charset="0"/>
              </a:rPr>
              <a:t> </a:t>
            </a:r>
            <a:r>
              <a:rPr lang="en-US" altLang="en-US" b="1" smtClean="0">
                <a:solidFill>
                  <a:srgbClr val="FF33CC"/>
                </a:solidFill>
                <a:latin typeface="Times New Roman" panose="02020603050405020304" pitchFamily="18" charset="0"/>
                <a:cs typeface="Times New Roman" panose="02020603050405020304" pitchFamily="18" charset="0"/>
              </a:rPr>
              <a:t>normal error distribution</a:t>
            </a:r>
            <a:r>
              <a:rPr lang="en-US" altLang="en-US" smtClean="0">
                <a:latin typeface="Times New Roman" panose="02020603050405020304" pitchFamily="18" charset="0"/>
                <a:cs typeface="Times New Roman" panose="02020603050405020304" pitchFamily="18" charset="0"/>
              </a:rPr>
              <a:t> and sometimes also called the </a:t>
            </a:r>
            <a:r>
              <a:rPr lang="en-US" altLang="en-US" b="1" smtClean="0">
                <a:solidFill>
                  <a:srgbClr val="FF33CC"/>
                </a:solidFill>
                <a:latin typeface="Times New Roman" panose="02020603050405020304" pitchFamily="18" charset="0"/>
                <a:cs typeface="Times New Roman" panose="02020603050405020304" pitchFamily="18" charset="0"/>
              </a:rPr>
              <a:t>probability density function</a:t>
            </a:r>
            <a:r>
              <a:rPr lang="en-US" altLang="en-US" smtClean="0">
                <a:latin typeface="Times New Roman" panose="02020603050405020304" pitchFamily="18" charset="0"/>
                <a:cs typeface="Times New Roman" panose="02020603050405020304" pitchFamily="18" charset="0"/>
              </a:rPr>
              <a:t>.</a:t>
            </a:r>
          </a:p>
          <a:p>
            <a:pPr lvl="1" eaLnBrk="1" hangingPunct="1"/>
            <a:r>
              <a:rPr lang="en-US" altLang="en-US" sz="2400" smtClean="0">
                <a:latin typeface="Times New Roman" panose="02020603050405020304" pitchFamily="18" charset="0"/>
                <a:cs typeface="Times New Roman" panose="02020603050405020304" pitchFamily="18" charset="0"/>
              </a:rPr>
              <a:t>The figure is fixing x</a:t>
            </a:r>
            <a:r>
              <a:rPr lang="en-US" altLang="en-US" sz="2400" baseline="-25000" smtClean="0">
                <a:latin typeface="Times New Roman" panose="02020603050405020304" pitchFamily="18" charset="0"/>
                <a:cs typeface="Times New Roman" panose="02020603050405020304" pitchFamily="18" charset="0"/>
              </a:rPr>
              <a:t>m</a:t>
            </a:r>
            <a:r>
              <a:rPr lang="en-US" altLang="en-US" sz="2400" smtClean="0">
                <a:latin typeface="Times New Roman" panose="02020603050405020304" pitchFamily="18" charset="0"/>
                <a:cs typeface="Times New Roman" panose="02020603050405020304" pitchFamily="18" charset="0"/>
              </a:rPr>
              <a:t>=3 at </a:t>
            </a:r>
            <a:r>
              <a:rPr lang="el-GR" altLang="en-US" sz="2400" smtClean="0">
                <a:latin typeface="Times New Roman" panose="02020603050405020304" pitchFamily="18" charset="0"/>
                <a:cs typeface="Times New Roman" panose="02020603050405020304" pitchFamily="18" charset="0"/>
              </a:rPr>
              <a:t>σ</a:t>
            </a:r>
            <a:r>
              <a:rPr lang="en-US" altLang="en-US" sz="2400" smtClean="0">
                <a:latin typeface="Times New Roman" panose="02020603050405020304" pitchFamily="18" charset="0"/>
                <a:cs typeface="Times New Roman" panose="02020603050405020304" pitchFamily="18" charset="0"/>
              </a:rPr>
              <a:t>=0.5 and 1.0.</a:t>
            </a:r>
            <a:r>
              <a:rPr lang="en-US" altLang="en-US" smtClean="0">
                <a:latin typeface="Times New Roman" panose="02020603050405020304" pitchFamily="18" charset="0"/>
                <a:cs typeface="Times New Roman" panose="02020603050405020304" pitchFamily="18" charset="0"/>
              </a:rPr>
              <a:t> </a:t>
            </a:r>
          </a:p>
        </p:txBody>
      </p:sp>
      <p:sp>
        <p:nvSpPr>
          <p:cNvPr id="20483" name="Slide Number Placeholder 5"/>
          <p:cNvSpPr>
            <a:spLocks noGrp="1"/>
          </p:cNvSpPr>
          <p:nvPr>
            <p:ph type="sldNum" sz="quarter" idx="11"/>
          </p:nvPr>
        </p:nvSpPr>
        <p:spPr bwMode="auto">
          <a:noFill/>
          <a:ln>
            <a:miter lim="800000"/>
          </a:ln>
        </p:spPr>
        <p:txBody>
          <a:bodyPr/>
          <a:lstStyle/>
          <a:p>
            <a:fld id="{7824317A-8276-48BE-BF7E-4DDA12EBD97A}" type="slidenum">
              <a:rPr lang="en-US" altLang="en-US" smtClean="0"/>
              <a:pPr/>
              <a:t>36</a:t>
            </a:fld>
            <a:endParaRPr lang="en-US" altLang="en-US" smtClean="0"/>
          </a:p>
        </p:txBody>
      </p:sp>
      <p:pic>
        <p:nvPicPr>
          <p:cNvPr id="20484" name="Picture 8"/>
          <p:cNvPicPr>
            <a:picLocks noChangeAspect="1" noChangeArrowheads="1"/>
          </p:cNvPicPr>
          <p:nvPr/>
        </p:nvPicPr>
        <p:blipFill>
          <a:blip r:embed="rId3"/>
          <a:srcRect l="31180" t="17999" r="35388" b="18475"/>
          <a:stretch>
            <a:fillRect/>
          </a:stretch>
        </p:blipFill>
        <p:spPr bwMode="auto">
          <a:xfrm>
            <a:off x="4560888" y="0"/>
            <a:ext cx="4811712" cy="6858000"/>
          </a:xfrm>
          <a:prstGeom prst="rect">
            <a:avLst/>
          </a:prstGeom>
          <a:noFill/>
          <a:ln w="9525">
            <a:noFill/>
            <a:miter lim="800000"/>
            <a:headEnd/>
            <a:tailEnd/>
          </a:ln>
          <a:effectLst/>
        </p:spPr>
      </p:pic>
      <p:graphicFrame>
        <p:nvGraphicFramePr>
          <p:cNvPr id="20485" name="Object 3"/>
          <p:cNvGraphicFramePr>
            <a:graphicFrameLocks noChangeAspect="1"/>
          </p:cNvGraphicFramePr>
          <p:nvPr/>
        </p:nvGraphicFramePr>
        <p:xfrm>
          <a:off x="563563" y="600075"/>
          <a:ext cx="3703637" cy="1000125"/>
        </p:xfrm>
        <a:graphic>
          <a:graphicData uri="http://schemas.openxmlformats.org/presentationml/2006/ole">
            <p:oleObj spid="_x0000_s77825" name="Equation" r:id="rId4" imgW="37185600" imgH="10058400" progId="Equation.3">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0" y="0"/>
            <a:ext cx="9144000" cy="6858000"/>
          </a:xfrm>
        </p:spPr>
        <p:txBody>
          <a:bodyPr/>
          <a:lstStyle/>
          <a:p>
            <a:pPr eaLnBrk="1" hangingPunct="1"/>
            <a:r>
              <a:rPr lang="en-US" altLang="en-US" smtClean="0">
                <a:latin typeface="Times New Roman" panose="02020603050405020304" pitchFamily="18" charset="0"/>
                <a:cs typeface="Times New Roman" panose="02020603050405020304" pitchFamily="18" charset="0"/>
              </a:rPr>
              <a:t>The probability density function has the property</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r>
              <a:rPr lang="en-US" altLang="en-US" smtClean="0">
                <a:latin typeface="Times New Roman" panose="02020603050405020304" pitchFamily="18" charset="0"/>
                <a:cs typeface="Times New Roman" panose="02020603050405020304" pitchFamily="18" charset="0"/>
              </a:rPr>
              <a:t>The most probable reading is x</a:t>
            </a:r>
            <a:r>
              <a:rPr lang="en-US" altLang="en-US" baseline="-25000" smtClean="0">
                <a:latin typeface="Times New Roman" panose="02020603050405020304" pitchFamily="18" charset="0"/>
                <a:cs typeface="Times New Roman" panose="02020603050405020304" pitchFamily="18" charset="0"/>
              </a:rPr>
              <a:t>m</a:t>
            </a:r>
            <a:r>
              <a:rPr lang="en-US" altLang="en-US" smtClean="0">
                <a:latin typeface="Times New Roman" panose="02020603050405020304" pitchFamily="18" charset="0"/>
                <a:cs typeface="Times New Roman" panose="02020603050405020304" pitchFamily="18" charset="0"/>
              </a:rPr>
              <a:t>.  </a:t>
            </a:r>
          </a:p>
          <a:p>
            <a:pPr lvl="1" eaLnBrk="1" hangingPunct="1"/>
            <a:r>
              <a:rPr lang="en-US" altLang="en-US" smtClean="0">
                <a:latin typeface="Times New Roman" panose="02020603050405020304" pitchFamily="18" charset="0"/>
                <a:cs typeface="Times New Roman" panose="02020603050405020304" pitchFamily="18" charset="0"/>
              </a:rPr>
              <a:t>The value of the maximum probability density function is </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The standard deviation is a measure of the width of the distribution curve about the mean. </a:t>
            </a:r>
            <a:r>
              <a:rPr lang="en-US" altLang="en-US" b="1" smtClean="0">
                <a:solidFill>
                  <a:srgbClr val="FF33CC"/>
                </a:solidFill>
                <a:latin typeface="Times New Roman" panose="02020603050405020304" pitchFamily="18" charset="0"/>
                <a:cs typeface="Times New Roman" panose="02020603050405020304" pitchFamily="18" charset="0"/>
              </a:rPr>
              <a:t>Smaller </a:t>
            </a:r>
            <a:r>
              <a:rPr lang="el-GR" altLang="en-US" b="1" smtClean="0">
                <a:solidFill>
                  <a:srgbClr val="FF33CC"/>
                </a:solidFill>
                <a:latin typeface="Times New Roman" panose="02020603050405020304" pitchFamily="18" charset="0"/>
                <a:cs typeface="Times New Roman" panose="02020603050405020304" pitchFamily="18" charset="0"/>
              </a:rPr>
              <a:t>σ</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33CC"/>
                </a:solidFill>
                <a:latin typeface="Times New Roman" panose="02020603050405020304" pitchFamily="18" charset="0"/>
                <a:cs typeface="Times New Roman" panose="02020603050405020304" pitchFamily="18" charset="0"/>
              </a:rPr>
              <a:t>produces larger value</a:t>
            </a:r>
            <a:r>
              <a:rPr lang="en-US" altLang="en-US" smtClean="0">
                <a:latin typeface="Times New Roman" panose="02020603050405020304" pitchFamily="18" charset="0"/>
                <a:cs typeface="Times New Roman" panose="02020603050405020304" pitchFamily="18" charset="0"/>
              </a:rPr>
              <a:t> of the </a:t>
            </a:r>
            <a:r>
              <a:rPr lang="en-US" altLang="en-US" smtClean="0">
                <a:solidFill>
                  <a:srgbClr val="FF33CC"/>
                </a:solidFill>
                <a:latin typeface="Times New Roman" panose="02020603050405020304" pitchFamily="18" charset="0"/>
                <a:cs typeface="Times New Roman" panose="02020603050405020304" pitchFamily="18" charset="0"/>
              </a:rPr>
              <a:t>maximum probability</a:t>
            </a:r>
            <a:r>
              <a:rPr lang="en-US" altLang="en-US" smtClean="0">
                <a:latin typeface="Times New Roman" panose="02020603050405020304" pitchFamily="18" charset="0"/>
                <a:cs typeface="Times New Roman" panose="02020603050405020304" pitchFamily="18" charset="0"/>
              </a:rPr>
              <a:t> and for a measurement </a:t>
            </a:r>
            <a:r>
              <a:rPr lang="en-US" altLang="en-US" smtClean="0">
                <a:solidFill>
                  <a:srgbClr val="FF33CC"/>
                </a:solidFill>
                <a:latin typeface="Times New Roman" panose="02020603050405020304" pitchFamily="18" charset="0"/>
                <a:cs typeface="Times New Roman" panose="02020603050405020304" pitchFamily="18" charset="0"/>
              </a:rPr>
              <a:t>this tends to go to more precision</a:t>
            </a:r>
            <a:r>
              <a:rPr lang="en-US" altLang="en-US" smtClean="0">
                <a:latin typeface="Times New Roman" panose="02020603050405020304" pitchFamily="18" charset="0"/>
                <a:cs typeface="Times New Roman" panose="02020603050405020304" pitchFamily="18" charset="0"/>
              </a:rPr>
              <a:t>.  Also the width of the distribution is reduced.</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graphicFrame>
        <p:nvGraphicFramePr>
          <p:cNvPr id="21507" name="Object 2"/>
          <p:cNvGraphicFramePr>
            <a:graphicFrameLocks noChangeAspect="1"/>
          </p:cNvGraphicFramePr>
          <p:nvPr/>
        </p:nvGraphicFramePr>
        <p:xfrm>
          <a:off x="1077913" y="838200"/>
          <a:ext cx="2579687" cy="838200"/>
        </p:xfrm>
        <a:graphic>
          <a:graphicData uri="http://schemas.openxmlformats.org/presentationml/2006/ole">
            <p:oleObj spid="_x0000_s79874" name="Equation" r:id="rId3" imgW="24384000" imgH="7924800" progId="Equation.3">
              <p:embed/>
            </p:oleObj>
          </a:graphicData>
        </a:graphic>
      </p:graphicFrame>
      <p:graphicFrame>
        <p:nvGraphicFramePr>
          <p:cNvPr id="21508" name="Object 3"/>
          <p:cNvGraphicFramePr>
            <a:graphicFrameLocks noChangeAspect="1"/>
          </p:cNvGraphicFramePr>
          <p:nvPr/>
        </p:nvGraphicFramePr>
        <p:xfrm>
          <a:off x="1066800" y="3221038"/>
          <a:ext cx="2503488" cy="1046162"/>
        </p:xfrm>
        <a:graphic>
          <a:graphicData uri="http://schemas.openxmlformats.org/presentationml/2006/ole">
            <p:oleObj spid="_x0000_s79873" name="Equation" r:id="rId4" imgW="24079200" imgH="10058400" progId="Equation.3">
              <p:embed/>
            </p:oleObj>
          </a:graphicData>
        </a:graphic>
      </p:graphicFrame>
      <p:sp>
        <p:nvSpPr>
          <p:cNvPr id="21509" name="Slide Number Placeholder 5"/>
          <p:cNvSpPr txBox="1">
            <a:spLocks noGrp="1"/>
          </p:cNvSpPr>
          <p:nvPr/>
        </p:nvSpPr>
        <p:spPr bwMode="auto">
          <a:xfrm>
            <a:off x="6553200" y="6356350"/>
            <a:ext cx="2133600" cy="365125"/>
          </a:xfrm>
          <a:prstGeom prst="rect">
            <a:avLst/>
          </a:prstGeom>
          <a:noFill/>
          <a:ln w="9525">
            <a:noFill/>
            <a:miter lim="800000"/>
          </a:ln>
        </p:spPr>
        <p:txBody>
          <a:bodyPr anchor="ctr"/>
          <a:lstStyle/>
          <a:p>
            <a:pPr algn="r" eaLnBrk="1" hangingPunct="1"/>
            <a:fld id="{7E4DD4D4-4316-45A3-9DB5-96105EACEB2C}" type="slidenum">
              <a:rPr lang="en-US" altLang="en-US" sz="1200">
                <a:solidFill>
                  <a:srgbClr val="898989"/>
                </a:solidFill>
                <a:latin typeface="Calibri" panose="020F0502020204030204" pitchFamily="34" charset="0"/>
              </a:rPr>
              <a:pPr algn="r" eaLnBrk="1" hangingPunct="1"/>
              <a:t>37</a:t>
            </a:fld>
            <a:endParaRPr lang="en-US" altLang="en-US" sz="1200">
              <a:solidFill>
                <a:srgbClr val="898989"/>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eaLnBrk="1" hangingPunct="1"/>
            <a:r>
              <a:rPr lang="en-US" altLang="en-US" sz="2800" dirty="0" smtClean="0">
                <a:latin typeface="Times New Roman" panose="02020603050405020304" pitchFamily="18" charset="0"/>
                <a:cs typeface="Times New Roman" panose="02020603050405020304" pitchFamily="18" charset="0"/>
              </a:rPr>
              <a:t>The probability that a measurement will fall within a certain range x</a:t>
            </a:r>
            <a:r>
              <a:rPr lang="en-US" altLang="en-US" sz="2800" baseline="-25000" dirty="0" smtClean="0">
                <a:latin typeface="Times New Roman" panose="02020603050405020304" pitchFamily="18" charset="0"/>
                <a:cs typeface="Times New Roman" panose="02020603050405020304" pitchFamily="18" charset="0"/>
              </a:rPr>
              <a:t>1</a:t>
            </a:r>
            <a:r>
              <a:rPr lang="en-US" altLang="en-US" sz="2800" dirty="0" smtClean="0">
                <a:latin typeface="Times New Roman" panose="02020603050405020304" pitchFamily="18" charset="0"/>
                <a:cs typeface="Times New Roman" panose="02020603050405020304" pitchFamily="18" charset="0"/>
              </a:rPr>
              <a:t> of the mean reading is given by</a:t>
            </a:r>
          </a:p>
          <a:p>
            <a:pPr eaLnBrk="1" hangingPunct="1">
              <a:buFont typeface="Arial" panose="020B0604020202020204" pitchFamily="34" charset="0"/>
              <a:buNone/>
            </a:pPr>
            <a:endParaRPr lang="en-US" altLang="en-US" sz="2800" dirty="0" smtClean="0">
              <a:latin typeface="Times New Roman" panose="02020603050405020304" pitchFamily="18" charset="0"/>
              <a:cs typeface="Times New Roman" panose="02020603050405020304" pitchFamily="18" charset="0"/>
            </a:endParaRPr>
          </a:p>
          <a:p>
            <a:pPr eaLnBrk="1" hangingPunct="1"/>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altLang="en-US" sz="2800" dirty="0" smtClean="0">
                <a:latin typeface="Times New Roman" panose="02020603050405020304" pitchFamily="18" charset="0"/>
                <a:cs typeface="Times New Roman" panose="02020603050405020304" pitchFamily="18" charset="0"/>
              </a:rPr>
              <a:t>Making the variable substitution</a:t>
            </a:r>
          </a:p>
          <a:p>
            <a:pPr eaLnBrk="1" hangingPunct="1">
              <a:buFont typeface="Arial" panose="020B0604020202020204" pitchFamily="34" charset="0"/>
              <a:buNone/>
            </a:pPr>
            <a:endParaRPr lang="en-US" altLang="en-US" sz="2800" dirty="0" smtClean="0">
              <a:latin typeface="Times New Roman" panose="02020603050405020304" pitchFamily="18" charset="0"/>
              <a:cs typeface="Times New Roman" panose="02020603050405020304" pitchFamily="18" charset="0"/>
            </a:endParaRPr>
          </a:p>
          <a:p>
            <a:pPr lvl="1" eaLnBrk="1" hangingPunct="1"/>
            <a:r>
              <a:rPr lang="en-US" altLang="en-US" sz="2400" dirty="0" smtClean="0">
                <a:latin typeface="Times New Roman" panose="02020603050405020304" pitchFamily="18" charset="0"/>
                <a:cs typeface="Times New Roman" panose="02020603050405020304" pitchFamily="18" charset="0"/>
              </a:rPr>
              <a:t>And the resulting Gaussian distribution becomes</a:t>
            </a:r>
          </a:p>
          <a:p>
            <a:pPr eaLnBrk="1" hangingPunct="1">
              <a:buFont typeface="Arial" panose="020B0604020202020204" pitchFamily="34" charset="0"/>
              <a:buNone/>
            </a:pPr>
            <a:endParaRPr lang="en-US" altLang="en-US" sz="2800" dirty="0" smtClean="0">
              <a:latin typeface="Times New Roman" panose="02020603050405020304" pitchFamily="18" charset="0"/>
              <a:cs typeface="Times New Roman" panose="02020603050405020304" pitchFamily="18" charset="0"/>
            </a:endParaRPr>
          </a:p>
          <a:p>
            <a:pPr lvl="1" eaLnBrk="1" hangingPunct="1"/>
            <a:endParaRPr lang="en-US" altLang="en-US" sz="2400" dirty="0" smtClean="0">
              <a:latin typeface="Times New Roman" panose="02020603050405020304" pitchFamily="18" charset="0"/>
              <a:cs typeface="Times New Roman" panose="02020603050405020304" pitchFamily="18" charset="0"/>
            </a:endParaRPr>
          </a:p>
          <a:p>
            <a:pPr lvl="1" eaLnBrk="1" hangingPunct="1"/>
            <a:r>
              <a:rPr lang="el-GR" altLang="en-US" sz="2400" dirty="0" smtClean="0">
                <a:latin typeface="Times New Roman" panose="02020603050405020304" pitchFamily="18" charset="0"/>
                <a:cs typeface="Times New Roman" panose="02020603050405020304" pitchFamily="18" charset="0"/>
              </a:rPr>
              <a:t>η</a:t>
            </a:r>
            <a:r>
              <a:rPr lang="en-US" altLang="en-US" sz="2400" dirty="0" smtClean="0">
                <a:latin typeface="Times New Roman" panose="02020603050405020304" pitchFamily="18" charset="0"/>
                <a:cs typeface="Times New Roman" panose="02020603050405020304" pitchFamily="18" charset="0"/>
              </a:rPr>
              <a:t> goes by the name </a:t>
            </a:r>
            <a:r>
              <a:rPr lang="en-US" altLang="en-US" sz="2400" b="1" dirty="0" smtClean="0">
                <a:solidFill>
                  <a:srgbClr val="FF33CC"/>
                </a:solidFill>
                <a:latin typeface="Times New Roman" panose="02020603050405020304" pitchFamily="18" charset="0"/>
                <a:cs typeface="Times New Roman" panose="02020603050405020304" pitchFamily="18" charset="0"/>
              </a:rPr>
              <a:t>standard normal </a:t>
            </a:r>
            <a:r>
              <a:rPr lang="en-US" altLang="en-US" sz="2400" b="1" dirty="0" err="1" smtClean="0">
                <a:solidFill>
                  <a:srgbClr val="FF33CC"/>
                </a:solidFill>
                <a:latin typeface="Times New Roman" panose="02020603050405020304" pitchFamily="18" charset="0"/>
                <a:cs typeface="Times New Roman" panose="02020603050405020304" pitchFamily="18" charset="0"/>
              </a:rPr>
              <a:t>variate</a:t>
            </a:r>
            <a:r>
              <a:rPr lang="en-US" altLang="en-US" sz="2400" dirty="0" smtClean="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r>
              <a:rPr lang="en-US" altLang="en-US" sz="2800" b="1" dirty="0" smtClean="0">
                <a:solidFill>
                  <a:srgbClr val="FF33CC"/>
                </a:solidFill>
                <a:latin typeface="Times New Roman" panose="02020603050405020304" pitchFamily="18" charset="0"/>
                <a:cs typeface="Times New Roman" panose="02020603050405020304" pitchFamily="18" charset="0"/>
              </a:rPr>
              <a:t>Gaussian normal error function is </a:t>
            </a:r>
          </a:p>
          <a:p>
            <a:pPr eaLnBrk="1" hangingPunct="1">
              <a:buFont typeface="Arial" panose="020B0604020202020204" pitchFamily="34" charset="0"/>
              <a:buNone/>
            </a:pPr>
            <a:endParaRPr lang="en-US" altLang="en-US" sz="2800" b="1" dirty="0" smtClean="0">
              <a:solidFill>
                <a:srgbClr val="FF33CC"/>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2800" dirty="0" smtClean="0">
                <a:latin typeface="Times New Roman" panose="02020603050405020304" pitchFamily="18" charset="0"/>
                <a:cs typeface="Times New Roman" panose="02020603050405020304" pitchFamily="18" charset="0"/>
              </a:rPr>
              <a:t>   and the integration values are given in tables </a:t>
            </a:r>
            <a:endParaRPr lang="en-US" altLang="en-US" sz="2800" b="1" dirty="0" smtClean="0">
              <a:latin typeface="Times New Roman" panose="02020603050405020304" pitchFamily="18" charset="0"/>
              <a:cs typeface="Times New Roman" panose="02020603050405020304" pitchFamily="18" charset="0"/>
            </a:endParaRPr>
          </a:p>
        </p:txBody>
      </p:sp>
      <p:graphicFrame>
        <p:nvGraphicFramePr>
          <p:cNvPr id="22531" name="Object 2"/>
          <p:cNvGraphicFramePr>
            <a:graphicFrameLocks noChangeAspect="1"/>
          </p:cNvGraphicFramePr>
          <p:nvPr/>
        </p:nvGraphicFramePr>
        <p:xfrm>
          <a:off x="3962400" y="2362200"/>
          <a:ext cx="2743200" cy="685800"/>
        </p:xfrm>
        <a:graphic>
          <a:graphicData uri="http://schemas.openxmlformats.org/presentationml/2006/ole">
            <p:oleObj spid="_x0000_s80900" name="Equation" r:id="rId3" imgW="37795200" imgH="9448800" progId="Equation.3">
              <p:embed/>
            </p:oleObj>
          </a:graphicData>
        </a:graphic>
      </p:graphicFrame>
      <p:graphicFrame>
        <p:nvGraphicFramePr>
          <p:cNvPr id="22532" name="Object 3"/>
          <p:cNvGraphicFramePr>
            <a:graphicFrameLocks noChangeAspect="1"/>
          </p:cNvGraphicFramePr>
          <p:nvPr/>
        </p:nvGraphicFramePr>
        <p:xfrm>
          <a:off x="4364037" y="3733800"/>
          <a:ext cx="2265363" cy="711861"/>
        </p:xfrm>
        <a:graphic>
          <a:graphicData uri="http://schemas.openxmlformats.org/presentationml/2006/ole">
            <p:oleObj spid="_x0000_s80899" name="Equation" r:id="rId4" imgW="32004000" imgH="10058400" progId="Equation.3">
              <p:embed/>
            </p:oleObj>
          </a:graphicData>
        </a:graphic>
      </p:graphicFrame>
      <p:graphicFrame>
        <p:nvGraphicFramePr>
          <p:cNvPr id="22533" name="Object 5"/>
          <p:cNvGraphicFramePr>
            <a:graphicFrameLocks noChangeAspect="1"/>
          </p:cNvGraphicFramePr>
          <p:nvPr/>
        </p:nvGraphicFramePr>
        <p:xfrm>
          <a:off x="5562600" y="5105400"/>
          <a:ext cx="1397000" cy="838200"/>
        </p:xfrm>
        <a:graphic>
          <a:graphicData uri="http://schemas.openxmlformats.org/presentationml/2006/ole">
            <p:oleObj spid="_x0000_s80898" name="Equation" r:id="rId5" imgW="16764000" imgH="10058400" progId="Equation.3">
              <p:embed/>
            </p:oleObj>
          </a:graphicData>
        </a:graphic>
      </p:graphicFrame>
      <p:sp>
        <p:nvSpPr>
          <p:cNvPr id="22534" name="Slide Number Placeholder 6"/>
          <p:cNvSpPr>
            <a:spLocks noGrp="1"/>
          </p:cNvSpPr>
          <p:nvPr>
            <p:ph type="sldNum" sz="quarter" idx="11"/>
          </p:nvPr>
        </p:nvSpPr>
        <p:spPr bwMode="auto">
          <a:noFill/>
          <a:ln>
            <a:miter lim="800000"/>
          </a:ln>
        </p:spPr>
        <p:txBody>
          <a:bodyPr/>
          <a:lstStyle/>
          <a:p>
            <a:fld id="{04495125-4868-4574-A5A9-E93EFBB9EF4B}" type="slidenum">
              <a:rPr lang="en-US" altLang="en-US" smtClean="0"/>
              <a:pPr/>
              <a:t>38</a:t>
            </a:fld>
            <a:endParaRPr lang="en-US" altLang="en-US" smtClean="0"/>
          </a:p>
        </p:txBody>
      </p:sp>
      <p:graphicFrame>
        <p:nvGraphicFramePr>
          <p:cNvPr id="22535" name="Object 2"/>
          <p:cNvGraphicFramePr>
            <a:graphicFrameLocks noChangeAspect="1"/>
          </p:cNvGraphicFramePr>
          <p:nvPr/>
        </p:nvGraphicFramePr>
        <p:xfrm>
          <a:off x="3505200" y="1066800"/>
          <a:ext cx="3124200" cy="864362"/>
        </p:xfrm>
        <a:graphic>
          <a:graphicData uri="http://schemas.openxmlformats.org/presentationml/2006/ole">
            <p:oleObj spid="_x0000_s80897" name="Equation" r:id="rId6" imgW="42976800" imgH="11887200" progId="Equation.3">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0"/>
            <a:ext cx="9144000" cy="6858000"/>
          </a:xfrm>
        </p:spPr>
        <p:txBody>
          <a:bodyPr/>
          <a:lstStyle/>
          <a:p>
            <a:pPr eaLnBrk="1" hangingPunct="1">
              <a:buFont typeface="Arial" panose="020B0604020202020204" pitchFamily="34" charset="0"/>
              <a:buNone/>
            </a:pPr>
            <a:r>
              <a:rPr lang="en-US" altLang="en-US" sz="4800" i="1" smtClean="0">
                <a:solidFill>
                  <a:schemeClr val="hlink"/>
                </a:solidFill>
                <a:latin typeface="Times New Roman" panose="02020603050405020304" pitchFamily="18" charset="0"/>
                <a:cs typeface="Times New Roman" panose="02020603050405020304" pitchFamily="18" charset="0"/>
              </a:rPr>
              <a:t>			</a:t>
            </a:r>
            <a:r>
              <a:rPr lang="en-US" altLang="en-US" sz="4400" b="1" i="1" smtClean="0">
                <a:solidFill>
                  <a:srgbClr val="FF0000"/>
                </a:solidFill>
                <a:latin typeface="Times New Roman" panose="02020603050405020304" pitchFamily="18" charset="0"/>
                <a:cs typeface="Times New Roman" panose="02020603050405020304" pitchFamily="18" charset="0"/>
              </a:rPr>
              <a:t>Confidence Interval -  Z</a:t>
            </a:r>
          </a:p>
          <a:p>
            <a:pPr eaLnBrk="1" hangingPunct="1"/>
            <a:r>
              <a:rPr lang="en-US" altLang="en-US" smtClean="0">
                <a:latin typeface="Times New Roman" panose="02020603050405020304" pitchFamily="18" charset="0"/>
                <a:cs typeface="Times New Roman" panose="02020603050405020304" pitchFamily="18" charset="0"/>
              </a:rPr>
              <a:t>Z -expresses the probability that the mean value will lie within a certain number of </a:t>
            </a:r>
            <a:r>
              <a:rPr lang="el-GR" altLang="en-US" smtClean="0">
                <a:latin typeface="Times New Roman" panose="02020603050405020304" pitchFamily="18" charset="0"/>
                <a:cs typeface="Times New Roman" panose="02020603050405020304" pitchFamily="18" charset="0"/>
              </a:rPr>
              <a:t>σ</a:t>
            </a:r>
            <a:r>
              <a:rPr lang="en-US" altLang="en-US" smtClean="0">
                <a:latin typeface="Times New Roman" panose="02020603050405020304" pitchFamily="18" charset="0"/>
                <a:cs typeface="Times New Roman" panose="02020603050405020304" pitchFamily="18" charset="0"/>
              </a:rPr>
              <a:t> values. Thus</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lvl="1" eaLnBrk="1" hangingPunct="1"/>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This will </a:t>
            </a:r>
            <a:r>
              <a:rPr lang="en-US" altLang="en-US" smtClean="0">
                <a:solidFill>
                  <a:srgbClr val="FF33CC"/>
                </a:solidFill>
                <a:latin typeface="Times New Roman" panose="02020603050405020304" pitchFamily="18" charset="0"/>
                <a:cs typeface="Times New Roman" panose="02020603050405020304" pitchFamily="18" charset="0"/>
              </a:rPr>
              <a:t>enable to determine the </a:t>
            </a:r>
            <a:r>
              <a:rPr lang="en-US" altLang="en-US" b="1" smtClean="0">
                <a:solidFill>
                  <a:srgbClr val="FF33CC"/>
                </a:solidFill>
                <a:latin typeface="Times New Roman" panose="02020603050405020304" pitchFamily="18" charset="0"/>
                <a:cs typeface="Times New Roman" panose="02020603050405020304" pitchFamily="18" charset="0"/>
              </a:rPr>
              <a:t>% confidence level</a:t>
            </a:r>
            <a:r>
              <a:rPr lang="en-US" altLang="en-US" smtClean="0">
                <a:solidFill>
                  <a:srgbClr val="FF33CC"/>
                </a:solidFill>
                <a:latin typeface="Times New Roman" panose="02020603050405020304" pitchFamily="18" charset="0"/>
                <a:cs typeface="Times New Roman" panose="02020603050405020304" pitchFamily="18" charset="0"/>
              </a:rPr>
              <a:t>.</a:t>
            </a:r>
          </a:p>
          <a:p>
            <a:pPr lvl="1" eaLnBrk="1" hangingPunct="1"/>
            <a:r>
              <a:rPr lang="en-US" altLang="en-US" sz="2400" smtClean="0">
                <a:latin typeface="Times New Roman" panose="02020603050405020304" pitchFamily="18" charset="0"/>
                <a:cs typeface="Times New Roman" panose="02020603050405020304" pitchFamily="18" charset="0"/>
              </a:rPr>
              <a:t>Example: for a confidence interval of say 2.57, the mean value is to lie (x</a:t>
            </a:r>
            <a:r>
              <a:rPr lang="en-US" altLang="en-US" sz="2400" baseline="-25000" smtClean="0">
                <a:latin typeface="Times New Roman" panose="02020603050405020304" pitchFamily="18" charset="0"/>
                <a:cs typeface="Times New Roman" panose="02020603050405020304" pitchFamily="18" charset="0"/>
              </a:rPr>
              <a:t>m</a:t>
            </a:r>
            <a:r>
              <a:rPr lang="en-US" altLang="en-US" sz="2400" smtClean="0">
                <a:latin typeface="Times New Roman" panose="02020603050405020304" pitchFamily="18" charset="0"/>
                <a:cs typeface="Times New Roman" panose="02020603050405020304" pitchFamily="18" charset="0"/>
              </a:rPr>
              <a:t>- 2.57</a:t>
            </a:r>
            <a:r>
              <a:rPr lang="el-GR" altLang="en-US" sz="2400" smtClean="0">
                <a:latin typeface="Times New Roman" panose="02020603050405020304" pitchFamily="18" charset="0"/>
                <a:cs typeface="Times New Roman" panose="02020603050405020304" pitchFamily="18" charset="0"/>
              </a:rPr>
              <a:t>σ</a:t>
            </a:r>
            <a:r>
              <a:rPr lang="en-US" altLang="en-US" sz="2400" smtClean="0">
                <a:latin typeface="Times New Roman" panose="02020603050405020304" pitchFamily="18" charset="0"/>
                <a:cs typeface="Times New Roman" panose="02020603050405020304" pitchFamily="18" charset="0"/>
              </a:rPr>
              <a:t>)  &lt; x</a:t>
            </a:r>
            <a:r>
              <a:rPr lang="en-US" altLang="en-US" sz="2400" baseline="-25000" smtClean="0">
                <a:latin typeface="Times New Roman" panose="02020603050405020304" pitchFamily="18" charset="0"/>
                <a:cs typeface="Times New Roman" panose="02020603050405020304" pitchFamily="18" charset="0"/>
              </a:rPr>
              <a:t>m</a:t>
            </a:r>
            <a:r>
              <a:rPr lang="en-US" altLang="en-US" sz="2400" smtClean="0">
                <a:latin typeface="Times New Roman" panose="02020603050405020304" pitchFamily="18" charset="0"/>
                <a:cs typeface="Times New Roman" panose="02020603050405020304" pitchFamily="18" charset="0"/>
              </a:rPr>
              <a:t> &lt;(x</a:t>
            </a:r>
            <a:r>
              <a:rPr lang="en-US" altLang="en-US" sz="2400" baseline="-25000" smtClean="0">
                <a:latin typeface="Times New Roman" panose="02020603050405020304" pitchFamily="18" charset="0"/>
                <a:cs typeface="Times New Roman" panose="02020603050405020304" pitchFamily="18" charset="0"/>
              </a:rPr>
              <a:t>m</a:t>
            </a:r>
            <a:r>
              <a:rPr lang="en-US" altLang="en-US" sz="2400" smtClean="0">
                <a:latin typeface="Times New Roman" panose="02020603050405020304" pitchFamily="18" charset="0"/>
                <a:cs typeface="Times New Roman" panose="02020603050405020304" pitchFamily="18" charset="0"/>
              </a:rPr>
              <a:t>+ 2.57</a:t>
            </a:r>
            <a:r>
              <a:rPr lang="el-GR" altLang="en-US" sz="2400" smtClean="0">
                <a:latin typeface="Times New Roman" panose="02020603050405020304" pitchFamily="18" charset="0"/>
                <a:cs typeface="Times New Roman" panose="02020603050405020304" pitchFamily="18" charset="0"/>
              </a:rPr>
              <a:t>σ</a:t>
            </a:r>
            <a:r>
              <a:rPr lang="en-US" altLang="en-US" sz="2400" smtClean="0">
                <a:latin typeface="Times New Roman" panose="02020603050405020304" pitchFamily="18" charset="0"/>
                <a:cs typeface="Times New Roman" panose="02020603050405020304" pitchFamily="18" charset="0"/>
              </a:rPr>
              <a:t>).  From tables for </a:t>
            </a:r>
            <a:r>
              <a:rPr lang="el-GR" altLang="en-US" sz="2400" smtClean="0">
                <a:latin typeface="Times New Roman" panose="02020603050405020304" pitchFamily="18" charset="0"/>
                <a:cs typeface="Times New Roman" panose="02020603050405020304" pitchFamily="18" charset="0"/>
              </a:rPr>
              <a:t>η</a:t>
            </a:r>
            <a:r>
              <a:rPr lang="en-US" altLang="en-US" sz="2400" smtClean="0">
                <a:latin typeface="Times New Roman" panose="02020603050405020304" pitchFamily="18" charset="0"/>
                <a:cs typeface="Times New Roman" panose="02020603050405020304" pitchFamily="18" charset="0"/>
              </a:rPr>
              <a:t>=2.57, the area enclosed (probability) on both sides is 2x0.49492=0.98984 ≈ 0.99 . So the </a:t>
            </a:r>
            <a:r>
              <a:rPr lang="en-US" altLang="en-US" sz="2400" smtClean="0">
                <a:solidFill>
                  <a:srgbClr val="FF33CC"/>
                </a:solidFill>
                <a:latin typeface="Times New Roman" panose="02020603050405020304" pitchFamily="18" charset="0"/>
                <a:cs typeface="Times New Roman" panose="02020603050405020304" pitchFamily="18" charset="0"/>
              </a:rPr>
              <a:t>confidence level = 99%.</a:t>
            </a:r>
            <a:r>
              <a:rPr lang="en-US" altLang="en-US" sz="2400" smtClean="0">
                <a:latin typeface="Times New Roman" panose="02020603050405020304" pitchFamily="18" charset="0"/>
                <a:cs typeface="Times New Roman" panose="02020603050405020304" pitchFamily="18" charset="0"/>
              </a:rPr>
              <a:t>  </a:t>
            </a:r>
          </a:p>
          <a:p>
            <a:pPr eaLnBrk="1" hangingPunct="1"/>
            <a:r>
              <a:rPr lang="en-US" altLang="en-US" sz="2800" smtClean="0">
                <a:solidFill>
                  <a:srgbClr val="FF33CC"/>
                </a:solidFill>
                <a:latin typeface="Times New Roman" panose="02020603050405020304" pitchFamily="18" charset="0"/>
                <a:cs typeface="Times New Roman" panose="02020603050405020304" pitchFamily="18" charset="0"/>
              </a:rPr>
              <a:t>Level of significance</a:t>
            </a:r>
            <a:r>
              <a:rPr lang="en-US" altLang="en-US" sz="2800" smtClean="0">
                <a:latin typeface="Times New Roman" panose="02020603050405020304" pitchFamily="18" charset="0"/>
                <a:cs typeface="Times New Roman" panose="02020603050405020304" pitchFamily="18" charset="0"/>
              </a:rPr>
              <a:t> = </a:t>
            </a:r>
            <a:r>
              <a:rPr lang="en-US" altLang="en-US" sz="2800" smtClean="0">
                <a:solidFill>
                  <a:srgbClr val="FF33CC"/>
                </a:solidFill>
                <a:latin typeface="Times New Roman" panose="02020603050405020304" pitchFamily="18" charset="0"/>
                <a:cs typeface="Times New Roman" panose="02020603050405020304" pitchFamily="18" charset="0"/>
              </a:rPr>
              <a:t>100% - confidence level</a:t>
            </a:r>
            <a:r>
              <a:rPr lang="en-US" altLang="en-US" sz="2800" smtClean="0">
                <a:latin typeface="Times New Roman" panose="02020603050405020304" pitchFamily="18" charset="0"/>
                <a:cs typeface="Times New Roman" panose="02020603050405020304" pitchFamily="18" charset="0"/>
              </a:rPr>
              <a:t> =1.0%</a:t>
            </a:r>
          </a:p>
          <a:p>
            <a:pPr lvl="1" eaLnBrk="1" hangingPunct="1"/>
            <a:r>
              <a:rPr lang="en-US" altLang="en-US" sz="2400" b="1" smtClean="0">
                <a:solidFill>
                  <a:schemeClr val="accent2"/>
                </a:solidFill>
                <a:latin typeface="Times New Roman" panose="02020603050405020304" pitchFamily="18" charset="0"/>
                <a:cs typeface="Times New Roman" panose="02020603050405020304" pitchFamily="18" charset="0"/>
              </a:rPr>
              <a:t>For small data samples z</a:t>
            </a:r>
            <a:r>
              <a:rPr lang="el-GR" altLang="en-US" sz="2400" b="1" smtClean="0">
                <a:solidFill>
                  <a:schemeClr val="accent2"/>
                </a:solidFill>
                <a:latin typeface="Times New Roman" panose="02020603050405020304" pitchFamily="18" charset="0"/>
                <a:cs typeface="Times New Roman" panose="02020603050405020304" pitchFamily="18" charset="0"/>
              </a:rPr>
              <a:t>σ</a:t>
            </a:r>
            <a:r>
              <a:rPr lang="en-US" altLang="en-US" sz="2400" b="1" smtClean="0">
                <a:solidFill>
                  <a:schemeClr val="accent2"/>
                </a:solidFill>
                <a:latin typeface="Times New Roman" panose="02020603050405020304" pitchFamily="18" charset="0"/>
                <a:cs typeface="Times New Roman" panose="02020603050405020304" pitchFamily="18" charset="0"/>
              </a:rPr>
              <a:t> should be replaced by</a:t>
            </a:r>
          </a:p>
        </p:txBody>
      </p:sp>
      <p:graphicFrame>
        <p:nvGraphicFramePr>
          <p:cNvPr id="24579" name="Object 2"/>
          <p:cNvGraphicFramePr>
            <a:graphicFrameLocks noChangeAspect="1"/>
          </p:cNvGraphicFramePr>
          <p:nvPr/>
        </p:nvGraphicFramePr>
        <p:xfrm>
          <a:off x="838200" y="1952625"/>
          <a:ext cx="2743200" cy="790575"/>
        </p:xfrm>
        <a:graphic>
          <a:graphicData uri="http://schemas.openxmlformats.org/presentationml/2006/ole">
            <p:oleObj spid="_x0000_s81923" name="Equation" r:id="rId4" imgW="21031200" imgH="5181600" progId="Equation.3">
              <p:embed/>
            </p:oleObj>
          </a:graphicData>
        </a:graphic>
      </p:graphicFrame>
      <p:sp>
        <p:nvSpPr>
          <p:cNvPr id="24580" name="Slide Number Placeholder 4"/>
          <p:cNvSpPr>
            <a:spLocks noGrp="1"/>
          </p:cNvSpPr>
          <p:nvPr>
            <p:ph type="sldNum" sz="quarter" idx="11"/>
          </p:nvPr>
        </p:nvSpPr>
        <p:spPr bwMode="auto">
          <a:noFill/>
          <a:ln>
            <a:miter lim="800000"/>
          </a:ln>
        </p:spPr>
        <p:txBody>
          <a:bodyPr/>
          <a:lstStyle/>
          <a:p>
            <a:fld id="{B4ACC9C9-A43E-4C6E-9512-934B495EBA54}" type="slidenum">
              <a:rPr lang="en-US" altLang="en-US" smtClean="0"/>
              <a:pPr/>
              <a:t>39</a:t>
            </a:fld>
            <a:endParaRPr lang="en-US" altLang="en-US" smtClean="0"/>
          </a:p>
        </p:txBody>
      </p:sp>
      <p:graphicFrame>
        <p:nvGraphicFramePr>
          <p:cNvPr id="24581" name="Object 2"/>
          <p:cNvGraphicFramePr>
            <a:graphicFrameLocks noChangeAspect="1"/>
          </p:cNvGraphicFramePr>
          <p:nvPr/>
        </p:nvGraphicFramePr>
        <p:xfrm>
          <a:off x="762000" y="5943600"/>
          <a:ext cx="1138238" cy="915988"/>
        </p:xfrm>
        <a:graphic>
          <a:graphicData uri="http://schemas.openxmlformats.org/presentationml/2006/ole">
            <p:oleObj spid="_x0000_s81922" name="Equation" r:id="rId5" imgW="12496800" imgH="10058400" progId="Equation.3">
              <p:embed/>
            </p:oleObj>
          </a:graphicData>
        </a:graphic>
      </p:graphicFrame>
      <p:graphicFrame>
        <p:nvGraphicFramePr>
          <p:cNvPr id="24582" name="Object 4"/>
          <p:cNvGraphicFramePr>
            <a:graphicFrameLocks noChangeAspect="1"/>
          </p:cNvGraphicFramePr>
          <p:nvPr/>
        </p:nvGraphicFramePr>
        <p:xfrm>
          <a:off x="5573713" y="6096000"/>
          <a:ext cx="1954212" cy="696913"/>
        </p:xfrm>
        <a:graphic>
          <a:graphicData uri="http://schemas.openxmlformats.org/presentationml/2006/ole">
            <p:oleObj spid="_x0000_s81921" name="Equation" r:id="rId6" imgW="17983200" imgH="5486400" progId="Equation.3">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52400" y="198438"/>
            <a:ext cx="8839200" cy="5821362"/>
          </a:xfrm>
        </p:spPr>
        <p:txBody>
          <a:bodyPr vert="horz" wrap="square" lIns="91440" tIns="45720" rIns="91440" bIns="45720" anchor="t"/>
          <a:lstStyle/>
          <a:p>
            <a:pPr algn="just"/>
            <a:r>
              <a:rPr sz="2800" kern="1200" dirty="0">
                <a:latin typeface="Times New Roman" panose="02020603050405020304" pitchFamily="18" charset="0"/>
                <a:ea typeface="+mn-ea"/>
                <a:cs typeface="+mn-cs"/>
              </a:rPr>
              <a:t>The resulting average bond strengths are pictured in the figure below. It appears that adhesive type 2 improves bond strength as compared with type 1 by about the same amount whichever one of the conducting materials is used, with </a:t>
            </a:r>
            <a:r>
              <a:rPr sz="2800" kern="1200">
                <a:latin typeface="Times New Roman" panose="02020603050405020304" pitchFamily="18" charset="0"/>
                <a:ea typeface="+mn-ea"/>
                <a:cs typeface="+mn-cs"/>
              </a:rPr>
              <a:t>the </a:t>
            </a:r>
            <a:r>
              <a:rPr sz="2800" kern="1200" smtClean="0">
                <a:latin typeface="Times New Roman" panose="02020603050405020304" pitchFamily="18" charset="0"/>
                <a:ea typeface="+mn-ea"/>
                <a:cs typeface="+mn-cs"/>
              </a:rPr>
              <a:t>2</a:t>
            </a:r>
            <a:r>
              <a:rPr lang="en-US" sz="2800" kern="1200" dirty="0" smtClean="0">
                <a:latin typeface="Times New Roman" panose="02020603050405020304" pitchFamily="18" charset="0"/>
                <a:ea typeface="+mn-ea"/>
                <a:cs typeface="+mn-cs"/>
              </a:rPr>
              <a:t> × </a:t>
            </a:r>
            <a:r>
              <a:rPr sz="2800" kern="1200" smtClean="0">
                <a:latin typeface="Times New Roman" panose="02020603050405020304" pitchFamily="18" charset="0"/>
                <a:ea typeface="+mn-ea"/>
                <a:cs typeface="+mn-cs"/>
              </a:rPr>
              <a:t>2 </a:t>
            </a:r>
            <a:r>
              <a:rPr sz="2800" kern="1200" dirty="0">
                <a:latin typeface="Times New Roman" panose="02020603050405020304" pitchFamily="18" charset="0"/>
                <a:ea typeface="+mn-ea"/>
                <a:cs typeface="+mn-cs"/>
              </a:rPr>
              <a:t>combination being best. </a:t>
            </a:r>
          </a:p>
          <a:p>
            <a:pPr algn="just"/>
            <a:r>
              <a:rPr sz="2800" kern="1200" dirty="0">
                <a:latin typeface="Times New Roman" panose="02020603050405020304" pitchFamily="18" charset="0"/>
                <a:ea typeface="+mn-ea"/>
                <a:cs typeface="+mn-cs"/>
              </a:rPr>
              <a:t>Inferential methods can again be used to judge whether these effects are real or simply due to chance variation.</a:t>
            </a:r>
          </a:p>
          <a:p>
            <a:pPr algn="just"/>
            <a:endParaRPr sz="2800" kern="1200" dirty="0">
              <a:latin typeface="Times New Roman" panose="02020603050405020304" pitchFamily="18" charset="0"/>
              <a:ea typeface="+mn-ea"/>
              <a:cs typeface="+mn-cs"/>
            </a:endParaRPr>
          </a:p>
        </p:txBody>
      </p:sp>
      <p:sp>
        <p:nvSpPr>
          <p:cNvPr id="5123"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4</a:t>
            </a:fld>
            <a:endParaRPr lang="en-US" altLang="en-US" sz="1200" dirty="0">
              <a:solidFill>
                <a:srgbClr val="898989"/>
              </a:solidFill>
              <a:latin typeface="Calibri" panose="020F0502020204030204" pitchFamily="34" charset="0"/>
            </a:endParaRPr>
          </a:p>
        </p:txBody>
      </p:sp>
      <p:pic>
        <p:nvPicPr>
          <p:cNvPr id="5124" name="Picture 3"/>
          <p:cNvPicPr>
            <a:picLocks noChangeAspect="1"/>
          </p:cNvPicPr>
          <p:nvPr/>
        </p:nvPicPr>
        <p:blipFill>
          <a:blip r:embed="rId2"/>
          <a:stretch>
            <a:fillRect/>
          </a:stretch>
        </p:blipFill>
        <p:spPr>
          <a:xfrm>
            <a:off x="1511300" y="3505200"/>
            <a:ext cx="5803900" cy="3124200"/>
          </a:xfrm>
          <a:prstGeom prst="rect">
            <a:avLst/>
          </a:prstGeom>
          <a:noFill/>
          <a:ln w="9525">
            <a:no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49225"/>
            <a:ext cx="9144000" cy="6858000"/>
          </a:xfrm>
        </p:spPr>
        <p:txBody>
          <a:bodyPr/>
          <a:lstStyle/>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r>
              <a:rPr lang="en-US" altLang="en-US" sz="4800" b="1" i="1" smtClean="0">
                <a:solidFill>
                  <a:schemeClr val="hlink"/>
                </a:solidFill>
                <a:latin typeface="Times New Roman" panose="02020603050405020304" pitchFamily="18" charset="0"/>
                <a:cs typeface="Times New Roman" panose="02020603050405020304" pitchFamily="18" charset="0"/>
              </a:rPr>
              <a:t>Chauvenet’s Criterion</a:t>
            </a:r>
          </a:p>
          <a:p>
            <a:pPr eaLnBrk="1" hangingPunct="1"/>
            <a:r>
              <a:rPr lang="en-US" altLang="en-US" b="1" i="1" smtClean="0">
                <a:latin typeface="Times New Roman" panose="02020603050405020304" pitchFamily="18" charset="0"/>
                <a:cs typeface="Times New Roman" panose="02020603050405020304" pitchFamily="18" charset="0"/>
              </a:rPr>
              <a:t>Chauvenet’s criterion</a:t>
            </a:r>
            <a:r>
              <a:rPr lang="en-US" altLang="en-US" smtClean="0">
                <a:latin typeface="Times New Roman" panose="02020603050405020304" pitchFamily="18" charset="0"/>
                <a:cs typeface="Times New Roman" panose="02020603050405020304" pitchFamily="18" charset="0"/>
              </a:rPr>
              <a:t> - </a:t>
            </a:r>
            <a:r>
              <a:rPr lang="en-US" altLang="en-US" b="1" smtClean="0">
                <a:solidFill>
                  <a:srgbClr val="FF33CC"/>
                </a:solidFill>
                <a:latin typeface="Times New Roman" panose="02020603050405020304" pitchFamily="18" charset="0"/>
                <a:cs typeface="Times New Roman" panose="02020603050405020304" pitchFamily="18" charset="0"/>
              </a:rPr>
              <a:t>to eliminate inconsistent data</a:t>
            </a:r>
            <a:r>
              <a:rPr lang="en-US" altLang="en-US" smtClean="0">
                <a:latin typeface="Times New Roman" panose="02020603050405020304" pitchFamily="18" charset="0"/>
                <a:cs typeface="Times New Roman" panose="02020603050405020304" pitchFamily="18" charset="0"/>
              </a:rPr>
              <a:t>  </a:t>
            </a:r>
          </a:p>
          <a:p>
            <a:pPr eaLnBrk="1" hangingPunct="1"/>
            <a:r>
              <a:rPr lang="en-US" altLang="en-US" smtClean="0">
                <a:latin typeface="Times New Roman" panose="02020603050405020304" pitchFamily="18" charset="0"/>
                <a:cs typeface="Times New Roman" panose="02020603050405020304" pitchFamily="18" charset="0"/>
              </a:rPr>
              <a:t>When </a:t>
            </a:r>
            <a:r>
              <a:rPr lang="en-US" altLang="en-US" smtClean="0">
                <a:solidFill>
                  <a:srgbClr val="FF33CC"/>
                </a:solidFill>
                <a:latin typeface="Times New Roman" panose="02020603050405020304" pitchFamily="18" charset="0"/>
                <a:cs typeface="Times New Roman" panose="02020603050405020304" pitchFamily="18" charset="0"/>
              </a:rPr>
              <a:t>measurements</a:t>
            </a:r>
            <a:r>
              <a:rPr lang="en-US" altLang="en-US" smtClean="0">
                <a:latin typeface="Times New Roman" panose="02020603050405020304" pitchFamily="18" charset="0"/>
                <a:cs typeface="Times New Roman" panose="02020603050405020304" pitchFamily="18" charset="0"/>
              </a:rPr>
              <a:t> are made it is possible that </a:t>
            </a:r>
            <a:r>
              <a:rPr lang="en-US" altLang="en-US" smtClean="0">
                <a:solidFill>
                  <a:srgbClr val="FF33CC"/>
                </a:solidFill>
                <a:latin typeface="Times New Roman" panose="02020603050405020304" pitchFamily="18" charset="0"/>
                <a:cs typeface="Times New Roman" panose="02020603050405020304" pitchFamily="18" charset="0"/>
              </a:rPr>
              <a:t>due to</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33CC"/>
                </a:solidFill>
                <a:latin typeface="Times New Roman" panose="02020603050405020304" pitchFamily="18" charset="0"/>
                <a:cs typeface="Times New Roman" panose="02020603050405020304" pitchFamily="18" charset="0"/>
              </a:rPr>
              <a:t>gross experimental blunder</a:t>
            </a:r>
            <a:r>
              <a:rPr lang="en-US" altLang="en-US" smtClean="0">
                <a:latin typeface="Times New Roman" panose="02020603050405020304" pitchFamily="18" charset="0"/>
                <a:cs typeface="Times New Roman" panose="02020603050405020304" pitchFamily="18" charset="0"/>
              </a:rPr>
              <a:t>, measurements </a:t>
            </a:r>
            <a:r>
              <a:rPr lang="en-US" altLang="en-US" smtClean="0">
                <a:solidFill>
                  <a:srgbClr val="FF33CC"/>
                </a:solidFill>
                <a:latin typeface="Times New Roman" panose="02020603050405020304" pitchFamily="18" charset="0"/>
                <a:cs typeface="Times New Roman" panose="02020603050405020304" pitchFamily="18" charset="0"/>
              </a:rPr>
              <a:t>can go astray</a:t>
            </a:r>
            <a:r>
              <a:rPr lang="en-US" altLang="en-US" smtClean="0">
                <a:latin typeface="Times New Roman" panose="02020603050405020304" pitchFamily="18" charset="0"/>
                <a:cs typeface="Times New Roman" panose="02020603050405020304" pitchFamily="18" charset="0"/>
              </a:rPr>
              <a:t>. </a:t>
            </a:r>
          </a:p>
          <a:p>
            <a:pPr lvl="1" eaLnBrk="1" hangingPunct="1"/>
            <a:r>
              <a:rPr lang="en-US" altLang="en-US" smtClean="0">
                <a:latin typeface="Times New Roman" panose="02020603050405020304" pitchFamily="18" charset="0"/>
                <a:cs typeface="Times New Roman" panose="02020603050405020304" pitchFamily="18" charset="0"/>
              </a:rPr>
              <a:t>The </a:t>
            </a:r>
            <a:r>
              <a:rPr lang="en-US" altLang="en-US" smtClean="0">
                <a:solidFill>
                  <a:srgbClr val="FF33CC"/>
                </a:solidFill>
                <a:latin typeface="Times New Roman" panose="02020603050405020304" pitchFamily="18" charset="0"/>
                <a:cs typeface="Times New Roman" panose="02020603050405020304" pitchFamily="18" charset="0"/>
              </a:rPr>
              <a:t>data thus</a:t>
            </a:r>
            <a:r>
              <a:rPr lang="en-US" altLang="en-US" smtClean="0">
                <a:latin typeface="Times New Roman" panose="02020603050405020304" pitchFamily="18" charset="0"/>
                <a:cs typeface="Times New Roman" panose="02020603050405020304" pitchFamily="18" charset="0"/>
              </a:rPr>
              <a:t> collected can </a:t>
            </a:r>
            <a:r>
              <a:rPr lang="en-US" altLang="en-US" smtClean="0">
                <a:solidFill>
                  <a:srgbClr val="FF33CC"/>
                </a:solidFill>
                <a:latin typeface="Times New Roman" panose="02020603050405020304" pitchFamily="18" charset="0"/>
                <a:cs typeface="Times New Roman" panose="02020603050405020304" pitchFamily="18" charset="0"/>
              </a:rPr>
              <a:t>convey wrong information</a:t>
            </a:r>
            <a:r>
              <a:rPr lang="en-US" altLang="en-US" smtClean="0">
                <a:latin typeface="Times New Roman" panose="02020603050405020304" pitchFamily="18" charset="0"/>
                <a:cs typeface="Times New Roman" panose="02020603050405020304" pitchFamily="18" charset="0"/>
              </a:rPr>
              <a:t> about the experimental measurement.</a:t>
            </a:r>
          </a:p>
          <a:p>
            <a:pPr eaLnBrk="1" hangingPunct="1"/>
            <a:r>
              <a:rPr lang="en-US" altLang="en-US" smtClean="0">
                <a:latin typeface="Times New Roman" panose="02020603050405020304" pitchFamily="18" charset="0"/>
                <a:cs typeface="Times New Roman" panose="02020603050405020304" pitchFamily="18" charset="0"/>
              </a:rPr>
              <a:t>The criterion for rejecting is given in the following table.  </a:t>
            </a:r>
            <a:endParaRPr lang="en-US" altLang="en-US" b="1"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b="1" smtClean="0">
              <a:latin typeface="Times New Roman" panose="02020603050405020304" pitchFamily="18" charset="0"/>
              <a:cs typeface="Times New Roman" panose="02020603050405020304" pitchFamily="18" charset="0"/>
            </a:endParaRPr>
          </a:p>
        </p:txBody>
      </p:sp>
      <p:sp>
        <p:nvSpPr>
          <p:cNvPr id="25603" name="Slide Number Placeholder 4"/>
          <p:cNvSpPr>
            <a:spLocks noGrp="1"/>
          </p:cNvSpPr>
          <p:nvPr>
            <p:ph type="sldNum" sz="quarter" idx="11"/>
          </p:nvPr>
        </p:nvSpPr>
        <p:spPr bwMode="auto">
          <a:noFill/>
          <a:ln>
            <a:miter lim="800000"/>
          </a:ln>
        </p:spPr>
        <p:txBody>
          <a:bodyPr/>
          <a:lstStyle/>
          <a:p>
            <a:fld id="{9C8D3BA3-CF78-4F7F-BA7E-37456A04D557}" type="slidenum">
              <a:rPr lang="en-US" altLang="en-US" smtClean="0"/>
              <a:pPr/>
              <a:t>40</a:t>
            </a:fld>
            <a:endParaRPr lang="en-US" alt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228600"/>
            <a:ext cx="8229600" cy="762000"/>
          </a:xfrm>
        </p:spPr>
        <p:txBody>
          <a:bodyPr/>
          <a:lstStyle/>
          <a:p>
            <a:r>
              <a:rPr lang="en-US" altLang="en-US" b="1" smtClean="0">
                <a:cs typeface="Times New Roman" panose="02020603050405020304" pitchFamily="18" charset="0"/>
              </a:rPr>
              <a:t>3.2.3  </a:t>
            </a:r>
            <a:r>
              <a:rPr lang="en-US" altLang="en-US" b="1" i="1" smtClean="0">
                <a:cs typeface="Times New Roman" panose="02020603050405020304" pitchFamily="18" charset="0"/>
              </a:rPr>
              <a:t>Probability Graph Paper</a:t>
            </a:r>
            <a:br>
              <a:rPr lang="en-US" altLang="en-US" b="1" i="1" smtClean="0">
                <a:cs typeface="Times New Roman" panose="02020603050405020304" pitchFamily="18" charset="0"/>
              </a:rPr>
            </a:br>
            <a:endParaRPr lang="en-US" altLang="en-US" smtClean="0"/>
          </a:p>
        </p:txBody>
      </p:sp>
      <p:sp>
        <p:nvSpPr>
          <p:cNvPr id="28675" name="Content Placeholder 2"/>
          <p:cNvSpPr>
            <a:spLocks noGrp="1"/>
          </p:cNvSpPr>
          <p:nvPr>
            <p:ph idx="1"/>
          </p:nvPr>
        </p:nvSpPr>
        <p:spPr>
          <a:xfrm>
            <a:off x="0" y="533400"/>
            <a:ext cx="8991600" cy="6324600"/>
          </a:xfrm>
        </p:spPr>
        <p:txBody>
          <a:bodyPr/>
          <a:lstStyle/>
          <a:p>
            <a:r>
              <a:rPr lang="en-US" sz="2800" smtClean="0">
                <a:solidFill>
                  <a:srgbClr val="0000FF"/>
                </a:solidFill>
                <a:latin typeface="Times New Roman" panose="02020603050405020304" pitchFamily="18" charset="0"/>
                <a:cs typeface="Times New Roman" panose="02020603050405020304" pitchFamily="18" charset="0"/>
              </a:rPr>
              <a:t>If the distribution of random errors is not normal, then Chauvenet criterion ( an elimination technique) will not apply. </a:t>
            </a:r>
          </a:p>
          <a:p>
            <a:r>
              <a:rPr lang="en-US" sz="2800" smtClean="0">
                <a:solidFill>
                  <a:srgbClr val="0000FF"/>
                </a:solidFill>
                <a:latin typeface="Times New Roman" panose="02020603050405020304" pitchFamily="18" charset="0"/>
                <a:cs typeface="Times New Roman" panose="02020603050405020304" pitchFamily="18" charset="0"/>
              </a:rPr>
              <a:t>It is to our advantage, therefore, to determine if the data are following a normal distribution before making too many conclusions about the mean value, variances, and so forth. </a:t>
            </a:r>
          </a:p>
          <a:p>
            <a:pPr algn="just"/>
            <a:r>
              <a:rPr lang="en-US" sz="2800" smtClean="0">
                <a:solidFill>
                  <a:srgbClr val="0000FF"/>
                </a:solidFill>
                <a:latin typeface="Times New Roman" panose="02020603050405020304" pitchFamily="18" charset="0"/>
                <a:cs typeface="Times New Roman" panose="02020603050405020304" pitchFamily="18" charset="0"/>
              </a:rPr>
              <a:t>Specially constructed </a:t>
            </a:r>
            <a:r>
              <a:rPr lang="en-US" sz="2800" b="1" i="1" smtClean="0">
                <a:latin typeface="Times New Roman" panose="02020603050405020304" pitchFamily="18" charset="0"/>
                <a:cs typeface="Times New Roman" panose="02020603050405020304" pitchFamily="18" charset="0"/>
              </a:rPr>
              <a:t>probability graph paper</a:t>
            </a:r>
            <a:r>
              <a:rPr lang="en-US" sz="2800" smtClean="0">
                <a:solidFill>
                  <a:srgbClr val="0000FF"/>
                </a:solidFill>
                <a:latin typeface="Times New Roman" panose="02020603050405020304" pitchFamily="18" charset="0"/>
                <a:cs typeface="Times New Roman" panose="02020603050405020304" pitchFamily="18" charset="0"/>
              </a:rPr>
              <a:t> is available for this purpose and may be purchased from a technical drawing shop. The paper uses the coordinate system shown in figure.</a:t>
            </a:r>
          </a:p>
          <a:p>
            <a:pPr algn="just"/>
            <a:r>
              <a:rPr lang="en-US" altLang="en-US" sz="2800" smtClean="0">
                <a:solidFill>
                  <a:srgbClr val="0000FF"/>
                </a:solidFill>
                <a:latin typeface="Times New Roman" panose="02020603050405020304" pitchFamily="18" charset="0"/>
                <a:cs typeface="Times New Roman" panose="02020603050405020304" pitchFamily="18" charset="0"/>
              </a:rPr>
              <a:t>If the data follows the Gaussian distribution then the required information such as the probabilities can be determined by using the information already given. </a:t>
            </a:r>
          </a:p>
        </p:txBody>
      </p:sp>
      <p:sp>
        <p:nvSpPr>
          <p:cNvPr id="28676" name="Slide Number Placeholder 3"/>
          <p:cNvSpPr>
            <a:spLocks noGrp="1"/>
          </p:cNvSpPr>
          <p:nvPr>
            <p:ph type="sldNum" sz="quarter" idx="11"/>
          </p:nvPr>
        </p:nvSpPr>
        <p:spPr bwMode="auto">
          <a:noFill/>
          <a:ln>
            <a:miter lim="800000"/>
          </a:ln>
        </p:spPr>
        <p:txBody>
          <a:bodyPr/>
          <a:lstStyle/>
          <a:p>
            <a:fld id="{998C66CA-66A2-4AF5-9E43-B80380F67F5D}" type="slidenum">
              <a:rPr lang="en-US" altLang="en-US" smtClean="0"/>
              <a:pPr/>
              <a:t>41</a:t>
            </a:fld>
            <a:endParaRPr lang="en-US" alt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a:srcRect/>
          <a:stretch>
            <a:fillRect/>
          </a:stretch>
        </p:blipFill>
        <p:spPr bwMode="auto">
          <a:xfrm>
            <a:off x="144463" y="655638"/>
            <a:ext cx="3208337" cy="4373562"/>
          </a:xfrm>
          <a:prstGeom prst="rect">
            <a:avLst/>
          </a:prstGeom>
          <a:noFill/>
          <a:ln w="9525">
            <a:noFill/>
            <a:miter lim="800000"/>
            <a:headEnd/>
            <a:tailEnd/>
          </a:ln>
        </p:spPr>
      </p:pic>
      <p:sp>
        <p:nvSpPr>
          <p:cNvPr id="28675" name="Content Placeholder 2"/>
          <p:cNvSpPr>
            <a:spLocks noGrp="1"/>
          </p:cNvSpPr>
          <p:nvPr>
            <p:ph idx="1"/>
          </p:nvPr>
        </p:nvSpPr>
        <p:spPr>
          <a:xfrm>
            <a:off x="3276600" y="76200"/>
            <a:ext cx="5638800" cy="6096000"/>
          </a:xfrm>
        </p:spPr>
        <p:txBody>
          <a:bodyPr/>
          <a:lstStyle/>
          <a:p>
            <a:pPr marL="573405" lvl="1" indent="-403225" algn="just">
              <a:spcBef>
                <a:spcPts val="1200"/>
              </a:spcBef>
            </a:pPr>
            <a:r>
              <a:rPr lang="en-US" smtClean="0">
                <a:latin typeface="Times New Roman" panose="02020603050405020304" pitchFamily="18" charset="0"/>
                <a:cs typeface="Times New Roman" panose="02020603050405020304" pitchFamily="18" charset="0"/>
              </a:rPr>
              <a:t>The ordinate has the percent of readings at or below the value of the abscissa, and the abscissa is the value of a particular reading.</a:t>
            </a:r>
          </a:p>
          <a:p>
            <a:pPr marL="573405" lvl="1" indent="-403225" algn="just">
              <a:spcBef>
                <a:spcPts val="1200"/>
              </a:spcBef>
            </a:pPr>
            <a:endParaRPr lang="en-US" smtClean="0">
              <a:latin typeface="Times New Roman" panose="02020603050405020304" pitchFamily="18" charset="0"/>
              <a:cs typeface="Times New Roman" panose="02020603050405020304" pitchFamily="18" charset="0"/>
            </a:endParaRPr>
          </a:p>
          <a:p>
            <a:pPr marL="573405" lvl="1" indent="-403225" algn="just">
              <a:spcBef>
                <a:spcPts val="1200"/>
              </a:spcBef>
            </a:pPr>
            <a:r>
              <a:rPr lang="en-US" smtClean="0">
                <a:latin typeface="Times New Roman" panose="02020603050405020304" pitchFamily="18" charset="0"/>
                <a:cs typeface="Times New Roman" panose="02020603050405020304" pitchFamily="18" charset="0"/>
              </a:rPr>
              <a:t>The ordinate spacings are arranged so that the Gaussian-distribution curve will plot as a straight line on the graph. </a:t>
            </a:r>
          </a:p>
          <a:p>
            <a:pPr marL="573405" lvl="1" indent="-403225" algn="just">
              <a:spcBef>
                <a:spcPts val="1200"/>
              </a:spcBef>
            </a:pPr>
            <a:endParaRPr lang="en-US" smtClean="0">
              <a:latin typeface="Times New Roman" panose="02020603050405020304" pitchFamily="18" charset="0"/>
              <a:cs typeface="Times New Roman" panose="02020603050405020304" pitchFamily="18" charset="0"/>
            </a:endParaRPr>
          </a:p>
          <a:p>
            <a:pPr marL="573405" lvl="1" indent="-403225" algn="just">
              <a:spcBef>
                <a:spcPts val="1200"/>
              </a:spcBef>
            </a:pPr>
            <a:r>
              <a:rPr lang="en-US" smtClean="0">
                <a:latin typeface="Times New Roman" panose="02020603050405020304" pitchFamily="18" charset="0"/>
                <a:cs typeface="Times New Roman" panose="02020603050405020304" pitchFamily="18" charset="0"/>
              </a:rPr>
              <a:t>In addition, this straight line will intersect the 50 percent ordinate at an abscissa equal to the arithmetic mean of the data</a:t>
            </a:r>
            <a:r>
              <a:rPr lang="en-US" sz="2400" smtClean="0">
                <a:latin typeface="Times New Roman" panose="02020603050405020304" pitchFamily="18" charset="0"/>
                <a:cs typeface="Times New Roman" panose="02020603050405020304" pitchFamily="18" charset="0"/>
              </a:rPr>
              <a:t>.</a:t>
            </a:r>
            <a:endParaRPr lang="en-US" altLang="en-US" sz="2400" smtClean="0">
              <a:latin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11"/>
          </p:nvPr>
        </p:nvSpPr>
        <p:spPr bwMode="auto">
          <a:noFill/>
          <a:ln>
            <a:miter lim="800000"/>
          </a:ln>
        </p:spPr>
        <p:txBody>
          <a:bodyPr/>
          <a:lstStyle/>
          <a:p>
            <a:fld id="{F5D62A06-D9C1-41BD-9767-06CA1C57B043}" type="slidenum">
              <a:rPr lang="en-US" altLang="en-US" smtClean="0"/>
              <a:pPr/>
              <a:t>42</a:t>
            </a:fld>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fade">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0" y="0"/>
            <a:ext cx="9144000" cy="6858000"/>
          </a:xfrm>
        </p:spPr>
        <p:txBody>
          <a:bodyPr/>
          <a:lstStyle/>
          <a:p>
            <a:pPr algn="ctr" eaLnBrk="1" hangingPunct="1">
              <a:buFont typeface="Arial" panose="020B0604020202020204" pitchFamily="34" charset="0"/>
              <a:buNone/>
              <a:defRPr/>
            </a:pPr>
            <a:r>
              <a:rPr lang="en-US" altLang="en-US" sz="3600" b="1" i="1" dirty="0" smtClean="0">
                <a:solidFill>
                  <a:srgbClr val="FF0000"/>
                </a:solidFill>
                <a:latin typeface="Times New Roman" panose="02020603050405020304" pitchFamily="18" charset="0"/>
                <a:cs typeface="Times New Roman" panose="02020603050405020304" pitchFamily="18" charset="0"/>
              </a:rPr>
              <a:t>The Chi-square Test of Goodness of Fit _ </a:t>
            </a:r>
            <a:r>
              <a:rPr lang="el-GR" altLang="en-US" sz="3600" dirty="0" smtClean="0">
                <a:solidFill>
                  <a:srgbClr val="FF0000"/>
                </a:solidFill>
                <a:latin typeface="Times New Roman" panose="02020603050405020304" pitchFamily="18" charset="0"/>
                <a:cs typeface="Times New Roman" panose="02020603050405020304" pitchFamily="18" charset="0"/>
              </a:rPr>
              <a:t>χ</a:t>
            </a:r>
            <a:r>
              <a:rPr lang="en-US" altLang="en-US" sz="3600" baseline="30000" dirty="0" smtClean="0">
                <a:solidFill>
                  <a:srgbClr val="FF0000"/>
                </a:solidFill>
                <a:latin typeface="Times New Roman" panose="02020603050405020304" pitchFamily="18" charset="0"/>
                <a:cs typeface="Times New Roman" panose="02020603050405020304" pitchFamily="18" charset="0"/>
              </a:rPr>
              <a:t>2</a:t>
            </a:r>
            <a:endParaRPr lang="en-US" altLang="en-US" sz="3600" b="1" i="1" dirty="0" smtClean="0">
              <a:solidFill>
                <a:srgbClr val="FF0000"/>
              </a:solidFill>
              <a:latin typeface="Times New Roman" panose="02020603050405020304" pitchFamily="18" charset="0"/>
              <a:cs typeface="Times New Roman" panose="02020603050405020304" pitchFamily="18" charset="0"/>
            </a:endParaRPr>
          </a:p>
          <a:p>
            <a:pPr eaLnBrk="1" hangingPunct="1">
              <a:defRPr/>
            </a:pPr>
            <a:r>
              <a:rPr lang="en-US" altLang="en-US" dirty="0" smtClean="0">
                <a:latin typeface="Times New Roman" panose="02020603050405020304" pitchFamily="18" charset="0"/>
                <a:cs typeface="Times New Roman" panose="02020603050405020304" pitchFamily="18" charset="0"/>
              </a:rPr>
              <a:t>Other quantitative method of deciding whether data are close to Gaussian or other expected distribution involves the chi-square (</a:t>
            </a:r>
            <a:r>
              <a:rPr lang="el-GR" altLang="en-US" dirty="0" smtClean="0">
                <a:latin typeface="Times New Roman" panose="02020603050405020304" pitchFamily="18" charset="0"/>
                <a:cs typeface="Times New Roman" panose="02020603050405020304" pitchFamily="18" charset="0"/>
              </a:rPr>
              <a:t>χ</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 goodness of fit given by </a:t>
            </a:r>
          </a:p>
          <a:p>
            <a:pPr eaLnBrk="1" hangingPunct="1">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a:p>
            <a:pPr lvl="1" eaLnBrk="1" hangingPunct="1">
              <a:defRPr/>
            </a:pPr>
            <a:r>
              <a:rPr lang="en-US" altLang="en-US" dirty="0" smtClean="0">
                <a:latin typeface="Times New Roman" panose="02020603050405020304" pitchFamily="18" charset="0"/>
                <a:cs typeface="Times New Roman" panose="02020603050405020304" pitchFamily="18" charset="0"/>
              </a:rPr>
              <a:t>n = number of cells or group of observations</a:t>
            </a:r>
          </a:p>
          <a:p>
            <a:pPr lvl="1" eaLnBrk="1" hangingPunct="1">
              <a:defRPr/>
            </a:pPr>
            <a:r>
              <a:rPr lang="en-US" altLang="en-US" dirty="0" smtClean="0">
                <a:latin typeface="Times New Roman" panose="02020603050405020304" pitchFamily="18" charset="0"/>
                <a:cs typeface="Times New Roman" panose="02020603050405020304" pitchFamily="18" charset="0"/>
              </a:rPr>
              <a:t>This check may be applied to check the validity of various distributions.</a:t>
            </a:r>
          </a:p>
          <a:p>
            <a:pPr lvl="1" eaLnBrk="1" hangingPunct="1">
              <a:defRPr/>
            </a:pPr>
            <a:r>
              <a:rPr lang="en-US" altLang="en-US" dirty="0" smtClean="0">
                <a:latin typeface="Times New Roman" panose="02020603050405020304" pitchFamily="18" charset="0"/>
                <a:cs typeface="Times New Roman" panose="02020603050405020304" pitchFamily="18" charset="0"/>
              </a:rPr>
              <a:t>Values are given in the table for different degrees of freedom F given by </a:t>
            </a:r>
          </a:p>
          <a:p>
            <a:pPr marL="0" indent="0" eaLnBrk="1" hangingPunct="1">
              <a:buFont typeface="Wingdings" panose="05000000000000000000" pitchFamily="2" charset="2"/>
              <a:buNone/>
              <a:defRPr/>
            </a:pPr>
            <a:r>
              <a:rPr lang="en-US" altLang="en-US" dirty="0" smtClean="0">
                <a:latin typeface="Times New Roman" panose="02020603050405020304" pitchFamily="18" charset="0"/>
                <a:cs typeface="Times New Roman" panose="02020603050405020304" pitchFamily="18" charset="0"/>
              </a:rPr>
              <a:t>	F = n – k</a:t>
            </a:r>
          </a:p>
          <a:p>
            <a:pPr lvl="1" eaLnBrk="1" hangingPunct="1">
              <a:defRPr/>
            </a:pPr>
            <a:endParaRPr lang="en-US" altLang="en-US" dirty="0" smtClean="0">
              <a:latin typeface="Times New Roman" panose="02020603050405020304" pitchFamily="18" charset="0"/>
              <a:cs typeface="Times New Roman" panose="02020603050405020304" pitchFamily="18" charset="0"/>
            </a:endParaRPr>
          </a:p>
          <a:p>
            <a:pPr lvl="1" eaLnBrk="1" hangingPunct="1">
              <a:defRPr/>
            </a:pPr>
            <a:endParaRPr lang="en-US" altLang="en-US"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en-US" altLang="en-US" dirty="0" smtClean="0">
              <a:latin typeface="Times New Roman" panose="02020603050405020304" pitchFamily="18" charset="0"/>
              <a:cs typeface="Times New Roman" panose="02020603050405020304" pitchFamily="18" charset="0"/>
            </a:endParaRPr>
          </a:p>
        </p:txBody>
      </p:sp>
      <p:graphicFrame>
        <p:nvGraphicFramePr>
          <p:cNvPr id="34819" name="Object 2"/>
          <p:cNvGraphicFramePr>
            <a:graphicFrameLocks noChangeAspect="1"/>
          </p:cNvGraphicFramePr>
          <p:nvPr/>
        </p:nvGraphicFramePr>
        <p:xfrm>
          <a:off x="914400" y="2514600"/>
          <a:ext cx="7535863" cy="1223963"/>
        </p:xfrm>
        <a:graphic>
          <a:graphicData uri="http://schemas.openxmlformats.org/presentationml/2006/ole">
            <p:oleObj spid="_x0000_s82945" name="Equation" r:id="rId3" imgW="71323200" imgH="11582400" progId="Equation.3">
              <p:embed/>
            </p:oleObj>
          </a:graphicData>
        </a:graphic>
      </p:graphicFrame>
      <p:sp>
        <p:nvSpPr>
          <p:cNvPr id="34820" name="Slide Number Placeholder 4"/>
          <p:cNvSpPr>
            <a:spLocks noGrp="1"/>
          </p:cNvSpPr>
          <p:nvPr>
            <p:ph type="sldNum" sz="quarter" idx="11"/>
          </p:nvPr>
        </p:nvSpPr>
        <p:spPr bwMode="auto">
          <a:noFill/>
          <a:ln>
            <a:miter lim="800000"/>
          </a:ln>
        </p:spPr>
        <p:txBody>
          <a:bodyPr/>
          <a:lstStyle/>
          <a:p>
            <a:fld id="{E0144C96-F996-4196-B4E8-D168D987665B}" type="slidenum">
              <a:rPr lang="en-US" altLang="en-US" smtClean="0"/>
              <a:pPr/>
              <a:t>43</a:t>
            </a:fld>
            <a:endParaRPr lang="en-US" alt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0" y="0"/>
            <a:ext cx="9144000" cy="6858000"/>
          </a:xfrm>
        </p:spPr>
        <p:txBody>
          <a:bodyPr/>
          <a:lstStyle/>
          <a:p>
            <a:pPr lvl="1" eaLnBrk="1" hangingPunct="1"/>
            <a:r>
              <a:rPr lang="en-US" altLang="en-US" smtClean="0">
                <a:latin typeface="Times New Roman" panose="02020603050405020304" pitchFamily="18" charset="0"/>
                <a:cs typeface="Times New Roman" panose="02020603050405020304" pitchFamily="18" charset="0"/>
              </a:rPr>
              <a:t>where k is the number of imposed conditions on the expected distribution.</a:t>
            </a:r>
          </a:p>
          <a:p>
            <a:pPr lvl="1" eaLnBrk="1" hangingPunct="1"/>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Table gives the probability P that this value of </a:t>
            </a:r>
            <a:r>
              <a:rPr lang="el-GR" altLang="en-US" smtClean="0">
                <a:latin typeface="Times New Roman" panose="02020603050405020304" pitchFamily="18" charset="0"/>
                <a:cs typeface="Times New Roman" panose="02020603050405020304" pitchFamily="18" charset="0"/>
              </a:rPr>
              <a:t>χ</a:t>
            </a:r>
            <a:r>
              <a:rPr lang="en-US" altLang="en-US" baseline="30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or higher value could occur by chance.</a:t>
            </a:r>
          </a:p>
          <a:p>
            <a:pPr lvl="1" eaLnBrk="1" hangingPunct="1"/>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A rule of thumb is that if P lies between 0.1 and 0.9, the observed distribution may be considered to follow the assumed or expected distribution.</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sp>
        <p:nvSpPr>
          <p:cNvPr id="35843" name="Slide Number Placeholder 3"/>
          <p:cNvSpPr>
            <a:spLocks noGrp="1"/>
          </p:cNvSpPr>
          <p:nvPr>
            <p:ph type="sldNum" sz="quarter" idx="11"/>
          </p:nvPr>
        </p:nvSpPr>
        <p:spPr bwMode="auto">
          <a:noFill/>
          <a:ln>
            <a:miter lim="800000"/>
          </a:ln>
        </p:spPr>
        <p:txBody>
          <a:bodyPr/>
          <a:lstStyle/>
          <a:p>
            <a:fld id="{420F9CD0-F5C8-43CD-810B-C1BCFFC7249F}" type="slidenum">
              <a:rPr lang="en-US" altLang="en-US" smtClean="0"/>
              <a:pPr/>
              <a:t>44</a:t>
            </a:fld>
            <a:endParaRPr lang="en-US" alt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0" y="0"/>
            <a:ext cx="9144000" cy="6858000"/>
          </a:xfrm>
        </p:spPr>
        <p:txBody>
          <a:bodyPr/>
          <a:lstStyle/>
          <a:p>
            <a:pPr algn="ctr" eaLnBrk="1" hangingPunct="1">
              <a:buFont typeface="Arial" panose="020B0604020202020204" pitchFamily="34" charset="0"/>
              <a:buNone/>
            </a:pPr>
            <a:r>
              <a:rPr lang="en-US" altLang="en-US" sz="4800" b="1" i="1" smtClean="0">
                <a:solidFill>
                  <a:schemeClr val="hlink"/>
                </a:solidFill>
                <a:latin typeface="Times New Roman" panose="02020603050405020304" pitchFamily="18" charset="0"/>
                <a:cs typeface="Times New Roman" panose="02020603050405020304" pitchFamily="18" charset="0"/>
              </a:rPr>
              <a:t>Standard Deviation of the Mean</a:t>
            </a:r>
          </a:p>
          <a:p>
            <a:pPr eaLnBrk="1" hangingPunct="1"/>
            <a:r>
              <a:rPr lang="en-US" altLang="en-US" smtClean="0">
                <a:latin typeface="Times New Roman" panose="02020603050405020304" pitchFamily="18" charset="0"/>
                <a:cs typeface="Times New Roman" panose="02020603050405020304" pitchFamily="18" charset="0"/>
              </a:rPr>
              <a:t>The </a:t>
            </a:r>
            <a:r>
              <a:rPr lang="en-US" altLang="en-US" smtClean="0">
                <a:solidFill>
                  <a:srgbClr val="FF33CC"/>
                </a:solidFill>
                <a:latin typeface="Times New Roman" panose="02020603050405020304" pitchFamily="18" charset="0"/>
                <a:cs typeface="Times New Roman" panose="02020603050405020304" pitchFamily="18" charset="0"/>
              </a:rPr>
              <a:t>arithmetic mean value</a:t>
            </a:r>
            <a:r>
              <a:rPr lang="en-US" altLang="en-US" smtClean="0">
                <a:latin typeface="Times New Roman" panose="02020603050405020304" pitchFamily="18" charset="0"/>
                <a:cs typeface="Times New Roman" panose="02020603050405020304" pitchFamily="18" charset="0"/>
              </a:rPr>
              <a:t> of data will be </a:t>
            </a:r>
            <a:r>
              <a:rPr lang="en-US" altLang="en-US" smtClean="0">
                <a:solidFill>
                  <a:srgbClr val="FF33CC"/>
                </a:solidFill>
                <a:latin typeface="Times New Roman" panose="02020603050405020304" pitchFamily="18" charset="0"/>
                <a:cs typeface="Times New Roman" panose="02020603050405020304" pitchFamily="18" charset="0"/>
              </a:rPr>
              <a:t>more acceptable</a:t>
            </a:r>
            <a:r>
              <a:rPr lang="en-US" altLang="en-US" smtClean="0">
                <a:latin typeface="Times New Roman" panose="02020603050405020304" pitchFamily="18" charset="0"/>
                <a:cs typeface="Times New Roman" panose="02020603050405020304" pitchFamily="18" charset="0"/>
              </a:rPr>
              <a:t> if  the </a:t>
            </a:r>
            <a:r>
              <a:rPr lang="en-US" altLang="en-US" smtClean="0">
                <a:solidFill>
                  <a:srgbClr val="FF33CC"/>
                </a:solidFill>
                <a:latin typeface="Times New Roman" panose="02020603050405020304" pitchFamily="18" charset="0"/>
                <a:cs typeface="Times New Roman" panose="02020603050405020304" pitchFamily="18" charset="0"/>
              </a:rPr>
              <a:t>mean value of the arithmetic means</a:t>
            </a:r>
            <a:r>
              <a:rPr lang="en-US" altLang="en-US" smtClean="0">
                <a:latin typeface="Times New Roman" panose="02020603050405020304" pitchFamily="18" charset="0"/>
                <a:cs typeface="Times New Roman" panose="02020603050405020304" pitchFamily="18" charset="0"/>
              </a:rPr>
              <a:t> values of  sets of data is determined.  Statistical analysis shows that the </a:t>
            </a:r>
            <a:r>
              <a:rPr lang="en-US" altLang="en-US" smtClean="0">
                <a:solidFill>
                  <a:srgbClr val="FF33CC"/>
                </a:solidFill>
                <a:latin typeface="Times New Roman" panose="02020603050405020304" pitchFamily="18" charset="0"/>
                <a:cs typeface="Times New Roman" panose="02020603050405020304" pitchFamily="18" charset="0"/>
              </a:rPr>
              <a:t>standard deviation of the mean</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33CC"/>
                </a:solidFill>
                <a:latin typeface="Times New Roman" panose="02020603050405020304" pitchFamily="18" charset="0"/>
                <a:cs typeface="Times New Roman" panose="02020603050405020304" pitchFamily="18" charset="0"/>
              </a:rPr>
              <a:t>can be determined from one set of measurement using the following relation</a:t>
            </a:r>
            <a:r>
              <a:rPr lang="en-US" altLang="en-US" smtClean="0">
                <a:latin typeface="Times New Roman" panose="02020603050405020304" pitchFamily="18" charset="0"/>
                <a:cs typeface="Times New Roman" panose="02020603050405020304" pitchFamily="18" charset="0"/>
              </a:rPr>
              <a:t>.</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r>
              <a:rPr lang="el-GR" altLang="en-US" smtClean="0">
                <a:latin typeface="Times New Roman" panose="02020603050405020304" pitchFamily="18" charset="0"/>
                <a:cs typeface="Times New Roman" panose="02020603050405020304" pitchFamily="18" charset="0"/>
              </a:rPr>
              <a:t>σ</a:t>
            </a:r>
            <a:r>
              <a:rPr lang="en-US" altLang="en-US" baseline="-25000" smtClean="0">
                <a:latin typeface="Times New Roman" panose="02020603050405020304" pitchFamily="18" charset="0"/>
                <a:cs typeface="Times New Roman" panose="02020603050405020304" pitchFamily="18" charset="0"/>
              </a:rPr>
              <a:t>m</a:t>
            </a:r>
            <a:r>
              <a:rPr lang="en-US" altLang="en-US" smtClean="0">
                <a:latin typeface="Times New Roman" panose="02020603050405020304" pitchFamily="18" charset="0"/>
                <a:cs typeface="Times New Roman" panose="02020603050405020304" pitchFamily="18" charset="0"/>
              </a:rPr>
              <a:t> = standard deviation of the mean value</a:t>
            </a:r>
          </a:p>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r>
              <a:rPr lang="el-GR" altLang="en-US" smtClean="0">
                <a:latin typeface="Times New Roman" panose="02020603050405020304" pitchFamily="18" charset="0"/>
                <a:cs typeface="Times New Roman" panose="02020603050405020304" pitchFamily="18" charset="0"/>
              </a:rPr>
              <a:t>σ</a:t>
            </a:r>
            <a:r>
              <a:rPr lang="en-US" altLang="en-US" smtClean="0">
                <a:latin typeface="Times New Roman" panose="02020603050405020304" pitchFamily="18" charset="0"/>
                <a:cs typeface="Times New Roman" panose="02020603050405020304" pitchFamily="18" charset="0"/>
              </a:rPr>
              <a:t>  = standard deviation of the set of measurements</a:t>
            </a:r>
          </a:p>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n  = number of measurements in the set</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sp>
        <p:nvSpPr>
          <p:cNvPr id="47107" name="Slide Number Placeholder 3"/>
          <p:cNvSpPr>
            <a:spLocks noGrp="1"/>
          </p:cNvSpPr>
          <p:nvPr>
            <p:ph type="sldNum" sz="quarter" idx="11"/>
          </p:nvPr>
        </p:nvSpPr>
        <p:spPr bwMode="auto">
          <a:noFill/>
          <a:ln>
            <a:miter lim="800000"/>
          </a:ln>
        </p:spPr>
        <p:txBody>
          <a:bodyPr/>
          <a:lstStyle/>
          <a:p>
            <a:fld id="{8DEDE8B9-7454-47BB-81FA-E426BF75887F}" type="slidenum">
              <a:rPr lang="en-US" altLang="en-US" smtClean="0"/>
              <a:pPr/>
              <a:t>45</a:t>
            </a:fld>
            <a:endParaRPr lang="en-US" altLang="en-US" smtClean="0"/>
          </a:p>
        </p:txBody>
      </p:sp>
      <p:graphicFrame>
        <p:nvGraphicFramePr>
          <p:cNvPr id="47108" name="Object 2"/>
          <p:cNvGraphicFramePr>
            <a:graphicFrameLocks noChangeAspect="1"/>
          </p:cNvGraphicFramePr>
          <p:nvPr/>
        </p:nvGraphicFramePr>
        <p:xfrm>
          <a:off x="1371600" y="3860800"/>
          <a:ext cx="1447800" cy="1016000"/>
        </p:xfrm>
        <a:graphic>
          <a:graphicData uri="http://schemas.openxmlformats.org/presentationml/2006/ole">
            <p:oleObj spid="_x0000_s88065" name="Equation" r:id="rId3" imgW="14325600" imgH="10058400" progId="Equation.3">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0"/>
            <a:ext cx="9144000" cy="6858000"/>
          </a:xfrm>
        </p:spPr>
        <p:txBody>
          <a:bodyPr/>
          <a:lstStyle/>
          <a:p>
            <a:pPr algn="ctr" eaLnBrk="1" hangingPunct="1">
              <a:buFont typeface="Arial" panose="020B0604020202020204" pitchFamily="34" charset="0"/>
              <a:buNone/>
            </a:pPr>
            <a:r>
              <a:rPr lang="en-US" altLang="en-US" sz="4800" b="1" i="1" dirty="0" smtClean="0">
                <a:solidFill>
                  <a:schemeClr val="hlink"/>
                </a:solidFill>
                <a:latin typeface="Times New Roman" panose="02020603050405020304" pitchFamily="18" charset="0"/>
                <a:cs typeface="Times New Roman" panose="02020603050405020304" pitchFamily="18" charset="0"/>
              </a:rPr>
              <a:t>Student’s t-distribution</a:t>
            </a:r>
          </a:p>
          <a:p>
            <a:pPr eaLnBrk="1" hangingPunct="1"/>
            <a:r>
              <a:rPr lang="en-US" altLang="en-US" dirty="0" smtClean="0">
                <a:latin typeface="Times New Roman" panose="02020603050405020304" pitchFamily="18" charset="0"/>
                <a:cs typeface="Times New Roman" panose="02020603050405020304" pitchFamily="18" charset="0"/>
              </a:rPr>
              <a:t>The relation used for standard deviation of the mean used earlier has been found to be unreliable when n&lt;10.  </a:t>
            </a:r>
          </a:p>
          <a:p>
            <a:pPr lvl="1" eaLnBrk="1" hangingPunct="1"/>
            <a:r>
              <a:rPr lang="en-US" altLang="en-US" dirty="0" smtClean="0">
                <a:latin typeface="Times New Roman" panose="02020603050405020304" pitchFamily="18" charset="0"/>
                <a:cs typeface="Times New Roman" panose="02020603050405020304" pitchFamily="18" charset="0"/>
              </a:rPr>
              <a:t>A better method for estimating confidence intervals was developed by Student by introducing the variable t such that </a:t>
            </a:r>
          </a:p>
          <a:p>
            <a:pPr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lvl="1" eaLnBrk="1" hangingPunct="1"/>
            <a:endParaRPr lang="en-US" altLang="en-US" dirty="0" smtClean="0">
              <a:latin typeface="Times New Roman" panose="02020603050405020304" pitchFamily="18" charset="0"/>
              <a:cs typeface="Times New Roman" panose="02020603050405020304" pitchFamily="18" charset="0"/>
            </a:endParaRPr>
          </a:p>
          <a:p>
            <a:pPr lvl="1" eaLnBrk="1" hangingPunct="1"/>
            <a:r>
              <a:rPr lang="en-US" altLang="en-US" dirty="0" smtClean="0">
                <a:latin typeface="Times New Roman" panose="02020603050405020304" pitchFamily="18" charset="0"/>
                <a:cs typeface="Times New Roman" panose="02020603050405020304" pitchFamily="18" charset="0"/>
              </a:rPr>
              <a:t>where t is given in tabular form provided we know</a:t>
            </a:r>
          </a:p>
          <a:p>
            <a:pPr lvl="1" eaLnBrk="1" hangingPunct="1"/>
            <a:r>
              <a:rPr lang="el-GR" altLang="en-US" dirty="0" smtClean="0">
                <a:latin typeface="Times New Roman" panose="02020603050405020304" pitchFamily="18" charset="0"/>
                <a:cs typeface="Times New Roman" panose="02020603050405020304" pitchFamily="18" charset="0"/>
              </a:rPr>
              <a:t>ν</a:t>
            </a:r>
            <a:r>
              <a:rPr lang="en-US" altLang="en-US" dirty="0" smtClean="0">
                <a:latin typeface="Times New Roman" panose="02020603050405020304" pitchFamily="18" charset="0"/>
                <a:cs typeface="Times New Roman" panose="02020603050405020304" pitchFamily="18" charset="0"/>
              </a:rPr>
              <a:t> =n-1   Degrees of freedom.</a:t>
            </a:r>
          </a:p>
          <a:p>
            <a:pPr lvl="1" eaLnBrk="1" hangingPunct="1"/>
            <a:r>
              <a:rPr lang="en-US" altLang="en-US" dirty="0" smtClean="0">
                <a:latin typeface="Times New Roman" panose="02020603050405020304" pitchFamily="18" charset="0"/>
                <a:cs typeface="Times New Roman" panose="02020603050405020304" pitchFamily="18" charset="0"/>
              </a:rPr>
              <a:t>When n→∞ the distribution function approaches the normal distribution.</a:t>
            </a:r>
          </a:p>
          <a:p>
            <a:pPr eaLnBrk="1" hangingPunct="1">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p:txBody>
      </p:sp>
      <p:sp>
        <p:nvSpPr>
          <p:cNvPr id="49155" name="Slide Number Placeholder 3"/>
          <p:cNvSpPr>
            <a:spLocks noGrp="1"/>
          </p:cNvSpPr>
          <p:nvPr>
            <p:ph type="sldNum" sz="quarter" idx="11"/>
          </p:nvPr>
        </p:nvSpPr>
        <p:spPr bwMode="auto">
          <a:noFill/>
          <a:ln>
            <a:miter lim="800000"/>
          </a:ln>
        </p:spPr>
        <p:txBody>
          <a:bodyPr/>
          <a:lstStyle/>
          <a:p>
            <a:fld id="{8EA1FED0-5742-4F9E-B103-1EF1EECE832B}" type="slidenum">
              <a:rPr lang="en-US" altLang="en-US" smtClean="0"/>
              <a:pPr/>
              <a:t>46</a:t>
            </a:fld>
            <a:endParaRPr lang="en-US" altLang="en-US" smtClean="0"/>
          </a:p>
        </p:txBody>
      </p:sp>
      <p:graphicFrame>
        <p:nvGraphicFramePr>
          <p:cNvPr id="49156" name="Object 2"/>
          <p:cNvGraphicFramePr>
            <a:graphicFrameLocks noChangeAspect="1"/>
          </p:cNvGraphicFramePr>
          <p:nvPr/>
        </p:nvGraphicFramePr>
        <p:xfrm>
          <a:off x="762000" y="3657600"/>
          <a:ext cx="1230313" cy="990600"/>
        </p:xfrm>
        <a:graphic>
          <a:graphicData uri="http://schemas.openxmlformats.org/presentationml/2006/ole">
            <p:oleObj spid="_x0000_s90113" name="Equation" r:id="rId3" imgW="12496800" imgH="10058400" progId="Equation.3">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Assignment</a:t>
            </a:r>
            <a:br>
              <a:rPr lang="en-US" dirty="0" smtClean="0"/>
            </a:br>
            <a:r>
              <a:rPr lang="en-US" sz="2400" dirty="0" err="1" smtClean="0">
                <a:solidFill>
                  <a:schemeClr val="tx1"/>
                </a:solidFill>
              </a:rPr>
              <a:t>Expermental</a:t>
            </a:r>
            <a:r>
              <a:rPr lang="en-US" sz="2400" dirty="0" smtClean="0">
                <a:solidFill>
                  <a:schemeClr val="tx1"/>
                </a:solidFill>
              </a:rPr>
              <a:t> Methods for Engineers 8</a:t>
            </a:r>
            <a:r>
              <a:rPr lang="en-US" sz="2400" baseline="30000" dirty="0" smtClean="0">
                <a:solidFill>
                  <a:schemeClr val="tx1"/>
                </a:solidFill>
              </a:rPr>
              <a:t>th</a:t>
            </a:r>
            <a:r>
              <a:rPr lang="en-US" sz="2400" dirty="0" smtClean="0">
                <a:solidFill>
                  <a:schemeClr val="tx1"/>
                </a:solidFill>
              </a:rPr>
              <a:t> Edition, J.P., Holman</a:t>
            </a:r>
            <a:endParaRPr lang="en-US" dirty="0">
              <a:solidFill>
                <a:schemeClr val="tx1"/>
              </a:solidFill>
            </a:endParaRPr>
          </a:p>
        </p:txBody>
      </p:sp>
      <p:sp>
        <p:nvSpPr>
          <p:cNvPr id="3" name="Content Placeholder 2"/>
          <p:cNvSpPr>
            <a:spLocks noGrp="1"/>
          </p:cNvSpPr>
          <p:nvPr>
            <p:ph idx="1"/>
          </p:nvPr>
        </p:nvSpPr>
        <p:spPr>
          <a:xfrm>
            <a:off x="457200" y="1066800"/>
            <a:ext cx="8229600" cy="5257800"/>
          </a:xfrm>
        </p:spPr>
        <p:txBody>
          <a:bodyPr/>
          <a:lstStyle/>
          <a:p>
            <a:pPr>
              <a:buNone/>
            </a:pPr>
            <a:r>
              <a:rPr lang="en-US" dirty="0" smtClean="0">
                <a:solidFill>
                  <a:schemeClr val="tx1"/>
                </a:solidFill>
              </a:rPr>
              <a:t>Starting from page 144</a:t>
            </a:r>
          </a:p>
          <a:p>
            <a:pPr>
              <a:buNone/>
            </a:pPr>
            <a:r>
              <a:rPr lang="en-US" b="1" dirty="0" smtClean="0"/>
              <a:t>Review Questions</a:t>
            </a:r>
          </a:p>
          <a:p>
            <a:pPr lvl="1"/>
            <a:r>
              <a:rPr lang="en-US" sz="2400" dirty="0" smtClean="0"/>
              <a:t>3.6</a:t>
            </a:r>
          </a:p>
          <a:p>
            <a:pPr lvl="1"/>
            <a:r>
              <a:rPr lang="en-US" sz="2400" dirty="0" smtClean="0"/>
              <a:t>3.7</a:t>
            </a:r>
          </a:p>
          <a:p>
            <a:pPr lvl="1"/>
            <a:r>
              <a:rPr lang="en-US" sz="2400" dirty="0" smtClean="0"/>
              <a:t>3.10</a:t>
            </a:r>
          </a:p>
          <a:p>
            <a:pPr lvl="1"/>
            <a:r>
              <a:rPr lang="en-US" sz="2400" dirty="0" smtClean="0"/>
              <a:t>3.11</a:t>
            </a:r>
          </a:p>
          <a:p>
            <a:pPr>
              <a:buNone/>
            </a:pPr>
            <a:r>
              <a:rPr lang="en-US" b="1" dirty="0" smtClean="0"/>
              <a:t>Problems</a:t>
            </a:r>
          </a:p>
          <a:p>
            <a:pPr lvl="1"/>
            <a:r>
              <a:rPr lang="en-US" sz="2400" dirty="0" smtClean="0"/>
              <a:t>3.1</a:t>
            </a:r>
          </a:p>
          <a:p>
            <a:pPr lvl="1"/>
            <a:r>
              <a:rPr lang="en-US" sz="2400" dirty="0" smtClean="0"/>
              <a:t>3.6</a:t>
            </a:r>
          </a:p>
          <a:p>
            <a:pPr lvl="1"/>
            <a:r>
              <a:rPr lang="en-US" sz="2400" dirty="0" smtClean="0"/>
              <a:t>3.11</a:t>
            </a:r>
          </a:p>
          <a:p>
            <a:pPr lvl="1"/>
            <a:r>
              <a:rPr lang="en-US" sz="2400" dirty="0" smtClean="0"/>
              <a:t>3.23</a:t>
            </a:r>
            <a:endParaRPr lang="en-US" sz="2400" dirty="0"/>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smtClean="0"/>
              <a:pPr lvl="0" eaLnBrk="1" hangingPunct="1"/>
              <a:t>47</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04800" y="113665"/>
            <a:ext cx="8382000" cy="6012815"/>
          </a:xfrm>
        </p:spPr>
        <p:txBody>
          <a:bodyPr vert="horz" wrap="square" lIns="91440" tIns="45720" rIns="91440" bIns="45720" anchor="t"/>
          <a:lstStyle/>
          <a:p>
            <a:pPr algn="just"/>
            <a:r>
              <a:rPr sz="2800" b="1" kern="1200" dirty="0">
                <a:latin typeface="Times New Roman" panose="02020603050405020304" pitchFamily="18" charset="0"/>
                <a:ea typeface="+mn-ea"/>
                <a:cs typeface="+mn-cs"/>
              </a:rPr>
              <a:t>The Mean </a:t>
            </a:r>
          </a:p>
          <a:p>
            <a:pPr marL="245110" lvl="1" indent="-245110" algn="just"/>
            <a:r>
              <a:rPr sz="2000" kern="1200" dirty="0">
                <a:latin typeface="Times New Roman" panose="02020603050405020304" pitchFamily="18" charset="0"/>
                <a:ea typeface="+mn-ea"/>
                <a:cs typeface="+mn-cs"/>
              </a:rPr>
              <a:t>For a given set of numbers x</a:t>
            </a:r>
            <a:r>
              <a:rPr sz="2000" kern="1200" baseline="-25000" dirty="0">
                <a:latin typeface="Times New Roman" panose="02020603050405020304" pitchFamily="18" charset="0"/>
                <a:ea typeface="+mn-ea"/>
                <a:cs typeface="+mn-cs"/>
              </a:rPr>
              <a:t>1</a:t>
            </a:r>
            <a:r>
              <a:rPr sz="2000" kern="1200" dirty="0">
                <a:latin typeface="Times New Roman" panose="02020603050405020304" pitchFamily="18" charset="0"/>
                <a:ea typeface="+mn-ea"/>
                <a:cs typeface="+mn-cs"/>
              </a:rPr>
              <a:t>, x</a:t>
            </a:r>
            <a:r>
              <a:rPr sz="2000" kern="1200" baseline="-25000" dirty="0">
                <a:latin typeface="Times New Roman" panose="02020603050405020304" pitchFamily="18" charset="0"/>
                <a:ea typeface="+mn-ea"/>
                <a:cs typeface="+mn-cs"/>
              </a:rPr>
              <a:t>2</a:t>
            </a:r>
            <a:r>
              <a:rPr sz="2000" kern="1200" dirty="0">
                <a:latin typeface="Times New Roman" panose="02020603050405020304" pitchFamily="18" charset="0"/>
                <a:ea typeface="+mn-ea"/>
                <a:cs typeface="+mn-cs"/>
              </a:rPr>
              <a:t>, x</a:t>
            </a:r>
            <a:r>
              <a:rPr sz="2000" kern="1200" baseline="-25000" dirty="0">
                <a:latin typeface="Times New Roman" panose="02020603050405020304" pitchFamily="18" charset="0"/>
                <a:ea typeface="+mn-ea"/>
                <a:cs typeface="+mn-cs"/>
              </a:rPr>
              <a:t>3</a:t>
            </a:r>
            <a:r>
              <a:rPr sz="2000" kern="1200" dirty="0">
                <a:latin typeface="Times New Roman" panose="02020603050405020304" pitchFamily="18" charset="0"/>
                <a:ea typeface="+mn-ea"/>
                <a:cs typeface="+mn-cs"/>
              </a:rPr>
              <a:t>, … x</a:t>
            </a:r>
            <a:r>
              <a:rPr sz="2000" kern="1200" baseline="-25000" dirty="0">
                <a:latin typeface="Times New Roman" panose="02020603050405020304" pitchFamily="18" charset="0"/>
                <a:ea typeface="+mn-ea"/>
                <a:cs typeface="+mn-cs"/>
              </a:rPr>
              <a:t>n</a:t>
            </a:r>
            <a:r>
              <a:rPr sz="2000" kern="1200" dirty="0">
                <a:latin typeface="Times New Roman" panose="02020603050405020304" pitchFamily="18" charset="0"/>
                <a:ea typeface="+mn-ea"/>
                <a:cs typeface="+mn-cs"/>
              </a:rPr>
              <a:t>, the most familiar and useful measure of the center is the </a:t>
            </a:r>
            <a:r>
              <a:rPr sz="2000" i="1" kern="1200" dirty="0">
                <a:latin typeface="Times New Roman" panose="02020603050405020304" pitchFamily="18" charset="0"/>
                <a:ea typeface="+mn-ea"/>
                <a:cs typeface="+mn-cs"/>
              </a:rPr>
              <a:t>mean, or arithmetic average of the set. Because we will almost </a:t>
            </a:r>
            <a:r>
              <a:rPr sz="2000" kern="1200" dirty="0">
                <a:latin typeface="Times New Roman" panose="02020603050405020304" pitchFamily="18" charset="0"/>
                <a:ea typeface="+mn-ea"/>
                <a:cs typeface="+mn-cs"/>
              </a:rPr>
              <a:t>always think of the </a:t>
            </a:r>
            <a:r>
              <a:rPr sz="2000" i="1" kern="1200" dirty="0">
                <a:latin typeface="Times New Roman" panose="02020603050405020304" pitchFamily="18" charset="0"/>
                <a:ea typeface="+mn-ea"/>
                <a:cs typeface="+mn-cs"/>
              </a:rPr>
              <a:t>x</a:t>
            </a:r>
            <a:r>
              <a:rPr sz="2000" i="1" kern="1200" baseline="-25000" dirty="0">
                <a:latin typeface="Times New Roman" panose="02020603050405020304" pitchFamily="18" charset="0"/>
                <a:ea typeface="+mn-ea"/>
                <a:cs typeface="+mn-cs"/>
              </a:rPr>
              <a:t>i</a:t>
            </a:r>
            <a:r>
              <a:rPr sz="2000" i="1" kern="1200" dirty="0">
                <a:latin typeface="Times New Roman" panose="02020603050405020304" pitchFamily="18" charset="0"/>
                <a:ea typeface="+mn-ea"/>
                <a:cs typeface="+mn-cs"/>
              </a:rPr>
              <a:t>‘s as constituting a sample, we will often refer to the arithmetic </a:t>
            </a:r>
            <a:r>
              <a:rPr sz="2000" kern="1200" dirty="0">
                <a:latin typeface="Times New Roman" panose="02020603050405020304" pitchFamily="18" charset="0"/>
                <a:ea typeface="+mn-ea"/>
                <a:cs typeface="+mn-cs"/>
              </a:rPr>
              <a:t>average as the </a:t>
            </a:r>
            <a:r>
              <a:rPr sz="2000" i="1" kern="1200" dirty="0">
                <a:latin typeface="Times New Roman" panose="02020603050405020304" pitchFamily="18" charset="0"/>
                <a:ea typeface="+mn-ea"/>
                <a:cs typeface="+mn-cs"/>
              </a:rPr>
              <a:t>sample mean and denote it by  </a:t>
            </a:r>
            <a:r>
              <a:rPr sz="2000" kern="1200" dirty="0">
                <a:latin typeface="Times New Roman" panose="02020603050405020304" pitchFamily="18" charset="0"/>
                <a:ea typeface="+mn-ea"/>
                <a:cs typeface="+mn-cs"/>
              </a:rPr>
              <a:t>x̄.</a:t>
            </a:r>
          </a:p>
          <a:p>
            <a:pPr marL="631825" lvl="1" indent="-403225" algn="just"/>
            <a:endParaRPr sz="2400" kern="1200" dirty="0">
              <a:latin typeface="Times New Roman" panose="02020603050405020304" pitchFamily="18" charset="0"/>
              <a:ea typeface="+mn-ea"/>
              <a:cs typeface="+mn-cs"/>
            </a:endParaRPr>
          </a:p>
          <a:p>
            <a:pPr marL="631825" lvl="1" indent="-403225" algn="just"/>
            <a:endParaRPr sz="2400" kern="1200" dirty="0">
              <a:latin typeface="Times New Roman" panose="02020603050405020304" pitchFamily="18" charset="0"/>
              <a:ea typeface="+mn-ea"/>
              <a:cs typeface="+mn-cs"/>
            </a:endParaRPr>
          </a:p>
          <a:p>
            <a:pPr marL="631825" lvl="1" indent="-403225" algn="just"/>
            <a:endParaRPr sz="2400" kern="1200" dirty="0">
              <a:latin typeface="Times New Roman" panose="02020603050405020304" pitchFamily="18" charset="0"/>
              <a:ea typeface="+mn-ea"/>
              <a:cs typeface="+mn-cs"/>
            </a:endParaRPr>
          </a:p>
          <a:p>
            <a:pPr marL="631825" lvl="1" indent="-403225" algn="just"/>
            <a:endParaRPr sz="2400" kern="1200" dirty="0">
              <a:latin typeface="Times New Roman" panose="02020603050405020304" pitchFamily="18" charset="0"/>
              <a:ea typeface="+mn-ea"/>
              <a:cs typeface="+mn-cs"/>
            </a:endParaRPr>
          </a:p>
          <a:p>
            <a:pPr marL="631825" lvl="1" indent="-403225" algn="just"/>
            <a:endParaRPr sz="2400" kern="1200" dirty="0">
              <a:latin typeface="Times New Roman" panose="02020603050405020304" pitchFamily="18" charset="0"/>
              <a:ea typeface="+mn-ea"/>
              <a:cs typeface="+mn-cs"/>
            </a:endParaRPr>
          </a:p>
          <a:p>
            <a:pPr marL="273050" lvl="1" indent="-251460" eaLnBrk="1" hangingPunct="1"/>
            <a:r>
              <a:rPr lang="en-US" altLang="en-US" sz="2100" smtClean="0">
                <a:cs typeface="Times New Roman" panose="02020603050405020304" pitchFamily="18" charset="0"/>
                <a:sym typeface="+mn-ea"/>
              </a:rPr>
              <a:t>With a large sample a frequency distribution of the individual x</a:t>
            </a:r>
            <a:r>
              <a:rPr lang="en-US" altLang="en-US" sz="2100" baseline="-25000" smtClean="0">
                <a:cs typeface="Times New Roman" panose="02020603050405020304" pitchFamily="18" charset="0"/>
                <a:sym typeface="+mn-ea"/>
              </a:rPr>
              <a:t>i</a:t>
            </a:r>
            <a:r>
              <a:rPr lang="en-US" altLang="en-US" sz="2100" smtClean="0">
                <a:cs typeface="Times New Roman" panose="02020603050405020304" pitchFamily="18" charset="0"/>
                <a:sym typeface="+mn-ea"/>
              </a:rPr>
              <a:t>’s can be used to save time.  </a:t>
            </a:r>
            <a:endParaRPr lang="en-US" altLang="en-US" sz="2000" smtClean="0">
              <a:latin typeface="Times New Roman" panose="02020603050405020304" pitchFamily="18" charset="0"/>
              <a:cs typeface="Times New Roman" panose="02020603050405020304" pitchFamily="18" charset="0"/>
            </a:endParaRPr>
          </a:p>
          <a:p>
            <a:pPr marL="273050" lvl="1" indent="-251460" eaLnBrk="1" hangingPunct="1"/>
            <a:r>
              <a:rPr lang="en-US" altLang="en-US" sz="2000" smtClean="0">
                <a:cs typeface="Times New Roman" panose="02020603050405020304" pitchFamily="18" charset="0"/>
                <a:sym typeface="+mn-ea"/>
              </a:rPr>
              <a:t>If a particular value of x</a:t>
            </a:r>
            <a:r>
              <a:rPr lang="en-US" altLang="en-US" sz="2000" baseline="-25000" smtClean="0">
                <a:cs typeface="Times New Roman" panose="02020603050405020304" pitchFamily="18" charset="0"/>
                <a:sym typeface="+mn-ea"/>
              </a:rPr>
              <a:t>i</a:t>
            </a:r>
            <a:r>
              <a:rPr lang="en-US" altLang="en-US" sz="2000" smtClean="0">
                <a:cs typeface="Times New Roman" panose="02020603050405020304" pitchFamily="18" charset="0"/>
                <a:sym typeface="+mn-ea"/>
              </a:rPr>
              <a:t> occurs in the sample f</a:t>
            </a:r>
            <a:r>
              <a:rPr lang="en-US" altLang="en-US" sz="2000" baseline="-25000" smtClean="0">
                <a:cs typeface="Times New Roman" panose="02020603050405020304" pitchFamily="18" charset="0"/>
                <a:sym typeface="+mn-ea"/>
              </a:rPr>
              <a:t>j</a:t>
            </a:r>
            <a:r>
              <a:rPr lang="en-US" altLang="en-US" sz="2000" smtClean="0">
                <a:cs typeface="Times New Roman" panose="02020603050405020304" pitchFamily="18" charset="0"/>
                <a:sym typeface="+mn-ea"/>
              </a:rPr>
              <a:t> times, the mean value can be determined as </a:t>
            </a:r>
          </a:p>
          <a:p>
            <a:pPr marL="273050" lvl="1" indent="-251460" eaLnBrk="1" hangingPunct="1"/>
            <a:endParaRPr lang="en-US" altLang="en-US" sz="2000" smtClean="0">
              <a:latin typeface="Times New Roman" panose="02020603050405020304" pitchFamily="18" charset="0"/>
              <a:cs typeface="Times New Roman" panose="02020603050405020304" pitchFamily="18" charset="0"/>
              <a:sym typeface="+mn-ea"/>
            </a:endParaRPr>
          </a:p>
          <a:p>
            <a:pPr marL="273050" lvl="1" indent="-251460" eaLnBrk="1" hangingPunct="1"/>
            <a:endParaRPr lang="en-US" altLang="en-US" sz="2000" smtClean="0">
              <a:latin typeface="Times New Roman" panose="02020603050405020304" pitchFamily="18" charset="0"/>
              <a:cs typeface="Times New Roman" panose="02020603050405020304" pitchFamily="18" charset="0"/>
              <a:sym typeface="+mn-ea"/>
            </a:endParaRPr>
          </a:p>
          <a:p>
            <a:pPr marL="273050" lvl="1" indent="-251460" eaLnBrk="1" hangingPunct="1"/>
            <a:r>
              <a:rPr lang="en-US" altLang="en-US" sz="2000" smtClean="0">
                <a:cs typeface="Times New Roman" panose="02020603050405020304" pitchFamily="18" charset="0"/>
                <a:sym typeface="+mn-ea"/>
              </a:rPr>
              <a:t>The sample frequency f</a:t>
            </a:r>
            <a:r>
              <a:rPr lang="en-US" altLang="en-US" sz="2000" baseline="-25000" smtClean="0">
                <a:cs typeface="Times New Roman" panose="02020603050405020304" pitchFamily="18" charset="0"/>
                <a:sym typeface="+mn-ea"/>
              </a:rPr>
              <a:t>j</a:t>
            </a:r>
            <a:r>
              <a:rPr lang="en-US" altLang="en-US" sz="2000" smtClean="0">
                <a:cs typeface="Times New Roman" panose="02020603050405020304" pitchFamily="18" charset="0"/>
                <a:sym typeface="+mn-ea"/>
              </a:rPr>
              <a:t>/n is an estimate of the probability P</a:t>
            </a:r>
            <a:r>
              <a:rPr lang="en-US" altLang="en-US" sz="2000" baseline="-25000" smtClean="0">
                <a:cs typeface="Times New Roman" panose="02020603050405020304" pitchFamily="18" charset="0"/>
                <a:sym typeface="+mn-ea"/>
              </a:rPr>
              <a:t>j</a:t>
            </a:r>
            <a:r>
              <a:rPr lang="en-US" altLang="en-US" sz="2000" smtClean="0">
                <a:cs typeface="Times New Roman" panose="02020603050405020304" pitchFamily="18" charset="0"/>
                <a:sym typeface="+mn-ea"/>
              </a:rPr>
              <a:t> that x has the value of x</a:t>
            </a:r>
            <a:r>
              <a:rPr lang="en-US" altLang="en-US" sz="2000" baseline="-25000" smtClean="0">
                <a:cs typeface="Times New Roman" panose="02020603050405020304" pitchFamily="18" charset="0"/>
                <a:sym typeface="+mn-ea"/>
              </a:rPr>
              <a:t>j</a:t>
            </a:r>
            <a:r>
              <a:rPr lang="en-US" altLang="en-US" sz="2000" smtClean="0">
                <a:cs typeface="Times New Roman" panose="02020603050405020304" pitchFamily="18" charset="0"/>
                <a:sym typeface="+mn-ea"/>
              </a:rPr>
              <a:t> in this population sample. </a:t>
            </a:r>
            <a:endParaRPr lang="en-US" altLang="en-US" sz="2000" smtClean="0">
              <a:latin typeface="Times New Roman" panose="02020603050405020304" pitchFamily="18" charset="0"/>
              <a:cs typeface="Times New Roman" panose="02020603050405020304" pitchFamily="18" charset="0"/>
              <a:sym typeface="+mn-ea"/>
            </a:endParaRPr>
          </a:p>
          <a:p>
            <a:pPr marL="631825" lvl="1" indent="-403225" algn="just"/>
            <a:endParaRPr lang="en-US" altLang="en-US" sz="1600" kern="1200" dirty="0" smtClean="0">
              <a:latin typeface="Times New Roman" panose="02020603050405020304" pitchFamily="18" charset="0"/>
              <a:ea typeface="+mn-ea"/>
              <a:cs typeface="Times New Roman" panose="02020603050405020304" pitchFamily="18" charset="0"/>
              <a:sym typeface="+mn-ea"/>
            </a:endParaRPr>
          </a:p>
          <a:p>
            <a:pPr algn="just"/>
            <a:endParaRPr lang="en-US" altLang="en-US" sz="1600" kern="1200" dirty="0" smtClean="0">
              <a:latin typeface="Times New Roman" panose="02020603050405020304" pitchFamily="18" charset="0"/>
              <a:ea typeface="+mn-ea"/>
              <a:cs typeface="Times New Roman" panose="02020603050405020304" pitchFamily="18" charset="0"/>
              <a:sym typeface="+mn-ea"/>
            </a:endParaRPr>
          </a:p>
          <a:p>
            <a:pPr algn="just"/>
            <a:endParaRPr sz="2800" kern="1200" dirty="0">
              <a:latin typeface="Times New Roman" panose="02020603050405020304" pitchFamily="18" charset="0"/>
              <a:ea typeface="+mn-ea"/>
              <a:cs typeface="+mn-cs"/>
            </a:endParaRPr>
          </a:p>
          <a:p>
            <a:pPr algn="just"/>
            <a:endParaRPr sz="2800" kern="1200" dirty="0">
              <a:latin typeface="Times New Roman" panose="02020603050405020304" pitchFamily="18" charset="0"/>
              <a:ea typeface="+mn-ea"/>
              <a:cs typeface="+mn-cs"/>
            </a:endParaRPr>
          </a:p>
          <a:p>
            <a:pPr algn="just"/>
            <a:endParaRPr sz="1800" b="1" kern="1200" dirty="0">
              <a:latin typeface="Times New Roman" panose="02020603050405020304" pitchFamily="18" charset="0"/>
              <a:ea typeface="+mn-ea"/>
              <a:cs typeface="+mn-cs"/>
            </a:endParaRPr>
          </a:p>
          <a:p>
            <a:pPr algn="just"/>
            <a:endParaRPr sz="2400" kern="1200" dirty="0">
              <a:latin typeface="Times New Roman" panose="02020603050405020304" pitchFamily="18" charset="0"/>
              <a:ea typeface="+mn-ea"/>
              <a:cs typeface="+mn-cs"/>
            </a:endParaRPr>
          </a:p>
        </p:txBody>
      </p:sp>
      <p:sp>
        <p:nvSpPr>
          <p:cNvPr id="8195"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5</a:t>
            </a:fld>
            <a:endParaRPr lang="en-US" altLang="en-US" sz="1200" dirty="0">
              <a:solidFill>
                <a:srgbClr val="898989"/>
              </a:solidFill>
              <a:latin typeface="Calibri" panose="020F0502020204030204" pitchFamily="34" charset="0"/>
            </a:endParaRPr>
          </a:p>
        </p:txBody>
      </p:sp>
      <p:pic>
        <p:nvPicPr>
          <p:cNvPr id="8196" name="Picture 3"/>
          <p:cNvPicPr>
            <a:picLocks noChangeAspect="1"/>
          </p:cNvPicPr>
          <p:nvPr/>
        </p:nvPicPr>
        <p:blipFill>
          <a:blip r:embed="rId3"/>
          <a:stretch>
            <a:fillRect/>
          </a:stretch>
        </p:blipFill>
        <p:spPr>
          <a:xfrm>
            <a:off x="1457960" y="1950085"/>
            <a:ext cx="6875145" cy="2028190"/>
          </a:xfrm>
          <a:prstGeom prst="rect">
            <a:avLst/>
          </a:prstGeom>
          <a:noFill/>
          <a:ln w="9525">
            <a:noFill/>
          </a:ln>
        </p:spPr>
      </p:pic>
      <p:graphicFrame>
        <p:nvGraphicFramePr>
          <p:cNvPr id="5126" name="Object 3"/>
          <p:cNvGraphicFramePr>
            <a:graphicFrameLocks noChangeAspect="1"/>
          </p:cNvGraphicFramePr>
          <p:nvPr/>
        </p:nvGraphicFramePr>
        <p:xfrm>
          <a:off x="2025015" y="5146040"/>
          <a:ext cx="5671185" cy="1015365"/>
        </p:xfrm>
        <a:graphic>
          <a:graphicData uri="http://schemas.openxmlformats.org/presentationml/2006/ole">
            <p:oleObj spid="_x0000_s1025" name="Equation" r:id="rId4" imgW="61264800" imgH="10972800" progId="">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04800" y="152400"/>
            <a:ext cx="8382000" cy="5973763"/>
          </a:xfrm>
        </p:spPr>
        <p:txBody>
          <a:bodyPr vert="horz" wrap="square" lIns="91440" tIns="45720" rIns="91440" bIns="45720" anchor="t"/>
          <a:lstStyle/>
          <a:p>
            <a:pPr algn="just"/>
            <a:r>
              <a:rPr sz="2800" b="1" kern="1200" dirty="0">
                <a:latin typeface="Times New Roman" panose="02020603050405020304" pitchFamily="18" charset="0"/>
                <a:ea typeface="+mn-ea"/>
                <a:cs typeface="+mn-cs"/>
              </a:rPr>
              <a:t>The Median</a:t>
            </a:r>
          </a:p>
          <a:p>
            <a:pPr marL="631825" lvl="1" indent="-403225" algn="just"/>
            <a:r>
              <a:rPr sz="2400" kern="1200" dirty="0">
                <a:latin typeface="Times New Roman" panose="02020603050405020304" pitchFamily="18" charset="0"/>
                <a:ea typeface="+mn-ea"/>
                <a:cs typeface="+mn-cs"/>
              </a:rPr>
              <a:t>The word median is synonymous with “middle,” and the sample median is indeed the middle value once the observations are ordered from smallest to largest. When the observations are denoted by x</a:t>
            </a:r>
            <a:r>
              <a:rPr sz="2400" kern="1200" baseline="-25000" dirty="0">
                <a:latin typeface="Times New Roman" panose="02020603050405020304" pitchFamily="18" charset="0"/>
                <a:ea typeface="+mn-ea"/>
                <a:cs typeface="+mn-cs"/>
              </a:rPr>
              <a:t>1</a:t>
            </a:r>
            <a:r>
              <a:rPr sz="2400" kern="1200" dirty="0">
                <a:latin typeface="Times New Roman" panose="02020603050405020304" pitchFamily="18" charset="0"/>
                <a:ea typeface="+mn-ea"/>
                <a:cs typeface="+mn-cs"/>
              </a:rPr>
              <a:t>, x</a:t>
            </a:r>
            <a:r>
              <a:rPr sz="2400" kern="1200" baseline="-25000" dirty="0">
                <a:latin typeface="Times New Roman" panose="02020603050405020304" pitchFamily="18" charset="0"/>
                <a:ea typeface="+mn-ea"/>
                <a:cs typeface="+mn-cs"/>
              </a:rPr>
              <a:t>2</a:t>
            </a:r>
            <a:r>
              <a:rPr sz="2400" kern="1200" dirty="0">
                <a:latin typeface="Times New Roman" panose="02020603050405020304" pitchFamily="18" charset="0"/>
                <a:ea typeface="+mn-ea"/>
                <a:cs typeface="+mn-cs"/>
              </a:rPr>
              <a:t>, x</a:t>
            </a:r>
            <a:r>
              <a:rPr sz="2400" kern="1200" baseline="-25000" dirty="0">
                <a:latin typeface="Times New Roman" panose="02020603050405020304" pitchFamily="18" charset="0"/>
                <a:ea typeface="+mn-ea"/>
                <a:cs typeface="+mn-cs"/>
              </a:rPr>
              <a:t>3</a:t>
            </a:r>
            <a:r>
              <a:rPr sz="2400" kern="1200" dirty="0">
                <a:latin typeface="Times New Roman" panose="02020603050405020304" pitchFamily="18" charset="0"/>
                <a:ea typeface="+mn-ea"/>
                <a:cs typeface="+mn-cs"/>
              </a:rPr>
              <a:t>, </a:t>
            </a:r>
            <a:r>
              <a:rPr sz="2400" kern="1200">
                <a:latin typeface="Times New Roman" panose="02020603050405020304" pitchFamily="18" charset="0"/>
                <a:ea typeface="+mn-ea"/>
                <a:cs typeface="+mn-cs"/>
              </a:rPr>
              <a:t>… </a:t>
            </a:r>
            <a:r>
              <a:rPr sz="2400" kern="1200" smtClean="0">
                <a:latin typeface="Times New Roman" panose="02020603050405020304" pitchFamily="18" charset="0"/>
                <a:ea typeface="+mn-ea"/>
                <a:cs typeface="+mn-cs"/>
              </a:rPr>
              <a:t>x</a:t>
            </a:r>
            <a:r>
              <a:rPr sz="2400" kern="1200" baseline="-25000" smtClean="0">
                <a:latin typeface="Times New Roman" panose="02020603050405020304" pitchFamily="18" charset="0"/>
                <a:ea typeface="+mn-ea"/>
                <a:cs typeface="+mn-cs"/>
              </a:rPr>
              <a:t>n</a:t>
            </a:r>
            <a:r>
              <a:rPr sz="2400" kern="1200" smtClean="0">
                <a:latin typeface="Times New Roman" panose="02020603050405020304" pitchFamily="18" charset="0"/>
                <a:ea typeface="+mn-ea"/>
                <a:cs typeface="+mn-cs"/>
              </a:rPr>
              <a:t>, </a:t>
            </a:r>
            <a:r>
              <a:rPr sz="2400" kern="1200" dirty="0">
                <a:latin typeface="Times New Roman" panose="02020603050405020304" pitchFamily="18" charset="0"/>
                <a:ea typeface="+mn-ea"/>
                <a:cs typeface="+mn-cs"/>
              </a:rPr>
              <a:t>we will use the symbol </a:t>
            </a:r>
            <a:r>
              <a:rPr lang="vi-VN" altLang="x-none" sz="2400" kern="1200" dirty="0">
                <a:latin typeface="Times New Roman" panose="02020603050405020304" pitchFamily="18" charset="0"/>
                <a:ea typeface="+mn-ea"/>
                <a:cs typeface="+mn-cs"/>
              </a:rPr>
              <a:t>x̃</a:t>
            </a:r>
            <a:r>
              <a:rPr sz="2400" kern="1200" dirty="0">
                <a:latin typeface="Times New Roman" panose="02020603050405020304" pitchFamily="18" charset="0"/>
                <a:ea typeface="+mn-ea"/>
                <a:cs typeface="+mn-cs"/>
              </a:rPr>
              <a:t> to represent the sample median. </a:t>
            </a:r>
          </a:p>
          <a:p>
            <a:pPr marL="228600" lvl="1" indent="0" algn="just">
              <a:buNone/>
            </a:pPr>
            <a:r>
              <a:rPr sz="2400" dirty="0">
                <a:sym typeface="+mn-ea"/>
              </a:rPr>
              <a:t>The sample median is obtained by first ordering the n observations from smallest to largest (with any repeated values included so that every sample observation appears in the ordered list). Then,  </a:t>
            </a:r>
            <a:endParaRPr sz="2395" kern="1200" dirty="0">
              <a:solidFill>
                <a:schemeClr val="hlink"/>
              </a:solidFill>
              <a:latin typeface="Times New Roman" panose="02020603050405020304" pitchFamily="18" charset="0"/>
              <a:ea typeface="+mn-ea"/>
              <a:cs typeface="+mn-cs"/>
            </a:endParaRPr>
          </a:p>
          <a:p>
            <a:pPr marL="631825" lvl="1" indent="-403225" algn="just"/>
            <a:endParaRPr sz="2400" kern="1200" dirty="0">
              <a:latin typeface="Times New Roman" panose="02020603050405020304" pitchFamily="18" charset="0"/>
              <a:ea typeface="+mn-ea"/>
              <a:cs typeface="+mn-cs"/>
            </a:endParaRPr>
          </a:p>
        </p:txBody>
      </p:sp>
      <p:sp>
        <p:nvSpPr>
          <p:cNvPr id="8195"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6</a:t>
            </a:fld>
            <a:endParaRPr lang="en-US" altLang="en-US" sz="1200" dirty="0">
              <a:solidFill>
                <a:srgbClr val="898989"/>
              </a:solidFill>
              <a:latin typeface="Calibri" panose="020F0502020204030204" pitchFamily="34" charset="0"/>
            </a:endParaRPr>
          </a:p>
        </p:txBody>
      </p:sp>
      <p:pic>
        <p:nvPicPr>
          <p:cNvPr id="9220" name="Picture 2"/>
          <p:cNvPicPr>
            <a:picLocks noChangeAspect="1"/>
          </p:cNvPicPr>
          <p:nvPr/>
        </p:nvPicPr>
        <p:blipFill>
          <a:blip r:embed="rId2"/>
          <a:stretch>
            <a:fillRect/>
          </a:stretch>
        </p:blipFill>
        <p:spPr>
          <a:xfrm>
            <a:off x="1313180" y="4038600"/>
            <a:ext cx="7030720" cy="2794000"/>
          </a:xfrm>
          <a:prstGeom prst="rect">
            <a:avLst/>
          </a:prstGeom>
          <a:noFill/>
          <a:ln w="9525">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152400"/>
            <a:ext cx="8686800" cy="5973763"/>
          </a:xfrm>
        </p:spPr>
        <p:txBody>
          <a:bodyPr vert="horz" wrap="square" lIns="91440" tIns="45720" rIns="91440" bIns="45720" anchor="t"/>
          <a:lstStyle/>
          <a:p>
            <a:pPr marL="342900" lvl="1" indent="-342900" algn="just">
              <a:buFont typeface="Wingdings" panose="05000000000000000000" pitchFamily="2" charset="2"/>
              <a:buChar char="§"/>
            </a:pPr>
            <a:endParaRPr kern="1200" dirty="0">
              <a:solidFill>
                <a:schemeClr val="hlink"/>
              </a:solidFill>
              <a:latin typeface="Times New Roman" panose="02020603050405020304" pitchFamily="18" charset="0"/>
              <a:ea typeface="+mn-ea"/>
              <a:cs typeface="+mn-cs"/>
            </a:endParaRPr>
          </a:p>
          <a:p>
            <a:pPr marL="342900" lvl="1" indent="-342900" algn="just">
              <a:buFont typeface="Wingdings" panose="05000000000000000000" pitchFamily="2" charset="2"/>
              <a:buChar char="§"/>
            </a:pPr>
            <a:r>
              <a:rPr kern="1200" dirty="0">
                <a:solidFill>
                  <a:schemeClr val="hlink"/>
                </a:solidFill>
                <a:latin typeface="Times New Roman" panose="02020603050405020304" pitchFamily="18" charset="0"/>
                <a:ea typeface="+mn-ea"/>
                <a:cs typeface="+mn-cs"/>
              </a:rPr>
              <a:t>Three different shapes for a population distribution (Population mean and medium)</a:t>
            </a:r>
          </a:p>
          <a:p>
            <a:r>
              <a:rPr sz="2400" kern="1200" dirty="0">
                <a:solidFill>
                  <a:schemeClr val="tx1"/>
                </a:solidFill>
                <a:latin typeface="Times New Roman" panose="02020603050405020304" pitchFamily="18" charset="0"/>
                <a:ea typeface="+mn-ea"/>
                <a:cs typeface="+mn-cs"/>
              </a:rPr>
              <a:t>The population mean and median will not generally (cecessarily) be identical.</a:t>
            </a:r>
          </a:p>
        </p:txBody>
      </p:sp>
      <p:sp>
        <p:nvSpPr>
          <p:cNvPr id="9219"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7</a:t>
            </a:fld>
            <a:endParaRPr lang="en-US" altLang="en-US" sz="1200" dirty="0">
              <a:solidFill>
                <a:srgbClr val="898989"/>
              </a:solidFill>
              <a:latin typeface="Calibri" panose="020F0502020204030204" pitchFamily="34" charset="0"/>
            </a:endParaRPr>
          </a:p>
        </p:txBody>
      </p:sp>
      <p:pic>
        <p:nvPicPr>
          <p:cNvPr id="9221" name="Picture 3"/>
          <p:cNvPicPr>
            <a:picLocks noChangeAspect="1"/>
          </p:cNvPicPr>
          <p:nvPr/>
        </p:nvPicPr>
        <p:blipFill>
          <a:blip r:embed="rId2"/>
          <a:stretch>
            <a:fillRect/>
          </a:stretch>
        </p:blipFill>
        <p:spPr>
          <a:xfrm>
            <a:off x="830580" y="2919095"/>
            <a:ext cx="7957185" cy="2096770"/>
          </a:xfrm>
          <a:prstGeom prst="rect">
            <a:avLst/>
          </a:prstGeom>
          <a:noFill/>
          <a:ln w="9525">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563563"/>
          </a:xfrm>
        </p:spPr>
        <p:txBody>
          <a:bodyPr vert="horz" wrap="square" lIns="91440" tIns="45720" rIns="91440" bIns="45720" anchor="ctr"/>
          <a:lstStyle/>
          <a:p>
            <a:r>
              <a:rPr sz="4000" kern="1200" dirty="0">
                <a:latin typeface="Times New Roman" panose="02020603050405020304" pitchFamily="18" charset="0"/>
                <a:ea typeface="+mj-ea"/>
                <a:cs typeface="+mj-cs"/>
              </a:rPr>
              <a:t>Measures of Variability</a:t>
            </a:r>
          </a:p>
        </p:txBody>
      </p:sp>
      <p:sp>
        <p:nvSpPr>
          <p:cNvPr id="10243" name="Content Placeholder 2"/>
          <p:cNvSpPr>
            <a:spLocks noGrp="1"/>
          </p:cNvSpPr>
          <p:nvPr>
            <p:ph idx="1"/>
          </p:nvPr>
        </p:nvSpPr>
        <p:spPr>
          <a:xfrm>
            <a:off x="457200" y="609600"/>
            <a:ext cx="8229600" cy="5334000"/>
          </a:xfrm>
        </p:spPr>
        <p:txBody>
          <a:bodyPr vert="horz" wrap="square" lIns="91440" tIns="45720" rIns="91440" bIns="45720" anchor="t"/>
          <a:lstStyle/>
          <a:p>
            <a:pPr marL="0" lvl="0" algn="just"/>
            <a:r>
              <a:rPr lang="en-US" altLang="en-US" sz="2740" smtClean="0">
                <a:cs typeface="Times New Roman" panose="02020603050405020304" pitchFamily="18" charset="0"/>
                <a:sym typeface="+mn-ea"/>
              </a:rPr>
              <a:t>For example the mean deviation of all the readings from the mean reading is a good indicator of the uncertainty of the instrument.  But unfortunately this value is zero.</a:t>
            </a:r>
            <a:endParaRPr lang="en-US" altLang="en-US" sz="2740" smtClean="0">
              <a:latin typeface="Times New Roman" panose="02020603050405020304" pitchFamily="18" charset="0"/>
              <a:cs typeface="Times New Roman" panose="02020603050405020304" pitchFamily="18" charset="0"/>
            </a:endParaRPr>
          </a:p>
          <a:p>
            <a:endParaRPr sz="2400" kern="1200" dirty="0">
              <a:latin typeface="Times New Roman" panose="02020603050405020304" pitchFamily="18" charset="0"/>
              <a:ea typeface="+mn-ea"/>
              <a:cs typeface="+mn-cs"/>
            </a:endParaRPr>
          </a:p>
          <a:p>
            <a:r>
              <a:rPr sz="2400" kern="1200" dirty="0">
                <a:latin typeface="Times New Roman" panose="02020603050405020304" pitchFamily="18" charset="0"/>
                <a:ea typeface="+mn-ea"/>
                <a:cs typeface="+mn-cs"/>
              </a:rPr>
              <a:t>The sum square deviation for mean: sample variance and sample standard deviation</a:t>
            </a: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a:p>
            <a:endParaRPr sz="2400" kern="1200" dirty="0">
              <a:latin typeface="Times New Roman" panose="02020603050405020304" pitchFamily="18" charset="0"/>
              <a:ea typeface="+mn-ea"/>
              <a:cs typeface="+mn-cs"/>
            </a:endParaRPr>
          </a:p>
        </p:txBody>
      </p:sp>
      <p:sp>
        <p:nvSpPr>
          <p:cNvPr id="10244" name="Slide Number Placeholder 3"/>
          <p:cNvSpPr txBox="1">
            <a:spLocks noGrp="1"/>
          </p:cNvSpPr>
          <p:nvPr>
            <p:ph type="sldNum" sz="quarter" idx="12"/>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Arial" panose="020B0604020202020204" pitchFamily="34" charset="0"/>
                <a:cs typeface="+mn-cs"/>
              </a:defRPr>
            </a:lvl5pPr>
          </a:lstStyle>
          <a:p>
            <a:pPr lvl="0" algn="r" eaLnBrk="1" hangingPunct="1"/>
            <a:fld id="{9A0DB2DC-4C9A-4742-B13C-FB6460FD3503}" type="slidenum">
              <a:rPr lang="en-US" altLang="en-US" sz="1200" dirty="0">
                <a:solidFill>
                  <a:srgbClr val="898989"/>
                </a:solidFill>
                <a:latin typeface="Calibri" panose="020F0502020204030204" pitchFamily="34" charset="0"/>
              </a:rPr>
              <a:pPr lvl="0" algn="r" eaLnBrk="1" hangingPunct="1"/>
              <a:t>8</a:t>
            </a:fld>
            <a:endParaRPr lang="en-US" altLang="en-US" sz="1200" dirty="0">
              <a:solidFill>
                <a:srgbClr val="898989"/>
              </a:solidFill>
              <a:latin typeface="Calibri" panose="020F0502020204030204" pitchFamily="34" charset="0"/>
            </a:endParaRPr>
          </a:p>
        </p:txBody>
      </p:sp>
      <p:pic>
        <p:nvPicPr>
          <p:cNvPr id="10245" name="Picture 3"/>
          <p:cNvPicPr>
            <a:picLocks noChangeAspect="1"/>
          </p:cNvPicPr>
          <p:nvPr/>
        </p:nvPicPr>
        <p:blipFill>
          <a:blip r:embed="rId3"/>
          <a:stretch>
            <a:fillRect/>
          </a:stretch>
        </p:blipFill>
        <p:spPr>
          <a:xfrm>
            <a:off x="2292985" y="1941830"/>
            <a:ext cx="6445885" cy="626745"/>
          </a:xfrm>
          <a:prstGeom prst="rect">
            <a:avLst/>
          </a:prstGeom>
          <a:noFill/>
          <a:ln w="9525">
            <a:noFill/>
          </a:ln>
        </p:spPr>
      </p:pic>
      <p:pic>
        <p:nvPicPr>
          <p:cNvPr id="10247" name="Picture 5"/>
          <p:cNvPicPr>
            <a:picLocks noChangeAspect="1"/>
          </p:cNvPicPr>
          <p:nvPr/>
        </p:nvPicPr>
        <p:blipFill>
          <a:blip r:embed="rId4"/>
          <a:stretch>
            <a:fillRect/>
          </a:stretch>
        </p:blipFill>
        <p:spPr>
          <a:xfrm>
            <a:off x="722630" y="3794125"/>
            <a:ext cx="8016240" cy="2073275"/>
          </a:xfrm>
          <a:prstGeom prst="rect">
            <a:avLst/>
          </a:prstGeom>
          <a:noFill/>
          <a:ln w="9525">
            <a:noFill/>
          </a:ln>
        </p:spPr>
      </p:pic>
      <p:graphicFrame>
        <p:nvGraphicFramePr>
          <p:cNvPr id="6148" name="Object 3"/>
          <p:cNvGraphicFramePr>
            <a:graphicFrameLocks noChangeAspect="1"/>
          </p:cNvGraphicFramePr>
          <p:nvPr/>
        </p:nvGraphicFramePr>
        <p:xfrm>
          <a:off x="3522345" y="5943600"/>
          <a:ext cx="2874010" cy="956310"/>
        </p:xfrm>
        <a:graphic>
          <a:graphicData uri="http://schemas.openxmlformats.org/presentationml/2006/ole">
            <p:oleObj spid="_x0000_s37889" name="Equation" r:id="rId5" imgW="34747200" imgH="11582400" progId="Equation.3">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6858000"/>
          </a:xfrm>
        </p:spPr>
        <p:txBody>
          <a:bodyPr/>
          <a:lstStyle/>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r>
              <a:rPr lang="el-GR" altLang="en-US" b="1" smtClean="0">
                <a:latin typeface="Times New Roman" panose="02020603050405020304" pitchFamily="18" charset="0"/>
                <a:cs typeface="Times New Roman" panose="02020603050405020304" pitchFamily="18" charset="0"/>
              </a:rPr>
              <a:t>σ</a:t>
            </a:r>
            <a:r>
              <a:rPr lang="en-US" altLang="en-US" b="1"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is called the </a:t>
            </a:r>
            <a:r>
              <a:rPr lang="en-US" altLang="en-US" b="1" smtClean="0">
                <a:latin typeface="Times New Roman" panose="02020603050405020304" pitchFamily="18" charset="0"/>
                <a:cs typeface="Times New Roman" panose="02020603050405020304" pitchFamily="18" charset="0"/>
              </a:rPr>
              <a:t>population</a:t>
            </a:r>
            <a:r>
              <a:rPr lang="en-US" altLang="en-US" smtClean="0">
                <a:latin typeface="Times New Roman" panose="02020603050405020304" pitchFamily="18" charset="0"/>
                <a:cs typeface="Times New Roman" panose="02020603050405020304" pitchFamily="18" charset="0"/>
              </a:rPr>
              <a:t> or </a:t>
            </a:r>
            <a:r>
              <a:rPr lang="en-US" altLang="en-US" b="1" smtClean="0">
                <a:latin typeface="Times New Roman" panose="02020603050405020304" pitchFamily="18" charset="0"/>
                <a:cs typeface="Times New Roman" panose="02020603050405020304" pitchFamily="18" charset="0"/>
              </a:rPr>
              <a:t>biased standard deviation</a:t>
            </a:r>
            <a:r>
              <a:rPr lang="en-US" altLang="en-US" smtClean="0">
                <a:latin typeface="Times New Roman" panose="02020603050405020304" pitchFamily="18" charset="0"/>
                <a:cs typeface="Times New Roman" panose="02020603050405020304" pitchFamily="18" charset="0"/>
              </a:rPr>
              <a:t>.</a:t>
            </a:r>
            <a:endParaRPr lang="en-US" altLang="en-US" b="1"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b="1" smtClean="0">
                <a:latin typeface="Times New Roman" panose="02020603050405020304" pitchFamily="18" charset="0"/>
                <a:cs typeface="Times New Roman" panose="02020603050405020304" pitchFamily="18" charset="0"/>
              </a:rPr>
              <a:t>	</a:t>
            </a:r>
            <a:r>
              <a:rPr lang="el-GR" altLang="en-US" b="1" smtClean="0">
                <a:latin typeface="Times New Roman" panose="02020603050405020304" pitchFamily="18" charset="0"/>
                <a:cs typeface="Times New Roman" panose="02020603050405020304" pitchFamily="18" charset="0"/>
              </a:rPr>
              <a:t>σ</a:t>
            </a:r>
            <a:r>
              <a:rPr lang="en-US" altLang="en-US" b="1" baseline="30000" smtClean="0">
                <a:latin typeface="Times New Roman" panose="02020603050405020304" pitchFamily="18" charset="0"/>
                <a:cs typeface="Times New Roman" panose="02020603050405020304" pitchFamily="18" charset="0"/>
              </a:rPr>
              <a:t>2</a:t>
            </a:r>
            <a:r>
              <a:rPr lang="en-US" altLang="en-US" smtClean="0">
                <a:latin typeface="Times New Roman" panose="02020603050405020304" pitchFamily="18" charset="0"/>
                <a:cs typeface="Times New Roman" panose="02020603050405020304" pitchFamily="18" charset="0"/>
              </a:rPr>
              <a:t> is the </a:t>
            </a:r>
            <a:r>
              <a:rPr lang="en-US" altLang="en-US" b="1" smtClean="0">
                <a:latin typeface="Times New Roman" panose="02020603050405020304" pitchFamily="18" charset="0"/>
                <a:cs typeface="Times New Roman" panose="02020603050405020304" pitchFamily="18" charset="0"/>
              </a:rPr>
              <a:t>variance</a:t>
            </a:r>
            <a:r>
              <a:rPr lang="en-US" altLang="en-US" smtClean="0">
                <a:latin typeface="Times New Roman" panose="02020603050405020304" pitchFamily="18" charset="0"/>
                <a:cs typeface="Times New Roman" panose="02020603050405020304" pitchFamily="18" charset="0"/>
              </a:rPr>
              <a:t>.</a:t>
            </a:r>
          </a:p>
          <a:p>
            <a:pPr eaLnBrk="1" hangingPunct="1"/>
            <a:r>
              <a:rPr lang="en-US" altLang="en-US" smtClean="0">
                <a:latin typeface="Times New Roman" panose="02020603050405020304" pitchFamily="18" charset="0"/>
                <a:cs typeface="Times New Roman" panose="02020603050405020304" pitchFamily="18" charset="0"/>
              </a:rPr>
              <a:t>Using the probability distribution P</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 and noting that P</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=f</a:t>
            </a:r>
            <a:r>
              <a:rPr lang="en-US" altLang="en-US" baseline="-25000" smtClean="0">
                <a:latin typeface="Times New Roman" panose="02020603050405020304" pitchFamily="18" charset="0"/>
                <a:cs typeface="Times New Roman" panose="02020603050405020304" pitchFamily="18" charset="0"/>
              </a:rPr>
              <a:t>j</a:t>
            </a:r>
            <a:r>
              <a:rPr lang="en-US" altLang="en-US" smtClean="0">
                <a:latin typeface="Times New Roman" panose="02020603050405020304" pitchFamily="18" charset="0"/>
                <a:cs typeface="Times New Roman" panose="02020603050405020304" pitchFamily="18" charset="0"/>
              </a:rPr>
              <a:t>/n </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a:p>
            <a:pPr lvl="1" eaLnBrk="1" hangingPunct="1"/>
            <a:r>
              <a:rPr lang="en-US" altLang="en-US" smtClean="0">
                <a:latin typeface="Times New Roman" panose="02020603050405020304" pitchFamily="18" charset="0"/>
                <a:cs typeface="Times New Roman" panose="02020603050405020304" pitchFamily="18" charset="0"/>
              </a:rPr>
              <a:t>For most distributions (both real and theoretical) met in statistical work, more than 94% of all observations in the population are with in the interval                 </a:t>
            </a:r>
            <a:endParaRPr lang="en-US" altLang="en-US" b="1" smtClean="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mtClean="0">
              <a:latin typeface="Times New Roman" panose="02020603050405020304" pitchFamily="18" charset="0"/>
              <a:cs typeface="Times New Roman" panose="02020603050405020304" pitchFamily="18" charset="0"/>
            </a:endParaRPr>
          </a:p>
        </p:txBody>
      </p:sp>
      <p:graphicFrame>
        <p:nvGraphicFramePr>
          <p:cNvPr id="8195" name="Object 2"/>
          <p:cNvGraphicFramePr>
            <a:graphicFrameLocks noChangeAspect="1"/>
          </p:cNvGraphicFramePr>
          <p:nvPr/>
        </p:nvGraphicFramePr>
        <p:xfrm>
          <a:off x="512763" y="2819400"/>
          <a:ext cx="6878637" cy="1265238"/>
        </p:xfrm>
        <a:graphic>
          <a:graphicData uri="http://schemas.openxmlformats.org/presentationml/2006/ole">
            <p:oleObj spid="_x0000_s40963" name="Equation" r:id="rId3" imgW="67970400" imgH="12496800" progId="Equation.3">
              <p:embed/>
            </p:oleObj>
          </a:graphicData>
        </a:graphic>
      </p:graphicFrame>
      <p:graphicFrame>
        <p:nvGraphicFramePr>
          <p:cNvPr id="8196" name="Object 3"/>
          <p:cNvGraphicFramePr>
            <a:graphicFrameLocks noChangeAspect="1"/>
          </p:cNvGraphicFramePr>
          <p:nvPr/>
        </p:nvGraphicFramePr>
        <p:xfrm>
          <a:off x="4349750" y="3429000"/>
          <a:ext cx="444500" cy="46038"/>
        </p:xfrm>
        <a:graphic>
          <a:graphicData uri="http://schemas.openxmlformats.org/presentationml/2006/ole">
            <p:oleObj spid="_x0000_s40962" name="Equation" r:id="rId4" imgW="10668000" imgH="5486400" progId="Equation.3">
              <p:embed/>
            </p:oleObj>
          </a:graphicData>
        </a:graphic>
      </p:graphicFrame>
      <p:graphicFrame>
        <p:nvGraphicFramePr>
          <p:cNvPr id="8197" name="Object 4"/>
          <p:cNvGraphicFramePr>
            <a:graphicFrameLocks noChangeAspect="1"/>
          </p:cNvGraphicFramePr>
          <p:nvPr/>
        </p:nvGraphicFramePr>
        <p:xfrm>
          <a:off x="1658938" y="5888038"/>
          <a:ext cx="1541462" cy="608012"/>
        </p:xfrm>
        <a:graphic>
          <a:graphicData uri="http://schemas.openxmlformats.org/presentationml/2006/ole">
            <p:oleObj spid="_x0000_s40961" name="Equation" r:id="rId5" imgW="13106400" imgH="5181600" progId="Equation.3">
              <p:embed/>
            </p:oleObj>
          </a:graphicData>
        </a:graphic>
      </p:graphicFrame>
      <p:sp>
        <p:nvSpPr>
          <p:cNvPr id="8198" name="Slide Number Placeholder 6"/>
          <p:cNvSpPr>
            <a:spLocks noGrp="1"/>
          </p:cNvSpPr>
          <p:nvPr>
            <p:ph type="sldNum" sz="quarter" idx="11"/>
          </p:nvPr>
        </p:nvSpPr>
        <p:spPr bwMode="auto">
          <a:noFill/>
          <a:ln>
            <a:miter lim="800000"/>
          </a:ln>
        </p:spPr>
        <p:txBody>
          <a:bodyPr/>
          <a:lstStyle/>
          <a:p>
            <a:fld id="{40BA8E37-1DD4-4A30-A704-E9F5A93D543C}" type="slidenum">
              <a:rPr lang="en-US" altLang="en-US" smtClean="0"/>
              <a:pPr/>
              <a:t>9</a:t>
            </a:fld>
            <a:endParaRPr lang="en-US" alt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2418</Words>
  <Application>WPS Presentation</Application>
  <PresentationFormat>On-screen Show (4:3)</PresentationFormat>
  <Paragraphs>279</Paragraphs>
  <Slides>47</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Office Theme</vt:lpstr>
      <vt:lpstr>1_Office Theme</vt:lpstr>
      <vt:lpstr>Equation</vt:lpstr>
      <vt:lpstr>Slide 1</vt:lpstr>
      <vt:lpstr>Statistics   Probability and statistics for Engineering and the sciences by  Jay L. Devore  &amp;   Experimental Methods for Engineers by Holman 8th  Edition</vt:lpstr>
      <vt:lpstr>Slide 3</vt:lpstr>
      <vt:lpstr>Slide 4</vt:lpstr>
      <vt:lpstr>Slide 5</vt:lpstr>
      <vt:lpstr>Slide 6</vt:lpstr>
      <vt:lpstr>Slide 7</vt:lpstr>
      <vt:lpstr>Measures of Variability</vt:lpstr>
      <vt:lpstr>Slide 9</vt:lpstr>
      <vt:lpstr>Slide 10</vt:lpstr>
      <vt:lpstr>Slide 11</vt:lpstr>
      <vt:lpstr>Slide 12</vt:lpstr>
      <vt:lpstr>Slide 13</vt:lpstr>
      <vt:lpstr>Slide 14</vt:lpstr>
      <vt:lpstr>Probability Jay L. Devore</vt:lpstr>
      <vt:lpstr>Slide 16</vt:lpstr>
      <vt:lpstr>Slide 17</vt:lpstr>
      <vt:lpstr>Slide 18</vt:lpstr>
      <vt:lpstr>Slide 19</vt:lpstr>
      <vt:lpstr>Slide 20</vt:lpstr>
      <vt:lpstr>Some Relations from Set Theory</vt:lpstr>
      <vt:lpstr>Slide 22</vt:lpstr>
      <vt:lpstr>Slide 23</vt:lpstr>
      <vt:lpstr>Slide 24</vt:lpstr>
      <vt:lpstr>Slide 25</vt:lpstr>
      <vt:lpstr>Slide 26</vt:lpstr>
      <vt:lpstr>Slide 27</vt:lpstr>
      <vt:lpstr>Slide 28</vt:lpstr>
      <vt:lpstr> The Binomial Distribution </vt:lpstr>
      <vt:lpstr>Slide 30</vt:lpstr>
      <vt:lpstr>Slide 31</vt:lpstr>
      <vt:lpstr>Slide 32</vt:lpstr>
      <vt:lpstr>Slide 33</vt:lpstr>
      <vt:lpstr>Slide 34</vt:lpstr>
      <vt:lpstr>3.2.2  The Gaussian or Normal Error Distribution </vt:lpstr>
      <vt:lpstr>Slide 36</vt:lpstr>
      <vt:lpstr>Slide 37</vt:lpstr>
      <vt:lpstr>Slide 38</vt:lpstr>
      <vt:lpstr>Slide 39</vt:lpstr>
      <vt:lpstr>Slide 40</vt:lpstr>
      <vt:lpstr>3.2.3  Probability Graph Paper </vt:lpstr>
      <vt:lpstr>Slide 42</vt:lpstr>
      <vt:lpstr>Slide 43</vt:lpstr>
      <vt:lpstr>Slide 44</vt:lpstr>
      <vt:lpstr>Slide 45</vt:lpstr>
      <vt:lpstr>Slide 46</vt:lpstr>
      <vt:lpstr>Assignment Expermental Methods for Engineers 8th Edition, J.P., Holman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bdu-iot</dc:creator>
  <cp:lastModifiedBy>Dr Solomon</cp:lastModifiedBy>
  <cp:revision>1263</cp:revision>
  <dcterms:created xsi:type="dcterms:W3CDTF">2006-08-16T00:00:00Z</dcterms:created>
  <dcterms:modified xsi:type="dcterms:W3CDTF">2020-05-02T05:23:59Z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