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1"/>
  </p:notesMasterIdLst>
  <p:sldIdLst>
    <p:sldId id="332" r:id="rId2"/>
    <p:sldId id="333" r:id="rId3"/>
    <p:sldId id="258" r:id="rId4"/>
    <p:sldId id="259" r:id="rId5"/>
    <p:sldId id="260" r:id="rId6"/>
    <p:sldId id="323" r:id="rId7"/>
    <p:sldId id="261" r:id="rId8"/>
    <p:sldId id="324" r:id="rId9"/>
    <p:sldId id="330" r:id="rId10"/>
    <p:sldId id="325" r:id="rId11"/>
    <p:sldId id="326" r:id="rId12"/>
    <p:sldId id="327" r:id="rId13"/>
    <p:sldId id="328" r:id="rId14"/>
    <p:sldId id="329" r:id="rId15"/>
    <p:sldId id="262" r:id="rId16"/>
    <p:sldId id="263" r:id="rId17"/>
    <p:sldId id="264" r:id="rId18"/>
    <p:sldId id="265" r:id="rId19"/>
    <p:sldId id="266" r:id="rId20"/>
    <p:sldId id="267" r:id="rId21"/>
    <p:sldId id="268" r:id="rId22"/>
    <p:sldId id="269" r:id="rId23"/>
    <p:sldId id="270" r:id="rId24"/>
    <p:sldId id="271" r:id="rId25"/>
    <p:sldId id="272" r:id="rId26"/>
    <p:sldId id="273" r:id="rId27"/>
    <p:sldId id="274" r:id="rId28"/>
    <p:sldId id="275" r:id="rId29"/>
    <p:sldId id="276" r:id="rId30"/>
    <p:sldId id="277" r:id="rId31"/>
    <p:sldId id="278" r:id="rId32"/>
    <p:sldId id="334" r:id="rId33"/>
    <p:sldId id="336" r:id="rId34"/>
    <p:sldId id="335" r:id="rId35"/>
    <p:sldId id="279" r:id="rId36"/>
    <p:sldId id="280" r:id="rId37"/>
    <p:sldId id="312" r:id="rId38"/>
    <p:sldId id="313" r:id="rId39"/>
    <p:sldId id="281" r:id="rId40"/>
    <p:sldId id="314" r:id="rId41"/>
    <p:sldId id="315" r:id="rId42"/>
    <p:sldId id="282" r:id="rId43"/>
    <p:sldId id="283" r:id="rId44"/>
    <p:sldId id="284" r:id="rId45"/>
    <p:sldId id="285" r:id="rId46"/>
    <p:sldId id="286" r:id="rId47"/>
    <p:sldId id="287" r:id="rId48"/>
    <p:sldId id="288" r:id="rId49"/>
    <p:sldId id="289" r:id="rId50"/>
    <p:sldId id="290" r:id="rId51"/>
    <p:sldId id="317" r:id="rId52"/>
    <p:sldId id="291" r:id="rId53"/>
    <p:sldId id="318" r:id="rId54"/>
    <p:sldId id="319" r:id="rId55"/>
    <p:sldId id="321" r:id="rId56"/>
    <p:sldId id="298" r:id="rId57"/>
    <p:sldId id="299" r:id="rId58"/>
    <p:sldId id="300" r:id="rId59"/>
    <p:sldId id="301" r:id="rId60"/>
    <p:sldId id="302" r:id="rId61"/>
    <p:sldId id="303" r:id="rId62"/>
    <p:sldId id="322" r:id="rId63"/>
    <p:sldId id="306" r:id="rId64"/>
    <p:sldId id="307" r:id="rId65"/>
    <p:sldId id="308" r:id="rId66"/>
    <p:sldId id="309" r:id="rId67"/>
    <p:sldId id="310" r:id="rId68"/>
    <p:sldId id="311" r:id="rId69"/>
    <p:sldId id="337" r:id="rId7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9" d="100"/>
          <a:sy n="69" d="100"/>
        </p:scale>
        <p:origin x="-1332"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smtClean="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3F263BF6-A479-45AA-AB1D-6F2A1E66CA9E}" type="datetimeFigureOut">
              <a:rPr lang="en-US"/>
              <a:pPr>
                <a:defRPr/>
              </a:pPr>
              <a:t>5/2/2019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smtClean="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E6B7C43D-16A3-4FAC-8B8B-4B1087483F09}" type="slidenum">
              <a:rPr lang="en-US"/>
              <a:pPr>
                <a:defRPr/>
              </a:pPr>
              <a:t>‹#›</a:t>
            </a:fld>
            <a:endParaRPr lang="en-US"/>
          </a:p>
        </p:txBody>
      </p:sp>
    </p:spTree>
    <p:extLst>
      <p:ext uri="{BB962C8B-B14F-4D97-AF65-F5344CB8AC3E}">
        <p14:creationId xmlns:p14="http://schemas.microsoft.com/office/powerpoint/2010/main" val="308780744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98F127D-3C00-4307-AD92-24B4AEB863C9}" type="slidenum">
              <a:rPr lang="en-US"/>
              <a:pPr/>
              <a:t>10</a:t>
            </a:fld>
            <a:endParaRPr lang="en-US"/>
          </a:p>
        </p:txBody>
      </p:sp>
      <p:sp>
        <p:nvSpPr>
          <p:cNvPr id="171010" name="Rectangle 2"/>
          <p:cNvSpPr>
            <a:spLocks noGrp="1" noRot="1" noChangeAspect="1" noChangeArrowheads="1" noTextEdit="1"/>
          </p:cNvSpPr>
          <p:nvPr>
            <p:ph type="sldImg"/>
          </p:nvPr>
        </p:nvSpPr>
        <p:spPr>
          <a:ln/>
        </p:spPr>
      </p:sp>
      <p:sp>
        <p:nvSpPr>
          <p:cNvPr id="1710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EF4EB9C-5AB8-49D2-B0E5-16BC84291EF5}" type="slidenum">
              <a:rPr lang="en-US"/>
              <a:pPr/>
              <a:t>11</a:t>
            </a:fld>
            <a:endParaRPr lang="en-US"/>
          </a:p>
        </p:txBody>
      </p:sp>
      <p:sp>
        <p:nvSpPr>
          <p:cNvPr id="172034" name="Rectangle 2"/>
          <p:cNvSpPr>
            <a:spLocks noGrp="1" noRot="1" noChangeAspect="1" noChangeArrowheads="1" noTextEdit="1"/>
          </p:cNvSpPr>
          <p:nvPr>
            <p:ph type="sldImg"/>
          </p:nvPr>
        </p:nvSpPr>
        <p:spPr>
          <a:ln/>
        </p:spPr>
      </p:sp>
      <p:sp>
        <p:nvSpPr>
          <p:cNvPr id="1720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4D2A92B-CA93-4FDF-8E65-9FAF6EA499DB}" type="slidenum">
              <a:rPr lang="en-US"/>
              <a:pPr/>
              <a:t>12</a:t>
            </a:fld>
            <a:endParaRPr lang="en-US"/>
          </a:p>
        </p:txBody>
      </p:sp>
      <p:sp>
        <p:nvSpPr>
          <p:cNvPr id="173058" name="Rectangle 2"/>
          <p:cNvSpPr>
            <a:spLocks noGrp="1" noRot="1" noChangeAspect="1" noChangeArrowheads="1" noTextEdit="1"/>
          </p:cNvSpPr>
          <p:nvPr>
            <p:ph type="sldImg"/>
          </p:nvPr>
        </p:nvSpPr>
        <p:spPr>
          <a:ln/>
        </p:spPr>
      </p:sp>
      <p:sp>
        <p:nvSpPr>
          <p:cNvPr id="1730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0ACFCE7-C256-43DB-B11F-7BAD6EB8874F}" type="slidenum">
              <a:rPr lang="en-US"/>
              <a:pPr/>
              <a:t>13</a:t>
            </a:fld>
            <a:endParaRPr lang="en-US"/>
          </a:p>
        </p:txBody>
      </p:sp>
      <p:sp>
        <p:nvSpPr>
          <p:cNvPr id="174082" name="Rectangle 2"/>
          <p:cNvSpPr>
            <a:spLocks noGrp="1" noRot="1" noChangeAspect="1" noChangeArrowheads="1" noTextEdit="1"/>
          </p:cNvSpPr>
          <p:nvPr>
            <p:ph type="sldImg"/>
          </p:nvPr>
        </p:nvSpPr>
        <p:spPr>
          <a:ln/>
        </p:spPr>
      </p:sp>
      <p:sp>
        <p:nvSpPr>
          <p:cNvPr id="1740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41ECD7F-ECC0-4C5D-B99B-0C9C5759C47E}" type="slidenum">
              <a:rPr lang="en-US"/>
              <a:pPr/>
              <a:t>14</a:t>
            </a:fld>
            <a:endParaRPr lang="en-US"/>
          </a:p>
        </p:txBody>
      </p:sp>
      <p:sp>
        <p:nvSpPr>
          <p:cNvPr id="175106" name="Rectangle 2"/>
          <p:cNvSpPr>
            <a:spLocks noGrp="1" noRot="1" noChangeAspect="1" noChangeArrowheads="1" noTextEdit="1"/>
          </p:cNvSpPr>
          <p:nvPr>
            <p:ph type="sldImg"/>
          </p:nvPr>
        </p:nvSpPr>
        <p:spPr>
          <a:ln/>
        </p:spPr>
      </p:sp>
      <p:sp>
        <p:nvSpPr>
          <p:cNvPr id="1751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p:spPr>
      </p:sp>
      <p:sp>
        <p:nvSpPr>
          <p:cNvPr id="5427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542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4FAB417-7BDB-4BBF-A531-2239B97E6384}" type="slidenum">
              <a:rPr lang="en-US"/>
              <a:pPr fontAlgn="base">
                <a:spcBef>
                  <a:spcPct val="0"/>
                </a:spcBef>
                <a:spcAft>
                  <a:spcPct val="0"/>
                </a:spcAft>
              </a:pPr>
              <a:t>26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14578BFA-DCCE-404A-8147-4EB4513023E8}" type="datetimeFigureOut">
              <a:rPr lang="en-US"/>
              <a:pPr>
                <a:defRPr/>
              </a:pPr>
              <a:t>5/2/2019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5D288FF-BF3F-48DB-BDED-C9C5EACD9D19}"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580789A-3481-4366-83C3-E949E165EFB8}" type="datetimeFigureOut">
              <a:rPr lang="en-US"/>
              <a:pPr>
                <a:defRPr/>
              </a:pPr>
              <a:t>5/2/2019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B1B9634-4E82-4BF0-89E6-1B5D6D037E9B}"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669DC34-187F-4377-A5A6-2D1EF7E17D10}" type="datetimeFigureOut">
              <a:rPr lang="en-US"/>
              <a:pPr>
                <a:defRPr/>
              </a:pPr>
              <a:t>5/2/2019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51A8552-F62B-446C-A516-740834C246B7}"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20DD062-D728-4ACA-A8A5-6FE0F264BEE2}" type="datetimeFigureOut">
              <a:rPr lang="en-US"/>
              <a:pPr>
                <a:defRPr/>
              </a:pPr>
              <a:t>5/2/2019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6F7DEAB-FAE4-4B57-BB13-F892887BE08B}"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1D9494A2-E852-42F8-8B80-0AFEC86525A5}" type="datetimeFigureOut">
              <a:rPr lang="en-US"/>
              <a:pPr>
                <a:defRPr/>
              </a:pPr>
              <a:t>5/2/2019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E0D3E0C-7B88-4CF7-B014-C78F896AE7E6}"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AAC361CF-11B6-4E02-A5DE-4E21314F7843}" type="datetimeFigureOut">
              <a:rPr lang="en-US"/>
              <a:pPr>
                <a:defRPr/>
              </a:pPr>
              <a:t>5/2/2019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BA50751-239C-437C-B037-1A047C945078}"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D3F22090-217A-426E-9DC2-95175C6B95E2}" type="datetimeFigureOut">
              <a:rPr lang="en-US"/>
              <a:pPr>
                <a:defRPr/>
              </a:pPr>
              <a:t>5/2/2019</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5364EA69-FE45-47DE-B533-112077FA8604}"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407767FF-92A8-46E9-87DF-5228AAF2E518}" type="datetimeFigureOut">
              <a:rPr lang="en-US"/>
              <a:pPr>
                <a:defRPr/>
              </a:pPr>
              <a:t>5/2/2019</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3828311B-750E-4683-B410-22F67949004F}"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BA873EC-44DC-4443-A597-E26CE7935AAA}" type="datetimeFigureOut">
              <a:rPr lang="en-US"/>
              <a:pPr>
                <a:defRPr/>
              </a:pPr>
              <a:t>5/2/2019</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C3187D3C-C410-4E5A-B946-C7DB53F5B4ED}"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FBAC086-EA0B-4115-8124-873FA421756B}" type="datetimeFigureOut">
              <a:rPr lang="en-US"/>
              <a:pPr>
                <a:defRPr/>
              </a:pPr>
              <a:t>5/2/2019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F6C9158-277A-4A82-A388-56A7C27BEF9F}"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4775FC2-D29F-4F28-9250-DEAEE6DCAB7F}" type="datetimeFigureOut">
              <a:rPr lang="en-US"/>
              <a:pPr>
                <a:defRPr/>
              </a:pPr>
              <a:t>5/2/2019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46B487B-8AA5-435A-B850-895B4898601C}"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4F23E2E4-BD0E-4693-A831-706C4925D1AE}" type="datetimeFigureOut">
              <a:rPr lang="en-US"/>
              <a:pPr>
                <a:defRPr/>
              </a:pPr>
              <a:t>5/2/2019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F48EC576-4CA6-47F1-B836-1524ABE81CD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ydropower%20Engineering%20Course%20outline%20Jimma.pdf"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file:///H:\renewable%20energ+inter\renewable%20mini%20project\Hydropowerbest2_files\hydro2.gif"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file:///H:\renewable%20energ+inter\renewable%20mini%20project\HydroPower1_files\howworks.jpg" TargetMode="External"/><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file:///H:\renewable%20energ+inter\renewable%20mini%20project\very%20important%20hydro%20info_files\pumped.gif" TargetMode="External"/><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en.wikipedia.org/wiki/Ancient_Rome" TargetMode="External"/><Relationship Id="rId2" Type="http://schemas.openxmlformats.org/officeDocument/2006/relationships/hyperlink" Target="http://en.wikipedia.org/wiki/Ancient_Greece"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8991600" cy="6858000"/>
          </a:xfrm>
        </p:spPr>
        <p:txBody>
          <a:bodyPr>
            <a:normAutofit/>
          </a:bodyPr>
          <a:lstStyle/>
          <a:p>
            <a:endParaRPr lang="en-US" dirty="0" smtClean="0"/>
          </a:p>
          <a:p>
            <a:pPr algn="ctr">
              <a:buNone/>
            </a:pPr>
            <a:endParaRPr lang="en-US" dirty="0" smtClean="0">
              <a:solidFill>
                <a:srgbClr val="FF0000"/>
              </a:solidFill>
              <a:latin typeface="Comic Sans MS" pitchFamily="66" charset="0"/>
            </a:endParaRPr>
          </a:p>
          <a:p>
            <a:pPr algn="ctr">
              <a:buNone/>
            </a:pPr>
            <a:endParaRPr lang="en-US" sz="3600" dirty="0" smtClean="0">
              <a:solidFill>
                <a:srgbClr val="FF0000"/>
              </a:solidFill>
              <a:latin typeface="Comic Sans MS" pitchFamily="66" charset="0"/>
            </a:endParaRPr>
          </a:p>
          <a:p>
            <a:pPr algn="ctr">
              <a:buNone/>
            </a:pPr>
            <a:r>
              <a:rPr lang="en-US" sz="3600" dirty="0" smtClean="0">
                <a:solidFill>
                  <a:srgbClr val="FF0000"/>
                </a:solidFill>
                <a:latin typeface="Comic Sans MS" pitchFamily="66" charset="0"/>
              </a:rPr>
              <a:t>A Course on</a:t>
            </a:r>
          </a:p>
          <a:p>
            <a:pPr algn="ctr">
              <a:buNone/>
            </a:pPr>
            <a:r>
              <a:rPr lang="en-US" sz="3600" dirty="0" smtClean="0">
                <a:solidFill>
                  <a:srgbClr val="0000FF"/>
                </a:solidFill>
                <a:latin typeface="Comic Sans MS" pitchFamily="66" charset="0"/>
              </a:rPr>
              <a:t>“ Hydropower  Engineering (SEE 7092)”</a:t>
            </a:r>
          </a:p>
          <a:p>
            <a:pPr algn="ctr">
              <a:buNone/>
            </a:pPr>
            <a:r>
              <a:rPr lang="en-US" sz="3600" dirty="0" smtClean="0">
                <a:solidFill>
                  <a:srgbClr val="C00000"/>
                </a:solidFill>
                <a:latin typeface="Comic Sans MS" pitchFamily="66" charset="0"/>
              </a:rPr>
              <a:t>By: Dr. Tilahun Nigussie </a:t>
            </a:r>
          </a:p>
          <a:p>
            <a:pPr algn="ctr">
              <a:buNone/>
            </a:pPr>
            <a:r>
              <a:rPr lang="en-US" sz="3600" dirty="0" smtClean="0">
                <a:solidFill>
                  <a:srgbClr val="00B050"/>
                </a:solidFill>
                <a:latin typeface="Comic Sans MS" pitchFamily="66" charset="0"/>
              </a:rPr>
              <a:t>Assistant Professor in Thermal and Energy Systems Engineering:</a:t>
            </a:r>
          </a:p>
          <a:p>
            <a:pPr algn="ctr">
              <a:buNone/>
            </a:pPr>
            <a:r>
              <a:rPr lang="en-US" sz="2400" dirty="0" smtClean="0">
                <a:solidFill>
                  <a:srgbClr val="002060"/>
                </a:solidFill>
                <a:latin typeface="Comic Sans MS" pitchFamily="66" charset="0"/>
              </a:rPr>
              <a:t>Addis Ababa Institute of Technology, Addis Ababa University</a:t>
            </a:r>
          </a:p>
          <a:p>
            <a:pPr algn="ctr">
              <a:buNone/>
            </a:pPr>
            <a:endParaRPr lang="en-US" sz="2400" dirty="0" smtClean="0">
              <a:solidFill>
                <a:srgbClr val="002060"/>
              </a:solidFill>
              <a:latin typeface="Comic Sans MS" pitchFamily="66" charset="0"/>
            </a:endParaRPr>
          </a:p>
          <a:p>
            <a:pPr algn="ctr">
              <a:buNone/>
            </a:pPr>
            <a:r>
              <a:rPr lang="en-US" sz="2400" dirty="0" smtClean="0">
                <a:latin typeface="Comic Sans MS" pitchFamily="66" charset="0"/>
                <a:hlinkClick r:id="rId2" action="ppaction://hlinkfile"/>
              </a:rPr>
              <a:t>Course Break down</a:t>
            </a:r>
            <a:endParaRPr lang="en-US" sz="36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wipe(down)">
                                      <p:cBhvr>
                                        <p:cTn id="7" dur="500"/>
                                        <p:tgtEl>
                                          <p:spTgt spid="3">
                                            <p:txEl>
                                              <p:pRg st="3" end="3"/>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wipe(down)">
                                      <p:cBhvr>
                                        <p:cTn id="10" dur="500"/>
                                        <p:tgtEl>
                                          <p:spTgt spid="3">
                                            <p:txEl>
                                              <p:pRg st="4" end="4"/>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wipe(down)">
                                      <p:cBhvr>
                                        <p:cTn id="13" dur="500"/>
                                        <p:tgtEl>
                                          <p:spTgt spid="3">
                                            <p:txEl>
                                              <p:pRg st="5" end="5"/>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animEffect transition="in" filter="wipe(down)">
                                      <p:cBhvr>
                                        <p:cTn id="16" dur="500"/>
                                        <p:tgtEl>
                                          <p:spTgt spid="3">
                                            <p:txEl>
                                              <p:pRg st="6" end="6"/>
                                            </p:txEl>
                                          </p:spTgt>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animEffect transition="in" filter="wipe(down)">
                                      <p:cBhvr>
                                        <p:cTn id="19" dur="500"/>
                                        <p:tgtEl>
                                          <p:spTgt spid="3">
                                            <p:txEl>
                                              <p:pRg st="7" end="7"/>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3">
                                            <p:txEl>
                                              <p:pRg st="9" end="9"/>
                                            </p:txEl>
                                          </p:spTgt>
                                        </p:tgtEl>
                                        <p:attrNameLst>
                                          <p:attrName>style.visibility</p:attrName>
                                        </p:attrNameLst>
                                      </p:cBhvr>
                                      <p:to>
                                        <p:strVal val="visible"/>
                                      </p:to>
                                    </p:set>
                                    <p:animEffect transition="in" filter="wipe(down)">
                                      <p:cBhvr>
                                        <p:cTn id="24"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ChangeArrowheads="1"/>
          </p:cNvSpPr>
          <p:nvPr>
            <p:ph type="title"/>
          </p:nvPr>
        </p:nvSpPr>
        <p:spPr/>
        <p:txBody>
          <a:bodyPr/>
          <a:lstStyle/>
          <a:p>
            <a:r>
              <a:rPr lang="en-US" dirty="0" smtClean="0"/>
              <a:t>Water </a:t>
            </a:r>
            <a:r>
              <a:rPr lang="en-US" dirty="0"/>
              <a:t>Wheels</a:t>
            </a:r>
          </a:p>
        </p:txBody>
      </p:sp>
      <p:sp>
        <p:nvSpPr>
          <p:cNvPr id="151555" name="Rectangle 3"/>
          <p:cNvSpPr>
            <a:spLocks noGrp="1" noChangeArrowheads="1"/>
          </p:cNvSpPr>
          <p:nvPr>
            <p:ph type="body" idx="1"/>
          </p:nvPr>
        </p:nvSpPr>
        <p:spPr>
          <a:xfrm>
            <a:off x="381000" y="1143000"/>
            <a:ext cx="8229600" cy="5334000"/>
          </a:xfrm>
        </p:spPr>
        <p:txBody>
          <a:bodyPr>
            <a:normAutofit lnSpcReduction="10000"/>
          </a:bodyPr>
          <a:lstStyle/>
          <a:p>
            <a:pPr>
              <a:lnSpc>
                <a:spcPct val="90000"/>
              </a:lnSpc>
            </a:pPr>
            <a:r>
              <a:rPr lang="en-US" dirty="0">
                <a:latin typeface="Times New Roman" pitchFamily="18" charset="0"/>
                <a:cs typeface="Times New Roman" pitchFamily="18" charset="0"/>
              </a:rPr>
              <a:t>Types of water wheels are based upon where the water strikes it</a:t>
            </a:r>
          </a:p>
          <a:p>
            <a:pPr lvl="1">
              <a:lnSpc>
                <a:spcPct val="90000"/>
              </a:lnSpc>
            </a:pPr>
            <a:r>
              <a:rPr lang="en-US" dirty="0" err="1">
                <a:solidFill>
                  <a:srgbClr val="FF0000"/>
                </a:solidFill>
                <a:latin typeface="Times New Roman" pitchFamily="18" charset="0"/>
                <a:cs typeface="Times New Roman" pitchFamily="18" charset="0"/>
              </a:rPr>
              <a:t>Pitchback</a:t>
            </a:r>
            <a:r>
              <a:rPr lang="en-US" dirty="0">
                <a:latin typeface="Times New Roman" pitchFamily="18" charset="0"/>
                <a:cs typeface="Times New Roman" pitchFamily="18" charset="0"/>
              </a:rPr>
              <a:t> – water drops from top and is deflected backwards to fall back towards the </a:t>
            </a:r>
            <a:r>
              <a:rPr lang="en-US" dirty="0" smtClean="0">
                <a:latin typeface="Times New Roman" pitchFamily="18" charset="0"/>
                <a:cs typeface="Times New Roman" pitchFamily="18" charset="0"/>
              </a:rPr>
              <a:t>dam/river</a:t>
            </a:r>
            <a:endParaRPr lang="en-US" dirty="0">
              <a:latin typeface="Times New Roman" pitchFamily="18" charset="0"/>
              <a:cs typeface="Times New Roman" pitchFamily="18" charset="0"/>
            </a:endParaRPr>
          </a:p>
          <a:p>
            <a:pPr lvl="1">
              <a:lnSpc>
                <a:spcPct val="90000"/>
              </a:lnSpc>
            </a:pPr>
            <a:r>
              <a:rPr lang="en-US" dirty="0">
                <a:solidFill>
                  <a:srgbClr val="FF0000"/>
                </a:solidFill>
                <a:latin typeface="Times New Roman" pitchFamily="18" charset="0"/>
                <a:cs typeface="Times New Roman" pitchFamily="18" charset="0"/>
              </a:rPr>
              <a:t>Overshot </a:t>
            </a:r>
            <a:r>
              <a:rPr lang="en-US" dirty="0">
                <a:latin typeface="Times New Roman" pitchFamily="18" charset="0"/>
                <a:cs typeface="Times New Roman" pitchFamily="18" charset="0"/>
              </a:rPr>
              <a:t>– shoots over the top onto the wheel; the usual kind</a:t>
            </a:r>
          </a:p>
          <a:p>
            <a:pPr lvl="1">
              <a:lnSpc>
                <a:spcPct val="90000"/>
              </a:lnSpc>
            </a:pPr>
            <a:r>
              <a:rPr lang="en-US" dirty="0" err="1">
                <a:solidFill>
                  <a:srgbClr val="FF0000"/>
                </a:solidFill>
                <a:latin typeface="Times New Roman" pitchFamily="18" charset="0"/>
                <a:cs typeface="Times New Roman" pitchFamily="18" charset="0"/>
              </a:rPr>
              <a:t>Breastshot</a:t>
            </a:r>
            <a:r>
              <a:rPr lang="en-US" dirty="0">
                <a:latin typeface="Times New Roman" pitchFamily="18" charset="0"/>
                <a:cs typeface="Times New Roman" pitchFamily="18" charset="0"/>
              </a:rPr>
              <a:t> – strikes about 50% to 80% of height of the near side of the wheel</a:t>
            </a:r>
          </a:p>
          <a:p>
            <a:pPr lvl="1">
              <a:lnSpc>
                <a:spcPct val="90000"/>
              </a:lnSpc>
            </a:pPr>
            <a:r>
              <a:rPr lang="en-US" dirty="0">
                <a:solidFill>
                  <a:srgbClr val="FF0000"/>
                </a:solidFill>
                <a:latin typeface="Times New Roman" pitchFamily="18" charset="0"/>
                <a:cs typeface="Times New Roman" pitchFamily="18" charset="0"/>
              </a:rPr>
              <a:t>Undershot </a:t>
            </a:r>
            <a:r>
              <a:rPr lang="en-US" dirty="0">
                <a:latin typeface="Times New Roman" pitchFamily="18" charset="0"/>
                <a:cs typeface="Times New Roman" pitchFamily="18" charset="0"/>
              </a:rPr>
              <a:t>– pushes underneath and need not be more than immersed in a stream</a:t>
            </a:r>
          </a:p>
          <a:p>
            <a:pPr>
              <a:lnSpc>
                <a:spcPct val="90000"/>
              </a:lnSpc>
            </a:pPr>
            <a:r>
              <a:rPr lang="en-US" dirty="0">
                <a:latin typeface="Times New Roman" pitchFamily="18" charset="0"/>
                <a:cs typeface="Times New Roman" pitchFamily="18" charset="0"/>
              </a:rPr>
              <a:t>Waterwheels turn slowly compared with turbines</a:t>
            </a:r>
          </a:p>
          <a:p>
            <a:pPr lvl="1">
              <a:lnSpc>
                <a:spcPct val="90000"/>
              </a:lnSpc>
            </a:pPr>
            <a:r>
              <a:rPr lang="en-US" dirty="0">
                <a:latin typeface="Times New Roman" pitchFamily="18" charset="0"/>
                <a:cs typeface="Times New Roman" pitchFamily="18" charset="0"/>
              </a:rPr>
              <a:t> one to fifty </a:t>
            </a:r>
            <a:r>
              <a:rPr lang="en-US" dirty="0" smtClean="0">
                <a:latin typeface="Times New Roman" pitchFamily="18" charset="0"/>
                <a:cs typeface="Times New Roman" pitchFamily="18" charset="0"/>
              </a:rPr>
              <a:t>rpm</a:t>
            </a:r>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F038441B-6840-4090-92F6-FFD6E6274301}" type="slidenum">
              <a:rPr lang="en-US" smtClean="0"/>
              <a:pPr/>
              <a:t>10</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ChangeArrowheads="1"/>
          </p:cNvSpPr>
          <p:nvPr>
            <p:ph type="title"/>
          </p:nvPr>
        </p:nvSpPr>
        <p:spPr/>
        <p:txBody>
          <a:bodyPr/>
          <a:lstStyle/>
          <a:p>
            <a:r>
              <a:rPr lang="en-US" dirty="0" err="1" smtClean="0">
                <a:solidFill>
                  <a:srgbClr val="FF0000"/>
                </a:solidFill>
              </a:rPr>
              <a:t>Pitchback</a:t>
            </a:r>
            <a:endParaRPr lang="en-US" dirty="0">
              <a:solidFill>
                <a:srgbClr val="FF0000"/>
              </a:solidFill>
            </a:endParaRPr>
          </a:p>
        </p:txBody>
      </p:sp>
      <p:sp>
        <p:nvSpPr>
          <p:cNvPr id="159747" name="Rectangle 3"/>
          <p:cNvSpPr>
            <a:spLocks noGrp="1" noChangeArrowheads="1"/>
          </p:cNvSpPr>
          <p:nvPr>
            <p:ph type="body" idx="1"/>
          </p:nvPr>
        </p:nvSpPr>
        <p:spPr>
          <a:xfrm>
            <a:off x="381000" y="4572000"/>
            <a:ext cx="8229600" cy="1828800"/>
          </a:xfrm>
        </p:spPr>
        <p:txBody>
          <a:bodyPr>
            <a:noAutofit/>
          </a:bodyPr>
          <a:lstStyle/>
          <a:p>
            <a:r>
              <a:rPr lang="en-US" sz="2800" dirty="0">
                <a:latin typeface="Times New Roman" pitchFamily="18" charset="0"/>
                <a:cs typeface="Times New Roman" pitchFamily="18" charset="0"/>
              </a:rPr>
              <a:t>Note the difference in direction of the water flow</a:t>
            </a:r>
          </a:p>
          <a:p>
            <a:r>
              <a:rPr lang="en-US" sz="2800" dirty="0">
                <a:latin typeface="Times New Roman" pitchFamily="18" charset="0"/>
                <a:cs typeface="Times New Roman" pitchFamily="18" charset="0"/>
              </a:rPr>
              <a:t>A containing surround structure could force the water against the wheel as it falls and increase the weight of the water in the wheel</a:t>
            </a:r>
          </a:p>
        </p:txBody>
      </p:sp>
      <p:pic>
        <p:nvPicPr>
          <p:cNvPr id="159749" name="Picture 5" descr="wheels-1"/>
          <p:cNvPicPr>
            <a:picLocks noChangeAspect="1" noChangeArrowheads="1"/>
          </p:cNvPicPr>
          <p:nvPr/>
        </p:nvPicPr>
        <p:blipFill>
          <a:blip r:embed="rId3" cstate="print"/>
          <a:srcRect/>
          <a:stretch>
            <a:fillRect/>
          </a:stretch>
        </p:blipFill>
        <p:spPr bwMode="auto">
          <a:xfrm>
            <a:off x="419100" y="1447800"/>
            <a:ext cx="8039100" cy="3122613"/>
          </a:xfrm>
          <a:prstGeom prst="rect">
            <a:avLst/>
          </a:prstGeom>
          <a:noFill/>
        </p:spPr>
      </p:pic>
      <p:sp>
        <p:nvSpPr>
          <p:cNvPr id="5" name="Slide Number Placeholder 4"/>
          <p:cNvSpPr>
            <a:spLocks noGrp="1"/>
          </p:cNvSpPr>
          <p:nvPr>
            <p:ph type="sldNum" sz="quarter" idx="12"/>
          </p:nvPr>
        </p:nvSpPr>
        <p:spPr/>
        <p:txBody>
          <a:bodyPr/>
          <a:lstStyle/>
          <a:p>
            <a:fld id="{F038441B-6840-4090-92F6-FFD6E6274301}" type="slidenum">
              <a:rPr lang="en-US" smtClean="0"/>
              <a:pPr/>
              <a:t>11</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title"/>
          </p:nvPr>
        </p:nvSpPr>
        <p:spPr/>
        <p:txBody>
          <a:bodyPr/>
          <a:lstStyle/>
          <a:p>
            <a:r>
              <a:rPr lang="en-US" dirty="0" smtClean="0">
                <a:solidFill>
                  <a:srgbClr val="FF0000"/>
                </a:solidFill>
              </a:rPr>
              <a:t>Overshot</a:t>
            </a:r>
            <a:endParaRPr lang="en-US" dirty="0">
              <a:solidFill>
                <a:srgbClr val="FF0000"/>
              </a:solidFill>
            </a:endParaRPr>
          </a:p>
        </p:txBody>
      </p:sp>
      <p:sp>
        <p:nvSpPr>
          <p:cNvPr id="155651" name="Rectangle 3"/>
          <p:cNvSpPr>
            <a:spLocks noGrp="1" noChangeArrowheads="1"/>
          </p:cNvSpPr>
          <p:nvPr>
            <p:ph type="body" idx="1"/>
          </p:nvPr>
        </p:nvSpPr>
        <p:spPr>
          <a:xfrm>
            <a:off x="381000" y="1143000"/>
            <a:ext cx="8229600" cy="2667000"/>
          </a:xfrm>
        </p:spPr>
        <p:txBody>
          <a:bodyPr>
            <a:normAutofit fontScale="85000" lnSpcReduction="10000"/>
          </a:bodyPr>
          <a:lstStyle/>
          <a:p>
            <a:r>
              <a:rPr lang="en-US" dirty="0">
                <a:latin typeface="Times New Roman" pitchFamily="18" charset="0"/>
                <a:cs typeface="Times New Roman" pitchFamily="18" charset="0"/>
              </a:rPr>
              <a:t>The water flows across the top of the wheel, pushing it forward, but also partially filling the buckets so that the weight pushes downward to turn the wheel</a:t>
            </a:r>
          </a:p>
          <a:p>
            <a:r>
              <a:rPr lang="en-US" dirty="0">
                <a:latin typeface="Times New Roman" pitchFamily="18" charset="0"/>
                <a:cs typeface="Times New Roman" pitchFamily="18" charset="0"/>
              </a:rPr>
              <a:t>The inertia of the water helps turn the wheel only slightly since it doesn’t flow very fast</a:t>
            </a:r>
          </a:p>
          <a:p>
            <a:pPr lvl="1"/>
            <a:r>
              <a:rPr lang="en-US" dirty="0">
                <a:latin typeface="Times New Roman" pitchFamily="18" charset="0"/>
                <a:cs typeface="Times New Roman" pitchFamily="18" charset="0"/>
              </a:rPr>
              <a:t>A very fast flow would be needed to get kinetic energy</a:t>
            </a:r>
          </a:p>
        </p:txBody>
      </p:sp>
      <p:pic>
        <p:nvPicPr>
          <p:cNvPr id="155654" name="Picture 6" descr="watermill-3"/>
          <p:cNvPicPr>
            <a:picLocks noChangeAspect="1" noChangeArrowheads="1"/>
          </p:cNvPicPr>
          <p:nvPr/>
        </p:nvPicPr>
        <p:blipFill>
          <a:blip r:embed="rId3" cstate="print"/>
          <a:srcRect/>
          <a:stretch>
            <a:fillRect/>
          </a:stretch>
        </p:blipFill>
        <p:spPr bwMode="auto">
          <a:xfrm>
            <a:off x="2514600" y="3581400"/>
            <a:ext cx="2971800" cy="2971800"/>
          </a:xfrm>
          <a:prstGeom prst="rect">
            <a:avLst/>
          </a:prstGeom>
          <a:noFill/>
        </p:spPr>
      </p:pic>
      <p:sp>
        <p:nvSpPr>
          <p:cNvPr id="5" name="Slide Number Placeholder 4"/>
          <p:cNvSpPr>
            <a:spLocks noGrp="1"/>
          </p:cNvSpPr>
          <p:nvPr>
            <p:ph type="sldNum" sz="quarter" idx="12"/>
          </p:nvPr>
        </p:nvSpPr>
        <p:spPr/>
        <p:txBody>
          <a:bodyPr/>
          <a:lstStyle/>
          <a:p>
            <a:fld id="{F038441B-6840-4090-92F6-FFD6E6274301}" type="slidenum">
              <a:rPr lang="en-US" smtClean="0"/>
              <a:pPr/>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p:txBody>
          <a:bodyPr/>
          <a:lstStyle/>
          <a:p>
            <a:r>
              <a:rPr lang="en-US" dirty="0" err="1" smtClean="0">
                <a:solidFill>
                  <a:srgbClr val="FF0000"/>
                </a:solidFill>
              </a:rPr>
              <a:t>Breastshot</a:t>
            </a:r>
            <a:endParaRPr lang="en-US" dirty="0">
              <a:solidFill>
                <a:srgbClr val="FF0000"/>
              </a:solidFill>
            </a:endParaRPr>
          </a:p>
        </p:txBody>
      </p:sp>
      <p:sp>
        <p:nvSpPr>
          <p:cNvPr id="154627" name="Rectangle 3"/>
          <p:cNvSpPr>
            <a:spLocks noGrp="1" noChangeArrowheads="1"/>
          </p:cNvSpPr>
          <p:nvPr>
            <p:ph type="body" idx="1"/>
          </p:nvPr>
        </p:nvSpPr>
        <p:spPr>
          <a:xfrm>
            <a:off x="228600" y="5410200"/>
            <a:ext cx="8229600" cy="1143000"/>
          </a:xfrm>
        </p:spPr>
        <p:txBody>
          <a:bodyPr>
            <a:normAutofit fontScale="92500" lnSpcReduction="20000"/>
          </a:bodyPr>
          <a:lstStyle/>
          <a:p>
            <a:pPr>
              <a:lnSpc>
                <a:spcPct val="90000"/>
              </a:lnSpc>
            </a:pPr>
            <a:r>
              <a:rPr lang="en-US" dirty="0">
                <a:latin typeface="Times New Roman" pitchFamily="18" charset="0"/>
                <a:cs typeface="Times New Roman" pitchFamily="18" charset="0"/>
              </a:rPr>
              <a:t>The water strikes the wheel about mid-way up so the inertia and the weight of the water push the wheel around</a:t>
            </a:r>
          </a:p>
        </p:txBody>
      </p:sp>
      <p:pic>
        <p:nvPicPr>
          <p:cNvPr id="154630" name="Picture 6" descr="breastshot"/>
          <p:cNvPicPr>
            <a:picLocks noChangeAspect="1" noChangeArrowheads="1" noCrop="1"/>
          </p:cNvPicPr>
          <p:nvPr/>
        </p:nvPicPr>
        <p:blipFill>
          <a:blip r:embed="rId3" cstate="print"/>
          <a:srcRect/>
          <a:stretch>
            <a:fillRect/>
          </a:stretch>
        </p:blipFill>
        <p:spPr bwMode="auto">
          <a:xfrm>
            <a:off x="4114800" y="1143000"/>
            <a:ext cx="4594225" cy="4114800"/>
          </a:xfrm>
          <a:prstGeom prst="rect">
            <a:avLst/>
          </a:prstGeom>
          <a:noFill/>
        </p:spPr>
      </p:pic>
      <p:sp>
        <p:nvSpPr>
          <p:cNvPr id="154631" name="AutoShape 7"/>
          <p:cNvSpPr>
            <a:spLocks noChangeArrowheads="1"/>
          </p:cNvSpPr>
          <p:nvPr/>
        </p:nvSpPr>
        <p:spPr bwMode="auto">
          <a:xfrm>
            <a:off x="1524000" y="3733800"/>
            <a:ext cx="2286000" cy="533400"/>
          </a:xfrm>
          <a:prstGeom prst="rightArrow">
            <a:avLst>
              <a:gd name="adj1" fmla="val 50000"/>
              <a:gd name="adj2" fmla="val 107143"/>
            </a:avLst>
          </a:prstGeom>
          <a:solidFill>
            <a:srgbClr val="3366FF"/>
          </a:solidFill>
          <a:ln w="9525">
            <a:solidFill>
              <a:schemeClr val="tx1"/>
            </a:solidFill>
            <a:miter lim="800000"/>
            <a:headEnd/>
            <a:tailEnd/>
          </a:ln>
          <a:effectLst/>
        </p:spPr>
        <p:txBody>
          <a:bodyPr wrap="none" anchor="ctr"/>
          <a:lstStyle/>
          <a:p>
            <a:endParaRPr lang="en-US"/>
          </a:p>
        </p:txBody>
      </p:sp>
      <p:sp>
        <p:nvSpPr>
          <p:cNvPr id="154632" name="Text Box 8"/>
          <p:cNvSpPr txBox="1">
            <a:spLocks noChangeArrowheads="1"/>
          </p:cNvSpPr>
          <p:nvPr/>
        </p:nvSpPr>
        <p:spPr bwMode="auto">
          <a:xfrm>
            <a:off x="1066800" y="4267200"/>
            <a:ext cx="1808163" cy="457200"/>
          </a:xfrm>
          <a:prstGeom prst="rect">
            <a:avLst/>
          </a:prstGeom>
          <a:noFill/>
          <a:ln w="9525">
            <a:noFill/>
            <a:miter lim="800000"/>
            <a:headEnd/>
            <a:tailEnd/>
          </a:ln>
          <a:effectLst/>
        </p:spPr>
        <p:txBody>
          <a:bodyPr wrap="none">
            <a:spAutoFit/>
          </a:bodyPr>
          <a:lstStyle/>
          <a:p>
            <a:pPr>
              <a:spcBef>
                <a:spcPct val="0"/>
              </a:spcBef>
              <a:buClrTx/>
              <a:buFontTx/>
              <a:buNone/>
            </a:pPr>
            <a:r>
              <a:rPr kumimoji="0" lang="en-US" sz="2400" b="1">
                <a:latin typeface="Arial" charset="0"/>
              </a:rPr>
              <a:t>Water Flow</a:t>
            </a:r>
          </a:p>
        </p:txBody>
      </p:sp>
      <p:pic>
        <p:nvPicPr>
          <p:cNvPr id="154633" name="Picture 9" descr="breastshot"/>
          <p:cNvPicPr>
            <a:picLocks noChangeAspect="1" noChangeArrowheads="1" noCrop="1"/>
          </p:cNvPicPr>
          <p:nvPr/>
        </p:nvPicPr>
        <p:blipFill>
          <a:blip r:embed="rId3" cstate="print"/>
          <a:srcRect/>
          <a:stretch>
            <a:fillRect/>
          </a:stretch>
        </p:blipFill>
        <p:spPr bwMode="auto">
          <a:xfrm>
            <a:off x="4114800" y="1143000"/>
            <a:ext cx="4594225" cy="4114800"/>
          </a:xfrm>
          <a:prstGeom prst="rect">
            <a:avLst/>
          </a:prstGeom>
          <a:noFill/>
        </p:spPr>
      </p:pic>
      <p:sp>
        <p:nvSpPr>
          <p:cNvPr id="154634" name="Rectangle 10"/>
          <p:cNvSpPr>
            <a:spLocks noChangeArrowheads="1"/>
          </p:cNvSpPr>
          <p:nvPr/>
        </p:nvSpPr>
        <p:spPr bwMode="auto">
          <a:xfrm>
            <a:off x="457200" y="1371600"/>
            <a:ext cx="3657600" cy="2362200"/>
          </a:xfrm>
          <a:prstGeom prst="rect">
            <a:avLst/>
          </a:prstGeom>
          <a:noFill/>
          <a:ln w="9525">
            <a:noFill/>
            <a:miter lim="800000"/>
            <a:headEnd/>
            <a:tailEnd/>
          </a:ln>
        </p:spPr>
        <p:txBody>
          <a:bodyPr/>
          <a:lstStyle/>
          <a:p>
            <a:pPr marL="342900" indent="-342900">
              <a:lnSpc>
                <a:spcPct val="90000"/>
              </a:lnSpc>
              <a:buFont typeface="Arial" pitchFamily="34" charset="0"/>
              <a:buChar char="•"/>
            </a:pPr>
            <a:r>
              <a:rPr lang="en-US" sz="2800" dirty="0">
                <a:latin typeface="Times New Roman" pitchFamily="18" charset="0"/>
                <a:cs typeface="Times New Roman" pitchFamily="18" charset="0"/>
              </a:rPr>
              <a:t>Note the contoured channel or surround at the bottom of the wheel that holds the water into the wheel</a:t>
            </a:r>
          </a:p>
        </p:txBody>
      </p:sp>
      <p:sp>
        <p:nvSpPr>
          <p:cNvPr id="9" name="Slide Number Placeholder 8"/>
          <p:cNvSpPr>
            <a:spLocks noGrp="1"/>
          </p:cNvSpPr>
          <p:nvPr>
            <p:ph type="sldNum" sz="quarter" idx="12"/>
          </p:nvPr>
        </p:nvSpPr>
        <p:spPr/>
        <p:txBody>
          <a:bodyPr/>
          <a:lstStyle/>
          <a:p>
            <a:fld id="{F038441B-6840-4090-92F6-FFD6E6274301}" type="slidenum">
              <a:rPr lang="en-US" smtClean="0"/>
              <a:pPr/>
              <a:t>13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ChangeArrowheads="1"/>
          </p:cNvSpPr>
          <p:nvPr>
            <p:ph type="title"/>
          </p:nvPr>
        </p:nvSpPr>
        <p:spPr/>
        <p:txBody>
          <a:bodyPr/>
          <a:lstStyle/>
          <a:p>
            <a:r>
              <a:rPr lang="en-US" dirty="0" smtClean="0">
                <a:solidFill>
                  <a:srgbClr val="FF0000"/>
                </a:solidFill>
              </a:rPr>
              <a:t>Undershot</a:t>
            </a:r>
            <a:endParaRPr lang="en-US" dirty="0">
              <a:solidFill>
                <a:srgbClr val="FF0000"/>
              </a:solidFill>
            </a:endParaRPr>
          </a:p>
        </p:txBody>
      </p:sp>
      <p:sp>
        <p:nvSpPr>
          <p:cNvPr id="153603" name="Rectangle 3"/>
          <p:cNvSpPr>
            <a:spLocks noGrp="1" noChangeArrowheads="1"/>
          </p:cNvSpPr>
          <p:nvPr>
            <p:ph type="body" idx="1"/>
          </p:nvPr>
        </p:nvSpPr>
        <p:spPr>
          <a:xfrm>
            <a:off x="304800" y="1447800"/>
            <a:ext cx="4953000" cy="4724400"/>
          </a:xfrm>
        </p:spPr>
        <p:txBody>
          <a:bodyPr>
            <a:normAutofit fontScale="92500" lnSpcReduction="10000"/>
          </a:bodyPr>
          <a:lstStyle/>
          <a:p>
            <a:r>
              <a:rPr lang="en-US" dirty="0">
                <a:latin typeface="Times New Roman" pitchFamily="18" charset="0"/>
                <a:cs typeface="Times New Roman" pitchFamily="18" charset="0"/>
              </a:rPr>
              <a:t>The undershot wheel is simply placed in a stream with the bottom of the wheel pushed by the current</a:t>
            </a:r>
          </a:p>
          <a:p>
            <a:r>
              <a:rPr lang="en-US" dirty="0">
                <a:latin typeface="Times New Roman" pitchFamily="18" charset="0"/>
                <a:cs typeface="Times New Roman" pitchFamily="18" charset="0"/>
              </a:rPr>
              <a:t>Works well where there is little depth and no head</a:t>
            </a:r>
          </a:p>
          <a:p>
            <a:r>
              <a:rPr lang="en-US" dirty="0">
                <a:latin typeface="Times New Roman" pitchFamily="18" charset="0"/>
                <a:cs typeface="Times New Roman" pitchFamily="18" charset="0"/>
              </a:rPr>
              <a:t>Inefficient, but works where others </a:t>
            </a:r>
            <a:r>
              <a:rPr lang="en-US" dirty="0" smtClean="0">
                <a:latin typeface="Times New Roman" pitchFamily="18" charset="0"/>
                <a:cs typeface="Times New Roman" pitchFamily="18" charset="0"/>
              </a:rPr>
              <a:t>won’t</a:t>
            </a:r>
          </a:p>
          <a:p>
            <a:r>
              <a:rPr lang="en-US" dirty="0" smtClean="0">
                <a:latin typeface="Times New Roman" pitchFamily="18" charset="0"/>
                <a:cs typeface="Times New Roman" pitchFamily="18" charset="0"/>
              </a:rPr>
              <a:t>Can be on a small boat anchored in a stream</a:t>
            </a:r>
          </a:p>
        </p:txBody>
      </p:sp>
      <p:pic>
        <p:nvPicPr>
          <p:cNvPr id="153606" name="Picture 6" descr="watermill-2"/>
          <p:cNvPicPr>
            <a:picLocks noChangeAspect="1" noChangeArrowheads="1"/>
          </p:cNvPicPr>
          <p:nvPr/>
        </p:nvPicPr>
        <p:blipFill>
          <a:blip r:embed="rId3" cstate="print"/>
          <a:srcRect/>
          <a:stretch>
            <a:fillRect/>
          </a:stretch>
        </p:blipFill>
        <p:spPr bwMode="auto">
          <a:xfrm>
            <a:off x="5410200" y="1676400"/>
            <a:ext cx="3390900" cy="3390900"/>
          </a:xfrm>
          <a:prstGeom prst="rect">
            <a:avLst/>
          </a:prstGeom>
          <a:noFill/>
        </p:spPr>
      </p:pic>
      <p:sp>
        <p:nvSpPr>
          <p:cNvPr id="5" name="Slide Number Placeholder 4"/>
          <p:cNvSpPr>
            <a:spLocks noGrp="1"/>
          </p:cNvSpPr>
          <p:nvPr>
            <p:ph type="sldNum" sz="quarter" idx="12"/>
          </p:nvPr>
        </p:nvSpPr>
        <p:spPr/>
        <p:txBody>
          <a:bodyPr/>
          <a:lstStyle/>
          <a:p>
            <a:fld id="{F038441B-6840-4090-92F6-FFD6E6274301}" type="slidenum">
              <a:rPr lang="en-US" smtClean="0"/>
              <a:pPr/>
              <a:t>14</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Content Placeholder 2"/>
          <p:cNvSpPr>
            <a:spLocks noGrp="1"/>
          </p:cNvSpPr>
          <p:nvPr>
            <p:ph idx="1"/>
          </p:nvPr>
        </p:nvSpPr>
        <p:spPr>
          <a:xfrm>
            <a:off x="0" y="0"/>
            <a:ext cx="9144000" cy="6858000"/>
          </a:xfrm>
        </p:spPr>
        <p:txBody>
          <a:bodyPr/>
          <a:lstStyle/>
          <a:p>
            <a:pPr marL="0" indent="0">
              <a:buFont typeface="Wingdings" pitchFamily="2" charset="2"/>
              <a:buChar char="Ø"/>
            </a:pPr>
            <a:r>
              <a:rPr lang="en-US" sz="2800" i="1" dirty="0" smtClean="0">
                <a:latin typeface="Times New Roman" pitchFamily="18" charset="0"/>
                <a:cs typeface="Times New Roman" pitchFamily="18" charset="0"/>
              </a:rPr>
              <a:t>In 1849, the Francis turbine was invented and later used in world’s first hydroelectric power plant. </a:t>
            </a:r>
          </a:p>
          <a:p>
            <a:pPr marL="0" indent="0" algn="just">
              <a:buFont typeface="Wingdings" pitchFamily="2" charset="2"/>
              <a:buChar char="Ø"/>
            </a:pPr>
            <a:r>
              <a:rPr lang="en-US" sz="3000" i="1" dirty="0" smtClean="0">
                <a:latin typeface="Times New Roman" pitchFamily="18" charset="0"/>
                <a:cs typeface="Times New Roman" pitchFamily="18" charset="0"/>
              </a:rPr>
              <a:t>Alternating current is used today. That breakthrough came when the electric generator was coupled to the turbine, which resulted in the worlds, and the United States', </a:t>
            </a:r>
            <a:r>
              <a:rPr lang="en-US" sz="3000" i="1" dirty="0" smtClean="0">
                <a:solidFill>
                  <a:srgbClr val="FF0000"/>
                </a:solidFill>
                <a:latin typeface="Times New Roman" pitchFamily="18" charset="0"/>
                <a:cs typeface="Times New Roman" pitchFamily="18" charset="0"/>
              </a:rPr>
              <a:t>first hydroelectric plant</a:t>
            </a:r>
            <a:r>
              <a:rPr lang="en-US" sz="3000" i="1" dirty="0" smtClean="0">
                <a:latin typeface="Times New Roman" pitchFamily="18" charset="0"/>
                <a:cs typeface="Times New Roman" pitchFamily="18" charset="0"/>
              </a:rPr>
              <a:t> located in Appleton, Wisconsin, in 1882. </a:t>
            </a:r>
          </a:p>
          <a:p>
            <a:pPr marL="0" indent="0" algn="just">
              <a:buFont typeface="Arial" charset="0"/>
              <a:buNone/>
            </a:pPr>
            <a:endParaRPr lang="en-US" sz="3000" i="1" dirty="0" smtClean="0">
              <a:latin typeface="Times New Roman" pitchFamily="18" charset="0"/>
              <a:cs typeface="Times New Roman" pitchFamily="18" charset="0"/>
            </a:endParaRPr>
          </a:p>
          <a:p>
            <a:pPr marL="0" indent="0" algn="just">
              <a:buFont typeface="Wingdings" pitchFamily="2" charset="2"/>
              <a:buChar char="Ø"/>
            </a:pPr>
            <a:r>
              <a:rPr lang="en-US" sz="2800" i="1" dirty="0" smtClean="0">
                <a:latin typeface="Times New Roman" pitchFamily="18" charset="0"/>
                <a:cs typeface="Times New Roman" pitchFamily="18" charset="0"/>
              </a:rPr>
              <a:t>Present-day hydroelectric plant is the end-product of 2000 years of technological advance, from the </a:t>
            </a:r>
            <a:r>
              <a:rPr lang="en-US" sz="2800" i="1" dirty="0" smtClean="0">
                <a:solidFill>
                  <a:srgbClr val="0000FF"/>
                </a:solidFill>
                <a:latin typeface="Times New Roman" pitchFamily="18" charset="0"/>
                <a:cs typeface="Times New Roman" pitchFamily="18" charset="0"/>
              </a:rPr>
              <a:t>creaking wooden wheel, converting a few percent of water power</a:t>
            </a:r>
            <a:r>
              <a:rPr lang="en-US" sz="2800" i="1" dirty="0" smtClean="0">
                <a:latin typeface="Times New Roman" pitchFamily="18" charset="0"/>
                <a:cs typeface="Times New Roman" pitchFamily="18" charset="0"/>
              </a:rPr>
              <a:t> into useful mechanical output, to the </a:t>
            </a:r>
            <a:r>
              <a:rPr lang="en-US" sz="2800" i="1" dirty="0" smtClean="0">
                <a:solidFill>
                  <a:srgbClr val="0000FF"/>
                </a:solidFill>
                <a:latin typeface="Times New Roman" pitchFamily="18" charset="0"/>
                <a:cs typeface="Times New Roman" pitchFamily="18" charset="0"/>
              </a:rPr>
              <a:t>modern turbo-generator spinning at 1500 revolutions </a:t>
            </a:r>
            <a:r>
              <a:rPr lang="en-US" sz="2800" i="1" dirty="0" smtClean="0">
                <a:latin typeface="Times New Roman" pitchFamily="18" charset="0"/>
                <a:cs typeface="Times New Roman" pitchFamily="18" charset="0"/>
              </a:rPr>
              <a:t>per minute and producing electric power at efficiencies which can reach 90 % .</a:t>
            </a:r>
            <a:endParaRPr lang="en-US" sz="28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122">
                                            <p:txEl>
                                              <p:pRg st="0" end="0"/>
                                            </p:txEl>
                                          </p:spTgt>
                                        </p:tgtEl>
                                        <p:attrNameLst>
                                          <p:attrName>style.visibility</p:attrName>
                                        </p:attrNameLst>
                                      </p:cBhvr>
                                      <p:to>
                                        <p:strVal val="visible"/>
                                      </p:to>
                                    </p:set>
                                    <p:animEffect transition="in" filter="wipe(down)">
                                      <p:cBhvr>
                                        <p:cTn id="7" dur="500"/>
                                        <p:tgtEl>
                                          <p:spTgt spid="512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122">
                                            <p:txEl>
                                              <p:pRg st="1" end="1"/>
                                            </p:txEl>
                                          </p:spTgt>
                                        </p:tgtEl>
                                        <p:attrNameLst>
                                          <p:attrName>style.visibility</p:attrName>
                                        </p:attrNameLst>
                                      </p:cBhvr>
                                      <p:to>
                                        <p:strVal val="visible"/>
                                      </p:to>
                                    </p:set>
                                    <p:animEffect transition="in" filter="wipe(down)">
                                      <p:cBhvr>
                                        <p:cTn id="12" dur="500"/>
                                        <p:tgtEl>
                                          <p:spTgt spid="512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122">
                                            <p:txEl>
                                              <p:pRg st="3" end="3"/>
                                            </p:txEl>
                                          </p:spTgt>
                                        </p:tgtEl>
                                        <p:attrNameLst>
                                          <p:attrName>style.visibility</p:attrName>
                                        </p:attrNameLst>
                                      </p:cBhvr>
                                      <p:to>
                                        <p:strVal val="visible"/>
                                      </p:to>
                                    </p:set>
                                    <p:animEffect transition="in" filter="wipe(down)">
                                      <p:cBhvr>
                                        <p:cTn id="17" dur="500"/>
                                        <p:tgtEl>
                                          <p:spTgt spid="512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Content Placeholder 2"/>
          <p:cNvSpPr>
            <a:spLocks noGrp="1"/>
          </p:cNvSpPr>
          <p:nvPr>
            <p:ph idx="1"/>
          </p:nvPr>
        </p:nvSpPr>
        <p:spPr>
          <a:xfrm>
            <a:off x="0" y="0"/>
            <a:ext cx="9144000" cy="6858000"/>
          </a:xfrm>
        </p:spPr>
        <p:txBody>
          <a:bodyPr/>
          <a:lstStyle/>
          <a:p>
            <a:pPr marL="0" indent="0" algn="just">
              <a:buFont typeface="Wingdings" pitchFamily="2" charset="2"/>
              <a:buChar char="Ø"/>
            </a:pPr>
            <a:r>
              <a:rPr lang="en-US" sz="2800" i="1" dirty="0" smtClean="0">
                <a:latin typeface="Times New Roman" pitchFamily="18" charset="0"/>
                <a:cs typeface="Times New Roman" pitchFamily="18" charset="0"/>
              </a:rPr>
              <a:t>The existing development of hydropower has resulted from a fairly uniform rate of increase in competition with other modes of electrical energy production. </a:t>
            </a:r>
          </a:p>
          <a:p>
            <a:pPr marL="0" indent="0" algn="just">
              <a:buFont typeface="Wingdings" pitchFamily="2" charset="2"/>
              <a:buChar char="Ø"/>
            </a:pPr>
            <a:r>
              <a:rPr lang="en-US" sz="2800" i="1" dirty="0" smtClean="0">
                <a:latin typeface="Times New Roman" pitchFamily="18" charset="0"/>
                <a:cs typeface="Times New Roman" pitchFamily="18" charset="0"/>
              </a:rPr>
              <a:t>Until the mid-1970s, the pattern of hydro development was to develop bigger and bigger units because smaller hydro plants were not competitive with fossil fuel power plants.</a:t>
            </a:r>
          </a:p>
          <a:p>
            <a:pPr marL="0" indent="0" algn="just">
              <a:buFont typeface="Wingdings" pitchFamily="2" charset="2"/>
              <a:buChar char="Ø"/>
            </a:pPr>
            <a:r>
              <a:rPr lang="en-US" sz="2800" i="1" dirty="0" smtClean="0">
                <a:latin typeface="Times New Roman" pitchFamily="18" charset="0"/>
                <a:cs typeface="Times New Roman" pitchFamily="18" charset="0"/>
              </a:rPr>
              <a:t>During the period from 1940 to 1970, small units were actually forced out of production because of the high cost of operation and the ready availability of electrical energy from large steam power plants and large high-capacity hydro plants.</a:t>
            </a:r>
          </a:p>
          <a:p>
            <a:pPr marL="0" indent="0" algn="just">
              <a:buFont typeface="Wingdings" pitchFamily="2" charset="2"/>
              <a:buChar char="Ø"/>
            </a:pPr>
            <a:r>
              <a:rPr lang="en-US" sz="2800" i="1" dirty="0" smtClean="0">
                <a:latin typeface="Times New Roman" pitchFamily="18" charset="0"/>
                <a:cs typeface="Times New Roman" pitchFamily="18" charset="0"/>
              </a:rPr>
              <a:t>Recently, with rising costs of fossil fuels, </a:t>
            </a:r>
            <a:r>
              <a:rPr lang="en-US" sz="2800" b="1" i="1" dirty="0" smtClean="0">
                <a:solidFill>
                  <a:srgbClr val="FF0000"/>
                </a:solidFill>
                <a:latin typeface="Times New Roman" pitchFamily="18" charset="0"/>
                <a:cs typeface="Times New Roman" pitchFamily="18" charset="0"/>
              </a:rPr>
              <a:t>the economic feasibility of small-scale hydro has changed making</a:t>
            </a:r>
            <a:r>
              <a:rPr lang="en-US" sz="2800" i="1" dirty="0" smtClean="0">
                <a:latin typeface="Times New Roman" pitchFamily="18" charset="0"/>
                <a:cs typeface="Times New Roman" pitchFamily="18" charset="0"/>
              </a:rPr>
              <a:t> it  an attractive energy production alternative.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146">
                                            <p:txEl>
                                              <p:pRg st="0" end="0"/>
                                            </p:txEl>
                                          </p:spTgt>
                                        </p:tgtEl>
                                        <p:attrNameLst>
                                          <p:attrName>style.visibility</p:attrName>
                                        </p:attrNameLst>
                                      </p:cBhvr>
                                      <p:to>
                                        <p:strVal val="visible"/>
                                      </p:to>
                                    </p:set>
                                    <p:animEffect transition="in" filter="wipe(down)">
                                      <p:cBhvr>
                                        <p:cTn id="7" dur="500"/>
                                        <p:tgtEl>
                                          <p:spTgt spid="614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146">
                                            <p:txEl>
                                              <p:pRg st="1" end="1"/>
                                            </p:txEl>
                                          </p:spTgt>
                                        </p:tgtEl>
                                        <p:attrNameLst>
                                          <p:attrName>style.visibility</p:attrName>
                                        </p:attrNameLst>
                                      </p:cBhvr>
                                      <p:to>
                                        <p:strVal val="visible"/>
                                      </p:to>
                                    </p:set>
                                    <p:animEffect transition="in" filter="wipe(down)">
                                      <p:cBhvr>
                                        <p:cTn id="12" dur="500"/>
                                        <p:tgtEl>
                                          <p:spTgt spid="614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146">
                                            <p:txEl>
                                              <p:pRg st="2" end="2"/>
                                            </p:txEl>
                                          </p:spTgt>
                                        </p:tgtEl>
                                        <p:attrNameLst>
                                          <p:attrName>style.visibility</p:attrName>
                                        </p:attrNameLst>
                                      </p:cBhvr>
                                      <p:to>
                                        <p:strVal val="visible"/>
                                      </p:to>
                                    </p:set>
                                    <p:animEffect transition="in" filter="wipe(down)">
                                      <p:cBhvr>
                                        <p:cTn id="17" dur="500"/>
                                        <p:tgtEl>
                                          <p:spTgt spid="614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146">
                                            <p:txEl>
                                              <p:pRg st="3" end="3"/>
                                            </p:txEl>
                                          </p:spTgt>
                                        </p:tgtEl>
                                        <p:attrNameLst>
                                          <p:attrName>style.visibility</p:attrName>
                                        </p:attrNameLst>
                                      </p:cBhvr>
                                      <p:to>
                                        <p:strVal val="visible"/>
                                      </p:to>
                                    </p:set>
                                    <p:animEffect transition="in" filter="wipe(down)">
                                      <p:cBhvr>
                                        <p:cTn id="22" dur="500"/>
                                        <p:tgtEl>
                                          <p:spTgt spid="614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a:buFont typeface="Arial" charset="0"/>
              <a:buNone/>
            </a:pPr>
            <a:r>
              <a:rPr lang="en-US" b="1" i="1" smtClean="0">
                <a:solidFill>
                  <a:srgbClr val="0000FF"/>
                </a:solidFill>
                <a:latin typeface="Times New Roman" pitchFamily="18" charset="0"/>
                <a:cs typeface="Times New Roman" pitchFamily="18" charset="0"/>
              </a:rPr>
              <a:t>Terminology and Turbine Types</a:t>
            </a:r>
          </a:p>
          <a:p>
            <a:pPr>
              <a:buFont typeface="Arial" charset="0"/>
              <a:buNone/>
            </a:pPr>
            <a:r>
              <a:rPr lang="en-US" b="1" i="1" smtClean="0">
                <a:solidFill>
                  <a:srgbClr val="C00000"/>
                </a:solidFill>
                <a:latin typeface="Times New Roman" pitchFamily="18" charset="0"/>
                <a:cs typeface="Times New Roman" pitchFamily="18" charset="0"/>
              </a:rPr>
              <a:t>Terminology</a:t>
            </a:r>
          </a:p>
          <a:p>
            <a:pPr algn="just">
              <a:buFont typeface="Wingdings" pitchFamily="2" charset="2"/>
              <a:buChar char="Ø"/>
            </a:pPr>
            <a:r>
              <a:rPr lang="en-US" sz="2800" b="1" i="1" smtClean="0">
                <a:solidFill>
                  <a:srgbClr val="002060"/>
                </a:solidFill>
                <a:latin typeface="Times New Roman" pitchFamily="18" charset="0"/>
                <a:cs typeface="Times New Roman" pitchFamily="18" charset="0"/>
              </a:rPr>
              <a:t>Power capacity </a:t>
            </a:r>
            <a:r>
              <a:rPr lang="en-US" sz="2800" i="1" smtClean="0">
                <a:latin typeface="Times New Roman" pitchFamily="18" charset="0"/>
                <a:cs typeface="Times New Roman" pitchFamily="18" charset="0"/>
              </a:rPr>
              <a:t>is often used in referring to the rated capability of the hydro plant to produce energy. Manufacturers of hydraulic turbines are usually required to specify what the rated capacity of their units is in either horsepower or kilowatts.</a:t>
            </a:r>
          </a:p>
          <a:p>
            <a:pPr algn="just">
              <a:buFont typeface="Wingdings" pitchFamily="2" charset="2"/>
              <a:buChar char="Ø"/>
            </a:pPr>
            <a:r>
              <a:rPr lang="en-US" sz="2800" b="1" i="1" smtClean="0">
                <a:solidFill>
                  <a:srgbClr val="002060"/>
                </a:solidFill>
                <a:latin typeface="Times New Roman" pitchFamily="18" charset="0"/>
                <a:cs typeface="Times New Roman" pitchFamily="18" charset="0"/>
              </a:rPr>
              <a:t>Demand and Load</a:t>
            </a:r>
          </a:p>
          <a:p>
            <a:pPr algn="just"/>
            <a:r>
              <a:rPr lang="en-US" sz="2800" i="1" smtClean="0">
                <a:latin typeface="Times New Roman" pitchFamily="18" charset="0"/>
                <a:cs typeface="Times New Roman" pitchFamily="18" charset="0"/>
              </a:rPr>
              <a:t>Demand refers' to the amount of power needed or desired; </a:t>
            </a:r>
          </a:p>
          <a:p>
            <a:pPr algn="just"/>
            <a:r>
              <a:rPr lang="en-US" sz="2800" i="1" smtClean="0">
                <a:latin typeface="Times New Roman" pitchFamily="18" charset="0"/>
                <a:cs typeface="Times New Roman" pitchFamily="18" charset="0"/>
              </a:rPr>
              <a:t>load refers to the rate at which electrical energy is actually delivered to or by a system. In this context, load can include the output from several hydropower plants. </a:t>
            </a:r>
            <a:endParaRPr lang="en-US" sz="2800" b="1" i="1" smtClean="0">
              <a:solidFill>
                <a:srgbClr val="00206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algn="just">
              <a:buFont typeface="Wingdings" pitchFamily="2" charset="2"/>
              <a:buChar char="Ø"/>
            </a:pPr>
            <a:r>
              <a:rPr lang="en-US" sz="2800" b="1" i="1" smtClean="0">
                <a:solidFill>
                  <a:srgbClr val="002060"/>
                </a:solidFill>
                <a:latin typeface="Times New Roman" pitchFamily="18" charset="0"/>
                <a:cs typeface="Times New Roman" pitchFamily="18" charset="0"/>
              </a:rPr>
              <a:t>Full gate Discharge </a:t>
            </a:r>
            <a:r>
              <a:rPr lang="en-US" sz="2800" b="1" i="1" smtClean="0">
                <a:latin typeface="Times New Roman" pitchFamily="18" charset="0"/>
                <a:cs typeface="Times New Roman" pitchFamily="18" charset="0"/>
              </a:rPr>
              <a:t>: </a:t>
            </a:r>
            <a:r>
              <a:rPr lang="en-US" sz="2800" i="1" smtClean="0">
                <a:latin typeface="Times New Roman" pitchFamily="18" charset="0"/>
                <a:cs typeface="Times New Roman" pitchFamily="18" charset="0"/>
              </a:rPr>
              <a:t>is  the flow condition which prevails when turbine gates or valves are fully open. At maximum rated head and full gate, the maximum discharge will flow through the turbine.</a:t>
            </a:r>
          </a:p>
          <a:p>
            <a:pPr algn="just">
              <a:buFont typeface="Wingdings" pitchFamily="2" charset="2"/>
              <a:buChar char="Ø"/>
            </a:pPr>
            <a:r>
              <a:rPr lang="en-US" sz="2800" i="1" smtClean="0">
                <a:latin typeface="Times New Roman" pitchFamily="18" charset="0"/>
                <a:cs typeface="Times New Roman" pitchFamily="18" charset="0"/>
              </a:rPr>
              <a:t> </a:t>
            </a:r>
            <a:r>
              <a:rPr lang="en-US" sz="2800" b="1" i="1" smtClean="0">
                <a:solidFill>
                  <a:srgbClr val="002060"/>
                </a:solidFill>
                <a:latin typeface="Times New Roman" pitchFamily="18" charset="0"/>
                <a:cs typeface="Times New Roman" pitchFamily="18" charset="0"/>
              </a:rPr>
              <a:t>Rated discharge</a:t>
            </a:r>
            <a:r>
              <a:rPr lang="en-US" sz="2800" i="1" smtClean="0">
                <a:latin typeface="Times New Roman" pitchFamily="18" charset="0"/>
                <a:cs typeface="Times New Roman" pitchFamily="18" charset="0"/>
              </a:rPr>
              <a:t> refers to a gate opening or plant discharge    which at rated head produces the rated power output of the turbine.</a:t>
            </a:r>
          </a:p>
          <a:p>
            <a:pPr algn="just">
              <a:buFont typeface="Wingdings" pitchFamily="2" charset="2"/>
              <a:buChar char="Ø"/>
            </a:pPr>
            <a:r>
              <a:rPr lang="en-US" sz="2800" b="1" i="1" smtClean="0">
                <a:solidFill>
                  <a:srgbClr val="002060"/>
                </a:solidFill>
                <a:latin typeface="Times New Roman" pitchFamily="18" charset="0"/>
                <a:cs typeface="Times New Roman" pitchFamily="18" charset="0"/>
              </a:rPr>
              <a:t>Hydraulic head </a:t>
            </a:r>
            <a:r>
              <a:rPr lang="en-US" sz="2800" i="1" smtClean="0">
                <a:latin typeface="Times New Roman" pitchFamily="18" charset="0"/>
                <a:cs typeface="Times New Roman" pitchFamily="18" charset="0"/>
              </a:rPr>
              <a:t>is the elevation difference the water falls in passing through the plant.</a:t>
            </a:r>
          </a:p>
          <a:p>
            <a:pPr algn="just">
              <a:buFont typeface="Wingdings" pitchFamily="2" charset="2"/>
              <a:buChar char="Ø"/>
            </a:pPr>
            <a:r>
              <a:rPr lang="en-US" sz="2800" i="1" smtClean="0">
                <a:latin typeface="Times New Roman" pitchFamily="18" charset="0"/>
                <a:cs typeface="Times New Roman" pitchFamily="18" charset="0"/>
              </a:rPr>
              <a:t> </a:t>
            </a:r>
            <a:r>
              <a:rPr lang="en-US" sz="2800" b="1" i="1" smtClean="0">
                <a:solidFill>
                  <a:srgbClr val="002060"/>
                </a:solidFill>
                <a:latin typeface="Times New Roman" pitchFamily="18" charset="0"/>
                <a:cs typeface="Times New Roman" pitchFamily="18" charset="0"/>
              </a:rPr>
              <a:t>Gross head </a:t>
            </a:r>
            <a:r>
              <a:rPr lang="en-US" sz="2800" i="1" smtClean="0">
                <a:latin typeface="Times New Roman" pitchFamily="18" charset="0"/>
                <a:cs typeface="Times New Roman" pitchFamily="18" charset="0"/>
              </a:rPr>
              <a:t>of a hydropower facility is the difference between head water elevation and tail water elevation. (Headwater is the water in the forebay or impoundment supplying the turbine; tail water is the water issuing from the draft tube exit.)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algn="just">
              <a:buFont typeface="Wingdings" pitchFamily="2" charset="2"/>
              <a:buChar char="Ø"/>
            </a:pPr>
            <a:r>
              <a:rPr lang="en-US" sz="2800" b="1" i="1" dirty="0" smtClean="0">
                <a:solidFill>
                  <a:srgbClr val="002060"/>
                </a:solidFill>
                <a:latin typeface="Times New Roman" pitchFamily="18" charset="0"/>
                <a:cs typeface="Times New Roman" pitchFamily="18" charset="0"/>
              </a:rPr>
              <a:t>Net head </a:t>
            </a:r>
            <a:r>
              <a:rPr lang="en-US" sz="2800" i="1" dirty="0" smtClean="0">
                <a:latin typeface="Times New Roman" pitchFamily="18" charset="0"/>
                <a:cs typeface="Times New Roman" pitchFamily="18" charset="0"/>
              </a:rPr>
              <a:t>is the effective head on the turbine and is equal to the gross head minus the hydraulic losses before entrance to the turbine and outlet losses.</a:t>
            </a:r>
          </a:p>
          <a:p>
            <a:pPr algn="just">
              <a:buFont typeface="Wingdings" pitchFamily="2" charset="2"/>
              <a:buChar char="Ø"/>
            </a:pPr>
            <a:r>
              <a:rPr lang="en-US" sz="2800" b="1" i="1" dirty="0" smtClean="0">
                <a:solidFill>
                  <a:srgbClr val="002060"/>
                </a:solidFill>
                <a:latin typeface="Times New Roman" pitchFamily="18" charset="0"/>
                <a:cs typeface="Times New Roman" pitchFamily="18" charset="0"/>
              </a:rPr>
              <a:t>Design head</a:t>
            </a:r>
            <a:r>
              <a:rPr lang="en-US" sz="2800" i="1" dirty="0" smtClean="0">
                <a:latin typeface="Times New Roman" pitchFamily="18" charset="0"/>
                <a:cs typeface="Times New Roman" pitchFamily="18" charset="0"/>
              </a:rPr>
              <a:t>  is the effective head for which the turbine is designed for best speed and efficiency. </a:t>
            </a:r>
          </a:p>
          <a:p>
            <a:pPr algn="just">
              <a:buFont typeface="Wingdings" pitchFamily="2" charset="2"/>
              <a:buChar char="Ø"/>
            </a:pPr>
            <a:r>
              <a:rPr lang="en-US" sz="2800" b="1" i="1" dirty="0" smtClean="0">
                <a:solidFill>
                  <a:srgbClr val="002060"/>
                </a:solidFill>
                <a:latin typeface="Times New Roman" pitchFamily="18" charset="0"/>
                <a:cs typeface="Times New Roman" pitchFamily="18" charset="0"/>
              </a:rPr>
              <a:t>Rated head </a:t>
            </a:r>
            <a:r>
              <a:rPr lang="en-US" sz="2800" i="1" dirty="0" smtClean="0">
                <a:latin typeface="Times New Roman" pitchFamily="18" charset="0"/>
                <a:cs typeface="Times New Roman" pitchFamily="18" charset="0"/>
              </a:rPr>
              <a:t>is the lowest head at which the full-gate discharge of the turbine will produce the rated capacity of the generator. The term is sometimes used interchangeably with the term effective head. </a:t>
            </a:r>
          </a:p>
          <a:p>
            <a:pPr algn="just">
              <a:buFont typeface="Wingdings" pitchFamily="2" charset="2"/>
              <a:buChar char="Ø"/>
            </a:pPr>
            <a:r>
              <a:rPr lang="en-US" sz="2800" b="1" i="1" dirty="0" smtClean="0">
                <a:solidFill>
                  <a:srgbClr val="002060"/>
                </a:solidFill>
                <a:latin typeface="Times New Roman" pitchFamily="18" charset="0"/>
                <a:cs typeface="Times New Roman" pitchFamily="18" charset="0"/>
              </a:rPr>
              <a:t>Critical head </a:t>
            </a:r>
            <a:r>
              <a:rPr lang="en-US" sz="2800" i="1" dirty="0" smtClean="0">
                <a:latin typeface="Times New Roman" pitchFamily="18" charset="0"/>
                <a:cs typeface="Times New Roman" pitchFamily="18" charset="0"/>
              </a:rPr>
              <a:t> is the net head or effective head at which full-gate output of the turbine produces the permissible overload on the generator at unit power factor. </a:t>
            </a:r>
            <a:r>
              <a:rPr lang="en-US" sz="2800" b="1" i="1" dirty="0" smtClean="0">
                <a:solidFill>
                  <a:srgbClr val="FF0000"/>
                </a:solidFill>
                <a:latin typeface="Times New Roman" pitchFamily="18" charset="0"/>
                <a:cs typeface="Times New Roman" pitchFamily="18" charset="0"/>
              </a:rPr>
              <a:t>"Critical head" is used in studies of cavitation and turbine setting.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Content Placeholder 2"/>
          <p:cNvSpPr>
            <a:spLocks noGrp="1"/>
          </p:cNvSpPr>
          <p:nvPr>
            <p:ph idx="1"/>
          </p:nvPr>
        </p:nvSpPr>
        <p:spPr>
          <a:xfrm>
            <a:off x="0" y="0"/>
            <a:ext cx="9144000" cy="6858000"/>
          </a:xfrm>
        </p:spPr>
        <p:txBody>
          <a:bodyPr/>
          <a:lstStyle/>
          <a:p>
            <a:pPr algn="ctr">
              <a:buFont typeface="Arial" charset="0"/>
              <a:buNone/>
            </a:pPr>
            <a:endParaRPr lang="en-US" sz="6000" b="1" i="1" dirty="0" smtClean="0">
              <a:solidFill>
                <a:srgbClr val="0000FF"/>
              </a:solidFill>
              <a:latin typeface="Times New Roman" pitchFamily="18" charset="0"/>
              <a:cs typeface="Times New Roman" pitchFamily="18" charset="0"/>
            </a:endParaRPr>
          </a:p>
          <a:p>
            <a:pPr algn="ctr">
              <a:buFont typeface="Arial" charset="0"/>
              <a:buNone/>
            </a:pPr>
            <a:r>
              <a:rPr lang="en-US" sz="4800" b="1" i="1" dirty="0" smtClean="0">
                <a:solidFill>
                  <a:srgbClr val="0000FF"/>
                </a:solidFill>
                <a:latin typeface="Times New Roman" pitchFamily="18" charset="0"/>
                <a:cs typeface="Times New Roman" pitchFamily="18" charset="0"/>
              </a:rPr>
              <a:t>Hydropower Engineering (SEE-7069)</a:t>
            </a:r>
          </a:p>
          <a:p>
            <a:pPr algn="ctr">
              <a:buFont typeface="Arial" charset="0"/>
              <a:buNone/>
            </a:pPr>
            <a:r>
              <a:rPr lang="en-US" dirty="0" smtClean="0"/>
              <a:t> </a:t>
            </a:r>
            <a:r>
              <a:rPr lang="en-US" sz="5400" b="1" i="1" dirty="0" smtClean="0">
                <a:solidFill>
                  <a:srgbClr val="00B050"/>
                </a:solidFill>
                <a:latin typeface="Times New Roman" pitchFamily="18" charset="0"/>
                <a:cs typeface="Times New Roman" pitchFamily="18" charset="0"/>
              </a:rPr>
              <a:t>Chapter one</a:t>
            </a:r>
          </a:p>
          <a:p>
            <a:pPr algn="ctr">
              <a:buFont typeface="Arial" charset="0"/>
              <a:buNone/>
            </a:pPr>
            <a:r>
              <a:rPr lang="en-US" sz="5400" b="1" i="1" dirty="0" smtClean="0">
                <a:solidFill>
                  <a:srgbClr val="FF0000"/>
                </a:solidFill>
                <a:latin typeface="Times New Roman" pitchFamily="18" charset="0"/>
                <a:cs typeface="Times New Roman" pitchFamily="18" charset="0"/>
              </a:rPr>
              <a:t>Introduction to Hydropower </a:t>
            </a:r>
          </a:p>
          <a:p>
            <a:endParaRPr lang="en-US" dirty="0" smtClean="0">
              <a:solidFill>
                <a:srgbClr val="FF0000"/>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a:buFont typeface="Arial" charset="0"/>
              <a:buNone/>
            </a:pPr>
            <a:r>
              <a:rPr lang="en-US" b="1" i="1" dirty="0" smtClean="0">
                <a:solidFill>
                  <a:srgbClr val="FF0000"/>
                </a:solidFill>
                <a:latin typeface="Times New Roman" pitchFamily="18" charset="0"/>
                <a:cs typeface="Times New Roman" pitchFamily="18" charset="0"/>
              </a:rPr>
              <a:t>Types of turbines </a:t>
            </a:r>
          </a:p>
          <a:p>
            <a:pPr algn="just">
              <a:buFont typeface="Wingdings" pitchFamily="2" charset="2"/>
              <a:buChar char="Ø"/>
            </a:pPr>
            <a:r>
              <a:rPr lang="en-US" sz="2800" i="1" dirty="0" smtClean="0">
                <a:latin typeface="Times New Roman" pitchFamily="18" charset="0"/>
                <a:cs typeface="Times New Roman" pitchFamily="18" charset="0"/>
              </a:rPr>
              <a:t>Hydraulic turbines are machines that develop torque from the dynamic and pressure action of water.</a:t>
            </a:r>
          </a:p>
          <a:p>
            <a:pPr algn="just">
              <a:buFont typeface="Wingdings" pitchFamily="2" charset="2"/>
              <a:buChar char="Ø"/>
            </a:pPr>
            <a:r>
              <a:rPr lang="en-US" sz="2800" i="1" dirty="0" smtClean="0">
                <a:latin typeface="Times New Roman" pitchFamily="18" charset="0"/>
                <a:cs typeface="Times New Roman" pitchFamily="18" charset="0"/>
              </a:rPr>
              <a:t>The turbine has vanes, blades, or buckets that rotate about an axis by the action of the water. The rotating part of the turbine or water wheel is often referred to as the </a:t>
            </a:r>
            <a:r>
              <a:rPr lang="en-US" sz="2800" i="1" dirty="0" smtClean="0">
                <a:solidFill>
                  <a:srgbClr val="FF0000"/>
                </a:solidFill>
                <a:latin typeface="Times New Roman" pitchFamily="18" charset="0"/>
                <a:cs typeface="Times New Roman" pitchFamily="18" charset="0"/>
              </a:rPr>
              <a:t>runner.</a:t>
            </a:r>
          </a:p>
          <a:p>
            <a:pPr algn="just">
              <a:buFont typeface="Wingdings" pitchFamily="2" charset="2"/>
              <a:buChar char="Ø"/>
            </a:pPr>
            <a:r>
              <a:rPr lang="en-US" sz="2800" i="1" dirty="0" smtClean="0">
                <a:latin typeface="Times New Roman" pitchFamily="18" charset="0"/>
                <a:cs typeface="Times New Roman" pitchFamily="18" charset="0"/>
              </a:rPr>
              <a:t>Rotary action of the turbine in turn drives an electrical generator that produces electrical energy or could drive other rotating machinery.</a:t>
            </a:r>
          </a:p>
          <a:p>
            <a:pPr algn="just">
              <a:buFont typeface="Wingdings" pitchFamily="2" charset="2"/>
              <a:buChar char="Ø"/>
            </a:pPr>
            <a:r>
              <a:rPr lang="en-US" sz="2800" dirty="0" smtClean="0">
                <a:latin typeface="Times New Roman" pitchFamily="18" charset="0"/>
                <a:cs typeface="Times New Roman" pitchFamily="18" charset="0"/>
              </a:rPr>
              <a:t>there are two different categories of turbines,</a:t>
            </a:r>
          </a:p>
          <a:p>
            <a:pPr lvl="4" algn="just">
              <a:buFont typeface="Wingdings" pitchFamily="2" charset="2"/>
              <a:buChar char="§"/>
            </a:pPr>
            <a:r>
              <a:rPr lang="en-US" sz="2800" b="1" i="1" dirty="0" smtClean="0">
                <a:solidFill>
                  <a:srgbClr val="FF0000"/>
                </a:solidFill>
                <a:latin typeface="Times New Roman" pitchFamily="18" charset="0"/>
                <a:cs typeface="Times New Roman" pitchFamily="18" charset="0"/>
              </a:rPr>
              <a:t> Impulse turbines and </a:t>
            </a:r>
          </a:p>
          <a:p>
            <a:pPr lvl="4" algn="just">
              <a:buFont typeface="Wingdings" pitchFamily="2" charset="2"/>
              <a:buChar char="§"/>
            </a:pPr>
            <a:r>
              <a:rPr lang="en-US" sz="2800" b="1" i="1" dirty="0" smtClean="0">
                <a:solidFill>
                  <a:srgbClr val="FF0000"/>
                </a:solidFill>
                <a:latin typeface="Times New Roman" pitchFamily="18" charset="0"/>
                <a:cs typeface="Times New Roman" pitchFamily="18" charset="0"/>
              </a:rPr>
              <a:t>Reaction turbines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wipe(down)">
                                      <p:cBhvr>
                                        <p:cTn id="30" dur="500"/>
                                        <p:tgtEl>
                                          <p:spTgt spid="3">
                                            <p:txEl>
                                              <p:pRg st="5" end="5"/>
                                            </p:txEl>
                                          </p:spTgt>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wipe(down)">
                                      <p:cBhvr>
                                        <p:cTn id="33"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a:buFont typeface="Arial" charset="0"/>
              <a:buNone/>
            </a:pPr>
            <a:r>
              <a:rPr lang="en-US" i="1" smtClean="0">
                <a:solidFill>
                  <a:srgbClr val="FF0000"/>
                </a:solidFill>
                <a:latin typeface="Times New Roman" pitchFamily="18" charset="0"/>
                <a:cs typeface="Times New Roman" pitchFamily="18" charset="0"/>
              </a:rPr>
              <a:t>Impulse turbines</a:t>
            </a:r>
          </a:p>
          <a:p>
            <a:pPr algn="just">
              <a:buFont typeface="Wingdings" pitchFamily="2" charset="2"/>
              <a:buChar char="Ø"/>
            </a:pPr>
            <a:r>
              <a:rPr lang="en-US" sz="2800" i="1" smtClean="0">
                <a:latin typeface="Times New Roman" pitchFamily="18" charset="0"/>
                <a:cs typeface="Times New Roman" pitchFamily="18" charset="0"/>
              </a:rPr>
              <a:t>The potential energy of water flowing from a forebay through a penstock is transformed in to kinetic energy in a jet or jets of water striking the single or double bowl-shaped buckets of the impulse runner.</a:t>
            </a:r>
          </a:p>
          <a:p>
            <a:pPr algn="just">
              <a:buFont typeface="Wingdings" pitchFamily="2" charset="2"/>
              <a:buChar char="Ø"/>
            </a:pPr>
            <a:r>
              <a:rPr lang="en-US" sz="2800" i="1" smtClean="0">
                <a:latin typeface="Times New Roman" pitchFamily="18" charset="0"/>
                <a:cs typeface="Times New Roman" pitchFamily="18" charset="0"/>
              </a:rPr>
              <a:t>The runner of the impulse turbine is only partly filled with water, and the runner operates in nearly atmospheric pressure.</a:t>
            </a:r>
            <a:endParaRPr lang="en-US" sz="2800" i="1" smtClean="0">
              <a:solidFill>
                <a:srgbClr val="FF0000"/>
              </a:solidFill>
              <a:latin typeface="Times New Roman" pitchFamily="18" charset="0"/>
              <a:cs typeface="Times New Roman" pitchFamily="18" charset="0"/>
            </a:endParaRPr>
          </a:p>
        </p:txBody>
      </p:sp>
      <p:pic>
        <p:nvPicPr>
          <p:cNvPr id="2050" name="Picture 2" descr="C:\Users\abdiaman\Desktop\Water wheel\Four-jet_Pelton_Turbine.jpg"/>
          <p:cNvPicPr>
            <a:picLocks noChangeAspect="1" noChangeArrowheads="1"/>
          </p:cNvPicPr>
          <p:nvPr/>
        </p:nvPicPr>
        <p:blipFill>
          <a:blip r:embed="rId2" cstate="print"/>
          <a:srcRect/>
          <a:stretch>
            <a:fillRect/>
          </a:stretch>
        </p:blipFill>
        <p:spPr bwMode="auto">
          <a:xfrm>
            <a:off x="2667000" y="3352800"/>
            <a:ext cx="2743200" cy="2743200"/>
          </a:xfrm>
          <a:prstGeom prst="rect">
            <a:avLst/>
          </a:prstGeom>
          <a:noFill/>
          <a:ln w="9525">
            <a:noFill/>
            <a:miter lim="800000"/>
            <a:headEnd/>
            <a:tailEnd/>
          </a:ln>
        </p:spPr>
      </p:pic>
      <p:sp>
        <p:nvSpPr>
          <p:cNvPr id="5" name="Rectangle 4"/>
          <p:cNvSpPr>
            <a:spLocks noChangeArrowheads="1"/>
          </p:cNvSpPr>
          <p:nvPr/>
        </p:nvSpPr>
        <p:spPr bwMode="auto">
          <a:xfrm>
            <a:off x="2438400" y="6172200"/>
            <a:ext cx="3208338" cy="369888"/>
          </a:xfrm>
          <a:prstGeom prst="rect">
            <a:avLst/>
          </a:prstGeom>
          <a:noFill/>
          <a:ln w="9525">
            <a:noFill/>
            <a:miter lim="800000"/>
            <a:headEnd/>
            <a:tailEnd/>
          </a:ln>
        </p:spPr>
        <p:txBody>
          <a:bodyPr wrap="none">
            <a:spAutoFit/>
          </a:bodyPr>
          <a:lstStyle/>
          <a:p>
            <a:pPr algn="just"/>
            <a:r>
              <a:rPr lang="en-US" b="1" i="1">
                <a:solidFill>
                  <a:srgbClr val="C00000"/>
                </a:solidFill>
                <a:latin typeface="Times New Roman" pitchFamily="18" charset="0"/>
                <a:cs typeface="Times New Roman" pitchFamily="18" charset="0"/>
              </a:rPr>
              <a:t>Fig1.2 Four-jet  Pelton Turbine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2050"/>
                                        </p:tgtEl>
                                        <p:attrNameLst>
                                          <p:attrName>style.visibility</p:attrName>
                                        </p:attrNameLst>
                                      </p:cBhvr>
                                      <p:to>
                                        <p:strVal val="visible"/>
                                      </p:to>
                                    </p:set>
                                    <p:anim calcmode="lin" valueType="num">
                                      <p:cBhvr additive="base">
                                        <p:cTn id="22" dur="500" fill="hold"/>
                                        <p:tgtEl>
                                          <p:spTgt spid="2050"/>
                                        </p:tgtEl>
                                        <p:attrNameLst>
                                          <p:attrName>ppt_x</p:attrName>
                                        </p:attrNameLst>
                                      </p:cBhvr>
                                      <p:tavLst>
                                        <p:tav tm="0">
                                          <p:val>
                                            <p:strVal val="#ppt_x"/>
                                          </p:val>
                                        </p:tav>
                                        <p:tav tm="100000">
                                          <p:val>
                                            <p:strVal val="#ppt_x"/>
                                          </p:val>
                                        </p:tav>
                                      </p:tavLst>
                                    </p:anim>
                                    <p:anim calcmode="lin" valueType="num">
                                      <p:cBhvr additive="base">
                                        <p:cTn id="23"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5">
                                            <p:txEl>
                                              <p:pRg st="0" end="0"/>
                                            </p:txEl>
                                          </p:spTgt>
                                        </p:tgtEl>
                                        <p:attrNameLst>
                                          <p:attrName>style.visibility</p:attrName>
                                        </p:attrNameLst>
                                      </p:cBhvr>
                                      <p:to>
                                        <p:strVal val="visible"/>
                                      </p:to>
                                    </p:set>
                                    <p:animEffect transition="in" filter="wipe(down)">
                                      <p:cBhvr>
                                        <p:cTn id="28"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a:buFont typeface="Arial" charset="0"/>
              <a:buNone/>
            </a:pPr>
            <a:r>
              <a:rPr lang="en-US" i="1" smtClean="0">
                <a:solidFill>
                  <a:srgbClr val="FF0000"/>
                </a:solidFill>
                <a:latin typeface="Times New Roman" pitchFamily="18" charset="0"/>
                <a:cs typeface="Times New Roman" pitchFamily="18" charset="0"/>
              </a:rPr>
              <a:t>Reaction Turbines</a:t>
            </a:r>
          </a:p>
          <a:p>
            <a:pPr algn="just">
              <a:buFont typeface="Wingdings" pitchFamily="2" charset="2"/>
              <a:buChar char="Ø"/>
            </a:pPr>
            <a:r>
              <a:rPr lang="en-US" sz="2800" i="1" smtClean="0">
                <a:latin typeface="Times New Roman" pitchFamily="18" charset="0"/>
                <a:cs typeface="Times New Roman" pitchFamily="18" charset="0"/>
              </a:rPr>
              <a:t>develops power from the combined action of pressure energy and kinetic energy of the water. </a:t>
            </a:r>
          </a:p>
          <a:p>
            <a:pPr algn="just">
              <a:buFont typeface="Wingdings" pitchFamily="2" charset="2"/>
              <a:buChar char="Ø"/>
            </a:pPr>
            <a:r>
              <a:rPr lang="en-US" sz="2800" i="1" smtClean="0">
                <a:latin typeface="Times New Roman" pitchFamily="18" charset="0"/>
                <a:cs typeface="Times New Roman" pitchFamily="18" charset="0"/>
              </a:rPr>
              <a:t>the impulse action caused by the change of velocity direction from the runner inlet to the outlet, and  the reaction contribution caused by the pressure drop through the runner.</a:t>
            </a:r>
          </a:p>
          <a:p>
            <a:pPr algn="just">
              <a:buFont typeface="Wingdings" pitchFamily="2" charset="2"/>
              <a:buChar char="Ø"/>
            </a:pPr>
            <a:r>
              <a:rPr lang="en-US" i="1" smtClean="0">
                <a:latin typeface="Times New Roman" pitchFamily="18" charset="0"/>
                <a:cs typeface="Times New Roman" pitchFamily="18" charset="0"/>
              </a:rPr>
              <a:t> Reaction turbines can be further divided into several types, of which the principal two are the Francis and the propeIler (Kaplan) turbines.</a:t>
            </a:r>
            <a:endParaRPr lang="en-US" i="1" smtClean="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cstate="print"/>
          <a:srcRect/>
          <a:stretch>
            <a:fillRect/>
          </a:stretch>
        </p:blipFill>
        <p:spPr bwMode="auto">
          <a:xfrm>
            <a:off x="304800" y="457200"/>
            <a:ext cx="3970338" cy="3581400"/>
          </a:xfrm>
          <a:prstGeom prst="rect">
            <a:avLst/>
          </a:prstGeom>
          <a:noFill/>
          <a:ln w="9525">
            <a:noFill/>
            <a:miter lim="800000"/>
            <a:headEnd/>
            <a:tailEnd/>
          </a:ln>
        </p:spPr>
      </p:pic>
      <p:pic>
        <p:nvPicPr>
          <p:cNvPr id="15363" name="Picture 3"/>
          <p:cNvPicPr>
            <a:picLocks noChangeAspect="1" noChangeArrowheads="1"/>
          </p:cNvPicPr>
          <p:nvPr/>
        </p:nvPicPr>
        <p:blipFill>
          <a:blip r:embed="rId3" cstate="print"/>
          <a:srcRect/>
          <a:stretch>
            <a:fillRect/>
          </a:stretch>
        </p:blipFill>
        <p:spPr bwMode="auto">
          <a:xfrm>
            <a:off x="838200" y="4800600"/>
            <a:ext cx="3095625" cy="381000"/>
          </a:xfrm>
          <a:prstGeom prst="rect">
            <a:avLst/>
          </a:prstGeom>
          <a:noFill/>
          <a:ln w="9525">
            <a:noFill/>
            <a:miter lim="800000"/>
            <a:headEnd/>
            <a:tailEnd/>
          </a:ln>
        </p:spPr>
      </p:pic>
      <p:pic>
        <p:nvPicPr>
          <p:cNvPr id="15364" name="Picture 4"/>
          <p:cNvPicPr>
            <a:picLocks noChangeAspect="1" noChangeArrowheads="1"/>
          </p:cNvPicPr>
          <p:nvPr/>
        </p:nvPicPr>
        <p:blipFill>
          <a:blip r:embed="rId4" cstate="print"/>
          <a:srcRect/>
          <a:stretch>
            <a:fillRect/>
          </a:stretch>
        </p:blipFill>
        <p:spPr bwMode="auto">
          <a:xfrm>
            <a:off x="4191000" y="228600"/>
            <a:ext cx="4953000" cy="5302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cstate="print"/>
          <a:srcRect/>
          <a:stretch>
            <a:fillRect/>
          </a:stretch>
        </p:blipFill>
        <p:spPr bwMode="auto">
          <a:xfrm>
            <a:off x="0" y="228600"/>
            <a:ext cx="5862638" cy="3124200"/>
          </a:xfrm>
          <a:prstGeom prst="rect">
            <a:avLst/>
          </a:prstGeom>
          <a:noFill/>
          <a:ln w="9525">
            <a:noFill/>
            <a:miter lim="800000"/>
            <a:headEnd/>
            <a:tailEnd/>
          </a:ln>
        </p:spPr>
      </p:pic>
      <p:pic>
        <p:nvPicPr>
          <p:cNvPr id="16387" name="Picture 3"/>
          <p:cNvPicPr>
            <a:picLocks noChangeAspect="1" noChangeArrowheads="1"/>
          </p:cNvPicPr>
          <p:nvPr/>
        </p:nvPicPr>
        <p:blipFill>
          <a:blip r:embed="rId3" cstate="print"/>
          <a:srcRect/>
          <a:stretch>
            <a:fillRect/>
          </a:stretch>
        </p:blipFill>
        <p:spPr bwMode="auto">
          <a:xfrm>
            <a:off x="3810000" y="609600"/>
            <a:ext cx="4637088" cy="4876800"/>
          </a:xfrm>
          <a:prstGeom prst="rect">
            <a:avLst/>
          </a:prstGeom>
          <a:noFill/>
          <a:ln w="9525">
            <a:noFill/>
            <a:miter lim="800000"/>
            <a:headEnd/>
            <a:tailEnd/>
          </a:ln>
        </p:spPr>
      </p:pic>
      <p:pic>
        <p:nvPicPr>
          <p:cNvPr id="16388" name="Picture 4"/>
          <p:cNvPicPr>
            <a:picLocks noChangeAspect="1" noChangeArrowheads="1"/>
          </p:cNvPicPr>
          <p:nvPr/>
        </p:nvPicPr>
        <p:blipFill>
          <a:blip r:embed="rId4" cstate="print"/>
          <a:srcRect/>
          <a:stretch>
            <a:fillRect/>
          </a:stretch>
        </p:blipFill>
        <p:spPr bwMode="auto">
          <a:xfrm>
            <a:off x="2209800" y="5791200"/>
            <a:ext cx="2828925" cy="381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386"/>
                                        </p:tgtEl>
                                        <p:attrNameLst>
                                          <p:attrName>style.visibility</p:attrName>
                                        </p:attrNameLst>
                                      </p:cBhvr>
                                      <p:to>
                                        <p:strVal val="visible"/>
                                      </p:to>
                                    </p:set>
                                    <p:anim calcmode="lin" valueType="num">
                                      <p:cBhvr additive="base">
                                        <p:cTn id="7" dur="500" fill="hold"/>
                                        <p:tgtEl>
                                          <p:spTgt spid="16386"/>
                                        </p:tgtEl>
                                        <p:attrNameLst>
                                          <p:attrName>ppt_x</p:attrName>
                                        </p:attrNameLst>
                                      </p:cBhvr>
                                      <p:tavLst>
                                        <p:tav tm="0">
                                          <p:val>
                                            <p:strVal val="#ppt_x"/>
                                          </p:val>
                                        </p:tav>
                                        <p:tav tm="100000">
                                          <p:val>
                                            <p:strVal val="#ppt_x"/>
                                          </p:val>
                                        </p:tav>
                                      </p:tavLst>
                                    </p:anim>
                                    <p:anim calcmode="lin" valueType="num">
                                      <p:cBhvr additive="base">
                                        <p:cTn id="8" dur="500" fill="hold"/>
                                        <p:tgtEl>
                                          <p:spTgt spid="1638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6387"/>
                                        </p:tgtEl>
                                        <p:attrNameLst>
                                          <p:attrName>style.visibility</p:attrName>
                                        </p:attrNameLst>
                                      </p:cBhvr>
                                      <p:to>
                                        <p:strVal val="visible"/>
                                      </p:to>
                                    </p:set>
                                    <p:anim calcmode="lin" valueType="num">
                                      <p:cBhvr additive="base">
                                        <p:cTn id="13" dur="500" fill="hold"/>
                                        <p:tgtEl>
                                          <p:spTgt spid="16387"/>
                                        </p:tgtEl>
                                        <p:attrNameLst>
                                          <p:attrName>ppt_x</p:attrName>
                                        </p:attrNameLst>
                                      </p:cBhvr>
                                      <p:tavLst>
                                        <p:tav tm="0">
                                          <p:val>
                                            <p:strVal val="#ppt_x"/>
                                          </p:val>
                                        </p:tav>
                                        <p:tav tm="100000">
                                          <p:val>
                                            <p:strVal val="#ppt_x"/>
                                          </p:val>
                                        </p:tav>
                                      </p:tavLst>
                                    </p:anim>
                                    <p:anim calcmode="lin" valueType="num">
                                      <p:cBhvr additive="base">
                                        <p:cTn id="14" dur="500" fill="hold"/>
                                        <p:tgtEl>
                                          <p:spTgt spid="1638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Content Placeholder 2"/>
          <p:cNvSpPr>
            <a:spLocks noGrp="1"/>
          </p:cNvSpPr>
          <p:nvPr>
            <p:ph idx="1"/>
          </p:nvPr>
        </p:nvSpPr>
        <p:spPr>
          <a:xfrm>
            <a:off x="0" y="0"/>
            <a:ext cx="9144000" cy="6858000"/>
          </a:xfrm>
        </p:spPr>
        <p:txBody>
          <a:bodyPr/>
          <a:lstStyle/>
          <a:p>
            <a:pPr algn="ctr">
              <a:buFont typeface="Arial" charset="0"/>
              <a:buNone/>
            </a:pPr>
            <a:r>
              <a:rPr lang="en-US" b="1" i="1" smtClean="0">
                <a:solidFill>
                  <a:srgbClr val="0000FF"/>
                </a:solidFill>
                <a:latin typeface="Times New Roman" pitchFamily="18" charset="0"/>
                <a:cs typeface="Times New Roman" pitchFamily="18" charset="0"/>
              </a:rPr>
              <a:t>Components of Hydropower Plants</a:t>
            </a:r>
          </a:p>
          <a:p>
            <a:pPr algn="just">
              <a:lnSpc>
                <a:spcPct val="80000"/>
              </a:lnSpc>
              <a:buFont typeface="Wingdings" pitchFamily="2" charset="2"/>
              <a:buChar char="Ø"/>
            </a:pPr>
            <a:r>
              <a:rPr lang="en-US" sz="2400" i="1" smtClean="0">
                <a:latin typeface="Times New Roman" pitchFamily="18" charset="0"/>
              </a:rPr>
              <a:t>Most conventional hydroelectric plants include</a:t>
            </a:r>
            <a:r>
              <a:rPr lang="en-US" sz="2400" i="1" smtClean="0">
                <a:solidFill>
                  <a:srgbClr val="FF0000"/>
                </a:solidFill>
                <a:latin typeface="Times New Roman" pitchFamily="18" charset="0"/>
              </a:rPr>
              <a:t> four </a:t>
            </a:r>
            <a:r>
              <a:rPr lang="en-US" sz="2400" i="1" smtClean="0">
                <a:latin typeface="Times New Roman" pitchFamily="18" charset="0"/>
              </a:rPr>
              <a:t>major components </a:t>
            </a:r>
          </a:p>
          <a:p>
            <a:pPr lvl="3" algn="just">
              <a:lnSpc>
                <a:spcPct val="80000"/>
              </a:lnSpc>
              <a:buFont typeface="Wingdings" pitchFamily="2" charset="2"/>
              <a:buChar char="§"/>
            </a:pPr>
            <a:r>
              <a:rPr lang="en-US" sz="2400" i="1" smtClean="0">
                <a:latin typeface="Times New Roman" pitchFamily="18" charset="0"/>
              </a:rPr>
              <a:t> Dam</a:t>
            </a:r>
          </a:p>
          <a:p>
            <a:pPr lvl="3" algn="just">
              <a:lnSpc>
                <a:spcPct val="80000"/>
              </a:lnSpc>
              <a:buFont typeface="Wingdings" pitchFamily="2" charset="2"/>
              <a:buChar char="§"/>
            </a:pPr>
            <a:r>
              <a:rPr lang="en-US" sz="2400" i="1" smtClean="0">
                <a:latin typeface="Times New Roman" pitchFamily="18" charset="0"/>
              </a:rPr>
              <a:t>Turbine </a:t>
            </a:r>
          </a:p>
          <a:p>
            <a:pPr lvl="3" algn="just">
              <a:lnSpc>
                <a:spcPct val="80000"/>
              </a:lnSpc>
              <a:buFont typeface="Wingdings" pitchFamily="2" charset="2"/>
              <a:buChar char="§"/>
            </a:pPr>
            <a:r>
              <a:rPr lang="en-US" sz="2400" i="1" smtClean="0">
                <a:latin typeface="Times New Roman" pitchFamily="18" charset="0"/>
              </a:rPr>
              <a:t>Generator</a:t>
            </a:r>
          </a:p>
          <a:p>
            <a:pPr lvl="3" algn="just">
              <a:lnSpc>
                <a:spcPct val="80000"/>
              </a:lnSpc>
              <a:buFont typeface="Wingdings" pitchFamily="2" charset="2"/>
              <a:buChar char="§"/>
            </a:pPr>
            <a:r>
              <a:rPr lang="en-US" sz="2400" i="1" smtClean="0">
                <a:latin typeface="Times New Roman" pitchFamily="18" charset="0"/>
              </a:rPr>
              <a:t> Transmission </a:t>
            </a:r>
            <a:r>
              <a:rPr lang="en-US" sz="2800" i="1" smtClean="0">
                <a:latin typeface="Times New Roman" pitchFamily="18" charset="0"/>
              </a:rPr>
              <a:t>lines </a:t>
            </a:r>
          </a:p>
          <a:p>
            <a:pPr algn="ctr">
              <a:buFont typeface="Arial" charset="0"/>
              <a:buNone/>
            </a:pPr>
            <a:endParaRPr lang="en-US" b="1" i="1" smtClean="0">
              <a:solidFill>
                <a:srgbClr val="0000FF"/>
              </a:solidFill>
              <a:latin typeface="Times New Roman" pitchFamily="18" charset="0"/>
              <a:cs typeface="Times New Roman" pitchFamily="18" charset="0"/>
            </a:endParaRPr>
          </a:p>
        </p:txBody>
      </p:sp>
      <p:sp>
        <p:nvSpPr>
          <p:cNvPr id="17411" name="Rectangle 7"/>
          <p:cNvSpPr>
            <a:spLocks noChangeArrowheads="1"/>
          </p:cNvSpPr>
          <p:nvPr/>
        </p:nvSpPr>
        <p:spPr bwMode="auto">
          <a:xfrm>
            <a:off x="228600" y="6456363"/>
            <a:ext cx="8377238" cy="401637"/>
          </a:xfrm>
          <a:prstGeom prst="rect">
            <a:avLst/>
          </a:prstGeom>
          <a:noFill/>
          <a:ln w="9525">
            <a:noFill/>
            <a:miter lim="800000"/>
            <a:headEnd/>
            <a:tailEnd/>
          </a:ln>
        </p:spPr>
        <p:txBody>
          <a:bodyPr wrap="none" anchor="ctr">
            <a:spAutoFit/>
          </a:bodyPr>
          <a:lstStyle/>
          <a:p>
            <a:pPr algn="just"/>
            <a:r>
              <a:rPr lang="en-US" sz="1200" b="1" i="1">
                <a:solidFill>
                  <a:srgbClr val="000000"/>
                </a:solidFill>
                <a:latin typeface="Calibri" pitchFamily="34" charset="0"/>
                <a:cs typeface="Times New Roman" pitchFamily="18" charset="0"/>
              </a:rPr>
              <a:t>              </a:t>
            </a:r>
            <a:r>
              <a:rPr lang="en-US" sz="2000" b="1" i="1">
                <a:solidFill>
                  <a:srgbClr val="FF0000"/>
                </a:solidFill>
                <a:latin typeface="Times New Roman" pitchFamily="18" charset="0"/>
                <a:cs typeface="Times New Roman" pitchFamily="18" charset="0"/>
              </a:rPr>
              <a:t>Fig 1.2  Major Components of a Conventional type of Hydropower Plant</a:t>
            </a:r>
            <a:endParaRPr lang="en-US" sz="2000">
              <a:solidFill>
                <a:srgbClr val="FF0000"/>
              </a:solidFill>
              <a:latin typeface="Times New Roman" pitchFamily="18" charset="0"/>
              <a:cs typeface="Times New Roman" pitchFamily="18" charset="0"/>
            </a:endParaRPr>
          </a:p>
        </p:txBody>
      </p:sp>
      <p:pic>
        <p:nvPicPr>
          <p:cNvPr id="17412" name="Picture 13"/>
          <p:cNvPicPr>
            <a:picLocks noChangeAspect="1" noChangeArrowheads="1"/>
          </p:cNvPicPr>
          <p:nvPr/>
        </p:nvPicPr>
        <p:blipFill>
          <a:blip r:embed="rId2" cstate="print">
            <a:lum bright="-22000"/>
          </a:blip>
          <a:srcRect/>
          <a:stretch>
            <a:fillRect/>
          </a:stretch>
        </p:blipFill>
        <p:spPr bwMode="auto">
          <a:xfrm>
            <a:off x="1524000" y="2743200"/>
            <a:ext cx="5083175" cy="3810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ontent Placeholder 2"/>
          <p:cNvSpPr>
            <a:spLocks noGrp="1"/>
          </p:cNvSpPr>
          <p:nvPr>
            <p:ph idx="1"/>
          </p:nvPr>
        </p:nvSpPr>
        <p:spPr>
          <a:xfrm>
            <a:off x="0" y="0"/>
            <a:ext cx="9144000" cy="6858000"/>
          </a:xfrm>
        </p:spPr>
        <p:txBody>
          <a:bodyPr/>
          <a:lstStyle/>
          <a:p>
            <a:pPr marL="0" indent="0" algn="just">
              <a:buFont typeface="Arial" charset="0"/>
              <a:buNone/>
            </a:pPr>
            <a:r>
              <a:rPr lang="en-US" b="1" i="1" smtClean="0">
                <a:solidFill>
                  <a:srgbClr val="FF0000"/>
                </a:solidFill>
                <a:latin typeface="Times New Roman" pitchFamily="18" charset="0"/>
                <a:cs typeface="Times New Roman" pitchFamily="18" charset="0"/>
              </a:rPr>
              <a:t>Dam</a:t>
            </a:r>
            <a:r>
              <a:rPr lang="en-US" i="1" smtClean="0">
                <a:latin typeface="Times New Roman" pitchFamily="18" charset="0"/>
                <a:cs typeface="Times New Roman" pitchFamily="18" charset="0"/>
              </a:rPr>
              <a:t> - Most hydropower plants rely on a dam that holds back water, creating a large reservoir. Often, this reservoir is used as a recreational Lake.</a:t>
            </a:r>
          </a:p>
          <a:p>
            <a:pPr marL="0" indent="0" algn="just">
              <a:buFont typeface="Arial" charset="0"/>
              <a:buNone/>
            </a:pPr>
            <a:endParaRPr lang="en-US" i="1" smtClean="0">
              <a:latin typeface="Times New Roman" pitchFamily="18" charset="0"/>
              <a:cs typeface="Times New Roman" pitchFamily="18" charset="0"/>
            </a:endParaRPr>
          </a:p>
        </p:txBody>
      </p:sp>
      <p:pic>
        <p:nvPicPr>
          <p:cNvPr id="18435" name="Picture 4" descr="H:\renewable energ+inter\renewable mini project\Hydropowerbest2_files\hydro2.gif"/>
          <p:cNvPicPr>
            <a:picLocks noChangeAspect="1" noChangeArrowheads="1"/>
          </p:cNvPicPr>
          <p:nvPr/>
        </p:nvPicPr>
        <p:blipFill>
          <a:blip r:embed="rId3" r:link="rId4" cstate="print"/>
          <a:srcRect/>
          <a:stretch>
            <a:fillRect/>
          </a:stretch>
        </p:blipFill>
        <p:spPr bwMode="auto">
          <a:xfrm>
            <a:off x="1600200" y="1524000"/>
            <a:ext cx="4648200" cy="4398963"/>
          </a:xfrm>
          <a:prstGeom prst="rect">
            <a:avLst/>
          </a:prstGeom>
          <a:noFill/>
          <a:ln w="9525">
            <a:noFill/>
            <a:miter lim="800000"/>
            <a:headEnd/>
            <a:tailEnd/>
          </a:ln>
        </p:spPr>
      </p:pic>
      <p:sp>
        <p:nvSpPr>
          <p:cNvPr id="18436" name="Rectangle 6"/>
          <p:cNvSpPr>
            <a:spLocks noChangeArrowheads="1"/>
          </p:cNvSpPr>
          <p:nvPr/>
        </p:nvSpPr>
        <p:spPr bwMode="auto">
          <a:xfrm>
            <a:off x="798513" y="6002338"/>
            <a:ext cx="6897687" cy="401637"/>
          </a:xfrm>
          <a:prstGeom prst="rect">
            <a:avLst/>
          </a:prstGeom>
          <a:noFill/>
          <a:ln w="9525">
            <a:noFill/>
            <a:miter lim="800000"/>
            <a:headEnd/>
            <a:tailEnd/>
          </a:ln>
        </p:spPr>
        <p:txBody>
          <a:bodyPr anchor="ctr">
            <a:spAutoFit/>
          </a:bodyPr>
          <a:lstStyle/>
          <a:p>
            <a:pPr algn="just"/>
            <a:r>
              <a:rPr lang="en-US" sz="2000" b="1" i="1">
                <a:solidFill>
                  <a:srgbClr val="C00000"/>
                </a:solidFill>
                <a:latin typeface="Times New Roman" pitchFamily="18" charset="0"/>
                <a:ea typeface="Arial Unicode MS" pitchFamily="34" charset="-128"/>
                <a:cs typeface="Times New Roman" pitchFamily="18" charset="0"/>
              </a:rPr>
              <a:t>Fig. 1.3 Basic components of a conventional hydropower plant</a:t>
            </a:r>
            <a:endParaRPr lang="en-US">
              <a:latin typeface="Calibri" pitchFamily="34" charset="0"/>
              <a:ea typeface="Arial Unicode MS" pitchFamily="34" charset="-128"/>
              <a:cs typeface="Times New Roman" pitchFamily="18"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marL="0" indent="0" algn="just">
              <a:lnSpc>
                <a:spcPct val="90000"/>
              </a:lnSpc>
              <a:buFont typeface="Arial" charset="0"/>
              <a:buNone/>
            </a:pPr>
            <a:r>
              <a:rPr lang="en-US" sz="3000" b="1" i="1" smtClean="0">
                <a:solidFill>
                  <a:srgbClr val="FF0000"/>
                </a:solidFill>
                <a:latin typeface="Times New Roman" pitchFamily="18" charset="0"/>
                <a:cs typeface="Times New Roman" pitchFamily="18" charset="0"/>
              </a:rPr>
              <a:t>Intake</a:t>
            </a:r>
            <a:r>
              <a:rPr lang="en-US" sz="3000" i="1" smtClean="0">
                <a:latin typeface="Times New Roman" pitchFamily="18" charset="0"/>
                <a:cs typeface="Times New Roman" pitchFamily="18" charset="0"/>
              </a:rPr>
              <a:t> - Gates on the dam open and gravity pulls the water through the penstock, a pipeline that leads to the turbine. Water builds up pressure as it flows through this pipe.</a:t>
            </a:r>
          </a:p>
          <a:p>
            <a:pPr marL="0" indent="0" algn="just">
              <a:lnSpc>
                <a:spcPct val="70000"/>
              </a:lnSpc>
              <a:buFont typeface="Arial" charset="0"/>
              <a:buNone/>
            </a:pPr>
            <a:r>
              <a:rPr lang="en-US" sz="3000" b="1" i="1" smtClean="0">
                <a:solidFill>
                  <a:srgbClr val="FF0000"/>
                </a:solidFill>
                <a:latin typeface="Times New Roman" pitchFamily="18" charset="0"/>
              </a:rPr>
              <a:t>Turbine</a:t>
            </a:r>
            <a:r>
              <a:rPr lang="en-US" sz="4100" i="1" smtClean="0"/>
              <a:t> </a:t>
            </a:r>
            <a:r>
              <a:rPr lang="en-US" sz="4100" smtClean="0"/>
              <a:t>- </a:t>
            </a:r>
            <a:r>
              <a:rPr lang="en-US" sz="3000" i="1" smtClean="0">
                <a:latin typeface="Times New Roman" pitchFamily="18" charset="0"/>
                <a:cs typeface="Times New Roman" pitchFamily="18" charset="0"/>
              </a:rPr>
              <a:t>The water strikes and turns the large blades of a turbine, which is attached to a generator above it by way of a shaft. </a:t>
            </a:r>
          </a:p>
          <a:p>
            <a:pPr marL="0" indent="0" algn="just">
              <a:lnSpc>
                <a:spcPct val="70000"/>
              </a:lnSpc>
              <a:buFont typeface="Arial" charset="0"/>
              <a:buNone/>
            </a:pPr>
            <a:r>
              <a:rPr lang="en-US" sz="3000" b="1" i="1" smtClean="0">
                <a:solidFill>
                  <a:srgbClr val="FF0000"/>
                </a:solidFill>
                <a:latin typeface="Times New Roman" pitchFamily="18" charset="0"/>
              </a:rPr>
              <a:t>Generators</a:t>
            </a:r>
            <a:r>
              <a:rPr lang="en-US" sz="4100" i="1" smtClean="0">
                <a:latin typeface="Times New Roman" pitchFamily="18" charset="0"/>
              </a:rPr>
              <a:t> </a:t>
            </a:r>
            <a:r>
              <a:rPr lang="en-US" sz="4100" smtClean="0">
                <a:latin typeface="Times New Roman" pitchFamily="18" charset="0"/>
              </a:rPr>
              <a:t>- </a:t>
            </a:r>
            <a:r>
              <a:rPr lang="en-US" sz="3000" i="1" smtClean="0">
                <a:latin typeface="Times New Roman" pitchFamily="18" charset="0"/>
              </a:rPr>
              <a:t>As the turbine blades turn, so do a series of magnets inside the generator. Giant magnets rotate past copper coils, producing alternating current (AC) by moving electrons. </a:t>
            </a:r>
          </a:p>
          <a:p>
            <a:pPr marL="0" indent="0" algn="just">
              <a:lnSpc>
                <a:spcPct val="70000"/>
              </a:lnSpc>
              <a:buFont typeface="Arial" charset="0"/>
              <a:buNone/>
            </a:pPr>
            <a:r>
              <a:rPr lang="en-US" sz="3000" b="1" i="1" smtClean="0">
                <a:solidFill>
                  <a:srgbClr val="FF0000"/>
                </a:solidFill>
                <a:latin typeface="Times New Roman" pitchFamily="18" charset="0"/>
              </a:rPr>
              <a:t>Transformer</a:t>
            </a:r>
            <a:r>
              <a:rPr lang="en-US" sz="4100" smtClean="0"/>
              <a:t> - </a:t>
            </a:r>
            <a:r>
              <a:rPr lang="en-US" sz="3000" i="1" smtClean="0">
                <a:latin typeface="Times New Roman" pitchFamily="18" charset="0"/>
                <a:cs typeface="Times New Roman" pitchFamily="18" charset="0"/>
              </a:rPr>
              <a:t>The transformer inside the powerhouse takes the AC and converts it to a higher- voltage current.</a:t>
            </a:r>
          </a:p>
          <a:p>
            <a:pPr marL="0" indent="0" algn="just">
              <a:lnSpc>
                <a:spcPct val="70000"/>
              </a:lnSpc>
              <a:buFont typeface="Arial" charset="0"/>
              <a:buNone/>
            </a:pPr>
            <a:endParaRPr lang="en-US" sz="3000" i="1" smtClean="0">
              <a:latin typeface="Times New Roman" pitchFamily="18" charset="0"/>
              <a:cs typeface="Times New Roman" pitchFamily="18" charset="0"/>
            </a:endParaRPr>
          </a:p>
          <a:p>
            <a:pPr marL="0" indent="0" algn="just">
              <a:lnSpc>
                <a:spcPct val="70000"/>
              </a:lnSpc>
              <a:buFont typeface="Arial" charset="0"/>
              <a:buNone/>
            </a:pPr>
            <a:r>
              <a:rPr lang="en-US" sz="3000" b="1" i="1" smtClean="0">
                <a:solidFill>
                  <a:srgbClr val="FF0000"/>
                </a:solidFill>
                <a:latin typeface="Times New Roman" pitchFamily="18" charset="0"/>
              </a:rPr>
              <a:t>Power lines </a:t>
            </a:r>
            <a:r>
              <a:rPr lang="en-US" sz="3000" smtClean="0">
                <a:latin typeface="Times New Roman" pitchFamily="18" charset="0"/>
              </a:rPr>
              <a:t>- </a:t>
            </a:r>
            <a:r>
              <a:rPr lang="en-US" sz="2800" i="1" smtClean="0">
                <a:latin typeface="Times New Roman" pitchFamily="18" charset="0"/>
              </a:rPr>
              <a:t>Out of every power plant come four wires: the three phases of power being produced simultaneously plus a neutral or ground common to all three. </a:t>
            </a:r>
          </a:p>
          <a:p>
            <a:pPr marL="0" indent="0" algn="just">
              <a:lnSpc>
                <a:spcPct val="70000"/>
              </a:lnSpc>
              <a:buFont typeface="Arial" charset="0"/>
              <a:buNone/>
            </a:pPr>
            <a:endParaRPr lang="en-US" sz="3000" i="1" smtClean="0">
              <a:latin typeface="Times New Roman" pitchFamily="18" charset="0"/>
              <a:cs typeface="Times New Roman" pitchFamily="18" charset="0"/>
            </a:endParaRPr>
          </a:p>
          <a:p>
            <a:pPr marL="0" indent="0">
              <a:lnSpc>
                <a:spcPct val="90000"/>
              </a:lnSpc>
            </a:pPr>
            <a:endParaRPr lang="en-US" sz="300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down)">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marL="0" indent="0" algn="just">
              <a:lnSpc>
                <a:spcPct val="90000"/>
              </a:lnSpc>
              <a:buFont typeface="Arial" charset="0"/>
              <a:buNone/>
            </a:pPr>
            <a:r>
              <a:rPr lang="en-US" sz="2800" b="1" i="1" smtClean="0">
                <a:solidFill>
                  <a:srgbClr val="FF0000"/>
                </a:solidFill>
                <a:latin typeface="Times New Roman" pitchFamily="18" charset="0"/>
                <a:cs typeface="Times New Roman" pitchFamily="18" charset="0"/>
              </a:rPr>
              <a:t>Outflow</a:t>
            </a:r>
            <a:r>
              <a:rPr lang="en-US" sz="2800" i="1" smtClean="0">
                <a:latin typeface="Times New Roman" pitchFamily="18" charset="0"/>
                <a:cs typeface="Times New Roman" pitchFamily="18" charset="0"/>
              </a:rPr>
              <a:t> - Used water is carried through pipelines, called tailraces, and re-enters the river downstream</a:t>
            </a:r>
            <a:r>
              <a:rPr lang="en-US" smtClean="0"/>
              <a:t>.</a:t>
            </a:r>
          </a:p>
          <a:p>
            <a:pPr marL="0" indent="0" algn="just">
              <a:lnSpc>
                <a:spcPct val="90000"/>
              </a:lnSpc>
              <a:buFont typeface="Arial" charset="0"/>
              <a:buNone/>
            </a:pPr>
            <a:r>
              <a:rPr lang="en-US" b="1" i="1" smtClean="0">
                <a:solidFill>
                  <a:srgbClr val="FF0000"/>
                </a:solidFill>
                <a:latin typeface="Times New Roman" pitchFamily="18" charset="0"/>
              </a:rPr>
              <a:t>Penstock pipe-</a:t>
            </a:r>
            <a:r>
              <a:rPr lang="en-US" smtClean="0">
                <a:latin typeface="Times New Roman" pitchFamily="18" charset="0"/>
              </a:rPr>
              <a:t> </a:t>
            </a:r>
            <a:r>
              <a:rPr lang="en-US" sz="2800" i="1" smtClean="0">
                <a:latin typeface="Times New Roman" pitchFamily="18" charset="0"/>
              </a:rPr>
              <a:t>The penstock pipe transports water under pressure from the forebay tank to the turbine, where the potential energy of the water is converted into kinetic energy in order to rotate the turbine.</a:t>
            </a:r>
          </a:p>
          <a:p>
            <a:pPr marL="0" indent="0" algn="just">
              <a:lnSpc>
                <a:spcPct val="90000"/>
              </a:lnSpc>
              <a:buFont typeface="Arial" charset="0"/>
              <a:buNone/>
            </a:pPr>
            <a:r>
              <a:rPr lang="en-US" sz="2800" b="1" i="1" smtClean="0">
                <a:solidFill>
                  <a:srgbClr val="C00000"/>
                </a:solidFill>
                <a:latin typeface="Times New Roman" pitchFamily="18" charset="0"/>
                <a:cs typeface="Times New Roman" pitchFamily="18" charset="0"/>
              </a:rPr>
              <a:t>The hydropower plant components area  is categorized as:</a:t>
            </a:r>
          </a:p>
          <a:p>
            <a:pPr marL="0" indent="0" algn="just">
              <a:lnSpc>
                <a:spcPct val="90000"/>
              </a:lnSpc>
            </a:pPr>
            <a:r>
              <a:rPr lang="en-US" sz="2800" b="1" i="1" smtClean="0">
                <a:solidFill>
                  <a:srgbClr val="002060"/>
                </a:solidFill>
                <a:latin typeface="Times New Roman" pitchFamily="18" charset="0"/>
                <a:cs typeface="Times New Roman" pitchFamily="18" charset="0"/>
              </a:rPr>
              <a:t>Civil works</a:t>
            </a:r>
            <a:r>
              <a:rPr lang="en-US" sz="2800" b="1" i="1" smtClean="0">
                <a:latin typeface="Times New Roman" pitchFamily="18" charset="0"/>
                <a:cs typeface="Times New Roman" pitchFamily="18" charset="0"/>
              </a:rPr>
              <a:t>:</a:t>
            </a:r>
            <a:r>
              <a:rPr lang="en-US" sz="2800" i="1" smtClean="0">
                <a:latin typeface="Times New Roman" pitchFamily="18" charset="0"/>
                <a:cs typeface="Times New Roman" pitchFamily="18" charset="0"/>
              </a:rPr>
              <a:t> Includes dam, powerhouse  and spillway(structures used to provide for the controlled release of flows from a dam  into a downstream area, typically being the river that was dammed)</a:t>
            </a:r>
          </a:p>
          <a:p>
            <a:pPr marL="0" indent="0" algn="just">
              <a:lnSpc>
                <a:spcPct val="90000"/>
              </a:lnSpc>
            </a:pPr>
            <a:r>
              <a:rPr lang="en-US" sz="2800" b="1" i="1" smtClean="0">
                <a:solidFill>
                  <a:srgbClr val="002060"/>
                </a:solidFill>
                <a:latin typeface="Times New Roman" pitchFamily="18" charset="0"/>
                <a:cs typeface="Times New Roman" pitchFamily="18" charset="0"/>
              </a:rPr>
              <a:t>Mechanical work</a:t>
            </a:r>
            <a:r>
              <a:rPr lang="en-US" sz="2800" b="1" i="1" smtClean="0">
                <a:latin typeface="Times New Roman" pitchFamily="18" charset="0"/>
                <a:cs typeface="Times New Roman" pitchFamily="18" charset="0"/>
              </a:rPr>
              <a:t>: </a:t>
            </a:r>
            <a:r>
              <a:rPr lang="en-US" sz="2800" i="1" smtClean="0">
                <a:latin typeface="Times New Roman" pitchFamily="18" charset="0"/>
                <a:cs typeface="Times New Roman" pitchFamily="18" charset="0"/>
              </a:rPr>
              <a:t>includes turbine, penstock, valves and gates</a:t>
            </a:r>
          </a:p>
          <a:p>
            <a:pPr marL="0" indent="0" algn="just">
              <a:lnSpc>
                <a:spcPct val="90000"/>
              </a:lnSpc>
            </a:pPr>
            <a:r>
              <a:rPr lang="en-US" sz="2800" b="1" i="1" smtClean="0">
                <a:solidFill>
                  <a:srgbClr val="002060"/>
                </a:solidFill>
                <a:latin typeface="Times New Roman" pitchFamily="18" charset="0"/>
                <a:cs typeface="Times New Roman" pitchFamily="18" charset="0"/>
              </a:rPr>
              <a:t>Electrical and other Equipments</a:t>
            </a:r>
            <a:r>
              <a:rPr lang="en-US" sz="2800" b="1" i="1" smtClean="0">
                <a:latin typeface="Times New Roman" pitchFamily="18" charset="0"/>
                <a:cs typeface="Times New Roman" pitchFamily="18" charset="0"/>
              </a:rPr>
              <a:t>:</a:t>
            </a:r>
            <a:r>
              <a:rPr lang="en-US" sz="2800" i="1" smtClean="0">
                <a:latin typeface="Times New Roman" pitchFamily="18" charset="0"/>
                <a:cs typeface="Times New Roman" pitchFamily="18" charset="0"/>
              </a:rPr>
              <a:t> includes transformer, generators and auxiliary equipments </a:t>
            </a:r>
          </a:p>
          <a:p>
            <a:pPr marL="0" indent="0" algn="just">
              <a:lnSpc>
                <a:spcPct val="90000"/>
              </a:lnSpc>
              <a:buFont typeface="Arial" charset="0"/>
              <a:buNone/>
            </a:pPr>
            <a:endParaRPr lang="en-US" sz="2800" i="1" smtClean="0">
              <a:latin typeface="Times New Roman" pitchFamily="18" charset="0"/>
            </a:endParaRPr>
          </a:p>
          <a:p>
            <a:pPr marL="0" indent="0" algn="just">
              <a:lnSpc>
                <a:spcPct val="90000"/>
              </a:lnSpc>
              <a:buFont typeface="Arial" charset="0"/>
              <a:buNone/>
            </a:pPr>
            <a:endParaRPr lang="en-US" sz="2800" i="1"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algn="ctr">
              <a:lnSpc>
                <a:spcPct val="90000"/>
              </a:lnSpc>
              <a:buFont typeface="Arial" charset="0"/>
              <a:buNone/>
            </a:pPr>
            <a:r>
              <a:rPr lang="en-US" sz="3000" i="1" smtClean="0">
                <a:solidFill>
                  <a:srgbClr val="0000FF"/>
                </a:solidFill>
                <a:latin typeface="Times New Roman" pitchFamily="18" charset="0"/>
                <a:cs typeface="Times New Roman" pitchFamily="18" charset="0"/>
              </a:rPr>
              <a:t>Potential and Developed Hydropower Resources</a:t>
            </a:r>
          </a:p>
          <a:p>
            <a:pPr algn="just">
              <a:lnSpc>
                <a:spcPct val="90000"/>
              </a:lnSpc>
              <a:buFont typeface="Wingdings" pitchFamily="2" charset="2"/>
              <a:buChar char="Ø"/>
            </a:pPr>
            <a:r>
              <a:rPr lang="en-US" sz="3000" i="1" smtClean="0">
                <a:latin typeface="Times New Roman" pitchFamily="18" charset="0"/>
                <a:cs typeface="Times New Roman" pitchFamily="18" charset="0"/>
              </a:rPr>
              <a:t>Hydropower potential is generally evaluated in three categories, namely </a:t>
            </a:r>
            <a:r>
              <a:rPr lang="en-US" sz="3000" i="1" smtClean="0">
                <a:solidFill>
                  <a:srgbClr val="7030A0"/>
                </a:solidFill>
                <a:latin typeface="Times New Roman" pitchFamily="18" charset="0"/>
                <a:cs typeface="Times New Roman" pitchFamily="18" charset="0"/>
              </a:rPr>
              <a:t>theoretical</a:t>
            </a:r>
            <a:r>
              <a:rPr lang="en-US" sz="3000" i="1" smtClean="0">
                <a:latin typeface="Times New Roman" pitchFamily="18" charset="0"/>
                <a:cs typeface="Times New Roman" pitchFamily="18" charset="0"/>
              </a:rPr>
              <a:t>, </a:t>
            </a:r>
            <a:r>
              <a:rPr lang="en-US" sz="3000" i="1" smtClean="0">
                <a:solidFill>
                  <a:srgbClr val="7030A0"/>
                </a:solidFill>
                <a:latin typeface="Times New Roman" pitchFamily="18" charset="0"/>
                <a:cs typeface="Times New Roman" pitchFamily="18" charset="0"/>
              </a:rPr>
              <a:t>technical</a:t>
            </a:r>
            <a:r>
              <a:rPr lang="en-US" sz="3000" i="1" smtClean="0">
                <a:latin typeface="Times New Roman" pitchFamily="18" charset="0"/>
                <a:cs typeface="Times New Roman" pitchFamily="18" charset="0"/>
              </a:rPr>
              <a:t> and </a:t>
            </a:r>
            <a:r>
              <a:rPr lang="en-US" sz="3000" i="1" smtClean="0">
                <a:solidFill>
                  <a:srgbClr val="7030A0"/>
                </a:solidFill>
                <a:latin typeface="Times New Roman" pitchFamily="18" charset="0"/>
                <a:cs typeface="Times New Roman" pitchFamily="18" charset="0"/>
              </a:rPr>
              <a:t>economical </a:t>
            </a:r>
            <a:r>
              <a:rPr lang="en-US" sz="3000" i="1" smtClean="0">
                <a:latin typeface="Times New Roman" pitchFamily="18" charset="0"/>
                <a:cs typeface="Times New Roman" pitchFamily="18" charset="0"/>
              </a:rPr>
              <a:t>potential.</a:t>
            </a:r>
          </a:p>
          <a:p>
            <a:pPr algn="just">
              <a:lnSpc>
                <a:spcPct val="90000"/>
              </a:lnSpc>
              <a:buFont typeface="Wingdings" pitchFamily="2" charset="2"/>
              <a:buChar char="Ø"/>
            </a:pPr>
            <a:r>
              <a:rPr lang="en-US" sz="3000" i="1" smtClean="0">
                <a:solidFill>
                  <a:srgbClr val="C00000"/>
                </a:solidFill>
                <a:latin typeface="Times New Roman" pitchFamily="18" charset="0"/>
                <a:cs typeface="Times New Roman" pitchFamily="18" charset="0"/>
              </a:rPr>
              <a:t>Theoretical potential </a:t>
            </a:r>
            <a:r>
              <a:rPr lang="en-US" sz="3000" i="1" smtClean="0">
                <a:latin typeface="Times New Roman" pitchFamily="18" charset="0"/>
                <a:cs typeface="Times New Roman" pitchFamily="18" charset="0"/>
              </a:rPr>
              <a:t>is defined as the sum of the annual energy potentially available from all natural flows from the largest rivers to the smallest creek, regardless of the losses.</a:t>
            </a:r>
          </a:p>
          <a:p>
            <a:pPr algn="just">
              <a:lnSpc>
                <a:spcPct val="90000"/>
              </a:lnSpc>
              <a:buFont typeface="Wingdings" pitchFamily="2" charset="2"/>
              <a:buChar char="Ø"/>
            </a:pPr>
            <a:r>
              <a:rPr lang="en-US" sz="3100" i="1" smtClean="0">
                <a:solidFill>
                  <a:srgbClr val="C00000"/>
                </a:solidFill>
                <a:latin typeface="Times New Roman" pitchFamily="18" charset="0"/>
                <a:cs typeface="Times New Roman" pitchFamily="18" charset="0"/>
              </a:rPr>
              <a:t>Technical potential </a:t>
            </a:r>
            <a:r>
              <a:rPr lang="en-US" sz="3100" i="1" smtClean="0">
                <a:latin typeface="Times New Roman" pitchFamily="18" charset="0"/>
                <a:cs typeface="Times New Roman" pitchFamily="18" charset="0"/>
              </a:rPr>
              <a:t>is the part of theoretical potential which can be utilized with the current technology regardless of economic and other considerations. This definition of potential subtracts friction losses in water ways and efficiencies in the electromechanical equipment as well as the extreme low heads which are considered as infeasible.</a:t>
            </a:r>
            <a:endParaRPr lang="en-US" sz="3100" i="1" smtClean="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lstStyle/>
          <a:p>
            <a:r>
              <a:rPr lang="en-US" b="1" i="1" dirty="0" smtClean="0">
                <a:solidFill>
                  <a:srgbClr val="0000FF"/>
                </a:solidFill>
                <a:latin typeface="Times New Roman" pitchFamily="18" charset="0"/>
                <a:cs typeface="Times New Roman" pitchFamily="18" charset="0"/>
              </a:rPr>
              <a:t>Introduction</a:t>
            </a:r>
          </a:p>
          <a:p>
            <a:pPr algn="just">
              <a:buFont typeface="Wingdings" pitchFamily="2" charset="2"/>
              <a:buChar char="Ø"/>
            </a:pPr>
            <a:r>
              <a:rPr lang="en-US" sz="3000" b="1" i="1" dirty="0" smtClean="0">
                <a:solidFill>
                  <a:srgbClr val="FF0000"/>
                </a:solidFill>
                <a:latin typeface="Times New Roman" pitchFamily="18" charset="0"/>
                <a:cs typeface="Times New Roman" pitchFamily="18" charset="0"/>
              </a:rPr>
              <a:t>Hydropower Engineering </a:t>
            </a:r>
            <a:r>
              <a:rPr lang="en-US" sz="3000" i="1" dirty="0" smtClean="0">
                <a:solidFill>
                  <a:schemeClr val="tx1"/>
                </a:solidFill>
                <a:latin typeface="Times New Roman" pitchFamily="18" charset="0"/>
                <a:cs typeface="Times New Roman" pitchFamily="18" charset="0"/>
              </a:rPr>
              <a:t>refers to the technology involved in converting the pressure energy and kinetic energy of water into more easily used electrical  energy.</a:t>
            </a:r>
          </a:p>
          <a:p>
            <a:pPr algn="just">
              <a:buFont typeface="Wingdings" pitchFamily="2" charset="2"/>
              <a:buChar char="Ø"/>
            </a:pPr>
            <a:endParaRPr lang="en-US" sz="2800" i="1" dirty="0" smtClean="0">
              <a:solidFill>
                <a:schemeClr val="tx1"/>
              </a:solidFill>
              <a:latin typeface="Times New Roman" pitchFamily="18" charset="0"/>
              <a:cs typeface="Times New Roman" pitchFamily="18" charset="0"/>
            </a:endParaRPr>
          </a:p>
        </p:txBody>
      </p:sp>
      <p:pic>
        <p:nvPicPr>
          <p:cNvPr id="4" name="Picture 3"/>
          <p:cNvPicPr>
            <a:picLocks noChangeAspect="1" noChangeArrowheads="1"/>
          </p:cNvPicPr>
          <p:nvPr/>
        </p:nvPicPr>
        <p:blipFill>
          <a:blip r:embed="rId2" cstate="print"/>
          <a:srcRect/>
          <a:stretch>
            <a:fillRect/>
          </a:stretch>
        </p:blipFill>
        <p:spPr bwMode="auto">
          <a:xfrm>
            <a:off x="381000" y="1936708"/>
            <a:ext cx="8001000" cy="492129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2"/>
          <p:cNvSpPr>
            <a:spLocks noGrp="1"/>
          </p:cNvSpPr>
          <p:nvPr>
            <p:ph idx="1"/>
          </p:nvPr>
        </p:nvSpPr>
        <p:spPr>
          <a:xfrm>
            <a:off x="0" y="0"/>
            <a:ext cx="9144000" cy="6858000"/>
          </a:xfrm>
        </p:spPr>
        <p:txBody>
          <a:bodyPr/>
          <a:lstStyle/>
          <a:p>
            <a:pPr marL="0" indent="0" algn="just">
              <a:buFont typeface="Wingdings" pitchFamily="2" charset="2"/>
              <a:buChar char="Ø"/>
            </a:pPr>
            <a:r>
              <a:rPr lang="en-US" sz="2800" i="1" dirty="0" smtClean="0">
                <a:solidFill>
                  <a:srgbClr val="C00000"/>
                </a:solidFill>
                <a:latin typeface="Times New Roman" pitchFamily="18" charset="0"/>
                <a:cs typeface="Times New Roman" pitchFamily="18" charset="0"/>
              </a:rPr>
              <a:t>Economic potential </a:t>
            </a:r>
            <a:r>
              <a:rPr lang="en-US" sz="2800" i="1" dirty="0" smtClean="0">
                <a:latin typeface="Times New Roman" pitchFamily="18" charset="0"/>
                <a:cs typeface="Times New Roman" pitchFamily="18" charset="0"/>
              </a:rPr>
              <a:t>is the part of the technical potential which can be regarded as economic when compared to </a:t>
            </a:r>
            <a:r>
              <a:rPr lang="en-US" sz="2800" i="1" dirty="0" smtClean="0">
                <a:solidFill>
                  <a:srgbClr val="FF0000"/>
                </a:solidFill>
                <a:latin typeface="Times New Roman" pitchFamily="18" charset="0"/>
                <a:cs typeface="Times New Roman" pitchFamily="18" charset="0"/>
              </a:rPr>
              <a:t>alternative source</a:t>
            </a:r>
            <a:r>
              <a:rPr lang="en-US" sz="2800" i="1" dirty="0" smtClean="0">
                <a:latin typeface="Times New Roman" pitchFamily="18" charset="0"/>
                <a:cs typeface="Times New Roman" pitchFamily="18" charset="0"/>
              </a:rPr>
              <a:t>s of power like oil and coal. </a:t>
            </a:r>
          </a:p>
          <a:p>
            <a:pPr marL="0" indent="0" algn="just">
              <a:buFont typeface="Wingdings" pitchFamily="2" charset="2"/>
              <a:buChar char="Ø"/>
            </a:pPr>
            <a:r>
              <a:rPr lang="en-US" sz="2800" i="1" dirty="0" smtClean="0">
                <a:latin typeface="Times New Roman" pitchFamily="18" charset="0"/>
                <a:cs typeface="Times New Roman" pitchFamily="18" charset="0"/>
              </a:rPr>
              <a:t>It is dependent on the cost of alternative sources. Therefore, it may change with time and should be updated regularly.</a:t>
            </a:r>
          </a:p>
          <a:p>
            <a:pPr marL="0" indent="0" algn="just">
              <a:buFont typeface="Wingdings" pitchFamily="2" charset="2"/>
              <a:buChar char="Ø"/>
            </a:pPr>
            <a:r>
              <a:rPr lang="en-US" sz="2800" i="1" dirty="0" smtClean="0">
                <a:latin typeface="Times New Roman" pitchFamily="18" charset="0"/>
                <a:cs typeface="Times New Roman" pitchFamily="18" charset="0"/>
              </a:rPr>
              <a:t>Union of the Electricity Industry uses a definition called </a:t>
            </a:r>
            <a:r>
              <a:rPr lang="en-US" sz="2800" i="1" dirty="0" smtClean="0">
                <a:solidFill>
                  <a:srgbClr val="C00000"/>
                </a:solidFill>
                <a:latin typeface="Times New Roman" pitchFamily="18" charset="0"/>
                <a:cs typeface="Times New Roman" pitchFamily="18" charset="0"/>
              </a:rPr>
              <a:t>exploitable hydropower potential </a:t>
            </a:r>
            <a:r>
              <a:rPr lang="en-US" sz="2800" i="1" dirty="0" smtClean="0">
                <a:latin typeface="Times New Roman" pitchFamily="18" charset="0"/>
                <a:cs typeface="Times New Roman" pitchFamily="18" charset="0"/>
              </a:rPr>
              <a:t>for the portion of the economical potential which can be harnessed considering environmental and other special restrictions.</a:t>
            </a:r>
          </a:p>
          <a:p>
            <a:pPr marL="0" indent="0" algn="just"/>
            <a:r>
              <a:rPr lang="en-US" sz="2800" i="1" dirty="0" smtClean="0">
                <a:latin typeface="Times New Roman" pitchFamily="18" charset="0"/>
                <a:cs typeface="Times New Roman" pitchFamily="18" charset="0"/>
              </a:rPr>
              <a:t> The Estimated total  </a:t>
            </a:r>
            <a:r>
              <a:rPr lang="en-US" sz="2800" b="1" i="1" dirty="0" smtClean="0">
                <a:solidFill>
                  <a:srgbClr val="7030A0"/>
                </a:solidFill>
                <a:latin typeface="Times New Roman" pitchFamily="18" charset="0"/>
                <a:cs typeface="Times New Roman" pitchFamily="18" charset="0"/>
              </a:rPr>
              <a:t>technical potential </a:t>
            </a:r>
            <a:r>
              <a:rPr lang="en-US" sz="2800" i="1" dirty="0" smtClean="0">
                <a:latin typeface="Times New Roman" pitchFamily="18" charset="0"/>
                <a:cs typeface="Times New Roman" pitchFamily="18" charset="0"/>
              </a:rPr>
              <a:t>for hydropower in the world  is as much as </a:t>
            </a:r>
            <a:r>
              <a:rPr lang="en-US" sz="2800" i="1" dirty="0" smtClean="0">
                <a:solidFill>
                  <a:srgbClr val="C00000"/>
                </a:solidFill>
                <a:latin typeface="Times New Roman" pitchFamily="18" charset="0"/>
                <a:cs typeface="Times New Roman" pitchFamily="18" charset="0"/>
              </a:rPr>
              <a:t>15955 </a:t>
            </a:r>
            <a:r>
              <a:rPr lang="en-US" sz="2800" i="1" dirty="0" err="1" smtClean="0">
                <a:solidFill>
                  <a:srgbClr val="C00000"/>
                </a:solidFill>
                <a:latin typeface="Times New Roman" pitchFamily="18" charset="0"/>
                <a:cs typeface="Times New Roman" pitchFamily="18" charset="0"/>
              </a:rPr>
              <a:t>TWh</a:t>
            </a:r>
            <a:r>
              <a:rPr lang="en-US" sz="2800" i="1" dirty="0" smtClean="0">
                <a:solidFill>
                  <a:srgbClr val="C00000"/>
                </a:solidFill>
                <a:latin typeface="Times New Roman" pitchFamily="18" charset="0"/>
                <a:cs typeface="Times New Roman" pitchFamily="18" charset="0"/>
              </a:rPr>
              <a:t>/year </a:t>
            </a:r>
            <a:r>
              <a:rPr lang="en-US" sz="2800" i="1" dirty="0" smtClean="0">
                <a:latin typeface="Times New Roman" pitchFamily="18" charset="0"/>
                <a:cs typeface="Times New Roman" pitchFamily="18" charset="0"/>
              </a:rPr>
              <a:t>or </a:t>
            </a:r>
            <a:r>
              <a:rPr lang="en-US" sz="2800" b="1" i="1" dirty="0" smtClean="0">
                <a:solidFill>
                  <a:srgbClr val="002060"/>
                </a:solidFill>
                <a:latin typeface="Times New Roman" pitchFamily="18" charset="0"/>
                <a:cs typeface="Times New Roman" pitchFamily="18" charset="0"/>
              </a:rPr>
              <a:t>4.8</a:t>
            </a:r>
            <a:r>
              <a:rPr lang="en-US" sz="2800" i="1" dirty="0" smtClean="0">
                <a:latin typeface="Times New Roman" pitchFamily="18" charset="0"/>
                <a:cs typeface="Times New Roman" pitchFamily="18" charset="0"/>
              </a:rPr>
              <a:t> times greater than today's hydropower production.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290">
                                            <p:txEl>
                                              <p:pRg st="0" end="0"/>
                                            </p:txEl>
                                          </p:spTgt>
                                        </p:tgtEl>
                                        <p:attrNameLst>
                                          <p:attrName>style.visibility</p:attrName>
                                        </p:attrNameLst>
                                      </p:cBhvr>
                                      <p:to>
                                        <p:strVal val="visible"/>
                                      </p:to>
                                    </p:set>
                                    <p:animEffect transition="in" filter="wipe(down)">
                                      <p:cBhvr>
                                        <p:cTn id="7" dur="500"/>
                                        <p:tgtEl>
                                          <p:spTgt spid="1229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2290">
                                            <p:txEl>
                                              <p:pRg st="1" end="1"/>
                                            </p:txEl>
                                          </p:spTgt>
                                        </p:tgtEl>
                                        <p:attrNameLst>
                                          <p:attrName>style.visibility</p:attrName>
                                        </p:attrNameLst>
                                      </p:cBhvr>
                                      <p:to>
                                        <p:strVal val="visible"/>
                                      </p:to>
                                    </p:set>
                                    <p:animEffect transition="in" filter="wipe(down)">
                                      <p:cBhvr>
                                        <p:cTn id="12" dur="500"/>
                                        <p:tgtEl>
                                          <p:spTgt spid="1229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2290">
                                            <p:txEl>
                                              <p:pRg st="2" end="2"/>
                                            </p:txEl>
                                          </p:spTgt>
                                        </p:tgtEl>
                                        <p:attrNameLst>
                                          <p:attrName>style.visibility</p:attrName>
                                        </p:attrNameLst>
                                      </p:cBhvr>
                                      <p:to>
                                        <p:strVal val="visible"/>
                                      </p:to>
                                    </p:set>
                                    <p:animEffect transition="in" filter="wipe(down)">
                                      <p:cBhvr>
                                        <p:cTn id="17" dur="500"/>
                                        <p:tgtEl>
                                          <p:spTgt spid="1229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2290">
                                            <p:txEl>
                                              <p:pRg st="3" end="3"/>
                                            </p:txEl>
                                          </p:spTgt>
                                        </p:tgtEl>
                                        <p:attrNameLst>
                                          <p:attrName>style.visibility</p:attrName>
                                        </p:attrNameLst>
                                      </p:cBhvr>
                                      <p:to>
                                        <p:strVal val="visible"/>
                                      </p:to>
                                    </p:set>
                                    <p:animEffect transition="in" filter="wipe(down)">
                                      <p:cBhvr>
                                        <p:cTn id="22" dur="500"/>
                                        <p:tgtEl>
                                          <p:spTgt spid="1229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Content Placeholder 2"/>
          <p:cNvSpPr>
            <a:spLocks noGrp="1"/>
          </p:cNvSpPr>
          <p:nvPr>
            <p:ph idx="1"/>
          </p:nvPr>
        </p:nvSpPr>
        <p:spPr>
          <a:xfrm>
            <a:off x="0" y="0"/>
            <a:ext cx="9144000" cy="6858000"/>
          </a:xfrm>
        </p:spPr>
        <p:txBody>
          <a:bodyPr/>
          <a:lstStyle/>
          <a:p>
            <a:pPr>
              <a:buFont typeface="Arial" charset="0"/>
              <a:buNone/>
            </a:pPr>
            <a:endParaRPr lang="en-US" smtClean="0"/>
          </a:p>
          <a:p>
            <a:pPr>
              <a:buFont typeface="Arial" charset="0"/>
              <a:buNone/>
            </a:pPr>
            <a:endParaRPr lang="en-US" smtClean="0"/>
          </a:p>
          <a:p>
            <a:pPr>
              <a:buFont typeface="Arial" charset="0"/>
              <a:buNone/>
            </a:pPr>
            <a:endParaRPr lang="en-US" smtClean="0"/>
          </a:p>
          <a:p>
            <a:pPr>
              <a:buFont typeface="Arial" charset="0"/>
              <a:buNone/>
            </a:pPr>
            <a:endParaRPr lang="en-US" smtClean="0"/>
          </a:p>
          <a:p>
            <a:pPr>
              <a:buFont typeface="Arial" charset="0"/>
              <a:buNone/>
            </a:pPr>
            <a:endParaRPr lang="en-US" smtClean="0"/>
          </a:p>
          <a:p>
            <a:pPr>
              <a:buFont typeface="Arial" charset="0"/>
              <a:buNone/>
            </a:pPr>
            <a:endParaRPr lang="en-US" smtClean="0"/>
          </a:p>
          <a:p>
            <a:pPr>
              <a:buFont typeface="Arial" charset="0"/>
              <a:buNone/>
            </a:pPr>
            <a:endParaRPr lang="en-US" smtClean="0"/>
          </a:p>
          <a:p>
            <a:pPr>
              <a:buFont typeface="Arial" charset="0"/>
              <a:buNone/>
            </a:pPr>
            <a:endParaRPr lang="en-US" smtClean="0"/>
          </a:p>
          <a:p>
            <a:pPr>
              <a:buFont typeface="Arial" charset="0"/>
              <a:buNone/>
            </a:pPr>
            <a:endParaRPr lang="en-US" smtClean="0"/>
          </a:p>
          <a:p>
            <a:pPr>
              <a:buFont typeface="Arial" charset="0"/>
              <a:buNone/>
            </a:pPr>
            <a:endParaRPr lang="en-US" smtClean="0"/>
          </a:p>
          <a:p>
            <a:pPr>
              <a:buFont typeface="Arial" charset="0"/>
              <a:buNone/>
            </a:pPr>
            <a:endParaRPr lang="en-US" smtClean="0"/>
          </a:p>
          <a:p>
            <a:pPr>
              <a:buFont typeface="Arial" charset="0"/>
              <a:buNone/>
            </a:pPr>
            <a:r>
              <a:rPr lang="en-US" sz="2200" b="1" i="1" smtClean="0">
                <a:solidFill>
                  <a:srgbClr val="C00000"/>
                </a:solidFill>
                <a:latin typeface="Times New Roman" pitchFamily="18" charset="0"/>
                <a:cs typeface="Times New Roman" pitchFamily="18" charset="0"/>
              </a:rPr>
              <a:t>                 Figure 1.4 World  Hydropower Technical Resource Potential </a:t>
            </a:r>
          </a:p>
        </p:txBody>
      </p:sp>
      <p:pic>
        <p:nvPicPr>
          <p:cNvPr id="23555" name="Picture 2"/>
          <p:cNvPicPr>
            <a:picLocks noChangeAspect="1" noChangeArrowheads="1"/>
          </p:cNvPicPr>
          <p:nvPr/>
        </p:nvPicPr>
        <p:blipFill>
          <a:blip r:embed="rId2" cstate="print">
            <a:lum bright="-10000"/>
          </a:blip>
          <a:srcRect/>
          <a:stretch>
            <a:fillRect/>
          </a:stretch>
        </p:blipFill>
        <p:spPr bwMode="auto">
          <a:xfrm>
            <a:off x="-9525" y="0"/>
            <a:ext cx="9153525" cy="6172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872" y="-304800"/>
            <a:ext cx="9180871" cy="701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254076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9497"/>
            <a:ext cx="9189511" cy="6371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067347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211372" cy="670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022899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4578" name="Content Placeholder 2"/>
          <p:cNvSpPr>
            <a:spLocks noGrp="1"/>
          </p:cNvSpPr>
          <p:nvPr>
            <p:ph idx="1"/>
          </p:nvPr>
        </p:nvSpPr>
        <p:spPr>
          <a:xfrm>
            <a:off x="0" y="0"/>
            <a:ext cx="9144000" cy="6858000"/>
          </a:xfrm>
        </p:spPr>
        <p:txBody>
          <a:bodyPr/>
          <a:lstStyle/>
          <a:p>
            <a:pPr>
              <a:lnSpc>
                <a:spcPct val="90000"/>
              </a:lnSpc>
              <a:buFont typeface="Arial" charset="0"/>
              <a:buNone/>
            </a:pPr>
            <a:r>
              <a:rPr lang="en-US" sz="2200" b="1" i="1" smtClean="0">
                <a:solidFill>
                  <a:srgbClr val="C00000"/>
                </a:solidFill>
                <a:latin typeface="Times New Roman" pitchFamily="18" charset="0"/>
                <a:cs typeface="Times New Roman" pitchFamily="18" charset="0"/>
              </a:rPr>
              <a:t>Table 1.1 Hydropower Resource potential in selected countries</a:t>
            </a:r>
            <a:endParaRPr lang="en-US" sz="2200" smtClean="0"/>
          </a:p>
          <a:p>
            <a:pPr>
              <a:lnSpc>
                <a:spcPct val="90000"/>
              </a:lnSpc>
              <a:buFont typeface="Arial" charset="0"/>
              <a:buNone/>
            </a:pPr>
            <a:endParaRPr lang="en-US" smtClean="0"/>
          </a:p>
          <a:p>
            <a:pPr>
              <a:lnSpc>
                <a:spcPct val="90000"/>
              </a:lnSpc>
              <a:buFont typeface="Arial" charset="0"/>
              <a:buNone/>
            </a:pPr>
            <a:endParaRPr lang="en-US" smtClean="0"/>
          </a:p>
          <a:p>
            <a:pPr>
              <a:lnSpc>
                <a:spcPct val="90000"/>
              </a:lnSpc>
              <a:buFont typeface="Arial" charset="0"/>
              <a:buNone/>
            </a:pPr>
            <a:endParaRPr lang="en-US" smtClean="0"/>
          </a:p>
          <a:p>
            <a:pPr>
              <a:lnSpc>
                <a:spcPct val="90000"/>
              </a:lnSpc>
              <a:buFont typeface="Arial" charset="0"/>
              <a:buNone/>
            </a:pPr>
            <a:endParaRPr lang="en-US" smtClean="0"/>
          </a:p>
          <a:p>
            <a:pPr>
              <a:lnSpc>
                <a:spcPct val="90000"/>
              </a:lnSpc>
              <a:buFont typeface="Arial" charset="0"/>
              <a:buNone/>
            </a:pPr>
            <a:endParaRPr lang="en-US" smtClean="0"/>
          </a:p>
          <a:p>
            <a:pPr>
              <a:lnSpc>
                <a:spcPct val="90000"/>
              </a:lnSpc>
              <a:buFont typeface="Arial" charset="0"/>
              <a:buNone/>
            </a:pPr>
            <a:endParaRPr lang="en-US" smtClean="0"/>
          </a:p>
          <a:p>
            <a:pPr>
              <a:lnSpc>
                <a:spcPct val="90000"/>
              </a:lnSpc>
              <a:buFont typeface="Arial" charset="0"/>
              <a:buNone/>
            </a:pPr>
            <a:endParaRPr lang="en-US" smtClean="0"/>
          </a:p>
          <a:p>
            <a:pPr>
              <a:lnSpc>
                <a:spcPct val="90000"/>
              </a:lnSpc>
              <a:buFont typeface="Arial" charset="0"/>
              <a:buNone/>
            </a:pPr>
            <a:endParaRPr lang="en-US" smtClean="0"/>
          </a:p>
          <a:p>
            <a:pPr>
              <a:lnSpc>
                <a:spcPct val="90000"/>
              </a:lnSpc>
              <a:buFont typeface="Arial" charset="0"/>
              <a:buNone/>
            </a:pPr>
            <a:endParaRPr lang="en-US" smtClean="0"/>
          </a:p>
          <a:p>
            <a:pPr>
              <a:lnSpc>
                <a:spcPct val="90000"/>
              </a:lnSpc>
              <a:buFont typeface="Arial" charset="0"/>
              <a:buNone/>
            </a:pPr>
            <a:r>
              <a:rPr lang="en-US" sz="2000" b="1" i="1" smtClean="0">
                <a:solidFill>
                  <a:srgbClr val="C00000"/>
                </a:solidFill>
                <a:latin typeface="Times New Roman" pitchFamily="18" charset="0"/>
                <a:cs typeface="Times New Roman" pitchFamily="18" charset="0"/>
              </a:rPr>
              <a:t>                 </a:t>
            </a:r>
          </a:p>
          <a:p>
            <a:pPr>
              <a:lnSpc>
                <a:spcPct val="90000"/>
              </a:lnSpc>
              <a:buFont typeface="Arial" charset="0"/>
              <a:buNone/>
            </a:pPr>
            <a:endParaRPr lang="en-US" sz="2000" b="1" i="1" smtClean="0">
              <a:solidFill>
                <a:srgbClr val="C00000"/>
              </a:solidFill>
              <a:latin typeface="Times New Roman" pitchFamily="18" charset="0"/>
              <a:cs typeface="Times New Roman" pitchFamily="18" charset="0"/>
            </a:endParaRPr>
          </a:p>
          <a:p>
            <a:pPr>
              <a:lnSpc>
                <a:spcPct val="90000"/>
              </a:lnSpc>
              <a:buFont typeface="Arial" charset="0"/>
              <a:buNone/>
            </a:pPr>
            <a:endParaRPr lang="en-US" sz="2000" b="1" i="1" smtClean="0">
              <a:solidFill>
                <a:srgbClr val="C00000"/>
              </a:solidFill>
              <a:latin typeface="Times New Roman" pitchFamily="18" charset="0"/>
              <a:cs typeface="Times New Roman" pitchFamily="18" charset="0"/>
            </a:endParaRPr>
          </a:p>
          <a:p>
            <a:pPr>
              <a:lnSpc>
                <a:spcPct val="90000"/>
              </a:lnSpc>
              <a:buFont typeface="Arial" charset="0"/>
              <a:buNone/>
            </a:pPr>
            <a:r>
              <a:rPr lang="en-US" sz="2000" b="1" i="1" smtClean="0">
                <a:solidFill>
                  <a:srgbClr val="C00000"/>
                </a:solidFill>
                <a:latin typeface="Times New Roman" pitchFamily="18" charset="0"/>
                <a:cs typeface="Times New Roman" pitchFamily="18" charset="0"/>
              </a:rPr>
              <a:t>                     </a:t>
            </a:r>
          </a:p>
          <a:p>
            <a:pPr>
              <a:lnSpc>
                <a:spcPct val="90000"/>
              </a:lnSpc>
              <a:buFont typeface="Arial" charset="0"/>
              <a:buNone/>
            </a:pPr>
            <a:endParaRPr lang="en-US" smtClean="0"/>
          </a:p>
        </p:txBody>
      </p:sp>
      <p:pic>
        <p:nvPicPr>
          <p:cNvPr id="24579" name="Picture 2"/>
          <p:cNvPicPr>
            <a:picLocks noChangeAspect="1" noChangeArrowheads="1"/>
          </p:cNvPicPr>
          <p:nvPr/>
        </p:nvPicPr>
        <p:blipFill>
          <a:blip r:embed="rId2" cstate="print">
            <a:lum bright="-10000" contrast="-8000"/>
          </a:blip>
          <a:srcRect/>
          <a:stretch>
            <a:fillRect/>
          </a:stretch>
        </p:blipFill>
        <p:spPr bwMode="auto">
          <a:xfrm>
            <a:off x="0" y="304800"/>
            <a:ext cx="9144000" cy="655320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rtlCol="0">
            <a:normAutofit/>
          </a:bodyPr>
          <a:lstStyle/>
          <a:p>
            <a:pPr algn="ctr" fontAlgn="auto">
              <a:spcAft>
                <a:spcPts val="0"/>
              </a:spcAft>
              <a:buFont typeface="Arial" pitchFamily="34" charset="0"/>
              <a:buNone/>
              <a:defRPr/>
            </a:pPr>
            <a:r>
              <a:rPr lang="en-US" i="1" dirty="0" smtClean="0">
                <a:solidFill>
                  <a:srgbClr val="C00000"/>
                </a:solidFill>
                <a:latin typeface="Times New Roman" pitchFamily="18" charset="0"/>
                <a:cs typeface="Times New Roman" pitchFamily="18" charset="0"/>
              </a:rPr>
              <a:t>Current Hydropower Capacity and Generation</a:t>
            </a:r>
          </a:p>
          <a:p>
            <a:pPr marL="0" indent="0" algn="just" fontAlgn="auto">
              <a:spcAft>
                <a:spcPts val="0"/>
              </a:spcAft>
              <a:buFont typeface="Wingdings" pitchFamily="2" charset="2"/>
              <a:buChar char="Ø"/>
              <a:defRPr/>
            </a:pPr>
            <a:r>
              <a:rPr lang="en-US" i="1" dirty="0" smtClean="0">
                <a:latin typeface="Times New Roman" pitchFamily="18" charset="0"/>
                <a:cs typeface="Times New Roman" pitchFamily="18" charset="0"/>
              </a:rPr>
              <a:t>In 2009/2010, 11 000  hydropower plants in 150 countries were generating electricity.</a:t>
            </a:r>
          </a:p>
          <a:p>
            <a:pPr marL="0" indent="0" algn="just" fontAlgn="auto">
              <a:spcAft>
                <a:spcPts val="0"/>
              </a:spcAft>
              <a:buFont typeface="Wingdings" pitchFamily="2" charset="2"/>
              <a:buChar char="Ø"/>
              <a:defRPr/>
            </a:pPr>
            <a:r>
              <a:rPr lang="en-US" i="1" dirty="0" smtClean="0">
                <a:latin typeface="Times New Roman" pitchFamily="18" charset="0"/>
                <a:cs typeface="Times New Roman" pitchFamily="18" charset="0"/>
              </a:rPr>
              <a:t>The total electricity generated by hydropower in 2009 reached 3329 TWh, 16.5% of global electricity production. This is around 85% of total renewable electricity generation and provided more than one billion people with power (IEA,2011).</a:t>
            </a:r>
          </a:p>
          <a:p>
            <a:pPr marL="0" indent="0" algn="just" fontAlgn="auto">
              <a:spcAft>
                <a:spcPts val="0"/>
              </a:spcAft>
              <a:buFont typeface="Wingdings" pitchFamily="2" charset="2"/>
              <a:buChar char="Ø"/>
              <a:defRPr/>
            </a:pPr>
            <a:r>
              <a:rPr lang="en-US" i="1" dirty="0" smtClean="0">
                <a:latin typeface="Times New Roman" pitchFamily="18" charset="0"/>
                <a:cs typeface="Times New Roman" pitchFamily="18" charset="0"/>
              </a:rPr>
              <a:t>Global installed  hydropower capacity was estimated  to be between 926 </a:t>
            </a:r>
            <a:r>
              <a:rPr lang="en-US" i="1" dirty="0" err="1" smtClean="0">
                <a:latin typeface="Times New Roman" pitchFamily="18" charset="0"/>
                <a:cs typeface="Times New Roman" pitchFamily="18" charset="0"/>
              </a:rPr>
              <a:t>GW</a:t>
            </a:r>
            <a:r>
              <a:rPr lang="en-US" i="1" dirty="0" smtClean="0">
                <a:latin typeface="Times New Roman" pitchFamily="18" charset="0"/>
                <a:cs typeface="Times New Roman" pitchFamily="18" charset="0"/>
              </a:rPr>
              <a:t>  and 956 </a:t>
            </a:r>
            <a:r>
              <a:rPr lang="en-US" i="1" dirty="0" err="1" smtClean="0">
                <a:latin typeface="Times New Roman" pitchFamily="18" charset="0"/>
                <a:cs typeface="Times New Roman" pitchFamily="18" charset="0"/>
              </a:rPr>
              <a:t>GW</a:t>
            </a:r>
            <a:r>
              <a:rPr lang="en-US" i="1" dirty="0" smtClean="0">
                <a:latin typeface="Times New Roman" pitchFamily="18" charset="0"/>
                <a:cs typeface="Times New Roman" pitchFamily="18" charset="0"/>
              </a:rPr>
              <a:t> in 2009/2010 with a global increase of  more than 5% in production in 2010.</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algn="just"/>
            <a:r>
              <a:rPr lang="en-US" sz="2400" i="1" dirty="0" smtClean="0">
                <a:latin typeface="Times New Roman" pitchFamily="18" charset="0"/>
                <a:cs typeface="Times New Roman" pitchFamily="18" charset="0"/>
              </a:rPr>
              <a:t>Hydropower is the leading renewable source for electricity generation </a:t>
            </a:r>
            <a:r>
              <a:rPr lang="en-US" sz="2400" i="1" dirty="0" err="1" smtClean="0">
                <a:latin typeface="Times New Roman" pitchFamily="18" charset="0"/>
                <a:cs typeface="Times New Roman" pitchFamily="18" charset="0"/>
              </a:rPr>
              <a:t>globally,supplying</a:t>
            </a:r>
            <a:r>
              <a:rPr lang="en-US" sz="2400" i="1" dirty="0" smtClean="0">
                <a:latin typeface="Times New Roman" pitchFamily="18" charset="0"/>
                <a:cs typeface="Times New Roman" pitchFamily="18" charset="0"/>
              </a:rPr>
              <a:t> 76% of all renewable electricity. </a:t>
            </a:r>
          </a:p>
          <a:p>
            <a:pPr algn="just"/>
            <a:r>
              <a:rPr lang="en-US" sz="2400" i="1" dirty="0" smtClean="0">
                <a:latin typeface="Times New Roman" pitchFamily="18" charset="0"/>
                <a:cs typeface="Times New Roman" pitchFamily="18" charset="0"/>
              </a:rPr>
              <a:t>Reaching 1000 </a:t>
            </a:r>
            <a:r>
              <a:rPr lang="en-US" sz="2400" i="1" dirty="0" err="1" smtClean="0">
                <a:latin typeface="Times New Roman" pitchFamily="18" charset="0"/>
                <a:cs typeface="Times New Roman" pitchFamily="18" charset="0"/>
              </a:rPr>
              <a:t>GW</a:t>
            </a:r>
            <a:r>
              <a:rPr lang="en-US" sz="2400" i="1" dirty="0" smtClean="0">
                <a:latin typeface="Times New Roman" pitchFamily="18" charset="0"/>
                <a:cs typeface="Times New Roman" pitchFamily="18" charset="0"/>
              </a:rPr>
              <a:t> of installed capacity in 2013, it generated 16.4% of the world’s electricity from all sources. </a:t>
            </a:r>
          </a:p>
          <a:p>
            <a:pPr algn="just"/>
            <a:endParaRPr lang="en-US" sz="2400" i="1" dirty="0" smtClean="0">
              <a:latin typeface="Times New Roman" pitchFamily="18" charset="0"/>
              <a:cs typeface="Times New Roman" pitchFamily="18" charset="0"/>
            </a:endParaRPr>
          </a:p>
          <a:p>
            <a:pPr algn="just"/>
            <a:endParaRPr lang="en-US" sz="2400" i="1" dirty="0" smtClean="0">
              <a:latin typeface="Times New Roman" pitchFamily="18" charset="0"/>
              <a:cs typeface="Times New Roman" pitchFamily="18" charset="0"/>
            </a:endParaRPr>
          </a:p>
          <a:p>
            <a:pPr algn="just"/>
            <a:endParaRPr lang="en-US" sz="2400" i="1" dirty="0" smtClean="0">
              <a:latin typeface="Times New Roman" pitchFamily="18" charset="0"/>
              <a:cs typeface="Times New Roman" pitchFamily="18" charset="0"/>
            </a:endParaRPr>
          </a:p>
          <a:p>
            <a:pPr algn="just"/>
            <a:endParaRPr lang="en-US" sz="2400" i="1" dirty="0" smtClean="0">
              <a:latin typeface="Times New Roman" pitchFamily="18" charset="0"/>
              <a:cs typeface="Times New Roman" pitchFamily="18" charset="0"/>
            </a:endParaRPr>
          </a:p>
          <a:p>
            <a:pPr algn="just"/>
            <a:endParaRPr lang="en-US" sz="2400" i="1" dirty="0" smtClean="0">
              <a:latin typeface="Times New Roman" pitchFamily="18" charset="0"/>
              <a:cs typeface="Times New Roman" pitchFamily="18" charset="0"/>
            </a:endParaRPr>
          </a:p>
          <a:p>
            <a:pPr algn="just"/>
            <a:endParaRPr lang="en-US" sz="2400" i="1" dirty="0" smtClean="0">
              <a:latin typeface="Times New Roman" pitchFamily="18" charset="0"/>
              <a:cs typeface="Times New Roman" pitchFamily="18" charset="0"/>
            </a:endParaRPr>
          </a:p>
          <a:p>
            <a:pPr algn="just"/>
            <a:endParaRPr lang="en-US" sz="2400" i="1" dirty="0" smtClean="0">
              <a:latin typeface="Times New Roman" pitchFamily="18" charset="0"/>
              <a:cs typeface="Times New Roman" pitchFamily="18" charset="0"/>
            </a:endParaRPr>
          </a:p>
          <a:p>
            <a:pPr algn="just"/>
            <a:endParaRPr lang="en-US" sz="2400" i="1" dirty="0" smtClean="0">
              <a:latin typeface="Times New Roman" pitchFamily="18" charset="0"/>
              <a:cs typeface="Times New Roman" pitchFamily="18" charset="0"/>
            </a:endParaRPr>
          </a:p>
          <a:p>
            <a:pPr algn="just"/>
            <a:endParaRPr lang="en-US" sz="2400" i="1" dirty="0" smtClean="0">
              <a:latin typeface="Times New Roman" pitchFamily="18" charset="0"/>
              <a:cs typeface="Times New Roman" pitchFamily="18" charset="0"/>
            </a:endParaRPr>
          </a:p>
          <a:p>
            <a:pPr algn="just"/>
            <a:r>
              <a:rPr lang="en-US" sz="2400" i="1" dirty="0" smtClean="0">
                <a:latin typeface="Times New Roman" pitchFamily="18" charset="0"/>
                <a:cs typeface="Times New Roman" pitchFamily="18" charset="0"/>
              </a:rPr>
              <a:t>With 40 </a:t>
            </a:r>
            <a:r>
              <a:rPr lang="en-US" sz="2400" i="1" dirty="0" err="1" smtClean="0">
                <a:latin typeface="Times New Roman" pitchFamily="18" charset="0"/>
                <a:cs typeface="Times New Roman" pitchFamily="18" charset="0"/>
              </a:rPr>
              <a:t>GW</a:t>
            </a:r>
            <a:r>
              <a:rPr lang="en-US" sz="2400" i="1" dirty="0" smtClean="0">
                <a:latin typeface="Times New Roman" pitchFamily="18" charset="0"/>
                <a:cs typeface="Times New Roman" pitchFamily="18" charset="0"/>
              </a:rPr>
              <a:t> of new installed capacity in 2013, the annual increase in capacity was greater than that for both wind and solar (35 and 39 </a:t>
            </a:r>
            <a:r>
              <a:rPr lang="en-US" sz="2400" i="1" dirty="0" err="1" smtClean="0">
                <a:latin typeface="Times New Roman" pitchFamily="18" charset="0"/>
                <a:cs typeface="Times New Roman" pitchFamily="18" charset="0"/>
              </a:rPr>
              <a:t>GW</a:t>
            </a:r>
            <a:r>
              <a:rPr lang="en-US" sz="2400" i="1" dirty="0" smtClean="0">
                <a:latin typeface="Times New Roman" pitchFamily="18" charset="0"/>
                <a:cs typeface="Times New Roman" pitchFamily="18" charset="0"/>
              </a:rPr>
              <a:t> respectively).</a:t>
            </a:r>
          </a:p>
        </p:txBody>
      </p:sp>
      <p:pic>
        <p:nvPicPr>
          <p:cNvPr id="67586" name="Picture 2"/>
          <p:cNvPicPr>
            <a:picLocks noChangeAspect="1" noChangeArrowheads="1"/>
          </p:cNvPicPr>
          <p:nvPr/>
        </p:nvPicPr>
        <p:blipFill>
          <a:blip r:embed="rId2" cstate="print">
            <a:lum bright="-10000"/>
          </a:blip>
          <a:srcRect/>
          <a:stretch>
            <a:fillRect/>
          </a:stretch>
        </p:blipFill>
        <p:spPr bwMode="auto">
          <a:xfrm>
            <a:off x="457200" y="1600200"/>
            <a:ext cx="7543800" cy="3735977"/>
          </a:xfrm>
          <a:prstGeom prst="rect">
            <a:avLst/>
          </a:prstGeom>
          <a:noFill/>
          <a:ln w="9525">
            <a:noFill/>
            <a:miter lim="800000"/>
            <a:headEnd/>
            <a:tailEnd/>
          </a:ln>
        </p:spPr>
      </p:pic>
      <p:sp>
        <p:nvSpPr>
          <p:cNvPr id="5" name="Rectangle 4"/>
          <p:cNvSpPr/>
          <p:nvPr/>
        </p:nvSpPr>
        <p:spPr>
          <a:xfrm>
            <a:off x="304800" y="5181600"/>
            <a:ext cx="8305800" cy="338554"/>
          </a:xfrm>
          <a:prstGeom prst="rect">
            <a:avLst/>
          </a:prstGeom>
        </p:spPr>
        <p:txBody>
          <a:bodyPr wrap="square">
            <a:spAutoFit/>
          </a:bodyPr>
          <a:lstStyle/>
          <a:p>
            <a:r>
              <a:rPr lang="en-US" sz="1600" b="1" dirty="0" smtClean="0">
                <a:solidFill>
                  <a:srgbClr val="C00000"/>
                </a:solidFill>
              </a:rPr>
              <a:t>Figure 1.5 – </a:t>
            </a:r>
            <a:r>
              <a:rPr lang="en-US" sz="1600" b="1" dirty="0">
                <a:solidFill>
                  <a:srgbClr val="C00000"/>
                </a:solidFill>
              </a:rPr>
              <a:t>Estimated renewable energy share of global electricity </a:t>
            </a:r>
            <a:r>
              <a:rPr lang="en-US" sz="1600" b="1" dirty="0" smtClean="0">
                <a:solidFill>
                  <a:srgbClr val="C00000"/>
                </a:solidFill>
              </a:rPr>
              <a:t>production,2013</a:t>
            </a:r>
            <a:endParaRPr lang="en-US" sz="1600" dirty="0">
              <a:solidFill>
                <a:srgbClr val="C00000"/>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6562" name="Picture 2"/>
          <p:cNvPicPr>
            <a:picLocks noChangeAspect="1" noChangeArrowheads="1"/>
          </p:cNvPicPr>
          <p:nvPr/>
        </p:nvPicPr>
        <p:blipFill>
          <a:blip r:embed="rId2" cstate="print"/>
          <a:srcRect/>
          <a:stretch>
            <a:fillRect/>
          </a:stretch>
        </p:blipFill>
        <p:spPr bwMode="auto">
          <a:xfrm>
            <a:off x="0" y="0"/>
            <a:ext cx="9007043" cy="5638800"/>
          </a:xfrm>
          <a:prstGeom prst="rect">
            <a:avLst/>
          </a:prstGeom>
          <a:noFill/>
          <a:ln w="9525">
            <a:noFill/>
            <a:miter lim="800000"/>
            <a:headEnd/>
            <a:tailEnd/>
          </a:ln>
        </p:spPr>
      </p:pic>
      <p:sp>
        <p:nvSpPr>
          <p:cNvPr id="5" name="Rectangle 4"/>
          <p:cNvSpPr/>
          <p:nvPr/>
        </p:nvSpPr>
        <p:spPr>
          <a:xfrm>
            <a:off x="457200" y="5791200"/>
            <a:ext cx="8686800" cy="369332"/>
          </a:xfrm>
          <a:prstGeom prst="rect">
            <a:avLst/>
          </a:prstGeom>
        </p:spPr>
        <p:txBody>
          <a:bodyPr wrap="square">
            <a:spAutoFit/>
          </a:bodyPr>
          <a:lstStyle/>
          <a:p>
            <a:r>
              <a:rPr lang="en-US" b="1" dirty="0" smtClean="0">
                <a:solidFill>
                  <a:srgbClr val="FF0000"/>
                </a:solidFill>
              </a:rPr>
              <a:t>Figure 1.6   </a:t>
            </a:r>
            <a:r>
              <a:rPr lang="en-US" b="1" dirty="0">
                <a:solidFill>
                  <a:srgbClr val="FF0000"/>
                </a:solidFill>
              </a:rPr>
              <a:t>– Global total hydropower generation since 1980</a:t>
            </a:r>
            <a:endParaRPr lang="en-US" dirty="0">
              <a:solidFill>
                <a:srgbClr val="FF0000"/>
              </a:solidFill>
            </a:endParaRPr>
          </a:p>
        </p:txBody>
      </p:sp>
      <p:sp>
        <p:nvSpPr>
          <p:cNvPr id="6" name="Rectangle 5"/>
          <p:cNvSpPr/>
          <p:nvPr/>
        </p:nvSpPr>
        <p:spPr>
          <a:xfrm>
            <a:off x="1524000" y="381000"/>
            <a:ext cx="4572000" cy="738664"/>
          </a:xfrm>
          <a:prstGeom prst="rect">
            <a:avLst/>
          </a:prstGeom>
        </p:spPr>
        <p:txBody>
          <a:bodyPr>
            <a:spAutoFit/>
          </a:bodyPr>
          <a:lstStyle/>
          <a:p>
            <a:pPr algn="just"/>
            <a:r>
              <a:rPr lang="en-US" sz="1400" dirty="0">
                <a:solidFill>
                  <a:srgbClr val="000099"/>
                </a:solidFill>
              </a:rPr>
              <a:t>The blue </a:t>
            </a:r>
            <a:r>
              <a:rPr lang="en-US" sz="1400" dirty="0" smtClean="0">
                <a:solidFill>
                  <a:srgbClr val="000099"/>
                </a:solidFill>
              </a:rPr>
              <a:t>arrow represents </a:t>
            </a:r>
            <a:r>
              <a:rPr lang="en-US" sz="1400" dirty="0">
                <a:solidFill>
                  <a:srgbClr val="000099"/>
                </a:solidFill>
              </a:rPr>
              <a:t>a general historic increase in hydropower following growing demand </a:t>
            </a:r>
            <a:r>
              <a:rPr lang="en-US" sz="1400" dirty="0" smtClean="0">
                <a:solidFill>
                  <a:srgbClr val="000099"/>
                </a:solidFill>
              </a:rPr>
              <a:t>for electricity </a:t>
            </a:r>
            <a:r>
              <a:rPr lang="en-US" sz="1400" dirty="0">
                <a:solidFill>
                  <a:srgbClr val="000099"/>
                </a:solidFill>
              </a:rPr>
              <a:t>worldwide.</a:t>
            </a:r>
          </a:p>
        </p:txBody>
      </p:sp>
      <p:sp>
        <p:nvSpPr>
          <p:cNvPr id="7" name="Rectangle 6"/>
          <p:cNvSpPr/>
          <p:nvPr/>
        </p:nvSpPr>
        <p:spPr>
          <a:xfrm>
            <a:off x="1524000" y="1143000"/>
            <a:ext cx="5334000" cy="1169551"/>
          </a:xfrm>
          <a:prstGeom prst="rect">
            <a:avLst/>
          </a:prstGeom>
        </p:spPr>
        <p:txBody>
          <a:bodyPr wrap="square">
            <a:spAutoFit/>
          </a:bodyPr>
          <a:lstStyle/>
          <a:p>
            <a:pPr algn="just"/>
            <a:r>
              <a:rPr lang="en-US" sz="1400" dirty="0">
                <a:solidFill>
                  <a:srgbClr val="000099"/>
                </a:solidFill>
              </a:rPr>
              <a:t>From 1999 through 2005 (illustrated by the orange arrow), hydropower </a:t>
            </a:r>
            <a:r>
              <a:rPr lang="en-US" sz="1400" dirty="0" smtClean="0">
                <a:solidFill>
                  <a:srgbClr val="000099"/>
                </a:solidFill>
              </a:rPr>
              <a:t>development was </a:t>
            </a:r>
            <a:r>
              <a:rPr lang="en-US" sz="1400" dirty="0">
                <a:solidFill>
                  <a:srgbClr val="000099"/>
                </a:solidFill>
              </a:rPr>
              <a:t>largely halted worldwide, reflecting the impact of the World Commission on </a:t>
            </a:r>
            <a:r>
              <a:rPr lang="en-US" sz="1400" dirty="0" smtClean="0">
                <a:solidFill>
                  <a:srgbClr val="000099"/>
                </a:solidFill>
              </a:rPr>
              <a:t>Dams (</a:t>
            </a:r>
            <a:r>
              <a:rPr lang="en-US" sz="1400" dirty="0" err="1" smtClean="0">
                <a:solidFill>
                  <a:srgbClr val="000099"/>
                </a:solidFill>
              </a:rPr>
              <a:t>WCD</a:t>
            </a:r>
            <a:r>
              <a:rPr lang="en-US" sz="1400" dirty="0">
                <a:solidFill>
                  <a:srgbClr val="000099"/>
                </a:solidFill>
              </a:rPr>
              <a:t>), which was convened to review the development effectiveness of large </a:t>
            </a:r>
            <a:r>
              <a:rPr lang="en-US" sz="1400" dirty="0" smtClean="0">
                <a:solidFill>
                  <a:srgbClr val="000099"/>
                </a:solidFill>
              </a:rPr>
              <a:t>dams and </a:t>
            </a:r>
            <a:r>
              <a:rPr lang="en-US" sz="1400" dirty="0">
                <a:solidFill>
                  <a:srgbClr val="000099"/>
                </a:solidFill>
              </a:rPr>
              <a:t>develop guidelines for the development of new dams.</a:t>
            </a:r>
          </a:p>
        </p:txBody>
      </p:sp>
      <p:sp>
        <p:nvSpPr>
          <p:cNvPr id="8" name="Rectangle 7"/>
          <p:cNvSpPr/>
          <p:nvPr/>
        </p:nvSpPr>
        <p:spPr>
          <a:xfrm>
            <a:off x="4038600" y="3733801"/>
            <a:ext cx="5105400" cy="1169551"/>
          </a:xfrm>
          <a:prstGeom prst="rect">
            <a:avLst/>
          </a:prstGeom>
        </p:spPr>
        <p:txBody>
          <a:bodyPr wrap="square">
            <a:spAutoFit/>
          </a:bodyPr>
          <a:lstStyle/>
          <a:p>
            <a:pPr algn="just"/>
            <a:r>
              <a:rPr lang="en-US" sz="1400" dirty="0">
                <a:solidFill>
                  <a:srgbClr val="000099"/>
                </a:solidFill>
              </a:rPr>
              <a:t>From 2005 onwards (green arrow), hydropower development has seen an upswing </a:t>
            </a:r>
            <a:r>
              <a:rPr lang="en-US" sz="1400" dirty="0" smtClean="0">
                <a:solidFill>
                  <a:srgbClr val="000099"/>
                </a:solidFill>
              </a:rPr>
              <a:t>in development</a:t>
            </a:r>
            <a:r>
              <a:rPr lang="en-US" sz="1400" dirty="0">
                <a:solidFill>
                  <a:srgbClr val="000099"/>
                </a:solidFill>
              </a:rPr>
              <a:t>, which can be partly attributed to the impact of intensive efforts by </a:t>
            </a:r>
            <a:r>
              <a:rPr lang="en-US" sz="1400" dirty="0" smtClean="0">
                <a:solidFill>
                  <a:srgbClr val="000099"/>
                </a:solidFill>
              </a:rPr>
              <a:t>the International </a:t>
            </a:r>
            <a:r>
              <a:rPr lang="en-US" sz="1400" dirty="0">
                <a:solidFill>
                  <a:srgbClr val="000099"/>
                </a:solidFill>
              </a:rPr>
              <a:t>Hydropower Association (</a:t>
            </a:r>
            <a:r>
              <a:rPr lang="en-US" sz="1400" dirty="0" err="1">
                <a:solidFill>
                  <a:srgbClr val="000099"/>
                </a:solidFill>
              </a:rPr>
              <a:t>IHA</a:t>
            </a:r>
            <a:r>
              <a:rPr lang="en-US" sz="1400" dirty="0">
                <a:solidFill>
                  <a:srgbClr val="000099"/>
                </a:solidFill>
              </a:rPr>
              <a:t>) and hydropower companies to </a:t>
            </a:r>
            <a:r>
              <a:rPr lang="en-US" sz="1400" dirty="0" smtClean="0">
                <a:solidFill>
                  <a:srgbClr val="000099"/>
                </a:solidFill>
              </a:rPr>
              <a:t>negotiate sustainability </a:t>
            </a:r>
            <a:r>
              <a:rPr lang="en-US" sz="1400" dirty="0">
                <a:solidFill>
                  <a:srgbClr val="000099"/>
                </a:solidFill>
              </a:rPr>
              <a:t>guidelines for the sector.</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626" name="Content Placeholder 2"/>
          <p:cNvSpPr>
            <a:spLocks noGrp="1"/>
          </p:cNvSpPr>
          <p:nvPr>
            <p:ph idx="1"/>
          </p:nvPr>
        </p:nvSpPr>
        <p:spPr>
          <a:xfrm>
            <a:off x="0" y="0"/>
            <a:ext cx="9144000" cy="6858000"/>
          </a:xfrm>
        </p:spPr>
        <p:txBody>
          <a:bodyPr/>
          <a:lstStyle/>
          <a:p>
            <a:pPr>
              <a:buFont typeface="Arial" charset="0"/>
              <a:buNone/>
            </a:pPr>
            <a:r>
              <a:rPr lang="en-US" sz="1800" b="1" i="1" smtClean="0">
                <a:solidFill>
                  <a:srgbClr val="FF0000"/>
                </a:solidFill>
                <a:latin typeface="Times New Roman" pitchFamily="18" charset="0"/>
                <a:cs typeface="Times New Roman" pitchFamily="18" charset="0"/>
              </a:rPr>
              <a:t>Table 1.2 Top ten countries by installed hydropower capacity and generation share,2010 </a:t>
            </a:r>
          </a:p>
        </p:txBody>
      </p:sp>
      <p:pic>
        <p:nvPicPr>
          <p:cNvPr id="26627" name="Picture 2"/>
          <p:cNvPicPr>
            <a:picLocks noChangeAspect="1" noChangeArrowheads="1"/>
          </p:cNvPicPr>
          <p:nvPr/>
        </p:nvPicPr>
        <p:blipFill>
          <a:blip r:embed="rId2" cstate="print">
            <a:lum bright="-10000"/>
          </a:blip>
          <a:srcRect/>
          <a:stretch>
            <a:fillRect/>
          </a:stretch>
        </p:blipFill>
        <p:spPr bwMode="auto">
          <a:xfrm>
            <a:off x="0" y="304800"/>
            <a:ext cx="9144000" cy="655320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0" y="0"/>
            <a:ext cx="9144000" cy="6858000"/>
          </a:xfrm>
        </p:spPr>
        <p:txBody>
          <a:bodyPr/>
          <a:lstStyle/>
          <a:p>
            <a:pPr marL="0" indent="0" algn="just">
              <a:buFont typeface="Wingdings" pitchFamily="2" charset="2"/>
              <a:buChar char="Ø"/>
            </a:pPr>
            <a:r>
              <a:rPr lang="en-US" sz="2800" i="1" dirty="0" smtClean="0">
                <a:latin typeface="Times New Roman" pitchFamily="18" charset="0"/>
                <a:cs typeface="Times New Roman" pitchFamily="18" charset="0"/>
              </a:rPr>
              <a:t>Because the hydrologic cycle is a never ending system, hydropower is considered a renewable energy. Indeed, it is the largest renewable resource used for electricity generation</a:t>
            </a:r>
          </a:p>
          <a:p>
            <a:pPr marL="0" indent="0" algn="just">
              <a:buFont typeface="Wingdings" pitchFamily="2" charset="2"/>
              <a:buChar char="Ø"/>
            </a:pPr>
            <a:endParaRPr lang="en-US" sz="2800" i="1" dirty="0" smtClean="0">
              <a:latin typeface="Times New Roman" pitchFamily="18" charset="0"/>
              <a:cs typeface="Times New Roman" pitchFamily="18" charset="0"/>
            </a:endParaRPr>
          </a:p>
          <a:p>
            <a:pPr marL="0" indent="0" algn="just">
              <a:buFont typeface="Wingdings" pitchFamily="2" charset="2"/>
              <a:buChar char="Ø"/>
            </a:pPr>
            <a:endParaRPr lang="en-US" sz="2800" i="1" dirty="0" smtClean="0">
              <a:latin typeface="Times New Roman" pitchFamily="18" charset="0"/>
              <a:cs typeface="Times New Roman" pitchFamily="18" charset="0"/>
            </a:endParaRPr>
          </a:p>
          <a:p>
            <a:pPr marL="0" indent="0" algn="just">
              <a:buFont typeface="Wingdings" pitchFamily="2" charset="2"/>
              <a:buChar char="Ø"/>
            </a:pPr>
            <a:endParaRPr lang="en-US" sz="2800" i="1" dirty="0" smtClean="0">
              <a:latin typeface="Times New Roman" pitchFamily="18" charset="0"/>
              <a:cs typeface="Times New Roman" pitchFamily="18" charset="0"/>
            </a:endParaRPr>
          </a:p>
          <a:p>
            <a:pPr marL="0" indent="0" algn="just">
              <a:buFont typeface="Wingdings" pitchFamily="2" charset="2"/>
              <a:buChar char="Ø"/>
            </a:pPr>
            <a:endParaRPr lang="en-US" sz="2800" i="1" dirty="0" smtClean="0">
              <a:latin typeface="Times New Roman" pitchFamily="18" charset="0"/>
              <a:cs typeface="Times New Roman" pitchFamily="18" charset="0"/>
            </a:endParaRPr>
          </a:p>
          <a:p>
            <a:pPr marL="0" indent="0" algn="just">
              <a:buFont typeface="Wingdings" pitchFamily="2" charset="2"/>
              <a:buChar char="Ø"/>
            </a:pPr>
            <a:endParaRPr lang="en-US" sz="2800" i="1" dirty="0" smtClean="0">
              <a:latin typeface="Times New Roman" pitchFamily="18" charset="0"/>
              <a:cs typeface="Times New Roman" pitchFamily="18" charset="0"/>
            </a:endParaRPr>
          </a:p>
          <a:p>
            <a:pPr marL="0" indent="0" algn="just">
              <a:buFont typeface="Wingdings" pitchFamily="2" charset="2"/>
              <a:buChar char="Ø"/>
            </a:pPr>
            <a:endParaRPr lang="en-US" sz="2800" i="1" dirty="0" smtClean="0">
              <a:latin typeface="Times New Roman" pitchFamily="18" charset="0"/>
              <a:cs typeface="Times New Roman" pitchFamily="18" charset="0"/>
            </a:endParaRPr>
          </a:p>
          <a:p>
            <a:pPr marL="0" indent="0" algn="just">
              <a:buFont typeface="Wingdings" pitchFamily="2" charset="2"/>
              <a:buChar char="Ø"/>
            </a:pPr>
            <a:endParaRPr lang="en-US" sz="2800" i="1" dirty="0" smtClean="0">
              <a:latin typeface="Times New Roman" pitchFamily="18" charset="0"/>
              <a:cs typeface="Times New Roman" pitchFamily="18" charset="0"/>
            </a:endParaRPr>
          </a:p>
          <a:p>
            <a:pPr marL="0" indent="0" algn="just">
              <a:buFont typeface="Wingdings" pitchFamily="2" charset="2"/>
              <a:buChar char="Ø"/>
            </a:pPr>
            <a:endParaRPr lang="en-US" sz="2800" i="1" dirty="0" smtClean="0">
              <a:latin typeface="Times New Roman" pitchFamily="18" charset="0"/>
              <a:cs typeface="Times New Roman" pitchFamily="18" charset="0"/>
            </a:endParaRPr>
          </a:p>
          <a:p>
            <a:pPr marL="0" indent="0" algn="just">
              <a:buFont typeface="Arial" charset="0"/>
              <a:buNone/>
            </a:pPr>
            <a:r>
              <a:rPr lang="en-US" sz="2800" i="1" dirty="0" smtClean="0">
                <a:latin typeface="Times New Roman" pitchFamily="18" charset="0"/>
                <a:cs typeface="Times New Roman" pitchFamily="18" charset="0"/>
              </a:rPr>
              <a:t>              </a:t>
            </a:r>
            <a:r>
              <a:rPr lang="en-US" sz="2400" b="1" i="1" dirty="0" smtClean="0">
                <a:solidFill>
                  <a:srgbClr val="C00000"/>
                </a:solidFill>
                <a:latin typeface="Times New Roman" pitchFamily="18" charset="0"/>
                <a:cs typeface="Times New Roman" pitchFamily="18" charset="0"/>
              </a:rPr>
              <a:t>Fig1.1  Hydrologic Cycle</a:t>
            </a:r>
          </a:p>
          <a:p>
            <a:pPr marL="0" indent="0" algn="just">
              <a:buFont typeface="Wingdings" pitchFamily="2" charset="2"/>
              <a:buChar char="Ø"/>
            </a:pPr>
            <a:endParaRPr lang="en-US" sz="2800" i="1" dirty="0" smtClean="0">
              <a:latin typeface="Times New Roman" pitchFamily="18" charset="0"/>
              <a:cs typeface="Times New Roman" pitchFamily="18" charset="0"/>
            </a:endParaRPr>
          </a:p>
        </p:txBody>
      </p:sp>
      <p:sp>
        <p:nvSpPr>
          <p:cNvPr id="4100" name="TextBox 5"/>
          <p:cNvSpPr txBox="1">
            <a:spLocks noChangeArrowheads="1"/>
          </p:cNvSpPr>
          <p:nvPr/>
        </p:nvSpPr>
        <p:spPr bwMode="auto">
          <a:xfrm>
            <a:off x="6477000" y="1905000"/>
            <a:ext cx="2667000" cy="1938338"/>
          </a:xfrm>
          <a:prstGeom prst="rect">
            <a:avLst/>
          </a:prstGeom>
          <a:noFill/>
          <a:ln w="9525">
            <a:noFill/>
            <a:miter lim="800000"/>
            <a:headEnd/>
            <a:tailEnd/>
          </a:ln>
        </p:spPr>
        <p:txBody>
          <a:bodyPr>
            <a:spAutoFit/>
          </a:bodyPr>
          <a:lstStyle/>
          <a:p>
            <a:r>
              <a:rPr lang="en-US" sz="2000" i="1">
                <a:solidFill>
                  <a:srgbClr val="002060"/>
                </a:solidFill>
                <a:latin typeface="Times New Roman" pitchFamily="18" charset="0"/>
                <a:cs typeface="Times New Roman" pitchFamily="18" charset="0"/>
              </a:rPr>
              <a:t>Water Evaporates from Lakes and Oceans, forms clouds, precipitates as rain or snow, then flows back to the ocean </a:t>
            </a:r>
          </a:p>
        </p:txBody>
      </p:sp>
      <p:pic>
        <p:nvPicPr>
          <p:cNvPr id="5" name="Picture 3" descr="epa_water_cycle.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397578"/>
            <a:ext cx="4724400" cy="4039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8610" name="Picture 2"/>
          <p:cNvPicPr>
            <a:picLocks noChangeAspect="1" noChangeArrowheads="1"/>
          </p:cNvPicPr>
          <p:nvPr/>
        </p:nvPicPr>
        <p:blipFill>
          <a:blip r:embed="rId2" cstate="print">
            <a:lum bright="-10000"/>
          </a:blip>
          <a:srcRect/>
          <a:stretch>
            <a:fillRect/>
          </a:stretch>
        </p:blipFill>
        <p:spPr bwMode="auto">
          <a:xfrm>
            <a:off x="0" y="381000"/>
            <a:ext cx="9144000" cy="5050302"/>
          </a:xfrm>
          <a:prstGeom prst="rect">
            <a:avLst/>
          </a:prstGeom>
          <a:noFill/>
          <a:ln w="9525">
            <a:noFill/>
            <a:miter lim="800000"/>
            <a:headEnd/>
            <a:tailEnd/>
          </a:ln>
        </p:spPr>
      </p:pic>
      <p:sp>
        <p:nvSpPr>
          <p:cNvPr id="5" name="Rectangle 4"/>
          <p:cNvSpPr/>
          <p:nvPr/>
        </p:nvSpPr>
        <p:spPr>
          <a:xfrm>
            <a:off x="0" y="0"/>
            <a:ext cx="8991600" cy="369332"/>
          </a:xfrm>
          <a:prstGeom prst="rect">
            <a:avLst/>
          </a:prstGeom>
        </p:spPr>
        <p:txBody>
          <a:bodyPr wrap="square">
            <a:spAutoFit/>
          </a:bodyPr>
          <a:lstStyle/>
          <a:p>
            <a:r>
              <a:rPr lang="en-US" b="1" dirty="0" smtClean="0">
                <a:solidFill>
                  <a:srgbClr val="C00000"/>
                </a:solidFill>
              </a:rPr>
              <a:t>Table 1.3  </a:t>
            </a:r>
            <a:r>
              <a:rPr lang="en-US" b="1" dirty="0">
                <a:solidFill>
                  <a:srgbClr val="C00000"/>
                </a:solidFill>
              </a:rPr>
              <a:t>– Top hydropower capacity as of 2013, by country</a:t>
            </a:r>
            <a:endParaRPr lang="en-US" dirty="0">
              <a:solidFill>
                <a:srgbClr val="C00000"/>
              </a:solidFill>
            </a:endParaRPr>
          </a:p>
        </p:txBody>
      </p:sp>
      <p:sp>
        <p:nvSpPr>
          <p:cNvPr id="6" name="Rectangle 5"/>
          <p:cNvSpPr/>
          <p:nvPr/>
        </p:nvSpPr>
        <p:spPr>
          <a:xfrm>
            <a:off x="0" y="5486400"/>
            <a:ext cx="9144000" cy="1200329"/>
          </a:xfrm>
          <a:prstGeom prst="rect">
            <a:avLst/>
          </a:prstGeom>
        </p:spPr>
        <p:txBody>
          <a:bodyPr wrap="square">
            <a:spAutoFit/>
          </a:bodyPr>
          <a:lstStyle/>
          <a:p>
            <a:pPr algn="just"/>
            <a:r>
              <a:rPr lang="en-US" dirty="0" smtClean="0">
                <a:solidFill>
                  <a:srgbClr val="000099"/>
                </a:solidFill>
              </a:rPr>
              <a:t>In recent </a:t>
            </a:r>
            <a:r>
              <a:rPr lang="en-US" dirty="0">
                <a:solidFill>
                  <a:srgbClr val="000099"/>
                </a:solidFill>
              </a:rPr>
              <a:t>years China has taken centre stage for hydropower capacity, accounting for</a:t>
            </a:r>
          </a:p>
          <a:p>
            <a:pPr algn="just"/>
            <a:r>
              <a:rPr lang="en-US" dirty="0">
                <a:solidFill>
                  <a:srgbClr val="000099"/>
                </a:solidFill>
              </a:rPr>
              <a:t>26% of global installed capacity as of 2013, far ahead of Brazil (8.6%), USA (7.8%)</a:t>
            </a:r>
          </a:p>
          <a:p>
            <a:pPr algn="just"/>
            <a:r>
              <a:rPr lang="en-US" dirty="0">
                <a:solidFill>
                  <a:srgbClr val="000099"/>
                </a:solidFill>
              </a:rPr>
              <a:t>and Canada (7.6%). China has strengthened its dominant position by adding 29 </a:t>
            </a:r>
            <a:r>
              <a:rPr lang="en-US" dirty="0" err="1">
                <a:solidFill>
                  <a:srgbClr val="000099"/>
                </a:solidFill>
              </a:rPr>
              <a:t>GW</a:t>
            </a:r>
            <a:endParaRPr lang="en-US" dirty="0">
              <a:solidFill>
                <a:srgbClr val="000099"/>
              </a:solidFill>
            </a:endParaRPr>
          </a:p>
          <a:p>
            <a:pPr algn="just"/>
            <a:r>
              <a:rPr lang="en-US" dirty="0">
                <a:solidFill>
                  <a:srgbClr val="000099"/>
                </a:solidFill>
              </a:rPr>
              <a:t>in 2013, well over three times the new capacity of the next five countries combined.</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marL="0" indent="0" algn="just"/>
            <a:r>
              <a:rPr lang="en-US" sz="2400" i="1" dirty="0" smtClean="0">
                <a:latin typeface="Times New Roman" pitchFamily="18" charset="0"/>
                <a:cs typeface="Times New Roman" pitchFamily="18" charset="0"/>
              </a:rPr>
              <a:t>Ongoing work on faster reacting times, broader operating range, improved material resilience, and larger machines will continue to progress hydropower technology over the next several years.</a:t>
            </a:r>
          </a:p>
        </p:txBody>
      </p:sp>
      <p:pic>
        <p:nvPicPr>
          <p:cNvPr id="69634" name="Picture 2"/>
          <p:cNvPicPr>
            <a:picLocks noChangeAspect="1" noChangeArrowheads="1"/>
          </p:cNvPicPr>
          <p:nvPr/>
        </p:nvPicPr>
        <p:blipFill>
          <a:blip r:embed="rId2" cstate="print">
            <a:lum bright="-10000"/>
          </a:blip>
          <a:srcRect/>
          <a:stretch>
            <a:fillRect/>
          </a:stretch>
        </p:blipFill>
        <p:spPr bwMode="auto">
          <a:xfrm>
            <a:off x="228600" y="1663501"/>
            <a:ext cx="7620000" cy="5194499"/>
          </a:xfrm>
          <a:prstGeom prst="rect">
            <a:avLst/>
          </a:prstGeom>
          <a:noFill/>
          <a:ln w="9525">
            <a:noFill/>
            <a:miter lim="800000"/>
            <a:headEnd/>
            <a:tailEnd/>
          </a:ln>
        </p:spPr>
      </p:pic>
      <p:sp>
        <p:nvSpPr>
          <p:cNvPr id="5" name="Rectangle 4"/>
          <p:cNvSpPr/>
          <p:nvPr/>
        </p:nvSpPr>
        <p:spPr>
          <a:xfrm>
            <a:off x="0" y="1295400"/>
            <a:ext cx="7924800" cy="369332"/>
          </a:xfrm>
          <a:prstGeom prst="rect">
            <a:avLst/>
          </a:prstGeom>
        </p:spPr>
        <p:txBody>
          <a:bodyPr wrap="square">
            <a:spAutoFit/>
          </a:bodyPr>
          <a:lstStyle/>
          <a:p>
            <a:r>
              <a:rPr lang="en-US" b="1" dirty="0">
                <a:solidFill>
                  <a:srgbClr val="C00000"/>
                </a:solidFill>
              </a:rPr>
              <a:t>Table 1.4 – Largest hydropower plants under construction, by capacity</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algn="ctr">
              <a:buFont typeface="Arial" charset="0"/>
              <a:buNone/>
            </a:pPr>
            <a:r>
              <a:rPr lang="en-US" b="1" i="1" dirty="0" smtClean="0">
                <a:solidFill>
                  <a:srgbClr val="0000FF"/>
                </a:solidFill>
                <a:latin typeface="Times New Roman" pitchFamily="18" charset="0"/>
                <a:cs typeface="Times New Roman" pitchFamily="18" charset="0"/>
              </a:rPr>
              <a:t>Classification of Hydro-Electric Power Plants</a:t>
            </a:r>
          </a:p>
          <a:p>
            <a:pPr algn="just">
              <a:buFont typeface="Wingdings" pitchFamily="2" charset="2"/>
              <a:buChar char="Ø"/>
            </a:pPr>
            <a:r>
              <a:rPr lang="en-US" sz="2800" i="1" dirty="0" smtClean="0">
                <a:latin typeface="Times New Roman" pitchFamily="18" charset="0"/>
                <a:cs typeface="Times New Roman" pitchFamily="18" charset="0"/>
              </a:rPr>
              <a:t>In studying the subject of hydropower engineering, it is important to understand the different types of development. Hydroelectric power plants can be classified in different ways according to their characteristics.</a:t>
            </a:r>
          </a:p>
          <a:p>
            <a:pPr algn="just">
              <a:buFont typeface="Arial" charset="0"/>
              <a:buNone/>
            </a:pPr>
            <a:endParaRPr lang="en-US" sz="2800" i="1" dirty="0" smtClean="0">
              <a:latin typeface="Times New Roman" pitchFamily="18" charset="0"/>
              <a:cs typeface="Times New Roman" pitchFamily="18" charset="0"/>
            </a:endParaRPr>
          </a:p>
          <a:p>
            <a:pPr algn="just">
              <a:buFont typeface="Arial" charset="0"/>
              <a:buNone/>
            </a:pPr>
            <a:r>
              <a:rPr lang="en-US" b="1" i="1" dirty="0" smtClean="0">
                <a:solidFill>
                  <a:srgbClr val="002060"/>
                </a:solidFill>
                <a:latin typeface="Times New Roman" pitchFamily="18" charset="0"/>
                <a:cs typeface="Times New Roman" pitchFamily="18" charset="0"/>
              </a:rPr>
              <a:t>Classification According to Operation Mode</a:t>
            </a:r>
          </a:p>
          <a:p>
            <a:pPr algn="just">
              <a:buFont typeface="Calibri" pitchFamily="34" charset="0"/>
              <a:buAutoNum type="romanUcPeriod"/>
            </a:pPr>
            <a:r>
              <a:rPr lang="en-US" b="1" i="1" dirty="0" smtClean="0">
                <a:solidFill>
                  <a:srgbClr val="C00000"/>
                </a:solidFill>
                <a:latin typeface="Times New Roman" pitchFamily="18" charset="0"/>
                <a:cs typeface="Times New Roman" pitchFamily="18" charset="0"/>
              </a:rPr>
              <a:t> Impoundment Plants</a:t>
            </a:r>
          </a:p>
          <a:p>
            <a:pPr algn="just">
              <a:buFont typeface="Wingdings" pitchFamily="2" charset="2"/>
              <a:buChar char="Ø"/>
            </a:pPr>
            <a:r>
              <a:rPr lang="en-US" sz="2800" i="1" dirty="0" smtClean="0">
                <a:latin typeface="Times New Roman" pitchFamily="18" charset="0"/>
                <a:cs typeface="Times New Roman" pitchFamily="18" charset="0"/>
              </a:rPr>
              <a:t>Also called  ‘storage plants’  or ‘reservoir plants’  is the most common type of hydroelectric power plants .</a:t>
            </a:r>
            <a:r>
              <a:rPr lang="en-US" sz="2800" dirty="0" smtClean="0">
                <a:latin typeface="Times New Roman" pitchFamily="18" charset="0"/>
                <a:cs typeface="Times New Roman" pitchFamily="18" charset="0"/>
              </a:rPr>
              <a:t> </a:t>
            </a:r>
            <a:r>
              <a:rPr lang="en-US" sz="2800" i="1" dirty="0" smtClean="0">
                <a:latin typeface="Times New Roman" pitchFamily="18" charset="0"/>
                <a:cs typeface="Times New Roman" pitchFamily="18" charset="0"/>
              </a:rPr>
              <a:t>These plants are usually large hydropower schemes and </a:t>
            </a:r>
            <a:r>
              <a:rPr lang="en-US" sz="2800" i="1" dirty="0" smtClean="0">
                <a:solidFill>
                  <a:srgbClr val="FF0000"/>
                </a:solidFill>
                <a:latin typeface="Times New Roman" pitchFamily="18" charset="0"/>
                <a:cs typeface="Times New Roman" pitchFamily="18" charset="0"/>
              </a:rPr>
              <a:t>use a dam to store river water in a reservoir.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down)">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down)">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down)">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Content Placeholder 2"/>
          <p:cNvSpPr>
            <a:spLocks noGrp="1"/>
          </p:cNvSpPr>
          <p:nvPr>
            <p:ph idx="1"/>
          </p:nvPr>
        </p:nvSpPr>
        <p:spPr>
          <a:xfrm>
            <a:off x="0" y="0"/>
            <a:ext cx="9144000" cy="6858000"/>
          </a:xfrm>
        </p:spPr>
        <p:txBody>
          <a:bodyPr/>
          <a:lstStyle/>
          <a:p>
            <a:pPr marL="0" indent="0" algn="just">
              <a:buFont typeface="Wingdings" pitchFamily="2" charset="2"/>
              <a:buChar char="Ø"/>
            </a:pPr>
            <a:r>
              <a:rPr lang="en-US" i="1" smtClean="0">
                <a:latin typeface="Times New Roman" pitchFamily="18" charset="0"/>
                <a:cs typeface="Times New Roman" pitchFamily="18" charset="0"/>
              </a:rPr>
              <a:t>These plants store water when the flows are relatively high and this storage compensates for the low-flow seasons. Therefore, a relatively constant supply of energy is maintained throughout a year.</a:t>
            </a:r>
            <a:endParaRPr lang="en-US" smtClean="0"/>
          </a:p>
        </p:txBody>
      </p:sp>
      <p:pic>
        <p:nvPicPr>
          <p:cNvPr id="28675" name="Picture 5" descr="Picture of Impoundment Hydropower"/>
          <p:cNvPicPr>
            <a:picLocks noChangeAspect="1" noChangeArrowheads="1"/>
          </p:cNvPicPr>
          <p:nvPr/>
        </p:nvPicPr>
        <p:blipFill>
          <a:blip r:embed="rId2" r:link="rId3" cstate="print">
            <a:lum bright="-22000" contrast="-10000"/>
          </a:blip>
          <a:srcRect/>
          <a:stretch>
            <a:fillRect/>
          </a:stretch>
        </p:blipFill>
        <p:spPr bwMode="auto">
          <a:xfrm>
            <a:off x="1371600" y="1981200"/>
            <a:ext cx="5624513" cy="4038600"/>
          </a:xfrm>
          <a:prstGeom prst="rect">
            <a:avLst/>
          </a:prstGeom>
          <a:noFill/>
          <a:ln w="9525">
            <a:noFill/>
            <a:miter lim="800000"/>
            <a:headEnd/>
            <a:tailEnd/>
          </a:ln>
        </p:spPr>
      </p:pic>
      <p:sp>
        <p:nvSpPr>
          <p:cNvPr id="28676" name="Rectangle 7"/>
          <p:cNvSpPr>
            <a:spLocks noChangeArrowheads="1"/>
          </p:cNvSpPr>
          <p:nvPr/>
        </p:nvSpPr>
        <p:spPr bwMode="auto">
          <a:xfrm>
            <a:off x="906463" y="6230938"/>
            <a:ext cx="6865937" cy="401637"/>
          </a:xfrm>
          <a:prstGeom prst="rect">
            <a:avLst/>
          </a:prstGeom>
          <a:noFill/>
          <a:ln w="9525">
            <a:noFill/>
            <a:miter lim="800000"/>
            <a:headEnd/>
            <a:tailEnd/>
          </a:ln>
        </p:spPr>
        <p:txBody>
          <a:bodyPr wrap="none" anchor="ctr">
            <a:spAutoFit/>
          </a:bodyPr>
          <a:lstStyle/>
          <a:p>
            <a:pPr algn="just"/>
            <a:r>
              <a:rPr lang="en-US" sz="1200" b="1" i="1" dirty="0">
                <a:solidFill>
                  <a:srgbClr val="000000"/>
                </a:solidFill>
                <a:latin typeface="Calibri" pitchFamily="34" charset="0"/>
                <a:cs typeface="Times New Roman" pitchFamily="18" charset="0"/>
              </a:rPr>
              <a:t>              </a:t>
            </a:r>
            <a:r>
              <a:rPr lang="en-US" sz="2000" b="1" i="1" dirty="0">
                <a:solidFill>
                  <a:srgbClr val="FF0000"/>
                </a:solidFill>
                <a:latin typeface="Times New Roman" pitchFamily="18" charset="0"/>
                <a:cs typeface="Times New Roman" pitchFamily="18" charset="0"/>
              </a:rPr>
              <a:t>Fig </a:t>
            </a:r>
            <a:r>
              <a:rPr lang="en-US" sz="2000" b="1" i="1" dirty="0" smtClean="0">
                <a:solidFill>
                  <a:srgbClr val="FF0000"/>
                </a:solidFill>
                <a:latin typeface="Times New Roman" pitchFamily="18" charset="0"/>
                <a:cs typeface="Times New Roman" pitchFamily="18" charset="0"/>
              </a:rPr>
              <a:t>1.7  </a:t>
            </a:r>
            <a:r>
              <a:rPr lang="en-US" sz="2000" b="1" i="1" dirty="0">
                <a:solidFill>
                  <a:srgbClr val="FF0000"/>
                </a:solidFill>
                <a:latin typeface="Times New Roman" pitchFamily="18" charset="0"/>
                <a:cs typeface="Times New Roman" pitchFamily="18" charset="0"/>
              </a:rPr>
              <a:t>Major parts of  storage  type of Hydropower Plant</a:t>
            </a:r>
            <a:endParaRPr lang="en-US" sz="2000"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Content Placeholder 2"/>
          <p:cNvSpPr>
            <a:spLocks noGrp="1"/>
          </p:cNvSpPr>
          <p:nvPr>
            <p:ph idx="1"/>
          </p:nvPr>
        </p:nvSpPr>
        <p:spPr>
          <a:xfrm>
            <a:off x="0" y="0"/>
            <a:ext cx="9144000" cy="6858000"/>
          </a:xfrm>
        </p:spPr>
        <p:txBody>
          <a:bodyPr/>
          <a:lstStyle/>
          <a:p>
            <a:pPr marL="0" indent="0" algn="just">
              <a:buFont typeface="Arial" charset="0"/>
              <a:buNone/>
            </a:pPr>
            <a:r>
              <a:rPr lang="en-US" b="1" i="1" smtClean="0">
                <a:solidFill>
                  <a:srgbClr val="C00000"/>
                </a:solidFill>
                <a:latin typeface="Times New Roman" pitchFamily="18" charset="0"/>
                <a:cs typeface="Times New Roman" pitchFamily="18" charset="0"/>
              </a:rPr>
              <a:t>II. Run-of-river Plants </a:t>
            </a:r>
            <a:endParaRPr lang="en-US" b="1" smtClean="0"/>
          </a:p>
          <a:p>
            <a:pPr marL="0" indent="0" algn="just">
              <a:buFont typeface="Wingdings" pitchFamily="2" charset="2"/>
              <a:buChar char="Ø"/>
            </a:pPr>
            <a:r>
              <a:rPr lang="en-US" i="1" smtClean="0">
                <a:latin typeface="Times New Roman" pitchFamily="18" charset="0"/>
                <a:cs typeface="Times New Roman" pitchFamily="18" charset="0"/>
              </a:rPr>
              <a:t>This type of plant generally does not have a storage. By means of a diversion weir, water is diverted from the river and given to the transmission canal or sometimes tunnel. </a:t>
            </a:r>
          </a:p>
          <a:p>
            <a:pPr marL="0" indent="0" algn="just">
              <a:buFont typeface="Wingdings" pitchFamily="2" charset="2"/>
              <a:buChar char="Ø"/>
            </a:pPr>
            <a:r>
              <a:rPr lang="en-US" i="1" smtClean="0">
                <a:latin typeface="Times New Roman" pitchFamily="18" charset="0"/>
                <a:cs typeface="Times New Roman" pitchFamily="18" charset="0"/>
              </a:rPr>
              <a:t>At the end of the transmission canal lies a head pond or forebay facilitating a gentle approach to the intake of penstock. Forebays also serve in surge reduction and sediment removal.</a:t>
            </a:r>
          </a:p>
          <a:p>
            <a:pPr marL="0" indent="0" algn="just">
              <a:buFont typeface="Wingdings" pitchFamily="2" charset="2"/>
              <a:buChar char="Ø"/>
            </a:pPr>
            <a:r>
              <a:rPr lang="en-US" i="1" smtClean="0">
                <a:latin typeface="Times New Roman" pitchFamily="18" charset="0"/>
                <a:cs typeface="Times New Roman" pitchFamily="18" charset="0"/>
              </a:rPr>
              <a:t>Since these plants do not have storage, energy generation is dependent on the flow in the river.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7650">
                                            <p:txEl>
                                              <p:pRg st="0" end="0"/>
                                            </p:txEl>
                                          </p:spTgt>
                                        </p:tgtEl>
                                        <p:attrNameLst>
                                          <p:attrName>style.visibility</p:attrName>
                                        </p:attrNameLst>
                                      </p:cBhvr>
                                      <p:to>
                                        <p:strVal val="visible"/>
                                      </p:to>
                                    </p:set>
                                    <p:animEffect transition="in" filter="wipe(down)">
                                      <p:cBhvr>
                                        <p:cTn id="7" dur="500"/>
                                        <p:tgtEl>
                                          <p:spTgt spid="2765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7650">
                                            <p:txEl>
                                              <p:pRg st="1" end="1"/>
                                            </p:txEl>
                                          </p:spTgt>
                                        </p:tgtEl>
                                        <p:attrNameLst>
                                          <p:attrName>style.visibility</p:attrName>
                                        </p:attrNameLst>
                                      </p:cBhvr>
                                      <p:to>
                                        <p:strVal val="visible"/>
                                      </p:to>
                                    </p:set>
                                    <p:animEffect transition="in" filter="wipe(down)">
                                      <p:cBhvr>
                                        <p:cTn id="12" dur="500"/>
                                        <p:tgtEl>
                                          <p:spTgt spid="2765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7650">
                                            <p:txEl>
                                              <p:pRg st="2" end="2"/>
                                            </p:txEl>
                                          </p:spTgt>
                                        </p:tgtEl>
                                        <p:attrNameLst>
                                          <p:attrName>style.visibility</p:attrName>
                                        </p:attrNameLst>
                                      </p:cBhvr>
                                      <p:to>
                                        <p:strVal val="visible"/>
                                      </p:to>
                                    </p:set>
                                    <p:animEffect transition="in" filter="wipe(down)">
                                      <p:cBhvr>
                                        <p:cTn id="17" dur="500"/>
                                        <p:tgtEl>
                                          <p:spTgt spid="2765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7650">
                                            <p:txEl>
                                              <p:pRg st="3" end="3"/>
                                            </p:txEl>
                                          </p:spTgt>
                                        </p:tgtEl>
                                        <p:attrNameLst>
                                          <p:attrName>style.visibility</p:attrName>
                                        </p:attrNameLst>
                                      </p:cBhvr>
                                      <p:to>
                                        <p:strVal val="visible"/>
                                      </p:to>
                                    </p:set>
                                    <p:animEffect transition="in" filter="wipe(down)">
                                      <p:cBhvr>
                                        <p:cTn id="22" dur="500"/>
                                        <p:tgtEl>
                                          <p:spTgt spid="2765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0"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Content Placeholder 2"/>
          <p:cNvSpPr>
            <a:spLocks noGrp="1"/>
          </p:cNvSpPr>
          <p:nvPr>
            <p:ph idx="1"/>
          </p:nvPr>
        </p:nvSpPr>
        <p:spPr>
          <a:xfrm>
            <a:off x="0" y="0"/>
            <a:ext cx="9144000" cy="6858000"/>
          </a:xfrm>
        </p:spPr>
        <p:txBody>
          <a:bodyPr/>
          <a:lstStyle/>
          <a:p>
            <a:pPr algn="just">
              <a:buFont typeface="Wingdings" pitchFamily="2" charset="2"/>
              <a:buChar char="Ø"/>
            </a:pPr>
            <a:r>
              <a:rPr lang="en-US" i="1" smtClean="0">
                <a:latin typeface="Times New Roman" pitchFamily="18" charset="0"/>
                <a:cs typeface="Times New Roman" pitchFamily="18" charset="0"/>
              </a:rPr>
              <a:t>General layout of run-of-river plants is given in figure  below.</a:t>
            </a:r>
          </a:p>
        </p:txBody>
      </p:sp>
      <p:pic>
        <p:nvPicPr>
          <p:cNvPr id="30723" name="Picture 2"/>
          <p:cNvPicPr>
            <a:picLocks noChangeAspect="1" noChangeArrowheads="1"/>
          </p:cNvPicPr>
          <p:nvPr/>
        </p:nvPicPr>
        <p:blipFill>
          <a:blip r:embed="rId2" cstate="print"/>
          <a:srcRect/>
          <a:stretch>
            <a:fillRect/>
          </a:stretch>
        </p:blipFill>
        <p:spPr bwMode="auto">
          <a:xfrm>
            <a:off x="0" y="1085128"/>
            <a:ext cx="6096000" cy="5335588"/>
          </a:xfrm>
          <a:prstGeom prst="rect">
            <a:avLst/>
          </a:prstGeom>
          <a:noFill/>
          <a:ln w="9525">
            <a:noFill/>
            <a:miter lim="800000"/>
            <a:headEnd/>
            <a:tailEnd/>
          </a:ln>
        </p:spPr>
      </p:pic>
      <p:sp>
        <p:nvSpPr>
          <p:cNvPr id="30724" name="Rectangle 7"/>
          <p:cNvSpPr>
            <a:spLocks noChangeArrowheads="1"/>
          </p:cNvSpPr>
          <p:nvPr/>
        </p:nvSpPr>
        <p:spPr bwMode="auto">
          <a:xfrm>
            <a:off x="1746613" y="6248370"/>
            <a:ext cx="5472973" cy="400110"/>
          </a:xfrm>
          <a:prstGeom prst="rect">
            <a:avLst/>
          </a:prstGeom>
          <a:noFill/>
          <a:ln w="9525">
            <a:noFill/>
            <a:miter lim="800000"/>
            <a:headEnd/>
            <a:tailEnd/>
          </a:ln>
        </p:spPr>
        <p:txBody>
          <a:bodyPr wrap="none" anchor="ctr">
            <a:spAutoFit/>
          </a:bodyPr>
          <a:lstStyle/>
          <a:p>
            <a:pPr algn="just"/>
            <a:r>
              <a:rPr lang="en-US" sz="1200" b="1" i="1" dirty="0">
                <a:solidFill>
                  <a:srgbClr val="000000"/>
                </a:solidFill>
                <a:latin typeface="Calibri" pitchFamily="34" charset="0"/>
                <a:cs typeface="Times New Roman" pitchFamily="18" charset="0"/>
              </a:rPr>
              <a:t>              </a:t>
            </a:r>
            <a:r>
              <a:rPr lang="en-US" sz="2000" b="1" i="1" dirty="0">
                <a:solidFill>
                  <a:srgbClr val="FF0000"/>
                </a:solidFill>
                <a:latin typeface="Times New Roman" pitchFamily="18" charset="0"/>
                <a:cs typeface="Times New Roman" pitchFamily="18" charset="0"/>
              </a:rPr>
              <a:t>Fig </a:t>
            </a:r>
            <a:r>
              <a:rPr lang="en-US" sz="2000" b="1" i="1" dirty="0" smtClean="0">
                <a:solidFill>
                  <a:srgbClr val="FF0000"/>
                </a:solidFill>
                <a:latin typeface="Times New Roman" pitchFamily="18" charset="0"/>
                <a:cs typeface="Times New Roman" pitchFamily="18" charset="0"/>
              </a:rPr>
              <a:t>1.8  </a:t>
            </a:r>
            <a:r>
              <a:rPr lang="en-US" sz="2000" b="1" i="1" dirty="0">
                <a:solidFill>
                  <a:srgbClr val="FF0000"/>
                </a:solidFill>
                <a:latin typeface="Times New Roman" pitchFamily="18" charset="0"/>
                <a:cs typeface="Times New Roman" pitchFamily="18" charset="0"/>
              </a:rPr>
              <a:t>General layout of run- of-river  plant</a:t>
            </a:r>
            <a:endParaRPr lang="en-US" sz="2000" dirty="0">
              <a:solidFill>
                <a:srgbClr val="FF0000"/>
              </a:solidFill>
              <a:latin typeface="Times New Roman" pitchFamily="18" charset="0"/>
              <a:cs typeface="Times New Roman" pitchFamily="18" charset="0"/>
            </a:endParaRPr>
          </a:p>
        </p:txBody>
      </p:sp>
      <p:pic>
        <p:nvPicPr>
          <p:cNvPr id="1026" name="Picture 2" descr="D:\Desktop\site photos\site report\DSC0016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32355" y="1064346"/>
            <a:ext cx="3778789" cy="527125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rtlCol="0">
            <a:normAutofit/>
          </a:bodyPr>
          <a:lstStyle/>
          <a:p>
            <a:pPr fontAlgn="auto">
              <a:spcAft>
                <a:spcPts val="0"/>
              </a:spcAft>
              <a:buFont typeface="Arial" charset="0"/>
              <a:buNone/>
              <a:defRPr/>
            </a:pPr>
            <a:r>
              <a:rPr lang="en-US" b="1" i="1" dirty="0" smtClean="0">
                <a:solidFill>
                  <a:srgbClr val="C00000"/>
                </a:solidFill>
                <a:latin typeface="Times New Roman" pitchFamily="18" charset="0"/>
                <a:cs typeface="Times New Roman" pitchFamily="18" charset="0"/>
              </a:rPr>
              <a:t>III. Pumped-Storage Plants</a:t>
            </a:r>
          </a:p>
          <a:p>
            <a:pPr marL="0" indent="0" algn="just" fontAlgn="auto">
              <a:spcAft>
                <a:spcPts val="0"/>
              </a:spcAft>
              <a:buFont typeface="Wingdings" pitchFamily="2" charset="2"/>
              <a:buChar char="Ø"/>
              <a:defRPr/>
            </a:pPr>
            <a:r>
              <a:rPr lang="en-US" sz="2800" i="1" dirty="0" smtClean="0">
                <a:latin typeface="Times New Roman" pitchFamily="18" charset="0"/>
              </a:rPr>
              <a:t>In contrast to conventional hydropower plants, pumped storage plants reuse water. They  store electrical energy as potential energy.</a:t>
            </a:r>
          </a:p>
          <a:p>
            <a:pPr marL="0" indent="0" algn="just" fontAlgn="auto">
              <a:spcAft>
                <a:spcPts val="0"/>
              </a:spcAft>
              <a:buFont typeface="Wingdings" pitchFamily="2" charset="2"/>
              <a:buChar char="Ø"/>
              <a:defRPr/>
            </a:pPr>
            <a:r>
              <a:rPr lang="en-US" sz="2800" i="1" dirty="0" smtClean="0">
                <a:latin typeface="Times New Roman" pitchFamily="18" charset="0"/>
              </a:rPr>
              <a:t>They </a:t>
            </a:r>
            <a:r>
              <a:rPr lang="en-US" sz="2800" i="1" dirty="0" smtClean="0">
                <a:solidFill>
                  <a:srgbClr val="FF0000"/>
                </a:solidFill>
                <a:latin typeface="Times New Roman" pitchFamily="18" charset="0"/>
              </a:rPr>
              <a:t>pump water to an upper reservoir </a:t>
            </a:r>
            <a:r>
              <a:rPr lang="en-US" sz="2800" i="1" dirty="0" smtClean="0">
                <a:latin typeface="Times New Roman" pitchFamily="18" charset="0"/>
              </a:rPr>
              <a:t>at times of surplus energy on an electrical supply grid-typically, at night. This potential energy is then released through a hydro-electrical generator </a:t>
            </a:r>
            <a:r>
              <a:rPr lang="en-US" sz="2800" i="1" dirty="0" smtClean="0">
                <a:solidFill>
                  <a:srgbClr val="FF0000"/>
                </a:solidFill>
                <a:latin typeface="Times New Roman" pitchFamily="18" charset="0"/>
              </a:rPr>
              <a:t>at times of high demand</a:t>
            </a:r>
            <a:r>
              <a:rPr lang="en-US" sz="2800" i="1" dirty="0" smtClean="0">
                <a:latin typeface="Times New Roman" pitchFamily="18" charset="0"/>
              </a:rPr>
              <a:t>. Therefore, pumped-storage plants function like a large battery.</a:t>
            </a:r>
          </a:p>
          <a:p>
            <a:pPr marL="0" indent="0" algn="just" fontAlgn="auto">
              <a:spcAft>
                <a:spcPts val="0"/>
              </a:spcAft>
              <a:buFont typeface="Wingdings" pitchFamily="2" charset="2"/>
              <a:buChar char="Ø"/>
              <a:defRPr/>
            </a:pPr>
            <a:r>
              <a:rPr lang="en-US" sz="2800" i="1" dirty="0" smtClean="0">
                <a:latin typeface="Times New Roman" pitchFamily="18" charset="0"/>
                <a:cs typeface="Times New Roman" pitchFamily="18" charset="0"/>
              </a:rPr>
              <a:t>The combined use of pumped storage facilities with other types of electricity generation creates large cost savings through more efficient utilization of base-load plants.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Content Placeholder 2"/>
          <p:cNvSpPr>
            <a:spLocks noGrp="1"/>
          </p:cNvSpPr>
          <p:nvPr>
            <p:ph idx="1"/>
          </p:nvPr>
        </p:nvSpPr>
        <p:spPr>
          <a:xfrm>
            <a:off x="0" y="0"/>
            <a:ext cx="9144000" cy="6858000"/>
          </a:xfrm>
        </p:spPr>
        <p:txBody>
          <a:bodyPr/>
          <a:lstStyle/>
          <a:p>
            <a:pPr marL="0" indent="0">
              <a:buFont typeface="Wingdings" pitchFamily="2" charset="2"/>
              <a:buChar char="Ø"/>
            </a:pPr>
            <a:r>
              <a:rPr lang="en-US" i="1" smtClean="0">
                <a:latin typeface="Times New Roman" pitchFamily="18" charset="0"/>
                <a:cs typeface="Times New Roman" pitchFamily="18" charset="0"/>
              </a:rPr>
              <a:t>Graphical representation of a pumped-storage plant is given in figure below.</a:t>
            </a:r>
          </a:p>
        </p:txBody>
      </p:sp>
      <p:pic>
        <p:nvPicPr>
          <p:cNvPr id="32771" name="Picture 2"/>
          <p:cNvPicPr>
            <a:picLocks noChangeAspect="1" noChangeArrowheads="1"/>
          </p:cNvPicPr>
          <p:nvPr/>
        </p:nvPicPr>
        <p:blipFill>
          <a:blip r:embed="rId2" cstate="print"/>
          <a:srcRect/>
          <a:stretch>
            <a:fillRect/>
          </a:stretch>
        </p:blipFill>
        <p:spPr bwMode="auto">
          <a:xfrm>
            <a:off x="381000" y="1066800"/>
            <a:ext cx="8229600" cy="5259388"/>
          </a:xfrm>
          <a:prstGeom prst="rect">
            <a:avLst/>
          </a:prstGeom>
          <a:noFill/>
          <a:ln w="9525">
            <a:noFill/>
            <a:miter lim="800000"/>
            <a:headEnd/>
            <a:tailEnd/>
          </a:ln>
        </p:spPr>
      </p:pic>
      <p:sp>
        <p:nvSpPr>
          <p:cNvPr id="32772" name="Rectangle 7"/>
          <p:cNvSpPr>
            <a:spLocks noChangeArrowheads="1"/>
          </p:cNvSpPr>
          <p:nvPr/>
        </p:nvSpPr>
        <p:spPr bwMode="auto">
          <a:xfrm>
            <a:off x="1683353" y="6172170"/>
            <a:ext cx="5751896" cy="400110"/>
          </a:xfrm>
          <a:prstGeom prst="rect">
            <a:avLst/>
          </a:prstGeom>
          <a:noFill/>
          <a:ln w="9525">
            <a:noFill/>
            <a:miter lim="800000"/>
            <a:headEnd/>
            <a:tailEnd/>
          </a:ln>
        </p:spPr>
        <p:txBody>
          <a:bodyPr wrap="none" anchor="ctr">
            <a:spAutoFit/>
          </a:bodyPr>
          <a:lstStyle/>
          <a:p>
            <a:pPr algn="just"/>
            <a:r>
              <a:rPr lang="en-US" sz="1200" b="1" i="1" dirty="0">
                <a:solidFill>
                  <a:srgbClr val="000000"/>
                </a:solidFill>
                <a:latin typeface="Calibri" pitchFamily="34" charset="0"/>
                <a:cs typeface="Times New Roman" pitchFamily="18" charset="0"/>
              </a:rPr>
              <a:t>              </a:t>
            </a:r>
            <a:r>
              <a:rPr lang="en-US" sz="2000" b="1" i="1" dirty="0">
                <a:solidFill>
                  <a:srgbClr val="FF0000"/>
                </a:solidFill>
                <a:latin typeface="Times New Roman" pitchFamily="18" charset="0"/>
                <a:cs typeface="Times New Roman" pitchFamily="18" charset="0"/>
              </a:rPr>
              <a:t>Fig </a:t>
            </a:r>
            <a:r>
              <a:rPr lang="en-US" sz="2000" b="1" i="1" dirty="0" smtClean="0">
                <a:solidFill>
                  <a:srgbClr val="FF0000"/>
                </a:solidFill>
                <a:latin typeface="Times New Roman" pitchFamily="18" charset="0"/>
                <a:cs typeface="Times New Roman" pitchFamily="18" charset="0"/>
              </a:rPr>
              <a:t>1.9  </a:t>
            </a:r>
            <a:r>
              <a:rPr lang="en-US" sz="2000" b="1" i="1" dirty="0">
                <a:solidFill>
                  <a:srgbClr val="FF0000"/>
                </a:solidFill>
                <a:latin typeface="Times New Roman" pitchFamily="18" charset="0"/>
                <a:cs typeface="Times New Roman" pitchFamily="18" charset="0"/>
              </a:rPr>
              <a:t>General layout of pumped storage plant</a:t>
            </a:r>
            <a:endParaRPr lang="en-US" sz="2000"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Content Placeholder 2"/>
          <p:cNvSpPr>
            <a:spLocks noGrp="1"/>
          </p:cNvSpPr>
          <p:nvPr>
            <p:ph idx="1"/>
          </p:nvPr>
        </p:nvSpPr>
        <p:spPr>
          <a:xfrm>
            <a:off x="0" y="0"/>
            <a:ext cx="9144000" cy="6858000"/>
          </a:xfrm>
        </p:spPr>
        <p:txBody>
          <a:bodyPr/>
          <a:lstStyle/>
          <a:p>
            <a:pPr algn="just">
              <a:buFont typeface="Wingdings" pitchFamily="2" charset="2"/>
              <a:buChar char="Ø"/>
            </a:pPr>
            <a:r>
              <a:rPr lang="en-US" smtClean="0">
                <a:latin typeface="Times New Roman" pitchFamily="18" charset="0"/>
              </a:rPr>
              <a:t>A basic function of pumped storage power stations is load leveling</a:t>
            </a:r>
            <a:endParaRPr lang="en-US" smtClean="0"/>
          </a:p>
        </p:txBody>
      </p:sp>
      <p:pic>
        <p:nvPicPr>
          <p:cNvPr id="33795" name="Picture 9" descr="H:\renewable energ+inter\renewable mini project\very important hydro info_files\pumped.gif"/>
          <p:cNvPicPr>
            <a:picLocks noChangeAspect="1" noChangeArrowheads="1"/>
          </p:cNvPicPr>
          <p:nvPr/>
        </p:nvPicPr>
        <p:blipFill>
          <a:blip r:embed="rId2" r:link="rId3" cstate="print"/>
          <a:srcRect/>
          <a:stretch>
            <a:fillRect/>
          </a:stretch>
        </p:blipFill>
        <p:spPr bwMode="auto">
          <a:xfrm>
            <a:off x="381000" y="1143000"/>
            <a:ext cx="8642350" cy="4800600"/>
          </a:xfrm>
          <a:prstGeom prst="rect">
            <a:avLst/>
          </a:prstGeom>
          <a:noFill/>
          <a:ln w="9525">
            <a:noFill/>
            <a:miter lim="800000"/>
            <a:headEnd/>
            <a:tailEnd/>
          </a:ln>
        </p:spPr>
      </p:pic>
      <p:sp>
        <p:nvSpPr>
          <p:cNvPr id="33796" name="Rectangle 7"/>
          <p:cNvSpPr>
            <a:spLocks noChangeArrowheads="1"/>
          </p:cNvSpPr>
          <p:nvPr/>
        </p:nvSpPr>
        <p:spPr bwMode="auto">
          <a:xfrm>
            <a:off x="1293014" y="6172170"/>
            <a:ext cx="6534161" cy="400110"/>
          </a:xfrm>
          <a:prstGeom prst="rect">
            <a:avLst/>
          </a:prstGeom>
          <a:noFill/>
          <a:ln w="9525">
            <a:noFill/>
            <a:miter lim="800000"/>
            <a:headEnd/>
            <a:tailEnd/>
          </a:ln>
        </p:spPr>
        <p:txBody>
          <a:bodyPr wrap="none" anchor="ctr">
            <a:spAutoFit/>
          </a:bodyPr>
          <a:lstStyle/>
          <a:p>
            <a:pPr algn="just"/>
            <a:r>
              <a:rPr lang="en-US" sz="2000" b="1" i="1" dirty="0">
                <a:solidFill>
                  <a:srgbClr val="C00000"/>
                </a:solidFill>
                <a:latin typeface="Times New Roman" pitchFamily="18" charset="0"/>
                <a:cs typeface="Times New Roman" pitchFamily="18" charset="0"/>
              </a:rPr>
              <a:t>              </a:t>
            </a:r>
            <a:r>
              <a:rPr lang="en-US" sz="2000" b="1" i="1" dirty="0">
                <a:solidFill>
                  <a:srgbClr val="FF0000"/>
                </a:solidFill>
                <a:latin typeface="Times New Roman" pitchFamily="18" charset="0"/>
                <a:cs typeface="Times New Roman" pitchFamily="18" charset="0"/>
              </a:rPr>
              <a:t>Fig </a:t>
            </a:r>
            <a:r>
              <a:rPr lang="en-US" sz="2000" b="1" i="1" dirty="0" smtClean="0">
                <a:solidFill>
                  <a:srgbClr val="FF0000"/>
                </a:solidFill>
                <a:latin typeface="Times New Roman" pitchFamily="18" charset="0"/>
                <a:cs typeface="Times New Roman" pitchFamily="18" charset="0"/>
              </a:rPr>
              <a:t>1.10 Load </a:t>
            </a:r>
            <a:r>
              <a:rPr lang="en-US" sz="2000" b="1" i="1" dirty="0">
                <a:solidFill>
                  <a:srgbClr val="FF0000"/>
                </a:solidFill>
                <a:latin typeface="Times New Roman" pitchFamily="18" charset="0"/>
                <a:cs typeface="Times New Roman" pitchFamily="18" charset="0"/>
              </a:rPr>
              <a:t>Leveling in Pumped Storage Systems</a:t>
            </a:r>
            <a:endParaRPr lang="en-US" sz="2000"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Content Placeholder 2"/>
          <p:cNvSpPr>
            <a:spLocks noGrp="1"/>
          </p:cNvSpPr>
          <p:nvPr>
            <p:ph idx="1"/>
          </p:nvPr>
        </p:nvSpPr>
        <p:spPr>
          <a:xfrm>
            <a:off x="0" y="0"/>
            <a:ext cx="9144000" cy="6858000"/>
          </a:xfrm>
        </p:spPr>
        <p:txBody>
          <a:bodyPr rtlCol="0">
            <a:normAutofit/>
          </a:bodyPr>
          <a:lstStyle/>
          <a:p>
            <a:pPr fontAlgn="auto">
              <a:spcAft>
                <a:spcPts val="0"/>
              </a:spcAft>
              <a:buFont typeface="Arial" charset="0"/>
              <a:buNone/>
              <a:defRPr/>
            </a:pPr>
            <a:r>
              <a:rPr lang="en-US" b="1" i="1" dirty="0" smtClean="0">
                <a:solidFill>
                  <a:srgbClr val="002060"/>
                </a:solidFill>
                <a:latin typeface="Times New Roman" pitchFamily="18" charset="0"/>
                <a:cs typeface="Times New Roman" pitchFamily="18" charset="0"/>
              </a:rPr>
              <a:t>Classification According to the Installed Capacity</a:t>
            </a:r>
          </a:p>
          <a:p>
            <a:pPr marL="0" indent="0" algn="just" fontAlgn="auto">
              <a:spcAft>
                <a:spcPts val="0"/>
              </a:spcAft>
              <a:buFont typeface="Wingdings" pitchFamily="2" charset="2"/>
              <a:buChar char="Ø"/>
              <a:defRPr/>
            </a:pPr>
            <a:r>
              <a:rPr lang="en-US" i="1" dirty="0" smtClean="0">
                <a:latin typeface="Times New Roman" pitchFamily="18" charset="0"/>
                <a:cs typeface="Times New Roman" pitchFamily="18" charset="0"/>
              </a:rPr>
              <a:t>There is no consensus in the world on the classification of hydropower plants according to installed capacity. They can be classified </a:t>
            </a:r>
            <a:r>
              <a:rPr lang="en-US" i="1" dirty="0" smtClean="0">
                <a:solidFill>
                  <a:srgbClr val="FF0000"/>
                </a:solidFill>
                <a:latin typeface="Times New Roman" pitchFamily="18" charset="0"/>
                <a:cs typeface="Times New Roman" pitchFamily="18" charset="0"/>
              </a:rPr>
              <a:t>as large, small, mini, micro and pico hydropower plants.</a:t>
            </a:r>
          </a:p>
          <a:p>
            <a:pPr marL="0" indent="0" algn="just" fontAlgn="auto">
              <a:spcAft>
                <a:spcPts val="0"/>
              </a:spcAft>
              <a:buFont typeface="Wingdings" pitchFamily="2" charset="2"/>
              <a:buChar char="Ø"/>
              <a:defRPr/>
            </a:pPr>
            <a:r>
              <a:rPr lang="en-US" i="1" dirty="0" smtClean="0">
                <a:latin typeface="Times New Roman" pitchFamily="18" charset="0"/>
                <a:cs typeface="Times New Roman" pitchFamily="18" charset="0"/>
              </a:rPr>
              <a:t>Mini, micro and pico hydropower plants could be regarded as small hydro power plants; however, they have specific technical characteristics and deserve their own definition.</a:t>
            </a:r>
          </a:p>
          <a:p>
            <a:pPr algn="just" fontAlgn="auto">
              <a:spcAft>
                <a:spcPts val="0"/>
              </a:spcAft>
              <a:buFont typeface="Arial" pitchFamily="34" charset="0"/>
              <a:buChar char="•"/>
              <a:defRPr/>
            </a:pPr>
            <a:r>
              <a:rPr lang="en-US" i="1" dirty="0" smtClean="0">
                <a:latin typeface="Times New Roman" pitchFamily="18" charset="0"/>
                <a:cs typeface="Times New Roman" pitchFamily="18" charset="0"/>
              </a:rPr>
              <a:t>Different countries and organizations have different definitions. An example is the one made by Natural Resources Canada. According to this definition: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2771">
                                            <p:txEl>
                                              <p:pRg st="0" end="0"/>
                                            </p:txEl>
                                          </p:spTgt>
                                        </p:tgtEl>
                                        <p:attrNameLst>
                                          <p:attrName>style.visibility</p:attrName>
                                        </p:attrNameLst>
                                      </p:cBhvr>
                                      <p:to>
                                        <p:strVal val="visible"/>
                                      </p:to>
                                    </p:set>
                                    <p:animEffect transition="in" filter="wipe(down)">
                                      <p:cBhvr>
                                        <p:cTn id="7" dur="500"/>
                                        <p:tgtEl>
                                          <p:spTgt spid="327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2771">
                                            <p:txEl>
                                              <p:pRg st="1" end="1"/>
                                            </p:txEl>
                                          </p:spTgt>
                                        </p:tgtEl>
                                        <p:attrNameLst>
                                          <p:attrName>style.visibility</p:attrName>
                                        </p:attrNameLst>
                                      </p:cBhvr>
                                      <p:to>
                                        <p:strVal val="visible"/>
                                      </p:to>
                                    </p:set>
                                    <p:animEffect transition="in" filter="wipe(down)">
                                      <p:cBhvr>
                                        <p:cTn id="12" dur="500"/>
                                        <p:tgtEl>
                                          <p:spTgt spid="3277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2771">
                                            <p:txEl>
                                              <p:pRg st="2" end="2"/>
                                            </p:txEl>
                                          </p:spTgt>
                                        </p:tgtEl>
                                        <p:attrNameLst>
                                          <p:attrName>style.visibility</p:attrName>
                                        </p:attrNameLst>
                                      </p:cBhvr>
                                      <p:to>
                                        <p:strVal val="visible"/>
                                      </p:to>
                                    </p:set>
                                    <p:animEffect transition="in" filter="wipe(down)">
                                      <p:cBhvr>
                                        <p:cTn id="17" dur="500"/>
                                        <p:tgtEl>
                                          <p:spTgt spid="3277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2771">
                                            <p:txEl>
                                              <p:pRg st="3" end="3"/>
                                            </p:txEl>
                                          </p:spTgt>
                                        </p:tgtEl>
                                        <p:attrNameLst>
                                          <p:attrName>style.visibility</p:attrName>
                                        </p:attrNameLst>
                                      </p:cBhvr>
                                      <p:to>
                                        <p:strVal val="visible"/>
                                      </p:to>
                                    </p:set>
                                    <p:animEffect transition="in" filter="wipe(down)">
                                      <p:cBhvr>
                                        <p:cTn id="22" dur="500"/>
                                        <p:tgtEl>
                                          <p:spTgt spid="3277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rtlCol="0">
            <a:normAutofit/>
          </a:bodyPr>
          <a:lstStyle/>
          <a:p>
            <a:pPr marL="0" indent="0" algn="just" fontAlgn="auto">
              <a:spcAft>
                <a:spcPts val="0"/>
              </a:spcAft>
              <a:buFont typeface="Wingdings" pitchFamily="2" charset="2"/>
              <a:buChar char="Ø"/>
              <a:defRPr/>
            </a:pPr>
            <a:r>
              <a:rPr lang="en-US" sz="2800" i="1" dirty="0" smtClean="0">
                <a:latin typeface="Times New Roman" pitchFamily="18" charset="0"/>
                <a:cs typeface="Times New Roman" pitchFamily="18" charset="0"/>
              </a:rPr>
              <a:t>The amount of water power developed from any stream, river or lake is a function of mainly:</a:t>
            </a:r>
          </a:p>
          <a:p>
            <a:pPr lvl="4" indent="350838" algn="just" fontAlgn="auto">
              <a:spcAft>
                <a:spcPts val="0"/>
              </a:spcAft>
              <a:buFont typeface="Arial" charset="0"/>
              <a:buAutoNum type="arabicPeriod"/>
              <a:defRPr/>
            </a:pPr>
            <a:r>
              <a:rPr lang="en-US" sz="2800" i="1" dirty="0" smtClean="0">
                <a:solidFill>
                  <a:srgbClr val="002060"/>
                </a:solidFill>
                <a:latin typeface="Times New Roman" pitchFamily="18" charset="0"/>
                <a:cs typeface="Times New Roman" pitchFamily="18" charset="0"/>
              </a:rPr>
              <a:t>The flow rate of water</a:t>
            </a:r>
          </a:p>
          <a:p>
            <a:pPr lvl="4" indent="350838" algn="just" fontAlgn="auto">
              <a:spcAft>
                <a:spcPts val="0"/>
              </a:spcAft>
              <a:buFont typeface="Arial" charset="0"/>
              <a:buAutoNum type="arabicPeriod"/>
              <a:defRPr/>
            </a:pPr>
            <a:r>
              <a:rPr lang="en-US" sz="2800" i="1" dirty="0" smtClean="0">
                <a:solidFill>
                  <a:srgbClr val="002060"/>
                </a:solidFill>
                <a:latin typeface="Times New Roman" pitchFamily="18" charset="0"/>
                <a:cs typeface="Times New Roman" pitchFamily="18" charset="0"/>
              </a:rPr>
              <a:t>The head that is available</a:t>
            </a:r>
          </a:p>
          <a:p>
            <a:pPr marL="0" indent="60325" algn="just" fontAlgn="auto">
              <a:spcAft>
                <a:spcPts val="0"/>
              </a:spcAft>
              <a:buFont typeface="Wingdings" pitchFamily="2" charset="2"/>
              <a:buChar char="Ø"/>
              <a:defRPr/>
            </a:pPr>
            <a:r>
              <a:rPr lang="en-US" sz="2800" i="1" dirty="0" smtClean="0">
                <a:latin typeface="Times New Roman" pitchFamily="18" charset="0"/>
                <a:cs typeface="Times New Roman" pitchFamily="18" charset="0"/>
              </a:rPr>
              <a:t>Hydroelectric power and energy that can be generated in a hydropower plant is determined from:</a:t>
            </a:r>
          </a:p>
          <a:p>
            <a:pPr marL="0" lvl="4" indent="60325" algn="just" fontAlgn="auto">
              <a:spcAft>
                <a:spcPts val="0"/>
              </a:spcAft>
              <a:buFont typeface="Arial" charset="0"/>
              <a:buNone/>
              <a:defRPr/>
            </a:pPr>
            <a:r>
              <a:rPr lang="en-US" sz="2800" i="1" dirty="0" smtClean="0">
                <a:latin typeface="Times New Roman" pitchFamily="18" charset="0"/>
                <a:cs typeface="Times New Roman" pitchFamily="18" charset="0"/>
              </a:rPr>
              <a:t>             </a:t>
            </a:r>
            <a:r>
              <a:rPr lang="en-US" sz="2800" i="1" dirty="0" smtClean="0">
                <a:solidFill>
                  <a:srgbClr val="FF0000"/>
                </a:solidFill>
                <a:latin typeface="Times New Roman" pitchFamily="18" charset="0"/>
                <a:cs typeface="Times New Roman" pitchFamily="18" charset="0"/>
              </a:rPr>
              <a:t>P = </a:t>
            </a:r>
            <a:r>
              <a:rPr lang="en-US" sz="2800" i="1" dirty="0" smtClean="0">
                <a:solidFill>
                  <a:srgbClr val="FF0000"/>
                </a:solidFill>
                <a:latin typeface="Times New Roman" pitchFamily="18" charset="0"/>
                <a:cs typeface="Times New Roman" pitchFamily="18" charset="0"/>
                <a:sym typeface="Symbol" pitchFamily="18" charset="2"/>
              </a:rPr>
              <a:t></a:t>
            </a:r>
            <a:r>
              <a:rPr lang="en-US" sz="2800" i="1" dirty="0" err="1" smtClean="0">
                <a:solidFill>
                  <a:srgbClr val="FF0000"/>
                </a:solidFill>
                <a:latin typeface="Times New Roman" pitchFamily="18" charset="0"/>
                <a:cs typeface="Times New Roman" pitchFamily="18" charset="0"/>
                <a:sym typeface="Symbol" pitchFamily="18" charset="2"/>
              </a:rPr>
              <a:t>QH</a:t>
            </a:r>
            <a:r>
              <a:rPr lang="en-US" sz="2800" i="1" baseline="-25000" dirty="0" err="1" smtClean="0">
                <a:solidFill>
                  <a:srgbClr val="FF0000"/>
                </a:solidFill>
                <a:latin typeface="Times New Roman" pitchFamily="18" charset="0"/>
                <a:cs typeface="Times New Roman" pitchFamily="18" charset="0"/>
                <a:sym typeface="Symbol" pitchFamily="18" charset="2"/>
              </a:rPr>
              <a:t>n</a:t>
            </a:r>
            <a:r>
              <a:rPr lang="en-US" sz="2800" i="1" dirty="0" smtClean="0">
                <a:solidFill>
                  <a:srgbClr val="FF0000"/>
                </a:solidFill>
                <a:latin typeface="Times New Roman" pitchFamily="18" charset="0"/>
                <a:cs typeface="Times New Roman" pitchFamily="18" charset="0"/>
                <a:sym typeface="Symbol" pitchFamily="18" charset="2"/>
              </a:rPr>
              <a:t>    </a:t>
            </a:r>
          </a:p>
          <a:p>
            <a:pPr marL="0" lvl="4" indent="60325" algn="just" fontAlgn="auto">
              <a:spcAft>
                <a:spcPts val="0"/>
              </a:spcAft>
              <a:buFont typeface="Arial" charset="0"/>
              <a:buNone/>
              <a:defRPr/>
            </a:pPr>
            <a:r>
              <a:rPr lang="en-US" sz="2800" i="1" dirty="0" smtClean="0">
                <a:solidFill>
                  <a:srgbClr val="FF0000"/>
                </a:solidFill>
                <a:latin typeface="Times New Roman" pitchFamily="18" charset="0"/>
                <a:cs typeface="Times New Roman" pitchFamily="18" charset="0"/>
                <a:sym typeface="Symbol" pitchFamily="18" charset="2"/>
              </a:rPr>
              <a:t>             E = </a:t>
            </a:r>
            <a:r>
              <a:rPr lang="en-US" sz="2800" i="1" dirty="0" err="1" smtClean="0">
                <a:solidFill>
                  <a:srgbClr val="FF0000"/>
                </a:solidFill>
                <a:latin typeface="Times New Roman" pitchFamily="18" charset="0"/>
                <a:cs typeface="Times New Roman" pitchFamily="18" charset="0"/>
                <a:sym typeface="Symbol" pitchFamily="18" charset="2"/>
              </a:rPr>
              <a:t>QH</a:t>
            </a:r>
            <a:r>
              <a:rPr lang="en-US" sz="2800" i="1" baseline="-25000" dirty="0" err="1" smtClean="0">
                <a:solidFill>
                  <a:srgbClr val="FF0000"/>
                </a:solidFill>
                <a:latin typeface="Times New Roman" pitchFamily="18" charset="0"/>
                <a:cs typeface="Times New Roman" pitchFamily="18" charset="0"/>
                <a:sym typeface="Symbol" pitchFamily="18" charset="2"/>
              </a:rPr>
              <a:t>n</a:t>
            </a:r>
            <a:r>
              <a:rPr lang="en-US" sz="2800" i="1" dirty="0" smtClean="0">
                <a:solidFill>
                  <a:srgbClr val="FF0000"/>
                </a:solidFill>
                <a:latin typeface="Times New Roman" pitchFamily="18" charset="0"/>
                <a:cs typeface="Times New Roman" pitchFamily="18" charset="0"/>
                <a:sym typeface="Symbol" pitchFamily="18" charset="2"/>
              </a:rPr>
              <a:t>t</a:t>
            </a:r>
          </a:p>
          <a:p>
            <a:pPr marL="0" lvl="4" indent="60325" algn="just" fontAlgn="auto">
              <a:spcAft>
                <a:spcPts val="0"/>
              </a:spcAft>
              <a:buFont typeface="Wingdings" pitchFamily="2" charset="2"/>
              <a:buChar char="Ø"/>
              <a:defRPr/>
            </a:pPr>
            <a:r>
              <a:rPr lang="en-US" sz="2800" i="1" dirty="0" smtClean="0">
                <a:latin typeface="Times New Roman" pitchFamily="18" charset="0"/>
                <a:cs typeface="Times New Roman" pitchFamily="18" charset="0"/>
                <a:sym typeface="Symbol" pitchFamily="18" charset="2"/>
              </a:rPr>
              <a:t>Where P is the power in kW,   is the specific weight of water in </a:t>
            </a:r>
            <a:r>
              <a:rPr lang="en-US" sz="2800" i="1" dirty="0" err="1" smtClean="0">
                <a:latin typeface="Times New Roman" pitchFamily="18" charset="0"/>
                <a:cs typeface="Times New Roman" pitchFamily="18" charset="0"/>
                <a:sym typeface="Symbol" pitchFamily="18" charset="2"/>
              </a:rPr>
              <a:t>kN</a:t>
            </a:r>
            <a:r>
              <a:rPr lang="en-US" sz="2800" i="1" dirty="0" smtClean="0">
                <a:latin typeface="Times New Roman" pitchFamily="18" charset="0"/>
                <a:cs typeface="Times New Roman" pitchFamily="18" charset="0"/>
                <a:sym typeface="Symbol" pitchFamily="18" charset="2"/>
              </a:rPr>
              <a:t>/m</a:t>
            </a:r>
            <a:r>
              <a:rPr lang="en-US" sz="2800" i="1" baseline="30000" dirty="0" smtClean="0">
                <a:latin typeface="Times New Roman" pitchFamily="18" charset="0"/>
                <a:cs typeface="Times New Roman" pitchFamily="18" charset="0"/>
                <a:sym typeface="Symbol" pitchFamily="18" charset="2"/>
              </a:rPr>
              <a:t>3</a:t>
            </a:r>
            <a:r>
              <a:rPr lang="en-US" sz="2800" i="1" dirty="0" smtClean="0">
                <a:latin typeface="Times New Roman" pitchFamily="18" charset="0"/>
                <a:cs typeface="Times New Roman" pitchFamily="18" charset="0"/>
                <a:sym typeface="Symbol" pitchFamily="18" charset="2"/>
              </a:rPr>
              <a:t>, Q is the discharge in m</a:t>
            </a:r>
            <a:r>
              <a:rPr lang="en-US" sz="2800" i="1" baseline="30000" dirty="0" smtClean="0">
                <a:latin typeface="Times New Roman" pitchFamily="18" charset="0"/>
                <a:cs typeface="Times New Roman" pitchFamily="18" charset="0"/>
                <a:sym typeface="Symbol" pitchFamily="18" charset="2"/>
              </a:rPr>
              <a:t>3</a:t>
            </a:r>
            <a:r>
              <a:rPr lang="en-US" sz="2800" i="1" dirty="0" smtClean="0">
                <a:latin typeface="Times New Roman" pitchFamily="18" charset="0"/>
                <a:cs typeface="Times New Roman" pitchFamily="18" charset="0"/>
                <a:sym typeface="Symbol" pitchFamily="18" charset="2"/>
              </a:rPr>
              <a:t>/s, </a:t>
            </a:r>
            <a:r>
              <a:rPr lang="en-US" sz="2800" i="1" dirty="0" err="1" smtClean="0">
                <a:latin typeface="Times New Roman" pitchFamily="18" charset="0"/>
                <a:cs typeface="Times New Roman" pitchFamily="18" charset="0"/>
                <a:sym typeface="Symbol" pitchFamily="18" charset="2"/>
              </a:rPr>
              <a:t>H</a:t>
            </a:r>
            <a:r>
              <a:rPr lang="en-US" sz="2800" i="1" baseline="-25000" dirty="0" err="1" smtClean="0">
                <a:latin typeface="Times New Roman" pitchFamily="18" charset="0"/>
                <a:cs typeface="Times New Roman" pitchFamily="18" charset="0"/>
                <a:sym typeface="Symbol" pitchFamily="18" charset="2"/>
              </a:rPr>
              <a:t>n</a:t>
            </a:r>
            <a:r>
              <a:rPr lang="en-US" sz="2800" i="1" dirty="0" smtClean="0">
                <a:latin typeface="Times New Roman" pitchFamily="18" charset="0"/>
                <a:cs typeface="Times New Roman" pitchFamily="18" charset="0"/>
                <a:sym typeface="Symbol" pitchFamily="18" charset="2"/>
              </a:rPr>
              <a:t> is the net head (gross head minus hydraulic losses) in   </a:t>
            </a:r>
            <a:r>
              <a:rPr lang="en-US" sz="2800" i="1" dirty="0" smtClean="0">
                <a:latin typeface="Times New Roman" pitchFamily="18" charset="0"/>
                <a:cs typeface="Times New Roman" pitchFamily="18" charset="0"/>
              </a:rPr>
              <a:t>meters, </a:t>
            </a:r>
            <a:r>
              <a:rPr lang="en-US" sz="2800" i="1" dirty="0" smtClean="0">
                <a:latin typeface="Times New Roman" pitchFamily="18" charset="0"/>
                <a:cs typeface="Times New Roman" pitchFamily="18" charset="0"/>
                <a:sym typeface="Symbol" pitchFamily="18" charset="2"/>
              </a:rPr>
              <a:t>  </a:t>
            </a:r>
            <a:r>
              <a:rPr lang="en-US" sz="2800" i="1" dirty="0" smtClean="0">
                <a:latin typeface="Times New Roman" pitchFamily="18" charset="0"/>
                <a:cs typeface="Times New Roman" pitchFamily="18" charset="0"/>
              </a:rPr>
              <a:t>is the overall efficiency (%), E is the hydroelectric energy in kWh and </a:t>
            </a:r>
            <a:r>
              <a:rPr lang="en-US" sz="2800" i="1" dirty="0" smtClean="0">
                <a:latin typeface="Times New Roman" pitchFamily="18" charset="0"/>
                <a:cs typeface="Times New Roman" pitchFamily="18" charset="0"/>
                <a:sym typeface="Symbol" pitchFamily="18" charset="2"/>
              </a:rPr>
              <a:t>t </a:t>
            </a:r>
            <a:r>
              <a:rPr lang="en-US" sz="2800" i="1" dirty="0" smtClean="0">
                <a:latin typeface="Times New Roman" pitchFamily="18" charset="0"/>
                <a:cs typeface="Times New Roman" pitchFamily="18" charset="0"/>
              </a:rPr>
              <a:t> is the time interval for power generation in hours</a:t>
            </a:r>
            <a:r>
              <a:rPr lang="en-US" sz="2800" dirty="0" smtClean="0">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wipe(down)">
                                      <p:cBhvr>
                                        <p:cTn id="25" dur="5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wipe(down)">
                                      <p:cBhvr>
                                        <p:cTn id="30" dur="500"/>
                                        <p:tgtEl>
                                          <p:spTgt spid="3">
                                            <p:txEl>
                                              <p:pRg st="5" end="5"/>
                                            </p:txEl>
                                          </p:spTgt>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wipe(down)">
                                      <p:cBhvr>
                                        <p:cTn id="33"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lvl="2" algn="just">
              <a:buFont typeface="Wingdings" pitchFamily="2" charset="2"/>
              <a:buChar char="ü"/>
            </a:pPr>
            <a:r>
              <a:rPr lang="pl-PL" i="1" dirty="0" smtClean="0">
                <a:solidFill>
                  <a:srgbClr val="00B050"/>
                </a:solidFill>
                <a:latin typeface="Times New Roman" pitchFamily="18" charset="0"/>
                <a:cs typeface="Times New Roman" pitchFamily="18" charset="0"/>
              </a:rPr>
              <a:t>Mini hydropower 100 kW to 1 MW</a:t>
            </a:r>
            <a:endParaRPr lang="en-US" i="1" dirty="0" smtClean="0">
              <a:solidFill>
                <a:srgbClr val="00B050"/>
              </a:solidFill>
              <a:latin typeface="Times New Roman" pitchFamily="18" charset="0"/>
              <a:cs typeface="Times New Roman" pitchFamily="18" charset="0"/>
            </a:endParaRPr>
          </a:p>
          <a:p>
            <a:pPr lvl="2" algn="just">
              <a:buFont typeface="Wingdings" pitchFamily="2" charset="2"/>
              <a:buChar char="ü"/>
            </a:pPr>
            <a:r>
              <a:rPr lang="pl-PL" i="1" dirty="0" smtClean="0">
                <a:solidFill>
                  <a:srgbClr val="00B050"/>
                </a:solidFill>
                <a:latin typeface="Times New Roman" pitchFamily="18" charset="0"/>
                <a:cs typeface="Times New Roman" pitchFamily="18" charset="0"/>
              </a:rPr>
              <a:t>Micro hydropower 10 kW to 100 kW</a:t>
            </a:r>
            <a:endParaRPr lang="en-US" i="1" dirty="0" smtClean="0">
              <a:solidFill>
                <a:srgbClr val="00B050"/>
              </a:solidFill>
              <a:latin typeface="Times New Roman" pitchFamily="18" charset="0"/>
              <a:cs typeface="Times New Roman" pitchFamily="18" charset="0"/>
            </a:endParaRPr>
          </a:p>
          <a:p>
            <a:pPr lvl="2" algn="just">
              <a:buFont typeface="Wingdings" pitchFamily="2" charset="2"/>
              <a:buChar char="ü"/>
            </a:pPr>
            <a:r>
              <a:rPr lang="en-US" i="1" dirty="0" smtClean="0">
                <a:solidFill>
                  <a:srgbClr val="00B050"/>
                </a:solidFill>
                <a:latin typeface="Times New Roman" pitchFamily="18" charset="0"/>
                <a:cs typeface="Times New Roman" pitchFamily="18" charset="0"/>
              </a:rPr>
              <a:t>Pico hydropower less than 10 kW</a:t>
            </a:r>
          </a:p>
          <a:p>
            <a:pPr marL="0" indent="0">
              <a:buNone/>
            </a:pPr>
            <a:r>
              <a:rPr lang="en-US" sz="2400" i="1" dirty="0" smtClean="0">
                <a:latin typeface="Times New Roman" pitchFamily="18" charset="0"/>
                <a:cs typeface="Times New Roman" pitchFamily="18" charset="0"/>
              </a:rPr>
              <a:t>Ethiopia also  uses a classification of hydropower systems which differs from other countries, the Ethiopian definitions are follows:</a:t>
            </a:r>
          </a:p>
          <a:p>
            <a:pPr>
              <a:buFont typeface="Arial" charset="0"/>
              <a:buNone/>
            </a:pPr>
            <a:endParaRPr lang="en-US" sz="2800" b="1" i="1" dirty="0" smtClean="0">
              <a:solidFill>
                <a:srgbClr val="002060"/>
              </a:solidFill>
              <a:latin typeface="Times New Roman" pitchFamily="18" charset="0"/>
              <a:cs typeface="Times New Roman" pitchFamily="18" charset="0"/>
            </a:endParaRPr>
          </a:p>
          <a:p>
            <a:pPr>
              <a:buFont typeface="Arial" charset="0"/>
              <a:buNone/>
            </a:pPr>
            <a:endParaRPr lang="en-US" sz="2800" b="1" i="1" dirty="0" smtClean="0">
              <a:solidFill>
                <a:srgbClr val="002060"/>
              </a:solidFill>
              <a:latin typeface="Times New Roman" pitchFamily="18" charset="0"/>
              <a:cs typeface="Times New Roman" pitchFamily="18" charset="0"/>
            </a:endParaRPr>
          </a:p>
          <a:p>
            <a:pPr>
              <a:buFont typeface="Arial" charset="0"/>
              <a:buNone/>
            </a:pPr>
            <a:endParaRPr lang="en-US" sz="2800" b="1" i="1" dirty="0" smtClean="0">
              <a:solidFill>
                <a:srgbClr val="002060"/>
              </a:solidFill>
              <a:latin typeface="Times New Roman" pitchFamily="18" charset="0"/>
              <a:cs typeface="Times New Roman" pitchFamily="18" charset="0"/>
            </a:endParaRPr>
          </a:p>
          <a:p>
            <a:pPr>
              <a:buFont typeface="Arial" charset="0"/>
              <a:buNone/>
            </a:pPr>
            <a:r>
              <a:rPr lang="en-US" sz="2800" b="1" i="1" dirty="0" smtClean="0">
                <a:solidFill>
                  <a:srgbClr val="002060"/>
                </a:solidFill>
                <a:latin typeface="Times New Roman" pitchFamily="18" charset="0"/>
                <a:cs typeface="Times New Roman" pitchFamily="18" charset="0"/>
              </a:rPr>
              <a:t>Classification According to Operating Conditions(Nature)</a:t>
            </a:r>
          </a:p>
          <a:p>
            <a:pPr algn="just">
              <a:buFont typeface="Calibri" pitchFamily="34" charset="0"/>
              <a:buAutoNum type="romanUcPeriod"/>
            </a:pPr>
            <a:r>
              <a:rPr lang="en-US" i="1" dirty="0" smtClean="0">
                <a:solidFill>
                  <a:srgbClr val="FF0000"/>
                </a:solidFill>
                <a:latin typeface="Times New Roman" pitchFamily="18" charset="0"/>
                <a:cs typeface="Times New Roman" pitchFamily="18" charset="0"/>
              </a:rPr>
              <a:t> </a:t>
            </a:r>
            <a:r>
              <a:rPr lang="en-US" sz="2400" i="1" dirty="0" smtClean="0">
                <a:solidFill>
                  <a:srgbClr val="FF0000"/>
                </a:solidFill>
                <a:latin typeface="Times New Roman" pitchFamily="18" charset="0"/>
                <a:cs typeface="Times New Roman" pitchFamily="18" charset="0"/>
              </a:rPr>
              <a:t>Base Load Plants</a:t>
            </a:r>
            <a:r>
              <a:rPr lang="en-US" sz="2400" i="1" dirty="0" smtClean="0">
                <a:latin typeface="Times New Roman" pitchFamily="18" charset="0"/>
                <a:cs typeface="Times New Roman" pitchFamily="18" charset="0"/>
              </a:rPr>
              <a:t>: These plants operate continuously at a nearly constant power and provide the power demand at base of the load curve (Fig. 1.9). </a:t>
            </a:r>
            <a:r>
              <a:rPr lang="en-US" sz="2400" b="1" i="1" dirty="0" smtClean="0">
                <a:solidFill>
                  <a:schemeClr val="accent5"/>
                </a:solidFill>
                <a:latin typeface="Times New Roman" pitchFamily="18" charset="0"/>
                <a:cs typeface="Times New Roman" pitchFamily="18" charset="0"/>
              </a:rPr>
              <a:t>Storage type and run-of river </a:t>
            </a:r>
            <a:r>
              <a:rPr lang="en-US" sz="2400" i="1" dirty="0" smtClean="0">
                <a:latin typeface="Times New Roman" pitchFamily="18" charset="0"/>
                <a:cs typeface="Times New Roman" pitchFamily="18" charset="0"/>
              </a:rPr>
              <a:t>plants can provide base load service.</a:t>
            </a:r>
          </a:p>
          <a:p>
            <a:pPr algn="just">
              <a:buFont typeface="Arial" charset="0"/>
              <a:buNone/>
            </a:pPr>
            <a:r>
              <a:rPr lang="en-US" sz="2400" i="1" dirty="0" smtClean="0">
                <a:solidFill>
                  <a:srgbClr val="FF0000"/>
                </a:solidFill>
                <a:latin typeface="Times New Roman" pitchFamily="18" charset="0"/>
                <a:cs typeface="Times New Roman" pitchFamily="18" charset="0"/>
              </a:rPr>
              <a:t>II. Peak Load Plants:</a:t>
            </a:r>
            <a:r>
              <a:rPr lang="en-US" sz="2400" i="1" dirty="0" smtClean="0">
                <a:latin typeface="Times New Roman" pitchFamily="18" charset="0"/>
                <a:cs typeface="Times New Roman" pitchFamily="18" charset="0"/>
              </a:rPr>
              <a:t> These power plants are designed primarily for the purpose of supplying the peak load of a power system (Fig. 1.9). </a:t>
            </a:r>
            <a:endParaRPr lang="en-US" sz="2400" i="1" dirty="0" smtClean="0">
              <a:solidFill>
                <a:srgbClr val="002060"/>
              </a:solidFill>
              <a:latin typeface="Times New Roman" pitchFamily="18" charset="0"/>
              <a:cs typeface="Times New Roman"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1819430915"/>
              </p:ext>
            </p:extLst>
          </p:nvPr>
        </p:nvGraphicFramePr>
        <p:xfrm>
          <a:off x="381000" y="2133601"/>
          <a:ext cx="6934200" cy="1605534"/>
        </p:xfrm>
        <a:graphic>
          <a:graphicData uri="http://schemas.openxmlformats.org/drawingml/2006/table">
            <a:tbl>
              <a:tblPr/>
              <a:tblGrid>
                <a:gridCol w="2311400"/>
                <a:gridCol w="2311400"/>
                <a:gridCol w="2311400"/>
              </a:tblGrid>
              <a:tr h="228600">
                <a:tc>
                  <a:txBody>
                    <a:bodyPr/>
                    <a:lstStyle/>
                    <a:p>
                      <a:pPr marL="0" marR="0">
                        <a:lnSpc>
                          <a:spcPct val="115000"/>
                        </a:lnSpc>
                        <a:spcBef>
                          <a:spcPts val="0"/>
                        </a:spcBef>
                        <a:spcAft>
                          <a:spcPts val="0"/>
                        </a:spcAft>
                      </a:pPr>
                      <a:r>
                        <a:rPr lang="en-US" sz="1200" b="1" dirty="0">
                          <a:solidFill>
                            <a:srgbClr val="FFFFFF"/>
                          </a:solidFill>
                          <a:latin typeface="Times New Roman"/>
                          <a:ea typeface="Times New Roman"/>
                          <a:cs typeface="Times New Roman"/>
                        </a:rPr>
                        <a:t>Terminology</a:t>
                      </a:r>
                      <a:r>
                        <a:rPr lang="en-US" sz="1200" b="1" dirty="0">
                          <a:latin typeface="Times New Roman"/>
                          <a:ea typeface="Times New Roman"/>
                          <a:cs typeface="Times New Roman"/>
                        </a:rPr>
                        <a:t> </a:t>
                      </a:r>
                      <a:endParaRPr lang="en-US" sz="1100" b="1" dirty="0">
                        <a:latin typeface="Calibri"/>
                        <a:ea typeface="Calibri"/>
                        <a:cs typeface="Times New Roman"/>
                      </a:endParaRPr>
                    </a:p>
                  </a:txBody>
                  <a:tcPr marL="9525" marR="9525" marT="9525" marB="9525" anchor="ctr">
                    <a:lnL>
                      <a:noFill/>
                    </a:lnL>
                    <a:lnR>
                      <a:noFill/>
                    </a:lnR>
                    <a:lnT>
                      <a:noFill/>
                    </a:lnT>
                    <a:lnB>
                      <a:noFill/>
                    </a:lnB>
                    <a:solidFill>
                      <a:srgbClr val="FF0066"/>
                    </a:solidFill>
                  </a:tcPr>
                </a:tc>
                <a:tc>
                  <a:txBody>
                    <a:bodyPr/>
                    <a:lstStyle/>
                    <a:p>
                      <a:pPr marL="0" marR="0">
                        <a:lnSpc>
                          <a:spcPct val="115000"/>
                        </a:lnSpc>
                        <a:spcBef>
                          <a:spcPts val="0"/>
                        </a:spcBef>
                        <a:spcAft>
                          <a:spcPts val="0"/>
                        </a:spcAft>
                      </a:pPr>
                      <a:r>
                        <a:rPr lang="en-US" sz="1200" b="1">
                          <a:solidFill>
                            <a:srgbClr val="FFFFFF"/>
                          </a:solidFill>
                          <a:latin typeface="Times New Roman"/>
                          <a:ea typeface="Times New Roman"/>
                          <a:cs typeface="Times New Roman"/>
                        </a:rPr>
                        <a:t>Capacity limits</a:t>
                      </a:r>
                      <a:r>
                        <a:rPr lang="en-US" sz="1200" b="1">
                          <a:latin typeface="Times New Roman"/>
                          <a:ea typeface="Times New Roman"/>
                          <a:cs typeface="Times New Roman"/>
                        </a:rPr>
                        <a:t> </a:t>
                      </a:r>
                      <a:endParaRPr lang="en-US" sz="1100" b="1">
                        <a:latin typeface="Calibri"/>
                        <a:ea typeface="Calibri"/>
                        <a:cs typeface="Times New Roman"/>
                      </a:endParaRPr>
                    </a:p>
                  </a:txBody>
                  <a:tcPr marL="9525" marR="9525" marT="9525" marB="9525" anchor="ctr">
                    <a:lnL>
                      <a:noFill/>
                    </a:lnL>
                    <a:lnR>
                      <a:noFill/>
                    </a:lnR>
                    <a:lnT>
                      <a:noFill/>
                    </a:lnT>
                    <a:lnB>
                      <a:noFill/>
                    </a:lnB>
                    <a:solidFill>
                      <a:srgbClr val="FF0066"/>
                    </a:solidFill>
                  </a:tcPr>
                </a:tc>
                <a:tc>
                  <a:txBody>
                    <a:bodyPr/>
                    <a:lstStyle/>
                    <a:p>
                      <a:pPr marL="0" marR="0">
                        <a:lnSpc>
                          <a:spcPct val="115000"/>
                        </a:lnSpc>
                        <a:spcBef>
                          <a:spcPts val="0"/>
                        </a:spcBef>
                        <a:spcAft>
                          <a:spcPts val="0"/>
                        </a:spcAft>
                      </a:pPr>
                      <a:r>
                        <a:rPr lang="en-US" sz="1200" b="1">
                          <a:solidFill>
                            <a:srgbClr val="FFFFFF"/>
                          </a:solidFill>
                          <a:latin typeface="Times New Roman"/>
                          <a:ea typeface="Times New Roman"/>
                          <a:cs typeface="Times New Roman"/>
                        </a:rPr>
                        <a:t>Unit</a:t>
                      </a:r>
                      <a:r>
                        <a:rPr lang="en-US" sz="1200" b="1">
                          <a:latin typeface="Times New Roman"/>
                          <a:ea typeface="Times New Roman"/>
                          <a:cs typeface="Times New Roman"/>
                        </a:rPr>
                        <a:t> </a:t>
                      </a:r>
                      <a:endParaRPr lang="en-US" sz="1100" b="1">
                        <a:latin typeface="Calibri"/>
                        <a:ea typeface="Calibri"/>
                        <a:cs typeface="Times New Roman"/>
                      </a:endParaRPr>
                    </a:p>
                  </a:txBody>
                  <a:tcPr marL="9525" marR="9525" marT="9525" marB="9525" anchor="ctr">
                    <a:lnL>
                      <a:noFill/>
                    </a:lnL>
                    <a:lnR>
                      <a:noFill/>
                    </a:lnR>
                    <a:lnT>
                      <a:noFill/>
                    </a:lnT>
                    <a:lnB>
                      <a:noFill/>
                    </a:lnB>
                    <a:solidFill>
                      <a:srgbClr val="FF0066"/>
                    </a:solidFill>
                  </a:tcPr>
                </a:tc>
              </a:tr>
              <a:tr h="228600">
                <a:tc>
                  <a:txBody>
                    <a:bodyPr/>
                    <a:lstStyle/>
                    <a:p>
                      <a:pPr marL="0" marR="0">
                        <a:lnSpc>
                          <a:spcPct val="115000"/>
                        </a:lnSpc>
                        <a:spcBef>
                          <a:spcPts val="0"/>
                        </a:spcBef>
                        <a:spcAft>
                          <a:spcPts val="0"/>
                        </a:spcAft>
                      </a:pPr>
                      <a:r>
                        <a:rPr lang="en-US" sz="1200" b="1">
                          <a:latin typeface="Times New Roman"/>
                          <a:ea typeface="Times New Roman"/>
                          <a:cs typeface="Times New Roman"/>
                        </a:rPr>
                        <a:t>Large </a:t>
                      </a:r>
                      <a:endParaRPr lang="en-US" sz="1100" b="1">
                        <a:latin typeface="Calibri"/>
                        <a:ea typeface="Calibri"/>
                        <a:cs typeface="Times New Roman"/>
                      </a:endParaRPr>
                    </a:p>
                  </a:txBody>
                  <a:tcPr marL="9525" marR="9525" marT="9525" marB="9525" anchor="ctr">
                    <a:lnL>
                      <a:noFill/>
                    </a:lnL>
                    <a:lnR>
                      <a:noFill/>
                    </a:lnR>
                    <a:lnT>
                      <a:noFill/>
                    </a:lnT>
                    <a:lnB>
                      <a:noFill/>
                    </a:lnB>
                    <a:solidFill>
                      <a:srgbClr val="FFCC66"/>
                    </a:solidFill>
                  </a:tcPr>
                </a:tc>
                <a:tc>
                  <a:txBody>
                    <a:bodyPr/>
                    <a:lstStyle/>
                    <a:p>
                      <a:pPr marL="0" marR="0">
                        <a:lnSpc>
                          <a:spcPct val="115000"/>
                        </a:lnSpc>
                        <a:spcBef>
                          <a:spcPts val="0"/>
                        </a:spcBef>
                        <a:spcAft>
                          <a:spcPts val="0"/>
                        </a:spcAft>
                      </a:pPr>
                      <a:r>
                        <a:rPr lang="en-US" sz="1200" b="1">
                          <a:latin typeface="Times New Roman"/>
                          <a:ea typeface="Times New Roman"/>
                          <a:cs typeface="Times New Roman"/>
                        </a:rPr>
                        <a:t>&gt;30 </a:t>
                      </a:r>
                      <a:endParaRPr lang="en-US" sz="1100" b="1">
                        <a:latin typeface="Calibri"/>
                        <a:ea typeface="Calibri"/>
                        <a:cs typeface="Times New Roman"/>
                      </a:endParaRPr>
                    </a:p>
                  </a:txBody>
                  <a:tcPr marL="9525" marR="9525" marT="9525" marB="9525" anchor="ctr">
                    <a:lnL>
                      <a:noFill/>
                    </a:lnL>
                    <a:lnR>
                      <a:noFill/>
                    </a:lnR>
                    <a:lnT>
                      <a:noFill/>
                    </a:lnT>
                    <a:lnB>
                      <a:noFill/>
                    </a:lnB>
                    <a:solidFill>
                      <a:srgbClr val="FFCC66"/>
                    </a:solidFill>
                  </a:tcPr>
                </a:tc>
                <a:tc>
                  <a:txBody>
                    <a:bodyPr/>
                    <a:lstStyle/>
                    <a:p>
                      <a:pPr marL="0" marR="0">
                        <a:lnSpc>
                          <a:spcPct val="115000"/>
                        </a:lnSpc>
                        <a:spcBef>
                          <a:spcPts val="0"/>
                        </a:spcBef>
                        <a:spcAft>
                          <a:spcPts val="0"/>
                        </a:spcAft>
                      </a:pPr>
                      <a:r>
                        <a:rPr lang="en-US" sz="1200" b="1">
                          <a:latin typeface="Times New Roman"/>
                          <a:ea typeface="Times New Roman"/>
                          <a:cs typeface="Times New Roman"/>
                        </a:rPr>
                        <a:t>MW </a:t>
                      </a:r>
                      <a:endParaRPr lang="en-US" sz="1100" b="1">
                        <a:latin typeface="Calibri"/>
                        <a:ea typeface="Calibri"/>
                        <a:cs typeface="Times New Roman"/>
                      </a:endParaRPr>
                    </a:p>
                  </a:txBody>
                  <a:tcPr marL="9525" marR="9525" marT="9525" marB="9525" anchor="ctr">
                    <a:lnL>
                      <a:noFill/>
                    </a:lnL>
                    <a:lnR>
                      <a:noFill/>
                    </a:lnR>
                    <a:lnT>
                      <a:noFill/>
                    </a:lnT>
                    <a:lnB>
                      <a:noFill/>
                    </a:lnB>
                    <a:solidFill>
                      <a:srgbClr val="FFCC66"/>
                    </a:solidFill>
                  </a:tcPr>
                </a:tc>
              </a:tr>
              <a:tr h="228600">
                <a:tc>
                  <a:txBody>
                    <a:bodyPr/>
                    <a:lstStyle/>
                    <a:p>
                      <a:pPr marL="0" marR="0">
                        <a:lnSpc>
                          <a:spcPct val="115000"/>
                        </a:lnSpc>
                        <a:spcBef>
                          <a:spcPts val="0"/>
                        </a:spcBef>
                        <a:spcAft>
                          <a:spcPts val="0"/>
                        </a:spcAft>
                      </a:pPr>
                      <a:r>
                        <a:rPr lang="en-US" sz="1200" b="1">
                          <a:latin typeface="Times New Roman"/>
                          <a:ea typeface="Times New Roman"/>
                          <a:cs typeface="Times New Roman"/>
                        </a:rPr>
                        <a:t>Medium </a:t>
                      </a:r>
                      <a:endParaRPr lang="en-US" sz="1100" b="1">
                        <a:latin typeface="Calibri"/>
                        <a:ea typeface="Calibri"/>
                        <a:cs typeface="Times New Roman"/>
                      </a:endParaRPr>
                    </a:p>
                  </a:txBody>
                  <a:tcPr marL="9525" marR="9525" marT="9525" marB="9525" anchor="ctr">
                    <a:lnL>
                      <a:noFill/>
                    </a:lnL>
                    <a:lnR>
                      <a:noFill/>
                    </a:lnR>
                    <a:lnT>
                      <a:noFill/>
                    </a:lnT>
                    <a:lnB>
                      <a:noFill/>
                    </a:lnB>
                  </a:tcPr>
                </a:tc>
                <a:tc>
                  <a:txBody>
                    <a:bodyPr/>
                    <a:lstStyle/>
                    <a:p>
                      <a:pPr marL="0" marR="0">
                        <a:lnSpc>
                          <a:spcPct val="115000"/>
                        </a:lnSpc>
                        <a:spcBef>
                          <a:spcPts val="0"/>
                        </a:spcBef>
                        <a:spcAft>
                          <a:spcPts val="0"/>
                        </a:spcAft>
                      </a:pPr>
                      <a:r>
                        <a:rPr lang="en-US" sz="1200" b="1">
                          <a:latin typeface="Times New Roman"/>
                          <a:ea typeface="Times New Roman"/>
                          <a:cs typeface="Times New Roman"/>
                        </a:rPr>
                        <a:t>10 - 30 </a:t>
                      </a:r>
                      <a:endParaRPr lang="en-US" sz="1100" b="1">
                        <a:latin typeface="Calibri"/>
                        <a:ea typeface="Calibri"/>
                        <a:cs typeface="Times New Roman"/>
                      </a:endParaRPr>
                    </a:p>
                  </a:txBody>
                  <a:tcPr marL="9525" marR="9525" marT="9525" marB="9525" anchor="ctr">
                    <a:lnL>
                      <a:noFill/>
                    </a:lnL>
                    <a:lnR>
                      <a:noFill/>
                    </a:lnR>
                    <a:lnT>
                      <a:noFill/>
                    </a:lnT>
                    <a:lnB>
                      <a:noFill/>
                    </a:lnB>
                  </a:tcPr>
                </a:tc>
                <a:tc>
                  <a:txBody>
                    <a:bodyPr/>
                    <a:lstStyle/>
                    <a:p>
                      <a:pPr marL="0" marR="0">
                        <a:lnSpc>
                          <a:spcPct val="115000"/>
                        </a:lnSpc>
                        <a:spcBef>
                          <a:spcPts val="0"/>
                        </a:spcBef>
                        <a:spcAft>
                          <a:spcPts val="0"/>
                        </a:spcAft>
                      </a:pPr>
                      <a:r>
                        <a:rPr lang="en-US" sz="1200" b="1">
                          <a:latin typeface="Times New Roman"/>
                          <a:ea typeface="Times New Roman"/>
                          <a:cs typeface="Times New Roman"/>
                        </a:rPr>
                        <a:t>MW </a:t>
                      </a:r>
                      <a:endParaRPr lang="en-US" sz="1100" b="1">
                        <a:latin typeface="Calibri"/>
                        <a:ea typeface="Calibri"/>
                        <a:cs typeface="Times New Roman"/>
                      </a:endParaRPr>
                    </a:p>
                  </a:txBody>
                  <a:tcPr marL="9525" marR="9525" marT="9525" marB="9525" anchor="ctr">
                    <a:lnL>
                      <a:noFill/>
                    </a:lnL>
                    <a:lnR>
                      <a:noFill/>
                    </a:lnR>
                    <a:lnT>
                      <a:noFill/>
                    </a:lnT>
                    <a:lnB>
                      <a:noFill/>
                    </a:lnB>
                  </a:tcPr>
                </a:tc>
              </a:tr>
              <a:tr h="228600">
                <a:tc>
                  <a:txBody>
                    <a:bodyPr/>
                    <a:lstStyle/>
                    <a:p>
                      <a:pPr marL="0" marR="0">
                        <a:lnSpc>
                          <a:spcPct val="115000"/>
                        </a:lnSpc>
                        <a:spcBef>
                          <a:spcPts val="0"/>
                        </a:spcBef>
                        <a:spcAft>
                          <a:spcPts val="0"/>
                        </a:spcAft>
                      </a:pPr>
                      <a:r>
                        <a:rPr lang="en-US" sz="1200" b="1">
                          <a:latin typeface="Times New Roman"/>
                          <a:ea typeface="Times New Roman"/>
                          <a:cs typeface="Times New Roman"/>
                        </a:rPr>
                        <a:t>Small </a:t>
                      </a:r>
                      <a:endParaRPr lang="en-US" sz="1100" b="1">
                        <a:latin typeface="Calibri"/>
                        <a:ea typeface="Calibri"/>
                        <a:cs typeface="Times New Roman"/>
                      </a:endParaRPr>
                    </a:p>
                  </a:txBody>
                  <a:tcPr marL="9525" marR="9525" marT="9525" marB="9525" anchor="ctr">
                    <a:lnL>
                      <a:noFill/>
                    </a:lnL>
                    <a:lnR>
                      <a:noFill/>
                    </a:lnR>
                    <a:lnT>
                      <a:noFill/>
                    </a:lnT>
                    <a:lnB>
                      <a:noFill/>
                    </a:lnB>
                    <a:solidFill>
                      <a:srgbClr val="FFCC66"/>
                    </a:solidFill>
                  </a:tcPr>
                </a:tc>
                <a:tc>
                  <a:txBody>
                    <a:bodyPr/>
                    <a:lstStyle/>
                    <a:p>
                      <a:pPr marL="0" marR="0">
                        <a:lnSpc>
                          <a:spcPct val="115000"/>
                        </a:lnSpc>
                        <a:spcBef>
                          <a:spcPts val="0"/>
                        </a:spcBef>
                        <a:spcAft>
                          <a:spcPts val="0"/>
                        </a:spcAft>
                      </a:pPr>
                      <a:r>
                        <a:rPr lang="en-US" sz="1200" b="1">
                          <a:latin typeface="Times New Roman"/>
                          <a:ea typeface="Times New Roman"/>
                          <a:cs typeface="Times New Roman"/>
                        </a:rPr>
                        <a:t>1 - 10 </a:t>
                      </a:r>
                      <a:endParaRPr lang="en-US" sz="1100" b="1">
                        <a:latin typeface="Calibri"/>
                        <a:ea typeface="Calibri"/>
                        <a:cs typeface="Times New Roman"/>
                      </a:endParaRPr>
                    </a:p>
                  </a:txBody>
                  <a:tcPr marL="9525" marR="9525" marT="9525" marB="9525" anchor="ctr">
                    <a:lnL>
                      <a:noFill/>
                    </a:lnL>
                    <a:lnR>
                      <a:noFill/>
                    </a:lnR>
                    <a:lnT>
                      <a:noFill/>
                    </a:lnT>
                    <a:lnB>
                      <a:noFill/>
                    </a:lnB>
                    <a:solidFill>
                      <a:srgbClr val="FFCC66"/>
                    </a:solidFill>
                  </a:tcPr>
                </a:tc>
                <a:tc>
                  <a:txBody>
                    <a:bodyPr/>
                    <a:lstStyle/>
                    <a:p>
                      <a:pPr marL="0" marR="0">
                        <a:lnSpc>
                          <a:spcPct val="115000"/>
                        </a:lnSpc>
                        <a:spcBef>
                          <a:spcPts val="0"/>
                        </a:spcBef>
                        <a:spcAft>
                          <a:spcPts val="0"/>
                        </a:spcAft>
                      </a:pPr>
                      <a:r>
                        <a:rPr lang="en-US" sz="1200" b="1">
                          <a:latin typeface="Times New Roman"/>
                          <a:ea typeface="Times New Roman"/>
                          <a:cs typeface="Times New Roman"/>
                        </a:rPr>
                        <a:t>MW </a:t>
                      </a:r>
                      <a:endParaRPr lang="en-US" sz="1100" b="1">
                        <a:latin typeface="Calibri"/>
                        <a:ea typeface="Calibri"/>
                        <a:cs typeface="Times New Roman"/>
                      </a:endParaRPr>
                    </a:p>
                  </a:txBody>
                  <a:tcPr marL="9525" marR="9525" marT="9525" marB="9525" anchor="ctr">
                    <a:lnL>
                      <a:noFill/>
                    </a:lnL>
                    <a:lnR>
                      <a:noFill/>
                    </a:lnR>
                    <a:lnT>
                      <a:noFill/>
                    </a:lnT>
                    <a:lnB>
                      <a:noFill/>
                    </a:lnB>
                    <a:solidFill>
                      <a:srgbClr val="FFCC66"/>
                    </a:solidFill>
                  </a:tcPr>
                </a:tc>
              </a:tr>
              <a:tr h="228600">
                <a:tc>
                  <a:txBody>
                    <a:bodyPr/>
                    <a:lstStyle/>
                    <a:p>
                      <a:pPr marL="0" marR="0">
                        <a:lnSpc>
                          <a:spcPct val="115000"/>
                        </a:lnSpc>
                        <a:spcBef>
                          <a:spcPts val="0"/>
                        </a:spcBef>
                        <a:spcAft>
                          <a:spcPts val="0"/>
                        </a:spcAft>
                      </a:pPr>
                      <a:r>
                        <a:rPr lang="en-US" sz="1200" b="1">
                          <a:latin typeface="Times New Roman"/>
                          <a:ea typeface="Times New Roman"/>
                          <a:cs typeface="Times New Roman"/>
                        </a:rPr>
                        <a:t>Mini </a:t>
                      </a:r>
                      <a:endParaRPr lang="en-US" sz="1100" b="1">
                        <a:latin typeface="Calibri"/>
                        <a:ea typeface="Calibri"/>
                        <a:cs typeface="Times New Roman"/>
                      </a:endParaRPr>
                    </a:p>
                  </a:txBody>
                  <a:tcPr marL="9525" marR="9525" marT="9525" marB="9525" anchor="ctr">
                    <a:lnL>
                      <a:noFill/>
                    </a:lnL>
                    <a:lnR>
                      <a:noFill/>
                    </a:lnR>
                    <a:lnT>
                      <a:noFill/>
                    </a:lnT>
                    <a:lnB>
                      <a:noFill/>
                    </a:lnB>
                  </a:tcPr>
                </a:tc>
                <a:tc>
                  <a:txBody>
                    <a:bodyPr/>
                    <a:lstStyle/>
                    <a:p>
                      <a:pPr marL="0" marR="0">
                        <a:lnSpc>
                          <a:spcPct val="115000"/>
                        </a:lnSpc>
                        <a:spcBef>
                          <a:spcPts val="0"/>
                        </a:spcBef>
                        <a:spcAft>
                          <a:spcPts val="0"/>
                        </a:spcAft>
                      </a:pPr>
                      <a:r>
                        <a:rPr lang="en-US" sz="1200" b="1" dirty="0">
                          <a:latin typeface="Times New Roman"/>
                          <a:ea typeface="Times New Roman"/>
                          <a:cs typeface="Times New Roman"/>
                        </a:rPr>
                        <a:t>501 - 1,000 </a:t>
                      </a:r>
                      <a:endParaRPr lang="en-US" sz="1100" b="1" dirty="0">
                        <a:latin typeface="Calibri"/>
                        <a:ea typeface="Calibri"/>
                        <a:cs typeface="Times New Roman"/>
                      </a:endParaRPr>
                    </a:p>
                  </a:txBody>
                  <a:tcPr marL="9525" marR="9525" marT="9525" marB="9525" anchor="ctr">
                    <a:lnL>
                      <a:noFill/>
                    </a:lnL>
                    <a:lnR>
                      <a:noFill/>
                    </a:lnR>
                    <a:lnT>
                      <a:noFill/>
                    </a:lnT>
                    <a:lnB>
                      <a:noFill/>
                    </a:lnB>
                  </a:tcPr>
                </a:tc>
                <a:tc>
                  <a:txBody>
                    <a:bodyPr/>
                    <a:lstStyle/>
                    <a:p>
                      <a:pPr marL="0" marR="0">
                        <a:lnSpc>
                          <a:spcPct val="115000"/>
                        </a:lnSpc>
                        <a:spcBef>
                          <a:spcPts val="0"/>
                        </a:spcBef>
                        <a:spcAft>
                          <a:spcPts val="0"/>
                        </a:spcAft>
                      </a:pPr>
                      <a:r>
                        <a:rPr lang="en-US" sz="1200" b="1" dirty="0">
                          <a:latin typeface="Times New Roman"/>
                          <a:ea typeface="Times New Roman"/>
                          <a:cs typeface="Times New Roman"/>
                        </a:rPr>
                        <a:t>kW </a:t>
                      </a:r>
                      <a:endParaRPr lang="en-US" sz="1100" b="1" dirty="0">
                        <a:latin typeface="Calibri"/>
                        <a:ea typeface="Calibri"/>
                        <a:cs typeface="Times New Roman"/>
                      </a:endParaRPr>
                    </a:p>
                  </a:txBody>
                  <a:tcPr marL="9525" marR="9525" marT="9525" marB="9525" anchor="ctr">
                    <a:lnL>
                      <a:noFill/>
                    </a:lnL>
                    <a:lnR>
                      <a:noFill/>
                    </a:lnR>
                    <a:lnT>
                      <a:noFill/>
                    </a:lnT>
                    <a:lnB>
                      <a:noFill/>
                    </a:lnB>
                  </a:tcPr>
                </a:tc>
              </a:tr>
              <a:tr h="228600">
                <a:tc>
                  <a:txBody>
                    <a:bodyPr/>
                    <a:lstStyle/>
                    <a:p>
                      <a:pPr marL="0" marR="0">
                        <a:lnSpc>
                          <a:spcPct val="115000"/>
                        </a:lnSpc>
                        <a:spcBef>
                          <a:spcPts val="0"/>
                        </a:spcBef>
                        <a:spcAft>
                          <a:spcPts val="0"/>
                        </a:spcAft>
                      </a:pPr>
                      <a:r>
                        <a:rPr lang="en-US" sz="1200" b="1">
                          <a:latin typeface="Times New Roman"/>
                          <a:ea typeface="Times New Roman"/>
                          <a:cs typeface="Times New Roman"/>
                        </a:rPr>
                        <a:t>Micro </a:t>
                      </a:r>
                      <a:endParaRPr lang="en-US" sz="1100" b="1">
                        <a:latin typeface="Calibri"/>
                        <a:ea typeface="Calibri"/>
                        <a:cs typeface="Times New Roman"/>
                      </a:endParaRPr>
                    </a:p>
                  </a:txBody>
                  <a:tcPr marL="9525" marR="9525" marT="9525" marB="9525" anchor="ctr">
                    <a:lnL>
                      <a:noFill/>
                    </a:lnL>
                    <a:lnR>
                      <a:noFill/>
                    </a:lnR>
                    <a:lnT>
                      <a:noFill/>
                    </a:lnT>
                    <a:lnB>
                      <a:noFill/>
                    </a:lnB>
                    <a:solidFill>
                      <a:srgbClr val="FFCC66"/>
                    </a:solidFill>
                  </a:tcPr>
                </a:tc>
                <a:tc>
                  <a:txBody>
                    <a:bodyPr/>
                    <a:lstStyle/>
                    <a:p>
                      <a:pPr marL="0" marR="0">
                        <a:lnSpc>
                          <a:spcPct val="115000"/>
                        </a:lnSpc>
                        <a:spcBef>
                          <a:spcPts val="0"/>
                        </a:spcBef>
                        <a:spcAft>
                          <a:spcPts val="0"/>
                        </a:spcAft>
                      </a:pPr>
                      <a:r>
                        <a:rPr lang="en-US" sz="1200" b="1">
                          <a:latin typeface="Times New Roman"/>
                          <a:ea typeface="Times New Roman"/>
                          <a:cs typeface="Times New Roman"/>
                        </a:rPr>
                        <a:t>11 - 500 </a:t>
                      </a:r>
                      <a:endParaRPr lang="en-US" sz="1100" b="1">
                        <a:latin typeface="Calibri"/>
                        <a:ea typeface="Calibri"/>
                        <a:cs typeface="Times New Roman"/>
                      </a:endParaRPr>
                    </a:p>
                  </a:txBody>
                  <a:tcPr marL="9525" marR="9525" marT="9525" marB="9525" anchor="ctr">
                    <a:lnL>
                      <a:noFill/>
                    </a:lnL>
                    <a:lnR>
                      <a:noFill/>
                    </a:lnR>
                    <a:lnT>
                      <a:noFill/>
                    </a:lnT>
                    <a:lnB>
                      <a:noFill/>
                    </a:lnB>
                    <a:solidFill>
                      <a:srgbClr val="FFCC66"/>
                    </a:solidFill>
                  </a:tcPr>
                </a:tc>
                <a:tc>
                  <a:txBody>
                    <a:bodyPr/>
                    <a:lstStyle/>
                    <a:p>
                      <a:pPr marL="0" marR="0">
                        <a:lnSpc>
                          <a:spcPct val="115000"/>
                        </a:lnSpc>
                        <a:spcBef>
                          <a:spcPts val="0"/>
                        </a:spcBef>
                        <a:spcAft>
                          <a:spcPts val="0"/>
                        </a:spcAft>
                      </a:pPr>
                      <a:r>
                        <a:rPr lang="en-US" sz="1200" b="1" dirty="0">
                          <a:latin typeface="Times New Roman"/>
                          <a:ea typeface="Times New Roman"/>
                          <a:cs typeface="Times New Roman"/>
                        </a:rPr>
                        <a:t>kW </a:t>
                      </a:r>
                      <a:endParaRPr lang="en-US" sz="1100" b="1" dirty="0">
                        <a:latin typeface="Calibri"/>
                        <a:ea typeface="Calibri"/>
                        <a:cs typeface="Times New Roman"/>
                      </a:endParaRPr>
                    </a:p>
                  </a:txBody>
                  <a:tcPr marL="9525" marR="9525" marT="9525" marB="9525" anchor="ctr">
                    <a:lnL>
                      <a:noFill/>
                    </a:lnL>
                    <a:lnR>
                      <a:noFill/>
                    </a:lnR>
                    <a:lnT>
                      <a:noFill/>
                    </a:lnT>
                    <a:lnB>
                      <a:noFill/>
                    </a:lnB>
                    <a:solidFill>
                      <a:srgbClr val="FFCC66"/>
                    </a:solidFill>
                  </a:tcPr>
                </a:tc>
              </a:tr>
              <a:tr h="228600">
                <a:tc>
                  <a:txBody>
                    <a:bodyPr/>
                    <a:lstStyle/>
                    <a:p>
                      <a:pPr marL="0" marR="0">
                        <a:lnSpc>
                          <a:spcPct val="115000"/>
                        </a:lnSpc>
                        <a:spcBef>
                          <a:spcPts val="0"/>
                        </a:spcBef>
                        <a:spcAft>
                          <a:spcPts val="0"/>
                        </a:spcAft>
                      </a:pPr>
                      <a:r>
                        <a:rPr lang="en-US" sz="1200" b="1" dirty="0">
                          <a:latin typeface="Times New Roman"/>
                          <a:ea typeface="Times New Roman"/>
                          <a:cs typeface="Times New Roman"/>
                        </a:rPr>
                        <a:t>Pico </a:t>
                      </a:r>
                      <a:endParaRPr lang="en-US" sz="1100" b="1" dirty="0">
                        <a:latin typeface="Calibri"/>
                        <a:ea typeface="Calibri"/>
                        <a:cs typeface="Times New Roman"/>
                      </a:endParaRPr>
                    </a:p>
                  </a:txBody>
                  <a:tcPr marL="9525" marR="9525" marT="9525" marB="9525" anchor="ctr">
                    <a:lnL>
                      <a:noFill/>
                    </a:lnL>
                    <a:lnR>
                      <a:noFill/>
                    </a:lnR>
                    <a:lnT>
                      <a:noFill/>
                    </a:lnT>
                    <a:lnB>
                      <a:noFill/>
                    </a:lnB>
                  </a:tcPr>
                </a:tc>
                <a:tc>
                  <a:txBody>
                    <a:bodyPr/>
                    <a:lstStyle/>
                    <a:p>
                      <a:pPr marL="0" marR="0">
                        <a:lnSpc>
                          <a:spcPct val="115000"/>
                        </a:lnSpc>
                        <a:spcBef>
                          <a:spcPts val="0"/>
                        </a:spcBef>
                        <a:spcAft>
                          <a:spcPts val="0"/>
                        </a:spcAft>
                      </a:pPr>
                      <a:r>
                        <a:rPr lang="en-US" sz="1200" b="1" dirty="0">
                          <a:latin typeface="Times New Roman"/>
                          <a:ea typeface="Times New Roman"/>
                          <a:cs typeface="Times New Roman"/>
                        </a:rPr>
                        <a:t>≤10 </a:t>
                      </a:r>
                      <a:endParaRPr lang="en-US" sz="1100" b="1" dirty="0">
                        <a:latin typeface="Calibri"/>
                        <a:ea typeface="Calibri"/>
                        <a:cs typeface="Times New Roman"/>
                      </a:endParaRPr>
                    </a:p>
                  </a:txBody>
                  <a:tcPr marL="9525" marR="9525" marT="9525" marB="9525" anchor="ctr">
                    <a:lnL>
                      <a:noFill/>
                    </a:lnL>
                    <a:lnR>
                      <a:noFill/>
                    </a:lnR>
                    <a:lnT>
                      <a:noFill/>
                    </a:lnT>
                    <a:lnB>
                      <a:noFill/>
                    </a:lnB>
                  </a:tcPr>
                </a:tc>
                <a:tc>
                  <a:txBody>
                    <a:bodyPr/>
                    <a:lstStyle/>
                    <a:p>
                      <a:pPr marL="0" marR="0">
                        <a:lnSpc>
                          <a:spcPct val="115000"/>
                        </a:lnSpc>
                        <a:spcBef>
                          <a:spcPts val="0"/>
                        </a:spcBef>
                        <a:spcAft>
                          <a:spcPts val="0"/>
                        </a:spcAft>
                      </a:pPr>
                      <a:r>
                        <a:rPr lang="en-US" sz="1200" b="1" dirty="0">
                          <a:latin typeface="Times New Roman"/>
                          <a:ea typeface="Times New Roman"/>
                          <a:cs typeface="Times New Roman"/>
                        </a:rPr>
                        <a:t>kW </a:t>
                      </a:r>
                      <a:endParaRPr lang="en-US" sz="1100" b="1" dirty="0">
                        <a:latin typeface="Calibri"/>
                        <a:ea typeface="Calibri"/>
                        <a:cs typeface="Times New Roman"/>
                      </a:endParaRPr>
                    </a:p>
                  </a:txBody>
                  <a:tcPr marL="9525" marR="9525" marT="9525" marB="9525" anchor="ctr">
                    <a:lnL>
                      <a:noFill/>
                    </a:lnL>
                    <a:lnR>
                      <a:noFill/>
                    </a:lnR>
                    <a:lnT>
                      <a:noFill/>
                    </a:lnT>
                    <a:lnB>
                      <a:noFill/>
                    </a:lnB>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down)">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wipe(down)">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animEffect transition="in" filter="wipe(down)">
                                      <p:cBhvr>
                                        <p:cTn id="23" dur="500"/>
                                        <p:tgtEl>
                                          <p:spTgt spid="3">
                                            <p:txEl>
                                              <p:pRg st="7" end="7"/>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3">
                                            <p:txEl>
                                              <p:pRg st="8" end="8"/>
                                            </p:txEl>
                                          </p:spTgt>
                                        </p:tgtEl>
                                        <p:attrNameLst>
                                          <p:attrName>style.visibility</p:attrName>
                                        </p:attrNameLst>
                                      </p:cBhvr>
                                      <p:to>
                                        <p:strVal val="visible"/>
                                      </p:to>
                                    </p:set>
                                    <p:animEffect transition="in" filter="wipe(down)">
                                      <p:cBhvr>
                                        <p:cTn id="28" dur="500"/>
                                        <p:tgtEl>
                                          <p:spTgt spid="3">
                                            <p:txEl>
                                              <p:pRg st="8" end="8"/>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animEffect transition="in" filter="wipe(down)">
                                      <p:cBhvr>
                                        <p:cTn id="33"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Content Placeholder 2"/>
          <p:cNvSpPr>
            <a:spLocks noGrp="1"/>
          </p:cNvSpPr>
          <p:nvPr>
            <p:ph idx="1"/>
          </p:nvPr>
        </p:nvSpPr>
        <p:spPr>
          <a:xfrm>
            <a:off x="0" y="0"/>
            <a:ext cx="9144000" cy="6858000"/>
          </a:xfrm>
        </p:spPr>
        <p:txBody>
          <a:bodyPr/>
          <a:lstStyle/>
          <a:p>
            <a:pPr marL="0" indent="0" algn="just">
              <a:buFont typeface="Arial" charset="0"/>
              <a:buNone/>
            </a:pPr>
            <a:r>
              <a:rPr lang="en-US" i="1" dirty="0" smtClean="0">
                <a:solidFill>
                  <a:srgbClr val="FF0000"/>
                </a:solidFill>
                <a:latin typeface="Times New Roman" pitchFamily="18" charset="0"/>
                <a:cs typeface="Times New Roman" pitchFamily="18" charset="0"/>
              </a:rPr>
              <a:t>Pumped-storage plants are good examples of peak load plants. </a:t>
            </a:r>
            <a:r>
              <a:rPr lang="en-US" i="1" dirty="0" smtClean="0">
                <a:latin typeface="Times New Roman" pitchFamily="18" charset="0"/>
                <a:cs typeface="Times New Roman" pitchFamily="18" charset="0"/>
              </a:rPr>
              <a:t>Storage type plants may also provide peak load service. Run-of-river plants can supply peak power only if they have a pond.</a:t>
            </a:r>
            <a:endParaRPr lang="en-US" i="1" dirty="0" smtClean="0">
              <a:solidFill>
                <a:srgbClr val="002060"/>
              </a:solidFill>
              <a:latin typeface="Times New Roman" pitchFamily="18" charset="0"/>
              <a:cs typeface="Times New Roman" pitchFamily="18" charset="0"/>
            </a:endParaRPr>
          </a:p>
          <a:p>
            <a:pPr marL="0" indent="0"/>
            <a:endParaRPr lang="en-US" dirty="0" smtClean="0"/>
          </a:p>
        </p:txBody>
      </p:sp>
      <p:sp>
        <p:nvSpPr>
          <p:cNvPr id="37891" name="Rectangle 7"/>
          <p:cNvSpPr>
            <a:spLocks noChangeArrowheads="1"/>
          </p:cNvSpPr>
          <p:nvPr/>
        </p:nvSpPr>
        <p:spPr bwMode="auto">
          <a:xfrm>
            <a:off x="2734125" y="6457920"/>
            <a:ext cx="4594912" cy="400110"/>
          </a:xfrm>
          <a:prstGeom prst="rect">
            <a:avLst/>
          </a:prstGeom>
          <a:noFill/>
          <a:ln w="9525">
            <a:noFill/>
            <a:miter lim="800000"/>
            <a:headEnd/>
            <a:tailEnd/>
          </a:ln>
        </p:spPr>
        <p:txBody>
          <a:bodyPr wrap="none" anchor="ctr">
            <a:spAutoFit/>
          </a:bodyPr>
          <a:lstStyle/>
          <a:p>
            <a:pPr algn="just"/>
            <a:r>
              <a:rPr lang="en-US" sz="2000" b="1" i="1" dirty="0">
                <a:solidFill>
                  <a:srgbClr val="C00000"/>
                </a:solidFill>
                <a:latin typeface="Times New Roman" pitchFamily="18" charset="0"/>
                <a:cs typeface="Times New Roman" pitchFamily="18" charset="0"/>
              </a:rPr>
              <a:t>              </a:t>
            </a:r>
            <a:r>
              <a:rPr lang="en-US" sz="2000" b="1" i="1" dirty="0">
                <a:solidFill>
                  <a:srgbClr val="FF0000"/>
                </a:solidFill>
                <a:latin typeface="Times New Roman" pitchFamily="18" charset="0"/>
                <a:cs typeface="Times New Roman" pitchFamily="18" charset="0"/>
              </a:rPr>
              <a:t>Fig </a:t>
            </a:r>
            <a:r>
              <a:rPr lang="en-US" sz="2000" b="1" i="1" dirty="0" smtClean="0">
                <a:solidFill>
                  <a:srgbClr val="FF0000"/>
                </a:solidFill>
                <a:latin typeface="Times New Roman" pitchFamily="18" charset="0"/>
                <a:cs typeface="Times New Roman" pitchFamily="18" charset="0"/>
              </a:rPr>
              <a:t>1.11  </a:t>
            </a:r>
            <a:r>
              <a:rPr lang="en-US" sz="2000" b="1" i="1" dirty="0">
                <a:solidFill>
                  <a:srgbClr val="FF0000"/>
                </a:solidFill>
                <a:latin typeface="Times New Roman" pitchFamily="18" charset="0"/>
                <a:cs typeface="Times New Roman" pitchFamily="18" charset="0"/>
              </a:rPr>
              <a:t>Typical daily load curve</a:t>
            </a:r>
            <a:endParaRPr lang="en-US" sz="2000" i="1" dirty="0">
              <a:solidFill>
                <a:srgbClr val="FF0000"/>
              </a:solidFill>
              <a:latin typeface="Times New Roman" pitchFamily="18" charset="0"/>
              <a:cs typeface="Times New Roman" pitchFamily="18" charset="0"/>
            </a:endParaRPr>
          </a:p>
        </p:txBody>
      </p:sp>
      <p:pic>
        <p:nvPicPr>
          <p:cNvPr id="37892" name="Picture 3"/>
          <p:cNvPicPr>
            <a:picLocks noChangeAspect="1" noChangeArrowheads="1"/>
          </p:cNvPicPr>
          <p:nvPr/>
        </p:nvPicPr>
        <p:blipFill>
          <a:blip r:embed="rId2" cstate="print">
            <a:lum bright="-28000"/>
          </a:blip>
          <a:srcRect/>
          <a:stretch>
            <a:fillRect/>
          </a:stretch>
        </p:blipFill>
        <p:spPr bwMode="auto">
          <a:xfrm>
            <a:off x="1905000" y="2057400"/>
            <a:ext cx="6248400" cy="4410075"/>
          </a:xfrm>
          <a:prstGeom prst="rect">
            <a:avLst/>
          </a:prstGeom>
          <a:noFill/>
          <a:ln w="9525">
            <a:noFill/>
            <a:miter lim="800000"/>
            <a:headEnd/>
            <a:tailEnd/>
          </a:ln>
        </p:spPr>
      </p:pic>
      <p:sp>
        <p:nvSpPr>
          <p:cNvPr id="2" name="TextBox 1"/>
          <p:cNvSpPr txBox="1"/>
          <p:nvPr/>
        </p:nvSpPr>
        <p:spPr>
          <a:xfrm>
            <a:off x="3203548" y="4562886"/>
            <a:ext cx="5864251" cy="83099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en-US" sz="2400" dirty="0" smtClean="0"/>
              <a:t>It is the minimum level of electricity demand required over a period of 24 hours.</a:t>
            </a:r>
            <a:endParaRPr lang="en-US" sz="2400"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rtlCol="0">
            <a:normAutofit/>
          </a:bodyPr>
          <a:lstStyle/>
          <a:p>
            <a:pPr fontAlgn="auto">
              <a:spcAft>
                <a:spcPts val="0"/>
              </a:spcAft>
              <a:buFont typeface="Arial" charset="0"/>
              <a:buNone/>
              <a:defRPr/>
            </a:pPr>
            <a:r>
              <a:rPr lang="en-US" b="1" i="1" dirty="0" smtClean="0">
                <a:solidFill>
                  <a:srgbClr val="002060"/>
                </a:solidFill>
                <a:latin typeface="Times New Roman" pitchFamily="18" charset="0"/>
                <a:cs typeface="Times New Roman" pitchFamily="18" charset="0"/>
              </a:rPr>
              <a:t>Classification According to Head</a:t>
            </a:r>
          </a:p>
          <a:p>
            <a:pPr marL="0" indent="0" algn="just" fontAlgn="auto">
              <a:spcAft>
                <a:spcPts val="0"/>
              </a:spcAft>
              <a:buFont typeface="Wingdings" pitchFamily="2" charset="2"/>
              <a:buChar char="Ø"/>
              <a:defRPr/>
            </a:pPr>
            <a:r>
              <a:rPr lang="en-US" i="1" dirty="0" smtClean="0">
                <a:latin typeface="Times New Roman" pitchFamily="18" charset="0"/>
                <a:cs typeface="Times New Roman" pitchFamily="18" charset="0"/>
              </a:rPr>
              <a:t>Power that can be generated in a hydroelectric power plant depends on the flow regime in the river and the available head. </a:t>
            </a:r>
          </a:p>
          <a:p>
            <a:pPr marL="0" indent="0" algn="just" fontAlgn="auto">
              <a:spcAft>
                <a:spcPts val="0"/>
              </a:spcAft>
              <a:buFont typeface="Wingdings" pitchFamily="2" charset="2"/>
              <a:buChar char="Ø"/>
              <a:defRPr/>
            </a:pPr>
            <a:r>
              <a:rPr lang="en-US" i="1" dirty="0" smtClean="0">
                <a:latin typeface="Times New Roman" pitchFamily="18" charset="0"/>
                <a:cs typeface="Times New Roman" pitchFamily="18" charset="0"/>
              </a:rPr>
              <a:t>Since head is an important parameter in describing a power plant, classifying the plants according to the available head would be meaningful.</a:t>
            </a:r>
          </a:p>
          <a:p>
            <a:pPr marL="850900" indent="0" fontAlgn="auto">
              <a:spcAft>
                <a:spcPts val="0"/>
              </a:spcAft>
              <a:buFont typeface="Arial" pitchFamily="34" charset="0"/>
              <a:buChar char="•"/>
              <a:defRPr/>
            </a:pPr>
            <a:r>
              <a:rPr lang="en-US" i="1" dirty="0" smtClean="0">
                <a:latin typeface="Times New Roman" pitchFamily="18" charset="0"/>
                <a:cs typeface="Times New Roman" pitchFamily="18" charset="0"/>
              </a:rPr>
              <a:t>Low head  H &lt; 10 m</a:t>
            </a:r>
          </a:p>
          <a:p>
            <a:pPr marL="850900" indent="0" fontAlgn="auto">
              <a:spcAft>
                <a:spcPts val="0"/>
              </a:spcAft>
              <a:buFont typeface="Arial" pitchFamily="34" charset="0"/>
              <a:buChar char="•"/>
              <a:defRPr/>
            </a:pPr>
            <a:r>
              <a:rPr lang="en-US" i="1" dirty="0" smtClean="0">
                <a:latin typeface="Times New Roman" pitchFamily="18" charset="0"/>
                <a:cs typeface="Times New Roman" pitchFamily="18" charset="0"/>
              </a:rPr>
              <a:t>Medium head  10 m &lt; H &lt; 50 m</a:t>
            </a:r>
          </a:p>
          <a:p>
            <a:pPr marL="850900" indent="0" fontAlgn="auto">
              <a:spcAft>
                <a:spcPts val="0"/>
              </a:spcAft>
              <a:buFont typeface="Arial" pitchFamily="34" charset="0"/>
              <a:buChar char="•"/>
              <a:defRPr/>
            </a:pPr>
            <a:r>
              <a:rPr lang="en-US" i="1" dirty="0" smtClean="0">
                <a:latin typeface="Times New Roman" pitchFamily="18" charset="0"/>
                <a:cs typeface="Times New Roman" pitchFamily="18" charset="0"/>
              </a:rPr>
              <a:t>High head  H &gt; 50 m</a:t>
            </a:r>
            <a:endParaRPr lang="en-US" i="1"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a:buNone/>
            </a:pPr>
            <a:r>
              <a:rPr lang="en-US" b="1" i="1" dirty="0" smtClean="0">
                <a:solidFill>
                  <a:srgbClr val="FF0000"/>
                </a:solidFill>
              </a:rPr>
              <a:t>Low-head</a:t>
            </a:r>
          </a:p>
          <a:p>
            <a:pPr marL="0" indent="0" algn="just"/>
            <a:r>
              <a:rPr lang="en-US" dirty="0" smtClean="0"/>
              <a:t> </a:t>
            </a:r>
            <a:r>
              <a:rPr lang="en-US" sz="2400" i="1" dirty="0" smtClean="0">
                <a:latin typeface="Times New Roman" pitchFamily="18" charset="0"/>
                <a:cs typeface="Times New Roman" pitchFamily="18" charset="0"/>
              </a:rPr>
              <a:t>Power plants of this type may utilize a low dam or weir to channel water, or </a:t>
            </a:r>
            <a:r>
              <a:rPr lang="en-US" sz="2400" i="1" dirty="0" smtClean="0">
                <a:solidFill>
                  <a:srgbClr val="FF0000"/>
                </a:solidFill>
                <a:latin typeface="Times New Roman" pitchFamily="18" charset="0"/>
                <a:cs typeface="Times New Roman" pitchFamily="18" charset="0"/>
              </a:rPr>
              <a:t>no dam and simply use the "run of the river</a:t>
            </a:r>
            <a:r>
              <a:rPr lang="en-US" sz="2400" i="1" dirty="0" smtClean="0">
                <a:latin typeface="Times New Roman" pitchFamily="18" charset="0"/>
                <a:cs typeface="Times New Roman" pitchFamily="18" charset="0"/>
              </a:rPr>
              <a:t>".</a:t>
            </a:r>
          </a:p>
          <a:p>
            <a:pPr marL="0" indent="0" algn="just"/>
            <a:r>
              <a:rPr lang="en-US" sz="2400" i="1" dirty="0" smtClean="0">
                <a:latin typeface="Times New Roman" pitchFamily="18" charset="0"/>
                <a:cs typeface="Times New Roman" pitchFamily="18" charset="0"/>
              </a:rPr>
              <a:t> A large volume of water must pass through a low head hydro plant's turbines in order to produce a useful amount of power. </a:t>
            </a:r>
          </a:p>
          <a:p>
            <a:pPr marL="0" indent="0" algn="just">
              <a:buNone/>
            </a:pPr>
            <a:r>
              <a:rPr lang="en-US" sz="2400" i="1" dirty="0" smtClean="0">
                <a:latin typeface="Times New Roman" pitchFamily="18" charset="0"/>
                <a:cs typeface="Times New Roman" pitchFamily="18" charset="0"/>
              </a:rPr>
              <a:t>   Low-head type of hydroelectric installation is shown below:</a:t>
            </a:r>
          </a:p>
          <a:p>
            <a:pPr marL="0" indent="0" algn="just"/>
            <a:endParaRPr lang="en-US" sz="2400" i="1" dirty="0" smtClean="0">
              <a:latin typeface="Times New Roman" pitchFamily="18" charset="0"/>
              <a:cs typeface="Times New Roman" pitchFamily="18" charset="0"/>
            </a:endParaRPr>
          </a:p>
        </p:txBody>
      </p:sp>
      <p:pic>
        <p:nvPicPr>
          <p:cNvPr id="4" name="Picture 3" descr="image009"/>
          <p:cNvPicPr/>
          <p:nvPr/>
        </p:nvPicPr>
        <p:blipFill>
          <a:blip r:embed="rId2" cstate="print"/>
          <a:srcRect/>
          <a:stretch>
            <a:fillRect/>
          </a:stretch>
        </p:blipFill>
        <p:spPr bwMode="auto">
          <a:xfrm>
            <a:off x="1066800" y="2895600"/>
            <a:ext cx="5562600" cy="3048000"/>
          </a:xfrm>
          <a:prstGeom prst="rect">
            <a:avLst/>
          </a:prstGeom>
          <a:noFill/>
          <a:ln w="9525">
            <a:noFill/>
            <a:miter lim="800000"/>
            <a:headEnd/>
            <a:tailEnd/>
          </a:ln>
        </p:spPr>
      </p:pic>
      <p:sp>
        <p:nvSpPr>
          <p:cNvPr id="2" name="Rectangle 1"/>
          <p:cNvSpPr/>
          <p:nvPr/>
        </p:nvSpPr>
        <p:spPr>
          <a:xfrm>
            <a:off x="4599709" y="3881874"/>
            <a:ext cx="3703258" cy="461665"/>
          </a:xfrm>
          <a:prstGeom prst="rect">
            <a:avLst/>
          </a:prstGeom>
        </p:spPr>
        <p:txBody>
          <a:bodyPr wrap="none">
            <a:spAutoFit/>
          </a:bodyPr>
          <a:lstStyle/>
          <a:p>
            <a:pPr marL="850900" lvl="0" fontAlgn="auto">
              <a:spcBef>
                <a:spcPct val="20000"/>
              </a:spcBef>
              <a:spcAft>
                <a:spcPts val="0"/>
              </a:spcAft>
              <a:buFont typeface="Arial" pitchFamily="34" charset="0"/>
              <a:buChar char="•"/>
              <a:defRPr/>
            </a:pPr>
            <a:r>
              <a:rPr lang="en-US" sz="2400" i="1" dirty="0">
                <a:solidFill>
                  <a:prstClr val="black"/>
                </a:solidFill>
                <a:latin typeface="Times New Roman" pitchFamily="18" charset="0"/>
                <a:cs typeface="Times New Roman" pitchFamily="18" charset="0"/>
              </a:rPr>
              <a:t>Low head  H &lt; 10 m</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a:buNone/>
            </a:pPr>
            <a:r>
              <a:rPr lang="en-US" b="1" i="1" dirty="0" smtClean="0">
                <a:solidFill>
                  <a:srgbClr val="FF0000"/>
                </a:solidFill>
              </a:rPr>
              <a:t>Medium-head</a:t>
            </a:r>
          </a:p>
          <a:p>
            <a:pPr marL="0" indent="0" algn="just">
              <a:tabLst>
                <a:tab pos="165100" algn="l"/>
                <a:tab pos="225425" algn="l"/>
              </a:tabLst>
            </a:pPr>
            <a:r>
              <a:rPr lang="en-US" dirty="0" smtClean="0"/>
              <a:t> </a:t>
            </a:r>
            <a:r>
              <a:rPr lang="en-US" sz="2400" i="1" dirty="0" smtClean="0">
                <a:latin typeface="Times New Roman" pitchFamily="18" charset="0"/>
                <a:cs typeface="Times New Roman" pitchFamily="18" charset="0"/>
              </a:rPr>
              <a:t>Medium-head (10 meters - 100 meters) hydro power plants consist of a large dam in a mountainous area which creates a huge reservoir.</a:t>
            </a:r>
          </a:p>
          <a:p>
            <a:pPr marL="0" indent="0" algn="just">
              <a:tabLst>
                <a:tab pos="225425" algn="l"/>
              </a:tabLst>
            </a:pPr>
            <a:r>
              <a:rPr lang="en-US" sz="2400" i="1" dirty="0" smtClean="0">
                <a:latin typeface="Times New Roman" pitchFamily="18" charset="0"/>
                <a:cs typeface="Times New Roman" pitchFamily="18" charset="0"/>
              </a:rPr>
              <a:t> </a:t>
            </a:r>
            <a:r>
              <a:rPr lang="en-US" sz="2400" i="1" dirty="0" smtClean="0">
                <a:solidFill>
                  <a:srgbClr val="FF0000"/>
                </a:solidFill>
                <a:latin typeface="Times New Roman" pitchFamily="18" charset="0"/>
                <a:cs typeface="Times New Roman" pitchFamily="18" charset="0"/>
              </a:rPr>
              <a:t>Another type of medium-head facility is a pumped storage plant.</a:t>
            </a:r>
          </a:p>
          <a:p>
            <a:endParaRPr lang="en-US" dirty="0"/>
          </a:p>
        </p:txBody>
      </p:sp>
      <p:pic>
        <p:nvPicPr>
          <p:cNvPr id="4" name="Picture 3" descr="image010"/>
          <p:cNvPicPr/>
          <p:nvPr/>
        </p:nvPicPr>
        <p:blipFill>
          <a:blip r:embed="rId2" cstate="print"/>
          <a:srcRect/>
          <a:stretch>
            <a:fillRect/>
          </a:stretch>
        </p:blipFill>
        <p:spPr bwMode="auto">
          <a:xfrm>
            <a:off x="1143000" y="2057400"/>
            <a:ext cx="5867400" cy="3810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52400"/>
            <a:ext cx="9144000" cy="6705600"/>
          </a:xfrm>
        </p:spPr>
        <p:txBody>
          <a:bodyPr/>
          <a:lstStyle/>
          <a:p>
            <a:pPr>
              <a:buNone/>
            </a:pPr>
            <a:r>
              <a:rPr lang="en-US" b="1" i="1" dirty="0" smtClean="0">
                <a:solidFill>
                  <a:srgbClr val="FF0000"/>
                </a:solidFill>
              </a:rPr>
              <a:t>High-head</a:t>
            </a:r>
          </a:p>
          <a:p>
            <a:pPr algn="just"/>
            <a:r>
              <a:rPr lang="en-US" sz="2400" i="1" dirty="0" smtClean="0">
                <a:latin typeface="Times New Roman" pitchFamily="18" charset="0"/>
                <a:cs typeface="Times New Roman" pitchFamily="18" charset="0"/>
              </a:rPr>
              <a:t>High-head hydro power plants have an elevation difference of at least 100 meters between the turbines and the water surface.</a:t>
            </a:r>
          </a:p>
          <a:p>
            <a:pPr algn="just"/>
            <a:r>
              <a:rPr lang="en-US" sz="2400" i="1" dirty="0" smtClean="0">
                <a:latin typeface="Times New Roman" pitchFamily="18" charset="0"/>
                <a:cs typeface="Times New Roman" pitchFamily="18" charset="0"/>
              </a:rPr>
              <a:t> Generating stations of this type are found in the mountains areas, and high-speed turbines are used.</a:t>
            </a:r>
          </a:p>
          <a:p>
            <a:endParaRPr lang="en-US" dirty="0"/>
          </a:p>
        </p:txBody>
      </p:sp>
      <p:pic>
        <p:nvPicPr>
          <p:cNvPr id="4" name="Picture 3" descr="image011"/>
          <p:cNvPicPr/>
          <p:nvPr/>
        </p:nvPicPr>
        <p:blipFill>
          <a:blip r:embed="rId2" cstate="print"/>
          <a:srcRect/>
          <a:stretch>
            <a:fillRect/>
          </a:stretch>
        </p:blipFill>
        <p:spPr bwMode="auto">
          <a:xfrm>
            <a:off x="1143000" y="2438400"/>
            <a:ext cx="5257800" cy="4038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410" name="Content Placeholder 2"/>
          <p:cNvSpPr>
            <a:spLocks noGrp="1"/>
          </p:cNvSpPr>
          <p:nvPr>
            <p:ph idx="1"/>
          </p:nvPr>
        </p:nvSpPr>
        <p:spPr>
          <a:xfrm>
            <a:off x="0" y="0"/>
            <a:ext cx="9144000" cy="6858000"/>
          </a:xfrm>
        </p:spPr>
        <p:txBody>
          <a:bodyPr rtlCol="0">
            <a:normAutofit/>
          </a:bodyPr>
          <a:lstStyle/>
          <a:p>
            <a:pPr algn="ctr" fontAlgn="auto">
              <a:spcAft>
                <a:spcPts val="0"/>
              </a:spcAft>
              <a:buFont typeface="Arial" charset="0"/>
              <a:buNone/>
              <a:defRPr/>
            </a:pPr>
            <a:r>
              <a:rPr lang="en-US" b="1" i="1" dirty="0" smtClean="0">
                <a:solidFill>
                  <a:srgbClr val="0000FF"/>
                </a:solidFill>
                <a:latin typeface="Times New Roman" pitchFamily="18" charset="0"/>
                <a:cs typeface="Times New Roman" pitchFamily="18" charset="0"/>
              </a:rPr>
              <a:t>Hydropower in Ethiopia</a:t>
            </a:r>
          </a:p>
          <a:p>
            <a:pPr marL="0" indent="0" algn="just" fontAlgn="auto">
              <a:spcAft>
                <a:spcPts val="0"/>
              </a:spcAft>
              <a:buFont typeface="Wingdings" pitchFamily="2" charset="2"/>
              <a:buChar char="Ø"/>
              <a:defRPr/>
            </a:pPr>
            <a:r>
              <a:rPr lang="en-US" sz="2800" i="1" dirty="0" smtClean="0">
                <a:latin typeface="Times New Roman" pitchFamily="18" charset="0"/>
              </a:rPr>
              <a:t>Considering the substantial hydro­power resources, Ethiopia has one of the lowest levels of per capita electrical consumption in the world</a:t>
            </a:r>
            <a:r>
              <a:rPr lang="en-US" sz="2800" dirty="0" smtClean="0">
                <a:latin typeface="Times New Roman" pitchFamily="18" charset="0"/>
              </a:rPr>
              <a:t>.</a:t>
            </a:r>
          </a:p>
          <a:p>
            <a:pPr marL="0" indent="0" algn="just" fontAlgn="auto">
              <a:spcAft>
                <a:spcPts val="0"/>
              </a:spcAft>
              <a:buFont typeface="Wingdings" pitchFamily="2" charset="2"/>
              <a:buChar char="Ø"/>
              <a:defRPr/>
            </a:pPr>
            <a:r>
              <a:rPr lang="en-US" sz="2800" i="1" dirty="0" smtClean="0">
                <a:latin typeface="Times New Roman" pitchFamily="18" charset="0"/>
                <a:cs typeface="Times New Roman" pitchFamily="18" charset="0"/>
              </a:rPr>
              <a:t>The gross theoretical potential (650 </a:t>
            </a:r>
            <a:r>
              <a:rPr lang="en-US" sz="2800" i="1" dirty="0" err="1" smtClean="0">
                <a:latin typeface="Times New Roman" pitchFamily="18" charset="0"/>
                <a:cs typeface="Times New Roman" pitchFamily="18" charset="0"/>
              </a:rPr>
              <a:t>TWh</a:t>
            </a:r>
            <a:r>
              <a:rPr lang="en-US" sz="2800" i="1" dirty="0" smtClean="0">
                <a:latin typeface="Times New Roman" pitchFamily="18" charset="0"/>
                <a:cs typeface="Times New Roman" pitchFamily="18" charset="0"/>
              </a:rPr>
              <a:t>/yr) being second only to that of Congo (Democratic Republic) in Africa.</a:t>
            </a:r>
          </a:p>
          <a:p>
            <a:pPr marL="0" indent="0" algn="just" fontAlgn="auto">
              <a:spcAft>
                <a:spcPts val="0"/>
              </a:spcAft>
              <a:buFont typeface="Wingdings" pitchFamily="2" charset="2"/>
              <a:buChar char="Ø"/>
              <a:defRPr/>
            </a:pPr>
            <a:r>
              <a:rPr lang="en-US" sz="2800" i="1" dirty="0" smtClean="0">
                <a:latin typeface="Times New Roman" pitchFamily="18" charset="0"/>
                <a:cs typeface="Times New Roman" pitchFamily="18" charset="0"/>
              </a:rPr>
              <a:t>Hydropower &amp; Dams World Atlas 2009 shows Ethiopia‘s economically feasible potential as 162 </a:t>
            </a:r>
            <a:r>
              <a:rPr lang="en-US" sz="2800" i="1" dirty="0" err="1" smtClean="0">
                <a:latin typeface="Times New Roman" pitchFamily="18" charset="0"/>
                <a:cs typeface="Times New Roman" pitchFamily="18" charset="0"/>
              </a:rPr>
              <a:t>TWh</a:t>
            </a:r>
            <a:r>
              <a:rPr lang="en-US" sz="2800" i="1" dirty="0" smtClean="0">
                <a:latin typeface="Times New Roman" pitchFamily="18" charset="0"/>
                <a:cs typeface="Times New Roman" pitchFamily="18" charset="0"/>
              </a:rPr>
              <a:t>/yr, of which 10% represents the potential for small-scale hydro installations.</a:t>
            </a:r>
          </a:p>
          <a:p>
            <a:pPr marL="0" indent="0" algn="just" fontAlgn="auto">
              <a:spcAft>
                <a:spcPts val="0"/>
              </a:spcAft>
              <a:buFont typeface="Wingdings" pitchFamily="2" charset="2"/>
              <a:buChar char="Ø"/>
              <a:defRPr/>
            </a:pPr>
            <a:r>
              <a:rPr lang="en-US" sz="2800" i="1" dirty="0" smtClean="0">
                <a:latin typeface="Times New Roman" pitchFamily="18" charset="0"/>
                <a:cs typeface="Times New Roman" pitchFamily="18" charset="0"/>
              </a:rPr>
              <a:t>Currently, hydropower provides more than 95% of  Ethiopia's electricity.</a:t>
            </a:r>
            <a:r>
              <a:rPr lang="en-US" sz="2800" b="1" i="1" dirty="0" smtClean="0">
                <a:solidFill>
                  <a:srgbClr val="0000FF"/>
                </a:solidFill>
                <a:latin typeface="Times New Roman" pitchFamily="18" charset="0"/>
                <a:cs typeface="Times New Roman" pitchFamily="18" charset="0"/>
              </a:rPr>
              <a:t> </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7410">
                                            <p:txEl>
                                              <p:pRg st="0" end="0"/>
                                            </p:txEl>
                                          </p:spTgt>
                                        </p:tgtEl>
                                        <p:attrNameLst>
                                          <p:attrName>style.visibility</p:attrName>
                                        </p:attrNameLst>
                                      </p:cBhvr>
                                      <p:to>
                                        <p:strVal val="visible"/>
                                      </p:to>
                                    </p:set>
                                    <p:animEffect transition="in" filter="wipe(down)">
                                      <p:cBhvr>
                                        <p:cTn id="7" dur="500"/>
                                        <p:tgtEl>
                                          <p:spTgt spid="174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7410">
                                            <p:txEl>
                                              <p:pRg st="1" end="1"/>
                                            </p:txEl>
                                          </p:spTgt>
                                        </p:tgtEl>
                                        <p:attrNameLst>
                                          <p:attrName>style.visibility</p:attrName>
                                        </p:attrNameLst>
                                      </p:cBhvr>
                                      <p:to>
                                        <p:strVal val="visible"/>
                                      </p:to>
                                    </p:set>
                                    <p:animEffect transition="in" filter="wipe(down)">
                                      <p:cBhvr>
                                        <p:cTn id="12" dur="500"/>
                                        <p:tgtEl>
                                          <p:spTgt spid="174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7410">
                                            <p:txEl>
                                              <p:pRg st="2" end="2"/>
                                            </p:txEl>
                                          </p:spTgt>
                                        </p:tgtEl>
                                        <p:attrNameLst>
                                          <p:attrName>style.visibility</p:attrName>
                                        </p:attrNameLst>
                                      </p:cBhvr>
                                      <p:to>
                                        <p:strVal val="visible"/>
                                      </p:to>
                                    </p:set>
                                    <p:animEffect transition="in" filter="wipe(down)">
                                      <p:cBhvr>
                                        <p:cTn id="17" dur="500"/>
                                        <p:tgtEl>
                                          <p:spTgt spid="1741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7410">
                                            <p:txEl>
                                              <p:pRg st="3" end="3"/>
                                            </p:txEl>
                                          </p:spTgt>
                                        </p:tgtEl>
                                        <p:attrNameLst>
                                          <p:attrName>style.visibility</p:attrName>
                                        </p:attrNameLst>
                                      </p:cBhvr>
                                      <p:to>
                                        <p:strVal val="visible"/>
                                      </p:to>
                                    </p:set>
                                    <p:animEffect transition="in" filter="wipe(down)">
                                      <p:cBhvr>
                                        <p:cTn id="22" dur="500"/>
                                        <p:tgtEl>
                                          <p:spTgt spid="1741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7410">
                                            <p:txEl>
                                              <p:pRg st="4" end="4"/>
                                            </p:txEl>
                                          </p:spTgt>
                                        </p:tgtEl>
                                        <p:attrNameLst>
                                          <p:attrName>style.visibility</p:attrName>
                                        </p:attrNameLst>
                                      </p:cBhvr>
                                      <p:to>
                                        <p:strVal val="visible"/>
                                      </p:to>
                                    </p:set>
                                    <p:animEffect transition="in" filter="wipe(down)">
                                      <p:cBhvr>
                                        <p:cTn id="27" dur="500"/>
                                        <p:tgtEl>
                                          <p:spTgt spid="174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build="p"/>
    </p:bldLst>
  </p:timing>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marL="0" indent="0" algn="just">
              <a:buFont typeface="Wingdings" pitchFamily="2" charset="2"/>
              <a:buChar char="Ø"/>
            </a:pPr>
            <a:r>
              <a:rPr lang="en-US" i="1" smtClean="0">
                <a:latin typeface="Times New Roman" pitchFamily="18" charset="0"/>
                <a:cs typeface="Times New Roman" pitchFamily="18" charset="0"/>
              </a:rPr>
              <a:t>Ethiopia has enormous hydropower potential with an estimated total useable capacity of 45,000 MW (EEPCO, 2011). </a:t>
            </a:r>
          </a:p>
          <a:p>
            <a:pPr marL="0" indent="0" algn="just">
              <a:buFont typeface="Wingdings" pitchFamily="2" charset="2"/>
              <a:buChar char="Ø"/>
            </a:pPr>
            <a:r>
              <a:rPr lang="en-US" i="1" smtClean="0">
                <a:latin typeface="Times New Roman" pitchFamily="18" charset="0"/>
                <a:cs typeface="Times New Roman" pitchFamily="18" charset="0"/>
              </a:rPr>
              <a:t>However, less than 5% of this potential is utilized to date. Along with investments and geothermal potentials, the government has planned to increase the current hydropower capacity of around 2000MW to 10,000MW by 2015. </a:t>
            </a:r>
          </a:p>
          <a:p>
            <a:pPr marL="0" indent="0" algn="just">
              <a:buFont typeface="Wingdings" pitchFamily="2" charset="2"/>
              <a:buChar char="Ø"/>
            </a:pPr>
            <a:r>
              <a:rPr lang="en-US" i="1" smtClean="0">
                <a:latin typeface="Times New Roman" pitchFamily="18" charset="0"/>
                <a:cs typeface="Times New Roman" pitchFamily="18" charset="0"/>
              </a:rPr>
              <a:t>Projects now under construction include two hydropower plants with capacitates of 1870MW (Gibe III) and 6000MW (Renaissance Dam).</a:t>
            </a:r>
          </a:p>
          <a:p>
            <a:pPr marL="0" indent="0"/>
            <a:endParaRPr lang="en-US" smtClean="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62" name="Content Placeholder 2"/>
          <p:cNvSpPr>
            <a:spLocks noGrp="1"/>
          </p:cNvSpPr>
          <p:nvPr>
            <p:ph idx="1"/>
          </p:nvPr>
        </p:nvSpPr>
        <p:spPr>
          <a:xfrm>
            <a:off x="0" y="0"/>
            <a:ext cx="9144000" cy="6858000"/>
          </a:xfrm>
        </p:spPr>
        <p:txBody>
          <a:bodyPr/>
          <a:lstStyle/>
          <a:p>
            <a:pPr>
              <a:buFont typeface="Arial" charset="0"/>
              <a:buNone/>
            </a:pPr>
            <a:r>
              <a:rPr lang="en-US" b="1" i="1" smtClean="0">
                <a:solidFill>
                  <a:srgbClr val="FF0000"/>
                </a:solidFill>
                <a:latin typeface="Times New Roman" pitchFamily="18" charset="0"/>
                <a:cs typeface="Times New Roman" pitchFamily="18" charset="0"/>
              </a:rPr>
              <a:t>Gibe III Hydroelectric</a:t>
            </a:r>
            <a:endParaRPr lang="en-US" i="1" smtClean="0">
              <a:solidFill>
                <a:srgbClr val="FF0000"/>
              </a:solidFill>
              <a:latin typeface="Times New Roman" pitchFamily="18" charset="0"/>
              <a:cs typeface="Times New Roman" pitchFamily="18" charset="0"/>
            </a:endParaRPr>
          </a:p>
          <a:p>
            <a:pPr>
              <a:buFont typeface="Wingdings" pitchFamily="2" charset="2"/>
              <a:buChar char="Ø"/>
            </a:pPr>
            <a:r>
              <a:rPr lang="en-US" i="1" smtClean="0">
                <a:latin typeface="Times New Roman" pitchFamily="18" charset="0"/>
                <a:cs typeface="Times New Roman" pitchFamily="18" charset="0"/>
              </a:rPr>
              <a:t>The installed capacity of the plant is 1870 MW with an annual energy production of 6,500 GWh. </a:t>
            </a:r>
          </a:p>
        </p:txBody>
      </p:sp>
      <p:pic>
        <p:nvPicPr>
          <p:cNvPr id="40963" name="Picture 3" descr="http://www.eepco.gov.et/images/image2.jpg"/>
          <p:cNvPicPr>
            <a:picLocks noChangeAspect="1" noChangeArrowheads="1"/>
          </p:cNvPicPr>
          <p:nvPr/>
        </p:nvPicPr>
        <p:blipFill>
          <a:blip r:embed="rId2" cstate="print"/>
          <a:srcRect/>
          <a:stretch>
            <a:fillRect/>
          </a:stretch>
        </p:blipFill>
        <p:spPr bwMode="auto">
          <a:xfrm>
            <a:off x="533400" y="1676400"/>
            <a:ext cx="8027988" cy="449580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1986" name="Content Placeholder 2"/>
          <p:cNvSpPr>
            <a:spLocks noGrp="1"/>
          </p:cNvSpPr>
          <p:nvPr>
            <p:ph idx="1"/>
          </p:nvPr>
        </p:nvSpPr>
        <p:spPr>
          <a:xfrm>
            <a:off x="0" y="0"/>
            <a:ext cx="9144000" cy="6858000"/>
          </a:xfrm>
        </p:spPr>
        <p:txBody>
          <a:bodyPr/>
          <a:lstStyle/>
          <a:p>
            <a:pPr algn="just">
              <a:buFont typeface="Arial" charset="0"/>
              <a:buNone/>
            </a:pPr>
            <a:r>
              <a:rPr lang="en-US" b="1" i="1" smtClean="0">
                <a:solidFill>
                  <a:srgbClr val="FF0000"/>
                </a:solidFill>
                <a:latin typeface="Times New Roman" pitchFamily="18" charset="0"/>
                <a:cs typeface="Times New Roman" pitchFamily="18" charset="0"/>
              </a:rPr>
              <a:t>Renaissance Hydro Electric Power Project</a:t>
            </a:r>
          </a:p>
          <a:p>
            <a:pPr algn="just">
              <a:buFont typeface="Wingdings" pitchFamily="2" charset="2"/>
              <a:buChar char="Ø"/>
            </a:pPr>
            <a:r>
              <a:rPr lang="en-US" sz="2800" i="1" smtClean="0">
                <a:latin typeface="Times New Roman" pitchFamily="18" charset="0"/>
                <a:cs typeface="Times New Roman" pitchFamily="18" charset="0"/>
              </a:rPr>
              <a:t>The project has envisaged a plant with an installed capacity of 6,000 MW and 15,128 GWh annual energy generation.</a:t>
            </a:r>
          </a:p>
          <a:p>
            <a:pPr algn="just">
              <a:buFont typeface="Arial" charset="0"/>
              <a:buNone/>
            </a:pPr>
            <a:endParaRPr lang="en-US" sz="2800" i="1" smtClean="0">
              <a:latin typeface="Times New Roman" pitchFamily="18" charset="0"/>
              <a:cs typeface="Times New Roman" pitchFamily="18" charset="0"/>
            </a:endParaRPr>
          </a:p>
          <a:p>
            <a:pPr algn="just"/>
            <a:endParaRPr lang="en-US" i="1" smtClean="0">
              <a:solidFill>
                <a:srgbClr val="FF0000"/>
              </a:solidFill>
              <a:latin typeface="Times New Roman" pitchFamily="18" charset="0"/>
              <a:cs typeface="Times New Roman" pitchFamily="18" charset="0"/>
            </a:endParaRPr>
          </a:p>
        </p:txBody>
      </p:sp>
      <p:pic>
        <p:nvPicPr>
          <p:cNvPr id="41987" name="Picture 1" descr="http://www.eepco.gov.et/images/image1.jpg"/>
          <p:cNvPicPr>
            <a:picLocks noChangeAspect="1" noChangeArrowheads="1"/>
          </p:cNvPicPr>
          <p:nvPr/>
        </p:nvPicPr>
        <p:blipFill>
          <a:blip r:embed="rId2" cstate="print"/>
          <a:srcRect/>
          <a:stretch>
            <a:fillRect/>
          </a:stretch>
        </p:blipFill>
        <p:spPr bwMode="auto">
          <a:xfrm>
            <a:off x="685800" y="1676400"/>
            <a:ext cx="7620000" cy="426720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Picture 2"/>
          <p:cNvPicPr>
            <a:picLocks noChangeAspect="1" noChangeArrowheads="1"/>
          </p:cNvPicPr>
          <p:nvPr/>
        </p:nvPicPr>
        <p:blipFill>
          <a:blip r:embed="rId2" cstate="print"/>
          <a:srcRect/>
          <a:stretch>
            <a:fillRect/>
          </a:stretch>
        </p:blipFill>
        <p:spPr bwMode="auto">
          <a:xfrm>
            <a:off x="0" y="0"/>
            <a:ext cx="9144000" cy="638304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8610600" cy="6858000"/>
          </a:xfrm>
        </p:spPr>
        <p:txBody>
          <a:bodyPr/>
          <a:lstStyle/>
          <a:p>
            <a:pPr marL="0" indent="0" algn="just">
              <a:buFont typeface="Wingdings" pitchFamily="2" charset="2"/>
              <a:buChar char="Ø"/>
            </a:pPr>
            <a:r>
              <a:rPr lang="en-US" i="1" smtClean="0">
                <a:latin typeface="Times New Roman" pitchFamily="18" charset="0"/>
                <a:cs typeface="Times New Roman" pitchFamily="18" charset="0"/>
              </a:rPr>
              <a:t>The major components of the project include 145 m RCC Dam with 1,780 m long crest. </a:t>
            </a:r>
          </a:p>
          <a:p>
            <a:pPr marL="0" indent="0" algn="just">
              <a:buFont typeface="Wingdings" pitchFamily="2" charset="2"/>
              <a:buChar char="Ø"/>
            </a:pPr>
            <a:r>
              <a:rPr lang="en-US" i="1" smtClean="0">
                <a:latin typeface="Times New Roman" pitchFamily="18" charset="0"/>
                <a:cs typeface="Times New Roman" pitchFamily="18" charset="0"/>
              </a:rPr>
              <a:t>The Dam will create 63 M m</a:t>
            </a:r>
            <a:r>
              <a:rPr lang="en-US" i="1" baseline="30000" smtClean="0">
                <a:latin typeface="Times New Roman" pitchFamily="18" charset="0"/>
                <a:cs typeface="Times New Roman" pitchFamily="18" charset="0"/>
              </a:rPr>
              <a:t>3</a:t>
            </a:r>
            <a:r>
              <a:rPr lang="en-US" i="1" smtClean="0">
                <a:latin typeface="Times New Roman" pitchFamily="18" charset="0"/>
                <a:cs typeface="Times New Roman" pitchFamily="18" charset="0"/>
              </a:rPr>
              <a:t> reservoir with a surface area of 1,680 km</a:t>
            </a:r>
            <a:r>
              <a:rPr lang="en-US" i="1" baseline="30000" smtClean="0">
                <a:latin typeface="Times New Roman" pitchFamily="18" charset="0"/>
                <a:cs typeface="Times New Roman" pitchFamily="18" charset="0"/>
              </a:rPr>
              <a:t>2</a:t>
            </a:r>
            <a:r>
              <a:rPr lang="en-US" i="1" smtClean="0">
                <a:latin typeface="Times New Roman" pitchFamily="18" charset="0"/>
                <a:cs typeface="Times New Roman" pitchFamily="18" charset="0"/>
              </a:rPr>
              <a:t> at full supply level.</a:t>
            </a:r>
          </a:p>
          <a:p>
            <a:pPr marL="0" indent="0" algn="just">
              <a:buFont typeface="Wingdings" pitchFamily="2" charset="2"/>
              <a:buChar char="Ø"/>
            </a:pPr>
            <a:r>
              <a:rPr lang="en-US" i="1" smtClean="0">
                <a:latin typeface="Times New Roman" pitchFamily="18" charset="0"/>
                <a:cs typeface="Times New Roman" pitchFamily="18" charset="0"/>
              </a:rPr>
              <a:t> Two outdoor powerhouses with 3,500 and 1,750 MW installed capacity containing 10 and 5 generating units respectively each with a capacity of 350 WM.</a:t>
            </a:r>
          </a:p>
          <a:p>
            <a:pPr marL="0" indent="0" algn="just">
              <a:buFont typeface="Wingdings" pitchFamily="2" charset="2"/>
              <a:buChar char="Ø"/>
            </a:pPr>
            <a:r>
              <a:rPr lang="en-US" i="1" smtClean="0">
                <a:latin typeface="Times New Roman" pitchFamily="18" charset="0"/>
                <a:cs typeface="Times New Roman" pitchFamily="18" charset="0"/>
              </a:rPr>
              <a:t>Two independent switchyards on the right and left bank of the dam are foreseen to transmit power from the two powerhouses to the grid.</a:t>
            </a:r>
            <a:endParaRPr lang="en-US" i="1" smtClean="0">
              <a:solidFill>
                <a:srgbClr val="FF0000"/>
              </a:solidFill>
              <a:latin typeface="Times New Roman" pitchFamily="18" charset="0"/>
              <a:cs typeface="Times New Roman" pitchFamily="18" charset="0"/>
            </a:endParaRPr>
          </a:p>
          <a:p>
            <a:pPr marL="0" indent="0"/>
            <a:endParaRPr lang="en-US" i="1" smtClean="0">
              <a:latin typeface="Times New Roman" pitchFamily="18"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marL="342900" lvl="1" indent="-342900">
              <a:lnSpc>
                <a:spcPct val="90000"/>
              </a:lnSpc>
              <a:buFont typeface="Arial" charset="0"/>
              <a:buNone/>
            </a:pPr>
            <a:r>
              <a:rPr lang="en-US" b="1" i="1" dirty="0" smtClean="0">
                <a:solidFill>
                  <a:srgbClr val="C00000"/>
                </a:solidFill>
                <a:latin typeface="Times New Roman" pitchFamily="18" charset="0"/>
                <a:cs typeface="Times New Roman" pitchFamily="18" charset="0"/>
              </a:rPr>
              <a:t>Current electricity supply structure in Ethiopia</a:t>
            </a:r>
          </a:p>
          <a:p>
            <a:pPr marL="342900" lvl="1" indent="-342900" algn="just">
              <a:lnSpc>
                <a:spcPct val="90000"/>
              </a:lnSpc>
              <a:buFont typeface="Arial" charset="0"/>
              <a:buNone/>
            </a:pPr>
            <a:r>
              <a:rPr lang="en-US" i="1" dirty="0" smtClean="0">
                <a:latin typeface="Times New Roman" pitchFamily="18" charset="0"/>
              </a:rPr>
              <a:t>The Ethiopian Electric Power Corporation(</a:t>
            </a:r>
            <a:r>
              <a:rPr lang="en-US" i="1" dirty="0" err="1" smtClean="0">
                <a:latin typeface="Times New Roman" pitchFamily="18" charset="0"/>
              </a:rPr>
              <a:t>EEPCO</a:t>
            </a:r>
            <a:r>
              <a:rPr lang="en-US" i="1" dirty="0" smtClean="0">
                <a:latin typeface="Times New Roman" pitchFamily="18" charset="0"/>
              </a:rPr>
              <a:t>) is  responsible for generating, transmitting, distributing and selling electric power. </a:t>
            </a:r>
          </a:p>
          <a:p>
            <a:pPr marL="342900" lvl="1" indent="-342900" algn="just">
              <a:lnSpc>
                <a:spcPct val="90000"/>
              </a:lnSpc>
              <a:buFont typeface="Wingdings" pitchFamily="2" charset="2"/>
              <a:buChar char="Ø"/>
            </a:pPr>
            <a:r>
              <a:rPr lang="en-US" i="1" dirty="0" smtClean="0">
                <a:latin typeface="Times New Roman" pitchFamily="18" charset="0"/>
              </a:rPr>
              <a:t>Currently, the Corporation has two different systems to generate electricity, i.e., </a:t>
            </a:r>
            <a:r>
              <a:rPr lang="en-US" i="1" dirty="0" smtClean="0">
                <a:solidFill>
                  <a:srgbClr val="0000FF"/>
                </a:solidFill>
                <a:latin typeface="Times New Roman" pitchFamily="18" charset="0"/>
              </a:rPr>
              <a:t>Inter-Connected System (ICS), </a:t>
            </a:r>
            <a:r>
              <a:rPr lang="en-US" i="1" dirty="0" smtClean="0">
                <a:latin typeface="Times New Roman" pitchFamily="18" charset="0"/>
              </a:rPr>
              <a:t>which is largely generated by </a:t>
            </a:r>
            <a:r>
              <a:rPr lang="en-US" i="1" dirty="0" smtClean="0">
                <a:solidFill>
                  <a:srgbClr val="C00000"/>
                </a:solidFill>
                <a:latin typeface="Times New Roman" pitchFamily="18" charset="0"/>
              </a:rPr>
              <a:t>hydro power plants </a:t>
            </a:r>
            <a:r>
              <a:rPr lang="en-US" i="1" dirty="0" smtClean="0">
                <a:latin typeface="Times New Roman" pitchFamily="18" charset="0"/>
              </a:rPr>
              <a:t>and s</a:t>
            </a:r>
            <a:r>
              <a:rPr lang="en-US" i="1" dirty="0" smtClean="0">
                <a:solidFill>
                  <a:srgbClr val="0000FF"/>
                </a:solidFill>
                <a:latin typeface="Times New Roman" pitchFamily="18" charset="0"/>
              </a:rPr>
              <a:t>elf-contained system (</a:t>
            </a:r>
            <a:r>
              <a:rPr lang="en-US" i="1" dirty="0" err="1" smtClean="0">
                <a:solidFill>
                  <a:srgbClr val="0000FF"/>
                </a:solidFill>
                <a:latin typeface="Times New Roman" pitchFamily="18" charset="0"/>
              </a:rPr>
              <a:t>SCS</a:t>
            </a:r>
            <a:r>
              <a:rPr lang="en-US" i="1" dirty="0" smtClean="0">
                <a:solidFill>
                  <a:srgbClr val="0000FF"/>
                </a:solidFill>
                <a:latin typeface="Times New Roman" pitchFamily="18" charset="0"/>
              </a:rPr>
              <a:t>)</a:t>
            </a:r>
            <a:r>
              <a:rPr lang="en-US" i="1" dirty="0" smtClean="0">
                <a:latin typeface="Times New Roman" pitchFamily="18" charset="0"/>
              </a:rPr>
              <a:t>, which combines both mini hydropower plants and a number of isolated diesel supplying units that are widely spread throughout the country.</a:t>
            </a:r>
          </a:p>
          <a:p>
            <a:pPr marL="342900" lvl="1" indent="-342900" algn="just">
              <a:lnSpc>
                <a:spcPct val="90000"/>
              </a:lnSpc>
              <a:buFont typeface="Wingdings" pitchFamily="2" charset="2"/>
              <a:buChar char="Ø"/>
            </a:pPr>
            <a:r>
              <a:rPr lang="en-US" i="1" dirty="0" smtClean="0">
                <a:latin typeface="Times New Roman" pitchFamily="18" charset="0"/>
                <a:cs typeface="Times New Roman" pitchFamily="18" charset="0"/>
              </a:rPr>
              <a:t>Due to the growing demand for electricity, unfavorable hydrologic conditions, and slippage of scheduled commissioning dates of new hydro generation plants, the ICS system in the past few years has frequently faced supply deficits which have led to power rationing.</a:t>
            </a:r>
            <a:endParaRPr lang="en-US" i="1" dirty="0" smtClean="0">
              <a:solidFill>
                <a:srgbClr val="C00000"/>
              </a:solidFill>
              <a:latin typeface="Times New Roman" pitchFamily="18"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down)">
                                      <p:cBhvr>
                                        <p:cTn id="13" dur="500"/>
                                        <p:tgtEl>
                                          <p:spTgt spid="3">
                                            <p:txEl>
                                              <p:pRg st="2" end="2"/>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down)">
                                      <p:cBhvr>
                                        <p:cTn id="1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82946" name="Picture 2"/>
          <p:cNvPicPr>
            <a:picLocks noChangeAspect="1" noChangeArrowheads="1"/>
          </p:cNvPicPr>
          <p:nvPr/>
        </p:nvPicPr>
        <p:blipFill>
          <a:blip r:embed="rId2" cstate="print"/>
          <a:srcRect/>
          <a:stretch>
            <a:fillRect/>
          </a:stretch>
        </p:blipFill>
        <p:spPr bwMode="auto">
          <a:xfrm>
            <a:off x="0" y="609600"/>
            <a:ext cx="9134475" cy="5410200"/>
          </a:xfrm>
          <a:prstGeom prst="rect">
            <a:avLst/>
          </a:prstGeom>
          <a:noFill/>
          <a:ln w="9525">
            <a:noFill/>
            <a:miter lim="800000"/>
            <a:headEnd/>
            <a:tailEnd/>
          </a:ln>
        </p:spPr>
      </p:pic>
      <p:sp>
        <p:nvSpPr>
          <p:cNvPr id="5" name="Rectangle 4"/>
          <p:cNvSpPr/>
          <p:nvPr/>
        </p:nvSpPr>
        <p:spPr>
          <a:xfrm>
            <a:off x="152400" y="0"/>
            <a:ext cx="8991600" cy="461665"/>
          </a:xfrm>
          <a:prstGeom prst="rect">
            <a:avLst/>
          </a:prstGeom>
        </p:spPr>
        <p:txBody>
          <a:bodyPr wrap="square">
            <a:spAutoFit/>
          </a:bodyPr>
          <a:lstStyle/>
          <a:p>
            <a:r>
              <a:rPr lang="en-US" sz="2400" i="1" dirty="0">
                <a:solidFill>
                  <a:srgbClr val="FF0000"/>
                </a:solidFill>
                <a:latin typeface="Times New Roman" pitchFamily="18" charset="0"/>
              </a:rPr>
              <a:t>Table :</a:t>
            </a:r>
            <a:r>
              <a:rPr lang="en-US" sz="2400" i="1" dirty="0" smtClean="0">
                <a:solidFill>
                  <a:srgbClr val="FF0000"/>
                </a:solidFill>
                <a:latin typeface="Times New Roman" pitchFamily="18" charset="0"/>
              </a:rPr>
              <a:t>The </a:t>
            </a:r>
            <a:r>
              <a:rPr lang="en-US" sz="2400" i="1" dirty="0">
                <a:solidFill>
                  <a:srgbClr val="FF0000"/>
                </a:solidFill>
                <a:latin typeface="Times New Roman" pitchFamily="18" charset="0"/>
              </a:rPr>
              <a:t>currently installed hydropower plants</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algn="just">
              <a:buFont typeface="Wingdings" pitchFamily="2" charset="2"/>
              <a:buChar char="Ø"/>
            </a:pPr>
            <a:r>
              <a:rPr lang="en-US" smtClean="0"/>
              <a:t> </a:t>
            </a:r>
            <a:r>
              <a:rPr lang="en-US" i="1" smtClean="0">
                <a:latin typeface="Times New Roman" pitchFamily="18" charset="0"/>
                <a:cs typeface="Times New Roman" pitchFamily="18" charset="0"/>
              </a:rPr>
              <a:t>projects included in the 25-year Master Plan of the national power utility EEPCO:</a:t>
            </a:r>
          </a:p>
          <a:p>
            <a:pPr lvl="1" algn="just"/>
            <a:r>
              <a:rPr lang="en-US" sz="3200" i="1" smtClean="0">
                <a:latin typeface="Times New Roman" pitchFamily="18" charset="0"/>
                <a:cs typeface="Times New Roman" pitchFamily="18" charset="0"/>
              </a:rPr>
              <a:t>Tekeze II 450 MW,</a:t>
            </a:r>
          </a:p>
          <a:p>
            <a:pPr lvl="1" algn="just"/>
            <a:r>
              <a:rPr lang="en-US" sz="3200" i="1" smtClean="0">
                <a:latin typeface="Times New Roman" pitchFamily="18" charset="0"/>
                <a:cs typeface="Times New Roman" pitchFamily="18" charset="0"/>
              </a:rPr>
              <a:t>Genale Dawa IV 256 MW,</a:t>
            </a:r>
          </a:p>
          <a:p>
            <a:pPr lvl="1" algn="just"/>
            <a:r>
              <a:rPr lang="en-US" sz="3200" i="1" smtClean="0">
                <a:latin typeface="Times New Roman" pitchFamily="18" charset="0"/>
                <a:cs typeface="Times New Roman" pitchFamily="18" charset="0"/>
              </a:rPr>
              <a:t>Karadobi 1600 MW; prefeasibility study by Nor consult-Lahmeyer financed by a grant from Norway is complete; the dam will be located on the Blue Nile and it expected to export power to Sudan and possibly to Egypt </a:t>
            </a:r>
          </a:p>
          <a:p>
            <a:pPr lvl="1" algn="just"/>
            <a:r>
              <a:rPr lang="en-US" sz="3200" i="1" smtClean="0">
                <a:latin typeface="Times New Roman" pitchFamily="18" charset="0"/>
                <a:cs typeface="Times New Roman" pitchFamily="18" charset="0"/>
              </a:rPr>
              <a:t>Border 800 - 1200 MW, located on the Blue Nile.</a:t>
            </a:r>
          </a:p>
          <a:p>
            <a:pPr lvl="1" algn="just"/>
            <a:r>
              <a:rPr lang="en-US" sz="3200" i="1" smtClean="0">
                <a:latin typeface="Times New Roman" pitchFamily="18" charset="0"/>
                <a:cs typeface="Times New Roman" pitchFamily="18" charset="0"/>
              </a:rPr>
              <a:t>Mandaya 2400 - 2800 MW, located on the Blue Nile.</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down)">
                                      <p:cBhvr>
                                        <p:cTn id="13" dur="500"/>
                                        <p:tgtEl>
                                          <p:spTgt spid="3">
                                            <p:txEl>
                                              <p:pRg st="2" end="2"/>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down)">
                                      <p:cBhvr>
                                        <p:cTn id="16" dur="500"/>
                                        <p:tgtEl>
                                          <p:spTgt spid="3">
                                            <p:txEl>
                                              <p:pRg st="3" end="3"/>
                                            </p:txEl>
                                          </p:spTgt>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ipe(down)">
                                      <p:cBhvr>
                                        <p:cTn id="19" dur="500"/>
                                        <p:tgtEl>
                                          <p:spTgt spid="3">
                                            <p:txEl>
                                              <p:pRg st="4" end="4"/>
                                            </p:txEl>
                                          </p:spTgt>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wipe(down)">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8130" name="Content Placeholder 2"/>
          <p:cNvSpPr>
            <a:spLocks noGrp="1"/>
          </p:cNvSpPr>
          <p:nvPr>
            <p:ph idx="1"/>
          </p:nvPr>
        </p:nvSpPr>
        <p:spPr>
          <a:xfrm>
            <a:off x="0" y="0"/>
            <a:ext cx="9144000" cy="6858000"/>
          </a:xfrm>
        </p:spPr>
        <p:txBody>
          <a:bodyPr/>
          <a:lstStyle/>
          <a:p>
            <a:pPr>
              <a:buFont typeface="Arial" charset="0"/>
              <a:buNone/>
            </a:pPr>
            <a:r>
              <a:rPr lang="en-US" i="1" smtClean="0">
                <a:solidFill>
                  <a:srgbClr val="FF0000"/>
                </a:solidFill>
                <a:latin typeface="Times New Roman" pitchFamily="18" charset="0"/>
                <a:cs typeface="Times New Roman" pitchFamily="18" charset="0"/>
              </a:rPr>
              <a:t>Types of Hydropower Studies</a:t>
            </a:r>
          </a:p>
          <a:p>
            <a:pPr algn="just">
              <a:buFont typeface="Wingdings" pitchFamily="2" charset="2"/>
              <a:buChar char="Ø"/>
            </a:pPr>
            <a:r>
              <a:rPr lang="en-US" sz="2800" i="1" smtClean="0">
                <a:latin typeface="Times New Roman" pitchFamily="18" charset="0"/>
                <a:cs typeface="Times New Roman" pitchFamily="18" charset="0"/>
              </a:rPr>
              <a:t>Three types of studies are commonly made: </a:t>
            </a:r>
          </a:p>
          <a:p>
            <a:pPr lvl="1" algn="just"/>
            <a:r>
              <a:rPr lang="en-US" i="1" smtClean="0">
                <a:latin typeface="Times New Roman" pitchFamily="18" charset="0"/>
                <a:cs typeface="Times New Roman" pitchFamily="18" charset="0"/>
              </a:rPr>
              <a:t>Reconnaissance studies, </a:t>
            </a:r>
          </a:p>
          <a:p>
            <a:pPr lvl="1" algn="just"/>
            <a:r>
              <a:rPr lang="en-US" i="1" smtClean="0">
                <a:latin typeface="Times New Roman" pitchFamily="18" charset="0"/>
                <a:cs typeface="Times New Roman" pitchFamily="18" charset="0"/>
              </a:rPr>
              <a:t>Feasibility studies, and </a:t>
            </a:r>
          </a:p>
          <a:p>
            <a:pPr lvl="1" algn="just"/>
            <a:r>
              <a:rPr lang="en-US" i="1" smtClean="0">
                <a:latin typeface="Times New Roman" pitchFamily="18" charset="0"/>
                <a:cs typeface="Times New Roman" pitchFamily="18" charset="0"/>
              </a:rPr>
              <a:t>Definite plan or design studies.</a:t>
            </a:r>
          </a:p>
          <a:p>
            <a:pPr algn="just">
              <a:buFont typeface="Wingdings" pitchFamily="2" charset="2"/>
              <a:buChar char="Ø"/>
            </a:pPr>
            <a:r>
              <a:rPr lang="en-US" sz="2800" b="1" i="1" smtClean="0">
                <a:solidFill>
                  <a:srgbClr val="FF0000"/>
                </a:solidFill>
                <a:latin typeface="Times New Roman" pitchFamily="18" charset="0"/>
                <a:cs typeface="Times New Roman" pitchFamily="18" charset="0"/>
              </a:rPr>
              <a:t>Reconnaissance resource studies </a:t>
            </a:r>
            <a:r>
              <a:rPr lang="en-US" sz="2800" i="1" smtClean="0">
                <a:latin typeface="Times New Roman" pitchFamily="18" charset="0"/>
                <a:cs typeface="Times New Roman" pitchFamily="18" charset="0"/>
              </a:rPr>
              <a:t>are made to find potential energy sources and to estimate the energy available in streams, and may not be too site specific. </a:t>
            </a:r>
          </a:p>
          <a:p>
            <a:pPr algn="just">
              <a:buFont typeface="Wingdings" pitchFamily="2" charset="2"/>
              <a:buChar char="Ø"/>
            </a:pPr>
            <a:r>
              <a:rPr lang="en-US" sz="2800" i="1" smtClean="0">
                <a:latin typeface="Times New Roman" pitchFamily="18" charset="0"/>
                <a:cs typeface="Times New Roman" pitchFamily="18" charset="0"/>
              </a:rPr>
              <a:t>This study may use contour maps to determine head available in the streams, and water flow was estimated by using parametric curves of the flow duration in the streams. </a:t>
            </a:r>
          </a:p>
          <a:p>
            <a:pPr>
              <a:buFont typeface="Arial" charset="0"/>
              <a:buNone/>
            </a:pPr>
            <a:endParaRPr lang="en-US" i="1" smtClean="0">
              <a:solidFill>
                <a:srgbClr val="FF0000"/>
              </a:solidFill>
              <a:latin typeface="Times New Roman" pitchFamily="18"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9154" name="Content Placeholder 2"/>
          <p:cNvSpPr>
            <a:spLocks noGrp="1"/>
          </p:cNvSpPr>
          <p:nvPr>
            <p:ph idx="1"/>
          </p:nvPr>
        </p:nvSpPr>
        <p:spPr>
          <a:xfrm>
            <a:off x="0" y="0"/>
            <a:ext cx="9144000" cy="6858000"/>
          </a:xfrm>
        </p:spPr>
        <p:txBody>
          <a:bodyPr/>
          <a:lstStyle/>
          <a:p>
            <a:pPr algn="just">
              <a:buFont typeface="Wingdings" pitchFamily="2" charset="2"/>
              <a:buChar char="Ø"/>
            </a:pPr>
            <a:r>
              <a:rPr lang="en-US" b="1" i="1" smtClean="0">
                <a:solidFill>
                  <a:srgbClr val="FF0000"/>
                </a:solidFill>
                <a:latin typeface="Times New Roman" pitchFamily="18" charset="0"/>
                <a:cs typeface="Times New Roman" pitchFamily="18" charset="0"/>
              </a:rPr>
              <a:t>Feasibility studies</a:t>
            </a:r>
            <a:r>
              <a:rPr lang="en-US" i="1" smtClean="0">
                <a:solidFill>
                  <a:srgbClr val="FF0000"/>
                </a:solidFill>
                <a:latin typeface="Times New Roman" pitchFamily="18" charset="0"/>
                <a:cs typeface="Times New Roman" pitchFamily="18" charset="0"/>
              </a:rPr>
              <a:t> </a:t>
            </a:r>
            <a:r>
              <a:rPr lang="en-US" i="1" smtClean="0">
                <a:latin typeface="Times New Roman" pitchFamily="18" charset="0"/>
                <a:cs typeface="Times New Roman" pitchFamily="18" charset="0"/>
              </a:rPr>
              <a:t>are made to formulate a specific project or projects to assess the </a:t>
            </a:r>
            <a:r>
              <a:rPr lang="en-US" i="1" smtClean="0">
                <a:solidFill>
                  <a:srgbClr val="0000FF"/>
                </a:solidFill>
                <a:latin typeface="Times New Roman" pitchFamily="18" charset="0"/>
                <a:cs typeface="Times New Roman" pitchFamily="18" charset="0"/>
              </a:rPr>
              <a:t>desirability of implementing hydropower development</a:t>
            </a:r>
            <a:r>
              <a:rPr lang="en-US" i="1" smtClean="0">
                <a:latin typeface="Times New Roman" pitchFamily="18" charset="0"/>
                <a:cs typeface="Times New Roman" pitchFamily="18" charset="0"/>
              </a:rPr>
              <a:t>. These normally require </a:t>
            </a:r>
            <a:r>
              <a:rPr lang="en-US" i="1" smtClean="0">
                <a:solidFill>
                  <a:srgbClr val="0000FF"/>
                </a:solidFill>
                <a:latin typeface="Times New Roman" pitchFamily="18" charset="0"/>
                <a:cs typeface="Times New Roman" pitchFamily="18" charset="0"/>
              </a:rPr>
              <a:t>duration flow data</a:t>
            </a:r>
            <a:r>
              <a:rPr lang="en-US" i="1" smtClean="0">
                <a:latin typeface="Times New Roman" pitchFamily="18" charset="0"/>
                <a:cs typeface="Times New Roman" pitchFamily="18" charset="0"/>
              </a:rPr>
              <a:t> that give time variability of water discharge sufficiently accurate to make possible capacity sizing of the plants.</a:t>
            </a:r>
          </a:p>
          <a:p>
            <a:pPr algn="just">
              <a:buFont typeface="Wingdings" pitchFamily="2" charset="2"/>
              <a:buChar char="Ø"/>
            </a:pPr>
            <a:r>
              <a:rPr lang="en-US" b="1" i="1" smtClean="0">
                <a:solidFill>
                  <a:srgbClr val="FF0000"/>
                </a:solidFill>
                <a:latin typeface="Times New Roman" pitchFamily="18" charset="0"/>
                <a:cs typeface="Times New Roman" pitchFamily="18" charset="0"/>
              </a:rPr>
              <a:t>Definite plan or design studies </a:t>
            </a:r>
            <a:r>
              <a:rPr lang="en-US" i="1" smtClean="0">
                <a:latin typeface="Times New Roman" pitchFamily="18" charset="0"/>
                <a:cs typeface="Times New Roman" pitchFamily="18" charset="0"/>
              </a:rPr>
              <a:t>are made </a:t>
            </a:r>
            <a:r>
              <a:rPr lang="en-US" i="1" smtClean="0">
                <a:solidFill>
                  <a:srgbClr val="0000FF"/>
                </a:solidFill>
                <a:latin typeface="Times New Roman" pitchFamily="18" charset="0"/>
                <a:cs typeface="Times New Roman" pitchFamily="18" charset="0"/>
              </a:rPr>
              <a:t>before proceeding with implementation </a:t>
            </a:r>
            <a:r>
              <a:rPr lang="en-US" i="1" smtClean="0">
                <a:latin typeface="Times New Roman" pitchFamily="18" charset="0"/>
                <a:cs typeface="Times New Roman" pitchFamily="18" charset="0"/>
              </a:rPr>
              <a:t>of final design and initiation of construction. These studies normally require </a:t>
            </a:r>
            <a:r>
              <a:rPr lang="en-US" i="1" smtClean="0">
                <a:solidFill>
                  <a:srgbClr val="0000FF"/>
                </a:solidFill>
                <a:latin typeface="Times New Roman" pitchFamily="18" charset="0"/>
                <a:cs typeface="Times New Roman" pitchFamily="18" charset="0"/>
              </a:rPr>
              <a:t>daily or at least monthly flow data </a:t>
            </a:r>
            <a:r>
              <a:rPr lang="en-US" i="1" smtClean="0">
                <a:latin typeface="Times New Roman" pitchFamily="18" charset="0"/>
                <a:cs typeface="Times New Roman" pitchFamily="18" charset="0"/>
              </a:rPr>
              <a:t>and usually require operational studies to determine energy output and economics over </a:t>
            </a:r>
            <a:r>
              <a:rPr lang="en-US" i="1" smtClean="0">
                <a:solidFill>
                  <a:srgbClr val="0000FF"/>
                </a:solidFill>
                <a:latin typeface="Times New Roman" pitchFamily="18" charset="0"/>
                <a:cs typeface="Times New Roman" pitchFamily="18" charset="0"/>
              </a:rPr>
              <a:t>critical periods of low flow</a:t>
            </a:r>
            <a:r>
              <a:rPr lang="en-US" i="1" smtClean="0">
                <a:latin typeface="Times New Roman" pitchFamily="18" charset="0"/>
                <a:cs typeface="Times New Roman" pitchFamily="18" charset="0"/>
              </a:rPr>
              <a:t> in the supplying river.</a:t>
            </a:r>
          </a:p>
          <a:p>
            <a:endParaRPr lang="en-US" smtClean="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algn="ctr">
              <a:buFont typeface="Arial" charset="0"/>
              <a:buNone/>
            </a:pPr>
            <a:r>
              <a:rPr lang="en-US" b="1" i="1" dirty="0" smtClean="0">
                <a:solidFill>
                  <a:srgbClr val="0000FF"/>
                </a:solidFill>
                <a:latin typeface="Times New Roman" pitchFamily="18" charset="0"/>
                <a:cs typeface="Times New Roman" pitchFamily="18" charset="0"/>
              </a:rPr>
              <a:t>Site  Selection for Hydropower Plants</a:t>
            </a:r>
          </a:p>
          <a:p>
            <a:pPr algn="just">
              <a:buFont typeface="Wingdings" pitchFamily="2" charset="2"/>
              <a:buChar char="Ø"/>
            </a:pPr>
            <a:r>
              <a:rPr lang="en-US" sz="2800" i="1" dirty="0" smtClean="0">
                <a:latin typeface="Times New Roman" pitchFamily="18" charset="0"/>
                <a:cs typeface="Times New Roman" pitchFamily="18" charset="0"/>
              </a:rPr>
              <a:t>The </a:t>
            </a:r>
            <a:r>
              <a:rPr lang="en-US" sz="2800" i="1" dirty="0" smtClean="0">
                <a:latin typeface="Times New Roman" pitchFamily="18" charset="0"/>
                <a:cs typeface="Times New Roman" pitchFamily="18" charset="0"/>
              </a:rPr>
              <a:t>essential characteristics of a good site are: </a:t>
            </a:r>
            <a:r>
              <a:rPr lang="en-US" sz="2800" i="1" dirty="0" smtClean="0">
                <a:solidFill>
                  <a:srgbClr val="FF0000"/>
                </a:solidFill>
                <a:latin typeface="Times New Roman" pitchFamily="18" charset="0"/>
                <a:cs typeface="Times New Roman" pitchFamily="18" charset="0"/>
              </a:rPr>
              <a:t>large catchment areas, high average rainfall and a favorable place for constructing the storage or reservoir. For this purpose, the geological, geographical and metrologica</a:t>
            </a:r>
            <a:r>
              <a:rPr lang="en-US" sz="2800" i="1" dirty="0" smtClean="0">
                <a:latin typeface="Times New Roman" pitchFamily="18" charset="0"/>
                <a:cs typeface="Times New Roman" pitchFamily="18" charset="0"/>
              </a:rPr>
              <a:t>l conditions of a site need careful investigation</a:t>
            </a:r>
            <a:r>
              <a:rPr lang="en-US" sz="2800" i="1" dirty="0" smtClean="0">
                <a:latin typeface="Times New Roman" pitchFamily="18" charset="0"/>
                <a:cs typeface="Times New Roman" pitchFamily="18" charset="0"/>
              </a:rPr>
              <a:t>.</a:t>
            </a:r>
          </a:p>
          <a:p>
            <a:pPr algn="just">
              <a:buFont typeface="Wingdings" pitchFamily="2" charset="2"/>
              <a:buChar char="Ø"/>
            </a:pPr>
            <a:endParaRPr lang="en-US" sz="2800" i="1" dirty="0">
              <a:latin typeface="Times New Roman" pitchFamily="18" charset="0"/>
              <a:cs typeface="Times New Roman" pitchFamily="18" charset="0"/>
            </a:endParaRPr>
          </a:p>
          <a:p>
            <a:pPr algn="just">
              <a:buFont typeface="Wingdings" pitchFamily="2" charset="2"/>
              <a:buChar char="Ø"/>
            </a:pPr>
            <a:endParaRPr lang="en-US" sz="2800" i="1" dirty="0" smtClean="0">
              <a:latin typeface="Times New Roman" pitchFamily="18" charset="0"/>
              <a:cs typeface="Times New Roman" pitchFamily="18" charset="0"/>
            </a:endParaRPr>
          </a:p>
          <a:p>
            <a:pPr algn="just">
              <a:buFont typeface="Wingdings" pitchFamily="2" charset="2"/>
              <a:buChar char="Ø"/>
            </a:pPr>
            <a:r>
              <a:rPr lang="en-US" sz="2800" i="1" dirty="0" smtClean="0">
                <a:latin typeface="Times New Roman" pitchFamily="18" charset="0"/>
                <a:cs typeface="Times New Roman" pitchFamily="18" charset="0"/>
              </a:rPr>
              <a:t>The following factors should be given careful consideration while selecting a site for a hydro-electric power plant.</a:t>
            </a:r>
          </a:p>
          <a:p>
            <a:pPr>
              <a:buFont typeface="Arial" charset="0"/>
              <a:buNone/>
            </a:pPr>
            <a:endParaRPr lang="en-US" b="1" i="1" dirty="0" smtClean="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down)">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marL="514350" indent="-514350" algn="just">
              <a:buFont typeface="Calibri" pitchFamily="34" charset="0"/>
              <a:buAutoNum type="arabicPeriod"/>
            </a:pPr>
            <a:r>
              <a:rPr lang="en-US" b="1" i="1" dirty="0" smtClean="0">
                <a:solidFill>
                  <a:srgbClr val="FF0000"/>
                </a:solidFill>
                <a:latin typeface="Times New Roman" pitchFamily="18" charset="0"/>
                <a:cs typeface="Times New Roman" pitchFamily="18" charset="0"/>
              </a:rPr>
              <a:t>Available water </a:t>
            </a:r>
          </a:p>
          <a:p>
            <a:pPr marL="514350" indent="-514350" algn="just">
              <a:buFont typeface="Wingdings" pitchFamily="2" charset="2"/>
              <a:buChar char="Ø"/>
            </a:pPr>
            <a:r>
              <a:rPr lang="en-US" b="1" i="1" dirty="0" smtClean="0">
                <a:latin typeface="Times New Roman" pitchFamily="18" charset="0"/>
                <a:cs typeface="Times New Roman" pitchFamily="18" charset="0"/>
              </a:rPr>
              <a:t> </a:t>
            </a:r>
            <a:r>
              <a:rPr lang="en-US" sz="2800" i="1" dirty="0" smtClean="0">
                <a:latin typeface="Times New Roman" pitchFamily="18" charset="0"/>
                <a:cs typeface="Times New Roman" pitchFamily="18" charset="0"/>
              </a:rPr>
              <a:t>To know the available energy from a given stream or river, the discharge flowing and its variation with time over a number of years must be known. Preferably, the estimates of the average quantity of water available should be prepared on the basis of actual measurements of river flow. </a:t>
            </a:r>
          </a:p>
          <a:p>
            <a:pPr marL="514350" indent="-514350" algn="just">
              <a:buFont typeface="Wingdings" pitchFamily="2" charset="2"/>
              <a:buChar char="Ø"/>
            </a:pPr>
            <a:r>
              <a:rPr lang="en-US" sz="2800" i="1" dirty="0" smtClean="0">
                <a:latin typeface="Times New Roman" pitchFamily="18" charset="0"/>
                <a:cs typeface="Times New Roman" pitchFamily="18" charset="0"/>
              </a:rPr>
              <a:t> The river flow data should be based on daily, weekly, monthly and yearly flow over a number of years.</a:t>
            </a:r>
          </a:p>
          <a:p>
            <a:pPr marL="514350" indent="-514350" algn="just">
              <a:buFont typeface="Arial" charset="0"/>
              <a:buNone/>
            </a:pPr>
            <a:r>
              <a:rPr lang="en-US" b="1" i="1" dirty="0" smtClean="0">
                <a:solidFill>
                  <a:srgbClr val="FF0000"/>
                </a:solidFill>
                <a:latin typeface="Times New Roman" pitchFamily="18" charset="0"/>
                <a:cs typeface="Times New Roman" pitchFamily="18" charset="0"/>
              </a:rPr>
              <a:t>2. Water-Storage</a:t>
            </a:r>
          </a:p>
          <a:p>
            <a:pPr marL="514350" indent="-514350" algn="just">
              <a:buFont typeface="Wingdings" pitchFamily="2" charset="2"/>
              <a:buChar char="Ø"/>
            </a:pPr>
            <a:r>
              <a:rPr lang="en-US" sz="2800" i="1" dirty="0" smtClean="0">
                <a:latin typeface="Times New Roman" pitchFamily="18" charset="0"/>
                <a:cs typeface="Times New Roman" pitchFamily="18" charset="0"/>
              </a:rPr>
              <a:t>The output of a hydropower  plant is not uniform due to wide variations of rain fall. To select the site of the dam, careful study should be made of the geology and topography of the catchment area to see if the natural </a:t>
            </a:r>
            <a:r>
              <a:rPr lang="en-US" sz="2800" i="1" dirty="0" smtClean="0">
                <a:solidFill>
                  <a:srgbClr val="FF0000"/>
                </a:solidFill>
                <a:latin typeface="Times New Roman" pitchFamily="18" charset="0"/>
                <a:cs typeface="Times New Roman" pitchFamily="18" charset="0"/>
              </a:rPr>
              <a:t>foundations could be found </a:t>
            </a:r>
            <a:r>
              <a:rPr lang="en-US" sz="2800" i="1" dirty="0" smtClean="0">
                <a:latin typeface="Times New Roman" pitchFamily="18" charset="0"/>
                <a:cs typeface="Times New Roman" pitchFamily="18" charset="0"/>
              </a:rPr>
              <a:t>and put to the best use.</a:t>
            </a:r>
          </a:p>
          <a:p>
            <a:pPr marL="514350" indent="-514350" algn="just">
              <a:buFont typeface="Arial" charset="0"/>
              <a:buNone/>
            </a:pPr>
            <a:endParaRPr lang="en-US" i="1" dirty="0" smtClean="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rtlCol="0">
            <a:normAutofit/>
          </a:bodyPr>
          <a:lstStyle/>
          <a:p>
            <a:pPr marL="514350" indent="-514350" fontAlgn="auto">
              <a:spcAft>
                <a:spcPts val="0"/>
              </a:spcAft>
              <a:buFont typeface="Arial" charset="0"/>
              <a:buNone/>
              <a:defRPr/>
            </a:pPr>
            <a:r>
              <a:rPr lang="en-US" b="1" i="1" dirty="0" smtClean="0">
                <a:solidFill>
                  <a:srgbClr val="FF0000"/>
                </a:solidFill>
                <a:latin typeface="Times New Roman" pitchFamily="18" charset="0"/>
                <a:cs typeface="Times New Roman" pitchFamily="18" charset="0"/>
              </a:rPr>
              <a:t>3. Head of Water</a:t>
            </a:r>
          </a:p>
          <a:p>
            <a:pPr marL="0" indent="0" algn="just" fontAlgn="auto">
              <a:spcAft>
                <a:spcPts val="0"/>
              </a:spcAft>
              <a:buFont typeface="Arial" charset="0"/>
              <a:buNone/>
              <a:defRPr/>
            </a:pPr>
            <a:r>
              <a:rPr lang="en-US" sz="2800" i="1" dirty="0" smtClean="0">
                <a:latin typeface="Times New Roman" pitchFamily="18" charset="0"/>
                <a:cs typeface="Times New Roman" pitchFamily="18" charset="0"/>
              </a:rPr>
              <a:t>The level of water in the reservoir for a proposed plant should always be within limits throughout the year.</a:t>
            </a:r>
          </a:p>
          <a:p>
            <a:pPr marL="0" indent="0" algn="just" fontAlgn="auto">
              <a:spcAft>
                <a:spcPts val="0"/>
              </a:spcAft>
              <a:buFont typeface="Arial" charset="0"/>
              <a:buNone/>
              <a:defRPr/>
            </a:pPr>
            <a:r>
              <a:rPr lang="en-US" b="1" i="1" dirty="0" smtClean="0">
                <a:solidFill>
                  <a:srgbClr val="FF0000"/>
                </a:solidFill>
                <a:latin typeface="Times New Roman" pitchFamily="18" charset="0"/>
                <a:cs typeface="Times New Roman" pitchFamily="18" charset="0"/>
              </a:rPr>
              <a:t>4. Distance from Load Center</a:t>
            </a:r>
          </a:p>
          <a:p>
            <a:pPr marL="0" indent="0" algn="just" fontAlgn="auto">
              <a:spcAft>
                <a:spcPts val="0"/>
              </a:spcAft>
              <a:buFont typeface="Arial" charset="0"/>
              <a:buNone/>
              <a:defRPr/>
            </a:pPr>
            <a:r>
              <a:rPr lang="en-US" sz="2800" i="1" dirty="0" smtClean="0">
                <a:latin typeface="Times New Roman" pitchFamily="18" charset="0"/>
                <a:cs typeface="Times New Roman" pitchFamily="18" charset="0"/>
              </a:rPr>
              <a:t>Most of the time the electric power generated in a hydro-electric power plant has to be used some considerable distance from the site of the plant. For this reason, to be economical on transmission of electric power, the routes and the distances should be carefully considered .</a:t>
            </a:r>
          </a:p>
          <a:p>
            <a:pPr marL="0" indent="0" algn="just" fontAlgn="auto">
              <a:spcAft>
                <a:spcPts val="0"/>
              </a:spcAft>
              <a:buFont typeface="Arial" charset="0"/>
              <a:buNone/>
              <a:defRPr/>
            </a:pPr>
            <a:r>
              <a:rPr lang="en-US" b="1" i="1" dirty="0" smtClean="0">
                <a:solidFill>
                  <a:srgbClr val="FF0000"/>
                </a:solidFill>
                <a:latin typeface="Times New Roman" pitchFamily="18" charset="0"/>
                <a:cs typeface="Times New Roman" pitchFamily="18" charset="0"/>
              </a:rPr>
              <a:t>5. Access to Site</a:t>
            </a:r>
          </a:p>
          <a:p>
            <a:pPr marL="0" indent="0" algn="just" fontAlgn="auto">
              <a:spcAft>
                <a:spcPts val="0"/>
              </a:spcAft>
              <a:buFont typeface="Arial" charset="0"/>
              <a:buNone/>
              <a:defRPr/>
            </a:pPr>
            <a:r>
              <a:rPr lang="en-US" sz="2800" i="1" dirty="0" smtClean="0">
                <a:latin typeface="Times New Roman" pitchFamily="18" charset="0"/>
                <a:cs typeface="Times New Roman" pitchFamily="18" charset="0"/>
              </a:rPr>
              <a:t>It is always a desirable factor to have a good access to the site of the plant. This factor is very important if the electric power generated is to be utilized at or near the plant site. The transport facilities must also be given due consideration.</a:t>
            </a:r>
            <a:endParaRPr lang="en-US" sz="2800" i="1"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ctr"/>
            <a:r>
              <a:rPr lang="en-US" sz="6000" dirty="0" smtClean="0"/>
              <a:t>End of Chapter</a:t>
            </a:r>
            <a:endParaRPr lang="en-US" sz="6000" dirty="0"/>
          </a:p>
        </p:txBody>
      </p:sp>
    </p:spTree>
    <p:extLst>
      <p:ext uri="{BB962C8B-B14F-4D97-AF65-F5344CB8AC3E}">
        <p14:creationId xmlns:p14="http://schemas.microsoft.com/office/powerpoint/2010/main" val="14129334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0" y="0"/>
            <a:ext cx="9144000" cy="6858000"/>
          </a:xfrm>
        </p:spPr>
        <p:txBody>
          <a:bodyPr/>
          <a:lstStyle/>
          <a:p>
            <a:pPr marL="0" indent="0" algn="ctr">
              <a:buFont typeface="Arial" charset="0"/>
              <a:buNone/>
            </a:pPr>
            <a:r>
              <a:rPr lang="en-US" b="1" i="1" dirty="0" smtClean="0">
                <a:solidFill>
                  <a:srgbClr val="0000FF"/>
                </a:solidFill>
                <a:latin typeface="Times New Roman" pitchFamily="18" charset="0"/>
                <a:cs typeface="Times New Roman" pitchFamily="18" charset="0"/>
              </a:rPr>
              <a:t>History of Hydropower</a:t>
            </a:r>
          </a:p>
          <a:p>
            <a:pPr marL="0" indent="0" algn="just">
              <a:buFont typeface="Wingdings" pitchFamily="2" charset="2"/>
              <a:buChar char="Ø"/>
            </a:pPr>
            <a:r>
              <a:rPr lang="en-US" sz="2800" i="1" dirty="0" smtClean="0">
                <a:latin typeface="Times New Roman" pitchFamily="18" charset="0"/>
                <a:cs typeface="Times New Roman" pitchFamily="18" charset="0"/>
              </a:rPr>
              <a:t>Earlier in the history of energy development and use, </a:t>
            </a:r>
            <a:r>
              <a:rPr lang="en-US" sz="2800" b="1" i="1" dirty="0" smtClean="0">
                <a:solidFill>
                  <a:srgbClr val="FF0000"/>
                </a:solidFill>
                <a:latin typeface="Times New Roman" pitchFamily="18" charset="0"/>
                <a:cs typeface="Times New Roman" pitchFamily="18" charset="0"/>
              </a:rPr>
              <a:t>water wheels</a:t>
            </a:r>
            <a:r>
              <a:rPr lang="en-US" sz="2800" i="1" dirty="0" smtClean="0">
                <a:latin typeface="Times New Roman" pitchFamily="18" charset="0"/>
                <a:cs typeface="Times New Roman" pitchFamily="18" charset="0"/>
              </a:rPr>
              <a:t> provided power by direct connection or with pulley and gear systems to drive various machines, such as grist mills and textile mills. </a:t>
            </a:r>
          </a:p>
          <a:p>
            <a:pPr marL="0" indent="0" algn="just">
              <a:buFont typeface="Wingdings" pitchFamily="2" charset="2"/>
              <a:buChar char="Ø"/>
            </a:pPr>
            <a:r>
              <a:rPr lang="en-US" sz="2800" i="1" dirty="0" smtClean="0">
                <a:latin typeface="Times New Roman" pitchFamily="18" charset="0"/>
                <a:cs typeface="Times New Roman" pitchFamily="18" charset="0"/>
              </a:rPr>
              <a:t>Since ancient times, water wheels have been used for lifting water from a lower to a higher elevation in irrigation systems.</a:t>
            </a:r>
          </a:p>
          <a:p>
            <a:pPr marL="0" indent="0" algn="just">
              <a:buFont typeface="Wingdings" pitchFamily="2" charset="2"/>
              <a:buChar char="Ø"/>
            </a:pPr>
            <a:r>
              <a:rPr lang="en-US" sz="2800" i="1" dirty="0" smtClean="0">
                <a:latin typeface="Times New Roman" pitchFamily="18" charset="0"/>
                <a:cs typeface="Times New Roman" pitchFamily="18" charset="0"/>
              </a:rPr>
              <a:t>The </a:t>
            </a:r>
            <a:r>
              <a:rPr lang="en-US" sz="2800" i="1" dirty="0" smtClean="0">
                <a:latin typeface="Times New Roman" pitchFamily="18" charset="0"/>
                <a:cs typeface="Times New Roman" pitchFamily="18" charset="0"/>
                <a:hlinkClick r:id="rId2" tooltip="Ancient Greece"/>
              </a:rPr>
              <a:t>ancient Greeks</a:t>
            </a:r>
            <a:r>
              <a:rPr lang="en-US" sz="2800" i="1" dirty="0" smtClean="0">
                <a:latin typeface="Times New Roman" pitchFamily="18" charset="0"/>
                <a:cs typeface="Times New Roman" pitchFamily="18" charset="0"/>
              </a:rPr>
              <a:t> invented the water wheel and were, along with the </a:t>
            </a:r>
            <a:r>
              <a:rPr lang="en-US" sz="2800" i="1" dirty="0" smtClean="0">
                <a:latin typeface="Times New Roman" pitchFamily="18" charset="0"/>
                <a:cs typeface="Times New Roman" pitchFamily="18" charset="0"/>
                <a:hlinkClick r:id="rId3" tooltip="Ancient Rome"/>
              </a:rPr>
              <a:t>Romans</a:t>
            </a:r>
            <a:r>
              <a:rPr lang="en-US" sz="2800" i="1" dirty="0" smtClean="0">
                <a:latin typeface="Times New Roman" pitchFamily="18" charset="0"/>
                <a:cs typeface="Times New Roman" pitchFamily="18" charset="0"/>
              </a:rPr>
              <a:t>, the first to use it in nearly all of the forms and functions.</a:t>
            </a:r>
          </a:p>
          <a:p>
            <a:pPr marL="0" indent="0" algn="just">
              <a:buFont typeface="Wingdings" pitchFamily="2" charset="2"/>
              <a:buChar char="Ø"/>
            </a:pPr>
            <a:r>
              <a:rPr lang="en-US" sz="2800" i="1" dirty="0" smtClean="0">
                <a:solidFill>
                  <a:srgbClr val="FF0000"/>
                </a:solidFill>
                <a:latin typeface="Times New Roman" pitchFamily="18" charset="0"/>
                <a:cs typeface="Times New Roman" pitchFamily="18" charset="0"/>
              </a:rPr>
              <a:t>The modern turbine has been developed as a result of the improvements of the waterwheel</a:t>
            </a:r>
            <a:r>
              <a:rPr lang="en-US" sz="2800" i="1" dirty="0" smtClean="0">
                <a:latin typeface="Times New Roman" pitchFamily="18" charset="0"/>
                <a:cs typeface="Times New Roman" pitchFamily="18" charset="0"/>
              </a:rPr>
              <a:t>. Most of the developments were achieved by French engineers.</a:t>
            </a:r>
          </a:p>
          <a:p>
            <a:pPr marL="0" indent="0" algn="just">
              <a:buFont typeface="Wingdings" pitchFamily="2" charset="2"/>
              <a:buChar char="Ø"/>
            </a:pPr>
            <a:endParaRPr lang="en-US" sz="2800" i="1" dirty="0" smtClean="0">
              <a:latin typeface="Times New Roman" pitchFamily="18" charset="0"/>
              <a:cs typeface="Times New Roman" pitchFamily="18" charset="0"/>
            </a:endParaRPr>
          </a:p>
          <a:p>
            <a:pPr marL="0" indent="0" algn="just"/>
            <a:endParaRPr lang="en-US" sz="28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098">
                                            <p:txEl>
                                              <p:pRg st="0" end="0"/>
                                            </p:txEl>
                                          </p:spTgt>
                                        </p:tgtEl>
                                        <p:attrNameLst>
                                          <p:attrName>style.visibility</p:attrName>
                                        </p:attrNameLst>
                                      </p:cBhvr>
                                      <p:to>
                                        <p:strVal val="visible"/>
                                      </p:to>
                                    </p:set>
                                    <p:animEffect transition="in" filter="wipe(down)">
                                      <p:cBhvr>
                                        <p:cTn id="7" dur="500"/>
                                        <p:tgtEl>
                                          <p:spTgt spid="409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098">
                                            <p:txEl>
                                              <p:pRg st="1" end="1"/>
                                            </p:txEl>
                                          </p:spTgt>
                                        </p:tgtEl>
                                        <p:attrNameLst>
                                          <p:attrName>style.visibility</p:attrName>
                                        </p:attrNameLst>
                                      </p:cBhvr>
                                      <p:to>
                                        <p:strVal val="visible"/>
                                      </p:to>
                                    </p:set>
                                    <p:animEffect transition="in" filter="wipe(down)">
                                      <p:cBhvr>
                                        <p:cTn id="12" dur="500"/>
                                        <p:tgtEl>
                                          <p:spTgt spid="409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098">
                                            <p:txEl>
                                              <p:pRg st="2" end="2"/>
                                            </p:txEl>
                                          </p:spTgt>
                                        </p:tgtEl>
                                        <p:attrNameLst>
                                          <p:attrName>style.visibility</p:attrName>
                                        </p:attrNameLst>
                                      </p:cBhvr>
                                      <p:to>
                                        <p:strVal val="visible"/>
                                      </p:to>
                                    </p:set>
                                    <p:animEffect transition="in" filter="wipe(down)">
                                      <p:cBhvr>
                                        <p:cTn id="17" dur="500"/>
                                        <p:tgtEl>
                                          <p:spTgt spid="409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4098">
                                            <p:txEl>
                                              <p:pRg st="3" end="3"/>
                                            </p:txEl>
                                          </p:spTgt>
                                        </p:tgtEl>
                                        <p:attrNameLst>
                                          <p:attrName>style.visibility</p:attrName>
                                        </p:attrNameLst>
                                      </p:cBhvr>
                                      <p:to>
                                        <p:strVal val="visible"/>
                                      </p:to>
                                    </p:set>
                                    <p:animEffect transition="in" filter="wipe(down)">
                                      <p:cBhvr>
                                        <p:cTn id="22" dur="500"/>
                                        <p:tgtEl>
                                          <p:spTgt spid="409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4098">
                                            <p:txEl>
                                              <p:pRg st="4" end="4"/>
                                            </p:txEl>
                                          </p:spTgt>
                                        </p:tgtEl>
                                        <p:attrNameLst>
                                          <p:attrName>style.visibility</p:attrName>
                                        </p:attrNameLst>
                                      </p:cBhvr>
                                      <p:to>
                                        <p:strVal val="visible"/>
                                      </p:to>
                                    </p:set>
                                    <p:animEffect transition="in" filter="wipe(down)">
                                      <p:cBhvr>
                                        <p:cTn id="27" dur="500"/>
                                        <p:tgtEl>
                                          <p:spTgt spid="409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304800"/>
            <a:ext cx="8001000" cy="572897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0" y="304800"/>
            <a:ext cx="8815477" cy="618834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13679</TotalTime>
  <Words>4305</Words>
  <Application>Microsoft Office PowerPoint</Application>
  <PresentationFormat>On-screen Show (4:3)</PresentationFormat>
  <Paragraphs>325</Paragraphs>
  <Slides>69</Slides>
  <Notes>6</Notes>
  <HiddenSlides>20</HiddenSlides>
  <MMClips>0</MMClips>
  <ScaleCrop>false</ScaleCrop>
  <HeadingPairs>
    <vt:vector size="4" baseType="variant">
      <vt:variant>
        <vt:lpstr>Theme</vt:lpstr>
      </vt:variant>
      <vt:variant>
        <vt:i4>1</vt:i4>
      </vt:variant>
      <vt:variant>
        <vt:lpstr>Slide Titles</vt:lpstr>
      </vt:variant>
      <vt:variant>
        <vt:i4>69</vt:i4>
      </vt:variant>
    </vt:vector>
  </HeadingPairs>
  <TitlesOfParts>
    <vt:vector size="70"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Water Wheels</vt:lpstr>
      <vt:lpstr>Pitchback</vt:lpstr>
      <vt:lpstr>Overshot</vt:lpstr>
      <vt:lpstr>Breastshot</vt:lpstr>
      <vt:lpstr>Undershot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user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user</cp:lastModifiedBy>
  <cp:revision>40</cp:revision>
  <dcterms:created xsi:type="dcterms:W3CDTF">2013-07-23T05:41:26Z</dcterms:created>
  <dcterms:modified xsi:type="dcterms:W3CDTF">2019-05-04T05:12:25Z</dcterms:modified>
</cp:coreProperties>
</file>