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2" r:id="rId16"/>
    <p:sldId id="273" r:id="rId17"/>
    <p:sldId id="274" r:id="rId18"/>
    <p:sldId id="270" r:id="rId19"/>
    <p:sldId id="271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19B0-E1E5-4D06-AF1C-1F712691F340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0E3D-EDD4-45DA-88DB-5A54828803D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19B0-E1E5-4D06-AF1C-1F712691F340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0E3D-EDD4-45DA-88DB-5A54828803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19B0-E1E5-4D06-AF1C-1F712691F340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0E3D-EDD4-45DA-88DB-5A54828803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19B0-E1E5-4D06-AF1C-1F712691F340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0E3D-EDD4-45DA-88DB-5A54828803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19B0-E1E5-4D06-AF1C-1F712691F340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0E3D-EDD4-45DA-88DB-5A54828803D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19B0-E1E5-4D06-AF1C-1F712691F340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0E3D-EDD4-45DA-88DB-5A54828803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19B0-E1E5-4D06-AF1C-1F712691F340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0E3D-EDD4-45DA-88DB-5A54828803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19B0-E1E5-4D06-AF1C-1F712691F340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0E3D-EDD4-45DA-88DB-5A54828803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19B0-E1E5-4D06-AF1C-1F712691F340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0E3D-EDD4-45DA-88DB-5A54828803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19B0-E1E5-4D06-AF1C-1F712691F340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0E3D-EDD4-45DA-88DB-5A54828803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719B0-E1E5-4D06-AF1C-1F712691F340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36A0E3D-EDD4-45DA-88DB-5A54828803D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9719B0-E1E5-4D06-AF1C-1F712691F340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6A0E3D-EDD4-45DA-88DB-5A54828803DD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BASIC METEOROLOGY</a:t>
            </a:r>
          </a:p>
          <a:p>
            <a:r>
              <a:rPr lang="en-US" dirty="0" smtClean="0"/>
              <a:t>Pollutants circulate the same way the air in the troposphere circulates. </a:t>
            </a:r>
          </a:p>
          <a:p>
            <a:endParaRPr lang="en-US" dirty="0" smtClean="0"/>
          </a:p>
          <a:p>
            <a:r>
              <a:rPr lang="en-US" b="1" i="1" dirty="0" smtClean="0"/>
              <a:t>Air movement around low-pressure fronts in the Northern Hemisphere </a:t>
            </a:r>
            <a:r>
              <a:rPr lang="en-US" dirty="0" smtClean="0"/>
              <a:t>is counterclockwise and vertical winds are upward, where condensation and precipitation take place.</a:t>
            </a:r>
          </a:p>
          <a:p>
            <a:r>
              <a:rPr lang="en-US" dirty="0" smtClean="0"/>
              <a:t> High-pressure systems bring sunny and calm weather – stable atmospheric conditions - with winds (in the Northern Hemisphere) spiraling clockwise and downward. </a:t>
            </a:r>
          </a:p>
          <a:p>
            <a:r>
              <a:rPr lang="en-US" dirty="0" smtClean="0"/>
              <a:t>Anticyclones </a:t>
            </a:r>
            <a:r>
              <a:rPr lang="en-US" b="1" dirty="0" smtClean="0"/>
              <a:t>are weather patterns of high stability, </a:t>
            </a:r>
            <a:r>
              <a:rPr lang="en-US" dirty="0" smtClean="0"/>
              <a:t>in which dispersion of pollutants is poor, and </a:t>
            </a:r>
            <a:r>
              <a:rPr lang="en-US" b="1" dirty="0" smtClean="0"/>
              <a:t>are often precursors to air pollution </a:t>
            </a:r>
            <a:r>
              <a:rPr lang="en-US" dirty="0" smtClean="0"/>
              <a:t>episodes.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239000" cy="78028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ATMOSPHERIC DISPERSION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Dispersion is the process by which contaminants move through the air and a plume spreads over a large area, thus reducing the concentration of the pollutants it contains.</a:t>
            </a:r>
          </a:p>
          <a:p>
            <a:r>
              <a:rPr lang="en-US" sz="2800" dirty="0" smtClean="0"/>
              <a:t>The plume spreads both horizontally and vertically. </a:t>
            </a:r>
          </a:p>
          <a:p>
            <a:r>
              <a:rPr lang="en-US" sz="2800" dirty="0" smtClean="0"/>
              <a:t>The most commonly used model for the dispersion of gaseous air pollutants is the Gaussian model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6019800" cy="819912"/>
          </a:xfrm>
        </p:spPr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sz="2800" b="1" i="1" dirty="0" smtClean="0"/>
              <a:t>The predominant force in pollution transport is the wind; </a:t>
            </a:r>
          </a:p>
          <a:p>
            <a:r>
              <a:rPr lang="en-US" sz="2800" b="1" i="1" dirty="0" smtClean="0"/>
              <a:t>Pollutants move downwind</a:t>
            </a:r>
          </a:p>
          <a:p>
            <a:r>
              <a:rPr lang="en-US" sz="2800" b="1" i="1" dirty="0" smtClean="0"/>
              <a:t>The greatest concentration of pollutant molecules is along the plume center line.</a:t>
            </a:r>
          </a:p>
          <a:p>
            <a:r>
              <a:rPr lang="en-US" sz="2800" b="1" i="1" dirty="0" smtClean="0"/>
              <a:t>Molecules diffuse spontaneously from regions of higher concentration to regions of lower concentration</a:t>
            </a:r>
          </a:p>
          <a:p>
            <a:r>
              <a:rPr lang="en-US" sz="2800" b="1" i="1" dirty="0" smtClean="0"/>
              <a:t>The pollutant is emitted continuously, and the emission and dispersion process is steady state.</a:t>
            </a:r>
          </a:p>
          <a:p>
            <a:endParaRPr lang="en-US" sz="2800" b="1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Gaussian Dispersion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209800"/>
            <a:ext cx="6172200" cy="3744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Where:</a:t>
            </a:r>
          </a:p>
          <a:p>
            <a:r>
              <a:rPr lang="en-US" i="1" dirty="0" smtClean="0"/>
              <a:t>C(x, y, z) is the concentration at some point in space with coordinates x, y, z in </a:t>
            </a:r>
            <a:r>
              <a:rPr lang="en-US" dirty="0" smtClean="0"/>
              <a:t>g/m</a:t>
            </a:r>
            <a:r>
              <a:rPr lang="en-US" baseline="30000" dirty="0" smtClean="0"/>
              <a:t>3</a:t>
            </a:r>
            <a:endParaRPr lang="en-US" i="1" dirty="0" smtClean="0"/>
          </a:p>
          <a:p>
            <a:r>
              <a:rPr lang="en-US" i="1" dirty="0" smtClean="0"/>
              <a:t>Q = the emission rate of the pollution source (in g/s),</a:t>
            </a:r>
          </a:p>
          <a:p>
            <a:r>
              <a:rPr lang="en-US" i="1" dirty="0" smtClean="0"/>
              <a:t>u = the average wind speed in ( m/ s ) ,</a:t>
            </a:r>
          </a:p>
          <a:p>
            <a:r>
              <a:rPr lang="en-US" dirty="0" err="1" smtClean="0">
                <a:latin typeface="Symbol" pitchFamily="18" charset="2"/>
              </a:rPr>
              <a:t>s</a:t>
            </a:r>
            <a:r>
              <a:rPr lang="en-US" baseline="-25000" dirty="0" err="1" smtClean="0"/>
              <a:t>y</a:t>
            </a:r>
            <a:r>
              <a:rPr lang="en-US" dirty="0" smtClean="0"/>
              <a:t> = the standard deviation of the plume in the y direction (m)</a:t>
            </a:r>
          </a:p>
          <a:p>
            <a:r>
              <a:rPr lang="en-US" dirty="0" err="1" smtClean="0">
                <a:latin typeface="Symbol" pitchFamily="18" charset="2"/>
              </a:rPr>
              <a:t>s</a:t>
            </a:r>
            <a:r>
              <a:rPr lang="en-US" baseline="-25000" dirty="0" err="1" smtClean="0"/>
              <a:t>z</a:t>
            </a:r>
            <a:r>
              <a:rPr lang="en-US" dirty="0" smtClean="0"/>
              <a:t> = the standard deviation of the plume in the </a:t>
            </a:r>
            <a:r>
              <a:rPr lang="en-US" i="1" dirty="0" smtClean="0"/>
              <a:t>z direction (m)</a:t>
            </a:r>
          </a:p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838200"/>
            <a:ext cx="740979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/>
          <a:lstStyle/>
          <a:p>
            <a:r>
              <a:rPr lang="en-US" dirty="0" smtClean="0"/>
              <a:t>At ground level, the above equation reduces to (z=0):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greatest value of the concentration is along the plume centerline (y=0)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524000"/>
            <a:ext cx="5850731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3733800"/>
            <a:ext cx="4191000" cy="878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standard deviations </a:t>
            </a:r>
            <a:r>
              <a:rPr lang="en-US" sz="3200" dirty="0" err="1" smtClean="0">
                <a:latin typeface="Symbol" pitchFamily="18" charset="2"/>
              </a:rPr>
              <a:t>s</a:t>
            </a:r>
            <a:r>
              <a:rPr lang="en-US" sz="3200" baseline="-25000" dirty="0" err="1" smtClean="0"/>
              <a:t>y</a:t>
            </a:r>
            <a:r>
              <a:rPr lang="en-US" sz="3200" dirty="0" smtClean="0"/>
              <a:t> , and </a:t>
            </a:r>
            <a:r>
              <a:rPr lang="en-US" sz="3200" dirty="0" err="1" smtClean="0">
                <a:latin typeface="Symbol" pitchFamily="18" charset="2"/>
              </a:rPr>
              <a:t>s</a:t>
            </a:r>
            <a:r>
              <a:rPr lang="en-US" sz="3200" baseline="-25000" dirty="0" err="1" smtClean="0"/>
              <a:t>z</a:t>
            </a:r>
            <a:r>
              <a:rPr lang="en-US" sz="3200" dirty="0" smtClean="0"/>
              <a:t>, are measures of the plume spread in the crosswind (lateral) and vertical directions, respectively.</a:t>
            </a:r>
          </a:p>
          <a:p>
            <a:r>
              <a:rPr lang="en-US" sz="3200" dirty="0" smtClean="0"/>
              <a:t> They depend on atmospheric stability and on distance from the source. </a:t>
            </a:r>
          </a:p>
          <a:p>
            <a:r>
              <a:rPr lang="en-US" sz="3200" dirty="0" smtClean="0"/>
              <a:t>Atmospheric stability is classified in stability classes/ categories A through F.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Stability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Class A is the least stable; </a:t>
            </a:r>
          </a:p>
          <a:p>
            <a:r>
              <a:rPr lang="en-US" dirty="0" smtClean="0"/>
              <a:t>Class F is the most stable.</a:t>
            </a:r>
          </a:p>
          <a:p>
            <a:r>
              <a:rPr lang="en-US" dirty="0" smtClean="0"/>
              <a:t>Classes A, B, and C are associated with super-adiabatic conditions;</a:t>
            </a:r>
          </a:p>
          <a:p>
            <a:r>
              <a:rPr lang="en-US" dirty="0" smtClean="0"/>
              <a:t> Class D with neutral conditions; </a:t>
            </a:r>
          </a:p>
          <a:p>
            <a:r>
              <a:rPr lang="en-US" dirty="0" smtClean="0"/>
              <a:t>and Classes E and F with sub-adiabatic conditions. </a:t>
            </a:r>
          </a:p>
          <a:p>
            <a:r>
              <a:rPr lang="en-US" dirty="0" smtClean="0"/>
              <a:t>Class G, indicates conditions of extremely severe temperature inversion, but in considering frequency of occurrence is usually combined with Class F. </a:t>
            </a:r>
          </a:p>
          <a:p>
            <a:r>
              <a:rPr lang="en-US" dirty="0" smtClean="0"/>
              <a:t>Urban and suburban populated areas rarely achieve stability greater than Class D, because of the heat island effect; </a:t>
            </a:r>
          </a:p>
          <a:p>
            <a:r>
              <a:rPr lang="en-US" dirty="0" smtClean="0"/>
              <a:t>stability classes E and F are found in rural and unpopulated areas.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Atmospheric stability</a:t>
            </a:r>
            <a:endParaRPr lang="en-US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362200"/>
            <a:ext cx="6943344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Standard deviation or dispersion coefficient, </a:t>
            </a:r>
            <a:r>
              <a:rPr lang="en-US" sz="2400" dirty="0" err="1" smtClean="0">
                <a:latin typeface="Symbol" pitchFamily="18" charset="2"/>
              </a:rPr>
              <a:t>s</a:t>
            </a:r>
            <a:r>
              <a:rPr lang="en-US" sz="2400" baseline="-25000" dirty="0" err="1" smtClean="0"/>
              <a:t>y</a:t>
            </a:r>
            <a:r>
              <a:rPr lang="en-US" sz="2400" dirty="0" smtClean="0"/>
              <a:t> </a:t>
            </a:r>
            <a:r>
              <a:rPr lang="en-US" sz="2400" b="1" i="1" dirty="0" smtClean="0"/>
              <a:t>, in the crosswind </a:t>
            </a:r>
            <a:r>
              <a:rPr lang="en-US" sz="2400" dirty="0" smtClean="0"/>
              <a:t>direction as a function of downwind distance</a:t>
            </a:r>
          </a:p>
          <a:p>
            <a:endParaRPr lang="en-US" sz="24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1905000"/>
            <a:ext cx="396240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/>
          <a:lstStyle/>
          <a:p>
            <a:r>
              <a:rPr lang="en-US" dirty="0" smtClean="0"/>
              <a:t>Standard deviation or dispersion coefficient,</a:t>
            </a:r>
            <a:r>
              <a:rPr lang="en-US" dirty="0" smtClean="0">
                <a:latin typeface="Symbol" pitchFamily="18" charset="2"/>
              </a:rPr>
              <a:t> </a:t>
            </a:r>
            <a:r>
              <a:rPr lang="en-US" dirty="0" err="1" smtClean="0">
                <a:latin typeface="Symbol" pitchFamily="18" charset="2"/>
              </a:rPr>
              <a:t>s</a:t>
            </a:r>
            <a:r>
              <a:rPr lang="en-US" baseline="-25000" dirty="0" err="1" smtClean="0"/>
              <a:t>z</a:t>
            </a:r>
            <a:r>
              <a:rPr lang="en-US" b="1" dirty="0" smtClean="0"/>
              <a:t>, in the vertical direction </a:t>
            </a:r>
            <a:r>
              <a:rPr lang="en-US" dirty="0" smtClean="0"/>
              <a:t>as a function of downwind distance</a:t>
            </a:r>
          </a:p>
          <a:p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447800"/>
            <a:ext cx="4876800" cy="5309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229600" cy="5562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High- and low-pressure systems, are commonly called anticyclones and cyclones.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667000"/>
            <a:ext cx="7315200" cy="3637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511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Variation of Wind Speed With Elevation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Wind direction shifts and wind speed varies with time and elevation. </a:t>
            </a:r>
          </a:p>
          <a:p>
            <a:r>
              <a:rPr lang="en-US" dirty="0" smtClean="0"/>
              <a:t>The variation of wind speed with elevation can be approximated by a parabolic wind velocity profile:</a:t>
            </a:r>
            <a:endParaRPr lang="en-US" b="1" i="1" dirty="0" smtClean="0"/>
          </a:p>
          <a:p>
            <a:endParaRPr lang="en-US" b="1" i="1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exponent </a:t>
            </a:r>
            <a:r>
              <a:rPr lang="en-US" i="1" dirty="0" smtClean="0"/>
              <a:t>n, called the stability parameter, is an empirically determined function </a:t>
            </a:r>
            <a:r>
              <a:rPr lang="en-US" dirty="0" smtClean="0"/>
              <a:t>of the atmospheric stability, and </a:t>
            </a:r>
            <a:r>
              <a:rPr lang="en-US" i="1" dirty="0" smtClean="0"/>
              <a:t>is given in T</a:t>
            </a:r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3276600"/>
            <a:ext cx="2990850" cy="143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3891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438400"/>
            <a:ext cx="6477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Effective Stack Height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The effective stack height is the sum of stack height and the height, above the stack to which the plume rises before dispersing downwind, </a:t>
            </a:r>
            <a:r>
              <a:rPr lang="en-US" dirty="0" smtClean="0">
                <a:latin typeface="Symbol" pitchFamily="18" charset="2"/>
              </a:rPr>
              <a:t>D</a:t>
            </a:r>
            <a:r>
              <a:rPr lang="en-US" dirty="0" smtClean="0"/>
              <a:t>h:</a:t>
            </a:r>
          </a:p>
          <a:p>
            <a:r>
              <a:rPr lang="en-US" dirty="0" smtClean="0"/>
              <a:t>For super-adiabatic conditions: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 neutral stability: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3048000"/>
            <a:ext cx="3733800" cy="1283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5105400"/>
            <a:ext cx="3810000" cy="1099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For sub-adiabatic conditions:</a:t>
            </a:r>
          </a:p>
          <a:p>
            <a:endParaRPr lang="en-US" sz="3200" b="1" dirty="0" smtClean="0"/>
          </a:p>
          <a:p>
            <a:endParaRPr lang="en-US" sz="3200" b="1" dirty="0" smtClean="0"/>
          </a:p>
          <a:p>
            <a:endParaRPr lang="en-US" sz="3200" b="1" dirty="0" smtClean="0"/>
          </a:p>
          <a:p>
            <a:pPr>
              <a:buNone/>
            </a:pPr>
            <a:r>
              <a:rPr lang="en-US" sz="3200" dirty="0" smtClean="0"/>
              <a:t>Where:</a:t>
            </a:r>
          </a:p>
          <a:p>
            <a:r>
              <a:rPr lang="en-US" sz="2800" dirty="0" err="1" smtClean="0"/>
              <a:t>V</a:t>
            </a:r>
            <a:r>
              <a:rPr lang="en-US" sz="2800" baseline="-25000" dirty="0" err="1" smtClean="0"/>
              <a:t>s</a:t>
            </a:r>
            <a:r>
              <a:rPr lang="en-US" sz="2800" dirty="0" smtClean="0"/>
              <a:t> </a:t>
            </a:r>
            <a:r>
              <a:rPr lang="en-US" sz="2800" dirty="0" smtClean="0"/>
              <a:t>= stack gas exit speed (in </a:t>
            </a:r>
            <a:r>
              <a:rPr lang="en-US" sz="2800" i="1" dirty="0" smtClean="0"/>
              <a:t>m/s ) ,</a:t>
            </a:r>
          </a:p>
          <a:p>
            <a:r>
              <a:rPr lang="en-US" sz="2800" i="1" dirty="0" smtClean="0"/>
              <a:t>d = stack diameter (in m), and</a:t>
            </a:r>
          </a:p>
          <a:p>
            <a:r>
              <a:rPr lang="en-US" sz="2800" dirty="0" err="1" smtClean="0"/>
              <a:t>Q</a:t>
            </a:r>
            <a:r>
              <a:rPr lang="en-US" sz="2800" baseline="-25000" dirty="0" err="1" smtClean="0"/>
              <a:t>h</a:t>
            </a:r>
            <a:r>
              <a:rPr lang="en-US" sz="2800" dirty="0" smtClean="0"/>
              <a:t> = heat emission rate from the stack (in kJ/s)</a:t>
            </a:r>
            <a:endParaRPr lang="en-US" sz="3200" b="1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057400"/>
            <a:ext cx="4394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useful formula for estimating worst case mean concentrations downwind of a point source is the following equation suggested by Hanna et al.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where: </a:t>
            </a:r>
          </a:p>
          <a:p>
            <a:r>
              <a:rPr lang="en-US" dirty="0" smtClean="0"/>
              <a:t>Q = source strength or emission rate of gas or particulate [kg/s] </a:t>
            </a:r>
          </a:p>
          <a:p>
            <a:r>
              <a:rPr lang="en-US" dirty="0" err="1" smtClean="0"/>
              <a:t>C</a:t>
            </a:r>
            <a:r>
              <a:rPr lang="en-US" baseline="-25000" dirty="0" err="1" smtClean="0"/>
              <a:t>wc</a:t>
            </a:r>
            <a:r>
              <a:rPr lang="en-US" baseline="30000" dirty="0" smtClean="0"/>
              <a:t> </a:t>
            </a:r>
            <a:r>
              <a:rPr lang="en-US" dirty="0" smtClean="0"/>
              <a:t>= worst case concentration [</a:t>
            </a:r>
            <a:r>
              <a:rPr lang="en-US" dirty="0" err="1" smtClean="0"/>
              <a:t>μg</a:t>
            </a:r>
            <a:r>
              <a:rPr lang="en-US" dirty="0" smtClean="0"/>
              <a:t>/m</a:t>
            </a:r>
            <a:r>
              <a:rPr lang="en-US" baseline="30000" dirty="0" smtClean="0"/>
              <a:t>3</a:t>
            </a:r>
            <a:r>
              <a:rPr lang="en-US" dirty="0" smtClean="0"/>
              <a:t>] </a:t>
            </a:r>
          </a:p>
          <a:p>
            <a:r>
              <a:rPr lang="en-US" dirty="0" smtClean="0"/>
              <a:t>U = worst case wind speed at height z = 10 m, usually 1 m/s </a:t>
            </a:r>
          </a:p>
          <a:p>
            <a:r>
              <a:rPr lang="en-US" dirty="0" err="1" smtClean="0"/>
              <a:t>W</a:t>
            </a:r>
            <a:r>
              <a:rPr lang="en-US" baseline="-25000" dirty="0" err="1" smtClean="0"/>
              <a:t>wc</a:t>
            </a:r>
            <a:r>
              <a:rPr lang="en-US" baseline="30000" dirty="0" smtClean="0"/>
              <a:t> </a:t>
            </a:r>
            <a:r>
              <a:rPr lang="en-US" dirty="0" smtClean="0"/>
              <a:t>= </a:t>
            </a:r>
            <a:r>
              <a:rPr lang="en-US" dirty="0" err="1" smtClean="0">
                <a:latin typeface="Symbol" pitchFamily="18" charset="2"/>
              </a:rPr>
              <a:t>s</a:t>
            </a:r>
            <a:r>
              <a:rPr lang="en-US" baseline="-25000" dirty="0" err="1" smtClean="0"/>
              <a:t>y</a:t>
            </a:r>
            <a:r>
              <a:rPr lang="en-US" baseline="-25000" dirty="0" smtClean="0"/>
              <a:t> , </a:t>
            </a:r>
            <a:r>
              <a:rPr lang="en-US" dirty="0" smtClean="0"/>
              <a:t>worst case cloud width [m] (usually assume W = 0.1x, where x is distance from the source) </a:t>
            </a:r>
          </a:p>
          <a:p>
            <a:r>
              <a:rPr lang="en-US" dirty="0" err="1" smtClean="0"/>
              <a:t>H</a:t>
            </a:r>
            <a:r>
              <a:rPr lang="en-US" baseline="-25000" dirty="0" err="1" smtClean="0"/>
              <a:t>wc</a:t>
            </a:r>
            <a:r>
              <a:rPr lang="en-US" baseline="30000" dirty="0" smtClean="0"/>
              <a:t> </a:t>
            </a:r>
            <a:r>
              <a:rPr lang="en-US" dirty="0" smtClean="0"/>
              <a:t>= </a:t>
            </a:r>
            <a:r>
              <a:rPr lang="en-US" dirty="0" err="1" smtClean="0">
                <a:latin typeface="Symbol" pitchFamily="18" charset="2"/>
              </a:rPr>
              <a:t>s</a:t>
            </a:r>
            <a:r>
              <a:rPr lang="en-US" baseline="-25000" dirty="0" err="1" smtClean="0"/>
              <a:t>z</a:t>
            </a:r>
            <a:r>
              <a:rPr lang="en-US" baseline="-25000" dirty="0" smtClean="0"/>
              <a:t> ,</a:t>
            </a:r>
            <a:r>
              <a:rPr lang="en-US" dirty="0" smtClean="0"/>
              <a:t>worst case cloud depth (usually assume H = 50 m in worst case) </a:t>
            </a:r>
          </a:p>
          <a:p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2057399"/>
            <a:ext cx="2438400" cy="1045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Anticyclones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Are weather patterns of high stability</a:t>
            </a:r>
          </a:p>
          <a:p>
            <a:r>
              <a:rPr lang="en-US" sz="4000" b="1" dirty="0" smtClean="0"/>
              <a:t>Have poor dispersion of pollutants</a:t>
            </a:r>
          </a:p>
          <a:p>
            <a:r>
              <a:rPr lang="en-US" sz="4000" b="1" dirty="0" smtClean="0"/>
              <a:t>Are often precursors to air pollution episodes.</a:t>
            </a:r>
          </a:p>
          <a:p>
            <a:endParaRPr lang="en-US" sz="3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Vertical dispersion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rate at which </a:t>
            </a:r>
            <a:r>
              <a:rPr lang="en-US" i="1" dirty="0" smtClean="0"/>
              <a:t>dry </a:t>
            </a:r>
            <a:r>
              <a:rPr lang="en-US" b="1" i="1" dirty="0" smtClean="0"/>
              <a:t>air cools as it rises is </a:t>
            </a:r>
            <a:r>
              <a:rPr lang="en-US" dirty="0" smtClean="0"/>
              <a:t>called the dry </a:t>
            </a:r>
            <a:r>
              <a:rPr lang="en-US" b="1" i="1" dirty="0" smtClean="0"/>
              <a:t>adiabatic lapse rate</a:t>
            </a:r>
          </a:p>
          <a:p>
            <a:r>
              <a:rPr lang="en-US" b="1" i="1" dirty="0" smtClean="0"/>
              <a:t> </a:t>
            </a:r>
            <a:r>
              <a:rPr lang="en-US" dirty="0" smtClean="0"/>
              <a:t>dry </a:t>
            </a:r>
            <a:r>
              <a:rPr lang="en-US" b="1" i="1" dirty="0" smtClean="0"/>
              <a:t>adiabatic lapse rate is independent of the ambient air temperature.</a:t>
            </a:r>
          </a:p>
          <a:p>
            <a:r>
              <a:rPr lang="en-US" dirty="0" smtClean="0"/>
              <a:t>The </a:t>
            </a:r>
            <a:r>
              <a:rPr lang="en-US" i="1" dirty="0" smtClean="0"/>
              <a:t>dry adiabatic lapse rate :</a:t>
            </a:r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dirty="0" smtClean="0"/>
          </a:p>
          <a:p>
            <a:r>
              <a:rPr lang="en-US" dirty="0" smtClean="0"/>
              <a:t>where T = temperature and z = altitude.</a:t>
            </a:r>
          </a:p>
          <a:p>
            <a:r>
              <a:rPr lang="en-US" dirty="0" smtClean="0"/>
              <a:t>The actual measured rate at which </a:t>
            </a:r>
            <a:r>
              <a:rPr lang="en-US" b="1" dirty="0" smtClean="0"/>
              <a:t>air cools as it rises is called the </a:t>
            </a:r>
            <a:r>
              <a:rPr lang="en-US" b="1" i="1" dirty="0" smtClean="0"/>
              <a:t>ambient or prevailing lapse rate.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3276600"/>
            <a:ext cx="423025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/>
          <a:lstStyle/>
          <a:p>
            <a:r>
              <a:rPr lang="en-US" sz="2800" b="1" i="1" dirty="0" smtClean="0"/>
              <a:t>The relationships between the ambient lapse rate and the dry </a:t>
            </a:r>
            <a:r>
              <a:rPr lang="en-US" sz="2800" dirty="0" smtClean="0"/>
              <a:t>adiabatic lapse rate essentially determine the stability of the air and the speed with which pollutants will disperse. 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514600"/>
            <a:ext cx="7315200" cy="3798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3657600"/>
          </a:xfrm>
        </p:spPr>
        <p:txBody>
          <a:bodyPr>
            <a:noAutofit/>
          </a:bodyPr>
          <a:lstStyle/>
          <a:p>
            <a:r>
              <a:rPr lang="en-US" sz="2800" b="1" i="1" dirty="0" smtClean="0"/>
              <a:t>Neutral stability: </a:t>
            </a:r>
            <a:r>
              <a:rPr lang="en-US" sz="2800" i="1" dirty="0" smtClean="0"/>
              <a:t>w</a:t>
            </a:r>
            <a:r>
              <a:rPr lang="en-US" sz="2800" dirty="0" smtClean="0"/>
              <a:t>hen the ambient lapse rate is exactly the same as the </a:t>
            </a:r>
            <a:r>
              <a:rPr lang="en-US" sz="2800" i="1" dirty="0" smtClean="0"/>
              <a:t>dry adiabatic lapse rate</a:t>
            </a:r>
          </a:p>
          <a:p>
            <a:r>
              <a:rPr lang="en-US" sz="2800" dirty="0" smtClean="0"/>
              <a:t>Neutral stability conditions usually result in </a:t>
            </a:r>
            <a:r>
              <a:rPr lang="en-US" sz="2800" i="1" dirty="0" smtClean="0"/>
              <a:t>coning plumes</a:t>
            </a:r>
          </a:p>
          <a:p>
            <a:endParaRPr lang="en-US" sz="2800" b="1" i="1" dirty="0" smtClean="0"/>
          </a:p>
          <a:p>
            <a:endParaRPr lang="en-US" sz="2800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4191000"/>
            <a:ext cx="575564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3200400"/>
          </a:xfrm>
        </p:spPr>
        <p:txBody>
          <a:bodyPr>
            <a:no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Super-adiabatic</a:t>
            </a:r>
            <a:r>
              <a:rPr lang="en-US" sz="2800" b="1" i="1" dirty="0" smtClean="0"/>
              <a:t>: </a:t>
            </a:r>
            <a:r>
              <a:rPr lang="en-US" sz="2800" i="1" dirty="0" smtClean="0"/>
              <a:t>when the air </a:t>
            </a:r>
            <a:r>
              <a:rPr lang="en-US" sz="2800" dirty="0" smtClean="0"/>
              <a:t>temperature drops more than </a:t>
            </a:r>
            <a:r>
              <a:rPr lang="en-US" sz="2800" i="1" dirty="0" smtClean="0"/>
              <a:t>9.8</a:t>
            </a:r>
            <a:r>
              <a:rPr lang="en-US" sz="2800" i="1" baseline="30000" dirty="0" smtClean="0"/>
              <a:t>o</a:t>
            </a:r>
            <a:r>
              <a:rPr lang="en-US" sz="2800" i="1" dirty="0" smtClean="0"/>
              <a:t>C/km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Super-adiabatic</a:t>
            </a:r>
            <a:r>
              <a:rPr lang="en-US" sz="2800" dirty="0" smtClean="0"/>
              <a:t> atmospheric conditions are unstable and favor dispersion </a:t>
            </a:r>
          </a:p>
          <a:p>
            <a:r>
              <a:rPr lang="en-US" sz="2800" b="1" dirty="0" smtClean="0"/>
              <a:t>A looping plume also produces high ground-level concentrations</a:t>
            </a:r>
            <a:endParaRPr lang="en-US" sz="2800" dirty="0" smtClean="0"/>
          </a:p>
          <a:p>
            <a:endParaRPr lang="en-US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4648200"/>
            <a:ext cx="6096000" cy="161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05400"/>
          </a:xfrm>
        </p:spPr>
        <p:txBody>
          <a:bodyPr>
            <a:no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Sub-adiabatic conditions: </a:t>
            </a:r>
            <a:r>
              <a:rPr lang="en-US" sz="2800" b="1" dirty="0" smtClean="0"/>
              <a:t>when the air temperature drops at a rate less than </a:t>
            </a:r>
            <a:r>
              <a:rPr lang="en-US" sz="2800" b="1" i="1" dirty="0" smtClean="0"/>
              <a:t>9.8</a:t>
            </a:r>
            <a:r>
              <a:rPr lang="en-US" sz="2800" b="1" i="1" baseline="30000" dirty="0" smtClean="0"/>
              <a:t>o</a:t>
            </a:r>
            <a:r>
              <a:rPr lang="en-US" sz="2800" b="1" i="1" dirty="0" smtClean="0"/>
              <a:t>C/km. </a:t>
            </a:r>
          </a:p>
          <a:p>
            <a:r>
              <a:rPr lang="en-US" sz="2800" b="1" i="1" dirty="0" smtClean="0"/>
              <a:t>A special case of </a:t>
            </a:r>
            <a:r>
              <a:rPr lang="en-US" sz="2800" b="1" dirty="0" smtClean="0"/>
              <a:t>sub-adiabatic conditions is the </a:t>
            </a:r>
            <a:r>
              <a:rPr lang="en-US" sz="2800" b="1" i="1" dirty="0" smtClean="0"/>
              <a:t>temperature inversion, when the air temperature actually </a:t>
            </a:r>
            <a:r>
              <a:rPr lang="en-US" sz="2800" b="1" dirty="0" smtClean="0"/>
              <a:t>increases with altitude and a layer of warm </a:t>
            </a:r>
            <a:r>
              <a:rPr lang="en-US" sz="2800" b="1" i="1" dirty="0" smtClean="0"/>
              <a:t>air exists over a layer of cold air.</a:t>
            </a:r>
          </a:p>
          <a:p>
            <a:r>
              <a:rPr lang="en-US" sz="2800" b="1" dirty="0" smtClean="0"/>
              <a:t>Sub-adiabatic conditions are stable and result in poor dispersion;</a:t>
            </a:r>
          </a:p>
          <a:p>
            <a:r>
              <a:rPr lang="en-US" sz="2800" b="1" dirty="0" smtClean="0"/>
              <a:t> Inversions are extremely stable and trap pollutants, inhibiting dispersion.</a:t>
            </a:r>
          </a:p>
          <a:p>
            <a:endParaRPr lang="en-US" sz="2800" b="1" dirty="0" smtClean="0"/>
          </a:p>
          <a:p>
            <a:endParaRPr lang="en-US" sz="2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>
            <a:normAutofit/>
          </a:bodyPr>
          <a:lstStyle/>
          <a:p>
            <a:r>
              <a:rPr lang="en-US" i="1" dirty="0" smtClean="0"/>
              <a:t> Under stable (</a:t>
            </a:r>
            <a:r>
              <a:rPr lang="en-US" i="1" dirty="0" err="1" smtClean="0"/>
              <a:t>subadiabatic</a:t>
            </a:r>
            <a:r>
              <a:rPr lang="en-US" i="1" dirty="0" smtClean="0"/>
              <a:t>) conditions, the fanning plume </a:t>
            </a:r>
            <a:r>
              <a:rPr lang="en-US" dirty="0" smtClean="0"/>
              <a:t>tends to spread out in a single flat layer.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i="1" dirty="0" smtClean="0"/>
          </a:p>
          <a:p>
            <a:r>
              <a:rPr lang="en-US" i="1" dirty="0" smtClean="0"/>
              <a:t>Fumigation: pollutants are caught under an inversion and are mixed owing to a </a:t>
            </a:r>
            <a:r>
              <a:rPr lang="en-US" dirty="0" smtClean="0"/>
              <a:t>strong lapse rate</a:t>
            </a:r>
          </a:p>
          <a:p>
            <a:endParaRPr lang="en-US" i="1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981200"/>
            <a:ext cx="542062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4648199"/>
            <a:ext cx="4495800" cy="1502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248</TotalTime>
  <Words>1037</Words>
  <Application>Microsoft Office PowerPoint</Application>
  <PresentationFormat>On-screen Show (4:3)</PresentationFormat>
  <Paragraphs>119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Flow</vt:lpstr>
      <vt:lpstr>PowerPoint Presentation</vt:lpstr>
      <vt:lpstr>PowerPoint Presentation</vt:lpstr>
      <vt:lpstr>Anticyclones</vt:lpstr>
      <vt:lpstr>Vertical dispersion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ATMOSPHERIC DISPERSION</vt:lpstr>
      <vt:lpstr>Assumptions</vt:lpstr>
      <vt:lpstr>The Gaussian Dispersion Model</vt:lpstr>
      <vt:lpstr>PowerPoint Presentation</vt:lpstr>
      <vt:lpstr>PowerPoint Presentation</vt:lpstr>
      <vt:lpstr>PowerPoint Presentation</vt:lpstr>
      <vt:lpstr>Stability classes</vt:lpstr>
      <vt:lpstr>Atmospheric stability</vt:lpstr>
      <vt:lpstr>PowerPoint Presentation</vt:lpstr>
      <vt:lpstr>PowerPoint Presentation</vt:lpstr>
      <vt:lpstr>Variation of Wind Speed With Elevation</vt:lpstr>
      <vt:lpstr>PowerPoint Presentation</vt:lpstr>
      <vt:lpstr>Effective Stack Height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Zebene</dc:creator>
  <cp:lastModifiedBy>Zebene</cp:lastModifiedBy>
  <cp:revision>33</cp:revision>
  <dcterms:created xsi:type="dcterms:W3CDTF">2018-06-11T07:27:05Z</dcterms:created>
  <dcterms:modified xsi:type="dcterms:W3CDTF">2018-06-19T07:31:07Z</dcterms:modified>
</cp:coreProperties>
</file>