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7200900" cy="9715500"/>
  <p:notesSz cx="7200900" cy="97155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40067" y="3011805"/>
            <a:ext cx="6120765" cy="20402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80135" y="5440680"/>
            <a:ext cx="5040629" cy="2428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60045" y="2234565"/>
            <a:ext cx="3132391" cy="6412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708463" y="2234565"/>
            <a:ext cx="3132391" cy="6412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0045" y="388619"/>
            <a:ext cx="6480809" cy="15544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60045" y="2234565"/>
            <a:ext cx="6480809" cy="6412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448306" y="9035415"/>
            <a:ext cx="2304287" cy="485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60045" y="9035415"/>
            <a:ext cx="1656207" cy="485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184648" y="9035415"/>
            <a:ext cx="1656207" cy="485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slide" Target="slide2.xml"/><Relationship Id="rId3" Type="http://schemas.openxmlformats.org/officeDocument/2006/relationships/slide" Target="slide3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slide" Target="slide3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slide" Target="slide4.xml"/><Relationship Id="rId3" Type="http://schemas.openxmlformats.org/officeDocument/2006/relationships/slide" Target="slide5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slide" Target="slide6.xml"/><Relationship Id="rId3" Type="http://schemas.openxmlformats.org/officeDocument/2006/relationships/image" Target="../media/image1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33685" y="3517747"/>
            <a:ext cx="0" cy="202565"/>
          </a:xfrm>
          <a:custGeom>
            <a:avLst/>
            <a:gdLst/>
            <a:ahLst/>
            <a:cxnLst/>
            <a:rect l="l" t="t" r="r" b="b"/>
            <a:pathLst>
              <a:path w="0" h="202564">
                <a:moveTo>
                  <a:pt x="0" y="0"/>
                </a:moveTo>
                <a:lnTo>
                  <a:pt x="0" y="202323"/>
                </a:lnTo>
              </a:path>
            </a:pathLst>
          </a:custGeom>
          <a:ln w="50406">
            <a:solidFill>
              <a:srgbClr val="B2B2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733685" y="3720058"/>
            <a:ext cx="0" cy="152400"/>
          </a:xfrm>
          <a:custGeom>
            <a:avLst/>
            <a:gdLst/>
            <a:ahLst/>
            <a:cxnLst/>
            <a:rect l="l" t="t" r="r" b="b"/>
            <a:pathLst>
              <a:path w="0" h="152400">
                <a:moveTo>
                  <a:pt x="0" y="0"/>
                </a:moveTo>
                <a:lnTo>
                  <a:pt x="0" y="151917"/>
                </a:lnTo>
              </a:path>
            </a:pathLst>
          </a:custGeom>
          <a:ln w="50406">
            <a:solidFill>
              <a:srgbClr val="B2B2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33685" y="3815105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0"/>
                </a:moveTo>
                <a:lnTo>
                  <a:pt x="0" y="101523"/>
                </a:lnTo>
              </a:path>
            </a:pathLst>
          </a:custGeom>
          <a:ln w="50406">
            <a:solidFill>
              <a:srgbClr val="B2B2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95782" y="2530701"/>
            <a:ext cx="1699260" cy="2533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25">
                <a:latin typeface="Arial"/>
                <a:cs typeface="Arial"/>
              </a:rPr>
              <a:t>CENTRIFUGES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00176" y="3618710"/>
            <a:ext cx="2651125" cy="3333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spc="5">
                <a:latin typeface="Arial"/>
                <a:cs typeface="Arial"/>
              </a:rPr>
              <a:t>W</a:t>
            </a:r>
            <a:r>
              <a:rPr dirty="0" sz="900" spc="45">
                <a:latin typeface="Arial"/>
                <a:cs typeface="Arial"/>
              </a:rPr>
              <a:t> </a:t>
            </a:r>
            <a:r>
              <a:rPr dirty="0" sz="900" spc="50">
                <a:latin typeface="Arial"/>
                <a:cs typeface="Arial"/>
              </a:rPr>
              <a:t>Wieking</a:t>
            </a:r>
            <a:r>
              <a:rPr dirty="0" sz="900">
                <a:latin typeface="Arial"/>
                <a:cs typeface="Arial"/>
              </a:rPr>
              <a:t>,</a:t>
            </a:r>
            <a:r>
              <a:rPr dirty="0" sz="900" spc="45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Food</a:t>
            </a:r>
            <a:r>
              <a:rPr dirty="0" sz="900" spc="50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Tec</a:t>
            </a:r>
            <a:r>
              <a:rPr dirty="0" sz="900" spc="45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GmbH,</a:t>
            </a:r>
            <a:r>
              <a:rPr dirty="0" sz="900" spc="50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Oelde,</a:t>
            </a:r>
            <a:r>
              <a:rPr dirty="0" sz="900" spc="45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Germany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65"/>
              </a:spcBef>
            </a:pPr>
            <a:r>
              <a:rPr dirty="0" sz="800" spc="-5">
                <a:latin typeface="Arial"/>
                <a:cs typeface="Arial"/>
              </a:rPr>
              <a:t>Copyright</a:t>
            </a:r>
            <a:r>
              <a:rPr dirty="0" sz="800" spc="3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2002,</a:t>
            </a:r>
            <a:r>
              <a:rPr dirty="0" sz="800" spc="3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Elsevier</a:t>
            </a:r>
            <a:r>
              <a:rPr dirty="0" sz="800" spc="3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Science</a:t>
            </a:r>
            <a:r>
              <a:rPr dirty="0" sz="800" spc="3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Ltd.</a:t>
            </a:r>
            <a:r>
              <a:rPr dirty="0" sz="800" spc="3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All</a:t>
            </a:r>
            <a:r>
              <a:rPr dirty="0" sz="800" spc="3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Rights</a:t>
            </a:r>
            <a:r>
              <a:rPr dirty="0" sz="800" spc="3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Reserved</a:t>
            </a:r>
            <a:endParaRPr sz="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95782" y="4451492"/>
            <a:ext cx="2911475" cy="16046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</a:pPr>
            <a:r>
              <a:rPr dirty="0" sz="1100" spc="80">
                <a:latin typeface="Arial"/>
                <a:cs typeface="Arial"/>
              </a:rPr>
              <a:t>Introduction</a:t>
            </a:r>
            <a:endParaRPr sz="1100">
              <a:latin typeface="Arial"/>
              <a:cs typeface="Arial"/>
            </a:endParaRPr>
          </a:p>
          <a:p>
            <a:pPr algn="just" marL="12700" marR="5080" indent="-635">
              <a:lnSpc>
                <a:spcPct val="100000"/>
              </a:lnSpc>
              <a:spcBef>
                <a:spcPts val="570"/>
              </a:spcBef>
            </a:pPr>
            <a:r>
              <a:rPr dirty="0" sz="1000" spc="70">
                <a:latin typeface="PMingLiU"/>
                <a:cs typeface="PMingLiU"/>
              </a:rPr>
              <a:t>Apa</a:t>
            </a:r>
            <a:r>
              <a:rPr dirty="0" sz="1000" spc="45">
                <a:latin typeface="PMingLiU"/>
                <a:cs typeface="PMingLiU"/>
              </a:rPr>
              <a:t>r</a:t>
            </a:r>
            <a:r>
              <a:rPr dirty="0" sz="1000" spc="70">
                <a:latin typeface="PMingLiU"/>
                <a:cs typeface="PMingLiU"/>
              </a:rPr>
              <a:t>t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from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therm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15">
                <a:latin typeface="PMingLiU"/>
                <a:cs typeface="PMingLiU"/>
              </a:rPr>
              <a:t>l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extracti</a:t>
            </a:r>
            <a:r>
              <a:rPr dirty="0" sz="1000" spc="85">
                <a:latin typeface="PMingLiU"/>
                <a:cs typeface="PMingLiU"/>
              </a:rPr>
              <a:t>o</a:t>
            </a:r>
            <a:r>
              <a:rPr dirty="0" sz="1000" spc="80">
                <a:latin typeface="PMingLiU"/>
                <a:cs typeface="PMingLiU"/>
              </a:rPr>
              <a:t>n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meth</a:t>
            </a:r>
            <a:r>
              <a:rPr dirty="0" sz="1000" spc="75">
                <a:latin typeface="PMingLiU"/>
                <a:cs typeface="PMingLiU"/>
              </a:rPr>
              <a:t>o</a:t>
            </a:r>
            <a:r>
              <a:rPr dirty="0" sz="1000" spc="45">
                <a:latin typeface="PMingLiU"/>
                <a:cs typeface="PMingLiU"/>
              </a:rPr>
              <a:t>ds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55">
                <a:latin typeface="PMingLiU"/>
                <a:cs typeface="PMingLiU"/>
              </a:rPr>
              <a:t>tion,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me</a:t>
            </a:r>
            <a:r>
              <a:rPr dirty="0" sz="1000" spc="45">
                <a:latin typeface="PMingLiU"/>
                <a:cs typeface="PMingLiU"/>
              </a:rPr>
              <a:t>c</a:t>
            </a:r>
            <a:r>
              <a:rPr dirty="0" sz="1000" spc="60">
                <a:latin typeface="PMingLiU"/>
                <a:cs typeface="PMingLiU"/>
              </a:rPr>
              <a:t>hanic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15">
                <a:latin typeface="PMingLiU"/>
                <a:cs typeface="PMingLiU"/>
              </a:rPr>
              <a:t>l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me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60">
                <a:latin typeface="PMingLiU"/>
                <a:cs typeface="PMingLiU"/>
              </a:rPr>
              <a:t>hods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are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most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widely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used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for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60">
                <a:latin typeface="PMingLiU"/>
                <a:cs typeface="PMingLiU"/>
              </a:rPr>
              <a:t>tion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liq</a:t>
            </a:r>
            <a:r>
              <a:rPr dirty="0" sz="1000" spc="65">
                <a:latin typeface="PMingLiU"/>
                <a:cs typeface="PMingLiU"/>
              </a:rPr>
              <a:t>u</a:t>
            </a:r>
            <a:r>
              <a:rPr dirty="0" sz="1000" spc="45">
                <a:latin typeface="PMingLiU"/>
                <a:cs typeface="PMingLiU"/>
              </a:rPr>
              <a:t>id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suspen</a:t>
            </a:r>
            <a:r>
              <a:rPr dirty="0" sz="1000" spc="45">
                <a:latin typeface="PMingLiU"/>
                <a:cs typeface="PMingLiU"/>
              </a:rPr>
              <a:t>s</a:t>
            </a:r>
            <a:r>
              <a:rPr dirty="0" sz="1000" spc="45">
                <a:latin typeface="PMingLiU"/>
                <a:cs typeface="PMingLiU"/>
              </a:rPr>
              <a:t>ions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sludg</a:t>
            </a:r>
            <a:r>
              <a:rPr dirty="0" sz="1000" spc="45">
                <a:latin typeface="PMingLiU"/>
                <a:cs typeface="PMingLiU"/>
              </a:rPr>
              <a:t>e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into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their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differe</a:t>
            </a:r>
            <a:r>
              <a:rPr dirty="0" sz="1000" spc="60">
                <a:latin typeface="PMingLiU"/>
                <a:cs typeface="PMingLiU"/>
              </a:rPr>
              <a:t>n</a:t>
            </a:r>
            <a:r>
              <a:rPr dirty="0" sz="1000" spc="70">
                <a:latin typeface="PMingLiU"/>
                <a:cs typeface="PMingLiU"/>
              </a:rPr>
              <a:t>t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compon</a:t>
            </a:r>
            <a:r>
              <a:rPr dirty="0" sz="1000" spc="60">
                <a:latin typeface="PMingLiU"/>
                <a:cs typeface="PMingLiU"/>
              </a:rPr>
              <a:t>e</a:t>
            </a:r>
            <a:r>
              <a:rPr dirty="0" sz="1000" spc="50">
                <a:latin typeface="PMingLiU"/>
                <a:cs typeface="PMingLiU"/>
              </a:rPr>
              <a:t>nts.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b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20">
                <a:latin typeface="PMingLiU"/>
                <a:cs typeface="PMingLiU"/>
              </a:rPr>
              <a:t>sic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pr</a:t>
            </a:r>
            <a:r>
              <a:rPr dirty="0" sz="1000" spc="90">
                <a:latin typeface="PMingLiU"/>
                <a:cs typeface="PMingLiU"/>
              </a:rPr>
              <a:t>o</a:t>
            </a:r>
            <a:r>
              <a:rPr dirty="0" sz="1000" spc="20">
                <a:latin typeface="PMingLiU"/>
                <a:cs typeface="PMingLiU"/>
              </a:rPr>
              <a:t>cesses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me</a:t>
            </a:r>
            <a:r>
              <a:rPr dirty="0" sz="1000" spc="45">
                <a:latin typeface="PMingLiU"/>
                <a:cs typeface="PMingLiU"/>
              </a:rPr>
              <a:t>c</a:t>
            </a:r>
            <a:r>
              <a:rPr dirty="0" sz="1000" spc="45">
                <a:latin typeface="PMingLiU"/>
                <a:cs typeface="PMingLiU"/>
              </a:rPr>
              <a:t>hanically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treating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liquids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are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sedimen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60">
                <a:latin typeface="PMingLiU"/>
                <a:cs typeface="PMingLiU"/>
              </a:rPr>
              <a:t>ation,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decan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60">
                <a:latin typeface="PMingLiU"/>
                <a:cs typeface="PMingLiU"/>
              </a:rPr>
              <a:t>atio</a:t>
            </a:r>
            <a:r>
              <a:rPr dirty="0" sz="1000" spc="85">
                <a:latin typeface="PMingLiU"/>
                <a:cs typeface="PMingLiU"/>
              </a:rPr>
              <a:t>n</a:t>
            </a:r>
            <a:r>
              <a:rPr dirty="0" sz="1000" spc="45">
                <a:latin typeface="PMingLiU"/>
                <a:cs typeface="PMingLiU"/>
              </a:rPr>
              <a:t>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centrifug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55">
                <a:latin typeface="PMingLiU"/>
                <a:cs typeface="PMingLiU"/>
              </a:rPr>
              <a:t>tion,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str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45">
                <a:latin typeface="PMingLiU"/>
                <a:cs typeface="PMingLiU"/>
              </a:rPr>
              <a:t>ining,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filter</a:t>
            </a:r>
            <a:r>
              <a:rPr dirty="0" sz="1000" spc="25">
                <a:latin typeface="PMingLiU"/>
                <a:cs typeface="PMingLiU"/>
              </a:rPr>
              <a:t>i</a:t>
            </a:r>
            <a:r>
              <a:rPr dirty="0" sz="1000" spc="50">
                <a:latin typeface="PMingLiU"/>
                <a:cs typeface="PMingLiU"/>
              </a:rPr>
              <a:t>ng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90">
                <a:latin typeface="PMingLiU"/>
                <a:cs typeface="PMingLiU"/>
              </a:rPr>
              <a:t>n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pres</a:t>
            </a:r>
            <a:r>
              <a:rPr dirty="0" sz="1000" spc="45">
                <a:latin typeface="PMingLiU"/>
                <a:cs typeface="PMingLiU"/>
              </a:rPr>
              <a:t>s</a:t>
            </a:r>
            <a:r>
              <a:rPr dirty="0" sz="1000" spc="40">
                <a:latin typeface="PMingLiU"/>
                <a:cs typeface="PMingLiU"/>
              </a:rPr>
              <a:t>ing.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These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pr</a:t>
            </a:r>
            <a:r>
              <a:rPr dirty="0" sz="1000" spc="90">
                <a:latin typeface="PMingLiU"/>
                <a:cs typeface="PMingLiU"/>
              </a:rPr>
              <a:t>o</a:t>
            </a:r>
            <a:r>
              <a:rPr dirty="0" sz="1000" spc="20">
                <a:latin typeface="PMingLiU"/>
                <a:cs typeface="PMingLiU"/>
              </a:rPr>
              <a:t>cesses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can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class</a:t>
            </a:r>
            <a:r>
              <a:rPr dirty="0" sz="1000" spc="25">
                <a:latin typeface="PMingLiU"/>
                <a:cs typeface="PMingLiU"/>
              </a:rPr>
              <a:t>i</a:t>
            </a:r>
            <a:r>
              <a:rPr dirty="0" sz="1000" spc="20">
                <a:latin typeface="PMingLiU"/>
                <a:cs typeface="PMingLiU"/>
              </a:rPr>
              <a:t>fied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accordi</a:t>
            </a:r>
            <a:r>
              <a:rPr dirty="0" sz="1000" spc="75">
                <a:latin typeface="PMingLiU"/>
                <a:cs typeface="PMingLiU"/>
              </a:rPr>
              <a:t>n</a:t>
            </a:r>
            <a:r>
              <a:rPr dirty="0" sz="1000" spc="25">
                <a:latin typeface="PMingLiU"/>
                <a:cs typeface="PMingLiU"/>
              </a:rPr>
              <a:t>g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physical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90">
                <a:latin typeface="PMingLiU"/>
                <a:cs typeface="PMingLiU"/>
              </a:rPr>
              <a:t>p</a:t>
            </a:r>
            <a:r>
              <a:rPr dirty="0" sz="1000" spc="65">
                <a:latin typeface="PMingLiU"/>
                <a:cs typeface="PMingLiU"/>
              </a:rPr>
              <a:t>r</a:t>
            </a:r>
            <a:r>
              <a:rPr dirty="0" sz="1000" spc="45">
                <a:latin typeface="PMingLiU"/>
                <a:cs typeface="PMingLiU"/>
              </a:rPr>
              <a:t>operties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which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they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util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25">
                <a:latin typeface="PMingLiU"/>
                <a:cs typeface="PMingLiU"/>
              </a:rPr>
              <a:t>ze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forc</a:t>
            </a:r>
            <a:r>
              <a:rPr dirty="0" sz="1000" spc="50">
                <a:latin typeface="PMingLiU"/>
                <a:cs typeface="PMingLiU"/>
              </a:rPr>
              <a:t>e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arising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from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110">
                <a:latin typeface="PMingLiU"/>
                <a:cs typeface="PMingLiU"/>
              </a:rPr>
              <a:t>m</a:t>
            </a:r>
            <a:r>
              <a:rPr dirty="0" sz="1000" spc="45">
                <a:latin typeface="PMingLiU"/>
                <a:cs typeface="PMingLiU"/>
              </a:rPr>
              <a:t>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95782" y="6522201"/>
            <a:ext cx="2911475" cy="25158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</a:pPr>
            <a:r>
              <a:rPr dirty="0" sz="1100" spc="70">
                <a:latin typeface="Arial"/>
                <a:cs typeface="Arial"/>
              </a:rPr>
              <a:t>Classification</a:t>
            </a:r>
            <a:r>
              <a:rPr dirty="0" sz="1100" spc="55">
                <a:latin typeface="Arial"/>
                <a:cs typeface="Arial"/>
              </a:rPr>
              <a:t> </a:t>
            </a:r>
            <a:r>
              <a:rPr dirty="0" sz="1100" spc="80">
                <a:latin typeface="Arial"/>
                <a:cs typeface="Arial"/>
              </a:rPr>
              <a:t>of</a:t>
            </a:r>
            <a:r>
              <a:rPr dirty="0" sz="1100" spc="55">
                <a:latin typeface="Arial"/>
                <a:cs typeface="Arial"/>
              </a:rPr>
              <a:t> </a:t>
            </a:r>
            <a:r>
              <a:rPr dirty="0" sz="1100" spc="70">
                <a:latin typeface="Arial"/>
                <a:cs typeface="Arial"/>
              </a:rPr>
              <a:t>Centrifuges</a:t>
            </a:r>
            <a:endParaRPr sz="1100">
              <a:latin typeface="Arial"/>
              <a:cs typeface="Arial"/>
            </a:endParaRPr>
          </a:p>
          <a:p>
            <a:pPr algn="just" marL="12700" marR="5080" indent="-635">
              <a:lnSpc>
                <a:spcPct val="100000"/>
              </a:lnSpc>
              <a:spcBef>
                <a:spcPts val="570"/>
              </a:spcBef>
            </a:pPr>
            <a:r>
              <a:rPr dirty="0" sz="1000" spc="45">
                <a:latin typeface="PMingLiU"/>
                <a:cs typeface="PMingLiU"/>
              </a:rPr>
              <a:t>Any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att</a:t>
            </a:r>
            <a:r>
              <a:rPr dirty="0" sz="1000" spc="80">
                <a:latin typeface="PMingLiU"/>
                <a:cs typeface="PMingLiU"/>
              </a:rPr>
              <a:t>e</a:t>
            </a:r>
            <a:r>
              <a:rPr dirty="0" sz="1000" spc="80">
                <a:latin typeface="PMingLiU"/>
                <a:cs typeface="PMingLiU"/>
              </a:rPr>
              <a:t>mpt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system</a:t>
            </a:r>
            <a:r>
              <a:rPr dirty="0" sz="1000" spc="50">
                <a:latin typeface="PMingLiU"/>
                <a:cs typeface="PMingLiU"/>
              </a:rPr>
              <a:t>a</a:t>
            </a:r>
            <a:r>
              <a:rPr dirty="0" sz="1000" spc="35">
                <a:latin typeface="PMingLiU"/>
                <a:cs typeface="PMingLiU"/>
              </a:rPr>
              <a:t>tically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class</a:t>
            </a:r>
            <a:r>
              <a:rPr dirty="0" sz="1000" spc="25">
                <a:latin typeface="PMingLiU"/>
                <a:cs typeface="PMingLiU"/>
              </a:rPr>
              <a:t>i</a:t>
            </a:r>
            <a:r>
              <a:rPr dirty="0" sz="1000" spc="20">
                <a:latin typeface="PMingLiU"/>
                <a:cs typeface="PMingLiU"/>
              </a:rPr>
              <a:t>fy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differ</a:t>
            </a:r>
            <a:r>
              <a:rPr dirty="0" sz="1000" spc="50">
                <a:latin typeface="PMingLiU"/>
                <a:cs typeface="PMingLiU"/>
              </a:rPr>
              <a:t>e</a:t>
            </a:r>
            <a:r>
              <a:rPr dirty="0" sz="1000" spc="75">
                <a:latin typeface="PMingLiU"/>
                <a:cs typeface="PMingLiU"/>
              </a:rPr>
              <a:t>nt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cent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30">
                <a:latin typeface="PMingLiU"/>
                <a:cs typeface="PMingLiU"/>
              </a:rPr>
              <a:t>ifuges,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incl</a:t>
            </a:r>
            <a:r>
              <a:rPr dirty="0" sz="1000" spc="65">
                <a:latin typeface="PMingLiU"/>
                <a:cs typeface="PMingLiU"/>
              </a:rPr>
              <a:t>u</a:t>
            </a:r>
            <a:r>
              <a:rPr dirty="0" sz="1000" spc="50">
                <a:latin typeface="PMingLiU"/>
                <a:cs typeface="PMingLiU"/>
              </a:rPr>
              <a:t>ding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gas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centrif</a:t>
            </a:r>
            <a:r>
              <a:rPr dirty="0" sz="1000" spc="70">
                <a:latin typeface="PMingLiU"/>
                <a:cs typeface="PMingLiU"/>
              </a:rPr>
              <a:t>u</a:t>
            </a:r>
            <a:r>
              <a:rPr dirty="0" sz="1000" spc="30">
                <a:latin typeface="PMingLiU"/>
                <a:cs typeface="PMingLiU"/>
              </a:rPr>
              <a:t>ges,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arrives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follo</a:t>
            </a:r>
            <a:r>
              <a:rPr dirty="0" sz="1000" spc="90">
                <a:latin typeface="PMingLiU"/>
                <a:cs typeface="PMingLiU"/>
              </a:rPr>
              <a:t>w</a:t>
            </a:r>
            <a:r>
              <a:rPr dirty="0" sz="1000" spc="40">
                <a:latin typeface="PMingLiU"/>
                <a:cs typeface="PMingLiU"/>
              </a:rPr>
              <a:t>ing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main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definition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physi</a:t>
            </a:r>
            <a:r>
              <a:rPr dirty="0" sz="1000" spc="45">
                <a:latin typeface="PMingLiU"/>
                <a:cs typeface="PMingLiU"/>
              </a:rPr>
              <a:t>c</a:t>
            </a:r>
            <a:r>
              <a:rPr dirty="0" sz="1000" spc="50">
                <a:latin typeface="PMingLiU"/>
                <a:cs typeface="PMingLiU"/>
              </a:rPr>
              <a:t>al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forc</a:t>
            </a:r>
            <a:r>
              <a:rPr dirty="0" sz="1000" spc="50">
                <a:latin typeface="PMingLiU"/>
                <a:cs typeface="PMingLiU"/>
              </a:rPr>
              <a:t>e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occur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40">
                <a:latin typeface="PMingLiU"/>
                <a:cs typeface="PMingLiU"/>
              </a:rPr>
              <a:t>ing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cent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30">
                <a:latin typeface="PMingLiU"/>
                <a:cs typeface="PMingLiU"/>
              </a:rPr>
              <a:t>ifuge: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gas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separat</a:t>
            </a:r>
            <a:r>
              <a:rPr dirty="0" sz="1000" spc="45">
                <a:latin typeface="PMingLiU"/>
                <a:cs typeface="PMingLiU"/>
              </a:rPr>
              <a:t>i</a:t>
            </a:r>
            <a:r>
              <a:rPr dirty="0" sz="1000" spc="65">
                <a:latin typeface="PMingLiU"/>
                <a:cs typeface="PMingLiU"/>
              </a:rPr>
              <a:t>on,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demu</a:t>
            </a:r>
            <a:r>
              <a:rPr dirty="0" sz="1000" spc="40">
                <a:latin typeface="PMingLiU"/>
                <a:cs typeface="PMingLiU"/>
              </a:rPr>
              <a:t>l</a:t>
            </a:r>
            <a:r>
              <a:rPr dirty="0" sz="1000" spc="15">
                <a:latin typeface="PMingLiU"/>
                <a:cs typeface="PMingLiU"/>
              </a:rPr>
              <a:t>si-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ficati</a:t>
            </a:r>
            <a:r>
              <a:rPr dirty="0" sz="1000" spc="90">
                <a:latin typeface="PMingLiU"/>
                <a:cs typeface="PMingLiU"/>
              </a:rPr>
              <a:t>o</a:t>
            </a:r>
            <a:r>
              <a:rPr dirty="0" sz="1000" spc="80">
                <a:latin typeface="PMingLiU"/>
                <a:cs typeface="PMingLiU"/>
              </a:rPr>
              <a:t>n</a:t>
            </a:r>
            <a:r>
              <a:rPr dirty="0" sz="1000" spc="45">
                <a:latin typeface="PMingLiU"/>
                <a:cs typeface="PMingLiU"/>
              </a:rPr>
              <a:t>,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sed</a:t>
            </a:r>
            <a:r>
              <a:rPr dirty="0" sz="1000" spc="20">
                <a:latin typeface="PMingLiU"/>
                <a:cs typeface="PMingLiU"/>
              </a:rPr>
              <a:t>i</a:t>
            </a:r>
            <a:r>
              <a:rPr dirty="0" sz="1000" spc="70">
                <a:latin typeface="PMingLiU"/>
                <a:cs typeface="PMingLiU"/>
              </a:rPr>
              <a:t>mentat</a:t>
            </a:r>
            <a:r>
              <a:rPr dirty="0" sz="1000" spc="25">
                <a:latin typeface="PMingLiU"/>
                <a:cs typeface="PMingLiU"/>
              </a:rPr>
              <a:t>i</a:t>
            </a:r>
            <a:r>
              <a:rPr dirty="0" sz="1000" spc="80">
                <a:latin typeface="PMingLiU"/>
                <a:cs typeface="PMingLiU"/>
              </a:rPr>
              <a:t>on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filtratio</a:t>
            </a:r>
            <a:r>
              <a:rPr dirty="0" sz="1000" spc="80">
                <a:latin typeface="PMingLiU"/>
                <a:cs typeface="PMingLiU"/>
              </a:rPr>
              <a:t>n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10">
                <a:latin typeface="PMingLiU"/>
                <a:cs typeface="PMingLiU"/>
              </a:rPr>
              <a:t>(</a:t>
            </a:r>
            <a:r>
              <a:rPr dirty="0" sz="1000" spc="15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Figur</a:t>
            </a:r>
            <a:r>
              <a:rPr dirty="0" sz="100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e</a:t>
            </a:r>
            <a:r>
              <a:rPr dirty="0" sz="100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  </a:t>
            </a:r>
            <a:r>
              <a:rPr dirty="0" sz="1000" spc="-25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dirty="0" sz="1000" spc="55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1</a:t>
            </a:r>
            <a:r>
              <a:rPr dirty="0" sz="1000" spc="30">
                <a:latin typeface="PMingLiU"/>
                <a:cs typeface="PMingLiU"/>
              </a:rPr>
              <a:t>). </a:t>
            </a:r>
            <a:r>
              <a:rPr dirty="0" sz="1000" spc="70">
                <a:latin typeface="PMingLiU"/>
                <a:cs typeface="PMingLiU"/>
              </a:rPr>
              <a:t>Demu</a:t>
            </a:r>
            <a:r>
              <a:rPr dirty="0" sz="1000" spc="35">
                <a:latin typeface="PMingLiU"/>
                <a:cs typeface="PMingLiU"/>
              </a:rPr>
              <a:t>l</a:t>
            </a:r>
            <a:r>
              <a:rPr dirty="0" sz="1000" spc="25">
                <a:latin typeface="PMingLiU"/>
                <a:cs typeface="PMingLiU"/>
              </a:rPr>
              <a:t>sificat</a:t>
            </a:r>
            <a:r>
              <a:rPr dirty="0" sz="1000" spc="25">
                <a:latin typeface="PMingLiU"/>
                <a:cs typeface="PMingLiU"/>
              </a:rPr>
              <a:t>i</a:t>
            </a:r>
            <a:r>
              <a:rPr dirty="0" sz="1000" spc="80">
                <a:latin typeface="PMingLiU"/>
                <a:cs typeface="PMingLiU"/>
              </a:rPr>
              <a:t>on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60">
                <a:latin typeface="PMingLiU"/>
                <a:cs typeface="PMingLiU"/>
              </a:rPr>
              <a:t>tion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liquid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mixture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into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two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liq</a:t>
            </a:r>
            <a:r>
              <a:rPr dirty="0" sz="1000" spc="65">
                <a:latin typeface="PMingLiU"/>
                <a:cs typeface="PMingLiU"/>
              </a:rPr>
              <a:t>u</a:t>
            </a:r>
            <a:r>
              <a:rPr dirty="0" sz="1000" spc="45">
                <a:latin typeface="PMingLiU"/>
                <a:cs typeface="PMingLiU"/>
              </a:rPr>
              <a:t>id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ph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20">
                <a:latin typeface="PMingLiU"/>
                <a:cs typeface="PMingLiU"/>
              </a:rPr>
              <a:t>ses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with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different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dens</a:t>
            </a:r>
            <a:r>
              <a:rPr dirty="0" sz="1000" spc="30">
                <a:latin typeface="PMingLiU"/>
                <a:cs typeface="PMingLiU"/>
              </a:rPr>
              <a:t>i</a:t>
            </a:r>
            <a:r>
              <a:rPr dirty="0" sz="1000" spc="35">
                <a:latin typeface="PMingLiU"/>
                <a:cs typeface="PMingLiU"/>
              </a:rPr>
              <a:t>ties,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wh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50">
                <a:latin typeface="PMingLiU"/>
                <a:cs typeface="PMingLiU"/>
              </a:rPr>
              <a:t>ch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also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mutually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emu</a:t>
            </a:r>
            <a:r>
              <a:rPr dirty="0" sz="1000" spc="40">
                <a:latin typeface="PMingLiU"/>
                <a:cs typeface="PMingLiU"/>
              </a:rPr>
              <a:t>l</a:t>
            </a:r>
            <a:r>
              <a:rPr dirty="0" sz="1000" spc="25">
                <a:latin typeface="PMingLiU"/>
                <a:cs typeface="PMingLiU"/>
              </a:rPr>
              <a:t>sify.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Class</a:t>
            </a:r>
            <a:r>
              <a:rPr dirty="0" sz="1000" spc="35">
                <a:latin typeface="PMingLiU"/>
                <a:cs typeface="PMingLiU"/>
              </a:rPr>
              <a:t>i</a:t>
            </a:r>
            <a:r>
              <a:rPr dirty="0" sz="1000" spc="20">
                <a:latin typeface="PMingLiU"/>
                <a:cs typeface="PMingLiU"/>
              </a:rPr>
              <a:t>fied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here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must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liquid-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liq</a:t>
            </a:r>
            <a:r>
              <a:rPr dirty="0" sz="1000" spc="65">
                <a:latin typeface="PMingLiU"/>
                <a:cs typeface="PMingLiU"/>
              </a:rPr>
              <a:t>u</a:t>
            </a:r>
            <a:r>
              <a:rPr dirty="0" sz="1000" spc="45">
                <a:latin typeface="PMingLiU"/>
                <a:cs typeface="PMingLiU"/>
              </a:rPr>
              <a:t>id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extr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55">
                <a:latin typeface="PMingLiU"/>
                <a:cs typeface="PMingLiU"/>
              </a:rPr>
              <a:t>ction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two-phase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55">
                <a:latin typeface="PMingLiU"/>
                <a:cs typeface="PMingLiU"/>
              </a:rPr>
              <a:t>tion.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Se</a:t>
            </a:r>
            <a:r>
              <a:rPr dirty="0" sz="1000" spc="30">
                <a:latin typeface="PMingLiU"/>
                <a:cs typeface="PMingLiU"/>
              </a:rPr>
              <a:t>d</a:t>
            </a:r>
            <a:r>
              <a:rPr dirty="0" sz="1000" spc="15">
                <a:latin typeface="PMingLiU"/>
                <a:cs typeface="PMingLiU"/>
              </a:rPr>
              <a:t>i-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men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65">
                <a:latin typeface="PMingLiU"/>
                <a:cs typeface="PMingLiU"/>
              </a:rPr>
              <a:t>ation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pr</a:t>
            </a:r>
            <a:r>
              <a:rPr dirty="0" sz="1000" spc="90">
                <a:latin typeface="PMingLiU"/>
                <a:cs typeface="PMingLiU"/>
              </a:rPr>
              <a:t>o</a:t>
            </a:r>
            <a:r>
              <a:rPr dirty="0" sz="1000" spc="20">
                <a:latin typeface="PMingLiU"/>
                <a:cs typeface="PMingLiU"/>
              </a:rPr>
              <a:t>cesses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take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place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during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decan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60">
                <a:latin typeface="PMingLiU"/>
                <a:cs typeface="PMingLiU"/>
              </a:rPr>
              <a:t>ation,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but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also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comb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60">
                <a:latin typeface="PMingLiU"/>
                <a:cs typeface="PMingLiU"/>
              </a:rPr>
              <a:t>nati</a:t>
            </a:r>
            <a:r>
              <a:rPr dirty="0" sz="1000" spc="85">
                <a:latin typeface="PMingLiU"/>
                <a:cs typeface="PMingLiU"/>
              </a:rPr>
              <a:t>o</a:t>
            </a:r>
            <a:r>
              <a:rPr dirty="0" sz="1000" spc="80">
                <a:latin typeface="PMingLiU"/>
                <a:cs typeface="PMingLiU"/>
              </a:rPr>
              <a:t>n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with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60">
                <a:latin typeface="PMingLiU"/>
                <a:cs typeface="PMingLiU"/>
              </a:rPr>
              <a:t>tion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(i.e.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soli</a:t>
            </a:r>
            <a:r>
              <a:rPr dirty="0" sz="1000" spc="60">
                <a:latin typeface="PMingLiU"/>
                <a:cs typeface="PMingLiU"/>
              </a:rPr>
              <a:t>d</a:t>
            </a:r>
            <a:r>
              <a:rPr dirty="0" sz="1000" spc="185">
                <a:latin typeface="PMingLiU"/>
                <a:cs typeface="PMingLiU"/>
              </a:rPr>
              <a:t>-</a:t>
            </a:r>
            <a:r>
              <a:rPr dirty="0" sz="1000" spc="15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liq</a:t>
            </a:r>
            <a:r>
              <a:rPr dirty="0" sz="1000" spc="65">
                <a:latin typeface="PMingLiU"/>
                <a:cs typeface="PMingLiU"/>
              </a:rPr>
              <a:t>u</a:t>
            </a:r>
            <a:r>
              <a:rPr dirty="0" sz="1000" spc="60">
                <a:latin typeface="PMingLiU"/>
                <a:cs typeface="PMingLiU"/>
              </a:rPr>
              <a:t>id-liquid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50">
                <a:latin typeface="PMingLiU"/>
                <a:cs typeface="PMingLiU"/>
              </a:rPr>
              <a:t>tion)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filtrati</a:t>
            </a:r>
            <a:r>
              <a:rPr dirty="0" sz="1000" spc="70">
                <a:latin typeface="PMingLiU"/>
                <a:cs typeface="PMingLiU"/>
              </a:rPr>
              <a:t>o</a:t>
            </a:r>
            <a:r>
              <a:rPr dirty="0" sz="1000" spc="80">
                <a:latin typeface="PMingLiU"/>
                <a:cs typeface="PMingLiU"/>
              </a:rPr>
              <a:t>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(liquid-so</a:t>
            </a:r>
            <a:r>
              <a:rPr dirty="0" sz="1000" spc="45">
                <a:latin typeface="PMingLiU"/>
                <a:cs typeface="PMingLiU"/>
              </a:rPr>
              <a:t>l</a:t>
            </a:r>
            <a:r>
              <a:rPr dirty="0" sz="1000" spc="45">
                <a:latin typeface="PMingLiU"/>
                <a:cs typeface="PMingLiU"/>
              </a:rPr>
              <a:t>id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50">
                <a:latin typeface="PMingLiU"/>
                <a:cs typeface="PMingLiU"/>
              </a:rPr>
              <a:t>tion).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Filtration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includes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filt</a:t>
            </a:r>
            <a:r>
              <a:rPr dirty="0" sz="1000" spc="35">
                <a:latin typeface="PMingLiU"/>
                <a:cs typeface="PMingLiU"/>
              </a:rPr>
              <a:t>r</a:t>
            </a:r>
            <a:r>
              <a:rPr dirty="0" sz="1000" spc="65">
                <a:latin typeface="PMingLiU"/>
                <a:cs typeface="PMingLiU"/>
              </a:rPr>
              <a:t>ation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proce</a:t>
            </a:r>
            <a:r>
              <a:rPr dirty="0" sz="1000" spc="50">
                <a:latin typeface="PMingLiU"/>
                <a:cs typeface="PMingLiU"/>
              </a:rPr>
              <a:t>s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basket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filter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cent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30">
                <a:latin typeface="PMingLiU"/>
                <a:cs typeface="PMingLiU"/>
              </a:rPr>
              <a:t>ifuges.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95">
                <a:latin typeface="PMingLiU"/>
                <a:cs typeface="PMingLiU"/>
              </a:rPr>
              <a:t>He</a:t>
            </a:r>
            <a:r>
              <a:rPr dirty="0" sz="1000" spc="60">
                <a:latin typeface="PMingLiU"/>
                <a:cs typeface="PMingLiU"/>
              </a:rPr>
              <a:t>r</a:t>
            </a:r>
            <a:r>
              <a:rPr dirty="0" sz="1000" spc="35">
                <a:latin typeface="PMingLiU"/>
                <a:cs typeface="PMingLiU"/>
              </a:rPr>
              <a:t>e,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comb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60">
                <a:latin typeface="PMingLiU"/>
                <a:cs typeface="PMingLiU"/>
              </a:rPr>
              <a:t>nati</a:t>
            </a:r>
            <a:r>
              <a:rPr dirty="0" sz="1000" spc="85">
                <a:latin typeface="PMingLiU"/>
                <a:cs typeface="PMingLiU"/>
              </a:rPr>
              <a:t>o</a:t>
            </a:r>
            <a:r>
              <a:rPr dirty="0" sz="1000" spc="80">
                <a:latin typeface="PMingLiU"/>
                <a:cs typeface="PMingLiU"/>
              </a:rPr>
              <a:t>n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with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sedimen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65">
                <a:latin typeface="PMingLiU"/>
                <a:cs typeface="PMingLiU"/>
              </a:rPr>
              <a:t>ation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also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possible.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732227" y="3561565"/>
            <a:ext cx="2910840" cy="25165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</a:pPr>
            <a:r>
              <a:rPr dirty="0" sz="1100" spc="65">
                <a:latin typeface="Arial"/>
                <a:cs typeface="Arial"/>
              </a:rPr>
              <a:t>Selection</a:t>
            </a:r>
            <a:r>
              <a:rPr dirty="0" sz="1100" spc="55">
                <a:latin typeface="Arial"/>
                <a:cs typeface="Arial"/>
              </a:rPr>
              <a:t> </a:t>
            </a:r>
            <a:r>
              <a:rPr dirty="0" sz="1100" spc="75">
                <a:latin typeface="Arial"/>
                <a:cs typeface="Arial"/>
              </a:rPr>
              <a:t>Criteria</a:t>
            </a:r>
            <a:r>
              <a:rPr dirty="0" sz="1100" spc="55">
                <a:latin typeface="Arial"/>
                <a:cs typeface="Arial"/>
              </a:rPr>
              <a:t> </a:t>
            </a:r>
            <a:r>
              <a:rPr dirty="0" sz="1100" spc="85">
                <a:latin typeface="Arial"/>
                <a:cs typeface="Arial"/>
              </a:rPr>
              <a:t>for</a:t>
            </a:r>
            <a:r>
              <a:rPr dirty="0" sz="1100" spc="55">
                <a:latin typeface="Arial"/>
                <a:cs typeface="Arial"/>
              </a:rPr>
              <a:t> </a:t>
            </a:r>
            <a:r>
              <a:rPr dirty="0" sz="1100" spc="70">
                <a:latin typeface="Arial"/>
                <a:cs typeface="Arial"/>
              </a:rPr>
              <a:t>Centrifuges</a:t>
            </a:r>
            <a:endParaRPr sz="1100">
              <a:latin typeface="Arial"/>
              <a:cs typeface="Arial"/>
            </a:endParaRPr>
          </a:p>
          <a:p>
            <a:pPr algn="just" marL="12700" marR="5080">
              <a:lnSpc>
                <a:spcPct val="100000"/>
              </a:lnSpc>
              <a:spcBef>
                <a:spcPts val="570"/>
              </a:spcBef>
            </a:pPr>
            <a:r>
              <a:rPr dirty="0" sz="1000" spc="55">
                <a:latin typeface="PMingLiU"/>
                <a:cs typeface="PMingLiU"/>
              </a:rPr>
              <a:t>Separat</a:t>
            </a:r>
            <a:r>
              <a:rPr dirty="0" sz="1000" spc="75">
                <a:latin typeface="PMingLiU"/>
                <a:cs typeface="PMingLiU"/>
              </a:rPr>
              <a:t>o</a:t>
            </a:r>
            <a:r>
              <a:rPr dirty="0" sz="1000" spc="40">
                <a:latin typeface="PMingLiU"/>
                <a:cs typeface="PMingLiU"/>
              </a:rPr>
              <a:t>rs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are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centrif</a:t>
            </a:r>
            <a:r>
              <a:rPr dirty="0" sz="1000" spc="70">
                <a:latin typeface="PMingLiU"/>
                <a:cs typeface="PMingLiU"/>
              </a:rPr>
              <a:t>u</a:t>
            </a:r>
            <a:r>
              <a:rPr dirty="0" sz="1000" spc="25">
                <a:latin typeface="PMingLiU"/>
                <a:cs typeface="PMingLiU"/>
              </a:rPr>
              <a:t>ges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liquid-</a:t>
            </a:r>
            <a:r>
              <a:rPr dirty="0" sz="1000" spc="50">
                <a:latin typeface="PMingLiU"/>
                <a:cs typeface="PMingLiU"/>
              </a:rPr>
              <a:t>l</a:t>
            </a:r>
            <a:r>
              <a:rPr dirty="0" sz="1000" spc="55">
                <a:latin typeface="PMingLiU"/>
                <a:cs typeface="PMingLiU"/>
              </a:rPr>
              <a:t>iquid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15">
                <a:latin typeface="PMingLiU"/>
                <a:cs typeface="PMingLiU"/>
              </a:rPr>
              <a:t>-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tion,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for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liquid-</a:t>
            </a:r>
            <a:r>
              <a:rPr dirty="0" sz="1000" spc="50">
                <a:latin typeface="PMingLiU"/>
                <a:cs typeface="PMingLiU"/>
              </a:rPr>
              <a:t>l</a:t>
            </a:r>
            <a:r>
              <a:rPr dirty="0" sz="1000" spc="55">
                <a:latin typeface="PMingLiU"/>
                <a:cs typeface="PMingLiU"/>
              </a:rPr>
              <a:t>iquid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solid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60">
                <a:latin typeface="PMingLiU"/>
                <a:cs typeface="PMingLiU"/>
              </a:rPr>
              <a:t>tion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or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for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liquid-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solid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55">
                <a:latin typeface="PMingLiU"/>
                <a:cs typeface="PMingLiU"/>
              </a:rPr>
              <a:t>tion.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Th</a:t>
            </a:r>
            <a:r>
              <a:rPr dirty="0" sz="1000" spc="60">
                <a:latin typeface="PMingLiU"/>
                <a:cs typeface="PMingLiU"/>
              </a:rPr>
              <a:t>e</a:t>
            </a:r>
            <a:r>
              <a:rPr dirty="0" sz="1000" spc="25">
                <a:latin typeface="PMingLiU"/>
                <a:cs typeface="PMingLiU"/>
              </a:rPr>
              <a:t>y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have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tubul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70">
                <a:latin typeface="PMingLiU"/>
                <a:cs typeface="PMingLiU"/>
              </a:rPr>
              <a:t>r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discs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or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90">
                <a:latin typeface="PMingLiU"/>
                <a:cs typeface="PMingLiU"/>
              </a:rPr>
              <a:t>n</a:t>
            </a:r>
            <a:r>
              <a:rPr dirty="0" sz="1000" spc="55">
                <a:latin typeface="PMingLiU"/>
                <a:cs typeface="PMingLiU"/>
              </a:rPr>
              <a:t>gular</a:t>
            </a:r>
            <a:r>
              <a:rPr dirty="0" sz="1000" spc="60">
                <a:latin typeface="PMingLiU"/>
                <a:cs typeface="PMingLiU"/>
              </a:rPr>
              <a:t> chamber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bow</a:t>
            </a:r>
            <a:r>
              <a:rPr dirty="0" sz="1000" spc="40">
                <a:latin typeface="PMingLiU"/>
                <a:cs typeface="PMingLiU"/>
              </a:rPr>
              <a:t>l</a:t>
            </a:r>
            <a:r>
              <a:rPr dirty="0" sz="1000" spc="30">
                <a:latin typeface="PMingLiU"/>
                <a:cs typeface="PMingLiU"/>
              </a:rPr>
              <a:t>s.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Separa</a:t>
            </a:r>
            <a:r>
              <a:rPr dirty="0" sz="1000" spc="45">
                <a:latin typeface="PMingLiU"/>
                <a:cs typeface="PMingLiU"/>
              </a:rPr>
              <a:t>t</a:t>
            </a:r>
            <a:r>
              <a:rPr dirty="0" sz="1000" spc="55">
                <a:latin typeface="PMingLiU"/>
                <a:cs typeface="PMingLiU"/>
              </a:rPr>
              <a:t>ors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op</a:t>
            </a:r>
            <a:r>
              <a:rPr dirty="0" sz="1000" spc="60">
                <a:latin typeface="PMingLiU"/>
                <a:cs typeface="PMingLiU"/>
              </a:rPr>
              <a:t>e</a:t>
            </a:r>
            <a:r>
              <a:rPr dirty="0" sz="1000" spc="60">
                <a:latin typeface="PMingLiU"/>
                <a:cs typeface="PMingLiU"/>
              </a:rPr>
              <a:t>rate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conti</a:t>
            </a:r>
            <a:r>
              <a:rPr dirty="0" sz="1000" spc="75">
                <a:latin typeface="PMingLiU"/>
                <a:cs typeface="PMingLiU"/>
              </a:rPr>
              <a:t>n</a:t>
            </a:r>
            <a:r>
              <a:rPr dirty="0" sz="1000" spc="50">
                <a:latin typeface="PMingLiU"/>
                <a:cs typeface="PMingLiU"/>
              </a:rPr>
              <a:t>uously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terms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discharges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liq</a:t>
            </a:r>
            <a:r>
              <a:rPr dirty="0" sz="1000" spc="65">
                <a:latin typeface="PMingLiU"/>
                <a:cs typeface="PMingLiU"/>
              </a:rPr>
              <a:t>u</a:t>
            </a:r>
            <a:r>
              <a:rPr dirty="0" sz="1000" spc="45">
                <a:latin typeface="PMingLiU"/>
                <a:cs typeface="PMingLiU"/>
              </a:rPr>
              <a:t>id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phase.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respect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solid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disc</a:t>
            </a:r>
            <a:r>
              <a:rPr dirty="0" sz="1000" spc="55">
                <a:latin typeface="PMingLiU"/>
                <a:cs typeface="PMingLiU"/>
              </a:rPr>
              <a:t>h</a:t>
            </a:r>
            <a:r>
              <a:rPr dirty="0" sz="1000" spc="50">
                <a:latin typeface="PMingLiU"/>
                <a:cs typeface="PMingLiU"/>
              </a:rPr>
              <a:t>arge,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they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work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eit</a:t>
            </a:r>
            <a:r>
              <a:rPr dirty="0" sz="1000" spc="70">
                <a:latin typeface="PMingLiU"/>
                <a:cs typeface="PMingLiU"/>
              </a:rPr>
              <a:t>h</a:t>
            </a:r>
            <a:r>
              <a:rPr dirty="0" sz="1000" spc="45">
                <a:latin typeface="PMingLiU"/>
                <a:cs typeface="PMingLiU"/>
              </a:rPr>
              <a:t>er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disc</a:t>
            </a:r>
            <a:r>
              <a:rPr dirty="0" sz="1000" spc="55">
                <a:latin typeface="PMingLiU"/>
                <a:cs typeface="PMingLiU"/>
              </a:rPr>
              <a:t>o</a:t>
            </a:r>
            <a:r>
              <a:rPr dirty="0" sz="1000" spc="60">
                <a:latin typeface="PMingLiU"/>
                <a:cs typeface="PMingLiU"/>
              </a:rPr>
              <a:t>ntinuou</a:t>
            </a:r>
            <a:r>
              <a:rPr dirty="0" sz="1000" spc="60">
                <a:latin typeface="PMingLiU"/>
                <a:cs typeface="PMingLiU"/>
              </a:rPr>
              <a:t>s</a:t>
            </a:r>
            <a:r>
              <a:rPr dirty="0" sz="1000" spc="20">
                <a:latin typeface="PMingLiU"/>
                <a:cs typeface="PMingLiU"/>
              </a:rPr>
              <a:t>ly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(i.e.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disc</a:t>
            </a:r>
            <a:r>
              <a:rPr dirty="0" sz="1000" spc="55">
                <a:latin typeface="PMingLiU"/>
                <a:cs typeface="PMingLiU"/>
              </a:rPr>
              <a:t>o</a:t>
            </a:r>
            <a:r>
              <a:rPr dirty="0" sz="1000" spc="60">
                <a:latin typeface="PMingLiU"/>
                <a:cs typeface="PMingLiU"/>
              </a:rPr>
              <a:t>ntinuous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disc-t</a:t>
            </a:r>
            <a:r>
              <a:rPr dirty="0" sz="1000" spc="50">
                <a:latin typeface="PMingLiU"/>
                <a:cs typeface="PMingLiU"/>
              </a:rPr>
              <a:t>y</a:t>
            </a:r>
            <a:r>
              <a:rPr dirty="0" sz="1000" spc="50">
                <a:latin typeface="PMingLiU"/>
                <a:cs typeface="PMingLiU"/>
              </a:rPr>
              <a:t>pe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centri</a:t>
            </a:r>
            <a:r>
              <a:rPr dirty="0" sz="1000" spc="50">
                <a:latin typeface="PMingLiU"/>
                <a:cs typeface="PMingLiU"/>
              </a:rPr>
              <a:t>f</a:t>
            </a:r>
            <a:r>
              <a:rPr dirty="0" sz="1000" spc="40">
                <a:latin typeface="PMingLiU"/>
                <a:cs typeface="PMingLiU"/>
              </a:rPr>
              <a:t>uges,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wh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50">
                <a:latin typeface="PMingLiU"/>
                <a:cs typeface="PMingLiU"/>
              </a:rPr>
              <a:t>ch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must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stopped,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so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collected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solids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can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removed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h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55">
                <a:latin typeface="PMingLiU"/>
                <a:cs typeface="PMingLiU"/>
              </a:rPr>
              <a:t>nd),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semi</a:t>
            </a:r>
            <a:r>
              <a:rPr dirty="0" sz="1000" spc="30">
                <a:latin typeface="PMingLiU"/>
                <a:cs typeface="PMingLiU"/>
              </a:rPr>
              <a:t>-</a:t>
            </a:r>
            <a:r>
              <a:rPr dirty="0" sz="1000" spc="60">
                <a:latin typeface="PMingLiU"/>
                <a:cs typeface="PMingLiU"/>
              </a:rPr>
              <a:t>continu</a:t>
            </a:r>
            <a:r>
              <a:rPr dirty="0" sz="1000" spc="75">
                <a:latin typeface="PMingLiU"/>
                <a:cs typeface="PMingLiU"/>
              </a:rPr>
              <a:t>o</a:t>
            </a:r>
            <a:r>
              <a:rPr dirty="0" sz="1000" spc="35">
                <a:latin typeface="PMingLiU"/>
                <a:cs typeface="PMingLiU"/>
              </a:rPr>
              <a:t>usly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(self-di</a:t>
            </a:r>
            <a:r>
              <a:rPr dirty="0" sz="1000" spc="35">
                <a:latin typeface="PMingLiU"/>
                <a:cs typeface="PMingLiU"/>
              </a:rPr>
              <a:t>s</a:t>
            </a:r>
            <a:r>
              <a:rPr dirty="0" sz="1000" spc="50">
                <a:latin typeface="PMingLiU"/>
                <a:cs typeface="PMingLiU"/>
              </a:rPr>
              <a:t>charging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35">
                <a:latin typeface="PMingLiU"/>
                <a:cs typeface="PMingLiU"/>
              </a:rPr>
              <a:t>dis</a:t>
            </a:r>
            <a:r>
              <a:rPr dirty="0" sz="1000" spc="45">
                <a:latin typeface="PMingLiU"/>
                <a:cs typeface="PMingLiU"/>
              </a:rPr>
              <a:t>c</a:t>
            </a:r>
            <a:r>
              <a:rPr dirty="0" sz="1000" spc="15">
                <a:latin typeface="PMingLiU"/>
                <a:cs typeface="PMingLiU"/>
              </a:rPr>
              <a:t>-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type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centrif</a:t>
            </a:r>
            <a:r>
              <a:rPr dirty="0" sz="1000" spc="70">
                <a:latin typeface="PMingLiU"/>
                <a:cs typeface="PMingLiU"/>
              </a:rPr>
              <a:t>u</a:t>
            </a:r>
            <a:r>
              <a:rPr dirty="0" sz="1000" spc="25">
                <a:latin typeface="PMingLiU"/>
                <a:cs typeface="PMingLiU"/>
              </a:rPr>
              <a:t>ges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or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self-</a:t>
            </a:r>
            <a:r>
              <a:rPr dirty="0" sz="1000" spc="35">
                <a:latin typeface="PMingLiU"/>
                <a:cs typeface="PMingLiU"/>
              </a:rPr>
              <a:t>c</a:t>
            </a:r>
            <a:r>
              <a:rPr dirty="0" sz="1000" spc="45">
                <a:latin typeface="PMingLiU"/>
                <a:cs typeface="PMingLiU"/>
              </a:rPr>
              <a:t>leaning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50">
                <a:latin typeface="PMingLiU"/>
                <a:cs typeface="PMingLiU"/>
              </a:rPr>
              <a:t>tors)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or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fully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continu</a:t>
            </a:r>
            <a:r>
              <a:rPr dirty="0" sz="1000" spc="75">
                <a:latin typeface="PMingLiU"/>
                <a:cs typeface="PMingLiU"/>
              </a:rPr>
              <a:t>o</a:t>
            </a:r>
            <a:r>
              <a:rPr dirty="0" sz="1000" spc="35">
                <a:latin typeface="PMingLiU"/>
                <a:cs typeface="PMingLiU"/>
              </a:rPr>
              <a:t>usly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(nozzle-type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separator</a:t>
            </a:r>
            <a:r>
              <a:rPr dirty="0" sz="1000" spc="60">
                <a:latin typeface="PMingLiU"/>
                <a:cs typeface="PMingLiU"/>
              </a:rPr>
              <a:t>s</a:t>
            </a:r>
            <a:r>
              <a:rPr dirty="0" sz="1000" spc="30">
                <a:latin typeface="PMingLiU"/>
                <a:cs typeface="PMingLiU"/>
              </a:rPr>
              <a:t>).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De</a:t>
            </a:r>
            <a:r>
              <a:rPr dirty="0" sz="1000" spc="45">
                <a:latin typeface="PMingLiU"/>
                <a:cs typeface="PMingLiU"/>
              </a:rPr>
              <a:t>c</a:t>
            </a:r>
            <a:r>
              <a:rPr dirty="0" sz="1000" spc="55">
                <a:latin typeface="PMingLiU"/>
                <a:cs typeface="PMingLiU"/>
              </a:rPr>
              <a:t>anters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usually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have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unperfo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65">
                <a:latin typeface="PMingLiU"/>
                <a:cs typeface="PMingLiU"/>
              </a:rPr>
              <a:t>ated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bowl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(with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excep-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tion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screen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45">
                <a:latin typeface="PMingLiU"/>
                <a:cs typeface="PMingLiU"/>
              </a:rPr>
              <a:t>centrifuge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50">
                <a:latin typeface="PMingLiU"/>
                <a:cs typeface="PMingLiU"/>
              </a:rPr>
              <a:t>decanters,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60">
                <a:latin typeface="PMingLiU"/>
                <a:cs typeface="PMingLiU"/>
              </a:rPr>
              <a:t>which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a</a:t>
            </a:r>
            <a:r>
              <a:rPr dirty="0" sz="1000" spc="45">
                <a:latin typeface="PMingLiU"/>
                <a:cs typeface="PMingLiU"/>
              </a:rPr>
              <a:t>re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decanters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with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90">
                <a:latin typeface="PMingLiU"/>
                <a:cs typeface="PMingLiU"/>
              </a:rPr>
              <a:t>d</a:t>
            </a:r>
            <a:r>
              <a:rPr dirty="0" sz="1000" spc="60">
                <a:latin typeface="PMingLiU"/>
                <a:cs typeface="PMingLiU"/>
              </a:rPr>
              <a:t>ded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basket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bowl)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operates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continu</a:t>
            </a:r>
            <a:r>
              <a:rPr dirty="0" sz="1000" spc="85">
                <a:latin typeface="PMingLiU"/>
                <a:cs typeface="PMingLiU"/>
              </a:rPr>
              <a:t>o</a:t>
            </a:r>
            <a:r>
              <a:rPr dirty="0" sz="1000" spc="35">
                <a:latin typeface="PMingLiU"/>
                <a:cs typeface="PMingLiU"/>
              </a:rPr>
              <a:t>usl</a:t>
            </a:r>
            <a:r>
              <a:rPr dirty="0" sz="1000" spc="25">
                <a:latin typeface="PMingLiU"/>
                <a:cs typeface="PMingLiU"/>
              </a:rPr>
              <a:t>y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(se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15">
                <a:solidFill>
                  <a:srgbClr val="0000FF"/>
                </a:solidFill>
                <a:latin typeface="Times New Roman"/>
                <a:cs typeface="Times New Roman"/>
                <a:hlinkClick r:id="rId3" action="ppaction://hlinksldjump"/>
              </a:rPr>
              <a:t>Figur</a:t>
            </a:r>
            <a:r>
              <a:rPr dirty="0" sz="1000">
                <a:solidFill>
                  <a:srgbClr val="0000FF"/>
                </a:solidFill>
                <a:latin typeface="Times New Roman"/>
                <a:cs typeface="Times New Roman"/>
                <a:hlinkClick r:id="rId3" action="ppaction://hlinksldjump"/>
              </a:rPr>
              <a:t>e</a:t>
            </a:r>
            <a:r>
              <a:rPr dirty="0" sz="1000" spc="50">
                <a:solidFill>
                  <a:srgbClr val="0000FF"/>
                </a:solidFill>
                <a:latin typeface="Times New Roman"/>
                <a:cs typeface="Times New Roman"/>
                <a:hlinkClick r:id="rId3" action="ppaction://hlinksldjump"/>
              </a:rPr>
              <a:t> </a:t>
            </a:r>
            <a:r>
              <a:rPr dirty="0" sz="1000" spc="55">
                <a:solidFill>
                  <a:srgbClr val="0000FF"/>
                </a:solidFill>
                <a:latin typeface="Times New Roman"/>
                <a:cs typeface="Times New Roman"/>
                <a:hlinkClick r:id="rId3" action="ppaction://hlinksldjump"/>
              </a:rPr>
              <a:t>2</a:t>
            </a:r>
            <a:r>
              <a:rPr dirty="0" sz="1000" spc="30">
                <a:latin typeface="PMingLiU"/>
                <a:cs typeface="PMingLiU"/>
              </a:rPr>
              <a:t>).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732733" y="6370284"/>
            <a:ext cx="2910840" cy="266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</a:pPr>
            <a:r>
              <a:rPr dirty="0" sz="1100" spc="55">
                <a:latin typeface="Arial"/>
                <a:cs typeface="Arial"/>
              </a:rPr>
              <a:t>General</a:t>
            </a:r>
            <a:r>
              <a:rPr dirty="0" sz="1100" spc="50">
                <a:latin typeface="Arial"/>
                <a:cs typeface="Arial"/>
              </a:rPr>
              <a:t> </a:t>
            </a:r>
            <a:r>
              <a:rPr dirty="0" sz="1100" spc="55">
                <a:latin typeface="Arial"/>
                <a:cs typeface="Arial"/>
              </a:rPr>
              <a:t>Field</a:t>
            </a:r>
            <a:r>
              <a:rPr dirty="0" sz="1100" spc="55">
                <a:latin typeface="Arial"/>
                <a:cs typeface="Arial"/>
              </a:rPr>
              <a:t> </a:t>
            </a:r>
            <a:r>
              <a:rPr dirty="0" sz="1100" spc="80">
                <a:latin typeface="Arial"/>
                <a:cs typeface="Arial"/>
              </a:rPr>
              <a:t>of</a:t>
            </a:r>
            <a:r>
              <a:rPr dirty="0" sz="1100" spc="60">
                <a:latin typeface="Arial"/>
                <a:cs typeface="Arial"/>
              </a:rPr>
              <a:t> </a:t>
            </a:r>
            <a:r>
              <a:rPr dirty="0" sz="1100" spc="70">
                <a:latin typeface="Arial"/>
                <a:cs typeface="Arial"/>
              </a:rPr>
              <a:t>Application</a:t>
            </a:r>
            <a:endParaRPr sz="1100">
              <a:latin typeface="Arial"/>
              <a:cs typeface="Arial"/>
            </a:endParaRPr>
          </a:p>
          <a:p>
            <a:pPr algn="just" marL="12700" marR="5080">
              <a:lnSpc>
                <a:spcPct val="100000"/>
              </a:lnSpc>
              <a:spcBef>
                <a:spcPts val="570"/>
              </a:spcBef>
            </a:pPr>
            <a:r>
              <a:rPr dirty="0" sz="1000" spc="55">
                <a:latin typeface="PMingLiU"/>
                <a:cs typeface="PMingLiU"/>
              </a:rPr>
              <a:t>Discontinu</a:t>
            </a:r>
            <a:r>
              <a:rPr dirty="0" sz="1000" spc="75">
                <a:latin typeface="PMingLiU"/>
                <a:cs typeface="PMingLiU"/>
              </a:rPr>
              <a:t>o</a:t>
            </a:r>
            <a:r>
              <a:rPr dirty="0" sz="1000" spc="45">
                <a:latin typeface="PMingLiU"/>
                <a:cs typeface="PMingLiU"/>
              </a:rPr>
              <a:t>us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60">
                <a:latin typeface="PMingLiU"/>
                <a:cs typeface="PMingLiU"/>
              </a:rPr>
              <a:t>tors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are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suita</a:t>
            </a:r>
            <a:r>
              <a:rPr dirty="0" sz="1000" spc="75">
                <a:latin typeface="PMingLiU"/>
                <a:cs typeface="PMingLiU"/>
              </a:rPr>
              <a:t>b</a:t>
            </a:r>
            <a:r>
              <a:rPr dirty="0" sz="1000" spc="20">
                <a:latin typeface="PMingLiU"/>
                <a:cs typeface="PMingLiU"/>
              </a:rPr>
              <a:t>le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liquid-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liquid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extractio</a:t>
            </a:r>
            <a:r>
              <a:rPr dirty="0" sz="1000" spc="85">
                <a:latin typeface="PMingLiU"/>
                <a:cs typeface="PMingLiU"/>
              </a:rPr>
              <a:t>n</a:t>
            </a:r>
            <a:r>
              <a:rPr dirty="0" sz="1000" spc="45">
                <a:latin typeface="PMingLiU"/>
                <a:cs typeface="PMingLiU"/>
              </a:rPr>
              <a:t>,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60">
                <a:latin typeface="PMingLiU"/>
                <a:cs typeface="PMingLiU"/>
              </a:rPr>
              <a:t>tion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liquid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mixes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clari-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fication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liquids.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addi</a:t>
            </a:r>
            <a:r>
              <a:rPr dirty="0" sz="1000" spc="50">
                <a:latin typeface="PMingLiU"/>
                <a:cs typeface="PMingLiU"/>
              </a:rPr>
              <a:t>t</a:t>
            </a:r>
            <a:r>
              <a:rPr dirty="0" sz="1000" spc="55">
                <a:latin typeface="PMingLiU"/>
                <a:cs typeface="PMingLiU"/>
              </a:rPr>
              <a:t>ion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this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se</a:t>
            </a:r>
            <a:r>
              <a:rPr dirty="0" sz="1000" spc="20">
                <a:latin typeface="PMingLiU"/>
                <a:cs typeface="PMingLiU"/>
              </a:rPr>
              <a:t>l</a:t>
            </a:r>
            <a:r>
              <a:rPr dirty="0" sz="1000" spc="40">
                <a:latin typeface="PMingLiU"/>
                <a:cs typeface="PMingLiU"/>
              </a:rPr>
              <a:t>f-cleaning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separators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can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used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for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concentra</a:t>
            </a:r>
            <a:r>
              <a:rPr dirty="0" sz="1000" spc="50">
                <a:latin typeface="PMingLiU"/>
                <a:cs typeface="PMingLiU"/>
              </a:rPr>
              <a:t>t</a:t>
            </a:r>
            <a:r>
              <a:rPr dirty="0" sz="1000" spc="55">
                <a:latin typeface="PMingLiU"/>
                <a:cs typeface="PMingLiU"/>
              </a:rPr>
              <a:t>ion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slu</a:t>
            </a:r>
            <a:r>
              <a:rPr dirty="0" sz="1000" spc="45">
                <a:latin typeface="PMingLiU"/>
                <a:cs typeface="PMingLiU"/>
              </a:rPr>
              <a:t>r</a:t>
            </a:r>
            <a:r>
              <a:rPr dirty="0" sz="1000" spc="15">
                <a:latin typeface="PMingLiU"/>
                <a:cs typeface="PMingLiU"/>
              </a:rPr>
              <a:t>-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ries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for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wet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class</a:t>
            </a:r>
            <a:r>
              <a:rPr dirty="0" sz="1000" spc="25">
                <a:latin typeface="PMingLiU"/>
                <a:cs typeface="PMingLiU"/>
              </a:rPr>
              <a:t>i</a:t>
            </a:r>
            <a:r>
              <a:rPr dirty="0" sz="1000" spc="40">
                <a:latin typeface="PMingLiU"/>
                <a:cs typeface="PMingLiU"/>
              </a:rPr>
              <a:t>ficatio</a:t>
            </a:r>
            <a:r>
              <a:rPr dirty="0" sz="1000" spc="60">
                <a:latin typeface="PMingLiU"/>
                <a:cs typeface="PMingLiU"/>
              </a:rPr>
              <a:t>n</a:t>
            </a:r>
            <a:r>
              <a:rPr dirty="0" sz="1000" spc="30">
                <a:latin typeface="PMingLiU"/>
                <a:cs typeface="PMingLiU"/>
              </a:rPr>
              <a:t>s.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>
                <a:latin typeface="PMingLiU"/>
                <a:cs typeface="PMingLiU"/>
              </a:rPr>
              <a:t>fi</a:t>
            </a:r>
            <a:r>
              <a:rPr dirty="0" sz="1000" spc="5">
                <a:latin typeface="PMingLiU"/>
                <a:cs typeface="PMingLiU"/>
              </a:rPr>
              <a:t>e</a:t>
            </a:r>
            <a:r>
              <a:rPr dirty="0" sz="1000" spc="35">
                <a:latin typeface="PMingLiU"/>
                <a:cs typeface="PMingLiU"/>
              </a:rPr>
              <a:t>lds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ap</a:t>
            </a:r>
            <a:r>
              <a:rPr dirty="0" sz="1000" spc="85">
                <a:latin typeface="PMingLiU"/>
                <a:cs typeface="PMingLiU"/>
              </a:rPr>
              <a:t>p</a:t>
            </a:r>
            <a:r>
              <a:rPr dirty="0" sz="1000" spc="30">
                <a:latin typeface="PMingLiU"/>
                <a:cs typeface="PMingLiU"/>
              </a:rPr>
              <a:t>lica-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tion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nozz</a:t>
            </a:r>
            <a:r>
              <a:rPr dirty="0" sz="1000" spc="35">
                <a:latin typeface="PMingLiU"/>
                <a:cs typeface="PMingLiU"/>
              </a:rPr>
              <a:t>l</a:t>
            </a:r>
            <a:r>
              <a:rPr dirty="0" sz="1000" spc="40">
                <a:latin typeface="PMingLiU"/>
                <a:cs typeface="PMingLiU"/>
              </a:rPr>
              <a:t>e-type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separators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are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similar.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These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also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cover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field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liquid-</a:t>
            </a:r>
            <a:r>
              <a:rPr dirty="0" sz="1000" spc="65">
                <a:latin typeface="PMingLiU"/>
                <a:cs typeface="PMingLiU"/>
              </a:rPr>
              <a:t>s</a:t>
            </a:r>
            <a:r>
              <a:rPr dirty="0" sz="1000" spc="45">
                <a:latin typeface="PMingLiU"/>
                <a:cs typeface="PMingLiU"/>
              </a:rPr>
              <a:t>olid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extract</a:t>
            </a:r>
            <a:r>
              <a:rPr dirty="0" sz="1000" spc="50">
                <a:latin typeface="PMingLiU"/>
                <a:cs typeface="PMingLiU"/>
              </a:rPr>
              <a:t>i</a:t>
            </a:r>
            <a:r>
              <a:rPr dirty="0" sz="1000" spc="65">
                <a:latin typeface="PMingLiU"/>
                <a:cs typeface="PMingLiU"/>
              </a:rPr>
              <a:t>on.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decanter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has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widest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range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90">
                <a:latin typeface="PMingLiU"/>
                <a:cs typeface="PMingLiU"/>
              </a:rPr>
              <a:t>p</a:t>
            </a:r>
            <a:r>
              <a:rPr dirty="0" sz="1000" spc="45">
                <a:latin typeface="PMingLiU"/>
                <a:cs typeface="PMingLiU"/>
              </a:rPr>
              <a:t>plications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and,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for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this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reason,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one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most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important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cent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30">
                <a:latin typeface="PMingLiU"/>
                <a:cs typeface="PMingLiU"/>
              </a:rPr>
              <a:t>ifuges.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As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three-pha</a:t>
            </a:r>
            <a:r>
              <a:rPr dirty="0" sz="1000" spc="60">
                <a:latin typeface="PMingLiU"/>
                <a:cs typeface="PMingLiU"/>
              </a:rPr>
              <a:t>s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decan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45">
                <a:latin typeface="PMingLiU"/>
                <a:cs typeface="PMingLiU"/>
              </a:rPr>
              <a:t>er,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it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35">
                <a:latin typeface="PMingLiU"/>
                <a:cs typeface="PMingLiU"/>
              </a:rPr>
              <a:t>tes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liquid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mixes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while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simultane</a:t>
            </a:r>
            <a:r>
              <a:rPr dirty="0" sz="1000" spc="75">
                <a:latin typeface="PMingLiU"/>
                <a:cs typeface="PMingLiU"/>
              </a:rPr>
              <a:t>o</a:t>
            </a:r>
            <a:r>
              <a:rPr dirty="0" sz="1000" spc="35">
                <a:latin typeface="PMingLiU"/>
                <a:cs typeface="PMingLiU"/>
              </a:rPr>
              <a:t>usly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concentra</a:t>
            </a:r>
            <a:r>
              <a:rPr dirty="0" sz="1000" spc="50">
                <a:latin typeface="PMingLiU"/>
                <a:cs typeface="PMingLiU"/>
              </a:rPr>
              <a:t>t</a:t>
            </a:r>
            <a:r>
              <a:rPr dirty="0" sz="1000" spc="40">
                <a:latin typeface="PMingLiU"/>
                <a:cs typeface="PMingLiU"/>
              </a:rPr>
              <a:t>ing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soli</a:t>
            </a:r>
            <a:r>
              <a:rPr dirty="0" sz="1000" spc="60">
                <a:latin typeface="PMingLiU"/>
                <a:cs typeface="PMingLiU"/>
              </a:rPr>
              <a:t>d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and,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as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e</a:t>
            </a:r>
            <a:r>
              <a:rPr dirty="0" sz="1000" spc="60">
                <a:latin typeface="PMingLiU"/>
                <a:cs typeface="PMingLiU"/>
              </a:rPr>
              <a:t>x</a:t>
            </a:r>
            <a:r>
              <a:rPr dirty="0" sz="1000" spc="60">
                <a:latin typeface="PMingLiU"/>
                <a:cs typeface="PMingLiU"/>
              </a:rPr>
              <a:t>traction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decan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45">
                <a:latin typeface="PMingLiU"/>
                <a:cs typeface="PMingLiU"/>
              </a:rPr>
              <a:t>er,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it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used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cont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65">
                <a:latin typeface="PMingLiU"/>
                <a:cs typeface="PMingLiU"/>
              </a:rPr>
              <a:t>nuous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solid-liqu</a:t>
            </a:r>
            <a:r>
              <a:rPr dirty="0" sz="1000" spc="45">
                <a:latin typeface="PMingLiU"/>
                <a:cs typeface="PMingLiU"/>
              </a:rPr>
              <a:t>i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extr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50">
                <a:latin typeface="PMingLiU"/>
                <a:cs typeface="PMingLiU"/>
              </a:rPr>
              <a:t>ctio</a:t>
            </a:r>
            <a:r>
              <a:rPr dirty="0" sz="1000" spc="70">
                <a:latin typeface="PMingLiU"/>
                <a:cs typeface="PMingLiU"/>
              </a:rPr>
              <a:t>n</a:t>
            </a:r>
            <a:r>
              <a:rPr dirty="0" sz="1000" spc="45">
                <a:latin typeface="PMingLiU"/>
                <a:cs typeface="PMingLiU"/>
              </a:rPr>
              <a:t>.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B</a:t>
            </a:r>
            <a:r>
              <a:rPr dirty="0" sz="1000" spc="30">
                <a:latin typeface="PMingLiU"/>
                <a:cs typeface="PMingLiU"/>
              </a:rPr>
              <a:t>a</a:t>
            </a:r>
            <a:r>
              <a:rPr dirty="0" sz="1000" spc="45">
                <a:latin typeface="PMingLiU"/>
                <a:cs typeface="PMingLiU"/>
              </a:rPr>
              <a:t>sket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90">
                <a:latin typeface="PMingLiU"/>
                <a:cs typeface="PMingLiU"/>
              </a:rPr>
              <a:t>n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pus</a:t>
            </a:r>
            <a:r>
              <a:rPr dirty="0" sz="1000" spc="70">
                <a:latin typeface="PMingLiU"/>
                <a:cs typeface="PMingLiU"/>
              </a:rPr>
              <a:t>h</a:t>
            </a:r>
            <a:r>
              <a:rPr dirty="0" sz="1000" spc="45">
                <a:latin typeface="PMingLiU"/>
                <a:cs typeface="PMingLiU"/>
              </a:rPr>
              <a:t>er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centrifu</a:t>
            </a:r>
            <a:r>
              <a:rPr dirty="0" sz="1000" spc="65">
                <a:latin typeface="PMingLiU"/>
                <a:cs typeface="PMingLiU"/>
              </a:rPr>
              <a:t>g</a:t>
            </a:r>
            <a:r>
              <a:rPr dirty="0" sz="1000" spc="20">
                <a:latin typeface="PMingLiU"/>
                <a:cs typeface="PMingLiU"/>
              </a:rPr>
              <a:t>es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are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dewate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40">
                <a:latin typeface="PMingLiU"/>
                <a:cs typeface="PMingLiU"/>
              </a:rPr>
              <a:t>ing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centrif</a:t>
            </a:r>
            <a:r>
              <a:rPr dirty="0" sz="1000" spc="70">
                <a:latin typeface="PMingLiU"/>
                <a:cs typeface="PMingLiU"/>
              </a:rPr>
              <a:t>u</a:t>
            </a:r>
            <a:r>
              <a:rPr dirty="0" sz="1000" spc="25">
                <a:latin typeface="PMingLiU"/>
                <a:cs typeface="PMingLiU"/>
              </a:rPr>
              <a:t>ges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which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wa</a:t>
            </a:r>
            <a:r>
              <a:rPr dirty="0" sz="1000" spc="55">
                <a:latin typeface="PMingLiU"/>
                <a:cs typeface="PMingLiU"/>
              </a:rPr>
              <a:t>s</a:t>
            </a:r>
            <a:r>
              <a:rPr dirty="0" sz="1000" spc="50">
                <a:latin typeface="PMingLiU"/>
                <a:cs typeface="PMingLiU"/>
              </a:rPr>
              <a:t>hing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can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carried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out.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A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knife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centrif</a:t>
            </a:r>
            <a:r>
              <a:rPr dirty="0" sz="1000" spc="70">
                <a:latin typeface="PMingLiU"/>
                <a:cs typeface="PMingLiU"/>
              </a:rPr>
              <a:t>u</a:t>
            </a:r>
            <a:r>
              <a:rPr dirty="0" sz="1000" spc="30">
                <a:latin typeface="PMingLiU"/>
                <a:cs typeface="PMingLiU"/>
              </a:rPr>
              <a:t>ge,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like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decan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45">
                <a:latin typeface="PMingLiU"/>
                <a:cs typeface="PMingLiU"/>
              </a:rPr>
              <a:t>er,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has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wide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range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ap</a:t>
            </a:r>
            <a:r>
              <a:rPr dirty="0" sz="1000" spc="85">
                <a:latin typeface="PMingLiU"/>
                <a:cs typeface="PMingLiU"/>
              </a:rPr>
              <a:t>p</a:t>
            </a:r>
            <a:r>
              <a:rPr dirty="0" sz="1000" spc="45">
                <a:latin typeface="PMingLiU"/>
                <a:cs typeface="PMingLiU"/>
              </a:rPr>
              <a:t>lications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90">
                <a:latin typeface="PMingLiU"/>
                <a:cs typeface="PMingLiU"/>
              </a:rPr>
              <a:t>n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su</a:t>
            </a:r>
            <a:r>
              <a:rPr dirty="0" sz="1000" spc="65">
                <a:latin typeface="PMingLiU"/>
                <a:cs typeface="PMingLiU"/>
              </a:rPr>
              <a:t>p</a:t>
            </a:r>
            <a:r>
              <a:rPr dirty="0" sz="1000" spc="50">
                <a:latin typeface="PMingLiU"/>
                <a:cs typeface="PMingLiU"/>
              </a:rPr>
              <a:t>erior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all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12082" y="687419"/>
            <a:ext cx="5914390" cy="657860"/>
          </a:xfrm>
          <a:prstGeom prst="rect">
            <a:avLst/>
          </a:prstGeom>
          <a:ln w="7200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just" marL="113030" marR="106045">
              <a:lnSpc>
                <a:spcPct val="123400"/>
              </a:lnSpc>
            </a:pPr>
            <a:r>
              <a:rPr dirty="0" sz="1200" spc="30">
                <a:latin typeface="Microsoft Sans Serif"/>
                <a:cs typeface="Microsoft Sans Serif"/>
              </a:rPr>
              <a:t>Caseins</a:t>
            </a:r>
            <a:r>
              <a:rPr dirty="0" sz="1200" spc="140">
                <a:latin typeface="Microsoft Sans Serif"/>
                <a:cs typeface="Microsoft Sans Serif"/>
              </a:rPr>
              <a:t> </a:t>
            </a:r>
            <a:r>
              <a:rPr dirty="0" sz="900" spc="-5" i="1">
                <a:latin typeface="Arial"/>
                <a:cs typeface="Arial"/>
              </a:rPr>
              <a:t>see</a:t>
            </a:r>
            <a:r>
              <a:rPr dirty="0" sz="900" spc="100" i="1">
                <a:latin typeface="Arial"/>
                <a:cs typeface="Arial"/>
              </a:rPr>
              <a:t> </a:t>
            </a:r>
            <a:r>
              <a:rPr dirty="0" sz="900" spc="30">
                <a:latin typeface="Microsoft Sans Serif"/>
                <a:cs typeface="Microsoft Sans Serif"/>
              </a:rPr>
              <a:t>Milk</a:t>
            </a:r>
            <a:r>
              <a:rPr dirty="0" sz="900" spc="110">
                <a:latin typeface="Microsoft Sans Serif"/>
                <a:cs typeface="Microsoft Sans Serif"/>
              </a:rPr>
              <a:t> </a:t>
            </a:r>
            <a:r>
              <a:rPr dirty="0" sz="900" spc="30">
                <a:latin typeface="Microsoft Sans Serif"/>
                <a:cs typeface="Microsoft Sans Serif"/>
              </a:rPr>
              <a:t>Proteins</a:t>
            </a:r>
            <a:r>
              <a:rPr dirty="0" sz="900">
                <a:latin typeface="Arial"/>
                <a:cs typeface="Arial"/>
              </a:rPr>
              <a:t>:</a:t>
            </a:r>
            <a:r>
              <a:rPr dirty="0" sz="900" spc="95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Casein</a:t>
            </a:r>
            <a:r>
              <a:rPr dirty="0" sz="900" spc="105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Nomenclature,</a:t>
            </a:r>
            <a:r>
              <a:rPr dirty="0" sz="900" spc="105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Structure</a:t>
            </a:r>
            <a:r>
              <a:rPr dirty="0" sz="900" spc="100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and</a:t>
            </a:r>
            <a:r>
              <a:rPr dirty="0" sz="900" spc="100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Association</a:t>
            </a:r>
            <a:r>
              <a:rPr dirty="0" sz="900" spc="105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Properties;</a:t>
            </a:r>
            <a:r>
              <a:rPr dirty="0" sz="900" spc="100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Caseins,</a:t>
            </a:r>
            <a:r>
              <a:rPr dirty="0" sz="900" spc="100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Micellar</a:t>
            </a:r>
            <a:r>
              <a:rPr dirty="0" sz="900" spc="-5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Structure;</a:t>
            </a:r>
            <a:r>
              <a:rPr dirty="0" sz="900">
                <a:latin typeface="Arial"/>
                <a:cs typeface="Arial"/>
              </a:rPr>
              <a:t> </a:t>
            </a:r>
            <a:r>
              <a:rPr dirty="0" sz="900" spc="-60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Caseins,</a:t>
            </a:r>
            <a:r>
              <a:rPr dirty="0" sz="900">
                <a:latin typeface="Arial"/>
                <a:cs typeface="Arial"/>
              </a:rPr>
              <a:t> </a:t>
            </a:r>
            <a:r>
              <a:rPr dirty="0" sz="900" spc="-60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Functional</a:t>
            </a:r>
            <a:r>
              <a:rPr dirty="0" sz="900">
                <a:latin typeface="Arial"/>
                <a:cs typeface="Arial"/>
              </a:rPr>
              <a:t> </a:t>
            </a:r>
            <a:r>
              <a:rPr dirty="0" sz="900" spc="-55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Properties</a:t>
            </a:r>
            <a:r>
              <a:rPr dirty="0" sz="900">
                <a:latin typeface="Arial"/>
                <a:cs typeface="Arial"/>
              </a:rPr>
              <a:t> </a:t>
            </a:r>
            <a:r>
              <a:rPr dirty="0" sz="900" spc="-60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and</a:t>
            </a:r>
            <a:r>
              <a:rPr dirty="0" sz="900">
                <a:latin typeface="Arial"/>
                <a:cs typeface="Arial"/>
              </a:rPr>
              <a:t> </a:t>
            </a:r>
            <a:r>
              <a:rPr dirty="0" sz="900" spc="-60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Food</a:t>
            </a:r>
            <a:r>
              <a:rPr dirty="0" sz="900">
                <a:latin typeface="Arial"/>
                <a:cs typeface="Arial"/>
              </a:rPr>
              <a:t> </a:t>
            </a:r>
            <a:r>
              <a:rPr dirty="0" sz="900" spc="-60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Uses;</a:t>
            </a:r>
            <a:r>
              <a:rPr dirty="0" sz="900">
                <a:latin typeface="Arial"/>
                <a:cs typeface="Arial"/>
              </a:rPr>
              <a:t> </a:t>
            </a:r>
            <a:r>
              <a:rPr dirty="0" sz="900" spc="-65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Caseins,</a:t>
            </a:r>
            <a:r>
              <a:rPr dirty="0" sz="900">
                <a:latin typeface="Arial"/>
                <a:cs typeface="Arial"/>
              </a:rPr>
              <a:t> </a:t>
            </a:r>
            <a:r>
              <a:rPr dirty="0" sz="900" spc="-60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Industrial</a:t>
            </a:r>
            <a:r>
              <a:rPr dirty="0" sz="900">
                <a:latin typeface="Arial"/>
                <a:cs typeface="Arial"/>
              </a:rPr>
              <a:t> </a:t>
            </a:r>
            <a:r>
              <a:rPr dirty="0" sz="900" spc="-60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Production</a:t>
            </a:r>
            <a:r>
              <a:rPr dirty="0" sz="900">
                <a:latin typeface="Arial"/>
                <a:cs typeface="Arial"/>
              </a:rPr>
              <a:t> </a:t>
            </a:r>
            <a:r>
              <a:rPr dirty="0" sz="900" spc="-60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and</a:t>
            </a:r>
            <a:r>
              <a:rPr dirty="0" sz="900">
                <a:latin typeface="Arial"/>
                <a:cs typeface="Arial"/>
              </a:rPr>
              <a:t> </a:t>
            </a:r>
            <a:r>
              <a:rPr dirty="0" sz="900" spc="-60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Compositional</a:t>
            </a:r>
            <a:r>
              <a:rPr dirty="0" sz="900" spc="-5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Standards.</a:t>
            </a:r>
            <a:endParaRPr sz="9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08482" y="453059"/>
            <a:ext cx="5921375" cy="0"/>
          </a:xfrm>
          <a:custGeom>
            <a:avLst/>
            <a:gdLst/>
            <a:ahLst/>
            <a:cxnLst/>
            <a:rect l="l" t="t" r="r" b="b"/>
            <a:pathLst>
              <a:path w="5921375" h="0">
                <a:moveTo>
                  <a:pt x="0" y="0"/>
                </a:moveTo>
                <a:lnTo>
                  <a:pt x="5921273" y="0"/>
                </a:lnTo>
              </a:path>
            </a:pathLst>
          </a:custGeom>
          <a:ln w="64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695782" y="313916"/>
            <a:ext cx="1177925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spc="-10">
                <a:latin typeface="Arial"/>
                <a:cs typeface="Arial"/>
              </a:rPr>
              <a:t>244</a:t>
            </a:r>
            <a:r>
              <a:rPr dirty="0" sz="900" spc="-10">
                <a:latin typeface="Arial"/>
                <a:cs typeface="Arial"/>
              </a:rPr>
              <a:t>   </a:t>
            </a:r>
            <a:r>
              <a:rPr dirty="0" sz="900" spc="-5">
                <a:latin typeface="Arial"/>
                <a:cs typeface="Arial"/>
              </a:rPr>
              <a:t> </a:t>
            </a:r>
            <a:r>
              <a:rPr dirty="0" sz="900" spc="10">
                <a:latin typeface="Arial"/>
                <a:cs typeface="Arial"/>
              </a:rPr>
              <a:t>CENTRIFUGES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56186" y="7215637"/>
            <a:ext cx="2910840" cy="1822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65">
                <a:latin typeface="PMingLiU"/>
                <a:cs typeface="PMingLiU"/>
              </a:rPr>
              <a:t>other</a:t>
            </a:r>
            <a:r>
              <a:rPr dirty="0" sz="1000" spc="65">
                <a:latin typeface="PMingLiU"/>
                <a:cs typeface="PMingLiU"/>
              </a:rPr>
              <a:t>  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cent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30">
                <a:latin typeface="PMingLiU"/>
                <a:cs typeface="PMingLiU"/>
              </a:rPr>
              <a:t>ifuges,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particu</a:t>
            </a:r>
            <a:r>
              <a:rPr dirty="0" sz="1000" spc="45">
                <a:latin typeface="PMingLiU"/>
                <a:cs typeface="PMingLiU"/>
              </a:rPr>
              <a:t>l</a:t>
            </a:r>
            <a:r>
              <a:rPr dirty="0" sz="1000" spc="45">
                <a:latin typeface="PMingLiU"/>
                <a:cs typeface="PMingLiU"/>
              </a:rPr>
              <a:t>arly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resp</a:t>
            </a:r>
            <a:r>
              <a:rPr dirty="0" sz="1000" spc="50">
                <a:latin typeface="PMingLiU"/>
                <a:cs typeface="PMingLiU"/>
              </a:rPr>
              <a:t>e</a:t>
            </a:r>
            <a:r>
              <a:rPr dirty="0" sz="1000" spc="45">
                <a:latin typeface="PMingLiU"/>
                <a:cs typeface="PMingLiU"/>
              </a:rPr>
              <a:t>ct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attainab</a:t>
            </a:r>
            <a:r>
              <a:rPr dirty="0" sz="1000" spc="50">
                <a:latin typeface="PMingLiU"/>
                <a:cs typeface="PMingLiU"/>
              </a:rPr>
              <a:t>l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dry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solids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conten</a:t>
            </a:r>
            <a:r>
              <a:rPr dirty="0" sz="1000" spc="50">
                <a:latin typeface="PMingLiU"/>
                <a:cs typeface="PMingLiU"/>
              </a:rPr>
              <a:t>t</a:t>
            </a:r>
            <a:r>
              <a:rPr dirty="0" sz="1000" spc="45">
                <a:latin typeface="PMingLiU"/>
                <a:cs typeface="PMingLiU"/>
              </a:rPr>
              <a:t>.</a:t>
            </a:r>
            <a:endParaRPr sz="1000">
              <a:latin typeface="PMingLiU"/>
              <a:cs typeface="PMingLiU"/>
            </a:endParaRPr>
          </a:p>
          <a:p>
            <a:pPr algn="just" marL="12700" marR="5080" indent="127000">
              <a:lnSpc>
                <a:spcPct val="99600"/>
              </a:lnSpc>
            </a:pP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se</a:t>
            </a:r>
            <a:r>
              <a:rPr dirty="0" sz="1000" spc="20">
                <a:latin typeface="PMingLiU"/>
                <a:cs typeface="PMingLiU"/>
              </a:rPr>
              <a:t>l</a:t>
            </a:r>
            <a:r>
              <a:rPr dirty="0" sz="1000" spc="50">
                <a:latin typeface="PMingLiU"/>
                <a:cs typeface="PMingLiU"/>
              </a:rPr>
              <a:t>ection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crite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50">
                <a:latin typeface="PMingLiU"/>
                <a:cs typeface="PMingLiU"/>
              </a:rPr>
              <a:t>ia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for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particu</a:t>
            </a:r>
            <a:r>
              <a:rPr dirty="0" sz="1000" spc="45">
                <a:latin typeface="PMingLiU"/>
                <a:cs typeface="PMingLiU"/>
              </a:rPr>
              <a:t>l</a:t>
            </a:r>
            <a:r>
              <a:rPr dirty="0" sz="1000" spc="75">
                <a:latin typeface="PMingLiU"/>
                <a:cs typeface="PMingLiU"/>
              </a:rPr>
              <a:t>ar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60">
                <a:latin typeface="PMingLiU"/>
                <a:cs typeface="PMingLiU"/>
              </a:rPr>
              <a:t>tion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duty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are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c</a:t>
            </a:r>
            <a:r>
              <a:rPr dirty="0" sz="1000" spc="60">
                <a:latin typeface="PMingLiU"/>
                <a:cs typeface="PMingLiU"/>
              </a:rPr>
              <a:t>o</a:t>
            </a:r>
            <a:r>
              <a:rPr dirty="0" sz="1000" spc="45">
                <a:latin typeface="PMingLiU"/>
                <a:cs typeface="PMingLiU"/>
              </a:rPr>
              <a:t>urse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depen</a:t>
            </a:r>
            <a:r>
              <a:rPr dirty="0" sz="1000" spc="75">
                <a:latin typeface="PMingLiU"/>
                <a:cs typeface="PMingLiU"/>
              </a:rPr>
              <a:t>d</a:t>
            </a:r>
            <a:r>
              <a:rPr dirty="0" sz="1000" spc="55">
                <a:latin typeface="PMingLiU"/>
                <a:cs typeface="PMingLiU"/>
              </a:rPr>
              <a:t>ent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differ</a:t>
            </a:r>
            <a:r>
              <a:rPr dirty="0" sz="1000" spc="50">
                <a:latin typeface="PMingLiU"/>
                <a:cs typeface="PMingLiU"/>
              </a:rPr>
              <a:t>e</a:t>
            </a:r>
            <a:r>
              <a:rPr dirty="0" sz="1000" spc="45">
                <a:latin typeface="PMingLiU"/>
                <a:cs typeface="PMingLiU"/>
              </a:rPr>
              <a:t>nce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specific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weight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when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cons</a:t>
            </a:r>
            <a:r>
              <a:rPr dirty="0" sz="1000" spc="30">
                <a:latin typeface="PMingLiU"/>
                <a:cs typeface="PMingLiU"/>
              </a:rPr>
              <a:t>i</a:t>
            </a:r>
            <a:r>
              <a:rPr dirty="0" sz="1000" spc="50">
                <a:latin typeface="PMingLiU"/>
                <a:cs typeface="PMingLiU"/>
              </a:rPr>
              <a:t>dering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liquid-</a:t>
            </a:r>
            <a:r>
              <a:rPr dirty="0" sz="1000" spc="50">
                <a:latin typeface="PMingLiU"/>
                <a:cs typeface="PMingLiU"/>
              </a:rPr>
              <a:t>l</a:t>
            </a:r>
            <a:r>
              <a:rPr dirty="0" sz="1000" spc="55">
                <a:latin typeface="PMingLiU"/>
                <a:cs typeface="PMingLiU"/>
              </a:rPr>
              <a:t>iquid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55">
                <a:latin typeface="PMingLiU"/>
                <a:cs typeface="PMingLiU"/>
              </a:rPr>
              <a:t>tion.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One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criterion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for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solid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part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partic</a:t>
            </a:r>
            <a:r>
              <a:rPr dirty="0" sz="1000" spc="45">
                <a:latin typeface="PMingLiU"/>
                <a:cs typeface="PMingLiU"/>
              </a:rPr>
              <a:t>l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size.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Ano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55">
                <a:latin typeface="PMingLiU"/>
                <a:cs typeface="PMingLiU"/>
              </a:rPr>
              <a:t>her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important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fac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75">
                <a:latin typeface="PMingLiU"/>
                <a:cs typeface="PMingLiU"/>
              </a:rPr>
              <a:t>or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qu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50">
                <a:latin typeface="PMingLiU"/>
                <a:cs typeface="PMingLiU"/>
              </a:rPr>
              <a:t>ntity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solid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</a:t>
            </a:r>
            <a:r>
              <a:rPr dirty="0" sz="1000" spc="80">
                <a:latin typeface="PMingLiU"/>
                <a:cs typeface="PMingLiU"/>
              </a:rPr>
              <a:t>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suspen</a:t>
            </a:r>
            <a:r>
              <a:rPr dirty="0" sz="1000" spc="20">
                <a:latin typeface="PMingLiU"/>
                <a:cs typeface="PMingLiU"/>
              </a:rPr>
              <a:t>s</a:t>
            </a:r>
            <a:r>
              <a:rPr dirty="0" sz="1000" spc="55">
                <a:latin typeface="PMingLiU"/>
                <a:cs typeface="PMingLiU"/>
              </a:rPr>
              <a:t>ion</a:t>
            </a:r>
            <a:r>
              <a:rPr dirty="0" sz="1000" spc="45">
                <a:latin typeface="PMingLiU"/>
                <a:cs typeface="PMingLiU"/>
              </a:rPr>
              <a:t>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</a:t>
            </a:r>
            <a:r>
              <a:rPr dirty="0" sz="1000" spc="80">
                <a:latin typeface="PMingLiU"/>
                <a:cs typeface="PMingLiU"/>
              </a:rPr>
              <a:t>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15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Figur</a:t>
            </a:r>
            <a:r>
              <a:rPr dirty="0" sz="100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e</a:t>
            </a:r>
            <a:r>
              <a:rPr dirty="0" sz="100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dirty="0" sz="1000" spc="85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dirty="0" sz="1000" spc="5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3</a:t>
            </a:r>
            <a:r>
              <a:rPr dirty="0" sz="1000" spc="45">
                <a:latin typeface="PMingLiU"/>
                <a:cs typeface="PMingLiU"/>
              </a:rPr>
              <a:t>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85">
                <a:latin typeface="PMingLiU"/>
                <a:cs typeface="PMingLiU"/>
              </a:rPr>
              <a:t>a</a:t>
            </a:r>
            <a:r>
              <a:rPr dirty="0" sz="1000" spc="55">
                <a:latin typeface="PMingLiU"/>
                <a:cs typeface="PMingLiU"/>
              </a:rPr>
              <a:t>tors,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decan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40">
                <a:latin typeface="PMingLiU"/>
                <a:cs typeface="PMingLiU"/>
              </a:rPr>
              <a:t>ers,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basket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filt</a:t>
            </a:r>
            <a:r>
              <a:rPr dirty="0" sz="1000" spc="30">
                <a:latin typeface="PMingLiU"/>
                <a:cs typeface="PMingLiU"/>
              </a:rPr>
              <a:t>e</a:t>
            </a:r>
            <a:r>
              <a:rPr dirty="0" sz="1000" spc="70">
                <a:latin typeface="PMingLiU"/>
                <a:cs typeface="PMingLiU"/>
              </a:rPr>
              <a:t>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cent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30">
                <a:latin typeface="PMingLiU"/>
                <a:cs typeface="PMingLiU"/>
              </a:rPr>
              <a:t>ifuges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are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list</a:t>
            </a:r>
            <a:r>
              <a:rPr dirty="0" sz="1000" spc="45">
                <a:latin typeface="PMingLiU"/>
                <a:cs typeface="PMingLiU"/>
              </a:rPr>
              <a:t>e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accord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45">
                <a:latin typeface="PMingLiU"/>
                <a:cs typeface="PMingLiU"/>
              </a:rPr>
              <a:t>nce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with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size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suspend</a:t>
            </a:r>
            <a:r>
              <a:rPr dirty="0" sz="1000" spc="55">
                <a:latin typeface="PMingLiU"/>
                <a:cs typeface="PMingLiU"/>
              </a:rPr>
              <a:t>e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p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35">
                <a:latin typeface="PMingLiU"/>
                <a:cs typeface="PMingLiU"/>
              </a:rPr>
              <a:t>rticles.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15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Figur</a:t>
            </a:r>
            <a:r>
              <a:rPr dirty="0" sz="100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e</a:t>
            </a:r>
            <a:r>
              <a:rPr dirty="0" sz="100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dirty="0" sz="1000" spc="-15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dirty="0" sz="1000" spc="5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4</a:t>
            </a:r>
            <a:r>
              <a:rPr dirty="0" sz="1000" spc="45">
                <a:latin typeface="PMingLiU"/>
                <a:cs typeface="PMingLiU"/>
              </a:rPr>
              <a:t>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criteri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fo</a:t>
            </a:r>
            <a:r>
              <a:rPr dirty="0" sz="1000" spc="70">
                <a:latin typeface="PMingLiU"/>
                <a:cs typeface="PMingLiU"/>
              </a:rPr>
              <a:t>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selec</a:t>
            </a:r>
            <a:r>
              <a:rPr dirty="0" sz="1000" spc="75">
                <a:latin typeface="PMingLiU"/>
                <a:cs typeface="PMingLiU"/>
              </a:rPr>
              <a:t>t</a:t>
            </a:r>
            <a:r>
              <a:rPr dirty="0" sz="1000" spc="45">
                <a:latin typeface="PMingLiU"/>
                <a:cs typeface="PMingLiU"/>
              </a:rPr>
              <a:t>io</a:t>
            </a:r>
            <a:r>
              <a:rPr dirty="0" sz="1000" spc="80">
                <a:latin typeface="PMingLiU"/>
                <a:cs typeface="PMingLiU"/>
              </a:rPr>
              <a:t>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base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soli</a:t>
            </a:r>
            <a:r>
              <a:rPr dirty="0" sz="1000" spc="85">
                <a:latin typeface="PMingLiU"/>
                <a:cs typeface="PMingLiU"/>
              </a:rPr>
              <a:t>d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content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feed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stock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are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illustra</a:t>
            </a:r>
            <a:r>
              <a:rPr dirty="0" sz="1000" spc="45">
                <a:latin typeface="PMingLiU"/>
                <a:cs typeface="PMingLiU"/>
              </a:rPr>
              <a:t>t</a:t>
            </a:r>
            <a:r>
              <a:rPr dirty="0" sz="1000" spc="50">
                <a:latin typeface="PMingLiU"/>
                <a:cs typeface="PMingLiU"/>
              </a:rPr>
              <a:t>ed.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It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again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92655" y="7216016"/>
            <a:ext cx="2910840" cy="4559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715" indent="-635">
              <a:lnSpc>
                <a:spcPct val="100000"/>
              </a:lnSpc>
            </a:pPr>
            <a:r>
              <a:rPr dirty="0" sz="1000" spc="55">
                <a:latin typeface="PMingLiU"/>
                <a:cs typeface="PMingLiU"/>
              </a:rPr>
              <a:t>sh</a:t>
            </a:r>
            <a:r>
              <a:rPr dirty="0" sz="1000" spc="65">
                <a:latin typeface="PMingLiU"/>
                <a:cs typeface="PMingLiU"/>
              </a:rPr>
              <a:t>o</a:t>
            </a:r>
            <a:r>
              <a:rPr dirty="0" sz="1000" spc="90">
                <a:latin typeface="PMingLiU"/>
                <a:cs typeface="PMingLiU"/>
              </a:rPr>
              <a:t>wn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60">
                <a:latin typeface="PMingLiU"/>
                <a:cs typeface="PMingLiU"/>
              </a:rPr>
              <a:t>tors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60">
                <a:latin typeface="PMingLiU"/>
                <a:cs typeface="PMingLiU"/>
              </a:rPr>
              <a:t>are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liquid</a:t>
            </a:r>
            <a:r>
              <a:rPr dirty="0" sz="1000" spc="40">
                <a:latin typeface="PMingLiU"/>
                <a:cs typeface="PMingLiU"/>
              </a:rPr>
              <a:t>-</a:t>
            </a:r>
            <a:r>
              <a:rPr dirty="0" sz="1000" spc="65">
                <a:latin typeface="PMingLiU"/>
                <a:cs typeface="PMingLiU"/>
              </a:rPr>
              <a:t>orienta</a:t>
            </a:r>
            <a:r>
              <a:rPr dirty="0" sz="1000" spc="50">
                <a:latin typeface="PMingLiU"/>
                <a:cs typeface="PMingLiU"/>
              </a:rPr>
              <a:t>t</a:t>
            </a:r>
            <a:r>
              <a:rPr dirty="0" sz="1000" spc="50">
                <a:latin typeface="PMingLiU"/>
                <a:cs typeface="PMingLiU"/>
              </a:rPr>
              <a:t>ed,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80">
                <a:latin typeface="PMingLiU"/>
                <a:cs typeface="PMingLiU"/>
              </a:rPr>
              <a:t>wh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20">
                <a:latin typeface="PMingLiU"/>
                <a:cs typeface="PMingLiU"/>
              </a:rPr>
              <a:t>le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decan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45">
                <a:latin typeface="PMingLiU"/>
                <a:cs typeface="PMingLiU"/>
              </a:rPr>
              <a:t>er,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60">
                <a:latin typeface="PMingLiU"/>
                <a:cs typeface="PMingLiU"/>
              </a:rPr>
              <a:t>baske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45">
                <a:latin typeface="PMingLiU"/>
                <a:cs typeface="PMingLiU"/>
              </a:rPr>
              <a:t>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knife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55">
                <a:latin typeface="PMingLiU"/>
                <a:cs typeface="PMingLiU"/>
              </a:rPr>
              <a:t>pusher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55">
                <a:latin typeface="PMingLiU"/>
                <a:cs typeface="PMingLiU"/>
              </a:rPr>
              <a:t>cent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30">
                <a:latin typeface="PMingLiU"/>
                <a:cs typeface="PMingLiU"/>
              </a:rPr>
              <a:t>ifuges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60">
                <a:latin typeface="PMingLiU"/>
                <a:cs typeface="PMingLiU"/>
              </a:rPr>
              <a:t>are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more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suitable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for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solids.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92919" y="7964363"/>
            <a:ext cx="2910205" cy="10731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805815">
              <a:lnSpc>
                <a:spcPts val="1290"/>
              </a:lnSpc>
            </a:pPr>
            <a:r>
              <a:rPr dirty="0" sz="1100" spc="70">
                <a:latin typeface="Arial"/>
                <a:cs typeface="Arial"/>
              </a:rPr>
              <a:t>Applications</a:t>
            </a:r>
            <a:r>
              <a:rPr dirty="0" sz="1100" spc="55">
                <a:latin typeface="Arial"/>
                <a:cs typeface="Arial"/>
              </a:rPr>
              <a:t> </a:t>
            </a:r>
            <a:r>
              <a:rPr dirty="0" sz="1100" spc="80">
                <a:latin typeface="Arial"/>
                <a:cs typeface="Arial"/>
              </a:rPr>
              <a:t>of</a:t>
            </a:r>
            <a:r>
              <a:rPr dirty="0" sz="1100" spc="60">
                <a:latin typeface="Arial"/>
                <a:cs typeface="Arial"/>
              </a:rPr>
              <a:t> </a:t>
            </a:r>
            <a:r>
              <a:rPr dirty="0" sz="1100" spc="70">
                <a:latin typeface="Arial"/>
                <a:cs typeface="Arial"/>
              </a:rPr>
              <a:t>Centrifuges</a:t>
            </a:r>
            <a:r>
              <a:rPr dirty="0" sz="1100" spc="50">
                <a:latin typeface="Arial"/>
                <a:cs typeface="Arial"/>
              </a:rPr>
              <a:t> </a:t>
            </a:r>
            <a:r>
              <a:rPr dirty="0" sz="1100" spc="70">
                <a:latin typeface="Arial"/>
                <a:cs typeface="Arial"/>
              </a:rPr>
              <a:t>in</a:t>
            </a:r>
            <a:r>
              <a:rPr dirty="0" sz="1100" spc="50">
                <a:latin typeface="Arial"/>
                <a:cs typeface="Arial"/>
              </a:rPr>
              <a:t> </a:t>
            </a:r>
            <a:r>
              <a:rPr dirty="0" sz="1100" spc="80">
                <a:latin typeface="Arial"/>
                <a:cs typeface="Arial"/>
              </a:rPr>
              <a:t>the</a:t>
            </a:r>
            <a:r>
              <a:rPr dirty="0" sz="1100" spc="55">
                <a:latin typeface="Arial"/>
                <a:cs typeface="Arial"/>
              </a:rPr>
              <a:t> </a:t>
            </a:r>
            <a:r>
              <a:rPr dirty="0" sz="1100" spc="55">
                <a:latin typeface="Arial"/>
                <a:cs typeface="Arial"/>
              </a:rPr>
              <a:t>Dairy</a:t>
            </a:r>
            <a:r>
              <a:rPr dirty="0" sz="1100" spc="60">
                <a:latin typeface="Arial"/>
                <a:cs typeface="Arial"/>
              </a:rPr>
              <a:t> </a:t>
            </a:r>
            <a:r>
              <a:rPr dirty="0" sz="1100" spc="70">
                <a:latin typeface="Arial"/>
                <a:cs typeface="Arial"/>
              </a:rPr>
              <a:t>Industry</a:t>
            </a:r>
            <a:endParaRPr sz="1100">
              <a:latin typeface="Arial"/>
              <a:cs typeface="Arial"/>
            </a:endParaRPr>
          </a:p>
          <a:p>
            <a:pPr algn="just" marL="12700">
              <a:lnSpc>
                <a:spcPct val="100000"/>
              </a:lnSpc>
              <a:spcBef>
                <a:spcPts val="515"/>
              </a:spcBef>
            </a:pPr>
            <a:r>
              <a:rPr dirty="0" sz="900" spc="55">
                <a:latin typeface="Arial"/>
                <a:cs typeface="Arial"/>
              </a:rPr>
              <a:t>Skimming</a:t>
            </a:r>
            <a:endParaRPr sz="900">
              <a:latin typeface="Arial"/>
              <a:cs typeface="Arial"/>
            </a:endParaRPr>
          </a:p>
          <a:p>
            <a:pPr algn="just" marL="12700" marR="5080">
              <a:lnSpc>
                <a:spcPct val="100000"/>
              </a:lnSpc>
              <a:spcBef>
                <a:spcPts val="640"/>
              </a:spcBef>
            </a:pP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dairy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indus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45">
                <a:latin typeface="PMingLiU"/>
                <a:cs typeface="PMingLiU"/>
              </a:rPr>
              <a:t>ry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introd</a:t>
            </a:r>
            <a:r>
              <a:rPr dirty="0" sz="1000" spc="85">
                <a:latin typeface="PMingLiU"/>
                <a:cs typeface="PMingLiU"/>
              </a:rPr>
              <a:t>u</a:t>
            </a:r>
            <a:r>
              <a:rPr dirty="0" sz="1000" spc="45">
                <a:latin typeface="PMingLiU"/>
                <a:cs typeface="PMingLiU"/>
              </a:rPr>
              <a:t>ced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centrif</a:t>
            </a:r>
            <a:r>
              <a:rPr dirty="0" sz="1000" spc="70">
                <a:latin typeface="PMingLiU"/>
                <a:cs typeface="PMingLiU"/>
              </a:rPr>
              <a:t>u</a:t>
            </a:r>
            <a:r>
              <a:rPr dirty="0" sz="1000" spc="40">
                <a:latin typeface="PMingLiU"/>
                <a:cs typeface="PMingLiU"/>
              </a:rPr>
              <a:t>gal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60">
                <a:latin typeface="PMingLiU"/>
                <a:cs typeface="PMingLiU"/>
              </a:rPr>
              <a:t>tion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techno</a:t>
            </a:r>
            <a:r>
              <a:rPr dirty="0" sz="1000" spc="45">
                <a:latin typeface="PMingLiU"/>
                <a:cs typeface="PMingLiU"/>
              </a:rPr>
              <a:t>l</a:t>
            </a:r>
            <a:r>
              <a:rPr dirty="0" sz="1000" spc="45">
                <a:latin typeface="PMingLiU"/>
                <a:cs typeface="PMingLiU"/>
              </a:rPr>
              <a:t>ogy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late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nineteen</a:t>
            </a:r>
            <a:r>
              <a:rPr dirty="0" sz="1000" spc="45">
                <a:latin typeface="PMingLiU"/>
                <a:cs typeface="PMingLiU"/>
              </a:rPr>
              <a:t>t</a:t>
            </a:r>
            <a:r>
              <a:rPr dirty="0" sz="1000" spc="80">
                <a:latin typeface="PMingLiU"/>
                <a:cs typeface="PMingLiU"/>
              </a:rPr>
              <a:t>h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centu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35">
                <a:latin typeface="PMingLiU"/>
                <a:cs typeface="PMingLiU"/>
              </a:rPr>
              <a:t>y.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Starting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from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han</a:t>
            </a:r>
            <a:r>
              <a:rPr dirty="0" sz="1000" spc="85">
                <a:latin typeface="PMingLiU"/>
                <a:cs typeface="PMingLiU"/>
              </a:rPr>
              <a:t>d</a:t>
            </a:r>
            <a:r>
              <a:rPr dirty="0" sz="1000" spc="45">
                <a:latin typeface="PMingLiU"/>
                <a:cs typeface="PMingLiU"/>
              </a:rPr>
              <a:t>-driven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mach</a:t>
            </a:r>
            <a:r>
              <a:rPr dirty="0" sz="1000" spc="45">
                <a:latin typeface="PMingLiU"/>
                <a:cs typeface="PMingLiU"/>
              </a:rPr>
              <a:t>i</a:t>
            </a:r>
            <a:r>
              <a:rPr dirty="0" sz="1000" spc="40">
                <a:latin typeface="PMingLiU"/>
                <a:cs typeface="PMingLiU"/>
              </a:rPr>
              <a:t>nes,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deve</a:t>
            </a:r>
            <a:r>
              <a:rPr dirty="0" sz="1000" spc="25">
                <a:latin typeface="PMingLiU"/>
                <a:cs typeface="PMingLiU"/>
              </a:rPr>
              <a:t>l</a:t>
            </a:r>
            <a:r>
              <a:rPr dirty="0" sz="1000" spc="70">
                <a:latin typeface="PMingLiU"/>
                <a:cs typeface="PMingLiU"/>
              </a:rPr>
              <a:t>opment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326248" y="731151"/>
            <a:ext cx="264795" cy="566420"/>
          </a:xfrm>
          <a:custGeom>
            <a:avLst/>
            <a:gdLst/>
            <a:ahLst/>
            <a:cxnLst/>
            <a:rect l="l" t="t" r="r" b="b"/>
            <a:pathLst>
              <a:path w="264794" h="566419">
                <a:moveTo>
                  <a:pt x="0" y="0"/>
                </a:moveTo>
                <a:lnTo>
                  <a:pt x="264591" y="566165"/>
                </a:lnTo>
              </a:path>
            </a:pathLst>
          </a:custGeom>
          <a:ln w="78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34631" y="743470"/>
            <a:ext cx="295275" cy="554355"/>
          </a:xfrm>
          <a:custGeom>
            <a:avLst/>
            <a:gdLst/>
            <a:ahLst/>
            <a:cxnLst/>
            <a:rect l="l" t="t" r="r" b="b"/>
            <a:pathLst>
              <a:path w="295275" h="554355">
                <a:moveTo>
                  <a:pt x="0" y="553846"/>
                </a:moveTo>
                <a:lnTo>
                  <a:pt x="294817" y="0"/>
                </a:lnTo>
              </a:path>
            </a:pathLst>
          </a:custGeom>
          <a:ln w="78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216302" y="731151"/>
            <a:ext cx="229235" cy="566420"/>
          </a:xfrm>
          <a:custGeom>
            <a:avLst/>
            <a:gdLst/>
            <a:ahLst/>
            <a:cxnLst/>
            <a:rect l="l" t="t" r="r" b="b"/>
            <a:pathLst>
              <a:path w="229235" h="566419">
                <a:moveTo>
                  <a:pt x="0" y="566165"/>
                </a:moveTo>
                <a:lnTo>
                  <a:pt x="228815" y="0"/>
                </a:lnTo>
              </a:path>
            </a:pathLst>
          </a:custGeom>
          <a:ln w="78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655468" y="743470"/>
            <a:ext cx="343535" cy="150495"/>
          </a:xfrm>
          <a:custGeom>
            <a:avLst/>
            <a:gdLst/>
            <a:ahLst/>
            <a:cxnLst/>
            <a:rect l="l" t="t" r="r" b="b"/>
            <a:pathLst>
              <a:path w="343535" h="150494">
                <a:moveTo>
                  <a:pt x="0" y="0"/>
                </a:moveTo>
                <a:lnTo>
                  <a:pt x="343496" y="150494"/>
                </a:lnTo>
              </a:path>
            </a:pathLst>
          </a:custGeom>
          <a:ln w="78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872536" y="1074661"/>
            <a:ext cx="193040" cy="229235"/>
          </a:xfrm>
          <a:custGeom>
            <a:avLst/>
            <a:gdLst/>
            <a:ahLst/>
            <a:cxnLst/>
            <a:rect l="l" t="t" r="r" b="b"/>
            <a:pathLst>
              <a:path w="193039" h="229234">
                <a:moveTo>
                  <a:pt x="0" y="228803"/>
                </a:moveTo>
                <a:lnTo>
                  <a:pt x="192443" y="0"/>
                </a:lnTo>
              </a:path>
            </a:pathLst>
          </a:custGeom>
          <a:ln w="78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227222" y="1074661"/>
            <a:ext cx="240665" cy="210820"/>
          </a:xfrm>
          <a:custGeom>
            <a:avLst/>
            <a:gdLst/>
            <a:ahLst/>
            <a:cxnLst/>
            <a:rect l="l" t="t" r="r" b="b"/>
            <a:pathLst>
              <a:path w="240664" h="210819">
                <a:moveTo>
                  <a:pt x="0" y="0"/>
                </a:moveTo>
                <a:lnTo>
                  <a:pt x="240563" y="210350"/>
                </a:lnTo>
              </a:path>
            </a:pathLst>
          </a:custGeom>
          <a:ln w="78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594201" y="737298"/>
            <a:ext cx="463550" cy="554355"/>
          </a:xfrm>
          <a:custGeom>
            <a:avLst/>
            <a:gdLst/>
            <a:ahLst/>
            <a:cxnLst/>
            <a:rect l="l" t="t" r="r" b="b"/>
            <a:pathLst>
              <a:path w="463550" h="554355">
                <a:moveTo>
                  <a:pt x="0" y="553872"/>
                </a:moveTo>
                <a:lnTo>
                  <a:pt x="463245" y="0"/>
                </a:lnTo>
              </a:path>
            </a:pathLst>
          </a:custGeom>
          <a:ln w="78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322622" y="731151"/>
            <a:ext cx="385445" cy="566420"/>
          </a:xfrm>
          <a:custGeom>
            <a:avLst/>
            <a:gdLst/>
            <a:ahLst/>
            <a:cxnLst/>
            <a:rect l="l" t="t" r="r" b="b"/>
            <a:pathLst>
              <a:path w="385445" h="566419">
                <a:moveTo>
                  <a:pt x="0" y="0"/>
                </a:moveTo>
                <a:lnTo>
                  <a:pt x="384873" y="566165"/>
                </a:lnTo>
              </a:path>
            </a:pathLst>
          </a:custGeom>
          <a:ln w="78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159834" y="737298"/>
            <a:ext cx="42545" cy="548005"/>
          </a:xfrm>
          <a:custGeom>
            <a:avLst/>
            <a:gdLst/>
            <a:ahLst/>
            <a:cxnLst/>
            <a:rect l="l" t="t" r="r" b="b"/>
            <a:pathLst>
              <a:path w="42545" h="548005">
                <a:moveTo>
                  <a:pt x="0" y="547712"/>
                </a:moveTo>
                <a:lnTo>
                  <a:pt x="42481" y="0"/>
                </a:lnTo>
              </a:path>
            </a:pathLst>
          </a:custGeom>
          <a:ln w="78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864137" y="731151"/>
            <a:ext cx="800100" cy="560070"/>
          </a:xfrm>
          <a:custGeom>
            <a:avLst/>
            <a:gdLst/>
            <a:ahLst/>
            <a:cxnLst/>
            <a:rect l="l" t="t" r="r" b="b"/>
            <a:pathLst>
              <a:path w="800100" h="560069">
                <a:moveTo>
                  <a:pt x="0" y="560019"/>
                </a:moveTo>
                <a:lnTo>
                  <a:pt x="800011" y="0"/>
                </a:lnTo>
              </a:path>
            </a:pathLst>
          </a:custGeom>
          <a:ln w="78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971260" y="737298"/>
            <a:ext cx="174625" cy="548005"/>
          </a:xfrm>
          <a:custGeom>
            <a:avLst/>
            <a:gdLst/>
            <a:ahLst/>
            <a:cxnLst/>
            <a:rect l="l" t="t" r="r" b="b"/>
            <a:pathLst>
              <a:path w="174625" h="548005">
                <a:moveTo>
                  <a:pt x="0" y="0"/>
                </a:moveTo>
                <a:lnTo>
                  <a:pt x="174536" y="547712"/>
                </a:lnTo>
              </a:path>
            </a:pathLst>
          </a:custGeom>
          <a:ln w="78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495734" y="743470"/>
            <a:ext cx="331470" cy="548005"/>
          </a:xfrm>
          <a:custGeom>
            <a:avLst/>
            <a:gdLst/>
            <a:ahLst/>
            <a:cxnLst/>
            <a:rect l="l" t="t" r="r" b="b"/>
            <a:pathLst>
              <a:path w="331470" h="548005">
                <a:moveTo>
                  <a:pt x="0" y="547700"/>
                </a:moveTo>
                <a:lnTo>
                  <a:pt x="331190" y="0"/>
                </a:lnTo>
              </a:path>
            </a:pathLst>
          </a:custGeom>
          <a:ln w="78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2737142" y="896759"/>
            <a:ext cx="854710" cy="174625"/>
          </a:xfrm>
          <a:prstGeom prst="rect">
            <a:avLst/>
          </a:prstGeom>
          <a:ln w="6350">
            <a:solidFill>
              <a:srgbClr val="231F2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245745">
              <a:lnSpc>
                <a:spcPct val="100000"/>
              </a:lnSpc>
            </a:pP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Separation</a:t>
            </a:r>
            <a:endParaRPr sz="7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97839" y="2161641"/>
            <a:ext cx="587375" cy="464184"/>
          </a:xfrm>
          <a:prstGeom prst="rect">
            <a:avLst/>
          </a:prstGeom>
          <a:ln w="6350">
            <a:solidFill>
              <a:srgbClr val="231F2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ct val="100000"/>
              </a:lnSpc>
            </a:pPr>
            <a:r>
              <a:rPr dirty="0" sz="700" spc="-30">
                <a:solidFill>
                  <a:srgbClr val="231F20"/>
                </a:solidFill>
                <a:latin typeface="Arial"/>
                <a:cs typeface="Arial"/>
              </a:rPr>
              <a:t>G</a:t>
            </a:r>
            <a:r>
              <a:rPr dirty="0" sz="700" spc="-2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dirty="0" sz="700" spc="-2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dirty="0" sz="70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00" spc="-20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dirty="0" sz="700" spc="-15">
                <a:solidFill>
                  <a:srgbClr val="231F20"/>
                </a:solidFill>
                <a:latin typeface="Arial"/>
                <a:cs typeface="Arial"/>
              </a:rPr>
              <a:t>entri</a:t>
            </a:r>
            <a:r>
              <a:rPr dirty="0" sz="700" spc="-20">
                <a:solidFill>
                  <a:srgbClr val="231F20"/>
                </a:solidFill>
                <a:latin typeface="Arial"/>
                <a:cs typeface="Arial"/>
              </a:rPr>
              <a:t>fug</a:t>
            </a:r>
            <a:r>
              <a:rPr dirty="0" sz="700" spc="-20">
                <a:solidFill>
                  <a:srgbClr val="231F20"/>
                </a:solidFill>
                <a:latin typeface="Arial"/>
                <a:cs typeface="Arial"/>
              </a:rPr>
              <a:t>e</a:t>
            </a:r>
            <a:endParaRPr sz="7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97839" y="1866252"/>
            <a:ext cx="587375" cy="156845"/>
          </a:xfrm>
          <a:prstGeom prst="rect">
            <a:avLst/>
          </a:prstGeom>
          <a:ln w="6350">
            <a:solidFill>
              <a:srgbClr val="231F2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G</a:t>
            </a:r>
            <a:r>
              <a:rPr dirty="0" sz="700" spc="-35">
                <a:solidFill>
                  <a:srgbClr val="231F20"/>
                </a:solidFill>
                <a:latin typeface="Arial"/>
                <a:cs typeface="Arial"/>
              </a:rPr>
              <a:t>/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G</a:t>
            </a:r>
            <a:endParaRPr sz="7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256868" y="2161641"/>
            <a:ext cx="587375" cy="464184"/>
          </a:xfrm>
          <a:prstGeom prst="rect">
            <a:avLst/>
          </a:prstGeom>
          <a:ln w="6350">
            <a:solidFill>
              <a:srgbClr val="231F2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85725" marR="93980" indent="-2540">
              <a:lnSpc>
                <a:spcPct val="107200"/>
              </a:lnSpc>
            </a:pP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Th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-l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y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er 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entri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fug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e</a:t>
            </a:r>
            <a:endParaRPr sz="7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886231" y="650049"/>
            <a:ext cx="668655" cy="156845"/>
          </a:xfrm>
          <a:custGeom>
            <a:avLst/>
            <a:gdLst/>
            <a:ahLst/>
            <a:cxnLst/>
            <a:rect l="l" t="t" r="r" b="b"/>
            <a:pathLst>
              <a:path w="668655" h="156845">
                <a:moveTo>
                  <a:pt x="0" y="0"/>
                </a:moveTo>
                <a:lnTo>
                  <a:pt x="668540" y="0"/>
                </a:lnTo>
                <a:lnTo>
                  <a:pt x="668540" y="156629"/>
                </a:lnTo>
                <a:lnTo>
                  <a:pt x="0" y="15662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915883" y="2161641"/>
            <a:ext cx="586740" cy="464184"/>
          </a:xfrm>
          <a:prstGeom prst="rect">
            <a:avLst/>
          </a:prstGeom>
          <a:ln w="6350">
            <a:solidFill>
              <a:srgbClr val="231F2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just" marL="102235" marR="123825" indent="19685">
              <a:lnSpc>
                <a:spcPct val="107200"/>
              </a:lnSpc>
            </a:pP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nn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u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ar 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h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b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er e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x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tra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tor</a:t>
            </a:r>
            <a:endParaRPr sz="7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574353" y="2161641"/>
            <a:ext cx="587375" cy="464184"/>
          </a:xfrm>
          <a:prstGeom prst="rect">
            <a:avLst/>
          </a:prstGeom>
          <a:ln w="6350">
            <a:solidFill>
              <a:srgbClr val="231F2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111760" marR="60325">
              <a:lnSpc>
                <a:spcPct val="107200"/>
              </a:lnSpc>
            </a:pP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u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b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-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y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pe 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eparator</a:t>
            </a:r>
            <a:endParaRPr sz="7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204288" y="650049"/>
            <a:ext cx="638175" cy="156845"/>
          </a:xfrm>
          <a:custGeom>
            <a:avLst/>
            <a:gdLst/>
            <a:ahLst/>
            <a:cxnLst/>
            <a:rect l="l" t="t" r="r" b="b"/>
            <a:pathLst>
              <a:path w="638175" h="156845">
                <a:moveTo>
                  <a:pt x="0" y="0"/>
                </a:moveTo>
                <a:lnTo>
                  <a:pt x="638022" y="0"/>
                </a:lnTo>
                <a:lnTo>
                  <a:pt x="638022" y="156629"/>
                </a:lnTo>
                <a:lnTo>
                  <a:pt x="0" y="15662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3254616" y="3763873"/>
            <a:ext cx="541655" cy="361950"/>
          </a:xfrm>
          <a:prstGeom prst="rect">
            <a:avLst/>
          </a:prstGeom>
          <a:ln w="6350">
            <a:solidFill>
              <a:srgbClr val="231F2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ctr" marL="67310" marR="84455">
              <a:lnSpc>
                <a:spcPct val="107200"/>
              </a:lnSpc>
            </a:pP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D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i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sc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-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y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pe no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zz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e 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eparator</a:t>
            </a:r>
            <a:endParaRPr sz="7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233356" y="2161641"/>
            <a:ext cx="587375" cy="464184"/>
          </a:xfrm>
          <a:prstGeom prst="rect">
            <a:avLst/>
          </a:prstGeom>
          <a:ln w="6350">
            <a:solidFill>
              <a:srgbClr val="231F2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93980" marR="38100" indent="-64769">
              <a:lnSpc>
                <a:spcPct val="107200"/>
              </a:lnSpc>
            </a:pP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Th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ree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-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h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e t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u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b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-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y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pe 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eparator</a:t>
            </a:r>
            <a:endParaRPr sz="7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018826" y="6365824"/>
            <a:ext cx="334010" cy="259079"/>
          </a:xfrm>
          <a:prstGeom prst="rect">
            <a:avLst/>
          </a:prstGeom>
          <a:ln w="6350">
            <a:solidFill>
              <a:srgbClr val="231F2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8890" marR="8255" indent="17145">
              <a:lnSpc>
                <a:spcPct val="107200"/>
              </a:lnSpc>
            </a:pP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H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y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d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ro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- 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y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one</a:t>
            </a:r>
            <a:endParaRPr sz="7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949446" y="5865698"/>
            <a:ext cx="472440" cy="361950"/>
          </a:xfrm>
          <a:prstGeom prst="rect">
            <a:avLst/>
          </a:prstGeom>
          <a:ln w="6350">
            <a:solidFill>
              <a:srgbClr val="231F2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ctr" marL="2540" marR="635">
              <a:lnSpc>
                <a:spcPct val="107200"/>
              </a:lnSpc>
            </a:pP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u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p 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entri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fug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e 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(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b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orator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y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)</a:t>
            </a:r>
            <a:endParaRPr sz="7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949446" y="5365584"/>
            <a:ext cx="472440" cy="361950"/>
          </a:xfrm>
          <a:prstGeom prst="rect">
            <a:avLst/>
          </a:prstGeom>
          <a:ln w="6350">
            <a:solidFill>
              <a:srgbClr val="231F2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ctr" marL="40640" marR="26670">
              <a:lnSpc>
                <a:spcPct val="107200"/>
              </a:lnSpc>
            </a:pP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D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i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sc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-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y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pe no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zz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e 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entri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fug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e</a:t>
            </a:r>
            <a:endParaRPr sz="7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913098" y="4763604"/>
            <a:ext cx="541655" cy="464184"/>
          </a:xfrm>
          <a:prstGeom prst="rect">
            <a:avLst/>
          </a:prstGeom>
          <a:ln w="6350">
            <a:solidFill>
              <a:srgbClr val="231F2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ctr" marL="49530" marR="86995" indent="-635">
              <a:lnSpc>
                <a:spcPct val="107200"/>
              </a:lnSpc>
            </a:pP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Se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f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- 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eanin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g 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d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i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sc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-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y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pe 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entri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fug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e</a:t>
            </a:r>
            <a:endParaRPr sz="7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913098" y="4263478"/>
            <a:ext cx="541655" cy="361950"/>
          </a:xfrm>
          <a:prstGeom prst="rect">
            <a:avLst/>
          </a:prstGeom>
          <a:ln w="6350">
            <a:solidFill>
              <a:srgbClr val="231F2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just" marL="53340" marR="83185" indent="41910">
              <a:lnSpc>
                <a:spcPct val="107200"/>
              </a:lnSpc>
            </a:pP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nn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u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ar 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h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b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er 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entri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fug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e</a:t>
            </a:r>
            <a:endParaRPr sz="7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913098" y="3763873"/>
            <a:ext cx="541655" cy="361950"/>
          </a:xfrm>
          <a:prstGeom prst="rect">
            <a:avLst/>
          </a:prstGeom>
          <a:ln w="6350">
            <a:solidFill>
              <a:srgbClr val="231F2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66040" marR="66040" indent="-5080">
              <a:lnSpc>
                <a:spcPct val="107200"/>
              </a:lnSpc>
            </a:pP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u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b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-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y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pe 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entri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fug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e</a:t>
            </a:r>
            <a:endParaRPr sz="7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892397" y="2161641"/>
            <a:ext cx="586740" cy="464184"/>
          </a:xfrm>
          <a:prstGeom prst="rect">
            <a:avLst/>
          </a:prstGeom>
          <a:ln w="6350">
            <a:solidFill>
              <a:srgbClr val="231F2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125730">
              <a:lnSpc>
                <a:spcPct val="100000"/>
              </a:lnSpc>
            </a:pP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D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anter</a:t>
            </a:r>
            <a:endParaRPr sz="7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550879" y="2161641"/>
            <a:ext cx="587375" cy="464184"/>
          </a:xfrm>
          <a:prstGeom prst="rect">
            <a:avLst/>
          </a:prstGeom>
          <a:ln w="6350">
            <a:solidFill>
              <a:srgbClr val="231F2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ctr" marL="85725" marR="95885" indent="-635">
              <a:lnSpc>
                <a:spcPct val="107200"/>
              </a:lnSpc>
            </a:pP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reen 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entri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fug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e 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d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anter</a:t>
            </a:r>
            <a:endParaRPr sz="700">
              <a:latin typeface="Arial"/>
              <a:cs typeface="Arial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3880078" y="650049"/>
            <a:ext cx="607695" cy="156845"/>
          </a:xfrm>
          <a:custGeom>
            <a:avLst/>
            <a:gdLst/>
            <a:ahLst/>
            <a:cxnLst/>
            <a:rect l="l" t="t" r="r" b="b"/>
            <a:pathLst>
              <a:path w="607695" h="156845">
                <a:moveTo>
                  <a:pt x="0" y="0"/>
                </a:moveTo>
                <a:lnTo>
                  <a:pt x="607580" y="0"/>
                </a:lnTo>
                <a:lnTo>
                  <a:pt x="607580" y="156629"/>
                </a:lnTo>
                <a:lnTo>
                  <a:pt x="0" y="15662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1256868" y="1866252"/>
            <a:ext cx="587375" cy="156845"/>
          </a:xfrm>
          <a:prstGeom prst="rect">
            <a:avLst/>
          </a:prstGeom>
          <a:ln w="6350">
            <a:solidFill>
              <a:srgbClr val="231F2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dirty="0" sz="700" spc="-20">
                <a:solidFill>
                  <a:srgbClr val="231F20"/>
                </a:solidFill>
                <a:latin typeface="Arial"/>
                <a:cs typeface="Arial"/>
              </a:rPr>
              <a:t>/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G</a:t>
            </a:r>
            <a:endParaRPr sz="7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886231" y="650049"/>
            <a:ext cx="668655" cy="156845"/>
          </a:xfrm>
          <a:prstGeom prst="rect">
            <a:avLst/>
          </a:prstGeom>
          <a:ln w="6349">
            <a:solidFill>
              <a:srgbClr val="231F2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27940">
              <a:lnSpc>
                <a:spcPct val="100000"/>
              </a:lnSpc>
            </a:pP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G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s s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eparation</a:t>
            </a:r>
            <a:endParaRPr sz="7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915883" y="1866252"/>
            <a:ext cx="586740" cy="156845"/>
          </a:xfrm>
          <a:prstGeom prst="rect">
            <a:avLst/>
          </a:prstGeom>
          <a:ln w="6350">
            <a:solidFill>
              <a:srgbClr val="231F2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dirty="0" sz="700" spc="-20">
                <a:solidFill>
                  <a:srgbClr val="231F20"/>
                </a:solidFill>
                <a:latin typeface="Arial"/>
                <a:cs typeface="Arial"/>
              </a:rPr>
              <a:t>/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L</a:t>
            </a:r>
            <a:endParaRPr sz="7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574353" y="1866252"/>
            <a:ext cx="587375" cy="156845"/>
          </a:xfrm>
          <a:prstGeom prst="rect">
            <a:avLst/>
          </a:prstGeom>
          <a:ln w="6350">
            <a:solidFill>
              <a:srgbClr val="231F2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dirty="0" sz="700" spc="-20">
                <a:solidFill>
                  <a:srgbClr val="231F20"/>
                </a:solidFill>
                <a:latin typeface="Arial"/>
                <a:cs typeface="Arial"/>
              </a:rPr>
              <a:t>/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L</a:t>
            </a:r>
            <a:endParaRPr sz="7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204288" y="650049"/>
            <a:ext cx="638175" cy="156845"/>
          </a:xfrm>
          <a:prstGeom prst="rect">
            <a:avLst/>
          </a:prstGeom>
          <a:ln w="6349">
            <a:solidFill>
              <a:srgbClr val="231F2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13970">
              <a:lnSpc>
                <a:spcPct val="100000"/>
              </a:lnSpc>
            </a:pP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D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u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i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f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i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ation</a:t>
            </a:r>
            <a:endParaRPr sz="7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233356" y="1866252"/>
            <a:ext cx="587375" cy="156845"/>
          </a:xfrm>
          <a:prstGeom prst="rect">
            <a:avLst/>
          </a:prstGeom>
          <a:ln w="6350">
            <a:solidFill>
              <a:srgbClr val="231F2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189230">
              <a:lnSpc>
                <a:spcPct val="100000"/>
              </a:lnSpc>
            </a:pP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dirty="0" sz="700" spc="-20">
                <a:solidFill>
                  <a:srgbClr val="231F20"/>
                </a:solidFill>
                <a:latin typeface="Arial"/>
                <a:cs typeface="Arial"/>
              </a:rPr>
              <a:t>/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dirty="0" sz="700" spc="-20">
                <a:solidFill>
                  <a:srgbClr val="231F20"/>
                </a:solidFill>
                <a:latin typeface="Arial"/>
                <a:cs typeface="Arial"/>
              </a:rPr>
              <a:t>/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L</a:t>
            </a:r>
            <a:endParaRPr sz="7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892397" y="1866252"/>
            <a:ext cx="586740" cy="156845"/>
          </a:xfrm>
          <a:prstGeom prst="rect">
            <a:avLst/>
          </a:prstGeom>
          <a:ln w="6350">
            <a:solidFill>
              <a:srgbClr val="231F2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ctr" marL="635">
              <a:lnSpc>
                <a:spcPct val="100000"/>
              </a:lnSpc>
            </a:pP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dirty="0" sz="700" spc="-25">
                <a:solidFill>
                  <a:srgbClr val="231F20"/>
                </a:solidFill>
                <a:latin typeface="Arial"/>
                <a:cs typeface="Arial"/>
              </a:rPr>
              <a:t>/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L</a:t>
            </a:r>
            <a:endParaRPr sz="7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550879" y="1866252"/>
            <a:ext cx="587375" cy="156845"/>
          </a:xfrm>
          <a:prstGeom prst="rect">
            <a:avLst/>
          </a:prstGeom>
          <a:ln w="6350">
            <a:solidFill>
              <a:srgbClr val="231F2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ctr" marL="1270">
              <a:lnSpc>
                <a:spcPct val="100000"/>
              </a:lnSpc>
            </a:pP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dirty="0" sz="700" spc="-25">
                <a:solidFill>
                  <a:srgbClr val="231F20"/>
                </a:solidFill>
                <a:latin typeface="Arial"/>
                <a:cs typeface="Arial"/>
              </a:rPr>
              <a:t>/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L</a:t>
            </a:r>
            <a:endParaRPr sz="7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880078" y="650049"/>
            <a:ext cx="607695" cy="156845"/>
          </a:xfrm>
          <a:prstGeom prst="rect">
            <a:avLst/>
          </a:prstGeom>
          <a:ln w="6350">
            <a:solidFill>
              <a:srgbClr val="231F2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9525">
              <a:lnSpc>
                <a:spcPct val="100000"/>
              </a:lnSpc>
            </a:pP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Se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d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i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entation</a:t>
            </a:r>
            <a:endParaRPr sz="7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231104" y="3763873"/>
            <a:ext cx="541655" cy="361950"/>
          </a:xfrm>
          <a:prstGeom prst="rect">
            <a:avLst/>
          </a:prstGeom>
          <a:ln w="6350">
            <a:solidFill>
              <a:srgbClr val="231F2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9375" marR="57150" indent="31750">
              <a:lnSpc>
                <a:spcPct val="107200"/>
              </a:lnSpc>
            </a:pP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u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b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er 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entri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fug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e</a:t>
            </a:r>
            <a:endParaRPr sz="7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209895" y="2161641"/>
            <a:ext cx="587375" cy="464184"/>
          </a:xfrm>
          <a:prstGeom prst="rect">
            <a:avLst/>
          </a:prstGeom>
          <a:ln w="6350">
            <a:solidFill>
              <a:srgbClr val="231F2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ctr" marL="73025" marR="108585">
              <a:lnSpc>
                <a:spcPct val="107200"/>
              </a:lnSpc>
            </a:pP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B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k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et 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sc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re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w 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entri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fug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e</a:t>
            </a:r>
            <a:endParaRPr sz="7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209895" y="1866252"/>
            <a:ext cx="587375" cy="156845"/>
          </a:xfrm>
          <a:prstGeom prst="rect">
            <a:avLst/>
          </a:prstGeom>
          <a:ln w="6350">
            <a:solidFill>
              <a:srgbClr val="231F2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ctr" marL="1270">
              <a:lnSpc>
                <a:spcPct val="100000"/>
              </a:lnSpc>
            </a:pP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dirty="0" sz="700" spc="-25">
                <a:solidFill>
                  <a:srgbClr val="231F20"/>
                </a:solidFill>
                <a:latin typeface="Arial"/>
                <a:cs typeface="Arial"/>
              </a:rPr>
              <a:t>/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L</a:t>
            </a:r>
            <a:endParaRPr sz="7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925985" y="5365584"/>
            <a:ext cx="472440" cy="361950"/>
          </a:xfrm>
          <a:prstGeom prst="rect">
            <a:avLst/>
          </a:prstGeom>
          <a:ln w="6350">
            <a:solidFill>
              <a:srgbClr val="231F2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ctr" marL="46990" marR="20320">
              <a:lnSpc>
                <a:spcPct val="107200"/>
              </a:lnSpc>
            </a:pP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F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ree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- 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g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g c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entri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fug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e</a:t>
            </a:r>
            <a:endParaRPr sz="7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5889574" y="4763604"/>
            <a:ext cx="541655" cy="464184"/>
          </a:xfrm>
          <a:prstGeom prst="rect">
            <a:avLst/>
          </a:prstGeom>
          <a:ln w="6350">
            <a:solidFill>
              <a:srgbClr val="231F2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81280" indent="-75565">
              <a:lnSpc>
                <a:spcPct val="107200"/>
              </a:lnSpc>
            </a:pPr>
            <a:r>
              <a:rPr dirty="0" sz="700" spc="-25">
                <a:solidFill>
                  <a:srgbClr val="231F20"/>
                </a:solidFill>
                <a:latin typeface="Arial"/>
                <a:cs typeface="Arial"/>
              </a:rPr>
              <a:t>Th</a:t>
            </a:r>
            <a:r>
              <a:rPr dirty="0" sz="700" spc="-20">
                <a:solidFill>
                  <a:srgbClr val="231F20"/>
                </a:solidFill>
                <a:latin typeface="Arial"/>
                <a:cs typeface="Arial"/>
              </a:rPr>
              <a:t>ree</a:t>
            </a:r>
            <a:r>
              <a:rPr dirty="0" sz="700" spc="-15">
                <a:solidFill>
                  <a:srgbClr val="231F20"/>
                </a:solidFill>
                <a:latin typeface="Arial"/>
                <a:cs typeface="Arial"/>
              </a:rPr>
              <a:t>-</a:t>
            </a:r>
            <a:r>
              <a:rPr dirty="0" sz="700" spc="-20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dirty="0" sz="700" spc="-20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dirty="0" sz="700" spc="-1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dirty="0" sz="700" spc="-20">
                <a:solidFill>
                  <a:srgbClr val="231F20"/>
                </a:solidFill>
                <a:latin typeface="Arial"/>
                <a:cs typeface="Arial"/>
              </a:rPr>
              <a:t>u</a:t>
            </a:r>
            <a:r>
              <a:rPr dirty="0" sz="700" spc="-30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dirty="0" sz="700" spc="-15">
                <a:solidFill>
                  <a:srgbClr val="231F20"/>
                </a:solidFill>
                <a:latin typeface="Arial"/>
                <a:cs typeface="Arial"/>
              </a:rPr>
              <a:t>n </a:t>
            </a:r>
            <a:r>
              <a:rPr dirty="0" sz="700" spc="-20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dirty="0" sz="700" spc="-15">
                <a:solidFill>
                  <a:srgbClr val="231F20"/>
                </a:solidFill>
                <a:latin typeface="Arial"/>
                <a:cs typeface="Arial"/>
              </a:rPr>
              <a:t>entri</a:t>
            </a:r>
            <a:r>
              <a:rPr dirty="0" sz="700" spc="-20">
                <a:solidFill>
                  <a:srgbClr val="231F20"/>
                </a:solidFill>
                <a:latin typeface="Arial"/>
                <a:cs typeface="Arial"/>
              </a:rPr>
              <a:t>fug</a:t>
            </a:r>
            <a:r>
              <a:rPr dirty="0" sz="700" spc="-20">
                <a:solidFill>
                  <a:srgbClr val="231F20"/>
                </a:solidFill>
                <a:latin typeface="Arial"/>
                <a:cs typeface="Arial"/>
              </a:rPr>
              <a:t>e</a:t>
            </a:r>
            <a:endParaRPr sz="7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5889574" y="4263478"/>
            <a:ext cx="541655" cy="361950"/>
          </a:xfrm>
          <a:prstGeom prst="rect">
            <a:avLst/>
          </a:prstGeom>
          <a:ln w="6350">
            <a:solidFill>
              <a:srgbClr val="231F2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55244" marR="44450" indent="-37465">
              <a:lnSpc>
                <a:spcPct val="107200"/>
              </a:lnSpc>
            </a:pP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us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pen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ion pen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d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u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u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m 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entri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fug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e</a:t>
            </a:r>
            <a:endParaRPr sz="7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5889574" y="3763873"/>
            <a:ext cx="541655" cy="361950"/>
          </a:xfrm>
          <a:prstGeom prst="rect">
            <a:avLst/>
          </a:prstGeom>
          <a:ln w="6350">
            <a:solidFill>
              <a:srgbClr val="231F2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ctr" marL="61594" marR="74930">
              <a:lnSpc>
                <a:spcPct val="107200"/>
              </a:lnSpc>
            </a:pP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K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ni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f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e 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entri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fug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e 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(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v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erti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)</a:t>
            </a:r>
            <a:endParaRPr sz="7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5868860" y="2161641"/>
            <a:ext cx="586740" cy="464184"/>
          </a:xfrm>
          <a:prstGeom prst="rect">
            <a:avLst/>
          </a:prstGeom>
          <a:ln w="6350">
            <a:solidFill>
              <a:srgbClr val="231F2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ctr" marL="24130" marR="8890">
              <a:lnSpc>
                <a:spcPct val="107200"/>
              </a:lnSpc>
            </a:pP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us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h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er 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entri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fug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e 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(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g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e 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ta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g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e or 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u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ti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ta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g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)</a:t>
            </a:r>
            <a:endParaRPr sz="7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5868860" y="1866252"/>
            <a:ext cx="586740" cy="156845"/>
          </a:xfrm>
          <a:prstGeom prst="rect">
            <a:avLst/>
          </a:prstGeom>
          <a:ln w="6350">
            <a:solidFill>
              <a:srgbClr val="231F2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ctr" marL="1270">
              <a:lnSpc>
                <a:spcPct val="100000"/>
              </a:lnSpc>
            </a:pP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dirty="0" sz="700" spc="-25">
                <a:solidFill>
                  <a:srgbClr val="231F20"/>
                </a:solidFill>
                <a:latin typeface="Arial"/>
                <a:cs typeface="Arial"/>
              </a:rPr>
              <a:t>/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L</a:t>
            </a:r>
            <a:endParaRPr sz="700">
              <a:latin typeface="Arial"/>
              <a:cs typeface="Arial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5528729" y="650049"/>
            <a:ext cx="607695" cy="156845"/>
          </a:xfrm>
          <a:custGeom>
            <a:avLst/>
            <a:gdLst/>
            <a:ahLst/>
            <a:cxnLst/>
            <a:rect l="l" t="t" r="r" b="b"/>
            <a:pathLst>
              <a:path w="607695" h="156845">
                <a:moveTo>
                  <a:pt x="0" y="0"/>
                </a:moveTo>
                <a:lnTo>
                  <a:pt x="607567" y="0"/>
                </a:lnTo>
                <a:lnTo>
                  <a:pt x="607567" y="156629"/>
                </a:lnTo>
                <a:lnTo>
                  <a:pt x="0" y="15662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 txBox="1"/>
          <p:nvPr/>
        </p:nvSpPr>
        <p:spPr>
          <a:xfrm>
            <a:off x="5528729" y="650049"/>
            <a:ext cx="607695" cy="156845"/>
          </a:xfrm>
          <a:prstGeom prst="rect">
            <a:avLst/>
          </a:prstGeom>
          <a:ln w="6350">
            <a:solidFill>
              <a:srgbClr val="231F2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137795">
              <a:lnSpc>
                <a:spcPct val="100000"/>
              </a:lnSpc>
            </a:pP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F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i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dirty="0" sz="700">
                <a:solidFill>
                  <a:srgbClr val="231F20"/>
                </a:solidFill>
                <a:latin typeface="Arial"/>
                <a:cs typeface="Arial"/>
              </a:rPr>
              <a:t>tration</a:t>
            </a:r>
            <a:endParaRPr sz="7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556818" y="6754078"/>
            <a:ext cx="348996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45">
                <a:latin typeface="Arial"/>
                <a:cs typeface="Arial"/>
              </a:rPr>
              <a:t>Figure</a:t>
            </a:r>
            <a:r>
              <a:rPr dirty="0" sz="800" spc="30">
                <a:latin typeface="Arial"/>
                <a:cs typeface="Arial"/>
              </a:rPr>
              <a:t> </a:t>
            </a:r>
            <a:r>
              <a:rPr dirty="0" sz="800" spc="50">
                <a:latin typeface="Arial"/>
                <a:cs typeface="Arial"/>
              </a:rPr>
              <a:t>1</a:t>
            </a:r>
            <a:r>
              <a:rPr dirty="0" sz="800">
                <a:latin typeface="Arial"/>
                <a:cs typeface="Arial"/>
              </a:rPr>
              <a:t>   </a:t>
            </a:r>
            <a:r>
              <a:rPr dirty="0" sz="800" spc="-9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Systematic</a:t>
            </a:r>
            <a:r>
              <a:rPr dirty="0" sz="800" spc="35">
                <a:latin typeface="Arial"/>
                <a:cs typeface="Arial"/>
              </a:rPr>
              <a:t> </a:t>
            </a:r>
            <a:r>
              <a:rPr dirty="0" sz="800" spc="15">
                <a:latin typeface="Arial"/>
                <a:cs typeface="Arial"/>
              </a:rPr>
              <a:t>classiicati</a:t>
            </a:r>
            <a:r>
              <a:rPr dirty="0" sz="800" spc="10">
                <a:latin typeface="Arial"/>
                <a:cs typeface="Arial"/>
              </a:rPr>
              <a:t>o</a:t>
            </a:r>
            <a:r>
              <a:rPr dirty="0" sz="800" spc="-5">
                <a:latin typeface="Arial"/>
                <a:cs typeface="Arial"/>
              </a:rPr>
              <a:t>n</a:t>
            </a:r>
            <a:r>
              <a:rPr dirty="0" sz="800" spc="4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of</a:t>
            </a:r>
            <a:r>
              <a:rPr dirty="0" sz="800" spc="4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centrifug</a:t>
            </a:r>
            <a:r>
              <a:rPr dirty="0" sz="800" spc="-20">
                <a:latin typeface="Arial"/>
                <a:cs typeface="Arial"/>
              </a:rPr>
              <a:t>e</a:t>
            </a:r>
            <a:r>
              <a:rPr dirty="0" sz="800">
                <a:latin typeface="Arial"/>
                <a:cs typeface="Arial"/>
              </a:rPr>
              <a:t>s.</a:t>
            </a:r>
            <a:r>
              <a:rPr dirty="0" sz="800" spc="4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G,</a:t>
            </a:r>
            <a:r>
              <a:rPr dirty="0" sz="800" spc="3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gas;</a:t>
            </a:r>
            <a:r>
              <a:rPr dirty="0" sz="800" spc="3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L,</a:t>
            </a:r>
            <a:r>
              <a:rPr dirty="0" sz="800" spc="4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liquid;</a:t>
            </a:r>
            <a:r>
              <a:rPr dirty="0" sz="800" spc="4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S,</a:t>
            </a:r>
            <a:r>
              <a:rPr dirty="0" sz="800" spc="3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solid.</a:t>
            </a:r>
            <a:endParaRPr sz="800">
              <a:latin typeface="Arial"/>
              <a:cs typeface="Arial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569518" y="453059"/>
            <a:ext cx="5921375" cy="0"/>
          </a:xfrm>
          <a:custGeom>
            <a:avLst/>
            <a:gdLst/>
            <a:ahLst/>
            <a:cxnLst/>
            <a:rect l="l" t="t" r="r" b="b"/>
            <a:pathLst>
              <a:path w="5921375" h="0">
                <a:moveTo>
                  <a:pt x="0" y="0"/>
                </a:moveTo>
                <a:lnTo>
                  <a:pt x="5921273" y="0"/>
                </a:lnTo>
              </a:path>
            </a:pathLst>
          </a:custGeom>
          <a:ln w="64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 txBox="1"/>
          <p:nvPr/>
        </p:nvSpPr>
        <p:spPr>
          <a:xfrm>
            <a:off x="5338343" y="313916"/>
            <a:ext cx="1165225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spc="10">
                <a:latin typeface="Arial"/>
                <a:cs typeface="Arial"/>
              </a:rPr>
              <a:t>CENTRIFUGES</a:t>
            </a:r>
            <a:r>
              <a:rPr dirty="0" sz="900" spc="10">
                <a:latin typeface="Arial"/>
                <a:cs typeface="Arial"/>
              </a:rPr>
              <a:t>   </a:t>
            </a:r>
            <a:r>
              <a:rPr dirty="0" sz="900" spc="-100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245</a:t>
            </a:r>
            <a:endParaRPr sz="900">
              <a:latin typeface="Arial"/>
              <a:cs typeface="Arial"/>
            </a:endParaRPr>
          </a:p>
        </p:txBody>
      </p:sp>
      <p:graphicFrame>
        <p:nvGraphicFramePr>
          <p:cNvPr id="36" name="object 36"/>
          <p:cNvGraphicFramePr>
            <a:graphicFrameLocks noGrp="1"/>
          </p:cNvGraphicFramePr>
          <p:nvPr/>
        </p:nvGraphicFramePr>
        <p:xfrm>
          <a:off x="594664" y="1366685"/>
          <a:ext cx="5864225" cy="3683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6854"/>
                <a:gridCol w="72174"/>
                <a:gridCol w="586854"/>
                <a:gridCol w="72161"/>
                <a:gridCol w="586320"/>
                <a:gridCol w="72148"/>
                <a:gridCol w="586854"/>
                <a:gridCol w="72148"/>
                <a:gridCol w="586867"/>
                <a:gridCol w="72174"/>
                <a:gridCol w="586308"/>
                <a:gridCol w="72174"/>
                <a:gridCol w="598246"/>
                <a:gridCol w="647572"/>
                <a:gridCol w="72161"/>
                <a:gridCol w="586346"/>
              </a:tblGrid>
              <a:tr h="136420">
                <a:tc>
                  <a:txBody>
                    <a:bodyPr/>
                    <a:lstStyle/>
                    <a:p>
                      <a:pPr marL="144145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otope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49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49">
                      <a:solidFill>
                        <a:srgbClr val="231F2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49">
                      <a:solidFill>
                        <a:srgbClr val="231F2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13664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x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tra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tion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Th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ree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49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49">
                      <a:solidFill>
                        <a:srgbClr val="231F2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antation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49">
                      <a:solidFill>
                        <a:srgbClr val="231F2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ination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70815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et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79070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ter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</a:tcPr>
                </a:tc>
              </a:tr>
              <a:tr h="114325"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eparation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49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49">
                      <a:solidFill>
                        <a:srgbClr val="231F2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eparation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eparation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49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49">
                      <a:solidFill>
                        <a:srgbClr val="231F2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9050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entation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11125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entri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fug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entri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fug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</a:tcPr>
                </a:tc>
              </a:tr>
              <a:tr h="110644"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49">
                      <a:solidFill>
                        <a:srgbClr val="231F20"/>
                      </a:solidFill>
                      <a:prstDash val="solid"/>
                    </a:lnR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49">
                      <a:solidFill>
                        <a:srgbClr val="231F2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B w="634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49">
                      <a:solidFill>
                        <a:srgbClr val="231F20"/>
                      </a:solidFill>
                      <a:prstDash val="solid"/>
                    </a:lnR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49">
                      <a:solidFill>
                        <a:srgbClr val="231F2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B w="634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40335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tration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39" name="object 39"/>
          <p:cNvGraphicFramePr>
            <a:graphicFrameLocks noGrp="1"/>
          </p:cNvGraphicFramePr>
          <p:nvPr/>
        </p:nvGraphicFramePr>
        <p:xfrm>
          <a:off x="1933409" y="3263747"/>
          <a:ext cx="4500880" cy="3683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1553"/>
                <a:gridCol w="776478"/>
                <a:gridCol w="541540"/>
                <a:gridCol w="116941"/>
                <a:gridCol w="541540"/>
                <a:gridCol w="117462"/>
                <a:gridCol w="541553"/>
                <a:gridCol w="117449"/>
                <a:gridCol w="541553"/>
                <a:gridCol w="116916"/>
                <a:gridCol w="541553"/>
              </a:tblGrid>
              <a:tr h="133861"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sc 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l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49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78435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Se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49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49">
                      <a:solidFill>
                        <a:srgbClr val="231F2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ff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rin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49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49">
                      <a:solidFill>
                        <a:srgbClr val="231F2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sc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ll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atin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49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49">
                      <a:solidFill>
                        <a:srgbClr val="231F2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36525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Sip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on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49">
                      <a:solidFill>
                        <a:srgbClr val="231F20"/>
                      </a:solidFill>
                      <a:prstDash val="solid"/>
                    </a:lnR>
                    <a:lnT w="6349">
                      <a:solidFill>
                        <a:srgbClr val="231F20"/>
                      </a:solidFill>
                      <a:prstDash val="solid"/>
                    </a:lnT>
                  </a:tcPr>
                </a:tc>
              </a:tr>
              <a:tr h="114325"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x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tra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tor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49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04139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eanin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one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49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49">
                      <a:solidFill>
                        <a:srgbClr val="231F2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entri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fug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49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49">
                      <a:solidFill>
                        <a:srgbClr val="231F2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21920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sc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reen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49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49">
                      <a:solidFill>
                        <a:srgbClr val="231F2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80975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ni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49">
                      <a:solidFill>
                        <a:srgbClr val="231F20"/>
                      </a:solidFill>
                      <a:prstDash val="solid"/>
                    </a:lnR>
                  </a:tcPr>
                </a:tc>
              </a:tr>
              <a:tr h="113216"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49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eparator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entri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fug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49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49">
                      <a:solidFill>
                        <a:srgbClr val="231F2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49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49">
                      <a:solidFill>
                        <a:srgbClr val="231F2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entri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fug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49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49">
                      <a:solidFill>
                        <a:srgbClr val="231F2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79375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entri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fug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49">
                      <a:solidFill>
                        <a:srgbClr val="231F20"/>
                      </a:solidFill>
                      <a:prstDash val="solid"/>
                    </a:lnR>
                    <a:lnB w="6349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40" name="object 40"/>
          <p:cNvGraphicFramePr>
            <a:graphicFrameLocks noGrp="1"/>
          </p:cNvGraphicFramePr>
          <p:nvPr/>
        </p:nvGraphicFramePr>
        <p:xfrm>
          <a:off x="1933409" y="2764167"/>
          <a:ext cx="4500880" cy="3676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1553"/>
                <a:gridCol w="117475"/>
                <a:gridCol w="541528"/>
                <a:gridCol w="117475"/>
                <a:gridCol w="541540"/>
                <a:gridCol w="116941"/>
                <a:gridCol w="541540"/>
                <a:gridCol w="117462"/>
                <a:gridCol w="541553"/>
                <a:gridCol w="117449"/>
                <a:gridCol w="541553"/>
                <a:gridCol w="116916"/>
                <a:gridCol w="541553"/>
              </a:tblGrid>
              <a:tr h="135836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Spira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l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sc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sc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Ov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er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ff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erentia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l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63830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80975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ni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</a:tcPr>
                </a:tc>
              </a:tr>
              <a:tr h="114325"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er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eparator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eparator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entri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fug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70180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one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entri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fug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entri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fug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</a:tcPr>
                </a:tc>
              </a:tr>
              <a:tr h="110683"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x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tra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tor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7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anter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97430" y="647852"/>
            <a:ext cx="4816475" cy="0"/>
          </a:xfrm>
          <a:custGeom>
            <a:avLst/>
            <a:gdLst/>
            <a:ahLst/>
            <a:cxnLst/>
            <a:rect l="l" t="t" r="r" b="b"/>
            <a:pathLst>
              <a:path w="4816475" h="0">
                <a:moveTo>
                  <a:pt x="0" y="0"/>
                </a:moveTo>
                <a:lnTo>
                  <a:pt x="4816233" y="0"/>
                </a:lnTo>
              </a:path>
            </a:pathLst>
          </a:custGeom>
          <a:ln w="3175">
            <a:solidFill>
              <a:srgbClr val="BFC3C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797430" y="651186"/>
            <a:ext cx="4816475" cy="0"/>
          </a:xfrm>
          <a:custGeom>
            <a:avLst/>
            <a:gdLst/>
            <a:ahLst/>
            <a:cxnLst/>
            <a:rect l="l" t="t" r="r" b="b"/>
            <a:pathLst>
              <a:path w="4816475" h="0">
                <a:moveTo>
                  <a:pt x="0" y="0"/>
                </a:moveTo>
                <a:lnTo>
                  <a:pt x="4816233" y="0"/>
                </a:lnTo>
              </a:path>
            </a:pathLst>
          </a:custGeom>
          <a:ln w="6667">
            <a:solidFill>
              <a:srgbClr val="BFC3C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822945" y="712552"/>
            <a:ext cx="466090" cy="368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Liquid– liquid extraction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20759" y="712653"/>
            <a:ext cx="516890" cy="368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aration o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f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liquid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ixture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s</a:t>
            </a:r>
            <a:endParaRPr sz="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26194" y="712755"/>
            <a:ext cx="409575" cy="368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lari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f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i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-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cation o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f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liquid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s</a:t>
            </a:r>
            <a:endParaRPr sz="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36708" y="712857"/>
            <a:ext cx="421005" cy="368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</a:pP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oncen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-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tration o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f s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lurrie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s</a:t>
            </a:r>
            <a:endParaRPr sz="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29646" y="712958"/>
            <a:ext cx="466090" cy="368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olid– liquid extraction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804600" y="646613"/>
            <a:ext cx="1139825" cy="1936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D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hy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dration </a:t>
            </a:r>
            <a:r>
              <a:rPr dirty="0" sz="80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baseline="-34722" sz="1200">
                <a:solidFill>
                  <a:srgbClr val="231F20"/>
                </a:solidFill>
                <a:latin typeface="Arial"/>
                <a:cs typeface="Arial"/>
              </a:rPr>
              <a:t>D</a:t>
            </a:r>
            <a:r>
              <a:rPr dirty="0" baseline="-34722" sz="120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dirty="0" baseline="-34722" sz="1200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baseline="-34722" sz="1200">
                <a:solidFill>
                  <a:srgbClr val="231F20"/>
                </a:solidFill>
                <a:latin typeface="Arial"/>
                <a:cs typeface="Arial"/>
              </a:rPr>
              <a:t>aterin</a:t>
            </a:r>
            <a:r>
              <a:rPr dirty="0" baseline="-34722" sz="1200">
                <a:solidFill>
                  <a:srgbClr val="231F20"/>
                </a:solidFill>
                <a:latin typeface="Arial"/>
                <a:cs typeface="Arial"/>
              </a:rPr>
              <a:t>g</a:t>
            </a:r>
            <a:endParaRPr baseline="-34722"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804600" y="767213"/>
            <a:ext cx="539750" cy="368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ts val="950"/>
              </a:lnSpc>
            </a:pP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f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or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h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ou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s s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u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b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tance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s</a:t>
            </a:r>
            <a:endParaRPr sz="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404954" y="779506"/>
            <a:ext cx="806450" cy="1816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f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cr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y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talline</a:t>
            </a:r>
            <a:r>
              <a:rPr dirty="0" sz="800" spc="5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baseline="31250" sz="1200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baseline="31250" sz="1200">
                <a:solidFill>
                  <a:srgbClr val="231F20"/>
                </a:solidFill>
                <a:latin typeface="Arial"/>
                <a:cs typeface="Arial"/>
              </a:rPr>
              <a:t>et</a:t>
            </a:r>
            <a:endParaRPr baseline="31250" sz="1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404954" y="900207"/>
            <a:ext cx="1202055" cy="1816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1250" sz="120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dirty="0" baseline="-31250" sz="1200">
                <a:solidFill>
                  <a:srgbClr val="231F20"/>
                </a:solidFill>
                <a:latin typeface="Arial"/>
                <a:cs typeface="Arial"/>
              </a:rPr>
              <a:t>u</a:t>
            </a:r>
            <a:r>
              <a:rPr dirty="0" baseline="-31250" sz="1200">
                <a:solidFill>
                  <a:srgbClr val="231F20"/>
                </a:solidFill>
                <a:latin typeface="Arial"/>
                <a:cs typeface="Arial"/>
              </a:rPr>
              <a:t>b</a:t>
            </a:r>
            <a:r>
              <a:rPr dirty="0" baseline="-31250" sz="120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dirty="0" baseline="-31250" sz="1200">
                <a:solidFill>
                  <a:srgbClr val="231F20"/>
                </a:solidFill>
                <a:latin typeface="Arial"/>
                <a:cs typeface="Arial"/>
              </a:rPr>
              <a:t>tance</a:t>
            </a:r>
            <a:r>
              <a:rPr dirty="0" baseline="-31250" sz="1200">
                <a:solidFill>
                  <a:srgbClr val="231F20"/>
                </a:solidFill>
                <a:latin typeface="Arial"/>
                <a:cs typeface="Arial"/>
              </a:rPr>
              <a:t>s  </a:t>
            </a:r>
            <a:r>
              <a:rPr dirty="0" baseline="-31250" sz="1200" spc="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cla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ss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i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f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ication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803298" y="647852"/>
            <a:ext cx="4810760" cy="0"/>
          </a:xfrm>
          <a:custGeom>
            <a:avLst/>
            <a:gdLst/>
            <a:ahLst/>
            <a:cxnLst/>
            <a:rect l="l" t="t" r="r" b="b"/>
            <a:pathLst>
              <a:path w="4810759" h="0">
                <a:moveTo>
                  <a:pt x="0" y="0"/>
                </a:moveTo>
                <a:lnTo>
                  <a:pt x="4810366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803298" y="651186"/>
            <a:ext cx="4810760" cy="0"/>
          </a:xfrm>
          <a:custGeom>
            <a:avLst/>
            <a:gdLst/>
            <a:ahLst/>
            <a:cxnLst/>
            <a:rect l="l" t="t" r="r" b="b"/>
            <a:pathLst>
              <a:path w="4810759" h="0">
                <a:moveTo>
                  <a:pt x="0" y="0"/>
                </a:moveTo>
                <a:lnTo>
                  <a:pt x="4810366" y="0"/>
                </a:lnTo>
              </a:path>
            </a:pathLst>
          </a:custGeom>
          <a:ln w="666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803298" y="1178852"/>
            <a:ext cx="4810760" cy="0"/>
          </a:xfrm>
          <a:custGeom>
            <a:avLst/>
            <a:gdLst/>
            <a:ahLst/>
            <a:cxnLst/>
            <a:rect l="l" t="t" r="r" b="b"/>
            <a:pathLst>
              <a:path w="4810759" h="0">
                <a:moveTo>
                  <a:pt x="0" y="0"/>
                </a:moveTo>
                <a:lnTo>
                  <a:pt x="4810366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803298" y="1182179"/>
            <a:ext cx="4810760" cy="0"/>
          </a:xfrm>
          <a:custGeom>
            <a:avLst/>
            <a:gdLst/>
            <a:ahLst/>
            <a:cxnLst/>
            <a:rect l="l" t="t" r="r" b="b"/>
            <a:pathLst>
              <a:path w="4810759" h="0">
                <a:moveTo>
                  <a:pt x="0" y="0"/>
                </a:moveTo>
                <a:lnTo>
                  <a:pt x="4810366" y="0"/>
                </a:lnTo>
              </a:path>
            </a:pathLst>
          </a:custGeom>
          <a:ln w="6654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803298" y="1577035"/>
            <a:ext cx="4810760" cy="0"/>
          </a:xfrm>
          <a:custGeom>
            <a:avLst/>
            <a:gdLst/>
            <a:ahLst/>
            <a:cxnLst/>
            <a:rect l="l" t="t" r="r" b="b"/>
            <a:pathLst>
              <a:path w="4810759" h="0">
                <a:moveTo>
                  <a:pt x="0" y="0"/>
                </a:moveTo>
                <a:lnTo>
                  <a:pt x="4810366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803298" y="1580368"/>
            <a:ext cx="4810760" cy="0"/>
          </a:xfrm>
          <a:custGeom>
            <a:avLst/>
            <a:gdLst/>
            <a:ahLst/>
            <a:cxnLst/>
            <a:rect l="l" t="t" r="r" b="b"/>
            <a:pathLst>
              <a:path w="4810759" h="0">
                <a:moveTo>
                  <a:pt x="0" y="0"/>
                </a:moveTo>
                <a:lnTo>
                  <a:pt x="4810366" y="0"/>
                </a:lnTo>
              </a:path>
            </a:pathLst>
          </a:custGeom>
          <a:ln w="666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803298" y="1975205"/>
            <a:ext cx="4810760" cy="0"/>
          </a:xfrm>
          <a:custGeom>
            <a:avLst/>
            <a:gdLst/>
            <a:ahLst/>
            <a:cxnLst/>
            <a:rect l="l" t="t" r="r" b="b"/>
            <a:pathLst>
              <a:path w="4810759" h="0">
                <a:moveTo>
                  <a:pt x="0" y="0"/>
                </a:moveTo>
                <a:lnTo>
                  <a:pt x="4810366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803298" y="1978545"/>
            <a:ext cx="4810760" cy="0"/>
          </a:xfrm>
          <a:custGeom>
            <a:avLst/>
            <a:gdLst/>
            <a:ahLst/>
            <a:cxnLst/>
            <a:rect l="l" t="t" r="r" b="b"/>
            <a:pathLst>
              <a:path w="4810759" h="0">
                <a:moveTo>
                  <a:pt x="0" y="0"/>
                </a:moveTo>
                <a:lnTo>
                  <a:pt x="4810366" y="0"/>
                </a:lnTo>
              </a:path>
            </a:pathLst>
          </a:custGeom>
          <a:ln w="668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803298" y="2373655"/>
            <a:ext cx="4810760" cy="0"/>
          </a:xfrm>
          <a:custGeom>
            <a:avLst/>
            <a:gdLst/>
            <a:ahLst/>
            <a:cxnLst/>
            <a:rect l="l" t="t" r="r" b="b"/>
            <a:pathLst>
              <a:path w="4810759" h="0">
                <a:moveTo>
                  <a:pt x="0" y="0"/>
                </a:moveTo>
                <a:lnTo>
                  <a:pt x="4810366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803298" y="2376862"/>
            <a:ext cx="4810760" cy="0"/>
          </a:xfrm>
          <a:custGeom>
            <a:avLst/>
            <a:gdLst/>
            <a:ahLst/>
            <a:cxnLst/>
            <a:rect l="l" t="t" r="r" b="b"/>
            <a:pathLst>
              <a:path w="4810759" h="0">
                <a:moveTo>
                  <a:pt x="0" y="0"/>
                </a:moveTo>
                <a:lnTo>
                  <a:pt x="4810366" y="0"/>
                </a:lnTo>
              </a:path>
            </a:pathLst>
          </a:custGeom>
          <a:ln w="641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803298" y="2771838"/>
            <a:ext cx="4810760" cy="0"/>
          </a:xfrm>
          <a:custGeom>
            <a:avLst/>
            <a:gdLst/>
            <a:ahLst/>
            <a:cxnLst/>
            <a:rect l="l" t="t" r="r" b="b"/>
            <a:pathLst>
              <a:path w="4810759" h="0">
                <a:moveTo>
                  <a:pt x="0" y="0"/>
                </a:moveTo>
                <a:lnTo>
                  <a:pt x="4810366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803298" y="2775178"/>
            <a:ext cx="4810760" cy="0"/>
          </a:xfrm>
          <a:custGeom>
            <a:avLst/>
            <a:gdLst/>
            <a:ahLst/>
            <a:cxnLst/>
            <a:rect l="l" t="t" r="r" b="b"/>
            <a:pathLst>
              <a:path w="4810759" h="0">
                <a:moveTo>
                  <a:pt x="0" y="0"/>
                </a:moveTo>
                <a:lnTo>
                  <a:pt x="4810366" y="0"/>
                </a:lnTo>
              </a:path>
            </a:pathLst>
          </a:custGeom>
          <a:ln w="668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803298" y="3170021"/>
            <a:ext cx="4810760" cy="0"/>
          </a:xfrm>
          <a:custGeom>
            <a:avLst/>
            <a:gdLst/>
            <a:ahLst/>
            <a:cxnLst/>
            <a:rect l="l" t="t" r="r" b="b"/>
            <a:pathLst>
              <a:path w="4810759" h="0">
                <a:moveTo>
                  <a:pt x="0" y="0"/>
                </a:moveTo>
                <a:lnTo>
                  <a:pt x="4810366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803298" y="3173355"/>
            <a:ext cx="4810760" cy="0"/>
          </a:xfrm>
          <a:custGeom>
            <a:avLst/>
            <a:gdLst/>
            <a:ahLst/>
            <a:cxnLst/>
            <a:rect l="l" t="t" r="r" b="b"/>
            <a:pathLst>
              <a:path w="4810759" h="0">
                <a:moveTo>
                  <a:pt x="0" y="0"/>
                </a:moveTo>
                <a:lnTo>
                  <a:pt x="4810366" y="0"/>
                </a:lnTo>
              </a:path>
            </a:pathLst>
          </a:custGeom>
          <a:ln w="666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803298" y="3568204"/>
            <a:ext cx="4810760" cy="0"/>
          </a:xfrm>
          <a:custGeom>
            <a:avLst/>
            <a:gdLst/>
            <a:ahLst/>
            <a:cxnLst/>
            <a:rect l="l" t="t" r="r" b="b"/>
            <a:pathLst>
              <a:path w="4810759" h="0">
                <a:moveTo>
                  <a:pt x="0" y="0"/>
                </a:moveTo>
                <a:lnTo>
                  <a:pt x="4810366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803298" y="3571538"/>
            <a:ext cx="4810760" cy="0"/>
          </a:xfrm>
          <a:custGeom>
            <a:avLst/>
            <a:gdLst/>
            <a:ahLst/>
            <a:cxnLst/>
            <a:rect l="l" t="t" r="r" b="b"/>
            <a:pathLst>
              <a:path w="4810759" h="0">
                <a:moveTo>
                  <a:pt x="0" y="0"/>
                </a:moveTo>
                <a:lnTo>
                  <a:pt x="4810366" y="0"/>
                </a:lnTo>
              </a:path>
            </a:pathLst>
          </a:custGeom>
          <a:ln w="666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797430" y="647852"/>
            <a:ext cx="0" cy="3325495"/>
          </a:xfrm>
          <a:custGeom>
            <a:avLst/>
            <a:gdLst/>
            <a:ahLst/>
            <a:cxnLst/>
            <a:rect l="l" t="t" r="r" b="b"/>
            <a:pathLst>
              <a:path w="0" h="3325495">
                <a:moveTo>
                  <a:pt x="0" y="0"/>
                </a:moveTo>
                <a:lnTo>
                  <a:pt x="0" y="332519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800364" y="647852"/>
            <a:ext cx="0" cy="3325495"/>
          </a:xfrm>
          <a:custGeom>
            <a:avLst/>
            <a:gdLst/>
            <a:ahLst/>
            <a:cxnLst/>
            <a:rect l="l" t="t" r="r" b="b"/>
            <a:pathLst>
              <a:path w="0" h="3325495">
                <a:moveTo>
                  <a:pt x="0" y="0"/>
                </a:moveTo>
                <a:lnTo>
                  <a:pt x="0" y="3325190"/>
                </a:lnTo>
              </a:path>
            </a:pathLst>
          </a:custGeom>
          <a:ln w="586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397772" y="654519"/>
            <a:ext cx="0" cy="650875"/>
          </a:xfrm>
          <a:custGeom>
            <a:avLst/>
            <a:gdLst/>
            <a:ahLst/>
            <a:cxnLst/>
            <a:rect l="l" t="t" r="r" b="b"/>
            <a:pathLst>
              <a:path w="0" h="650875">
                <a:moveTo>
                  <a:pt x="0" y="0"/>
                </a:moveTo>
                <a:lnTo>
                  <a:pt x="0" y="650481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397772" y="1444205"/>
            <a:ext cx="0" cy="245745"/>
          </a:xfrm>
          <a:custGeom>
            <a:avLst/>
            <a:gdLst/>
            <a:ahLst/>
            <a:cxnLst/>
            <a:rect l="l" t="t" r="r" b="b"/>
            <a:pathLst>
              <a:path w="0" h="245744">
                <a:moveTo>
                  <a:pt x="0" y="0"/>
                </a:moveTo>
                <a:lnTo>
                  <a:pt x="0" y="245643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2397772" y="1836000"/>
            <a:ext cx="0" cy="2137410"/>
          </a:xfrm>
          <a:custGeom>
            <a:avLst/>
            <a:gdLst/>
            <a:ahLst/>
            <a:cxnLst/>
            <a:rect l="l" t="t" r="r" b="b"/>
            <a:pathLst>
              <a:path w="0" h="2137410">
                <a:moveTo>
                  <a:pt x="0" y="0"/>
                </a:moveTo>
                <a:lnTo>
                  <a:pt x="0" y="2137041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400706" y="654519"/>
            <a:ext cx="0" cy="650875"/>
          </a:xfrm>
          <a:custGeom>
            <a:avLst/>
            <a:gdLst/>
            <a:ahLst/>
            <a:cxnLst/>
            <a:rect l="l" t="t" r="r" b="b"/>
            <a:pathLst>
              <a:path w="0" h="650875">
                <a:moveTo>
                  <a:pt x="0" y="0"/>
                </a:moveTo>
                <a:lnTo>
                  <a:pt x="0" y="650481"/>
                </a:lnTo>
              </a:path>
            </a:pathLst>
          </a:custGeom>
          <a:ln w="586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2400706" y="1444205"/>
            <a:ext cx="0" cy="245745"/>
          </a:xfrm>
          <a:custGeom>
            <a:avLst/>
            <a:gdLst/>
            <a:ahLst/>
            <a:cxnLst/>
            <a:rect l="l" t="t" r="r" b="b"/>
            <a:pathLst>
              <a:path w="0" h="245744">
                <a:moveTo>
                  <a:pt x="0" y="0"/>
                </a:moveTo>
                <a:lnTo>
                  <a:pt x="0" y="245643"/>
                </a:lnTo>
              </a:path>
            </a:pathLst>
          </a:custGeom>
          <a:ln w="586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2400706" y="1836000"/>
            <a:ext cx="0" cy="2137410"/>
          </a:xfrm>
          <a:custGeom>
            <a:avLst/>
            <a:gdLst/>
            <a:ahLst/>
            <a:cxnLst/>
            <a:rect l="l" t="t" r="r" b="b"/>
            <a:pathLst>
              <a:path w="0" h="2137410">
                <a:moveTo>
                  <a:pt x="0" y="0"/>
                </a:moveTo>
                <a:lnTo>
                  <a:pt x="0" y="2137041"/>
                </a:lnTo>
              </a:path>
            </a:pathLst>
          </a:custGeom>
          <a:ln w="586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2998114" y="654519"/>
            <a:ext cx="0" cy="650875"/>
          </a:xfrm>
          <a:custGeom>
            <a:avLst/>
            <a:gdLst/>
            <a:ahLst/>
            <a:cxnLst/>
            <a:rect l="l" t="t" r="r" b="b"/>
            <a:pathLst>
              <a:path w="0" h="650875">
                <a:moveTo>
                  <a:pt x="0" y="0"/>
                </a:moveTo>
                <a:lnTo>
                  <a:pt x="0" y="650481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2998114" y="1444205"/>
            <a:ext cx="0" cy="245745"/>
          </a:xfrm>
          <a:custGeom>
            <a:avLst/>
            <a:gdLst/>
            <a:ahLst/>
            <a:cxnLst/>
            <a:rect l="l" t="t" r="r" b="b"/>
            <a:pathLst>
              <a:path w="0" h="245744">
                <a:moveTo>
                  <a:pt x="0" y="0"/>
                </a:moveTo>
                <a:lnTo>
                  <a:pt x="0" y="245643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2998114" y="1836000"/>
            <a:ext cx="0" cy="265430"/>
          </a:xfrm>
          <a:custGeom>
            <a:avLst/>
            <a:gdLst/>
            <a:ahLst/>
            <a:cxnLst/>
            <a:rect l="l" t="t" r="r" b="b"/>
            <a:pathLst>
              <a:path w="0" h="265430">
                <a:moveTo>
                  <a:pt x="0" y="0"/>
                </a:moveTo>
                <a:lnTo>
                  <a:pt x="0" y="265353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2998114" y="2240838"/>
            <a:ext cx="0" cy="272415"/>
          </a:xfrm>
          <a:custGeom>
            <a:avLst/>
            <a:gdLst/>
            <a:ahLst/>
            <a:cxnLst/>
            <a:rect l="l" t="t" r="r" b="b"/>
            <a:pathLst>
              <a:path w="0" h="272414">
                <a:moveTo>
                  <a:pt x="0" y="0"/>
                </a:moveTo>
                <a:lnTo>
                  <a:pt x="0" y="272034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2998114" y="2659024"/>
            <a:ext cx="0" cy="1314450"/>
          </a:xfrm>
          <a:custGeom>
            <a:avLst/>
            <a:gdLst/>
            <a:ahLst/>
            <a:cxnLst/>
            <a:rect l="l" t="t" r="r" b="b"/>
            <a:pathLst>
              <a:path w="0" h="1314450">
                <a:moveTo>
                  <a:pt x="0" y="0"/>
                </a:moveTo>
                <a:lnTo>
                  <a:pt x="0" y="1314018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001181" y="654519"/>
            <a:ext cx="0" cy="650875"/>
          </a:xfrm>
          <a:custGeom>
            <a:avLst/>
            <a:gdLst/>
            <a:ahLst/>
            <a:cxnLst/>
            <a:rect l="l" t="t" r="r" b="b"/>
            <a:pathLst>
              <a:path w="0" h="650875">
                <a:moveTo>
                  <a:pt x="0" y="0"/>
                </a:moveTo>
                <a:lnTo>
                  <a:pt x="0" y="650481"/>
                </a:lnTo>
              </a:path>
            </a:pathLst>
          </a:custGeom>
          <a:ln w="6134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3001181" y="1444205"/>
            <a:ext cx="0" cy="245745"/>
          </a:xfrm>
          <a:custGeom>
            <a:avLst/>
            <a:gdLst/>
            <a:ahLst/>
            <a:cxnLst/>
            <a:rect l="l" t="t" r="r" b="b"/>
            <a:pathLst>
              <a:path w="0" h="245744">
                <a:moveTo>
                  <a:pt x="0" y="0"/>
                </a:moveTo>
                <a:lnTo>
                  <a:pt x="0" y="245643"/>
                </a:lnTo>
              </a:path>
            </a:pathLst>
          </a:custGeom>
          <a:ln w="6134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3001181" y="1836000"/>
            <a:ext cx="0" cy="265430"/>
          </a:xfrm>
          <a:custGeom>
            <a:avLst/>
            <a:gdLst/>
            <a:ahLst/>
            <a:cxnLst/>
            <a:rect l="l" t="t" r="r" b="b"/>
            <a:pathLst>
              <a:path w="0" h="265430">
                <a:moveTo>
                  <a:pt x="0" y="0"/>
                </a:moveTo>
                <a:lnTo>
                  <a:pt x="0" y="265353"/>
                </a:lnTo>
              </a:path>
            </a:pathLst>
          </a:custGeom>
          <a:ln w="6134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3001181" y="2240838"/>
            <a:ext cx="0" cy="272415"/>
          </a:xfrm>
          <a:custGeom>
            <a:avLst/>
            <a:gdLst/>
            <a:ahLst/>
            <a:cxnLst/>
            <a:rect l="l" t="t" r="r" b="b"/>
            <a:pathLst>
              <a:path w="0" h="272414">
                <a:moveTo>
                  <a:pt x="0" y="0"/>
                </a:moveTo>
                <a:lnTo>
                  <a:pt x="0" y="272034"/>
                </a:lnTo>
              </a:path>
            </a:pathLst>
          </a:custGeom>
          <a:ln w="6134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3001181" y="2659024"/>
            <a:ext cx="0" cy="1314450"/>
          </a:xfrm>
          <a:custGeom>
            <a:avLst/>
            <a:gdLst/>
            <a:ahLst/>
            <a:cxnLst/>
            <a:rect l="l" t="t" r="r" b="b"/>
            <a:pathLst>
              <a:path w="0" h="1314450">
                <a:moveTo>
                  <a:pt x="0" y="0"/>
                </a:moveTo>
                <a:lnTo>
                  <a:pt x="0" y="1314018"/>
                </a:lnTo>
              </a:path>
            </a:pathLst>
          </a:custGeom>
          <a:ln w="6134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3598722" y="654519"/>
            <a:ext cx="0" cy="1035685"/>
          </a:xfrm>
          <a:custGeom>
            <a:avLst/>
            <a:gdLst/>
            <a:ahLst/>
            <a:cxnLst/>
            <a:rect l="l" t="t" r="r" b="b"/>
            <a:pathLst>
              <a:path w="0" h="1035685">
                <a:moveTo>
                  <a:pt x="0" y="0"/>
                </a:moveTo>
                <a:lnTo>
                  <a:pt x="0" y="1035329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3598722" y="1836000"/>
            <a:ext cx="0" cy="265430"/>
          </a:xfrm>
          <a:custGeom>
            <a:avLst/>
            <a:gdLst/>
            <a:ahLst/>
            <a:cxnLst/>
            <a:rect l="l" t="t" r="r" b="b"/>
            <a:pathLst>
              <a:path w="0" h="265430">
                <a:moveTo>
                  <a:pt x="0" y="0"/>
                </a:moveTo>
                <a:lnTo>
                  <a:pt x="0" y="265353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3598722" y="2240838"/>
            <a:ext cx="0" cy="272415"/>
          </a:xfrm>
          <a:custGeom>
            <a:avLst/>
            <a:gdLst/>
            <a:ahLst/>
            <a:cxnLst/>
            <a:rect l="l" t="t" r="r" b="b"/>
            <a:pathLst>
              <a:path w="0" h="272414">
                <a:moveTo>
                  <a:pt x="0" y="0"/>
                </a:moveTo>
                <a:lnTo>
                  <a:pt x="0" y="272034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3598722" y="2659024"/>
            <a:ext cx="0" cy="1049020"/>
          </a:xfrm>
          <a:custGeom>
            <a:avLst/>
            <a:gdLst/>
            <a:ahLst/>
            <a:cxnLst/>
            <a:rect l="l" t="t" r="r" b="b"/>
            <a:pathLst>
              <a:path w="0" h="1049020">
                <a:moveTo>
                  <a:pt x="0" y="0"/>
                </a:moveTo>
                <a:lnTo>
                  <a:pt x="0" y="104867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3598722" y="3853573"/>
            <a:ext cx="0" cy="120014"/>
          </a:xfrm>
          <a:custGeom>
            <a:avLst/>
            <a:gdLst/>
            <a:ahLst/>
            <a:cxnLst/>
            <a:rect l="l" t="t" r="r" b="b"/>
            <a:pathLst>
              <a:path w="0" h="120014">
                <a:moveTo>
                  <a:pt x="0" y="0"/>
                </a:moveTo>
                <a:lnTo>
                  <a:pt x="0" y="119468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3601656" y="654519"/>
            <a:ext cx="0" cy="1035685"/>
          </a:xfrm>
          <a:custGeom>
            <a:avLst/>
            <a:gdLst/>
            <a:ahLst/>
            <a:cxnLst/>
            <a:rect l="l" t="t" r="r" b="b"/>
            <a:pathLst>
              <a:path w="0" h="1035685">
                <a:moveTo>
                  <a:pt x="0" y="0"/>
                </a:moveTo>
                <a:lnTo>
                  <a:pt x="0" y="1035329"/>
                </a:lnTo>
              </a:path>
            </a:pathLst>
          </a:custGeom>
          <a:ln w="586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3601656" y="1836000"/>
            <a:ext cx="0" cy="265430"/>
          </a:xfrm>
          <a:custGeom>
            <a:avLst/>
            <a:gdLst/>
            <a:ahLst/>
            <a:cxnLst/>
            <a:rect l="l" t="t" r="r" b="b"/>
            <a:pathLst>
              <a:path w="0" h="265430">
                <a:moveTo>
                  <a:pt x="0" y="0"/>
                </a:moveTo>
                <a:lnTo>
                  <a:pt x="0" y="265353"/>
                </a:lnTo>
              </a:path>
            </a:pathLst>
          </a:custGeom>
          <a:ln w="586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3601656" y="2240838"/>
            <a:ext cx="0" cy="272415"/>
          </a:xfrm>
          <a:custGeom>
            <a:avLst/>
            <a:gdLst/>
            <a:ahLst/>
            <a:cxnLst/>
            <a:rect l="l" t="t" r="r" b="b"/>
            <a:pathLst>
              <a:path w="0" h="272414">
                <a:moveTo>
                  <a:pt x="0" y="0"/>
                </a:moveTo>
                <a:lnTo>
                  <a:pt x="0" y="272034"/>
                </a:lnTo>
              </a:path>
            </a:pathLst>
          </a:custGeom>
          <a:ln w="586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3601656" y="2659024"/>
            <a:ext cx="0" cy="1049020"/>
          </a:xfrm>
          <a:custGeom>
            <a:avLst/>
            <a:gdLst/>
            <a:ahLst/>
            <a:cxnLst/>
            <a:rect l="l" t="t" r="r" b="b"/>
            <a:pathLst>
              <a:path w="0" h="1049020">
                <a:moveTo>
                  <a:pt x="0" y="0"/>
                </a:moveTo>
                <a:lnTo>
                  <a:pt x="0" y="1048677"/>
                </a:lnTo>
              </a:path>
            </a:pathLst>
          </a:custGeom>
          <a:ln w="586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3601656" y="3853573"/>
            <a:ext cx="0" cy="120014"/>
          </a:xfrm>
          <a:custGeom>
            <a:avLst/>
            <a:gdLst/>
            <a:ahLst/>
            <a:cxnLst/>
            <a:rect l="l" t="t" r="r" b="b"/>
            <a:pathLst>
              <a:path w="0" h="120014">
                <a:moveTo>
                  <a:pt x="0" y="0"/>
                </a:moveTo>
                <a:lnTo>
                  <a:pt x="0" y="119468"/>
                </a:lnTo>
              </a:path>
            </a:pathLst>
          </a:custGeom>
          <a:ln w="586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4199051" y="654519"/>
            <a:ext cx="0" cy="1035685"/>
          </a:xfrm>
          <a:custGeom>
            <a:avLst/>
            <a:gdLst/>
            <a:ahLst/>
            <a:cxnLst/>
            <a:rect l="l" t="t" r="r" b="b"/>
            <a:pathLst>
              <a:path w="0" h="1035685">
                <a:moveTo>
                  <a:pt x="0" y="0"/>
                </a:moveTo>
                <a:lnTo>
                  <a:pt x="0" y="1035329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4199051" y="1836000"/>
            <a:ext cx="0" cy="265430"/>
          </a:xfrm>
          <a:custGeom>
            <a:avLst/>
            <a:gdLst/>
            <a:ahLst/>
            <a:cxnLst/>
            <a:rect l="l" t="t" r="r" b="b"/>
            <a:pathLst>
              <a:path w="0" h="265430">
                <a:moveTo>
                  <a:pt x="0" y="0"/>
                </a:moveTo>
                <a:lnTo>
                  <a:pt x="0" y="265353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4199051" y="2240838"/>
            <a:ext cx="0" cy="272415"/>
          </a:xfrm>
          <a:custGeom>
            <a:avLst/>
            <a:gdLst/>
            <a:ahLst/>
            <a:cxnLst/>
            <a:rect l="l" t="t" r="r" b="b"/>
            <a:pathLst>
              <a:path w="0" h="272414">
                <a:moveTo>
                  <a:pt x="0" y="0"/>
                </a:moveTo>
                <a:lnTo>
                  <a:pt x="0" y="272034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4199051" y="2659024"/>
            <a:ext cx="0" cy="1049020"/>
          </a:xfrm>
          <a:custGeom>
            <a:avLst/>
            <a:gdLst/>
            <a:ahLst/>
            <a:cxnLst/>
            <a:rect l="l" t="t" r="r" b="b"/>
            <a:pathLst>
              <a:path w="0" h="1049020">
                <a:moveTo>
                  <a:pt x="0" y="0"/>
                </a:moveTo>
                <a:lnTo>
                  <a:pt x="0" y="104867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4199051" y="3853573"/>
            <a:ext cx="0" cy="120014"/>
          </a:xfrm>
          <a:custGeom>
            <a:avLst/>
            <a:gdLst/>
            <a:ahLst/>
            <a:cxnLst/>
            <a:rect l="l" t="t" r="r" b="b"/>
            <a:pathLst>
              <a:path w="0" h="120014">
                <a:moveTo>
                  <a:pt x="0" y="0"/>
                </a:moveTo>
                <a:lnTo>
                  <a:pt x="0" y="119468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4201985" y="654519"/>
            <a:ext cx="0" cy="1035685"/>
          </a:xfrm>
          <a:custGeom>
            <a:avLst/>
            <a:gdLst/>
            <a:ahLst/>
            <a:cxnLst/>
            <a:rect l="l" t="t" r="r" b="b"/>
            <a:pathLst>
              <a:path w="0" h="1035685">
                <a:moveTo>
                  <a:pt x="0" y="0"/>
                </a:moveTo>
                <a:lnTo>
                  <a:pt x="0" y="1035329"/>
                </a:lnTo>
              </a:path>
            </a:pathLst>
          </a:custGeom>
          <a:ln w="586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4201985" y="1836000"/>
            <a:ext cx="0" cy="265430"/>
          </a:xfrm>
          <a:custGeom>
            <a:avLst/>
            <a:gdLst/>
            <a:ahLst/>
            <a:cxnLst/>
            <a:rect l="l" t="t" r="r" b="b"/>
            <a:pathLst>
              <a:path w="0" h="265430">
                <a:moveTo>
                  <a:pt x="0" y="0"/>
                </a:moveTo>
                <a:lnTo>
                  <a:pt x="0" y="265353"/>
                </a:lnTo>
              </a:path>
            </a:pathLst>
          </a:custGeom>
          <a:ln w="586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4201985" y="2240838"/>
            <a:ext cx="0" cy="272415"/>
          </a:xfrm>
          <a:custGeom>
            <a:avLst/>
            <a:gdLst/>
            <a:ahLst/>
            <a:cxnLst/>
            <a:rect l="l" t="t" r="r" b="b"/>
            <a:pathLst>
              <a:path w="0" h="272414">
                <a:moveTo>
                  <a:pt x="0" y="0"/>
                </a:moveTo>
                <a:lnTo>
                  <a:pt x="0" y="272034"/>
                </a:lnTo>
              </a:path>
            </a:pathLst>
          </a:custGeom>
          <a:ln w="586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4201985" y="2659024"/>
            <a:ext cx="0" cy="1049020"/>
          </a:xfrm>
          <a:custGeom>
            <a:avLst/>
            <a:gdLst/>
            <a:ahLst/>
            <a:cxnLst/>
            <a:rect l="l" t="t" r="r" b="b"/>
            <a:pathLst>
              <a:path w="0" h="1049020">
                <a:moveTo>
                  <a:pt x="0" y="0"/>
                </a:moveTo>
                <a:lnTo>
                  <a:pt x="0" y="1048677"/>
                </a:lnTo>
              </a:path>
            </a:pathLst>
          </a:custGeom>
          <a:ln w="586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4201985" y="3853573"/>
            <a:ext cx="0" cy="120014"/>
          </a:xfrm>
          <a:custGeom>
            <a:avLst/>
            <a:gdLst/>
            <a:ahLst/>
            <a:cxnLst/>
            <a:rect l="l" t="t" r="r" b="b"/>
            <a:pathLst>
              <a:path w="0" h="120014">
                <a:moveTo>
                  <a:pt x="0" y="0"/>
                </a:moveTo>
                <a:lnTo>
                  <a:pt x="0" y="119468"/>
                </a:lnTo>
              </a:path>
            </a:pathLst>
          </a:custGeom>
          <a:ln w="586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4799393" y="654519"/>
            <a:ext cx="0" cy="1447165"/>
          </a:xfrm>
          <a:custGeom>
            <a:avLst/>
            <a:gdLst/>
            <a:ahLst/>
            <a:cxnLst/>
            <a:rect l="l" t="t" r="r" b="b"/>
            <a:pathLst>
              <a:path w="0" h="1447164">
                <a:moveTo>
                  <a:pt x="0" y="0"/>
                </a:moveTo>
                <a:lnTo>
                  <a:pt x="0" y="1446834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4799393" y="2240838"/>
            <a:ext cx="0" cy="272415"/>
          </a:xfrm>
          <a:custGeom>
            <a:avLst/>
            <a:gdLst/>
            <a:ahLst/>
            <a:cxnLst/>
            <a:rect l="l" t="t" r="r" b="b"/>
            <a:pathLst>
              <a:path w="0" h="272414">
                <a:moveTo>
                  <a:pt x="0" y="0"/>
                </a:moveTo>
                <a:lnTo>
                  <a:pt x="0" y="272034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4799393" y="2659024"/>
            <a:ext cx="0" cy="1049020"/>
          </a:xfrm>
          <a:custGeom>
            <a:avLst/>
            <a:gdLst/>
            <a:ahLst/>
            <a:cxnLst/>
            <a:rect l="l" t="t" r="r" b="b"/>
            <a:pathLst>
              <a:path w="0" h="1049020">
                <a:moveTo>
                  <a:pt x="0" y="0"/>
                </a:moveTo>
                <a:lnTo>
                  <a:pt x="0" y="104867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4799393" y="3853573"/>
            <a:ext cx="0" cy="120014"/>
          </a:xfrm>
          <a:custGeom>
            <a:avLst/>
            <a:gdLst/>
            <a:ahLst/>
            <a:cxnLst/>
            <a:rect l="l" t="t" r="r" b="b"/>
            <a:pathLst>
              <a:path w="0" h="120014">
                <a:moveTo>
                  <a:pt x="0" y="0"/>
                </a:moveTo>
                <a:lnTo>
                  <a:pt x="0" y="119468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4802327" y="654519"/>
            <a:ext cx="0" cy="1447165"/>
          </a:xfrm>
          <a:custGeom>
            <a:avLst/>
            <a:gdLst/>
            <a:ahLst/>
            <a:cxnLst/>
            <a:rect l="l" t="t" r="r" b="b"/>
            <a:pathLst>
              <a:path w="0" h="1447164">
                <a:moveTo>
                  <a:pt x="0" y="0"/>
                </a:moveTo>
                <a:lnTo>
                  <a:pt x="0" y="1446834"/>
                </a:lnTo>
              </a:path>
            </a:pathLst>
          </a:custGeom>
          <a:ln w="586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4802327" y="2240838"/>
            <a:ext cx="0" cy="272415"/>
          </a:xfrm>
          <a:custGeom>
            <a:avLst/>
            <a:gdLst/>
            <a:ahLst/>
            <a:cxnLst/>
            <a:rect l="l" t="t" r="r" b="b"/>
            <a:pathLst>
              <a:path w="0" h="272414">
                <a:moveTo>
                  <a:pt x="0" y="0"/>
                </a:moveTo>
                <a:lnTo>
                  <a:pt x="0" y="272034"/>
                </a:lnTo>
              </a:path>
            </a:pathLst>
          </a:custGeom>
          <a:ln w="586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4802327" y="2659024"/>
            <a:ext cx="0" cy="1049020"/>
          </a:xfrm>
          <a:custGeom>
            <a:avLst/>
            <a:gdLst/>
            <a:ahLst/>
            <a:cxnLst/>
            <a:rect l="l" t="t" r="r" b="b"/>
            <a:pathLst>
              <a:path w="0" h="1049020">
                <a:moveTo>
                  <a:pt x="0" y="0"/>
                </a:moveTo>
                <a:lnTo>
                  <a:pt x="0" y="1048677"/>
                </a:lnTo>
              </a:path>
            </a:pathLst>
          </a:custGeom>
          <a:ln w="586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4802327" y="3853573"/>
            <a:ext cx="0" cy="120014"/>
          </a:xfrm>
          <a:custGeom>
            <a:avLst/>
            <a:gdLst/>
            <a:ahLst/>
            <a:cxnLst/>
            <a:rect l="l" t="t" r="r" b="b"/>
            <a:pathLst>
              <a:path w="0" h="120014">
                <a:moveTo>
                  <a:pt x="0" y="0"/>
                </a:moveTo>
                <a:lnTo>
                  <a:pt x="0" y="119468"/>
                </a:lnTo>
              </a:path>
            </a:pathLst>
          </a:custGeom>
          <a:ln w="586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5399735" y="654519"/>
            <a:ext cx="0" cy="1858645"/>
          </a:xfrm>
          <a:custGeom>
            <a:avLst/>
            <a:gdLst/>
            <a:ahLst/>
            <a:cxnLst/>
            <a:rect l="l" t="t" r="r" b="b"/>
            <a:pathLst>
              <a:path w="0" h="1858645">
                <a:moveTo>
                  <a:pt x="0" y="0"/>
                </a:moveTo>
                <a:lnTo>
                  <a:pt x="0" y="185835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5399735" y="2659024"/>
            <a:ext cx="0" cy="239395"/>
          </a:xfrm>
          <a:custGeom>
            <a:avLst/>
            <a:gdLst/>
            <a:ahLst/>
            <a:cxnLst/>
            <a:rect l="l" t="t" r="r" b="b"/>
            <a:pathLst>
              <a:path w="0" h="239394">
                <a:moveTo>
                  <a:pt x="0" y="0"/>
                </a:moveTo>
                <a:lnTo>
                  <a:pt x="0" y="238963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5399735" y="3037204"/>
            <a:ext cx="0" cy="259079"/>
          </a:xfrm>
          <a:custGeom>
            <a:avLst/>
            <a:gdLst/>
            <a:ahLst/>
            <a:cxnLst/>
            <a:rect l="l" t="t" r="r" b="b"/>
            <a:pathLst>
              <a:path w="0" h="259079">
                <a:moveTo>
                  <a:pt x="0" y="0"/>
                </a:moveTo>
                <a:lnTo>
                  <a:pt x="0" y="258965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5399735" y="3435387"/>
            <a:ext cx="0" cy="272415"/>
          </a:xfrm>
          <a:custGeom>
            <a:avLst/>
            <a:gdLst/>
            <a:ahLst/>
            <a:cxnLst/>
            <a:rect l="l" t="t" r="r" b="b"/>
            <a:pathLst>
              <a:path w="0" h="272414">
                <a:moveTo>
                  <a:pt x="0" y="0"/>
                </a:moveTo>
                <a:lnTo>
                  <a:pt x="0" y="272313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5399735" y="3853573"/>
            <a:ext cx="0" cy="120014"/>
          </a:xfrm>
          <a:custGeom>
            <a:avLst/>
            <a:gdLst/>
            <a:ahLst/>
            <a:cxnLst/>
            <a:rect l="l" t="t" r="r" b="b"/>
            <a:pathLst>
              <a:path w="0" h="120014">
                <a:moveTo>
                  <a:pt x="0" y="0"/>
                </a:moveTo>
                <a:lnTo>
                  <a:pt x="0" y="119468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5402669" y="654519"/>
            <a:ext cx="0" cy="1858645"/>
          </a:xfrm>
          <a:custGeom>
            <a:avLst/>
            <a:gdLst/>
            <a:ahLst/>
            <a:cxnLst/>
            <a:rect l="l" t="t" r="r" b="b"/>
            <a:pathLst>
              <a:path w="0" h="1858645">
                <a:moveTo>
                  <a:pt x="0" y="0"/>
                </a:moveTo>
                <a:lnTo>
                  <a:pt x="0" y="1858352"/>
                </a:lnTo>
              </a:path>
            </a:pathLst>
          </a:custGeom>
          <a:ln w="586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5402669" y="2659024"/>
            <a:ext cx="0" cy="239395"/>
          </a:xfrm>
          <a:custGeom>
            <a:avLst/>
            <a:gdLst/>
            <a:ahLst/>
            <a:cxnLst/>
            <a:rect l="l" t="t" r="r" b="b"/>
            <a:pathLst>
              <a:path w="0" h="239394">
                <a:moveTo>
                  <a:pt x="0" y="0"/>
                </a:moveTo>
                <a:lnTo>
                  <a:pt x="0" y="238963"/>
                </a:lnTo>
              </a:path>
            </a:pathLst>
          </a:custGeom>
          <a:ln w="586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5402669" y="3037204"/>
            <a:ext cx="0" cy="259079"/>
          </a:xfrm>
          <a:custGeom>
            <a:avLst/>
            <a:gdLst/>
            <a:ahLst/>
            <a:cxnLst/>
            <a:rect l="l" t="t" r="r" b="b"/>
            <a:pathLst>
              <a:path w="0" h="259079">
                <a:moveTo>
                  <a:pt x="0" y="0"/>
                </a:moveTo>
                <a:lnTo>
                  <a:pt x="0" y="258965"/>
                </a:lnTo>
              </a:path>
            </a:pathLst>
          </a:custGeom>
          <a:ln w="586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5402669" y="3435387"/>
            <a:ext cx="0" cy="272415"/>
          </a:xfrm>
          <a:custGeom>
            <a:avLst/>
            <a:gdLst/>
            <a:ahLst/>
            <a:cxnLst/>
            <a:rect l="l" t="t" r="r" b="b"/>
            <a:pathLst>
              <a:path w="0" h="272414">
                <a:moveTo>
                  <a:pt x="0" y="0"/>
                </a:moveTo>
                <a:lnTo>
                  <a:pt x="0" y="272313"/>
                </a:lnTo>
              </a:path>
            </a:pathLst>
          </a:custGeom>
          <a:ln w="586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5402669" y="3853573"/>
            <a:ext cx="0" cy="120014"/>
          </a:xfrm>
          <a:custGeom>
            <a:avLst/>
            <a:gdLst/>
            <a:ahLst/>
            <a:cxnLst/>
            <a:rect l="l" t="t" r="r" b="b"/>
            <a:pathLst>
              <a:path w="0" h="120014">
                <a:moveTo>
                  <a:pt x="0" y="0"/>
                </a:moveTo>
                <a:lnTo>
                  <a:pt x="0" y="119468"/>
                </a:lnTo>
              </a:path>
            </a:pathLst>
          </a:custGeom>
          <a:ln w="586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6000076" y="654519"/>
            <a:ext cx="0" cy="1858645"/>
          </a:xfrm>
          <a:custGeom>
            <a:avLst/>
            <a:gdLst/>
            <a:ahLst/>
            <a:cxnLst/>
            <a:rect l="l" t="t" r="r" b="b"/>
            <a:pathLst>
              <a:path w="0" h="1858645">
                <a:moveTo>
                  <a:pt x="0" y="0"/>
                </a:moveTo>
                <a:lnTo>
                  <a:pt x="0" y="185835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6000076" y="2659024"/>
            <a:ext cx="0" cy="1314450"/>
          </a:xfrm>
          <a:custGeom>
            <a:avLst/>
            <a:gdLst/>
            <a:ahLst/>
            <a:cxnLst/>
            <a:rect l="l" t="t" r="r" b="b"/>
            <a:pathLst>
              <a:path w="0" h="1314450">
                <a:moveTo>
                  <a:pt x="0" y="0"/>
                </a:moveTo>
                <a:lnTo>
                  <a:pt x="0" y="1314018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6003144" y="654519"/>
            <a:ext cx="0" cy="1858645"/>
          </a:xfrm>
          <a:custGeom>
            <a:avLst/>
            <a:gdLst/>
            <a:ahLst/>
            <a:cxnLst/>
            <a:rect l="l" t="t" r="r" b="b"/>
            <a:pathLst>
              <a:path w="0" h="1858645">
                <a:moveTo>
                  <a:pt x="0" y="0"/>
                </a:moveTo>
                <a:lnTo>
                  <a:pt x="0" y="1858352"/>
                </a:lnTo>
              </a:path>
            </a:pathLst>
          </a:custGeom>
          <a:ln w="6134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6003144" y="2659024"/>
            <a:ext cx="0" cy="1314450"/>
          </a:xfrm>
          <a:custGeom>
            <a:avLst/>
            <a:gdLst/>
            <a:ahLst/>
            <a:cxnLst/>
            <a:rect l="l" t="t" r="r" b="b"/>
            <a:pathLst>
              <a:path w="0" h="1314450">
                <a:moveTo>
                  <a:pt x="0" y="0"/>
                </a:moveTo>
                <a:lnTo>
                  <a:pt x="0" y="1314018"/>
                </a:lnTo>
              </a:path>
            </a:pathLst>
          </a:custGeom>
          <a:ln w="6134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1803298" y="3966387"/>
            <a:ext cx="4810760" cy="0"/>
          </a:xfrm>
          <a:custGeom>
            <a:avLst/>
            <a:gdLst/>
            <a:ahLst/>
            <a:cxnLst/>
            <a:rect l="l" t="t" r="r" b="b"/>
            <a:pathLst>
              <a:path w="4810759" h="0">
                <a:moveTo>
                  <a:pt x="0" y="0"/>
                </a:moveTo>
                <a:lnTo>
                  <a:pt x="4810366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1803298" y="3969715"/>
            <a:ext cx="4810760" cy="0"/>
          </a:xfrm>
          <a:custGeom>
            <a:avLst/>
            <a:gdLst/>
            <a:ahLst/>
            <a:cxnLst/>
            <a:rect l="l" t="t" r="r" b="b"/>
            <a:pathLst>
              <a:path w="4810759" h="0">
                <a:moveTo>
                  <a:pt x="0" y="0"/>
                </a:moveTo>
                <a:lnTo>
                  <a:pt x="4810366" y="0"/>
                </a:lnTo>
              </a:path>
            </a:pathLst>
          </a:custGeom>
          <a:ln w="6654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860552" y="647852"/>
            <a:ext cx="5750560" cy="0"/>
          </a:xfrm>
          <a:custGeom>
            <a:avLst/>
            <a:gdLst/>
            <a:ahLst/>
            <a:cxnLst/>
            <a:rect l="l" t="t" r="r" b="b"/>
            <a:pathLst>
              <a:path w="5750559" h="0">
                <a:moveTo>
                  <a:pt x="0" y="0"/>
                </a:moveTo>
                <a:lnTo>
                  <a:pt x="5750077" y="0"/>
                </a:lnTo>
              </a:path>
            </a:pathLst>
          </a:custGeom>
          <a:ln w="3175">
            <a:solidFill>
              <a:srgbClr val="BFC3C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860552" y="651186"/>
            <a:ext cx="5750560" cy="0"/>
          </a:xfrm>
          <a:custGeom>
            <a:avLst/>
            <a:gdLst/>
            <a:ahLst/>
            <a:cxnLst/>
            <a:rect l="l" t="t" r="r" b="b"/>
            <a:pathLst>
              <a:path w="5750559" h="0">
                <a:moveTo>
                  <a:pt x="0" y="0"/>
                </a:moveTo>
                <a:lnTo>
                  <a:pt x="5750077" y="0"/>
                </a:lnTo>
              </a:path>
            </a:pathLst>
          </a:custGeom>
          <a:ln w="6667">
            <a:solidFill>
              <a:srgbClr val="BFC3C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866419" y="647852"/>
            <a:ext cx="5744210" cy="0"/>
          </a:xfrm>
          <a:custGeom>
            <a:avLst/>
            <a:gdLst/>
            <a:ahLst/>
            <a:cxnLst/>
            <a:rect l="l" t="t" r="r" b="b"/>
            <a:pathLst>
              <a:path w="5744209" h="0">
                <a:moveTo>
                  <a:pt x="0" y="0"/>
                </a:moveTo>
                <a:lnTo>
                  <a:pt x="574421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866419" y="651186"/>
            <a:ext cx="5744845" cy="0"/>
          </a:xfrm>
          <a:custGeom>
            <a:avLst/>
            <a:gdLst/>
            <a:ahLst/>
            <a:cxnLst/>
            <a:rect l="l" t="t" r="r" b="b"/>
            <a:pathLst>
              <a:path w="5744845" h="0">
                <a:moveTo>
                  <a:pt x="0" y="0"/>
                </a:moveTo>
                <a:lnTo>
                  <a:pt x="5744222" y="0"/>
                </a:lnTo>
              </a:path>
            </a:pathLst>
          </a:custGeom>
          <a:ln w="666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866419" y="1178852"/>
            <a:ext cx="5744210" cy="0"/>
          </a:xfrm>
          <a:custGeom>
            <a:avLst/>
            <a:gdLst/>
            <a:ahLst/>
            <a:cxnLst/>
            <a:rect l="l" t="t" r="r" b="b"/>
            <a:pathLst>
              <a:path w="5744209" h="0">
                <a:moveTo>
                  <a:pt x="0" y="0"/>
                </a:moveTo>
                <a:lnTo>
                  <a:pt x="574421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866419" y="1182179"/>
            <a:ext cx="5744845" cy="0"/>
          </a:xfrm>
          <a:custGeom>
            <a:avLst/>
            <a:gdLst/>
            <a:ahLst/>
            <a:cxnLst/>
            <a:rect l="l" t="t" r="r" b="b"/>
            <a:pathLst>
              <a:path w="5744845" h="0">
                <a:moveTo>
                  <a:pt x="0" y="0"/>
                </a:moveTo>
                <a:lnTo>
                  <a:pt x="5744222" y="0"/>
                </a:lnTo>
              </a:path>
            </a:pathLst>
          </a:custGeom>
          <a:ln w="6654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866419" y="1577035"/>
            <a:ext cx="5744210" cy="0"/>
          </a:xfrm>
          <a:custGeom>
            <a:avLst/>
            <a:gdLst/>
            <a:ahLst/>
            <a:cxnLst/>
            <a:rect l="l" t="t" r="r" b="b"/>
            <a:pathLst>
              <a:path w="5744209" h="0">
                <a:moveTo>
                  <a:pt x="0" y="0"/>
                </a:moveTo>
                <a:lnTo>
                  <a:pt x="574421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866419" y="1580368"/>
            <a:ext cx="5744845" cy="0"/>
          </a:xfrm>
          <a:custGeom>
            <a:avLst/>
            <a:gdLst/>
            <a:ahLst/>
            <a:cxnLst/>
            <a:rect l="l" t="t" r="r" b="b"/>
            <a:pathLst>
              <a:path w="5744845" h="0">
                <a:moveTo>
                  <a:pt x="0" y="0"/>
                </a:moveTo>
                <a:lnTo>
                  <a:pt x="5744222" y="0"/>
                </a:lnTo>
              </a:path>
            </a:pathLst>
          </a:custGeom>
          <a:ln w="666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866419" y="1975205"/>
            <a:ext cx="5744210" cy="0"/>
          </a:xfrm>
          <a:custGeom>
            <a:avLst/>
            <a:gdLst/>
            <a:ahLst/>
            <a:cxnLst/>
            <a:rect l="l" t="t" r="r" b="b"/>
            <a:pathLst>
              <a:path w="5744209" h="0">
                <a:moveTo>
                  <a:pt x="0" y="0"/>
                </a:moveTo>
                <a:lnTo>
                  <a:pt x="574421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866419" y="1978545"/>
            <a:ext cx="5744845" cy="0"/>
          </a:xfrm>
          <a:custGeom>
            <a:avLst/>
            <a:gdLst/>
            <a:ahLst/>
            <a:cxnLst/>
            <a:rect l="l" t="t" r="r" b="b"/>
            <a:pathLst>
              <a:path w="5744845" h="0">
                <a:moveTo>
                  <a:pt x="0" y="0"/>
                </a:moveTo>
                <a:lnTo>
                  <a:pt x="5744222" y="0"/>
                </a:lnTo>
              </a:path>
            </a:pathLst>
          </a:custGeom>
          <a:ln w="668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866419" y="2373655"/>
            <a:ext cx="5744210" cy="0"/>
          </a:xfrm>
          <a:custGeom>
            <a:avLst/>
            <a:gdLst/>
            <a:ahLst/>
            <a:cxnLst/>
            <a:rect l="l" t="t" r="r" b="b"/>
            <a:pathLst>
              <a:path w="5744209" h="0">
                <a:moveTo>
                  <a:pt x="0" y="0"/>
                </a:moveTo>
                <a:lnTo>
                  <a:pt x="574421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866419" y="2376862"/>
            <a:ext cx="5744845" cy="0"/>
          </a:xfrm>
          <a:custGeom>
            <a:avLst/>
            <a:gdLst/>
            <a:ahLst/>
            <a:cxnLst/>
            <a:rect l="l" t="t" r="r" b="b"/>
            <a:pathLst>
              <a:path w="5744845" h="0">
                <a:moveTo>
                  <a:pt x="0" y="0"/>
                </a:moveTo>
                <a:lnTo>
                  <a:pt x="5744222" y="0"/>
                </a:lnTo>
              </a:path>
            </a:pathLst>
          </a:custGeom>
          <a:ln w="641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866419" y="2771838"/>
            <a:ext cx="5744210" cy="0"/>
          </a:xfrm>
          <a:custGeom>
            <a:avLst/>
            <a:gdLst/>
            <a:ahLst/>
            <a:cxnLst/>
            <a:rect l="l" t="t" r="r" b="b"/>
            <a:pathLst>
              <a:path w="5744209" h="0">
                <a:moveTo>
                  <a:pt x="0" y="0"/>
                </a:moveTo>
                <a:lnTo>
                  <a:pt x="574421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866419" y="2775178"/>
            <a:ext cx="5744845" cy="0"/>
          </a:xfrm>
          <a:custGeom>
            <a:avLst/>
            <a:gdLst/>
            <a:ahLst/>
            <a:cxnLst/>
            <a:rect l="l" t="t" r="r" b="b"/>
            <a:pathLst>
              <a:path w="5744845" h="0">
                <a:moveTo>
                  <a:pt x="0" y="0"/>
                </a:moveTo>
                <a:lnTo>
                  <a:pt x="5744222" y="0"/>
                </a:lnTo>
              </a:path>
            </a:pathLst>
          </a:custGeom>
          <a:ln w="668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866419" y="3170021"/>
            <a:ext cx="5744210" cy="0"/>
          </a:xfrm>
          <a:custGeom>
            <a:avLst/>
            <a:gdLst/>
            <a:ahLst/>
            <a:cxnLst/>
            <a:rect l="l" t="t" r="r" b="b"/>
            <a:pathLst>
              <a:path w="5744209" h="0">
                <a:moveTo>
                  <a:pt x="0" y="0"/>
                </a:moveTo>
                <a:lnTo>
                  <a:pt x="574421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866419" y="3173355"/>
            <a:ext cx="5744845" cy="0"/>
          </a:xfrm>
          <a:custGeom>
            <a:avLst/>
            <a:gdLst/>
            <a:ahLst/>
            <a:cxnLst/>
            <a:rect l="l" t="t" r="r" b="b"/>
            <a:pathLst>
              <a:path w="5744845" h="0">
                <a:moveTo>
                  <a:pt x="0" y="0"/>
                </a:moveTo>
                <a:lnTo>
                  <a:pt x="5744222" y="0"/>
                </a:lnTo>
              </a:path>
            </a:pathLst>
          </a:custGeom>
          <a:ln w="666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866419" y="3568204"/>
            <a:ext cx="5744210" cy="0"/>
          </a:xfrm>
          <a:custGeom>
            <a:avLst/>
            <a:gdLst/>
            <a:ahLst/>
            <a:cxnLst/>
            <a:rect l="l" t="t" r="r" b="b"/>
            <a:pathLst>
              <a:path w="5744209" h="0">
                <a:moveTo>
                  <a:pt x="0" y="0"/>
                </a:moveTo>
                <a:lnTo>
                  <a:pt x="574421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866419" y="3571538"/>
            <a:ext cx="5744845" cy="0"/>
          </a:xfrm>
          <a:custGeom>
            <a:avLst/>
            <a:gdLst/>
            <a:ahLst/>
            <a:cxnLst/>
            <a:rect l="l" t="t" r="r" b="b"/>
            <a:pathLst>
              <a:path w="5744845" h="0">
                <a:moveTo>
                  <a:pt x="0" y="0"/>
                </a:moveTo>
                <a:lnTo>
                  <a:pt x="5744222" y="0"/>
                </a:lnTo>
              </a:path>
            </a:pathLst>
          </a:custGeom>
          <a:ln w="666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860552" y="647852"/>
            <a:ext cx="0" cy="3325495"/>
          </a:xfrm>
          <a:custGeom>
            <a:avLst/>
            <a:gdLst/>
            <a:ahLst/>
            <a:cxnLst/>
            <a:rect l="l" t="t" r="r" b="b"/>
            <a:pathLst>
              <a:path w="0" h="3325495">
                <a:moveTo>
                  <a:pt x="0" y="0"/>
                </a:moveTo>
                <a:lnTo>
                  <a:pt x="0" y="332519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863485" y="647852"/>
            <a:ext cx="0" cy="3325495"/>
          </a:xfrm>
          <a:custGeom>
            <a:avLst/>
            <a:gdLst/>
            <a:ahLst/>
            <a:cxnLst/>
            <a:rect l="l" t="t" r="r" b="b"/>
            <a:pathLst>
              <a:path w="0" h="3325495">
                <a:moveTo>
                  <a:pt x="0" y="0"/>
                </a:moveTo>
                <a:lnTo>
                  <a:pt x="0" y="3325190"/>
                </a:lnTo>
              </a:path>
            </a:pathLst>
          </a:custGeom>
          <a:ln w="586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866419" y="3966387"/>
            <a:ext cx="5744210" cy="0"/>
          </a:xfrm>
          <a:custGeom>
            <a:avLst/>
            <a:gdLst/>
            <a:ahLst/>
            <a:cxnLst/>
            <a:rect l="l" t="t" r="r" b="b"/>
            <a:pathLst>
              <a:path w="5744209" h="0">
                <a:moveTo>
                  <a:pt x="0" y="0"/>
                </a:moveTo>
                <a:lnTo>
                  <a:pt x="574421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866419" y="3969715"/>
            <a:ext cx="5744845" cy="0"/>
          </a:xfrm>
          <a:custGeom>
            <a:avLst/>
            <a:gdLst/>
            <a:ahLst/>
            <a:cxnLst/>
            <a:rect l="l" t="t" r="r" b="b"/>
            <a:pathLst>
              <a:path w="5744845" h="0">
                <a:moveTo>
                  <a:pt x="0" y="0"/>
                </a:moveTo>
                <a:lnTo>
                  <a:pt x="5744222" y="0"/>
                </a:lnTo>
              </a:path>
            </a:pathLst>
          </a:custGeom>
          <a:ln w="6654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6607797" y="654519"/>
            <a:ext cx="0" cy="3318510"/>
          </a:xfrm>
          <a:custGeom>
            <a:avLst/>
            <a:gdLst/>
            <a:ahLst/>
            <a:cxnLst/>
            <a:rect l="l" t="t" r="r" b="b"/>
            <a:pathLst>
              <a:path w="0" h="3318510">
                <a:moveTo>
                  <a:pt x="0" y="0"/>
                </a:moveTo>
                <a:lnTo>
                  <a:pt x="0" y="331852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6610731" y="654519"/>
            <a:ext cx="0" cy="3318510"/>
          </a:xfrm>
          <a:custGeom>
            <a:avLst/>
            <a:gdLst/>
            <a:ahLst/>
            <a:cxnLst/>
            <a:rect l="l" t="t" r="r" b="b"/>
            <a:pathLst>
              <a:path w="0" h="3318510">
                <a:moveTo>
                  <a:pt x="0" y="0"/>
                </a:moveTo>
                <a:lnTo>
                  <a:pt x="0" y="3318522"/>
                </a:lnTo>
              </a:path>
            </a:pathLst>
          </a:custGeom>
          <a:ln w="586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1844903" y="1305001"/>
            <a:ext cx="1706245" cy="139700"/>
          </a:xfrm>
          <a:custGeom>
            <a:avLst/>
            <a:gdLst/>
            <a:ahLst/>
            <a:cxnLst/>
            <a:rect l="l" t="t" r="r" b="b"/>
            <a:pathLst>
              <a:path w="1706245" h="139700">
                <a:moveTo>
                  <a:pt x="0" y="0"/>
                </a:moveTo>
                <a:lnTo>
                  <a:pt x="1706067" y="0"/>
                </a:lnTo>
                <a:lnTo>
                  <a:pt x="1706067" y="139204"/>
                </a:lnTo>
                <a:lnTo>
                  <a:pt x="0" y="139204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1844903" y="1305001"/>
            <a:ext cx="1706245" cy="139700"/>
          </a:xfrm>
          <a:custGeom>
            <a:avLst/>
            <a:gdLst/>
            <a:ahLst/>
            <a:cxnLst/>
            <a:rect l="l" t="t" r="r" b="b"/>
            <a:pathLst>
              <a:path w="1706245" h="139700">
                <a:moveTo>
                  <a:pt x="0" y="0"/>
                </a:moveTo>
                <a:lnTo>
                  <a:pt x="1706067" y="0"/>
                </a:lnTo>
                <a:lnTo>
                  <a:pt x="1706067" y="139204"/>
                </a:lnTo>
                <a:lnTo>
                  <a:pt x="0" y="139204"/>
                </a:lnTo>
                <a:lnTo>
                  <a:pt x="0" y="0"/>
                </a:lnTo>
                <a:close/>
              </a:path>
            </a:pathLst>
          </a:custGeom>
          <a:ln w="78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1856905" y="1689849"/>
            <a:ext cx="2627630" cy="146685"/>
          </a:xfrm>
          <a:custGeom>
            <a:avLst/>
            <a:gdLst/>
            <a:ahLst/>
            <a:cxnLst/>
            <a:rect l="l" t="t" r="r" b="b"/>
            <a:pathLst>
              <a:path w="2627629" h="146685">
                <a:moveTo>
                  <a:pt x="0" y="0"/>
                </a:moveTo>
                <a:lnTo>
                  <a:pt x="2627515" y="0"/>
                </a:lnTo>
                <a:lnTo>
                  <a:pt x="2627515" y="146151"/>
                </a:lnTo>
                <a:lnTo>
                  <a:pt x="0" y="146151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1856905" y="1689849"/>
            <a:ext cx="2627630" cy="146685"/>
          </a:xfrm>
          <a:custGeom>
            <a:avLst/>
            <a:gdLst/>
            <a:ahLst/>
            <a:cxnLst/>
            <a:rect l="l" t="t" r="r" b="b"/>
            <a:pathLst>
              <a:path w="2627629" h="146685">
                <a:moveTo>
                  <a:pt x="0" y="0"/>
                </a:moveTo>
                <a:lnTo>
                  <a:pt x="2627515" y="0"/>
                </a:lnTo>
                <a:lnTo>
                  <a:pt x="2627515" y="146151"/>
                </a:lnTo>
                <a:lnTo>
                  <a:pt x="0" y="146151"/>
                </a:lnTo>
                <a:lnTo>
                  <a:pt x="0" y="0"/>
                </a:lnTo>
                <a:close/>
              </a:path>
            </a:pathLst>
          </a:custGeom>
          <a:ln w="78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6035814" y="1696504"/>
            <a:ext cx="535305" cy="126364"/>
          </a:xfrm>
          <a:custGeom>
            <a:avLst/>
            <a:gdLst/>
            <a:ahLst/>
            <a:cxnLst/>
            <a:rect l="l" t="t" r="r" b="b"/>
            <a:pathLst>
              <a:path w="535304" h="126364">
                <a:moveTo>
                  <a:pt x="0" y="0"/>
                </a:moveTo>
                <a:lnTo>
                  <a:pt x="535000" y="0"/>
                </a:lnTo>
                <a:lnTo>
                  <a:pt x="535000" y="126149"/>
                </a:lnTo>
                <a:lnTo>
                  <a:pt x="0" y="126149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6035814" y="1696504"/>
            <a:ext cx="535305" cy="126364"/>
          </a:xfrm>
          <a:custGeom>
            <a:avLst/>
            <a:gdLst/>
            <a:ahLst/>
            <a:cxnLst/>
            <a:rect l="l" t="t" r="r" b="b"/>
            <a:pathLst>
              <a:path w="535304" h="126364">
                <a:moveTo>
                  <a:pt x="0" y="0"/>
                </a:moveTo>
                <a:lnTo>
                  <a:pt x="535000" y="0"/>
                </a:lnTo>
                <a:lnTo>
                  <a:pt x="535000" y="126149"/>
                </a:lnTo>
                <a:lnTo>
                  <a:pt x="0" y="126149"/>
                </a:lnTo>
                <a:lnTo>
                  <a:pt x="0" y="0"/>
                </a:lnTo>
                <a:close/>
              </a:path>
            </a:pathLst>
          </a:custGeom>
          <a:ln w="78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6035814" y="2094687"/>
            <a:ext cx="535305" cy="126364"/>
          </a:xfrm>
          <a:custGeom>
            <a:avLst/>
            <a:gdLst/>
            <a:ahLst/>
            <a:cxnLst/>
            <a:rect l="l" t="t" r="r" b="b"/>
            <a:pathLst>
              <a:path w="535304" h="126364">
                <a:moveTo>
                  <a:pt x="0" y="0"/>
                </a:moveTo>
                <a:lnTo>
                  <a:pt x="535000" y="0"/>
                </a:lnTo>
                <a:lnTo>
                  <a:pt x="535000" y="126149"/>
                </a:lnTo>
                <a:lnTo>
                  <a:pt x="0" y="126149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6035814" y="2094687"/>
            <a:ext cx="535305" cy="126364"/>
          </a:xfrm>
          <a:custGeom>
            <a:avLst/>
            <a:gdLst/>
            <a:ahLst/>
            <a:cxnLst/>
            <a:rect l="l" t="t" r="r" b="b"/>
            <a:pathLst>
              <a:path w="535304" h="126364">
                <a:moveTo>
                  <a:pt x="0" y="0"/>
                </a:moveTo>
                <a:lnTo>
                  <a:pt x="535000" y="0"/>
                </a:lnTo>
                <a:lnTo>
                  <a:pt x="535000" y="126149"/>
                </a:lnTo>
                <a:lnTo>
                  <a:pt x="0" y="126149"/>
                </a:lnTo>
                <a:lnTo>
                  <a:pt x="0" y="0"/>
                </a:lnTo>
                <a:close/>
              </a:path>
            </a:pathLst>
          </a:custGeom>
          <a:ln w="78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2457246" y="2101354"/>
            <a:ext cx="2645410" cy="139700"/>
          </a:xfrm>
          <a:custGeom>
            <a:avLst/>
            <a:gdLst/>
            <a:ahLst/>
            <a:cxnLst/>
            <a:rect l="l" t="t" r="r" b="b"/>
            <a:pathLst>
              <a:path w="2645410" h="139700">
                <a:moveTo>
                  <a:pt x="0" y="0"/>
                </a:moveTo>
                <a:lnTo>
                  <a:pt x="2645384" y="0"/>
                </a:lnTo>
                <a:lnTo>
                  <a:pt x="2645384" y="139484"/>
                </a:lnTo>
                <a:lnTo>
                  <a:pt x="0" y="139484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2457246" y="2101354"/>
            <a:ext cx="2645410" cy="139700"/>
          </a:xfrm>
          <a:custGeom>
            <a:avLst/>
            <a:gdLst/>
            <a:ahLst/>
            <a:cxnLst/>
            <a:rect l="l" t="t" r="r" b="b"/>
            <a:pathLst>
              <a:path w="2645410" h="139700">
                <a:moveTo>
                  <a:pt x="0" y="0"/>
                </a:moveTo>
                <a:lnTo>
                  <a:pt x="2645384" y="0"/>
                </a:lnTo>
                <a:lnTo>
                  <a:pt x="2645384" y="139484"/>
                </a:lnTo>
                <a:lnTo>
                  <a:pt x="0" y="139484"/>
                </a:lnTo>
                <a:lnTo>
                  <a:pt x="0" y="0"/>
                </a:lnTo>
                <a:close/>
              </a:path>
            </a:pathLst>
          </a:custGeom>
          <a:ln w="78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2665272" y="2512872"/>
            <a:ext cx="3905885" cy="146685"/>
          </a:xfrm>
          <a:custGeom>
            <a:avLst/>
            <a:gdLst/>
            <a:ahLst/>
            <a:cxnLst/>
            <a:rect l="l" t="t" r="r" b="b"/>
            <a:pathLst>
              <a:path w="3905884" h="146685">
                <a:moveTo>
                  <a:pt x="0" y="0"/>
                </a:moveTo>
                <a:lnTo>
                  <a:pt x="3905529" y="0"/>
                </a:lnTo>
                <a:lnTo>
                  <a:pt x="3905529" y="146151"/>
                </a:lnTo>
                <a:lnTo>
                  <a:pt x="0" y="146151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2665272" y="2512872"/>
            <a:ext cx="3905885" cy="146685"/>
          </a:xfrm>
          <a:custGeom>
            <a:avLst/>
            <a:gdLst/>
            <a:ahLst/>
            <a:cxnLst/>
            <a:rect l="l" t="t" r="r" b="b"/>
            <a:pathLst>
              <a:path w="3905884" h="146685">
                <a:moveTo>
                  <a:pt x="0" y="0"/>
                </a:moveTo>
                <a:lnTo>
                  <a:pt x="3905529" y="0"/>
                </a:lnTo>
                <a:lnTo>
                  <a:pt x="3905529" y="146151"/>
                </a:lnTo>
                <a:lnTo>
                  <a:pt x="0" y="146151"/>
                </a:lnTo>
                <a:lnTo>
                  <a:pt x="0" y="0"/>
                </a:lnTo>
                <a:close/>
              </a:path>
            </a:pathLst>
          </a:custGeom>
          <a:ln w="78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4835131" y="2897987"/>
            <a:ext cx="1141730" cy="139700"/>
          </a:xfrm>
          <a:custGeom>
            <a:avLst/>
            <a:gdLst/>
            <a:ahLst/>
            <a:cxnLst/>
            <a:rect l="l" t="t" r="r" b="b"/>
            <a:pathLst>
              <a:path w="1141729" h="139700">
                <a:moveTo>
                  <a:pt x="0" y="0"/>
                </a:moveTo>
                <a:lnTo>
                  <a:pt x="1141183" y="0"/>
                </a:lnTo>
                <a:lnTo>
                  <a:pt x="1141183" y="139217"/>
                </a:lnTo>
                <a:lnTo>
                  <a:pt x="0" y="139217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4835131" y="2897987"/>
            <a:ext cx="1141730" cy="139700"/>
          </a:xfrm>
          <a:custGeom>
            <a:avLst/>
            <a:gdLst/>
            <a:ahLst/>
            <a:cxnLst/>
            <a:rect l="l" t="t" r="r" b="b"/>
            <a:pathLst>
              <a:path w="1141729" h="139700">
                <a:moveTo>
                  <a:pt x="0" y="0"/>
                </a:moveTo>
                <a:lnTo>
                  <a:pt x="1141183" y="0"/>
                </a:lnTo>
                <a:lnTo>
                  <a:pt x="1141183" y="139217"/>
                </a:lnTo>
                <a:lnTo>
                  <a:pt x="0" y="139217"/>
                </a:lnTo>
                <a:lnTo>
                  <a:pt x="0" y="0"/>
                </a:lnTo>
                <a:close/>
              </a:path>
            </a:pathLst>
          </a:custGeom>
          <a:ln w="78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4835131" y="3296170"/>
            <a:ext cx="1141730" cy="139700"/>
          </a:xfrm>
          <a:custGeom>
            <a:avLst/>
            <a:gdLst/>
            <a:ahLst/>
            <a:cxnLst/>
            <a:rect l="l" t="t" r="r" b="b"/>
            <a:pathLst>
              <a:path w="1141729" h="139700">
                <a:moveTo>
                  <a:pt x="0" y="0"/>
                </a:moveTo>
                <a:lnTo>
                  <a:pt x="1141183" y="0"/>
                </a:lnTo>
                <a:lnTo>
                  <a:pt x="1141183" y="139217"/>
                </a:lnTo>
                <a:lnTo>
                  <a:pt x="0" y="139217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4835131" y="3296170"/>
            <a:ext cx="1141730" cy="139700"/>
          </a:xfrm>
          <a:custGeom>
            <a:avLst/>
            <a:gdLst/>
            <a:ahLst/>
            <a:cxnLst/>
            <a:rect l="l" t="t" r="r" b="b"/>
            <a:pathLst>
              <a:path w="1141729" h="139700">
                <a:moveTo>
                  <a:pt x="0" y="0"/>
                </a:moveTo>
                <a:lnTo>
                  <a:pt x="1141183" y="0"/>
                </a:lnTo>
                <a:lnTo>
                  <a:pt x="1141183" y="139217"/>
                </a:lnTo>
                <a:lnTo>
                  <a:pt x="0" y="139217"/>
                </a:lnTo>
                <a:lnTo>
                  <a:pt x="0" y="0"/>
                </a:lnTo>
                <a:close/>
              </a:path>
            </a:pathLst>
          </a:custGeom>
          <a:ln w="78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3039719" y="3707701"/>
            <a:ext cx="2931160" cy="146050"/>
          </a:xfrm>
          <a:custGeom>
            <a:avLst/>
            <a:gdLst/>
            <a:ahLst/>
            <a:cxnLst/>
            <a:rect l="l" t="t" r="r" b="b"/>
            <a:pathLst>
              <a:path w="2931160" h="146050">
                <a:moveTo>
                  <a:pt x="0" y="0"/>
                </a:moveTo>
                <a:lnTo>
                  <a:pt x="2930766" y="0"/>
                </a:lnTo>
                <a:lnTo>
                  <a:pt x="2930766" y="145872"/>
                </a:lnTo>
                <a:lnTo>
                  <a:pt x="0" y="145872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3039719" y="3707701"/>
            <a:ext cx="2931160" cy="146050"/>
          </a:xfrm>
          <a:custGeom>
            <a:avLst/>
            <a:gdLst/>
            <a:ahLst/>
            <a:cxnLst/>
            <a:rect l="l" t="t" r="r" b="b"/>
            <a:pathLst>
              <a:path w="2931160" h="146050">
                <a:moveTo>
                  <a:pt x="0" y="0"/>
                </a:moveTo>
                <a:lnTo>
                  <a:pt x="2930766" y="0"/>
                </a:lnTo>
                <a:lnTo>
                  <a:pt x="2930766" y="145872"/>
                </a:lnTo>
                <a:lnTo>
                  <a:pt x="0" y="145872"/>
                </a:lnTo>
                <a:lnTo>
                  <a:pt x="0" y="0"/>
                </a:lnTo>
                <a:close/>
              </a:path>
            </a:pathLst>
          </a:custGeom>
          <a:ln w="78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 txBox="1"/>
          <p:nvPr/>
        </p:nvSpPr>
        <p:spPr>
          <a:xfrm>
            <a:off x="906322" y="1243552"/>
            <a:ext cx="833119" cy="26371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107314">
              <a:lnSpc>
                <a:spcPct val="100000"/>
              </a:lnSpc>
            </a:pP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D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i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continuou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s s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arator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s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8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arator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s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it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h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el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f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-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cleanin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g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b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l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 marR="275590">
              <a:lnSpc>
                <a:spcPts val="950"/>
              </a:lnSpc>
            </a:pP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N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zz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le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-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y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e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arator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s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D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ecanter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s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600">
              <a:latin typeface="Times New Roman"/>
              <a:cs typeface="Times New Roman"/>
            </a:endParaRPr>
          </a:p>
          <a:p>
            <a:pPr marL="12700" marR="264160">
              <a:lnSpc>
                <a:spcPct val="100000"/>
              </a:lnSpc>
            </a:pP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B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k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et centri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f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u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g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s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 marR="264160">
              <a:lnSpc>
                <a:spcPts val="950"/>
              </a:lnSpc>
            </a:pP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u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h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er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-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y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e centri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f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u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g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s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 marR="314960">
              <a:lnSpc>
                <a:spcPct val="100000"/>
              </a:lnSpc>
            </a:pP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K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ni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f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-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y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e centri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f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u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g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s</a:t>
            </a:r>
            <a:endParaRPr sz="800">
              <a:latin typeface="Arial"/>
              <a:cs typeface="Arial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695782" y="4106636"/>
            <a:ext cx="44450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45">
                <a:latin typeface="Arial"/>
                <a:cs typeface="Arial"/>
              </a:rPr>
              <a:t>Figure</a:t>
            </a:r>
            <a:r>
              <a:rPr dirty="0" sz="800" spc="35">
                <a:latin typeface="Arial"/>
                <a:cs typeface="Arial"/>
              </a:rPr>
              <a:t> </a:t>
            </a:r>
            <a:r>
              <a:rPr dirty="0" sz="800" spc="50">
                <a:latin typeface="Arial"/>
                <a:cs typeface="Arial"/>
              </a:rPr>
              <a:t>2</a:t>
            </a:r>
            <a:endParaRPr sz="800">
              <a:latin typeface="Arial"/>
              <a:cs typeface="Arial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1215642" y="4106914"/>
            <a:ext cx="29038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latin typeface="Arial"/>
                <a:cs typeface="Arial"/>
              </a:rPr>
              <a:t>Functio</a:t>
            </a:r>
            <a:r>
              <a:rPr dirty="0" sz="800" spc="-20">
                <a:latin typeface="Arial"/>
                <a:cs typeface="Arial"/>
              </a:rPr>
              <a:t>n</a:t>
            </a:r>
            <a:r>
              <a:rPr dirty="0" sz="800" spc="-5">
                <a:latin typeface="Arial"/>
                <a:cs typeface="Arial"/>
              </a:rPr>
              <a:t>s</a:t>
            </a:r>
            <a:r>
              <a:rPr dirty="0" sz="800" spc="4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of</a:t>
            </a:r>
            <a:r>
              <a:rPr dirty="0" sz="800" spc="4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centrifug</a:t>
            </a:r>
            <a:r>
              <a:rPr dirty="0" sz="800" spc="-20">
                <a:latin typeface="Arial"/>
                <a:cs typeface="Arial"/>
              </a:rPr>
              <a:t>e</a:t>
            </a:r>
            <a:r>
              <a:rPr dirty="0" sz="800" spc="-5">
                <a:latin typeface="Arial"/>
                <a:cs typeface="Arial"/>
              </a:rPr>
              <a:t>s</a:t>
            </a:r>
            <a:r>
              <a:rPr dirty="0" sz="800" spc="4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according</a:t>
            </a:r>
            <a:r>
              <a:rPr dirty="0" sz="800" spc="3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to</a:t>
            </a:r>
            <a:r>
              <a:rPr dirty="0" sz="800" spc="3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technological</a:t>
            </a:r>
            <a:r>
              <a:rPr dirty="0" sz="800" spc="3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applic</a:t>
            </a:r>
            <a:r>
              <a:rPr dirty="0" sz="800" spc="-20">
                <a:latin typeface="Arial"/>
                <a:cs typeface="Arial"/>
              </a:rPr>
              <a:t>a</a:t>
            </a:r>
            <a:r>
              <a:rPr dirty="0" sz="800" spc="-5">
                <a:latin typeface="Arial"/>
                <a:cs typeface="Arial"/>
              </a:rPr>
              <a:t>tions.</a:t>
            </a:r>
            <a:endParaRPr sz="800">
              <a:latin typeface="Arial"/>
              <a:cs typeface="Arial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1511109" y="4594893"/>
            <a:ext cx="798195" cy="120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Particle size in </a:t>
            </a:r>
            <a:r>
              <a:rPr dirty="0" sz="750" spc="-15">
                <a:solidFill>
                  <a:srgbClr val="231F20"/>
                </a:solidFill>
                <a:latin typeface="Arial"/>
                <a:cs typeface="Arial"/>
              </a:rPr>
              <a:t>µ</a:t>
            </a:r>
            <a:r>
              <a:rPr dirty="0" sz="750" spc="-15">
                <a:solidFill>
                  <a:srgbClr val="231F20"/>
                </a:solidFill>
                <a:latin typeface="Arial"/>
                <a:cs typeface="Arial"/>
              </a:rPr>
              <a:t>m</a:t>
            </a:r>
            <a:endParaRPr sz="750">
              <a:latin typeface="Arial"/>
              <a:cs typeface="Arial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1511109" y="4835685"/>
            <a:ext cx="1423035" cy="1566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arat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r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it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h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clari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f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ier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bow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l</a:t>
            </a:r>
            <a:endParaRPr sz="7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8"/>
              </a:spcBef>
            </a:pPr>
            <a:endParaRPr sz="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arat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r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it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h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sel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f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-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cleanin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g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bow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l</a:t>
            </a:r>
            <a:endParaRPr sz="750">
              <a:latin typeface="Arial"/>
              <a:cs typeface="Arial"/>
            </a:endParaRPr>
          </a:p>
          <a:p>
            <a:pPr marL="12700" marR="264160">
              <a:lnSpc>
                <a:spcPct val="210700"/>
              </a:lnSpc>
            </a:pP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arat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r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it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h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n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zzle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bow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l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D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ecanter</a:t>
            </a:r>
            <a:endParaRPr sz="750">
              <a:latin typeface="Arial"/>
              <a:cs typeface="Arial"/>
            </a:endParaRPr>
          </a:p>
          <a:p>
            <a:pPr marL="12700" marR="655955">
              <a:lnSpc>
                <a:spcPct val="210700"/>
              </a:lnSpc>
            </a:pP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B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as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k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et centri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f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u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g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e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K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ni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f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e centri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f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u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g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e P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u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h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er centri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f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u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g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e</a:t>
            </a:r>
            <a:endParaRPr sz="750">
              <a:latin typeface="Arial"/>
              <a:cs typeface="Arial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4877720" y="4654901"/>
            <a:ext cx="237490" cy="120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1000</a:t>
            </a:r>
            <a:endParaRPr sz="750">
              <a:latin typeface="Arial"/>
              <a:cs typeface="Arial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5299297" y="4654901"/>
            <a:ext cx="746125" cy="120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10</a:t>
            </a:r>
            <a:r>
              <a:rPr dirty="0" sz="750" spc="-10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000   </a:t>
            </a:r>
            <a:r>
              <a:rPr dirty="0" sz="750" spc="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100</a:t>
            </a:r>
            <a:r>
              <a:rPr dirty="0" sz="750" spc="-10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000</a:t>
            </a:r>
            <a:endParaRPr sz="750">
              <a:latin typeface="Arial"/>
              <a:cs typeface="Arial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3131121" y="4654901"/>
            <a:ext cx="151130" cy="120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0</a:t>
            </a:r>
            <a:r>
              <a:rPr dirty="0" sz="750" spc="-60">
                <a:solidFill>
                  <a:srgbClr val="231F20"/>
                </a:solidFill>
                <a:latin typeface="Arial"/>
                <a:cs typeface="Arial"/>
              </a:rPr>
              <a:t>.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sz="750">
              <a:latin typeface="Arial"/>
              <a:cs typeface="Arial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4034567" y="4654901"/>
            <a:ext cx="131445" cy="120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10</a:t>
            </a:r>
            <a:endParaRPr sz="750">
              <a:latin typeface="Arial"/>
              <a:cs typeface="Arial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3609847" y="4654901"/>
            <a:ext cx="78740" cy="120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sz="750">
              <a:latin typeface="Arial"/>
              <a:cs typeface="Arial"/>
            </a:endParaRPr>
          </a:p>
        </p:txBody>
      </p:sp>
      <p:sp>
        <p:nvSpPr>
          <p:cNvPr id="143" name="object 143"/>
          <p:cNvSpPr/>
          <p:nvPr/>
        </p:nvSpPr>
        <p:spPr>
          <a:xfrm>
            <a:off x="1511693" y="4780648"/>
            <a:ext cx="4368800" cy="0"/>
          </a:xfrm>
          <a:custGeom>
            <a:avLst/>
            <a:gdLst/>
            <a:ahLst/>
            <a:cxnLst/>
            <a:rect l="l" t="t" r="r" b="b"/>
            <a:pathLst>
              <a:path w="4368800" h="0">
                <a:moveTo>
                  <a:pt x="0" y="0"/>
                </a:moveTo>
                <a:lnTo>
                  <a:pt x="436852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1511693" y="4783670"/>
            <a:ext cx="4368800" cy="0"/>
          </a:xfrm>
          <a:custGeom>
            <a:avLst/>
            <a:gdLst/>
            <a:ahLst/>
            <a:cxnLst/>
            <a:rect l="l" t="t" r="r" b="b"/>
            <a:pathLst>
              <a:path w="4368800" h="0">
                <a:moveTo>
                  <a:pt x="0" y="0"/>
                </a:moveTo>
                <a:lnTo>
                  <a:pt x="4368507" y="0"/>
                </a:lnTo>
              </a:path>
            </a:pathLst>
          </a:custGeom>
          <a:ln w="604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 txBox="1"/>
          <p:nvPr/>
        </p:nvSpPr>
        <p:spPr>
          <a:xfrm>
            <a:off x="4456125" y="4654926"/>
            <a:ext cx="184785" cy="120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100</a:t>
            </a:r>
            <a:endParaRPr sz="750">
              <a:latin typeface="Arial"/>
              <a:cs typeface="Arial"/>
            </a:endParaRPr>
          </a:p>
        </p:txBody>
      </p:sp>
      <p:sp>
        <p:nvSpPr>
          <p:cNvPr id="146" name="object 146"/>
          <p:cNvSpPr/>
          <p:nvPr/>
        </p:nvSpPr>
        <p:spPr>
          <a:xfrm>
            <a:off x="1511693" y="5021694"/>
            <a:ext cx="4368800" cy="0"/>
          </a:xfrm>
          <a:custGeom>
            <a:avLst/>
            <a:gdLst/>
            <a:ahLst/>
            <a:cxnLst/>
            <a:rect l="l" t="t" r="r" b="b"/>
            <a:pathLst>
              <a:path w="4368800" h="0">
                <a:moveTo>
                  <a:pt x="0" y="0"/>
                </a:moveTo>
                <a:lnTo>
                  <a:pt x="436852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/>
          <p:nvPr/>
        </p:nvSpPr>
        <p:spPr>
          <a:xfrm>
            <a:off x="1511693" y="5024716"/>
            <a:ext cx="4368800" cy="0"/>
          </a:xfrm>
          <a:custGeom>
            <a:avLst/>
            <a:gdLst/>
            <a:ahLst/>
            <a:cxnLst/>
            <a:rect l="l" t="t" r="r" b="b"/>
            <a:pathLst>
              <a:path w="4368800" h="0">
                <a:moveTo>
                  <a:pt x="0" y="0"/>
                </a:moveTo>
                <a:lnTo>
                  <a:pt x="4368507" y="0"/>
                </a:lnTo>
              </a:path>
            </a:pathLst>
          </a:custGeom>
          <a:ln w="604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1511693" y="5262498"/>
            <a:ext cx="4368800" cy="0"/>
          </a:xfrm>
          <a:custGeom>
            <a:avLst/>
            <a:gdLst/>
            <a:ahLst/>
            <a:cxnLst/>
            <a:rect l="l" t="t" r="r" b="b"/>
            <a:pathLst>
              <a:path w="4368800" h="0">
                <a:moveTo>
                  <a:pt x="0" y="0"/>
                </a:moveTo>
                <a:lnTo>
                  <a:pt x="436852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/>
          <p:nvPr/>
        </p:nvSpPr>
        <p:spPr>
          <a:xfrm>
            <a:off x="1511693" y="5265515"/>
            <a:ext cx="4368800" cy="0"/>
          </a:xfrm>
          <a:custGeom>
            <a:avLst/>
            <a:gdLst/>
            <a:ahLst/>
            <a:cxnLst/>
            <a:rect l="l" t="t" r="r" b="b"/>
            <a:pathLst>
              <a:path w="4368800" h="0">
                <a:moveTo>
                  <a:pt x="0" y="0"/>
                </a:moveTo>
                <a:lnTo>
                  <a:pt x="4368507" y="0"/>
                </a:lnTo>
              </a:path>
            </a:pathLst>
          </a:custGeom>
          <a:ln w="60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/>
          <p:nvPr/>
        </p:nvSpPr>
        <p:spPr>
          <a:xfrm>
            <a:off x="1511693" y="5503532"/>
            <a:ext cx="4368800" cy="0"/>
          </a:xfrm>
          <a:custGeom>
            <a:avLst/>
            <a:gdLst/>
            <a:ahLst/>
            <a:cxnLst/>
            <a:rect l="l" t="t" r="r" b="b"/>
            <a:pathLst>
              <a:path w="4368800" h="0">
                <a:moveTo>
                  <a:pt x="0" y="0"/>
                </a:moveTo>
                <a:lnTo>
                  <a:pt x="436852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/>
          <p:nvPr/>
        </p:nvSpPr>
        <p:spPr>
          <a:xfrm>
            <a:off x="1511693" y="5506434"/>
            <a:ext cx="4368800" cy="0"/>
          </a:xfrm>
          <a:custGeom>
            <a:avLst/>
            <a:gdLst/>
            <a:ahLst/>
            <a:cxnLst/>
            <a:rect l="l" t="t" r="r" b="b"/>
            <a:pathLst>
              <a:path w="4368800" h="0">
                <a:moveTo>
                  <a:pt x="0" y="0"/>
                </a:moveTo>
                <a:lnTo>
                  <a:pt x="4368507" y="0"/>
                </a:lnTo>
              </a:path>
            </a:pathLst>
          </a:custGeom>
          <a:ln w="580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/>
          <p:nvPr/>
        </p:nvSpPr>
        <p:spPr>
          <a:xfrm>
            <a:off x="1511693" y="5744336"/>
            <a:ext cx="4368800" cy="0"/>
          </a:xfrm>
          <a:custGeom>
            <a:avLst/>
            <a:gdLst/>
            <a:ahLst/>
            <a:cxnLst/>
            <a:rect l="l" t="t" r="r" b="b"/>
            <a:pathLst>
              <a:path w="4368800" h="0">
                <a:moveTo>
                  <a:pt x="0" y="0"/>
                </a:moveTo>
                <a:lnTo>
                  <a:pt x="436852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/>
          <p:nvPr/>
        </p:nvSpPr>
        <p:spPr>
          <a:xfrm>
            <a:off x="1511693" y="5747359"/>
            <a:ext cx="4368800" cy="0"/>
          </a:xfrm>
          <a:custGeom>
            <a:avLst/>
            <a:gdLst/>
            <a:ahLst/>
            <a:cxnLst/>
            <a:rect l="l" t="t" r="r" b="b"/>
            <a:pathLst>
              <a:path w="4368800" h="0">
                <a:moveTo>
                  <a:pt x="0" y="0"/>
                </a:moveTo>
                <a:lnTo>
                  <a:pt x="4368507" y="0"/>
                </a:lnTo>
              </a:path>
            </a:pathLst>
          </a:custGeom>
          <a:ln w="604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4" name="object 154"/>
          <p:cNvSpPr/>
          <p:nvPr/>
        </p:nvSpPr>
        <p:spPr>
          <a:xfrm>
            <a:off x="1511693" y="5985128"/>
            <a:ext cx="4368800" cy="0"/>
          </a:xfrm>
          <a:custGeom>
            <a:avLst/>
            <a:gdLst/>
            <a:ahLst/>
            <a:cxnLst/>
            <a:rect l="l" t="t" r="r" b="b"/>
            <a:pathLst>
              <a:path w="4368800" h="0">
                <a:moveTo>
                  <a:pt x="0" y="0"/>
                </a:moveTo>
                <a:lnTo>
                  <a:pt x="436852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5" name="object 155"/>
          <p:cNvSpPr/>
          <p:nvPr/>
        </p:nvSpPr>
        <p:spPr>
          <a:xfrm>
            <a:off x="1511693" y="5988151"/>
            <a:ext cx="4368800" cy="0"/>
          </a:xfrm>
          <a:custGeom>
            <a:avLst/>
            <a:gdLst/>
            <a:ahLst/>
            <a:cxnLst/>
            <a:rect l="l" t="t" r="r" b="b"/>
            <a:pathLst>
              <a:path w="4368800" h="0">
                <a:moveTo>
                  <a:pt x="0" y="0"/>
                </a:moveTo>
                <a:lnTo>
                  <a:pt x="4368507" y="0"/>
                </a:lnTo>
              </a:path>
            </a:pathLst>
          </a:custGeom>
          <a:ln w="604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6" name="object 156"/>
          <p:cNvSpPr/>
          <p:nvPr/>
        </p:nvSpPr>
        <p:spPr>
          <a:xfrm>
            <a:off x="1511693" y="6226162"/>
            <a:ext cx="4368800" cy="0"/>
          </a:xfrm>
          <a:custGeom>
            <a:avLst/>
            <a:gdLst/>
            <a:ahLst/>
            <a:cxnLst/>
            <a:rect l="l" t="t" r="r" b="b"/>
            <a:pathLst>
              <a:path w="4368800" h="0">
                <a:moveTo>
                  <a:pt x="0" y="0"/>
                </a:moveTo>
                <a:lnTo>
                  <a:pt x="436852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7" name="object 157"/>
          <p:cNvSpPr/>
          <p:nvPr/>
        </p:nvSpPr>
        <p:spPr>
          <a:xfrm>
            <a:off x="1511693" y="6229191"/>
            <a:ext cx="4368800" cy="0"/>
          </a:xfrm>
          <a:custGeom>
            <a:avLst/>
            <a:gdLst/>
            <a:ahLst/>
            <a:cxnLst/>
            <a:rect l="l" t="t" r="r" b="b"/>
            <a:pathLst>
              <a:path w="4368800" h="0">
                <a:moveTo>
                  <a:pt x="0" y="0"/>
                </a:moveTo>
                <a:lnTo>
                  <a:pt x="4368507" y="0"/>
                </a:lnTo>
              </a:path>
            </a:pathLst>
          </a:custGeom>
          <a:ln w="605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8" name="object 158"/>
          <p:cNvSpPr/>
          <p:nvPr/>
        </p:nvSpPr>
        <p:spPr>
          <a:xfrm>
            <a:off x="3198025" y="4786693"/>
            <a:ext cx="0" cy="1685925"/>
          </a:xfrm>
          <a:custGeom>
            <a:avLst/>
            <a:gdLst/>
            <a:ahLst/>
            <a:cxnLst/>
            <a:rect l="l" t="t" r="r" b="b"/>
            <a:pathLst>
              <a:path w="0" h="1685925">
                <a:moveTo>
                  <a:pt x="0" y="0"/>
                </a:moveTo>
                <a:lnTo>
                  <a:pt x="0" y="1685925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9" name="object 159"/>
          <p:cNvSpPr/>
          <p:nvPr/>
        </p:nvSpPr>
        <p:spPr>
          <a:xfrm>
            <a:off x="3201054" y="4786693"/>
            <a:ext cx="0" cy="1686560"/>
          </a:xfrm>
          <a:custGeom>
            <a:avLst/>
            <a:gdLst/>
            <a:ahLst/>
            <a:cxnLst/>
            <a:rect l="l" t="t" r="r" b="b"/>
            <a:pathLst>
              <a:path w="0" h="1686560">
                <a:moveTo>
                  <a:pt x="0" y="0"/>
                </a:moveTo>
                <a:lnTo>
                  <a:pt x="0" y="1686331"/>
                </a:lnTo>
              </a:path>
            </a:pathLst>
          </a:custGeom>
          <a:ln w="605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0" name="object 160"/>
          <p:cNvSpPr/>
          <p:nvPr/>
        </p:nvSpPr>
        <p:spPr>
          <a:xfrm>
            <a:off x="3643795" y="4786693"/>
            <a:ext cx="0" cy="60325"/>
          </a:xfrm>
          <a:custGeom>
            <a:avLst/>
            <a:gdLst/>
            <a:ahLst/>
            <a:cxnLst/>
            <a:rect l="l" t="t" r="r" b="b"/>
            <a:pathLst>
              <a:path w="0" h="60325">
                <a:moveTo>
                  <a:pt x="0" y="0"/>
                </a:moveTo>
                <a:lnTo>
                  <a:pt x="0" y="60274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1" name="object 161"/>
          <p:cNvSpPr/>
          <p:nvPr/>
        </p:nvSpPr>
        <p:spPr>
          <a:xfrm>
            <a:off x="3643795" y="4961432"/>
            <a:ext cx="0" cy="127000"/>
          </a:xfrm>
          <a:custGeom>
            <a:avLst/>
            <a:gdLst/>
            <a:ahLst/>
            <a:cxnLst/>
            <a:rect l="l" t="t" r="r" b="b"/>
            <a:pathLst>
              <a:path w="0" h="127000">
                <a:moveTo>
                  <a:pt x="0" y="0"/>
                </a:moveTo>
                <a:lnTo>
                  <a:pt x="0" y="126568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2" name="object 162"/>
          <p:cNvSpPr/>
          <p:nvPr/>
        </p:nvSpPr>
        <p:spPr>
          <a:xfrm>
            <a:off x="3643795" y="5202224"/>
            <a:ext cx="0" cy="127000"/>
          </a:xfrm>
          <a:custGeom>
            <a:avLst/>
            <a:gdLst/>
            <a:ahLst/>
            <a:cxnLst/>
            <a:rect l="l" t="t" r="r" b="b"/>
            <a:pathLst>
              <a:path w="0" h="127000">
                <a:moveTo>
                  <a:pt x="0" y="0"/>
                </a:moveTo>
                <a:lnTo>
                  <a:pt x="0" y="126568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3" name="object 163"/>
          <p:cNvSpPr/>
          <p:nvPr/>
        </p:nvSpPr>
        <p:spPr>
          <a:xfrm>
            <a:off x="3643795" y="5443270"/>
            <a:ext cx="0" cy="1029969"/>
          </a:xfrm>
          <a:custGeom>
            <a:avLst/>
            <a:gdLst/>
            <a:ahLst/>
            <a:cxnLst/>
            <a:rect l="l" t="t" r="r" b="b"/>
            <a:pathLst>
              <a:path w="0" h="1029970">
                <a:moveTo>
                  <a:pt x="0" y="0"/>
                </a:moveTo>
                <a:lnTo>
                  <a:pt x="0" y="102934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4" name="object 164"/>
          <p:cNvSpPr/>
          <p:nvPr/>
        </p:nvSpPr>
        <p:spPr>
          <a:xfrm>
            <a:off x="3646703" y="4786693"/>
            <a:ext cx="0" cy="60325"/>
          </a:xfrm>
          <a:custGeom>
            <a:avLst/>
            <a:gdLst/>
            <a:ahLst/>
            <a:cxnLst/>
            <a:rect l="l" t="t" r="r" b="b"/>
            <a:pathLst>
              <a:path w="0" h="60325">
                <a:moveTo>
                  <a:pt x="0" y="0"/>
                </a:moveTo>
                <a:lnTo>
                  <a:pt x="0" y="60274"/>
                </a:lnTo>
              </a:path>
            </a:pathLst>
          </a:custGeom>
          <a:ln w="5816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5" name="object 165"/>
          <p:cNvSpPr/>
          <p:nvPr/>
        </p:nvSpPr>
        <p:spPr>
          <a:xfrm>
            <a:off x="3646703" y="4961432"/>
            <a:ext cx="0" cy="127000"/>
          </a:xfrm>
          <a:custGeom>
            <a:avLst/>
            <a:gdLst/>
            <a:ahLst/>
            <a:cxnLst/>
            <a:rect l="l" t="t" r="r" b="b"/>
            <a:pathLst>
              <a:path w="0" h="127000">
                <a:moveTo>
                  <a:pt x="0" y="0"/>
                </a:moveTo>
                <a:lnTo>
                  <a:pt x="0" y="126568"/>
                </a:lnTo>
              </a:path>
            </a:pathLst>
          </a:custGeom>
          <a:ln w="5816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6" name="object 166"/>
          <p:cNvSpPr/>
          <p:nvPr/>
        </p:nvSpPr>
        <p:spPr>
          <a:xfrm>
            <a:off x="3646703" y="5202224"/>
            <a:ext cx="0" cy="127000"/>
          </a:xfrm>
          <a:custGeom>
            <a:avLst/>
            <a:gdLst/>
            <a:ahLst/>
            <a:cxnLst/>
            <a:rect l="l" t="t" r="r" b="b"/>
            <a:pathLst>
              <a:path w="0" h="127000">
                <a:moveTo>
                  <a:pt x="0" y="0"/>
                </a:moveTo>
                <a:lnTo>
                  <a:pt x="0" y="126568"/>
                </a:lnTo>
              </a:path>
            </a:pathLst>
          </a:custGeom>
          <a:ln w="5816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7" name="object 167"/>
          <p:cNvSpPr/>
          <p:nvPr/>
        </p:nvSpPr>
        <p:spPr>
          <a:xfrm>
            <a:off x="3646703" y="5443270"/>
            <a:ext cx="0" cy="1029969"/>
          </a:xfrm>
          <a:custGeom>
            <a:avLst/>
            <a:gdLst/>
            <a:ahLst/>
            <a:cxnLst/>
            <a:rect l="l" t="t" r="r" b="b"/>
            <a:pathLst>
              <a:path w="0" h="1029970">
                <a:moveTo>
                  <a:pt x="0" y="0"/>
                </a:moveTo>
                <a:lnTo>
                  <a:pt x="0" y="1029754"/>
                </a:lnTo>
              </a:path>
            </a:pathLst>
          </a:custGeom>
          <a:ln w="5816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8" name="object 168"/>
          <p:cNvSpPr/>
          <p:nvPr/>
        </p:nvSpPr>
        <p:spPr>
          <a:xfrm>
            <a:off x="4089336" y="4786693"/>
            <a:ext cx="0" cy="60325"/>
          </a:xfrm>
          <a:custGeom>
            <a:avLst/>
            <a:gdLst/>
            <a:ahLst/>
            <a:cxnLst/>
            <a:rect l="l" t="t" r="r" b="b"/>
            <a:pathLst>
              <a:path w="0" h="60325">
                <a:moveTo>
                  <a:pt x="0" y="0"/>
                </a:moveTo>
                <a:lnTo>
                  <a:pt x="0" y="60274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9" name="object 169"/>
          <p:cNvSpPr/>
          <p:nvPr/>
        </p:nvSpPr>
        <p:spPr>
          <a:xfrm>
            <a:off x="4089336" y="4961432"/>
            <a:ext cx="0" cy="127000"/>
          </a:xfrm>
          <a:custGeom>
            <a:avLst/>
            <a:gdLst/>
            <a:ahLst/>
            <a:cxnLst/>
            <a:rect l="l" t="t" r="r" b="b"/>
            <a:pathLst>
              <a:path w="0" h="127000">
                <a:moveTo>
                  <a:pt x="0" y="0"/>
                </a:moveTo>
                <a:lnTo>
                  <a:pt x="0" y="126568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0" name="object 170"/>
          <p:cNvSpPr/>
          <p:nvPr/>
        </p:nvSpPr>
        <p:spPr>
          <a:xfrm>
            <a:off x="4089336" y="5202224"/>
            <a:ext cx="0" cy="127000"/>
          </a:xfrm>
          <a:custGeom>
            <a:avLst/>
            <a:gdLst/>
            <a:ahLst/>
            <a:cxnLst/>
            <a:rect l="l" t="t" r="r" b="b"/>
            <a:pathLst>
              <a:path w="0" h="127000">
                <a:moveTo>
                  <a:pt x="0" y="0"/>
                </a:moveTo>
                <a:lnTo>
                  <a:pt x="0" y="126568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1" name="object 171"/>
          <p:cNvSpPr/>
          <p:nvPr/>
        </p:nvSpPr>
        <p:spPr>
          <a:xfrm>
            <a:off x="4089336" y="5443270"/>
            <a:ext cx="0" cy="126364"/>
          </a:xfrm>
          <a:custGeom>
            <a:avLst/>
            <a:gdLst/>
            <a:ahLst/>
            <a:cxnLst/>
            <a:rect l="l" t="t" r="r" b="b"/>
            <a:pathLst>
              <a:path w="0" h="126364">
                <a:moveTo>
                  <a:pt x="0" y="0"/>
                </a:moveTo>
                <a:lnTo>
                  <a:pt x="0" y="126339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2" name="object 172"/>
          <p:cNvSpPr/>
          <p:nvPr/>
        </p:nvSpPr>
        <p:spPr>
          <a:xfrm>
            <a:off x="4089336" y="5684075"/>
            <a:ext cx="0" cy="120650"/>
          </a:xfrm>
          <a:custGeom>
            <a:avLst/>
            <a:gdLst/>
            <a:ahLst/>
            <a:cxnLst/>
            <a:rect l="l" t="t" r="r" b="b"/>
            <a:pathLst>
              <a:path w="0" h="120650">
                <a:moveTo>
                  <a:pt x="0" y="0"/>
                </a:moveTo>
                <a:lnTo>
                  <a:pt x="0" y="120523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3" name="object 173"/>
          <p:cNvSpPr/>
          <p:nvPr/>
        </p:nvSpPr>
        <p:spPr>
          <a:xfrm>
            <a:off x="4089336" y="5919063"/>
            <a:ext cx="0" cy="126364"/>
          </a:xfrm>
          <a:custGeom>
            <a:avLst/>
            <a:gdLst/>
            <a:ahLst/>
            <a:cxnLst/>
            <a:rect l="l" t="t" r="r" b="b"/>
            <a:pathLst>
              <a:path w="0" h="126364">
                <a:moveTo>
                  <a:pt x="0" y="0"/>
                </a:moveTo>
                <a:lnTo>
                  <a:pt x="0" y="126326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4" name="object 174"/>
          <p:cNvSpPr/>
          <p:nvPr/>
        </p:nvSpPr>
        <p:spPr>
          <a:xfrm>
            <a:off x="4089336" y="6159855"/>
            <a:ext cx="0" cy="313055"/>
          </a:xfrm>
          <a:custGeom>
            <a:avLst/>
            <a:gdLst/>
            <a:ahLst/>
            <a:cxnLst/>
            <a:rect l="l" t="t" r="r" b="b"/>
            <a:pathLst>
              <a:path w="0" h="313054">
                <a:moveTo>
                  <a:pt x="0" y="0"/>
                </a:moveTo>
                <a:lnTo>
                  <a:pt x="0" y="31276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5" name="object 175"/>
          <p:cNvSpPr/>
          <p:nvPr/>
        </p:nvSpPr>
        <p:spPr>
          <a:xfrm>
            <a:off x="4092365" y="4786693"/>
            <a:ext cx="0" cy="60325"/>
          </a:xfrm>
          <a:custGeom>
            <a:avLst/>
            <a:gdLst/>
            <a:ahLst/>
            <a:cxnLst/>
            <a:rect l="l" t="t" r="r" b="b"/>
            <a:pathLst>
              <a:path w="0" h="60325">
                <a:moveTo>
                  <a:pt x="0" y="0"/>
                </a:moveTo>
                <a:lnTo>
                  <a:pt x="0" y="60274"/>
                </a:lnTo>
              </a:path>
            </a:pathLst>
          </a:custGeom>
          <a:ln w="605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6" name="object 176"/>
          <p:cNvSpPr/>
          <p:nvPr/>
        </p:nvSpPr>
        <p:spPr>
          <a:xfrm>
            <a:off x="4092365" y="4961432"/>
            <a:ext cx="0" cy="127000"/>
          </a:xfrm>
          <a:custGeom>
            <a:avLst/>
            <a:gdLst/>
            <a:ahLst/>
            <a:cxnLst/>
            <a:rect l="l" t="t" r="r" b="b"/>
            <a:pathLst>
              <a:path w="0" h="127000">
                <a:moveTo>
                  <a:pt x="0" y="0"/>
                </a:moveTo>
                <a:lnTo>
                  <a:pt x="0" y="126568"/>
                </a:lnTo>
              </a:path>
            </a:pathLst>
          </a:custGeom>
          <a:ln w="605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7" name="object 177"/>
          <p:cNvSpPr/>
          <p:nvPr/>
        </p:nvSpPr>
        <p:spPr>
          <a:xfrm>
            <a:off x="4092365" y="5202224"/>
            <a:ext cx="0" cy="127000"/>
          </a:xfrm>
          <a:custGeom>
            <a:avLst/>
            <a:gdLst/>
            <a:ahLst/>
            <a:cxnLst/>
            <a:rect l="l" t="t" r="r" b="b"/>
            <a:pathLst>
              <a:path w="0" h="127000">
                <a:moveTo>
                  <a:pt x="0" y="0"/>
                </a:moveTo>
                <a:lnTo>
                  <a:pt x="0" y="126568"/>
                </a:lnTo>
              </a:path>
            </a:pathLst>
          </a:custGeom>
          <a:ln w="605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8" name="object 178"/>
          <p:cNvSpPr/>
          <p:nvPr/>
        </p:nvSpPr>
        <p:spPr>
          <a:xfrm>
            <a:off x="4092365" y="5443270"/>
            <a:ext cx="0" cy="126364"/>
          </a:xfrm>
          <a:custGeom>
            <a:avLst/>
            <a:gdLst/>
            <a:ahLst/>
            <a:cxnLst/>
            <a:rect l="l" t="t" r="r" b="b"/>
            <a:pathLst>
              <a:path w="0" h="126364">
                <a:moveTo>
                  <a:pt x="0" y="0"/>
                </a:moveTo>
                <a:lnTo>
                  <a:pt x="0" y="126339"/>
                </a:lnTo>
              </a:path>
            </a:pathLst>
          </a:custGeom>
          <a:ln w="605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9" name="object 179"/>
          <p:cNvSpPr/>
          <p:nvPr/>
        </p:nvSpPr>
        <p:spPr>
          <a:xfrm>
            <a:off x="4092365" y="5684075"/>
            <a:ext cx="0" cy="120650"/>
          </a:xfrm>
          <a:custGeom>
            <a:avLst/>
            <a:gdLst/>
            <a:ahLst/>
            <a:cxnLst/>
            <a:rect l="l" t="t" r="r" b="b"/>
            <a:pathLst>
              <a:path w="0" h="120650">
                <a:moveTo>
                  <a:pt x="0" y="0"/>
                </a:moveTo>
                <a:lnTo>
                  <a:pt x="0" y="120523"/>
                </a:lnTo>
              </a:path>
            </a:pathLst>
          </a:custGeom>
          <a:ln w="605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0" name="object 180"/>
          <p:cNvSpPr/>
          <p:nvPr/>
        </p:nvSpPr>
        <p:spPr>
          <a:xfrm>
            <a:off x="4092365" y="5919063"/>
            <a:ext cx="0" cy="126364"/>
          </a:xfrm>
          <a:custGeom>
            <a:avLst/>
            <a:gdLst/>
            <a:ahLst/>
            <a:cxnLst/>
            <a:rect l="l" t="t" r="r" b="b"/>
            <a:pathLst>
              <a:path w="0" h="126364">
                <a:moveTo>
                  <a:pt x="0" y="0"/>
                </a:moveTo>
                <a:lnTo>
                  <a:pt x="0" y="126326"/>
                </a:lnTo>
              </a:path>
            </a:pathLst>
          </a:custGeom>
          <a:ln w="605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1" name="object 181"/>
          <p:cNvSpPr/>
          <p:nvPr/>
        </p:nvSpPr>
        <p:spPr>
          <a:xfrm>
            <a:off x="4092365" y="6159855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89">
                <a:moveTo>
                  <a:pt x="0" y="0"/>
                </a:moveTo>
                <a:lnTo>
                  <a:pt x="0" y="313169"/>
                </a:lnTo>
              </a:path>
            </a:pathLst>
          </a:custGeom>
          <a:ln w="605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2" name="object 182"/>
          <p:cNvSpPr/>
          <p:nvPr/>
        </p:nvSpPr>
        <p:spPr>
          <a:xfrm>
            <a:off x="4535131" y="4786693"/>
            <a:ext cx="0" cy="60325"/>
          </a:xfrm>
          <a:custGeom>
            <a:avLst/>
            <a:gdLst/>
            <a:ahLst/>
            <a:cxnLst/>
            <a:rect l="l" t="t" r="r" b="b"/>
            <a:pathLst>
              <a:path w="0" h="60325">
                <a:moveTo>
                  <a:pt x="0" y="0"/>
                </a:moveTo>
                <a:lnTo>
                  <a:pt x="0" y="60274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3" name="object 183"/>
          <p:cNvSpPr/>
          <p:nvPr/>
        </p:nvSpPr>
        <p:spPr>
          <a:xfrm>
            <a:off x="4535131" y="4961432"/>
            <a:ext cx="0" cy="127000"/>
          </a:xfrm>
          <a:custGeom>
            <a:avLst/>
            <a:gdLst/>
            <a:ahLst/>
            <a:cxnLst/>
            <a:rect l="l" t="t" r="r" b="b"/>
            <a:pathLst>
              <a:path w="0" h="127000">
                <a:moveTo>
                  <a:pt x="0" y="0"/>
                </a:moveTo>
                <a:lnTo>
                  <a:pt x="0" y="126568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4" name="object 184"/>
          <p:cNvSpPr/>
          <p:nvPr/>
        </p:nvSpPr>
        <p:spPr>
          <a:xfrm>
            <a:off x="4535131" y="5202224"/>
            <a:ext cx="0" cy="127000"/>
          </a:xfrm>
          <a:custGeom>
            <a:avLst/>
            <a:gdLst/>
            <a:ahLst/>
            <a:cxnLst/>
            <a:rect l="l" t="t" r="r" b="b"/>
            <a:pathLst>
              <a:path w="0" h="127000">
                <a:moveTo>
                  <a:pt x="0" y="0"/>
                </a:moveTo>
                <a:lnTo>
                  <a:pt x="0" y="126568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5" name="object 185"/>
          <p:cNvSpPr/>
          <p:nvPr/>
        </p:nvSpPr>
        <p:spPr>
          <a:xfrm>
            <a:off x="4535131" y="5443270"/>
            <a:ext cx="0" cy="126364"/>
          </a:xfrm>
          <a:custGeom>
            <a:avLst/>
            <a:gdLst/>
            <a:ahLst/>
            <a:cxnLst/>
            <a:rect l="l" t="t" r="r" b="b"/>
            <a:pathLst>
              <a:path w="0" h="126364">
                <a:moveTo>
                  <a:pt x="0" y="0"/>
                </a:moveTo>
                <a:lnTo>
                  <a:pt x="0" y="126339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6" name="object 186"/>
          <p:cNvSpPr/>
          <p:nvPr/>
        </p:nvSpPr>
        <p:spPr>
          <a:xfrm>
            <a:off x="4535131" y="5684075"/>
            <a:ext cx="0" cy="120650"/>
          </a:xfrm>
          <a:custGeom>
            <a:avLst/>
            <a:gdLst/>
            <a:ahLst/>
            <a:cxnLst/>
            <a:rect l="l" t="t" r="r" b="b"/>
            <a:pathLst>
              <a:path w="0" h="120650">
                <a:moveTo>
                  <a:pt x="0" y="0"/>
                </a:moveTo>
                <a:lnTo>
                  <a:pt x="0" y="120523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7" name="object 187"/>
          <p:cNvSpPr/>
          <p:nvPr/>
        </p:nvSpPr>
        <p:spPr>
          <a:xfrm>
            <a:off x="4535131" y="5919063"/>
            <a:ext cx="0" cy="126364"/>
          </a:xfrm>
          <a:custGeom>
            <a:avLst/>
            <a:gdLst/>
            <a:ahLst/>
            <a:cxnLst/>
            <a:rect l="l" t="t" r="r" b="b"/>
            <a:pathLst>
              <a:path w="0" h="126364">
                <a:moveTo>
                  <a:pt x="0" y="0"/>
                </a:moveTo>
                <a:lnTo>
                  <a:pt x="0" y="126326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8" name="object 188"/>
          <p:cNvSpPr/>
          <p:nvPr/>
        </p:nvSpPr>
        <p:spPr>
          <a:xfrm>
            <a:off x="4535131" y="6159855"/>
            <a:ext cx="0" cy="313055"/>
          </a:xfrm>
          <a:custGeom>
            <a:avLst/>
            <a:gdLst/>
            <a:ahLst/>
            <a:cxnLst/>
            <a:rect l="l" t="t" r="r" b="b"/>
            <a:pathLst>
              <a:path w="0" h="313054">
                <a:moveTo>
                  <a:pt x="0" y="0"/>
                </a:moveTo>
                <a:lnTo>
                  <a:pt x="0" y="31276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9" name="object 189"/>
          <p:cNvSpPr/>
          <p:nvPr/>
        </p:nvSpPr>
        <p:spPr>
          <a:xfrm>
            <a:off x="4538160" y="4786693"/>
            <a:ext cx="0" cy="60325"/>
          </a:xfrm>
          <a:custGeom>
            <a:avLst/>
            <a:gdLst/>
            <a:ahLst/>
            <a:cxnLst/>
            <a:rect l="l" t="t" r="r" b="b"/>
            <a:pathLst>
              <a:path w="0" h="60325">
                <a:moveTo>
                  <a:pt x="0" y="0"/>
                </a:moveTo>
                <a:lnTo>
                  <a:pt x="0" y="60274"/>
                </a:lnTo>
              </a:path>
            </a:pathLst>
          </a:custGeom>
          <a:ln w="605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0" name="object 190"/>
          <p:cNvSpPr/>
          <p:nvPr/>
        </p:nvSpPr>
        <p:spPr>
          <a:xfrm>
            <a:off x="4538160" y="4961432"/>
            <a:ext cx="0" cy="127000"/>
          </a:xfrm>
          <a:custGeom>
            <a:avLst/>
            <a:gdLst/>
            <a:ahLst/>
            <a:cxnLst/>
            <a:rect l="l" t="t" r="r" b="b"/>
            <a:pathLst>
              <a:path w="0" h="127000">
                <a:moveTo>
                  <a:pt x="0" y="0"/>
                </a:moveTo>
                <a:lnTo>
                  <a:pt x="0" y="126568"/>
                </a:lnTo>
              </a:path>
            </a:pathLst>
          </a:custGeom>
          <a:ln w="605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1" name="object 191"/>
          <p:cNvSpPr/>
          <p:nvPr/>
        </p:nvSpPr>
        <p:spPr>
          <a:xfrm>
            <a:off x="4538160" y="5202224"/>
            <a:ext cx="0" cy="127000"/>
          </a:xfrm>
          <a:custGeom>
            <a:avLst/>
            <a:gdLst/>
            <a:ahLst/>
            <a:cxnLst/>
            <a:rect l="l" t="t" r="r" b="b"/>
            <a:pathLst>
              <a:path w="0" h="127000">
                <a:moveTo>
                  <a:pt x="0" y="0"/>
                </a:moveTo>
                <a:lnTo>
                  <a:pt x="0" y="126568"/>
                </a:lnTo>
              </a:path>
            </a:pathLst>
          </a:custGeom>
          <a:ln w="605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2" name="object 192"/>
          <p:cNvSpPr/>
          <p:nvPr/>
        </p:nvSpPr>
        <p:spPr>
          <a:xfrm>
            <a:off x="4538160" y="5443270"/>
            <a:ext cx="0" cy="126364"/>
          </a:xfrm>
          <a:custGeom>
            <a:avLst/>
            <a:gdLst/>
            <a:ahLst/>
            <a:cxnLst/>
            <a:rect l="l" t="t" r="r" b="b"/>
            <a:pathLst>
              <a:path w="0" h="126364">
                <a:moveTo>
                  <a:pt x="0" y="0"/>
                </a:moveTo>
                <a:lnTo>
                  <a:pt x="0" y="126339"/>
                </a:lnTo>
              </a:path>
            </a:pathLst>
          </a:custGeom>
          <a:ln w="605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3" name="object 193"/>
          <p:cNvSpPr/>
          <p:nvPr/>
        </p:nvSpPr>
        <p:spPr>
          <a:xfrm>
            <a:off x="4538160" y="5684075"/>
            <a:ext cx="0" cy="120650"/>
          </a:xfrm>
          <a:custGeom>
            <a:avLst/>
            <a:gdLst/>
            <a:ahLst/>
            <a:cxnLst/>
            <a:rect l="l" t="t" r="r" b="b"/>
            <a:pathLst>
              <a:path w="0" h="120650">
                <a:moveTo>
                  <a:pt x="0" y="0"/>
                </a:moveTo>
                <a:lnTo>
                  <a:pt x="0" y="120523"/>
                </a:lnTo>
              </a:path>
            </a:pathLst>
          </a:custGeom>
          <a:ln w="605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4" name="object 194"/>
          <p:cNvSpPr/>
          <p:nvPr/>
        </p:nvSpPr>
        <p:spPr>
          <a:xfrm>
            <a:off x="4538160" y="5919063"/>
            <a:ext cx="0" cy="126364"/>
          </a:xfrm>
          <a:custGeom>
            <a:avLst/>
            <a:gdLst/>
            <a:ahLst/>
            <a:cxnLst/>
            <a:rect l="l" t="t" r="r" b="b"/>
            <a:pathLst>
              <a:path w="0" h="126364">
                <a:moveTo>
                  <a:pt x="0" y="0"/>
                </a:moveTo>
                <a:lnTo>
                  <a:pt x="0" y="126326"/>
                </a:lnTo>
              </a:path>
            </a:pathLst>
          </a:custGeom>
          <a:ln w="605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5" name="object 195"/>
          <p:cNvSpPr/>
          <p:nvPr/>
        </p:nvSpPr>
        <p:spPr>
          <a:xfrm>
            <a:off x="4538160" y="6159855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89">
                <a:moveTo>
                  <a:pt x="0" y="0"/>
                </a:moveTo>
                <a:lnTo>
                  <a:pt x="0" y="313169"/>
                </a:lnTo>
              </a:path>
            </a:pathLst>
          </a:custGeom>
          <a:ln w="605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6" name="object 196"/>
          <p:cNvSpPr/>
          <p:nvPr/>
        </p:nvSpPr>
        <p:spPr>
          <a:xfrm>
            <a:off x="4980673" y="4786693"/>
            <a:ext cx="0" cy="782955"/>
          </a:xfrm>
          <a:custGeom>
            <a:avLst/>
            <a:gdLst/>
            <a:ahLst/>
            <a:cxnLst/>
            <a:rect l="l" t="t" r="r" b="b"/>
            <a:pathLst>
              <a:path w="0" h="782954">
                <a:moveTo>
                  <a:pt x="0" y="0"/>
                </a:moveTo>
                <a:lnTo>
                  <a:pt x="0" y="782916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7" name="object 197"/>
          <p:cNvSpPr/>
          <p:nvPr/>
        </p:nvSpPr>
        <p:spPr>
          <a:xfrm>
            <a:off x="4980673" y="5684075"/>
            <a:ext cx="0" cy="120650"/>
          </a:xfrm>
          <a:custGeom>
            <a:avLst/>
            <a:gdLst/>
            <a:ahLst/>
            <a:cxnLst/>
            <a:rect l="l" t="t" r="r" b="b"/>
            <a:pathLst>
              <a:path w="0" h="120650">
                <a:moveTo>
                  <a:pt x="0" y="0"/>
                </a:moveTo>
                <a:lnTo>
                  <a:pt x="0" y="120523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8" name="object 198"/>
          <p:cNvSpPr/>
          <p:nvPr/>
        </p:nvSpPr>
        <p:spPr>
          <a:xfrm>
            <a:off x="4980673" y="5919063"/>
            <a:ext cx="0" cy="126364"/>
          </a:xfrm>
          <a:custGeom>
            <a:avLst/>
            <a:gdLst/>
            <a:ahLst/>
            <a:cxnLst/>
            <a:rect l="l" t="t" r="r" b="b"/>
            <a:pathLst>
              <a:path w="0" h="126364">
                <a:moveTo>
                  <a:pt x="0" y="0"/>
                </a:moveTo>
                <a:lnTo>
                  <a:pt x="0" y="126326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9" name="object 199"/>
          <p:cNvSpPr/>
          <p:nvPr/>
        </p:nvSpPr>
        <p:spPr>
          <a:xfrm>
            <a:off x="4980673" y="6159855"/>
            <a:ext cx="0" cy="127000"/>
          </a:xfrm>
          <a:custGeom>
            <a:avLst/>
            <a:gdLst/>
            <a:ahLst/>
            <a:cxnLst/>
            <a:rect l="l" t="t" r="r" b="b"/>
            <a:pathLst>
              <a:path w="0" h="127000">
                <a:moveTo>
                  <a:pt x="0" y="0"/>
                </a:moveTo>
                <a:lnTo>
                  <a:pt x="0" y="126568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0" name="object 200"/>
          <p:cNvSpPr/>
          <p:nvPr/>
        </p:nvSpPr>
        <p:spPr>
          <a:xfrm>
            <a:off x="4980673" y="6400660"/>
            <a:ext cx="0" cy="72390"/>
          </a:xfrm>
          <a:custGeom>
            <a:avLst/>
            <a:gdLst/>
            <a:ahLst/>
            <a:cxnLst/>
            <a:rect l="l" t="t" r="r" b="b"/>
            <a:pathLst>
              <a:path w="0" h="72389">
                <a:moveTo>
                  <a:pt x="0" y="0"/>
                </a:moveTo>
                <a:lnTo>
                  <a:pt x="0" y="71958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1" name="object 201"/>
          <p:cNvSpPr/>
          <p:nvPr/>
        </p:nvSpPr>
        <p:spPr>
          <a:xfrm>
            <a:off x="4983708" y="4786693"/>
            <a:ext cx="0" cy="782955"/>
          </a:xfrm>
          <a:custGeom>
            <a:avLst/>
            <a:gdLst/>
            <a:ahLst/>
            <a:cxnLst/>
            <a:rect l="l" t="t" r="r" b="b"/>
            <a:pathLst>
              <a:path w="0" h="782954">
                <a:moveTo>
                  <a:pt x="0" y="0"/>
                </a:moveTo>
                <a:lnTo>
                  <a:pt x="0" y="782916"/>
                </a:lnTo>
              </a:path>
            </a:pathLst>
          </a:custGeom>
          <a:ln w="60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2" name="object 202"/>
          <p:cNvSpPr/>
          <p:nvPr/>
        </p:nvSpPr>
        <p:spPr>
          <a:xfrm>
            <a:off x="4983708" y="5684075"/>
            <a:ext cx="0" cy="120650"/>
          </a:xfrm>
          <a:custGeom>
            <a:avLst/>
            <a:gdLst/>
            <a:ahLst/>
            <a:cxnLst/>
            <a:rect l="l" t="t" r="r" b="b"/>
            <a:pathLst>
              <a:path w="0" h="120650">
                <a:moveTo>
                  <a:pt x="0" y="0"/>
                </a:moveTo>
                <a:lnTo>
                  <a:pt x="0" y="120523"/>
                </a:lnTo>
              </a:path>
            </a:pathLst>
          </a:custGeom>
          <a:ln w="60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3" name="object 203"/>
          <p:cNvSpPr/>
          <p:nvPr/>
        </p:nvSpPr>
        <p:spPr>
          <a:xfrm>
            <a:off x="4983708" y="5919063"/>
            <a:ext cx="0" cy="126364"/>
          </a:xfrm>
          <a:custGeom>
            <a:avLst/>
            <a:gdLst/>
            <a:ahLst/>
            <a:cxnLst/>
            <a:rect l="l" t="t" r="r" b="b"/>
            <a:pathLst>
              <a:path w="0" h="126364">
                <a:moveTo>
                  <a:pt x="0" y="0"/>
                </a:moveTo>
                <a:lnTo>
                  <a:pt x="0" y="126326"/>
                </a:lnTo>
              </a:path>
            </a:pathLst>
          </a:custGeom>
          <a:ln w="60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4" name="object 204"/>
          <p:cNvSpPr/>
          <p:nvPr/>
        </p:nvSpPr>
        <p:spPr>
          <a:xfrm>
            <a:off x="4983708" y="6159855"/>
            <a:ext cx="0" cy="127000"/>
          </a:xfrm>
          <a:custGeom>
            <a:avLst/>
            <a:gdLst/>
            <a:ahLst/>
            <a:cxnLst/>
            <a:rect l="l" t="t" r="r" b="b"/>
            <a:pathLst>
              <a:path w="0" h="127000">
                <a:moveTo>
                  <a:pt x="0" y="0"/>
                </a:moveTo>
                <a:lnTo>
                  <a:pt x="0" y="126568"/>
                </a:lnTo>
              </a:path>
            </a:pathLst>
          </a:custGeom>
          <a:ln w="60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5" name="object 205"/>
          <p:cNvSpPr/>
          <p:nvPr/>
        </p:nvSpPr>
        <p:spPr>
          <a:xfrm>
            <a:off x="4983708" y="6400660"/>
            <a:ext cx="0" cy="72390"/>
          </a:xfrm>
          <a:custGeom>
            <a:avLst/>
            <a:gdLst/>
            <a:ahLst/>
            <a:cxnLst/>
            <a:rect l="l" t="t" r="r" b="b"/>
            <a:pathLst>
              <a:path w="0" h="72389">
                <a:moveTo>
                  <a:pt x="0" y="0"/>
                </a:moveTo>
                <a:lnTo>
                  <a:pt x="0" y="72364"/>
                </a:lnTo>
              </a:path>
            </a:pathLst>
          </a:custGeom>
          <a:ln w="60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6" name="object 206"/>
          <p:cNvSpPr/>
          <p:nvPr/>
        </p:nvSpPr>
        <p:spPr>
          <a:xfrm>
            <a:off x="5426455" y="4786693"/>
            <a:ext cx="0" cy="782955"/>
          </a:xfrm>
          <a:custGeom>
            <a:avLst/>
            <a:gdLst/>
            <a:ahLst/>
            <a:cxnLst/>
            <a:rect l="l" t="t" r="r" b="b"/>
            <a:pathLst>
              <a:path w="0" h="782954">
                <a:moveTo>
                  <a:pt x="0" y="0"/>
                </a:moveTo>
                <a:lnTo>
                  <a:pt x="0" y="782916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7" name="object 207"/>
          <p:cNvSpPr/>
          <p:nvPr/>
        </p:nvSpPr>
        <p:spPr>
          <a:xfrm>
            <a:off x="5426455" y="5684075"/>
            <a:ext cx="0" cy="602615"/>
          </a:xfrm>
          <a:custGeom>
            <a:avLst/>
            <a:gdLst/>
            <a:ahLst/>
            <a:cxnLst/>
            <a:rect l="l" t="t" r="r" b="b"/>
            <a:pathLst>
              <a:path w="0" h="602614">
                <a:moveTo>
                  <a:pt x="0" y="0"/>
                </a:moveTo>
                <a:lnTo>
                  <a:pt x="0" y="602348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8" name="object 208"/>
          <p:cNvSpPr/>
          <p:nvPr/>
        </p:nvSpPr>
        <p:spPr>
          <a:xfrm>
            <a:off x="5426455" y="6400660"/>
            <a:ext cx="0" cy="72390"/>
          </a:xfrm>
          <a:custGeom>
            <a:avLst/>
            <a:gdLst/>
            <a:ahLst/>
            <a:cxnLst/>
            <a:rect l="l" t="t" r="r" b="b"/>
            <a:pathLst>
              <a:path w="0" h="72389">
                <a:moveTo>
                  <a:pt x="0" y="0"/>
                </a:moveTo>
                <a:lnTo>
                  <a:pt x="0" y="71958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9" name="object 209"/>
          <p:cNvSpPr/>
          <p:nvPr/>
        </p:nvSpPr>
        <p:spPr>
          <a:xfrm>
            <a:off x="5429484" y="4786693"/>
            <a:ext cx="0" cy="782955"/>
          </a:xfrm>
          <a:custGeom>
            <a:avLst/>
            <a:gdLst/>
            <a:ahLst/>
            <a:cxnLst/>
            <a:rect l="l" t="t" r="r" b="b"/>
            <a:pathLst>
              <a:path w="0" h="782954">
                <a:moveTo>
                  <a:pt x="0" y="0"/>
                </a:moveTo>
                <a:lnTo>
                  <a:pt x="0" y="782916"/>
                </a:lnTo>
              </a:path>
            </a:pathLst>
          </a:custGeom>
          <a:ln w="605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0" name="object 210"/>
          <p:cNvSpPr/>
          <p:nvPr/>
        </p:nvSpPr>
        <p:spPr>
          <a:xfrm>
            <a:off x="5429484" y="5684075"/>
            <a:ext cx="0" cy="602615"/>
          </a:xfrm>
          <a:custGeom>
            <a:avLst/>
            <a:gdLst/>
            <a:ahLst/>
            <a:cxnLst/>
            <a:rect l="l" t="t" r="r" b="b"/>
            <a:pathLst>
              <a:path w="0" h="602614">
                <a:moveTo>
                  <a:pt x="0" y="0"/>
                </a:moveTo>
                <a:lnTo>
                  <a:pt x="0" y="602348"/>
                </a:lnTo>
              </a:path>
            </a:pathLst>
          </a:custGeom>
          <a:ln w="605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1" name="object 211"/>
          <p:cNvSpPr/>
          <p:nvPr/>
        </p:nvSpPr>
        <p:spPr>
          <a:xfrm>
            <a:off x="5429484" y="6400660"/>
            <a:ext cx="0" cy="72390"/>
          </a:xfrm>
          <a:custGeom>
            <a:avLst/>
            <a:gdLst/>
            <a:ahLst/>
            <a:cxnLst/>
            <a:rect l="l" t="t" r="r" b="b"/>
            <a:pathLst>
              <a:path w="0" h="72389">
                <a:moveTo>
                  <a:pt x="0" y="0"/>
                </a:moveTo>
                <a:lnTo>
                  <a:pt x="0" y="72364"/>
                </a:lnTo>
              </a:path>
            </a:pathLst>
          </a:custGeom>
          <a:ln w="605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2" name="object 212"/>
          <p:cNvSpPr/>
          <p:nvPr/>
        </p:nvSpPr>
        <p:spPr>
          <a:xfrm>
            <a:off x="5872010" y="4786693"/>
            <a:ext cx="0" cy="1685925"/>
          </a:xfrm>
          <a:custGeom>
            <a:avLst/>
            <a:gdLst/>
            <a:ahLst/>
            <a:cxnLst/>
            <a:rect l="l" t="t" r="r" b="b"/>
            <a:pathLst>
              <a:path w="0" h="1685925">
                <a:moveTo>
                  <a:pt x="0" y="0"/>
                </a:moveTo>
                <a:lnTo>
                  <a:pt x="0" y="1685925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3" name="object 213"/>
          <p:cNvSpPr/>
          <p:nvPr/>
        </p:nvSpPr>
        <p:spPr>
          <a:xfrm>
            <a:off x="5875032" y="4786693"/>
            <a:ext cx="0" cy="1686560"/>
          </a:xfrm>
          <a:custGeom>
            <a:avLst/>
            <a:gdLst/>
            <a:ahLst/>
            <a:cxnLst/>
            <a:rect l="l" t="t" r="r" b="b"/>
            <a:pathLst>
              <a:path w="0" h="1686560">
                <a:moveTo>
                  <a:pt x="0" y="0"/>
                </a:moveTo>
                <a:lnTo>
                  <a:pt x="0" y="1686331"/>
                </a:lnTo>
              </a:path>
            </a:pathLst>
          </a:custGeom>
          <a:ln w="604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4" name="object 214"/>
          <p:cNvSpPr/>
          <p:nvPr/>
        </p:nvSpPr>
        <p:spPr>
          <a:xfrm>
            <a:off x="1511693" y="6466979"/>
            <a:ext cx="4368800" cy="0"/>
          </a:xfrm>
          <a:custGeom>
            <a:avLst/>
            <a:gdLst/>
            <a:ahLst/>
            <a:cxnLst/>
            <a:rect l="l" t="t" r="r" b="b"/>
            <a:pathLst>
              <a:path w="4368800" h="0">
                <a:moveTo>
                  <a:pt x="0" y="0"/>
                </a:moveTo>
                <a:lnTo>
                  <a:pt x="436852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5" name="object 215"/>
          <p:cNvSpPr/>
          <p:nvPr/>
        </p:nvSpPr>
        <p:spPr>
          <a:xfrm>
            <a:off x="1511693" y="6470002"/>
            <a:ext cx="4368800" cy="0"/>
          </a:xfrm>
          <a:custGeom>
            <a:avLst/>
            <a:gdLst/>
            <a:ahLst/>
            <a:cxnLst/>
            <a:rect l="l" t="t" r="r" b="b"/>
            <a:pathLst>
              <a:path w="4368800" h="0">
                <a:moveTo>
                  <a:pt x="0" y="0"/>
                </a:moveTo>
                <a:lnTo>
                  <a:pt x="4368507" y="0"/>
                </a:lnTo>
              </a:path>
            </a:pathLst>
          </a:custGeom>
          <a:ln w="604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6" name="object 216"/>
          <p:cNvSpPr/>
          <p:nvPr/>
        </p:nvSpPr>
        <p:spPr>
          <a:xfrm>
            <a:off x="1505648" y="4780648"/>
            <a:ext cx="0" cy="1692275"/>
          </a:xfrm>
          <a:custGeom>
            <a:avLst/>
            <a:gdLst/>
            <a:ahLst/>
            <a:cxnLst/>
            <a:rect l="l" t="t" r="r" b="b"/>
            <a:pathLst>
              <a:path w="0" h="1692275">
                <a:moveTo>
                  <a:pt x="0" y="0"/>
                </a:moveTo>
                <a:lnTo>
                  <a:pt x="0" y="169197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7" name="object 217"/>
          <p:cNvSpPr/>
          <p:nvPr/>
        </p:nvSpPr>
        <p:spPr>
          <a:xfrm>
            <a:off x="1508671" y="4780648"/>
            <a:ext cx="0" cy="1692910"/>
          </a:xfrm>
          <a:custGeom>
            <a:avLst/>
            <a:gdLst/>
            <a:ahLst/>
            <a:cxnLst/>
            <a:rect l="l" t="t" r="r" b="b"/>
            <a:pathLst>
              <a:path w="0" h="1692910">
                <a:moveTo>
                  <a:pt x="0" y="0"/>
                </a:moveTo>
                <a:lnTo>
                  <a:pt x="0" y="1692376"/>
                </a:lnTo>
              </a:path>
            </a:pathLst>
          </a:custGeom>
          <a:ln w="604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8" name="object 218"/>
          <p:cNvSpPr/>
          <p:nvPr/>
        </p:nvSpPr>
        <p:spPr>
          <a:xfrm>
            <a:off x="2975140" y="4786693"/>
            <a:ext cx="0" cy="1685925"/>
          </a:xfrm>
          <a:custGeom>
            <a:avLst/>
            <a:gdLst/>
            <a:ahLst/>
            <a:cxnLst/>
            <a:rect l="l" t="t" r="r" b="b"/>
            <a:pathLst>
              <a:path w="0" h="1685925">
                <a:moveTo>
                  <a:pt x="0" y="0"/>
                </a:moveTo>
                <a:lnTo>
                  <a:pt x="0" y="1685925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9" name="object 219"/>
          <p:cNvSpPr/>
          <p:nvPr/>
        </p:nvSpPr>
        <p:spPr>
          <a:xfrm>
            <a:off x="2978162" y="4786693"/>
            <a:ext cx="0" cy="1686560"/>
          </a:xfrm>
          <a:custGeom>
            <a:avLst/>
            <a:gdLst/>
            <a:ahLst/>
            <a:cxnLst/>
            <a:rect l="l" t="t" r="r" b="b"/>
            <a:pathLst>
              <a:path w="0" h="1686560">
                <a:moveTo>
                  <a:pt x="0" y="0"/>
                </a:moveTo>
                <a:lnTo>
                  <a:pt x="0" y="1686331"/>
                </a:lnTo>
              </a:path>
            </a:pathLst>
          </a:custGeom>
          <a:ln w="604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0" name="object 220"/>
          <p:cNvSpPr/>
          <p:nvPr/>
        </p:nvSpPr>
        <p:spPr>
          <a:xfrm>
            <a:off x="3420935" y="4846967"/>
            <a:ext cx="1349375" cy="114935"/>
          </a:xfrm>
          <a:custGeom>
            <a:avLst/>
            <a:gdLst/>
            <a:ahLst/>
            <a:cxnLst/>
            <a:rect l="l" t="t" r="r" b="b"/>
            <a:pathLst>
              <a:path w="1349375" h="114935">
                <a:moveTo>
                  <a:pt x="0" y="0"/>
                </a:moveTo>
                <a:lnTo>
                  <a:pt x="1348943" y="0"/>
                </a:lnTo>
                <a:lnTo>
                  <a:pt x="1348943" y="114465"/>
                </a:lnTo>
                <a:lnTo>
                  <a:pt x="0" y="114465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1" name="object 221"/>
          <p:cNvSpPr/>
          <p:nvPr/>
        </p:nvSpPr>
        <p:spPr>
          <a:xfrm>
            <a:off x="3420935" y="4846967"/>
            <a:ext cx="1349375" cy="114935"/>
          </a:xfrm>
          <a:custGeom>
            <a:avLst/>
            <a:gdLst/>
            <a:ahLst/>
            <a:cxnLst/>
            <a:rect l="l" t="t" r="r" b="b"/>
            <a:pathLst>
              <a:path w="1349375" h="114935">
                <a:moveTo>
                  <a:pt x="0" y="0"/>
                </a:moveTo>
                <a:lnTo>
                  <a:pt x="1348943" y="0"/>
                </a:lnTo>
                <a:lnTo>
                  <a:pt x="1348943" y="114465"/>
                </a:lnTo>
                <a:lnTo>
                  <a:pt x="0" y="114465"/>
                </a:lnTo>
                <a:lnTo>
                  <a:pt x="0" y="0"/>
                </a:lnTo>
                <a:close/>
              </a:path>
            </a:pathLst>
          </a:custGeom>
          <a:ln w="9309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2" name="object 222"/>
          <p:cNvSpPr/>
          <p:nvPr/>
        </p:nvSpPr>
        <p:spPr>
          <a:xfrm>
            <a:off x="3420935" y="5088001"/>
            <a:ext cx="1349375" cy="114300"/>
          </a:xfrm>
          <a:custGeom>
            <a:avLst/>
            <a:gdLst/>
            <a:ahLst/>
            <a:cxnLst/>
            <a:rect l="l" t="t" r="r" b="b"/>
            <a:pathLst>
              <a:path w="1349375" h="114300">
                <a:moveTo>
                  <a:pt x="0" y="0"/>
                </a:moveTo>
                <a:lnTo>
                  <a:pt x="1348943" y="0"/>
                </a:lnTo>
                <a:lnTo>
                  <a:pt x="1348943" y="114223"/>
                </a:lnTo>
                <a:lnTo>
                  <a:pt x="0" y="114223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3" name="object 223"/>
          <p:cNvSpPr/>
          <p:nvPr/>
        </p:nvSpPr>
        <p:spPr>
          <a:xfrm>
            <a:off x="3420935" y="5088001"/>
            <a:ext cx="1349375" cy="114300"/>
          </a:xfrm>
          <a:custGeom>
            <a:avLst/>
            <a:gdLst/>
            <a:ahLst/>
            <a:cxnLst/>
            <a:rect l="l" t="t" r="r" b="b"/>
            <a:pathLst>
              <a:path w="1349375" h="114300">
                <a:moveTo>
                  <a:pt x="0" y="0"/>
                </a:moveTo>
                <a:lnTo>
                  <a:pt x="1348943" y="0"/>
                </a:lnTo>
                <a:lnTo>
                  <a:pt x="1348943" y="114223"/>
                </a:lnTo>
                <a:lnTo>
                  <a:pt x="0" y="114223"/>
                </a:lnTo>
                <a:lnTo>
                  <a:pt x="0" y="0"/>
                </a:lnTo>
                <a:close/>
              </a:path>
            </a:pathLst>
          </a:custGeom>
          <a:ln w="9309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4" name="object 224"/>
          <p:cNvSpPr/>
          <p:nvPr/>
        </p:nvSpPr>
        <p:spPr>
          <a:xfrm>
            <a:off x="3420935" y="5328792"/>
            <a:ext cx="1349375" cy="114935"/>
          </a:xfrm>
          <a:custGeom>
            <a:avLst/>
            <a:gdLst/>
            <a:ahLst/>
            <a:cxnLst/>
            <a:rect l="l" t="t" r="r" b="b"/>
            <a:pathLst>
              <a:path w="1349375" h="114935">
                <a:moveTo>
                  <a:pt x="0" y="0"/>
                </a:moveTo>
                <a:lnTo>
                  <a:pt x="1348943" y="0"/>
                </a:lnTo>
                <a:lnTo>
                  <a:pt x="1348943" y="114477"/>
                </a:lnTo>
                <a:lnTo>
                  <a:pt x="0" y="114477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5" name="object 225"/>
          <p:cNvSpPr/>
          <p:nvPr/>
        </p:nvSpPr>
        <p:spPr>
          <a:xfrm>
            <a:off x="3420935" y="5328792"/>
            <a:ext cx="1349375" cy="114935"/>
          </a:xfrm>
          <a:custGeom>
            <a:avLst/>
            <a:gdLst/>
            <a:ahLst/>
            <a:cxnLst/>
            <a:rect l="l" t="t" r="r" b="b"/>
            <a:pathLst>
              <a:path w="1349375" h="114935">
                <a:moveTo>
                  <a:pt x="0" y="0"/>
                </a:moveTo>
                <a:lnTo>
                  <a:pt x="1348943" y="0"/>
                </a:lnTo>
                <a:lnTo>
                  <a:pt x="1348943" y="114477"/>
                </a:lnTo>
                <a:lnTo>
                  <a:pt x="0" y="114477"/>
                </a:lnTo>
                <a:lnTo>
                  <a:pt x="0" y="0"/>
                </a:lnTo>
                <a:close/>
              </a:path>
            </a:pathLst>
          </a:custGeom>
          <a:ln w="9309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6" name="object 226"/>
          <p:cNvSpPr/>
          <p:nvPr/>
        </p:nvSpPr>
        <p:spPr>
          <a:xfrm>
            <a:off x="3866476" y="5569610"/>
            <a:ext cx="1783080" cy="114935"/>
          </a:xfrm>
          <a:custGeom>
            <a:avLst/>
            <a:gdLst/>
            <a:ahLst/>
            <a:cxnLst/>
            <a:rect l="l" t="t" r="r" b="b"/>
            <a:pathLst>
              <a:path w="1783079" h="114935">
                <a:moveTo>
                  <a:pt x="0" y="0"/>
                </a:moveTo>
                <a:lnTo>
                  <a:pt x="1782864" y="0"/>
                </a:lnTo>
                <a:lnTo>
                  <a:pt x="1782864" y="114465"/>
                </a:lnTo>
                <a:lnTo>
                  <a:pt x="0" y="114465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7" name="object 227"/>
          <p:cNvSpPr/>
          <p:nvPr/>
        </p:nvSpPr>
        <p:spPr>
          <a:xfrm>
            <a:off x="3866476" y="5569610"/>
            <a:ext cx="1783080" cy="114935"/>
          </a:xfrm>
          <a:custGeom>
            <a:avLst/>
            <a:gdLst/>
            <a:ahLst/>
            <a:cxnLst/>
            <a:rect l="l" t="t" r="r" b="b"/>
            <a:pathLst>
              <a:path w="1783079" h="114935">
                <a:moveTo>
                  <a:pt x="0" y="0"/>
                </a:moveTo>
                <a:lnTo>
                  <a:pt x="1782864" y="0"/>
                </a:lnTo>
                <a:lnTo>
                  <a:pt x="1782864" y="114465"/>
                </a:lnTo>
                <a:lnTo>
                  <a:pt x="0" y="114465"/>
                </a:lnTo>
                <a:lnTo>
                  <a:pt x="0" y="0"/>
                </a:lnTo>
                <a:close/>
              </a:path>
            </a:pathLst>
          </a:custGeom>
          <a:ln w="9309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8" name="object 228"/>
          <p:cNvSpPr/>
          <p:nvPr/>
        </p:nvSpPr>
        <p:spPr>
          <a:xfrm>
            <a:off x="3993032" y="5804598"/>
            <a:ext cx="1439545" cy="114935"/>
          </a:xfrm>
          <a:custGeom>
            <a:avLst/>
            <a:gdLst/>
            <a:ahLst/>
            <a:cxnLst/>
            <a:rect l="l" t="t" r="r" b="b"/>
            <a:pathLst>
              <a:path w="1439545" h="114935">
                <a:moveTo>
                  <a:pt x="0" y="0"/>
                </a:moveTo>
                <a:lnTo>
                  <a:pt x="1439468" y="0"/>
                </a:lnTo>
                <a:lnTo>
                  <a:pt x="1439468" y="114465"/>
                </a:lnTo>
                <a:lnTo>
                  <a:pt x="0" y="114465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9" name="object 229"/>
          <p:cNvSpPr/>
          <p:nvPr/>
        </p:nvSpPr>
        <p:spPr>
          <a:xfrm>
            <a:off x="3993032" y="5804598"/>
            <a:ext cx="1439545" cy="114935"/>
          </a:xfrm>
          <a:custGeom>
            <a:avLst/>
            <a:gdLst/>
            <a:ahLst/>
            <a:cxnLst/>
            <a:rect l="l" t="t" r="r" b="b"/>
            <a:pathLst>
              <a:path w="1439545" h="114935">
                <a:moveTo>
                  <a:pt x="0" y="0"/>
                </a:moveTo>
                <a:lnTo>
                  <a:pt x="1439468" y="0"/>
                </a:lnTo>
                <a:lnTo>
                  <a:pt x="1439468" y="114465"/>
                </a:lnTo>
                <a:lnTo>
                  <a:pt x="0" y="114465"/>
                </a:lnTo>
                <a:lnTo>
                  <a:pt x="0" y="0"/>
                </a:lnTo>
                <a:close/>
              </a:path>
            </a:pathLst>
          </a:custGeom>
          <a:ln w="9309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0" name="object 230"/>
          <p:cNvSpPr/>
          <p:nvPr/>
        </p:nvSpPr>
        <p:spPr>
          <a:xfrm>
            <a:off x="3993032" y="6045390"/>
            <a:ext cx="1439545" cy="114935"/>
          </a:xfrm>
          <a:custGeom>
            <a:avLst/>
            <a:gdLst/>
            <a:ahLst/>
            <a:cxnLst/>
            <a:rect l="l" t="t" r="r" b="b"/>
            <a:pathLst>
              <a:path w="1439545" h="114935">
                <a:moveTo>
                  <a:pt x="0" y="0"/>
                </a:moveTo>
                <a:lnTo>
                  <a:pt x="1439468" y="0"/>
                </a:lnTo>
                <a:lnTo>
                  <a:pt x="1439468" y="114465"/>
                </a:lnTo>
                <a:lnTo>
                  <a:pt x="0" y="114465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1" name="object 231"/>
          <p:cNvSpPr/>
          <p:nvPr/>
        </p:nvSpPr>
        <p:spPr>
          <a:xfrm>
            <a:off x="3993032" y="6045390"/>
            <a:ext cx="1439545" cy="114935"/>
          </a:xfrm>
          <a:custGeom>
            <a:avLst/>
            <a:gdLst/>
            <a:ahLst/>
            <a:cxnLst/>
            <a:rect l="l" t="t" r="r" b="b"/>
            <a:pathLst>
              <a:path w="1439545" h="114935">
                <a:moveTo>
                  <a:pt x="0" y="0"/>
                </a:moveTo>
                <a:lnTo>
                  <a:pt x="1439468" y="0"/>
                </a:lnTo>
                <a:lnTo>
                  <a:pt x="1439468" y="114465"/>
                </a:lnTo>
                <a:lnTo>
                  <a:pt x="0" y="114465"/>
                </a:lnTo>
                <a:lnTo>
                  <a:pt x="0" y="0"/>
                </a:lnTo>
                <a:close/>
              </a:path>
            </a:pathLst>
          </a:custGeom>
          <a:ln w="9309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2" name="object 232"/>
          <p:cNvSpPr/>
          <p:nvPr/>
        </p:nvSpPr>
        <p:spPr>
          <a:xfrm>
            <a:off x="4661458" y="6286423"/>
            <a:ext cx="1144905" cy="114300"/>
          </a:xfrm>
          <a:custGeom>
            <a:avLst/>
            <a:gdLst/>
            <a:ahLst/>
            <a:cxnLst/>
            <a:rect l="l" t="t" r="r" b="b"/>
            <a:pathLst>
              <a:path w="1144904" h="114300">
                <a:moveTo>
                  <a:pt x="0" y="0"/>
                </a:moveTo>
                <a:lnTo>
                  <a:pt x="1144473" y="0"/>
                </a:lnTo>
                <a:lnTo>
                  <a:pt x="1144473" y="114236"/>
                </a:lnTo>
                <a:lnTo>
                  <a:pt x="0" y="114236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3" name="object 233"/>
          <p:cNvSpPr/>
          <p:nvPr/>
        </p:nvSpPr>
        <p:spPr>
          <a:xfrm>
            <a:off x="4661458" y="6286423"/>
            <a:ext cx="1144905" cy="114300"/>
          </a:xfrm>
          <a:custGeom>
            <a:avLst/>
            <a:gdLst/>
            <a:ahLst/>
            <a:cxnLst/>
            <a:rect l="l" t="t" r="r" b="b"/>
            <a:pathLst>
              <a:path w="1144904" h="114300">
                <a:moveTo>
                  <a:pt x="0" y="0"/>
                </a:moveTo>
                <a:lnTo>
                  <a:pt x="1144473" y="0"/>
                </a:lnTo>
                <a:lnTo>
                  <a:pt x="1144473" y="114236"/>
                </a:lnTo>
                <a:lnTo>
                  <a:pt x="0" y="114236"/>
                </a:lnTo>
                <a:lnTo>
                  <a:pt x="0" y="0"/>
                </a:lnTo>
                <a:close/>
              </a:path>
            </a:pathLst>
          </a:custGeom>
          <a:ln w="9309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4" name="object 234"/>
          <p:cNvSpPr txBox="1"/>
          <p:nvPr/>
        </p:nvSpPr>
        <p:spPr>
          <a:xfrm>
            <a:off x="695782" y="6521516"/>
            <a:ext cx="44450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45">
                <a:latin typeface="Arial"/>
                <a:cs typeface="Arial"/>
              </a:rPr>
              <a:t>Figure</a:t>
            </a:r>
            <a:r>
              <a:rPr dirty="0" sz="800" spc="35">
                <a:latin typeface="Arial"/>
                <a:cs typeface="Arial"/>
              </a:rPr>
              <a:t> </a:t>
            </a:r>
            <a:r>
              <a:rPr dirty="0" sz="800" spc="50">
                <a:latin typeface="Arial"/>
                <a:cs typeface="Arial"/>
              </a:rPr>
              <a:t>3</a:t>
            </a:r>
            <a:endParaRPr sz="800">
              <a:latin typeface="Arial"/>
              <a:cs typeface="Arial"/>
            </a:endParaRPr>
          </a:p>
        </p:txBody>
      </p:sp>
      <p:sp>
        <p:nvSpPr>
          <p:cNvPr id="235" name="object 235"/>
          <p:cNvSpPr txBox="1"/>
          <p:nvPr/>
        </p:nvSpPr>
        <p:spPr>
          <a:xfrm>
            <a:off x="1215642" y="6521793"/>
            <a:ext cx="349694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latin typeface="Arial"/>
                <a:cs typeface="Arial"/>
              </a:rPr>
              <a:t>Separ</a:t>
            </a:r>
            <a:r>
              <a:rPr dirty="0" sz="800" spc="-20">
                <a:latin typeface="Arial"/>
                <a:cs typeface="Arial"/>
              </a:rPr>
              <a:t>a</a:t>
            </a:r>
            <a:r>
              <a:rPr dirty="0" sz="800" spc="-5">
                <a:latin typeface="Arial"/>
                <a:cs typeface="Arial"/>
              </a:rPr>
              <a:t>ting</a:t>
            </a:r>
            <a:r>
              <a:rPr dirty="0" sz="800" spc="4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ability</a:t>
            </a:r>
            <a:r>
              <a:rPr dirty="0" sz="800" spc="3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of</a:t>
            </a:r>
            <a:r>
              <a:rPr dirty="0" sz="800" spc="4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centrifug</a:t>
            </a:r>
            <a:r>
              <a:rPr dirty="0" sz="800" spc="-20">
                <a:latin typeface="Arial"/>
                <a:cs typeface="Arial"/>
              </a:rPr>
              <a:t>e</a:t>
            </a:r>
            <a:r>
              <a:rPr dirty="0" sz="800" spc="-5">
                <a:latin typeface="Arial"/>
                <a:cs typeface="Arial"/>
              </a:rPr>
              <a:t>s</a:t>
            </a:r>
            <a:r>
              <a:rPr dirty="0" sz="800" spc="4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according</a:t>
            </a:r>
            <a:r>
              <a:rPr dirty="0" sz="800" spc="3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to</a:t>
            </a:r>
            <a:r>
              <a:rPr dirty="0" sz="800" spc="4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the</a:t>
            </a:r>
            <a:r>
              <a:rPr dirty="0" sz="800" spc="3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size</a:t>
            </a:r>
            <a:r>
              <a:rPr dirty="0" sz="800" spc="3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of</a:t>
            </a:r>
            <a:r>
              <a:rPr dirty="0" sz="800" spc="4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suspend</a:t>
            </a:r>
            <a:r>
              <a:rPr dirty="0" sz="800" spc="-20">
                <a:latin typeface="Arial"/>
                <a:cs typeface="Arial"/>
              </a:rPr>
              <a:t>e</a:t>
            </a:r>
            <a:r>
              <a:rPr dirty="0" sz="800" spc="-5">
                <a:latin typeface="Arial"/>
                <a:cs typeface="Arial"/>
              </a:rPr>
              <a:t>d</a:t>
            </a:r>
            <a:r>
              <a:rPr dirty="0" sz="800" spc="4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particl</a:t>
            </a:r>
            <a:r>
              <a:rPr dirty="0" sz="800" spc="-15">
                <a:latin typeface="Arial"/>
                <a:cs typeface="Arial"/>
              </a:rPr>
              <a:t>e</a:t>
            </a:r>
            <a:r>
              <a:rPr dirty="0" sz="800">
                <a:latin typeface="Arial"/>
                <a:cs typeface="Arial"/>
              </a:rPr>
              <a:t>s.</a:t>
            </a:r>
            <a:endParaRPr sz="800">
              <a:latin typeface="Arial"/>
              <a:cs typeface="Arial"/>
            </a:endParaRPr>
          </a:p>
        </p:txBody>
      </p:sp>
      <p:sp>
        <p:nvSpPr>
          <p:cNvPr id="236" name="object 236"/>
          <p:cNvSpPr txBox="1"/>
          <p:nvPr/>
        </p:nvSpPr>
        <p:spPr>
          <a:xfrm>
            <a:off x="1674939" y="7026030"/>
            <a:ext cx="802005" cy="111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Solids,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25">
                <a:solidFill>
                  <a:srgbClr val="231F20"/>
                </a:solidFill>
                <a:latin typeface="Arial"/>
                <a:cs typeface="Arial"/>
              </a:rPr>
              <a:t>%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by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volume</a:t>
            </a:r>
            <a:endParaRPr sz="650">
              <a:latin typeface="Arial"/>
              <a:cs typeface="Arial"/>
            </a:endParaRPr>
          </a:p>
        </p:txBody>
      </p:sp>
      <p:sp>
        <p:nvSpPr>
          <p:cNvPr id="237" name="object 237"/>
          <p:cNvSpPr txBox="1"/>
          <p:nvPr/>
        </p:nvSpPr>
        <p:spPr>
          <a:xfrm>
            <a:off x="1674939" y="7207783"/>
            <a:ext cx="1290955" cy="1492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Se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parat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20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i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th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ar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i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f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ie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bo</a:t>
            </a:r>
            <a:r>
              <a:rPr dirty="0" sz="650" spc="20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</a:t>
            </a:r>
            <a:endParaRPr sz="650">
              <a:latin typeface="Arial"/>
              <a:cs typeface="Arial"/>
            </a:endParaRPr>
          </a:p>
          <a:p>
            <a:pPr marL="12700" marR="5080">
              <a:lnSpc>
                <a:spcPct val="232300"/>
              </a:lnSpc>
            </a:pP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Se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parat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20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i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th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sel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f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-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le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n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i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ng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bo</a:t>
            </a:r>
            <a:r>
              <a:rPr dirty="0" sz="650" spc="20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l Se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parat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20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i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th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n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zz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le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bo</a:t>
            </a:r>
            <a:r>
              <a:rPr dirty="0" sz="650" spc="20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 </a:t>
            </a:r>
            <a:r>
              <a:rPr dirty="0" sz="650" spc="20">
                <a:solidFill>
                  <a:srgbClr val="231F20"/>
                </a:solidFill>
                <a:latin typeface="Arial"/>
                <a:cs typeface="Arial"/>
              </a:rPr>
              <a:t>D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ca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n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</a:t>
            </a:r>
            <a:endParaRPr sz="650">
              <a:latin typeface="Arial"/>
              <a:cs typeface="Arial"/>
            </a:endParaRPr>
          </a:p>
          <a:p>
            <a:pPr marL="12700" marR="594360">
              <a:lnSpc>
                <a:spcPct val="232200"/>
              </a:lnSpc>
            </a:pP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B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k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n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tr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i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f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u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g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e 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K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n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i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f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n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tr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i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f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u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g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e 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us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h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n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tr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i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f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u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g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e</a:t>
            </a:r>
            <a:endParaRPr sz="650">
              <a:latin typeface="Arial"/>
              <a:cs typeface="Arial"/>
            </a:endParaRPr>
          </a:p>
        </p:txBody>
      </p:sp>
      <p:sp>
        <p:nvSpPr>
          <p:cNvPr id="238" name="object 238"/>
          <p:cNvSpPr txBox="1"/>
          <p:nvPr/>
        </p:nvSpPr>
        <p:spPr>
          <a:xfrm>
            <a:off x="4822066" y="7035083"/>
            <a:ext cx="363220" cy="111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54000" algn="l"/>
              </a:tabLst>
            </a:pP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7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0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80</a:t>
            </a:r>
            <a:endParaRPr sz="650">
              <a:latin typeface="Arial"/>
              <a:cs typeface="Arial"/>
            </a:endParaRPr>
          </a:p>
        </p:txBody>
      </p:sp>
      <p:sp>
        <p:nvSpPr>
          <p:cNvPr id="239" name="object 239"/>
          <p:cNvSpPr txBox="1"/>
          <p:nvPr/>
        </p:nvSpPr>
        <p:spPr>
          <a:xfrm>
            <a:off x="5305159" y="7035083"/>
            <a:ext cx="374650" cy="111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9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0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    </a:t>
            </a:r>
            <a:r>
              <a:rPr dirty="0" sz="650" spc="-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00</a:t>
            </a:r>
            <a:endParaRPr sz="650">
              <a:latin typeface="Arial"/>
              <a:cs typeface="Arial"/>
            </a:endParaRPr>
          </a:p>
        </p:txBody>
      </p:sp>
      <p:sp>
        <p:nvSpPr>
          <p:cNvPr id="240" name="object 240"/>
          <p:cNvSpPr/>
          <p:nvPr/>
        </p:nvSpPr>
        <p:spPr>
          <a:xfrm>
            <a:off x="1676082" y="7151916"/>
            <a:ext cx="3945890" cy="0"/>
          </a:xfrm>
          <a:custGeom>
            <a:avLst/>
            <a:gdLst/>
            <a:ahLst/>
            <a:cxnLst/>
            <a:rect l="l" t="t" r="r" b="b"/>
            <a:pathLst>
              <a:path w="3945890" h="0">
                <a:moveTo>
                  <a:pt x="0" y="0"/>
                </a:moveTo>
                <a:lnTo>
                  <a:pt x="3945445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1" name="object 241"/>
          <p:cNvSpPr/>
          <p:nvPr/>
        </p:nvSpPr>
        <p:spPr>
          <a:xfrm>
            <a:off x="1676082" y="7154805"/>
            <a:ext cx="3945890" cy="0"/>
          </a:xfrm>
          <a:custGeom>
            <a:avLst/>
            <a:gdLst/>
            <a:ahLst/>
            <a:cxnLst/>
            <a:rect l="l" t="t" r="r" b="b"/>
            <a:pathLst>
              <a:path w="3945890" h="0">
                <a:moveTo>
                  <a:pt x="0" y="0"/>
                </a:moveTo>
                <a:lnTo>
                  <a:pt x="3945445" y="0"/>
                </a:lnTo>
              </a:path>
            </a:pathLst>
          </a:custGeom>
          <a:ln w="5778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2" name="object 242"/>
          <p:cNvSpPr txBox="1"/>
          <p:nvPr/>
        </p:nvSpPr>
        <p:spPr>
          <a:xfrm>
            <a:off x="3418313" y="7035083"/>
            <a:ext cx="1283970" cy="111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54000" algn="l"/>
                <a:tab pos="495300" algn="l"/>
                <a:tab pos="932815" algn="l"/>
                <a:tab pos="1174750" algn="l"/>
              </a:tabLst>
            </a:pP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0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0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3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0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   </a:t>
            </a:r>
            <a:r>
              <a:rPr dirty="0" sz="650" spc="6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4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0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5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0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6</a:t>
            </a: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0</a:t>
            </a:r>
            <a:endParaRPr sz="650">
              <a:latin typeface="Arial"/>
              <a:cs typeface="Arial"/>
            </a:endParaRPr>
          </a:p>
        </p:txBody>
      </p:sp>
      <p:sp>
        <p:nvSpPr>
          <p:cNvPr id="243" name="object 243"/>
          <p:cNvSpPr txBox="1"/>
          <p:nvPr/>
        </p:nvSpPr>
        <p:spPr>
          <a:xfrm>
            <a:off x="3177845" y="7035083"/>
            <a:ext cx="73660" cy="111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50" spc="15">
                <a:solidFill>
                  <a:srgbClr val="231F20"/>
                </a:solidFill>
                <a:latin typeface="Arial"/>
                <a:cs typeface="Arial"/>
              </a:rPr>
              <a:t>0</a:t>
            </a:r>
            <a:endParaRPr sz="650">
              <a:latin typeface="Arial"/>
              <a:cs typeface="Arial"/>
            </a:endParaRPr>
          </a:p>
        </p:txBody>
      </p:sp>
      <p:sp>
        <p:nvSpPr>
          <p:cNvPr id="244" name="object 244"/>
          <p:cNvSpPr/>
          <p:nvPr/>
        </p:nvSpPr>
        <p:spPr>
          <a:xfrm>
            <a:off x="1676082" y="7382116"/>
            <a:ext cx="3945890" cy="0"/>
          </a:xfrm>
          <a:custGeom>
            <a:avLst/>
            <a:gdLst/>
            <a:ahLst/>
            <a:cxnLst/>
            <a:rect l="l" t="t" r="r" b="b"/>
            <a:pathLst>
              <a:path w="3945890" h="0">
                <a:moveTo>
                  <a:pt x="0" y="0"/>
                </a:moveTo>
                <a:lnTo>
                  <a:pt x="3945445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5" name="object 245"/>
          <p:cNvSpPr/>
          <p:nvPr/>
        </p:nvSpPr>
        <p:spPr>
          <a:xfrm>
            <a:off x="1676082" y="7385012"/>
            <a:ext cx="3945890" cy="0"/>
          </a:xfrm>
          <a:custGeom>
            <a:avLst/>
            <a:gdLst/>
            <a:ahLst/>
            <a:cxnLst/>
            <a:rect l="l" t="t" r="r" b="b"/>
            <a:pathLst>
              <a:path w="3945890" h="0">
                <a:moveTo>
                  <a:pt x="0" y="0"/>
                </a:moveTo>
                <a:lnTo>
                  <a:pt x="3945445" y="0"/>
                </a:lnTo>
              </a:path>
            </a:pathLst>
          </a:custGeom>
          <a:ln w="5791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6" name="object 246"/>
          <p:cNvSpPr/>
          <p:nvPr/>
        </p:nvSpPr>
        <p:spPr>
          <a:xfrm>
            <a:off x="1676082" y="7612113"/>
            <a:ext cx="3945890" cy="0"/>
          </a:xfrm>
          <a:custGeom>
            <a:avLst/>
            <a:gdLst/>
            <a:ahLst/>
            <a:cxnLst/>
            <a:rect l="l" t="t" r="r" b="b"/>
            <a:pathLst>
              <a:path w="3945890" h="0">
                <a:moveTo>
                  <a:pt x="0" y="0"/>
                </a:moveTo>
                <a:lnTo>
                  <a:pt x="3945445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7" name="object 247"/>
          <p:cNvSpPr/>
          <p:nvPr/>
        </p:nvSpPr>
        <p:spPr>
          <a:xfrm>
            <a:off x="1676082" y="7614996"/>
            <a:ext cx="3945890" cy="0"/>
          </a:xfrm>
          <a:custGeom>
            <a:avLst/>
            <a:gdLst/>
            <a:ahLst/>
            <a:cxnLst/>
            <a:rect l="l" t="t" r="r" b="b"/>
            <a:pathLst>
              <a:path w="3945890" h="0">
                <a:moveTo>
                  <a:pt x="0" y="0"/>
                </a:moveTo>
                <a:lnTo>
                  <a:pt x="3945445" y="0"/>
                </a:lnTo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8" name="object 248"/>
          <p:cNvSpPr/>
          <p:nvPr/>
        </p:nvSpPr>
        <p:spPr>
          <a:xfrm>
            <a:off x="1676082" y="7842313"/>
            <a:ext cx="3945890" cy="0"/>
          </a:xfrm>
          <a:custGeom>
            <a:avLst/>
            <a:gdLst/>
            <a:ahLst/>
            <a:cxnLst/>
            <a:rect l="l" t="t" r="r" b="b"/>
            <a:pathLst>
              <a:path w="3945890" h="0">
                <a:moveTo>
                  <a:pt x="0" y="0"/>
                </a:moveTo>
                <a:lnTo>
                  <a:pt x="3945445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9" name="object 249"/>
          <p:cNvSpPr/>
          <p:nvPr/>
        </p:nvSpPr>
        <p:spPr>
          <a:xfrm>
            <a:off x="1676082" y="7845094"/>
            <a:ext cx="3945890" cy="0"/>
          </a:xfrm>
          <a:custGeom>
            <a:avLst/>
            <a:gdLst/>
            <a:ahLst/>
            <a:cxnLst/>
            <a:rect l="l" t="t" r="r" b="b"/>
            <a:pathLst>
              <a:path w="3945890" h="0">
                <a:moveTo>
                  <a:pt x="0" y="0"/>
                </a:moveTo>
                <a:lnTo>
                  <a:pt x="3945445" y="0"/>
                </a:lnTo>
              </a:path>
            </a:pathLst>
          </a:custGeom>
          <a:ln w="556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0" name="object 250"/>
          <p:cNvSpPr/>
          <p:nvPr/>
        </p:nvSpPr>
        <p:spPr>
          <a:xfrm>
            <a:off x="1676082" y="8072297"/>
            <a:ext cx="3945890" cy="0"/>
          </a:xfrm>
          <a:custGeom>
            <a:avLst/>
            <a:gdLst/>
            <a:ahLst/>
            <a:cxnLst/>
            <a:rect l="l" t="t" r="r" b="b"/>
            <a:pathLst>
              <a:path w="3945890" h="0">
                <a:moveTo>
                  <a:pt x="0" y="0"/>
                </a:moveTo>
                <a:lnTo>
                  <a:pt x="3945445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1" name="object 251"/>
          <p:cNvSpPr/>
          <p:nvPr/>
        </p:nvSpPr>
        <p:spPr>
          <a:xfrm>
            <a:off x="1676082" y="8075186"/>
            <a:ext cx="3945890" cy="0"/>
          </a:xfrm>
          <a:custGeom>
            <a:avLst/>
            <a:gdLst/>
            <a:ahLst/>
            <a:cxnLst/>
            <a:rect l="l" t="t" r="r" b="b"/>
            <a:pathLst>
              <a:path w="3945890" h="0">
                <a:moveTo>
                  <a:pt x="0" y="0"/>
                </a:moveTo>
                <a:lnTo>
                  <a:pt x="3945445" y="0"/>
                </a:lnTo>
              </a:path>
            </a:pathLst>
          </a:custGeom>
          <a:ln w="5778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2" name="object 252"/>
          <p:cNvSpPr/>
          <p:nvPr/>
        </p:nvSpPr>
        <p:spPr>
          <a:xfrm>
            <a:off x="1676082" y="8302294"/>
            <a:ext cx="3945890" cy="0"/>
          </a:xfrm>
          <a:custGeom>
            <a:avLst/>
            <a:gdLst/>
            <a:ahLst/>
            <a:cxnLst/>
            <a:rect l="l" t="t" r="r" b="b"/>
            <a:pathLst>
              <a:path w="3945890" h="0">
                <a:moveTo>
                  <a:pt x="0" y="0"/>
                </a:moveTo>
                <a:lnTo>
                  <a:pt x="3945445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3" name="object 253"/>
          <p:cNvSpPr/>
          <p:nvPr/>
        </p:nvSpPr>
        <p:spPr>
          <a:xfrm>
            <a:off x="1676082" y="8305183"/>
            <a:ext cx="3945890" cy="0"/>
          </a:xfrm>
          <a:custGeom>
            <a:avLst/>
            <a:gdLst/>
            <a:ahLst/>
            <a:cxnLst/>
            <a:rect l="l" t="t" r="r" b="b"/>
            <a:pathLst>
              <a:path w="3945890" h="0">
                <a:moveTo>
                  <a:pt x="0" y="0"/>
                </a:moveTo>
                <a:lnTo>
                  <a:pt x="3945445" y="0"/>
                </a:lnTo>
              </a:path>
            </a:pathLst>
          </a:custGeom>
          <a:ln w="5778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4" name="object 254"/>
          <p:cNvSpPr/>
          <p:nvPr/>
        </p:nvSpPr>
        <p:spPr>
          <a:xfrm>
            <a:off x="1676082" y="8532494"/>
            <a:ext cx="3945890" cy="0"/>
          </a:xfrm>
          <a:custGeom>
            <a:avLst/>
            <a:gdLst/>
            <a:ahLst/>
            <a:cxnLst/>
            <a:rect l="l" t="t" r="r" b="b"/>
            <a:pathLst>
              <a:path w="3945890" h="0">
                <a:moveTo>
                  <a:pt x="0" y="0"/>
                </a:moveTo>
                <a:lnTo>
                  <a:pt x="3945445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5" name="object 255"/>
          <p:cNvSpPr/>
          <p:nvPr/>
        </p:nvSpPr>
        <p:spPr>
          <a:xfrm>
            <a:off x="1676082" y="8535390"/>
            <a:ext cx="3945890" cy="0"/>
          </a:xfrm>
          <a:custGeom>
            <a:avLst/>
            <a:gdLst/>
            <a:ahLst/>
            <a:cxnLst/>
            <a:rect l="l" t="t" r="r" b="b"/>
            <a:pathLst>
              <a:path w="3945890" h="0">
                <a:moveTo>
                  <a:pt x="0" y="0"/>
                </a:moveTo>
                <a:lnTo>
                  <a:pt x="3945445" y="0"/>
                </a:lnTo>
              </a:path>
            </a:pathLst>
          </a:custGeom>
          <a:ln w="5791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6" name="object 256"/>
          <p:cNvSpPr/>
          <p:nvPr/>
        </p:nvSpPr>
        <p:spPr>
          <a:xfrm>
            <a:off x="1670316" y="7151916"/>
            <a:ext cx="0" cy="1616710"/>
          </a:xfrm>
          <a:custGeom>
            <a:avLst/>
            <a:gdLst/>
            <a:ahLst/>
            <a:cxnLst/>
            <a:rect l="l" t="t" r="r" b="b"/>
            <a:pathLst>
              <a:path w="0" h="1616709">
                <a:moveTo>
                  <a:pt x="0" y="0"/>
                </a:moveTo>
                <a:lnTo>
                  <a:pt x="0" y="1616341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7" name="object 257"/>
          <p:cNvSpPr/>
          <p:nvPr/>
        </p:nvSpPr>
        <p:spPr>
          <a:xfrm>
            <a:off x="1673206" y="7151916"/>
            <a:ext cx="0" cy="1616710"/>
          </a:xfrm>
          <a:custGeom>
            <a:avLst/>
            <a:gdLst/>
            <a:ahLst/>
            <a:cxnLst/>
            <a:rect l="l" t="t" r="r" b="b"/>
            <a:pathLst>
              <a:path w="0" h="1616709">
                <a:moveTo>
                  <a:pt x="0" y="0"/>
                </a:moveTo>
                <a:lnTo>
                  <a:pt x="0" y="1616354"/>
                </a:lnTo>
              </a:path>
            </a:pathLst>
          </a:custGeom>
          <a:ln w="5778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8" name="object 258"/>
          <p:cNvSpPr/>
          <p:nvPr/>
        </p:nvSpPr>
        <p:spPr>
          <a:xfrm>
            <a:off x="3085350" y="7157681"/>
            <a:ext cx="0" cy="1610995"/>
          </a:xfrm>
          <a:custGeom>
            <a:avLst/>
            <a:gdLst/>
            <a:ahLst/>
            <a:cxnLst/>
            <a:rect l="l" t="t" r="r" b="b"/>
            <a:pathLst>
              <a:path w="0" h="1610995">
                <a:moveTo>
                  <a:pt x="0" y="0"/>
                </a:moveTo>
                <a:lnTo>
                  <a:pt x="0" y="1610575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9" name="object 259"/>
          <p:cNvSpPr/>
          <p:nvPr/>
        </p:nvSpPr>
        <p:spPr>
          <a:xfrm>
            <a:off x="3088233" y="7157681"/>
            <a:ext cx="0" cy="1610995"/>
          </a:xfrm>
          <a:custGeom>
            <a:avLst/>
            <a:gdLst/>
            <a:ahLst/>
            <a:cxnLst/>
            <a:rect l="l" t="t" r="r" b="b"/>
            <a:pathLst>
              <a:path w="0" h="1610995">
                <a:moveTo>
                  <a:pt x="0" y="0"/>
                </a:moveTo>
                <a:lnTo>
                  <a:pt x="0" y="1610575"/>
                </a:lnTo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0" name="object 260"/>
          <p:cNvSpPr/>
          <p:nvPr/>
        </p:nvSpPr>
        <p:spPr>
          <a:xfrm>
            <a:off x="3206000" y="7157681"/>
            <a:ext cx="0" cy="1610995"/>
          </a:xfrm>
          <a:custGeom>
            <a:avLst/>
            <a:gdLst/>
            <a:ahLst/>
            <a:cxnLst/>
            <a:rect l="l" t="t" r="r" b="b"/>
            <a:pathLst>
              <a:path w="0" h="1610995">
                <a:moveTo>
                  <a:pt x="0" y="0"/>
                </a:moveTo>
                <a:lnTo>
                  <a:pt x="0" y="1610575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1" name="object 261"/>
          <p:cNvSpPr/>
          <p:nvPr/>
        </p:nvSpPr>
        <p:spPr>
          <a:xfrm>
            <a:off x="3208889" y="7157681"/>
            <a:ext cx="0" cy="1610995"/>
          </a:xfrm>
          <a:custGeom>
            <a:avLst/>
            <a:gdLst/>
            <a:ahLst/>
            <a:cxnLst/>
            <a:rect l="l" t="t" r="r" b="b"/>
            <a:pathLst>
              <a:path w="0" h="1610995">
                <a:moveTo>
                  <a:pt x="0" y="0"/>
                </a:moveTo>
                <a:lnTo>
                  <a:pt x="0" y="1610575"/>
                </a:lnTo>
              </a:path>
            </a:pathLst>
          </a:custGeom>
          <a:ln w="5778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2" name="object 262"/>
          <p:cNvSpPr/>
          <p:nvPr/>
        </p:nvSpPr>
        <p:spPr>
          <a:xfrm>
            <a:off x="3447770" y="7157681"/>
            <a:ext cx="0" cy="512445"/>
          </a:xfrm>
          <a:custGeom>
            <a:avLst/>
            <a:gdLst/>
            <a:ahLst/>
            <a:cxnLst/>
            <a:rect l="l" t="t" r="r" b="b"/>
            <a:pathLst>
              <a:path w="0" h="512445">
                <a:moveTo>
                  <a:pt x="0" y="0"/>
                </a:moveTo>
                <a:lnTo>
                  <a:pt x="0" y="511975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3" name="object 263"/>
          <p:cNvSpPr/>
          <p:nvPr/>
        </p:nvSpPr>
        <p:spPr>
          <a:xfrm>
            <a:off x="3447770" y="7790548"/>
            <a:ext cx="0" cy="109220"/>
          </a:xfrm>
          <a:custGeom>
            <a:avLst/>
            <a:gdLst/>
            <a:ahLst/>
            <a:cxnLst/>
            <a:rect l="l" t="t" r="r" b="b"/>
            <a:pathLst>
              <a:path w="0" h="109220">
                <a:moveTo>
                  <a:pt x="0" y="0"/>
                </a:moveTo>
                <a:lnTo>
                  <a:pt x="0" y="109093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4" name="object 264"/>
          <p:cNvSpPr/>
          <p:nvPr/>
        </p:nvSpPr>
        <p:spPr>
          <a:xfrm>
            <a:off x="3447770" y="8020519"/>
            <a:ext cx="0" cy="97790"/>
          </a:xfrm>
          <a:custGeom>
            <a:avLst/>
            <a:gdLst/>
            <a:ahLst/>
            <a:cxnLst/>
            <a:rect l="l" t="t" r="r" b="b"/>
            <a:pathLst>
              <a:path w="0" h="97790">
                <a:moveTo>
                  <a:pt x="0" y="0"/>
                </a:moveTo>
                <a:lnTo>
                  <a:pt x="0" y="9777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5" name="object 265"/>
          <p:cNvSpPr/>
          <p:nvPr/>
        </p:nvSpPr>
        <p:spPr>
          <a:xfrm>
            <a:off x="3447770" y="8244738"/>
            <a:ext cx="0" cy="104139"/>
          </a:xfrm>
          <a:custGeom>
            <a:avLst/>
            <a:gdLst/>
            <a:ahLst/>
            <a:cxnLst/>
            <a:rect l="l" t="t" r="r" b="b"/>
            <a:pathLst>
              <a:path w="0" h="104140">
                <a:moveTo>
                  <a:pt x="0" y="0"/>
                </a:moveTo>
                <a:lnTo>
                  <a:pt x="0" y="103555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6" name="object 266"/>
          <p:cNvSpPr/>
          <p:nvPr/>
        </p:nvSpPr>
        <p:spPr>
          <a:xfrm>
            <a:off x="3447770" y="8474950"/>
            <a:ext cx="0" cy="293370"/>
          </a:xfrm>
          <a:custGeom>
            <a:avLst/>
            <a:gdLst/>
            <a:ahLst/>
            <a:cxnLst/>
            <a:rect l="l" t="t" r="r" b="b"/>
            <a:pathLst>
              <a:path w="0" h="293370">
                <a:moveTo>
                  <a:pt x="0" y="0"/>
                </a:moveTo>
                <a:lnTo>
                  <a:pt x="0" y="293306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7" name="object 267"/>
          <p:cNvSpPr/>
          <p:nvPr/>
        </p:nvSpPr>
        <p:spPr>
          <a:xfrm>
            <a:off x="3450659" y="7157681"/>
            <a:ext cx="0" cy="512445"/>
          </a:xfrm>
          <a:custGeom>
            <a:avLst/>
            <a:gdLst/>
            <a:ahLst/>
            <a:cxnLst/>
            <a:rect l="l" t="t" r="r" b="b"/>
            <a:pathLst>
              <a:path w="0" h="512445">
                <a:moveTo>
                  <a:pt x="0" y="0"/>
                </a:moveTo>
                <a:lnTo>
                  <a:pt x="0" y="511975"/>
                </a:lnTo>
              </a:path>
            </a:pathLst>
          </a:custGeom>
          <a:ln w="5778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8" name="object 268"/>
          <p:cNvSpPr/>
          <p:nvPr/>
        </p:nvSpPr>
        <p:spPr>
          <a:xfrm>
            <a:off x="3450659" y="7790548"/>
            <a:ext cx="0" cy="109220"/>
          </a:xfrm>
          <a:custGeom>
            <a:avLst/>
            <a:gdLst/>
            <a:ahLst/>
            <a:cxnLst/>
            <a:rect l="l" t="t" r="r" b="b"/>
            <a:pathLst>
              <a:path w="0" h="109220">
                <a:moveTo>
                  <a:pt x="0" y="0"/>
                </a:moveTo>
                <a:lnTo>
                  <a:pt x="0" y="109093"/>
                </a:lnTo>
              </a:path>
            </a:pathLst>
          </a:custGeom>
          <a:ln w="5778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9" name="object 269"/>
          <p:cNvSpPr/>
          <p:nvPr/>
        </p:nvSpPr>
        <p:spPr>
          <a:xfrm>
            <a:off x="3450659" y="8020519"/>
            <a:ext cx="0" cy="97790"/>
          </a:xfrm>
          <a:custGeom>
            <a:avLst/>
            <a:gdLst/>
            <a:ahLst/>
            <a:cxnLst/>
            <a:rect l="l" t="t" r="r" b="b"/>
            <a:pathLst>
              <a:path w="0" h="97790">
                <a:moveTo>
                  <a:pt x="0" y="0"/>
                </a:moveTo>
                <a:lnTo>
                  <a:pt x="0" y="97777"/>
                </a:lnTo>
              </a:path>
            </a:pathLst>
          </a:custGeom>
          <a:ln w="5778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0" name="object 270"/>
          <p:cNvSpPr/>
          <p:nvPr/>
        </p:nvSpPr>
        <p:spPr>
          <a:xfrm>
            <a:off x="3450659" y="8244738"/>
            <a:ext cx="0" cy="104139"/>
          </a:xfrm>
          <a:custGeom>
            <a:avLst/>
            <a:gdLst/>
            <a:ahLst/>
            <a:cxnLst/>
            <a:rect l="l" t="t" r="r" b="b"/>
            <a:pathLst>
              <a:path w="0" h="104140">
                <a:moveTo>
                  <a:pt x="0" y="0"/>
                </a:moveTo>
                <a:lnTo>
                  <a:pt x="0" y="103555"/>
                </a:lnTo>
              </a:path>
            </a:pathLst>
          </a:custGeom>
          <a:ln w="5778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1" name="object 271"/>
          <p:cNvSpPr/>
          <p:nvPr/>
        </p:nvSpPr>
        <p:spPr>
          <a:xfrm>
            <a:off x="3450659" y="8474950"/>
            <a:ext cx="0" cy="293370"/>
          </a:xfrm>
          <a:custGeom>
            <a:avLst/>
            <a:gdLst/>
            <a:ahLst/>
            <a:cxnLst/>
            <a:rect l="l" t="t" r="r" b="b"/>
            <a:pathLst>
              <a:path w="0" h="293370">
                <a:moveTo>
                  <a:pt x="0" y="0"/>
                </a:moveTo>
                <a:lnTo>
                  <a:pt x="0" y="293306"/>
                </a:lnTo>
              </a:path>
            </a:pathLst>
          </a:custGeom>
          <a:ln w="5778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2" name="object 272"/>
          <p:cNvSpPr/>
          <p:nvPr/>
        </p:nvSpPr>
        <p:spPr>
          <a:xfrm>
            <a:off x="3689312" y="7157681"/>
            <a:ext cx="0" cy="512445"/>
          </a:xfrm>
          <a:custGeom>
            <a:avLst/>
            <a:gdLst/>
            <a:ahLst/>
            <a:cxnLst/>
            <a:rect l="l" t="t" r="r" b="b"/>
            <a:pathLst>
              <a:path w="0" h="512445">
                <a:moveTo>
                  <a:pt x="0" y="0"/>
                </a:moveTo>
                <a:lnTo>
                  <a:pt x="0" y="511975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3" name="object 273"/>
          <p:cNvSpPr/>
          <p:nvPr/>
        </p:nvSpPr>
        <p:spPr>
          <a:xfrm>
            <a:off x="3689312" y="7790548"/>
            <a:ext cx="0" cy="109220"/>
          </a:xfrm>
          <a:custGeom>
            <a:avLst/>
            <a:gdLst/>
            <a:ahLst/>
            <a:cxnLst/>
            <a:rect l="l" t="t" r="r" b="b"/>
            <a:pathLst>
              <a:path w="0" h="109220">
                <a:moveTo>
                  <a:pt x="0" y="0"/>
                </a:moveTo>
                <a:lnTo>
                  <a:pt x="0" y="109093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4" name="object 274"/>
          <p:cNvSpPr/>
          <p:nvPr/>
        </p:nvSpPr>
        <p:spPr>
          <a:xfrm>
            <a:off x="3689312" y="8020519"/>
            <a:ext cx="0" cy="97790"/>
          </a:xfrm>
          <a:custGeom>
            <a:avLst/>
            <a:gdLst/>
            <a:ahLst/>
            <a:cxnLst/>
            <a:rect l="l" t="t" r="r" b="b"/>
            <a:pathLst>
              <a:path w="0" h="97790">
                <a:moveTo>
                  <a:pt x="0" y="0"/>
                </a:moveTo>
                <a:lnTo>
                  <a:pt x="0" y="9777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5" name="object 275"/>
          <p:cNvSpPr/>
          <p:nvPr/>
        </p:nvSpPr>
        <p:spPr>
          <a:xfrm>
            <a:off x="3689312" y="8244738"/>
            <a:ext cx="0" cy="104139"/>
          </a:xfrm>
          <a:custGeom>
            <a:avLst/>
            <a:gdLst/>
            <a:ahLst/>
            <a:cxnLst/>
            <a:rect l="l" t="t" r="r" b="b"/>
            <a:pathLst>
              <a:path w="0" h="104140">
                <a:moveTo>
                  <a:pt x="0" y="0"/>
                </a:moveTo>
                <a:lnTo>
                  <a:pt x="0" y="103555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6" name="object 276"/>
          <p:cNvSpPr/>
          <p:nvPr/>
        </p:nvSpPr>
        <p:spPr>
          <a:xfrm>
            <a:off x="3689312" y="8474950"/>
            <a:ext cx="0" cy="293370"/>
          </a:xfrm>
          <a:custGeom>
            <a:avLst/>
            <a:gdLst/>
            <a:ahLst/>
            <a:cxnLst/>
            <a:rect l="l" t="t" r="r" b="b"/>
            <a:pathLst>
              <a:path w="0" h="293370">
                <a:moveTo>
                  <a:pt x="0" y="0"/>
                </a:moveTo>
                <a:lnTo>
                  <a:pt x="0" y="293306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7" name="object 277"/>
          <p:cNvSpPr/>
          <p:nvPr/>
        </p:nvSpPr>
        <p:spPr>
          <a:xfrm>
            <a:off x="3692200" y="7157681"/>
            <a:ext cx="0" cy="512445"/>
          </a:xfrm>
          <a:custGeom>
            <a:avLst/>
            <a:gdLst/>
            <a:ahLst/>
            <a:cxnLst/>
            <a:rect l="l" t="t" r="r" b="b"/>
            <a:pathLst>
              <a:path w="0" h="512445">
                <a:moveTo>
                  <a:pt x="0" y="0"/>
                </a:moveTo>
                <a:lnTo>
                  <a:pt x="0" y="511975"/>
                </a:lnTo>
              </a:path>
            </a:pathLst>
          </a:custGeom>
          <a:ln w="5778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8" name="object 278"/>
          <p:cNvSpPr/>
          <p:nvPr/>
        </p:nvSpPr>
        <p:spPr>
          <a:xfrm>
            <a:off x="3692200" y="7790548"/>
            <a:ext cx="0" cy="109220"/>
          </a:xfrm>
          <a:custGeom>
            <a:avLst/>
            <a:gdLst/>
            <a:ahLst/>
            <a:cxnLst/>
            <a:rect l="l" t="t" r="r" b="b"/>
            <a:pathLst>
              <a:path w="0" h="109220">
                <a:moveTo>
                  <a:pt x="0" y="0"/>
                </a:moveTo>
                <a:lnTo>
                  <a:pt x="0" y="109093"/>
                </a:lnTo>
              </a:path>
            </a:pathLst>
          </a:custGeom>
          <a:ln w="5778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9" name="object 279"/>
          <p:cNvSpPr/>
          <p:nvPr/>
        </p:nvSpPr>
        <p:spPr>
          <a:xfrm>
            <a:off x="3692200" y="8020519"/>
            <a:ext cx="0" cy="97790"/>
          </a:xfrm>
          <a:custGeom>
            <a:avLst/>
            <a:gdLst/>
            <a:ahLst/>
            <a:cxnLst/>
            <a:rect l="l" t="t" r="r" b="b"/>
            <a:pathLst>
              <a:path w="0" h="97790">
                <a:moveTo>
                  <a:pt x="0" y="0"/>
                </a:moveTo>
                <a:lnTo>
                  <a:pt x="0" y="97777"/>
                </a:lnTo>
              </a:path>
            </a:pathLst>
          </a:custGeom>
          <a:ln w="5778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0" name="object 280"/>
          <p:cNvSpPr/>
          <p:nvPr/>
        </p:nvSpPr>
        <p:spPr>
          <a:xfrm>
            <a:off x="3692200" y="8244738"/>
            <a:ext cx="0" cy="104139"/>
          </a:xfrm>
          <a:custGeom>
            <a:avLst/>
            <a:gdLst/>
            <a:ahLst/>
            <a:cxnLst/>
            <a:rect l="l" t="t" r="r" b="b"/>
            <a:pathLst>
              <a:path w="0" h="104140">
                <a:moveTo>
                  <a:pt x="0" y="0"/>
                </a:moveTo>
                <a:lnTo>
                  <a:pt x="0" y="103555"/>
                </a:lnTo>
              </a:path>
            </a:pathLst>
          </a:custGeom>
          <a:ln w="5778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1" name="object 281"/>
          <p:cNvSpPr/>
          <p:nvPr/>
        </p:nvSpPr>
        <p:spPr>
          <a:xfrm>
            <a:off x="3692200" y="8474950"/>
            <a:ext cx="0" cy="293370"/>
          </a:xfrm>
          <a:custGeom>
            <a:avLst/>
            <a:gdLst/>
            <a:ahLst/>
            <a:cxnLst/>
            <a:rect l="l" t="t" r="r" b="b"/>
            <a:pathLst>
              <a:path w="0" h="293370">
                <a:moveTo>
                  <a:pt x="0" y="0"/>
                </a:moveTo>
                <a:lnTo>
                  <a:pt x="0" y="293306"/>
                </a:lnTo>
              </a:path>
            </a:pathLst>
          </a:custGeom>
          <a:ln w="5778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2" name="object 282"/>
          <p:cNvSpPr/>
          <p:nvPr/>
        </p:nvSpPr>
        <p:spPr>
          <a:xfrm>
            <a:off x="3930853" y="7157681"/>
            <a:ext cx="0" cy="742315"/>
          </a:xfrm>
          <a:custGeom>
            <a:avLst/>
            <a:gdLst/>
            <a:ahLst/>
            <a:cxnLst/>
            <a:rect l="l" t="t" r="r" b="b"/>
            <a:pathLst>
              <a:path w="0" h="742315">
                <a:moveTo>
                  <a:pt x="0" y="0"/>
                </a:moveTo>
                <a:lnTo>
                  <a:pt x="0" y="741959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3" name="object 283"/>
          <p:cNvSpPr/>
          <p:nvPr/>
        </p:nvSpPr>
        <p:spPr>
          <a:xfrm>
            <a:off x="3930853" y="8020519"/>
            <a:ext cx="0" cy="97790"/>
          </a:xfrm>
          <a:custGeom>
            <a:avLst/>
            <a:gdLst/>
            <a:ahLst/>
            <a:cxnLst/>
            <a:rect l="l" t="t" r="r" b="b"/>
            <a:pathLst>
              <a:path w="0" h="97790">
                <a:moveTo>
                  <a:pt x="0" y="0"/>
                </a:moveTo>
                <a:lnTo>
                  <a:pt x="0" y="9777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4" name="object 284"/>
          <p:cNvSpPr/>
          <p:nvPr/>
        </p:nvSpPr>
        <p:spPr>
          <a:xfrm>
            <a:off x="3930853" y="8244738"/>
            <a:ext cx="0" cy="104139"/>
          </a:xfrm>
          <a:custGeom>
            <a:avLst/>
            <a:gdLst/>
            <a:ahLst/>
            <a:cxnLst/>
            <a:rect l="l" t="t" r="r" b="b"/>
            <a:pathLst>
              <a:path w="0" h="104140">
                <a:moveTo>
                  <a:pt x="0" y="0"/>
                </a:moveTo>
                <a:lnTo>
                  <a:pt x="0" y="103555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5" name="object 285"/>
          <p:cNvSpPr/>
          <p:nvPr/>
        </p:nvSpPr>
        <p:spPr>
          <a:xfrm>
            <a:off x="3930853" y="8474950"/>
            <a:ext cx="0" cy="104139"/>
          </a:xfrm>
          <a:custGeom>
            <a:avLst/>
            <a:gdLst/>
            <a:ahLst/>
            <a:cxnLst/>
            <a:rect l="l" t="t" r="r" b="b"/>
            <a:pathLst>
              <a:path w="0" h="104140">
                <a:moveTo>
                  <a:pt x="0" y="0"/>
                </a:moveTo>
                <a:lnTo>
                  <a:pt x="0" y="103555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6" name="object 286"/>
          <p:cNvSpPr/>
          <p:nvPr/>
        </p:nvSpPr>
        <p:spPr>
          <a:xfrm>
            <a:off x="3930853" y="8704935"/>
            <a:ext cx="0" cy="63500"/>
          </a:xfrm>
          <a:custGeom>
            <a:avLst/>
            <a:gdLst/>
            <a:ahLst/>
            <a:cxnLst/>
            <a:rect l="l" t="t" r="r" b="b"/>
            <a:pathLst>
              <a:path w="0" h="63500">
                <a:moveTo>
                  <a:pt x="0" y="0"/>
                </a:moveTo>
                <a:lnTo>
                  <a:pt x="0" y="6332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7" name="object 287"/>
          <p:cNvSpPr/>
          <p:nvPr/>
        </p:nvSpPr>
        <p:spPr>
          <a:xfrm>
            <a:off x="3933742" y="7157681"/>
            <a:ext cx="0" cy="742315"/>
          </a:xfrm>
          <a:custGeom>
            <a:avLst/>
            <a:gdLst/>
            <a:ahLst/>
            <a:cxnLst/>
            <a:rect l="l" t="t" r="r" b="b"/>
            <a:pathLst>
              <a:path w="0" h="742315">
                <a:moveTo>
                  <a:pt x="0" y="0"/>
                </a:moveTo>
                <a:lnTo>
                  <a:pt x="0" y="741959"/>
                </a:lnTo>
              </a:path>
            </a:pathLst>
          </a:custGeom>
          <a:ln w="5778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8" name="object 288"/>
          <p:cNvSpPr/>
          <p:nvPr/>
        </p:nvSpPr>
        <p:spPr>
          <a:xfrm>
            <a:off x="3933742" y="8020519"/>
            <a:ext cx="0" cy="97790"/>
          </a:xfrm>
          <a:custGeom>
            <a:avLst/>
            <a:gdLst/>
            <a:ahLst/>
            <a:cxnLst/>
            <a:rect l="l" t="t" r="r" b="b"/>
            <a:pathLst>
              <a:path w="0" h="97790">
                <a:moveTo>
                  <a:pt x="0" y="0"/>
                </a:moveTo>
                <a:lnTo>
                  <a:pt x="0" y="97777"/>
                </a:lnTo>
              </a:path>
            </a:pathLst>
          </a:custGeom>
          <a:ln w="5778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9" name="object 289"/>
          <p:cNvSpPr/>
          <p:nvPr/>
        </p:nvSpPr>
        <p:spPr>
          <a:xfrm>
            <a:off x="3933742" y="8244738"/>
            <a:ext cx="0" cy="104139"/>
          </a:xfrm>
          <a:custGeom>
            <a:avLst/>
            <a:gdLst/>
            <a:ahLst/>
            <a:cxnLst/>
            <a:rect l="l" t="t" r="r" b="b"/>
            <a:pathLst>
              <a:path w="0" h="104140">
                <a:moveTo>
                  <a:pt x="0" y="0"/>
                </a:moveTo>
                <a:lnTo>
                  <a:pt x="0" y="103555"/>
                </a:lnTo>
              </a:path>
            </a:pathLst>
          </a:custGeom>
          <a:ln w="5778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0" name="object 290"/>
          <p:cNvSpPr/>
          <p:nvPr/>
        </p:nvSpPr>
        <p:spPr>
          <a:xfrm>
            <a:off x="3933742" y="8474950"/>
            <a:ext cx="0" cy="104139"/>
          </a:xfrm>
          <a:custGeom>
            <a:avLst/>
            <a:gdLst/>
            <a:ahLst/>
            <a:cxnLst/>
            <a:rect l="l" t="t" r="r" b="b"/>
            <a:pathLst>
              <a:path w="0" h="104140">
                <a:moveTo>
                  <a:pt x="0" y="0"/>
                </a:moveTo>
                <a:lnTo>
                  <a:pt x="0" y="103555"/>
                </a:lnTo>
              </a:path>
            </a:pathLst>
          </a:custGeom>
          <a:ln w="5778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1" name="object 291"/>
          <p:cNvSpPr/>
          <p:nvPr/>
        </p:nvSpPr>
        <p:spPr>
          <a:xfrm>
            <a:off x="3933742" y="8704935"/>
            <a:ext cx="0" cy="63500"/>
          </a:xfrm>
          <a:custGeom>
            <a:avLst/>
            <a:gdLst/>
            <a:ahLst/>
            <a:cxnLst/>
            <a:rect l="l" t="t" r="r" b="b"/>
            <a:pathLst>
              <a:path w="0" h="63500">
                <a:moveTo>
                  <a:pt x="0" y="0"/>
                </a:moveTo>
                <a:lnTo>
                  <a:pt x="0" y="63322"/>
                </a:lnTo>
              </a:path>
            </a:pathLst>
          </a:custGeom>
          <a:ln w="5778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2" name="object 292"/>
          <p:cNvSpPr/>
          <p:nvPr/>
        </p:nvSpPr>
        <p:spPr>
          <a:xfrm>
            <a:off x="4172394" y="7157681"/>
            <a:ext cx="0" cy="742315"/>
          </a:xfrm>
          <a:custGeom>
            <a:avLst/>
            <a:gdLst/>
            <a:ahLst/>
            <a:cxnLst/>
            <a:rect l="l" t="t" r="r" b="b"/>
            <a:pathLst>
              <a:path w="0" h="742315">
                <a:moveTo>
                  <a:pt x="0" y="0"/>
                </a:moveTo>
                <a:lnTo>
                  <a:pt x="0" y="741959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3" name="object 293"/>
          <p:cNvSpPr/>
          <p:nvPr/>
        </p:nvSpPr>
        <p:spPr>
          <a:xfrm>
            <a:off x="4172394" y="8020519"/>
            <a:ext cx="0" cy="97790"/>
          </a:xfrm>
          <a:custGeom>
            <a:avLst/>
            <a:gdLst/>
            <a:ahLst/>
            <a:cxnLst/>
            <a:rect l="l" t="t" r="r" b="b"/>
            <a:pathLst>
              <a:path w="0" h="97790">
                <a:moveTo>
                  <a:pt x="0" y="0"/>
                </a:moveTo>
                <a:lnTo>
                  <a:pt x="0" y="9777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4" name="object 294"/>
          <p:cNvSpPr/>
          <p:nvPr/>
        </p:nvSpPr>
        <p:spPr>
          <a:xfrm>
            <a:off x="4172394" y="8244738"/>
            <a:ext cx="0" cy="104139"/>
          </a:xfrm>
          <a:custGeom>
            <a:avLst/>
            <a:gdLst/>
            <a:ahLst/>
            <a:cxnLst/>
            <a:rect l="l" t="t" r="r" b="b"/>
            <a:pathLst>
              <a:path w="0" h="104140">
                <a:moveTo>
                  <a:pt x="0" y="0"/>
                </a:moveTo>
                <a:lnTo>
                  <a:pt x="0" y="103555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5" name="object 295"/>
          <p:cNvSpPr/>
          <p:nvPr/>
        </p:nvSpPr>
        <p:spPr>
          <a:xfrm>
            <a:off x="4172394" y="8474950"/>
            <a:ext cx="0" cy="104139"/>
          </a:xfrm>
          <a:custGeom>
            <a:avLst/>
            <a:gdLst/>
            <a:ahLst/>
            <a:cxnLst/>
            <a:rect l="l" t="t" r="r" b="b"/>
            <a:pathLst>
              <a:path w="0" h="104140">
                <a:moveTo>
                  <a:pt x="0" y="0"/>
                </a:moveTo>
                <a:lnTo>
                  <a:pt x="0" y="103555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6" name="object 296"/>
          <p:cNvSpPr/>
          <p:nvPr/>
        </p:nvSpPr>
        <p:spPr>
          <a:xfrm>
            <a:off x="4172394" y="8704935"/>
            <a:ext cx="0" cy="63500"/>
          </a:xfrm>
          <a:custGeom>
            <a:avLst/>
            <a:gdLst/>
            <a:ahLst/>
            <a:cxnLst/>
            <a:rect l="l" t="t" r="r" b="b"/>
            <a:pathLst>
              <a:path w="0" h="63500">
                <a:moveTo>
                  <a:pt x="0" y="0"/>
                </a:moveTo>
                <a:lnTo>
                  <a:pt x="0" y="6332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7" name="object 297"/>
          <p:cNvSpPr/>
          <p:nvPr/>
        </p:nvSpPr>
        <p:spPr>
          <a:xfrm>
            <a:off x="4175277" y="7157681"/>
            <a:ext cx="0" cy="742315"/>
          </a:xfrm>
          <a:custGeom>
            <a:avLst/>
            <a:gdLst/>
            <a:ahLst/>
            <a:cxnLst/>
            <a:rect l="l" t="t" r="r" b="b"/>
            <a:pathLst>
              <a:path w="0" h="742315">
                <a:moveTo>
                  <a:pt x="0" y="0"/>
                </a:moveTo>
                <a:lnTo>
                  <a:pt x="0" y="741959"/>
                </a:lnTo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8" name="object 298"/>
          <p:cNvSpPr/>
          <p:nvPr/>
        </p:nvSpPr>
        <p:spPr>
          <a:xfrm>
            <a:off x="4175277" y="8020519"/>
            <a:ext cx="0" cy="97790"/>
          </a:xfrm>
          <a:custGeom>
            <a:avLst/>
            <a:gdLst/>
            <a:ahLst/>
            <a:cxnLst/>
            <a:rect l="l" t="t" r="r" b="b"/>
            <a:pathLst>
              <a:path w="0" h="97790">
                <a:moveTo>
                  <a:pt x="0" y="0"/>
                </a:moveTo>
                <a:lnTo>
                  <a:pt x="0" y="97777"/>
                </a:lnTo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9" name="object 299"/>
          <p:cNvSpPr/>
          <p:nvPr/>
        </p:nvSpPr>
        <p:spPr>
          <a:xfrm>
            <a:off x="4175277" y="8244738"/>
            <a:ext cx="0" cy="104139"/>
          </a:xfrm>
          <a:custGeom>
            <a:avLst/>
            <a:gdLst/>
            <a:ahLst/>
            <a:cxnLst/>
            <a:rect l="l" t="t" r="r" b="b"/>
            <a:pathLst>
              <a:path w="0" h="104140">
                <a:moveTo>
                  <a:pt x="0" y="0"/>
                </a:moveTo>
                <a:lnTo>
                  <a:pt x="0" y="103555"/>
                </a:lnTo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0" name="object 300"/>
          <p:cNvSpPr/>
          <p:nvPr/>
        </p:nvSpPr>
        <p:spPr>
          <a:xfrm>
            <a:off x="4175277" y="8474950"/>
            <a:ext cx="0" cy="104139"/>
          </a:xfrm>
          <a:custGeom>
            <a:avLst/>
            <a:gdLst/>
            <a:ahLst/>
            <a:cxnLst/>
            <a:rect l="l" t="t" r="r" b="b"/>
            <a:pathLst>
              <a:path w="0" h="104140">
                <a:moveTo>
                  <a:pt x="0" y="0"/>
                </a:moveTo>
                <a:lnTo>
                  <a:pt x="0" y="103555"/>
                </a:lnTo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1" name="object 301"/>
          <p:cNvSpPr/>
          <p:nvPr/>
        </p:nvSpPr>
        <p:spPr>
          <a:xfrm>
            <a:off x="4175277" y="8704935"/>
            <a:ext cx="0" cy="63500"/>
          </a:xfrm>
          <a:custGeom>
            <a:avLst/>
            <a:gdLst/>
            <a:ahLst/>
            <a:cxnLst/>
            <a:rect l="l" t="t" r="r" b="b"/>
            <a:pathLst>
              <a:path w="0" h="63500">
                <a:moveTo>
                  <a:pt x="0" y="0"/>
                </a:moveTo>
                <a:lnTo>
                  <a:pt x="0" y="63322"/>
                </a:lnTo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2" name="object 302"/>
          <p:cNvSpPr/>
          <p:nvPr/>
        </p:nvSpPr>
        <p:spPr>
          <a:xfrm>
            <a:off x="4414151" y="7157681"/>
            <a:ext cx="0" cy="742315"/>
          </a:xfrm>
          <a:custGeom>
            <a:avLst/>
            <a:gdLst/>
            <a:ahLst/>
            <a:cxnLst/>
            <a:rect l="l" t="t" r="r" b="b"/>
            <a:pathLst>
              <a:path w="0" h="742315">
                <a:moveTo>
                  <a:pt x="0" y="0"/>
                </a:moveTo>
                <a:lnTo>
                  <a:pt x="0" y="741959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3" name="object 303"/>
          <p:cNvSpPr/>
          <p:nvPr/>
        </p:nvSpPr>
        <p:spPr>
          <a:xfrm>
            <a:off x="4414151" y="8020519"/>
            <a:ext cx="0" cy="97790"/>
          </a:xfrm>
          <a:custGeom>
            <a:avLst/>
            <a:gdLst/>
            <a:ahLst/>
            <a:cxnLst/>
            <a:rect l="l" t="t" r="r" b="b"/>
            <a:pathLst>
              <a:path w="0" h="97790">
                <a:moveTo>
                  <a:pt x="0" y="0"/>
                </a:moveTo>
                <a:lnTo>
                  <a:pt x="0" y="9777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4" name="object 304"/>
          <p:cNvSpPr/>
          <p:nvPr/>
        </p:nvSpPr>
        <p:spPr>
          <a:xfrm>
            <a:off x="4414151" y="8244738"/>
            <a:ext cx="0" cy="104139"/>
          </a:xfrm>
          <a:custGeom>
            <a:avLst/>
            <a:gdLst/>
            <a:ahLst/>
            <a:cxnLst/>
            <a:rect l="l" t="t" r="r" b="b"/>
            <a:pathLst>
              <a:path w="0" h="104140">
                <a:moveTo>
                  <a:pt x="0" y="0"/>
                </a:moveTo>
                <a:lnTo>
                  <a:pt x="0" y="103555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5" name="object 305"/>
          <p:cNvSpPr/>
          <p:nvPr/>
        </p:nvSpPr>
        <p:spPr>
          <a:xfrm>
            <a:off x="4414151" y="8474950"/>
            <a:ext cx="0" cy="104139"/>
          </a:xfrm>
          <a:custGeom>
            <a:avLst/>
            <a:gdLst/>
            <a:ahLst/>
            <a:cxnLst/>
            <a:rect l="l" t="t" r="r" b="b"/>
            <a:pathLst>
              <a:path w="0" h="104140">
                <a:moveTo>
                  <a:pt x="0" y="0"/>
                </a:moveTo>
                <a:lnTo>
                  <a:pt x="0" y="103555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6" name="object 306"/>
          <p:cNvSpPr/>
          <p:nvPr/>
        </p:nvSpPr>
        <p:spPr>
          <a:xfrm>
            <a:off x="4414151" y="8704935"/>
            <a:ext cx="0" cy="63500"/>
          </a:xfrm>
          <a:custGeom>
            <a:avLst/>
            <a:gdLst/>
            <a:ahLst/>
            <a:cxnLst/>
            <a:rect l="l" t="t" r="r" b="b"/>
            <a:pathLst>
              <a:path w="0" h="63500">
                <a:moveTo>
                  <a:pt x="0" y="0"/>
                </a:moveTo>
                <a:lnTo>
                  <a:pt x="0" y="6332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7" name="object 307"/>
          <p:cNvSpPr/>
          <p:nvPr/>
        </p:nvSpPr>
        <p:spPr>
          <a:xfrm>
            <a:off x="4416920" y="7157681"/>
            <a:ext cx="0" cy="742315"/>
          </a:xfrm>
          <a:custGeom>
            <a:avLst/>
            <a:gdLst/>
            <a:ahLst/>
            <a:cxnLst/>
            <a:rect l="l" t="t" r="r" b="b"/>
            <a:pathLst>
              <a:path w="0" h="742315">
                <a:moveTo>
                  <a:pt x="0" y="0"/>
                </a:moveTo>
                <a:lnTo>
                  <a:pt x="0" y="741959"/>
                </a:lnTo>
              </a:path>
            </a:pathLst>
          </a:custGeom>
          <a:ln w="553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8" name="object 308"/>
          <p:cNvSpPr/>
          <p:nvPr/>
        </p:nvSpPr>
        <p:spPr>
          <a:xfrm>
            <a:off x="4416920" y="8020519"/>
            <a:ext cx="0" cy="97790"/>
          </a:xfrm>
          <a:custGeom>
            <a:avLst/>
            <a:gdLst/>
            <a:ahLst/>
            <a:cxnLst/>
            <a:rect l="l" t="t" r="r" b="b"/>
            <a:pathLst>
              <a:path w="0" h="97790">
                <a:moveTo>
                  <a:pt x="0" y="0"/>
                </a:moveTo>
                <a:lnTo>
                  <a:pt x="0" y="97777"/>
                </a:lnTo>
              </a:path>
            </a:pathLst>
          </a:custGeom>
          <a:ln w="553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9" name="object 309"/>
          <p:cNvSpPr/>
          <p:nvPr/>
        </p:nvSpPr>
        <p:spPr>
          <a:xfrm>
            <a:off x="4416920" y="8244738"/>
            <a:ext cx="0" cy="104139"/>
          </a:xfrm>
          <a:custGeom>
            <a:avLst/>
            <a:gdLst/>
            <a:ahLst/>
            <a:cxnLst/>
            <a:rect l="l" t="t" r="r" b="b"/>
            <a:pathLst>
              <a:path w="0" h="104140">
                <a:moveTo>
                  <a:pt x="0" y="0"/>
                </a:moveTo>
                <a:lnTo>
                  <a:pt x="0" y="103555"/>
                </a:lnTo>
              </a:path>
            </a:pathLst>
          </a:custGeom>
          <a:ln w="553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0" name="object 310"/>
          <p:cNvSpPr/>
          <p:nvPr/>
        </p:nvSpPr>
        <p:spPr>
          <a:xfrm>
            <a:off x="4416920" y="8474950"/>
            <a:ext cx="0" cy="104139"/>
          </a:xfrm>
          <a:custGeom>
            <a:avLst/>
            <a:gdLst/>
            <a:ahLst/>
            <a:cxnLst/>
            <a:rect l="l" t="t" r="r" b="b"/>
            <a:pathLst>
              <a:path w="0" h="104140">
                <a:moveTo>
                  <a:pt x="0" y="0"/>
                </a:moveTo>
                <a:lnTo>
                  <a:pt x="0" y="103555"/>
                </a:lnTo>
              </a:path>
            </a:pathLst>
          </a:custGeom>
          <a:ln w="553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1" name="object 311"/>
          <p:cNvSpPr/>
          <p:nvPr/>
        </p:nvSpPr>
        <p:spPr>
          <a:xfrm>
            <a:off x="4416920" y="8704935"/>
            <a:ext cx="0" cy="63500"/>
          </a:xfrm>
          <a:custGeom>
            <a:avLst/>
            <a:gdLst/>
            <a:ahLst/>
            <a:cxnLst/>
            <a:rect l="l" t="t" r="r" b="b"/>
            <a:pathLst>
              <a:path w="0" h="63500">
                <a:moveTo>
                  <a:pt x="0" y="0"/>
                </a:moveTo>
                <a:lnTo>
                  <a:pt x="0" y="63322"/>
                </a:lnTo>
              </a:path>
            </a:pathLst>
          </a:custGeom>
          <a:ln w="553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2" name="object 312"/>
          <p:cNvSpPr/>
          <p:nvPr/>
        </p:nvSpPr>
        <p:spPr>
          <a:xfrm>
            <a:off x="4655705" y="7157681"/>
            <a:ext cx="0" cy="1421130"/>
          </a:xfrm>
          <a:custGeom>
            <a:avLst/>
            <a:gdLst/>
            <a:ahLst/>
            <a:cxnLst/>
            <a:rect l="l" t="t" r="r" b="b"/>
            <a:pathLst>
              <a:path w="0" h="1421129">
                <a:moveTo>
                  <a:pt x="0" y="0"/>
                </a:moveTo>
                <a:lnTo>
                  <a:pt x="0" y="1420825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3" name="object 313"/>
          <p:cNvSpPr/>
          <p:nvPr/>
        </p:nvSpPr>
        <p:spPr>
          <a:xfrm>
            <a:off x="4655705" y="8704935"/>
            <a:ext cx="0" cy="63500"/>
          </a:xfrm>
          <a:custGeom>
            <a:avLst/>
            <a:gdLst/>
            <a:ahLst/>
            <a:cxnLst/>
            <a:rect l="l" t="t" r="r" b="b"/>
            <a:pathLst>
              <a:path w="0" h="63500">
                <a:moveTo>
                  <a:pt x="0" y="0"/>
                </a:moveTo>
                <a:lnTo>
                  <a:pt x="0" y="6332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4" name="object 314"/>
          <p:cNvSpPr/>
          <p:nvPr/>
        </p:nvSpPr>
        <p:spPr>
          <a:xfrm>
            <a:off x="4658595" y="7157681"/>
            <a:ext cx="0" cy="1421130"/>
          </a:xfrm>
          <a:custGeom>
            <a:avLst/>
            <a:gdLst/>
            <a:ahLst/>
            <a:cxnLst/>
            <a:rect l="l" t="t" r="r" b="b"/>
            <a:pathLst>
              <a:path w="0" h="1421129">
                <a:moveTo>
                  <a:pt x="0" y="0"/>
                </a:moveTo>
                <a:lnTo>
                  <a:pt x="0" y="1420825"/>
                </a:lnTo>
              </a:path>
            </a:pathLst>
          </a:custGeom>
          <a:ln w="5778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5" name="object 315"/>
          <p:cNvSpPr/>
          <p:nvPr/>
        </p:nvSpPr>
        <p:spPr>
          <a:xfrm>
            <a:off x="4658595" y="8704935"/>
            <a:ext cx="0" cy="63500"/>
          </a:xfrm>
          <a:custGeom>
            <a:avLst/>
            <a:gdLst/>
            <a:ahLst/>
            <a:cxnLst/>
            <a:rect l="l" t="t" r="r" b="b"/>
            <a:pathLst>
              <a:path w="0" h="63500">
                <a:moveTo>
                  <a:pt x="0" y="0"/>
                </a:moveTo>
                <a:lnTo>
                  <a:pt x="0" y="63322"/>
                </a:lnTo>
              </a:path>
            </a:pathLst>
          </a:custGeom>
          <a:ln w="5778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6" name="object 316"/>
          <p:cNvSpPr/>
          <p:nvPr/>
        </p:nvSpPr>
        <p:spPr>
          <a:xfrm>
            <a:off x="4897246" y="7157681"/>
            <a:ext cx="0" cy="1421130"/>
          </a:xfrm>
          <a:custGeom>
            <a:avLst/>
            <a:gdLst/>
            <a:ahLst/>
            <a:cxnLst/>
            <a:rect l="l" t="t" r="r" b="b"/>
            <a:pathLst>
              <a:path w="0" h="1421129">
                <a:moveTo>
                  <a:pt x="0" y="0"/>
                </a:moveTo>
                <a:lnTo>
                  <a:pt x="0" y="1420825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7" name="object 317"/>
          <p:cNvSpPr/>
          <p:nvPr/>
        </p:nvSpPr>
        <p:spPr>
          <a:xfrm>
            <a:off x="4897246" y="8704935"/>
            <a:ext cx="0" cy="63500"/>
          </a:xfrm>
          <a:custGeom>
            <a:avLst/>
            <a:gdLst/>
            <a:ahLst/>
            <a:cxnLst/>
            <a:rect l="l" t="t" r="r" b="b"/>
            <a:pathLst>
              <a:path w="0" h="63500">
                <a:moveTo>
                  <a:pt x="0" y="0"/>
                </a:moveTo>
                <a:lnTo>
                  <a:pt x="0" y="6332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8" name="object 318"/>
          <p:cNvSpPr/>
          <p:nvPr/>
        </p:nvSpPr>
        <p:spPr>
          <a:xfrm>
            <a:off x="4900129" y="7157681"/>
            <a:ext cx="0" cy="1421130"/>
          </a:xfrm>
          <a:custGeom>
            <a:avLst/>
            <a:gdLst/>
            <a:ahLst/>
            <a:cxnLst/>
            <a:rect l="l" t="t" r="r" b="b"/>
            <a:pathLst>
              <a:path w="0" h="1421129">
                <a:moveTo>
                  <a:pt x="0" y="0"/>
                </a:moveTo>
                <a:lnTo>
                  <a:pt x="0" y="1420825"/>
                </a:lnTo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9" name="object 319"/>
          <p:cNvSpPr/>
          <p:nvPr/>
        </p:nvSpPr>
        <p:spPr>
          <a:xfrm>
            <a:off x="4900129" y="8704935"/>
            <a:ext cx="0" cy="63500"/>
          </a:xfrm>
          <a:custGeom>
            <a:avLst/>
            <a:gdLst/>
            <a:ahLst/>
            <a:cxnLst/>
            <a:rect l="l" t="t" r="r" b="b"/>
            <a:pathLst>
              <a:path w="0" h="63500">
                <a:moveTo>
                  <a:pt x="0" y="0"/>
                </a:moveTo>
                <a:lnTo>
                  <a:pt x="0" y="63322"/>
                </a:lnTo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0" name="object 320"/>
          <p:cNvSpPr/>
          <p:nvPr/>
        </p:nvSpPr>
        <p:spPr>
          <a:xfrm>
            <a:off x="5138788" y="7157681"/>
            <a:ext cx="0" cy="1610995"/>
          </a:xfrm>
          <a:custGeom>
            <a:avLst/>
            <a:gdLst/>
            <a:ahLst/>
            <a:cxnLst/>
            <a:rect l="l" t="t" r="r" b="b"/>
            <a:pathLst>
              <a:path w="0" h="1610995">
                <a:moveTo>
                  <a:pt x="0" y="0"/>
                </a:moveTo>
                <a:lnTo>
                  <a:pt x="0" y="1610575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1" name="object 321"/>
          <p:cNvSpPr/>
          <p:nvPr/>
        </p:nvSpPr>
        <p:spPr>
          <a:xfrm>
            <a:off x="5141677" y="7157681"/>
            <a:ext cx="0" cy="1610995"/>
          </a:xfrm>
          <a:custGeom>
            <a:avLst/>
            <a:gdLst/>
            <a:ahLst/>
            <a:cxnLst/>
            <a:rect l="l" t="t" r="r" b="b"/>
            <a:pathLst>
              <a:path w="0" h="1610995">
                <a:moveTo>
                  <a:pt x="0" y="0"/>
                </a:moveTo>
                <a:lnTo>
                  <a:pt x="0" y="1610575"/>
                </a:lnTo>
              </a:path>
            </a:pathLst>
          </a:custGeom>
          <a:ln w="5778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2" name="object 322"/>
          <p:cNvSpPr/>
          <p:nvPr/>
        </p:nvSpPr>
        <p:spPr>
          <a:xfrm>
            <a:off x="5380329" y="7157681"/>
            <a:ext cx="0" cy="1610995"/>
          </a:xfrm>
          <a:custGeom>
            <a:avLst/>
            <a:gdLst/>
            <a:ahLst/>
            <a:cxnLst/>
            <a:rect l="l" t="t" r="r" b="b"/>
            <a:pathLst>
              <a:path w="0" h="1610995">
                <a:moveTo>
                  <a:pt x="0" y="0"/>
                </a:moveTo>
                <a:lnTo>
                  <a:pt x="0" y="1610575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3" name="object 323"/>
          <p:cNvSpPr/>
          <p:nvPr/>
        </p:nvSpPr>
        <p:spPr>
          <a:xfrm>
            <a:off x="5383212" y="7157681"/>
            <a:ext cx="0" cy="1610995"/>
          </a:xfrm>
          <a:custGeom>
            <a:avLst/>
            <a:gdLst/>
            <a:ahLst/>
            <a:cxnLst/>
            <a:rect l="l" t="t" r="r" b="b"/>
            <a:pathLst>
              <a:path w="0" h="1610995">
                <a:moveTo>
                  <a:pt x="0" y="0"/>
                </a:moveTo>
                <a:lnTo>
                  <a:pt x="0" y="1610575"/>
                </a:lnTo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4" name="object 324"/>
          <p:cNvSpPr/>
          <p:nvPr/>
        </p:nvSpPr>
        <p:spPr>
          <a:xfrm>
            <a:off x="5622086" y="7157681"/>
            <a:ext cx="0" cy="1610995"/>
          </a:xfrm>
          <a:custGeom>
            <a:avLst/>
            <a:gdLst/>
            <a:ahLst/>
            <a:cxnLst/>
            <a:rect l="l" t="t" r="r" b="b"/>
            <a:pathLst>
              <a:path w="0" h="1610995">
                <a:moveTo>
                  <a:pt x="0" y="0"/>
                </a:moveTo>
                <a:lnTo>
                  <a:pt x="0" y="1610575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5" name="object 325"/>
          <p:cNvSpPr/>
          <p:nvPr/>
        </p:nvSpPr>
        <p:spPr>
          <a:xfrm>
            <a:off x="5624861" y="7157681"/>
            <a:ext cx="0" cy="1610995"/>
          </a:xfrm>
          <a:custGeom>
            <a:avLst/>
            <a:gdLst/>
            <a:ahLst/>
            <a:cxnLst/>
            <a:rect l="l" t="t" r="r" b="b"/>
            <a:pathLst>
              <a:path w="0" h="1610995">
                <a:moveTo>
                  <a:pt x="0" y="0"/>
                </a:moveTo>
                <a:lnTo>
                  <a:pt x="0" y="1610575"/>
                </a:lnTo>
              </a:path>
            </a:pathLst>
          </a:custGeom>
          <a:ln w="5549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6" name="object 326"/>
          <p:cNvSpPr/>
          <p:nvPr/>
        </p:nvSpPr>
        <p:spPr>
          <a:xfrm>
            <a:off x="1676082" y="8762466"/>
            <a:ext cx="3945890" cy="0"/>
          </a:xfrm>
          <a:custGeom>
            <a:avLst/>
            <a:gdLst/>
            <a:ahLst/>
            <a:cxnLst/>
            <a:rect l="l" t="t" r="r" b="b"/>
            <a:pathLst>
              <a:path w="3945890" h="0">
                <a:moveTo>
                  <a:pt x="0" y="0"/>
                </a:moveTo>
                <a:lnTo>
                  <a:pt x="3945445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7" name="object 327"/>
          <p:cNvSpPr/>
          <p:nvPr/>
        </p:nvSpPr>
        <p:spPr>
          <a:xfrm>
            <a:off x="1676082" y="8765361"/>
            <a:ext cx="3945890" cy="0"/>
          </a:xfrm>
          <a:custGeom>
            <a:avLst/>
            <a:gdLst/>
            <a:ahLst/>
            <a:cxnLst/>
            <a:rect l="l" t="t" r="r" b="b"/>
            <a:pathLst>
              <a:path w="3945890" h="0">
                <a:moveTo>
                  <a:pt x="0" y="0"/>
                </a:moveTo>
                <a:lnTo>
                  <a:pt x="3945445" y="0"/>
                </a:lnTo>
              </a:path>
            </a:pathLst>
          </a:custGeom>
          <a:ln w="5791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8" name="object 328"/>
          <p:cNvSpPr/>
          <p:nvPr/>
        </p:nvSpPr>
        <p:spPr>
          <a:xfrm>
            <a:off x="3211779" y="7203681"/>
            <a:ext cx="109855" cy="127000"/>
          </a:xfrm>
          <a:custGeom>
            <a:avLst/>
            <a:gdLst/>
            <a:ahLst/>
            <a:cxnLst/>
            <a:rect l="l" t="t" r="r" b="b"/>
            <a:pathLst>
              <a:path w="109854" h="127000">
                <a:moveTo>
                  <a:pt x="0" y="0"/>
                </a:moveTo>
                <a:lnTo>
                  <a:pt x="109334" y="0"/>
                </a:lnTo>
                <a:lnTo>
                  <a:pt x="109334" y="126669"/>
                </a:lnTo>
                <a:lnTo>
                  <a:pt x="0" y="126669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9" name="object 329"/>
          <p:cNvSpPr/>
          <p:nvPr/>
        </p:nvSpPr>
        <p:spPr>
          <a:xfrm>
            <a:off x="3211779" y="7203681"/>
            <a:ext cx="109855" cy="127000"/>
          </a:xfrm>
          <a:custGeom>
            <a:avLst/>
            <a:gdLst/>
            <a:ahLst/>
            <a:cxnLst/>
            <a:rect l="l" t="t" r="r" b="b"/>
            <a:pathLst>
              <a:path w="109854" h="127000">
                <a:moveTo>
                  <a:pt x="0" y="0"/>
                </a:moveTo>
                <a:lnTo>
                  <a:pt x="109334" y="0"/>
                </a:lnTo>
                <a:lnTo>
                  <a:pt x="109334" y="126669"/>
                </a:lnTo>
                <a:lnTo>
                  <a:pt x="0" y="126669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0" name="object 330"/>
          <p:cNvSpPr/>
          <p:nvPr/>
        </p:nvSpPr>
        <p:spPr>
          <a:xfrm>
            <a:off x="3240671" y="7433894"/>
            <a:ext cx="213360" cy="127000"/>
          </a:xfrm>
          <a:custGeom>
            <a:avLst/>
            <a:gdLst/>
            <a:ahLst/>
            <a:cxnLst/>
            <a:rect l="l" t="t" r="r" b="b"/>
            <a:pathLst>
              <a:path w="213360" h="127000">
                <a:moveTo>
                  <a:pt x="0" y="0"/>
                </a:moveTo>
                <a:lnTo>
                  <a:pt x="212877" y="0"/>
                </a:lnTo>
                <a:lnTo>
                  <a:pt x="212877" y="126441"/>
                </a:lnTo>
                <a:lnTo>
                  <a:pt x="0" y="126441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1" name="object 331"/>
          <p:cNvSpPr/>
          <p:nvPr/>
        </p:nvSpPr>
        <p:spPr>
          <a:xfrm>
            <a:off x="3240671" y="7433894"/>
            <a:ext cx="213360" cy="127000"/>
          </a:xfrm>
          <a:custGeom>
            <a:avLst/>
            <a:gdLst/>
            <a:ahLst/>
            <a:cxnLst/>
            <a:rect l="l" t="t" r="r" b="b"/>
            <a:pathLst>
              <a:path w="213360" h="127000">
                <a:moveTo>
                  <a:pt x="0" y="0"/>
                </a:moveTo>
                <a:lnTo>
                  <a:pt x="212877" y="0"/>
                </a:lnTo>
                <a:lnTo>
                  <a:pt x="212877" y="126441"/>
                </a:lnTo>
                <a:lnTo>
                  <a:pt x="0" y="126441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2" name="object 332"/>
          <p:cNvSpPr/>
          <p:nvPr/>
        </p:nvSpPr>
        <p:spPr>
          <a:xfrm>
            <a:off x="3326891" y="7669656"/>
            <a:ext cx="501015" cy="121285"/>
          </a:xfrm>
          <a:custGeom>
            <a:avLst/>
            <a:gdLst/>
            <a:ahLst/>
            <a:cxnLst/>
            <a:rect l="l" t="t" r="r" b="b"/>
            <a:pathLst>
              <a:path w="501014" h="121284">
                <a:moveTo>
                  <a:pt x="0" y="0"/>
                </a:moveTo>
                <a:lnTo>
                  <a:pt x="500405" y="0"/>
                </a:lnTo>
                <a:lnTo>
                  <a:pt x="500405" y="120891"/>
                </a:lnTo>
                <a:lnTo>
                  <a:pt x="0" y="120891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3" name="object 333"/>
          <p:cNvSpPr/>
          <p:nvPr/>
        </p:nvSpPr>
        <p:spPr>
          <a:xfrm>
            <a:off x="3326891" y="7669656"/>
            <a:ext cx="501015" cy="121285"/>
          </a:xfrm>
          <a:custGeom>
            <a:avLst/>
            <a:gdLst/>
            <a:ahLst/>
            <a:cxnLst/>
            <a:rect l="l" t="t" r="r" b="b"/>
            <a:pathLst>
              <a:path w="501014" h="121284">
                <a:moveTo>
                  <a:pt x="0" y="0"/>
                </a:moveTo>
                <a:lnTo>
                  <a:pt x="500405" y="0"/>
                </a:lnTo>
                <a:lnTo>
                  <a:pt x="500405" y="120891"/>
                </a:lnTo>
                <a:lnTo>
                  <a:pt x="0" y="120891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4" name="object 334"/>
          <p:cNvSpPr/>
          <p:nvPr/>
        </p:nvSpPr>
        <p:spPr>
          <a:xfrm>
            <a:off x="3286671" y="7899641"/>
            <a:ext cx="1369060" cy="121285"/>
          </a:xfrm>
          <a:custGeom>
            <a:avLst/>
            <a:gdLst/>
            <a:ahLst/>
            <a:cxnLst/>
            <a:rect l="l" t="t" r="r" b="b"/>
            <a:pathLst>
              <a:path w="1369060" h="121284">
                <a:moveTo>
                  <a:pt x="0" y="0"/>
                </a:moveTo>
                <a:lnTo>
                  <a:pt x="1369034" y="0"/>
                </a:lnTo>
                <a:lnTo>
                  <a:pt x="1369034" y="120878"/>
                </a:lnTo>
                <a:lnTo>
                  <a:pt x="0" y="120878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5" name="object 335"/>
          <p:cNvSpPr/>
          <p:nvPr/>
        </p:nvSpPr>
        <p:spPr>
          <a:xfrm>
            <a:off x="3286671" y="7899641"/>
            <a:ext cx="1369060" cy="121285"/>
          </a:xfrm>
          <a:custGeom>
            <a:avLst/>
            <a:gdLst/>
            <a:ahLst/>
            <a:cxnLst/>
            <a:rect l="l" t="t" r="r" b="b"/>
            <a:pathLst>
              <a:path w="1369060" h="121284">
                <a:moveTo>
                  <a:pt x="0" y="0"/>
                </a:moveTo>
                <a:lnTo>
                  <a:pt x="1369034" y="0"/>
                </a:lnTo>
                <a:lnTo>
                  <a:pt x="1369034" y="120878"/>
                </a:lnTo>
                <a:lnTo>
                  <a:pt x="0" y="120878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6" name="object 336"/>
          <p:cNvSpPr/>
          <p:nvPr/>
        </p:nvSpPr>
        <p:spPr>
          <a:xfrm>
            <a:off x="3367113" y="8118297"/>
            <a:ext cx="1306195" cy="127000"/>
          </a:xfrm>
          <a:custGeom>
            <a:avLst/>
            <a:gdLst/>
            <a:ahLst/>
            <a:cxnLst/>
            <a:rect l="l" t="t" r="r" b="b"/>
            <a:pathLst>
              <a:path w="1306195" h="127000">
                <a:moveTo>
                  <a:pt x="0" y="0"/>
                </a:moveTo>
                <a:lnTo>
                  <a:pt x="1305687" y="0"/>
                </a:lnTo>
                <a:lnTo>
                  <a:pt x="1305687" y="126441"/>
                </a:lnTo>
                <a:lnTo>
                  <a:pt x="0" y="126441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7" name="object 337"/>
          <p:cNvSpPr/>
          <p:nvPr/>
        </p:nvSpPr>
        <p:spPr>
          <a:xfrm>
            <a:off x="3367113" y="8118297"/>
            <a:ext cx="1306195" cy="127000"/>
          </a:xfrm>
          <a:custGeom>
            <a:avLst/>
            <a:gdLst/>
            <a:ahLst/>
            <a:cxnLst/>
            <a:rect l="l" t="t" r="r" b="b"/>
            <a:pathLst>
              <a:path w="1306195" h="127000">
                <a:moveTo>
                  <a:pt x="0" y="0"/>
                </a:moveTo>
                <a:lnTo>
                  <a:pt x="1305687" y="0"/>
                </a:lnTo>
                <a:lnTo>
                  <a:pt x="1305687" y="126441"/>
                </a:lnTo>
                <a:lnTo>
                  <a:pt x="0" y="126441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8" name="object 338"/>
          <p:cNvSpPr/>
          <p:nvPr/>
        </p:nvSpPr>
        <p:spPr>
          <a:xfrm>
            <a:off x="3367113" y="8348294"/>
            <a:ext cx="1306195" cy="127000"/>
          </a:xfrm>
          <a:custGeom>
            <a:avLst/>
            <a:gdLst/>
            <a:ahLst/>
            <a:cxnLst/>
            <a:rect l="l" t="t" r="r" b="b"/>
            <a:pathLst>
              <a:path w="1306195" h="127000">
                <a:moveTo>
                  <a:pt x="0" y="0"/>
                </a:moveTo>
                <a:lnTo>
                  <a:pt x="1305687" y="0"/>
                </a:lnTo>
                <a:lnTo>
                  <a:pt x="1305687" y="126657"/>
                </a:lnTo>
                <a:lnTo>
                  <a:pt x="0" y="126657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9" name="object 339"/>
          <p:cNvSpPr/>
          <p:nvPr/>
        </p:nvSpPr>
        <p:spPr>
          <a:xfrm>
            <a:off x="3367113" y="8348294"/>
            <a:ext cx="1306195" cy="127000"/>
          </a:xfrm>
          <a:custGeom>
            <a:avLst/>
            <a:gdLst/>
            <a:ahLst/>
            <a:cxnLst/>
            <a:rect l="l" t="t" r="r" b="b"/>
            <a:pathLst>
              <a:path w="1306195" h="127000">
                <a:moveTo>
                  <a:pt x="0" y="0"/>
                </a:moveTo>
                <a:lnTo>
                  <a:pt x="1305687" y="0"/>
                </a:lnTo>
                <a:lnTo>
                  <a:pt x="1305687" y="126657"/>
                </a:lnTo>
                <a:lnTo>
                  <a:pt x="0" y="126657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0" name="object 340"/>
          <p:cNvSpPr/>
          <p:nvPr/>
        </p:nvSpPr>
        <p:spPr>
          <a:xfrm>
            <a:off x="3683533" y="8578507"/>
            <a:ext cx="1351915" cy="127000"/>
          </a:xfrm>
          <a:custGeom>
            <a:avLst/>
            <a:gdLst/>
            <a:ahLst/>
            <a:cxnLst/>
            <a:rect l="l" t="t" r="r" b="b"/>
            <a:pathLst>
              <a:path w="1351914" h="127000">
                <a:moveTo>
                  <a:pt x="0" y="0"/>
                </a:moveTo>
                <a:lnTo>
                  <a:pt x="1351686" y="0"/>
                </a:lnTo>
                <a:lnTo>
                  <a:pt x="1351686" y="126428"/>
                </a:lnTo>
                <a:lnTo>
                  <a:pt x="0" y="126428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1" name="object 341"/>
          <p:cNvSpPr/>
          <p:nvPr/>
        </p:nvSpPr>
        <p:spPr>
          <a:xfrm>
            <a:off x="3683533" y="8578507"/>
            <a:ext cx="1351915" cy="127000"/>
          </a:xfrm>
          <a:custGeom>
            <a:avLst/>
            <a:gdLst/>
            <a:ahLst/>
            <a:cxnLst/>
            <a:rect l="l" t="t" r="r" b="b"/>
            <a:pathLst>
              <a:path w="1351914" h="127000">
                <a:moveTo>
                  <a:pt x="0" y="0"/>
                </a:moveTo>
                <a:lnTo>
                  <a:pt x="1351686" y="0"/>
                </a:lnTo>
                <a:lnTo>
                  <a:pt x="1351686" y="126428"/>
                </a:lnTo>
                <a:lnTo>
                  <a:pt x="0" y="126428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2" name="object 342"/>
          <p:cNvSpPr txBox="1"/>
          <p:nvPr/>
        </p:nvSpPr>
        <p:spPr>
          <a:xfrm>
            <a:off x="695782" y="8901838"/>
            <a:ext cx="44450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45">
                <a:latin typeface="Arial"/>
                <a:cs typeface="Arial"/>
              </a:rPr>
              <a:t>Figure</a:t>
            </a:r>
            <a:r>
              <a:rPr dirty="0" sz="800" spc="35">
                <a:latin typeface="Arial"/>
                <a:cs typeface="Arial"/>
              </a:rPr>
              <a:t> </a:t>
            </a:r>
            <a:r>
              <a:rPr dirty="0" sz="800" spc="50">
                <a:latin typeface="Arial"/>
                <a:cs typeface="Arial"/>
              </a:rPr>
              <a:t>4</a:t>
            </a:r>
            <a:endParaRPr sz="800">
              <a:latin typeface="Arial"/>
              <a:cs typeface="Arial"/>
            </a:endParaRPr>
          </a:p>
        </p:txBody>
      </p:sp>
      <p:sp>
        <p:nvSpPr>
          <p:cNvPr id="343" name="object 343"/>
          <p:cNvSpPr txBox="1"/>
          <p:nvPr/>
        </p:nvSpPr>
        <p:spPr>
          <a:xfrm>
            <a:off x="1215642" y="8902116"/>
            <a:ext cx="343916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latin typeface="Arial"/>
                <a:cs typeface="Arial"/>
              </a:rPr>
              <a:t>Selection</a:t>
            </a:r>
            <a:r>
              <a:rPr dirty="0" sz="800" spc="3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of</a:t>
            </a:r>
            <a:r>
              <a:rPr dirty="0" sz="800" spc="4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type</a:t>
            </a:r>
            <a:r>
              <a:rPr dirty="0" sz="800" spc="3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of</a:t>
            </a:r>
            <a:r>
              <a:rPr dirty="0" sz="800" spc="4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centrifuge</a:t>
            </a:r>
            <a:r>
              <a:rPr dirty="0" sz="800" spc="3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based</a:t>
            </a:r>
            <a:r>
              <a:rPr dirty="0" sz="800" spc="3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on</a:t>
            </a:r>
            <a:r>
              <a:rPr dirty="0" sz="800" spc="4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the</a:t>
            </a:r>
            <a:r>
              <a:rPr dirty="0" sz="800" spc="3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solids</a:t>
            </a:r>
            <a:r>
              <a:rPr dirty="0" sz="800" spc="3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content</a:t>
            </a:r>
            <a:r>
              <a:rPr dirty="0" sz="800" spc="3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of</a:t>
            </a:r>
            <a:r>
              <a:rPr dirty="0" sz="800" spc="3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the</a:t>
            </a:r>
            <a:r>
              <a:rPr dirty="0" sz="800" spc="3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feedstock.</a:t>
            </a:r>
            <a:endParaRPr sz="800">
              <a:latin typeface="Arial"/>
              <a:cs typeface="Arial"/>
            </a:endParaRPr>
          </a:p>
        </p:txBody>
      </p:sp>
      <p:sp>
        <p:nvSpPr>
          <p:cNvPr id="344" name="object 344"/>
          <p:cNvSpPr/>
          <p:nvPr/>
        </p:nvSpPr>
        <p:spPr>
          <a:xfrm>
            <a:off x="708482" y="453059"/>
            <a:ext cx="5921375" cy="0"/>
          </a:xfrm>
          <a:custGeom>
            <a:avLst/>
            <a:gdLst/>
            <a:ahLst/>
            <a:cxnLst/>
            <a:rect l="l" t="t" r="r" b="b"/>
            <a:pathLst>
              <a:path w="5921375" h="0">
                <a:moveTo>
                  <a:pt x="0" y="0"/>
                </a:moveTo>
                <a:lnTo>
                  <a:pt x="5921273" y="0"/>
                </a:lnTo>
              </a:path>
            </a:pathLst>
          </a:custGeom>
          <a:ln w="64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5" name="object 345"/>
          <p:cNvSpPr txBox="1"/>
          <p:nvPr/>
        </p:nvSpPr>
        <p:spPr>
          <a:xfrm>
            <a:off x="695782" y="313916"/>
            <a:ext cx="1177925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spc="-10">
                <a:latin typeface="Arial"/>
                <a:cs typeface="Arial"/>
              </a:rPr>
              <a:t>246</a:t>
            </a:r>
            <a:r>
              <a:rPr dirty="0" sz="900" spc="-10">
                <a:latin typeface="Arial"/>
                <a:cs typeface="Arial"/>
              </a:rPr>
              <a:t>   </a:t>
            </a:r>
            <a:r>
              <a:rPr dirty="0" sz="900" spc="-5">
                <a:latin typeface="Arial"/>
                <a:cs typeface="Arial"/>
              </a:rPr>
              <a:t> </a:t>
            </a:r>
            <a:r>
              <a:rPr dirty="0" sz="900" spc="10">
                <a:latin typeface="Arial"/>
                <a:cs typeface="Arial"/>
              </a:rPr>
              <a:t>CENTRIFUGES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56636" y="686681"/>
            <a:ext cx="2910840" cy="13671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</a:pPr>
            <a:r>
              <a:rPr dirty="0" sz="1000" spc="40">
                <a:latin typeface="PMingLiU"/>
                <a:cs typeface="PMingLiU"/>
              </a:rPr>
              <a:t>electric</a:t>
            </a:r>
            <a:r>
              <a:rPr dirty="0" sz="1000" spc="50">
                <a:latin typeface="PMingLiU"/>
                <a:cs typeface="PMingLiU"/>
              </a:rPr>
              <a:t>a</a:t>
            </a:r>
            <a:r>
              <a:rPr dirty="0" sz="1000" spc="15">
                <a:latin typeface="PMingLiU"/>
                <a:cs typeface="PMingLiU"/>
              </a:rPr>
              <a:t>l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drives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90">
                <a:latin typeface="PMingLiU"/>
                <a:cs typeface="PMingLiU"/>
              </a:rPr>
              <a:t>n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overa</a:t>
            </a:r>
            <a:r>
              <a:rPr dirty="0" sz="1000" spc="40">
                <a:latin typeface="PMingLiU"/>
                <a:cs typeface="PMingLiU"/>
              </a:rPr>
              <a:t>l</a:t>
            </a:r>
            <a:r>
              <a:rPr dirty="0" sz="1000" spc="15">
                <a:latin typeface="PMingLiU"/>
                <a:cs typeface="PMingLiU"/>
              </a:rPr>
              <a:t>l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efficien</a:t>
            </a:r>
            <a:r>
              <a:rPr dirty="0" sz="1000" spc="35">
                <a:latin typeface="PMingLiU"/>
                <a:cs typeface="PMingLiU"/>
              </a:rPr>
              <a:t>c</a:t>
            </a:r>
            <a:r>
              <a:rPr dirty="0" sz="1000" spc="25">
                <a:latin typeface="PMingLiU"/>
                <a:cs typeface="PMingLiU"/>
              </a:rPr>
              <a:t>y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capacity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was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ma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80">
                <a:latin typeface="PMingLiU"/>
                <a:cs typeface="PMingLiU"/>
              </a:rPr>
              <a:t>n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focus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for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decades.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At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end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1970s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auto</a:t>
            </a:r>
            <a:r>
              <a:rPr dirty="0" sz="1000" spc="130">
                <a:latin typeface="PMingLiU"/>
                <a:cs typeface="PMingLiU"/>
              </a:rPr>
              <a:t>m</a:t>
            </a:r>
            <a:r>
              <a:rPr dirty="0" sz="1000" spc="45">
                <a:latin typeface="PMingLiU"/>
                <a:cs typeface="PMingLiU"/>
              </a:rPr>
              <a:t>atic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discharg</a:t>
            </a:r>
            <a:r>
              <a:rPr dirty="0" sz="1000" spc="35">
                <a:latin typeface="PMingLiU"/>
                <a:cs typeface="PMingLiU"/>
              </a:rPr>
              <a:t>i</a:t>
            </a:r>
            <a:r>
              <a:rPr dirty="0" sz="1000" spc="50">
                <a:latin typeface="PMingLiU"/>
                <a:cs typeface="PMingLiU"/>
              </a:rPr>
              <a:t>ng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60">
                <a:latin typeface="PMingLiU"/>
                <a:cs typeface="PMingLiU"/>
              </a:rPr>
              <a:t>tors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we</a:t>
            </a:r>
            <a:r>
              <a:rPr dirty="0" sz="1000" spc="45">
                <a:latin typeface="PMingLiU"/>
                <a:cs typeface="PMingLiU"/>
              </a:rPr>
              <a:t>r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introd</a:t>
            </a:r>
            <a:r>
              <a:rPr dirty="0" sz="1000" spc="85">
                <a:latin typeface="PMingLiU"/>
                <a:cs typeface="PMingLiU"/>
              </a:rPr>
              <a:t>u</a:t>
            </a:r>
            <a:r>
              <a:rPr dirty="0" sz="1000" spc="45">
                <a:latin typeface="PMingLiU"/>
                <a:cs typeface="PMingLiU"/>
              </a:rPr>
              <a:t>ced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into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dairy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ind</a:t>
            </a:r>
            <a:r>
              <a:rPr dirty="0" sz="1000" spc="75">
                <a:latin typeface="PMingLiU"/>
                <a:cs typeface="PMingLiU"/>
              </a:rPr>
              <a:t>u</a:t>
            </a:r>
            <a:r>
              <a:rPr dirty="0" sz="1000" spc="45">
                <a:latin typeface="PMingLiU"/>
                <a:cs typeface="PMingLiU"/>
              </a:rPr>
              <a:t>stry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with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capab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30">
                <a:latin typeface="PMingLiU"/>
                <a:cs typeface="PMingLiU"/>
              </a:rPr>
              <a:t>lity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operating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much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longe</a:t>
            </a:r>
            <a:r>
              <a:rPr dirty="0" sz="1000" spc="40">
                <a:latin typeface="PMingLiU"/>
                <a:cs typeface="PMingLiU"/>
              </a:rPr>
              <a:t>r</a:t>
            </a:r>
            <a:r>
              <a:rPr dirty="0" sz="1000" spc="45">
                <a:latin typeface="PMingLiU"/>
                <a:cs typeface="PMingLiU"/>
              </a:rPr>
              <a:t>,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without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stopp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50">
                <a:latin typeface="PMingLiU"/>
                <a:cs typeface="PMingLiU"/>
              </a:rPr>
              <a:t>ng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for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cleaning.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Toda</a:t>
            </a:r>
            <a:r>
              <a:rPr dirty="0" sz="1000" spc="75">
                <a:latin typeface="PMingLiU"/>
                <a:cs typeface="PMingLiU"/>
              </a:rPr>
              <a:t>y</a:t>
            </a:r>
            <a:r>
              <a:rPr dirty="0" sz="1000" spc="45">
                <a:latin typeface="PMingLiU"/>
                <a:cs typeface="PMingLiU"/>
              </a:rPr>
              <a:t>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ski</a:t>
            </a:r>
            <a:r>
              <a:rPr dirty="0" sz="1000" spc="90">
                <a:latin typeface="PMingLiU"/>
                <a:cs typeface="PMingLiU"/>
              </a:rPr>
              <a:t>m</a:t>
            </a:r>
            <a:r>
              <a:rPr dirty="0" sz="1000" spc="55">
                <a:latin typeface="PMingLiU"/>
                <a:cs typeface="PMingLiU"/>
              </a:rPr>
              <a:t>ming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cent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30">
                <a:latin typeface="PMingLiU"/>
                <a:cs typeface="PMingLiU"/>
              </a:rPr>
              <a:t>ifuges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60">
                <a:latin typeface="PMingLiU"/>
                <a:cs typeface="PMingLiU"/>
              </a:rPr>
              <a:t>can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h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50">
                <a:latin typeface="PMingLiU"/>
                <a:cs typeface="PMingLiU"/>
              </a:rPr>
              <a:t>ndle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throughp</a:t>
            </a:r>
            <a:r>
              <a:rPr dirty="0" sz="1000" spc="85">
                <a:latin typeface="PMingLiU"/>
                <a:cs typeface="PMingLiU"/>
              </a:rPr>
              <a:t>u</a:t>
            </a:r>
            <a:r>
              <a:rPr dirty="0" sz="1000" spc="40">
                <a:latin typeface="PMingLiU"/>
                <a:cs typeface="PMingLiU"/>
              </a:rPr>
              <a:t>ts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up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60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000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l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h</a:t>
            </a:r>
            <a:r>
              <a:rPr dirty="0" baseline="38461" sz="975" spc="525">
                <a:latin typeface="Arial"/>
                <a:cs typeface="Arial"/>
              </a:rPr>
              <a:t>-</a:t>
            </a:r>
            <a:r>
              <a:rPr dirty="0" baseline="38461" sz="975" spc="157">
                <a:latin typeface="PMingLiU"/>
                <a:cs typeface="PMingLiU"/>
              </a:rPr>
              <a:t>1</a:t>
            </a:r>
            <a:r>
              <a:rPr dirty="0" baseline="38461" sz="975" spc="44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on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single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mach</a:t>
            </a:r>
            <a:r>
              <a:rPr dirty="0" sz="1000" spc="45">
                <a:latin typeface="PMingLiU"/>
                <a:cs typeface="PMingLiU"/>
              </a:rPr>
              <a:t>i</a:t>
            </a:r>
            <a:r>
              <a:rPr dirty="0" sz="1000" spc="50">
                <a:latin typeface="PMingLiU"/>
                <a:cs typeface="PMingLiU"/>
              </a:rPr>
              <a:t>ne.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90">
                <a:latin typeface="PMingLiU"/>
                <a:cs typeface="PMingLiU"/>
              </a:rPr>
              <a:t>p</a:t>
            </a:r>
            <a:r>
              <a:rPr dirty="0" sz="1000" spc="45">
                <a:latin typeface="PMingLiU"/>
                <a:cs typeface="PMingLiU"/>
              </a:rPr>
              <a:t>plications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skimm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50">
                <a:latin typeface="PMingLiU"/>
                <a:cs typeface="PMingLiU"/>
              </a:rPr>
              <a:t>ng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cent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30">
                <a:latin typeface="PMingLiU"/>
                <a:cs typeface="PMingLiU"/>
              </a:rPr>
              <a:t>ifuges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dairy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indus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45">
                <a:latin typeface="PMingLiU"/>
                <a:cs typeface="PMingLiU"/>
              </a:rPr>
              <a:t>ry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are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60">
                <a:latin typeface="PMingLiU"/>
                <a:cs typeface="PMingLiU"/>
              </a:rPr>
              <a:t>tion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of: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56818" y="2179959"/>
            <a:ext cx="2910205" cy="14928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44780" indent="-132080">
              <a:lnSpc>
                <a:spcPts val="1200"/>
              </a:lnSpc>
              <a:buSzPct val="110000"/>
              <a:buFont typeface="Arial"/>
              <a:buChar char="•"/>
              <a:tabLst>
                <a:tab pos="145415" algn="l"/>
              </a:tabLst>
            </a:pPr>
            <a:r>
              <a:rPr dirty="0" sz="1000" spc="95">
                <a:latin typeface="PMingLiU"/>
                <a:cs typeface="PMingLiU"/>
              </a:rPr>
              <a:t>wa</a:t>
            </a:r>
            <a:r>
              <a:rPr dirty="0" sz="1000" spc="60">
                <a:latin typeface="PMingLiU"/>
                <a:cs typeface="PMingLiU"/>
              </a:rPr>
              <a:t>r</a:t>
            </a:r>
            <a:r>
              <a:rPr dirty="0" sz="1000" spc="95">
                <a:latin typeface="PMingLiU"/>
                <a:cs typeface="PMingLiU"/>
              </a:rPr>
              <a:t>m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milk</a:t>
            </a:r>
            <a:endParaRPr sz="1000">
              <a:latin typeface="PMingLiU"/>
              <a:cs typeface="PMingLiU"/>
            </a:endParaRPr>
          </a:p>
          <a:p>
            <a:pPr algn="just" marL="144780" indent="-132080">
              <a:lnSpc>
                <a:spcPts val="1195"/>
              </a:lnSpc>
              <a:buSzPct val="110000"/>
              <a:buFont typeface="Arial"/>
              <a:buChar char="•"/>
              <a:tabLst>
                <a:tab pos="145415" algn="l"/>
              </a:tabLst>
            </a:pPr>
            <a:r>
              <a:rPr dirty="0" sz="1000" spc="50">
                <a:latin typeface="PMingLiU"/>
                <a:cs typeface="PMingLiU"/>
              </a:rPr>
              <a:t>cold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milk</a:t>
            </a:r>
            <a:endParaRPr sz="1000">
              <a:latin typeface="PMingLiU"/>
              <a:cs typeface="PMingLiU"/>
            </a:endParaRPr>
          </a:p>
          <a:p>
            <a:pPr algn="just" marL="144780" indent="-132080">
              <a:lnSpc>
                <a:spcPts val="1195"/>
              </a:lnSpc>
              <a:buSzPct val="110000"/>
              <a:buFont typeface="Arial"/>
              <a:buChar char="•"/>
              <a:tabLst>
                <a:tab pos="145415" algn="l"/>
              </a:tabLst>
            </a:pPr>
            <a:r>
              <a:rPr dirty="0" sz="1000" spc="55">
                <a:latin typeface="PMingLiU"/>
                <a:cs typeface="PMingLiU"/>
              </a:rPr>
              <a:t>whey</a:t>
            </a:r>
            <a:endParaRPr sz="1000">
              <a:latin typeface="PMingLiU"/>
              <a:cs typeface="PMingLiU"/>
            </a:endParaRPr>
          </a:p>
          <a:p>
            <a:pPr algn="just" marL="144780" indent="-132080">
              <a:lnSpc>
                <a:spcPts val="1195"/>
              </a:lnSpc>
              <a:buSzPct val="110000"/>
              <a:buFont typeface="Arial"/>
              <a:buChar char="•"/>
              <a:tabLst>
                <a:tab pos="145415" algn="l"/>
              </a:tabLst>
            </a:pPr>
            <a:r>
              <a:rPr dirty="0" sz="1000" spc="60">
                <a:latin typeface="PMingLiU"/>
                <a:cs typeface="PMingLiU"/>
              </a:rPr>
              <a:t>butt</a:t>
            </a:r>
            <a:r>
              <a:rPr dirty="0" sz="1000" spc="75">
                <a:latin typeface="PMingLiU"/>
                <a:cs typeface="PMingLiU"/>
              </a:rPr>
              <a:t>e</a:t>
            </a:r>
            <a:r>
              <a:rPr dirty="0" sz="1000" spc="55">
                <a:latin typeface="PMingLiU"/>
                <a:cs typeface="PMingLiU"/>
              </a:rPr>
              <a:t>rmilk</a:t>
            </a:r>
            <a:endParaRPr sz="1000">
              <a:latin typeface="PMingLiU"/>
              <a:cs typeface="PMingLiU"/>
            </a:endParaRPr>
          </a:p>
          <a:p>
            <a:pPr algn="just" marL="144780" indent="-132080">
              <a:lnSpc>
                <a:spcPts val="1195"/>
              </a:lnSpc>
              <a:buSzPct val="110000"/>
              <a:buFont typeface="Arial"/>
              <a:buChar char="•"/>
              <a:tabLst>
                <a:tab pos="145415" algn="l"/>
              </a:tabLst>
            </a:pPr>
            <a:r>
              <a:rPr dirty="0" sz="1000" spc="60">
                <a:latin typeface="PMingLiU"/>
                <a:cs typeface="PMingLiU"/>
              </a:rPr>
              <a:t>butt</a:t>
            </a:r>
            <a:r>
              <a:rPr dirty="0" sz="1000" spc="75">
                <a:latin typeface="PMingLiU"/>
                <a:cs typeface="PMingLiU"/>
              </a:rPr>
              <a:t>e</a:t>
            </a:r>
            <a:r>
              <a:rPr dirty="0" sz="1000" spc="45">
                <a:latin typeface="PMingLiU"/>
                <a:cs typeface="PMingLiU"/>
              </a:rPr>
              <a:t>roil</a:t>
            </a:r>
            <a:endParaRPr sz="1000">
              <a:latin typeface="PMingLiU"/>
              <a:cs typeface="PMingLiU"/>
            </a:endParaRPr>
          </a:p>
          <a:p>
            <a:pPr algn="just" marL="144780" indent="-132080">
              <a:lnSpc>
                <a:spcPts val="1200"/>
              </a:lnSpc>
              <a:buSzPct val="110000"/>
              <a:buFont typeface="Arial"/>
              <a:buChar char="•"/>
              <a:tabLst>
                <a:tab pos="145415" algn="l"/>
              </a:tabLst>
            </a:pPr>
            <a:r>
              <a:rPr dirty="0" sz="1000" spc="45">
                <a:latin typeface="PMingLiU"/>
                <a:cs typeface="PMingLiU"/>
              </a:rPr>
              <a:t>ret</a:t>
            </a:r>
            <a:r>
              <a:rPr dirty="0" sz="1000" spc="65">
                <a:latin typeface="PMingLiU"/>
                <a:cs typeface="PMingLiU"/>
              </a:rPr>
              <a:t>e</a:t>
            </a:r>
            <a:r>
              <a:rPr dirty="0" sz="1000" spc="55">
                <a:latin typeface="PMingLiU"/>
                <a:cs typeface="PMingLiU"/>
              </a:rPr>
              <a:t>ntates.</a:t>
            </a:r>
            <a:endParaRPr sz="1000">
              <a:latin typeface="PMingLiU"/>
              <a:cs typeface="PMingLiU"/>
            </a:endParaRPr>
          </a:p>
          <a:p>
            <a:pPr algn="just" marL="12700" marR="5080" indent="-635">
              <a:lnSpc>
                <a:spcPct val="100000"/>
              </a:lnSpc>
              <a:spcBef>
                <a:spcPts val="990"/>
              </a:spcBef>
            </a:pPr>
            <a:r>
              <a:rPr dirty="0" sz="1000" spc="60">
                <a:latin typeface="PMingLiU"/>
                <a:cs typeface="PMingLiU"/>
              </a:rPr>
              <a:t>Fat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constitu</a:t>
            </a:r>
            <a:r>
              <a:rPr dirty="0" sz="1000" spc="50">
                <a:latin typeface="PMingLiU"/>
                <a:cs typeface="PMingLiU"/>
              </a:rPr>
              <a:t>t</a:t>
            </a:r>
            <a:r>
              <a:rPr dirty="0" sz="1000" spc="20">
                <a:latin typeface="PMingLiU"/>
                <a:cs typeface="PMingLiU"/>
              </a:rPr>
              <a:t>es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about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120">
                <a:latin typeface="PMingLiU"/>
                <a:cs typeface="PMingLiU"/>
              </a:rPr>
              <a:t>30%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total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milk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soli</a:t>
            </a:r>
            <a:r>
              <a:rPr dirty="0" sz="1000" spc="60">
                <a:latin typeface="PMingLiU"/>
                <a:cs typeface="PMingLiU"/>
              </a:rPr>
              <a:t>d</a:t>
            </a:r>
            <a:r>
              <a:rPr dirty="0" sz="1000" spc="30">
                <a:latin typeface="PMingLiU"/>
                <a:cs typeface="PMingLiU"/>
              </a:rPr>
              <a:t>s.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For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60">
                <a:latin typeface="PMingLiU"/>
                <a:cs typeface="PMingLiU"/>
              </a:rPr>
              <a:t>tion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fat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from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milk,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foll</a:t>
            </a:r>
            <a:r>
              <a:rPr dirty="0" sz="1000" spc="65">
                <a:latin typeface="PMingLiU"/>
                <a:cs typeface="PMingLiU"/>
              </a:rPr>
              <a:t>o</a:t>
            </a:r>
            <a:r>
              <a:rPr dirty="0" sz="1000" spc="55">
                <a:latin typeface="PMingLiU"/>
                <a:cs typeface="PMingLiU"/>
              </a:rPr>
              <a:t>wing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criteria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milk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v</a:t>
            </a:r>
            <a:r>
              <a:rPr dirty="0" sz="1000" spc="45">
                <a:latin typeface="PMingLiU"/>
                <a:cs typeface="PMingLiU"/>
              </a:rPr>
              <a:t>ariables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are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great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i</a:t>
            </a:r>
            <a:r>
              <a:rPr dirty="0" sz="1000" spc="90">
                <a:latin typeface="PMingLiU"/>
                <a:cs typeface="PMingLiU"/>
              </a:rPr>
              <a:t>m</a:t>
            </a:r>
            <a:r>
              <a:rPr dirty="0" sz="1000" spc="65">
                <a:latin typeface="PMingLiU"/>
                <a:cs typeface="PMingLiU"/>
              </a:rPr>
              <a:t>portan</a:t>
            </a:r>
            <a:r>
              <a:rPr dirty="0" sz="1000" spc="75">
                <a:latin typeface="PMingLiU"/>
                <a:cs typeface="PMingLiU"/>
              </a:rPr>
              <a:t>c</a:t>
            </a:r>
            <a:r>
              <a:rPr dirty="0" sz="1000" spc="20">
                <a:latin typeface="PMingLiU"/>
                <a:cs typeface="PMingLiU"/>
              </a:rPr>
              <a:t>e: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57081" y="3799240"/>
            <a:ext cx="2910205" cy="9112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81610" marR="5715" indent="-168910">
              <a:lnSpc>
                <a:spcPct val="100000"/>
              </a:lnSpc>
              <a:buAutoNum type="arabicPeriod"/>
              <a:tabLst>
                <a:tab pos="182245" algn="l"/>
              </a:tabLst>
            </a:pPr>
            <a:r>
              <a:rPr dirty="0" sz="1000" spc="55">
                <a:latin typeface="PMingLiU"/>
                <a:cs typeface="PMingLiU"/>
              </a:rPr>
              <a:t>Nutritive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valu</a:t>
            </a:r>
            <a:r>
              <a:rPr dirty="0" sz="1000" spc="50">
                <a:latin typeface="PMingLiU"/>
                <a:cs typeface="PMingLiU"/>
              </a:rPr>
              <a:t>e</a:t>
            </a:r>
            <a:r>
              <a:rPr dirty="0" sz="1000" spc="15">
                <a:latin typeface="PMingLiU"/>
                <a:cs typeface="PMingLiU"/>
              </a:rPr>
              <a:t>: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breed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cow,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lactati</a:t>
            </a:r>
            <a:r>
              <a:rPr dirty="0" sz="1000" spc="85">
                <a:latin typeface="PMingLiU"/>
                <a:cs typeface="PMingLiU"/>
              </a:rPr>
              <a:t>o</a:t>
            </a:r>
            <a:r>
              <a:rPr dirty="0" sz="1000" spc="80">
                <a:latin typeface="PMingLiU"/>
                <a:cs typeface="PMingLiU"/>
              </a:rPr>
              <a:t>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time,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climate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feedi</a:t>
            </a:r>
            <a:r>
              <a:rPr dirty="0" sz="1000" spc="60">
                <a:latin typeface="PMingLiU"/>
                <a:cs typeface="PMingLiU"/>
              </a:rPr>
              <a:t>n</a:t>
            </a:r>
            <a:r>
              <a:rPr dirty="0" sz="1000" spc="35">
                <a:latin typeface="PMingLiU"/>
                <a:cs typeface="PMingLiU"/>
              </a:rPr>
              <a:t>g.</a:t>
            </a:r>
            <a:endParaRPr sz="1000">
              <a:latin typeface="PMingLiU"/>
              <a:cs typeface="PMingLiU"/>
            </a:endParaRPr>
          </a:p>
          <a:p>
            <a:pPr marL="181610" marR="5080" indent="-168910">
              <a:lnSpc>
                <a:spcPts val="1200"/>
              </a:lnSpc>
              <a:spcBef>
                <a:spcPts val="35"/>
              </a:spcBef>
              <a:buAutoNum type="arabicPeriod"/>
              <a:tabLst>
                <a:tab pos="182245" algn="l"/>
              </a:tabLst>
            </a:pPr>
            <a:r>
              <a:rPr dirty="0" sz="1000" spc="35">
                <a:latin typeface="PMingLiU"/>
                <a:cs typeface="PMingLiU"/>
              </a:rPr>
              <a:t>Physical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proper</a:t>
            </a:r>
            <a:r>
              <a:rPr dirty="0" sz="1000" spc="50">
                <a:latin typeface="PMingLiU"/>
                <a:cs typeface="PMingLiU"/>
              </a:rPr>
              <a:t>t</a:t>
            </a:r>
            <a:r>
              <a:rPr dirty="0" sz="1000" spc="20">
                <a:latin typeface="PMingLiU"/>
                <a:cs typeface="PMingLiU"/>
              </a:rPr>
              <a:t>ies: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mec</a:t>
            </a:r>
            <a:r>
              <a:rPr dirty="0" sz="1000" spc="55">
                <a:latin typeface="PMingLiU"/>
                <a:cs typeface="PMingLiU"/>
              </a:rPr>
              <a:t>h</a:t>
            </a:r>
            <a:r>
              <a:rPr dirty="0" sz="1000" spc="50">
                <a:latin typeface="PMingLiU"/>
                <a:cs typeface="PMingLiU"/>
              </a:rPr>
              <a:t>anical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heat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treat-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ment.</a:t>
            </a:r>
            <a:endParaRPr sz="1000">
              <a:latin typeface="PMingLiU"/>
              <a:cs typeface="PMingLiU"/>
            </a:endParaRPr>
          </a:p>
          <a:p>
            <a:pPr marL="181610" marR="5080" indent="-168910">
              <a:lnSpc>
                <a:spcPts val="1190"/>
              </a:lnSpc>
              <a:spcBef>
                <a:spcPts val="5"/>
              </a:spcBef>
              <a:buAutoNum type="arabicPeriod"/>
              <a:tabLst>
                <a:tab pos="182245" algn="l"/>
              </a:tabLst>
            </a:pPr>
            <a:r>
              <a:rPr dirty="0" sz="1000" spc="55">
                <a:latin typeface="PMingLiU"/>
                <a:cs typeface="PMingLiU"/>
              </a:rPr>
              <a:t>Chemical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properti</a:t>
            </a:r>
            <a:r>
              <a:rPr dirty="0" sz="1000" spc="70">
                <a:latin typeface="PMingLiU"/>
                <a:cs typeface="PMingLiU"/>
              </a:rPr>
              <a:t>e</a:t>
            </a:r>
            <a:r>
              <a:rPr dirty="0" sz="1000" spc="15">
                <a:latin typeface="PMingLiU"/>
                <a:cs typeface="PMingLiU"/>
              </a:rPr>
              <a:t>s: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enzy</a:t>
            </a:r>
            <a:r>
              <a:rPr dirty="0" sz="1000" spc="80">
                <a:latin typeface="PMingLiU"/>
                <a:cs typeface="PMingLiU"/>
              </a:rPr>
              <a:t>m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reac</a:t>
            </a:r>
            <a:r>
              <a:rPr dirty="0" sz="1000" spc="50">
                <a:latin typeface="PMingLiU"/>
                <a:cs typeface="PMingLiU"/>
              </a:rPr>
              <a:t>t</a:t>
            </a:r>
            <a:r>
              <a:rPr dirty="0" sz="1000" spc="55">
                <a:latin typeface="PMingLiU"/>
                <a:cs typeface="PMingLiU"/>
              </a:rPr>
              <a:t>ion,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bacteri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15">
                <a:latin typeface="PMingLiU"/>
                <a:cs typeface="PMingLiU"/>
              </a:rPr>
              <a:t>l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influen</a:t>
            </a:r>
            <a:r>
              <a:rPr dirty="0" sz="1000" spc="40">
                <a:latin typeface="PMingLiU"/>
                <a:cs typeface="PMingLiU"/>
              </a:rPr>
              <a:t>c</a:t>
            </a:r>
            <a:r>
              <a:rPr dirty="0" sz="1000" spc="30">
                <a:latin typeface="PMingLiU"/>
                <a:cs typeface="PMingLiU"/>
              </a:rPr>
              <a:t>es.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6701" y="4836913"/>
            <a:ext cx="2910840" cy="3683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</a:pP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ab</a:t>
            </a:r>
            <a:r>
              <a:rPr dirty="0" sz="1000" spc="85">
                <a:latin typeface="PMingLiU"/>
                <a:cs typeface="PMingLiU"/>
              </a:rPr>
              <a:t>o</a:t>
            </a:r>
            <a:r>
              <a:rPr dirty="0" sz="1000" spc="50">
                <a:latin typeface="PMingLiU"/>
                <a:cs typeface="PMingLiU"/>
              </a:rPr>
              <a:t>ve-men</a:t>
            </a:r>
            <a:r>
              <a:rPr dirty="0" sz="1000" spc="35">
                <a:latin typeface="PMingLiU"/>
                <a:cs typeface="PMingLiU"/>
              </a:rPr>
              <a:t>t</a:t>
            </a:r>
            <a:r>
              <a:rPr dirty="0" sz="1000" spc="55">
                <a:latin typeface="PMingLiU"/>
                <a:cs typeface="PMingLiU"/>
              </a:rPr>
              <a:t>ioned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fac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55">
                <a:latin typeface="PMingLiU"/>
                <a:cs typeface="PMingLiU"/>
              </a:rPr>
              <a:t>ors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v</a:t>
            </a:r>
            <a:r>
              <a:rPr dirty="0" sz="1000" spc="60">
                <a:latin typeface="PMingLiU"/>
                <a:cs typeface="PMingLiU"/>
              </a:rPr>
              <a:t>ary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from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country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country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must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consi</a:t>
            </a:r>
            <a:r>
              <a:rPr dirty="0" sz="1000" spc="60">
                <a:latin typeface="PMingLiU"/>
                <a:cs typeface="PMingLiU"/>
              </a:rPr>
              <a:t>d</a:t>
            </a:r>
            <a:r>
              <a:rPr dirty="0" sz="1000" spc="50">
                <a:latin typeface="PMingLiU"/>
                <a:cs typeface="PMingLiU"/>
              </a:rPr>
              <a:t>ered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on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local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basis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for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ef</a:t>
            </a:r>
            <a:r>
              <a:rPr dirty="0" sz="1000" spc="20">
                <a:latin typeface="PMingLiU"/>
                <a:cs typeface="PMingLiU"/>
              </a:rPr>
              <a:t>f</a:t>
            </a:r>
            <a:r>
              <a:rPr dirty="0" sz="1000" spc="30">
                <a:latin typeface="PMingLiU"/>
                <a:cs typeface="PMingLiU"/>
              </a:rPr>
              <a:t>ective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60">
                <a:latin typeface="PMingLiU"/>
                <a:cs typeface="PMingLiU"/>
              </a:rPr>
              <a:t>tion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m</a:t>
            </a:r>
            <a:r>
              <a:rPr dirty="0" sz="1000" spc="35">
                <a:latin typeface="PMingLiU"/>
                <a:cs typeface="PMingLiU"/>
              </a:rPr>
              <a:t>i</a:t>
            </a:r>
            <a:r>
              <a:rPr dirty="0" sz="1000" spc="45">
                <a:latin typeface="PMingLiU"/>
                <a:cs typeface="PMingLiU"/>
              </a:rPr>
              <a:t>lk.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Howeve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45">
                <a:latin typeface="PMingLiU"/>
                <a:cs typeface="PMingLiU"/>
              </a:rPr>
              <a:t>,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effect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60">
                <a:latin typeface="PMingLiU"/>
                <a:cs typeface="PMingLiU"/>
              </a:rPr>
              <a:t>tion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efficien</a:t>
            </a:r>
            <a:r>
              <a:rPr dirty="0" sz="1000" spc="35">
                <a:latin typeface="PMingLiU"/>
                <a:cs typeface="PMingLiU"/>
              </a:rPr>
              <a:t>c</a:t>
            </a:r>
            <a:r>
              <a:rPr dirty="0" sz="1000" spc="25">
                <a:latin typeface="PMingLiU"/>
                <a:cs typeface="PMingLiU"/>
              </a:rPr>
              <a:t>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d</a:t>
            </a:r>
            <a:r>
              <a:rPr dirty="0" sz="1000" spc="55">
                <a:latin typeface="PMingLiU"/>
                <a:cs typeface="PMingLiU"/>
              </a:rPr>
              <a:t>e</a:t>
            </a:r>
            <a:r>
              <a:rPr dirty="0" sz="1000" spc="55">
                <a:latin typeface="PMingLiU"/>
                <a:cs typeface="PMingLiU"/>
              </a:rPr>
              <a:t>pends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mainly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fat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globule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size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distr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65">
                <a:latin typeface="PMingLiU"/>
                <a:cs typeface="PMingLiU"/>
              </a:rPr>
              <a:t>bution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whole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milk,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wh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50">
                <a:latin typeface="PMingLiU"/>
                <a:cs typeface="PMingLiU"/>
              </a:rPr>
              <a:t>ch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influen</a:t>
            </a:r>
            <a:r>
              <a:rPr dirty="0" sz="1000" spc="40">
                <a:latin typeface="PMingLiU"/>
                <a:cs typeface="PMingLiU"/>
              </a:rPr>
              <a:t>c</a:t>
            </a:r>
            <a:r>
              <a:rPr dirty="0" sz="1000" spc="50">
                <a:latin typeface="PMingLiU"/>
                <a:cs typeface="PMingLiU"/>
              </a:rPr>
              <a:t>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fac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55">
                <a:latin typeface="PMingLiU"/>
                <a:cs typeface="PMingLiU"/>
              </a:rPr>
              <a:t>ors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stated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point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1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above.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Having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c</a:t>
            </a:r>
            <a:r>
              <a:rPr dirty="0" sz="1000" spc="60">
                <a:latin typeface="PMingLiU"/>
                <a:cs typeface="PMingLiU"/>
              </a:rPr>
              <a:t>o</a:t>
            </a:r>
            <a:r>
              <a:rPr dirty="0" sz="1000" spc="45">
                <a:latin typeface="PMingLiU"/>
                <a:cs typeface="PMingLiU"/>
              </a:rPr>
              <a:t>vered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ef</a:t>
            </a:r>
            <a:r>
              <a:rPr dirty="0" sz="1000" spc="20">
                <a:latin typeface="PMingLiU"/>
                <a:cs typeface="PMingLiU"/>
              </a:rPr>
              <a:t>f</a:t>
            </a:r>
            <a:r>
              <a:rPr dirty="0" sz="1000" spc="35">
                <a:latin typeface="PMingLiU"/>
                <a:cs typeface="PMingLiU"/>
              </a:rPr>
              <a:t>ects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during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pro</a:t>
            </a:r>
            <a:r>
              <a:rPr dirty="0" sz="1000" spc="85">
                <a:latin typeface="PMingLiU"/>
                <a:cs typeface="PMingLiU"/>
              </a:rPr>
              <a:t>d</a:t>
            </a:r>
            <a:r>
              <a:rPr dirty="0" sz="1000" spc="55">
                <a:latin typeface="PMingLiU"/>
                <a:cs typeface="PMingLiU"/>
              </a:rPr>
              <a:t>uction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milk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with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80">
                <a:latin typeface="PMingLiU"/>
                <a:cs typeface="PMingLiU"/>
              </a:rPr>
              <a:t>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udder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cow,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bigg</a:t>
            </a:r>
            <a:r>
              <a:rPr dirty="0" sz="1000" spc="40">
                <a:latin typeface="PMingLiU"/>
                <a:cs typeface="PMingLiU"/>
              </a:rPr>
              <a:t>e</a:t>
            </a:r>
            <a:r>
              <a:rPr dirty="0" sz="1000" spc="40">
                <a:latin typeface="PMingLiU"/>
                <a:cs typeface="PMingLiU"/>
              </a:rPr>
              <a:t>st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effects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on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quality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milk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occurs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during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proce</a:t>
            </a:r>
            <a:r>
              <a:rPr dirty="0" sz="1000" spc="50">
                <a:latin typeface="PMingLiU"/>
                <a:cs typeface="PMingLiU"/>
              </a:rPr>
              <a:t>s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milking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tran</a:t>
            </a:r>
            <a:r>
              <a:rPr dirty="0" sz="1000" spc="65">
                <a:latin typeface="PMingLiU"/>
                <a:cs typeface="PMingLiU"/>
              </a:rPr>
              <a:t>s</a:t>
            </a:r>
            <a:r>
              <a:rPr dirty="0" sz="1000" spc="60">
                <a:latin typeface="PMingLiU"/>
                <a:cs typeface="PMingLiU"/>
              </a:rPr>
              <a:t>porti</a:t>
            </a:r>
            <a:r>
              <a:rPr dirty="0" sz="1000" spc="85">
                <a:latin typeface="PMingLiU"/>
                <a:cs typeface="PMingLiU"/>
              </a:rPr>
              <a:t>n</a:t>
            </a:r>
            <a:r>
              <a:rPr dirty="0" sz="1000" spc="35">
                <a:latin typeface="PMingLiU"/>
                <a:cs typeface="PMingLiU"/>
              </a:rPr>
              <a:t>g,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stor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25">
                <a:latin typeface="PMingLiU"/>
                <a:cs typeface="PMingLiU"/>
              </a:rPr>
              <a:t>ge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treat</a:t>
            </a:r>
            <a:r>
              <a:rPr dirty="0" sz="1000" spc="130">
                <a:latin typeface="PMingLiU"/>
                <a:cs typeface="PMingLiU"/>
              </a:rPr>
              <a:t>m</a:t>
            </a:r>
            <a:r>
              <a:rPr dirty="0" sz="1000" spc="55">
                <a:latin typeface="PMingLiU"/>
                <a:cs typeface="PMingLiU"/>
              </a:rPr>
              <a:t>ent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milk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prior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55">
                <a:latin typeface="PMingLiU"/>
                <a:cs typeface="PMingLiU"/>
              </a:rPr>
              <a:t>tion.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Mecha</a:t>
            </a:r>
            <a:r>
              <a:rPr dirty="0" sz="1000" spc="75">
                <a:latin typeface="PMingLiU"/>
                <a:cs typeface="PMingLiU"/>
              </a:rPr>
              <a:t>n</a:t>
            </a:r>
            <a:r>
              <a:rPr dirty="0" sz="1000" spc="35">
                <a:latin typeface="PMingLiU"/>
                <a:cs typeface="PMingLiU"/>
              </a:rPr>
              <a:t>ical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treat</a:t>
            </a:r>
            <a:r>
              <a:rPr dirty="0" sz="1000" spc="130">
                <a:latin typeface="PMingLiU"/>
                <a:cs typeface="PMingLiU"/>
              </a:rPr>
              <a:t>m</a:t>
            </a:r>
            <a:r>
              <a:rPr dirty="0" sz="1000" spc="45">
                <a:latin typeface="PMingLiU"/>
                <a:cs typeface="PMingLiU"/>
              </a:rPr>
              <a:t>ents,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such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as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pump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50">
                <a:latin typeface="PMingLiU"/>
                <a:cs typeface="PMingLiU"/>
              </a:rPr>
              <a:t>ng,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co</a:t>
            </a:r>
            <a:r>
              <a:rPr dirty="0" sz="1000" spc="70">
                <a:latin typeface="PMingLiU"/>
                <a:cs typeface="PMingLiU"/>
              </a:rPr>
              <a:t>o</a:t>
            </a:r>
            <a:r>
              <a:rPr dirty="0" sz="1000" spc="35">
                <a:latin typeface="PMingLiU"/>
                <a:cs typeface="PMingLiU"/>
              </a:rPr>
              <a:t>ling,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agitat</a:t>
            </a:r>
            <a:r>
              <a:rPr dirty="0" sz="1000" spc="45">
                <a:latin typeface="PMingLiU"/>
                <a:cs typeface="PMingLiU"/>
              </a:rPr>
              <a:t>i</a:t>
            </a:r>
            <a:r>
              <a:rPr dirty="0" sz="1000" spc="50">
                <a:latin typeface="PMingLiU"/>
                <a:cs typeface="PMingLiU"/>
              </a:rPr>
              <a:t>ng,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heating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intro</a:t>
            </a:r>
            <a:r>
              <a:rPr dirty="0" sz="1000" spc="85">
                <a:latin typeface="PMingLiU"/>
                <a:cs typeface="PMingLiU"/>
              </a:rPr>
              <a:t>d</a:t>
            </a:r>
            <a:r>
              <a:rPr dirty="0" sz="1000" spc="55">
                <a:latin typeface="PMingLiU"/>
                <a:cs typeface="PMingLiU"/>
              </a:rPr>
              <a:t>uction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air,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influen</a:t>
            </a:r>
            <a:r>
              <a:rPr dirty="0" sz="1000" spc="40">
                <a:latin typeface="PMingLiU"/>
                <a:cs typeface="PMingLiU"/>
              </a:rPr>
              <a:t>c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15">
                <a:latin typeface="PMingLiU"/>
                <a:cs typeface="PMingLiU"/>
              </a:rPr>
              <a:t>-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tion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efficien</a:t>
            </a:r>
            <a:r>
              <a:rPr dirty="0" sz="1000" spc="35">
                <a:latin typeface="PMingLiU"/>
                <a:cs typeface="PMingLiU"/>
              </a:rPr>
              <a:t>c</a:t>
            </a:r>
            <a:r>
              <a:rPr dirty="0" sz="1000" spc="25">
                <a:latin typeface="PMingLiU"/>
                <a:cs typeface="PMingLiU"/>
              </a:rPr>
              <a:t>y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by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damagi</a:t>
            </a:r>
            <a:r>
              <a:rPr dirty="0" sz="1000" spc="70">
                <a:latin typeface="PMingLiU"/>
                <a:cs typeface="PMingLiU"/>
              </a:rPr>
              <a:t>n</a:t>
            </a:r>
            <a:r>
              <a:rPr dirty="0" sz="1000" spc="25">
                <a:latin typeface="PMingLiU"/>
                <a:cs typeface="PMingLiU"/>
              </a:rPr>
              <a:t>g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fat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globu</a:t>
            </a:r>
            <a:r>
              <a:rPr dirty="0" sz="1000" spc="35">
                <a:latin typeface="PMingLiU"/>
                <a:cs typeface="PMingLiU"/>
              </a:rPr>
              <a:t>l</a:t>
            </a:r>
            <a:r>
              <a:rPr dirty="0" sz="1000" spc="30">
                <a:latin typeface="PMingLiU"/>
                <a:cs typeface="PMingLiU"/>
              </a:rPr>
              <a:t>es.</a:t>
            </a:r>
            <a:endParaRPr sz="1000">
              <a:latin typeface="PMingLiU"/>
              <a:cs typeface="PMingLiU"/>
            </a:endParaRPr>
          </a:p>
          <a:p>
            <a:pPr algn="just" marL="12700" marR="5080" indent="126364">
              <a:lnSpc>
                <a:spcPts val="1200"/>
              </a:lnSpc>
              <a:spcBef>
                <a:spcPts val="35"/>
              </a:spcBef>
            </a:pPr>
            <a:r>
              <a:rPr dirty="0" sz="1000" spc="55">
                <a:latin typeface="PMingLiU"/>
                <a:cs typeface="PMingLiU"/>
              </a:rPr>
              <a:t>Long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c</a:t>
            </a:r>
            <a:r>
              <a:rPr dirty="0" sz="1000" spc="60">
                <a:latin typeface="PMingLiU"/>
                <a:cs typeface="PMingLiU"/>
              </a:rPr>
              <a:t>o</a:t>
            </a:r>
            <a:r>
              <a:rPr dirty="0" sz="1000" spc="45">
                <a:latin typeface="PMingLiU"/>
                <a:cs typeface="PMingLiU"/>
              </a:rPr>
              <a:t>oling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per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55">
                <a:latin typeface="PMingLiU"/>
                <a:cs typeface="PMingLiU"/>
              </a:rPr>
              <a:t>ods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of,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e.g.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o</a:t>
            </a:r>
            <a:r>
              <a:rPr dirty="0" sz="1000" spc="55">
                <a:latin typeface="PMingLiU"/>
                <a:cs typeface="PMingLiU"/>
              </a:rPr>
              <a:t>v</a:t>
            </a:r>
            <a:r>
              <a:rPr dirty="0" sz="1000" spc="45">
                <a:latin typeface="PMingLiU"/>
                <a:cs typeface="PMingLiU"/>
              </a:rPr>
              <a:t>er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114">
                <a:latin typeface="PMingLiU"/>
                <a:cs typeface="PMingLiU"/>
              </a:rPr>
              <a:t>2-3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d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30">
                <a:latin typeface="PMingLiU"/>
                <a:cs typeface="PMingLiU"/>
              </a:rPr>
              <a:t>ys,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cha</a:t>
            </a:r>
            <a:r>
              <a:rPr dirty="0" sz="1000" spc="75">
                <a:latin typeface="PMingLiU"/>
                <a:cs typeface="PMingLiU"/>
              </a:rPr>
              <a:t>n</a:t>
            </a:r>
            <a:r>
              <a:rPr dirty="0" sz="1000" spc="25">
                <a:latin typeface="PMingLiU"/>
                <a:cs typeface="PMingLiU"/>
              </a:rPr>
              <a:t>ge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che</a:t>
            </a:r>
            <a:r>
              <a:rPr dirty="0" sz="1000" spc="85">
                <a:latin typeface="PMingLiU"/>
                <a:cs typeface="PMingLiU"/>
              </a:rPr>
              <a:t>m</a:t>
            </a:r>
            <a:r>
              <a:rPr dirty="0" sz="1000" spc="35">
                <a:latin typeface="PMingLiU"/>
                <a:cs typeface="PMingLiU"/>
              </a:rPr>
              <a:t>ical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proper</a:t>
            </a:r>
            <a:r>
              <a:rPr dirty="0" sz="1000" spc="50">
                <a:latin typeface="PMingLiU"/>
                <a:cs typeface="PMingLiU"/>
              </a:rPr>
              <a:t>t</a:t>
            </a:r>
            <a:r>
              <a:rPr dirty="0" sz="1000" spc="20">
                <a:latin typeface="PMingLiU"/>
                <a:cs typeface="PMingLiU"/>
              </a:rPr>
              <a:t>ies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fat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globules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because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90">
                <a:latin typeface="PMingLiU"/>
                <a:cs typeface="PMingLiU"/>
              </a:rPr>
              <a:t>b</a:t>
            </a:r>
            <a:r>
              <a:rPr dirty="0" sz="1000" spc="60">
                <a:latin typeface="PMingLiU"/>
                <a:cs typeface="PMingLiU"/>
              </a:rPr>
              <a:t>sorption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more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water,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wh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50">
                <a:latin typeface="PMingLiU"/>
                <a:cs typeface="PMingLiU"/>
              </a:rPr>
              <a:t>ch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increas</a:t>
            </a:r>
            <a:r>
              <a:rPr dirty="0" sz="1000" spc="50">
                <a:latin typeface="PMingLiU"/>
                <a:cs typeface="PMingLiU"/>
              </a:rPr>
              <a:t>e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70">
                <a:latin typeface="PMingLiU"/>
                <a:cs typeface="PMingLiU"/>
              </a:rPr>
              <a:t>r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density.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influen</a:t>
            </a:r>
            <a:r>
              <a:rPr dirty="0" sz="1000" spc="40">
                <a:latin typeface="PMingLiU"/>
                <a:cs typeface="PMingLiU"/>
              </a:rPr>
              <a:t>c</a:t>
            </a:r>
            <a:r>
              <a:rPr dirty="0" sz="1000" spc="20">
                <a:latin typeface="PMingLiU"/>
                <a:cs typeface="PMingLiU"/>
              </a:rPr>
              <a:t>es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skimm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50">
                <a:latin typeface="PMingLiU"/>
                <a:cs typeface="PMingLiU"/>
              </a:rPr>
              <a:t>ng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ability.</a:t>
            </a:r>
            <a:endParaRPr sz="1000">
              <a:latin typeface="PMingLiU"/>
              <a:cs typeface="PMingLiU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5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</a:pPr>
            <a:r>
              <a:rPr dirty="0" baseline="2777" sz="1500" spc="44">
                <a:latin typeface="Times New Roman"/>
                <a:cs typeface="Times New Roman"/>
              </a:rPr>
              <a:t>Separa</a:t>
            </a:r>
            <a:r>
              <a:rPr dirty="0" baseline="2777" sz="1500" spc="37">
                <a:latin typeface="Times New Roman"/>
                <a:cs typeface="Times New Roman"/>
              </a:rPr>
              <a:t>t</a:t>
            </a:r>
            <a:r>
              <a:rPr dirty="0" baseline="2777" sz="1500" spc="75">
                <a:latin typeface="Times New Roman"/>
                <a:cs typeface="Times New Roman"/>
              </a:rPr>
              <a:t>or</a:t>
            </a:r>
            <a:r>
              <a:rPr dirty="0" baseline="2777" sz="1500" spc="120">
                <a:latin typeface="Times New Roman"/>
                <a:cs typeface="Times New Roman"/>
              </a:rPr>
              <a:t> </a:t>
            </a:r>
            <a:r>
              <a:rPr dirty="0" baseline="2777" sz="1500" spc="15">
                <a:latin typeface="Times New Roman"/>
                <a:cs typeface="Times New Roman"/>
              </a:rPr>
              <a:t>des</a:t>
            </a:r>
            <a:r>
              <a:rPr dirty="0" baseline="2777" sz="1500" spc="15">
                <a:latin typeface="Times New Roman"/>
                <a:cs typeface="Times New Roman"/>
              </a:rPr>
              <a:t>i</a:t>
            </a:r>
            <a:r>
              <a:rPr dirty="0" baseline="2777" sz="1500" spc="30">
                <a:latin typeface="Times New Roman"/>
                <a:cs typeface="Times New Roman"/>
              </a:rPr>
              <a:t>gn</a:t>
            </a:r>
            <a:r>
              <a:rPr dirty="0" baseline="2777" sz="1500">
                <a:latin typeface="Times New Roman"/>
                <a:cs typeface="Times New Roman"/>
              </a:rPr>
              <a:t>   </a:t>
            </a:r>
            <a:r>
              <a:rPr dirty="0" baseline="2777" sz="1500" spc="82">
                <a:latin typeface="Times New Roman"/>
                <a:cs typeface="Times New Roman"/>
              </a:rPr>
              <a:t> </a:t>
            </a:r>
            <a:r>
              <a:rPr dirty="0" sz="1000" spc="15">
                <a:latin typeface="PMingLiU"/>
                <a:cs typeface="PMingLiU"/>
              </a:rPr>
              <a:t>If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60">
                <a:latin typeface="PMingLiU"/>
                <a:cs typeface="PMingLiU"/>
              </a:rPr>
              <a:t>tion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fat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globu</a:t>
            </a:r>
            <a:r>
              <a:rPr dirty="0" sz="1000" spc="35">
                <a:latin typeface="PMingLiU"/>
                <a:cs typeface="PMingLiU"/>
              </a:rPr>
              <a:t>l</a:t>
            </a:r>
            <a:r>
              <a:rPr dirty="0" sz="1000" spc="20">
                <a:latin typeface="PMingLiU"/>
                <a:cs typeface="PMingLiU"/>
              </a:rPr>
              <a:t>es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from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its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carrier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liquid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(skim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m</a:t>
            </a:r>
            <a:r>
              <a:rPr dirty="0" sz="1000" spc="35">
                <a:latin typeface="PMingLiU"/>
                <a:cs typeface="PMingLiU"/>
              </a:rPr>
              <a:t>i</a:t>
            </a:r>
            <a:r>
              <a:rPr dirty="0" sz="1000" spc="35">
                <a:latin typeface="PMingLiU"/>
                <a:cs typeface="PMingLiU"/>
              </a:rPr>
              <a:t>lk)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70">
                <a:latin typeface="PMingLiU"/>
                <a:cs typeface="PMingLiU"/>
              </a:rPr>
              <a:t>tor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bowl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cons</a:t>
            </a:r>
            <a:r>
              <a:rPr dirty="0" sz="1000" spc="30">
                <a:latin typeface="PMingLiU"/>
                <a:cs typeface="PMingLiU"/>
              </a:rPr>
              <a:t>i</a:t>
            </a:r>
            <a:r>
              <a:rPr dirty="0" sz="1000" spc="55">
                <a:latin typeface="PMingLiU"/>
                <a:cs typeface="PMingLiU"/>
              </a:rPr>
              <a:t>dered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physi</a:t>
            </a:r>
            <a:r>
              <a:rPr dirty="0" sz="1000" spc="45">
                <a:latin typeface="PMingLiU"/>
                <a:cs typeface="PMingLiU"/>
              </a:rPr>
              <a:t>c</a:t>
            </a:r>
            <a:r>
              <a:rPr dirty="0" sz="1000" spc="50">
                <a:latin typeface="PMingLiU"/>
                <a:cs typeface="PMingLiU"/>
              </a:rPr>
              <a:t>al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proce</a:t>
            </a:r>
            <a:r>
              <a:rPr dirty="0" sz="1000" spc="50">
                <a:latin typeface="PMingLiU"/>
                <a:cs typeface="PMingLiU"/>
              </a:rPr>
              <a:t>s</a:t>
            </a:r>
            <a:r>
              <a:rPr dirty="0" sz="1000" spc="30">
                <a:latin typeface="PMingLiU"/>
                <a:cs typeface="PMingLiU"/>
              </a:rPr>
              <a:t>s,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then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sedimen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65">
                <a:latin typeface="PMingLiU"/>
                <a:cs typeface="PMingLiU"/>
              </a:rPr>
              <a:t>ation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speed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between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discs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su</a:t>
            </a:r>
            <a:r>
              <a:rPr dirty="0" sz="1000" spc="65">
                <a:latin typeface="PMingLiU"/>
                <a:cs typeface="PMingLiU"/>
              </a:rPr>
              <a:t>b</a:t>
            </a:r>
            <a:r>
              <a:rPr dirty="0" sz="1000" spc="35">
                <a:latin typeface="PMingLiU"/>
                <a:cs typeface="PMingLiU"/>
              </a:rPr>
              <a:t>ject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Stoke</a:t>
            </a:r>
            <a:r>
              <a:rPr dirty="0" sz="1000" spc="40">
                <a:latin typeface="PMingLiU"/>
                <a:cs typeface="PMingLiU"/>
              </a:rPr>
              <a:t>s</a:t>
            </a:r>
            <a:r>
              <a:rPr dirty="0" sz="1000" spc="60">
                <a:latin typeface="PMingLiU"/>
                <a:cs typeface="PMingLiU"/>
              </a:rPr>
              <a:t>'s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law: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709280" y="8836018"/>
            <a:ext cx="450850" cy="0"/>
          </a:xfrm>
          <a:custGeom>
            <a:avLst/>
            <a:gdLst/>
            <a:ahLst/>
            <a:cxnLst/>
            <a:rect l="l" t="t" r="r" b="b"/>
            <a:pathLst>
              <a:path w="450850" h="0">
                <a:moveTo>
                  <a:pt x="0" y="0"/>
                </a:moveTo>
                <a:lnTo>
                  <a:pt x="450723" y="0"/>
                </a:lnTo>
              </a:path>
            </a:pathLst>
          </a:custGeom>
          <a:ln w="50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418624" y="8757836"/>
            <a:ext cx="614680" cy="279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600"/>
              </a:lnSpc>
            </a:pPr>
            <a:r>
              <a:rPr dirty="0" baseline="38888" sz="1500" spc="-60" i="1">
                <a:latin typeface="Georgia"/>
                <a:cs typeface="Georgia"/>
              </a:rPr>
              <a:t>v</a:t>
            </a:r>
            <a:r>
              <a:rPr dirty="0" baseline="43650" sz="1050" spc="22">
                <a:latin typeface="PMingLiU"/>
                <a:cs typeface="PMingLiU"/>
              </a:rPr>
              <a:t>z</a:t>
            </a:r>
            <a:r>
              <a:rPr dirty="0" baseline="43650" sz="1050" spc="22">
                <a:latin typeface="PMingLiU"/>
                <a:cs typeface="PMingLiU"/>
              </a:rPr>
              <a:t> </a:t>
            </a:r>
            <a:r>
              <a:rPr dirty="0" baseline="43650" sz="1050" spc="-52">
                <a:latin typeface="PMingLiU"/>
                <a:cs typeface="PMingLiU"/>
              </a:rPr>
              <a:t> </a:t>
            </a:r>
            <a:r>
              <a:rPr dirty="0" baseline="38888" sz="1500" spc="270">
                <a:latin typeface="Arial"/>
                <a:cs typeface="Arial"/>
              </a:rPr>
              <a:t>=</a:t>
            </a:r>
            <a:r>
              <a:rPr dirty="0" baseline="38888" sz="1500">
                <a:latin typeface="Arial"/>
                <a:cs typeface="Arial"/>
              </a:rPr>
              <a:t> </a:t>
            </a:r>
            <a:r>
              <a:rPr dirty="0" baseline="38888" sz="1500" spc="127">
                <a:latin typeface="Arial"/>
                <a:cs typeface="Arial"/>
              </a:rPr>
              <a:t> </a:t>
            </a:r>
            <a:r>
              <a:rPr dirty="0" sz="1000" spc="80">
                <a:latin typeface="PMingLiU"/>
                <a:cs typeface="PMingLiU"/>
              </a:rPr>
              <a:t>18</a:t>
            </a:r>
            <a:endParaRPr sz="1000">
              <a:latin typeface="PMingLiU"/>
              <a:cs typeface="PMingLiU"/>
            </a:endParaRPr>
          </a:p>
          <a:p>
            <a:pPr algn="r" marR="5080">
              <a:lnSpc>
                <a:spcPts val="600"/>
              </a:lnSpc>
            </a:pPr>
            <a:r>
              <a:rPr dirty="0" sz="1000" spc="265">
                <a:latin typeface="Arial"/>
                <a:cs typeface="Arial"/>
              </a:rPr>
              <a:t>x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96580" y="8654138"/>
            <a:ext cx="476250" cy="2101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" i="1">
                <a:latin typeface="Georgia"/>
                <a:cs typeface="Georgia"/>
              </a:rPr>
              <a:t>d</a:t>
            </a:r>
            <a:r>
              <a:rPr dirty="0" baseline="27777" sz="1050" spc="82">
                <a:latin typeface="PMingLiU"/>
                <a:cs typeface="PMingLiU"/>
              </a:rPr>
              <a:t>2</a:t>
            </a:r>
            <a:r>
              <a:rPr dirty="0" baseline="27777" sz="1050" spc="135">
                <a:latin typeface="PMingLiU"/>
                <a:cs typeface="PMingLiU"/>
              </a:rPr>
              <a:t> </a:t>
            </a:r>
            <a:r>
              <a:rPr dirty="0" sz="1000" spc="265">
                <a:latin typeface="Arial"/>
                <a:cs typeface="Arial"/>
              </a:rPr>
              <a:t>x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95">
                <a:latin typeface="Arial"/>
                <a:cs typeface="Arial"/>
              </a:rPr>
              <a:t>D.</a:t>
            </a:r>
            <a:r>
              <a:rPr dirty="0" sz="1000" spc="-10" i="1">
                <a:latin typeface="Calibri"/>
                <a:cs typeface="Calibri"/>
              </a:rPr>
              <a:t>p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36458" y="8756674"/>
            <a:ext cx="561975" cy="2425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8888" sz="1500" spc="-135" i="1">
                <a:latin typeface="Calibri"/>
                <a:cs typeface="Calibri"/>
              </a:rPr>
              <a:t>rJ</a:t>
            </a:r>
            <a:r>
              <a:rPr dirty="0" baseline="-38888" sz="1500" spc="-135" i="1">
                <a:latin typeface="Calibri"/>
                <a:cs typeface="Calibri"/>
              </a:rPr>
              <a:t>  </a:t>
            </a:r>
            <a:r>
              <a:rPr dirty="0" baseline="-38888" sz="1500" spc="-112" i="1">
                <a:latin typeface="Calibri"/>
                <a:cs typeface="Calibri"/>
              </a:rPr>
              <a:t> </a:t>
            </a:r>
            <a:r>
              <a:rPr dirty="0" sz="1000" spc="265">
                <a:latin typeface="Arial"/>
                <a:cs typeface="Arial"/>
              </a:rPr>
              <a:t>x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75" i="1">
                <a:latin typeface="Georgia"/>
                <a:cs typeface="Georgia"/>
              </a:rPr>
              <a:t>g</a:t>
            </a:r>
            <a:r>
              <a:rPr dirty="0" sz="1000" spc="-20" i="1">
                <a:latin typeface="Georgia"/>
                <a:cs typeface="Georgia"/>
              </a:rPr>
              <a:t> </a:t>
            </a:r>
            <a:r>
              <a:rPr dirty="0" sz="1000" spc="265">
                <a:latin typeface="Arial"/>
                <a:cs typeface="Arial"/>
              </a:rPr>
              <a:t>x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120" i="1">
                <a:latin typeface="Calibri"/>
                <a:cs typeface="Calibri"/>
              </a:rPr>
              <a:t>(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593158" y="3092547"/>
            <a:ext cx="2910840" cy="2171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5">
                <a:latin typeface="PMingLiU"/>
                <a:cs typeface="PMingLiU"/>
              </a:rPr>
              <a:t>whe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-45" i="1">
                <a:latin typeface="Georgia"/>
                <a:cs typeface="Georgia"/>
              </a:rPr>
              <a:t>v</a:t>
            </a:r>
            <a:r>
              <a:rPr dirty="0" baseline="-12820" sz="975" spc="89">
                <a:latin typeface="PMingLiU"/>
                <a:cs typeface="PMingLiU"/>
              </a:rPr>
              <a:t>z</a:t>
            </a:r>
            <a:r>
              <a:rPr dirty="0" baseline="-12820" sz="975">
                <a:latin typeface="PMingLiU"/>
                <a:cs typeface="PMingLiU"/>
              </a:rPr>
              <a:t> </a:t>
            </a:r>
            <a:r>
              <a:rPr dirty="0" sz="1000" spc="180">
                <a:latin typeface="Arial"/>
                <a:cs typeface="Arial"/>
              </a:rPr>
              <a:t>=</a:t>
            </a:r>
            <a:r>
              <a:rPr dirty="0" sz="1000" spc="-110">
                <a:latin typeface="Arial"/>
                <a:cs typeface="Arial"/>
              </a:rPr>
              <a:t> </a:t>
            </a:r>
            <a:r>
              <a:rPr dirty="0" sz="1000" spc="45">
                <a:latin typeface="PMingLiU"/>
                <a:cs typeface="PMingLiU"/>
              </a:rPr>
              <a:t>setting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s</a:t>
            </a:r>
            <a:r>
              <a:rPr dirty="0" sz="1000" spc="60">
                <a:latin typeface="PMingLiU"/>
                <a:cs typeface="PMingLiU"/>
              </a:rPr>
              <a:t>p</a:t>
            </a:r>
            <a:r>
              <a:rPr dirty="0" sz="1000" spc="45">
                <a:latin typeface="PMingLiU"/>
                <a:cs typeface="PMingLiU"/>
              </a:rPr>
              <a:t>eed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centrif</a:t>
            </a:r>
            <a:r>
              <a:rPr dirty="0" sz="1000" spc="70">
                <a:latin typeface="PMingLiU"/>
                <a:cs typeface="PMingLiU"/>
              </a:rPr>
              <a:t>u</a:t>
            </a:r>
            <a:r>
              <a:rPr dirty="0" sz="1000" spc="40">
                <a:latin typeface="PMingLiU"/>
                <a:cs typeface="PMingLiU"/>
              </a:rPr>
              <a:t>gal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field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(m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baseline="38461" sz="975" spc="532">
                <a:latin typeface="Arial"/>
                <a:cs typeface="Arial"/>
              </a:rPr>
              <a:t>-</a:t>
            </a:r>
            <a:r>
              <a:rPr dirty="0" baseline="38461" sz="975" spc="157">
                <a:latin typeface="PMingLiU"/>
                <a:cs typeface="PMingLiU"/>
              </a:rPr>
              <a:t>1</a:t>
            </a:r>
            <a:r>
              <a:rPr dirty="0" sz="1000" spc="15">
                <a:latin typeface="PMingLiU"/>
                <a:cs typeface="PMingLiU"/>
              </a:rPr>
              <a:t>);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593019" y="3267879"/>
            <a:ext cx="2910205" cy="1936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5" i="1">
                <a:latin typeface="Georgia"/>
                <a:cs typeface="Georgia"/>
              </a:rPr>
              <a:t>d</a:t>
            </a:r>
            <a:r>
              <a:rPr dirty="0" sz="1000" spc="-75" i="1">
                <a:latin typeface="Georgia"/>
                <a:cs typeface="Georgia"/>
              </a:rPr>
              <a:t> </a:t>
            </a:r>
            <a:r>
              <a:rPr dirty="0" sz="1000" spc="180">
                <a:latin typeface="Arial"/>
                <a:cs typeface="Arial"/>
              </a:rPr>
              <a:t>=</a:t>
            </a:r>
            <a:r>
              <a:rPr dirty="0" sz="1000" spc="-110">
                <a:latin typeface="Arial"/>
                <a:cs typeface="Arial"/>
              </a:rPr>
              <a:t> </a:t>
            </a:r>
            <a:r>
              <a:rPr dirty="0" sz="1000" spc="55">
                <a:latin typeface="PMingLiU"/>
                <a:cs typeface="PMingLiU"/>
              </a:rPr>
              <a:t>diamet</a:t>
            </a:r>
            <a:r>
              <a:rPr dirty="0" sz="1000" spc="65">
                <a:latin typeface="PMingLiU"/>
                <a:cs typeface="PMingLiU"/>
              </a:rPr>
              <a:t>e</a:t>
            </a:r>
            <a:r>
              <a:rPr dirty="0" sz="1000" spc="70">
                <a:latin typeface="PMingLiU"/>
                <a:cs typeface="PMingLiU"/>
              </a:rPr>
              <a:t>r</a:t>
            </a:r>
            <a:r>
              <a:rPr dirty="0" sz="1000">
                <a:latin typeface="PMingLiU"/>
                <a:cs typeface="PMingLiU"/>
              </a:rPr>
              <a:t>  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 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fat</a:t>
            </a:r>
            <a:r>
              <a:rPr dirty="0" sz="1000">
                <a:latin typeface="PMingLiU"/>
                <a:cs typeface="PMingLiU"/>
              </a:rPr>
              <a:t>  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globu</a:t>
            </a:r>
            <a:r>
              <a:rPr dirty="0" sz="1000" spc="35">
                <a:latin typeface="PMingLiU"/>
                <a:cs typeface="PMingLiU"/>
              </a:rPr>
              <a:t>l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>
                <a:latin typeface="PMingLiU"/>
                <a:cs typeface="PMingLiU"/>
              </a:rPr>
              <a:t>  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(m);</a:t>
            </a:r>
            <a:r>
              <a:rPr dirty="0" sz="1000">
                <a:latin typeface="PMingLiU"/>
                <a:cs typeface="PMingLiU"/>
              </a:rPr>
              <a:t>  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-95">
                <a:latin typeface="Arial"/>
                <a:cs typeface="Arial"/>
              </a:rPr>
              <a:t>D.</a:t>
            </a:r>
            <a:r>
              <a:rPr dirty="0" sz="1000" spc="-10" i="1">
                <a:latin typeface="Calibri"/>
                <a:cs typeface="Calibri"/>
              </a:rPr>
              <a:t>p</a:t>
            </a:r>
            <a:r>
              <a:rPr dirty="0" sz="1000" spc="-60" i="1">
                <a:latin typeface="Calibri"/>
                <a:cs typeface="Calibri"/>
              </a:rPr>
              <a:t> </a:t>
            </a:r>
            <a:r>
              <a:rPr dirty="0" sz="1000" spc="180">
                <a:latin typeface="Arial"/>
                <a:cs typeface="Arial"/>
              </a:rPr>
              <a:t>=</a:t>
            </a:r>
            <a:r>
              <a:rPr dirty="0" sz="1000" spc="-110">
                <a:latin typeface="Arial"/>
                <a:cs typeface="Arial"/>
              </a:rPr>
              <a:t> </a:t>
            </a:r>
            <a:r>
              <a:rPr dirty="0" sz="1000" spc="-10" i="1">
                <a:latin typeface="Calibri"/>
                <a:cs typeface="Calibri"/>
              </a:rPr>
              <a:t>p</a:t>
            </a:r>
            <a:r>
              <a:rPr dirty="0" baseline="-12820" sz="975" spc="157">
                <a:latin typeface="PMingLiU"/>
                <a:cs typeface="PMingLiU"/>
              </a:rPr>
              <a:t>1</a:t>
            </a:r>
            <a:r>
              <a:rPr dirty="0" baseline="-12820" sz="975" spc="-7">
                <a:latin typeface="PMingLiU"/>
                <a:cs typeface="PMingLiU"/>
              </a:rPr>
              <a:t> </a:t>
            </a:r>
            <a:r>
              <a:rPr dirty="0" sz="1000" spc="430">
                <a:latin typeface="Arial"/>
                <a:cs typeface="Arial"/>
              </a:rPr>
              <a:t>-</a:t>
            </a:r>
            <a:r>
              <a:rPr dirty="0" sz="1000" spc="-110">
                <a:latin typeface="Arial"/>
                <a:cs typeface="Arial"/>
              </a:rPr>
              <a:t> </a:t>
            </a:r>
            <a:r>
              <a:rPr dirty="0" sz="1000" spc="-10" i="1">
                <a:latin typeface="Calibri"/>
                <a:cs typeface="Calibri"/>
              </a:rPr>
              <a:t>p</a:t>
            </a:r>
            <a:r>
              <a:rPr dirty="0" baseline="-12820" sz="975" spc="150">
                <a:latin typeface="PMingLiU"/>
                <a:cs typeface="PMingLiU"/>
              </a:rPr>
              <a:t>2</a:t>
            </a:r>
            <a:r>
              <a:rPr dirty="0" sz="1000" spc="15">
                <a:latin typeface="PMingLiU"/>
                <a:cs typeface="PMingLiU"/>
              </a:rPr>
              <a:t>;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593022" y="3396382"/>
            <a:ext cx="2910205" cy="2171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" i="1">
                <a:latin typeface="Calibri"/>
                <a:cs typeface="Calibri"/>
              </a:rPr>
              <a:t>p</a:t>
            </a:r>
            <a:r>
              <a:rPr dirty="0" baseline="-12820" sz="975" spc="157">
                <a:latin typeface="PMingLiU"/>
                <a:cs typeface="PMingLiU"/>
              </a:rPr>
              <a:t>1</a:t>
            </a:r>
            <a:r>
              <a:rPr dirty="0" baseline="-12820" sz="975" spc="-7">
                <a:latin typeface="PMingLiU"/>
                <a:cs typeface="PMingLiU"/>
              </a:rPr>
              <a:t> </a:t>
            </a:r>
            <a:r>
              <a:rPr dirty="0" sz="1000" spc="180">
                <a:latin typeface="Arial"/>
                <a:cs typeface="Arial"/>
              </a:rPr>
              <a:t>=</a:t>
            </a:r>
            <a:r>
              <a:rPr dirty="0" sz="1000" spc="-110">
                <a:latin typeface="Arial"/>
                <a:cs typeface="Arial"/>
              </a:rPr>
              <a:t> </a:t>
            </a:r>
            <a:r>
              <a:rPr dirty="0" sz="1000" spc="60">
                <a:latin typeface="PMingLiU"/>
                <a:cs typeface="PMingLiU"/>
              </a:rPr>
              <a:t>de</a:t>
            </a:r>
            <a:r>
              <a:rPr dirty="0" sz="1000" spc="70">
                <a:latin typeface="PMingLiU"/>
                <a:cs typeface="PMingLiU"/>
              </a:rPr>
              <a:t>n</a:t>
            </a:r>
            <a:r>
              <a:rPr dirty="0" sz="1000" spc="30">
                <a:latin typeface="PMingLiU"/>
                <a:cs typeface="PMingLiU"/>
              </a:rPr>
              <a:t>sity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fat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globu</a:t>
            </a:r>
            <a:r>
              <a:rPr dirty="0" sz="1000" spc="35">
                <a:latin typeface="PMingLiU"/>
                <a:cs typeface="PMingLiU"/>
              </a:rPr>
              <a:t>l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(kg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95">
                <a:latin typeface="PMingLiU"/>
                <a:cs typeface="PMingLiU"/>
              </a:rPr>
              <a:t>m</a:t>
            </a:r>
            <a:r>
              <a:rPr dirty="0" baseline="38461" sz="975" spc="532">
                <a:latin typeface="Arial"/>
                <a:cs typeface="Arial"/>
              </a:rPr>
              <a:t>-</a:t>
            </a:r>
            <a:r>
              <a:rPr dirty="0" baseline="38461" sz="975" spc="157">
                <a:latin typeface="PMingLiU"/>
                <a:cs typeface="PMingLiU"/>
              </a:rPr>
              <a:t>3</a:t>
            </a:r>
            <a:r>
              <a:rPr dirty="0" sz="1000" spc="15">
                <a:latin typeface="PMingLiU"/>
                <a:cs typeface="PMingLiU"/>
              </a:rPr>
              <a:t>);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-10" i="1">
                <a:latin typeface="Calibri"/>
                <a:cs typeface="Calibri"/>
              </a:rPr>
              <a:t>p</a:t>
            </a:r>
            <a:r>
              <a:rPr dirty="0" baseline="-12820" sz="975" spc="157">
                <a:latin typeface="PMingLiU"/>
                <a:cs typeface="PMingLiU"/>
              </a:rPr>
              <a:t>2</a:t>
            </a:r>
            <a:r>
              <a:rPr dirty="0" baseline="-12820" sz="975" spc="-7">
                <a:latin typeface="PMingLiU"/>
                <a:cs typeface="PMingLiU"/>
              </a:rPr>
              <a:t> </a:t>
            </a:r>
            <a:r>
              <a:rPr dirty="0" sz="1000" spc="180">
                <a:latin typeface="Arial"/>
                <a:cs typeface="Arial"/>
              </a:rPr>
              <a:t>=</a:t>
            </a:r>
            <a:r>
              <a:rPr dirty="0" sz="1000" spc="-110">
                <a:latin typeface="Arial"/>
                <a:cs typeface="Arial"/>
              </a:rPr>
              <a:t> </a:t>
            </a:r>
            <a:r>
              <a:rPr dirty="0" sz="1000" spc="60">
                <a:latin typeface="PMingLiU"/>
                <a:cs typeface="PMingLiU"/>
              </a:rPr>
              <a:t>de</a:t>
            </a:r>
            <a:r>
              <a:rPr dirty="0" sz="1000" spc="70">
                <a:latin typeface="PMingLiU"/>
                <a:cs typeface="PMingLiU"/>
              </a:rPr>
              <a:t>n</a:t>
            </a:r>
            <a:r>
              <a:rPr dirty="0" sz="1000" spc="30">
                <a:latin typeface="PMingLiU"/>
                <a:cs typeface="PMingLiU"/>
              </a:rPr>
              <a:t>sity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593038" y="3548300"/>
            <a:ext cx="2910840" cy="2171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PMingLiU"/>
                <a:cs typeface="PMingLiU"/>
              </a:rPr>
              <a:t>skim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milk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(kg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95">
                <a:latin typeface="PMingLiU"/>
                <a:cs typeface="PMingLiU"/>
              </a:rPr>
              <a:t>m</a:t>
            </a:r>
            <a:r>
              <a:rPr dirty="0" baseline="38461" sz="975" spc="532">
                <a:latin typeface="Arial"/>
                <a:cs typeface="Arial"/>
              </a:rPr>
              <a:t>-</a:t>
            </a:r>
            <a:r>
              <a:rPr dirty="0" baseline="38461" sz="975" spc="157">
                <a:latin typeface="PMingLiU"/>
                <a:cs typeface="PMingLiU"/>
              </a:rPr>
              <a:t>3</a:t>
            </a:r>
            <a:r>
              <a:rPr dirty="0" sz="1000" spc="15">
                <a:latin typeface="PMingLiU"/>
                <a:cs typeface="PMingLiU"/>
              </a:rPr>
              <a:t>);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-90" i="1">
                <a:latin typeface="Calibri"/>
                <a:cs typeface="Calibri"/>
              </a:rPr>
              <a:t>rJ</a:t>
            </a:r>
            <a:r>
              <a:rPr dirty="0" sz="1000" spc="-40" i="1">
                <a:latin typeface="Calibri"/>
                <a:cs typeface="Calibri"/>
              </a:rPr>
              <a:t> </a:t>
            </a:r>
            <a:r>
              <a:rPr dirty="0" sz="1000" spc="180">
                <a:latin typeface="Arial"/>
                <a:cs typeface="Arial"/>
              </a:rPr>
              <a:t>=</a:t>
            </a:r>
            <a:r>
              <a:rPr dirty="0" sz="1000" spc="-110">
                <a:latin typeface="Arial"/>
                <a:cs typeface="Arial"/>
              </a:rPr>
              <a:t> </a:t>
            </a:r>
            <a:r>
              <a:rPr dirty="0" sz="1000" spc="60">
                <a:latin typeface="PMingLiU"/>
                <a:cs typeface="PMingLiU"/>
              </a:rPr>
              <a:t>dy</a:t>
            </a:r>
            <a:r>
              <a:rPr dirty="0" sz="1000" spc="65">
                <a:latin typeface="PMingLiU"/>
                <a:cs typeface="PMingLiU"/>
              </a:rPr>
              <a:t>n</a:t>
            </a:r>
            <a:r>
              <a:rPr dirty="0" sz="1000" spc="55">
                <a:latin typeface="PMingLiU"/>
                <a:cs typeface="PMingLiU"/>
              </a:rPr>
              <a:t>amic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visc</a:t>
            </a:r>
            <a:r>
              <a:rPr dirty="0" sz="1000" spc="45">
                <a:latin typeface="PMingLiU"/>
                <a:cs typeface="PMingLiU"/>
              </a:rPr>
              <a:t>o</a:t>
            </a:r>
            <a:r>
              <a:rPr dirty="0" sz="1000" spc="30">
                <a:latin typeface="PMingLiU"/>
                <a:cs typeface="PMingLiU"/>
              </a:rPr>
              <a:t>sity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(kg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95">
                <a:latin typeface="PMingLiU"/>
                <a:cs typeface="PMingLiU"/>
              </a:rPr>
              <a:t>m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baseline="38461" sz="975" spc="532">
                <a:latin typeface="Arial"/>
                <a:cs typeface="Arial"/>
              </a:rPr>
              <a:t>-</a:t>
            </a:r>
            <a:r>
              <a:rPr dirty="0" baseline="38461" sz="975" spc="157">
                <a:latin typeface="PMingLiU"/>
                <a:cs typeface="PMingLiU"/>
              </a:rPr>
              <a:t>1</a:t>
            </a:r>
            <a:r>
              <a:rPr dirty="0" sz="1000" spc="15">
                <a:latin typeface="PMingLiU"/>
                <a:cs typeface="PMingLiU"/>
              </a:rPr>
              <a:t>);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593019" y="3700217"/>
            <a:ext cx="2889250" cy="2171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75" i="1">
                <a:latin typeface="Georgia"/>
                <a:cs typeface="Georgia"/>
              </a:rPr>
              <a:t>g</a:t>
            </a:r>
            <a:r>
              <a:rPr dirty="0" sz="1000" spc="-75" i="1">
                <a:latin typeface="Georgia"/>
                <a:cs typeface="Georgia"/>
              </a:rPr>
              <a:t> </a:t>
            </a:r>
            <a:r>
              <a:rPr dirty="0" sz="1000" spc="180">
                <a:latin typeface="Arial"/>
                <a:cs typeface="Arial"/>
              </a:rPr>
              <a:t>=</a:t>
            </a:r>
            <a:r>
              <a:rPr dirty="0" sz="1000" spc="-110">
                <a:latin typeface="Arial"/>
                <a:cs typeface="Arial"/>
              </a:rPr>
              <a:t> </a:t>
            </a:r>
            <a:r>
              <a:rPr dirty="0" sz="1000" spc="45">
                <a:latin typeface="PMingLiU"/>
                <a:cs typeface="PMingLiU"/>
              </a:rPr>
              <a:t>acceler</a:t>
            </a:r>
            <a:r>
              <a:rPr dirty="0" sz="1000" spc="50">
                <a:latin typeface="PMingLiU"/>
                <a:cs typeface="PMingLiU"/>
              </a:rPr>
              <a:t>a</a:t>
            </a:r>
            <a:r>
              <a:rPr dirty="0" sz="1000" spc="60">
                <a:latin typeface="PMingLiU"/>
                <a:cs typeface="PMingLiU"/>
              </a:rPr>
              <a:t>tion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due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grav</a:t>
            </a:r>
            <a:r>
              <a:rPr dirty="0" sz="1000" spc="35">
                <a:latin typeface="PMingLiU"/>
                <a:cs typeface="PMingLiU"/>
              </a:rPr>
              <a:t>i</a:t>
            </a:r>
            <a:r>
              <a:rPr dirty="0" sz="1000" spc="45">
                <a:latin typeface="PMingLiU"/>
                <a:cs typeface="PMingLiU"/>
              </a:rPr>
              <a:t>ty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(9.81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95">
                <a:latin typeface="PMingLiU"/>
                <a:cs typeface="PMingLiU"/>
              </a:rPr>
              <a:t>m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10">
                <a:latin typeface="PMingLiU"/>
                <a:cs typeface="PMingLiU"/>
              </a:rPr>
              <a:t>s</a:t>
            </a:r>
            <a:r>
              <a:rPr dirty="0" baseline="38461" sz="975" spc="532">
                <a:latin typeface="Arial"/>
                <a:cs typeface="Arial"/>
              </a:rPr>
              <a:t>-</a:t>
            </a:r>
            <a:r>
              <a:rPr dirty="0" baseline="38461" sz="975" spc="157">
                <a:latin typeface="PMingLiU"/>
                <a:cs typeface="PMingLiU"/>
              </a:rPr>
              <a:t>2</a:t>
            </a:r>
            <a:r>
              <a:rPr dirty="0" sz="1000" spc="15">
                <a:latin typeface="PMingLiU"/>
                <a:cs typeface="PMingLiU"/>
              </a:rPr>
              <a:t>);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120" i="1">
                <a:latin typeface="Calibri"/>
                <a:cs typeface="Calibri"/>
              </a:rPr>
              <a:t>(</a:t>
            </a:r>
            <a:r>
              <a:rPr dirty="0" sz="1000" spc="-5" i="1">
                <a:latin typeface="Calibri"/>
                <a:cs typeface="Calibri"/>
              </a:rPr>
              <a:t> </a:t>
            </a:r>
            <a:r>
              <a:rPr dirty="0" sz="1000" spc="180">
                <a:latin typeface="Arial"/>
                <a:cs typeface="Arial"/>
              </a:rPr>
              <a:t>=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592983" y="3844597"/>
            <a:ext cx="2909570" cy="2247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5">
                <a:latin typeface="PMingLiU"/>
                <a:cs typeface="PMingLiU"/>
              </a:rPr>
              <a:t>cent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45">
                <a:latin typeface="PMingLiU"/>
                <a:cs typeface="PMingLiU"/>
              </a:rPr>
              <a:t>ifugati</a:t>
            </a:r>
            <a:r>
              <a:rPr dirty="0" sz="1000" spc="65">
                <a:latin typeface="PMingLiU"/>
                <a:cs typeface="PMingLiU"/>
              </a:rPr>
              <a:t>o</a:t>
            </a:r>
            <a:r>
              <a:rPr dirty="0" sz="1000" spc="80">
                <a:latin typeface="PMingLiU"/>
                <a:cs typeface="PMingLiU"/>
              </a:rPr>
              <a:t>n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coeffi</a:t>
            </a:r>
            <a:r>
              <a:rPr dirty="0" sz="1000" spc="35">
                <a:latin typeface="PMingLiU"/>
                <a:cs typeface="PMingLiU"/>
              </a:rPr>
              <a:t>c</a:t>
            </a:r>
            <a:r>
              <a:rPr dirty="0" sz="1000" spc="45">
                <a:latin typeface="PMingLiU"/>
                <a:cs typeface="PMingLiU"/>
              </a:rPr>
              <a:t>ient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baseline="44444" sz="1500" spc="172">
                <a:latin typeface="Lucida Sans Unicode"/>
                <a:cs typeface="Lucida Sans Unicode"/>
              </a:rPr>
              <a:t>I</a:t>
            </a:r>
            <a:r>
              <a:rPr dirty="0" sz="1000" spc="120" i="1">
                <a:latin typeface="Calibri"/>
                <a:cs typeface="Calibri"/>
              </a:rPr>
              <a:t>(</a:t>
            </a:r>
            <a:r>
              <a:rPr dirty="0" sz="1000" spc="100" i="1">
                <a:latin typeface="Calibri"/>
                <a:cs typeface="Calibri"/>
              </a:rPr>
              <a:t> </a:t>
            </a:r>
            <a:r>
              <a:rPr dirty="0" sz="1000" spc="180">
                <a:latin typeface="Arial"/>
                <a:cs typeface="Arial"/>
              </a:rPr>
              <a:t>=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80" i="1">
                <a:latin typeface="Georgia"/>
                <a:cs typeface="Georgia"/>
              </a:rPr>
              <a:t>r</a:t>
            </a:r>
            <a:r>
              <a:rPr dirty="0" sz="1000" spc="-20" i="1">
                <a:latin typeface="Georgia"/>
                <a:cs typeface="Georgia"/>
              </a:rPr>
              <a:t> </a:t>
            </a:r>
            <a:r>
              <a:rPr dirty="0" sz="1000" spc="265">
                <a:latin typeface="Arial"/>
                <a:cs typeface="Arial"/>
              </a:rPr>
              <a:t>x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105" i="1">
                <a:latin typeface="Calibri"/>
                <a:cs typeface="Calibri"/>
              </a:rPr>
              <a:t>w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15" i="1">
                <a:latin typeface="Calibri"/>
                <a:cs typeface="Calibri"/>
              </a:rPr>
              <a:t> 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sz="1000" spc="110" i="1">
                <a:latin typeface="Calibri"/>
                <a:cs typeface="Calibri"/>
              </a:rPr>
              <a:t>/</a:t>
            </a:r>
            <a:r>
              <a:rPr dirty="0" sz="1000" spc="-75" i="1">
                <a:latin typeface="Georgia"/>
                <a:cs typeface="Georgia"/>
              </a:rPr>
              <a:t>g</a:t>
            </a:r>
            <a:r>
              <a:rPr dirty="0" baseline="44444" sz="1500" spc="165">
                <a:latin typeface="Lucida Sans Unicode"/>
                <a:cs typeface="Lucida Sans Unicode"/>
              </a:rPr>
              <a:t>l</a:t>
            </a:r>
            <a:r>
              <a:rPr dirty="0" sz="1000" spc="15">
                <a:latin typeface="PMingLiU"/>
                <a:cs typeface="PMingLiU"/>
              </a:rPr>
              <a:t>;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-80" i="1">
                <a:latin typeface="Georgia"/>
                <a:cs typeface="Georgia"/>
              </a:rPr>
              <a:t>r</a:t>
            </a:r>
            <a:r>
              <a:rPr dirty="0" sz="1000" spc="-75" i="1">
                <a:latin typeface="Georgia"/>
                <a:cs typeface="Georgia"/>
              </a:rPr>
              <a:t> </a:t>
            </a:r>
            <a:r>
              <a:rPr dirty="0" sz="1000" spc="180">
                <a:latin typeface="Arial"/>
                <a:cs typeface="Arial"/>
              </a:rPr>
              <a:t>=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 spc="55">
                <a:latin typeface="PMingLiU"/>
                <a:cs typeface="PMingLiU"/>
              </a:rPr>
              <a:t>radius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580976" y="3858936"/>
            <a:ext cx="7429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55">
                <a:latin typeface="PMingLiU"/>
                <a:cs typeface="PMingLiU"/>
              </a:rPr>
              <a:t>2</a:t>
            </a:r>
            <a:endParaRPr sz="700">
              <a:latin typeface="PMingLiU"/>
              <a:cs typeface="PMingLiU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592951" y="4026765"/>
            <a:ext cx="2910840" cy="4559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00"/>
              </a:lnSpc>
            </a:pPr>
            <a:r>
              <a:rPr dirty="0" sz="1000" spc="35">
                <a:latin typeface="PMingLiU"/>
                <a:cs typeface="PMingLiU"/>
              </a:rPr>
              <a:t>(m);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-105" i="1">
                <a:latin typeface="Calibri"/>
                <a:cs typeface="Calibri"/>
              </a:rPr>
              <a:t>w</a:t>
            </a:r>
            <a:r>
              <a:rPr dirty="0" sz="1000" spc="-65" i="1">
                <a:latin typeface="Calibri"/>
                <a:cs typeface="Calibri"/>
              </a:rPr>
              <a:t> </a:t>
            </a:r>
            <a:r>
              <a:rPr dirty="0" sz="1000" spc="180">
                <a:latin typeface="Arial"/>
                <a:cs typeface="Arial"/>
              </a:rPr>
              <a:t>=</a:t>
            </a:r>
            <a:r>
              <a:rPr dirty="0" sz="1000" spc="-110">
                <a:latin typeface="Arial"/>
                <a:cs typeface="Arial"/>
              </a:rPr>
              <a:t> </a:t>
            </a:r>
            <a:r>
              <a:rPr dirty="0" sz="1000" spc="65">
                <a:latin typeface="PMingLiU"/>
                <a:cs typeface="PMingLiU"/>
              </a:rPr>
              <a:t>ang</a:t>
            </a:r>
            <a:r>
              <a:rPr dirty="0" sz="1000" spc="70">
                <a:latin typeface="PMingLiU"/>
                <a:cs typeface="PMingLiU"/>
              </a:rPr>
              <a:t>u</a:t>
            </a:r>
            <a:r>
              <a:rPr dirty="0" sz="1000" spc="55">
                <a:latin typeface="PMingLiU"/>
                <a:cs typeface="PMingLiU"/>
              </a:rPr>
              <a:t>lar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velocity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-10">
                <a:latin typeface="Arial"/>
                <a:cs typeface="Arial"/>
              </a:rPr>
              <a:t>[</a:t>
            </a:r>
            <a:r>
              <a:rPr dirty="0" sz="1000" spc="80">
                <a:latin typeface="PMingLiU"/>
                <a:cs typeface="PMingLiU"/>
              </a:rPr>
              <a:t>1</a:t>
            </a:r>
            <a:r>
              <a:rPr dirty="0" sz="1000" spc="110" i="1">
                <a:latin typeface="Calibri"/>
                <a:cs typeface="Calibri"/>
              </a:rPr>
              <a:t>/</a:t>
            </a:r>
            <a:r>
              <a:rPr dirty="0" sz="1000" spc="-65" i="1">
                <a:latin typeface="Georgia"/>
                <a:cs typeface="Georgia"/>
              </a:rPr>
              <a:t>S</a:t>
            </a:r>
            <a:r>
              <a:rPr dirty="0" sz="1000" spc="-10">
                <a:latin typeface="Arial"/>
                <a:cs typeface="Arial"/>
              </a:rPr>
              <a:t>]</a:t>
            </a:r>
            <a:r>
              <a:rPr dirty="0" sz="1000" spc="45">
                <a:latin typeface="PMingLiU"/>
                <a:cs typeface="PMingLiU"/>
              </a:rPr>
              <a:t>.</a:t>
            </a:r>
            <a:endParaRPr sz="1000">
              <a:latin typeface="PMingLiU"/>
              <a:cs typeface="PMingLiU"/>
            </a:endParaRPr>
          </a:p>
          <a:p>
            <a:pPr marL="12700" marR="5080" indent="126364">
              <a:lnSpc>
                <a:spcPts val="1200"/>
              </a:lnSpc>
              <a:spcBef>
                <a:spcPts val="35"/>
              </a:spcBef>
            </a:pPr>
            <a:r>
              <a:rPr dirty="0" sz="1000" spc="25">
                <a:latin typeface="PMingLiU"/>
                <a:cs typeface="PMingLiU"/>
              </a:rPr>
              <a:t>As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equation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shows,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speed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sed</a:t>
            </a:r>
            <a:r>
              <a:rPr dirty="0" sz="1000" spc="30">
                <a:latin typeface="PMingLiU"/>
                <a:cs typeface="PMingLiU"/>
              </a:rPr>
              <a:t>i</a:t>
            </a:r>
            <a:r>
              <a:rPr dirty="0" sz="1000" spc="65">
                <a:latin typeface="PMingLiU"/>
                <a:cs typeface="PMingLiU"/>
              </a:rPr>
              <a:t>mentat</a:t>
            </a:r>
            <a:r>
              <a:rPr dirty="0" sz="1000" spc="50">
                <a:latin typeface="PMingLiU"/>
                <a:cs typeface="PMingLiU"/>
              </a:rPr>
              <a:t>i</a:t>
            </a:r>
            <a:r>
              <a:rPr dirty="0" sz="1000" spc="80">
                <a:latin typeface="PMingLiU"/>
                <a:cs typeface="PMingLiU"/>
              </a:rPr>
              <a:t>on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de</a:t>
            </a:r>
            <a:r>
              <a:rPr dirty="0" sz="1000" spc="70">
                <a:latin typeface="PMingLiU"/>
                <a:cs typeface="PMingLiU"/>
              </a:rPr>
              <a:t>p</a:t>
            </a:r>
            <a:r>
              <a:rPr dirty="0" sz="1000" spc="50">
                <a:latin typeface="PMingLiU"/>
                <a:cs typeface="PMingLiU"/>
              </a:rPr>
              <a:t>ends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on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follo</a:t>
            </a:r>
            <a:r>
              <a:rPr dirty="0" sz="1000" spc="90">
                <a:latin typeface="PMingLiU"/>
                <a:cs typeface="PMingLiU"/>
              </a:rPr>
              <a:t>w</a:t>
            </a:r>
            <a:r>
              <a:rPr dirty="0" sz="1000" spc="40">
                <a:latin typeface="PMingLiU"/>
                <a:cs typeface="PMingLiU"/>
              </a:rPr>
              <a:t>ing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fact</a:t>
            </a:r>
            <a:r>
              <a:rPr dirty="0" sz="1000" spc="70">
                <a:latin typeface="PMingLiU"/>
                <a:cs typeface="PMingLiU"/>
              </a:rPr>
              <a:t>o</a:t>
            </a:r>
            <a:r>
              <a:rPr dirty="0" sz="1000" spc="35">
                <a:latin typeface="PMingLiU"/>
                <a:cs typeface="PMingLiU"/>
              </a:rPr>
              <a:t>rs: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592691" y="4634438"/>
            <a:ext cx="2911475" cy="44037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46050" marR="5080" indent="-133350">
              <a:lnSpc>
                <a:spcPct val="100000"/>
              </a:lnSpc>
              <a:buSzPct val="110000"/>
              <a:buFont typeface="Arial"/>
              <a:buChar char="•"/>
              <a:tabLst>
                <a:tab pos="146685" algn="l"/>
              </a:tabLst>
            </a:pPr>
            <a:r>
              <a:rPr dirty="0" sz="1000" spc="35">
                <a:latin typeface="PMingLiU"/>
                <a:cs typeface="PMingLiU"/>
              </a:rPr>
              <a:t>differ</a:t>
            </a:r>
            <a:r>
              <a:rPr dirty="0" sz="1000" spc="50">
                <a:latin typeface="PMingLiU"/>
                <a:cs typeface="PMingLiU"/>
              </a:rPr>
              <a:t>e</a:t>
            </a:r>
            <a:r>
              <a:rPr dirty="0" sz="1000" spc="45">
                <a:latin typeface="PMingLiU"/>
                <a:cs typeface="PMingLiU"/>
              </a:rPr>
              <a:t>nce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dens</a:t>
            </a:r>
            <a:r>
              <a:rPr dirty="0" sz="1000" spc="30">
                <a:latin typeface="PMingLiU"/>
                <a:cs typeface="PMingLiU"/>
              </a:rPr>
              <a:t>i</a:t>
            </a:r>
            <a:r>
              <a:rPr dirty="0" sz="1000" spc="45">
                <a:latin typeface="PMingLiU"/>
                <a:cs typeface="PMingLiU"/>
              </a:rPr>
              <a:t>ty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between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particles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55">
                <a:latin typeface="PMingLiU"/>
                <a:cs typeface="PMingLiU"/>
              </a:rPr>
              <a:t>ted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(e</a:t>
            </a:r>
            <a:r>
              <a:rPr dirty="0" sz="1000" spc="25">
                <a:latin typeface="PMingLiU"/>
                <a:cs typeface="PMingLiU"/>
              </a:rPr>
              <a:t>.</a:t>
            </a:r>
            <a:r>
              <a:rPr dirty="0" sz="1000" spc="35">
                <a:latin typeface="PMingLiU"/>
                <a:cs typeface="PMingLiU"/>
              </a:rPr>
              <a:t>g.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fat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g</a:t>
            </a:r>
            <a:r>
              <a:rPr dirty="0" sz="1000" spc="40">
                <a:latin typeface="PMingLiU"/>
                <a:cs typeface="PMingLiU"/>
              </a:rPr>
              <a:t>lobules)</a:t>
            </a:r>
            <a:endParaRPr sz="1000">
              <a:latin typeface="PMingLiU"/>
              <a:cs typeface="PMingLiU"/>
            </a:endParaRPr>
          </a:p>
          <a:p>
            <a:pPr marL="146050" indent="-133350">
              <a:lnSpc>
                <a:spcPts val="1195"/>
              </a:lnSpc>
              <a:buSzPct val="110000"/>
              <a:buFont typeface="Arial"/>
              <a:buChar char="•"/>
              <a:tabLst>
                <a:tab pos="146685" algn="l"/>
              </a:tabLst>
            </a:pPr>
            <a:r>
              <a:rPr dirty="0" sz="1000" spc="50">
                <a:latin typeface="PMingLiU"/>
                <a:cs typeface="PMingLiU"/>
              </a:rPr>
              <a:t>partic</a:t>
            </a:r>
            <a:r>
              <a:rPr dirty="0" sz="1000" spc="45">
                <a:latin typeface="PMingLiU"/>
                <a:cs typeface="PMingLiU"/>
              </a:rPr>
              <a:t>l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si</a:t>
            </a:r>
            <a:r>
              <a:rPr dirty="0" sz="1000" spc="30">
                <a:latin typeface="PMingLiU"/>
                <a:cs typeface="PMingLiU"/>
              </a:rPr>
              <a:t>z</a:t>
            </a:r>
            <a:r>
              <a:rPr dirty="0" sz="1000" spc="25">
                <a:latin typeface="PMingLiU"/>
                <a:cs typeface="PMingLiU"/>
              </a:rPr>
              <a:t>e</a:t>
            </a:r>
            <a:endParaRPr sz="1000">
              <a:latin typeface="PMingLiU"/>
              <a:cs typeface="PMingLiU"/>
            </a:endParaRPr>
          </a:p>
          <a:p>
            <a:pPr marL="146050" indent="-133350">
              <a:lnSpc>
                <a:spcPts val="1195"/>
              </a:lnSpc>
              <a:buSzPct val="110000"/>
              <a:buFont typeface="Arial"/>
              <a:buChar char="•"/>
              <a:tabLst>
                <a:tab pos="146685" algn="l"/>
              </a:tabLst>
            </a:pPr>
            <a:r>
              <a:rPr dirty="0" sz="1000" spc="30">
                <a:latin typeface="PMingLiU"/>
                <a:cs typeface="PMingLiU"/>
              </a:rPr>
              <a:t>viscos</a:t>
            </a:r>
            <a:r>
              <a:rPr dirty="0" sz="1000" spc="25">
                <a:latin typeface="PMingLiU"/>
                <a:cs typeface="PMingLiU"/>
              </a:rPr>
              <a:t>i</a:t>
            </a:r>
            <a:r>
              <a:rPr dirty="0" sz="1000" spc="45">
                <a:latin typeface="PMingLiU"/>
                <a:cs typeface="PMingLiU"/>
              </a:rPr>
              <a:t>ty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liq</a:t>
            </a:r>
            <a:r>
              <a:rPr dirty="0" sz="1000" spc="65">
                <a:latin typeface="PMingLiU"/>
                <a:cs typeface="PMingLiU"/>
              </a:rPr>
              <a:t>u</a:t>
            </a:r>
            <a:r>
              <a:rPr dirty="0" sz="1000" spc="45">
                <a:latin typeface="PMingLiU"/>
                <a:cs typeface="PMingLiU"/>
              </a:rPr>
              <a:t>id</a:t>
            </a:r>
            <a:endParaRPr sz="1000">
              <a:latin typeface="PMingLiU"/>
              <a:cs typeface="PMingLiU"/>
            </a:endParaRPr>
          </a:p>
          <a:p>
            <a:pPr marL="146050" indent="-133350">
              <a:lnSpc>
                <a:spcPts val="1195"/>
              </a:lnSpc>
              <a:buSzPct val="110000"/>
              <a:buFont typeface="Arial"/>
              <a:buChar char="•"/>
              <a:tabLst>
                <a:tab pos="146685" algn="l"/>
              </a:tabLst>
            </a:pPr>
            <a:r>
              <a:rPr dirty="0" sz="1000" spc="65">
                <a:latin typeface="PMingLiU"/>
                <a:cs typeface="PMingLiU"/>
              </a:rPr>
              <a:t>bowl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speed</a:t>
            </a:r>
            <a:endParaRPr sz="1000">
              <a:latin typeface="PMingLiU"/>
              <a:cs typeface="PMingLiU"/>
            </a:endParaRPr>
          </a:p>
          <a:p>
            <a:pPr marL="146050" indent="-133350">
              <a:lnSpc>
                <a:spcPts val="1195"/>
              </a:lnSpc>
              <a:buSzPct val="110000"/>
              <a:buFont typeface="Arial"/>
              <a:buChar char="•"/>
              <a:tabLst>
                <a:tab pos="146685" algn="l"/>
              </a:tabLst>
            </a:pPr>
            <a:r>
              <a:rPr dirty="0" sz="1000" spc="65">
                <a:latin typeface="PMingLiU"/>
                <a:cs typeface="PMingLiU"/>
              </a:rPr>
              <a:t>bowl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radius</a:t>
            </a:r>
            <a:endParaRPr sz="1000">
              <a:latin typeface="PMingLiU"/>
              <a:cs typeface="PMingLiU"/>
            </a:endParaRPr>
          </a:p>
          <a:p>
            <a:pPr marL="146050" indent="-133350">
              <a:lnSpc>
                <a:spcPts val="1200"/>
              </a:lnSpc>
              <a:buSzPct val="110000"/>
              <a:buFont typeface="Arial"/>
              <a:buChar char="•"/>
              <a:tabLst>
                <a:tab pos="146685" algn="l"/>
              </a:tabLst>
            </a:pPr>
            <a:r>
              <a:rPr dirty="0" sz="1000" spc="40">
                <a:latin typeface="PMingLiU"/>
                <a:cs typeface="PMingLiU"/>
              </a:rPr>
              <a:t>settling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area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discs.</a:t>
            </a:r>
            <a:endParaRPr sz="1000">
              <a:latin typeface="PMingLiU"/>
              <a:cs typeface="PMingLiU"/>
            </a:endParaRPr>
          </a:p>
          <a:p>
            <a:pPr algn="just" marL="12700" marR="5080" indent="126364">
              <a:lnSpc>
                <a:spcPct val="100000"/>
              </a:lnSpc>
              <a:spcBef>
                <a:spcPts val="1190"/>
              </a:spcBef>
            </a:pPr>
            <a:r>
              <a:rPr dirty="0" sz="1000" spc="25">
                <a:latin typeface="PMingLiU"/>
                <a:cs typeface="PMingLiU"/>
              </a:rPr>
              <a:t>As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dens</a:t>
            </a:r>
            <a:r>
              <a:rPr dirty="0" sz="1000" spc="30">
                <a:latin typeface="PMingLiU"/>
                <a:cs typeface="PMingLiU"/>
              </a:rPr>
              <a:t>i</a:t>
            </a:r>
            <a:r>
              <a:rPr dirty="0" sz="1000" spc="45">
                <a:latin typeface="PMingLiU"/>
                <a:cs typeface="PMingLiU"/>
              </a:rPr>
              <a:t>ty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dyn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45">
                <a:latin typeface="PMingLiU"/>
                <a:cs typeface="PMingLiU"/>
              </a:rPr>
              <a:t>mic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visc</a:t>
            </a:r>
            <a:r>
              <a:rPr dirty="0" sz="1000" spc="45">
                <a:latin typeface="PMingLiU"/>
                <a:cs typeface="PMingLiU"/>
              </a:rPr>
              <a:t>o</a:t>
            </a:r>
            <a:r>
              <a:rPr dirty="0" sz="1000" spc="30">
                <a:latin typeface="PMingLiU"/>
                <a:cs typeface="PMingLiU"/>
              </a:rPr>
              <a:t>sity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are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fu</a:t>
            </a:r>
            <a:r>
              <a:rPr dirty="0" sz="1000" spc="70">
                <a:latin typeface="PMingLiU"/>
                <a:cs typeface="PMingLiU"/>
              </a:rPr>
              <a:t>n</a:t>
            </a:r>
            <a:r>
              <a:rPr dirty="0" sz="1000" spc="45">
                <a:latin typeface="PMingLiU"/>
                <a:cs typeface="PMingLiU"/>
              </a:rPr>
              <a:t>ctions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tempera</a:t>
            </a:r>
            <a:r>
              <a:rPr dirty="0" sz="1000" spc="50">
                <a:latin typeface="PMingLiU"/>
                <a:cs typeface="PMingLiU"/>
              </a:rPr>
              <a:t>t</a:t>
            </a:r>
            <a:r>
              <a:rPr dirty="0" sz="1000" spc="55">
                <a:latin typeface="PMingLiU"/>
                <a:cs typeface="PMingLiU"/>
              </a:rPr>
              <a:t>ure,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warm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milk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60">
                <a:latin typeface="PMingLiU"/>
                <a:cs typeface="PMingLiU"/>
              </a:rPr>
              <a:t>tion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always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more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efficient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than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cold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milk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55">
                <a:latin typeface="PMingLiU"/>
                <a:cs typeface="PMingLiU"/>
              </a:rPr>
              <a:t>tion.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opti</a:t>
            </a:r>
            <a:r>
              <a:rPr dirty="0" sz="1000" spc="125">
                <a:latin typeface="PMingLiU"/>
                <a:cs typeface="PMingLiU"/>
              </a:rPr>
              <a:t>m</a:t>
            </a:r>
            <a:r>
              <a:rPr dirty="0" sz="1000" spc="85">
                <a:latin typeface="PMingLiU"/>
                <a:cs typeface="PMingLiU"/>
              </a:rPr>
              <a:t>um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tem</a:t>
            </a:r>
            <a:r>
              <a:rPr dirty="0" sz="1000" spc="70">
                <a:latin typeface="PMingLiU"/>
                <a:cs typeface="PMingLiU"/>
              </a:rPr>
              <a:t>p</a:t>
            </a:r>
            <a:r>
              <a:rPr dirty="0" sz="1000" spc="60">
                <a:latin typeface="PMingLiU"/>
                <a:cs typeface="PMingLiU"/>
              </a:rPr>
              <a:t>erature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60">
                <a:latin typeface="PMingLiU"/>
                <a:cs typeface="PMingLiU"/>
              </a:rPr>
              <a:t>tion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milk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90">
                <a:latin typeface="PMingLiU"/>
                <a:cs typeface="PMingLiU"/>
              </a:rPr>
              <a:t>b</a:t>
            </a:r>
            <a:r>
              <a:rPr dirty="0" sz="1000" spc="75">
                <a:latin typeface="PMingLiU"/>
                <a:cs typeface="PMingLiU"/>
              </a:rPr>
              <a:t>out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55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baseline="27777" sz="1050">
                <a:latin typeface="Arial"/>
                <a:cs typeface="Arial"/>
              </a:rPr>
              <a:t>o</a:t>
            </a:r>
            <a:r>
              <a:rPr dirty="0" sz="1000" spc="65">
                <a:latin typeface="PMingLiU"/>
                <a:cs typeface="PMingLiU"/>
              </a:rPr>
              <a:t>C.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At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tempera</a:t>
            </a:r>
            <a:r>
              <a:rPr dirty="0" sz="1000" spc="50">
                <a:latin typeface="PMingLiU"/>
                <a:cs typeface="PMingLiU"/>
              </a:rPr>
              <a:t>t</a:t>
            </a:r>
            <a:r>
              <a:rPr dirty="0" sz="1000" spc="45">
                <a:latin typeface="PMingLiU"/>
                <a:cs typeface="PMingLiU"/>
              </a:rPr>
              <a:t>ures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above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60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baseline="27777" sz="1050">
                <a:latin typeface="Arial"/>
                <a:cs typeface="Arial"/>
              </a:rPr>
              <a:t>o</a:t>
            </a:r>
            <a:r>
              <a:rPr dirty="0" sz="1000" spc="65">
                <a:latin typeface="PMingLiU"/>
                <a:cs typeface="PMingLiU"/>
              </a:rPr>
              <a:t>C,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there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some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precipi</a:t>
            </a:r>
            <a:r>
              <a:rPr dirty="0" sz="1000" spc="45">
                <a:latin typeface="PMingLiU"/>
                <a:cs typeface="PMingLiU"/>
              </a:rPr>
              <a:t>t</a:t>
            </a:r>
            <a:r>
              <a:rPr dirty="0" sz="1000" spc="65">
                <a:latin typeface="PMingLiU"/>
                <a:cs typeface="PMingLiU"/>
              </a:rPr>
              <a:t>ation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proteins,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which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have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negative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ef</a:t>
            </a:r>
            <a:r>
              <a:rPr dirty="0" sz="1000" spc="20">
                <a:latin typeface="PMingLiU"/>
                <a:cs typeface="PMingLiU"/>
              </a:rPr>
              <a:t>f</a:t>
            </a:r>
            <a:r>
              <a:rPr dirty="0" sz="1000" spc="40">
                <a:latin typeface="PMingLiU"/>
                <a:cs typeface="PMingLiU"/>
              </a:rPr>
              <a:t>ect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60">
                <a:latin typeface="PMingLiU"/>
                <a:cs typeface="PMingLiU"/>
              </a:rPr>
              <a:t>tion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efficien</a:t>
            </a:r>
            <a:r>
              <a:rPr dirty="0" sz="1000" spc="35">
                <a:latin typeface="PMingLiU"/>
                <a:cs typeface="PMingLiU"/>
              </a:rPr>
              <a:t>c</a:t>
            </a:r>
            <a:r>
              <a:rPr dirty="0" sz="1000" spc="35">
                <a:latin typeface="PMingLiU"/>
                <a:cs typeface="PMingLiU"/>
              </a:rPr>
              <a:t>y.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Th</a:t>
            </a:r>
            <a:r>
              <a:rPr dirty="0" sz="1000" spc="60">
                <a:latin typeface="PMingLiU"/>
                <a:cs typeface="PMingLiU"/>
              </a:rPr>
              <a:t>e</a:t>
            </a:r>
            <a:r>
              <a:rPr dirty="0" sz="1000" spc="20">
                <a:latin typeface="PMingLiU"/>
                <a:cs typeface="PMingLiU"/>
              </a:rPr>
              <a:t>se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proteins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form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thin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film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surf</a:t>
            </a:r>
            <a:r>
              <a:rPr dirty="0" sz="1000" spc="60">
                <a:latin typeface="PMingLiU"/>
                <a:cs typeface="PMingLiU"/>
              </a:rPr>
              <a:t>a</a:t>
            </a:r>
            <a:r>
              <a:rPr dirty="0" sz="1000" spc="25">
                <a:latin typeface="PMingLiU"/>
                <a:cs typeface="PMingLiU"/>
              </a:rPr>
              <a:t>ce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discs,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with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disc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interspa</a:t>
            </a:r>
            <a:r>
              <a:rPr dirty="0" sz="1000" spc="65">
                <a:latin typeface="PMingLiU"/>
                <a:cs typeface="PMingLiU"/>
              </a:rPr>
              <a:t>c</a:t>
            </a:r>
            <a:r>
              <a:rPr dirty="0" sz="1000" spc="20">
                <a:latin typeface="PMingLiU"/>
                <a:cs typeface="PMingLiU"/>
              </a:rPr>
              <a:t>es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only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0.3-0.6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mm,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these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deposits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h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25">
                <a:latin typeface="PMingLiU"/>
                <a:cs typeface="PMingLiU"/>
              </a:rPr>
              <a:t>ve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detri</a:t>
            </a:r>
            <a:r>
              <a:rPr dirty="0" sz="1000" spc="110">
                <a:latin typeface="PMingLiU"/>
                <a:cs typeface="PMingLiU"/>
              </a:rPr>
              <a:t>m</a:t>
            </a:r>
            <a:r>
              <a:rPr dirty="0" sz="1000" spc="55">
                <a:latin typeface="PMingLiU"/>
                <a:cs typeface="PMingLiU"/>
              </a:rPr>
              <a:t>ental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ef</a:t>
            </a:r>
            <a:r>
              <a:rPr dirty="0" sz="1000" spc="20">
                <a:latin typeface="PMingLiU"/>
                <a:cs typeface="PMingLiU"/>
              </a:rPr>
              <a:t>f</a:t>
            </a:r>
            <a:r>
              <a:rPr dirty="0" sz="1000" spc="40">
                <a:latin typeface="PMingLiU"/>
                <a:cs typeface="PMingLiU"/>
              </a:rPr>
              <a:t>ect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conditions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flow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(</a:t>
            </a:r>
            <a:r>
              <a:rPr dirty="0" sz="1000" spc="15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Figur</a:t>
            </a:r>
            <a:r>
              <a:rPr dirty="0" sz="100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e</a:t>
            </a:r>
            <a:r>
              <a:rPr dirty="0" sz="1000" spc="5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dirty="0" sz="1000" spc="55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5</a:t>
            </a:r>
            <a:r>
              <a:rPr dirty="0" sz="1000" spc="30">
                <a:latin typeface="PMingLiU"/>
                <a:cs typeface="PMingLiU"/>
              </a:rPr>
              <a:t>).</a:t>
            </a:r>
            <a:endParaRPr sz="1000">
              <a:latin typeface="PMingLiU"/>
              <a:cs typeface="PMingLiU"/>
            </a:endParaRPr>
          </a:p>
          <a:p>
            <a:pPr algn="just" marL="12700" marR="5080" indent="126364">
              <a:lnSpc>
                <a:spcPct val="99600"/>
              </a:lnSpc>
            </a:pPr>
            <a:r>
              <a:rPr dirty="0" sz="1000" spc="35">
                <a:latin typeface="PMingLiU"/>
                <a:cs typeface="PMingLiU"/>
              </a:rPr>
              <a:t>A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fat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globule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cons</a:t>
            </a:r>
            <a:r>
              <a:rPr dirty="0" sz="1000" spc="30">
                <a:latin typeface="PMingLiU"/>
                <a:cs typeface="PMingLiU"/>
              </a:rPr>
              <a:t>i</a:t>
            </a:r>
            <a:r>
              <a:rPr dirty="0" sz="1000" spc="55">
                <a:latin typeface="PMingLiU"/>
                <a:cs typeface="PMingLiU"/>
              </a:rPr>
              <a:t>dered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h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25">
                <a:latin typeface="PMingLiU"/>
                <a:cs typeface="PMingLiU"/>
              </a:rPr>
              <a:t>ve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been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re</a:t>
            </a:r>
            <a:r>
              <a:rPr dirty="0" sz="1000" spc="100">
                <a:latin typeface="PMingLiU"/>
                <a:cs typeface="PMingLiU"/>
              </a:rPr>
              <a:t>m</a:t>
            </a:r>
            <a:r>
              <a:rPr dirty="0" sz="1000" spc="50">
                <a:latin typeface="PMingLiU"/>
                <a:cs typeface="PMingLiU"/>
              </a:rPr>
              <a:t>oved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from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liquid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when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it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reaches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upp</a:t>
            </a:r>
            <a:r>
              <a:rPr dirty="0" sz="1000" spc="65">
                <a:latin typeface="PMingLiU"/>
                <a:cs typeface="PMingLiU"/>
              </a:rPr>
              <a:t>e</a:t>
            </a:r>
            <a:r>
              <a:rPr dirty="0" sz="1000" spc="70">
                <a:latin typeface="PMingLiU"/>
                <a:cs typeface="PMingLiU"/>
              </a:rPr>
              <a:t>r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surf</a:t>
            </a:r>
            <a:r>
              <a:rPr dirty="0" sz="1000" spc="60">
                <a:latin typeface="PMingLiU"/>
                <a:cs typeface="PMingLiU"/>
              </a:rPr>
              <a:t>a</a:t>
            </a:r>
            <a:r>
              <a:rPr dirty="0" sz="1000" spc="25">
                <a:latin typeface="PMingLiU"/>
                <a:cs typeface="PMingLiU"/>
              </a:rPr>
              <a:t>ce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disc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below.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Due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negative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value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for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-95">
                <a:latin typeface="Arial"/>
                <a:cs typeface="Arial"/>
              </a:rPr>
              <a:t>D.</a:t>
            </a:r>
            <a:r>
              <a:rPr dirty="0" sz="1000" spc="-10" i="1">
                <a:latin typeface="Calibri"/>
                <a:cs typeface="Calibri"/>
              </a:rPr>
              <a:t>p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95" i="1">
                <a:latin typeface="Calibri"/>
                <a:cs typeface="Calibri"/>
              </a:rPr>
              <a:t> </a:t>
            </a:r>
            <a:r>
              <a:rPr dirty="0" sz="1000" spc="40">
                <a:latin typeface="PMingLiU"/>
                <a:cs typeface="PMingLiU"/>
              </a:rPr>
              <a:t>in </a:t>
            </a:r>
            <a:r>
              <a:rPr dirty="0" sz="1000" spc="40">
                <a:latin typeface="PMingLiU"/>
                <a:cs typeface="PMingLiU"/>
              </a:rPr>
              <a:t>Stoke</a:t>
            </a:r>
            <a:r>
              <a:rPr dirty="0" sz="1000" spc="40">
                <a:latin typeface="PMingLiU"/>
                <a:cs typeface="PMingLiU"/>
              </a:rPr>
              <a:t>s</a:t>
            </a:r>
            <a:r>
              <a:rPr dirty="0" sz="1000" spc="60">
                <a:latin typeface="PMingLiU"/>
                <a:cs typeface="PMingLiU"/>
              </a:rPr>
              <a:t>'s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equati</a:t>
            </a:r>
            <a:r>
              <a:rPr dirty="0" sz="1000" spc="75">
                <a:latin typeface="PMingLiU"/>
                <a:cs typeface="PMingLiU"/>
              </a:rPr>
              <a:t>o</a:t>
            </a:r>
            <a:r>
              <a:rPr dirty="0" sz="1000" spc="80">
                <a:latin typeface="PMingLiU"/>
                <a:cs typeface="PMingLiU"/>
              </a:rPr>
              <a:t>n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for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sedimentat</a:t>
            </a:r>
            <a:r>
              <a:rPr dirty="0" sz="1000" spc="45">
                <a:latin typeface="PMingLiU"/>
                <a:cs typeface="PMingLiU"/>
              </a:rPr>
              <a:t>i</a:t>
            </a:r>
            <a:r>
              <a:rPr dirty="0" sz="1000" spc="80">
                <a:latin typeface="PMingLiU"/>
                <a:cs typeface="PMingLiU"/>
              </a:rPr>
              <a:t>on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s</a:t>
            </a:r>
            <a:r>
              <a:rPr dirty="0" sz="1000" spc="60">
                <a:latin typeface="PMingLiU"/>
                <a:cs typeface="PMingLiU"/>
              </a:rPr>
              <a:t>p</a:t>
            </a:r>
            <a:r>
              <a:rPr dirty="0" sz="1000" spc="45">
                <a:latin typeface="PMingLiU"/>
                <a:cs typeface="PMingLiU"/>
              </a:rPr>
              <a:t>eed,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fat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globu</a:t>
            </a:r>
            <a:r>
              <a:rPr dirty="0" sz="1000" spc="35">
                <a:latin typeface="PMingLiU"/>
                <a:cs typeface="PMingLiU"/>
              </a:rPr>
              <a:t>l</a:t>
            </a:r>
            <a:r>
              <a:rPr dirty="0" sz="1000" spc="20">
                <a:latin typeface="PMingLiU"/>
                <a:cs typeface="PMingLiU"/>
              </a:rPr>
              <a:t>es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move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in</a:t>
            </a:r>
            <a:r>
              <a:rPr dirty="0" sz="1000" spc="100">
                <a:latin typeface="PMingLiU"/>
                <a:cs typeface="PMingLiU"/>
              </a:rPr>
              <a:t>w</a:t>
            </a:r>
            <a:r>
              <a:rPr dirty="0" sz="1000" spc="60">
                <a:latin typeface="PMingLiU"/>
                <a:cs typeface="PMingLiU"/>
              </a:rPr>
              <a:t>ards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again</a:t>
            </a:r>
            <a:r>
              <a:rPr dirty="0" sz="1000" spc="50">
                <a:latin typeface="PMingLiU"/>
                <a:cs typeface="PMingLiU"/>
              </a:rPr>
              <a:t>s</a:t>
            </a:r>
            <a:r>
              <a:rPr dirty="0" sz="1000" spc="70">
                <a:latin typeface="PMingLiU"/>
                <a:cs typeface="PMingLiU"/>
              </a:rPr>
              <a:t>t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cent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40">
                <a:latin typeface="PMingLiU"/>
                <a:cs typeface="PMingLiU"/>
              </a:rPr>
              <a:t>ifugal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field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disc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int</a:t>
            </a:r>
            <a:r>
              <a:rPr dirty="0" sz="1000" spc="60">
                <a:latin typeface="PMingLiU"/>
                <a:cs typeface="PMingLiU"/>
              </a:rPr>
              <a:t>e</a:t>
            </a:r>
            <a:r>
              <a:rPr dirty="0" sz="1000" spc="50">
                <a:latin typeface="PMingLiU"/>
                <a:cs typeface="PMingLiU"/>
              </a:rPr>
              <a:t>rspace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to</a:t>
            </a:r>
            <a:r>
              <a:rPr dirty="0" sz="1000" spc="125">
                <a:latin typeface="PMingLiU"/>
                <a:cs typeface="PMingLiU"/>
              </a:rPr>
              <a:t>w</a:t>
            </a:r>
            <a:r>
              <a:rPr dirty="0" sz="1000" spc="60">
                <a:latin typeface="PMingLiU"/>
                <a:cs typeface="PMingLiU"/>
              </a:rPr>
              <a:t>ards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cent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70">
                <a:latin typeface="PMingLiU"/>
                <a:cs typeface="PMingLiU"/>
              </a:rPr>
              <a:t>tor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bow</a:t>
            </a:r>
            <a:r>
              <a:rPr dirty="0" sz="1000" spc="15">
                <a:latin typeface="PMingLiU"/>
                <a:cs typeface="PMingLiU"/>
              </a:rPr>
              <a:t>l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(</a:t>
            </a:r>
            <a:r>
              <a:rPr dirty="0" sz="1000" spc="15">
                <a:solidFill>
                  <a:srgbClr val="0000FF"/>
                </a:solidFill>
                <a:latin typeface="Times New Roman"/>
                <a:cs typeface="Times New Roman"/>
                <a:hlinkClick r:id="rId3" action="ppaction://hlinksldjump"/>
              </a:rPr>
              <a:t>Figur</a:t>
            </a:r>
            <a:r>
              <a:rPr dirty="0" sz="1000">
                <a:solidFill>
                  <a:srgbClr val="0000FF"/>
                </a:solidFill>
                <a:latin typeface="Times New Roman"/>
                <a:cs typeface="Times New Roman"/>
                <a:hlinkClick r:id="rId3" action="ppaction://hlinksldjump"/>
              </a:rPr>
              <a:t>e</a:t>
            </a:r>
            <a:r>
              <a:rPr dirty="0" sz="1000" spc="20">
                <a:solidFill>
                  <a:srgbClr val="0000FF"/>
                </a:solidFill>
                <a:latin typeface="Times New Roman"/>
                <a:cs typeface="Times New Roman"/>
                <a:hlinkClick r:id="rId3" action="ppaction://hlinksldjump"/>
              </a:rPr>
              <a:t> </a:t>
            </a:r>
            <a:r>
              <a:rPr dirty="0" sz="1000" spc="55">
                <a:solidFill>
                  <a:srgbClr val="0000FF"/>
                </a:solidFill>
                <a:latin typeface="Times New Roman"/>
                <a:cs typeface="Times New Roman"/>
                <a:hlinkClick r:id="rId3" action="ppaction://hlinksldjump"/>
              </a:rPr>
              <a:t>6</a:t>
            </a:r>
            <a:r>
              <a:rPr dirty="0" sz="1000" spc="15">
                <a:latin typeface="PMingLiU"/>
                <a:cs typeface="PMingLiU"/>
              </a:rPr>
              <a:t>)</a:t>
            </a:r>
            <a:r>
              <a:rPr dirty="0" sz="1000" spc="45">
                <a:latin typeface="PMingLiU"/>
                <a:cs typeface="PMingLiU"/>
              </a:rPr>
              <a:t>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Becaus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fa</a:t>
            </a:r>
            <a:r>
              <a:rPr dirty="0" sz="1000" spc="70">
                <a:latin typeface="PMingLiU"/>
                <a:cs typeface="PMingLiU"/>
              </a:rPr>
              <a:t>t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globule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ar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no</a:t>
            </a:r>
            <a:r>
              <a:rPr dirty="0" sz="1000" spc="70">
                <a:latin typeface="PMingLiU"/>
                <a:cs typeface="PMingLiU"/>
              </a:rPr>
              <a:t>t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pur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fat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(th</a:t>
            </a:r>
            <a:r>
              <a:rPr dirty="0" sz="1000" spc="60">
                <a:latin typeface="PMingLiU"/>
                <a:cs typeface="PMingLiU"/>
              </a:rPr>
              <a:t>e</a:t>
            </a:r>
            <a:r>
              <a:rPr dirty="0" sz="1000" spc="25">
                <a:latin typeface="PMingLiU"/>
                <a:cs typeface="PMingLiU"/>
              </a:rPr>
              <a:t>y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are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c</a:t>
            </a:r>
            <a:r>
              <a:rPr dirty="0" sz="1000" spc="60">
                <a:latin typeface="PMingLiU"/>
                <a:cs typeface="PMingLiU"/>
              </a:rPr>
              <a:t>o</a:t>
            </a:r>
            <a:r>
              <a:rPr dirty="0" sz="1000" spc="45">
                <a:latin typeface="PMingLiU"/>
                <a:cs typeface="PMingLiU"/>
              </a:rPr>
              <a:t>vered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with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fat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globule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membrane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which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co</a:t>
            </a:r>
            <a:r>
              <a:rPr dirty="0" sz="1000" spc="70">
                <a:latin typeface="PMingLiU"/>
                <a:cs typeface="PMingLiU"/>
              </a:rPr>
              <a:t>n</a:t>
            </a:r>
            <a:r>
              <a:rPr dirty="0" sz="1000" spc="50">
                <a:latin typeface="PMingLiU"/>
                <a:cs typeface="PMingLiU"/>
              </a:rPr>
              <a:t>tains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pr</a:t>
            </a:r>
            <a:r>
              <a:rPr dirty="0" sz="1000" spc="90">
                <a:latin typeface="PMingLiU"/>
                <a:cs typeface="PMingLiU"/>
              </a:rPr>
              <a:t>o</a:t>
            </a:r>
            <a:r>
              <a:rPr dirty="0" sz="1000" spc="40">
                <a:latin typeface="PMingLiU"/>
                <a:cs typeface="PMingLiU"/>
              </a:rPr>
              <a:t>tein),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fat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globu</a:t>
            </a:r>
            <a:r>
              <a:rPr dirty="0" sz="1000" spc="35">
                <a:latin typeface="PMingLiU"/>
                <a:cs typeface="PMingLiU"/>
              </a:rPr>
              <a:t>l</a:t>
            </a:r>
            <a:r>
              <a:rPr dirty="0" sz="1000" spc="20">
                <a:latin typeface="PMingLiU"/>
                <a:cs typeface="PMingLiU"/>
              </a:rPr>
              <a:t>es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smal</a:t>
            </a:r>
            <a:r>
              <a:rPr dirty="0" sz="1000" spc="35">
                <a:latin typeface="PMingLiU"/>
                <a:cs typeface="PMingLiU"/>
              </a:rPr>
              <a:t>l</a:t>
            </a:r>
            <a:r>
              <a:rPr dirty="0" sz="1000" spc="45">
                <a:latin typeface="PMingLiU"/>
                <a:cs typeface="PMingLiU"/>
              </a:rPr>
              <a:t>er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1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-5">
                <a:latin typeface="Gill Sans MT"/>
                <a:cs typeface="Gill Sans MT"/>
              </a:rPr>
              <a:t>µ</a:t>
            </a:r>
            <a:r>
              <a:rPr dirty="0" sz="1000" spc="65">
                <a:latin typeface="PMingLiU"/>
                <a:cs typeface="PMingLiU"/>
              </a:rPr>
              <a:t>m </a:t>
            </a:r>
            <a:r>
              <a:rPr dirty="0" sz="1000" spc="65">
                <a:latin typeface="PMingLiU"/>
                <a:cs typeface="PMingLiU"/>
              </a:rPr>
              <a:t>can</a:t>
            </a:r>
            <a:r>
              <a:rPr dirty="0" sz="1000" spc="75">
                <a:latin typeface="PMingLiU"/>
                <a:cs typeface="PMingLiU"/>
              </a:rPr>
              <a:t>n</a:t>
            </a:r>
            <a:r>
              <a:rPr dirty="0" sz="1000" spc="75">
                <a:latin typeface="PMingLiU"/>
                <a:cs typeface="PMingLiU"/>
              </a:rPr>
              <a:t>ot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55">
                <a:latin typeface="PMingLiU"/>
                <a:cs typeface="PMingLiU"/>
              </a:rPr>
              <a:t>ted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by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cent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40">
                <a:latin typeface="PMingLiU"/>
                <a:cs typeface="PMingLiU"/>
              </a:rPr>
              <a:t>ifugal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force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because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their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081066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083028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5084991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5086959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5088807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5090769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092737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5094694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5096662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5098631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5100580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5102555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5104523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5106492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5108454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27232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5110416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2C2A2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5112384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3331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5114226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38373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5116188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3E3E3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5118163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42424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5120119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48484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5122087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4C4D4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5124056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51515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5126018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55555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5127980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595A5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5129942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5D5E6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5131904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61626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5133886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64656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5135841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68696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5137810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6B6C6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5139766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6E707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5141734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71727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5143588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74757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5145544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76777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5147513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77797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5149481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7A7B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5151443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7B7D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5153405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7D7F8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5155368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7E80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5157330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8082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5159298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82848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5161267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8384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5163235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8486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5165185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86888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5167160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87898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5169128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87898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5171097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888A8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5172938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898B8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5174900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8B8D8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5176875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8B8D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5178831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8C8E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5180793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8C8F9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5182755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8D8F9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5184724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8E909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5186692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8E90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5188654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8E90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5190616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8F91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5192585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8F91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5194553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8F91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5196516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8F91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5198357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8F919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5200319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90929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5202288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90929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5204250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90929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5206225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90929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5207615" y="1198346"/>
            <a:ext cx="0" cy="580390"/>
          </a:xfrm>
          <a:custGeom>
            <a:avLst/>
            <a:gdLst/>
            <a:ahLst/>
            <a:cxnLst/>
            <a:rect l="l" t="t" r="r" b="b"/>
            <a:pathLst>
              <a:path w="0" h="580389">
                <a:moveTo>
                  <a:pt x="0" y="0"/>
                </a:moveTo>
                <a:lnTo>
                  <a:pt x="0" y="580377"/>
                </a:lnTo>
              </a:path>
            </a:pathLst>
          </a:custGeom>
          <a:ln w="3175">
            <a:solidFill>
              <a:srgbClr val="91939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5195811" y="1200429"/>
            <a:ext cx="283210" cy="107950"/>
          </a:xfrm>
          <a:custGeom>
            <a:avLst/>
            <a:gdLst/>
            <a:ahLst/>
            <a:cxnLst/>
            <a:rect l="l" t="t" r="r" b="b"/>
            <a:pathLst>
              <a:path w="283210" h="107950">
                <a:moveTo>
                  <a:pt x="282917" y="0"/>
                </a:moveTo>
                <a:lnTo>
                  <a:pt x="0" y="107480"/>
                </a:lnTo>
              </a:path>
            </a:pathLst>
          </a:custGeom>
          <a:ln w="5080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4250702" y="1420241"/>
            <a:ext cx="839469" cy="430530"/>
          </a:xfrm>
          <a:custGeom>
            <a:avLst/>
            <a:gdLst/>
            <a:ahLst/>
            <a:cxnLst/>
            <a:rect l="l" t="t" r="r" b="b"/>
            <a:pathLst>
              <a:path w="839470" h="430530">
                <a:moveTo>
                  <a:pt x="839025" y="0"/>
                </a:moveTo>
                <a:lnTo>
                  <a:pt x="0" y="430136"/>
                </a:lnTo>
              </a:path>
            </a:pathLst>
          </a:custGeom>
          <a:ln w="5080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5068455" y="1723034"/>
            <a:ext cx="880744" cy="0"/>
          </a:xfrm>
          <a:custGeom>
            <a:avLst/>
            <a:gdLst/>
            <a:ahLst/>
            <a:cxnLst/>
            <a:rect l="l" t="t" r="r" b="b"/>
            <a:pathLst>
              <a:path w="880745" h="0">
                <a:moveTo>
                  <a:pt x="0" y="0"/>
                </a:moveTo>
                <a:lnTo>
                  <a:pt x="880414" y="0"/>
                </a:lnTo>
              </a:path>
            </a:pathLst>
          </a:custGeom>
          <a:ln w="3175">
            <a:solidFill>
              <a:srgbClr val="90929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5068455" y="1725002"/>
            <a:ext cx="880744" cy="0"/>
          </a:xfrm>
          <a:custGeom>
            <a:avLst/>
            <a:gdLst/>
            <a:ahLst/>
            <a:cxnLst/>
            <a:rect l="l" t="t" r="r" b="b"/>
            <a:pathLst>
              <a:path w="880745" h="0">
                <a:moveTo>
                  <a:pt x="0" y="0"/>
                </a:moveTo>
                <a:lnTo>
                  <a:pt x="880414" y="0"/>
                </a:lnTo>
              </a:path>
            </a:pathLst>
          </a:custGeom>
          <a:ln w="3175">
            <a:solidFill>
              <a:srgbClr val="90929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5068455" y="1726965"/>
            <a:ext cx="880744" cy="0"/>
          </a:xfrm>
          <a:custGeom>
            <a:avLst/>
            <a:gdLst/>
            <a:ahLst/>
            <a:cxnLst/>
            <a:rect l="l" t="t" r="r" b="b"/>
            <a:pathLst>
              <a:path w="880745" h="0">
                <a:moveTo>
                  <a:pt x="0" y="0"/>
                </a:moveTo>
                <a:lnTo>
                  <a:pt x="880414" y="0"/>
                </a:lnTo>
              </a:path>
            </a:pathLst>
          </a:custGeom>
          <a:ln w="3175">
            <a:solidFill>
              <a:srgbClr val="90929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5068455" y="1728927"/>
            <a:ext cx="880744" cy="0"/>
          </a:xfrm>
          <a:custGeom>
            <a:avLst/>
            <a:gdLst/>
            <a:ahLst/>
            <a:cxnLst/>
            <a:rect l="l" t="t" r="r" b="b"/>
            <a:pathLst>
              <a:path w="880745" h="0">
                <a:moveTo>
                  <a:pt x="0" y="0"/>
                </a:moveTo>
                <a:lnTo>
                  <a:pt x="880414" y="0"/>
                </a:lnTo>
              </a:path>
            </a:pathLst>
          </a:custGeom>
          <a:ln w="3175">
            <a:solidFill>
              <a:srgbClr val="8F919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5068455" y="1730882"/>
            <a:ext cx="880744" cy="0"/>
          </a:xfrm>
          <a:custGeom>
            <a:avLst/>
            <a:gdLst/>
            <a:ahLst/>
            <a:cxnLst/>
            <a:rect l="l" t="t" r="r" b="b"/>
            <a:pathLst>
              <a:path w="880745" h="0">
                <a:moveTo>
                  <a:pt x="0" y="0"/>
                </a:moveTo>
                <a:lnTo>
                  <a:pt x="880414" y="0"/>
                </a:lnTo>
              </a:path>
            </a:pathLst>
          </a:custGeom>
          <a:ln w="3175">
            <a:solidFill>
              <a:srgbClr val="8F91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5068455" y="1732864"/>
            <a:ext cx="880744" cy="0"/>
          </a:xfrm>
          <a:custGeom>
            <a:avLst/>
            <a:gdLst/>
            <a:ahLst/>
            <a:cxnLst/>
            <a:rect l="l" t="t" r="r" b="b"/>
            <a:pathLst>
              <a:path w="880745" h="0">
                <a:moveTo>
                  <a:pt x="0" y="0"/>
                </a:moveTo>
                <a:lnTo>
                  <a:pt x="880414" y="0"/>
                </a:lnTo>
              </a:path>
            </a:pathLst>
          </a:custGeom>
          <a:ln w="3175">
            <a:solidFill>
              <a:srgbClr val="8F91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5068455" y="1734820"/>
            <a:ext cx="880744" cy="0"/>
          </a:xfrm>
          <a:custGeom>
            <a:avLst/>
            <a:gdLst/>
            <a:ahLst/>
            <a:cxnLst/>
            <a:rect l="l" t="t" r="r" b="b"/>
            <a:pathLst>
              <a:path w="880745" h="0">
                <a:moveTo>
                  <a:pt x="0" y="0"/>
                </a:moveTo>
                <a:lnTo>
                  <a:pt x="880414" y="0"/>
                </a:lnTo>
              </a:path>
            </a:pathLst>
          </a:custGeom>
          <a:ln w="3175">
            <a:solidFill>
              <a:srgbClr val="8E90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5068455" y="1736788"/>
            <a:ext cx="880744" cy="0"/>
          </a:xfrm>
          <a:custGeom>
            <a:avLst/>
            <a:gdLst/>
            <a:ahLst/>
            <a:cxnLst/>
            <a:rect l="l" t="t" r="r" b="b"/>
            <a:pathLst>
              <a:path w="880745" h="0">
                <a:moveTo>
                  <a:pt x="0" y="0"/>
                </a:moveTo>
                <a:lnTo>
                  <a:pt x="880414" y="0"/>
                </a:lnTo>
              </a:path>
            </a:pathLst>
          </a:custGeom>
          <a:ln w="3175">
            <a:solidFill>
              <a:srgbClr val="8D8F9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5068455" y="1738757"/>
            <a:ext cx="880744" cy="0"/>
          </a:xfrm>
          <a:custGeom>
            <a:avLst/>
            <a:gdLst/>
            <a:ahLst/>
            <a:cxnLst/>
            <a:rect l="l" t="t" r="r" b="b"/>
            <a:pathLst>
              <a:path w="880745" h="0">
                <a:moveTo>
                  <a:pt x="0" y="0"/>
                </a:moveTo>
                <a:lnTo>
                  <a:pt x="880414" y="0"/>
                </a:lnTo>
              </a:path>
            </a:pathLst>
          </a:custGeom>
          <a:ln w="3175">
            <a:solidFill>
              <a:srgbClr val="8D8F9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5068455" y="1740725"/>
            <a:ext cx="880744" cy="0"/>
          </a:xfrm>
          <a:custGeom>
            <a:avLst/>
            <a:gdLst/>
            <a:ahLst/>
            <a:cxnLst/>
            <a:rect l="l" t="t" r="r" b="b"/>
            <a:pathLst>
              <a:path w="880745" h="0">
                <a:moveTo>
                  <a:pt x="0" y="0"/>
                </a:moveTo>
                <a:lnTo>
                  <a:pt x="880414" y="0"/>
                </a:lnTo>
              </a:path>
            </a:pathLst>
          </a:custGeom>
          <a:ln w="3175">
            <a:solidFill>
              <a:srgbClr val="8C8E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5068455" y="1742687"/>
            <a:ext cx="880744" cy="0"/>
          </a:xfrm>
          <a:custGeom>
            <a:avLst/>
            <a:gdLst/>
            <a:ahLst/>
            <a:cxnLst/>
            <a:rect l="l" t="t" r="r" b="b"/>
            <a:pathLst>
              <a:path w="880745" h="0">
                <a:moveTo>
                  <a:pt x="0" y="0"/>
                </a:moveTo>
                <a:lnTo>
                  <a:pt x="880414" y="0"/>
                </a:lnTo>
              </a:path>
            </a:pathLst>
          </a:custGeom>
          <a:ln w="3175">
            <a:solidFill>
              <a:srgbClr val="8B8D8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5068455" y="1744535"/>
            <a:ext cx="880744" cy="0"/>
          </a:xfrm>
          <a:custGeom>
            <a:avLst/>
            <a:gdLst/>
            <a:ahLst/>
            <a:cxnLst/>
            <a:rect l="l" t="t" r="r" b="b"/>
            <a:pathLst>
              <a:path w="880745" h="0">
                <a:moveTo>
                  <a:pt x="0" y="0"/>
                </a:moveTo>
                <a:lnTo>
                  <a:pt x="880414" y="0"/>
                </a:lnTo>
              </a:path>
            </a:pathLst>
          </a:custGeom>
          <a:ln w="3175">
            <a:solidFill>
              <a:srgbClr val="898B8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5068455" y="1746504"/>
            <a:ext cx="880744" cy="0"/>
          </a:xfrm>
          <a:custGeom>
            <a:avLst/>
            <a:gdLst/>
            <a:ahLst/>
            <a:cxnLst/>
            <a:rect l="l" t="t" r="r" b="b"/>
            <a:pathLst>
              <a:path w="880745" h="0">
                <a:moveTo>
                  <a:pt x="0" y="0"/>
                </a:moveTo>
                <a:lnTo>
                  <a:pt x="880414" y="0"/>
                </a:lnTo>
              </a:path>
            </a:pathLst>
          </a:custGeom>
          <a:ln w="3175">
            <a:solidFill>
              <a:srgbClr val="87898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5068455" y="1748459"/>
            <a:ext cx="880744" cy="0"/>
          </a:xfrm>
          <a:custGeom>
            <a:avLst/>
            <a:gdLst/>
            <a:ahLst/>
            <a:cxnLst/>
            <a:rect l="l" t="t" r="r" b="b"/>
            <a:pathLst>
              <a:path w="880745" h="0">
                <a:moveTo>
                  <a:pt x="0" y="0"/>
                </a:moveTo>
                <a:lnTo>
                  <a:pt x="880414" y="0"/>
                </a:lnTo>
              </a:path>
            </a:pathLst>
          </a:custGeom>
          <a:ln w="3175">
            <a:solidFill>
              <a:srgbClr val="86888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5068455" y="1750428"/>
            <a:ext cx="880744" cy="0"/>
          </a:xfrm>
          <a:custGeom>
            <a:avLst/>
            <a:gdLst/>
            <a:ahLst/>
            <a:cxnLst/>
            <a:rect l="l" t="t" r="r" b="b"/>
            <a:pathLst>
              <a:path w="880745" h="0">
                <a:moveTo>
                  <a:pt x="0" y="0"/>
                </a:moveTo>
                <a:lnTo>
                  <a:pt x="880414" y="0"/>
                </a:lnTo>
              </a:path>
            </a:pathLst>
          </a:custGeom>
          <a:ln w="3175">
            <a:solidFill>
              <a:srgbClr val="8486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5068455" y="1752390"/>
            <a:ext cx="880744" cy="0"/>
          </a:xfrm>
          <a:custGeom>
            <a:avLst/>
            <a:gdLst/>
            <a:ahLst/>
            <a:cxnLst/>
            <a:rect l="l" t="t" r="r" b="b"/>
            <a:pathLst>
              <a:path w="880745" h="0">
                <a:moveTo>
                  <a:pt x="0" y="0"/>
                </a:moveTo>
                <a:lnTo>
                  <a:pt x="880414" y="0"/>
                </a:lnTo>
              </a:path>
            </a:pathLst>
          </a:custGeom>
          <a:ln w="3175">
            <a:solidFill>
              <a:srgbClr val="82848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5068455" y="1754352"/>
            <a:ext cx="880744" cy="0"/>
          </a:xfrm>
          <a:custGeom>
            <a:avLst/>
            <a:gdLst/>
            <a:ahLst/>
            <a:cxnLst/>
            <a:rect l="l" t="t" r="r" b="b"/>
            <a:pathLst>
              <a:path w="880745" h="0">
                <a:moveTo>
                  <a:pt x="0" y="0"/>
                </a:moveTo>
                <a:lnTo>
                  <a:pt x="880414" y="0"/>
                </a:lnTo>
              </a:path>
            </a:pathLst>
          </a:custGeom>
          <a:ln w="3175">
            <a:solidFill>
              <a:srgbClr val="80828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5068455" y="1756308"/>
            <a:ext cx="880744" cy="0"/>
          </a:xfrm>
          <a:custGeom>
            <a:avLst/>
            <a:gdLst/>
            <a:ahLst/>
            <a:cxnLst/>
            <a:rect l="l" t="t" r="r" b="b"/>
            <a:pathLst>
              <a:path w="880745" h="0">
                <a:moveTo>
                  <a:pt x="0" y="0"/>
                </a:moveTo>
                <a:lnTo>
                  <a:pt x="880414" y="0"/>
                </a:lnTo>
              </a:path>
            </a:pathLst>
          </a:custGeom>
          <a:ln w="3175">
            <a:solidFill>
              <a:srgbClr val="7D7F8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5068455" y="1758276"/>
            <a:ext cx="880744" cy="0"/>
          </a:xfrm>
          <a:custGeom>
            <a:avLst/>
            <a:gdLst/>
            <a:ahLst/>
            <a:cxnLst/>
            <a:rect l="l" t="t" r="r" b="b"/>
            <a:pathLst>
              <a:path w="880745" h="0">
                <a:moveTo>
                  <a:pt x="0" y="0"/>
                </a:moveTo>
                <a:lnTo>
                  <a:pt x="880414" y="0"/>
                </a:lnTo>
              </a:path>
            </a:pathLst>
          </a:custGeom>
          <a:ln w="3175">
            <a:solidFill>
              <a:srgbClr val="7A7B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5068455" y="1760245"/>
            <a:ext cx="880744" cy="0"/>
          </a:xfrm>
          <a:custGeom>
            <a:avLst/>
            <a:gdLst/>
            <a:ahLst/>
            <a:cxnLst/>
            <a:rect l="l" t="t" r="r" b="b"/>
            <a:pathLst>
              <a:path w="880745" h="0">
                <a:moveTo>
                  <a:pt x="0" y="0"/>
                </a:moveTo>
                <a:lnTo>
                  <a:pt x="880414" y="0"/>
                </a:lnTo>
              </a:path>
            </a:pathLst>
          </a:custGeom>
          <a:ln w="3175">
            <a:solidFill>
              <a:srgbClr val="77797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5068455" y="1762213"/>
            <a:ext cx="880744" cy="0"/>
          </a:xfrm>
          <a:custGeom>
            <a:avLst/>
            <a:gdLst/>
            <a:ahLst/>
            <a:cxnLst/>
            <a:rect l="l" t="t" r="r" b="b"/>
            <a:pathLst>
              <a:path w="880745" h="0">
                <a:moveTo>
                  <a:pt x="0" y="0"/>
                </a:moveTo>
                <a:lnTo>
                  <a:pt x="880414" y="0"/>
                </a:lnTo>
              </a:path>
            </a:pathLst>
          </a:custGeom>
          <a:ln w="3175">
            <a:solidFill>
              <a:srgbClr val="74757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5068455" y="1764169"/>
            <a:ext cx="880744" cy="0"/>
          </a:xfrm>
          <a:custGeom>
            <a:avLst/>
            <a:gdLst/>
            <a:ahLst/>
            <a:cxnLst/>
            <a:rect l="l" t="t" r="r" b="b"/>
            <a:pathLst>
              <a:path w="880745" h="0">
                <a:moveTo>
                  <a:pt x="0" y="0"/>
                </a:moveTo>
                <a:lnTo>
                  <a:pt x="880414" y="0"/>
                </a:lnTo>
              </a:path>
            </a:pathLst>
          </a:custGeom>
          <a:ln w="3175">
            <a:solidFill>
              <a:srgbClr val="6F717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5068455" y="1766138"/>
            <a:ext cx="880744" cy="0"/>
          </a:xfrm>
          <a:custGeom>
            <a:avLst/>
            <a:gdLst/>
            <a:ahLst/>
            <a:cxnLst/>
            <a:rect l="l" t="t" r="r" b="b"/>
            <a:pathLst>
              <a:path w="880745" h="0">
                <a:moveTo>
                  <a:pt x="0" y="0"/>
                </a:moveTo>
                <a:lnTo>
                  <a:pt x="880414" y="0"/>
                </a:lnTo>
              </a:path>
            </a:pathLst>
          </a:custGeom>
          <a:ln w="3175">
            <a:solidFill>
              <a:srgbClr val="6A6B6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5068455" y="1768106"/>
            <a:ext cx="880744" cy="0"/>
          </a:xfrm>
          <a:custGeom>
            <a:avLst/>
            <a:gdLst/>
            <a:ahLst/>
            <a:cxnLst/>
            <a:rect l="l" t="t" r="r" b="b"/>
            <a:pathLst>
              <a:path w="880745" h="0">
                <a:moveTo>
                  <a:pt x="0" y="0"/>
                </a:moveTo>
                <a:lnTo>
                  <a:pt x="880414" y="0"/>
                </a:lnTo>
              </a:path>
            </a:pathLst>
          </a:custGeom>
          <a:ln w="3175">
            <a:solidFill>
              <a:srgbClr val="65676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5068455" y="1770075"/>
            <a:ext cx="880744" cy="0"/>
          </a:xfrm>
          <a:custGeom>
            <a:avLst/>
            <a:gdLst/>
            <a:ahLst/>
            <a:cxnLst/>
            <a:rect l="l" t="t" r="r" b="b"/>
            <a:pathLst>
              <a:path w="880745" h="0">
                <a:moveTo>
                  <a:pt x="0" y="0"/>
                </a:moveTo>
                <a:lnTo>
                  <a:pt x="880414" y="0"/>
                </a:lnTo>
              </a:path>
            </a:pathLst>
          </a:custGeom>
          <a:ln w="3175">
            <a:solidFill>
              <a:srgbClr val="60616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5068455" y="1772030"/>
            <a:ext cx="880744" cy="0"/>
          </a:xfrm>
          <a:custGeom>
            <a:avLst/>
            <a:gdLst/>
            <a:ahLst/>
            <a:cxnLst/>
            <a:rect l="l" t="t" r="r" b="b"/>
            <a:pathLst>
              <a:path w="880745" h="0">
                <a:moveTo>
                  <a:pt x="0" y="0"/>
                </a:moveTo>
                <a:lnTo>
                  <a:pt x="880414" y="0"/>
                </a:lnTo>
              </a:path>
            </a:pathLst>
          </a:custGeom>
          <a:ln w="3175">
            <a:solidFill>
              <a:srgbClr val="595A5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5068455" y="1773885"/>
            <a:ext cx="880744" cy="0"/>
          </a:xfrm>
          <a:custGeom>
            <a:avLst/>
            <a:gdLst/>
            <a:ahLst/>
            <a:cxnLst/>
            <a:rect l="l" t="t" r="r" b="b"/>
            <a:pathLst>
              <a:path w="880745" h="0">
                <a:moveTo>
                  <a:pt x="0" y="0"/>
                </a:moveTo>
                <a:lnTo>
                  <a:pt x="880414" y="0"/>
                </a:lnTo>
              </a:path>
            </a:pathLst>
          </a:custGeom>
          <a:ln w="3175">
            <a:solidFill>
              <a:srgbClr val="52525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5068455" y="1775853"/>
            <a:ext cx="880744" cy="0"/>
          </a:xfrm>
          <a:custGeom>
            <a:avLst/>
            <a:gdLst/>
            <a:ahLst/>
            <a:cxnLst/>
            <a:rect l="l" t="t" r="r" b="b"/>
            <a:pathLst>
              <a:path w="880745" h="0">
                <a:moveTo>
                  <a:pt x="0" y="0"/>
                </a:moveTo>
                <a:lnTo>
                  <a:pt x="880414" y="0"/>
                </a:lnTo>
              </a:path>
            </a:pathLst>
          </a:custGeom>
          <a:ln w="3175">
            <a:solidFill>
              <a:srgbClr val="4C4C4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5068455" y="1777809"/>
            <a:ext cx="880744" cy="0"/>
          </a:xfrm>
          <a:custGeom>
            <a:avLst/>
            <a:gdLst/>
            <a:ahLst/>
            <a:cxnLst/>
            <a:rect l="l" t="t" r="r" b="b"/>
            <a:pathLst>
              <a:path w="880745" h="0">
                <a:moveTo>
                  <a:pt x="0" y="0"/>
                </a:moveTo>
                <a:lnTo>
                  <a:pt x="880414" y="0"/>
                </a:lnTo>
              </a:path>
            </a:pathLst>
          </a:custGeom>
          <a:ln w="3175">
            <a:solidFill>
              <a:srgbClr val="44444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5068455" y="1779777"/>
            <a:ext cx="880744" cy="0"/>
          </a:xfrm>
          <a:custGeom>
            <a:avLst/>
            <a:gdLst/>
            <a:ahLst/>
            <a:cxnLst/>
            <a:rect l="l" t="t" r="r" b="b"/>
            <a:pathLst>
              <a:path w="880745" h="0">
                <a:moveTo>
                  <a:pt x="0" y="0"/>
                </a:moveTo>
                <a:lnTo>
                  <a:pt x="880414" y="0"/>
                </a:lnTo>
              </a:path>
            </a:pathLst>
          </a:custGeom>
          <a:ln w="3175">
            <a:solidFill>
              <a:srgbClr val="3B3A3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5068455" y="1781733"/>
            <a:ext cx="880744" cy="0"/>
          </a:xfrm>
          <a:custGeom>
            <a:avLst/>
            <a:gdLst/>
            <a:ahLst/>
            <a:cxnLst/>
            <a:rect l="l" t="t" r="r" b="b"/>
            <a:pathLst>
              <a:path w="880745" h="0">
                <a:moveTo>
                  <a:pt x="0" y="0"/>
                </a:moveTo>
                <a:lnTo>
                  <a:pt x="880414" y="0"/>
                </a:lnTo>
              </a:path>
            </a:pathLst>
          </a:custGeom>
          <a:ln w="3175">
            <a:solidFill>
              <a:srgbClr val="3331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5068455" y="1783702"/>
            <a:ext cx="880744" cy="0"/>
          </a:xfrm>
          <a:custGeom>
            <a:avLst/>
            <a:gdLst/>
            <a:ahLst/>
            <a:cxnLst/>
            <a:rect l="l" t="t" r="r" b="b"/>
            <a:pathLst>
              <a:path w="880745" h="0">
                <a:moveTo>
                  <a:pt x="0" y="0"/>
                </a:moveTo>
                <a:lnTo>
                  <a:pt x="880414" y="0"/>
                </a:lnTo>
              </a:path>
            </a:pathLst>
          </a:custGeom>
          <a:ln w="3175">
            <a:solidFill>
              <a:srgbClr val="2B282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5068455" y="1785670"/>
            <a:ext cx="880744" cy="0"/>
          </a:xfrm>
          <a:custGeom>
            <a:avLst/>
            <a:gdLst/>
            <a:ahLst/>
            <a:cxnLst/>
            <a:rect l="l" t="t" r="r" b="b"/>
            <a:pathLst>
              <a:path w="880745" h="0">
                <a:moveTo>
                  <a:pt x="0" y="0"/>
                </a:moveTo>
                <a:lnTo>
                  <a:pt x="880414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5068455" y="1787632"/>
            <a:ext cx="880744" cy="0"/>
          </a:xfrm>
          <a:custGeom>
            <a:avLst/>
            <a:gdLst/>
            <a:ahLst/>
            <a:cxnLst/>
            <a:rect l="l" t="t" r="r" b="b"/>
            <a:pathLst>
              <a:path w="880745" h="0">
                <a:moveTo>
                  <a:pt x="0" y="0"/>
                </a:moveTo>
                <a:lnTo>
                  <a:pt x="880414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5068455" y="1789601"/>
            <a:ext cx="880744" cy="0"/>
          </a:xfrm>
          <a:custGeom>
            <a:avLst/>
            <a:gdLst/>
            <a:ahLst/>
            <a:cxnLst/>
            <a:rect l="l" t="t" r="r" b="b"/>
            <a:pathLst>
              <a:path w="880745" h="0">
                <a:moveTo>
                  <a:pt x="0" y="0"/>
                </a:moveTo>
                <a:lnTo>
                  <a:pt x="880414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5068455" y="1791557"/>
            <a:ext cx="880744" cy="0"/>
          </a:xfrm>
          <a:custGeom>
            <a:avLst/>
            <a:gdLst/>
            <a:ahLst/>
            <a:cxnLst/>
            <a:rect l="l" t="t" r="r" b="b"/>
            <a:pathLst>
              <a:path w="880745" h="0">
                <a:moveTo>
                  <a:pt x="0" y="0"/>
                </a:moveTo>
                <a:lnTo>
                  <a:pt x="880414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5068455" y="1793532"/>
            <a:ext cx="880744" cy="0"/>
          </a:xfrm>
          <a:custGeom>
            <a:avLst/>
            <a:gdLst/>
            <a:ahLst/>
            <a:cxnLst/>
            <a:rect l="l" t="t" r="r" b="b"/>
            <a:pathLst>
              <a:path w="880745" h="0">
                <a:moveTo>
                  <a:pt x="0" y="0"/>
                </a:moveTo>
                <a:lnTo>
                  <a:pt x="880414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5068455" y="1795500"/>
            <a:ext cx="880744" cy="0"/>
          </a:xfrm>
          <a:custGeom>
            <a:avLst/>
            <a:gdLst/>
            <a:ahLst/>
            <a:cxnLst/>
            <a:rect l="l" t="t" r="r" b="b"/>
            <a:pathLst>
              <a:path w="880745" h="0">
                <a:moveTo>
                  <a:pt x="0" y="0"/>
                </a:moveTo>
                <a:lnTo>
                  <a:pt x="880414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5068455" y="1797456"/>
            <a:ext cx="880744" cy="0"/>
          </a:xfrm>
          <a:custGeom>
            <a:avLst/>
            <a:gdLst/>
            <a:ahLst/>
            <a:cxnLst/>
            <a:rect l="l" t="t" r="r" b="b"/>
            <a:pathLst>
              <a:path w="880745" h="0">
                <a:moveTo>
                  <a:pt x="0" y="0"/>
                </a:moveTo>
                <a:lnTo>
                  <a:pt x="880414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5068455" y="1799431"/>
            <a:ext cx="880744" cy="0"/>
          </a:xfrm>
          <a:custGeom>
            <a:avLst/>
            <a:gdLst/>
            <a:ahLst/>
            <a:cxnLst/>
            <a:rect l="l" t="t" r="r" b="b"/>
            <a:pathLst>
              <a:path w="880745" h="0">
                <a:moveTo>
                  <a:pt x="0" y="0"/>
                </a:moveTo>
                <a:lnTo>
                  <a:pt x="880414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5068455" y="1801158"/>
            <a:ext cx="880744" cy="0"/>
          </a:xfrm>
          <a:custGeom>
            <a:avLst/>
            <a:gdLst/>
            <a:ahLst/>
            <a:cxnLst/>
            <a:rect l="l" t="t" r="r" b="b"/>
            <a:pathLst>
              <a:path w="880745" h="0">
                <a:moveTo>
                  <a:pt x="0" y="0"/>
                </a:moveTo>
                <a:lnTo>
                  <a:pt x="880414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5739568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5741530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5743384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5745353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5747315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5749277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5751245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5753208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5755170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5757138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5759100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5761063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24202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5763037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2B282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5765000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312F3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5766968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36353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5768816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3E3E3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5770778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44444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5772740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49494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/>
          <p:nvPr/>
        </p:nvSpPr>
        <p:spPr>
          <a:xfrm>
            <a:off x="5774702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4E4F5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/>
          <p:nvPr/>
        </p:nvSpPr>
        <p:spPr>
          <a:xfrm>
            <a:off x="5776671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55555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5778633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5A5B5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/>
          <p:nvPr/>
        </p:nvSpPr>
        <p:spPr>
          <a:xfrm>
            <a:off x="5780595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5E606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/>
          <p:nvPr/>
        </p:nvSpPr>
        <p:spPr>
          <a:xfrm>
            <a:off x="5782557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6263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/>
          <p:nvPr/>
        </p:nvSpPr>
        <p:spPr>
          <a:xfrm>
            <a:off x="5784519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66686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/>
          <p:nvPr/>
        </p:nvSpPr>
        <p:spPr>
          <a:xfrm>
            <a:off x="5786488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6A6B6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/>
          <p:nvPr/>
        </p:nvSpPr>
        <p:spPr>
          <a:xfrm>
            <a:off x="5788456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6E707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4" name="object 154"/>
          <p:cNvSpPr/>
          <p:nvPr/>
        </p:nvSpPr>
        <p:spPr>
          <a:xfrm>
            <a:off x="5790425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71737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5" name="object 155"/>
          <p:cNvSpPr/>
          <p:nvPr/>
        </p:nvSpPr>
        <p:spPr>
          <a:xfrm>
            <a:off x="5792393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74767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6" name="object 156"/>
          <p:cNvSpPr/>
          <p:nvPr/>
        </p:nvSpPr>
        <p:spPr>
          <a:xfrm>
            <a:off x="5794356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77797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7" name="object 157"/>
          <p:cNvSpPr/>
          <p:nvPr/>
        </p:nvSpPr>
        <p:spPr>
          <a:xfrm>
            <a:off x="5796318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7A7B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8" name="object 158"/>
          <p:cNvSpPr/>
          <p:nvPr/>
        </p:nvSpPr>
        <p:spPr>
          <a:xfrm>
            <a:off x="5798165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7B7D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9" name="object 159"/>
          <p:cNvSpPr/>
          <p:nvPr/>
        </p:nvSpPr>
        <p:spPr>
          <a:xfrm>
            <a:off x="5800128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7D7F8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0" name="object 160"/>
          <p:cNvSpPr/>
          <p:nvPr/>
        </p:nvSpPr>
        <p:spPr>
          <a:xfrm>
            <a:off x="5802096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80828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1" name="object 161"/>
          <p:cNvSpPr/>
          <p:nvPr/>
        </p:nvSpPr>
        <p:spPr>
          <a:xfrm>
            <a:off x="5804058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8183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2" name="object 162"/>
          <p:cNvSpPr/>
          <p:nvPr/>
        </p:nvSpPr>
        <p:spPr>
          <a:xfrm>
            <a:off x="5806020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8284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3" name="object 163"/>
          <p:cNvSpPr/>
          <p:nvPr/>
        </p:nvSpPr>
        <p:spPr>
          <a:xfrm>
            <a:off x="5807989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8486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4" name="object 164"/>
          <p:cNvSpPr/>
          <p:nvPr/>
        </p:nvSpPr>
        <p:spPr>
          <a:xfrm>
            <a:off x="5809951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86888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5" name="object 165"/>
          <p:cNvSpPr/>
          <p:nvPr/>
        </p:nvSpPr>
        <p:spPr>
          <a:xfrm>
            <a:off x="5811913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86888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6" name="object 166"/>
          <p:cNvSpPr/>
          <p:nvPr/>
        </p:nvSpPr>
        <p:spPr>
          <a:xfrm>
            <a:off x="5813882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888A8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7" name="object 167"/>
          <p:cNvSpPr/>
          <p:nvPr/>
        </p:nvSpPr>
        <p:spPr>
          <a:xfrm>
            <a:off x="5815850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898B8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8" name="object 168"/>
          <p:cNvSpPr/>
          <p:nvPr/>
        </p:nvSpPr>
        <p:spPr>
          <a:xfrm>
            <a:off x="5817819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8B8D8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9" name="object 169"/>
          <p:cNvSpPr/>
          <p:nvPr/>
        </p:nvSpPr>
        <p:spPr>
          <a:xfrm>
            <a:off x="5819781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8C8E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0" name="object 170"/>
          <p:cNvSpPr/>
          <p:nvPr/>
        </p:nvSpPr>
        <p:spPr>
          <a:xfrm>
            <a:off x="5821743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8C8E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1" name="object 171"/>
          <p:cNvSpPr/>
          <p:nvPr/>
        </p:nvSpPr>
        <p:spPr>
          <a:xfrm>
            <a:off x="5823711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8D8F9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2" name="object 172"/>
          <p:cNvSpPr/>
          <p:nvPr/>
        </p:nvSpPr>
        <p:spPr>
          <a:xfrm>
            <a:off x="5825674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8D8F9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3" name="object 173"/>
          <p:cNvSpPr/>
          <p:nvPr/>
        </p:nvSpPr>
        <p:spPr>
          <a:xfrm>
            <a:off x="5827521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8E90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4" name="object 174"/>
          <p:cNvSpPr/>
          <p:nvPr/>
        </p:nvSpPr>
        <p:spPr>
          <a:xfrm>
            <a:off x="5829490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8E90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5" name="object 175"/>
          <p:cNvSpPr/>
          <p:nvPr/>
        </p:nvSpPr>
        <p:spPr>
          <a:xfrm>
            <a:off x="5831452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8F91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6" name="object 176"/>
          <p:cNvSpPr/>
          <p:nvPr/>
        </p:nvSpPr>
        <p:spPr>
          <a:xfrm>
            <a:off x="5833414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8F91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7" name="object 177"/>
          <p:cNvSpPr/>
          <p:nvPr/>
        </p:nvSpPr>
        <p:spPr>
          <a:xfrm>
            <a:off x="5835376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8F91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8" name="object 178"/>
          <p:cNvSpPr/>
          <p:nvPr/>
        </p:nvSpPr>
        <p:spPr>
          <a:xfrm>
            <a:off x="5837339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8F919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9" name="object 179"/>
          <p:cNvSpPr/>
          <p:nvPr/>
        </p:nvSpPr>
        <p:spPr>
          <a:xfrm>
            <a:off x="5839307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90929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0" name="object 180"/>
          <p:cNvSpPr/>
          <p:nvPr/>
        </p:nvSpPr>
        <p:spPr>
          <a:xfrm>
            <a:off x="5841276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90929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1" name="object 181"/>
          <p:cNvSpPr/>
          <p:nvPr/>
        </p:nvSpPr>
        <p:spPr>
          <a:xfrm>
            <a:off x="5843238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90929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2" name="object 182"/>
          <p:cNvSpPr/>
          <p:nvPr/>
        </p:nvSpPr>
        <p:spPr>
          <a:xfrm>
            <a:off x="5845206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91939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3" name="object 183"/>
          <p:cNvSpPr/>
          <p:nvPr/>
        </p:nvSpPr>
        <p:spPr>
          <a:xfrm>
            <a:off x="5847169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91939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4" name="object 184"/>
          <p:cNvSpPr/>
          <p:nvPr/>
        </p:nvSpPr>
        <p:spPr>
          <a:xfrm>
            <a:off x="5849130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90929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5" name="object 185"/>
          <p:cNvSpPr/>
          <p:nvPr/>
        </p:nvSpPr>
        <p:spPr>
          <a:xfrm>
            <a:off x="5851099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90929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6" name="object 186"/>
          <p:cNvSpPr/>
          <p:nvPr/>
        </p:nvSpPr>
        <p:spPr>
          <a:xfrm>
            <a:off x="5852947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8F919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7" name="object 187"/>
          <p:cNvSpPr/>
          <p:nvPr/>
        </p:nvSpPr>
        <p:spPr>
          <a:xfrm>
            <a:off x="5854915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8F91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8" name="object 188"/>
          <p:cNvSpPr/>
          <p:nvPr/>
        </p:nvSpPr>
        <p:spPr>
          <a:xfrm>
            <a:off x="5856878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8F91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9" name="object 189"/>
          <p:cNvSpPr/>
          <p:nvPr/>
        </p:nvSpPr>
        <p:spPr>
          <a:xfrm>
            <a:off x="5858840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8F91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0" name="object 190"/>
          <p:cNvSpPr/>
          <p:nvPr/>
        </p:nvSpPr>
        <p:spPr>
          <a:xfrm>
            <a:off x="5860802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8E90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1" name="object 191"/>
          <p:cNvSpPr/>
          <p:nvPr/>
        </p:nvSpPr>
        <p:spPr>
          <a:xfrm>
            <a:off x="5862764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8E90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2" name="object 192"/>
          <p:cNvSpPr/>
          <p:nvPr/>
        </p:nvSpPr>
        <p:spPr>
          <a:xfrm>
            <a:off x="5864733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8E909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3" name="object 193"/>
          <p:cNvSpPr/>
          <p:nvPr/>
        </p:nvSpPr>
        <p:spPr>
          <a:xfrm>
            <a:off x="5866695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8D8F9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4" name="object 194"/>
          <p:cNvSpPr/>
          <p:nvPr/>
        </p:nvSpPr>
        <p:spPr>
          <a:xfrm>
            <a:off x="5868657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8C8E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5" name="object 195"/>
          <p:cNvSpPr/>
          <p:nvPr/>
        </p:nvSpPr>
        <p:spPr>
          <a:xfrm>
            <a:off x="5870625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8C8E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6" name="object 196"/>
          <p:cNvSpPr/>
          <p:nvPr/>
        </p:nvSpPr>
        <p:spPr>
          <a:xfrm>
            <a:off x="5872588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8B8D8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7" name="object 197"/>
          <p:cNvSpPr/>
          <p:nvPr/>
        </p:nvSpPr>
        <p:spPr>
          <a:xfrm>
            <a:off x="5874549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898B8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8" name="object 198"/>
          <p:cNvSpPr/>
          <p:nvPr/>
        </p:nvSpPr>
        <p:spPr>
          <a:xfrm>
            <a:off x="5876518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888A8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9" name="object 199"/>
          <p:cNvSpPr/>
          <p:nvPr/>
        </p:nvSpPr>
        <p:spPr>
          <a:xfrm>
            <a:off x="5878486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87898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0" name="object 200"/>
          <p:cNvSpPr/>
          <p:nvPr/>
        </p:nvSpPr>
        <p:spPr>
          <a:xfrm>
            <a:off x="5880455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86888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1" name="object 201"/>
          <p:cNvSpPr/>
          <p:nvPr/>
        </p:nvSpPr>
        <p:spPr>
          <a:xfrm>
            <a:off x="5882303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8486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2" name="object 202"/>
          <p:cNvSpPr/>
          <p:nvPr/>
        </p:nvSpPr>
        <p:spPr>
          <a:xfrm>
            <a:off x="5884265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84868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3" name="object 203"/>
          <p:cNvSpPr/>
          <p:nvPr/>
        </p:nvSpPr>
        <p:spPr>
          <a:xfrm>
            <a:off x="5886227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82848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4" name="object 204"/>
          <p:cNvSpPr/>
          <p:nvPr/>
        </p:nvSpPr>
        <p:spPr>
          <a:xfrm>
            <a:off x="5888189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80818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5" name="object 205"/>
          <p:cNvSpPr/>
          <p:nvPr/>
        </p:nvSpPr>
        <p:spPr>
          <a:xfrm>
            <a:off x="5890158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7E80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6" name="object 206"/>
          <p:cNvSpPr/>
          <p:nvPr/>
        </p:nvSpPr>
        <p:spPr>
          <a:xfrm>
            <a:off x="5892126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7C7E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7" name="object 207"/>
          <p:cNvSpPr/>
          <p:nvPr/>
        </p:nvSpPr>
        <p:spPr>
          <a:xfrm>
            <a:off x="5894089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7A7B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8" name="object 208"/>
          <p:cNvSpPr/>
          <p:nvPr/>
        </p:nvSpPr>
        <p:spPr>
          <a:xfrm>
            <a:off x="5896051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787A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9" name="object 209"/>
          <p:cNvSpPr/>
          <p:nvPr/>
        </p:nvSpPr>
        <p:spPr>
          <a:xfrm>
            <a:off x="5898013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75767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0" name="object 210"/>
          <p:cNvSpPr/>
          <p:nvPr/>
        </p:nvSpPr>
        <p:spPr>
          <a:xfrm>
            <a:off x="5899975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72747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1" name="object 211"/>
          <p:cNvSpPr/>
          <p:nvPr/>
        </p:nvSpPr>
        <p:spPr>
          <a:xfrm>
            <a:off x="5901944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6E707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2" name="object 212"/>
          <p:cNvSpPr/>
          <p:nvPr/>
        </p:nvSpPr>
        <p:spPr>
          <a:xfrm>
            <a:off x="5903912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6B6C6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3" name="object 213"/>
          <p:cNvSpPr/>
          <p:nvPr/>
        </p:nvSpPr>
        <p:spPr>
          <a:xfrm>
            <a:off x="5905880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68696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4" name="object 214"/>
          <p:cNvSpPr/>
          <p:nvPr/>
        </p:nvSpPr>
        <p:spPr>
          <a:xfrm>
            <a:off x="5907728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63646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5" name="object 215"/>
          <p:cNvSpPr/>
          <p:nvPr/>
        </p:nvSpPr>
        <p:spPr>
          <a:xfrm>
            <a:off x="5909690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60616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6" name="object 216"/>
          <p:cNvSpPr/>
          <p:nvPr/>
        </p:nvSpPr>
        <p:spPr>
          <a:xfrm>
            <a:off x="5911653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5A5B5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7" name="object 217"/>
          <p:cNvSpPr/>
          <p:nvPr/>
        </p:nvSpPr>
        <p:spPr>
          <a:xfrm>
            <a:off x="5913615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5556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8" name="object 218"/>
          <p:cNvSpPr/>
          <p:nvPr/>
        </p:nvSpPr>
        <p:spPr>
          <a:xfrm>
            <a:off x="5915583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51515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9" name="object 219"/>
          <p:cNvSpPr/>
          <p:nvPr/>
        </p:nvSpPr>
        <p:spPr>
          <a:xfrm>
            <a:off x="5917552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4C4C4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0" name="object 220"/>
          <p:cNvSpPr/>
          <p:nvPr/>
        </p:nvSpPr>
        <p:spPr>
          <a:xfrm>
            <a:off x="5919514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45454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1" name="object 221"/>
          <p:cNvSpPr/>
          <p:nvPr/>
        </p:nvSpPr>
        <p:spPr>
          <a:xfrm>
            <a:off x="5921476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41404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2" name="object 222"/>
          <p:cNvSpPr/>
          <p:nvPr/>
        </p:nvSpPr>
        <p:spPr>
          <a:xfrm>
            <a:off x="5923438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3A393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3" name="object 223"/>
          <p:cNvSpPr/>
          <p:nvPr/>
        </p:nvSpPr>
        <p:spPr>
          <a:xfrm>
            <a:off x="5925400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3331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4" name="object 224"/>
          <p:cNvSpPr/>
          <p:nvPr/>
        </p:nvSpPr>
        <p:spPr>
          <a:xfrm>
            <a:off x="5927369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2C2A2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5" name="object 225"/>
          <p:cNvSpPr/>
          <p:nvPr/>
        </p:nvSpPr>
        <p:spPr>
          <a:xfrm>
            <a:off x="5929338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26232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6" name="object 226"/>
          <p:cNvSpPr/>
          <p:nvPr/>
        </p:nvSpPr>
        <p:spPr>
          <a:xfrm>
            <a:off x="5931306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7" name="object 227"/>
          <p:cNvSpPr/>
          <p:nvPr/>
        </p:nvSpPr>
        <p:spPr>
          <a:xfrm>
            <a:off x="5933275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8" name="object 228"/>
          <p:cNvSpPr/>
          <p:nvPr/>
        </p:nvSpPr>
        <p:spPr>
          <a:xfrm>
            <a:off x="5935236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9" name="object 229"/>
          <p:cNvSpPr/>
          <p:nvPr/>
        </p:nvSpPr>
        <p:spPr>
          <a:xfrm>
            <a:off x="5937078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0" name="object 230"/>
          <p:cNvSpPr/>
          <p:nvPr/>
        </p:nvSpPr>
        <p:spPr>
          <a:xfrm>
            <a:off x="5939040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1" name="object 231"/>
          <p:cNvSpPr/>
          <p:nvPr/>
        </p:nvSpPr>
        <p:spPr>
          <a:xfrm>
            <a:off x="5941009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2" name="object 232"/>
          <p:cNvSpPr/>
          <p:nvPr/>
        </p:nvSpPr>
        <p:spPr>
          <a:xfrm>
            <a:off x="5942977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3" name="object 233"/>
          <p:cNvSpPr/>
          <p:nvPr/>
        </p:nvSpPr>
        <p:spPr>
          <a:xfrm>
            <a:off x="5944939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4" name="object 234"/>
          <p:cNvSpPr/>
          <p:nvPr/>
        </p:nvSpPr>
        <p:spPr>
          <a:xfrm>
            <a:off x="5946902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5" name="object 235"/>
          <p:cNvSpPr/>
          <p:nvPr/>
        </p:nvSpPr>
        <p:spPr>
          <a:xfrm>
            <a:off x="5948864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6" name="object 236"/>
          <p:cNvSpPr/>
          <p:nvPr/>
        </p:nvSpPr>
        <p:spPr>
          <a:xfrm>
            <a:off x="5950826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7" name="object 237"/>
          <p:cNvSpPr/>
          <p:nvPr/>
        </p:nvSpPr>
        <p:spPr>
          <a:xfrm>
            <a:off x="5952216" y="810729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58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8" name="object 238"/>
          <p:cNvSpPr/>
          <p:nvPr/>
        </p:nvSpPr>
        <p:spPr>
          <a:xfrm>
            <a:off x="4266412" y="1509001"/>
            <a:ext cx="838835" cy="431165"/>
          </a:xfrm>
          <a:custGeom>
            <a:avLst/>
            <a:gdLst/>
            <a:ahLst/>
            <a:cxnLst/>
            <a:rect l="l" t="t" r="r" b="b"/>
            <a:pathLst>
              <a:path w="838835" h="431164">
                <a:moveTo>
                  <a:pt x="838796" y="0"/>
                </a:moveTo>
                <a:lnTo>
                  <a:pt x="0" y="430606"/>
                </a:lnTo>
              </a:path>
            </a:pathLst>
          </a:custGeom>
          <a:ln w="50799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9" name="object 239"/>
          <p:cNvSpPr/>
          <p:nvPr/>
        </p:nvSpPr>
        <p:spPr>
          <a:xfrm>
            <a:off x="5208079" y="1307223"/>
            <a:ext cx="280670" cy="107950"/>
          </a:xfrm>
          <a:custGeom>
            <a:avLst/>
            <a:gdLst/>
            <a:ahLst/>
            <a:cxnLst/>
            <a:rect l="l" t="t" r="r" b="b"/>
            <a:pathLst>
              <a:path w="280670" h="107950">
                <a:moveTo>
                  <a:pt x="280593" y="0"/>
                </a:moveTo>
                <a:lnTo>
                  <a:pt x="0" y="107937"/>
                </a:lnTo>
              </a:path>
            </a:pathLst>
          </a:custGeom>
          <a:ln w="5080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0" name="object 240"/>
          <p:cNvSpPr/>
          <p:nvPr/>
        </p:nvSpPr>
        <p:spPr>
          <a:xfrm>
            <a:off x="5208079" y="1097572"/>
            <a:ext cx="283210" cy="107314"/>
          </a:xfrm>
          <a:custGeom>
            <a:avLst/>
            <a:gdLst/>
            <a:ahLst/>
            <a:cxnLst/>
            <a:rect l="l" t="t" r="r" b="b"/>
            <a:pathLst>
              <a:path w="283210" h="107315">
                <a:moveTo>
                  <a:pt x="283133" y="0"/>
                </a:moveTo>
                <a:lnTo>
                  <a:pt x="0" y="106781"/>
                </a:lnTo>
              </a:path>
            </a:pathLst>
          </a:custGeom>
          <a:ln w="5080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1" name="object 241"/>
          <p:cNvSpPr/>
          <p:nvPr/>
        </p:nvSpPr>
        <p:spPr>
          <a:xfrm>
            <a:off x="4250702" y="1313459"/>
            <a:ext cx="839469" cy="429895"/>
          </a:xfrm>
          <a:custGeom>
            <a:avLst/>
            <a:gdLst/>
            <a:ahLst/>
            <a:cxnLst/>
            <a:rect l="l" t="t" r="r" b="b"/>
            <a:pathLst>
              <a:path w="839470" h="429894">
                <a:moveTo>
                  <a:pt x="839025" y="0"/>
                </a:moveTo>
                <a:lnTo>
                  <a:pt x="0" y="429691"/>
                </a:lnTo>
              </a:path>
            </a:pathLst>
          </a:custGeom>
          <a:ln w="5080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2" name="object 242"/>
          <p:cNvSpPr/>
          <p:nvPr/>
        </p:nvSpPr>
        <p:spPr>
          <a:xfrm>
            <a:off x="5138724" y="995172"/>
            <a:ext cx="398145" cy="117475"/>
          </a:xfrm>
          <a:custGeom>
            <a:avLst/>
            <a:gdLst/>
            <a:ahLst/>
            <a:cxnLst/>
            <a:rect l="l" t="t" r="r" b="b"/>
            <a:pathLst>
              <a:path w="398145" h="117475">
                <a:moveTo>
                  <a:pt x="199008" y="0"/>
                </a:moveTo>
                <a:lnTo>
                  <a:pt x="199008" y="29362"/>
                </a:lnTo>
                <a:lnTo>
                  <a:pt x="0" y="29362"/>
                </a:lnTo>
                <a:lnTo>
                  <a:pt x="0" y="87845"/>
                </a:lnTo>
                <a:lnTo>
                  <a:pt x="199008" y="87845"/>
                </a:lnTo>
                <a:lnTo>
                  <a:pt x="199008" y="116954"/>
                </a:lnTo>
                <a:lnTo>
                  <a:pt x="398017" y="58483"/>
                </a:lnTo>
                <a:lnTo>
                  <a:pt x="199008" y="0"/>
                </a:lnTo>
                <a:close/>
              </a:path>
            </a:pathLst>
          </a:custGeom>
          <a:solidFill>
            <a:srgbClr val="E1E2E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3" name="object 243"/>
          <p:cNvSpPr/>
          <p:nvPr/>
        </p:nvSpPr>
        <p:spPr>
          <a:xfrm>
            <a:off x="5138724" y="995172"/>
            <a:ext cx="398145" cy="117475"/>
          </a:xfrm>
          <a:custGeom>
            <a:avLst/>
            <a:gdLst/>
            <a:ahLst/>
            <a:cxnLst/>
            <a:rect l="l" t="t" r="r" b="b"/>
            <a:pathLst>
              <a:path w="398145" h="117475">
                <a:moveTo>
                  <a:pt x="199008" y="0"/>
                </a:moveTo>
                <a:lnTo>
                  <a:pt x="199008" y="29362"/>
                </a:lnTo>
                <a:lnTo>
                  <a:pt x="0" y="29362"/>
                </a:lnTo>
                <a:lnTo>
                  <a:pt x="0" y="87845"/>
                </a:lnTo>
                <a:lnTo>
                  <a:pt x="199008" y="87845"/>
                </a:lnTo>
                <a:lnTo>
                  <a:pt x="199008" y="116954"/>
                </a:lnTo>
                <a:lnTo>
                  <a:pt x="398017" y="58483"/>
                </a:lnTo>
                <a:lnTo>
                  <a:pt x="199008" y="0"/>
                </a:lnTo>
                <a:close/>
              </a:path>
            </a:pathLst>
          </a:custGeom>
          <a:ln w="9525">
            <a:solidFill>
              <a:srgbClr val="63656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4" name="object 244"/>
          <p:cNvSpPr/>
          <p:nvPr/>
        </p:nvSpPr>
        <p:spPr>
          <a:xfrm>
            <a:off x="3981424" y="995172"/>
            <a:ext cx="1135380" cy="117475"/>
          </a:xfrm>
          <a:custGeom>
            <a:avLst/>
            <a:gdLst/>
            <a:ahLst/>
            <a:cxnLst/>
            <a:rect l="l" t="t" r="r" b="b"/>
            <a:pathLst>
              <a:path w="1135379" h="117475">
                <a:moveTo>
                  <a:pt x="567664" y="0"/>
                </a:moveTo>
                <a:lnTo>
                  <a:pt x="0" y="58483"/>
                </a:lnTo>
                <a:lnTo>
                  <a:pt x="567664" y="116954"/>
                </a:lnTo>
                <a:lnTo>
                  <a:pt x="567664" y="87845"/>
                </a:lnTo>
                <a:lnTo>
                  <a:pt x="1135354" y="87845"/>
                </a:lnTo>
                <a:lnTo>
                  <a:pt x="1135354" y="29362"/>
                </a:lnTo>
                <a:lnTo>
                  <a:pt x="567664" y="29362"/>
                </a:lnTo>
                <a:lnTo>
                  <a:pt x="567664" y="0"/>
                </a:lnTo>
                <a:close/>
              </a:path>
            </a:pathLst>
          </a:custGeom>
          <a:solidFill>
            <a:srgbClr val="77797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5" name="object 245"/>
          <p:cNvSpPr/>
          <p:nvPr/>
        </p:nvSpPr>
        <p:spPr>
          <a:xfrm>
            <a:off x="3981424" y="995172"/>
            <a:ext cx="1135380" cy="117475"/>
          </a:xfrm>
          <a:custGeom>
            <a:avLst/>
            <a:gdLst/>
            <a:ahLst/>
            <a:cxnLst/>
            <a:rect l="l" t="t" r="r" b="b"/>
            <a:pathLst>
              <a:path w="1135379" h="117475">
                <a:moveTo>
                  <a:pt x="567664" y="0"/>
                </a:moveTo>
                <a:lnTo>
                  <a:pt x="567664" y="29362"/>
                </a:lnTo>
                <a:lnTo>
                  <a:pt x="1135354" y="29362"/>
                </a:lnTo>
                <a:lnTo>
                  <a:pt x="1135354" y="87845"/>
                </a:lnTo>
                <a:lnTo>
                  <a:pt x="567664" y="87845"/>
                </a:lnTo>
                <a:lnTo>
                  <a:pt x="567664" y="116954"/>
                </a:lnTo>
                <a:lnTo>
                  <a:pt x="0" y="58483"/>
                </a:lnTo>
                <a:lnTo>
                  <a:pt x="567664" y="0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6" name="object 246"/>
          <p:cNvSpPr/>
          <p:nvPr/>
        </p:nvSpPr>
        <p:spPr>
          <a:xfrm>
            <a:off x="5807176" y="1536858"/>
            <a:ext cx="31115" cy="0"/>
          </a:xfrm>
          <a:custGeom>
            <a:avLst/>
            <a:gdLst/>
            <a:ahLst/>
            <a:cxnLst/>
            <a:rect l="l" t="t" r="r" b="b"/>
            <a:pathLst>
              <a:path w="31114" h="0">
                <a:moveTo>
                  <a:pt x="0" y="0"/>
                </a:moveTo>
                <a:lnTo>
                  <a:pt x="30505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7" name="object 247"/>
          <p:cNvSpPr/>
          <p:nvPr/>
        </p:nvSpPr>
        <p:spPr>
          <a:xfrm>
            <a:off x="5754014" y="1536858"/>
            <a:ext cx="31115" cy="0"/>
          </a:xfrm>
          <a:custGeom>
            <a:avLst/>
            <a:gdLst/>
            <a:ahLst/>
            <a:cxnLst/>
            <a:rect l="l" t="t" r="r" b="b"/>
            <a:pathLst>
              <a:path w="31114" h="0">
                <a:moveTo>
                  <a:pt x="0" y="0"/>
                </a:moveTo>
                <a:lnTo>
                  <a:pt x="30518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8" name="object 248"/>
          <p:cNvSpPr/>
          <p:nvPr/>
        </p:nvSpPr>
        <p:spPr>
          <a:xfrm>
            <a:off x="5700623" y="1536858"/>
            <a:ext cx="31115" cy="0"/>
          </a:xfrm>
          <a:custGeom>
            <a:avLst/>
            <a:gdLst/>
            <a:ahLst/>
            <a:cxnLst/>
            <a:rect l="l" t="t" r="r" b="b"/>
            <a:pathLst>
              <a:path w="31114" h="0">
                <a:moveTo>
                  <a:pt x="0" y="0"/>
                </a:moveTo>
                <a:lnTo>
                  <a:pt x="30505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9" name="object 249"/>
          <p:cNvSpPr/>
          <p:nvPr/>
        </p:nvSpPr>
        <p:spPr>
          <a:xfrm>
            <a:off x="5647461" y="1536858"/>
            <a:ext cx="31115" cy="0"/>
          </a:xfrm>
          <a:custGeom>
            <a:avLst/>
            <a:gdLst/>
            <a:ahLst/>
            <a:cxnLst/>
            <a:rect l="l" t="t" r="r" b="b"/>
            <a:pathLst>
              <a:path w="31114" h="0">
                <a:moveTo>
                  <a:pt x="0" y="0"/>
                </a:moveTo>
                <a:lnTo>
                  <a:pt x="30505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0" name="object 250"/>
          <p:cNvSpPr/>
          <p:nvPr/>
        </p:nvSpPr>
        <p:spPr>
          <a:xfrm>
            <a:off x="5594299" y="1536858"/>
            <a:ext cx="30480" cy="0"/>
          </a:xfrm>
          <a:custGeom>
            <a:avLst/>
            <a:gdLst/>
            <a:ahLst/>
            <a:cxnLst/>
            <a:rect l="l" t="t" r="r" b="b"/>
            <a:pathLst>
              <a:path w="30479" h="0">
                <a:moveTo>
                  <a:pt x="0" y="0"/>
                </a:moveTo>
                <a:lnTo>
                  <a:pt x="30276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1" name="object 251"/>
          <p:cNvSpPr/>
          <p:nvPr/>
        </p:nvSpPr>
        <p:spPr>
          <a:xfrm>
            <a:off x="5540908" y="1536858"/>
            <a:ext cx="31115" cy="0"/>
          </a:xfrm>
          <a:custGeom>
            <a:avLst/>
            <a:gdLst/>
            <a:ahLst/>
            <a:cxnLst/>
            <a:rect l="l" t="t" r="r" b="b"/>
            <a:pathLst>
              <a:path w="31114" h="0">
                <a:moveTo>
                  <a:pt x="0" y="0"/>
                </a:moveTo>
                <a:lnTo>
                  <a:pt x="30505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2" name="object 252"/>
          <p:cNvSpPr/>
          <p:nvPr/>
        </p:nvSpPr>
        <p:spPr>
          <a:xfrm>
            <a:off x="5487746" y="1536858"/>
            <a:ext cx="30480" cy="0"/>
          </a:xfrm>
          <a:custGeom>
            <a:avLst/>
            <a:gdLst/>
            <a:ahLst/>
            <a:cxnLst/>
            <a:rect l="l" t="t" r="r" b="b"/>
            <a:pathLst>
              <a:path w="30479" h="0">
                <a:moveTo>
                  <a:pt x="0" y="0"/>
                </a:moveTo>
                <a:lnTo>
                  <a:pt x="30276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3" name="object 253"/>
          <p:cNvSpPr/>
          <p:nvPr/>
        </p:nvSpPr>
        <p:spPr>
          <a:xfrm>
            <a:off x="5434342" y="1536858"/>
            <a:ext cx="31115" cy="0"/>
          </a:xfrm>
          <a:custGeom>
            <a:avLst/>
            <a:gdLst/>
            <a:ahLst/>
            <a:cxnLst/>
            <a:rect l="l" t="t" r="r" b="b"/>
            <a:pathLst>
              <a:path w="31114" h="0">
                <a:moveTo>
                  <a:pt x="0" y="0"/>
                </a:moveTo>
                <a:lnTo>
                  <a:pt x="30518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4" name="object 254"/>
          <p:cNvSpPr/>
          <p:nvPr/>
        </p:nvSpPr>
        <p:spPr>
          <a:xfrm>
            <a:off x="5381180" y="1536858"/>
            <a:ext cx="30480" cy="0"/>
          </a:xfrm>
          <a:custGeom>
            <a:avLst/>
            <a:gdLst/>
            <a:ahLst/>
            <a:cxnLst/>
            <a:rect l="l" t="t" r="r" b="b"/>
            <a:pathLst>
              <a:path w="30479" h="0">
                <a:moveTo>
                  <a:pt x="0" y="0"/>
                </a:moveTo>
                <a:lnTo>
                  <a:pt x="30289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5" name="object 255"/>
          <p:cNvSpPr/>
          <p:nvPr/>
        </p:nvSpPr>
        <p:spPr>
          <a:xfrm>
            <a:off x="5327789" y="1536858"/>
            <a:ext cx="31115" cy="0"/>
          </a:xfrm>
          <a:custGeom>
            <a:avLst/>
            <a:gdLst/>
            <a:ahLst/>
            <a:cxnLst/>
            <a:rect l="l" t="t" r="r" b="b"/>
            <a:pathLst>
              <a:path w="31114" h="0">
                <a:moveTo>
                  <a:pt x="0" y="0"/>
                </a:moveTo>
                <a:lnTo>
                  <a:pt x="30518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6" name="object 256"/>
          <p:cNvSpPr/>
          <p:nvPr/>
        </p:nvSpPr>
        <p:spPr>
          <a:xfrm>
            <a:off x="5274627" y="1536858"/>
            <a:ext cx="31115" cy="0"/>
          </a:xfrm>
          <a:custGeom>
            <a:avLst/>
            <a:gdLst/>
            <a:ahLst/>
            <a:cxnLst/>
            <a:rect l="l" t="t" r="r" b="b"/>
            <a:pathLst>
              <a:path w="31114" h="0">
                <a:moveTo>
                  <a:pt x="0" y="0"/>
                </a:moveTo>
                <a:lnTo>
                  <a:pt x="30518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7" name="object 257"/>
          <p:cNvSpPr/>
          <p:nvPr/>
        </p:nvSpPr>
        <p:spPr>
          <a:xfrm>
            <a:off x="5221236" y="1536858"/>
            <a:ext cx="31115" cy="0"/>
          </a:xfrm>
          <a:custGeom>
            <a:avLst/>
            <a:gdLst/>
            <a:ahLst/>
            <a:cxnLst/>
            <a:rect l="l" t="t" r="r" b="b"/>
            <a:pathLst>
              <a:path w="31114" h="0">
                <a:moveTo>
                  <a:pt x="0" y="0"/>
                </a:moveTo>
                <a:lnTo>
                  <a:pt x="30518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8" name="object 258"/>
          <p:cNvSpPr/>
          <p:nvPr/>
        </p:nvSpPr>
        <p:spPr>
          <a:xfrm>
            <a:off x="5152834" y="1504149"/>
            <a:ext cx="65405" cy="65405"/>
          </a:xfrm>
          <a:custGeom>
            <a:avLst/>
            <a:gdLst/>
            <a:ahLst/>
            <a:cxnLst/>
            <a:rect l="l" t="t" r="r" b="b"/>
            <a:pathLst>
              <a:path w="65404" h="65405">
                <a:moveTo>
                  <a:pt x="65163" y="0"/>
                </a:moveTo>
                <a:lnTo>
                  <a:pt x="0" y="32816"/>
                </a:lnTo>
                <a:lnTo>
                  <a:pt x="65163" y="65176"/>
                </a:lnTo>
                <a:lnTo>
                  <a:pt x="65163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9" name="object 259"/>
          <p:cNvSpPr/>
          <p:nvPr/>
        </p:nvSpPr>
        <p:spPr>
          <a:xfrm>
            <a:off x="4268495" y="1957628"/>
            <a:ext cx="65405" cy="65405"/>
          </a:xfrm>
          <a:custGeom>
            <a:avLst/>
            <a:gdLst/>
            <a:ahLst/>
            <a:cxnLst/>
            <a:rect l="l" t="t" r="r" b="b"/>
            <a:pathLst>
              <a:path w="65404" h="65405">
                <a:moveTo>
                  <a:pt x="64947" y="0"/>
                </a:moveTo>
                <a:lnTo>
                  <a:pt x="0" y="32829"/>
                </a:lnTo>
                <a:lnTo>
                  <a:pt x="64947" y="65189"/>
                </a:lnTo>
                <a:lnTo>
                  <a:pt x="64947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0" name="object 260"/>
          <p:cNvSpPr/>
          <p:nvPr/>
        </p:nvSpPr>
        <p:spPr>
          <a:xfrm>
            <a:off x="3980726" y="1166806"/>
            <a:ext cx="1139825" cy="0"/>
          </a:xfrm>
          <a:custGeom>
            <a:avLst/>
            <a:gdLst/>
            <a:ahLst/>
            <a:cxnLst/>
            <a:rect l="l" t="t" r="r" b="b"/>
            <a:pathLst>
              <a:path w="1139825" h="0">
                <a:moveTo>
                  <a:pt x="0" y="0"/>
                </a:moveTo>
                <a:lnTo>
                  <a:pt x="1139520" y="0"/>
                </a:lnTo>
              </a:path>
            </a:pathLst>
          </a:custGeom>
          <a:ln w="19189">
            <a:solidFill>
              <a:srgbClr val="AAAC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1" name="object 261"/>
          <p:cNvSpPr/>
          <p:nvPr/>
        </p:nvSpPr>
        <p:spPr>
          <a:xfrm>
            <a:off x="3980726" y="1157211"/>
            <a:ext cx="1139825" cy="19685"/>
          </a:xfrm>
          <a:custGeom>
            <a:avLst/>
            <a:gdLst/>
            <a:ahLst/>
            <a:cxnLst/>
            <a:rect l="l" t="t" r="r" b="b"/>
            <a:pathLst>
              <a:path w="1139825" h="19684">
                <a:moveTo>
                  <a:pt x="569760" y="0"/>
                </a:moveTo>
                <a:lnTo>
                  <a:pt x="569760" y="4851"/>
                </a:lnTo>
                <a:lnTo>
                  <a:pt x="1139520" y="4851"/>
                </a:lnTo>
                <a:lnTo>
                  <a:pt x="1139520" y="14338"/>
                </a:lnTo>
                <a:lnTo>
                  <a:pt x="569760" y="14338"/>
                </a:lnTo>
                <a:lnTo>
                  <a:pt x="569760" y="19189"/>
                </a:lnTo>
                <a:lnTo>
                  <a:pt x="0" y="9702"/>
                </a:lnTo>
                <a:lnTo>
                  <a:pt x="569760" y="0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2" name="object 262"/>
          <p:cNvSpPr/>
          <p:nvPr/>
        </p:nvSpPr>
        <p:spPr>
          <a:xfrm>
            <a:off x="5850407" y="783570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3" name="object 263"/>
          <p:cNvSpPr/>
          <p:nvPr/>
        </p:nvSpPr>
        <p:spPr>
          <a:xfrm>
            <a:off x="5850407" y="798595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4" name="object 264"/>
          <p:cNvSpPr/>
          <p:nvPr/>
        </p:nvSpPr>
        <p:spPr>
          <a:xfrm>
            <a:off x="5850407" y="813854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2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5" name="object 265"/>
          <p:cNvSpPr/>
          <p:nvPr/>
        </p:nvSpPr>
        <p:spPr>
          <a:xfrm>
            <a:off x="5850407" y="829113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6" name="object 266"/>
          <p:cNvSpPr/>
          <p:nvPr/>
        </p:nvSpPr>
        <p:spPr>
          <a:xfrm>
            <a:off x="5850407" y="844353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7" name="object 267"/>
          <p:cNvSpPr/>
          <p:nvPr/>
        </p:nvSpPr>
        <p:spPr>
          <a:xfrm>
            <a:off x="5850407" y="859618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8" name="object 268"/>
          <p:cNvSpPr/>
          <p:nvPr/>
        </p:nvSpPr>
        <p:spPr>
          <a:xfrm>
            <a:off x="5850407" y="874871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9" name="object 269"/>
          <p:cNvSpPr/>
          <p:nvPr/>
        </p:nvSpPr>
        <p:spPr>
          <a:xfrm>
            <a:off x="5850407" y="889895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0" name="object 270"/>
          <p:cNvSpPr/>
          <p:nvPr/>
        </p:nvSpPr>
        <p:spPr>
          <a:xfrm>
            <a:off x="5850407" y="905148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1" name="object 271"/>
          <p:cNvSpPr/>
          <p:nvPr/>
        </p:nvSpPr>
        <p:spPr>
          <a:xfrm>
            <a:off x="5850407" y="920400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2" name="object 272"/>
          <p:cNvSpPr/>
          <p:nvPr/>
        </p:nvSpPr>
        <p:spPr>
          <a:xfrm>
            <a:off x="5850407" y="935653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3" name="object 273"/>
          <p:cNvSpPr/>
          <p:nvPr/>
        </p:nvSpPr>
        <p:spPr>
          <a:xfrm>
            <a:off x="5850407" y="950918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4" name="object 274"/>
          <p:cNvSpPr/>
          <p:nvPr/>
        </p:nvSpPr>
        <p:spPr>
          <a:xfrm>
            <a:off x="5850407" y="966177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4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5" name="object 275"/>
          <p:cNvSpPr/>
          <p:nvPr/>
        </p:nvSpPr>
        <p:spPr>
          <a:xfrm>
            <a:off x="5850407" y="981316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391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6" name="object 276"/>
          <p:cNvSpPr/>
          <p:nvPr/>
        </p:nvSpPr>
        <p:spPr>
          <a:xfrm>
            <a:off x="5850407" y="996448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7" name="object 277"/>
          <p:cNvSpPr/>
          <p:nvPr/>
        </p:nvSpPr>
        <p:spPr>
          <a:xfrm>
            <a:off x="5850407" y="1011701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8" name="object 278"/>
          <p:cNvSpPr/>
          <p:nvPr/>
        </p:nvSpPr>
        <p:spPr>
          <a:xfrm>
            <a:off x="5850407" y="1026966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9" name="object 279"/>
          <p:cNvSpPr/>
          <p:nvPr/>
        </p:nvSpPr>
        <p:spPr>
          <a:xfrm>
            <a:off x="5850407" y="1042206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0" name="object 280"/>
          <p:cNvSpPr/>
          <p:nvPr/>
        </p:nvSpPr>
        <p:spPr>
          <a:xfrm>
            <a:off x="5850407" y="1057459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1" name="object 281"/>
          <p:cNvSpPr/>
          <p:nvPr/>
        </p:nvSpPr>
        <p:spPr>
          <a:xfrm>
            <a:off x="5850407" y="1072616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391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2" name="object 282"/>
          <p:cNvSpPr/>
          <p:nvPr/>
        </p:nvSpPr>
        <p:spPr>
          <a:xfrm>
            <a:off x="5850407" y="1087748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3" name="object 283"/>
          <p:cNvSpPr/>
          <p:nvPr/>
        </p:nvSpPr>
        <p:spPr>
          <a:xfrm>
            <a:off x="5850407" y="1103007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2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4" name="object 284"/>
          <p:cNvSpPr/>
          <p:nvPr/>
        </p:nvSpPr>
        <p:spPr>
          <a:xfrm>
            <a:off x="5850407" y="1118273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2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5" name="object 285"/>
          <p:cNvSpPr/>
          <p:nvPr/>
        </p:nvSpPr>
        <p:spPr>
          <a:xfrm>
            <a:off x="5850407" y="1133519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6" name="object 286"/>
          <p:cNvSpPr/>
          <p:nvPr/>
        </p:nvSpPr>
        <p:spPr>
          <a:xfrm>
            <a:off x="5850407" y="1148772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7" name="object 287"/>
          <p:cNvSpPr/>
          <p:nvPr/>
        </p:nvSpPr>
        <p:spPr>
          <a:xfrm>
            <a:off x="5850407" y="1163910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404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8" name="object 288"/>
          <p:cNvSpPr/>
          <p:nvPr/>
        </p:nvSpPr>
        <p:spPr>
          <a:xfrm>
            <a:off x="5850407" y="1179055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2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9" name="object 289"/>
          <p:cNvSpPr/>
          <p:nvPr/>
        </p:nvSpPr>
        <p:spPr>
          <a:xfrm>
            <a:off x="5850407" y="1194301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0" name="object 290"/>
          <p:cNvSpPr/>
          <p:nvPr/>
        </p:nvSpPr>
        <p:spPr>
          <a:xfrm>
            <a:off x="5850407" y="1209554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1" name="object 291"/>
          <p:cNvSpPr/>
          <p:nvPr/>
        </p:nvSpPr>
        <p:spPr>
          <a:xfrm>
            <a:off x="5850407" y="1224819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2" name="object 292"/>
          <p:cNvSpPr/>
          <p:nvPr/>
        </p:nvSpPr>
        <p:spPr>
          <a:xfrm>
            <a:off x="5850407" y="1240078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2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3" name="object 293"/>
          <p:cNvSpPr/>
          <p:nvPr/>
        </p:nvSpPr>
        <p:spPr>
          <a:xfrm>
            <a:off x="5850407" y="1255325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4" name="object 294"/>
          <p:cNvSpPr/>
          <p:nvPr/>
        </p:nvSpPr>
        <p:spPr>
          <a:xfrm>
            <a:off x="5850407" y="1270349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5" name="object 295"/>
          <p:cNvSpPr/>
          <p:nvPr/>
        </p:nvSpPr>
        <p:spPr>
          <a:xfrm>
            <a:off x="5850407" y="1285601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6" name="object 296"/>
          <p:cNvSpPr/>
          <p:nvPr/>
        </p:nvSpPr>
        <p:spPr>
          <a:xfrm>
            <a:off x="5850407" y="1300861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2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7" name="object 297"/>
          <p:cNvSpPr/>
          <p:nvPr/>
        </p:nvSpPr>
        <p:spPr>
          <a:xfrm>
            <a:off x="5850407" y="1316107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8" name="object 298"/>
          <p:cNvSpPr/>
          <p:nvPr/>
        </p:nvSpPr>
        <p:spPr>
          <a:xfrm>
            <a:off x="5850407" y="1331372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9" name="object 299"/>
          <p:cNvSpPr/>
          <p:nvPr/>
        </p:nvSpPr>
        <p:spPr>
          <a:xfrm>
            <a:off x="5850407" y="1346625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0" name="object 300"/>
          <p:cNvSpPr/>
          <p:nvPr/>
        </p:nvSpPr>
        <p:spPr>
          <a:xfrm>
            <a:off x="5850407" y="1361649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1" name="object 301"/>
          <p:cNvSpPr/>
          <p:nvPr/>
        </p:nvSpPr>
        <p:spPr>
          <a:xfrm>
            <a:off x="5850407" y="1376908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4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2" name="object 302"/>
          <p:cNvSpPr/>
          <p:nvPr/>
        </p:nvSpPr>
        <p:spPr>
          <a:xfrm>
            <a:off x="5850407" y="1392154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3" name="object 303"/>
          <p:cNvSpPr/>
          <p:nvPr/>
        </p:nvSpPr>
        <p:spPr>
          <a:xfrm>
            <a:off x="5850407" y="1407407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4" name="object 304"/>
          <p:cNvSpPr/>
          <p:nvPr/>
        </p:nvSpPr>
        <p:spPr>
          <a:xfrm>
            <a:off x="5850407" y="1422666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2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5" name="object 305"/>
          <p:cNvSpPr/>
          <p:nvPr/>
        </p:nvSpPr>
        <p:spPr>
          <a:xfrm>
            <a:off x="5850407" y="1437925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6" name="object 306"/>
          <p:cNvSpPr/>
          <p:nvPr/>
        </p:nvSpPr>
        <p:spPr>
          <a:xfrm>
            <a:off x="5850407" y="1453057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391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7" name="object 307"/>
          <p:cNvSpPr/>
          <p:nvPr/>
        </p:nvSpPr>
        <p:spPr>
          <a:xfrm>
            <a:off x="5850407" y="1468202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8" name="object 308"/>
          <p:cNvSpPr/>
          <p:nvPr/>
        </p:nvSpPr>
        <p:spPr>
          <a:xfrm>
            <a:off x="5850407" y="1483455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9" name="object 309"/>
          <p:cNvSpPr/>
          <p:nvPr/>
        </p:nvSpPr>
        <p:spPr>
          <a:xfrm>
            <a:off x="5850407" y="1498720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0" name="object 310"/>
          <p:cNvSpPr/>
          <p:nvPr/>
        </p:nvSpPr>
        <p:spPr>
          <a:xfrm>
            <a:off x="5850407" y="1513973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1" name="object 311"/>
          <p:cNvSpPr/>
          <p:nvPr/>
        </p:nvSpPr>
        <p:spPr>
          <a:xfrm>
            <a:off x="5850407" y="1529232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2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2" name="object 312"/>
          <p:cNvSpPr/>
          <p:nvPr/>
        </p:nvSpPr>
        <p:spPr>
          <a:xfrm>
            <a:off x="5850407" y="1544364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404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3" name="object 313"/>
          <p:cNvSpPr/>
          <p:nvPr/>
        </p:nvSpPr>
        <p:spPr>
          <a:xfrm>
            <a:off x="5850407" y="1559502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4" name="object 314"/>
          <p:cNvSpPr/>
          <p:nvPr/>
        </p:nvSpPr>
        <p:spPr>
          <a:xfrm>
            <a:off x="5850407" y="1574755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5" name="object 315"/>
          <p:cNvSpPr/>
          <p:nvPr/>
        </p:nvSpPr>
        <p:spPr>
          <a:xfrm>
            <a:off x="5850407" y="1590008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6" name="object 316"/>
          <p:cNvSpPr/>
          <p:nvPr/>
        </p:nvSpPr>
        <p:spPr>
          <a:xfrm>
            <a:off x="5850407" y="1605273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7" name="object 317"/>
          <p:cNvSpPr/>
          <p:nvPr/>
        </p:nvSpPr>
        <p:spPr>
          <a:xfrm>
            <a:off x="5850407" y="1620526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8" name="object 318"/>
          <p:cNvSpPr/>
          <p:nvPr/>
        </p:nvSpPr>
        <p:spPr>
          <a:xfrm>
            <a:off x="5850407" y="1635664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404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9" name="object 319"/>
          <p:cNvSpPr/>
          <p:nvPr/>
        </p:nvSpPr>
        <p:spPr>
          <a:xfrm>
            <a:off x="5850407" y="1650809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2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0" name="object 320"/>
          <p:cNvSpPr/>
          <p:nvPr/>
        </p:nvSpPr>
        <p:spPr>
          <a:xfrm>
            <a:off x="5850407" y="1666055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1" name="object 321"/>
          <p:cNvSpPr/>
          <p:nvPr/>
        </p:nvSpPr>
        <p:spPr>
          <a:xfrm>
            <a:off x="5850407" y="1681314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2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2" name="object 322"/>
          <p:cNvSpPr/>
          <p:nvPr/>
        </p:nvSpPr>
        <p:spPr>
          <a:xfrm>
            <a:off x="5850407" y="1696561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3" name="object 323"/>
          <p:cNvSpPr/>
          <p:nvPr/>
        </p:nvSpPr>
        <p:spPr>
          <a:xfrm>
            <a:off x="5850407" y="1711820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4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4" name="object 324"/>
          <p:cNvSpPr/>
          <p:nvPr/>
        </p:nvSpPr>
        <p:spPr>
          <a:xfrm>
            <a:off x="5850407" y="1727079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5" name="object 325"/>
          <p:cNvSpPr/>
          <p:nvPr/>
        </p:nvSpPr>
        <p:spPr>
          <a:xfrm>
            <a:off x="5850407" y="1742097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4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6" name="object 326"/>
          <p:cNvSpPr/>
          <p:nvPr/>
        </p:nvSpPr>
        <p:spPr>
          <a:xfrm>
            <a:off x="5850407" y="1757356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7" name="object 327"/>
          <p:cNvSpPr/>
          <p:nvPr/>
        </p:nvSpPr>
        <p:spPr>
          <a:xfrm>
            <a:off x="5850407" y="1772608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8" name="object 328"/>
          <p:cNvSpPr/>
          <p:nvPr/>
        </p:nvSpPr>
        <p:spPr>
          <a:xfrm>
            <a:off x="5850407" y="1787861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9" name="object 329"/>
          <p:cNvSpPr/>
          <p:nvPr/>
        </p:nvSpPr>
        <p:spPr>
          <a:xfrm>
            <a:off x="5850407" y="1803120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2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0" name="object 330"/>
          <p:cNvSpPr/>
          <p:nvPr/>
        </p:nvSpPr>
        <p:spPr>
          <a:xfrm>
            <a:off x="5850407" y="1818379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1" name="object 331"/>
          <p:cNvSpPr/>
          <p:nvPr/>
        </p:nvSpPr>
        <p:spPr>
          <a:xfrm>
            <a:off x="5850407" y="1833390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2" name="object 332"/>
          <p:cNvSpPr/>
          <p:nvPr/>
        </p:nvSpPr>
        <p:spPr>
          <a:xfrm>
            <a:off x="5850407" y="1848643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3" name="object 333"/>
          <p:cNvSpPr/>
          <p:nvPr/>
        </p:nvSpPr>
        <p:spPr>
          <a:xfrm>
            <a:off x="5850407" y="1863921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4" name="object 334"/>
          <p:cNvSpPr/>
          <p:nvPr/>
        </p:nvSpPr>
        <p:spPr>
          <a:xfrm>
            <a:off x="5850407" y="1879174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5" name="object 335"/>
          <p:cNvSpPr/>
          <p:nvPr/>
        </p:nvSpPr>
        <p:spPr>
          <a:xfrm>
            <a:off x="5850407" y="1894427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6" name="object 336"/>
          <p:cNvSpPr/>
          <p:nvPr/>
        </p:nvSpPr>
        <p:spPr>
          <a:xfrm>
            <a:off x="5850407" y="1909673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2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7" name="object 337"/>
          <p:cNvSpPr/>
          <p:nvPr/>
        </p:nvSpPr>
        <p:spPr>
          <a:xfrm>
            <a:off x="5850407" y="1924805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404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8" name="object 338"/>
          <p:cNvSpPr/>
          <p:nvPr/>
        </p:nvSpPr>
        <p:spPr>
          <a:xfrm>
            <a:off x="5850407" y="1939956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9" name="object 339"/>
          <p:cNvSpPr/>
          <p:nvPr/>
        </p:nvSpPr>
        <p:spPr>
          <a:xfrm>
            <a:off x="5850407" y="1955209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0" name="object 340"/>
          <p:cNvSpPr/>
          <p:nvPr/>
        </p:nvSpPr>
        <p:spPr>
          <a:xfrm>
            <a:off x="5850407" y="2016118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404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1" name="object 341"/>
          <p:cNvSpPr/>
          <p:nvPr/>
        </p:nvSpPr>
        <p:spPr>
          <a:xfrm>
            <a:off x="5850407" y="2031263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2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2" name="object 342"/>
          <p:cNvSpPr/>
          <p:nvPr/>
        </p:nvSpPr>
        <p:spPr>
          <a:xfrm>
            <a:off x="5850407" y="2046516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2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3" name="object 343"/>
          <p:cNvSpPr/>
          <p:nvPr/>
        </p:nvSpPr>
        <p:spPr>
          <a:xfrm>
            <a:off x="5850407" y="2061756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2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4" name="object 344"/>
          <p:cNvSpPr/>
          <p:nvPr/>
        </p:nvSpPr>
        <p:spPr>
          <a:xfrm>
            <a:off x="5850407" y="2077015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5" name="object 345"/>
          <p:cNvSpPr/>
          <p:nvPr/>
        </p:nvSpPr>
        <p:spPr>
          <a:xfrm>
            <a:off x="5850407" y="2092280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6" name="object 346"/>
          <p:cNvSpPr/>
          <p:nvPr/>
        </p:nvSpPr>
        <p:spPr>
          <a:xfrm>
            <a:off x="5850407" y="2107412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391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7" name="object 347"/>
          <p:cNvSpPr/>
          <p:nvPr/>
        </p:nvSpPr>
        <p:spPr>
          <a:xfrm>
            <a:off x="5850407" y="2122570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8" name="object 348"/>
          <p:cNvSpPr/>
          <p:nvPr/>
        </p:nvSpPr>
        <p:spPr>
          <a:xfrm>
            <a:off x="5850407" y="2137816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2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9" name="object 349"/>
          <p:cNvSpPr/>
          <p:nvPr/>
        </p:nvSpPr>
        <p:spPr>
          <a:xfrm>
            <a:off x="5850407" y="2153062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0" name="object 350"/>
          <p:cNvSpPr/>
          <p:nvPr/>
        </p:nvSpPr>
        <p:spPr>
          <a:xfrm>
            <a:off x="5850407" y="2168321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2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1" name="object 351"/>
          <p:cNvSpPr/>
          <p:nvPr/>
        </p:nvSpPr>
        <p:spPr>
          <a:xfrm>
            <a:off x="5850407" y="2183574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2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2" name="object 352"/>
          <p:cNvSpPr/>
          <p:nvPr/>
        </p:nvSpPr>
        <p:spPr>
          <a:xfrm>
            <a:off x="5850407" y="2198833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3" name="object 353"/>
          <p:cNvSpPr/>
          <p:nvPr/>
        </p:nvSpPr>
        <p:spPr>
          <a:xfrm>
            <a:off x="5850407" y="2213844"/>
            <a:ext cx="7620" cy="0"/>
          </a:xfrm>
          <a:custGeom>
            <a:avLst/>
            <a:gdLst/>
            <a:ahLst/>
            <a:cxnLst/>
            <a:rect l="l" t="t" r="r" b="b"/>
            <a:pathLst>
              <a:path w="7620" h="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32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4" name="object 354"/>
          <p:cNvSpPr/>
          <p:nvPr/>
        </p:nvSpPr>
        <p:spPr>
          <a:xfrm>
            <a:off x="5579046" y="2071370"/>
            <a:ext cx="551180" cy="109220"/>
          </a:xfrm>
          <a:custGeom>
            <a:avLst/>
            <a:gdLst/>
            <a:ahLst/>
            <a:cxnLst/>
            <a:rect l="l" t="t" r="r" b="b"/>
            <a:pathLst>
              <a:path w="551179" h="109219">
                <a:moveTo>
                  <a:pt x="275285" y="0"/>
                </a:moveTo>
                <a:lnTo>
                  <a:pt x="230652" y="713"/>
                </a:lnTo>
                <a:lnTo>
                  <a:pt x="188304" y="2780"/>
                </a:lnTo>
                <a:lnTo>
                  <a:pt x="148811" y="6088"/>
                </a:lnTo>
                <a:lnTo>
                  <a:pt x="96165" y="13129"/>
                </a:lnTo>
                <a:lnTo>
                  <a:pt x="53137" y="22329"/>
                </a:lnTo>
                <a:lnTo>
                  <a:pt x="14041" y="37299"/>
                </a:lnTo>
                <a:lnTo>
                  <a:pt x="0" y="54533"/>
                </a:lnTo>
                <a:lnTo>
                  <a:pt x="913" y="59007"/>
                </a:lnTo>
                <a:lnTo>
                  <a:pt x="41263" y="83266"/>
                </a:lnTo>
                <a:lnTo>
                  <a:pt x="80659" y="93103"/>
                </a:lnTo>
                <a:lnTo>
                  <a:pt x="130312" y="100907"/>
                </a:lnTo>
                <a:lnTo>
                  <a:pt x="188304" y="106299"/>
                </a:lnTo>
                <a:lnTo>
                  <a:pt x="230652" y="108366"/>
                </a:lnTo>
                <a:lnTo>
                  <a:pt x="275285" y="109080"/>
                </a:lnTo>
                <a:lnTo>
                  <a:pt x="297853" y="108899"/>
                </a:lnTo>
                <a:lnTo>
                  <a:pt x="341417" y="107494"/>
                </a:lnTo>
                <a:lnTo>
                  <a:pt x="382410" y="104793"/>
                </a:lnTo>
                <a:lnTo>
                  <a:pt x="437835" y="98555"/>
                </a:lnTo>
                <a:lnTo>
                  <a:pt x="484281" y="90031"/>
                </a:lnTo>
                <a:lnTo>
                  <a:pt x="528927" y="75765"/>
                </a:lnTo>
                <a:lnTo>
                  <a:pt x="550570" y="54533"/>
                </a:lnTo>
                <a:lnTo>
                  <a:pt x="549657" y="50062"/>
                </a:lnTo>
                <a:lnTo>
                  <a:pt x="509310" y="25810"/>
                </a:lnTo>
                <a:lnTo>
                  <a:pt x="469915" y="15975"/>
                </a:lnTo>
                <a:lnTo>
                  <a:pt x="420263" y="8171"/>
                </a:lnTo>
                <a:lnTo>
                  <a:pt x="362270" y="2780"/>
                </a:lnTo>
                <a:lnTo>
                  <a:pt x="319921" y="713"/>
                </a:lnTo>
                <a:lnTo>
                  <a:pt x="27528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5" name="object 355"/>
          <p:cNvSpPr/>
          <p:nvPr/>
        </p:nvSpPr>
        <p:spPr>
          <a:xfrm>
            <a:off x="5579046" y="2071370"/>
            <a:ext cx="551180" cy="109220"/>
          </a:xfrm>
          <a:custGeom>
            <a:avLst/>
            <a:gdLst/>
            <a:ahLst/>
            <a:cxnLst/>
            <a:rect l="l" t="t" r="r" b="b"/>
            <a:pathLst>
              <a:path w="551179" h="109219">
                <a:moveTo>
                  <a:pt x="550570" y="54533"/>
                </a:moveTo>
                <a:lnTo>
                  <a:pt x="549657" y="50062"/>
                </a:lnTo>
                <a:lnTo>
                  <a:pt x="546965" y="45689"/>
                </a:lnTo>
                <a:lnTo>
                  <a:pt x="509310" y="25810"/>
                </a:lnTo>
                <a:lnTo>
                  <a:pt x="469915" y="15975"/>
                </a:lnTo>
                <a:lnTo>
                  <a:pt x="420263" y="8171"/>
                </a:lnTo>
                <a:lnTo>
                  <a:pt x="362270" y="2780"/>
                </a:lnTo>
                <a:lnTo>
                  <a:pt x="319921" y="713"/>
                </a:lnTo>
                <a:lnTo>
                  <a:pt x="275285" y="0"/>
                </a:lnTo>
                <a:lnTo>
                  <a:pt x="252718" y="180"/>
                </a:lnTo>
                <a:lnTo>
                  <a:pt x="209157" y="1585"/>
                </a:lnTo>
                <a:lnTo>
                  <a:pt x="168165" y="4286"/>
                </a:lnTo>
                <a:lnTo>
                  <a:pt x="112740" y="10523"/>
                </a:lnTo>
                <a:lnTo>
                  <a:pt x="66292" y="19046"/>
                </a:lnTo>
                <a:lnTo>
                  <a:pt x="21644" y="33309"/>
                </a:lnTo>
                <a:lnTo>
                  <a:pt x="0" y="54533"/>
                </a:lnTo>
                <a:lnTo>
                  <a:pt x="913" y="59007"/>
                </a:lnTo>
                <a:lnTo>
                  <a:pt x="41263" y="83266"/>
                </a:lnTo>
                <a:lnTo>
                  <a:pt x="80659" y="93103"/>
                </a:lnTo>
                <a:lnTo>
                  <a:pt x="130312" y="100907"/>
                </a:lnTo>
                <a:lnTo>
                  <a:pt x="188304" y="106299"/>
                </a:lnTo>
                <a:lnTo>
                  <a:pt x="230652" y="108366"/>
                </a:lnTo>
                <a:lnTo>
                  <a:pt x="275285" y="109080"/>
                </a:lnTo>
                <a:lnTo>
                  <a:pt x="297853" y="108899"/>
                </a:lnTo>
                <a:lnTo>
                  <a:pt x="341417" y="107494"/>
                </a:lnTo>
                <a:lnTo>
                  <a:pt x="382410" y="104793"/>
                </a:lnTo>
                <a:lnTo>
                  <a:pt x="437835" y="98555"/>
                </a:lnTo>
                <a:lnTo>
                  <a:pt x="484281" y="90031"/>
                </a:lnTo>
                <a:lnTo>
                  <a:pt x="528927" y="75765"/>
                </a:lnTo>
                <a:lnTo>
                  <a:pt x="549657" y="59007"/>
                </a:lnTo>
                <a:lnTo>
                  <a:pt x="550570" y="54533"/>
                </a:lnTo>
                <a:close/>
              </a:path>
            </a:pathLst>
          </a:custGeom>
          <a:ln w="3810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6" name="object 356"/>
          <p:cNvSpPr/>
          <p:nvPr/>
        </p:nvSpPr>
        <p:spPr>
          <a:xfrm>
            <a:off x="5735065" y="2135619"/>
            <a:ext cx="202565" cy="90805"/>
          </a:xfrm>
          <a:custGeom>
            <a:avLst/>
            <a:gdLst/>
            <a:ahLst/>
            <a:cxnLst/>
            <a:rect l="l" t="t" r="r" b="b"/>
            <a:pathLst>
              <a:path w="202564" h="90805">
                <a:moveTo>
                  <a:pt x="101003" y="0"/>
                </a:moveTo>
                <a:lnTo>
                  <a:pt x="0" y="45072"/>
                </a:lnTo>
                <a:lnTo>
                  <a:pt x="101003" y="90360"/>
                </a:lnTo>
                <a:lnTo>
                  <a:pt x="101003" y="67729"/>
                </a:lnTo>
                <a:lnTo>
                  <a:pt x="202476" y="67729"/>
                </a:lnTo>
                <a:lnTo>
                  <a:pt x="202476" y="22644"/>
                </a:lnTo>
                <a:lnTo>
                  <a:pt x="101003" y="22644"/>
                </a:lnTo>
                <a:lnTo>
                  <a:pt x="101003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7" name="object 357"/>
          <p:cNvSpPr/>
          <p:nvPr/>
        </p:nvSpPr>
        <p:spPr>
          <a:xfrm>
            <a:off x="5735065" y="2135619"/>
            <a:ext cx="202565" cy="90805"/>
          </a:xfrm>
          <a:custGeom>
            <a:avLst/>
            <a:gdLst/>
            <a:ahLst/>
            <a:cxnLst/>
            <a:rect l="l" t="t" r="r" b="b"/>
            <a:pathLst>
              <a:path w="202564" h="90805">
                <a:moveTo>
                  <a:pt x="101003" y="0"/>
                </a:moveTo>
                <a:lnTo>
                  <a:pt x="101003" y="22644"/>
                </a:lnTo>
                <a:lnTo>
                  <a:pt x="202476" y="22644"/>
                </a:lnTo>
                <a:lnTo>
                  <a:pt x="202476" y="67729"/>
                </a:lnTo>
                <a:lnTo>
                  <a:pt x="101003" y="67729"/>
                </a:lnTo>
                <a:lnTo>
                  <a:pt x="101003" y="90360"/>
                </a:lnTo>
                <a:lnTo>
                  <a:pt x="0" y="45072"/>
                </a:lnTo>
                <a:lnTo>
                  <a:pt x="101003" y="0"/>
                </a:lnTo>
                <a:close/>
              </a:path>
            </a:pathLst>
          </a:custGeom>
          <a:ln w="9524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8" name="object 358"/>
          <p:cNvSpPr txBox="1"/>
          <p:nvPr/>
        </p:nvSpPr>
        <p:spPr>
          <a:xfrm>
            <a:off x="4004360" y="1205934"/>
            <a:ext cx="454659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Sediment</a:t>
            </a:r>
            <a:endParaRPr sz="800">
              <a:latin typeface="Arial"/>
              <a:cs typeface="Arial"/>
            </a:endParaRPr>
          </a:p>
        </p:txBody>
      </p:sp>
      <p:sp>
        <p:nvSpPr>
          <p:cNvPr id="359" name="object 359"/>
          <p:cNvSpPr txBox="1"/>
          <p:nvPr/>
        </p:nvSpPr>
        <p:spPr>
          <a:xfrm>
            <a:off x="4004360" y="867098"/>
            <a:ext cx="25146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k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im</a:t>
            </a:r>
            <a:endParaRPr sz="800">
              <a:latin typeface="Arial"/>
              <a:cs typeface="Arial"/>
            </a:endParaRPr>
          </a:p>
        </p:txBody>
      </p:sp>
      <p:sp>
        <p:nvSpPr>
          <p:cNvPr id="360" name="object 360"/>
          <p:cNvSpPr txBox="1"/>
          <p:nvPr/>
        </p:nvSpPr>
        <p:spPr>
          <a:xfrm>
            <a:off x="5099507" y="867098"/>
            <a:ext cx="33020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Cr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m</a:t>
            </a:r>
            <a:endParaRPr sz="800">
              <a:latin typeface="Arial"/>
              <a:cs typeface="Arial"/>
            </a:endParaRPr>
          </a:p>
        </p:txBody>
      </p:sp>
      <p:sp>
        <p:nvSpPr>
          <p:cNvPr id="361" name="object 361"/>
          <p:cNvSpPr txBox="1"/>
          <p:nvPr/>
        </p:nvSpPr>
        <p:spPr>
          <a:xfrm>
            <a:off x="5718251" y="649877"/>
            <a:ext cx="2571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F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eed</a:t>
            </a:r>
            <a:endParaRPr sz="800">
              <a:latin typeface="Arial"/>
              <a:cs typeface="Arial"/>
            </a:endParaRPr>
          </a:p>
        </p:txBody>
      </p:sp>
      <p:sp>
        <p:nvSpPr>
          <p:cNvPr id="362" name="object 362"/>
          <p:cNvSpPr txBox="1"/>
          <p:nvPr/>
        </p:nvSpPr>
        <p:spPr>
          <a:xfrm>
            <a:off x="5521045" y="1416145"/>
            <a:ext cx="5969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i="1">
                <a:solidFill>
                  <a:srgbClr val="231F20"/>
                </a:solidFill>
                <a:latin typeface="Arial"/>
                <a:cs typeface="Arial"/>
              </a:rPr>
              <a:t>r</a:t>
            </a:r>
            <a:endParaRPr sz="800">
              <a:latin typeface="Arial"/>
              <a:cs typeface="Arial"/>
            </a:endParaRPr>
          </a:p>
        </p:txBody>
      </p:sp>
      <p:sp>
        <p:nvSpPr>
          <p:cNvPr id="363" name="object 363"/>
          <p:cNvSpPr txBox="1"/>
          <p:nvPr/>
        </p:nvSpPr>
        <p:spPr>
          <a:xfrm>
            <a:off x="4320044" y="1865013"/>
            <a:ext cx="155257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64540" algn="l"/>
                <a:tab pos="1539240" algn="l"/>
              </a:tabLst>
            </a:pPr>
            <a:r>
              <a:rPr dirty="0" sz="800" u="sng">
                <a:solidFill>
                  <a:srgbClr val="231F20"/>
                </a:solidFill>
                <a:latin typeface="Times New Roman"/>
                <a:cs typeface="Times New Roman"/>
              </a:rPr>
              <a:t> 	</a:t>
            </a:r>
            <a:r>
              <a:rPr dirty="0" sz="800" i="1" u="sng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dirty="0" sz="800" u="sng">
                <a:solidFill>
                  <a:srgbClr val="231F20"/>
                </a:solidFill>
                <a:latin typeface="Times New Roman"/>
                <a:cs typeface="Times New Roman"/>
              </a:rPr>
              <a:t> 	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364" name="object 364"/>
          <p:cNvSpPr txBox="1"/>
          <p:nvPr/>
        </p:nvSpPr>
        <p:spPr>
          <a:xfrm>
            <a:off x="3593058" y="2356322"/>
            <a:ext cx="291084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715">
              <a:lnSpc>
                <a:spcPct val="103899"/>
              </a:lnSpc>
            </a:pPr>
            <a:r>
              <a:rPr dirty="0" sz="800" spc="45">
                <a:latin typeface="Arial"/>
                <a:cs typeface="Arial"/>
              </a:rPr>
              <a:t>Figure</a:t>
            </a:r>
            <a:r>
              <a:rPr dirty="0" sz="800" spc="100">
                <a:latin typeface="Arial"/>
                <a:cs typeface="Arial"/>
              </a:rPr>
              <a:t> </a:t>
            </a:r>
            <a:r>
              <a:rPr dirty="0" sz="800" spc="50">
                <a:latin typeface="Arial"/>
                <a:cs typeface="Arial"/>
              </a:rPr>
              <a:t>5</a:t>
            </a:r>
            <a:r>
              <a:rPr dirty="0" sz="800">
                <a:latin typeface="Arial"/>
                <a:cs typeface="Arial"/>
              </a:rPr>
              <a:t>   </a:t>
            </a:r>
            <a:r>
              <a:rPr dirty="0" sz="800" spc="-9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Theoret</a:t>
            </a:r>
            <a:r>
              <a:rPr dirty="0" sz="800" spc="-15">
                <a:latin typeface="Arial"/>
                <a:cs typeface="Arial"/>
              </a:rPr>
              <a:t>i</a:t>
            </a:r>
            <a:r>
              <a:rPr dirty="0" sz="800" spc="-5">
                <a:latin typeface="Arial"/>
                <a:cs typeface="Arial"/>
              </a:rPr>
              <a:t>cal</a:t>
            </a:r>
            <a:r>
              <a:rPr dirty="0" sz="800" spc="10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path</a:t>
            </a:r>
            <a:r>
              <a:rPr dirty="0" sz="800" spc="9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of</a:t>
            </a:r>
            <a:r>
              <a:rPr dirty="0" sz="800" spc="10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particle</a:t>
            </a:r>
            <a:r>
              <a:rPr dirty="0" sz="800" spc="10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movem</a:t>
            </a:r>
            <a:r>
              <a:rPr dirty="0" sz="800" spc="-20">
                <a:latin typeface="Arial"/>
                <a:cs typeface="Arial"/>
              </a:rPr>
              <a:t>e</a:t>
            </a:r>
            <a:r>
              <a:rPr dirty="0" sz="800" spc="-5">
                <a:latin typeface="Arial"/>
                <a:cs typeface="Arial"/>
              </a:rPr>
              <a:t>nt</a:t>
            </a:r>
            <a:r>
              <a:rPr dirty="0" sz="800" spc="10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between</a:t>
            </a:r>
            <a:r>
              <a:rPr dirty="0" sz="800" spc="9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two</a:t>
            </a:r>
            <a:r>
              <a:rPr dirty="0" sz="800" spc="-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discs.</a:t>
            </a:r>
            <a:endParaRPr sz="800">
              <a:latin typeface="Arial"/>
              <a:cs typeface="Arial"/>
            </a:endParaRPr>
          </a:p>
        </p:txBody>
      </p:sp>
      <p:sp>
        <p:nvSpPr>
          <p:cNvPr id="365" name="object 365"/>
          <p:cNvSpPr/>
          <p:nvPr/>
        </p:nvSpPr>
        <p:spPr>
          <a:xfrm>
            <a:off x="569518" y="453059"/>
            <a:ext cx="5921375" cy="0"/>
          </a:xfrm>
          <a:custGeom>
            <a:avLst/>
            <a:gdLst/>
            <a:ahLst/>
            <a:cxnLst/>
            <a:rect l="l" t="t" r="r" b="b"/>
            <a:pathLst>
              <a:path w="5921375" h="0">
                <a:moveTo>
                  <a:pt x="0" y="0"/>
                </a:moveTo>
                <a:lnTo>
                  <a:pt x="5921273" y="0"/>
                </a:lnTo>
              </a:path>
            </a:pathLst>
          </a:custGeom>
          <a:ln w="64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6" name="object 366"/>
          <p:cNvSpPr txBox="1"/>
          <p:nvPr/>
        </p:nvSpPr>
        <p:spPr>
          <a:xfrm>
            <a:off x="5338343" y="313916"/>
            <a:ext cx="1165225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spc="10">
                <a:latin typeface="Arial"/>
                <a:cs typeface="Arial"/>
              </a:rPr>
              <a:t>CENTRIFUGES</a:t>
            </a:r>
            <a:r>
              <a:rPr dirty="0" sz="900" spc="10">
                <a:latin typeface="Arial"/>
                <a:cs typeface="Arial"/>
              </a:rPr>
              <a:t>   </a:t>
            </a:r>
            <a:r>
              <a:rPr dirty="0" sz="900" spc="-100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247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5591" y="4634438"/>
            <a:ext cx="2910840" cy="25819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20">
                <a:latin typeface="PMingLiU"/>
                <a:cs typeface="PMingLiU"/>
              </a:rPr>
              <a:t>specif</a:t>
            </a:r>
            <a:r>
              <a:rPr dirty="0" sz="1000" spc="25">
                <a:latin typeface="PMingLiU"/>
                <a:cs typeface="PMingLiU"/>
              </a:rPr>
              <a:t>i</a:t>
            </a:r>
            <a:r>
              <a:rPr dirty="0" sz="1000" spc="25">
                <a:latin typeface="PMingLiU"/>
                <a:cs typeface="PMingLiU"/>
              </a:rPr>
              <a:t>c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weight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not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sufficien</a:t>
            </a:r>
            <a:r>
              <a:rPr dirty="0" sz="1000" spc="25">
                <a:latin typeface="PMingLiU"/>
                <a:cs typeface="PMingLiU"/>
              </a:rPr>
              <a:t>t</a:t>
            </a:r>
            <a:r>
              <a:rPr dirty="0" sz="1000" spc="20">
                <a:latin typeface="PMingLiU"/>
                <a:cs typeface="PMingLiU"/>
              </a:rPr>
              <a:t>ly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different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from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carrier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liq</a:t>
            </a:r>
            <a:r>
              <a:rPr dirty="0" sz="1000" spc="65">
                <a:latin typeface="PMingLiU"/>
                <a:cs typeface="PMingLiU"/>
              </a:rPr>
              <a:t>u</a:t>
            </a:r>
            <a:r>
              <a:rPr dirty="0" sz="1000" spc="45">
                <a:latin typeface="PMingLiU"/>
                <a:cs typeface="PMingLiU"/>
              </a:rPr>
              <a:t>id.</a:t>
            </a:r>
            <a:endParaRPr sz="1000">
              <a:latin typeface="PMingLiU"/>
              <a:cs typeface="PMingLiU"/>
            </a:endParaRPr>
          </a:p>
          <a:p>
            <a:pPr algn="just" marL="12700" marR="5080" indent="126364">
              <a:lnSpc>
                <a:spcPct val="99600"/>
              </a:lnSpc>
            </a:pPr>
            <a:r>
              <a:rPr dirty="0" sz="1000" spc="35">
                <a:latin typeface="PMingLiU"/>
                <a:cs typeface="PMingLiU"/>
              </a:rPr>
              <a:t>A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reduc</a:t>
            </a:r>
            <a:r>
              <a:rPr dirty="0" sz="1000" spc="45">
                <a:latin typeface="PMingLiU"/>
                <a:cs typeface="PMingLiU"/>
              </a:rPr>
              <a:t>t</a:t>
            </a:r>
            <a:r>
              <a:rPr dirty="0" sz="1000" spc="55">
                <a:latin typeface="PMingLiU"/>
                <a:cs typeface="PMingLiU"/>
              </a:rPr>
              <a:t>ion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te</a:t>
            </a:r>
            <a:r>
              <a:rPr dirty="0" sz="1000" spc="105">
                <a:latin typeface="PMingLiU"/>
                <a:cs typeface="PMingLiU"/>
              </a:rPr>
              <a:t>m</a:t>
            </a:r>
            <a:r>
              <a:rPr dirty="0" sz="1000" spc="65">
                <a:latin typeface="PMingLiU"/>
                <a:cs typeface="PMingLiU"/>
              </a:rPr>
              <a:t>perat</a:t>
            </a:r>
            <a:r>
              <a:rPr dirty="0" sz="1000" spc="85">
                <a:latin typeface="PMingLiU"/>
                <a:cs typeface="PMingLiU"/>
              </a:rPr>
              <a:t>u</a:t>
            </a:r>
            <a:r>
              <a:rPr dirty="0" sz="1000" spc="45">
                <a:latin typeface="PMingLiU"/>
                <a:cs typeface="PMingLiU"/>
              </a:rPr>
              <a:t>re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from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optim</a:t>
            </a:r>
            <a:r>
              <a:rPr dirty="0" sz="1000" spc="85">
                <a:latin typeface="PMingLiU"/>
                <a:cs typeface="PMingLiU"/>
              </a:rPr>
              <a:t>u</a:t>
            </a:r>
            <a:r>
              <a:rPr dirty="0" sz="1000" spc="95">
                <a:latin typeface="PMingLiU"/>
                <a:cs typeface="PMingLiU"/>
              </a:rPr>
              <a:t>m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re-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duces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60">
                <a:latin typeface="PMingLiU"/>
                <a:cs typeface="PMingLiU"/>
              </a:rPr>
              <a:t>tion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10">
                <a:latin typeface="PMingLiU"/>
                <a:cs typeface="PMingLiU"/>
              </a:rPr>
              <a:t>effic</a:t>
            </a:r>
            <a:r>
              <a:rPr dirty="0" sz="1000" spc="15">
                <a:latin typeface="PMingLiU"/>
                <a:cs typeface="PMingLiU"/>
              </a:rPr>
              <a:t>i</a:t>
            </a:r>
            <a:r>
              <a:rPr dirty="0" sz="1000" spc="40">
                <a:latin typeface="PMingLiU"/>
                <a:cs typeface="PMingLiU"/>
              </a:rPr>
              <a:t>ency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due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inc</a:t>
            </a:r>
            <a:r>
              <a:rPr dirty="0" sz="1000" spc="45">
                <a:latin typeface="PMingLiU"/>
                <a:cs typeface="PMingLiU"/>
              </a:rPr>
              <a:t>r</a:t>
            </a:r>
            <a:r>
              <a:rPr dirty="0" sz="1000" spc="35">
                <a:latin typeface="PMingLiU"/>
                <a:cs typeface="PMingLiU"/>
              </a:rPr>
              <a:t>ease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visc</a:t>
            </a:r>
            <a:r>
              <a:rPr dirty="0" sz="1000" spc="45">
                <a:latin typeface="PMingLiU"/>
                <a:cs typeface="PMingLiU"/>
              </a:rPr>
              <a:t>o</a:t>
            </a:r>
            <a:r>
              <a:rPr dirty="0" sz="1000" spc="30">
                <a:latin typeface="PMingLiU"/>
                <a:cs typeface="PMingLiU"/>
              </a:rPr>
              <a:t>sity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until,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at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about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125">
                <a:latin typeface="PMingLiU"/>
                <a:cs typeface="PMingLiU"/>
              </a:rPr>
              <a:t>20</a:t>
            </a:r>
            <a:r>
              <a:rPr dirty="0" sz="1000" spc="90">
                <a:latin typeface="PMingLiU"/>
                <a:cs typeface="PMingLiU"/>
              </a:rPr>
              <a:t>-</a:t>
            </a:r>
            <a:r>
              <a:rPr dirty="0" sz="1000" spc="80">
                <a:latin typeface="PMingLiU"/>
                <a:cs typeface="PMingLiU"/>
              </a:rPr>
              <a:t>25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baseline="27777" sz="1050">
                <a:latin typeface="Arial"/>
                <a:cs typeface="Arial"/>
              </a:rPr>
              <a:t>o</a:t>
            </a:r>
            <a:r>
              <a:rPr dirty="0" sz="1000" spc="65">
                <a:latin typeface="PMingLiU"/>
                <a:cs typeface="PMingLiU"/>
              </a:rPr>
              <a:t>C,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blocka</a:t>
            </a:r>
            <a:r>
              <a:rPr dirty="0" sz="1000" spc="65">
                <a:latin typeface="PMingLiU"/>
                <a:cs typeface="PMingLiU"/>
              </a:rPr>
              <a:t>g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cream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flow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occur</a:t>
            </a:r>
            <a:r>
              <a:rPr dirty="0" sz="1000" spc="50">
                <a:latin typeface="PMingLiU"/>
                <a:cs typeface="PMingLiU"/>
              </a:rPr>
              <a:t>s</a:t>
            </a:r>
            <a:r>
              <a:rPr dirty="0" sz="1000" spc="45">
                <a:latin typeface="PMingLiU"/>
                <a:cs typeface="PMingLiU"/>
              </a:rPr>
              <a:t>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Th</a:t>
            </a:r>
            <a:r>
              <a:rPr dirty="0" sz="1000" spc="60">
                <a:latin typeface="PMingLiU"/>
                <a:cs typeface="PMingLiU"/>
              </a:rPr>
              <a:t>e</a:t>
            </a:r>
            <a:r>
              <a:rPr dirty="0" sz="1000" spc="45">
                <a:latin typeface="PMingLiU"/>
                <a:cs typeface="PMingLiU"/>
              </a:rPr>
              <a:t>refore,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cold-milk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60">
                <a:latin typeface="PMingLiU"/>
                <a:cs typeface="PMingLiU"/>
              </a:rPr>
              <a:t>tors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differ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from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95">
                <a:latin typeface="PMingLiU"/>
                <a:cs typeface="PMingLiU"/>
              </a:rPr>
              <a:t>wa</a:t>
            </a:r>
            <a:r>
              <a:rPr dirty="0" sz="1000" spc="60">
                <a:latin typeface="PMingLiU"/>
                <a:cs typeface="PMingLiU"/>
              </a:rPr>
              <a:t>r</a:t>
            </a:r>
            <a:r>
              <a:rPr dirty="0" sz="1000" spc="55">
                <a:latin typeface="PMingLiU"/>
                <a:cs typeface="PMingLiU"/>
              </a:rPr>
              <a:t>m-milk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60">
                <a:latin typeface="PMingLiU"/>
                <a:cs typeface="PMingLiU"/>
              </a:rPr>
              <a:t>tors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t</a:t>
            </a:r>
            <a:r>
              <a:rPr dirty="0" sz="1000" spc="125">
                <a:latin typeface="PMingLiU"/>
                <a:cs typeface="PMingLiU"/>
              </a:rPr>
              <a:t>w</a:t>
            </a:r>
            <a:r>
              <a:rPr dirty="0" sz="1000" spc="80">
                <a:latin typeface="PMingLiU"/>
                <a:cs typeface="PMingLiU"/>
              </a:rPr>
              <a:t>o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main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resp</a:t>
            </a:r>
            <a:r>
              <a:rPr dirty="0" sz="1000" spc="50">
                <a:latin typeface="PMingLiU"/>
                <a:cs typeface="PMingLiU"/>
              </a:rPr>
              <a:t>e</a:t>
            </a:r>
            <a:r>
              <a:rPr dirty="0" sz="1000" spc="30">
                <a:latin typeface="PMingLiU"/>
                <a:cs typeface="PMingLiU"/>
              </a:rPr>
              <a:t>cts;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they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have:</a:t>
            </a:r>
            <a:endParaRPr sz="1000">
              <a:latin typeface="PMingLiU"/>
              <a:cs typeface="PMingLiU"/>
            </a:endParaRPr>
          </a:p>
          <a:p>
            <a:pPr marL="146050" indent="-133350">
              <a:lnSpc>
                <a:spcPts val="1200"/>
              </a:lnSpc>
              <a:spcBef>
                <a:spcPts val="590"/>
              </a:spcBef>
              <a:buSzPct val="110000"/>
              <a:buFont typeface="Arial"/>
              <a:buChar char="•"/>
              <a:tabLst>
                <a:tab pos="146685" algn="l"/>
              </a:tabLst>
            </a:pP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larger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disc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int</a:t>
            </a:r>
            <a:r>
              <a:rPr dirty="0" sz="1000" spc="60">
                <a:latin typeface="PMingLiU"/>
                <a:cs typeface="PMingLiU"/>
              </a:rPr>
              <a:t>e</a:t>
            </a:r>
            <a:r>
              <a:rPr dirty="0" sz="1000" spc="50">
                <a:latin typeface="PMingLiU"/>
                <a:cs typeface="PMingLiU"/>
              </a:rPr>
              <a:t>rspace</a:t>
            </a:r>
            <a:endParaRPr sz="1000">
              <a:latin typeface="PMingLiU"/>
              <a:cs typeface="PMingLiU"/>
            </a:endParaRPr>
          </a:p>
          <a:p>
            <a:pPr marL="146050" indent="-133350">
              <a:lnSpc>
                <a:spcPts val="1200"/>
              </a:lnSpc>
              <a:buSzPct val="110000"/>
              <a:buFont typeface="Arial"/>
              <a:buChar char="•"/>
              <a:tabLst>
                <a:tab pos="146685" algn="l"/>
              </a:tabLst>
            </a:pPr>
            <a:r>
              <a:rPr dirty="0" sz="1000" spc="80">
                <a:latin typeface="PMingLiU"/>
                <a:cs typeface="PMingLiU"/>
              </a:rPr>
              <a:t>an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open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or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her</a:t>
            </a:r>
            <a:r>
              <a:rPr dirty="0" sz="1000" spc="110">
                <a:latin typeface="PMingLiU"/>
                <a:cs typeface="PMingLiU"/>
              </a:rPr>
              <a:t>m</a:t>
            </a:r>
            <a:r>
              <a:rPr dirty="0" sz="1000" spc="35">
                <a:latin typeface="PMingLiU"/>
                <a:cs typeface="PMingLiU"/>
              </a:rPr>
              <a:t>etic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cream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dis</a:t>
            </a:r>
            <a:r>
              <a:rPr dirty="0" sz="1000" spc="45">
                <a:latin typeface="PMingLiU"/>
                <a:cs typeface="PMingLiU"/>
              </a:rPr>
              <a:t>c</a:t>
            </a:r>
            <a:r>
              <a:rPr dirty="0" sz="1000" spc="55">
                <a:latin typeface="PMingLiU"/>
                <a:cs typeface="PMingLiU"/>
              </a:rPr>
              <a:t>harge.</a:t>
            </a:r>
            <a:endParaRPr sz="1000">
              <a:latin typeface="PMingLiU"/>
              <a:cs typeface="PMingLiU"/>
            </a:endParaRPr>
          </a:p>
          <a:p>
            <a:pPr algn="just" marL="12700" marR="5080" indent="127000">
              <a:lnSpc>
                <a:spcPct val="100000"/>
              </a:lnSpc>
              <a:spcBef>
                <a:spcPts val="595"/>
              </a:spcBef>
            </a:pPr>
            <a:r>
              <a:rPr dirty="0" sz="1000" spc="55">
                <a:latin typeface="PMingLiU"/>
                <a:cs typeface="PMingLiU"/>
              </a:rPr>
              <a:t>Cold-</a:t>
            </a:r>
            <a:r>
              <a:rPr dirty="0" sz="1000" spc="100">
                <a:latin typeface="PMingLiU"/>
                <a:cs typeface="PMingLiU"/>
              </a:rPr>
              <a:t>m</a:t>
            </a:r>
            <a:r>
              <a:rPr dirty="0" sz="1000" spc="35">
                <a:latin typeface="PMingLiU"/>
                <a:cs typeface="PMingLiU"/>
              </a:rPr>
              <a:t>ilk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60">
                <a:latin typeface="PMingLiU"/>
                <a:cs typeface="PMingLiU"/>
              </a:rPr>
              <a:t>tors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us</a:t>
            </a:r>
            <a:r>
              <a:rPr dirty="0" sz="1000" spc="65">
                <a:latin typeface="PMingLiU"/>
                <a:cs typeface="PMingLiU"/>
              </a:rPr>
              <a:t>u</a:t>
            </a:r>
            <a:r>
              <a:rPr dirty="0" sz="1000" spc="35">
                <a:latin typeface="PMingLiU"/>
                <a:cs typeface="PMingLiU"/>
              </a:rPr>
              <a:t>ally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operate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at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temper-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ature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between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4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12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baseline="27777" sz="1050">
                <a:latin typeface="Arial"/>
                <a:cs typeface="Arial"/>
              </a:rPr>
              <a:t>o</a:t>
            </a:r>
            <a:r>
              <a:rPr dirty="0" sz="1000" spc="85">
                <a:latin typeface="PMingLiU"/>
                <a:cs typeface="PMingLiU"/>
              </a:rPr>
              <a:t>C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90">
                <a:latin typeface="PMingLiU"/>
                <a:cs typeface="PMingLiU"/>
              </a:rPr>
              <a:t>n</a:t>
            </a:r>
            <a:r>
              <a:rPr dirty="0" sz="1000" spc="60">
                <a:latin typeface="PMingLiU"/>
                <a:cs typeface="PMingLiU"/>
              </a:rPr>
              <a:t>d,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as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general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rule,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a</a:t>
            </a:r>
            <a:r>
              <a:rPr dirty="0" sz="1000" spc="50">
                <a:latin typeface="PMingLiU"/>
                <a:cs typeface="PMingLiU"/>
              </a:rPr>
              <a:t>ny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long</a:t>
            </a:r>
            <a:r>
              <a:rPr dirty="0" sz="1000" spc="40">
                <a:latin typeface="PMingLiU"/>
                <a:cs typeface="PMingLiU"/>
              </a:rPr>
              <a:t>-</a:t>
            </a:r>
            <a:r>
              <a:rPr dirty="0" sz="1000" spc="65">
                <a:latin typeface="PMingLiU"/>
                <a:cs typeface="PMingLiU"/>
              </a:rPr>
              <a:t>term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mechani</a:t>
            </a:r>
            <a:r>
              <a:rPr dirty="0" sz="1000" spc="60">
                <a:latin typeface="PMingLiU"/>
                <a:cs typeface="PMingLiU"/>
              </a:rPr>
              <a:t>c</a:t>
            </a:r>
            <a:r>
              <a:rPr dirty="0" sz="1000" spc="50">
                <a:latin typeface="PMingLiU"/>
                <a:cs typeface="PMingLiU"/>
              </a:rPr>
              <a:t>al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tre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65">
                <a:latin typeface="PMingLiU"/>
                <a:cs typeface="PMingLiU"/>
              </a:rPr>
              <a:t>tment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milk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should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avoid</a:t>
            </a:r>
            <a:r>
              <a:rPr dirty="0" sz="1000" spc="55">
                <a:latin typeface="PMingLiU"/>
                <a:cs typeface="PMingLiU"/>
              </a:rPr>
              <a:t>e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tempera</a:t>
            </a:r>
            <a:r>
              <a:rPr dirty="0" sz="1000" spc="50">
                <a:latin typeface="PMingLiU"/>
                <a:cs typeface="PMingLiU"/>
              </a:rPr>
              <a:t>t</a:t>
            </a:r>
            <a:r>
              <a:rPr dirty="0" sz="1000" spc="55">
                <a:latin typeface="PMingLiU"/>
                <a:cs typeface="PMingLiU"/>
              </a:rPr>
              <a:t>ure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between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15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50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baseline="27777" sz="1050">
                <a:latin typeface="Arial"/>
                <a:cs typeface="Arial"/>
              </a:rPr>
              <a:t>o</a:t>
            </a:r>
            <a:r>
              <a:rPr dirty="0" sz="1000" spc="60">
                <a:latin typeface="PMingLiU"/>
                <a:cs typeface="PMingLiU"/>
              </a:rPr>
              <a:t>C </a:t>
            </a:r>
            <a:r>
              <a:rPr dirty="0" sz="1000" spc="45">
                <a:latin typeface="PMingLiU"/>
                <a:cs typeface="PMingLiU"/>
              </a:rPr>
              <a:t>because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increas</a:t>
            </a:r>
            <a:r>
              <a:rPr dirty="0" sz="1000" spc="50">
                <a:latin typeface="PMingLiU"/>
                <a:cs typeface="PMingLiU"/>
              </a:rPr>
              <a:t>e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li</a:t>
            </a:r>
            <a:r>
              <a:rPr dirty="0" sz="1000" spc="60">
                <a:latin typeface="PMingLiU"/>
                <a:cs typeface="PMingLiU"/>
              </a:rPr>
              <a:t>p</a:t>
            </a:r>
            <a:r>
              <a:rPr dirty="0" sz="1000" spc="40">
                <a:latin typeface="PMingLiU"/>
                <a:cs typeface="PMingLiU"/>
              </a:rPr>
              <a:t>ase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act</a:t>
            </a:r>
            <a:r>
              <a:rPr dirty="0" sz="1000" spc="45">
                <a:latin typeface="PMingLiU"/>
                <a:cs typeface="PMingLiU"/>
              </a:rPr>
              <a:t>i</a:t>
            </a:r>
            <a:r>
              <a:rPr dirty="0" sz="1000" spc="35">
                <a:latin typeface="PMingLiU"/>
                <a:cs typeface="PMingLiU"/>
              </a:rPr>
              <a:t>vity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will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result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as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in-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crea</a:t>
            </a:r>
            <a:r>
              <a:rPr dirty="0" sz="1000" spc="50">
                <a:latin typeface="PMingLiU"/>
                <a:cs typeface="PMingLiU"/>
              </a:rPr>
              <a:t>s</a:t>
            </a:r>
            <a:r>
              <a:rPr dirty="0" sz="1000" spc="50">
                <a:latin typeface="PMingLiU"/>
                <a:cs typeface="PMingLiU"/>
              </a:rPr>
              <a:t>ed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lev</a:t>
            </a:r>
            <a:r>
              <a:rPr dirty="0" sz="1000" spc="30">
                <a:latin typeface="PMingLiU"/>
                <a:cs typeface="PMingLiU"/>
              </a:rPr>
              <a:t>e</a:t>
            </a:r>
            <a:r>
              <a:rPr dirty="0" sz="1000" spc="15">
                <a:latin typeface="PMingLiU"/>
                <a:cs typeface="PMingLiU"/>
              </a:rPr>
              <a:t>l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free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fat</a:t>
            </a:r>
            <a:r>
              <a:rPr dirty="0" sz="1000" spc="55">
                <a:latin typeface="PMingLiU"/>
                <a:cs typeface="PMingLiU"/>
              </a:rPr>
              <a:t>t</a:t>
            </a:r>
            <a:r>
              <a:rPr dirty="0" sz="1000" spc="25">
                <a:latin typeface="PMingLiU"/>
                <a:cs typeface="PMingLiU"/>
              </a:rPr>
              <a:t>y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acid</a:t>
            </a:r>
            <a:r>
              <a:rPr dirty="0" sz="1000" spc="45">
                <a:latin typeface="PMingLiU"/>
                <a:cs typeface="PMingLiU"/>
              </a:rPr>
              <a:t>s</a:t>
            </a:r>
            <a:r>
              <a:rPr dirty="0" sz="1000" spc="45">
                <a:latin typeface="PMingLiU"/>
                <a:cs typeface="PMingLiU"/>
              </a:rPr>
              <a:t>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5149" y="7449830"/>
            <a:ext cx="2910840" cy="14370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</a:pPr>
            <a:r>
              <a:rPr dirty="0" sz="900" spc="50">
                <a:latin typeface="Arial"/>
                <a:cs typeface="Arial"/>
              </a:rPr>
              <a:t>Standardization</a:t>
            </a:r>
            <a:endParaRPr sz="900">
              <a:latin typeface="Arial"/>
              <a:cs typeface="Arial"/>
            </a:endParaRPr>
          </a:p>
          <a:p>
            <a:pPr algn="just" marL="12700" marR="5080" indent="635">
              <a:lnSpc>
                <a:spcPct val="100000"/>
              </a:lnSpc>
              <a:spcBef>
                <a:spcPts val="635"/>
              </a:spcBef>
            </a:pP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direct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automat</a:t>
            </a:r>
            <a:r>
              <a:rPr dirty="0" sz="1000" spc="50">
                <a:latin typeface="PMingLiU"/>
                <a:cs typeface="PMingLiU"/>
              </a:rPr>
              <a:t>i</a:t>
            </a:r>
            <a:r>
              <a:rPr dirty="0" sz="1000" spc="25">
                <a:latin typeface="PMingLiU"/>
                <a:cs typeface="PMingLiU"/>
              </a:rPr>
              <a:t>c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standa</a:t>
            </a:r>
            <a:r>
              <a:rPr dirty="0" sz="1000" spc="60">
                <a:latin typeface="PMingLiU"/>
                <a:cs typeface="PMingLiU"/>
              </a:rPr>
              <a:t>r</a:t>
            </a:r>
            <a:r>
              <a:rPr dirty="0" sz="1000" spc="55">
                <a:latin typeface="PMingLiU"/>
                <a:cs typeface="PMingLiU"/>
              </a:rPr>
              <a:t>dization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systems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are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des</a:t>
            </a:r>
            <a:r>
              <a:rPr dirty="0" sz="1000" spc="30">
                <a:latin typeface="PMingLiU"/>
                <a:cs typeface="PMingLiU"/>
              </a:rPr>
              <a:t>i</a:t>
            </a:r>
            <a:r>
              <a:rPr dirty="0" sz="1000" spc="50">
                <a:latin typeface="PMingLiU"/>
                <a:cs typeface="PMingLiU"/>
              </a:rPr>
              <a:t>gned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for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on-line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standar</a:t>
            </a:r>
            <a:r>
              <a:rPr dirty="0" sz="1000" spc="85">
                <a:latin typeface="PMingLiU"/>
                <a:cs typeface="PMingLiU"/>
              </a:rPr>
              <a:t>d</a:t>
            </a:r>
            <a:r>
              <a:rPr dirty="0" sz="1000" spc="50">
                <a:latin typeface="PMingLiU"/>
                <a:cs typeface="PMingLiU"/>
              </a:rPr>
              <a:t>ization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fat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content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standa</a:t>
            </a:r>
            <a:r>
              <a:rPr dirty="0" sz="1000" spc="60">
                <a:latin typeface="PMingLiU"/>
                <a:cs typeface="PMingLiU"/>
              </a:rPr>
              <a:t>r</a:t>
            </a:r>
            <a:r>
              <a:rPr dirty="0" sz="1000" spc="45">
                <a:latin typeface="PMingLiU"/>
                <a:cs typeface="PMingLiU"/>
              </a:rPr>
              <a:t>dized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milk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cream.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These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systems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usually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ha</a:t>
            </a:r>
            <a:r>
              <a:rPr dirty="0" sz="1000" spc="70">
                <a:latin typeface="PMingLiU"/>
                <a:cs typeface="PMingLiU"/>
              </a:rPr>
              <a:t>v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two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co</a:t>
            </a:r>
            <a:r>
              <a:rPr dirty="0" sz="1000" spc="70">
                <a:latin typeface="PMingLiU"/>
                <a:cs typeface="PMingLiU"/>
              </a:rPr>
              <a:t>n</a:t>
            </a:r>
            <a:r>
              <a:rPr dirty="0" sz="1000" spc="60">
                <a:latin typeface="PMingLiU"/>
                <a:cs typeface="PMingLiU"/>
              </a:rPr>
              <a:t>trol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loops: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one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for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cream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fat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content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one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for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standa</a:t>
            </a:r>
            <a:r>
              <a:rPr dirty="0" sz="1000" spc="60">
                <a:latin typeface="PMingLiU"/>
                <a:cs typeface="PMingLiU"/>
              </a:rPr>
              <a:t>r</a:t>
            </a:r>
            <a:r>
              <a:rPr dirty="0" sz="1000" spc="45">
                <a:latin typeface="PMingLiU"/>
                <a:cs typeface="PMingLiU"/>
              </a:rPr>
              <a:t>dized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m</a:t>
            </a:r>
            <a:r>
              <a:rPr dirty="0" sz="1000" spc="35">
                <a:latin typeface="PMingLiU"/>
                <a:cs typeface="PMingLiU"/>
              </a:rPr>
              <a:t>i</a:t>
            </a:r>
            <a:r>
              <a:rPr dirty="0" sz="1000" spc="45">
                <a:latin typeface="PMingLiU"/>
                <a:cs typeface="PMingLiU"/>
              </a:rPr>
              <a:t>lk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fat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c</a:t>
            </a:r>
            <a:r>
              <a:rPr dirty="0" sz="1000" spc="60">
                <a:latin typeface="PMingLiU"/>
                <a:cs typeface="PMingLiU"/>
              </a:rPr>
              <a:t>o</a:t>
            </a:r>
            <a:r>
              <a:rPr dirty="0" sz="1000" spc="60">
                <a:latin typeface="PMingLiU"/>
                <a:cs typeface="PMingLiU"/>
              </a:rPr>
              <a:t>ntent.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fat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content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cream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obtai</a:t>
            </a:r>
            <a:r>
              <a:rPr dirty="0" sz="1000" spc="85">
                <a:latin typeface="PMingLiU"/>
                <a:cs typeface="PMingLiU"/>
              </a:rPr>
              <a:t>n</a:t>
            </a:r>
            <a:r>
              <a:rPr dirty="0" sz="1000" spc="50">
                <a:latin typeface="PMingLiU"/>
                <a:cs typeface="PMingLiU"/>
              </a:rPr>
              <a:t>ed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by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a</a:t>
            </a:r>
            <a:r>
              <a:rPr dirty="0" sz="1000" spc="45">
                <a:latin typeface="PMingLiU"/>
                <a:cs typeface="PMingLiU"/>
              </a:rPr>
              <a:t>djusting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its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throughp</a:t>
            </a:r>
            <a:r>
              <a:rPr dirty="0" sz="1000" spc="85">
                <a:latin typeface="PMingLiU"/>
                <a:cs typeface="PMingLiU"/>
              </a:rPr>
              <a:t>u</a:t>
            </a:r>
            <a:r>
              <a:rPr dirty="0" sz="1000" spc="70">
                <a:latin typeface="PMingLiU"/>
                <a:cs typeface="PMingLiU"/>
              </a:rPr>
              <a:t>t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via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sign</a:t>
            </a:r>
            <a:r>
              <a:rPr dirty="0" sz="1000" spc="50">
                <a:latin typeface="PMingLiU"/>
                <a:cs typeface="PMingLiU"/>
              </a:rPr>
              <a:t>a</a:t>
            </a:r>
            <a:r>
              <a:rPr dirty="0" sz="1000" spc="15">
                <a:latin typeface="PMingLiU"/>
                <a:cs typeface="PMingLiU"/>
              </a:rPr>
              <a:t>ls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from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mass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flow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meter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installed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cream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line.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fat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content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2124" y="686722"/>
            <a:ext cx="2910840" cy="38728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715">
              <a:lnSpc>
                <a:spcPct val="100000"/>
              </a:lnSpc>
            </a:pPr>
            <a:r>
              <a:rPr dirty="0" sz="1000" spc="65">
                <a:latin typeface="PMingLiU"/>
                <a:cs typeface="PMingLiU"/>
              </a:rPr>
              <a:t>standar</a:t>
            </a:r>
            <a:r>
              <a:rPr dirty="0" sz="1000" spc="85">
                <a:latin typeface="PMingLiU"/>
                <a:cs typeface="PMingLiU"/>
              </a:rPr>
              <a:t>d</a:t>
            </a:r>
            <a:r>
              <a:rPr dirty="0" sz="1000" spc="35">
                <a:latin typeface="PMingLiU"/>
                <a:cs typeface="PMingLiU"/>
              </a:rPr>
              <a:t>ized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milk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obtai</a:t>
            </a:r>
            <a:r>
              <a:rPr dirty="0" sz="1000" spc="85">
                <a:latin typeface="PMingLiU"/>
                <a:cs typeface="PMingLiU"/>
              </a:rPr>
              <a:t>n</a:t>
            </a:r>
            <a:r>
              <a:rPr dirty="0" sz="1000" spc="50">
                <a:latin typeface="PMingLiU"/>
                <a:cs typeface="PMingLiU"/>
              </a:rPr>
              <a:t>ed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by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dosing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part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cream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skimm</a:t>
            </a:r>
            <a:r>
              <a:rPr dirty="0" sz="1000" spc="50">
                <a:latin typeface="PMingLiU"/>
                <a:cs typeface="PMingLiU"/>
              </a:rPr>
              <a:t>e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milk.</a:t>
            </a:r>
            <a:endParaRPr sz="1000">
              <a:latin typeface="PMingLiU"/>
              <a:cs typeface="PMingLiU"/>
            </a:endParaRPr>
          </a:p>
          <a:p>
            <a:pPr algn="just" marL="12700" marR="5080" indent="125730">
              <a:lnSpc>
                <a:spcPts val="1200"/>
              </a:lnSpc>
              <a:spcBef>
                <a:spcPts val="35"/>
              </a:spcBef>
            </a:pPr>
            <a:r>
              <a:rPr dirty="0" sz="1000" spc="85">
                <a:latin typeface="PMingLiU"/>
                <a:cs typeface="PMingLiU"/>
              </a:rPr>
              <a:t>Two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flow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tran</a:t>
            </a:r>
            <a:r>
              <a:rPr dirty="0" sz="1000" spc="65">
                <a:latin typeface="PMingLiU"/>
                <a:cs typeface="PMingLiU"/>
              </a:rPr>
              <a:t>s</a:t>
            </a:r>
            <a:r>
              <a:rPr dirty="0" sz="1000" spc="50">
                <a:latin typeface="PMingLiU"/>
                <a:cs typeface="PMingLiU"/>
              </a:rPr>
              <a:t>mitters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90">
                <a:latin typeface="PMingLiU"/>
                <a:cs typeface="PMingLiU"/>
              </a:rPr>
              <a:t>n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one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mass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flow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meter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are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availab</a:t>
            </a:r>
            <a:r>
              <a:rPr dirty="0" sz="1000" spc="40">
                <a:latin typeface="PMingLiU"/>
                <a:cs typeface="PMingLiU"/>
              </a:rPr>
              <a:t>l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for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measur</a:t>
            </a:r>
            <a:r>
              <a:rPr dirty="0" sz="1000" spc="35">
                <a:latin typeface="PMingLiU"/>
                <a:cs typeface="PMingLiU"/>
              </a:rPr>
              <a:t>i</a:t>
            </a:r>
            <a:r>
              <a:rPr dirty="0" sz="1000" spc="50">
                <a:latin typeface="PMingLiU"/>
                <a:cs typeface="PMingLiU"/>
              </a:rPr>
              <a:t>ng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through</a:t>
            </a:r>
            <a:r>
              <a:rPr dirty="0" sz="1000" spc="85">
                <a:latin typeface="PMingLiU"/>
                <a:cs typeface="PMingLiU"/>
              </a:rPr>
              <a:t>p</a:t>
            </a:r>
            <a:r>
              <a:rPr dirty="0" sz="1000" spc="55">
                <a:latin typeface="PMingLiU"/>
                <a:cs typeface="PMingLiU"/>
              </a:rPr>
              <a:t>uts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of:</a:t>
            </a:r>
            <a:endParaRPr sz="1000">
              <a:latin typeface="PMingLiU"/>
              <a:cs typeface="PMingLiU"/>
            </a:endParaRPr>
          </a:p>
          <a:p>
            <a:pPr marL="145415" indent="-132715">
              <a:lnSpc>
                <a:spcPts val="1200"/>
              </a:lnSpc>
              <a:spcBef>
                <a:spcPts val="550"/>
              </a:spcBef>
              <a:buSzPct val="110000"/>
              <a:buFont typeface="Arial"/>
              <a:buChar char="•"/>
              <a:tabLst>
                <a:tab pos="146050" algn="l"/>
              </a:tabLst>
            </a:pPr>
            <a:r>
              <a:rPr dirty="0" sz="1000" spc="60">
                <a:latin typeface="PMingLiU"/>
                <a:cs typeface="PMingLiU"/>
              </a:rPr>
              <a:t>cream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from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centrif</a:t>
            </a:r>
            <a:r>
              <a:rPr dirty="0" sz="1000" spc="70">
                <a:latin typeface="PMingLiU"/>
                <a:cs typeface="PMingLiU"/>
              </a:rPr>
              <a:t>u</a:t>
            </a:r>
            <a:r>
              <a:rPr dirty="0" sz="1000" spc="25">
                <a:latin typeface="PMingLiU"/>
                <a:cs typeface="PMingLiU"/>
              </a:rPr>
              <a:t>ge</a:t>
            </a:r>
            <a:endParaRPr sz="1000">
              <a:latin typeface="PMingLiU"/>
              <a:cs typeface="PMingLiU"/>
            </a:endParaRPr>
          </a:p>
          <a:p>
            <a:pPr marL="145415" indent="-132715">
              <a:lnSpc>
                <a:spcPts val="1195"/>
              </a:lnSpc>
              <a:buSzPct val="110000"/>
              <a:buFont typeface="Arial"/>
              <a:buChar char="•"/>
              <a:tabLst>
                <a:tab pos="146050" algn="l"/>
              </a:tabLst>
            </a:pPr>
            <a:r>
              <a:rPr dirty="0" sz="1000" spc="60">
                <a:latin typeface="PMingLiU"/>
                <a:cs typeface="PMingLiU"/>
              </a:rPr>
              <a:t>cream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inco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65">
                <a:latin typeface="PMingLiU"/>
                <a:cs typeface="PMingLiU"/>
              </a:rPr>
              <a:t>porat</a:t>
            </a:r>
            <a:r>
              <a:rPr dirty="0" sz="1000" spc="75">
                <a:latin typeface="PMingLiU"/>
                <a:cs typeface="PMingLiU"/>
              </a:rPr>
              <a:t>e</a:t>
            </a:r>
            <a:r>
              <a:rPr dirty="0" sz="1000" spc="80">
                <a:latin typeface="PMingLiU"/>
                <a:cs typeface="PMingLiU"/>
              </a:rPr>
              <a:t>d</a:t>
            </a:r>
            <a:endParaRPr sz="1000">
              <a:latin typeface="PMingLiU"/>
              <a:cs typeface="PMingLiU"/>
            </a:endParaRPr>
          </a:p>
          <a:p>
            <a:pPr marL="145415" indent="-132715">
              <a:lnSpc>
                <a:spcPts val="1200"/>
              </a:lnSpc>
              <a:buSzPct val="110000"/>
              <a:buFont typeface="Arial"/>
              <a:buChar char="•"/>
              <a:tabLst>
                <a:tab pos="146050" algn="l"/>
              </a:tabLst>
            </a:pPr>
            <a:r>
              <a:rPr dirty="0" sz="1000" spc="80">
                <a:latin typeface="PMingLiU"/>
                <a:cs typeface="PMingLiU"/>
              </a:rPr>
              <a:t>raw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milk.</a:t>
            </a:r>
            <a:endParaRPr sz="1000">
              <a:latin typeface="PMingLiU"/>
              <a:cs typeface="PMingLiU"/>
            </a:endParaRPr>
          </a:p>
          <a:p>
            <a:pPr algn="just" marL="12700" marR="5715" indent="125730">
              <a:lnSpc>
                <a:spcPct val="100000"/>
              </a:lnSpc>
              <a:spcBef>
                <a:spcPts val="590"/>
              </a:spcBef>
            </a:pPr>
            <a:r>
              <a:rPr dirty="0" sz="1000" spc="80">
                <a:latin typeface="PMingLiU"/>
                <a:cs typeface="PMingLiU"/>
              </a:rPr>
              <a:t>Wi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80">
                <a:latin typeface="PMingLiU"/>
                <a:cs typeface="PMingLiU"/>
              </a:rPr>
              <a:t>h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this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informa</a:t>
            </a:r>
            <a:r>
              <a:rPr dirty="0" sz="1000" spc="50">
                <a:latin typeface="PMingLiU"/>
                <a:cs typeface="PMingLiU"/>
              </a:rPr>
              <a:t>t</a:t>
            </a:r>
            <a:r>
              <a:rPr dirty="0" sz="1000" spc="55">
                <a:latin typeface="PMingLiU"/>
                <a:cs typeface="PMingLiU"/>
              </a:rPr>
              <a:t>ion,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compu</a:t>
            </a:r>
            <a:r>
              <a:rPr dirty="0" sz="1000" spc="45">
                <a:latin typeface="PMingLiU"/>
                <a:cs typeface="PMingLiU"/>
              </a:rPr>
              <a:t>t</a:t>
            </a:r>
            <a:r>
              <a:rPr dirty="0" sz="1000" spc="45">
                <a:latin typeface="PMingLiU"/>
                <a:cs typeface="PMingLiU"/>
              </a:rPr>
              <a:t>er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can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calculate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through</a:t>
            </a:r>
            <a:r>
              <a:rPr dirty="0" sz="1000" spc="85">
                <a:latin typeface="PMingLiU"/>
                <a:cs typeface="PMingLiU"/>
              </a:rPr>
              <a:t>p</a:t>
            </a:r>
            <a:r>
              <a:rPr dirty="0" sz="1000" spc="55">
                <a:latin typeface="PMingLiU"/>
                <a:cs typeface="PMingLiU"/>
              </a:rPr>
              <a:t>uts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other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sys</a:t>
            </a:r>
            <a:r>
              <a:rPr dirty="0" sz="1000" spc="25">
                <a:latin typeface="PMingLiU"/>
                <a:cs typeface="PMingLiU"/>
              </a:rPr>
              <a:t>t</a:t>
            </a:r>
            <a:r>
              <a:rPr dirty="0" sz="1000" spc="45">
                <a:latin typeface="PMingLiU"/>
                <a:cs typeface="PMingLiU"/>
              </a:rPr>
              <a:t>ems,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n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35">
                <a:latin typeface="PMingLiU"/>
                <a:cs typeface="PMingLiU"/>
              </a:rPr>
              <a:t>mely:</a:t>
            </a:r>
            <a:endParaRPr sz="1000">
              <a:latin typeface="PMingLiU"/>
              <a:cs typeface="PMingLiU"/>
            </a:endParaRPr>
          </a:p>
          <a:p>
            <a:pPr marL="145415" indent="-132715">
              <a:lnSpc>
                <a:spcPts val="1200"/>
              </a:lnSpc>
              <a:spcBef>
                <a:spcPts val="590"/>
              </a:spcBef>
              <a:buSzPct val="110000"/>
              <a:buFont typeface="Arial"/>
              <a:buChar char="•"/>
              <a:tabLst>
                <a:tab pos="146050" algn="l"/>
              </a:tabLst>
            </a:pPr>
            <a:r>
              <a:rPr dirty="0" sz="1000" spc="70">
                <a:latin typeface="PMingLiU"/>
                <a:cs typeface="PMingLiU"/>
              </a:rPr>
              <a:t>standa</a:t>
            </a:r>
            <a:r>
              <a:rPr dirty="0" sz="1000" spc="60">
                <a:latin typeface="PMingLiU"/>
                <a:cs typeface="PMingLiU"/>
              </a:rPr>
              <a:t>r</a:t>
            </a:r>
            <a:r>
              <a:rPr dirty="0" sz="1000" spc="35">
                <a:latin typeface="PMingLiU"/>
                <a:cs typeface="PMingLiU"/>
              </a:rPr>
              <a:t>diz</a:t>
            </a:r>
            <a:r>
              <a:rPr dirty="0" sz="1000" spc="45">
                <a:latin typeface="PMingLiU"/>
                <a:cs typeface="PMingLiU"/>
              </a:rPr>
              <a:t>e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milk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from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centri</a:t>
            </a:r>
            <a:r>
              <a:rPr dirty="0" sz="1000" spc="50">
                <a:latin typeface="PMingLiU"/>
                <a:cs typeface="PMingLiU"/>
              </a:rPr>
              <a:t>f</a:t>
            </a:r>
            <a:r>
              <a:rPr dirty="0" sz="1000" spc="45">
                <a:latin typeface="PMingLiU"/>
                <a:cs typeface="PMingLiU"/>
              </a:rPr>
              <a:t>uge</a:t>
            </a:r>
            <a:endParaRPr sz="1000">
              <a:latin typeface="PMingLiU"/>
              <a:cs typeface="PMingLiU"/>
            </a:endParaRPr>
          </a:p>
          <a:p>
            <a:pPr marL="145415" indent="-132715">
              <a:lnSpc>
                <a:spcPts val="1195"/>
              </a:lnSpc>
              <a:buSzPct val="110000"/>
              <a:buFont typeface="Arial"/>
              <a:buChar char="•"/>
              <a:tabLst>
                <a:tab pos="146050" algn="l"/>
              </a:tabLst>
            </a:pPr>
            <a:r>
              <a:rPr dirty="0" sz="1000" spc="50">
                <a:latin typeface="PMingLiU"/>
                <a:cs typeface="PMingLiU"/>
              </a:rPr>
              <a:t>skim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m</a:t>
            </a:r>
            <a:r>
              <a:rPr dirty="0" sz="1000" spc="35">
                <a:latin typeface="PMingLiU"/>
                <a:cs typeface="PMingLiU"/>
              </a:rPr>
              <a:t>i</a:t>
            </a:r>
            <a:r>
              <a:rPr dirty="0" sz="1000" spc="45">
                <a:latin typeface="PMingLiU"/>
                <a:cs typeface="PMingLiU"/>
              </a:rPr>
              <a:t>lk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from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centrif</a:t>
            </a:r>
            <a:r>
              <a:rPr dirty="0" sz="1000" spc="70">
                <a:latin typeface="PMingLiU"/>
                <a:cs typeface="PMingLiU"/>
              </a:rPr>
              <a:t>u</a:t>
            </a:r>
            <a:r>
              <a:rPr dirty="0" sz="1000" spc="25">
                <a:latin typeface="PMingLiU"/>
                <a:cs typeface="PMingLiU"/>
              </a:rPr>
              <a:t>ge</a:t>
            </a:r>
            <a:endParaRPr sz="1000">
              <a:latin typeface="PMingLiU"/>
              <a:cs typeface="PMingLiU"/>
            </a:endParaRPr>
          </a:p>
          <a:p>
            <a:pPr marL="145415" indent="-132715">
              <a:lnSpc>
                <a:spcPts val="1200"/>
              </a:lnSpc>
              <a:buSzPct val="110000"/>
              <a:buFont typeface="Arial"/>
              <a:buChar char="•"/>
              <a:tabLst>
                <a:tab pos="146050" algn="l"/>
              </a:tabLst>
            </a:pPr>
            <a:r>
              <a:rPr dirty="0" sz="1000" spc="55">
                <a:latin typeface="PMingLiU"/>
                <a:cs typeface="PMingLiU"/>
              </a:rPr>
              <a:t>surp</a:t>
            </a:r>
            <a:r>
              <a:rPr dirty="0" sz="1000" spc="40">
                <a:latin typeface="PMingLiU"/>
                <a:cs typeface="PMingLiU"/>
              </a:rPr>
              <a:t>l</a:t>
            </a:r>
            <a:r>
              <a:rPr dirty="0" sz="1000" spc="45">
                <a:latin typeface="PMingLiU"/>
                <a:cs typeface="PMingLiU"/>
              </a:rPr>
              <a:t>us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standa</a:t>
            </a:r>
            <a:r>
              <a:rPr dirty="0" sz="1000" spc="60">
                <a:latin typeface="PMingLiU"/>
                <a:cs typeface="PMingLiU"/>
              </a:rPr>
              <a:t>r</a:t>
            </a:r>
            <a:r>
              <a:rPr dirty="0" sz="1000" spc="45">
                <a:latin typeface="PMingLiU"/>
                <a:cs typeface="PMingLiU"/>
              </a:rPr>
              <a:t>dized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crea</a:t>
            </a:r>
            <a:r>
              <a:rPr dirty="0" sz="1000" spc="100">
                <a:latin typeface="PMingLiU"/>
                <a:cs typeface="PMingLiU"/>
              </a:rPr>
              <a:t>m</a:t>
            </a:r>
            <a:r>
              <a:rPr dirty="0" sz="1000" spc="45">
                <a:latin typeface="PMingLiU"/>
                <a:cs typeface="PMingLiU"/>
              </a:rPr>
              <a:t>.</a:t>
            </a:r>
            <a:endParaRPr sz="1000">
              <a:latin typeface="PMingLiU"/>
              <a:cs typeface="PMingLiU"/>
            </a:endParaRPr>
          </a:p>
          <a:p>
            <a:pPr algn="just" marL="12700" marR="5080" indent="126364">
              <a:lnSpc>
                <a:spcPct val="100000"/>
              </a:lnSpc>
              <a:spcBef>
                <a:spcPts val="590"/>
              </a:spcBef>
            </a:pP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mass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flow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meter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measures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cream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dens</a:t>
            </a:r>
            <a:r>
              <a:rPr dirty="0" sz="1000" spc="30">
                <a:latin typeface="PMingLiU"/>
                <a:cs typeface="PMingLiU"/>
              </a:rPr>
              <a:t>i</a:t>
            </a:r>
            <a:r>
              <a:rPr dirty="0" sz="1000" spc="45">
                <a:latin typeface="PMingLiU"/>
                <a:cs typeface="PMingLiU"/>
              </a:rPr>
              <a:t>ty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qua</a:t>
            </a:r>
            <a:r>
              <a:rPr dirty="0" sz="1000" spc="85">
                <a:latin typeface="PMingLiU"/>
                <a:cs typeface="PMingLiU"/>
              </a:rPr>
              <a:t>n</a:t>
            </a:r>
            <a:r>
              <a:rPr dirty="0" sz="1000" spc="45">
                <a:latin typeface="PMingLiU"/>
                <a:cs typeface="PMingLiU"/>
              </a:rPr>
              <a:t>tity.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compu</a:t>
            </a:r>
            <a:r>
              <a:rPr dirty="0" sz="1000" spc="45">
                <a:latin typeface="PMingLiU"/>
                <a:cs typeface="PMingLiU"/>
              </a:rPr>
              <a:t>t</a:t>
            </a:r>
            <a:r>
              <a:rPr dirty="0" sz="1000" spc="45">
                <a:latin typeface="PMingLiU"/>
                <a:cs typeface="PMingLiU"/>
              </a:rPr>
              <a:t>er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transfor</a:t>
            </a:r>
            <a:r>
              <a:rPr dirty="0" sz="1000" spc="125">
                <a:latin typeface="PMingLiU"/>
                <a:cs typeface="PMingLiU"/>
              </a:rPr>
              <a:t>m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this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dens</a:t>
            </a:r>
            <a:r>
              <a:rPr dirty="0" sz="1000" spc="30">
                <a:latin typeface="PMingLiU"/>
                <a:cs typeface="PMingLiU"/>
              </a:rPr>
              <a:t>i</a:t>
            </a:r>
            <a:r>
              <a:rPr dirty="0" sz="1000" spc="45">
                <a:latin typeface="PMingLiU"/>
                <a:cs typeface="PMingLiU"/>
              </a:rPr>
              <a:t>ty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into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fat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c</a:t>
            </a:r>
            <a:r>
              <a:rPr dirty="0" sz="1000" spc="60">
                <a:latin typeface="PMingLiU"/>
                <a:cs typeface="PMingLiU"/>
              </a:rPr>
              <a:t>o</a:t>
            </a:r>
            <a:r>
              <a:rPr dirty="0" sz="1000" spc="60">
                <a:latin typeface="PMingLiU"/>
                <a:cs typeface="PMingLiU"/>
              </a:rPr>
              <a:t>ntent.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Combin</a:t>
            </a:r>
            <a:r>
              <a:rPr dirty="0" sz="1000" spc="45">
                <a:latin typeface="PMingLiU"/>
                <a:cs typeface="PMingLiU"/>
              </a:rPr>
              <a:t>i</a:t>
            </a:r>
            <a:r>
              <a:rPr dirty="0" sz="1000" spc="50">
                <a:latin typeface="PMingLiU"/>
                <a:cs typeface="PMingLiU"/>
              </a:rPr>
              <a:t>ng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info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70">
                <a:latin typeface="PMingLiU"/>
                <a:cs typeface="PMingLiU"/>
              </a:rPr>
              <a:t>mation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for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fat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content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thro</a:t>
            </a:r>
            <a:r>
              <a:rPr dirty="0" sz="1000" spc="100">
                <a:latin typeface="PMingLiU"/>
                <a:cs typeface="PMingLiU"/>
              </a:rPr>
              <a:t>u</a:t>
            </a:r>
            <a:r>
              <a:rPr dirty="0" sz="1000" spc="65">
                <a:latin typeface="PMingLiU"/>
                <a:cs typeface="PMingLiU"/>
              </a:rPr>
              <a:t>ghput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data,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compu</a:t>
            </a:r>
            <a:r>
              <a:rPr dirty="0" sz="1000" spc="45">
                <a:latin typeface="PMingLiU"/>
                <a:cs typeface="PMingLiU"/>
              </a:rPr>
              <a:t>t</a:t>
            </a:r>
            <a:r>
              <a:rPr dirty="0" sz="1000" spc="45">
                <a:latin typeface="PMingLiU"/>
                <a:cs typeface="PMingLiU"/>
              </a:rPr>
              <a:t>er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regu</a:t>
            </a:r>
            <a:r>
              <a:rPr dirty="0" sz="1000" spc="35">
                <a:latin typeface="PMingLiU"/>
                <a:cs typeface="PMingLiU"/>
              </a:rPr>
              <a:t>l</a:t>
            </a:r>
            <a:r>
              <a:rPr dirty="0" sz="1000" spc="45">
                <a:latin typeface="PMingLiU"/>
                <a:cs typeface="PMingLiU"/>
              </a:rPr>
              <a:t>ates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sys</a:t>
            </a:r>
            <a:r>
              <a:rPr dirty="0" sz="1000" spc="25">
                <a:latin typeface="PMingLiU"/>
                <a:cs typeface="PMingLiU"/>
              </a:rPr>
              <a:t>t</a:t>
            </a:r>
            <a:r>
              <a:rPr dirty="0" sz="1000" spc="60">
                <a:latin typeface="PMingLiU"/>
                <a:cs typeface="PMingLiU"/>
              </a:rPr>
              <a:t>em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control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valv</a:t>
            </a:r>
            <a:r>
              <a:rPr dirty="0" sz="1000" spc="40">
                <a:latin typeface="PMingLiU"/>
                <a:cs typeface="PMingLiU"/>
              </a:rPr>
              <a:t>e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for:</a:t>
            </a:r>
            <a:endParaRPr sz="1000">
              <a:latin typeface="PMingLiU"/>
              <a:cs typeface="PMingLiU"/>
            </a:endParaRPr>
          </a:p>
          <a:p>
            <a:pPr marL="145415" marR="5080" indent="-132715">
              <a:lnSpc>
                <a:spcPct val="100000"/>
              </a:lnSpc>
              <a:spcBef>
                <a:spcPts val="590"/>
              </a:spcBef>
              <a:buSzPct val="110000"/>
              <a:buFont typeface="Arial"/>
              <a:buChar char="•"/>
              <a:tabLst>
                <a:tab pos="146050" algn="l"/>
              </a:tabLst>
            </a:pPr>
            <a:r>
              <a:rPr dirty="0" sz="1000" spc="45">
                <a:latin typeface="PMingLiU"/>
                <a:cs typeface="PMingLiU"/>
              </a:rPr>
              <a:t>achi</a:t>
            </a:r>
            <a:r>
              <a:rPr dirty="0" sz="1000" spc="50">
                <a:latin typeface="PMingLiU"/>
                <a:cs typeface="PMingLiU"/>
              </a:rPr>
              <a:t>e</a:t>
            </a:r>
            <a:r>
              <a:rPr dirty="0" sz="1000" spc="35">
                <a:latin typeface="PMingLiU"/>
                <a:cs typeface="PMingLiU"/>
              </a:rPr>
              <a:t>ving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fat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content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req</a:t>
            </a:r>
            <a:r>
              <a:rPr dirty="0" sz="1000" spc="75">
                <a:latin typeface="PMingLiU"/>
                <a:cs typeface="PMingLiU"/>
              </a:rPr>
              <a:t>u</a:t>
            </a:r>
            <a:r>
              <a:rPr dirty="0" sz="1000" spc="45">
                <a:latin typeface="PMingLiU"/>
                <a:cs typeface="PMingLiU"/>
              </a:rPr>
              <a:t>ired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stand-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ardi</a:t>
            </a:r>
            <a:r>
              <a:rPr dirty="0" sz="1000" spc="65">
                <a:latin typeface="PMingLiU"/>
                <a:cs typeface="PMingLiU"/>
              </a:rPr>
              <a:t>z</a:t>
            </a:r>
            <a:r>
              <a:rPr dirty="0" sz="1000" spc="50">
                <a:latin typeface="PMingLiU"/>
                <a:cs typeface="PMingLiU"/>
              </a:rPr>
              <a:t>ed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cream</a:t>
            </a:r>
            <a:endParaRPr sz="1000">
              <a:latin typeface="PMingLiU"/>
              <a:cs typeface="PMingLiU"/>
            </a:endParaRPr>
          </a:p>
          <a:p>
            <a:pPr algn="just" marL="145415" marR="5080" indent="-132715">
              <a:lnSpc>
                <a:spcPts val="1200"/>
              </a:lnSpc>
              <a:spcBef>
                <a:spcPts val="35"/>
              </a:spcBef>
              <a:buSzPct val="110000"/>
              <a:buFont typeface="Arial"/>
              <a:buChar char="•"/>
              <a:tabLst>
                <a:tab pos="146050" algn="l"/>
              </a:tabLst>
            </a:pPr>
            <a:r>
              <a:rPr dirty="0" sz="1000" spc="40">
                <a:latin typeface="PMingLiU"/>
                <a:cs typeface="PMingLiU"/>
              </a:rPr>
              <a:t>rei</a:t>
            </a:r>
            <a:r>
              <a:rPr dirty="0" sz="1000" spc="65">
                <a:latin typeface="PMingLiU"/>
                <a:cs typeface="PMingLiU"/>
              </a:rPr>
              <a:t>n</a:t>
            </a:r>
            <a:r>
              <a:rPr dirty="0" sz="1000" spc="70">
                <a:latin typeface="PMingLiU"/>
                <a:cs typeface="PMingLiU"/>
              </a:rPr>
              <a:t>corpora</a:t>
            </a:r>
            <a:r>
              <a:rPr dirty="0" sz="1000" spc="50">
                <a:latin typeface="PMingLiU"/>
                <a:cs typeface="PMingLiU"/>
              </a:rPr>
              <a:t>t</a:t>
            </a:r>
            <a:r>
              <a:rPr dirty="0" sz="1000" spc="40">
                <a:latin typeface="PMingLiU"/>
                <a:cs typeface="PMingLiU"/>
              </a:rPr>
              <a:t>ing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necessary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amount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stand-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ardi</a:t>
            </a:r>
            <a:r>
              <a:rPr dirty="0" sz="1000" spc="65">
                <a:latin typeface="PMingLiU"/>
                <a:cs typeface="PMingLiU"/>
              </a:rPr>
              <a:t>z</a:t>
            </a:r>
            <a:r>
              <a:rPr dirty="0" sz="1000" spc="50">
                <a:latin typeface="PMingLiU"/>
                <a:cs typeface="PMingLiU"/>
              </a:rPr>
              <a:t>ed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cream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skim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milk,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order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obta</a:t>
            </a:r>
            <a:r>
              <a:rPr dirty="0" sz="1000" spc="50">
                <a:latin typeface="PMingLiU"/>
                <a:cs typeface="PMingLiU"/>
              </a:rPr>
              <a:t>i</a:t>
            </a:r>
            <a:r>
              <a:rPr dirty="0" sz="1000" spc="80">
                <a:latin typeface="PMingLiU"/>
                <a:cs typeface="PMingLiU"/>
              </a:rPr>
              <a:t>n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required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fat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content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standa</a:t>
            </a:r>
            <a:r>
              <a:rPr dirty="0" sz="1000" spc="60">
                <a:latin typeface="PMingLiU"/>
                <a:cs typeface="PMingLiU"/>
              </a:rPr>
              <a:t>r</a:t>
            </a:r>
            <a:r>
              <a:rPr dirty="0" sz="1000" spc="45">
                <a:latin typeface="PMingLiU"/>
                <a:cs typeface="PMingLiU"/>
              </a:rPr>
              <a:t>dized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milk.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32023" y="4754153"/>
            <a:ext cx="2911475" cy="3411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3335">
              <a:lnSpc>
                <a:spcPct val="100000"/>
              </a:lnSpc>
            </a:pPr>
            <a:r>
              <a:rPr dirty="0" sz="900" spc="60">
                <a:latin typeface="Arial"/>
                <a:cs typeface="Arial"/>
              </a:rPr>
              <a:t>Clarification</a:t>
            </a:r>
            <a:endParaRPr sz="900">
              <a:latin typeface="Arial"/>
              <a:cs typeface="Arial"/>
            </a:endParaRPr>
          </a:p>
          <a:p>
            <a:pPr algn="just" marL="13335" marR="5080">
              <a:lnSpc>
                <a:spcPct val="100000"/>
              </a:lnSpc>
              <a:spcBef>
                <a:spcPts val="640"/>
              </a:spcBef>
            </a:pP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order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me</a:t>
            </a:r>
            <a:r>
              <a:rPr dirty="0" sz="1000" spc="45">
                <a:latin typeface="PMingLiU"/>
                <a:cs typeface="PMingLiU"/>
              </a:rPr>
              <a:t>e</a:t>
            </a:r>
            <a:r>
              <a:rPr dirty="0" sz="1000" spc="70">
                <a:latin typeface="PMingLiU"/>
                <a:cs typeface="PMingLiU"/>
              </a:rPr>
              <a:t>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require</a:t>
            </a:r>
            <a:r>
              <a:rPr dirty="0" sz="1000" spc="110">
                <a:latin typeface="PMingLiU"/>
                <a:cs typeface="PMingLiU"/>
              </a:rPr>
              <a:t>m</a:t>
            </a:r>
            <a:r>
              <a:rPr dirty="0" sz="1000" spc="45">
                <a:latin typeface="PMingLiU"/>
                <a:cs typeface="PMingLiU"/>
              </a:rPr>
              <a:t>ents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natio</a:t>
            </a:r>
            <a:r>
              <a:rPr dirty="0" sz="1000" spc="85">
                <a:latin typeface="PMingLiU"/>
                <a:cs typeface="PMingLiU"/>
              </a:rPr>
              <a:t>n</a:t>
            </a:r>
            <a:r>
              <a:rPr dirty="0" sz="1000" spc="50">
                <a:latin typeface="PMingLiU"/>
                <a:cs typeface="PMingLiU"/>
              </a:rPr>
              <a:t>al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interna</a:t>
            </a:r>
            <a:r>
              <a:rPr dirty="0" sz="1000" spc="50">
                <a:latin typeface="PMingLiU"/>
                <a:cs typeface="PMingLiU"/>
              </a:rPr>
              <a:t>t</a:t>
            </a:r>
            <a:r>
              <a:rPr dirty="0" sz="1000" spc="55">
                <a:latin typeface="PMingLiU"/>
                <a:cs typeface="PMingLiU"/>
              </a:rPr>
              <a:t>ional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regulatio</a:t>
            </a:r>
            <a:r>
              <a:rPr dirty="0" sz="1000" spc="75">
                <a:latin typeface="PMingLiU"/>
                <a:cs typeface="PMingLiU"/>
              </a:rPr>
              <a:t>n</a:t>
            </a:r>
            <a:r>
              <a:rPr dirty="0" sz="1000" spc="30">
                <a:latin typeface="PMingLiU"/>
                <a:cs typeface="PMingLiU"/>
              </a:rPr>
              <a:t>s,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well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customer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e</a:t>
            </a:r>
            <a:r>
              <a:rPr dirty="0" sz="1000" spc="60">
                <a:latin typeface="PMingLiU"/>
                <a:cs typeface="PMingLiU"/>
              </a:rPr>
              <a:t>x</a:t>
            </a:r>
            <a:r>
              <a:rPr dirty="0" sz="1000" spc="15">
                <a:latin typeface="PMingLiU"/>
                <a:cs typeface="PMingLiU"/>
              </a:rPr>
              <a:t>-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pectati</a:t>
            </a:r>
            <a:r>
              <a:rPr dirty="0" sz="1000" spc="75">
                <a:latin typeface="PMingLiU"/>
                <a:cs typeface="PMingLiU"/>
              </a:rPr>
              <a:t>o</a:t>
            </a:r>
            <a:r>
              <a:rPr dirty="0" sz="1000" spc="45">
                <a:latin typeface="PMingLiU"/>
                <a:cs typeface="PMingLiU"/>
              </a:rPr>
              <a:t>ns,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milk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milk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products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should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undergo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adequate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clarifi</a:t>
            </a:r>
            <a:r>
              <a:rPr dirty="0" sz="1000" spc="35">
                <a:latin typeface="PMingLiU"/>
                <a:cs typeface="PMingLiU"/>
              </a:rPr>
              <a:t>c</a:t>
            </a:r>
            <a:r>
              <a:rPr dirty="0" sz="1000" spc="60">
                <a:latin typeface="PMingLiU"/>
                <a:cs typeface="PMingLiU"/>
              </a:rPr>
              <a:t>ation.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Raw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m</a:t>
            </a:r>
            <a:r>
              <a:rPr dirty="0" sz="1000" spc="35">
                <a:latin typeface="PMingLiU"/>
                <a:cs typeface="PMingLiU"/>
              </a:rPr>
              <a:t>i</a:t>
            </a:r>
            <a:r>
              <a:rPr dirty="0" sz="1000" spc="45">
                <a:latin typeface="PMingLiU"/>
                <a:cs typeface="PMingLiU"/>
              </a:rPr>
              <a:t>lk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contains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und</a:t>
            </a:r>
            <a:r>
              <a:rPr dirty="0" sz="1000" spc="65">
                <a:latin typeface="PMingLiU"/>
                <a:cs typeface="PMingLiU"/>
              </a:rPr>
              <a:t>e</a:t>
            </a:r>
            <a:r>
              <a:rPr dirty="0" sz="1000" spc="40">
                <a:latin typeface="PMingLiU"/>
                <a:cs typeface="PMingLiU"/>
              </a:rPr>
              <a:t>sired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constitu</a:t>
            </a:r>
            <a:r>
              <a:rPr dirty="0" sz="1000" spc="65">
                <a:latin typeface="PMingLiU"/>
                <a:cs typeface="PMingLiU"/>
              </a:rPr>
              <a:t>e</a:t>
            </a:r>
            <a:r>
              <a:rPr dirty="0" sz="1000" spc="55">
                <a:latin typeface="PMingLiU"/>
                <a:cs typeface="PMingLiU"/>
              </a:rPr>
              <a:t>nts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such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particles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dirt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bloo</a:t>
            </a:r>
            <a:r>
              <a:rPr dirty="0" sz="1000" spc="75">
                <a:latin typeface="PMingLiU"/>
                <a:cs typeface="PMingLiU"/>
              </a:rPr>
              <a:t>d</a:t>
            </a:r>
            <a:r>
              <a:rPr dirty="0" sz="1000" spc="45">
                <a:latin typeface="PMingLiU"/>
                <a:cs typeface="PMingLiU"/>
              </a:rPr>
              <a:t>,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somatic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cells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and,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cours</a:t>
            </a:r>
            <a:r>
              <a:rPr dirty="0" sz="1000" spc="55">
                <a:latin typeface="PMingLiU"/>
                <a:cs typeface="PMingLiU"/>
              </a:rPr>
              <a:t>e</a:t>
            </a:r>
            <a:r>
              <a:rPr dirty="0" sz="1000" spc="45">
                <a:latin typeface="PMingLiU"/>
                <a:cs typeface="PMingLiU"/>
              </a:rPr>
              <a:t>,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bact</a:t>
            </a:r>
            <a:r>
              <a:rPr dirty="0" sz="1000" spc="65">
                <a:latin typeface="PMingLiU"/>
                <a:cs typeface="PMingLiU"/>
              </a:rPr>
              <a:t>e</a:t>
            </a:r>
            <a:r>
              <a:rPr dirty="0" sz="1000" spc="50">
                <a:latin typeface="PMingLiU"/>
                <a:cs typeface="PMingLiU"/>
              </a:rPr>
              <a:t>ria.</a:t>
            </a:r>
            <a:endParaRPr sz="1000">
              <a:latin typeface="PMingLiU"/>
              <a:cs typeface="PMingLiU"/>
            </a:endParaRPr>
          </a:p>
          <a:p>
            <a:pPr algn="just" marL="12700" marR="5080" indent="126364">
              <a:lnSpc>
                <a:spcPct val="99600"/>
              </a:lnSpc>
            </a:pP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cla</a:t>
            </a:r>
            <a:r>
              <a:rPr dirty="0" sz="1000" spc="45">
                <a:latin typeface="PMingLiU"/>
                <a:cs typeface="PMingLiU"/>
              </a:rPr>
              <a:t>r</a:t>
            </a:r>
            <a:r>
              <a:rPr dirty="0" sz="1000" spc="35">
                <a:latin typeface="PMingLiU"/>
                <a:cs typeface="PMingLiU"/>
              </a:rPr>
              <a:t>ification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milk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can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take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place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at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cold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or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warm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te</a:t>
            </a:r>
            <a:r>
              <a:rPr dirty="0" sz="1000" spc="105">
                <a:latin typeface="PMingLiU"/>
                <a:cs typeface="PMingLiU"/>
              </a:rPr>
              <a:t>m</a:t>
            </a:r>
            <a:r>
              <a:rPr dirty="0" sz="1000" spc="60">
                <a:latin typeface="PMingLiU"/>
                <a:cs typeface="PMingLiU"/>
              </a:rPr>
              <a:t>perature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(3-12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baseline="27777" sz="1050" spc="7">
                <a:latin typeface="Arial"/>
                <a:cs typeface="Arial"/>
              </a:rPr>
              <a:t>o</a:t>
            </a:r>
            <a:r>
              <a:rPr dirty="0" sz="1000" spc="85">
                <a:latin typeface="PMingLiU"/>
                <a:cs typeface="PMingLiU"/>
              </a:rPr>
              <a:t>C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or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125">
                <a:latin typeface="PMingLiU"/>
                <a:cs typeface="PMingLiU"/>
              </a:rPr>
              <a:t>52</a:t>
            </a:r>
            <a:r>
              <a:rPr dirty="0" sz="1000" spc="90">
                <a:latin typeface="PMingLiU"/>
                <a:cs typeface="PMingLiU"/>
              </a:rPr>
              <a:t>-</a:t>
            </a:r>
            <a:r>
              <a:rPr dirty="0" sz="1000" spc="80">
                <a:latin typeface="PMingLiU"/>
                <a:cs typeface="PMingLiU"/>
              </a:rPr>
              <a:t>58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baseline="27777" sz="1050">
                <a:latin typeface="Arial"/>
                <a:cs typeface="Arial"/>
              </a:rPr>
              <a:t>o</a:t>
            </a:r>
            <a:r>
              <a:rPr dirty="0" sz="1000" spc="50">
                <a:latin typeface="PMingLiU"/>
                <a:cs typeface="PMingLiU"/>
              </a:rPr>
              <a:t>C).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A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te</a:t>
            </a:r>
            <a:r>
              <a:rPr dirty="0" sz="1000" spc="105">
                <a:latin typeface="PMingLiU"/>
                <a:cs typeface="PMingLiU"/>
              </a:rPr>
              <a:t>m</a:t>
            </a:r>
            <a:r>
              <a:rPr dirty="0" sz="1000" spc="15">
                <a:latin typeface="PMingLiU"/>
                <a:cs typeface="PMingLiU"/>
              </a:rPr>
              <a:t>-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perature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range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125">
                <a:latin typeface="PMingLiU"/>
                <a:cs typeface="PMingLiU"/>
              </a:rPr>
              <a:t>15</a:t>
            </a:r>
            <a:r>
              <a:rPr dirty="0" sz="1000" spc="90">
                <a:latin typeface="PMingLiU"/>
                <a:cs typeface="PMingLiU"/>
              </a:rPr>
              <a:t>-</a:t>
            </a:r>
            <a:r>
              <a:rPr dirty="0" sz="1000" spc="80">
                <a:latin typeface="PMingLiU"/>
                <a:cs typeface="PMingLiU"/>
              </a:rPr>
              <a:t>50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baseline="27777" sz="1050" spc="7">
                <a:latin typeface="Arial"/>
                <a:cs typeface="Arial"/>
              </a:rPr>
              <a:t>o</a:t>
            </a:r>
            <a:r>
              <a:rPr dirty="0" sz="1000" spc="85">
                <a:latin typeface="PMingLiU"/>
                <a:cs typeface="PMingLiU"/>
              </a:rPr>
              <a:t>C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sho</a:t>
            </a:r>
            <a:r>
              <a:rPr dirty="0" sz="1000" spc="70">
                <a:latin typeface="PMingLiU"/>
                <a:cs typeface="PMingLiU"/>
              </a:rPr>
              <a:t>u</a:t>
            </a:r>
            <a:r>
              <a:rPr dirty="0" sz="1000" spc="45">
                <a:latin typeface="PMingLiU"/>
                <a:cs typeface="PMingLiU"/>
              </a:rPr>
              <a:t>ld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not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used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because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fat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d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55">
                <a:latin typeface="PMingLiU"/>
                <a:cs typeface="PMingLiU"/>
              </a:rPr>
              <a:t>mage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occ</a:t>
            </a:r>
            <a:r>
              <a:rPr dirty="0" sz="1000" spc="65">
                <a:latin typeface="PMingLiU"/>
                <a:cs typeface="PMingLiU"/>
              </a:rPr>
              <a:t>u</a:t>
            </a:r>
            <a:r>
              <a:rPr dirty="0" sz="1000" spc="40">
                <a:latin typeface="PMingLiU"/>
                <a:cs typeface="PMingLiU"/>
              </a:rPr>
              <a:t>rs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due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mec</a:t>
            </a:r>
            <a:r>
              <a:rPr dirty="0" sz="1000" spc="55">
                <a:latin typeface="PMingLiU"/>
                <a:cs typeface="PMingLiU"/>
              </a:rPr>
              <a:t>h</a:t>
            </a:r>
            <a:r>
              <a:rPr dirty="0" sz="1000" spc="50">
                <a:latin typeface="PMingLiU"/>
                <a:cs typeface="PMingLiU"/>
              </a:rPr>
              <a:t>anical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strain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activity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enzy</a:t>
            </a:r>
            <a:r>
              <a:rPr dirty="0" sz="1000" spc="80">
                <a:latin typeface="PMingLiU"/>
                <a:cs typeface="PMingLiU"/>
              </a:rPr>
              <a:t>m</a:t>
            </a:r>
            <a:r>
              <a:rPr dirty="0" sz="1000" spc="30">
                <a:latin typeface="PMingLiU"/>
                <a:cs typeface="PMingLiU"/>
              </a:rPr>
              <a:t>es.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respect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clarifi</a:t>
            </a:r>
            <a:r>
              <a:rPr dirty="0" sz="1000" spc="35">
                <a:latin typeface="PMingLiU"/>
                <a:cs typeface="PMingLiU"/>
              </a:rPr>
              <a:t>c</a:t>
            </a:r>
            <a:r>
              <a:rPr dirty="0" sz="1000" spc="65">
                <a:latin typeface="PMingLiU"/>
                <a:cs typeface="PMingLiU"/>
              </a:rPr>
              <a:t>ation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efficien</a:t>
            </a:r>
            <a:r>
              <a:rPr dirty="0" sz="1000" spc="35">
                <a:latin typeface="PMingLiU"/>
                <a:cs typeface="PMingLiU"/>
              </a:rPr>
              <a:t>c</a:t>
            </a:r>
            <a:r>
              <a:rPr dirty="0" sz="1000" spc="25">
                <a:latin typeface="PMingLiU"/>
                <a:cs typeface="PMingLiU"/>
              </a:rPr>
              <a:t>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non-mi</a:t>
            </a:r>
            <a:r>
              <a:rPr dirty="0" sz="1000" spc="35">
                <a:latin typeface="PMingLiU"/>
                <a:cs typeface="PMingLiU"/>
              </a:rPr>
              <a:t>l</a:t>
            </a:r>
            <a:r>
              <a:rPr dirty="0" sz="1000" spc="80">
                <a:latin typeface="PMingLiU"/>
                <a:cs typeface="PMingLiU"/>
              </a:rPr>
              <a:t>k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solids,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tem</a:t>
            </a:r>
            <a:r>
              <a:rPr dirty="0" sz="1000" spc="70">
                <a:latin typeface="PMingLiU"/>
                <a:cs typeface="PMingLiU"/>
              </a:rPr>
              <a:t>p</a:t>
            </a:r>
            <a:r>
              <a:rPr dirty="0" sz="1000" spc="60">
                <a:latin typeface="PMingLiU"/>
                <a:cs typeface="PMingLiU"/>
              </a:rPr>
              <a:t>erature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has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very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little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influen</a:t>
            </a:r>
            <a:r>
              <a:rPr dirty="0" sz="1000" spc="40">
                <a:latin typeface="PMingLiU"/>
                <a:cs typeface="PMingLiU"/>
              </a:rPr>
              <a:t>c</a:t>
            </a:r>
            <a:r>
              <a:rPr dirty="0" sz="1000" spc="35">
                <a:latin typeface="PMingLiU"/>
                <a:cs typeface="PMingLiU"/>
              </a:rPr>
              <a:t>e.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100">
                <a:latin typeface="PMingLiU"/>
                <a:cs typeface="PMingLiU"/>
              </a:rPr>
              <a:t>Ho</a:t>
            </a:r>
            <a:r>
              <a:rPr dirty="0" sz="1000" spc="125">
                <a:latin typeface="PMingLiU"/>
                <a:cs typeface="PMingLiU"/>
              </a:rPr>
              <a:t>w</a:t>
            </a:r>
            <a:r>
              <a:rPr dirty="0" sz="1000" spc="40">
                <a:latin typeface="PMingLiU"/>
                <a:cs typeface="PMingLiU"/>
              </a:rPr>
              <a:t>ever,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if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bact</a:t>
            </a:r>
            <a:r>
              <a:rPr dirty="0" sz="1000" spc="65">
                <a:latin typeface="PMingLiU"/>
                <a:cs typeface="PMingLiU"/>
              </a:rPr>
              <a:t>e</a:t>
            </a:r>
            <a:r>
              <a:rPr dirty="0" sz="1000" spc="55">
                <a:latin typeface="PMingLiU"/>
                <a:cs typeface="PMingLiU"/>
              </a:rPr>
              <a:t>ria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are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removed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55">
                <a:latin typeface="PMingLiU"/>
                <a:cs typeface="PMingLiU"/>
              </a:rPr>
              <a:t>same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time,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50">
                <a:latin typeface="PMingLiU"/>
                <a:cs typeface="PMingLiU"/>
              </a:rPr>
              <a:t>only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warm-m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45">
                <a:latin typeface="PMingLiU"/>
                <a:cs typeface="PMingLiU"/>
              </a:rPr>
              <a:t>lk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clari-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fication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efficien</a:t>
            </a:r>
            <a:r>
              <a:rPr dirty="0" sz="1000" spc="25">
                <a:latin typeface="PMingLiU"/>
                <a:cs typeface="PMingLiU"/>
              </a:rPr>
              <a:t>t</a:t>
            </a:r>
            <a:r>
              <a:rPr dirty="0" sz="1000" spc="45">
                <a:latin typeface="PMingLiU"/>
                <a:cs typeface="PMingLiU"/>
              </a:rPr>
              <a:t>.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Clarifica</a:t>
            </a:r>
            <a:r>
              <a:rPr dirty="0" sz="1000" spc="35">
                <a:latin typeface="PMingLiU"/>
                <a:cs typeface="PMingLiU"/>
              </a:rPr>
              <a:t>t</a:t>
            </a:r>
            <a:r>
              <a:rPr dirty="0" sz="1000" spc="55">
                <a:latin typeface="PMingLiU"/>
                <a:cs typeface="PMingLiU"/>
              </a:rPr>
              <a:t>ion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whey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prior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fat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separat</a:t>
            </a:r>
            <a:r>
              <a:rPr dirty="0" sz="1000" spc="45">
                <a:latin typeface="PMingLiU"/>
                <a:cs typeface="PMingLiU"/>
              </a:rPr>
              <a:t>i</a:t>
            </a:r>
            <a:r>
              <a:rPr dirty="0" sz="1000" spc="80">
                <a:latin typeface="PMingLiU"/>
                <a:cs typeface="PMingLiU"/>
              </a:rPr>
              <a:t>on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more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more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common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large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whey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treatme</a:t>
            </a:r>
            <a:r>
              <a:rPr dirty="0" sz="1000" spc="85">
                <a:latin typeface="PMingLiU"/>
                <a:cs typeface="PMingLiU"/>
              </a:rPr>
              <a:t>n</a:t>
            </a:r>
            <a:r>
              <a:rPr dirty="0" sz="1000" spc="70">
                <a:latin typeface="PMingLiU"/>
                <a:cs typeface="PMingLiU"/>
              </a:rPr>
              <a:t>t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plan</a:t>
            </a:r>
            <a:r>
              <a:rPr dirty="0" sz="1000" spc="50">
                <a:latin typeface="PMingLiU"/>
                <a:cs typeface="PMingLiU"/>
              </a:rPr>
              <a:t>t</a:t>
            </a:r>
            <a:r>
              <a:rPr dirty="0" sz="1000" spc="15">
                <a:latin typeface="PMingLiU"/>
                <a:cs typeface="PMingLiU"/>
              </a:rPr>
              <a:t>s;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it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results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bet</a:t>
            </a:r>
            <a:r>
              <a:rPr dirty="0" sz="1000" spc="50">
                <a:latin typeface="PMingLiU"/>
                <a:cs typeface="PMingLiU"/>
              </a:rPr>
              <a:t>t</a:t>
            </a:r>
            <a:r>
              <a:rPr dirty="0" sz="1000" spc="45">
                <a:latin typeface="PMingLiU"/>
                <a:cs typeface="PMingLiU"/>
              </a:rPr>
              <a:t>er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skimming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whey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also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improved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quality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skimm</a:t>
            </a:r>
            <a:r>
              <a:rPr dirty="0" sz="1000" spc="50">
                <a:latin typeface="PMingLiU"/>
                <a:cs typeface="PMingLiU"/>
              </a:rPr>
              <a:t>e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whey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whey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cream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due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reduc</a:t>
            </a:r>
            <a:r>
              <a:rPr dirty="0" sz="1000" spc="60">
                <a:latin typeface="PMingLiU"/>
                <a:cs typeface="PMingLiU"/>
              </a:rPr>
              <a:t>e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lev</a:t>
            </a:r>
            <a:r>
              <a:rPr dirty="0" sz="1000" spc="30">
                <a:latin typeface="PMingLiU"/>
                <a:cs typeface="PMingLiU"/>
              </a:rPr>
              <a:t>e</a:t>
            </a:r>
            <a:r>
              <a:rPr dirty="0" sz="1000" spc="15">
                <a:latin typeface="PMingLiU"/>
                <a:cs typeface="PMingLiU"/>
              </a:rPr>
              <a:t>l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fines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these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product</a:t>
            </a:r>
            <a:r>
              <a:rPr dirty="0" sz="1000" spc="60">
                <a:latin typeface="PMingLiU"/>
                <a:cs typeface="PMingLiU"/>
              </a:rPr>
              <a:t>s</a:t>
            </a:r>
            <a:r>
              <a:rPr dirty="0" sz="1000" spc="45">
                <a:latin typeface="PMingLiU"/>
                <a:cs typeface="PMingLiU"/>
              </a:rPr>
              <a:t>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90">
                <a:latin typeface="PMingLiU"/>
                <a:cs typeface="PMingLiU"/>
              </a:rPr>
              <a:t>d</a:t>
            </a:r>
            <a:r>
              <a:rPr dirty="0" sz="1000" spc="55">
                <a:latin typeface="PMingLiU"/>
                <a:cs typeface="PMingLiU"/>
              </a:rPr>
              <a:t>vantage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75">
                <a:latin typeface="PMingLiU"/>
                <a:cs typeface="PMingLiU"/>
              </a:rPr>
              <a:t>pro</a:t>
            </a:r>
            <a:r>
              <a:rPr dirty="0" sz="1000" spc="85">
                <a:latin typeface="PMingLiU"/>
                <a:cs typeface="PMingLiU"/>
              </a:rPr>
              <a:t>p</a:t>
            </a:r>
            <a:r>
              <a:rPr dirty="0" sz="1000" spc="45">
                <a:latin typeface="PMingLiU"/>
                <a:cs typeface="PMingLiU"/>
              </a:rPr>
              <a:t>er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clari-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fication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also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90">
                <a:latin typeface="PMingLiU"/>
                <a:cs typeface="PMingLiU"/>
              </a:rPr>
              <a:t>p</a:t>
            </a:r>
            <a:r>
              <a:rPr dirty="0" sz="1000" spc="30">
                <a:latin typeface="PMingLiU"/>
                <a:cs typeface="PMingLiU"/>
              </a:rPr>
              <a:t>plies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other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d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35">
                <a:latin typeface="PMingLiU"/>
                <a:cs typeface="PMingLiU"/>
              </a:rPr>
              <a:t>iry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product</a:t>
            </a:r>
            <a:r>
              <a:rPr dirty="0" sz="1000" spc="60">
                <a:latin typeface="PMingLiU"/>
                <a:cs typeface="PMingLiU"/>
              </a:rPr>
              <a:t>s</a:t>
            </a:r>
            <a:r>
              <a:rPr dirty="0" sz="1000" spc="45">
                <a:latin typeface="PMingLiU"/>
                <a:cs typeface="PMingLiU"/>
              </a:rPr>
              <a:t>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32733" y="8360636"/>
            <a:ext cx="2910840" cy="5257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spc="50">
                <a:latin typeface="Arial"/>
                <a:cs typeface="Arial"/>
              </a:rPr>
              <a:t>Separation</a:t>
            </a:r>
            <a:r>
              <a:rPr dirty="0" sz="900" spc="45">
                <a:latin typeface="Arial"/>
                <a:cs typeface="Arial"/>
              </a:rPr>
              <a:t> </a:t>
            </a:r>
            <a:r>
              <a:rPr dirty="0" sz="900" spc="65">
                <a:latin typeface="Arial"/>
                <a:cs typeface="Arial"/>
              </a:rPr>
              <a:t>of</a:t>
            </a:r>
            <a:r>
              <a:rPr dirty="0" sz="900" spc="45">
                <a:latin typeface="Arial"/>
                <a:cs typeface="Arial"/>
              </a:rPr>
              <a:t> </a:t>
            </a:r>
            <a:r>
              <a:rPr dirty="0" sz="900" spc="35">
                <a:latin typeface="Arial"/>
                <a:cs typeface="Arial"/>
              </a:rPr>
              <a:t>Whey</a:t>
            </a:r>
            <a:endParaRPr sz="900">
              <a:latin typeface="Arial"/>
              <a:cs typeface="Arial"/>
            </a:endParaRPr>
          </a:p>
          <a:p>
            <a:pPr marL="12700" marR="5080" indent="-635">
              <a:lnSpc>
                <a:spcPct val="100000"/>
              </a:lnSpc>
              <a:spcBef>
                <a:spcPts val="640"/>
              </a:spcBef>
            </a:pP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60">
                <a:latin typeface="PMingLiU"/>
                <a:cs typeface="PMingLiU"/>
              </a:rPr>
              <a:t>tion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whey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process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has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been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perform</a:t>
            </a:r>
            <a:r>
              <a:rPr dirty="0" sz="1000" spc="65">
                <a:latin typeface="PMingLiU"/>
                <a:cs typeface="PMingLiU"/>
              </a:rPr>
              <a:t>e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deca</a:t>
            </a:r>
            <a:r>
              <a:rPr dirty="0" sz="1000" spc="70">
                <a:latin typeface="PMingLiU"/>
                <a:cs typeface="PMingLiU"/>
              </a:rPr>
              <a:t>d</a:t>
            </a:r>
            <a:r>
              <a:rPr dirty="0" sz="1000" spc="30">
                <a:latin typeface="PMingLiU"/>
                <a:cs typeface="PMingLiU"/>
              </a:rPr>
              <a:t>es.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Toda</a:t>
            </a:r>
            <a:r>
              <a:rPr dirty="0" sz="1000" spc="75">
                <a:latin typeface="PMingLiU"/>
                <a:cs typeface="PMingLiU"/>
              </a:rPr>
              <a:t>y</a:t>
            </a:r>
            <a:r>
              <a:rPr dirty="0" sz="1000" spc="45">
                <a:latin typeface="PMingLiU"/>
                <a:cs typeface="PMingLiU"/>
              </a:rPr>
              <a:t>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order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me</a:t>
            </a:r>
            <a:r>
              <a:rPr dirty="0" sz="1000" spc="45">
                <a:latin typeface="PMingLiU"/>
                <a:cs typeface="PMingLiU"/>
              </a:rPr>
              <a:t>e</a:t>
            </a:r>
            <a:r>
              <a:rPr dirty="0" sz="1000" spc="70">
                <a:latin typeface="PMingLiU"/>
                <a:cs typeface="PMingLiU"/>
              </a:rPr>
              <a:t>t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08545" y="647090"/>
            <a:ext cx="2863215" cy="2830830"/>
          </a:xfrm>
          <a:custGeom>
            <a:avLst/>
            <a:gdLst/>
            <a:ahLst/>
            <a:cxnLst/>
            <a:rect l="l" t="t" r="r" b="b"/>
            <a:pathLst>
              <a:path w="2863215" h="2830829">
                <a:moveTo>
                  <a:pt x="0" y="0"/>
                </a:moveTo>
                <a:lnTo>
                  <a:pt x="2863088" y="0"/>
                </a:lnTo>
                <a:lnTo>
                  <a:pt x="2863088" y="2830842"/>
                </a:lnTo>
                <a:lnTo>
                  <a:pt x="0" y="2830842"/>
                </a:lnTo>
                <a:lnTo>
                  <a:pt x="0" y="0"/>
                </a:lnTo>
                <a:close/>
              </a:path>
            </a:pathLst>
          </a:custGeom>
          <a:solidFill>
            <a:srgbClr val="F6F6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040280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ABADB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171998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ABADB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041423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ADAFB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170868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ADAFB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042560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AEB1B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169731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AEB1B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043696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B1B3B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168728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B1B3B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044839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B2B4B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167737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B2B4B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045976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B3B5B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166607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B3B5B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046973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B5B7B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165464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B5B7B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047970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B7B9B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164321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B7B9B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049106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B7B9B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163178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B7B9B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050243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BABCB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162035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BABCB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051380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BBBD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160892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BBBD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052523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BDBFC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159768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BDBFC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053666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BEC0C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2158777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BEC0C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054796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C0C2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2157768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C0C2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2055926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C2C3C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2156631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C2C3C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2056930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C3C5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2155507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C3C5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2057933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C5C7C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2154377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C5C7C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2059063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C5C7C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2153234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C5C7C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2060194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C7C8C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2152091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C7C8C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2061330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C9CAC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2150948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C9CAC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2062467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CACC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2149805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CACC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2063610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CBCDC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2148814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CBCDC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2064753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CCCE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2147823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CCCE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2065896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CED0D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2146680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CED0D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2067032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CFD1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2145538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CFD1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2068023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D1D2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2144401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D1D2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2069020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D2D3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2143271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D2D3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2070163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D3D5D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2142134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D3D5D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2071300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D5D6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2140991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D5D6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2072430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D6D7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2139854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D6D7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2073567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D7D8D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2138718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D7D8D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2074703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D8D9D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2137721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D8D9D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2075840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DADBD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2136724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DADBD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2076983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DADCD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2135587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DADCD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2077980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DBDDD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2134450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DBDDD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2078970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DDDE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2133314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DDDE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2080107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DFE0E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2132177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DFE0E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2081250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DFE0E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2131034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DFE0E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2082393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E1E2E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2129891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E1E2E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2083536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E2E3E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2128748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E2E3E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2084673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E3E4E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2127757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E3E4E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2085809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E3E4E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2126767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E3E4E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2086940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E6E7E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2125624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E6E7E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2087930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E7E8E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2124481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E7E8E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2088934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E8E9E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2123351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E8E9E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2090077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E9EA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2122227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E9EA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2091207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EAEBE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2121090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EAEBE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2092337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EBECE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2119947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EBECE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2093480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ECEDE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2118804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ECEDE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2094623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EEEFF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2117813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EEEFF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2095760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EFEFF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2116823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EFEFF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2096897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F0F1F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2115680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F0F1F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2097894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F1F2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2114537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F1F2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2098884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F3F3F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2113394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F3F3F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2100021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F3F4F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2112251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F3F4F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2101164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F5F5F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2111120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F5F5F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2102307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F6F7F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2109990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F6F7F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2103443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F7F7F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2108847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3175">
            <a:solidFill>
              <a:srgbClr val="F7F7F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2106142" y="278353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531"/>
                </a:lnTo>
              </a:path>
            </a:pathLst>
          </a:custGeom>
          <a:ln w="4267">
            <a:solidFill>
              <a:srgbClr val="F7F7F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2039708" y="2783535"/>
            <a:ext cx="124460" cy="361315"/>
          </a:xfrm>
          <a:custGeom>
            <a:avLst/>
            <a:gdLst/>
            <a:ahLst/>
            <a:cxnLst/>
            <a:rect l="l" t="t" r="r" b="b"/>
            <a:pathLst>
              <a:path w="124460" h="361314">
                <a:moveTo>
                  <a:pt x="0" y="356158"/>
                </a:moveTo>
                <a:lnTo>
                  <a:pt x="27889" y="0"/>
                </a:lnTo>
                <a:lnTo>
                  <a:pt x="97586" y="0"/>
                </a:lnTo>
                <a:lnTo>
                  <a:pt x="124040" y="361276"/>
                </a:lnTo>
              </a:path>
            </a:pathLst>
          </a:custGeom>
          <a:ln w="2204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2325896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BFBF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2324760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BFBF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2323630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BFBF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2322499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BFBF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2321356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AFAF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2320353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AFAF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2319362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AFAF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2318232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AFAF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2317089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9FAF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2315946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9F9F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2314238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9F9F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2312536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9F9F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2311400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8F8F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2310402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8F8F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2309406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7F8F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2308263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7F7F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2307126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7F7F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2305989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7F7F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2304846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7F7F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2303716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7F7F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/>
          <p:nvPr/>
        </p:nvSpPr>
        <p:spPr>
          <a:xfrm>
            <a:off x="2302586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6F7F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/>
          <p:nvPr/>
        </p:nvSpPr>
        <p:spPr>
          <a:xfrm>
            <a:off x="2301443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6F7F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2300439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6F6F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/>
          <p:nvPr/>
        </p:nvSpPr>
        <p:spPr>
          <a:xfrm>
            <a:off x="2299449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6F6F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/>
          <p:nvPr/>
        </p:nvSpPr>
        <p:spPr>
          <a:xfrm>
            <a:off x="2298319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6F6F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/>
          <p:nvPr/>
        </p:nvSpPr>
        <p:spPr>
          <a:xfrm>
            <a:off x="2297176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6F6F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/>
          <p:nvPr/>
        </p:nvSpPr>
        <p:spPr>
          <a:xfrm>
            <a:off x="2296032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6F6F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/>
          <p:nvPr/>
        </p:nvSpPr>
        <p:spPr>
          <a:xfrm>
            <a:off x="2294889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5F5F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4" name="object 154"/>
          <p:cNvSpPr/>
          <p:nvPr/>
        </p:nvSpPr>
        <p:spPr>
          <a:xfrm>
            <a:off x="2293747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5F5F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5" name="object 155"/>
          <p:cNvSpPr/>
          <p:nvPr/>
        </p:nvSpPr>
        <p:spPr>
          <a:xfrm>
            <a:off x="2292610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5F5F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6" name="object 156"/>
          <p:cNvSpPr/>
          <p:nvPr/>
        </p:nvSpPr>
        <p:spPr>
          <a:xfrm>
            <a:off x="2290914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5F5F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7" name="object 157"/>
          <p:cNvSpPr/>
          <p:nvPr/>
        </p:nvSpPr>
        <p:spPr>
          <a:xfrm>
            <a:off x="2289346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4F5F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8" name="object 158"/>
          <p:cNvSpPr/>
          <p:nvPr/>
        </p:nvSpPr>
        <p:spPr>
          <a:xfrm>
            <a:off x="2288343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4F5F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9" name="object 159"/>
          <p:cNvSpPr/>
          <p:nvPr/>
        </p:nvSpPr>
        <p:spPr>
          <a:xfrm>
            <a:off x="2287219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4F5F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0" name="object 160"/>
          <p:cNvSpPr/>
          <p:nvPr/>
        </p:nvSpPr>
        <p:spPr>
          <a:xfrm>
            <a:off x="2286088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4F4F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1" name="object 161"/>
          <p:cNvSpPr/>
          <p:nvPr/>
        </p:nvSpPr>
        <p:spPr>
          <a:xfrm>
            <a:off x="2284945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4F4F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2" name="object 162"/>
          <p:cNvSpPr/>
          <p:nvPr/>
        </p:nvSpPr>
        <p:spPr>
          <a:xfrm>
            <a:off x="2283802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4F4F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3" name="object 163"/>
          <p:cNvSpPr/>
          <p:nvPr/>
        </p:nvSpPr>
        <p:spPr>
          <a:xfrm>
            <a:off x="2282659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3F4F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4" name="object 164"/>
          <p:cNvSpPr/>
          <p:nvPr/>
        </p:nvSpPr>
        <p:spPr>
          <a:xfrm>
            <a:off x="2281523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3F4F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5" name="object 165"/>
          <p:cNvSpPr/>
          <p:nvPr/>
        </p:nvSpPr>
        <p:spPr>
          <a:xfrm>
            <a:off x="2280392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3F4F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6" name="object 166"/>
          <p:cNvSpPr/>
          <p:nvPr/>
        </p:nvSpPr>
        <p:spPr>
          <a:xfrm>
            <a:off x="2279395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3F4F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7" name="object 167"/>
          <p:cNvSpPr/>
          <p:nvPr/>
        </p:nvSpPr>
        <p:spPr>
          <a:xfrm>
            <a:off x="2278392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3F3F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8" name="object 168"/>
          <p:cNvSpPr/>
          <p:nvPr/>
        </p:nvSpPr>
        <p:spPr>
          <a:xfrm>
            <a:off x="2277255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3F3F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9" name="object 169"/>
          <p:cNvSpPr/>
          <p:nvPr/>
        </p:nvSpPr>
        <p:spPr>
          <a:xfrm>
            <a:off x="2276125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3F3F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0" name="object 170"/>
          <p:cNvSpPr/>
          <p:nvPr/>
        </p:nvSpPr>
        <p:spPr>
          <a:xfrm>
            <a:off x="2274989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3F3F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1" name="object 171"/>
          <p:cNvSpPr/>
          <p:nvPr/>
        </p:nvSpPr>
        <p:spPr>
          <a:xfrm>
            <a:off x="2273846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3F3F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2" name="object 172"/>
          <p:cNvSpPr/>
          <p:nvPr/>
        </p:nvSpPr>
        <p:spPr>
          <a:xfrm>
            <a:off x="2272703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3F3F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3" name="object 173"/>
          <p:cNvSpPr/>
          <p:nvPr/>
        </p:nvSpPr>
        <p:spPr>
          <a:xfrm>
            <a:off x="2271566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3F3F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4" name="object 174"/>
          <p:cNvSpPr/>
          <p:nvPr/>
        </p:nvSpPr>
        <p:spPr>
          <a:xfrm>
            <a:off x="2270429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2F3F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5" name="object 175"/>
          <p:cNvSpPr/>
          <p:nvPr/>
        </p:nvSpPr>
        <p:spPr>
          <a:xfrm>
            <a:off x="2269432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2F3F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6" name="object 176"/>
          <p:cNvSpPr/>
          <p:nvPr/>
        </p:nvSpPr>
        <p:spPr>
          <a:xfrm>
            <a:off x="2267870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2F3F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7" name="object 177"/>
          <p:cNvSpPr/>
          <p:nvPr/>
        </p:nvSpPr>
        <p:spPr>
          <a:xfrm>
            <a:off x="2266169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2F3F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8" name="object 178"/>
          <p:cNvSpPr/>
          <p:nvPr/>
        </p:nvSpPr>
        <p:spPr>
          <a:xfrm>
            <a:off x="2265032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2F3F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9" name="object 179"/>
          <p:cNvSpPr/>
          <p:nvPr/>
        </p:nvSpPr>
        <p:spPr>
          <a:xfrm>
            <a:off x="2263889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2F2F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0" name="object 180"/>
          <p:cNvSpPr/>
          <p:nvPr/>
        </p:nvSpPr>
        <p:spPr>
          <a:xfrm>
            <a:off x="2262746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2F2F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1" name="object 181"/>
          <p:cNvSpPr/>
          <p:nvPr/>
        </p:nvSpPr>
        <p:spPr>
          <a:xfrm>
            <a:off x="2261603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2F2F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2" name="object 182"/>
          <p:cNvSpPr/>
          <p:nvPr/>
        </p:nvSpPr>
        <p:spPr>
          <a:xfrm>
            <a:off x="2260473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2F2F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3" name="object 183"/>
          <p:cNvSpPr/>
          <p:nvPr/>
        </p:nvSpPr>
        <p:spPr>
          <a:xfrm>
            <a:off x="2259482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2F2F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4" name="object 184"/>
          <p:cNvSpPr/>
          <p:nvPr/>
        </p:nvSpPr>
        <p:spPr>
          <a:xfrm>
            <a:off x="2258479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1F2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5" name="object 185"/>
          <p:cNvSpPr/>
          <p:nvPr/>
        </p:nvSpPr>
        <p:spPr>
          <a:xfrm>
            <a:off x="2257336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1F1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6" name="object 186"/>
          <p:cNvSpPr/>
          <p:nvPr/>
        </p:nvSpPr>
        <p:spPr>
          <a:xfrm>
            <a:off x="2256193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1F1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7" name="object 187"/>
          <p:cNvSpPr/>
          <p:nvPr/>
        </p:nvSpPr>
        <p:spPr>
          <a:xfrm>
            <a:off x="2253354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4533">
            <a:solidFill>
              <a:srgbClr val="F1F1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8" name="object 188"/>
          <p:cNvSpPr/>
          <p:nvPr/>
        </p:nvSpPr>
        <p:spPr>
          <a:xfrm>
            <a:off x="2148395" y="1561122"/>
            <a:ext cx="512445" cy="1423670"/>
          </a:xfrm>
          <a:custGeom>
            <a:avLst/>
            <a:gdLst/>
            <a:ahLst/>
            <a:cxnLst/>
            <a:rect l="l" t="t" r="r" b="b"/>
            <a:pathLst>
              <a:path w="512444" h="1423670">
                <a:moveTo>
                  <a:pt x="192595" y="297002"/>
                </a:moveTo>
                <a:lnTo>
                  <a:pt x="83908" y="297002"/>
                </a:lnTo>
                <a:lnTo>
                  <a:pt x="83908" y="330288"/>
                </a:lnTo>
                <a:lnTo>
                  <a:pt x="98425" y="477062"/>
                </a:lnTo>
                <a:lnTo>
                  <a:pt x="183476" y="603364"/>
                </a:lnTo>
                <a:lnTo>
                  <a:pt x="163575" y="1106335"/>
                </a:lnTo>
                <a:lnTo>
                  <a:pt x="386029" y="1423238"/>
                </a:lnTo>
                <a:lnTo>
                  <a:pt x="477913" y="1225537"/>
                </a:lnTo>
                <a:lnTo>
                  <a:pt x="512343" y="1102347"/>
                </a:lnTo>
                <a:lnTo>
                  <a:pt x="448043" y="894397"/>
                </a:lnTo>
                <a:lnTo>
                  <a:pt x="193433" y="507225"/>
                </a:lnTo>
                <a:lnTo>
                  <a:pt x="192595" y="297002"/>
                </a:lnTo>
                <a:close/>
              </a:path>
              <a:path w="512444" h="1423670">
                <a:moveTo>
                  <a:pt x="0" y="0"/>
                </a:moveTo>
                <a:lnTo>
                  <a:pt x="0" y="298145"/>
                </a:lnTo>
                <a:lnTo>
                  <a:pt x="83908" y="297002"/>
                </a:lnTo>
                <a:lnTo>
                  <a:pt x="192595" y="297002"/>
                </a:lnTo>
                <a:lnTo>
                  <a:pt x="192484" y="269113"/>
                </a:lnTo>
                <a:lnTo>
                  <a:pt x="19900" y="269113"/>
                </a:lnTo>
                <a:lnTo>
                  <a:pt x="19900" y="1143"/>
                </a:lnTo>
                <a:lnTo>
                  <a:pt x="0" y="0"/>
                </a:lnTo>
                <a:close/>
              </a:path>
              <a:path w="512444" h="1423670">
                <a:moveTo>
                  <a:pt x="192303" y="223596"/>
                </a:moveTo>
                <a:lnTo>
                  <a:pt x="83908" y="223596"/>
                </a:lnTo>
                <a:lnTo>
                  <a:pt x="83908" y="267982"/>
                </a:lnTo>
                <a:lnTo>
                  <a:pt x="19900" y="269113"/>
                </a:lnTo>
                <a:lnTo>
                  <a:pt x="192484" y="269113"/>
                </a:lnTo>
                <a:lnTo>
                  <a:pt x="192303" y="223596"/>
                </a:lnTo>
                <a:close/>
              </a:path>
            </a:pathLst>
          </a:custGeom>
          <a:solidFill>
            <a:srgbClr val="DDDE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9" name="object 189"/>
          <p:cNvSpPr/>
          <p:nvPr/>
        </p:nvSpPr>
        <p:spPr>
          <a:xfrm>
            <a:off x="2148395" y="1561122"/>
            <a:ext cx="512445" cy="1423670"/>
          </a:xfrm>
          <a:custGeom>
            <a:avLst/>
            <a:gdLst/>
            <a:ahLst/>
            <a:cxnLst/>
            <a:rect l="l" t="t" r="r" b="b"/>
            <a:pathLst>
              <a:path w="512444" h="1423670">
                <a:moveTo>
                  <a:pt x="83908" y="330288"/>
                </a:moveTo>
                <a:lnTo>
                  <a:pt x="98425" y="477062"/>
                </a:lnTo>
                <a:lnTo>
                  <a:pt x="183476" y="603364"/>
                </a:lnTo>
                <a:lnTo>
                  <a:pt x="163575" y="1106335"/>
                </a:lnTo>
                <a:lnTo>
                  <a:pt x="386029" y="1423238"/>
                </a:lnTo>
                <a:lnTo>
                  <a:pt x="477913" y="1225537"/>
                </a:lnTo>
                <a:lnTo>
                  <a:pt x="512343" y="1102347"/>
                </a:lnTo>
                <a:lnTo>
                  <a:pt x="448043" y="894397"/>
                </a:lnTo>
                <a:lnTo>
                  <a:pt x="193433" y="507225"/>
                </a:lnTo>
                <a:lnTo>
                  <a:pt x="192303" y="223596"/>
                </a:lnTo>
                <a:lnTo>
                  <a:pt x="83908" y="223596"/>
                </a:lnTo>
                <a:lnTo>
                  <a:pt x="83908" y="267982"/>
                </a:lnTo>
                <a:lnTo>
                  <a:pt x="19900" y="269113"/>
                </a:lnTo>
                <a:lnTo>
                  <a:pt x="19900" y="1143"/>
                </a:lnTo>
                <a:lnTo>
                  <a:pt x="0" y="0"/>
                </a:lnTo>
                <a:lnTo>
                  <a:pt x="0" y="298145"/>
                </a:lnTo>
                <a:lnTo>
                  <a:pt x="83908" y="297002"/>
                </a:lnTo>
                <a:lnTo>
                  <a:pt x="83908" y="330288"/>
                </a:lnTo>
                <a:close/>
              </a:path>
            </a:pathLst>
          </a:custGeom>
          <a:ln w="11023">
            <a:solidFill>
              <a:srgbClr val="DDDE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0" name="object 190"/>
          <p:cNvSpPr/>
          <p:nvPr/>
        </p:nvSpPr>
        <p:spPr>
          <a:xfrm>
            <a:off x="1869897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8F8F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1" name="object 191"/>
          <p:cNvSpPr/>
          <p:nvPr/>
        </p:nvSpPr>
        <p:spPr>
          <a:xfrm>
            <a:off x="1871021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8F8F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2" name="object 192"/>
          <p:cNvSpPr/>
          <p:nvPr/>
        </p:nvSpPr>
        <p:spPr>
          <a:xfrm>
            <a:off x="1872729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7F8F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3" name="object 193"/>
          <p:cNvSpPr/>
          <p:nvPr/>
        </p:nvSpPr>
        <p:spPr>
          <a:xfrm>
            <a:off x="1874437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7F7F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4" name="object 194"/>
          <p:cNvSpPr/>
          <p:nvPr/>
        </p:nvSpPr>
        <p:spPr>
          <a:xfrm>
            <a:off x="1875427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7F7F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5" name="object 195"/>
          <p:cNvSpPr/>
          <p:nvPr/>
        </p:nvSpPr>
        <p:spPr>
          <a:xfrm>
            <a:off x="1876425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7F7F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6" name="object 196"/>
          <p:cNvSpPr/>
          <p:nvPr/>
        </p:nvSpPr>
        <p:spPr>
          <a:xfrm>
            <a:off x="1878133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7F7F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7" name="object 197"/>
          <p:cNvSpPr/>
          <p:nvPr/>
        </p:nvSpPr>
        <p:spPr>
          <a:xfrm>
            <a:off x="1879841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7F7F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8" name="object 198"/>
          <p:cNvSpPr/>
          <p:nvPr/>
        </p:nvSpPr>
        <p:spPr>
          <a:xfrm>
            <a:off x="1880984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6F7F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9" name="object 199"/>
          <p:cNvSpPr/>
          <p:nvPr/>
        </p:nvSpPr>
        <p:spPr>
          <a:xfrm>
            <a:off x="1882114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6F7F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0" name="object 200"/>
          <p:cNvSpPr/>
          <p:nvPr/>
        </p:nvSpPr>
        <p:spPr>
          <a:xfrm>
            <a:off x="1883257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6F6F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1" name="object 201"/>
          <p:cNvSpPr/>
          <p:nvPr/>
        </p:nvSpPr>
        <p:spPr>
          <a:xfrm>
            <a:off x="1884819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6F6F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2" name="object 202"/>
          <p:cNvSpPr/>
          <p:nvPr/>
        </p:nvSpPr>
        <p:spPr>
          <a:xfrm>
            <a:off x="1886381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6F6F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3" name="object 203"/>
          <p:cNvSpPr/>
          <p:nvPr/>
        </p:nvSpPr>
        <p:spPr>
          <a:xfrm>
            <a:off x="1887524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6F6F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4" name="object 204"/>
          <p:cNvSpPr/>
          <p:nvPr/>
        </p:nvSpPr>
        <p:spPr>
          <a:xfrm>
            <a:off x="1888667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5F5F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5" name="object 205"/>
          <p:cNvSpPr/>
          <p:nvPr/>
        </p:nvSpPr>
        <p:spPr>
          <a:xfrm>
            <a:off x="1890369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5F5F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6" name="object 206"/>
          <p:cNvSpPr/>
          <p:nvPr/>
        </p:nvSpPr>
        <p:spPr>
          <a:xfrm>
            <a:off x="1892071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5F5F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7" name="object 207"/>
          <p:cNvSpPr/>
          <p:nvPr/>
        </p:nvSpPr>
        <p:spPr>
          <a:xfrm>
            <a:off x="1893201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5F5F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8" name="object 208"/>
          <p:cNvSpPr/>
          <p:nvPr/>
        </p:nvSpPr>
        <p:spPr>
          <a:xfrm>
            <a:off x="1894344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4F5F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9" name="object 209"/>
          <p:cNvSpPr/>
          <p:nvPr/>
        </p:nvSpPr>
        <p:spPr>
          <a:xfrm>
            <a:off x="1895335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4F5F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0" name="object 210"/>
          <p:cNvSpPr/>
          <p:nvPr/>
        </p:nvSpPr>
        <p:spPr>
          <a:xfrm>
            <a:off x="1896910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4F5F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1" name="object 211"/>
          <p:cNvSpPr/>
          <p:nvPr/>
        </p:nvSpPr>
        <p:spPr>
          <a:xfrm>
            <a:off x="1898611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4F5F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2" name="object 212"/>
          <p:cNvSpPr/>
          <p:nvPr/>
        </p:nvSpPr>
        <p:spPr>
          <a:xfrm>
            <a:off x="1899754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4F4F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3" name="object 213"/>
          <p:cNvSpPr/>
          <p:nvPr/>
        </p:nvSpPr>
        <p:spPr>
          <a:xfrm>
            <a:off x="1900897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4F4F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4" name="object 214"/>
          <p:cNvSpPr/>
          <p:nvPr/>
        </p:nvSpPr>
        <p:spPr>
          <a:xfrm>
            <a:off x="1902605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4F4F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5" name="object 215"/>
          <p:cNvSpPr/>
          <p:nvPr/>
        </p:nvSpPr>
        <p:spPr>
          <a:xfrm>
            <a:off x="1904314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3F4F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6" name="object 216"/>
          <p:cNvSpPr/>
          <p:nvPr/>
        </p:nvSpPr>
        <p:spPr>
          <a:xfrm>
            <a:off x="1905298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3F4F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7" name="object 217"/>
          <p:cNvSpPr/>
          <p:nvPr/>
        </p:nvSpPr>
        <p:spPr>
          <a:xfrm>
            <a:off x="1906308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3F4F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8" name="object 218"/>
          <p:cNvSpPr/>
          <p:nvPr/>
        </p:nvSpPr>
        <p:spPr>
          <a:xfrm>
            <a:off x="1908016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3F4F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9" name="object 219"/>
          <p:cNvSpPr/>
          <p:nvPr/>
        </p:nvSpPr>
        <p:spPr>
          <a:xfrm>
            <a:off x="1909711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3F3F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0" name="object 220"/>
          <p:cNvSpPr/>
          <p:nvPr/>
        </p:nvSpPr>
        <p:spPr>
          <a:xfrm>
            <a:off x="1910848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3F3F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1" name="object 221"/>
          <p:cNvSpPr/>
          <p:nvPr/>
        </p:nvSpPr>
        <p:spPr>
          <a:xfrm>
            <a:off x="1911985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3F3F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2" name="object 222"/>
          <p:cNvSpPr/>
          <p:nvPr/>
        </p:nvSpPr>
        <p:spPr>
          <a:xfrm>
            <a:off x="1913127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3F3F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3" name="object 223"/>
          <p:cNvSpPr/>
          <p:nvPr/>
        </p:nvSpPr>
        <p:spPr>
          <a:xfrm>
            <a:off x="1914842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3F3F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4" name="object 224"/>
          <p:cNvSpPr/>
          <p:nvPr/>
        </p:nvSpPr>
        <p:spPr>
          <a:xfrm>
            <a:off x="1916391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3F3F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5" name="object 225"/>
          <p:cNvSpPr/>
          <p:nvPr/>
        </p:nvSpPr>
        <p:spPr>
          <a:xfrm>
            <a:off x="1917395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3F3F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6" name="object 226"/>
          <p:cNvSpPr/>
          <p:nvPr/>
        </p:nvSpPr>
        <p:spPr>
          <a:xfrm>
            <a:off x="1918538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2F3F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7" name="object 227"/>
          <p:cNvSpPr/>
          <p:nvPr/>
        </p:nvSpPr>
        <p:spPr>
          <a:xfrm>
            <a:off x="1920239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2F3F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8" name="object 228"/>
          <p:cNvSpPr/>
          <p:nvPr/>
        </p:nvSpPr>
        <p:spPr>
          <a:xfrm>
            <a:off x="1921954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2F3F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9" name="object 229"/>
          <p:cNvSpPr/>
          <p:nvPr/>
        </p:nvSpPr>
        <p:spPr>
          <a:xfrm>
            <a:off x="1923084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2F3F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0" name="object 230"/>
          <p:cNvSpPr/>
          <p:nvPr/>
        </p:nvSpPr>
        <p:spPr>
          <a:xfrm>
            <a:off x="1924215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2F3F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1" name="object 231"/>
          <p:cNvSpPr/>
          <p:nvPr/>
        </p:nvSpPr>
        <p:spPr>
          <a:xfrm>
            <a:off x="1925358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2F2F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2" name="object 232"/>
          <p:cNvSpPr/>
          <p:nvPr/>
        </p:nvSpPr>
        <p:spPr>
          <a:xfrm>
            <a:off x="1926920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2F2F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3" name="object 233"/>
          <p:cNvSpPr/>
          <p:nvPr/>
        </p:nvSpPr>
        <p:spPr>
          <a:xfrm>
            <a:off x="1928482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2F2F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4" name="object 234"/>
          <p:cNvSpPr/>
          <p:nvPr/>
        </p:nvSpPr>
        <p:spPr>
          <a:xfrm>
            <a:off x="1929625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2F2F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5" name="object 235"/>
          <p:cNvSpPr/>
          <p:nvPr/>
        </p:nvSpPr>
        <p:spPr>
          <a:xfrm>
            <a:off x="1930768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2F2F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6" name="object 236"/>
          <p:cNvSpPr/>
          <p:nvPr/>
        </p:nvSpPr>
        <p:spPr>
          <a:xfrm>
            <a:off x="1932470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1F2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7" name="object 237"/>
          <p:cNvSpPr/>
          <p:nvPr/>
        </p:nvSpPr>
        <p:spPr>
          <a:xfrm>
            <a:off x="1934178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1F1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8" name="object 238"/>
          <p:cNvSpPr/>
          <p:nvPr/>
        </p:nvSpPr>
        <p:spPr>
          <a:xfrm>
            <a:off x="1935314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3175">
            <a:solidFill>
              <a:srgbClr val="F1F1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9" name="object 239"/>
          <p:cNvSpPr/>
          <p:nvPr/>
        </p:nvSpPr>
        <p:spPr>
          <a:xfrm>
            <a:off x="1940293" y="2078596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39">
                <a:moveTo>
                  <a:pt x="0" y="0"/>
                </a:moveTo>
                <a:lnTo>
                  <a:pt x="0" y="611898"/>
                </a:lnTo>
              </a:path>
            </a:pathLst>
          </a:custGeom>
          <a:ln w="8813">
            <a:solidFill>
              <a:srgbClr val="F1F1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0" name="object 240"/>
          <p:cNvSpPr/>
          <p:nvPr/>
        </p:nvSpPr>
        <p:spPr>
          <a:xfrm>
            <a:off x="1869325" y="2078596"/>
            <a:ext cx="66675" cy="603885"/>
          </a:xfrm>
          <a:custGeom>
            <a:avLst/>
            <a:gdLst/>
            <a:ahLst/>
            <a:cxnLst/>
            <a:rect l="l" t="t" r="r" b="b"/>
            <a:pathLst>
              <a:path w="66675" h="603885">
                <a:moveTo>
                  <a:pt x="0" y="79641"/>
                </a:moveTo>
                <a:lnTo>
                  <a:pt x="57467" y="0"/>
                </a:lnTo>
                <a:lnTo>
                  <a:pt x="66560" y="535101"/>
                </a:lnTo>
                <a:lnTo>
                  <a:pt x="5676" y="603376"/>
                </a:lnTo>
                <a:lnTo>
                  <a:pt x="0" y="79641"/>
                </a:lnTo>
                <a:close/>
              </a:path>
            </a:pathLst>
          </a:custGeom>
          <a:ln w="11023">
            <a:solidFill>
              <a:srgbClr val="F1F1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1" name="object 241"/>
          <p:cNvSpPr/>
          <p:nvPr/>
        </p:nvSpPr>
        <p:spPr>
          <a:xfrm>
            <a:off x="1535049" y="1557997"/>
            <a:ext cx="503555" cy="1417320"/>
          </a:xfrm>
          <a:custGeom>
            <a:avLst/>
            <a:gdLst/>
            <a:ahLst/>
            <a:cxnLst/>
            <a:rect l="l" t="t" r="r" b="b"/>
            <a:pathLst>
              <a:path w="503555" h="1417320">
                <a:moveTo>
                  <a:pt x="422744" y="224726"/>
                </a:moveTo>
                <a:lnTo>
                  <a:pt x="326580" y="225590"/>
                </a:lnTo>
                <a:lnTo>
                  <a:pt x="325437" y="509206"/>
                </a:lnTo>
                <a:lnTo>
                  <a:pt x="70840" y="897521"/>
                </a:lnTo>
                <a:lnTo>
                  <a:pt x="0" y="1105471"/>
                </a:lnTo>
                <a:lnTo>
                  <a:pt x="141681" y="1416989"/>
                </a:lnTo>
                <a:lnTo>
                  <a:pt x="339953" y="1104353"/>
                </a:lnTo>
                <a:lnTo>
                  <a:pt x="333133" y="590003"/>
                </a:lnTo>
                <a:lnTo>
                  <a:pt x="421601" y="479336"/>
                </a:lnTo>
                <a:lnTo>
                  <a:pt x="425005" y="330276"/>
                </a:lnTo>
                <a:lnTo>
                  <a:pt x="425005" y="299262"/>
                </a:lnTo>
                <a:lnTo>
                  <a:pt x="503542" y="299262"/>
                </a:lnTo>
                <a:lnTo>
                  <a:pt x="502950" y="272237"/>
                </a:lnTo>
                <a:lnTo>
                  <a:pt x="422744" y="272237"/>
                </a:lnTo>
                <a:lnTo>
                  <a:pt x="422744" y="224726"/>
                </a:lnTo>
                <a:close/>
              </a:path>
              <a:path w="503555" h="1417320">
                <a:moveTo>
                  <a:pt x="496989" y="0"/>
                </a:moveTo>
                <a:lnTo>
                  <a:pt x="166141" y="1981"/>
                </a:lnTo>
                <a:lnTo>
                  <a:pt x="166141" y="62014"/>
                </a:lnTo>
                <a:lnTo>
                  <a:pt x="475945" y="62014"/>
                </a:lnTo>
                <a:lnTo>
                  <a:pt x="475945" y="271106"/>
                </a:lnTo>
                <a:lnTo>
                  <a:pt x="422744" y="272237"/>
                </a:lnTo>
                <a:lnTo>
                  <a:pt x="502950" y="272237"/>
                </a:lnTo>
                <a:lnTo>
                  <a:pt x="496989" y="0"/>
                </a:lnTo>
                <a:close/>
              </a:path>
            </a:pathLst>
          </a:custGeom>
          <a:solidFill>
            <a:srgbClr val="DDDE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2" name="object 242"/>
          <p:cNvSpPr/>
          <p:nvPr/>
        </p:nvSpPr>
        <p:spPr>
          <a:xfrm>
            <a:off x="1535049" y="1557997"/>
            <a:ext cx="503555" cy="1417320"/>
          </a:xfrm>
          <a:custGeom>
            <a:avLst/>
            <a:gdLst/>
            <a:ahLst/>
            <a:cxnLst/>
            <a:rect l="l" t="t" r="r" b="b"/>
            <a:pathLst>
              <a:path w="503555" h="1417320">
                <a:moveTo>
                  <a:pt x="166141" y="1981"/>
                </a:moveTo>
                <a:lnTo>
                  <a:pt x="496989" y="0"/>
                </a:lnTo>
                <a:lnTo>
                  <a:pt x="503542" y="299262"/>
                </a:lnTo>
                <a:lnTo>
                  <a:pt x="425005" y="299262"/>
                </a:lnTo>
                <a:lnTo>
                  <a:pt x="425005" y="330276"/>
                </a:lnTo>
                <a:lnTo>
                  <a:pt x="421601" y="479336"/>
                </a:lnTo>
                <a:lnTo>
                  <a:pt x="333133" y="590003"/>
                </a:lnTo>
                <a:lnTo>
                  <a:pt x="339953" y="1104353"/>
                </a:lnTo>
                <a:lnTo>
                  <a:pt x="141681" y="1416989"/>
                </a:lnTo>
                <a:lnTo>
                  <a:pt x="0" y="1105471"/>
                </a:lnTo>
                <a:lnTo>
                  <a:pt x="70840" y="897521"/>
                </a:lnTo>
                <a:lnTo>
                  <a:pt x="325437" y="509206"/>
                </a:lnTo>
                <a:lnTo>
                  <a:pt x="326580" y="225590"/>
                </a:lnTo>
                <a:lnTo>
                  <a:pt x="422744" y="224726"/>
                </a:lnTo>
                <a:lnTo>
                  <a:pt x="422744" y="272237"/>
                </a:lnTo>
                <a:lnTo>
                  <a:pt x="475945" y="271106"/>
                </a:lnTo>
                <a:lnTo>
                  <a:pt x="475945" y="62014"/>
                </a:lnTo>
                <a:lnTo>
                  <a:pt x="166141" y="62014"/>
                </a:lnTo>
                <a:lnTo>
                  <a:pt x="166141" y="1981"/>
                </a:lnTo>
                <a:close/>
              </a:path>
            </a:pathLst>
          </a:custGeom>
          <a:ln w="11023">
            <a:solidFill>
              <a:srgbClr val="DDDE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3" name="object 243"/>
          <p:cNvSpPr/>
          <p:nvPr/>
        </p:nvSpPr>
        <p:spPr>
          <a:xfrm>
            <a:off x="2130463" y="1412049"/>
            <a:ext cx="292735" cy="1202055"/>
          </a:xfrm>
          <a:custGeom>
            <a:avLst/>
            <a:gdLst/>
            <a:ahLst/>
            <a:cxnLst/>
            <a:rect l="l" t="t" r="r" b="b"/>
            <a:pathLst>
              <a:path w="292735" h="1202055">
                <a:moveTo>
                  <a:pt x="292176" y="0"/>
                </a:moveTo>
                <a:lnTo>
                  <a:pt x="2286" y="0"/>
                </a:lnTo>
                <a:lnTo>
                  <a:pt x="0" y="540232"/>
                </a:lnTo>
                <a:lnTo>
                  <a:pt x="53200" y="540232"/>
                </a:lnTo>
                <a:lnTo>
                  <a:pt x="53200" y="582612"/>
                </a:lnTo>
                <a:lnTo>
                  <a:pt x="44386" y="610781"/>
                </a:lnTo>
                <a:lnTo>
                  <a:pt x="75387" y="1118006"/>
                </a:lnTo>
                <a:lnTo>
                  <a:pt x="135140" y="1201648"/>
                </a:lnTo>
                <a:lnTo>
                  <a:pt x="145097" y="685304"/>
                </a:lnTo>
                <a:lnTo>
                  <a:pt x="160464" y="581761"/>
                </a:lnTo>
                <a:lnTo>
                  <a:pt x="155565" y="514337"/>
                </a:lnTo>
                <a:lnTo>
                  <a:pt x="15646" y="514337"/>
                </a:lnTo>
                <a:lnTo>
                  <a:pt x="15646" y="69418"/>
                </a:lnTo>
                <a:lnTo>
                  <a:pt x="292176" y="67411"/>
                </a:lnTo>
                <a:lnTo>
                  <a:pt x="292176" y="0"/>
                </a:lnTo>
                <a:close/>
              </a:path>
              <a:path w="292735" h="1202055">
                <a:moveTo>
                  <a:pt x="153911" y="491578"/>
                </a:moveTo>
                <a:lnTo>
                  <a:pt x="50927" y="491578"/>
                </a:lnTo>
                <a:lnTo>
                  <a:pt x="50927" y="514337"/>
                </a:lnTo>
                <a:lnTo>
                  <a:pt x="155565" y="514337"/>
                </a:lnTo>
                <a:lnTo>
                  <a:pt x="153911" y="491578"/>
                </a:lnTo>
                <a:close/>
              </a:path>
            </a:pathLst>
          </a:custGeom>
          <a:solidFill>
            <a:srgbClr val="CED0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4" name="object 244"/>
          <p:cNvSpPr/>
          <p:nvPr/>
        </p:nvSpPr>
        <p:spPr>
          <a:xfrm>
            <a:off x="2130463" y="1412049"/>
            <a:ext cx="292735" cy="1202055"/>
          </a:xfrm>
          <a:custGeom>
            <a:avLst/>
            <a:gdLst/>
            <a:ahLst/>
            <a:cxnLst/>
            <a:rect l="l" t="t" r="r" b="b"/>
            <a:pathLst>
              <a:path w="292735" h="1202055">
                <a:moveTo>
                  <a:pt x="145097" y="685304"/>
                </a:moveTo>
                <a:lnTo>
                  <a:pt x="135140" y="1201648"/>
                </a:lnTo>
                <a:lnTo>
                  <a:pt x="75387" y="1118006"/>
                </a:lnTo>
                <a:lnTo>
                  <a:pt x="44386" y="610781"/>
                </a:lnTo>
                <a:lnTo>
                  <a:pt x="53200" y="582612"/>
                </a:lnTo>
                <a:lnTo>
                  <a:pt x="53200" y="540232"/>
                </a:lnTo>
                <a:lnTo>
                  <a:pt x="0" y="540232"/>
                </a:lnTo>
                <a:lnTo>
                  <a:pt x="2286" y="0"/>
                </a:lnTo>
                <a:lnTo>
                  <a:pt x="292176" y="0"/>
                </a:lnTo>
                <a:lnTo>
                  <a:pt x="292176" y="67411"/>
                </a:lnTo>
                <a:lnTo>
                  <a:pt x="15646" y="69418"/>
                </a:lnTo>
                <a:lnTo>
                  <a:pt x="15646" y="514337"/>
                </a:lnTo>
                <a:lnTo>
                  <a:pt x="50927" y="514337"/>
                </a:lnTo>
                <a:lnTo>
                  <a:pt x="50927" y="491578"/>
                </a:lnTo>
                <a:lnTo>
                  <a:pt x="153911" y="491578"/>
                </a:lnTo>
                <a:lnTo>
                  <a:pt x="160464" y="581761"/>
                </a:lnTo>
                <a:lnTo>
                  <a:pt x="145097" y="685304"/>
                </a:lnTo>
                <a:close/>
              </a:path>
            </a:pathLst>
          </a:custGeom>
          <a:ln w="11023">
            <a:solidFill>
              <a:srgbClr val="CED0D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5" name="object 245"/>
          <p:cNvSpPr/>
          <p:nvPr/>
        </p:nvSpPr>
        <p:spPr>
          <a:xfrm>
            <a:off x="3213773" y="2734881"/>
            <a:ext cx="123189" cy="112395"/>
          </a:xfrm>
          <a:custGeom>
            <a:avLst/>
            <a:gdLst/>
            <a:ahLst/>
            <a:cxnLst/>
            <a:rect l="l" t="t" r="r" b="b"/>
            <a:pathLst>
              <a:path w="123189" h="112394">
                <a:moveTo>
                  <a:pt x="0" y="0"/>
                </a:moveTo>
                <a:lnTo>
                  <a:pt x="123177" y="0"/>
                </a:lnTo>
                <a:lnTo>
                  <a:pt x="123177" y="111798"/>
                </a:lnTo>
                <a:lnTo>
                  <a:pt x="0" y="111798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6" name="object 246"/>
          <p:cNvSpPr/>
          <p:nvPr/>
        </p:nvSpPr>
        <p:spPr>
          <a:xfrm>
            <a:off x="3213773" y="2734881"/>
            <a:ext cx="123189" cy="112395"/>
          </a:xfrm>
          <a:custGeom>
            <a:avLst/>
            <a:gdLst/>
            <a:ahLst/>
            <a:cxnLst/>
            <a:rect l="l" t="t" r="r" b="b"/>
            <a:pathLst>
              <a:path w="123189" h="112394">
                <a:moveTo>
                  <a:pt x="0" y="0"/>
                </a:moveTo>
                <a:lnTo>
                  <a:pt x="123177" y="0"/>
                </a:lnTo>
                <a:lnTo>
                  <a:pt x="123177" y="111798"/>
                </a:lnTo>
                <a:lnTo>
                  <a:pt x="0" y="111798"/>
                </a:lnTo>
                <a:lnTo>
                  <a:pt x="0" y="0"/>
                </a:lnTo>
                <a:close/>
              </a:path>
            </a:pathLst>
          </a:custGeom>
          <a:ln w="110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7" name="object 247"/>
          <p:cNvSpPr/>
          <p:nvPr/>
        </p:nvSpPr>
        <p:spPr>
          <a:xfrm>
            <a:off x="1906879" y="1406944"/>
            <a:ext cx="153035" cy="1219835"/>
          </a:xfrm>
          <a:custGeom>
            <a:avLst/>
            <a:gdLst/>
            <a:ahLst/>
            <a:cxnLst/>
            <a:rect l="l" t="t" r="r" b="b"/>
            <a:pathLst>
              <a:path w="153035" h="1219835">
                <a:moveTo>
                  <a:pt x="102971" y="496684"/>
                </a:moveTo>
                <a:lnTo>
                  <a:pt x="0" y="496684"/>
                </a:lnTo>
                <a:lnTo>
                  <a:pt x="17906" y="660260"/>
                </a:lnTo>
                <a:lnTo>
                  <a:pt x="25590" y="1219263"/>
                </a:lnTo>
                <a:lnTo>
                  <a:pt x="77660" y="1121968"/>
                </a:lnTo>
                <a:lnTo>
                  <a:pt x="109804" y="615886"/>
                </a:lnTo>
                <a:lnTo>
                  <a:pt x="109804" y="545337"/>
                </a:lnTo>
                <a:lnTo>
                  <a:pt x="152742" y="545337"/>
                </a:lnTo>
                <a:lnTo>
                  <a:pt x="152630" y="518591"/>
                </a:lnTo>
                <a:lnTo>
                  <a:pt x="105244" y="518591"/>
                </a:lnTo>
                <a:lnTo>
                  <a:pt x="102971" y="496684"/>
                </a:lnTo>
                <a:close/>
              </a:path>
              <a:path w="153035" h="1219835">
                <a:moveTo>
                  <a:pt x="128562" y="0"/>
                </a:moveTo>
                <a:lnTo>
                  <a:pt x="130568" y="518591"/>
                </a:lnTo>
                <a:lnTo>
                  <a:pt x="152630" y="518591"/>
                </a:lnTo>
                <a:lnTo>
                  <a:pt x="150482" y="5105"/>
                </a:lnTo>
                <a:lnTo>
                  <a:pt x="128562" y="0"/>
                </a:lnTo>
                <a:close/>
              </a:path>
            </a:pathLst>
          </a:custGeom>
          <a:solidFill>
            <a:srgbClr val="CED0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8" name="object 248"/>
          <p:cNvSpPr/>
          <p:nvPr/>
        </p:nvSpPr>
        <p:spPr>
          <a:xfrm>
            <a:off x="1906879" y="1406944"/>
            <a:ext cx="153035" cy="1219835"/>
          </a:xfrm>
          <a:custGeom>
            <a:avLst/>
            <a:gdLst/>
            <a:ahLst/>
            <a:cxnLst/>
            <a:rect l="l" t="t" r="r" b="b"/>
            <a:pathLst>
              <a:path w="153035" h="1219835">
                <a:moveTo>
                  <a:pt x="17906" y="660260"/>
                </a:moveTo>
                <a:lnTo>
                  <a:pt x="25590" y="1219263"/>
                </a:lnTo>
                <a:lnTo>
                  <a:pt x="77660" y="1121968"/>
                </a:lnTo>
                <a:lnTo>
                  <a:pt x="109804" y="615886"/>
                </a:lnTo>
                <a:lnTo>
                  <a:pt x="109804" y="545337"/>
                </a:lnTo>
                <a:lnTo>
                  <a:pt x="152742" y="545337"/>
                </a:lnTo>
                <a:lnTo>
                  <a:pt x="150482" y="5105"/>
                </a:lnTo>
                <a:lnTo>
                  <a:pt x="128562" y="0"/>
                </a:lnTo>
                <a:lnTo>
                  <a:pt x="130568" y="518591"/>
                </a:lnTo>
                <a:lnTo>
                  <a:pt x="105244" y="518591"/>
                </a:lnTo>
                <a:lnTo>
                  <a:pt x="102971" y="496684"/>
                </a:lnTo>
                <a:lnTo>
                  <a:pt x="0" y="496684"/>
                </a:lnTo>
                <a:lnTo>
                  <a:pt x="17906" y="660260"/>
                </a:lnTo>
                <a:close/>
              </a:path>
            </a:pathLst>
          </a:custGeom>
          <a:ln w="11023">
            <a:solidFill>
              <a:srgbClr val="CED0D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9" name="object 249"/>
          <p:cNvSpPr/>
          <p:nvPr/>
        </p:nvSpPr>
        <p:spPr>
          <a:xfrm>
            <a:off x="1896897" y="2037333"/>
            <a:ext cx="394335" cy="723900"/>
          </a:xfrm>
          <a:custGeom>
            <a:avLst/>
            <a:gdLst/>
            <a:ahLst/>
            <a:cxnLst/>
            <a:rect l="l" t="t" r="r" b="b"/>
            <a:pathLst>
              <a:path w="394335" h="723900">
                <a:moveTo>
                  <a:pt x="282219" y="0"/>
                </a:moveTo>
                <a:lnTo>
                  <a:pt x="122910" y="0"/>
                </a:lnTo>
                <a:lnTo>
                  <a:pt x="99872" y="499833"/>
                </a:lnTo>
                <a:lnTo>
                  <a:pt x="0" y="623011"/>
                </a:lnTo>
                <a:lnTo>
                  <a:pt x="199428" y="723442"/>
                </a:lnTo>
                <a:lnTo>
                  <a:pt x="314363" y="663409"/>
                </a:lnTo>
                <a:lnTo>
                  <a:pt x="394030" y="634390"/>
                </a:lnTo>
                <a:lnTo>
                  <a:pt x="282219" y="477075"/>
                </a:lnTo>
                <a:lnTo>
                  <a:pt x="282219" y="0"/>
                </a:lnTo>
                <a:close/>
              </a:path>
            </a:pathLst>
          </a:custGeom>
          <a:solidFill>
            <a:srgbClr val="F3F4F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0" name="object 250"/>
          <p:cNvSpPr/>
          <p:nvPr/>
        </p:nvSpPr>
        <p:spPr>
          <a:xfrm>
            <a:off x="1896897" y="2037333"/>
            <a:ext cx="394335" cy="723900"/>
          </a:xfrm>
          <a:custGeom>
            <a:avLst/>
            <a:gdLst/>
            <a:ahLst/>
            <a:cxnLst/>
            <a:rect l="l" t="t" r="r" b="b"/>
            <a:pathLst>
              <a:path w="394335" h="723900">
                <a:moveTo>
                  <a:pt x="122910" y="0"/>
                </a:moveTo>
                <a:lnTo>
                  <a:pt x="99872" y="499833"/>
                </a:lnTo>
                <a:lnTo>
                  <a:pt x="0" y="623011"/>
                </a:lnTo>
                <a:lnTo>
                  <a:pt x="199428" y="723442"/>
                </a:lnTo>
                <a:lnTo>
                  <a:pt x="314363" y="663409"/>
                </a:lnTo>
                <a:lnTo>
                  <a:pt x="394030" y="634390"/>
                </a:lnTo>
                <a:lnTo>
                  <a:pt x="282219" y="477075"/>
                </a:lnTo>
                <a:lnTo>
                  <a:pt x="282219" y="0"/>
                </a:lnTo>
                <a:lnTo>
                  <a:pt x="122910" y="0"/>
                </a:lnTo>
                <a:close/>
              </a:path>
            </a:pathLst>
          </a:custGeom>
          <a:ln w="11023">
            <a:solidFill>
              <a:srgbClr val="F1F1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1" name="object 251"/>
          <p:cNvSpPr/>
          <p:nvPr/>
        </p:nvSpPr>
        <p:spPr>
          <a:xfrm>
            <a:off x="2070735" y="1290015"/>
            <a:ext cx="62865" cy="847090"/>
          </a:xfrm>
          <a:custGeom>
            <a:avLst/>
            <a:gdLst/>
            <a:ahLst/>
            <a:cxnLst/>
            <a:rect l="l" t="t" r="r" b="b"/>
            <a:pathLst>
              <a:path w="62864" h="847089">
                <a:moveTo>
                  <a:pt x="0" y="0"/>
                </a:moveTo>
                <a:lnTo>
                  <a:pt x="62293" y="0"/>
                </a:lnTo>
                <a:lnTo>
                  <a:pt x="62293" y="846620"/>
                </a:lnTo>
                <a:lnTo>
                  <a:pt x="0" y="846620"/>
                </a:lnTo>
                <a:lnTo>
                  <a:pt x="0" y="0"/>
                </a:lnTo>
                <a:close/>
              </a:path>
            </a:pathLst>
          </a:custGeom>
          <a:solidFill>
            <a:srgbClr val="F3F4F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2" name="object 252"/>
          <p:cNvSpPr/>
          <p:nvPr/>
        </p:nvSpPr>
        <p:spPr>
          <a:xfrm>
            <a:off x="2070735" y="1290015"/>
            <a:ext cx="62865" cy="847090"/>
          </a:xfrm>
          <a:custGeom>
            <a:avLst/>
            <a:gdLst/>
            <a:ahLst/>
            <a:cxnLst/>
            <a:rect l="l" t="t" r="r" b="b"/>
            <a:pathLst>
              <a:path w="62864" h="847089">
                <a:moveTo>
                  <a:pt x="0" y="0"/>
                </a:moveTo>
                <a:lnTo>
                  <a:pt x="62293" y="0"/>
                </a:lnTo>
                <a:lnTo>
                  <a:pt x="62293" y="846620"/>
                </a:lnTo>
                <a:lnTo>
                  <a:pt x="0" y="846620"/>
                </a:lnTo>
                <a:lnTo>
                  <a:pt x="0" y="0"/>
                </a:lnTo>
                <a:close/>
              </a:path>
            </a:pathLst>
          </a:custGeom>
          <a:ln w="11023">
            <a:solidFill>
              <a:srgbClr val="F1F1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3" name="object 253"/>
          <p:cNvSpPr/>
          <p:nvPr/>
        </p:nvSpPr>
        <p:spPr>
          <a:xfrm>
            <a:off x="892987" y="2746260"/>
            <a:ext cx="124460" cy="112395"/>
          </a:xfrm>
          <a:custGeom>
            <a:avLst/>
            <a:gdLst/>
            <a:ahLst/>
            <a:cxnLst/>
            <a:rect l="l" t="t" r="r" b="b"/>
            <a:pathLst>
              <a:path w="124459" h="112394">
                <a:moveTo>
                  <a:pt x="0" y="0"/>
                </a:moveTo>
                <a:lnTo>
                  <a:pt x="124320" y="0"/>
                </a:lnTo>
                <a:lnTo>
                  <a:pt x="124320" y="111798"/>
                </a:lnTo>
                <a:lnTo>
                  <a:pt x="0" y="111798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4" name="object 254"/>
          <p:cNvSpPr/>
          <p:nvPr/>
        </p:nvSpPr>
        <p:spPr>
          <a:xfrm>
            <a:off x="892987" y="2746260"/>
            <a:ext cx="124460" cy="112395"/>
          </a:xfrm>
          <a:custGeom>
            <a:avLst/>
            <a:gdLst/>
            <a:ahLst/>
            <a:cxnLst/>
            <a:rect l="l" t="t" r="r" b="b"/>
            <a:pathLst>
              <a:path w="124459" h="112394">
                <a:moveTo>
                  <a:pt x="0" y="0"/>
                </a:moveTo>
                <a:lnTo>
                  <a:pt x="124320" y="0"/>
                </a:lnTo>
                <a:lnTo>
                  <a:pt x="124320" y="111798"/>
                </a:lnTo>
                <a:lnTo>
                  <a:pt x="0" y="111798"/>
                </a:lnTo>
                <a:lnTo>
                  <a:pt x="0" y="0"/>
                </a:lnTo>
                <a:close/>
              </a:path>
            </a:pathLst>
          </a:custGeom>
          <a:ln w="110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5" name="object 255"/>
          <p:cNvSpPr/>
          <p:nvPr/>
        </p:nvSpPr>
        <p:spPr>
          <a:xfrm>
            <a:off x="1453121" y="1547749"/>
            <a:ext cx="160020" cy="88265"/>
          </a:xfrm>
          <a:custGeom>
            <a:avLst/>
            <a:gdLst/>
            <a:ahLst/>
            <a:cxnLst/>
            <a:rect l="l" t="t" r="r" b="b"/>
            <a:pathLst>
              <a:path w="160019" h="88264">
                <a:moveTo>
                  <a:pt x="159600" y="0"/>
                </a:moveTo>
                <a:lnTo>
                  <a:pt x="0" y="44386"/>
                </a:lnTo>
                <a:lnTo>
                  <a:pt x="159600" y="87909"/>
                </a:lnTo>
                <a:lnTo>
                  <a:pt x="15960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6" name="object 256"/>
          <p:cNvSpPr/>
          <p:nvPr/>
        </p:nvSpPr>
        <p:spPr>
          <a:xfrm>
            <a:off x="1647990" y="1888274"/>
            <a:ext cx="372110" cy="556260"/>
          </a:xfrm>
          <a:custGeom>
            <a:avLst/>
            <a:gdLst/>
            <a:ahLst/>
            <a:cxnLst/>
            <a:rect l="l" t="t" r="r" b="b"/>
            <a:pathLst>
              <a:path w="372110" h="556260">
                <a:moveTo>
                  <a:pt x="371817" y="0"/>
                </a:moveTo>
                <a:lnTo>
                  <a:pt x="244640" y="0"/>
                </a:lnTo>
                <a:lnTo>
                  <a:pt x="244640" y="195427"/>
                </a:lnTo>
                <a:lnTo>
                  <a:pt x="0" y="555866"/>
                </a:lnTo>
                <a:lnTo>
                  <a:pt x="14503" y="551599"/>
                </a:lnTo>
                <a:lnTo>
                  <a:pt x="314350" y="139661"/>
                </a:lnTo>
                <a:lnTo>
                  <a:pt x="314350" y="97294"/>
                </a:lnTo>
                <a:lnTo>
                  <a:pt x="268833" y="97294"/>
                </a:lnTo>
                <a:lnTo>
                  <a:pt x="268833" y="18491"/>
                </a:lnTo>
                <a:lnTo>
                  <a:pt x="371817" y="18491"/>
                </a:lnTo>
                <a:lnTo>
                  <a:pt x="371817" y="0"/>
                </a:lnTo>
                <a:close/>
              </a:path>
              <a:path w="372110" h="556260">
                <a:moveTo>
                  <a:pt x="371817" y="18491"/>
                </a:moveTo>
                <a:lnTo>
                  <a:pt x="268833" y="18491"/>
                </a:lnTo>
                <a:lnTo>
                  <a:pt x="371817" y="22758"/>
                </a:lnTo>
                <a:lnTo>
                  <a:pt x="371817" y="18491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7" name="object 257"/>
          <p:cNvSpPr/>
          <p:nvPr/>
        </p:nvSpPr>
        <p:spPr>
          <a:xfrm>
            <a:off x="1647990" y="1888274"/>
            <a:ext cx="372110" cy="556260"/>
          </a:xfrm>
          <a:custGeom>
            <a:avLst/>
            <a:gdLst/>
            <a:ahLst/>
            <a:cxnLst/>
            <a:rect l="l" t="t" r="r" b="b"/>
            <a:pathLst>
              <a:path w="372110" h="556260">
                <a:moveTo>
                  <a:pt x="371817" y="0"/>
                </a:moveTo>
                <a:lnTo>
                  <a:pt x="244640" y="0"/>
                </a:lnTo>
                <a:lnTo>
                  <a:pt x="244640" y="195427"/>
                </a:lnTo>
                <a:lnTo>
                  <a:pt x="0" y="555866"/>
                </a:lnTo>
                <a:lnTo>
                  <a:pt x="14503" y="551599"/>
                </a:lnTo>
                <a:lnTo>
                  <a:pt x="314350" y="139661"/>
                </a:lnTo>
                <a:lnTo>
                  <a:pt x="314350" y="97294"/>
                </a:lnTo>
                <a:lnTo>
                  <a:pt x="268833" y="97294"/>
                </a:lnTo>
                <a:lnTo>
                  <a:pt x="268833" y="18491"/>
                </a:lnTo>
                <a:lnTo>
                  <a:pt x="371817" y="22758"/>
                </a:lnTo>
                <a:lnTo>
                  <a:pt x="371817" y="0"/>
                </a:lnTo>
                <a:close/>
              </a:path>
            </a:pathLst>
          </a:custGeom>
          <a:ln w="110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8" name="object 258"/>
          <p:cNvSpPr/>
          <p:nvPr/>
        </p:nvSpPr>
        <p:spPr>
          <a:xfrm>
            <a:off x="1681276" y="1985568"/>
            <a:ext cx="369570" cy="970915"/>
          </a:xfrm>
          <a:custGeom>
            <a:avLst/>
            <a:gdLst/>
            <a:ahLst/>
            <a:cxnLst/>
            <a:rect l="l" t="t" r="r" b="b"/>
            <a:pathLst>
              <a:path w="369569" h="970914">
                <a:moveTo>
                  <a:pt x="211353" y="668515"/>
                </a:moveTo>
                <a:lnTo>
                  <a:pt x="0" y="968641"/>
                </a:lnTo>
                <a:lnTo>
                  <a:pt x="12230" y="970927"/>
                </a:lnTo>
                <a:lnTo>
                  <a:pt x="211353" y="707783"/>
                </a:lnTo>
                <a:lnTo>
                  <a:pt x="274962" y="707783"/>
                </a:lnTo>
                <a:lnTo>
                  <a:pt x="256603" y="695540"/>
                </a:lnTo>
                <a:lnTo>
                  <a:pt x="264279" y="687298"/>
                </a:lnTo>
                <a:lnTo>
                  <a:pt x="243509" y="687298"/>
                </a:lnTo>
                <a:lnTo>
                  <a:pt x="211353" y="668515"/>
                </a:lnTo>
                <a:close/>
              </a:path>
              <a:path w="369569" h="970914">
                <a:moveTo>
                  <a:pt x="274962" y="707783"/>
                </a:moveTo>
                <a:lnTo>
                  <a:pt x="211353" y="707783"/>
                </a:lnTo>
                <a:lnTo>
                  <a:pt x="307530" y="767816"/>
                </a:lnTo>
                <a:lnTo>
                  <a:pt x="323164" y="739927"/>
                </a:lnTo>
                <a:lnTo>
                  <a:pt x="274962" y="707783"/>
                </a:lnTo>
                <a:close/>
              </a:path>
              <a:path w="369569" h="970914">
                <a:moveTo>
                  <a:pt x="343065" y="0"/>
                </a:moveTo>
                <a:lnTo>
                  <a:pt x="323164" y="0"/>
                </a:lnTo>
                <a:lnTo>
                  <a:pt x="293306" y="572363"/>
                </a:lnTo>
                <a:lnTo>
                  <a:pt x="265417" y="621855"/>
                </a:lnTo>
                <a:lnTo>
                  <a:pt x="287604" y="631253"/>
                </a:lnTo>
                <a:lnTo>
                  <a:pt x="243509" y="687298"/>
                </a:lnTo>
                <a:lnTo>
                  <a:pt x="264279" y="687298"/>
                </a:lnTo>
                <a:lnTo>
                  <a:pt x="368401" y="575487"/>
                </a:lnTo>
                <a:lnTo>
                  <a:pt x="368401" y="115785"/>
                </a:lnTo>
                <a:lnTo>
                  <a:pt x="345351" y="115785"/>
                </a:lnTo>
                <a:lnTo>
                  <a:pt x="345351" y="60020"/>
                </a:lnTo>
                <a:lnTo>
                  <a:pt x="369531" y="60020"/>
                </a:lnTo>
                <a:lnTo>
                  <a:pt x="369531" y="24739"/>
                </a:lnTo>
                <a:lnTo>
                  <a:pt x="343065" y="23609"/>
                </a:lnTo>
                <a:lnTo>
                  <a:pt x="343065" y="0"/>
                </a:lnTo>
                <a:close/>
              </a:path>
              <a:path w="369569" h="970914">
                <a:moveTo>
                  <a:pt x="369531" y="60020"/>
                </a:moveTo>
                <a:lnTo>
                  <a:pt x="345351" y="60020"/>
                </a:lnTo>
                <a:lnTo>
                  <a:pt x="369531" y="60883"/>
                </a:lnTo>
                <a:lnTo>
                  <a:pt x="369531" y="6002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9" name="object 259"/>
          <p:cNvSpPr/>
          <p:nvPr/>
        </p:nvSpPr>
        <p:spPr>
          <a:xfrm>
            <a:off x="1681276" y="1985568"/>
            <a:ext cx="369570" cy="970915"/>
          </a:xfrm>
          <a:custGeom>
            <a:avLst/>
            <a:gdLst/>
            <a:ahLst/>
            <a:cxnLst/>
            <a:rect l="l" t="t" r="r" b="b"/>
            <a:pathLst>
              <a:path w="369569" h="970914">
                <a:moveTo>
                  <a:pt x="0" y="968641"/>
                </a:moveTo>
                <a:lnTo>
                  <a:pt x="211353" y="668515"/>
                </a:lnTo>
                <a:lnTo>
                  <a:pt x="243509" y="687298"/>
                </a:lnTo>
                <a:lnTo>
                  <a:pt x="287604" y="631253"/>
                </a:lnTo>
                <a:lnTo>
                  <a:pt x="265417" y="621855"/>
                </a:lnTo>
                <a:lnTo>
                  <a:pt x="293306" y="572363"/>
                </a:lnTo>
                <a:lnTo>
                  <a:pt x="323164" y="0"/>
                </a:lnTo>
                <a:lnTo>
                  <a:pt x="343065" y="0"/>
                </a:lnTo>
                <a:lnTo>
                  <a:pt x="343065" y="23609"/>
                </a:lnTo>
                <a:lnTo>
                  <a:pt x="369531" y="24739"/>
                </a:lnTo>
                <a:lnTo>
                  <a:pt x="369531" y="60883"/>
                </a:lnTo>
                <a:lnTo>
                  <a:pt x="345351" y="60020"/>
                </a:lnTo>
                <a:lnTo>
                  <a:pt x="345351" y="115785"/>
                </a:lnTo>
                <a:lnTo>
                  <a:pt x="368401" y="115785"/>
                </a:lnTo>
                <a:lnTo>
                  <a:pt x="368401" y="575487"/>
                </a:lnTo>
                <a:lnTo>
                  <a:pt x="256603" y="695540"/>
                </a:lnTo>
                <a:lnTo>
                  <a:pt x="323164" y="739927"/>
                </a:lnTo>
                <a:lnTo>
                  <a:pt x="307530" y="767816"/>
                </a:lnTo>
                <a:lnTo>
                  <a:pt x="211353" y="707783"/>
                </a:lnTo>
                <a:lnTo>
                  <a:pt x="12230" y="970927"/>
                </a:lnTo>
                <a:lnTo>
                  <a:pt x="0" y="968641"/>
                </a:lnTo>
                <a:close/>
              </a:path>
            </a:pathLst>
          </a:custGeom>
          <a:ln w="110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0" name="object 260"/>
          <p:cNvSpPr/>
          <p:nvPr/>
        </p:nvSpPr>
        <p:spPr>
          <a:xfrm>
            <a:off x="2200160" y="1776476"/>
            <a:ext cx="629285" cy="895350"/>
          </a:xfrm>
          <a:custGeom>
            <a:avLst/>
            <a:gdLst/>
            <a:ahLst/>
            <a:cxnLst/>
            <a:rect l="l" t="t" r="r" b="b"/>
            <a:pathLst>
              <a:path w="629285" h="895350">
                <a:moveTo>
                  <a:pt x="147370" y="0"/>
                </a:moveTo>
                <a:lnTo>
                  <a:pt x="0" y="0"/>
                </a:lnTo>
                <a:lnTo>
                  <a:pt x="0" y="14503"/>
                </a:lnTo>
                <a:lnTo>
                  <a:pt x="122910" y="14503"/>
                </a:lnTo>
                <a:lnTo>
                  <a:pt x="122910" y="296989"/>
                </a:lnTo>
                <a:lnTo>
                  <a:pt x="366420" y="648881"/>
                </a:lnTo>
                <a:lnTo>
                  <a:pt x="437248" y="895248"/>
                </a:lnTo>
                <a:lnTo>
                  <a:pt x="628700" y="895248"/>
                </a:lnTo>
                <a:lnTo>
                  <a:pt x="628700" y="693547"/>
                </a:lnTo>
                <a:lnTo>
                  <a:pt x="453758" y="693547"/>
                </a:lnTo>
                <a:lnTo>
                  <a:pt x="417347" y="637514"/>
                </a:lnTo>
                <a:lnTo>
                  <a:pt x="147370" y="294995"/>
                </a:lnTo>
                <a:lnTo>
                  <a:pt x="147370" y="0"/>
                </a:lnTo>
                <a:close/>
              </a:path>
              <a:path w="629285" h="895350">
                <a:moveTo>
                  <a:pt x="628700" y="622998"/>
                </a:moveTo>
                <a:lnTo>
                  <a:pt x="509219" y="622998"/>
                </a:lnTo>
                <a:lnTo>
                  <a:pt x="473659" y="690422"/>
                </a:lnTo>
                <a:lnTo>
                  <a:pt x="453758" y="693547"/>
                </a:lnTo>
                <a:lnTo>
                  <a:pt x="628700" y="693547"/>
                </a:lnTo>
                <a:lnTo>
                  <a:pt x="628700" y="622998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1" name="object 261"/>
          <p:cNvSpPr/>
          <p:nvPr/>
        </p:nvSpPr>
        <p:spPr>
          <a:xfrm>
            <a:off x="2200160" y="1776476"/>
            <a:ext cx="629285" cy="895350"/>
          </a:xfrm>
          <a:custGeom>
            <a:avLst/>
            <a:gdLst/>
            <a:ahLst/>
            <a:cxnLst/>
            <a:rect l="l" t="t" r="r" b="b"/>
            <a:pathLst>
              <a:path w="629285" h="895350">
                <a:moveTo>
                  <a:pt x="0" y="0"/>
                </a:moveTo>
                <a:lnTo>
                  <a:pt x="147370" y="0"/>
                </a:lnTo>
                <a:lnTo>
                  <a:pt x="147370" y="294995"/>
                </a:lnTo>
                <a:lnTo>
                  <a:pt x="417347" y="637514"/>
                </a:lnTo>
                <a:lnTo>
                  <a:pt x="453758" y="693547"/>
                </a:lnTo>
                <a:lnTo>
                  <a:pt x="473659" y="690422"/>
                </a:lnTo>
                <a:lnTo>
                  <a:pt x="509219" y="622998"/>
                </a:lnTo>
                <a:lnTo>
                  <a:pt x="628700" y="622998"/>
                </a:lnTo>
                <a:lnTo>
                  <a:pt x="628700" y="895248"/>
                </a:lnTo>
                <a:lnTo>
                  <a:pt x="437248" y="895248"/>
                </a:lnTo>
                <a:lnTo>
                  <a:pt x="366420" y="648881"/>
                </a:lnTo>
                <a:lnTo>
                  <a:pt x="122910" y="296989"/>
                </a:lnTo>
                <a:lnTo>
                  <a:pt x="122910" y="14503"/>
                </a:lnTo>
                <a:lnTo>
                  <a:pt x="0" y="14503"/>
                </a:lnTo>
                <a:lnTo>
                  <a:pt x="0" y="0"/>
                </a:lnTo>
                <a:close/>
              </a:path>
            </a:pathLst>
          </a:custGeom>
          <a:ln w="110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2" name="object 262"/>
          <p:cNvSpPr/>
          <p:nvPr/>
        </p:nvSpPr>
        <p:spPr>
          <a:xfrm>
            <a:off x="1379156" y="1776476"/>
            <a:ext cx="610870" cy="898525"/>
          </a:xfrm>
          <a:custGeom>
            <a:avLst/>
            <a:gdLst/>
            <a:ahLst/>
            <a:cxnLst/>
            <a:rect l="l" t="t" r="r" b="b"/>
            <a:pathLst>
              <a:path w="610869" h="898525">
                <a:moveTo>
                  <a:pt x="114947" y="630389"/>
                </a:moveTo>
                <a:lnTo>
                  <a:pt x="0" y="630389"/>
                </a:lnTo>
                <a:lnTo>
                  <a:pt x="0" y="898372"/>
                </a:lnTo>
                <a:lnTo>
                  <a:pt x="159308" y="898372"/>
                </a:lnTo>
                <a:lnTo>
                  <a:pt x="231001" y="693547"/>
                </a:lnTo>
                <a:lnTo>
                  <a:pt x="139407" y="693547"/>
                </a:lnTo>
                <a:lnTo>
                  <a:pt x="114947" y="630389"/>
                </a:lnTo>
                <a:close/>
              </a:path>
              <a:path w="610869" h="898525">
                <a:moveTo>
                  <a:pt x="610781" y="0"/>
                </a:moveTo>
                <a:lnTo>
                  <a:pt x="470242" y="0"/>
                </a:lnTo>
                <a:lnTo>
                  <a:pt x="470242" y="302120"/>
                </a:lnTo>
                <a:lnTo>
                  <a:pt x="226733" y="607631"/>
                </a:lnTo>
                <a:lnTo>
                  <a:pt x="166979" y="693547"/>
                </a:lnTo>
                <a:lnTo>
                  <a:pt x="231001" y="693547"/>
                </a:lnTo>
                <a:lnTo>
                  <a:pt x="238963" y="670801"/>
                </a:lnTo>
                <a:lnTo>
                  <a:pt x="493572" y="298119"/>
                </a:lnTo>
                <a:lnTo>
                  <a:pt x="493572" y="14503"/>
                </a:lnTo>
                <a:lnTo>
                  <a:pt x="610781" y="14503"/>
                </a:lnTo>
                <a:lnTo>
                  <a:pt x="610781" y="0"/>
                </a:lnTo>
                <a:close/>
              </a:path>
              <a:path w="610869" h="898525">
                <a:moveTo>
                  <a:pt x="610781" y="14503"/>
                </a:moveTo>
                <a:lnTo>
                  <a:pt x="493572" y="14503"/>
                </a:lnTo>
                <a:lnTo>
                  <a:pt x="610781" y="16497"/>
                </a:lnTo>
                <a:lnTo>
                  <a:pt x="610781" y="14503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3" name="object 263"/>
          <p:cNvSpPr/>
          <p:nvPr/>
        </p:nvSpPr>
        <p:spPr>
          <a:xfrm>
            <a:off x="1379156" y="1776476"/>
            <a:ext cx="610870" cy="898525"/>
          </a:xfrm>
          <a:custGeom>
            <a:avLst/>
            <a:gdLst/>
            <a:ahLst/>
            <a:cxnLst/>
            <a:rect l="l" t="t" r="r" b="b"/>
            <a:pathLst>
              <a:path w="610869" h="898525">
                <a:moveTo>
                  <a:pt x="470242" y="0"/>
                </a:moveTo>
                <a:lnTo>
                  <a:pt x="470242" y="302120"/>
                </a:lnTo>
                <a:lnTo>
                  <a:pt x="226733" y="607631"/>
                </a:lnTo>
                <a:lnTo>
                  <a:pt x="166979" y="693547"/>
                </a:lnTo>
                <a:lnTo>
                  <a:pt x="139407" y="693547"/>
                </a:lnTo>
                <a:lnTo>
                  <a:pt x="114947" y="630389"/>
                </a:lnTo>
                <a:lnTo>
                  <a:pt x="0" y="630389"/>
                </a:lnTo>
                <a:lnTo>
                  <a:pt x="0" y="898372"/>
                </a:lnTo>
                <a:lnTo>
                  <a:pt x="159308" y="898372"/>
                </a:lnTo>
                <a:lnTo>
                  <a:pt x="238963" y="670801"/>
                </a:lnTo>
                <a:lnTo>
                  <a:pt x="493572" y="298119"/>
                </a:lnTo>
                <a:lnTo>
                  <a:pt x="493572" y="14503"/>
                </a:lnTo>
                <a:lnTo>
                  <a:pt x="610781" y="16497"/>
                </a:lnTo>
                <a:lnTo>
                  <a:pt x="610781" y="0"/>
                </a:lnTo>
                <a:lnTo>
                  <a:pt x="470242" y="0"/>
                </a:lnTo>
                <a:close/>
              </a:path>
            </a:pathLst>
          </a:custGeom>
          <a:ln w="110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4" name="object 264"/>
          <p:cNvSpPr/>
          <p:nvPr/>
        </p:nvSpPr>
        <p:spPr>
          <a:xfrm>
            <a:off x="1247444" y="2626207"/>
            <a:ext cx="1725930" cy="600710"/>
          </a:xfrm>
          <a:custGeom>
            <a:avLst/>
            <a:gdLst/>
            <a:ahLst/>
            <a:cxnLst/>
            <a:rect l="l" t="t" r="r" b="b"/>
            <a:pathLst>
              <a:path w="1725930" h="600710">
                <a:moveTo>
                  <a:pt x="974185" y="178943"/>
                </a:moveTo>
                <a:lnTo>
                  <a:pt x="892975" y="178943"/>
                </a:lnTo>
                <a:lnTo>
                  <a:pt x="892975" y="238963"/>
                </a:lnTo>
                <a:lnTo>
                  <a:pt x="916304" y="481329"/>
                </a:lnTo>
                <a:lnTo>
                  <a:pt x="1043482" y="481329"/>
                </a:lnTo>
                <a:lnTo>
                  <a:pt x="1043482" y="511213"/>
                </a:lnTo>
                <a:lnTo>
                  <a:pt x="1008176" y="511213"/>
                </a:lnTo>
                <a:lnTo>
                  <a:pt x="1008176" y="548474"/>
                </a:lnTo>
                <a:lnTo>
                  <a:pt x="1043482" y="548474"/>
                </a:lnTo>
                <a:lnTo>
                  <a:pt x="1043482" y="574370"/>
                </a:lnTo>
                <a:lnTo>
                  <a:pt x="1015872" y="574370"/>
                </a:lnTo>
                <a:lnTo>
                  <a:pt x="1015872" y="600252"/>
                </a:lnTo>
                <a:lnTo>
                  <a:pt x="1123416" y="600252"/>
                </a:lnTo>
                <a:lnTo>
                  <a:pt x="1123416" y="544499"/>
                </a:lnTo>
                <a:lnTo>
                  <a:pt x="1346720" y="544499"/>
                </a:lnTo>
                <a:lnTo>
                  <a:pt x="1346720" y="484466"/>
                </a:lnTo>
                <a:lnTo>
                  <a:pt x="1438617" y="384048"/>
                </a:lnTo>
                <a:lnTo>
                  <a:pt x="1195095" y="384048"/>
                </a:lnTo>
                <a:lnTo>
                  <a:pt x="1197368" y="311505"/>
                </a:lnTo>
                <a:lnTo>
                  <a:pt x="1112316" y="294995"/>
                </a:lnTo>
                <a:lnTo>
                  <a:pt x="973772" y="236969"/>
                </a:lnTo>
                <a:lnTo>
                  <a:pt x="974185" y="178943"/>
                </a:lnTo>
                <a:close/>
              </a:path>
              <a:path w="1725930" h="600710">
                <a:moveTo>
                  <a:pt x="677341" y="544499"/>
                </a:moveTo>
                <a:lnTo>
                  <a:pt x="593140" y="544499"/>
                </a:lnTo>
                <a:lnTo>
                  <a:pt x="593140" y="596277"/>
                </a:lnTo>
                <a:lnTo>
                  <a:pt x="710349" y="596277"/>
                </a:lnTo>
                <a:lnTo>
                  <a:pt x="710349" y="574370"/>
                </a:lnTo>
                <a:lnTo>
                  <a:pt x="677341" y="574370"/>
                </a:lnTo>
                <a:lnTo>
                  <a:pt x="677341" y="544499"/>
                </a:lnTo>
                <a:close/>
              </a:path>
              <a:path w="1725930" h="600710">
                <a:moveTo>
                  <a:pt x="710349" y="573506"/>
                </a:moveTo>
                <a:lnTo>
                  <a:pt x="677341" y="574370"/>
                </a:lnTo>
                <a:lnTo>
                  <a:pt x="710349" y="574370"/>
                </a:lnTo>
                <a:lnTo>
                  <a:pt x="710349" y="573506"/>
                </a:lnTo>
                <a:close/>
              </a:path>
              <a:path w="1725930" h="600710">
                <a:moveTo>
                  <a:pt x="214515" y="74536"/>
                </a:moveTo>
                <a:lnTo>
                  <a:pt x="127165" y="74536"/>
                </a:lnTo>
                <a:lnTo>
                  <a:pt x="127165" y="97294"/>
                </a:lnTo>
                <a:lnTo>
                  <a:pt x="0" y="97294"/>
                </a:lnTo>
                <a:lnTo>
                  <a:pt x="0" y="174955"/>
                </a:lnTo>
                <a:lnTo>
                  <a:pt x="131711" y="174955"/>
                </a:lnTo>
                <a:lnTo>
                  <a:pt x="131711" y="361289"/>
                </a:lnTo>
                <a:lnTo>
                  <a:pt x="154749" y="388035"/>
                </a:lnTo>
                <a:lnTo>
                  <a:pt x="271119" y="388035"/>
                </a:lnTo>
                <a:lnTo>
                  <a:pt x="358444" y="484466"/>
                </a:lnTo>
                <a:lnTo>
                  <a:pt x="358444" y="544499"/>
                </a:lnTo>
                <a:lnTo>
                  <a:pt x="711492" y="544499"/>
                </a:lnTo>
                <a:lnTo>
                  <a:pt x="711492" y="511213"/>
                </a:lnTo>
                <a:lnTo>
                  <a:pt x="665111" y="511213"/>
                </a:lnTo>
                <a:lnTo>
                  <a:pt x="665111" y="481329"/>
                </a:lnTo>
                <a:lnTo>
                  <a:pt x="792264" y="481329"/>
                </a:lnTo>
                <a:lnTo>
                  <a:pt x="803016" y="389166"/>
                </a:lnTo>
                <a:lnTo>
                  <a:pt x="514616" y="389166"/>
                </a:lnTo>
                <a:lnTo>
                  <a:pt x="386029" y="384911"/>
                </a:lnTo>
                <a:lnTo>
                  <a:pt x="310921" y="202831"/>
                </a:lnTo>
                <a:lnTo>
                  <a:pt x="213639" y="149059"/>
                </a:lnTo>
                <a:lnTo>
                  <a:pt x="214515" y="74536"/>
                </a:lnTo>
                <a:close/>
              </a:path>
              <a:path w="1725930" h="600710">
                <a:moveTo>
                  <a:pt x="806792" y="4267"/>
                </a:moveTo>
                <a:lnTo>
                  <a:pt x="714895" y="79641"/>
                </a:lnTo>
                <a:lnTo>
                  <a:pt x="732523" y="95300"/>
                </a:lnTo>
                <a:lnTo>
                  <a:pt x="732523" y="236969"/>
                </a:lnTo>
                <a:lnTo>
                  <a:pt x="593140" y="293014"/>
                </a:lnTo>
                <a:lnTo>
                  <a:pt x="513473" y="313499"/>
                </a:lnTo>
                <a:lnTo>
                  <a:pt x="514616" y="389166"/>
                </a:lnTo>
                <a:lnTo>
                  <a:pt x="803016" y="389166"/>
                </a:lnTo>
                <a:lnTo>
                  <a:pt x="821004" y="234975"/>
                </a:lnTo>
                <a:lnTo>
                  <a:pt x="821004" y="178943"/>
                </a:lnTo>
                <a:lnTo>
                  <a:pt x="974185" y="178943"/>
                </a:lnTo>
                <a:lnTo>
                  <a:pt x="974915" y="76517"/>
                </a:lnTo>
                <a:lnTo>
                  <a:pt x="911538" y="16497"/>
                </a:lnTo>
                <a:lnTo>
                  <a:pt x="834377" y="16497"/>
                </a:lnTo>
                <a:lnTo>
                  <a:pt x="806792" y="4267"/>
                </a:lnTo>
                <a:close/>
              </a:path>
              <a:path w="1725930" h="600710">
                <a:moveTo>
                  <a:pt x="1585963" y="67144"/>
                </a:moveTo>
                <a:lnTo>
                  <a:pt x="1481848" y="70269"/>
                </a:lnTo>
                <a:lnTo>
                  <a:pt x="1474165" y="149059"/>
                </a:lnTo>
                <a:lnTo>
                  <a:pt x="1378864" y="190322"/>
                </a:lnTo>
                <a:lnTo>
                  <a:pt x="1299210" y="384048"/>
                </a:lnTo>
                <a:lnTo>
                  <a:pt x="1561515" y="384048"/>
                </a:lnTo>
                <a:lnTo>
                  <a:pt x="1585963" y="350761"/>
                </a:lnTo>
                <a:lnTo>
                  <a:pt x="1585963" y="164426"/>
                </a:lnTo>
                <a:lnTo>
                  <a:pt x="1725371" y="164426"/>
                </a:lnTo>
                <a:lnTo>
                  <a:pt x="1725371" y="97294"/>
                </a:lnTo>
                <a:lnTo>
                  <a:pt x="1581416" y="97294"/>
                </a:lnTo>
                <a:lnTo>
                  <a:pt x="1585963" y="67144"/>
                </a:lnTo>
                <a:close/>
              </a:path>
              <a:path w="1725930" h="600710">
                <a:moveTo>
                  <a:pt x="114922" y="174955"/>
                </a:moveTo>
                <a:lnTo>
                  <a:pt x="91884" y="174955"/>
                </a:lnTo>
                <a:lnTo>
                  <a:pt x="95008" y="209092"/>
                </a:lnTo>
                <a:lnTo>
                  <a:pt x="114922" y="209092"/>
                </a:lnTo>
                <a:lnTo>
                  <a:pt x="114922" y="174955"/>
                </a:lnTo>
                <a:close/>
              </a:path>
              <a:path w="1725930" h="600710">
                <a:moveTo>
                  <a:pt x="1625790" y="164426"/>
                </a:moveTo>
                <a:lnTo>
                  <a:pt x="1593646" y="164426"/>
                </a:lnTo>
                <a:lnTo>
                  <a:pt x="1601330" y="201701"/>
                </a:lnTo>
                <a:lnTo>
                  <a:pt x="1618119" y="201701"/>
                </a:lnTo>
                <a:lnTo>
                  <a:pt x="1625790" y="164426"/>
                </a:lnTo>
                <a:close/>
              </a:path>
              <a:path w="1725930" h="600710">
                <a:moveTo>
                  <a:pt x="894118" y="0"/>
                </a:moveTo>
                <a:lnTo>
                  <a:pt x="863117" y="16497"/>
                </a:lnTo>
                <a:lnTo>
                  <a:pt x="911538" y="16497"/>
                </a:lnTo>
                <a:lnTo>
                  <a:pt x="894118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5" name="object 265"/>
          <p:cNvSpPr/>
          <p:nvPr/>
        </p:nvSpPr>
        <p:spPr>
          <a:xfrm>
            <a:off x="1247444" y="2626207"/>
            <a:ext cx="1725930" cy="600710"/>
          </a:xfrm>
          <a:custGeom>
            <a:avLst/>
            <a:gdLst/>
            <a:ahLst/>
            <a:cxnLst/>
            <a:rect l="l" t="t" r="r" b="b"/>
            <a:pathLst>
              <a:path w="1725930" h="600710">
                <a:moveTo>
                  <a:pt x="0" y="97294"/>
                </a:moveTo>
                <a:lnTo>
                  <a:pt x="127165" y="97294"/>
                </a:lnTo>
                <a:lnTo>
                  <a:pt x="127165" y="74536"/>
                </a:lnTo>
                <a:lnTo>
                  <a:pt x="214515" y="74536"/>
                </a:lnTo>
                <a:lnTo>
                  <a:pt x="213639" y="149059"/>
                </a:lnTo>
                <a:lnTo>
                  <a:pt x="310921" y="202831"/>
                </a:lnTo>
                <a:lnTo>
                  <a:pt x="386029" y="384911"/>
                </a:lnTo>
                <a:lnTo>
                  <a:pt x="514616" y="389166"/>
                </a:lnTo>
                <a:lnTo>
                  <a:pt x="513473" y="313499"/>
                </a:lnTo>
                <a:lnTo>
                  <a:pt x="593140" y="293014"/>
                </a:lnTo>
                <a:lnTo>
                  <a:pt x="732523" y="236969"/>
                </a:lnTo>
                <a:lnTo>
                  <a:pt x="732523" y="95300"/>
                </a:lnTo>
                <a:lnTo>
                  <a:pt x="714895" y="79641"/>
                </a:lnTo>
                <a:lnTo>
                  <a:pt x="806792" y="4267"/>
                </a:lnTo>
                <a:lnTo>
                  <a:pt x="834377" y="16497"/>
                </a:lnTo>
                <a:lnTo>
                  <a:pt x="863117" y="16497"/>
                </a:lnTo>
                <a:lnTo>
                  <a:pt x="894118" y="0"/>
                </a:lnTo>
                <a:lnTo>
                  <a:pt x="974915" y="76517"/>
                </a:lnTo>
                <a:lnTo>
                  <a:pt x="973772" y="236969"/>
                </a:lnTo>
                <a:lnTo>
                  <a:pt x="1112316" y="294995"/>
                </a:lnTo>
                <a:lnTo>
                  <a:pt x="1197368" y="311505"/>
                </a:lnTo>
                <a:lnTo>
                  <a:pt x="1195095" y="384048"/>
                </a:lnTo>
                <a:lnTo>
                  <a:pt x="1299210" y="384048"/>
                </a:lnTo>
                <a:lnTo>
                  <a:pt x="1378864" y="190322"/>
                </a:lnTo>
                <a:lnTo>
                  <a:pt x="1474165" y="149059"/>
                </a:lnTo>
                <a:lnTo>
                  <a:pt x="1481848" y="70269"/>
                </a:lnTo>
                <a:lnTo>
                  <a:pt x="1585963" y="67144"/>
                </a:lnTo>
                <a:lnTo>
                  <a:pt x="1581416" y="97294"/>
                </a:lnTo>
                <a:lnTo>
                  <a:pt x="1725371" y="97294"/>
                </a:lnTo>
                <a:lnTo>
                  <a:pt x="1725371" y="164426"/>
                </a:lnTo>
                <a:lnTo>
                  <a:pt x="1625790" y="164426"/>
                </a:lnTo>
                <a:lnTo>
                  <a:pt x="1618119" y="201701"/>
                </a:lnTo>
                <a:lnTo>
                  <a:pt x="1601330" y="201701"/>
                </a:lnTo>
                <a:lnTo>
                  <a:pt x="1593646" y="164426"/>
                </a:lnTo>
                <a:lnTo>
                  <a:pt x="1585963" y="164426"/>
                </a:lnTo>
                <a:lnTo>
                  <a:pt x="1585963" y="350761"/>
                </a:lnTo>
                <a:lnTo>
                  <a:pt x="1561515" y="384048"/>
                </a:lnTo>
                <a:lnTo>
                  <a:pt x="1438617" y="384048"/>
                </a:lnTo>
                <a:lnTo>
                  <a:pt x="1346720" y="484466"/>
                </a:lnTo>
                <a:lnTo>
                  <a:pt x="1346720" y="544499"/>
                </a:lnTo>
                <a:lnTo>
                  <a:pt x="1123416" y="544499"/>
                </a:lnTo>
                <a:lnTo>
                  <a:pt x="1123416" y="600252"/>
                </a:lnTo>
                <a:lnTo>
                  <a:pt x="1015872" y="600252"/>
                </a:lnTo>
                <a:lnTo>
                  <a:pt x="1015872" y="574370"/>
                </a:lnTo>
                <a:lnTo>
                  <a:pt x="1043482" y="574370"/>
                </a:lnTo>
                <a:lnTo>
                  <a:pt x="1043482" y="548474"/>
                </a:lnTo>
                <a:lnTo>
                  <a:pt x="1008176" y="548474"/>
                </a:lnTo>
                <a:lnTo>
                  <a:pt x="1008176" y="511213"/>
                </a:lnTo>
                <a:lnTo>
                  <a:pt x="1043482" y="511213"/>
                </a:lnTo>
                <a:lnTo>
                  <a:pt x="1043482" y="481329"/>
                </a:lnTo>
                <a:lnTo>
                  <a:pt x="916304" y="481329"/>
                </a:lnTo>
                <a:lnTo>
                  <a:pt x="892975" y="238963"/>
                </a:lnTo>
                <a:lnTo>
                  <a:pt x="892975" y="178943"/>
                </a:lnTo>
                <a:lnTo>
                  <a:pt x="821004" y="178943"/>
                </a:lnTo>
                <a:lnTo>
                  <a:pt x="821004" y="234975"/>
                </a:lnTo>
                <a:lnTo>
                  <a:pt x="792264" y="481329"/>
                </a:lnTo>
                <a:lnTo>
                  <a:pt x="665111" y="481329"/>
                </a:lnTo>
                <a:lnTo>
                  <a:pt x="665111" y="511213"/>
                </a:lnTo>
                <a:lnTo>
                  <a:pt x="711492" y="511213"/>
                </a:lnTo>
                <a:lnTo>
                  <a:pt x="711492" y="544499"/>
                </a:lnTo>
                <a:lnTo>
                  <a:pt x="677341" y="544499"/>
                </a:lnTo>
                <a:lnTo>
                  <a:pt x="677341" y="574370"/>
                </a:lnTo>
                <a:lnTo>
                  <a:pt x="710349" y="573506"/>
                </a:lnTo>
                <a:lnTo>
                  <a:pt x="710349" y="596277"/>
                </a:lnTo>
                <a:lnTo>
                  <a:pt x="593140" y="596277"/>
                </a:lnTo>
                <a:lnTo>
                  <a:pt x="593140" y="544499"/>
                </a:lnTo>
                <a:lnTo>
                  <a:pt x="358444" y="544499"/>
                </a:lnTo>
                <a:lnTo>
                  <a:pt x="358444" y="484466"/>
                </a:lnTo>
                <a:lnTo>
                  <a:pt x="271119" y="388035"/>
                </a:lnTo>
                <a:lnTo>
                  <a:pt x="154749" y="388035"/>
                </a:lnTo>
                <a:lnTo>
                  <a:pt x="131711" y="361289"/>
                </a:lnTo>
                <a:lnTo>
                  <a:pt x="131711" y="174955"/>
                </a:lnTo>
                <a:lnTo>
                  <a:pt x="114922" y="174955"/>
                </a:lnTo>
                <a:lnTo>
                  <a:pt x="114922" y="209092"/>
                </a:lnTo>
                <a:lnTo>
                  <a:pt x="95008" y="209092"/>
                </a:lnTo>
                <a:lnTo>
                  <a:pt x="91884" y="174955"/>
                </a:lnTo>
                <a:lnTo>
                  <a:pt x="0" y="174955"/>
                </a:lnTo>
                <a:lnTo>
                  <a:pt x="0" y="97294"/>
                </a:lnTo>
                <a:close/>
              </a:path>
            </a:pathLst>
          </a:custGeom>
          <a:ln w="110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6" name="object 266"/>
          <p:cNvSpPr/>
          <p:nvPr/>
        </p:nvSpPr>
        <p:spPr>
          <a:xfrm>
            <a:off x="1705457" y="2244153"/>
            <a:ext cx="165100" cy="235585"/>
          </a:xfrm>
          <a:custGeom>
            <a:avLst/>
            <a:gdLst/>
            <a:ahLst/>
            <a:cxnLst/>
            <a:rect l="l" t="t" r="r" b="b"/>
            <a:pathLst>
              <a:path w="165100" h="235585">
                <a:moveTo>
                  <a:pt x="0" y="235255"/>
                </a:moveTo>
                <a:lnTo>
                  <a:pt x="165090" y="0"/>
                </a:lnTo>
              </a:path>
            </a:pathLst>
          </a:custGeom>
          <a:ln w="110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7" name="object 267"/>
          <p:cNvSpPr/>
          <p:nvPr/>
        </p:nvSpPr>
        <p:spPr>
          <a:xfrm>
            <a:off x="1701190" y="2315552"/>
            <a:ext cx="178435" cy="245745"/>
          </a:xfrm>
          <a:custGeom>
            <a:avLst/>
            <a:gdLst/>
            <a:ahLst/>
            <a:cxnLst/>
            <a:rect l="l" t="t" r="r" b="b"/>
            <a:pathLst>
              <a:path w="178435" h="245744">
                <a:moveTo>
                  <a:pt x="0" y="245156"/>
                </a:moveTo>
                <a:lnTo>
                  <a:pt x="178061" y="0"/>
                </a:lnTo>
              </a:path>
            </a:pathLst>
          </a:custGeom>
          <a:ln w="110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8" name="object 268"/>
          <p:cNvSpPr/>
          <p:nvPr/>
        </p:nvSpPr>
        <p:spPr>
          <a:xfrm>
            <a:off x="1705457" y="2411996"/>
            <a:ext cx="173990" cy="237490"/>
          </a:xfrm>
          <a:custGeom>
            <a:avLst/>
            <a:gdLst/>
            <a:ahLst/>
            <a:cxnLst/>
            <a:rect l="l" t="t" r="r" b="b"/>
            <a:pathLst>
              <a:path w="173989" h="237489">
                <a:moveTo>
                  <a:pt x="0" y="237233"/>
                </a:moveTo>
                <a:lnTo>
                  <a:pt x="173920" y="0"/>
                </a:lnTo>
              </a:path>
            </a:pathLst>
          </a:custGeom>
          <a:ln w="110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9" name="object 269"/>
          <p:cNvSpPr/>
          <p:nvPr/>
        </p:nvSpPr>
        <p:spPr>
          <a:xfrm>
            <a:off x="1703463" y="2516390"/>
            <a:ext cx="172085" cy="231140"/>
          </a:xfrm>
          <a:custGeom>
            <a:avLst/>
            <a:gdLst/>
            <a:ahLst/>
            <a:cxnLst/>
            <a:rect l="l" t="t" r="r" b="b"/>
            <a:pathLst>
              <a:path w="172085" h="231139">
                <a:moveTo>
                  <a:pt x="0" y="230911"/>
                </a:moveTo>
                <a:lnTo>
                  <a:pt x="171614" y="0"/>
                </a:lnTo>
              </a:path>
            </a:pathLst>
          </a:custGeom>
          <a:ln w="110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0" name="object 270"/>
          <p:cNvSpPr/>
          <p:nvPr/>
        </p:nvSpPr>
        <p:spPr>
          <a:xfrm>
            <a:off x="1707730" y="2602318"/>
            <a:ext cx="172085" cy="229235"/>
          </a:xfrm>
          <a:custGeom>
            <a:avLst/>
            <a:gdLst/>
            <a:ahLst/>
            <a:cxnLst/>
            <a:rect l="l" t="t" r="r" b="b"/>
            <a:pathLst>
              <a:path w="172085" h="229235">
                <a:moveTo>
                  <a:pt x="0" y="228718"/>
                </a:moveTo>
                <a:lnTo>
                  <a:pt x="171535" y="0"/>
                </a:lnTo>
              </a:path>
            </a:pathLst>
          </a:custGeom>
          <a:ln w="110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1" name="object 271"/>
          <p:cNvSpPr/>
          <p:nvPr/>
        </p:nvSpPr>
        <p:spPr>
          <a:xfrm>
            <a:off x="1000518" y="1829104"/>
            <a:ext cx="765175" cy="924560"/>
          </a:xfrm>
          <a:custGeom>
            <a:avLst/>
            <a:gdLst/>
            <a:ahLst/>
            <a:cxnLst/>
            <a:rect l="l" t="t" r="r" b="b"/>
            <a:pathLst>
              <a:path w="765175" h="924560">
                <a:moveTo>
                  <a:pt x="764667" y="0"/>
                </a:moveTo>
                <a:lnTo>
                  <a:pt x="0" y="924280"/>
                </a:lnTo>
                <a:lnTo>
                  <a:pt x="254609" y="775487"/>
                </a:lnTo>
                <a:lnTo>
                  <a:pt x="343077" y="518591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2" name="object 272"/>
          <p:cNvSpPr/>
          <p:nvPr/>
        </p:nvSpPr>
        <p:spPr>
          <a:xfrm>
            <a:off x="2407272" y="1817725"/>
            <a:ext cx="826135" cy="925830"/>
          </a:xfrm>
          <a:custGeom>
            <a:avLst/>
            <a:gdLst/>
            <a:ahLst/>
            <a:cxnLst/>
            <a:rect l="l" t="t" r="r" b="b"/>
            <a:pathLst>
              <a:path w="826135" h="925830">
                <a:moveTo>
                  <a:pt x="0" y="0"/>
                </a:moveTo>
                <a:lnTo>
                  <a:pt x="825563" y="925398"/>
                </a:lnTo>
                <a:lnTo>
                  <a:pt x="569810" y="795108"/>
                </a:lnTo>
                <a:lnTo>
                  <a:pt x="470230" y="527989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3" name="object 273"/>
          <p:cNvSpPr/>
          <p:nvPr/>
        </p:nvSpPr>
        <p:spPr>
          <a:xfrm>
            <a:off x="2033752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ABADB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4" name="object 274"/>
          <p:cNvSpPr/>
          <p:nvPr/>
        </p:nvSpPr>
        <p:spPr>
          <a:xfrm>
            <a:off x="2179681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ABADB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5" name="object 275"/>
          <p:cNvSpPr/>
          <p:nvPr/>
        </p:nvSpPr>
        <p:spPr>
          <a:xfrm>
            <a:off x="2034882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ADAFB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6" name="object 276"/>
          <p:cNvSpPr/>
          <p:nvPr/>
        </p:nvSpPr>
        <p:spPr>
          <a:xfrm>
            <a:off x="2178691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ADAFB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7" name="object 277"/>
          <p:cNvSpPr/>
          <p:nvPr/>
        </p:nvSpPr>
        <p:spPr>
          <a:xfrm>
            <a:off x="2036013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AEB1B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8" name="object 278"/>
          <p:cNvSpPr/>
          <p:nvPr/>
        </p:nvSpPr>
        <p:spPr>
          <a:xfrm>
            <a:off x="2177694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AEB1B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9" name="object 279"/>
          <p:cNvSpPr/>
          <p:nvPr/>
        </p:nvSpPr>
        <p:spPr>
          <a:xfrm>
            <a:off x="2037016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B0B2B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0" name="object 280"/>
          <p:cNvSpPr/>
          <p:nvPr/>
        </p:nvSpPr>
        <p:spPr>
          <a:xfrm>
            <a:off x="2176551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B0B2B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1" name="object 281"/>
          <p:cNvSpPr/>
          <p:nvPr/>
        </p:nvSpPr>
        <p:spPr>
          <a:xfrm>
            <a:off x="2038019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B2B4B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2" name="object 282"/>
          <p:cNvSpPr/>
          <p:nvPr/>
        </p:nvSpPr>
        <p:spPr>
          <a:xfrm>
            <a:off x="2175414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B2B4B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3" name="object 283"/>
          <p:cNvSpPr/>
          <p:nvPr/>
        </p:nvSpPr>
        <p:spPr>
          <a:xfrm>
            <a:off x="2039150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B2B4B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4" name="object 284"/>
          <p:cNvSpPr/>
          <p:nvPr/>
        </p:nvSpPr>
        <p:spPr>
          <a:xfrm>
            <a:off x="2174278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B2B4B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5" name="object 285"/>
          <p:cNvSpPr/>
          <p:nvPr/>
        </p:nvSpPr>
        <p:spPr>
          <a:xfrm>
            <a:off x="2040280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B4B6B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6" name="object 286"/>
          <p:cNvSpPr/>
          <p:nvPr/>
        </p:nvSpPr>
        <p:spPr>
          <a:xfrm>
            <a:off x="2173135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B4B6B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7" name="object 287"/>
          <p:cNvSpPr/>
          <p:nvPr/>
        </p:nvSpPr>
        <p:spPr>
          <a:xfrm>
            <a:off x="2041423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B5B7B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8" name="object 288"/>
          <p:cNvSpPr/>
          <p:nvPr/>
        </p:nvSpPr>
        <p:spPr>
          <a:xfrm>
            <a:off x="2171998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B5B7B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9" name="object 289"/>
          <p:cNvSpPr/>
          <p:nvPr/>
        </p:nvSpPr>
        <p:spPr>
          <a:xfrm>
            <a:off x="2042560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B7B9B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0" name="object 290"/>
          <p:cNvSpPr/>
          <p:nvPr/>
        </p:nvSpPr>
        <p:spPr>
          <a:xfrm>
            <a:off x="2170868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B7B9B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1" name="object 291"/>
          <p:cNvSpPr/>
          <p:nvPr/>
        </p:nvSpPr>
        <p:spPr>
          <a:xfrm>
            <a:off x="2043696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B9BB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2" name="object 292"/>
          <p:cNvSpPr/>
          <p:nvPr/>
        </p:nvSpPr>
        <p:spPr>
          <a:xfrm>
            <a:off x="2169731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B9BB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3" name="object 293"/>
          <p:cNvSpPr/>
          <p:nvPr/>
        </p:nvSpPr>
        <p:spPr>
          <a:xfrm>
            <a:off x="2044839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BABCB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4" name="object 294"/>
          <p:cNvSpPr/>
          <p:nvPr/>
        </p:nvSpPr>
        <p:spPr>
          <a:xfrm>
            <a:off x="2168728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BABCB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5" name="object 295"/>
          <p:cNvSpPr/>
          <p:nvPr/>
        </p:nvSpPr>
        <p:spPr>
          <a:xfrm>
            <a:off x="2045976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BBBD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6" name="object 296"/>
          <p:cNvSpPr/>
          <p:nvPr/>
        </p:nvSpPr>
        <p:spPr>
          <a:xfrm>
            <a:off x="2167737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BBBD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7" name="object 297"/>
          <p:cNvSpPr/>
          <p:nvPr/>
        </p:nvSpPr>
        <p:spPr>
          <a:xfrm>
            <a:off x="2046973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BBBD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8" name="object 298"/>
          <p:cNvSpPr/>
          <p:nvPr/>
        </p:nvSpPr>
        <p:spPr>
          <a:xfrm>
            <a:off x="2166607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BBBD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9" name="object 299"/>
          <p:cNvSpPr/>
          <p:nvPr/>
        </p:nvSpPr>
        <p:spPr>
          <a:xfrm>
            <a:off x="2047970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BEC0C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0" name="object 300"/>
          <p:cNvSpPr/>
          <p:nvPr/>
        </p:nvSpPr>
        <p:spPr>
          <a:xfrm>
            <a:off x="2165464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BEC0C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1" name="object 301"/>
          <p:cNvSpPr/>
          <p:nvPr/>
        </p:nvSpPr>
        <p:spPr>
          <a:xfrm>
            <a:off x="2049106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C0C2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2" name="object 302"/>
          <p:cNvSpPr/>
          <p:nvPr/>
        </p:nvSpPr>
        <p:spPr>
          <a:xfrm>
            <a:off x="2164321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C0C2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3" name="object 303"/>
          <p:cNvSpPr/>
          <p:nvPr/>
        </p:nvSpPr>
        <p:spPr>
          <a:xfrm>
            <a:off x="2050243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C0C2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4" name="object 304"/>
          <p:cNvSpPr/>
          <p:nvPr/>
        </p:nvSpPr>
        <p:spPr>
          <a:xfrm>
            <a:off x="2163178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C0C2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5" name="object 305"/>
          <p:cNvSpPr/>
          <p:nvPr/>
        </p:nvSpPr>
        <p:spPr>
          <a:xfrm>
            <a:off x="2051380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C2C4C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6" name="object 306"/>
          <p:cNvSpPr/>
          <p:nvPr/>
        </p:nvSpPr>
        <p:spPr>
          <a:xfrm>
            <a:off x="2162035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C2C4C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7" name="object 307"/>
          <p:cNvSpPr/>
          <p:nvPr/>
        </p:nvSpPr>
        <p:spPr>
          <a:xfrm>
            <a:off x="2052523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C3C5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8" name="object 308"/>
          <p:cNvSpPr/>
          <p:nvPr/>
        </p:nvSpPr>
        <p:spPr>
          <a:xfrm>
            <a:off x="2160892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C3C5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9" name="object 309"/>
          <p:cNvSpPr/>
          <p:nvPr/>
        </p:nvSpPr>
        <p:spPr>
          <a:xfrm>
            <a:off x="2053666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C5C7C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0" name="object 310"/>
          <p:cNvSpPr/>
          <p:nvPr/>
        </p:nvSpPr>
        <p:spPr>
          <a:xfrm>
            <a:off x="2159768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C5C7C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1" name="object 311"/>
          <p:cNvSpPr/>
          <p:nvPr/>
        </p:nvSpPr>
        <p:spPr>
          <a:xfrm>
            <a:off x="2054796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C6C8C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2" name="object 312"/>
          <p:cNvSpPr/>
          <p:nvPr/>
        </p:nvSpPr>
        <p:spPr>
          <a:xfrm>
            <a:off x="2158777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C6C8C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3" name="object 313"/>
          <p:cNvSpPr/>
          <p:nvPr/>
        </p:nvSpPr>
        <p:spPr>
          <a:xfrm>
            <a:off x="2055926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C7C8C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4" name="object 314"/>
          <p:cNvSpPr/>
          <p:nvPr/>
        </p:nvSpPr>
        <p:spPr>
          <a:xfrm>
            <a:off x="2157768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C7C8C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5" name="object 315"/>
          <p:cNvSpPr/>
          <p:nvPr/>
        </p:nvSpPr>
        <p:spPr>
          <a:xfrm>
            <a:off x="2056930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C9CAC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6" name="object 316"/>
          <p:cNvSpPr/>
          <p:nvPr/>
        </p:nvSpPr>
        <p:spPr>
          <a:xfrm>
            <a:off x="2156631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C9CAC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7" name="object 317"/>
          <p:cNvSpPr/>
          <p:nvPr/>
        </p:nvSpPr>
        <p:spPr>
          <a:xfrm>
            <a:off x="2057933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C9CAC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8" name="object 318"/>
          <p:cNvSpPr/>
          <p:nvPr/>
        </p:nvSpPr>
        <p:spPr>
          <a:xfrm>
            <a:off x="2155507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C9CAC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9" name="object 319"/>
          <p:cNvSpPr/>
          <p:nvPr/>
        </p:nvSpPr>
        <p:spPr>
          <a:xfrm>
            <a:off x="2059063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CBCDC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0" name="object 320"/>
          <p:cNvSpPr/>
          <p:nvPr/>
        </p:nvSpPr>
        <p:spPr>
          <a:xfrm>
            <a:off x="2154377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CBCDC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1" name="object 321"/>
          <p:cNvSpPr/>
          <p:nvPr/>
        </p:nvSpPr>
        <p:spPr>
          <a:xfrm>
            <a:off x="2060194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CCCE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2" name="object 322"/>
          <p:cNvSpPr/>
          <p:nvPr/>
        </p:nvSpPr>
        <p:spPr>
          <a:xfrm>
            <a:off x="2153234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CCCE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3" name="object 323"/>
          <p:cNvSpPr/>
          <p:nvPr/>
        </p:nvSpPr>
        <p:spPr>
          <a:xfrm>
            <a:off x="2061330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CED0D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4" name="object 324"/>
          <p:cNvSpPr/>
          <p:nvPr/>
        </p:nvSpPr>
        <p:spPr>
          <a:xfrm>
            <a:off x="2152091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CED0D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5" name="object 325"/>
          <p:cNvSpPr/>
          <p:nvPr/>
        </p:nvSpPr>
        <p:spPr>
          <a:xfrm>
            <a:off x="2062467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CFD0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6" name="object 326"/>
          <p:cNvSpPr/>
          <p:nvPr/>
        </p:nvSpPr>
        <p:spPr>
          <a:xfrm>
            <a:off x="2150948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CFD0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7" name="object 327"/>
          <p:cNvSpPr/>
          <p:nvPr/>
        </p:nvSpPr>
        <p:spPr>
          <a:xfrm>
            <a:off x="2063610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CFD1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8" name="object 328"/>
          <p:cNvSpPr/>
          <p:nvPr/>
        </p:nvSpPr>
        <p:spPr>
          <a:xfrm>
            <a:off x="2149805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CFD1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9" name="object 329"/>
          <p:cNvSpPr/>
          <p:nvPr/>
        </p:nvSpPr>
        <p:spPr>
          <a:xfrm>
            <a:off x="2064753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D1D3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0" name="object 330"/>
          <p:cNvSpPr/>
          <p:nvPr/>
        </p:nvSpPr>
        <p:spPr>
          <a:xfrm>
            <a:off x="2148814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D1D3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1" name="object 331"/>
          <p:cNvSpPr/>
          <p:nvPr/>
        </p:nvSpPr>
        <p:spPr>
          <a:xfrm>
            <a:off x="2065896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D3D4D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2" name="object 332"/>
          <p:cNvSpPr/>
          <p:nvPr/>
        </p:nvSpPr>
        <p:spPr>
          <a:xfrm>
            <a:off x="2147823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D3D4D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3" name="object 333"/>
          <p:cNvSpPr/>
          <p:nvPr/>
        </p:nvSpPr>
        <p:spPr>
          <a:xfrm>
            <a:off x="2067032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D3D5D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4" name="object 334"/>
          <p:cNvSpPr/>
          <p:nvPr/>
        </p:nvSpPr>
        <p:spPr>
          <a:xfrm>
            <a:off x="2146680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D3D5D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5" name="object 335"/>
          <p:cNvSpPr/>
          <p:nvPr/>
        </p:nvSpPr>
        <p:spPr>
          <a:xfrm>
            <a:off x="2068023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D5D6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6" name="object 336"/>
          <p:cNvSpPr/>
          <p:nvPr/>
        </p:nvSpPr>
        <p:spPr>
          <a:xfrm>
            <a:off x="2145538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D5D6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7" name="object 337"/>
          <p:cNvSpPr/>
          <p:nvPr/>
        </p:nvSpPr>
        <p:spPr>
          <a:xfrm>
            <a:off x="2069020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D6D7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8" name="object 338"/>
          <p:cNvSpPr/>
          <p:nvPr/>
        </p:nvSpPr>
        <p:spPr>
          <a:xfrm>
            <a:off x="2144401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D6D7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9" name="object 339"/>
          <p:cNvSpPr/>
          <p:nvPr/>
        </p:nvSpPr>
        <p:spPr>
          <a:xfrm>
            <a:off x="2070163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D7D8D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0" name="object 340"/>
          <p:cNvSpPr/>
          <p:nvPr/>
        </p:nvSpPr>
        <p:spPr>
          <a:xfrm>
            <a:off x="2143271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D7D8D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1" name="object 341"/>
          <p:cNvSpPr/>
          <p:nvPr/>
        </p:nvSpPr>
        <p:spPr>
          <a:xfrm>
            <a:off x="2071300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D7D9D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2" name="object 342"/>
          <p:cNvSpPr/>
          <p:nvPr/>
        </p:nvSpPr>
        <p:spPr>
          <a:xfrm>
            <a:off x="2142134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D7D9D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3" name="object 343"/>
          <p:cNvSpPr/>
          <p:nvPr/>
        </p:nvSpPr>
        <p:spPr>
          <a:xfrm>
            <a:off x="2072430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D9DAD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4" name="object 344"/>
          <p:cNvSpPr/>
          <p:nvPr/>
        </p:nvSpPr>
        <p:spPr>
          <a:xfrm>
            <a:off x="2140991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D9DAD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5" name="object 345"/>
          <p:cNvSpPr/>
          <p:nvPr/>
        </p:nvSpPr>
        <p:spPr>
          <a:xfrm>
            <a:off x="2073567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DADCD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6" name="object 346"/>
          <p:cNvSpPr/>
          <p:nvPr/>
        </p:nvSpPr>
        <p:spPr>
          <a:xfrm>
            <a:off x="2139854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DADCD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7" name="object 347"/>
          <p:cNvSpPr/>
          <p:nvPr/>
        </p:nvSpPr>
        <p:spPr>
          <a:xfrm>
            <a:off x="2074703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DBDCD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8" name="object 348"/>
          <p:cNvSpPr/>
          <p:nvPr/>
        </p:nvSpPr>
        <p:spPr>
          <a:xfrm>
            <a:off x="2138718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DBDCD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9" name="object 349"/>
          <p:cNvSpPr/>
          <p:nvPr/>
        </p:nvSpPr>
        <p:spPr>
          <a:xfrm>
            <a:off x="2075840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DCDE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0" name="object 350"/>
          <p:cNvSpPr/>
          <p:nvPr/>
        </p:nvSpPr>
        <p:spPr>
          <a:xfrm>
            <a:off x="2137721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DCDE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1" name="object 351"/>
          <p:cNvSpPr/>
          <p:nvPr/>
        </p:nvSpPr>
        <p:spPr>
          <a:xfrm>
            <a:off x="2076983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DDDE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2" name="object 352"/>
          <p:cNvSpPr/>
          <p:nvPr/>
        </p:nvSpPr>
        <p:spPr>
          <a:xfrm>
            <a:off x="2136724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DDDE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3" name="object 353"/>
          <p:cNvSpPr/>
          <p:nvPr/>
        </p:nvSpPr>
        <p:spPr>
          <a:xfrm>
            <a:off x="2077980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DFE0E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4" name="object 354"/>
          <p:cNvSpPr/>
          <p:nvPr/>
        </p:nvSpPr>
        <p:spPr>
          <a:xfrm>
            <a:off x="2135587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DFE0E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5" name="object 355"/>
          <p:cNvSpPr/>
          <p:nvPr/>
        </p:nvSpPr>
        <p:spPr>
          <a:xfrm>
            <a:off x="2078970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E0E1E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6" name="object 356"/>
          <p:cNvSpPr/>
          <p:nvPr/>
        </p:nvSpPr>
        <p:spPr>
          <a:xfrm>
            <a:off x="2134450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E0E1E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7" name="object 357"/>
          <p:cNvSpPr/>
          <p:nvPr/>
        </p:nvSpPr>
        <p:spPr>
          <a:xfrm>
            <a:off x="2080107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E1E2E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8" name="object 358"/>
          <p:cNvSpPr/>
          <p:nvPr/>
        </p:nvSpPr>
        <p:spPr>
          <a:xfrm>
            <a:off x="2133314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E1E2E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9" name="object 359"/>
          <p:cNvSpPr/>
          <p:nvPr/>
        </p:nvSpPr>
        <p:spPr>
          <a:xfrm>
            <a:off x="2081250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E2E3E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0" name="object 360"/>
          <p:cNvSpPr/>
          <p:nvPr/>
        </p:nvSpPr>
        <p:spPr>
          <a:xfrm>
            <a:off x="2132177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E2E3E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1" name="object 361"/>
          <p:cNvSpPr/>
          <p:nvPr/>
        </p:nvSpPr>
        <p:spPr>
          <a:xfrm>
            <a:off x="2082393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E2E3E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2" name="object 362"/>
          <p:cNvSpPr/>
          <p:nvPr/>
        </p:nvSpPr>
        <p:spPr>
          <a:xfrm>
            <a:off x="2131034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E2E3E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3" name="object 363"/>
          <p:cNvSpPr/>
          <p:nvPr/>
        </p:nvSpPr>
        <p:spPr>
          <a:xfrm>
            <a:off x="2083536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E3E4E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4" name="object 364"/>
          <p:cNvSpPr/>
          <p:nvPr/>
        </p:nvSpPr>
        <p:spPr>
          <a:xfrm>
            <a:off x="2129891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E3E4E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5" name="object 365"/>
          <p:cNvSpPr/>
          <p:nvPr/>
        </p:nvSpPr>
        <p:spPr>
          <a:xfrm>
            <a:off x="2084673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E6E7E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6" name="object 366"/>
          <p:cNvSpPr/>
          <p:nvPr/>
        </p:nvSpPr>
        <p:spPr>
          <a:xfrm>
            <a:off x="2128748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E6E7E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7" name="object 367"/>
          <p:cNvSpPr/>
          <p:nvPr/>
        </p:nvSpPr>
        <p:spPr>
          <a:xfrm>
            <a:off x="2085809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E6E7E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8" name="object 368"/>
          <p:cNvSpPr/>
          <p:nvPr/>
        </p:nvSpPr>
        <p:spPr>
          <a:xfrm>
            <a:off x="2127757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E6E7E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9" name="object 369"/>
          <p:cNvSpPr/>
          <p:nvPr/>
        </p:nvSpPr>
        <p:spPr>
          <a:xfrm>
            <a:off x="2086940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E7E8E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0" name="object 370"/>
          <p:cNvSpPr/>
          <p:nvPr/>
        </p:nvSpPr>
        <p:spPr>
          <a:xfrm>
            <a:off x="2126767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E7E8E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1" name="object 371"/>
          <p:cNvSpPr/>
          <p:nvPr/>
        </p:nvSpPr>
        <p:spPr>
          <a:xfrm>
            <a:off x="2087930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E8E9E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2" name="object 372"/>
          <p:cNvSpPr/>
          <p:nvPr/>
        </p:nvSpPr>
        <p:spPr>
          <a:xfrm>
            <a:off x="2125624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E8E9E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3" name="object 373"/>
          <p:cNvSpPr/>
          <p:nvPr/>
        </p:nvSpPr>
        <p:spPr>
          <a:xfrm>
            <a:off x="2088934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E9EA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4" name="object 374"/>
          <p:cNvSpPr/>
          <p:nvPr/>
        </p:nvSpPr>
        <p:spPr>
          <a:xfrm>
            <a:off x="2124481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E9EA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5" name="object 375"/>
          <p:cNvSpPr/>
          <p:nvPr/>
        </p:nvSpPr>
        <p:spPr>
          <a:xfrm>
            <a:off x="2090077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EBECE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6" name="object 376"/>
          <p:cNvSpPr/>
          <p:nvPr/>
        </p:nvSpPr>
        <p:spPr>
          <a:xfrm>
            <a:off x="2123351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EBECE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7" name="object 377"/>
          <p:cNvSpPr/>
          <p:nvPr/>
        </p:nvSpPr>
        <p:spPr>
          <a:xfrm>
            <a:off x="2091207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EBECE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8" name="object 378"/>
          <p:cNvSpPr/>
          <p:nvPr/>
        </p:nvSpPr>
        <p:spPr>
          <a:xfrm>
            <a:off x="2122227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EBECE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9" name="object 379"/>
          <p:cNvSpPr/>
          <p:nvPr/>
        </p:nvSpPr>
        <p:spPr>
          <a:xfrm>
            <a:off x="2092337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ECEDE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0" name="object 380"/>
          <p:cNvSpPr/>
          <p:nvPr/>
        </p:nvSpPr>
        <p:spPr>
          <a:xfrm>
            <a:off x="2121090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ECEDE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1" name="object 381"/>
          <p:cNvSpPr/>
          <p:nvPr/>
        </p:nvSpPr>
        <p:spPr>
          <a:xfrm>
            <a:off x="2093480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EDEEE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2" name="object 382"/>
          <p:cNvSpPr/>
          <p:nvPr/>
        </p:nvSpPr>
        <p:spPr>
          <a:xfrm>
            <a:off x="2119947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EDEEE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3" name="object 383"/>
          <p:cNvSpPr/>
          <p:nvPr/>
        </p:nvSpPr>
        <p:spPr>
          <a:xfrm>
            <a:off x="2094623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EFEFF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4" name="object 384"/>
          <p:cNvSpPr/>
          <p:nvPr/>
        </p:nvSpPr>
        <p:spPr>
          <a:xfrm>
            <a:off x="2118804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EFEFF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5" name="object 385"/>
          <p:cNvSpPr/>
          <p:nvPr/>
        </p:nvSpPr>
        <p:spPr>
          <a:xfrm>
            <a:off x="2095760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F0F1F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6" name="object 386"/>
          <p:cNvSpPr/>
          <p:nvPr/>
        </p:nvSpPr>
        <p:spPr>
          <a:xfrm>
            <a:off x="2117813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F0F1F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7" name="object 387"/>
          <p:cNvSpPr/>
          <p:nvPr/>
        </p:nvSpPr>
        <p:spPr>
          <a:xfrm>
            <a:off x="2096897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F1F1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8" name="object 388"/>
          <p:cNvSpPr/>
          <p:nvPr/>
        </p:nvSpPr>
        <p:spPr>
          <a:xfrm>
            <a:off x="2116823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F1F1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9" name="object 389"/>
          <p:cNvSpPr/>
          <p:nvPr/>
        </p:nvSpPr>
        <p:spPr>
          <a:xfrm>
            <a:off x="2097894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F2F3F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0" name="object 390"/>
          <p:cNvSpPr/>
          <p:nvPr/>
        </p:nvSpPr>
        <p:spPr>
          <a:xfrm>
            <a:off x="2115680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F2F3F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1" name="object 391"/>
          <p:cNvSpPr/>
          <p:nvPr/>
        </p:nvSpPr>
        <p:spPr>
          <a:xfrm>
            <a:off x="2098884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F3F3F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2" name="object 392"/>
          <p:cNvSpPr/>
          <p:nvPr/>
        </p:nvSpPr>
        <p:spPr>
          <a:xfrm>
            <a:off x="2114537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F3F3F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3" name="object 393"/>
          <p:cNvSpPr/>
          <p:nvPr/>
        </p:nvSpPr>
        <p:spPr>
          <a:xfrm>
            <a:off x="2100021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F4F5F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4" name="object 394"/>
          <p:cNvSpPr/>
          <p:nvPr/>
        </p:nvSpPr>
        <p:spPr>
          <a:xfrm>
            <a:off x="2113394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F4F5F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5" name="object 395"/>
          <p:cNvSpPr/>
          <p:nvPr/>
        </p:nvSpPr>
        <p:spPr>
          <a:xfrm>
            <a:off x="2101164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F5F6F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6" name="object 396"/>
          <p:cNvSpPr/>
          <p:nvPr/>
        </p:nvSpPr>
        <p:spPr>
          <a:xfrm>
            <a:off x="2112251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F5F6F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7" name="object 397"/>
          <p:cNvSpPr/>
          <p:nvPr/>
        </p:nvSpPr>
        <p:spPr>
          <a:xfrm>
            <a:off x="2102307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F6F7F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8" name="object 398"/>
          <p:cNvSpPr/>
          <p:nvPr/>
        </p:nvSpPr>
        <p:spPr>
          <a:xfrm>
            <a:off x="2111120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F6F7F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9" name="object 399"/>
          <p:cNvSpPr/>
          <p:nvPr/>
        </p:nvSpPr>
        <p:spPr>
          <a:xfrm>
            <a:off x="2103443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F7F7F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0" name="object 400"/>
          <p:cNvSpPr/>
          <p:nvPr/>
        </p:nvSpPr>
        <p:spPr>
          <a:xfrm>
            <a:off x="2109990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3175">
            <a:solidFill>
              <a:srgbClr val="F7F7F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1" name="object 401"/>
          <p:cNvSpPr/>
          <p:nvPr/>
        </p:nvSpPr>
        <p:spPr>
          <a:xfrm>
            <a:off x="2106714" y="3140544"/>
            <a:ext cx="0" cy="68580"/>
          </a:xfrm>
          <a:custGeom>
            <a:avLst/>
            <a:gdLst/>
            <a:ahLst/>
            <a:cxnLst/>
            <a:rect l="l" t="t" r="r" b="b"/>
            <a:pathLst>
              <a:path w="0" h="68580">
                <a:moveTo>
                  <a:pt x="0" y="0"/>
                </a:moveTo>
                <a:lnTo>
                  <a:pt x="0" y="68287"/>
                </a:lnTo>
              </a:path>
            </a:pathLst>
          </a:custGeom>
          <a:ln w="5410">
            <a:solidFill>
              <a:srgbClr val="F7F7F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2" name="object 402"/>
          <p:cNvSpPr/>
          <p:nvPr/>
        </p:nvSpPr>
        <p:spPr>
          <a:xfrm>
            <a:off x="2041994" y="3149358"/>
            <a:ext cx="129539" cy="50800"/>
          </a:xfrm>
          <a:custGeom>
            <a:avLst/>
            <a:gdLst/>
            <a:ahLst/>
            <a:cxnLst/>
            <a:rect l="l" t="t" r="r" b="b"/>
            <a:pathLst>
              <a:path w="129539" h="50800">
                <a:moveTo>
                  <a:pt x="0" y="0"/>
                </a:moveTo>
                <a:lnTo>
                  <a:pt x="129438" y="0"/>
                </a:lnTo>
                <a:lnTo>
                  <a:pt x="129438" y="50660"/>
                </a:lnTo>
                <a:lnTo>
                  <a:pt x="0" y="50660"/>
                </a:lnTo>
                <a:lnTo>
                  <a:pt x="0" y="0"/>
                </a:lnTo>
                <a:close/>
              </a:path>
            </a:pathLst>
          </a:custGeom>
          <a:ln w="2204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3" name="object 403"/>
          <p:cNvSpPr/>
          <p:nvPr/>
        </p:nvSpPr>
        <p:spPr>
          <a:xfrm>
            <a:off x="2009279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ABADB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4" name="object 404"/>
          <p:cNvSpPr/>
          <p:nvPr/>
        </p:nvSpPr>
        <p:spPr>
          <a:xfrm>
            <a:off x="2208555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ABADB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5" name="object 405"/>
          <p:cNvSpPr/>
          <p:nvPr/>
        </p:nvSpPr>
        <p:spPr>
          <a:xfrm>
            <a:off x="2010422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ACAEB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6" name="object 406"/>
          <p:cNvSpPr/>
          <p:nvPr/>
        </p:nvSpPr>
        <p:spPr>
          <a:xfrm>
            <a:off x="2207558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ACAEB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7" name="object 407"/>
          <p:cNvSpPr/>
          <p:nvPr/>
        </p:nvSpPr>
        <p:spPr>
          <a:xfrm>
            <a:off x="2011559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ADAFB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8" name="object 408"/>
          <p:cNvSpPr/>
          <p:nvPr/>
        </p:nvSpPr>
        <p:spPr>
          <a:xfrm>
            <a:off x="2206421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ADAFB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9" name="object 409"/>
          <p:cNvSpPr/>
          <p:nvPr/>
        </p:nvSpPr>
        <p:spPr>
          <a:xfrm>
            <a:off x="2012689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AEB1B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0" name="object 410"/>
          <p:cNvSpPr/>
          <p:nvPr/>
        </p:nvSpPr>
        <p:spPr>
          <a:xfrm>
            <a:off x="2205285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AEB1B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1" name="object 411"/>
          <p:cNvSpPr/>
          <p:nvPr/>
        </p:nvSpPr>
        <p:spPr>
          <a:xfrm>
            <a:off x="2013826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B0B2B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2" name="object 412"/>
          <p:cNvSpPr/>
          <p:nvPr/>
        </p:nvSpPr>
        <p:spPr>
          <a:xfrm>
            <a:off x="2204148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B0B2B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3" name="object 413"/>
          <p:cNvSpPr/>
          <p:nvPr/>
        </p:nvSpPr>
        <p:spPr>
          <a:xfrm>
            <a:off x="2014969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B1B3B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4" name="object 414"/>
          <p:cNvSpPr/>
          <p:nvPr/>
        </p:nvSpPr>
        <p:spPr>
          <a:xfrm>
            <a:off x="2203018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B1B3B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5" name="object 415"/>
          <p:cNvSpPr/>
          <p:nvPr/>
        </p:nvSpPr>
        <p:spPr>
          <a:xfrm>
            <a:off x="2016112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B2B4B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6" name="object 416"/>
          <p:cNvSpPr/>
          <p:nvPr/>
        </p:nvSpPr>
        <p:spPr>
          <a:xfrm>
            <a:off x="2201875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B2B4B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7" name="object 417"/>
          <p:cNvSpPr/>
          <p:nvPr/>
        </p:nvSpPr>
        <p:spPr>
          <a:xfrm>
            <a:off x="2017102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B2B4B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8" name="object 418"/>
          <p:cNvSpPr/>
          <p:nvPr/>
        </p:nvSpPr>
        <p:spPr>
          <a:xfrm>
            <a:off x="2200732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B2B4B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9" name="object 419"/>
          <p:cNvSpPr/>
          <p:nvPr/>
        </p:nvSpPr>
        <p:spPr>
          <a:xfrm>
            <a:off x="2018093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B3B5B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0" name="object 420"/>
          <p:cNvSpPr/>
          <p:nvPr/>
        </p:nvSpPr>
        <p:spPr>
          <a:xfrm>
            <a:off x="2199589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B3B5B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1" name="object 421"/>
          <p:cNvSpPr/>
          <p:nvPr/>
        </p:nvSpPr>
        <p:spPr>
          <a:xfrm>
            <a:off x="2019236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B5B7B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2" name="object 422"/>
          <p:cNvSpPr/>
          <p:nvPr/>
        </p:nvSpPr>
        <p:spPr>
          <a:xfrm>
            <a:off x="2198598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B5B7B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3" name="object 423"/>
          <p:cNvSpPr/>
          <p:nvPr/>
        </p:nvSpPr>
        <p:spPr>
          <a:xfrm>
            <a:off x="2020379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B6B8B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4" name="object 424"/>
          <p:cNvSpPr/>
          <p:nvPr/>
        </p:nvSpPr>
        <p:spPr>
          <a:xfrm>
            <a:off x="2197607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B6B8B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5" name="object 425"/>
          <p:cNvSpPr/>
          <p:nvPr/>
        </p:nvSpPr>
        <p:spPr>
          <a:xfrm>
            <a:off x="2021522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B7B9B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6" name="object 426"/>
          <p:cNvSpPr/>
          <p:nvPr/>
        </p:nvSpPr>
        <p:spPr>
          <a:xfrm>
            <a:off x="2196464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B7B9B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7" name="object 427"/>
          <p:cNvSpPr/>
          <p:nvPr/>
        </p:nvSpPr>
        <p:spPr>
          <a:xfrm>
            <a:off x="2022652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B7B9B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8" name="object 428"/>
          <p:cNvSpPr/>
          <p:nvPr/>
        </p:nvSpPr>
        <p:spPr>
          <a:xfrm>
            <a:off x="2195322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B7B9B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9" name="object 429"/>
          <p:cNvSpPr/>
          <p:nvPr/>
        </p:nvSpPr>
        <p:spPr>
          <a:xfrm>
            <a:off x="2023776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B9BB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0" name="object 430"/>
          <p:cNvSpPr/>
          <p:nvPr/>
        </p:nvSpPr>
        <p:spPr>
          <a:xfrm>
            <a:off x="2194185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B9BB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1" name="object 431"/>
          <p:cNvSpPr/>
          <p:nvPr/>
        </p:nvSpPr>
        <p:spPr>
          <a:xfrm>
            <a:off x="2024913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BBBD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2" name="object 432"/>
          <p:cNvSpPr/>
          <p:nvPr/>
        </p:nvSpPr>
        <p:spPr>
          <a:xfrm>
            <a:off x="2193048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BBBD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3" name="object 433"/>
          <p:cNvSpPr/>
          <p:nvPr/>
        </p:nvSpPr>
        <p:spPr>
          <a:xfrm>
            <a:off x="2026056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BBBD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4" name="object 434"/>
          <p:cNvSpPr/>
          <p:nvPr/>
        </p:nvSpPr>
        <p:spPr>
          <a:xfrm>
            <a:off x="2191918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BBBD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5" name="object 435"/>
          <p:cNvSpPr/>
          <p:nvPr/>
        </p:nvSpPr>
        <p:spPr>
          <a:xfrm>
            <a:off x="2027059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BBBD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6" name="object 436"/>
          <p:cNvSpPr/>
          <p:nvPr/>
        </p:nvSpPr>
        <p:spPr>
          <a:xfrm>
            <a:off x="2190788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BBBD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7" name="object 437"/>
          <p:cNvSpPr/>
          <p:nvPr/>
        </p:nvSpPr>
        <p:spPr>
          <a:xfrm>
            <a:off x="2028050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BDBFC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8" name="object 438"/>
          <p:cNvSpPr/>
          <p:nvPr/>
        </p:nvSpPr>
        <p:spPr>
          <a:xfrm>
            <a:off x="2189645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BDBFC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9" name="object 439"/>
          <p:cNvSpPr/>
          <p:nvPr/>
        </p:nvSpPr>
        <p:spPr>
          <a:xfrm>
            <a:off x="2029180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BEC0C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0" name="object 440"/>
          <p:cNvSpPr/>
          <p:nvPr/>
        </p:nvSpPr>
        <p:spPr>
          <a:xfrm>
            <a:off x="2188641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BEC0C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1" name="object 441"/>
          <p:cNvSpPr/>
          <p:nvPr/>
        </p:nvSpPr>
        <p:spPr>
          <a:xfrm>
            <a:off x="2030323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BFC1C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2" name="object 442"/>
          <p:cNvSpPr/>
          <p:nvPr/>
        </p:nvSpPr>
        <p:spPr>
          <a:xfrm>
            <a:off x="2187638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BFC1C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3" name="object 443"/>
          <p:cNvSpPr/>
          <p:nvPr/>
        </p:nvSpPr>
        <p:spPr>
          <a:xfrm>
            <a:off x="2031466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C0C2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4" name="object 444"/>
          <p:cNvSpPr/>
          <p:nvPr/>
        </p:nvSpPr>
        <p:spPr>
          <a:xfrm>
            <a:off x="2186508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C0C2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5" name="object 445"/>
          <p:cNvSpPr/>
          <p:nvPr/>
        </p:nvSpPr>
        <p:spPr>
          <a:xfrm>
            <a:off x="2032609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C2C3C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6" name="object 446"/>
          <p:cNvSpPr/>
          <p:nvPr/>
        </p:nvSpPr>
        <p:spPr>
          <a:xfrm>
            <a:off x="2185377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C2C3C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7" name="object 447"/>
          <p:cNvSpPr/>
          <p:nvPr/>
        </p:nvSpPr>
        <p:spPr>
          <a:xfrm>
            <a:off x="2033752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C2C4C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8" name="object 448"/>
          <p:cNvSpPr/>
          <p:nvPr/>
        </p:nvSpPr>
        <p:spPr>
          <a:xfrm>
            <a:off x="2184234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C2C4C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9" name="object 449"/>
          <p:cNvSpPr/>
          <p:nvPr/>
        </p:nvSpPr>
        <p:spPr>
          <a:xfrm>
            <a:off x="2034882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C3C5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0" name="object 450"/>
          <p:cNvSpPr/>
          <p:nvPr/>
        </p:nvSpPr>
        <p:spPr>
          <a:xfrm>
            <a:off x="2183098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C3C5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1" name="object 451"/>
          <p:cNvSpPr/>
          <p:nvPr/>
        </p:nvSpPr>
        <p:spPr>
          <a:xfrm>
            <a:off x="2036013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C3C5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2" name="object 452"/>
          <p:cNvSpPr/>
          <p:nvPr/>
        </p:nvSpPr>
        <p:spPr>
          <a:xfrm>
            <a:off x="2181961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C3C5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3" name="object 453"/>
          <p:cNvSpPr/>
          <p:nvPr/>
        </p:nvSpPr>
        <p:spPr>
          <a:xfrm>
            <a:off x="2037016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C5C7C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4" name="object 454"/>
          <p:cNvSpPr/>
          <p:nvPr/>
        </p:nvSpPr>
        <p:spPr>
          <a:xfrm>
            <a:off x="2180818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C5C7C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5" name="object 455"/>
          <p:cNvSpPr/>
          <p:nvPr/>
        </p:nvSpPr>
        <p:spPr>
          <a:xfrm>
            <a:off x="2038019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C6C8C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6" name="object 456"/>
          <p:cNvSpPr/>
          <p:nvPr/>
        </p:nvSpPr>
        <p:spPr>
          <a:xfrm>
            <a:off x="2179681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C6C8C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7" name="object 457"/>
          <p:cNvSpPr/>
          <p:nvPr/>
        </p:nvSpPr>
        <p:spPr>
          <a:xfrm>
            <a:off x="2039150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C7C8C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8" name="object 458"/>
          <p:cNvSpPr/>
          <p:nvPr/>
        </p:nvSpPr>
        <p:spPr>
          <a:xfrm>
            <a:off x="2178691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C7C8C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9" name="object 459"/>
          <p:cNvSpPr/>
          <p:nvPr/>
        </p:nvSpPr>
        <p:spPr>
          <a:xfrm>
            <a:off x="2040280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C8CAC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0" name="object 460"/>
          <p:cNvSpPr/>
          <p:nvPr/>
        </p:nvSpPr>
        <p:spPr>
          <a:xfrm>
            <a:off x="2177694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C8CAC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1" name="object 461"/>
          <p:cNvSpPr/>
          <p:nvPr/>
        </p:nvSpPr>
        <p:spPr>
          <a:xfrm>
            <a:off x="2041423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C9CAC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2" name="object 462"/>
          <p:cNvSpPr/>
          <p:nvPr/>
        </p:nvSpPr>
        <p:spPr>
          <a:xfrm>
            <a:off x="2176551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C9CAC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3" name="object 463"/>
          <p:cNvSpPr/>
          <p:nvPr/>
        </p:nvSpPr>
        <p:spPr>
          <a:xfrm>
            <a:off x="2042560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C9CAC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4" name="object 464"/>
          <p:cNvSpPr/>
          <p:nvPr/>
        </p:nvSpPr>
        <p:spPr>
          <a:xfrm>
            <a:off x="2175414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C9CAC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5" name="object 465"/>
          <p:cNvSpPr/>
          <p:nvPr/>
        </p:nvSpPr>
        <p:spPr>
          <a:xfrm>
            <a:off x="2043696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CACC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6" name="object 466"/>
          <p:cNvSpPr/>
          <p:nvPr/>
        </p:nvSpPr>
        <p:spPr>
          <a:xfrm>
            <a:off x="2174278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CACC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7" name="object 467"/>
          <p:cNvSpPr/>
          <p:nvPr/>
        </p:nvSpPr>
        <p:spPr>
          <a:xfrm>
            <a:off x="2044839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CBCDC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8" name="object 468"/>
          <p:cNvSpPr/>
          <p:nvPr/>
        </p:nvSpPr>
        <p:spPr>
          <a:xfrm>
            <a:off x="2173135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CBCDC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9" name="object 469"/>
          <p:cNvSpPr/>
          <p:nvPr/>
        </p:nvSpPr>
        <p:spPr>
          <a:xfrm>
            <a:off x="2045976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CCCE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0" name="object 470"/>
          <p:cNvSpPr/>
          <p:nvPr/>
        </p:nvSpPr>
        <p:spPr>
          <a:xfrm>
            <a:off x="2171998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CCCED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1" name="object 471"/>
          <p:cNvSpPr/>
          <p:nvPr/>
        </p:nvSpPr>
        <p:spPr>
          <a:xfrm>
            <a:off x="2046973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CED0D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2" name="object 472"/>
          <p:cNvSpPr/>
          <p:nvPr/>
        </p:nvSpPr>
        <p:spPr>
          <a:xfrm>
            <a:off x="2170868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CED0D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3" name="object 473"/>
          <p:cNvSpPr/>
          <p:nvPr/>
        </p:nvSpPr>
        <p:spPr>
          <a:xfrm>
            <a:off x="2047970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CED0D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4" name="object 474"/>
          <p:cNvSpPr/>
          <p:nvPr/>
        </p:nvSpPr>
        <p:spPr>
          <a:xfrm>
            <a:off x="2169731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CED0D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5" name="object 475"/>
          <p:cNvSpPr/>
          <p:nvPr/>
        </p:nvSpPr>
        <p:spPr>
          <a:xfrm>
            <a:off x="2049106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CFD0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6" name="object 476"/>
          <p:cNvSpPr/>
          <p:nvPr/>
        </p:nvSpPr>
        <p:spPr>
          <a:xfrm>
            <a:off x="2168728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CFD0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7" name="object 477"/>
          <p:cNvSpPr/>
          <p:nvPr/>
        </p:nvSpPr>
        <p:spPr>
          <a:xfrm>
            <a:off x="2050243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CFD1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8" name="object 478"/>
          <p:cNvSpPr/>
          <p:nvPr/>
        </p:nvSpPr>
        <p:spPr>
          <a:xfrm>
            <a:off x="2167737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CFD1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9" name="object 479"/>
          <p:cNvSpPr/>
          <p:nvPr/>
        </p:nvSpPr>
        <p:spPr>
          <a:xfrm>
            <a:off x="2051380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D1D3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0" name="object 480"/>
          <p:cNvSpPr/>
          <p:nvPr/>
        </p:nvSpPr>
        <p:spPr>
          <a:xfrm>
            <a:off x="2166607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D1D3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1" name="object 481"/>
          <p:cNvSpPr/>
          <p:nvPr/>
        </p:nvSpPr>
        <p:spPr>
          <a:xfrm>
            <a:off x="2052523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D2D3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2" name="object 482"/>
          <p:cNvSpPr/>
          <p:nvPr/>
        </p:nvSpPr>
        <p:spPr>
          <a:xfrm>
            <a:off x="2165464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D2D3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3" name="object 483"/>
          <p:cNvSpPr/>
          <p:nvPr/>
        </p:nvSpPr>
        <p:spPr>
          <a:xfrm>
            <a:off x="2053666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D3D4D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4" name="object 484"/>
          <p:cNvSpPr/>
          <p:nvPr/>
        </p:nvSpPr>
        <p:spPr>
          <a:xfrm>
            <a:off x="2164321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D3D4D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5" name="object 485"/>
          <p:cNvSpPr/>
          <p:nvPr/>
        </p:nvSpPr>
        <p:spPr>
          <a:xfrm>
            <a:off x="2054796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D3D5D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6" name="object 486"/>
          <p:cNvSpPr/>
          <p:nvPr/>
        </p:nvSpPr>
        <p:spPr>
          <a:xfrm>
            <a:off x="2163178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D3D5D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7" name="object 487"/>
          <p:cNvSpPr/>
          <p:nvPr/>
        </p:nvSpPr>
        <p:spPr>
          <a:xfrm>
            <a:off x="2055926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D3D5D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8" name="object 488"/>
          <p:cNvSpPr/>
          <p:nvPr/>
        </p:nvSpPr>
        <p:spPr>
          <a:xfrm>
            <a:off x="2162035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D3D5D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9" name="object 489"/>
          <p:cNvSpPr/>
          <p:nvPr/>
        </p:nvSpPr>
        <p:spPr>
          <a:xfrm>
            <a:off x="2056930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D6D7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0" name="object 490"/>
          <p:cNvSpPr/>
          <p:nvPr/>
        </p:nvSpPr>
        <p:spPr>
          <a:xfrm>
            <a:off x="2160892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D6D7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1" name="object 491"/>
          <p:cNvSpPr/>
          <p:nvPr/>
        </p:nvSpPr>
        <p:spPr>
          <a:xfrm>
            <a:off x="2057933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D6D7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2" name="object 492"/>
          <p:cNvSpPr/>
          <p:nvPr/>
        </p:nvSpPr>
        <p:spPr>
          <a:xfrm>
            <a:off x="2159768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D6D7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3" name="object 493"/>
          <p:cNvSpPr/>
          <p:nvPr/>
        </p:nvSpPr>
        <p:spPr>
          <a:xfrm>
            <a:off x="2059063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D7D8D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4" name="object 494"/>
          <p:cNvSpPr/>
          <p:nvPr/>
        </p:nvSpPr>
        <p:spPr>
          <a:xfrm>
            <a:off x="2158777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D7D8D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5" name="object 495"/>
          <p:cNvSpPr/>
          <p:nvPr/>
        </p:nvSpPr>
        <p:spPr>
          <a:xfrm>
            <a:off x="2060194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D7D9D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6" name="object 496"/>
          <p:cNvSpPr/>
          <p:nvPr/>
        </p:nvSpPr>
        <p:spPr>
          <a:xfrm>
            <a:off x="2157768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D7D9D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7" name="object 497"/>
          <p:cNvSpPr/>
          <p:nvPr/>
        </p:nvSpPr>
        <p:spPr>
          <a:xfrm>
            <a:off x="2061330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D8D9D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8" name="object 498"/>
          <p:cNvSpPr/>
          <p:nvPr/>
        </p:nvSpPr>
        <p:spPr>
          <a:xfrm>
            <a:off x="2156631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D8D9D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9" name="object 499"/>
          <p:cNvSpPr/>
          <p:nvPr/>
        </p:nvSpPr>
        <p:spPr>
          <a:xfrm>
            <a:off x="2062467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D9DAD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0" name="object 500"/>
          <p:cNvSpPr/>
          <p:nvPr/>
        </p:nvSpPr>
        <p:spPr>
          <a:xfrm>
            <a:off x="2155507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D9DAD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1" name="object 501"/>
          <p:cNvSpPr/>
          <p:nvPr/>
        </p:nvSpPr>
        <p:spPr>
          <a:xfrm>
            <a:off x="2063610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DADCD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2" name="object 502"/>
          <p:cNvSpPr/>
          <p:nvPr/>
        </p:nvSpPr>
        <p:spPr>
          <a:xfrm>
            <a:off x="2154377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DADCD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3" name="object 503"/>
          <p:cNvSpPr/>
          <p:nvPr/>
        </p:nvSpPr>
        <p:spPr>
          <a:xfrm>
            <a:off x="2064753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DBDCD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4" name="object 504"/>
          <p:cNvSpPr/>
          <p:nvPr/>
        </p:nvSpPr>
        <p:spPr>
          <a:xfrm>
            <a:off x="2153234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DBDCD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5" name="object 505"/>
          <p:cNvSpPr/>
          <p:nvPr/>
        </p:nvSpPr>
        <p:spPr>
          <a:xfrm>
            <a:off x="2065896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DBDDD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6" name="object 506"/>
          <p:cNvSpPr/>
          <p:nvPr/>
        </p:nvSpPr>
        <p:spPr>
          <a:xfrm>
            <a:off x="2152091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DBDDD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7" name="object 507"/>
          <p:cNvSpPr/>
          <p:nvPr/>
        </p:nvSpPr>
        <p:spPr>
          <a:xfrm>
            <a:off x="2067032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DCDE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8" name="object 508"/>
          <p:cNvSpPr/>
          <p:nvPr/>
        </p:nvSpPr>
        <p:spPr>
          <a:xfrm>
            <a:off x="2150948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DCDE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9" name="object 509"/>
          <p:cNvSpPr/>
          <p:nvPr/>
        </p:nvSpPr>
        <p:spPr>
          <a:xfrm>
            <a:off x="2068023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DDDE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0" name="object 510"/>
          <p:cNvSpPr/>
          <p:nvPr/>
        </p:nvSpPr>
        <p:spPr>
          <a:xfrm>
            <a:off x="2149805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DDDE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1" name="object 511"/>
          <p:cNvSpPr/>
          <p:nvPr/>
        </p:nvSpPr>
        <p:spPr>
          <a:xfrm>
            <a:off x="2069020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DEDFE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2" name="object 512"/>
          <p:cNvSpPr/>
          <p:nvPr/>
        </p:nvSpPr>
        <p:spPr>
          <a:xfrm>
            <a:off x="2148814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DEDFE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3" name="object 513"/>
          <p:cNvSpPr/>
          <p:nvPr/>
        </p:nvSpPr>
        <p:spPr>
          <a:xfrm>
            <a:off x="2070163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DFE0E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4" name="object 514"/>
          <p:cNvSpPr/>
          <p:nvPr/>
        </p:nvSpPr>
        <p:spPr>
          <a:xfrm>
            <a:off x="2147823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DFE0E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5" name="object 515"/>
          <p:cNvSpPr/>
          <p:nvPr/>
        </p:nvSpPr>
        <p:spPr>
          <a:xfrm>
            <a:off x="2071300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E0E1E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6" name="object 516"/>
          <p:cNvSpPr/>
          <p:nvPr/>
        </p:nvSpPr>
        <p:spPr>
          <a:xfrm>
            <a:off x="2146680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E0E1E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7" name="object 517"/>
          <p:cNvSpPr/>
          <p:nvPr/>
        </p:nvSpPr>
        <p:spPr>
          <a:xfrm>
            <a:off x="2072430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E1E2E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8" name="object 518"/>
          <p:cNvSpPr/>
          <p:nvPr/>
        </p:nvSpPr>
        <p:spPr>
          <a:xfrm>
            <a:off x="2145538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E1E2E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9" name="object 519"/>
          <p:cNvSpPr/>
          <p:nvPr/>
        </p:nvSpPr>
        <p:spPr>
          <a:xfrm>
            <a:off x="2073567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E1E2E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0" name="object 520"/>
          <p:cNvSpPr/>
          <p:nvPr/>
        </p:nvSpPr>
        <p:spPr>
          <a:xfrm>
            <a:off x="2144401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E1E2E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1" name="object 521"/>
          <p:cNvSpPr/>
          <p:nvPr/>
        </p:nvSpPr>
        <p:spPr>
          <a:xfrm>
            <a:off x="2074703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E2E3E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2" name="object 522"/>
          <p:cNvSpPr/>
          <p:nvPr/>
        </p:nvSpPr>
        <p:spPr>
          <a:xfrm>
            <a:off x="2143271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E2E3E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3" name="object 523"/>
          <p:cNvSpPr/>
          <p:nvPr/>
        </p:nvSpPr>
        <p:spPr>
          <a:xfrm>
            <a:off x="2075840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E2E3E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4" name="object 524"/>
          <p:cNvSpPr/>
          <p:nvPr/>
        </p:nvSpPr>
        <p:spPr>
          <a:xfrm>
            <a:off x="2142134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E2E3E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5" name="object 525"/>
          <p:cNvSpPr/>
          <p:nvPr/>
        </p:nvSpPr>
        <p:spPr>
          <a:xfrm>
            <a:off x="2076983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E3E4E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6" name="object 526"/>
          <p:cNvSpPr/>
          <p:nvPr/>
        </p:nvSpPr>
        <p:spPr>
          <a:xfrm>
            <a:off x="2140991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E3E4E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7" name="object 527"/>
          <p:cNvSpPr/>
          <p:nvPr/>
        </p:nvSpPr>
        <p:spPr>
          <a:xfrm>
            <a:off x="2077980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E4E5E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8" name="object 528"/>
          <p:cNvSpPr/>
          <p:nvPr/>
        </p:nvSpPr>
        <p:spPr>
          <a:xfrm>
            <a:off x="2139854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E4E5E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9" name="object 529"/>
          <p:cNvSpPr/>
          <p:nvPr/>
        </p:nvSpPr>
        <p:spPr>
          <a:xfrm>
            <a:off x="2078970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E6E7E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0" name="object 530"/>
          <p:cNvSpPr/>
          <p:nvPr/>
        </p:nvSpPr>
        <p:spPr>
          <a:xfrm>
            <a:off x="2138718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E6E7E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1" name="object 531"/>
          <p:cNvSpPr/>
          <p:nvPr/>
        </p:nvSpPr>
        <p:spPr>
          <a:xfrm>
            <a:off x="2080107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E6E7E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2" name="object 532"/>
          <p:cNvSpPr/>
          <p:nvPr/>
        </p:nvSpPr>
        <p:spPr>
          <a:xfrm>
            <a:off x="2137721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E6E7E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3" name="object 533"/>
          <p:cNvSpPr/>
          <p:nvPr/>
        </p:nvSpPr>
        <p:spPr>
          <a:xfrm>
            <a:off x="2081250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E7E8E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4" name="object 534"/>
          <p:cNvSpPr/>
          <p:nvPr/>
        </p:nvSpPr>
        <p:spPr>
          <a:xfrm>
            <a:off x="2136724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E7E8E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5" name="object 535"/>
          <p:cNvSpPr/>
          <p:nvPr/>
        </p:nvSpPr>
        <p:spPr>
          <a:xfrm>
            <a:off x="2082393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E7E8E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6" name="object 536"/>
          <p:cNvSpPr/>
          <p:nvPr/>
        </p:nvSpPr>
        <p:spPr>
          <a:xfrm>
            <a:off x="2135587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E7E8E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7" name="object 537"/>
          <p:cNvSpPr/>
          <p:nvPr/>
        </p:nvSpPr>
        <p:spPr>
          <a:xfrm>
            <a:off x="2083536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E9EA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8" name="object 538"/>
          <p:cNvSpPr/>
          <p:nvPr/>
        </p:nvSpPr>
        <p:spPr>
          <a:xfrm>
            <a:off x="2134450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E9EA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9" name="object 539"/>
          <p:cNvSpPr/>
          <p:nvPr/>
        </p:nvSpPr>
        <p:spPr>
          <a:xfrm>
            <a:off x="2084673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E9EA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0" name="object 540"/>
          <p:cNvSpPr/>
          <p:nvPr/>
        </p:nvSpPr>
        <p:spPr>
          <a:xfrm>
            <a:off x="2133314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E9EA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1" name="object 541"/>
          <p:cNvSpPr/>
          <p:nvPr/>
        </p:nvSpPr>
        <p:spPr>
          <a:xfrm>
            <a:off x="2085809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EAEBE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2" name="object 542"/>
          <p:cNvSpPr/>
          <p:nvPr/>
        </p:nvSpPr>
        <p:spPr>
          <a:xfrm>
            <a:off x="2132177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EAEBE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3" name="object 543"/>
          <p:cNvSpPr/>
          <p:nvPr/>
        </p:nvSpPr>
        <p:spPr>
          <a:xfrm>
            <a:off x="2086940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EBECE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4" name="object 544"/>
          <p:cNvSpPr/>
          <p:nvPr/>
        </p:nvSpPr>
        <p:spPr>
          <a:xfrm>
            <a:off x="2131034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EBECE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5" name="object 545"/>
          <p:cNvSpPr/>
          <p:nvPr/>
        </p:nvSpPr>
        <p:spPr>
          <a:xfrm>
            <a:off x="2087930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EBECE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6" name="object 546"/>
          <p:cNvSpPr/>
          <p:nvPr/>
        </p:nvSpPr>
        <p:spPr>
          <a:xfrm>
            <a:off x="2129891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EBECE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7" name="object 547"/>
          <p:cNvSpPr/>
          <p:nvPr/>
        </p:nvSpPr>
        <p:spPr>
          <a:xfrm>
            <a:off x="2088934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ECEDE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8" name="object 548"/>
          <p:cNvSpPr/>
          <p:nvPr/>
        </p:nvSpPr>
        <p:spPr>
          <a:xfrm>
            <a:off x="2128748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ECEDE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9" name="object 549"/>
          <p:cNvSpPr/>
          <p:nvPr/>
        </p:nvSpPr>
        <p:spPr>
          <a:xfrm>
            <a:off x="2090077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EDEEE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0" name="object 550"/>
          <p:cNvSpPr/>
          <p:nvPr/>
        </p:nvSpPr>
        <p:spPr>
          <a:xfrm>
            <a:off x="2127757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EDEEE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1" name="object 551"/>
          <p:cNvSpPr/>
          <p:nvPr/>
        </p:nvSpPr>
        <p:spPr>
          <a:xfrm>
            <a:off x="2091207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EEEFF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2" name="object 552"/>
          <p:cNvSpPr/>
          <p:nvPr/>
        </p:nvSpPr>
        <p:spPr>
          <a:xfrm>
            <a:off x="2126767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EEEFF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3" name="object 553"/>
          <p:cNvSpPr/>
          <p:nvPr/>
        </p:nvSpPr>
        <p:spPr>
          <a:xfrm>
            <a:off x="2092337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EFEFF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4" name="object 554"/>
          <p:cNvSpPr/>
          <p:nvPr/>
        </p:nvSpPr>
        <p:spPr>
          <a:xfrm>
            <a:off x="2125624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EFEFF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5" name="object 555"/>
          <p:cNvSpPr/>
          <p:nvPr/>
        </p:nvSpPr>
        <p:spPr>
          <a:xfrm>
            <a:off x="2093480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F0F0F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6" name="object 556"/>
          <p:cNvSpPr/>
          <p:nvPr/>
        </p:nvSpPr>
        <p:spPr>
          <a:xfrm>
            <a:off x="2124481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F0F0F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7" name="object 557"/>
          <p:cNvSpPr/>
          <p:nvPr/>
        </p:nvSpPr>
        <p:spPr>
          <a:xfrm>
            <a:off x="2094623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F0F1F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8" name="object 558"/>
          <p:cNvSpPr/>
          <p:nvPr/>
        </p:nvSpPr>
        <p:spPr>
          <a:xfrm>
            <a:off x="2123351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F0F1F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9" name="object 559"/>
          <p:cNvSpPr/>
          <p:nvPr/>
        </p:nvSpPr>
        <p:spPr>
          <a:xfrm>
            <a:off x="2095760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F1F2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0" name="object 560"/>
          <p:cNvSpPr/>
          <p:nvPr/>
        </p:nvSpPr>
        <p:spPr>
          <a:xfrm>
            <a:off x="2122227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F1F2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1" name="object 561"/>
          <p:cNvSpPr/>
          <p:nvPr/>
        </p:nvSpPr>
        <p:spPr>
          <a:xfrm>
            <a:off x="2096897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F2F3F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2" name="object 562"/>
          <p:cNvSpPr/>
          <p:nvPr/>
        </p:nvSpPr>
        <p:spPr>
          <a:xfrm>
            <a:off x="2121090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F2F3F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3" name="object 563"/>
          <p:cNvSpPr/>
          <p:nvPr/>
        </p:nvSpPr>
        <p:spPr>
          <a:xfrm>
            <a:off x="2097894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F3F3F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4" name="object 564"/>
          <p:cNvSpPr/>
          <p:nvPr/>
        </p:nvSpPr>
        <p:spPr>
          <a:xfrm>
            <a:off x="2119947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F3F3F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5" name="object 565"/>
          <p:cNvSpPr/>
          <p:nvPr/>
        </p:nvSpPr>
        <p:spPr>
          <a:xfrm>
            <a:off x="2098884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F3F4F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6" name="object 566"/>
          <p:cNvSpPr/>
          <p:nvPr/>
        </p:nvSpPr>
        <p:spPr>
          <a:xfrm>
            <a:off x="2118804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F3F4F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7" name="object 567"/>
          <p:cNvSpPr/>
          <p:nvPr/>
        </p:nvSpPr>
        <p:spPr>
          <a:xfrm>
            <a:off x="2100021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F4F5F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8" name="object 568"/>
          <p:cNvSpPr/>
          <p:nvPr/>
        </p:nvSpPr>
        <p:spPr>
          <a:xfrm>
            <a:off x="2117813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F4F5F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9" name="object 569"/>
          <p:cNvSpPr/>
          <p:nvPr/>
        </p:nvSpPr>
        <p:spPr>
          <a:xfrm>
            <a:off x="2101164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F5F5F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0" name="object 570"/>
          <p:cNvSpPr/>
          <p:nvPr/>
        </p:nvSpPr>
        <p:spPr>
          <a:xfrm>
            <a:off x="2116823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F5F5F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1" name="object 571"/>
          <p:cNvSpPr/>
          <p:nvPr/>
        </p:nvSpPr>
        <p:spPr>
          <a:xfrm>
            <a:off x="2102307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F6F7F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2" name="object 572"/>
          <p:cNvSpPr/>
          <p:nvPr/>
        </p:nvSpPr>
        <p:spPr>
          <a:xfrm>
            <a:off x="2115680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F6F7F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3" name="object 573"/>
          <p:cNvSpPr/>
          <p:nvPr/>
        </p:nvSpPr>
        <p:spPr>
          <a:xfrm>
            <a:off x="2103443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F6F7F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4" name="object 574"/>
          <p:cNvSpPr/>
          <p:nvPr/>
        </p:nvSpPr>
        <p:spPr>
          <a:xfrm>
            <a:off x="2114537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F6F7F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5" name="object 575"/>
          <p:cNvSpPr/>
          <p:nvPr/>
        </p:nvSpPr>
        <p:spPr>
          <a:xfrm>
            <a:off x="2104580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F7F7F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6" name="object 576"/>
          <p:cNvSpPr/>
          <p:nvPr/>
        </p:nvSpPr>
        <p:spPr>
          <a:xfrm>
            <a:off x="2113394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3175">
            <a:solidFill>
              <a:srgbClr val="F7F7F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7" name="object 577"/>
          <p:cNvSpPr/>
          <p:nvPr/>
        </p:nvSpPr>
        <p:spPr>
          <a:xfrm>
            <a:off x="2108987" y="3200577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64"/>
                </a:lnTo>
              </a:path>
            </a:pathLst>
          </a:custGeom>
          <a:ln w="7670">
            <a:solidFill>
              <a:srgbClr val="F7F7F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8" name="object 578"/>
          <p:cNvSpPr/>
          <p:nvPr/>
        </p:nvSpPr>
        <p:spPr>
          <a:xfrm>
            <a:off x="2008708" y="3200577"/>
            <a:ext cx="191770" cy="179705"/>
          </a:xfrm>
          <a:custGeom>
            <a:avLst/>
            <a:gdLst/>
            <a:ahLst/>
            <a:cxnLst/>
            <a:rect l="l" t="t" r="r" b="b"/>
            <a:pathLst>
              <a:path w="191769" h="179704">
                <a:moveTo>
                  <a:pt x="0" y="149059"/>
                </a:moveTo>
                <a:lnTo>
                  <a:pt x="0" y="0"/>
                </a:lnTo>
                <a:lnTo>
                  <a:pt x="191452" y="0"/>
                </a:lnTo>
                <a:lnTo>
                  <a:pt x="191452" y="179222"/>
                </a:lnTo>
              </a:path>
            </a:pathLst>
          </a:custGeom>
          <a:ln w="2204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9" name="object 579"/>
          <p:cNvSpPr/>
          <p:nvPr/>
        </p:nvSpPr>
        <p:spPr>
          <a:xfrm>
            <a:off x="1435493" y="2940685"/>
            <a:ext cx="75565" cy="0"/>
          </a:xfrm>
          <a:custGeom>
            <a:avLst/>
            <a:gdLst/>
            <a:ahLst/>
            <a:cxnLst/>
            <a:rect l="l" t="t" r="r" b="b"/>
            <a:pathLst>
              <a:path w="75565" h="0">
                <a:moveTo>
                  <a:pt x="0" y="0"/>
                </a:moveTo>
                <a:lnTo>
                  <a:pt x="75374" y="0"/>
                </a:lnTo>
              </a:path>
            </a:pathLst>
          </a:custGeom>
          <a:ln w="2159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0" name="object 580"/>
          <p:cNvSpPr/>
          <p:nvPr/>
        </p:nvSpPr>
        <p:spPr>
          <a:xfrm>
            <a:off x="1374609" y="2928620"/>
            <a:ext cx="136525" cy="0"/>
          </a:xfrm>
          <a:custGeom>
            <a:avLst/>
            <a:gdLst/>
            <a:ahLst/>
            <a:cxnLst/>
            <a:rect l="l" t="t" r="r" b="b"/>
            <a:pathLst>
              <a:path w="136525" h="0">
                <a:moveTo>
                  <a:pt x="0" y="0"/>
                </a:moveTo>
                <a:lnTo>
                  <a:pt x="136258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1" name="object 581"/>
          <p:cNvSpPr/>
          <p:nvPr/>
        </p:nvSpPr>
        <p:spPr>
          <a:xfrm>
            <a:off x="1415199" y="2926714"/>
            <a:ext cx="95885" cy="0"/>
          </a:xfrm>
          <a:custGeom>
            <a:avLst/>
            <a:gdLst/>
            <a:ahLst/>
            <a:cxnLst/>
            <a:rect l="l" t="t" r="r" b="b"/>
            <a:pathLst>
              <a:path w="95884" h="0">
                <a:moveTo>
                  <a:pt x="0" y="0"/>
                </a:moveTo>
                <a:lnTo>
                  <a:pt x="95669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2" name="object 582"/>
          <p:cNvSpPr/>
          <p:nvPr/>
        </p:nvSpPr>
        <p:spPr>
          <a:xfrm>
            <a:off x="1435493" y="2921635"/>
            <a:ext cx="75565" cy="0"/>
          </a:xfrm>
          <a:custGeom>
            <a:avLst/>
            <a:gdLst/>
            <a:ahLst/>
            <a:cxnLst/>
            <a:rect l="l" t="t" r="r" b="b"/>
            <a:pathLst>
              <a:path w="75565" h="0">
                <a:moveTo>
                  <a:pt x="0" y="0"/>
                </a:moveTo>
                <a:lnTo>
                  <a:pt x="75374" y="0"/>
                </a:lnTo>
              </a:path>
            </a:pathLst>
          </a:custGeom>
          <a:ln w="889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3" name="object 583"/>
          <p:cNvSpPr/>
          <p:nvPr/>
        </p:nvSpPr>
        <p:spPr>
          <a:xfrm>
            <a:off x="1374609" y="2916935"/>
            <a:ext cx="136525" cy="34290"/>
          </a:xfrm>
          <a:custGeom>
            <a:avLst/>
            <a:gdLst/>
            <a:ahLst/>
            <a:cxnLst/>
            <a:rect l="l" t="t" r="r" b="b"/>
            <a:pathLst>
              <a:path w="136525" h="34289">
                <a:moveTo>
                  <a:pt x="0" y="10541"/>
                </a:moveTo>
                <a:lnTo>
                  <a:pt x="60883" y="9398"/>
                </a:lnTo>
                <a:lnTo>
                  <a:pt x="60883" y="0"/>
                </a:lnTo>
                <a:lnTo>
                  <a:pt x="136258" y="0"/>
                </a:lnTo>
                <a:lnTo>
                  <a:pt x="136258" y="34150"/>
                </a:lnTo>
                <a:lnTo>
                  <a:pt x="60883" y="34150"/>
                </a:lnTo>
                <a:lnTo>
                  <a:pt x="60883" y="12534"/>
                </a:lnTo>
                <a:lnTo>
                  <a:pt x="0" y="12534"/>
                </a:lnTo>
                <a:lnTo>
                  <a:pt x="0" y="10541"/>
                </a:lnTo>
                <a:close/>
              </a:path>
            </a:pathLst>
          </a:custGeom>
          <a:ln w="11023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4" name="object 584"/>
          <p:cNvSpPr/>
          <p:nvPr/>
        </p:nvSpPr>
        <p:spPr>
          <a:xfrm>
            <a:off x="1478724" y="2771000"/>
            <a:ext cx="450850" cy="414655"/>
          </a:xfrm>
          <a:custGeom>
            <a:avLst/>
            <a:gdLst/>
            <a:ahLst/>
            <a:cxnLst/>
            <a:rect l="l" t="t" r="r" b="b"/>
            <a:pathLst>
              <a:path w="450850" h="414655">
                <a:moveTo>
                  <a:pt x="34137" y="0"/>
                </a:moveTo>
                <a:lnTo>
                  <a:pt x="0" y="161594"/>
                </a:lnTo>
                <a:lnTo>
                  <a:pt x="33007" y="181216"/>
                </a:lnTo>
                <a:lnTo>
                  <a:pt x="183769" y="349072"/>
                </a:lnTo>
                <a:lnTo>
                  <a:pt x="345351" y="349072"/>
                </a:lnTo>
                <a:lnTo>
                  <a:pt x="450329" y="414223"/>
                </a:lnTo>
              </a:path>
            </a:pathLst>
          </a:custGeom>
          <a:ln w="22047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5" name="object 585"/>
          <p:cNvSpPr/>
          <p:nvPr/>
        </p:nvSpPr>
        <p:spPr>
          <a:xfrm>
            <a:off x="1468780" y="2676842"/>
            <a:ext cx="287020" cy="322580"/>
          </a:xfrm>
          <a:custGeom>
            <a:avLst/>
            <a:gdLst/>
            <a:ahLst/>
            <a:cxnLst/>
            <a:rect l="l" t="t" r="r" b="b"/>
            <a:pathLst>
              <a:path w="287019" h="322580">
                <a:moveTo>
                  <a:pt x="34124" y="0"/>
                </a:moveTo>
                <a:lnTo>
                  <a:pt x="34124" y="13652"/>
                </a:lnTo>
                <a:lnTo>
                  <a:pt x="1094" y="13652"/>
                </a:lnTo>
                <a:lnTo>
                  <a:pt x="0" y="81927"/>
                </a:lnTo>
                <a:lnTo>
                  <a:pt x="104965" y="135699"/>
                </a:lnTo>
                <a:lnTo>
                  <a:pt x="162712" y="276517"/>
                </a:lnTo>
                <a:lnTo>
                  <a:pt x="185762" y="322046"/>
                </a:lnTo>
                <a:lnTo>
                  <a:pt x="286461" y="322046"/>
                </a:lnTo>
                <a:lnTo>
                  <a:pt x="286461" y="296164"/>
                </a:lnTo>
                <a:lnTo>
                  <a:pt x="196849" y="296164"/>
                </a:lnTo>
                <a:lnTo>
                  <a:pt x="104965" y="76542"/>
                </a:lnTo>
                <a:lnTo>
                  <a:pt x="76491" y="13652"/>
                </a:lnTo>
                <a:lnTo>
                  <a:pt x="34124" y="13652"/>
                </a:lnTo>
                <a:lnTo>
                  <a:pt x="1130" y="11391"/>
                </a:lnTo>
                <a:lnTo>
                  <a:pt x="75468" y="11391"/>
                </a:lnTo>
                <a:lnTo>
                  <a:pt x="70827" y="1143"/>
                </a:lnTo>
                <a:lnTo>
                  <a:pt x="34124" y="0"/>
                </a:lnTo>
                <a:close/>
              </a:path>
              <a:path w="287019" h="322580">
                <a:moveTo>
                  <a:pt x="286461" y="260870"/>
                </a:moveTo>
                <a:lnTo>
                  <a:pt x="258851" y="262013"/>
                </a:lnTo>
                <a:lnTo>
                  <a:pt x="258851" y="296164"/>
                </a:lnTo>
                <a:lnTo>
                  <a:pt x="286461" y="296164"/>
                </a:lnTo>
                <a:lnTo>
                  <a:pt x="286461" y="26087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6" name="object 586"/>
          <p:cNvSpPr/>
          <p:nvPr/>
        </p:nvSpPr>
        <p:spPr>
          <a:xfrm>
            <a:off x="1468780" y="2676842"/>
            <a:ext cx="287020" cy="322580"/>
          </a:xfrm>
          <a:custGeom>
            <a:avLst/>
            <a:gdLst/>
            <a:ahLst/>
            <a:cxnLst/>
            <a:rect l="l" t="t" r="r" b="b"/>
            <a:pathLst>
              <a:path w="287019" h="322580">
                <a:moveTo>
                  <a:pt x="34124" y="13652"/>
                </a:moveTo>
                <a:lnTo>
                  <a:pt x="34124" y="0"/>
                </a:lnTo>
                <a:lnTo>
                  <a:pt x="70827" y="1143"/>
                </a:lnTo>
                <a:lnTo>
                  <a:pt x="104965" y="76542"/>
                </a:lnTo>
                <a:lnTo>
                  <a:pt x="196849" y="296164"/>
                </a:lnTo>
                <a:lnTo>
                  <a:pt x="258851" y="296164"/>
                </a:lnTo>
                <a:lnTo>
                  <a:pt x="258851" y="262013"/>
                </a:lnTo>
                <a:lnTo>
                  <a:pt x="286461" y="260870"/>
                </a:lnTo>
                <a:lnTo>
                  <a:pt x="286461" y="322046"/>
                </a:lnTo>
                <a:lnTo>
                  <a:pt x="185762" y="322046"/>
                </a:lnTo>
                <a:lnTo>
                  <a:pt x="162712" y="276517"/>
                </a:lnTo>
                <a:lnTo>
                  <a:pt x="104965" y="135699"/>
                </a:lnTo>
                <a:lnTo>
                  <a:pt x="0" y="81927"/>
                </a:lnTo>
                <a:lnTo>
                  <a:pt x="1130" y="11391"/>
                </a:lnTo>
                <a:lnTo>
                  <a:pt x="34124" y="13652"/>
                </a:lnTo>
                <a:close/>
              </a:path>
            </a:pathLst>
          </a:custGeom>
          <a:ln w="110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7" name="object 587"/>
          <p:cNvSpPr/>
          <p:nvPr/>
        </p:nvSpPr>
        <p:spPr>
          <a:xfrm>
            <a:off x="2271107" y="2410516"/>
            <a:ext cx="32384" cy="168910"/>
          </a:xfrm>
          <a:custGeom>
            <a:avLst/>
            <a:gdLst/>
            <a:ahLst/>
            <a:cxnLst/>
            <a:rect l="l" t="t" r="r" b="b"/>
            <a:pathLst>
              <a:path w="32385" h="168910">
                <a:moveTo>
                  <a:pt x="32025" y="168548"/>
                </a:moveTo>
                <a:lnTo>
                  <a:pt x="29747" y="115244"/>
                </a:lnTo>
                <a:lnTo>
                  <a:pt x="23966" y="68473"/>
                </a:lnTo>
                <a:lnTo>
                  <a:pt x="15242" y="30951"/>
                </a:lnTo>
                <a:lnTo>
                  <a:pt x="4135" y="5391"/>
                </a:lnTo>
                <a:lnTo>
                  <a:pt x="0" y="0"/>
                </a:lnTo>
              </a:path>
            </a:pathLst>
          </a:custGeom>
          <a:ln w="110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8" name="object 588"/>
          <p:cNvSpPr/>
          <p:nvPr/>
        </p:nvSpPr>
        <p:spPr>
          <a:xfrm>
            <a:off x="2300858" y="2500389"/>
            <a:ext cx="48895" cy="12700"/>
          </a:xfrm>
          <a:custGeom>
            <a:avLst/>
            <a:gdLst/>
            <a:ahLst/>
            <a:cxnLst/>
            <a:rect l="l" t="t" r="r" b="b"/>
            <a:pathLst>
              <a:path w="48894" h="12700">
                <a:moveTo>
                  <a:pt x="48336" y="12229"/>
                </a:moveTo>
                <a:lnTo>
                  <a:pt x="38514" y="3907"/>
                </a:lnTo>
                <a:lnTo>
                  <a:pt x="25973" y="0"/>
                </a:lnTo>
                <a:lnTo>
                  <a:pt x="11131" y="2043"/>
                </a:lnTo>
                <a:lnTo>
                  <a:pt x="0" y="8122"/>
                </a:lnTo>
              </a:path>
            </a:pathLst>
          </a:custGeom>
          <a:ln w="110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9" name="object 589"/>
          <p:cNvSpPr/>
          <p:nvPr/>
        </p:nvSpPr>
        <p:spPr>
          <a:xfrm>
            <a:off x="2327605" y="2497899"/>
            <a:ext cx="35560" cy="31115"/>
          </a:xfrm>
          <a:custGeom>
            <a:avLst/>
            <a:gdLst/>
            <a:ahLst/>
            <a:cxnLst/>
            <a:rect l="l" t="t" r="r" b="b"/>
            <a:pathLst>
              <a:path w="35560" h="31114">
                <a:moveTo>
                  <a:pt x="22199" y="0"/>
                </a:moveTo>
                <a:lnTo>
                  <a:pt x="0" y="21628"/>
                </a:lnTo>
                <a:lnTo>
                  <a:pt x="35280" y="31013"/>
                </a:lnTo>
                <a:lnTo>
                  <a:pt x="22199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0" name="object 590"/>
          <p:cNvSpPr/>
          <p:nvPr/>
        </p:nvSpPr>
        <p:spPr>
          <a:xfrm>
            <a:off x="2327605" y="2497899"/>
            <a:ext cx="35560" cy="31115"/>
          </a:xfrm>
          <a:custGeom>
            <a:avLst/>
            <a:gdLst/>
            <a:ahLst/>
            <a:cxnLst/>
            <a:rect l="l" t="t" r="r" b="b"/>
            <a:pathLst>
              <a:path w="35560" h="31114">
                <a:moveTo>
                  <a:pt x="35280" y="31013"/>
                </a:moveTo>
                <a:lnTo>
                  <a:pt x="22199" y="0"/>
                </a:lnTo>
                <a:lnTo>
                  <a:pt x="0" y="21628"/>
                </a:lnTo>
                <a:lnTo>
                  <a:pt x="35280" y="31013"/>
                </a:lnTo>
                <a:close/>
              </a:path>
            </a:pathLst>
          </a:custGeom>
          <a:ln w="110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1" name="object 591"/>
          <p:cNvSpPr/>
          <p:nvPr/>
        </p:nvSpPr>
        <p:spPr>
          <a:xfrm>
            <a:off x="2246820" y="2384107"/>
            <a:ext cx="32384" cy="33020"/>
          </a:xfrm>
          <a:custGeom>
            <a:avLst/>
            <a:gdLst/>
            <a:ahLst/>
            <a:cxnLst/>
            <a:rect l="l" t="t" r="r" b="b"/>
            <a:pathLst>
              <a:path w="32385" h="33019">
                <a:moveTo>
                  <a:pt x="0" y="0"/>
                </a:moveTo>
                <a:lnTo>
                  <a:pt x="7683" y="33007"/>
                </a:lnTo>
                <a:lnTo>
                  <a:pt x="32143" y="13373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2" name="object 592"/>
          <p:cNvSpPr/>
          <p:nvPr/>
        </p:nvSpPr>
        <p:spPr>
          <a:xfrm>
            <a:off x="2246820" y="2384107"/>
            <a:ext cx="32384" cy="33020"/>
          </a:xfrm>
          <a:custGeom>
            <a:avLst/>
            <a:gdLst/>
            <a:ahLst/>
            <a:cxnLst/>
            <a:rect l="l" t="t" r="r" b="b"/>
            <a:pathLst>
              <a:path w="32385" h="33019">
                <a:moveTo>
                  <a:pt x="0" y="0"/>
                </a:moveTo>
                <a:lnTo>
                  <a:pt x="7683" y="33007"/>
                </a:lnTo>
                <a:lnTo>
                  <a:pt x="32143" y="13373"/>
                </a:lnTo>
                <a:lnTo>
                  <a:pt x="0" y="0"/>
                </a:lnTo>
                <a:close/>
              </a:path>
            </a:pathLst>
          </a:custGeom>
          <a:ln w="110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3" name="object 593"/>
          <p:cNvSpPr/>
          <p:nvPr/>
        </p:nvSpPr>
        <p:spPr>
          <a:xfrm>
            <a:off x="2066112" y="2502522"/>
            <a:ext cx="34925" cy="78740"/>
          </a:xfrm>
          <a:custGeom>
            <a:avLst/>
            <a:gdLst/>
            <a:ahLst/>
            <a:cxnLst/>
            <a:rect l="l" t="t" r="r" b="b"/>
            <a:pathLst>
              <a:path w="34925" h="78739">
                <a:moveTo>
                  <a:pt x="0" y="78397"/>
                </a:moveTo>
                <a:lnTo>
                  <a:pt x="30100" y="38094"/>
                </a:lnTo>
                <a:lnTo>
                  <a:pt x="34480" y="6476"/>
                </a:lnTo>
                <a:lnTo>
                  <a:pt x="34315" y="3238"/>
                </a:lnTo>
                <a:lnTo>
                  <a:pt x="33985" y="0"/>
                </a:lnTo>
              </a:path>
            </a:pathLst>
          </a:custGeom>
          <a:ln w="110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4" name="object 594"/>
          <p:cNvSpPr/>
          <p:nvPr/>
        </p:nvSpPr>
        <p:spPr>
          <a:xfrm>
            <a:off x="2100592" y="2503690"/>
            <a:ext cx="34290" cy="77470"/>
          </a:xfrm>
          <a:custGeom>
            <a:avLst/>
            <a:gdLst/>
            <a:ahLst/>
            <a:cxnLst/>
            <a:rect l="l" t="t" r="r" b="b"/>
            <a:pathLst>
              <a:path w="34289" h="77469">
                <a:moveTo>
                  <a:pt x="393" y="0"/>
                </a:moveTo>
                <a:lnTo>
                  <a:pt x="126" y="2844"/>
                </a:lnTo>
                <a:lnTo>
                  <a:pt x="0" y="5715"/>
                </a:lnTo>
                <a:lnTo>
                  <a:pt x="0" y="8585"/>
                </a:lnTo>
                <a:lnTo>
                  <a:pt x="9111" y="48770"/>
                </a:lnTo>
                <a:lnTo>
                  <a:pt x="24040" y="69396"/>
                </a:lnTo>
                <a:lnTo>
                  <a:pt x="33703" y="76936"/>
                </a:lnTo>
              </a:path>
            </a:pathLst>
          </a:custGeom>
          <a:ln w="110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5" name="object 595"/>
          <p:cNvSpPr/>
          <p:nvPr/>
        </p:nvSpPr>
        <p:spPr>
          <a:xfrm>
            <a:off x="2116251" y="2561907"/>
            <a:ext cx="22225" cy="20320"/>
          </a:xfrm>
          <a:custGeom>
            <a:avLst/>
            <a:gdLst/>
            <a:ahLst/>
            <a:cxnLst/>
            <a:rect l="l" t="t" r="r" b="b"/>
            <a:pathLst>
              <a:path w="22225" h="20319">
                <a:moveTo>
                  <a:pt x="13068" y="0"/>
                </a:moveTo>
                <a:lnTo>
                  <a:pt x="0" y="14516"/>
                </a:lnTo>
                <a:lnTo>
                  <a:pt x="21894" y="19926"/>
                </a:lnTo>
                <a:lnTo>
                  <a:pt x="13068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6" name="object 596"/>
          <p:cNvSpPr/>
          <p:nvPr/>
        </p:nvSpPr>
        <p:spPr>
          <a:xfrm>
            <a:off x="2116251" y="2561907"/>
            <a:ext cx="22225" cy="20320"/>
          </a:xfrm>
          <a:custGeom>
            <a:avLst/>
            <a:gdLst/>
            <a:ahLst/>
            <a:cxnLst/>
            <a:rect l="l" t="t" r="r" b="b"/>
            <a:pathLst>
              <a:path w="22225" h="20319">
                <a:moveTo>
                  <a:pt x="13068" y="0"/>
                </a:moveTo>
                <a:lnTo>
                  <a:pt x="0" y="14516"/>
                </a:lnTo>
                <a:lnTo>
                  <a:pt x="21894" y="19926"/>
                </a:lnTo>
                <a:lnTo>
                  <a:pt x="13068" y="0"/>
                </a:lnTo>
                <a:close/>
              </a:path>
            </a:pathLst>
          </a:custGeom>
          <a:ln w="110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7" name="object 597"/>
          <p:cNvSpPr/>
          <p:nvPr/>
        </p:nvSpPr>
        <p:spPr>
          <a:xfrm>
            <a:off x="2051951" y="2564193"/>
            <a:ext cx="22225" cy="19685"/>
          </a:xfrm>
          <a:custGeom>
            <a:avLst/>
            <a:gdLst/>
            <a:ahLst/>
            <a:cxnLst/>
            <a:rect l="l" t="t" r="r" b="b"/>
            <a:pathLst>
              <a:path w="22225" h="19685">
                <a:moveTo>
                  <a:pt x="8813" y="0"/>
                </a:moveTo>
                <a:lnTo>
                  <a:pt x="0" y="19621"/>
                </a:lnTo>
                <a:lnTo>
                  <a:pt x="22186" y="14516"/>
                </a:lnTo>
                <a:lnTo>
                  <a:pt x="8813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8" name="object 598"/>
          <p:cNvSpPr/>
          <p:nvPr/>
        </p:nvSpPr>
        <p:spPr>
          <a:xfrm>
            <a:off x="2051951" y="2564193"/>
            <a:ext cx="22225" cy="19685"/>
          </a:xfrm>
          <a:custGeom>
            <a:avLst/>
            <a:gdLst/>
            <a:ahLst/>
            <a:cxnLst/>
            <a:rect l="l" t="t" r="r" b="b"/>
            <a:pathLst>
              <a:path w="22225" h="19685">
                <a:moveTo>
                  <a:pt x="22186" y="14516"/>
                </a:moveTo>
                <a:lnTo>
                  <a:pt x="8813" y="0"/>
                </a:lnTo>
                <a:lnTo>
                  <a:pt x="0" y="19621"/>
                </a:lnTo>
                <a:lnTo>
                  <a:pt x="22186" y="14516"/>
                </a:lnTo>
                <a:close/>
              </a:path>
            </a:pathLst>
          </a:custGeom>
          <a:ln w="110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9" name="object 599"/>
          <p:cNvSpPr/>
          <p:nvPr/>
        </p:nvSpPr>
        <p:spPr>
          <a:xfrm>
            <a:off x="1901379" y="2402713"/>
            <a:ext cx="34925" cy="158115"/>
          </a:xfrm>
          <a:custGeom>
            <a:avLst/>
            <a:gdLst/>
            <a:ahLst/>
            <a:cxnLst/>
            <a:rect l="l" t="t" r="r" b="b"/>
            <a:pathLst>
              <a:path w="34925" h="158114">
                <a:moveTo>
                  <a:pt x="34735" y="0"/>
                </a:moveTo>
                <a:lnTo>
                  <a:pt x="15564" y="36941"/>
                </a:lnTo>
                <a:lnTo>
                  <a:pt x="7138" y="75338"/>
                </a:lnTo>
                <a:lnTo>
                  <a:pt x="1695" y="122617"/>
                </a:lnTo>
                <a:lnTo>
                  <a:pt x="641" y="139885"/>
                </a:lnTo>
                <a:lnTo>
                  <a:pt x="0" y="157740"/>
                </a:lnTo>
              </a:path>
            </a:pathLst>
          </a:custGeom>
          <a:ln w="110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0" name="object 600"/>
          <p:cNvSpPr/>
          <p:nvPr/>
        </p:nvSpPr>
        <p:spPr>
          <a:xfrm>
            <a:off x="1862385" y="2495657"/>
            <a:ext cx="47625" cy="15875"/>
          </a:xfrm>
          <a:custGeom>
            <a:avLst/>
            <a:gdLst/>
            <a:ahLst/>
            <a:cxnLst/>
            <a:rect l="l" t="t" r="r" b="b"/>
            <a:pathLst>
              <a:path w="47625" h="15875">
                <a:moveTo>
                  <a:pt x="47618" y="15399"/>
                </a:moveTo>
                <a:lnTo>
                  <a:pt x="39065" y="5546"/>
                </a:lnTo>
                <a:lnTo>
                  <a:pt x="27083" y="0"/>
                </a:lnTo>
                <a:lnTo>
                  <a:pt x="11054" y="1033"/>
                </a:lnTo>
                <a:lnTo>
                  <a:pt x="0" y="5590"/>
                </a:lnTo>
              </a:path>
            </a:pathLst>
          </a:custGeom>
          <a:ln w="110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1" name="object 601"/>
          <p:cNvSpPr/>
          <p:nvPr/>
        </p:nvSpPr>
        <p:spPr>
          <a:xfrm>
            <a:off x="1834045" y="2492781"/>
            <a:ext cx="33020" cy="32384"/>
          </a:xfrm>
          <a:custGeom>
            <a:avLst/>
            <a:gdLst/>
            <a:ahLst/>
            <a:cxnLst/>
            <a:rect l="l" t="t" r="r" b="b"/>
            <a:pathLst>
              <a:path w="33019" h="32385">
                <a:moveTo>
                  <a:pt x="11087" y="0"/>
                </a:moveTo>
                <a:lnTo>
                  <a:pt x="0" y="31864"/>
                </a:lnTo>
                <a:lnTo>
                  <a:pt x="32994" y="21628"/>
                </a:lnTo>
                <a:lnTo>
                  <a:pt x="11087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2" name="object 602"/>
          <p:cNvSpPr/>
          <p:nvPr/>
        </p:nvSpPr>
        <p:spPr>
          <a:xfrm>
            <a:off x="1834045" y="2492781"/>
            <a:ext cx="33020" cy="32384"/>
          </a:xfrm>
          <a:custGeom>
            <a:avLst/>
            <a:gdLst/>
            <a:ahLst/>
            <a:cxnLst/>
            <a:rect l="l" t="t" r="r" b="b"/>
            <a:pathLst>
              <a:path w="33019" h="32385">
                <a:moveTo>
                  <a:pt x="32994" y="21628"/>
                </a:moveTo>
                <a:lnTo>
                  <a:pt x="11087" y="0"/>
                </a:lnTo>
                <a:lnTo>
                  <a:pt x="0" y="31864"/>
                </a:lnTo>
                <a:lnTo>
                  <a:pt x="32994" y="21628"/>
                </a:lnTo>
                <a:close/>
              </a:path>
            </a:pathLst>
          </a:custGeom>
          <a:ln w="110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3" name="object 603"/>
          <p:cNvSpPr/>
          <p:nvPr/>
        </p:nvSpPr>
        <p:spPr>
          <a:xfrm>
            <a:off x="1916823" y="2380983"/>
            <a:ext cx="33655" cy="32384"/>
          </a:xfrm>
          <a:custGeom>
            <a:avLst/>
            <a:gdLst/>
            <a:ahLst/>
            <a:cxnLst/>
            <a:rect l="l" t="t" r="r" b="b"/>
            <a:pathLst>
              <a:path w="33655" h="32385">
                <a:moveTo>
                  <a:pt x="33286" y="0"/>
                </a:moveTo>
                <a:lnTo>
                  <a:pt x="0" y="12230"/>
                </a:lnTo>
                <a:lnTo>
                  <a:pt x="24460" y="31864"/>
                </a:lnTo>
                <a:lnTo>
                  <a:pt x="33286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4" name="object 604"/>
          <p:cNvSpPr/>
          <p:nvPr/>
        </p:nvSpPr>
        <p:spPr>
          <a:xfrm>
            <a:off x="1916823" y="2380983"/>
            <a:ext cx="33655" cy="32384"/>
          </a:xfrm>
          <a:custGeom>
            <a:avLst/>
            <a:gdLst/>
            <a:ahLst/>
            <a:cxnLst/>
            <a:rect l="l" t="t" r="r" b="b"/>
            <a:pathLst>
              <a:path w="33655" h="32385">
                <a:moveTo>
                  <a:pt x="0" y="12230"/>
                </a:moveTo>
                <a:lnTo>
                  <a:pt x="24460" y="31864"/>
                </a:lnTo>
                <a:lnTo>
                  <a:pt x="33286" y="0"/>
                </a:lnTo>
                <a:lnTo>
                  <a:pt x="0" y="12230"/>
                </a:lnTo>
                <a:close/>
              </a:path>
            </a:pathLst>
          </a:custGeom>
          <a:ln w="110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5" name="object 605"/>
          <p:cNvSpPr/>
          <p:nvPr/>
        </p:nvSpPr>
        <p:spPr>
          <a:xfrm>
            <a:off x="2513368" y="2459964"/>
            <a:ext cx="38735" cy="29209"/>
          </a:xfrm>
          <a:custGeom>
            <a:avLst/>
            <a:gdLst/>
            <a:ahLst/>
            <a:cxnLst/>
            <a:rect l="l" t="t" r="r" b="b"/>
            <a:pathLst>
              <a:path w="38735" h="29210">
                <a:moveTo>
                  <a:pt x="965" y="0"/>
                </a:moveTo>
                <a:lnTo>
                  <a:pt x="330" y="2159"/>
                </a:lnTo>
                <a:lnTo>
                  <a:pt x="0" y="4394"/>
                </a:lnTo>
                <a:lnTo>
                  <a:pt x="0" y="6654"/>
                </a:lnTo>
                <a:lnTo>
                  <a:pt x="4322" y="20124"/>
                </a:lnTo>
                <a:lnTo>
                  <a:pt x="15268" y="28131"/>
                </a:lnTo>
                <a:lnTo>
                  <a:pt x="28028" y="29121"/>
                </a:lnTo>
                <a:lnTo>
                  <a:pt x="34112" y="26174"/>
                </a:lnTo>
                <a:lnTo>
                  <a:pt x="38227" y="21056"/>
                </a:lnTo>
              </a:path>
            </a:pathLst>
          </a:custGeom>
          <a:ln w="110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6" name="object 606"/>
          <p:cNvSpPr/>
          <p:nvPr/>
        </p:nvSpPr>
        <p:spPr>
          <a:xfrm>
            <a:off x="2531300" y="2449258"/>
            <a:ext cx="30480" cy="33020"/>
          </a:xfrm>
          <a:custGeom>
            <a:avLst/>
            <a:gdLst/>
            <a:ahLst/>
            <a:cxnLst/>
            <a:rect l="l" t="t" r="r" b="b"/>
            <a:pathLst>
              <a:path w="30480" h="33019">
                <a:moveTo>
                  <a:pt x="28727" y="0"/>
                </a:moveTo>
                <a:lnTo>
                  <a:pt x="0" y="20764"/>
                </a:lnTo>
                <a:lnTo>
                  <a:pt x="29870" y="33007"/>
                </a:lnTo>
                <a:lnTo>
                  <a:pt x="28727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7" name="object 607"/>
          <p:cNvSpPr/>
          <p:nvPr/>
        </p:nvSpPr>
        <p:spPr>
          <a:xfrm>
            <a:off x="2531300" y="2449258"/>
            <a:ext cx="30480" cy="33020"/>
          </a:xfrm>
          <a:custGeom>
            <a:avLst/>
            <a:gdLst/>
            <a:ahLst/>
            <a:cxnLst/>
            <a:rect l="l" t="t" r="r" b="b"/>
            <a:pathLst>
              <a:path w="30480" h="33019">
                <a:moveTo>
                  <a:pt x="28727" y="0"/>
                </a:moveTo>
                <a:lnTo>
                  <a:pt x="0" y="20764"/>
                </a:lnTo>
                <a:lnTo>
                  <a:pt x="29870" y="33007"/>
                </a:lnTo>
                <a:lnTo>
                  <a:pt x="28727" y="0"/>
                </a:lnTo>
                <a:close/>
              </a:path>
            </a:pathLst>
          </a:custGeom>
          <a:ln w="110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8" name="object 608"/>
          <p:cNvSpPr/>
          <p:nvPr/>
        </p:nvSpPr>
        <p:spPr>
          <a:xfrm>
            <a:off x="1645386" y="2465031"/>
            <a:ext cx="39370" cy="29209"/>
          </a:xfrm>
          <a:custGeom>
            <a:avLst/>
            <a:gdLst/>
            <a:ahLst/>
            <a:cxnLst/>
            <a:rect l="l" t="t" r="r" b="b"/>
            <a:pathLst>
              <a:path w="39369" h="29210">
                <a:moveTo>
                  <a:pt x="0" y="20256"/>
                </a:moveTo>
                <a:lnTo>
                  <a:pt x="4063" y="25869"/>
                </a:lnTo>
                <a:lnTo>
                  <a:pt x="10541" y="29184"/>
                </a:lnTo>
                <a:lnTo>
                  <a:pt x="17399" y="29184"/>
                </a:lnTo>
                <a:lnTo>
                  <a:pt x="30501" y="24699"/>
                </a:lnTo>
                <a:lnTo>
                  <a:pt x="38168" y="13364"/>
                </a:lnTo>
                <a:lnTo>
                  <a:pt x="39014" y="4787"/>
                </a:lnTo>
                <a:lnTo>
                  <a:pt x="38595" y="2336"/>
                </a:lnTo>
                <a:lnTo>
                  <a:pt x="37782" y="0"/>
                </a:lnTo>
              </a:path>
            </a:pathLst>
          </a:custGeom>
          <a:ln w="110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9" name="object 609"/>
          <p:cNvSpPr/>
          <p:nvPr/>
        </p:nvSpPr>
        <p:spPr>
          <a:xfrm>
            <a:off x="1628076" y="2454389"/>
            <a:ext cx="29209" cy="34290"/>
          </a:xfrm>
          <a:custGeom>
            <a:avLst/>
            <a:gdLst/>
            <a:ahLst/>
            <a:cxnLst/>
            <a:rect l="l" t="t" r="r" b="b"/>
            <a:pathLst>
              <a:path w="29210" h="34289">
                <a:moveTo>
                  <a:pt x="1130" y="0"/>
                </a:moveTo>
                <a:lnTo>
                  <a:pt x="0" y="34124"/>
                </a:lnTo>
                <a:lnTo>
                  <a:pt x="28740" y="21628"/>
                </a:lnTo>
                <a:lnTo>
                  <a:pt x="113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0" name="object 610"/>
          <p:cNvSpPr/>
          <p:nvPr/>
        </p:nvSpPr>
        <p:spPr>
          <a:xfrm>
            <a:off x="1628076" y="2454389"/>
            <a:ext cx="29209" cy="34290"/>
          </a:xfrm>
          <a:custGeom>
            <a:avLst/>
            <a:gdLst/>
            <a:ahLst/>
            <a:cxnLst/>
            <a:rect l="l" t="t" r="r" b="b"/>
            <a:pathLst>
              <a:path w="29210" h="34289">
                <a:moveTo>
                  <a:pt x="0" y="34124"/>
                </a:moveTo>
                <a:lnTo>
                  <a:pt x="28740" y="21628"/>
                </a:lnTo>
                <a:lnTo>
                  <a:pt x="1130" y="0"/>
                </a:lnTo>
                <a:lnTo>
                  <a:pt x="0" y="34124"/>
                </a:lnTo>
                <a:close/>
              </a:path>
            </a:pathLst>
          </a:custGeom>
          <a:ln w="110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1" name="object 611"/>
          <p:cNvSpPr/>
          <p:nvPr/>
        </p:nvSpPr>
        <p:spPr>
          <a:xfrm>
            <a:off x="2618638" y="2665476"/>
            <a:ext cx="13970" cy="12700"/>
          </a:xfrm>
          <a:custGeom>
            <a:avLst/>
            <a:gdLst/>
            <a:ahLst/>
            <a:cxnLst/>
            <a:rect l="l" t="t" r="r" b="b"/>
            <a:pathLst>
              <a:path w="13969" h="12700">
                <a:moveTo>
                  <a:pt x="5410" y="10515"/>
                </a:moveTo>
                <a:lnTo>
                  <a:pt x="3403" y="10515"/>
                </a:lnTo>
                <a:lnTo>
                  <a:pt x="4546" y="12509"/>
                </a:lnTo>
                <a:lnTo>
                  <a:pt x="5410" y="10515"/>
                </a:lnTo>
                <a:close/>
              </a:path>
              <a:path w="13969" h="12700">
                <a:moveTo>
                  <a:pt x="7670" y="10515"/>
                </a:moveTo>
                <a:lnTo>
                  <a:pt x="5410" y="10515"/>
                </a:lnTo>
                <a:lnTo>
                  <a:pt x="6527" y="12509"/>
                </a:lnTo>
                <a:lnTo>
                  <a:pt x="7670" y="10515"/>
                </a:lnTo>
                <a:close/>
              </a:path>
              <a:path w="13969" h="12700">
                <a:moveTo>
                  <a:pt x="9956" y="10515"/>
                </a:moveTo>
                <a:lnTo>
                  <a:pt x="7670" y="10515"/>
                </a:lnTo>
                <a:lnTo>
                  <a:pt x="8813" y="12509"/>
                </a:lnTo>
                <a:lnTo>
                  <a:pt x="9956" y="10515"/>
                </a:lnTo>
                <a:close/>
              </a:path>
              <a:path w="13969" h="12700">
                <a:moveTo>
                  <a:pt x="11087" y="1981"/>
                </a:moveTo>
                <a:lnTo>
                  <a:pt x="2260" y="1981"/>
                </a:lnTo>
                <a:lnTo>
                  <a:pt x="2260" y="3124"/>
                </a:lnTo>
                <a:lnTo>
                  <a:pt x="0" y="4267"/>
                </a:lnTo>
                <a:lnTo>
                  <a:pt x="2260" y="5105"/>
                </a:lnTo>
                <a:lnTo>
                  <a:pt x="0" y="6248"/>
                </a:lnTo>
                <a:lnTo>
                  <a:pt x="2260" y="7391"/>
                </a:lnTo>
                <a:lnTo>
                  <a:pt x="0" y="8242"/>
                </a:lnTo>
                <a:lnTo>
                  <a:pt x="2260" y="9372"/>
                </a:lnTo>
                <a:lnTo>
                  <a:pt x="2260" y="10515"/>
                </a:lnTo>
                <a:lnTo>
                  <a:pt x="11087" y="10515"/>
                </a:lnTo>
                <a:lnTo>
                  <a:pt x="11087" y="9372"/>
                </a:lnTo>
                <a:lnTo>
                  <a:pt x="13373" y="8242"/>
                </a:lnTo>
                <a:lnTo>
                  <a:pt x="11087" y="7391"/>
                </a:lnTo>
                <a:lnTo>
                  <a:pt x="13373" y="6248"/>
                </a:lnTo>
                <a:lnTo>
                  <a:pt x="11087" y="5105"/>
                </a:lnTo>
                <a:lnTo>
                  <a:pt x="13373" y="4267"/>
                </a:lnTo>
                <a:lnTo>
                  <a:pt x="11087" y="3124"/>
                </a:lnTo>
                <a:lnTo>
                  <a:pt x="11087" y="1981"/>
                </a:lnTo>
                <a:close/>
              </a:path>
              <a:path w="13969" h="12700">
                <a:moveTo>
                  <a:pt x="4546" y="0"/>
                </a:moveTo>
                <a:lnTo>
                  <a:pt x="3403" y="1981"/>
                </a:lnTo>
                <a:lnTo>
                  <a:pt x="5410" y="1981"/>
                </a:lnTo>
                <a:lnTo>
                  <a:pt x="4546" y="0"/>
                </a:lnTo>
                <a:close/>
              </a:path>
              <a:path w="13969" h="12700">
                <a:moveTo>
                  <a:pt x="6527" y="0"/>
                </a:moveTo>
                <a:lnTo>
                  <a:pt x="5410" y="1981"/>
                </a:lnTo>
                <a:lnTo>
                  <a:pt x="7670" y="1981"/>
                </a:lnTo>
                <a:lnTo>
                  <a:pt x="6527" y="0"/>
                </a:lnTo>
                <a:close/>
              </a:path>
              <a:path w="13969" h="12700">
                <a:moveTo>
                  <a:pt x="8813" y="0"/>
                </a:moveTo>
                <a:lnTo>
                  <a:pt x="7670" y="1981"/>
                </a:lnTo>
                <a:lnTo>
                  <a:pt x="9956" y="1981"/>
                </a:lnTo>
                <a:lnTo>
                  <a:pt x="8813" y="0"/>
                </a:lnTo>
                <a:close/>
              </a:path>
            </a:pathLst>
          </a:custGeom>
          <a:solidFill>
            <a:srgbClr val="5F606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2" name="object 612"/>
          <p:cNvSpPr/>
          <p:nvPr/>
        </p:nvSpPr>
        <p:spPr>
          <a:xfrm>
            <a:off x="2618638" y="2665476"/>
            <a:ext cx="13970" cy="12700"/>
          </a:xfrm>
          <a:custGeom>
            <a:avLst/>
            <a:gdLst/>
            <a:ahLst/>
            <a:cxnLst/>
            <a:rect l="l" t="t" r="r" b="b"/>
            <a:pathLst>
              <a:path w="13969" h="12700">
                <a:moveTo>
                  <a:pt x="13373" y="6248"/>
                </a:moveTo>
                <a:lnTo>
                  <a:pt x="11087" y="5105"/>
                </a:lnTo>
                <a:lnTo>
                  <a:pt x="13373" y="4267"/>
                </a:lnTo>
                <a:lnTo>
                  <a:pt x="11087" y="3124"/>
                </a:lnTo>
                <a:lnTo>
                  <a:pt x="11087" y="1981"/>
                </a:lnTo>
                <a:lnTo>
                  <a:pt x="9956" y="1981"/>
                </a:lnTo>
                <a:lnTo>
                  <a:pt x="8813" y="0"/>
                </a:lnTo>
                <a:lnTo>
                  <a:pt x="7670" y="1981"/>
                </a:lnTo>
                <a:lnTo>
                  <a:pt x="6527" y="0"/>
                </a:lnTo>
                <a:lnTo>
                  <a:pt x="5410" y="1981"/>
                </a:lnTo>
                <a:lnTo>
                  <a:pt x="4546" y="0"/>
                </a:lnTo>
                <a:lnTo>
                  <a:pt x="3403" y="1981"/>
                </a:lnTo>
                <a:lnTo>
                  <a:pt x="2260" y="1981"/>
                </a:lnTo>
                <a:lnTo>
                  <a:pt x="2260" y="3124"/>
                </a:lnTo>
                <a:lnTo>
                  <a:pt x="0" y="4267"/>
                </a:lnTo>
                <a:lnTo>
                  <a:pt x="2260" y="5105"/>
                </a:lnTo>
                <a:lnTo>
                  <a:pt x="0" y="6248"/>
                </a:lnTo>
                <a:lnTo>
                  <a:pt x="2260" y="7391"/>
                </a:lnTo>
                <a:lnTo>
                  <a:pt x="0" y="8242"/>
                </a:lnTo>
                <a:lnTo>
                  <a:pt x="2260" y="9372"/>
                </a:lnTo>
                <a:lnTo>
                  <a:pt x="2260" y="10515"/>
                </a:lnTo>
                <a:lnTo>
                  <a:pt x="3403" y="10515"/>
                </a:lnTo>
                <a:lnTo>
                  <a:pt x="4546" y="12509"/>
                </a:lnTo>
                <a:lnTo>
                  <a:pt x="5410" y="10515"/>
                </a:lnTo>
                <a:lnTo>
                  <a:pt x="6527" y="12509"/>
                </a:lnTo>
                <a:lnTo>
                  <a:pt x="7670" y="10515"/>
                </a:lnTo>
                <a:lnTo>
                  <a:pt x="8813" y="12509"/>
                </a:lnTo>
                <a:lnTo>
                  <a:pt x="9956" y="10515"/>
                </a:lnTo>
                <a:lnTo>
                  <a:pt x="11087" y="10515"/>
                </a:lnTo>
                <a:lnTo>
                  <a:pt x="11087" y="9372"/>
                </a:lnTo>
                <a:lnTo>
                  <a:pt x="13373" y="8242"/>
                </a:lnTo>
                <a:lnTo>
                  <a:pt x="11087" y="7391"/>
                </a:lnTo>
                <a:lnTo>
                  <a:pt x="13373" y="6248"/>
                </a:lnTo>
                <a:close/>
              </a:path>
            </a:pathLst>
          </a:custGeom>
          <a:ln w="11023">
            <a:solidFill>
              <a:srgbClr val="5F606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3" name="object 613"/>
          <p:cNvSpPr/>
          <p:nvPr/>
        </p:nvSpPr>
        <p:spPr>
          <a:xfrm>
            <a:off x="2629725" y="267996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5410" y="10528"/>
                </a:moveTo>
                <a:lnTo>
                  <a:pt x="3416" y="10528"/>
                </a:lnTo>
                <a:lnTo>
                  <a:pt x="3416" y="12534"/>
                </a:lnTo>
                <a:lnTo>
                  <a:pt x="5410" y="10528"/>
                </a:lnTo>
                <a:close/>
              </a:path>
              <a:path w="12700" h="12700">
                <a:moveTo>
                  <a:pt x="6553" y="10528"/>
                </a:moveTo>
                <a:lnTo>
                  <a:pt x="5410" y="10528"/>
                </a:lnTo>
                <a:lnTo>
                  <a:pt x="6553" y="12534"/>
                </a:lnTo>
                <a:lnTo>
                  <a:pt x="6553" y="10528"/>
                </a:lnTo>
                <a:close/>
              </a:path>
              <a:path w="12700" h="12700">
                <a:moveTo>
                  <a:pt x="8826" y="10528"/>
                </a:moveTo>
                <a:lnTo>
                  <a:pt x="6553" y="10528"/>
                </a:lnTo>
                <a:lnTo>
                  <a:pt x="8826" y="12534"/>
                </a:lnTo>
                <a:lnTo>
                  <a:pt x="8826" y="10528"/>
                </a:lnTo>
                <a:close/>
              </a:path>
              <a:path w="12700" h="12700">
                <a:moveTo>
                  <a:pt x="9969" y="2006"/>
                </a:moveTo>
                <a:lnTo>
                  <a:pt x="2286" y="2006"/>
                </a:lnTo>
                <a:lnTo>
                  <a:pt x="2286" y="3136"/>
                </a:lnTo>
                <a:lnTo>
                  <a:pt x="0" y="4267"/>
                </a:lnTo>
                <a:lnTo>
                  <a:pt x="1143" y="5130"/>
                </a:lnTo>
                <a:lnTo>
                  <a:pt x="0" y="6261"/>
                </a:lnTo>
                <a:lnTo>
                  <a:pt x="1143" y="7404"/>
                </a:lnTo>
                <a:lnTo>
                  <a:pt x="0" y="8267"/>
                </a:lnTo>
                <a:lnTo>
                  <a:pt x="2286" y="9410"/>
                </a:lnTo>
                <a:lnTo>
                  <a:pt x="2286" y="10528"/>
                </a:lnTo>
                <a:lnTo>
                  <a:pt x="9969" y="10528"/>
                </a:lnTo>
                <a:lnTo>
                  <a:pt x="9969" y="9410"/>
                </a:lnTo>
                <a:lnTo>
                  <a:pt x="12230" y="8267"/>
                </a:lnTo>
                <a:lnTo>
                  <a:pt x="11087" y="7404"/>
                </a:lnTo>
                <a:lnTo>
                  <a:pt x="12230" y="6261"/>
                </a:lnTo>
                <a:lnTo>
                  <a:pt x="11087" y="5130"/>
                </a:lnTo>
                <a:lnTo>
                  <a:pt x="12230" y="4267"/>
                </a:lnTo>
                <a:lnTo>
                  <a:pt x="9969" y="3136"/>
                </a:lnTo>
                <a:lnTo>
                  <a:pt x="9969" y="2006"/>
                </a:lnTo>
                <a:close/>
              </a:path>
              <a:path w="12700" h="12700">
                <a:moveTo>
                  <a:pt x="3416" y="0"/>
                </a:moveTo>
                <a:lnTo>
                  <a:pt x="3416" y="2006"/>
                </a:lnTo>
                <a:lnTo>
                  <a:pt x="5410" y="2006"/>
                </a:lnTo>
                <a:lnTo>
                  <a:pt x="3416" y="0"/>
                </a:lnTo>
                <a:close/>
              </a:path>
              <a:path w="12700" h="12700">
                <a:moveTo>
                  <a:pt x="6553" y="0"/>
                </a:moveTo>
                <a:lnTo>
                  <a:pt x="5410" y="2006"/>
                </a:lnTo>
                <a:lnTo>
                  <a:pt x="6553" y="2006"/>
                </a:lnTo>
                <a:lnTo>
                  <a:pt x="6553" y="0"/>
                </a:lnTo>
                <a:close/>
              </a:path>
              <a:path w="12700" h="12700">
                <a:moveTo>
                  <a:pt x="8826" y="0"/>
                </a:moveTo>
                <a:lnTo>
                  <a:pt x="6553" y="2006"/>
                </a:lnTo>
                <a:lnTo>
                  <a:pt x="8826" y="2006"/>
                </a:lnTo>
                <a:lnTo>
                  <a:pt x="8826" y="0"/>
                </a:lnTo>
                <a:close/>
              </a:path>
            </a:pathLst>
          </a:custGeom>
          <a:solidFill>
            <a:srgbClr val="5F606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4" name="object 614"/>
          <p:cNvSpPr/>
          <p:nvPr/>
        </p:nvSpPr>
        <p:spPr>
          <a:xfrm>
            <a:off x="2629725" y="2679966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12230" y="6261"/>
                </a:moveTo>
                <a:lnTo>
                  <a:pt x="11087" y="5130"/>
                </a:lnTo>
                <a:lnTo>
                  <a:pt x="12230" y="4267"/>
                </a:lnTo>
                <a:lnTo>
                  <a:pt x="9969" y="3136"/>
                </a:lnTo>
                <a:lnTo>
                  <a:pt x="9969" y="2006"/>
                </a:lnTo>
                <a:lnTo>
                  <a:pt x="8826" y="2006"/>
                </a:lnTo>
                <a:lnTo>
                  <a:pt x="8826" y="0"/>
                </a:lnTo>
                <a:lnTo>
                  <a:pt x="6553" y="2006"/>
                </a:lnTo>
                <a:lnTo>
                  <a:pt x="6553" y="0"/>
                </a:lnTo>
                <a:lnTo>
                  <a:pt x="5410" y="2006"/>
                </a:lnTo>
                <a:lnTo>
                  <a:pt x="3416" y="0"/>
                </a:lnTo>
                <a:lnTo>
                  <a:pt x="3416" y="2006"/>
                </a:lnTo>
                <a:lnTo>
                  <a:pt x="2286" y="2006"/>
                </a:lnTo>
                <a:lnTo>
                  <a:pt x="2286" y="3136"/>
                </a:lnTo>
                <a:lnTo>
                  <a:pt x="0" y="4267"/>
                </a:lnTo>
                <a:lnTo>
                  <a:pt x="1143" y="5130"/>
                </a:lnTo>
                <a:lnTo>
                  <a:pt x="0" y="6261"/>
                </a:lnTo>
                <a:lnTo>
                  <a:pt x="1143" y="7404"/>
                </a:lnTo>
                <a:lnTo>
                  <a:pt x="0" y="8267"/>
                </a:lnTo>
                <a:lnTo>
                  <a:pt x="2286" y="9410"/>
                </a:lnTo>
                <a:lnTo>
                  <a:pt x="2286" y="10528"/>
                </a:lnTo>
                <a:lnTo>
                  <a:pt x="3416" y="10528"/>
                </a:lnTo>
                <a:lnTo>
                  <a:pt x="3416" y="12534"/>
                </a:lnTo>
                <a:lnTo>
                  <a:pt x="5410" y="10528"/>
                </a:lnTo>
                <a:lnTo>
                  <a:pt x="6553" y="12534"/>
                </a:lnTo>
                <a:lnTo>
                  <a:pt x="6553" y="10528"/>
                </a:lnTo>
                <a:lnTo>
                  <a:pt x="8826" y="12534"/>
                </a:lnTo>
                <a:lnTo>
                  <a:pt x="8826" y="10528"/>
                </a:lnTo>
                <a:lnTo>
                  <a:pt x="9969" y="10528"/>
                </a:lnTo>
                <a:lnTo>
                  <a:pt x="9969" y="9410"/>
                </a:lnTo>
                <a:lnTo>
                  <a:pt x="12230" y="8267"/>
                </a:lnTo>
                <a:lnTo>
                  <a:pt x="11087" y="7404"/>
                </a:lnTo>
                <a:lnTo>
                  <a:pt x="12230" y="6261"/>
                </a:lnTo>
                <a:close/>
              </a:path>
            </a:pathLst>
          </a:custGeom>
          <a:ln w="11023">
            <a:solidFill>
              <a:srgbClr val="5F606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5" name="object 615"/>
          <p:cNvSpPr/>
          <p:nvPr/>
        </p:nvSpPr>
        <p:spPr>
          <a:xfrm>
            <a:off x="2608668" y="269250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5410" y="10223"/>
                </a:moveTo>
                <a:lnTo>
                  <a:pt x="3428" y="10223"/>
                </a:lnTo>
                <a:lnTo>
                  <a:pt x="3428" y="12230"/>
                </a:lnTo>
                <a:lnTo>
                  <a:pt x="5410" y="10223"/>
                </a:lnTo>
                <a:close/>
              </a:path>
              <a:path w="12700" h="12700">
                <a:moveTo>
                  <a:pt x="6553" y="10223"/>
                </a:moveTo>
                <a:lnTo>
                  <a:pt x="5410" y="10223"/>
                </a:lnTo>
                <a:lnTo>
                  <a:pt x="6553" y="12230"/>
                </a:lnTo>
                <a:lnTo>
                  <a:pt x="6553" y="10223"/>
                </a:lnTo>
                <a:close/>
              </a:path>
              <a:path w="12700" h="12700">
                <a:moveTo>
                  <a:pt x="8839" y="10223"/>
                </a:moveTo>
                <a:lnTo>
                  <a:pt x="6553" y="10223"/>
                </a:lnTo>
                <a:lnTo>
                  <a:pt x="8839" y="12230"/>
                </a:lnTo>
                <a:lnTo>
                  <a:pt x="8839" y="10223"/>
                </a:lnTo>
                <a:close/>
              </a:path>
              <a:path w="12700" h="12700">
                <a:moveTo>
                  <a:pt x="9969" y="1993"/>
                </a:moveTo>
                <a:lnTo>
                  <a:pt x="2285" y="1993"/>
                </a:lnTo>
                <a:lnTo>
                  <a:pt x="2285" y="3124"/>
                </a:lnTo>
                <a:lnTo>
                  <a:pt x="0" y="3975"/>
                </a:lnTo>
                <a:lnTo>
                  <a:pt x="1143" y="5118"/>
                </a:lnTo>
                <a:lnTo>
                  <a:pt x="0" y="6261"/>
                </a:lnTo>
                <a:lnTo>
                  <a:pt x="1143" y="7099"/>
                </a:lnTo>
                <a:lnTo>
                  <a:pt x="0" y="8242"/>
                </a:lnTo>
                <a:lnTo>
                  <a:pt x="2285" y="9385"/>
                </a:lnTo>
                <a:lnTo>
                  <a:pt x="2285" y="10223"/>
                </a:lnTo>
                <a:lnTo>
                  <a:pt x="9969" y="10223"/>
                </a:lnTo>
                <a:lnTo>
                  <a:pt x="9969" y="9385"/>
                </a:lnTo>
                <a:lnTo>
                  <a:pt x="12230" y="8242"/>
                </a:lnTo>
                <a:lnTo>
                  <a:pt x="11112" y="7099"/>
                </a:lnTo>
                <a:lnTo>
                  <a:pt x="12230" y="6261"/>
                </a:lnTo>
                <a:lnTo>
                  <a:pt x="11112" y="5118"/>
                </a:lnTo>
                <a:lnTo>
                  <a:pt x="12230" y="3975"/>
                </a:lnTo>
                <a:lnTo>
                  <a:pt x="9969" y="3124"/>
                </a:lnTo>
                <a:lnTo>
                  <a:pt x="9969" y="1993"/>
                </a:lnTo>
                <a:close/>
              </a:path>
              <a:path w="12700" h="12700">
                <a:moveTo>
                  <a:pt x="3428" y="0"/>
                </a:moveTo>
                <a:lnTo>
                  <a:pt x="3428" y="1993"/>
                </a:lnTo>
                <a:lnTo>
                  <a:pt x="5410" y="1993"/>
                </a:lnTo>
                <a:lnTo>
                  <a:pt x="3428" y="0"/>
                </a:lnTo>
                <a:close/>
              </a:path>
              <a:path w="12700" h="12700">
                <a:moveTo>
                  <a:pt x="6553" y="0"/>
                </a:moveTo>
                <a:lnTo>
                  <a:pt x="5410" y="1993"/>
                </a:lnTo>
                <a:lnTo>
                  <a:pt x="6553" y="1993"/>
                </a:lnTo>
                <a:lnTo>
                  <a:pt x="6553" y="0"/>
                </a:lnTo>
                <a:close/>
              </a:path>
              <a:path w="12700" h="12700">
                <a:moveTo>
                  <a:pt x="8839" y="0"/>
                </a:moveTo>
                <a:lnTo>
                  <a:pt x="6553" y="1993"/>
                </a:lnTo>
                <a:lnTo>
                  <a:pt x="8839" y="1993"/>
                </a:lnTo>
                <a:lnTo>
                  <a:pt x="8839" y="0"/>
                </a:lnTo>
                <a:close/>
              </a:path>
            </a:pathLst>
          </a:custGeom>
          <a:solidFill>
            <a:srgbClr val="5F606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6" name="object 616"/>
          <p:cNvSpPr/>
          <p:nvPr/>
        </p:nvSpPr>
        <p:spPr>
          <a:xfrm>
            <a:off x="2608668" y="269250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12230" y="6261"/>
                </a:moveTo>
                <a:lnTo>
                  <a:pt x="11112" y="5118"/>
                </a:lnTo>
                <a:lnTo>
                  <a:pt x="12230" y="3975"/>
                </a:lnTo>
                <a:lnTo>
                  <a:pt x="9969" y="3124"/>
                </a:lnTo>
                <a:lnTo>
                  <a:pt x="9969" y="1993"/>
                </a:lnTo>
                <a:lnTo>
                  <a:pt x="8839" y="1993"/>
                </a:lnTo>
                <a:lnTo>
                  <a:pt x="8839" y="0"/>
                </a:lnTo>
                <a:lnTo>
                  <a:pt x="6553" y="1993"/>
                </a:lnTo>
                <a:lnTo>
                  <a:pt x="6553" y="0"/>
                </a:lnTo>
                <a:lnTo>
                  <a:pt x="5410" y="1993"/>
                </a:lnTo>
                <a:lnTo>
                  <a:pt x="3428" y="0"/>
                </a:lnTo>
                <a:lnTo>
                  <a:pt x="3428" y="1993"/>
                </a:lnTo>
                <a:lnTo>
                  <a:pt x="2285" y="1993"/>
                </a:lnTo>
                <a:lnTo>
                  <a:pt x="2285" y="3124"/>
                </a:lnTo>
                <a:lnTo>
                  <a:pt x="0" y="3975"/>
                </a:lnTo>
                <a:lnTo>
                  <a:pt x="1143" y="5118"/>
                </a:lnTo>
                <a:lnTo>
                  <a:pt x="0" y="6261"/>
                </a:lnTo>
                <a:lnTo>
                  <a:pt x="1143" y="7099"/>
                </a:lnTo>
                <a:lnTo>
                  <a:pt x="0" y="8242"/>
                </a:lnTo>
                <a:lnTo>
                  <a:pt x="2285" y="9385"/>
                </a:lnTo>
                <a:lnTo>
                  <a:pt x="2285" y="10223"/>
                </a:lnTo>
                <a:lnTo>
                  <a:pt x="3428" y="10223"/>
                </a:lnTo>
                <a:lnTo>
                  <a:pt x="3428" y="12230"/>
                </a:lnTo>
                <a:lnTo>
                  <a:pt x="5410" y="10223"/>
                </a:lnTo>
                <a:lnTo>
                  <a:pt x="6553" y="12230"/>
                </a:lnTo>
                <a:lnTo>
                  <a:pt x="6553" y="10223"/>
                </a:lnTo>
                <a:lnTo>
                  <a:pt x="8839" y="12230"/>
                </a:lnTo>
                <a:lnTo>
                  <a:pt x="8839" y="10223"/>
                </a:lnTo>
                <a:lnTo>
                  <a:pt x="9969" y="10223"/>
                </a:lnTo>
                <a:lnTo>
                  <a:pt x="9969" y="9385"/>
                </a:lnTo>
                <a:lnTo>
                  <a:pt x="12230" y="8242"/>
                </a:lnTo>
                <a:lnTo>
                  <a:pt x="11112" y="7099"/>
                </a:lnTo>
                <a:lnTo>
                  <a:pt x="12230" y="6261"/>
                </a:lnTo>
                <a:close/>
              </a:path>
            </a:pathLst>
          </a:custGeom>
          <a:ln w="11023">
            <a:solidFill>
              <a:srgbClr val="5F606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7" name="object 617"/>
          <p:cNvSpPr/>
          <p:nvPr/>
        </p:nvSpPr>
        <p:spPr>
          <a:xfrm>
            <a:off x="2589898" y="2719235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5397" y="10528"/>
                </a:moveTo>
                <a:lnTo>
                  <a:pt x="3124" y="10528"/>
                </a:lnTo>
                <a:lnTo>
                  <a:pt x="3124" y="12509"/>
                </a:lnTo>
                <a:lnTo>
                  <a:pt x="5397" y="10528"/>
                </a:lnTo>
                <a:close/>
              </a:path>
              <a:path w="12700" h="12700">
                <a:moveTo>
                  <a:pt x="6540" y="10528"/>
                </a:moveTo>
                <a:lnTo>
                  <a:pt x="5397" y="10528"/>
                </a:lnTo>
                <a:lnTo>
                  <a:pt x="6540" y="12509"/>
                </a:lnTo>
                <a:lnTo>
                  <a:pt x="6540" y="10528"/>
                </a:lnTo>
                <a:close/>
              </a:path>
              <a:path w="12700" h="12700">
                <a:moveTo>
                  <a:pt x="8826" y="10528"/>
                </a:moveTo>
                <a:lnTo>
                  <a:pt x="6540" y="10528"/>
                </a:lnTo>
                <a:lnTo>
                  <a:pt x="8826" y="12509"/>
                </a:lnTo>
                <a:lnTo>
                  <a:pt x="8826" y="10528"/>
                </a:lnTo>
                <a:close/>
              </a:path>
              <a:path w="12700" h="12700">
                <a:moveTo>
                  <a:pt x="9969" y="2273"/>
                </a:moveTo>
                <a:lnTo>
                  <a:pt x="2273" y="2273"/>
                </a:lnTo>
                <a:lnTo>
                  <a:pt x="2273" y="3124"/>
                </a:lnTo>
                <a:lnTo>
                  <a:pt x="0" y="4267"/>
                </a:lnTo>
                <a:lnTo>
                  <a:pt x="1143" y="5410"/>
                </a:lnTo>
                <a:lnTo>
                  <a:pt x="0" y="6261"/>
                </a:lnTo>
                <a:lnTo>
                  <a:pt x="1143" y="7404"/>
                </a:lnTo>
                <a:lnTo>
                  <a:pt x="0" y="8534"/>
                </a:lnTo>
                <a:lnTo>
                  <a:pt x="2273" y="9385"/>
                </a:lnTo>
                <a:lnTo>
                  <a:pt x="2273" y="10528"/>
                </a:lnTo>
                <a:lnTo>
                  <a:pt x="9969" y="10528"/>
                </a:lnTo>
                <a:lnTo>
                  <a:pt x="9969" y="9385"/>
                </a:lnTo>
                <a:lnTo>
                  <a:pt x="12242" y="8534"/>
                </a:lnTo>
                <a:lnTo>
                  <a:pt x="11099" y="7404"/>
                </a:lnTo>
                <a:lnTo>
                  <a:pt x="12242" y="6261"/>
                </a:lnTo>
                <a:lnTo>
                  <a:pt x="11099" y="5410"/>
                </a:lnTo>
                <a:lnTo>
                  <a:pt x="12242" y="4267"/>
                </a:lnTo>
                <a:lnTo>
                  <a:pt x="9969" y="3124"/>
                </a:lnTo>
                <a:lnTo>
                  <a:pt x="9969" y="2273"/>
                </a:lnTo>
                <a:close/>
              </a:path>
              <a:path w="12700" h="12700">
                <a:moveTo>
                  <a:pt x="3124" y="0"/>
                </a:moveTo>
                <a:lnTo>
                  <a:pt x="3124" y="2273"/>
                </a:lnTo>
                <a:lnTo>
                  <a:pt x="5397" y="2273"/>
                </a:lnTo>
                <a:lnTo>
                  <a:pt x="3124" y="0"/>
                </a:lnTo>
                <a:close/>
              </a:path>
              <a:path w="12700" h="12700">
                <a:moveTo>
                  <a:pt x="6540" y="0"/>
                </a:moveTo>
                <a:lnTo>
                  <a:pt x="5397" y="2273"/>
                </a:lnTo>
                <a:lnTo>
                  <a:pt x="6540" y="2273"/>
                </a:lnTo>
                <a:lnTo>
                  <a:pt x="6540" y="0"/>
                </a:lnTo>
                <a:close/>
              </a:path>
              <a:path w="12700" h="12700">
                <a:moveTo>
                  <a:pt x="8826" y="0"/>
                </a:moveTo>
                <a:lnTo>
                  <a:pt x="6540" y="2273"/>
                </a:lnTo>
                <a:lnTo>
                  <a:pt x="8826" y="2273"/>
                </a:lnTo>
                <a:lnTo>
                  <a:pt x="8826" y="0"/>
                </a:lnTo>
                <a:close/>
              </a:path>
            </a:pathLst>
          </a:custGeom>
          <a:solidFill>
            <a:srgbClr val="5F606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8" name="object 618"/>
          <p:cNvSpPr/>
          <p:nvPr/>
        </p:nvSpPr>
        <p:spPr>
          <a:xfrm>
            <a:off x="2589898" y="2719235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12242" y="6261"/>
                </a:moveTo>
                <a:lnTo>
                  <a:pt x="11099" y="5410"/>
                </a:lnTo>
                <a:lnTo>
                  <a:pt x="12242" y="4267"/>
                </a:lnTo>
                <a:lnTo>
                  <a:pt x="9969" y="3124"/>
                </a:lnTo>
                <a:lnTo>
                  <a:pt x="9969" y="2273"/>
                </a:lnTo>
                <a:lnTo>
                  <a:pt x="8826" y="2273"/>
                </a:lnTo>
                <a:lnTo>
                  <a:pt x="8826" y="0"/>
                </a:lnTo>
                <a:lnTo>
                  <a:pt x="6540" y="2273"/>
                </a:lnTo>
                <a:lnTo>
                  <a:pt x="6540" y="0"/>
                </a:lnTo>
                <a:lnTo>
                  <a:pt x="5397" y="2273"/>
                </a:lnTo>
                <a:lnTo>
                  <a:pt x="3124" y="0"/>
                </a:lnTo>
                <a:lnTo>
                  <a:pt x="3124" y="2273"/>
                </a:lnTo>
                <a:lnTo>
                  <a:pt x="2273" y="2273"/>
                </a:lnTo>
                <a:lnTo>
                  <a:pt x="2273" y="3124"/>
                </a:lnTo>
                <a:lnTo>
                  <a:pt x="0" y="4267"/>
                </a:lnTo>
                <a:lnTo>
                  <a:pt x="1143" y="5410"/>
                </a:lnTo>
                <a:lnTo>
                  <a:pt x="0" y="6261"/>
                </a:lnTo>
                <a:lnTo>
                  <a:pt x="1143" y="7404"/>
                </a:lnTo>
                <a:lnTo>
                  <a:pt x="0" y="8534"/>
                </a:lnTo>
                <a:lnTo>
                  <a:pt x="2273" y="9385"/>
                </a:lnTo>
                <a:lnTo>
                  <a:pt x="2273" y="10528"/>
                </a:lnTo>
                <a:lnTo>
                  <a:pt x="3124" y="10528"/>
                </a:lnTo>
                <a:lnTo>
                  <a:pt x="3124" y="12509"/>
                </a:lnTo>
                <a:lnTo>
                  <a:pt x="5397" y="10528"/>
                </a:lnTo>
                <a:lnTo>
                  <a:pt x="6540" y="12509"/>
                </a:lnTo>
                <a:lnTo>
                  <a:pt x="6540" y="10528"/>
                </a:lnTo>
                <a:lnTo>
                  <a:pt x="8826" y="12509"/>
                </a:lnTo>
                <a:lnTo>
                  <a:pt x="8826" y="10528"/>
                </a:lnTo>
                <a:lnTo>
                  <a:pt x="9969" y="10528"/>
                </a:lnTo>
                <a:lnTo>
                  <a:pt x="9969" y="9385"/>
                </a:lnTo>
                <a:lnTo>
                  <a:pt x="12242" y="8534"/>
                </a:lnTo>
                <a:lnTo>
                  <a:pt x="11099" y="7404"/>
                </a:lnTo>
                <a:lnTo>
                  <a:pt x="12242" y="6261"/>
                </a:lnTo>
                <a:close/>
              </a:path>
            </a:pathLst>
          </a:custGeom>
          <a:ln w="11023">
            <a:solidFill>
              <a:srgbClr val="5F606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9" name="object 619"/>
          <p:cNvSpPr/>
          <p:nvPr/>
        </p:nvSpPr>
        <p:spPr>
          <a:xfrm>
            <a:off x="2616365" y="2719235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5676" y="10528"/>
                </a:moveTo>
                <a:lnTo>
                  <a:pt x="3416" y="10528"/>
                </a:lnTo>
                <a:lnTo>
                  <a:pt x="3416" y="12509"/>
                </a:lnTo>
                <a:lnTo>
                  <a:pt x="5676" y="10528"/>
                </a:lnTo>
                <a:close/>
              </a:path>
              <a:path w="12700" h="12700">
                <a:moveTo>
                  <a:pt x="6819" y="10528"/>
                </a:moveTo>
                <a:lnTo>
                  <a:pt x="5676" y="10528"/>
                </a:lnTo>
                <a:lnTo>
                  <a:pt x="6819" y="12509"/>
                </a:lnTo>
                <a:lnTo>
                  <a:pt x="6819" y="10528"/>
                </a:lnTo>
                <a:close/>
              </a:path>
              <a:path w="12700" h="12700">
                <a:moveTo>
                  <a:pt x="8801" y="10528"/>
                </a:moveTo>
                <a:lnTo>
                  <a:pt x="6819" y="10528"/>
                </a:lnTo>
                <a:lnTo>
                  <a:pt x="8801" y="12509"/>
                </a:lnTo>
                <a:lnTo>
                  <a:pt x="8801" y="10528"/>
                </a:lnTo>
                <a:close/>
              </a:path>
              <a:path w="12700" h="12700">
                <a:moveTo>
                  <a:pt x="9944" y="2273"/>
                </a:moveTo>
                <a:lnTo>
                  <a:pt x="2273" y="2273"/>
                </a:lnTo>
                <a:lnTo>
                  <a:pt x="2273" y="3124"/>
                </a:lnTo>
                <a:lnTo>
                  <a:pt x="0" y="4267"/>
                </a:lnTo>
                <a:lnTo>
                  <a:pt x="1143" y="5410"/>
                </a:lnTo>
                <a:lnTo>
                  <a:pt x="0" y="6261"/>
                </a:lnTo>
                <a:lnTo>
                  <a:pt x="1143" y="7404"/>
                </a:lnTo>
                <a:lnTo>
                  <a:pt x="0" y="8534"/>
                </a:lnTo>
                <a:lnTo>
                  <a:pt x="2273" y="9385"/>
                </a:lnTo>
                <a:lnTo>
                  <a:pt x="2273" y="10528"/>
                </a:lnTo>
                <a:lnTo>
                  <a:pt x="9944" y="10528"/>
                </a:lnTo>
                <a:lnTo>
                  <a:pt x="9944" y="9385"/>
                </a:lnTo>
                <a:lnTo>
                  <a:pt x="12230" y="8534"/>
                </a:lnTo>
                <a:lnTo>
                  <a:pt x="11087" y="7404"/>
                </a:lnTo>
                <a:lnTo>
                  <a:pt x="12230" y="6261"/>
                </a:lnTo>
                <a:lnTo>
                  <a:pt x="11087" y="5410"/>
                </a:lnTo>
                <a:lnTo>
                  <a:pt x="12230" y="4267"/>
                </a:lnTo>
                <a:lnTo>
                  <a:pt x="9944" y="3124"/>
                </a:lnTo>
                <a:lnTo>
                  <a:pt x="9944" y="2273"/>
                </a:lnTo>
                <a:close/>
              </a:path>
              <a:path w="12700" h="12700">
                <a:moveTo>
                  <a:pt x="3416" y="0"/>
                </a:moveTo>
                <a:lnTo>
                  <a:pt x="3416" y="2273"/>
                </a:lnTo>
                <a:lnTo>
                  <a:pt x="5676" y="2273"/>
                </a:lnTo>
                <a:lnTo>
                  <a:pt x="3416" y="0"/>
                </a:lnTo>
                <a:close/>
              </a:path>
              <a:path w="12700" h="12700">
                <a:moveTo>
                  <a:pt x="6819" y="0"/>
                </a:moveTo>
                <a:lnTo>
                  <a:pt x="5676" y="2273"/>
                </a:lnTo>
                <a:lnTo>
                  <a:pt x="6819" y="2273"/>
                </a:lnTo>
                <a:lnTo>
                  <a:pt x="6819" y="0"/>
                </a:lnTo>
                <a:close/>
              </a:path>
              <a:path w="12700" h="12700">
                <a:moveTo>
                  <a:pt x="8801" y="0"/>
                </a:moveTo>
                <a:lnTo>
                  <a:pt x="6819" y="2273"/>
                </a:lnTo>
                <a:lnTo>
                  <a:pt x="8801" y="2273"/>
                </a:lnTo>
                <a:lnTo>
                  <a:pt x="8801" y="0"/>
                </a:lnTo>
                <a:close/>
              </a:path>
            </a:pathLst>
          </a:custGeom>
          <a:solidFill>
            <a:srgbClr val="5F606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0" name="object 620"/>
          <p:cNvSpPr/>
          <p:nvPr/>
        </p:nvSpPr>
        <p:spPr>
          <a:xfrm>
            <a:off x="2616365" y="2719235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12230" y="6261"/>
                </a:moveTo>
                <a:lnTo>
                  <a:pt x="11087" y="5410"/>
                </a:lnTo>
                <a:lnTo>
                  <a:pt x="12230" y="4267"/>
                </a:lnTo>
                <a:lnTo>
                  <a:pt x="9944" y="3124"/>
                </a:lnTo>
                <a:lnTo>
                  <a:pt x="9944" y="2273"/>
                </a:lnTo>
                <a:lnTo>
                  <a:pt x="8801" y="2273"/>
                </a:lnTo>
                <a:lnTo>
                  <a:pt x="8801" y="0"/>
                </a:lnTo>
                <a:lnTo>
                  <a:pt x="6819" y="2273"/>
                </a:lnTo>
                <a:lnTo>
                  <a:pt x="6819" y="0"/>
                </a:lnTo>
                <a:lnTo>
                  <a:pt x="5676" y="2273"/>
                </a:lnTo>
                <a:lnTo>
                  <a:pt x="3416" y="0"/>
                </a:lnTo>
                <a:lnTo>
                  <a:pt x="3416" y="2273"/>
                </a:lnTo>
                <a:lnTo>
                  <a:pt x="2273" y="2273"/>
                </a:lnTo>
                <a:lnTo>
                  <a:pt x="2273" y="3124"/>
                </a:lnTo>
                <a:lnTo>
                  <a:pt x="0" y="4267"/>
                </a:lnTo>
                <a:lnTo>
                  <a:pt x="1143" y="5410"/>
                </a:lnTo>
                <a:lnTo>
                  <a:pt x="0" y="6261"/>
                </a:lnTo>
                <a:lnTo>
                  <a:pt x="1143" y="7404"/>
                </a:lnTo>
                <a:lnTo>
                  <a:pt x="0" y="8534"/>
                </a:lnTo>
                <a:lnTo>
                  <a:pt x="2273" y="9385"/>
                </a:lnTo>
                <a:lnTo>
                  <a:pt x="2273" y="10528"/>
                </a:lnTo>
                <a:lnTo>
                  <a:pt x="3416" y="10528"/>
                </a:lnTo>
                <a:lnTo>
                  <a:pt x="3416" y="12509"/>
                </a:lnTo>
                <a:lnTo>
                  <a:pt x="5676" y="10528"/>
                </a:lnTo>
                <a:lnTo>
                  <a:pt x="6819" y="12509"/>
                </a:lnTo>
                <a:lnTo>
                  <a:pt x="6819" y="10528"/>
                </a:lnTo>
                <a:lnTo>
                  <a:pt x="8801" y="12509"/>
                </a:lnTo>
                <a:lnTo>
                  <a:pt x="8801" y="10528"/>
                </a:lnTo>
                <a:lnTo>
                  <a:pt x="9944" y="10528"/>
                </a:lnTo>
                <a:lnTo>
                  <a:pt x="9944" y="9385"/>
                </a:lnTo>
                <a:lnTo>
                  <a:pt x="12230" y="8534"/>
                </a:lnTo>
                <a:lnTo>
                  <a:pt x="11087" y="7404"/>
                </a:lnTo>
                <a:lnTo>
                  <a:pt x="12230" y="6261"/>
                </a:lnTo>
                <a:close/>
              </a:path>
            </a:pathLst>
          </a:custGeom>
          <a:ln w="11023">
            <a:solidFill>
              <a:srgbClr val="5F606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1" name="object 621"/>
          <p:cNvSpPr/>
          <p:nvPr/>
        </p:nvSpPr>
        <p:spPr>
          <a:xfrm>
            <a:off x="2592171" y="2672867"/>
            <a:ext cx="13335" cy="12700"/>
          </a:xfrm>
          <a:custGeom>
            <a:avLst/>
            <a:gdLst/>
            <a:ahLst/>
            <a:cxnLst/>
            <a:rect l="l" t="t" r="r" b="b"/>
            <a:pathLst>
              <a:path w="13335" h="12700">
                <a:moveTo>
                  <a:pt x="5410" y="10236"/>
                </a:moveTo>
                <a:lnTo>
                  <a:pt x="3124" y="10236"/>
                </a:lnTo>
                <a:lnTo>
                  <a:pt x="4267" y="12230"/>
                </a:lnTo>
                <a:lnTo>
                  <a:pt x="5410" y="10236"/>
                </a:lnTo>
                <a:close/>
              </a:path>
              <a:path w="13335" h="12700">
                <a:moveTo>
                  <a:pt x="7696" y="10236"/>
                </a:moveTo>
                <a:lnTo>
                  <a:pt x="5410" y="10236"/>
                </a:lnTo>
                <a:lnTo>
                  <a:pt x="6553" y="12230"/>
                </a:lnTo>
                <a:lnTo>
                  <a:pt x="7696" y="10236"/>
                </a:lnTo>
                <a:close/>
              </a:path>
              <a:path w="13335" h="12700">
                <a:moveTo>
                  <a:pt x="9969" y="10236"/>
                </a:moveTo>
                <a:lnTo>
                  <a:pt x="7696" y="10236"/>
                </a:lnTo>
                <a:lnTo>
                  <a:pt x="8826" y="12230"/>
                </a:lnTo>
                <a:lnTo>
                  <a:pt x="9969" y="10236"/>
                </a:lnTo>
                <a:close/>
              </a:path>
              <a:path w="13335" h="12700">
                <a:moveTo>
                  <a:pt x="11099" y="1981"/>
                </a:moveTo>
                <a:lnTo>
                  <a:pt x="1993" y="1981"/>
                </a:lnTo>
                <a:lnTo>
                  <a:pt x="1993" y="3124"/>
                </a:lnTo>
                <a:lnTo>
                  <a:pt x="0" y="3975"/>
                </a:lnTo>
                <a:lnTo>
                  <a:pt x="1993" y="5118"/>
                </a:lnTo>
                <a:lnTo>
                  <a:pt x="0" y="6248"/>
                </a:lnTo>
                <a:lnTo>
                  <a:pt x="1993" y="7099"/>
                </a:lnTo>
                <a:lnTo>
                  <a:pt x="0" y="8242"/>
                </a:lnTo>
                <a:lnTo>
                  <a:pt x="1993" y="9105"/>
                </a:lnTo>
                <a:lnTo>
                  <a:pt x="1993" y="10236"/>
                </a:lnTo>
                <a:lnTo>
                  <a:pt x="11099" y="10236"/>
                </a:lnTo>
                <a:lnTo>
                  <a:pt x="11099" y="9105"/>
                </a:lnTo>
                <a:lnTo>
                  <a:pt x="13093" y="8242"/>
                </a:lnTo>
                <a:lnTo>
                  <a:pt x="11099" y="7099"/>
                </a:lnTo>
                <a:lnTo>
                  <a:pt x="13093" y="6248"/>
                </a:lnTo>
                <a:lnTo>
                  <a:pt x="11099" y="5118"/>
                </a:lnTo>
                <a:lnTo>
                  <a:pt x="13093" y="3975"/>
                </a:lnTo>
                <a:lnTo>
                  <a:pt x="11099" y="3124"/>
                </a:lnTo>
                <a:lnTo>
                  <a:pt x="11099" y="1981"/>
                </a:lnTo>
                <a:close/>
              </a:path>
              <a:path w="13335" h="12700">
                <a:moveTo>
                  <a:pt x="4267" y="0"/>
                </a:moveTo>
                <a:lnTo>
                  <a:pt x="3124" y="1981"/>
                </a:lnTo>
                <a:lnTo>
                  <a:pt x="5410" y="1981"/>
                </a:lnTo>
                <a:lnTo>
                  <a:pt x="4267" y="0"/>
                </a:lnTo>
                <a:close/>
              </a:path>
              <a:path w="13335" h="12700">
                <a:moveTo>
                  <a:pt x="6553" y="0"/>
                </a:moveTo>
                <a:lnTo>
                  <a:pt x="5410" y="1981"/>
                </a:lnTo>
                <a:lnTo>
                  <a:pt x="7696" y="1981"/>
                </a:lnTo>
                <a:lnTo>
                  <a:pt x="6553" y="0"/>
                </a:lnTo>
                <a:close/>
              </a:path>
              <a:path w="13335" h="12700">
                <a:moveTo>
                  <a:pt x="8826" y="0"/>
                </a:moveTo>
                <a:lnTo>
                  <a:pt x="7696" y="1981"/>
                </a:lnTo>
                <a:lnTo>
                  <a:pt x="9969" y="1981"/>
                </a:lnTo>
                <a:lnTo>
                  <a:pt x="8826" y="0"/>
                </a:lnTo>
                <a:close/>
              </a:path>
            </a:pathLst>
          </a:custGeom>
          <a:solidFill>
            <a:srgbClr val="5F606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2" name="object 622"/>
          <p:cNvSpPr/>
          <p:nvPr/>
        </p:nvSpPr>
        <p:spPr>
          <a:xfrm>
            <a:off x="2592171" y="2672867"/>
            <a:ext cx="13335" cy="12700"/>
          </a:xfrm>
          <a:custGeom>
            <a:avLst/>
            <a:gdLst/>
            <a:ahLst/>
            <a:cxnLst/>
            <a:rect l="l" t="t" r="r" b="b"/>
            <a:pathLst>
              <a:path w="13335" h="12700">
                <a:moveTo>
                  <a:pt x="13093" y="6248"/>
                </a:moveTo>
                <a:lnTo>
                  <a:pt x="11099" y="5118"/>
                </a:lnTo>
                <a:lnTo>
                  <a:pt x="13093" y="3975"/>
                </a:lnTo>
                <a:lnTo>
                  <a:pt x="11099" y="3124"/>
                </a:lnTo>
                <a:lnTo>
                  <a:pt x="11099" y="1981"/>
                </a:lnTo>
                <a:lnTo>
                  <a:pt x="9969" y="1981"/>
                </a:lnTo>
                <a:lnTo>
                  <a:pt x="8826" y="0"/>
                </a:lnTo>
                <a:lnTo>
                  <a:pt x="7696" y="1981"/>
                </a:lnTo>
                <a:lnTo>
                  <a:pt x="6553" y="0"/>
                </a:lnTo>
                <a:lnTo>
                  <a:pt x="5410" y="1981"/>
                </a:lnTo>
                <a:lnTo>
                  <a:pt x="4267" y="0"/>
                </a:lnTo>
                <a:lnTo>
                  <a:pt x="3124" y="1981"/>
                </a:lnTo>
                <a:lnTo>
                  <a:pt x="1993" y="1981"/>
                </a:lnTo>
                <a:lnTo>
                  <a:pt x="1993" y="3124"/>
                </a:lnTo>
                <a:lnTo>
                  <a:pt x="0" y="3975"/>
                </a:lnTo>
                <a:lnTo>
                  <a:pt x="1993" y="5118"/>
                </a:lnTo>
                <a:lnTo>
                  <a:pt x="0" y="6248"/>
                </a:lnTo>
                <a:lnTo>
                  <a:pt x="1993" y="7099"/>
                </a:lnTo>
                <a:lnTo>
                  <a:pt x="0" y="8242"/>
                </a:lnTo>
                <a:lnTo>
                  <a:pt x="1993" y="9105"/>
                </a:lnTo>
                <a:lnTo>
                  <a:pt x="1993" y="10236"/>
                </a:lnTo>
                <a:lnTo>
                  <a:pt x="3124" y="10236"/>
                </a:lnTo>
                <a:lnTo>
                  <a:pt x="4267" y="12230"/>
                </a:lnTo>
                <a:lnTo>
                  <a:pt x="5410" y="10236"/>
                </a:lnTo>
                <a:lnTo>
                  <a:pt x="6553" y="12230"/>
                </a:lnTo>
                <a:lnTo>
                  <a:pt x="7696" y="10236"/>
                </a:lnTo>
                <a:lnTo>
                  <a:pt x="8826" y="12230"/>
                </a:lnTo>
                <a:lnTo>
                  <a:pt x="9969" y="10236"/>
                </a:lnTo>
                <a:lnTo>
                  <a:pt x="11099" y="10236"/>
                </a:lnTo>
                <a:lnTo>
                  <a:pt x="11099" y="9105"/>
                </a:lnTo>
                <a:lnTo>
                  <a:pt x="13093" y="8242"/>
                </a:lnTo>
                <a:lnTo>
                  <a:pt x="11099" y="7099"/>
                </a:lnTo>
                <a:lnTo>
                  <a:pt x="13093" y="6248"/>
                </a:lnTo>
                <a:close/>
              </a:path>
            </a:pathLst>
          </a:custGeom>
          <a:ln w="11023">
            <a:solidFill>
              <a:srgbClr val="5F606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3" name="object 623"/>
          <p:cNvSpPr/>
          <p:nvPr/>
        </p:nvSpPr>
        <p:spPr>
          <a:xfrm>
            <a:off x="2586494" y="2781528"/>
            <a:ext cx="13970" cy="12700"/>
          </a:xfrm>
          <a:custGeom>
            <a:avLst/>
            <a:gdLst/>
            <a:ahLst/>
            <a:cxnLst/>
            <a:rect l="l" t="t" r="r" b="b"/>
            <a:pathLst>
              <a:path w="13969" h="12700">
                <a:moveTo>
                  <a:pt x="5676" y="10248"/>
                </a:moveTo>
                <a:lnTo>
                  <a:pt x="3403" y="10248"/>
                </a:lnTo>
                <a:lnTo>
                  <a:pt x="4546" y="12230"/>
                </a:lnTo>
                <a:lnTo>
                  <a:pt x="5676" y="10248"/>
                </a:lnTo>
                <a:close/>
              </a:path>
              <a:path w="13969" h="12700">
                <a:moveTo>
                  <a:pt x="7670" y="10248"/>
                </a:moveTo>
                <a:lnTo>
                  <a:pt x="5676" y="10248"/>
                </a:lnTo>
                <a:lnTo>
                  <a:pt x="6527" y="12230"/>
                </a:lnTo>
                <a:lnTo>
                  <a:pt x="7670" y="10248"/>
                </a:lnTo>
                <a:close/>
              </a:path>
              <a:path w="13969" h="12700">
                <a:moveTo>
                  <a:pt x="9944" y="10248"/>
                </a:moveTo>
                <a:lnTo>
                  <a:pt x="7670" y="10248"/>
                </a:lnTo>
                <a:lnTo>
                  <a:pt x="8801" y="12230"/>
                </a:lnTo>
                <a:lnTo>
                  <a:pt x="9944" y="10248"/>
                </a:lnTo>
                <a:close/>
              </a:path>
              <a:path w="13969" h="12700">
                <a:moveTo>
                  <a:pt x="11087" y="2006"/>
                </a:moveTo>
                <a:lnTo>
                  <a:pt x="2260" y="2006"/>
                </a:lnTo>
                <a:lnTo>
                  <a:pt x="2260" y="3136"/>
                </a:lnTo>
                <a:lnTo>
                  <a:pt x="0" y="4000"/>
                </a:lnTo>
                <a:lnTo>
                  <a:pt x="2260" y="5130"/>
                </a:lnTo>
                <a:lnTo>
                  <a:pt x="0" y="6273"/>
                </a:lnTo>
                <a:lnTo>
                  <a:pt x="2260" y="7124"/>
                </a:lnTo>
                <a:lnTo>
                  <a:pt x="0" y="8267"/>
                </a:lnTo>
                <a:lnTo>
                  <a:pt x="2260" y="9105"/>
                </a:lnTo>
                <a:lnTo>
                  <a:pt x="2260" y="10248"/>
                </a:lnTo>
                <a:lnTo>
                  <a:pt x="11087" y="10248"/>
                </a:lnTo>
                <a:lnTo>
                  <a:pt x="11087" y="9105"/>
                </a:lnTo>
                <a:lnTo>
                  <a:pt x="13373" y="8267"/>
                </a:lnTo>
                <a:lnTo>
                  <a:pt x="11087" y="7124"/>
                </a:lnTo>
                <a:lnTo>
                  <a:pt x="13373" y="6273"/>
                </a:lnTo>
                <a:lnTo>
                  <a:pt x="11087" y="5130"/>
                </a:lnTo>
                <a:lnTo>
                  <a:pt x="13373" y="4000"/>
                </a:lnTo>
                <a:lnTo>
                  <a:pt x="11087" y="3136"/>
                </a:lnTo>
                <a:lnTo>
                  <a:pt x="11087" y="2006"/>
                </a:lnTo>
                <a:close/>
              </a:path>
              <a:path w="13969" h="12700">
                <a:moveTo>
                  <a:pt x="4546" y="0"/>
                </a:moveTo>
                <a:lnTo>
                  <a:pt x="3403" y="2006"/>
                </a:lnTo>
                <a:lnTo>
                  <a:pt x="5676" y="2006"/>
                </a:lnTo>
                <a:lnTo>
                  <a:pt x="4546" y="0"/>
                </a:lnTo>
                <a:close/>
              </a:path>
              <a:path w="13969" h="12700">
                <a:moveTo>
                  <a:pt x="6527" y="0"/>
                </a:moveTo>
                <a:lnTo>
                  <a:pt x="5676" y="2006"/>
                </a:lnTo>
                <a:lnTo>
                  <a:pt x="7670" y="2006"/>
                </a:lnTo>
                <a:lnTo>
                  <a:pt x="6527" y="0"/>
                </a:lnTo>
                <a:close/>
              </a:path>
              <a:path w="13969" h="12700">
                <a:moveTo>
                  <a:pt x="8801" y="0"/>
                </a:moveTo>
                <a:lnTo>
                  <a:pt x="7670" y="2006"/>
                </a:lnTo>
                <a:lnTo>
                  <a:pt x="9944" y="2006"/>
                </a:lnTo>
                <a:lnTo>
                  <a:pt x="8801" y="0"/>
                </a:lnTo>
                <a:close/>
              </a:path>
            </a:pathLst>
          </a:custGeom>
          <a:solidFill>
            <a:srgbClr val="5F606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4" name="object 624"/>
          <p:cNvSpPr/>
          <p:nvPr/>
        </p:nvSpPr>
        <p:spPr>
          <a:xfrm>
            <a:off x="2586494" y="2781528"/>
            <a:ext cx="13970" cy="12700"/>
          </a:xfrm>
          <a:custGeom>
            <a:avLst/>
            <a:gdLst/>
            <a:ahLst/>
            <a:cxnLst/>
            <a:rect l="l" t="t" r="r" b="b"/>
            <a:pathLst>
              <a:path w="13969" h="12700">
                <a:moveTo>
                  <a:pt x="13373" y="6273"/>
                </a:moveTo>
                <a:lnTo>
                  <a:pt x="11087" y="5130"/>
                </a:lnTo>
                <a:lnTo>
                  <a:pt x="13373" y="4000"/>
                </a:lnTo>
                <a:lnTo>
                  <a:pt x="11087" y="3136"/>
                </a:lnTo>
                <a:lnTo>
                  <a:pt x="11087" y="2006"/>
                </a:lnTo>
                <a:lnTo>
                  <a:pt x="9944" y="2006"/>
                </a:lnTo>
                <a:lnTo>
                  <a:pt x="8801" y="0"/>
                </a:lnTo>
                <a:lnTo>
                  <a:pt x="7670" y="2006"/>
                </a:lnTo>
                <a:lnTo>
                  <a:pt x="6527" y="0"/>
                </a:lnTo>
                <a:lnTo>
                  <a:pt x="5676" y="2006"/>
                </a:lnTo>
                <a:lnTo>
                  <a:pt x="4546" y="0"/>
                </a:lnTo>
                <a:lnTo>
                  <a:pt x="3403" y="2006"/>
                </a:lnTo>
                <a:lnTo>
                  <a:pt x="2260" y="2006"/>
                </a:lnTo>
                <a:lnTo>
                  <a:pt x="2260" y="3136"/>
                </a:lnTo>
                <a:lnTo>
                  <a:pt x="0" y="4000"/>
                </a:lnTo>
                <a:lnTo>
                  <a:pt x="2260" y="5130"/>
                </a:lnTo>
                <a:lnTo>
                  <a:pt x="0" y="6273"/>
                </a:lnTo>
                <a:lnTo>
                  <a:pt x="2260" y="7124"/>
                </a:lnTo>
                <a:lnTo>
                  <a:pt x="0" y="8267"/>
                </a:lnTo>
                <a:lnTo>
                  <a:pt x="2260" y="9105"/>
                </a:lnTo>
                <a:lnTo>
                  <a:pt x="2260" y="10248"/>
                </a:lnTo>
                <a:lnTo>
                  <a:pt x="3403" y="10248"/>
                </a:lnTo>
                <a:lnTo>
                  <a:pt x="4546" y="12230"/>
                </a:lnTo>
                <a:lnTo>
                  <a:pt x="5676" y="10248"/>
                </a:lnTo>
                <a:lnTo>
                  <a:pt x="6527" y="12230"/>
                </a:lnTo>
                <a:lnTo>
                  <a:pt x="7670" y="10248"/>
                </a:lnTo>
                <a:lnTo>
                  <a:pt x="8801" y="12230"/>
                </a:lnTo>
                <a:lnTo>
                  <a:pt x="9944" y="10248"/>
                </a:lnTo>
                <a:lnTo>
                  <a:pt x="11087" y="10248"/>
                </a:lnTo>
                <a:lnTo>
                  <a:pt x="11087" y="9105"/>
                </a:lnTo>
                <a:lnTo>
                  <a:pt x="13373" y="8267"/>
                </a:lnTo>
                <a:lnTo>
                  <a:pt x="11087" y="7124"/>
                </a:lnTo>
                <a:lnTo>
                  <a:pt x="13373" y="6273"/>
                </a:lnTo>
                <a:close/>
              </a:path>
            </a:pathLst>
          </a:custGeom>
          <a:ln w="11023">
            <a:solidFill>
              <a:srgbClr val="5F606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5" name="object 625"/>
          <p:cNvSpPr/>
          <p:nvPr/>
        </p:nvSpPr>
        <p:spPr>
          <a:xfrm>
            <a:off x="2629725" y="2702725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5410" y="10528"/>
                </a:moveTo>
                <a:lnTo>
                  <a:pt x="3416" y="10528"/>
                </a:lnTo>
                <a:lnTo>
                  <a:pt x="3416" y="12534"/>
                </a:lnTo>
                <a:lnTo>
                  <a:pt x="5410" y="10528"/>
                </a:lnTo>
                <a:close/>
              </a:path>
              <a:path w="12700" h="12700">
                <a:moveTo>
                  <a:pt x="6553" y="10528"/>
                </a:moveTo>
                <a:lnTo>
                  <a:pt x="5410" y="10528"/>
                </a:lnTo>
                <a:lnTo>
                  <a:pt x="6553" y="12534"/>
                </a:lnTo>
                <a:lnTo>
                  <a:pt x="6553" y="10528"/>
                </a:lnTo>
                <a:close/>
              </a:path>
              <a:path w="12700" h="12700">
                <a:moveTo>
                  <a:pt x="8826" y="10528"/>
                </a:moveTo>
                <a:lnTo>
                  <a:pt x="6553" y="10528"/>
                </a:lnTo>
                <a:lnTo>
                  <a:pt x="8826" y="12534"/>
                </a:lnTo>
                <a:lnTo>
                  <a:pt x="8826" y="10528"/>
                </a:lnTo>
                <a:close/>
              </a:path>
              <a:path w="12700" h="12700">
                <a:moveTo>
                  <a:pt x="9969" y="2006"/>
                </a:moveTo>
                <a:lnTo>
                  <a:pt x="2286" y="2006"/>
                </a:lnTo>
                <a:lnTo>
                  <a:pt x="2286" y="3124"/>
                </a:lnTo>
                <a:lnTo>
                  <a:pt x="0" y="4267"/>
                </a:lnTo>
                <a:lnTo>
                  <a:pt x="1143" y="5130"/>
                </a:lnTo>
                <a:lnTo>
                  <a:pt x="0" y="6261"/>
                </a:lnTo>
                <a:lnTo>
                  <a:pt x="1143" y="7404"/>
                </a:lnTo>
                <a:lnTo>
                  <a:pt x="0" y="8267"/>
                </a:lnTo>
                <a:lnTo>
                  <a:pt x="2286" y="9398"/>
                </a:lnTo>
                <a:lnTo>
                  <a:pt x="2286" y="10528"/>
                </a:lnTo>
                <a:lnTo>
                  <a:pt x="9969" y="10528"/>
                </a:lnTo>
                <a:lnTo>
                  <a:pt x="9969" y="9398"/>
                </a:lnTo>
                <a:lnTo>
                  <a:pt x="12230" y="8267"/>
                </a:lnTo>
                <a:lnTo>
                  <a:pt x="11087" y="7404"/>
                </a:lnTo>
                <a:lnTo>
                  <a:pt x="12230" y="6261"/>
                </a:lnTo>
                <a:lnTo>
                  <a:pt x="11087" y="5130"/>
                </a:lnTo>
                <a:lnTo>
                  <a:pt x="12230" y="4267"/>
                </a:lnTo>
                <a:lnTo>
                  <a:pt x="9969" y="3124"/>
                </a:lnTo>
                <a:lnTo>
                  <a:pt x="9969" y="2006"/>
                </a:lnTo>
                <a:close/>
              </a:path>
              <a:path w="12700" h="12700">
                <a:moveTo>
                  <a:pt x="3416" y="0"/>
                </a:moveTo>
                <a:lnTo>
                  <a:pt x="3416" y="2006"/>
                </a:lnTo>
                <a:lnTo>
                  <a:pt x="5410" y="2006"/>
                </a:lnTo>
                <a:lnTo>
                  <a:pt x="3416" y="0"/>
                </a:lnTo>
                <a:close/>
              </a:path>
              <a:path w="12700" h="12700">
                <a:moveTo>
                  <a:pt x="6553" y="0"/>
                </a:moveTo>
                <a:lnTo>
                  <a:pt x="5410" y="2006"/>
                </a:lnTo>
                <a:lnTo>
                  <a:pt x="6553" y="2006"/>
                </a:lnTo>
                <a:lnTo>
                  <a:pt x="6553" y="0"/>
                </a:lnTo>
                <a:close/>
              </a:path>
              <a:path w="12700" h="12700">
                <a:moveTo>
                  <a:pt x="8826" y="0"/>
                </a:moveTo>
                <a:lnTo>
                  <a:pt x="6553" y="2006"/>
                </a:lnTo>
                <a:lnTo>
                  <a:pt x="8826" y="2006"/>
                </a:lnTo>
                <a:lnTo>
                  <a:pt x="8826" y="0"/>
                </a:lnTo>
                <a:close/>
              </a:path>
            </a:pathLst>
          </a:custGeom>
          <a:solidFill>
            <a:srgbClr val="5F606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6" name="object 626"/>
          <p:cNvSpPr/>
          <p:nvPr/>
        </p:nvSpPr>
        <p:spPr>
          <a:xfrm>
            <a:off x="2629725" y="2702725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12230" y="6261"/>
                </a:moveTo>
                <a:lnTo>
                  <a:pt x="11087" y="5130"/>
                </a:lnTo>
                <a:lnTo>
                  <a:pt x="12230" y="4267"/>
                </a:lnTo>
                <a:lnTo>
                  <a:pt x="9969" y="3124"/>
                </a:lnTo>
                <a:lnTo>
                  <a:pt x="9969" y="2006"/>
                </a:lnTo>
                <a:lnTo>
                  <a:pt x="8826" y="2006"/>
                </a:lnTo>
                <a:lnTo>
                  <a:pt x="8826" y="0"/>
                </a:lnTo>
                <a:lnTo>
                  <a:pt x="6553" y="2006"/>
                </a:lnTo>
                <a:lnTo>
                  <a:pt x="6553" y="0"/>
                </a:lnTo>
                <a:lnTo>
                  <a:pt x="5410" y="2006"/>
                </a:lnTo>
                <a:lnTo>
                  <a:pt x="3416" y="0"/>
                </a:lnTo>
                <a:lnTo>
                  <a:pt x="3416" y="2006"/>
                </a:lnTo>
                <a:lnTo>
                  <a:pt x="2286" y="2006"/>
                </a:lnTo>
                <a:lnTo>
                  <a:pt x="2286" y="3124"/>
                </a:lnTo>
                <a:lnTo>
                  <a:pt x="0" y="4267"/>
                </a:lnTo>
                <a:lnTo>
                  <a:pt x="1143" y="5130"/>
                </a:lnTo>
                <a:lnTo>
                  <a:pt x="0" y="6261"/>
                </a:lnTo>
                <a:lnTo>
                  <a:pt x="1143" y="7404"/>
                </a:lnTo>
                <a:lnTo>
                  <a:pt x="0" y="8267"/>
                </a:lnTo>
                <a:lnTo>
                  <a:pt x="2286" y="9398"/>
                </a:lnTo>
                <a:lnTo>
                  <a:pt x="2286" y="10528"/>
                </a:lnTo>
                <a:lnTo>
                  <a:pt x="3416" y="10528"/>
                </a:lnTo>
                <a:lnTo>
                  <a:pt x="3416" y="12534"/>
                </a:lnTo>
                <a:lnTo>
                  <a:pt x="5410" y="10528"/>
                </a:lnTo>
                <a:lnTo>
                  <a:pt x="6553" y="12534"/>
                </a:lnTo>
                <a:lnTo>
                  <a:pt x="6553" y="10528"/>
                </a:lnTo>
                <a:lnTo>
                  <a:pt x="8826" y="12534"/>
                </a:lnTo>
                <a:lnTo>
                  <a:pt x="8826" y="10528"/>
                </a:lnTo>
                <a:lnTo>
                  <a:pt x="9969" y="10528"/>
                </a:lnTo>
                <a:lnTo>
                  <a:pt x="9969" y="9398"/>
                </a:lnTo>
                <a:lnTo>
                  <a:pt x="12230" y="8267"/>
                </a:lnTo>
                <a:lnTo>
                  <a:pt x="11087" y="7404"/>
                </a:lnTo>
                <a:lnTo>
                  <a:pt x="12230" y="6261"/>
                </a:lnTo>
                <a:close/>
              </a:path>
            </a:pathLst>
          </a:custGeom>
          <a:ln w="11023">
            <a:solidFill>
              <a:srgbClr val="5F606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7" name="object 627"/>
          <p:cNvSpPr/>
          <p:nvPr/>
        </p:nvSpPr>
        <p:spPr>
          <a:xfrm>
            <a:off x="2578811" y="2623083"/>
            <a:ext cx="13970" cy="12700"/>
          </a:xfrm>
          <a:custGeom>
            <a:avLst/>
            <a:gdLst/>
            <a:ahLst/>
            <a:cxnLst/>
            <a:rect l="l" t="t" r="r" b="b"/>
            <a:pathLst>
              <a:path w="13969" h="12700">
                <a:moveTo>
                  <a:pt x="5397" y="10236"/>
                </a:moveTo>
                <a:lnTo>
                  <a:pt x="3416" y="10236"/>
                </a:lnTo>
                <a:lnTo>
                  <a:pt x="4267" y="12509"/>
                </a:lnTo>
                <a:lnTo>
                  <a:pt x="5397" y="10236"/>
                </a:lnTo>
                <a:close/>
              </a:path>
              <a:path w="13969" h="12700">
                <a:moveTo>
                  <a:pt x="7683" y="10236"/>
                </a:moveTo>
                <a:lnTo>
                  <a:pt x="5397" y="10236"/>
                </a:lnTo>
                <a:lnTo>
                  <a:pt x="6540" y="12509"/>
                </a:lnTo>
                <a:lnTo>
                  <a:pt x="7683" y="10236"/>
                </a:lnTo>
                <a:close/>
              </a:path>
              <a:path w="13969" h="12700">
                <a:moveTo>
                  <a:pt x="9944" y="10236"/>
                </a:moveTo>
                <a:lnTo>
                  <a:pt x="7683" y="10236"/>
                </a:lnTo>
                <a:lnTo>
                  <a:pt x="8826" y="12509"/>
                </a:lnTo>
                <a:lnTo>
                  <a:pt x="9944" y="10236"/>
                </a:lnTo>
                <a:close/>
              </a:path>
              <a:path w="13969" h="12700">
                <a:moveTo>
                  <a:pt x="11087" y="1993"/>
                </a:moveTo>
                <a:lnTo>
                  <a:pt x="2273" y="1993"/>
                </a:lnTo>
                <a:lnTo>
                  <a:pt x="2273" y="3124"/>
                </a:lnTo>
                <a:lnTo>
                  <a:pt x="0" y="4267"/>
                </a:lnTo>
                <a:lnTo>
                  <a:pt x="2273" y="5118"/>
                </a:lnTo>
                <a:lnTo>
                  <a:pt x="0" y="6261"/>
                </a:lnTo>
                <a:lnTo>
                  <a:pt x="2273" y="7391"/>
                </a:lnTo>
                <a:lnTo>
                  <a:pt x="0" y="8242"/>
                </a:lnTo>
                <a:lnTo>
                  <a:pt x="2273" y="9385"/>
                </a:lnTo>
                <a:lnTo>
                  <a:pt x="2273" y="10236"/>
                </a:lnTo>
                <a:lnTo>
                  <a:pt x="11087" y="10236"/>
                </a:lnTo>
                <a:lnTo>
                  <a:pt x="11087" y="9385"/>
                </a:lnTo>
                <a:lnTo>
                  <a:pt x="13360" y="8242"/>
                </a:lnTo>
                <a:lnTo>
                  <a:pt x="11087" y="7391"/>
                </a:lnTo>
                <a:lnTo>
                  <a:pt x="13360" y="6261"/>
                </a:lnTo>
                <a:lnTo>
                  <a:pt x="11087" y="5118"/>
                </a:lnTo>
                <a:lnTo>
                  <a:pt x="13360" y="4267"/>
                </a:lnTo>
                <a:lnTo>
                  <a:pt x="11087" y="3124"/>
                </a:lnTo>
                <a:lnTo>
                  <a:pt x="11087" y="1993"/>
                </a:lnTo>
                <a:close/>
              </a:path>
              <a:path w="13969" h="12700">
                <a:moveTo>
                  <a:pt x="4267" y="0"/>
                </a:moveTo>
                <a:lnTo>
                  <a:pt x="3416" y="1993"/>
                </a:lnTo>
                <a:lnTo>
                  <a:pt x="5397" y="1993"/>
                </a:lnTo>
                <a:lnTo>
                  <a:pt x="4267" y="0"/>
                </a:lnTo>
                <a:close/>
              </a:path>
              <a:path w="13969" h="12700">
                <a:moveTo>
                  <a:pt x="6540" y="0"/>
                </a:moveTo>
                <a:lnTo>
                  <a:pt x="5397" y="1993"/>
                </a:lnTo>
                <a:lnTo>
                  <a:pt x="7683" y="1993"/>
                </a:lnTo>
                <a:lnTo>
                  <a:pt x="6540" y="0"/>
                </a:lnTo>
                <a:close/>
              </a:path>
              <a:path w="13969" h="12700">
                <a:moveTo>
                  <a:pt x="8826" y="0"/>
                </a:moveTo>
                <a:lnTo>
                  <a:pt x="7683" y="1993"/>
                </a:lnTo>
                <a:lnTo>
                  <a:pt x="9944" y="1993"/>
                </a:lnTo>
                <a:lnTo>
                  <a:pt x="8826" y="0"/>
                </a:lnTo>
                <a:close/>
              </a:path>
            </a:pathLst>
          </a:custGeom>
          <a:solidFill>
            <a:srgbClr val="5F606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8" name="object 628"/>
          <p:cNvSpPr/>
          <p:nvPr/>
        </p:nvSpPr>
        <p:spPr>
          <a:xfrm>
            <a:off x="2578811" y="2623083"/>
            <a:ext cx="13970" cy="12700"/>
          </a:xfrm>
          <a:custGeom>
            <a:avLst/>
            <a:gdLst/>
            <a:ahLst/>
            <a:cxnLst/>
            <a:rect l="l" t="t" r="r" b="b"/>
            <a:pathLst>
              <a:path w="13969" h="12700">
                <a:moveTo>
                  <a:pt x="13360" y="6261"/>
                </a:moveTo>
                <a:lnTo>
                  <a:pt x="11087" y="5118"/>
                </a:lnTo>
                <a:lnTo>
                  <a:pt x="13360" y="4267"/>
                </a:lnTo>
                <a:lnTo>
                  <a:pt x="11087" y="3124"/>
                </a:lnTo>
                <a:lnTo>
                  <a:pt x="11087" y="1993"/>
                </a:lnTo>
                <a:lnTo>
                  <a:pt x="9944" y="1993"/>
                </a:lnTo>
                <a:lnTo>
                  <a:pt x="8826" y="0"/>
                </a:lnTo>
                <a:lnTo>
                  <a:pt x="7683" y="1993"/>
                </a:lnTo>
                <a:lnTo>
                  <a:pt x="6540" y="0"/>
                </a:lnTo>
                <a:lnTo>
                  <a:pt x="5397" y="1993"/>
                </a:lnTo>
                <a:lnTo>
                  <a:pt x="4267" y="0"/>
                </a:lnTo>
                <a:lnTo>
                  <a:pt x="3416" y="1993"/>
                </a:lnTo>
                <a:lnTo>
                  <a:pt x="2273" y="1993"/>
                </a:lnTo>
                <a:lnTo>
                  <a:pt x="2273" y="3124"/>
                </a:lnTo>
                <a:lnTo>
                  <a:pt x="0" y="4267"/>
                </a:lnTo>
                <a:lnTo>
                  <a:pt x="2273" y="5118"/>
                </a:lnTo>
                <a:lnTo>
                  <a:pt x="0" y="6261"/>
                </a:lnTo>
                <a:lnTo>
                  <a:pt x="2273" y="7391"/>
                </a:lnTo>
                <a:lnTo>
                  <a:pt x="0" y="8242"/>
                </a:lnTo>
                <a:lnTo>
                  <a:pt x="2273" y="9385"/>
                </a:lnTo>
                <a:lnTo>
                  <a:pt x="2273" y="10236"/>
                </a:lnTo>
                <a:lnTo>
                  <a:pt x="3416" y="10236"/>
                </a:lnTo>
                <a:lnTo>
                  <a:pt x="4267" y="12509"/>
                </a:lnTo>
                <a:lnTo>
                  <a:pt x="5397" y="10236"/>
                </a:lnTo>
                <a:lnTo>
                  <a:pt x="6540" y="12509"/>
                </a:lnTo>
                <a:lnTo>
                  <a:pt x="7683" y="10236"/>
                </a:lnTo>
                <a:lnTo>
                  <a:pt x="8826" y="12509"/>
                </a:lnTo>
                <a:lnTo>
                  <a:pt x="9944" y="10236"/>
                </a:lnTo>
                <a:lnTo>
                  <a:pt x="11087" y="10236"/>
                </a:lnTo>
                <a:lnTo>
                  <a:pt x="11087" y="9385"/>
                </a:lnTo>
                <a:lnTo>
                  <a:pt x="13360" y="8242"/>
                </a:lnTo>
                <a:lnTo>
                  <a:pt x="11087" y="7391"/>
                </a:lnTo>
                <a:lnTo>
                  <a:pt x="13360" y="6261"/>
                </a:lnTo>
                <a:close/>
              </a:path>
            </a:pathLst>
          </a:custGeom>
          <a:ln w="11023">
            <a:solidFill>
              <a:srgbClr val="5F606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9" name="object 629"/>
          <p:cNvSpPr/>
          <p:nvPr/>
        </p:nvSpPr>
        <p:spPr>
          <a:xfrm>
            <a:off x="2605265" y="2749384"/>
            <a:ext cx="13970" cy="12700"/>
          </a:xfrm>
          <a:custGeom>
            <a:avLst/>
            <a:gdLst/>
            <a:ahLst/>
            <a:cxnLst/>
            <a:rect l="l" t="t" r="r" b="b"/>
            <a:pathLst>
              <a:path w="13969" h="12700">
                <a:moveTo>
                  <a:pt x="5689" y="10248"/>
                </a:moveTo>
                <a:lnTo>
                  <a:pt x="3403" y="10248"/>
                </a:lnTo>
                <a:lnTo>
                  <a:pt x="4546" y="12522"/>
                </a:lnTo>
                <a:lnTo>
                  <a:pt x="5689" y="10248"/>
                </a:lnTo>
                <a:close/>
              </a:path>
              <a:path w="13969" h="12700">
                <a:moveTo>
                  <a:pt x="7975" y="10248"/>
                </a:moveTo>
                <a:lnTo>
                  <a:pt x="5689" y="10248"/>
                </a:lnTo>
                <a:lnTo>
                  <a:pt x="6832" y="12522"/>
                </a:lnTo>
                <a:lnTo>
                  <a:pt x="7975" y="10248"/>
                </a:lnTo>
                <a:close/>
              </a:path>
              <a:path w="13969" h="12700">
                <a:moveTo>
                  <a:pt x="9956" y="10248"/>
                </a:moveTo>
                <a:lnTo>
                  <a:pt x="7975" y="10248"/>
                </a:lnTo>
                <a:lnTo>
                  <a:pt x="8813" y="12522"/>
                </a:lnTo>
                <a:lnTo>
                  <a:pt x="9956" y="10248"/>
                </a:lnTo>
                <a:close/>
              </a:path>
              <a:path w="13969" h="12700">
                <a:moveTo>
                  <a:pt x="11099" y="1993"/>
                </a:moveTo>
                <a:lnTo>
                  <a:pt x="2273" y="1993"/>
                </a:lnTo>
                <a:lnTo>
                  <a:pt x="2273" y="3136"/>
                </a:lnTo>
                <a:lnTo>
                  <a:pt x="0" y="4000"/>
                </a:lnTo>
                <a:lnTo>
                  <a:pt x="2273" y="5118"/>
                </a:lnTo>
                <a:lnTo>
                  <a:pt x="0" y="6261"/>
                </a:lnTo>
                <a:lnTo>
                  <a:pt x="2273" y="7124"/>
                </a:lnTo>
                <a:lnTo>
                  <a:pt x="0" y="8267"/>
                </a:lnTo>
                <a:lnTo>
                  <a:pt x="2273" y="9385"/>
                </a:lnTo>
                <a:lnTo>
                  <a:pt x="2273" y="10248"/>
                </a:lnTo>
                <a:lnTo>
                  <a:pt x="11099" y="10248"/>
                </a:lnTo>
                <a:lnTo>
                  <a:pt x="11099" y="9385"/>
                </a:lnTo>
                <a:lnTo>
                  <a:pt x="13373" y="8267"/>
                </a:lnTo>
                <a:lnTo>
                  <a:pt x="11099" y="7124"/>
                </a:lnTo>
                <a:lnTo>
                  <a:pt x="13373" y="6261"/>
                </a:lnTo>
                <a:lnTo>
                  <a:pt x="11099" y="5118"/>
                </a:lnTo>
                <a:lnTo>
                  <a:pt x="13373" y="4000"/>
                </a:lnTo>
                <a:lnTo>
                  <a:pt x="11099" y="3136"/>
                </a:lnTo>
                <a:lnTo>
                  <a:pt x="11099" y="1993"/>
                </a:lnTo>
                <a:close/>
              </a:path>
              <a:path w="13969" h="12700">
                <a:moveTo>
                  <a:pt x="4546" y="0"/>
                </a:moveTo>
                <a:lnTo>
                  <a:pt x="3403" y="1993"/>
                </a:lnTo>
                <a:lnTo>
                  <a:pt x="5689" y="1993"/>
                </a:lnTo>
                <a:lnTo>
                  <a:pt x="4546" y="0"/>
                </a:lnTo>
                <a:close/>
              </a:path>
              <a:path w="13969" h="12700">
                <a:moveTo>
                  <a:pt x="6832" y="0"/>
                </a:moveTo>
                <a:lnTo>
                  <a:pt x="5689" y="1993"/>
                </a:lnTo>
                <a:lnTo>
                  <a:pt x="7975" y="1993"/>
                </a:lnTo>
                <a:lnTo>
                  <a:pt x="6832" y="0"/>
                </a:lnTo>
                <a:close/>
              </a:path>
              <a:path w="13969" h="12700">
                <a:moveTo>
                  <a:pt x="8813" y="0"/>
                </a:moveTo>
                <a:lnTo>
                  <a:pt x="7975" y="1993"/>
                </a:lnTo>
                <a:lnTo>
                  <a:pt x="9956" y="1993"/>
                </a:lnTo>
                <a:lnTo>
                  <a:pt x="8813" y="0"/>
                </a:lnTo>
                <a:close/>
              </a:path>
            </a:pathLst>
          </a:custGeom>
          <a:solidFill>
            <a:srgbClr val="5F606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0" name="object 630"/>
          <p:cNvSpPr/>
          <p:nvPr/>
        </p:nvSpPr>
        <p:spPr>
          <a:xfrm>
            <a:off x="2605265" y="2749384"/>
            <a:ext cx="13970" cy="12700"/>
          </a:xfrm>
          <a:custGeom>
            <a:avLst/>
            <a:gdLst/>
            <a:ahLst/>
            <a:cxnLst/>
            <a:rect l="l" t="t" r="r" b="b"/>
            <a:pathLst>
              <a:path w="13969" h="12700">
                <a:moveTo>
                  <a:pt x="13373" y="6261"/>
                </a:moveTo>
                <a:lnTo>
                  <a:pt x="11099" y="5118"/>
                </a:lnTo>
                <a:lnTo>
                  <a:pt x="13373" y="4000"/>
                </a:lnTo>
                <a:lnTo>
                  <a:pt x="11099" y="3136"/>
                </a:lnTo>
                <a:lnTo>
                  <a:pt x="11099" y="1993"/>
                </a:lnTo>
                <a:lnTo>
                  <a:pt x="9956" y="1993"/>
                </a:lnTo>
                <a:lnTo>
                  <a:pt x="8813" y="0"/>
                </a:lnTo>
                <a:lnTo>
                  <a:pt x="7975" y="1993"/>
                </a:lnTo>
                <a:lnTo>
                  <a:pt x="6832" y="0"/>
                </a:lnTo>
                <a:lnTo>
                  <a:pt x="5689" y="1993"/>
                </a:lnTo>
                <a:lnTo>
                  <a:pt x="4546" y="0"/>
                </a:lnTo>
                <a:lnTo>
                  <a:pt x="3403" y="1993"/>
                </a:lnTo>
                <a:lnTo>
                  <a:pt x="2273" y="1993"/>
                </a:lnTo>
                <a:lnTo>
                  <a:pt x="2273" y="3136"/>
                </a:lnTo>
                <a:lnTo>
                  <a:pt x="0" y="4000"/>
                </a:lnTo>
                <a:lnTo>
                  <a:pt x="2273" y="5118"/>
                </a:lnTo>
                <a:lnTo>
                  <a:pt x="0" y="6261"/>
                </a:lnTo>
                <a:lnTo>
                  <a:pt x="2273" y="7124"/>
                </a:lnTo>
                <a:lnTo>
                  <a:pt x="0" y="8267"/>
                </a:lnTo>
                <a:lnTo>
                  <a:pt x="2273" y="9385"/>
                </a:lnTo>
                <a:lnTo>
                  <a:pt x="2273" y="10248"/>
                </a:lnTo>
                <a:lnTo>
                  <a:pt x="3403" y="10248"/>
                </a:lnTo>
                <a:lnTo>
                  <a:pt x="4546" y="12522"/>
                </a:lnTo>
                <a:lnTo>
                  <a:pt x="5689" y="10248"/>
                </a:lnTo>
                <a:lnTo>
                  <a:pt x="6832" y="12522"/>
                </a:lnTo>
                <a:lnTo>
                  <a:pt x="7975" y="10248"/>
                </a:lnTo>
                <a:lnTo>
                  <a:pt x="8813" y="12522"/>
                </a:lnTo>
                <a:lnTo>
                  <a:pt x="9956" y="10248"/>
                </a:lnTo>
                <a:lnTo>
                  <a:pt x="11099" y="10248"/>
                </a:lnTo>
                <a:lnTo>
                  <a:pt x="11099" y="9385"/>
                </a:lnTo>
                <a:lnTo>
                  <a:pt x="13373" y="8267"/>
                </a:lnTo>
                <a:lnTo>
                  <a:pt x="11099" y="7124"/>
                </a:lnTo>
                <a:lnTo>
                  <a:pt x="13373" y="6261"/>
                </a:lnTo>
                <a:close/>
              </a:path>
            </a:pathLst>
          </a:custGeom>
          <a:ln w="11023">
            <a:solidFill>
              <a:srgbClr val="5F606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1" name="object 631"/>
          <p:cNvSpPr/>
          <p:nvPr/>
        </p:nvSpPr>
        <p:spPr>
          <a:xfrm>
            <a:off x="2613240" y="2674848"/>
            <a:ext cx="13335" cy="12700"/>
          </a:xfrm>
          <a:custGeom>
            <a:avLst/>
            <a:gdLst/>
            <a:ahLst/>
            <a:cxnLst/>
            <a:rect l="l" t="t" r="r" b="b"/>
            <a:pathLst>
              <a:path w="13335" h="12700">
                <a:moveTo>
                  <a:pt x="5397" y="10248"/>
                </a:moveTo>
                <a:lnTo>
                  <a:pt x="3124" y="10248"/>
                </a:lnTo>
                <a:lnTo>
                  <a:pt x="4267" y="12522"/>
                </a:lnTo>
                <a:lnTo>
                  <a:pt x="5397" y="10248"/>
                </a:lnTo>
                <a:close/>
              </a:path>
              <a:path w="13335" h="12700">
                <a:moveTo>
                  <a:pt x="7658" y="10248"/>
                </a:moveTo>
                <a:lnTo>
                  <a:pt x="5397" y="10248"/>
                </a:lnTo>
                <a:lnTo>
                  <a:pt x="6540" y="12522"/>
                </a:lnTo>
                <a:lnTo>
                  <a:pt x="7658" y="10248"/>
                </a:lnTo>
                <a:close/>
              </a:path>
              <a:path w="13335" h="12700">
                <a:moveTo>
                  <a:pt x="9944" y="10248"/>
                </a:moveTo>
                <a:lnTo>
                  <a:pt x="7658" y="10248"/>
                </a:lnTo>
                <a:lnTo>
                  <a:pt x="8801" y="12522"/>
                </a:lnTo>
                <a:lnTo>
                  <a:pt x="9944" y="10248"/>
                </a:lnTo>
                <a:close/>
              </a:path>
              <a:path w="13335" h="12700">
                <a:moveTo>
                  <a:pt x="10807" y="1993"/>
                </a:moveTo>
                <a:lnTo>
                  <a:pt x="1981" y="1993"/>
                </a:lnTo>
                <a:lnTo>
                  <a:pt x="1981" y="3136"/>
                </a:lnTo>
                <a:lnTo>
                  <a:pt x="0" y="4267"/>
                </a:lnTo>
                <a:lnTo>
                  <a:pt x="1981" y="5118"/>
                </a:lnTo>
                <a:lnTo>
                  <a:pt x="0" y="6261"/>
                </a:lnTo>
                <a:lnTo>
                  <a:pt x="1981" y="7124"/>
                </a:lnTo>
                <a:lnTo>
                  <a:pt x="0" y="8254"/>
                </a:lnTo>
                <a:lnTo>
                  <a:pt x="1981" y="9385"/>
                </a:lnTo>
                <a:lnTo>
                  <a:pt x="1981" y="10248"/>
                </a:lnTo>
                <a:lnTo>
                  <a:pt x="10807" y="10248"/>
                </a:lnTo>
                <a:lnTo>
                  <a:pt x="10807" y="9385"/>
                </a:lnTo>
                <a:lnTo>
                  <a:pt x="13068" y="8254"/>
                </a:lnTo>
                <a:lnTo>
                  <a:pt x="10807" y="7124"/>
                </a:lnTo>
                <a:lnTo>
                  <a:pt x="13068" y="6261"/>
                </a:lnTo>
                <a:lnTo>
                  <a:pt x="10807" y="5118"/>
                </a:lnTo>
                <a:lnTo>
                  <a:pt x="13068" y="4267"/>
                </a:lnTo>
                <a:lnTo>
                  <a:pt x="10807" y="3136"/>
                </a:lnTo>
                <a:lnTo>
                  <a:pt x="10807" y="1993"/>
                </a:lnTo>
                <a:close/>
              </a:path>
              <a:path w="13335" h="12700">
                <a:moveTo>
                  <a:pt x="4267" y="0"/>
                </a:moveTo>
                <a:lnTo>
                  <a:pt x="3124" y="1993"/>
                </a:lnTo>
                <a:lnTo>
                  <a:pt x="5397" y="1993"/>
                </a:lnTo>
                <a:lnTo>
                  <a:pt x="4267" y="0"/>
                </a:lnTo>
                <a:close/>
              </a:path>
              <a:path w="13335" h="12700">
                <a:moveTo>
                  <a:pt x="6540" y="0"/>
                </a:moveTo>
                <a:lnTo>
                  <a:pt x="5397" y="1993"/>
                </a:lnTo>
                <a:lnTo>
                  <a:pt x="7658" y="1993"/>
                </a:lnTo>
                <a:lnTo>
                  <a:pt x="6540" y="0"/>
                </a:lnTo>
                <a:close/>
              </a:path>
              <a:path w="13335" h="12700">
                <a:moveTo>
                  <a:pt x="8801" y="0"/>
                </a:moveTo>
                <a:lnTo>
                  <a:pt x="7658" y="1993"/>
                </a:lnTo>
                <a:lnTo>
                  <a:pt x="9944" y="1993"/>
                </a:lnTo>
                <a:lnTo>
                  <a:pt x="8801" y="0"/>
                </a:lnTo>
                <a:close/>
              </a:path>
            </a:pathLst>
          </a:custGeom>
          <a:solidFill>
            <a:srgbClr val="5F606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2" name="object 632"/>
          <p:cNvSpPr/>
          <p:nvPr/>
        </p:nvSpPr>
        <p:spPr>
          <a:xfrm>
            <a:off x="2613240" y="2674848"/>
            <a:ext cx="13335" cy="12700"/>
          </a:xfrm>
          <a:custGeom>
            <a:avLst/>
            <a:gdLst/>
            <a:ahLst/>
            <a:cxnLst/>
            <a:rect l="l" t="t" r="r" b="b"/>
            <a:pathLst>
              <a:path w="13335" h="12700">
                <a:moveTo>
                  <a:pt x="13068" y="6261"/>
                </a:moveTo>
                <a:lnTo>
                  <a:pt x="10807" y="5118"/>
                </a:lnTo>
                <a:lnTo>
                  <a:pt x="13068" y="4267"/>
                </a:lnTo>
                <a:lnTo>
                  <a:pt x="10807" y="3136"/>
                </a:lnTo>
                <a:lnTo>
                  <a:pt x="10807" y="1993"/>
                </a:lnTo>
                <a:lnTo>
                  <a:pt x="9944" y="1993"/>
                </a:lnTo>
                <a:lnTo>
                  <a:pt x="8801" y="0"/>
                </a:lnTo>
                <a:lnTo>
                  <a:pt x="7658" y="1993"/>
                </a:lnTo>
                <a:lnTo>
                  <a:pt x="6540" y="0"/>
                </a:lnTo>
                <a:lnTo>
                  <a:pt x="5397" y="1993"/>
                </a:lnTo>
                <a:lnTo>
                  <a:pt x="4267" y="0"/>
                </a:lnTo>
                <a:lnTo>
                  <a:pt x="3124" y="1993"/>
                </a:lnTo>
                <a:lnTo>
                  <a:pt x="1981" y="1993"/>
                </a:lnTo>
                <a:lnTo>
                  <a:pt x="1981" y="3136"/>
                </a:lnTo>
                <a:lnTo>
                  <a:pt x="0" y="4267"/>
                </a:lnTo>
                <a:lnTo>
                  <a:pt x="1981" y="5118"/>
                </a:lnTo>
                <a:lnTo>
                  <a:pt x="0" y="6261"/>
                </a:lnTo>
                <a:lnTo>
                  <a:pt x="1981" y="7124"/>
                </a:lnTo>
                <a:lnTo>
                  <a:pt x="0" y="8254"/>
                </a:lnTo>
                <a:lnTo>
                  <a:pt x="1981" y="9385"/>
                </a:lnTo>
                <a:lnTo>
                  <a:pt x="1981" y="10248"/>
                </a:lnTo>
                <a:lnTo>
                  <a:pt x="3124" y="10248"/>
                </a:lnTo>
                <a:lnTo>
                  <a:pt x="4267" y="12522"/>
                </a:lnTo>
                <a:lnTo>
                  <a:pt x="5397" y="10248"/>
                </a:lnTo>
                <a:lnTo>
                  <a:pt x="6540" y="12522"/>
                </a:lnTo>
                <a:lnTo>
                  <a:pt x="7658" y="10248"/>
                </a:lnTo>
                <a:lnTo>
                  <a:pt x="8801" y="12522"/>
                </a:lnTo>
                <a:lnTo>
                  <a:pt x="9944" y="10248"/>
                </a:lnTo>
                <a:lnTo>
                  <a:pt x="10807" y="10248"/>
                </a:lnTo>
                <a:lnTo>
                  <a:pt x="10807" y="9385"/>
                </a:lnTo>
                <a:lnTo>
                  <a:pt x="13068" y="8254"/>
                </a:lnTo>
                <a:lnTo>
                  <a:pt x="10807" y="7124"/>
                </a:lnTo>
                <a:lnTo>
                  <a:pt x="13068" y="6261"/>
                </a:lnTo>
                <a:close/>
              </a:path>
            </a:pathLst>
          </a:custGeom>
          <a:ln w="11023">
            <a:solidFill>
              <a:srgbClr val="5F606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3" name="object 633"/>
          <p:cNvSpPr/>
          <p:nvPr/>
        </p:nvSpPr>
        <p:spPr>
          <a:xfrm>
            <a:off x="2657309" y="2673718"/>
            <a:ext cx="559435" cy="520065"/>
          </a:xfrm>
          <a:custGeom>
            <a:avLst/>
            <a:gdLst/>
            <a:ahLst/>
            <a:cxnLst/>
            <a:rect l="l" t="t" r="r" b="b"/>
            <a:pathLst>
              <a:path w="559435" h="520064">
                <a:moveTo>
                  <a:pt x="309816" y="386041"/>
                </a:moveTo>
                <a:lnTo>
                  <a:pt x="309816" y="519747"/>
                </a:lnTo>
                <a:lnTo>
                  <a:pt x="559015" y="519747"/>
                </a:lnTo>
                <a:lnTo>
                  <a:pt x="558005" y="447205"/>
                </a:lnTo>
                <a:lnTo>
                  <a:pt x="382930" y="447205"/>
                </a:lnTo>
                <a:lnTo>
                  <a:pt x="359867" y="442087"/>
                </a:lnTo>
                <a:lnTo>
                  <a:pt x="338836" y="429552"/>
                </a:lnTo>
                <a:lnTo>
                  <a:pt x="330009" y="415061"/>
                </a:lnTo>
                <a:lnTo>
                  <a:pt x="309816" y="386041"/>
                </a:lnTo>
                <a:close/>
              </a:path>
              <a:path w="559435" h="520064">
                <a:moveTo>
                  <a:pt x="173837" y="0"/>
                </a:moveTo>
                <a:lnTo>
                  <a:pt x="0" y="1130"/>
                </a:lnTo>
                <a:lnTo>
                  <a:pt x="0" y="8254"/>
                </a:lnTo>
                <a:lnTo>
                  <a:pt x="98450" y="8254"/>
                </a:lnTo>
                <a:lnTo>
                  <a:pt x="202552" y="12509"/>
                </a:lnTo>
                <a:lnTo>
                  <a:pt x="261175" y="19634"/>
                </a:lnTo>
                <a:lnTo>
                  <a:pt x="306692" y="32130"/>
                </a:lnTo>
                <a:lnTo>
                  <a:pt x="346506" y="49783"/>
                </a:lnTo>
                <a:lnTo>
                  <a:pt x="402831" y="85915"/>
                </a:lnTo>
                <a:lnTo>
                  <a:pt x="436118" y="125450"/>
                </a:lnTo>
                <a:lnTo>
                  <a:pt x="463715" y="171818"/>
                </a:lnTo>
                <a:lnTo>
                  <a:pt x="481634" y="221602"/>
                </a:lnTo>
                <a:lnTo>
                  <a:pt x="492455" y="265988"/>
                </a:lnTo>
                <a:lnTo>
                  <a:pt x="500418" y="307517"/>
                </a:lnTo>
                <a:lnTo>
                  <a:pt x="500418" y="357314"/>
                </a:lnTo>
                <a:lnTo>
                  <a:pt x="477088" y="409930"/>
                </a:lnTo>
                <a:lnTo>
                  <a:pt x="420750" y="442087"/>
                </a:lnTo>
                <a:lnTo>
                  <a:pt x="382930" y="447205"/>
                </a:lnTo>
                <a:lnTo>
                  <a:pt x="558005" y="447205"/>
                </a:lnTo>
                <a:lnTo>
                  <a:pt x="555599" y="274523"/>
                </a:lnTo>
                <a:lnTo>
                  <a:pt x="529132" y="196862"/>
                </a:lnTo>
                <a:lnTo>
                  <a:pt x="512368" y="159600"/>
                </a:lnTo>
                <a:lnTo>
                  <a:pt x="492455" y="129438"/>
                </a:lnTo>
                <a:lnTo>
                  <a:pt x="477088" y="104686"/>
                </a:lnTo>
                <a:lnTo>
                  <a:pt x="447217" y="71399"/>
                </a:lnTo>
                <a:lnTo>
                  <a:pt x="412788" y="44665"/>
                </a:lnTo>
                <a:lnTo>
                  <a:pt x="372960" y="25044"/>
                </a:lnTo>
                <a:lnTo>
                  <a:pt x="314363" y="7391"/>
                </a:lnTo>
                <a:lnTo>
                  <a:pt x="293306" y="5397"/>
                </a:lnTo>
                <a:lnTo>
                  <a:pt x="269138" y="5397"/>
                </a:lnTo>
                <a:lnTo>
                  <a:pt x="242392" y="2273"/>
                </a:lnTo>
                <a:lnTo>
                  <a:pt x="219062" y="2273"/>
                </a:lnTo>
                <a:lnTo>
                  <a:pt x="173837" y="0"/>
                </a:lnTo>
                <a:close/>
              </a:path>
            </a:pathLst>
          </a:custGeom>
          <a:solidFill>
            <a:srgbClr val="5F606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4" name="object 634"/>
          <p:cNvSpPr/>
          <p:nvPr/>
        </p:nvSpPr>
        <p:spPr>
          <a:xfrm>
            <a:off x="2657309" y="2673718"/>
            <a:ext cx="559435" cy="520065"/>
          </a:xfrm>
          <a:custGeom>
            <a:avLst/>
            <a:gdLst/>
            <a:ahLst/>
            <a:cxnLst/>
            <a:rect l="l" t="t" r="r" b="b"/>
            <a:pathLst>
              <a:path w="559435" h="520064">
                <a:moveTo>
                  <a:pt x="0" y="1130"/>
                </a:moveTo>
                <a:lnTo>
                  <a:pt x="0" y="8254"/>
                </a:lnTo>
                <a:lnTo>
                  <a:pt x="98450" y="8254"/>
                </a:lnTo>
                <a:lnTo>
                  <a:pt x="202552" y="12509"/>
                </a:lnTo>
                <a:lnTo>
                  <a:pt x="261175" y="19634"/>
                </a:lnTo>
                <a:lnTo>
                  <a:pt x="306692" y="32130"/>
                </a:lnTo>
                <a:lnTo>
                  <a:pt x="346506" y="49783"/>
                </a:lnTo>
                <a:lnTo>
                  <a:pt x="402831" y="85915"/>
                </a:lnTo>
                <a:lnTo>
                  <a:pt x="436118" y="125450"/>
                </a:lnTo>
                <a:lnTo>
                  <a:pt x="463715" y="171818"/>
                </a:lnTo>
                <a:lnTo>
                  <a:pt x="481634" y="221602"/>
                </a:lnTo>
                <a:lnTo>
                  <a:pt x="492455" y="265988"/>
                </a:lnTo>
                <a:lnTo>
                  <a:pt x="500418" y="307517"/>
                </a:lnTo>
                <a:lnTo>
                  <a:pt x="500418" y="357314"/>
                </a:lnTo>
                <a:lnTo>
                  <a:pt x="477088" y="409930"/>
                </a:lnTo>
                <a:lnTo>
                  <a:pt x="420750" y="442087"/>
                </a:lnTo>
                <a:lnTo>
                  <a:pt x="382930" y="447205"/>
                </a:lnTo>
                <a:lnTo>
                  <a:pt x="359867" y="442087"/>
                </a:lnTo>
                <a:lnTo>
                  <a:pt x="338836" y="429552"/>
                </a:lnTo>
                <a:lnTo>
                  <a:pt x="330009" y="415061"/>
                </a:lnTo>
                <a:lnTo>
                  <a:pt x="309816" y="386041"/>
                </a:lnTo>
                <a:lnTo>
                  <a:pt x="309816" y="519747"/>
                </a:lnTo>
                <a:lnTo>
                  <a:pt x="559015" y="519747"/>
                </a:lnTo>
                <a:lnTo>
                  <a:pt x="555599" y="274523"/>
                </a:lnTo>
                <a:lnTo>
                  <a:pt x="529132" y="196862"/>
                </a:lnTo>
                <a:lnTo>
                  <a:pt x="512368" y="159600"/>
                </a:lnTo>
                <a:lnTo>
                  <a:pt x="492455" y="129438"/>
                </a:lnTo>
                <a:lnTo>
                  <a:pt x="477088" y="104686"/>
                </a:lnTo>
                <a:lnTo>
                  <a:pt x="463715" y="87058"/>
                </a:lnTo>
                <a:lnTo>
                  <a:pt x="447217" y="71399"/>
                </a:lnTo>
                <a:lnTo>
                  <a:pt x="428434" y="56896"/>
                </a:lnTo>
                <a:lnTo>
                  <a:pt x="412788" y="44665"/>
                </a:lnTo>
                <a:lnTo>
                  <a:pt x="372960" y="25044"/>
                </a:lnTo>
                <a:lnTo>
                  <a:pt x="314363" y="7391"/>
                </a:lnTo>
                <a:lnTo>
                  <a:pt x="293306" y="5397"/>
                </a:lnTo>
                <a:lnTo>
                  <a:pt x="269138" y="5397"/>
                </a:lnTo>
                <a:lnTo>
                  <a:pt x="242392" y="2273"/>
                </a:lnTo>
                <a:lnTo>
                  <a:pt x="219062" y="2273"/>
                </a:lnTo>
                <a:lnTo>
                  <a:pt x="173837" y="0"/>
                </a:lnTo>
                <a:lnTo>
                  <a:pt x="0" y="1130"/>
                </a:lnTo>
                <a:close/>
              </a:path>
            </a:pathLst>
          </a:custGeom>
          <a:ln w="11023">
            <a:solidFill>
              <a:srgbClr val="5F606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5" name="object 635"/>
          <p:cNvSpPr/>
          <p:nvPr/>
        </p:nvSpPr>
        <p:spPr>
          <a:xfrm>
            <a:off x="1612722" y="2681973"/>
            <a:ext cx="12065" cy="12700"/>
          </a:xfrm>
          <a:custGeom>
            <a:avLst/>
            <a:gdLst/>
            <a:ahLst/>
            <a:cxnLst/>
            <a:rect l="l" t="t" r="r" b="b"/>
            <a:pathLst>
              <a:path w="12065" h="12700">
                <a:moveTo>
                  <a:pt x="5397" y="10528"/>
                </a:moveTo>
                <a:lnTo>
                  <a:pt x="3124" y="10528"/>
                </a:lnTo>
                <a:lnTo>
                  <a:pt x="3124" y="12522"/>
                </a:lnTo>
                <a:lnTo>
                  <a:pt x="5397" y="10528"/>
                </a:lnTo>
                <a:close/>
              </a:path>
              <a:path w="12065" h="12700">
                <a:moveTo>
                  <a:pt x="6540" y="10528"/>
                </a:moveTo>
                <a:lnTo>
                  <a:pt x="5397" y="10528"/>
                </a:lnTo>
                <a:lnTo>
                  <a:pt x="6540" y="12522"/>
                </a:lnTo>
                <a:lnTo>
                  <a:pt x="6540" y="10528"/>
                </a:lnTo>
                <a:close/>
              </a:path>
              <a:path w="12065" h="12700">
                <a:moveTo>
                  <a:pt x="8826" y="10528"/>
                </a:moveTo>
                <a:lnTo>
                  <a:pt x="6540" y="10528"/>
                </a:lnTo>
                <a:lnTo>
                  <a:pt x="8826" y="12522"/>
                </a:lnTo>
                <a:lnTo>
                  <a:pt x="8826" y="10528"/>
                </a:lnTo>
                <a:close/>
              </a:path>
              <a:path w="12065" h="12700">
                <a:moveTo>
                  <a:pt x="9944" y="2260"/>
                </a:moveTo>
                <a:lnTo>
                  <a:pt x="1981" y="2260"/>
                </a:lnTo>
                <a:lnTo>
                  <a:pt x="1981" y="3124"/>
                </a:lnTo>
                <a:lnTo>
                  <a:pt x="0" y="4254"/>
                </a:lnTo>
                <a:lnTo>
                  <a:pt x="850" y="5397"/>
                </a:lnTo>
                <a:lnTo>
                  <a:pt x="0" y="6261"/>
                </a:lnTo>
                <a:lnTo>
                  <a:pt x="850" y="7404"/>
                </a:lnTo>
                <a:lnTo>
                  <a:pt x="0" y="8521"/>
                </a:lnTo>
                <a:lnTo>
                  <a:pt x="1981" y="9385"/>
                </a:lnTo>
                <a:lnTo>
                  <a:pt x="1981" y="10528"/>
                </a:lnTo>
                <a:lnTo>
                  <a:pt x="9944" y="10528"/>
                </a:lnTo>
                <a:lnTo>
                  <a:pt x="9944" y="9385"/>
                </a:lnTo>
                <a:lnTo>
                  <a:pt x="11950" y="8521"/>
                </a:lnTo>
                <a:lnTo>
                  <a:pt x="10807" y="7404"/>
                </a:lnTo>
                <a:lnTo>
                  <a:pt x="11950" y="6261"/>
                </a:lnTo>
                <a:lnTo>
                  <a:pt x="10807" y="5397"/>
                </a:lnTo>
                <a:lnTo>
                  <a:pt x="11950" y="4254"/>
                </a:lnTo>
                <a:lnTo>
                  <a:pt x="9944" y="3124"/>
                </a:lnTo>
                <a:lnTo>
                  <a:pt x="9944" y="2260"/>
                </a:lnTo>
                <a:close/>
              </a:path>
              <a:path w="12065" h="12700">
                <a:moveTo>
                  <a:pt x="3124" y="0"/>
                </a:moveTo>
                <a:lnTo>
                  <a:pt x="3124" y="2260"/>
                </a:lnTo>
                <a:lnTo>
                  <a:pt x="5397" y="2260"/>
                </a:lnTo>
                <a:lnTo>
                  <a:pt x="3124" y="0"/>
                </a:lnTo>
                <a:close/>
              </a:path>
              <a:path w="12065" h="12700">
                <a:moveTo>
                  <a:pt x="6540" y="0"/>
                </a:moveTo>
                <a:lnTo>
                  <a:pt x="5397" y="2260"/>
                </a:lnTo>
                <a:lnTo>
                  <a:pt x="6540" y="2260"/>
                </a:lnTo>
                <a:lnTo>
                  <a:pt x="6540" y="0"/>
                </a:lnTo>
                <a:close/>
              </a:path>
              <a:path w="12065" h="12700">
                <a:moveTo>
                  <a:pt x="8826" y="0"/>
                </a:moveTo>
                <a:lnTo>
                  <a:pt x="6540" y="2260"/>
                </a:lnTo>
                <a:lnTo>
                  <a:pt x="8826" y="2260"/>
                </a:lnTo>
                <a:lnTo>
                  <a:pt x="8826" y="0"/>
                </a:lnTo>
                <a:close/>
              </a:path>
            </a:pathLst>
          </a:custGeom>
          <a:solidFill>
            <a:srgbClr val="5F606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6" name="object 636"/>
          <p:cNvSpPr/>
          <p:nvPr/>
        </p:nvSpPr>
        <p:spPr>
          <a:xfrm>
            <a:off x="1612722" y="2681973"/>
            <a:ext cx="12065" cy="12700"/>
          </a:xfrm>
          <a:custGeom>
            <a:avLst/>
            <a:gdLst/>
            <a:ahLst/>
            <a:cxnLst/>
            <a:rect l="l" t="t" r="r" b="b"/>
            <a:pathLst>
              <a:path w="12065" h="12700">
                <a:moveTo>
                  <a:pt x="11950" y="6261"/>
                </a:moveTo>
                <a:lnTo>
                  <a:pt x="10807" y="5397"/>
                </a:lnTo>
                <a:lnTo>
                  <a:pt x="11950" y="4254"/>
                </a:lnTo>
                <a:lnTo>
                  <a:pt x="9944" y="3124"/>
                </a:lnTo>
                <a:lnTo>
                  <a:pt x="9944" y="2260"/>
                </a:lnTo>
                <a:lnTo>
                  <a:pt x="8826" y="2260"/>
                </a:lnTo>
                <a:lnTo>
                  <a:pt x="8826" y="0"/>
                </a:lnTo>
                <a:lnTo>
                  <a:pt x="6540" y="2260"/>
                </a:lnTo>
                <a:lnTo>
                  <a:pt x="6540" y="0"/>
                </a:lnTo>
                <a:lnTo>
                  <a:pt x="5397" y="2260"/>
                </a:lnTo>
                <a:lnTo>
                  <a:pt x="3124" y="0"/>
                </a:lnTo>
                <a:lnTo>
                  <a:pt x="3124" y="2260"/>
                </a:lnTo>
                <a:lnTo>
                  <a:pt x="1981" y="2260"/>
                </a:lnTo>
                <a:lnTo>
                  <a:pt x="1981" y="3124"/>
                </a:lnTo>
                <a:lnTo>
                  <a:pt x="0" y="4254"/>
                </a:lnTo>
                <a:lnTo>
                  <a:pt x="850" y="5397"/>
                </a:lnTo>
                <a:lnTo>
                  <a:pt x="0" y="6261"/>
                </a:lnTo>
                <a:lnTo>
                  <a:pt x="850" y="7404"/>
                </a:lnTo>
                <a:lnTo>
                  <a:pt x="0" y="8521"/>
                </a:lnTo>
                <a:lnTo>
                  <a:pt x="1981" y="9385"/>
                </a:lnTo>
                <a:lnTo>
                  <a:pt x="1981" y="10528"/>
                </a:lnTo>
                <a:lnTo>
                  <a:pt x="3124" y="10528"/>
                </a:lnTo>
                <a:lnTo>
                  <a:pt x="3124" y="12522"/>
                </a:lnTo>
                <a:lnTo>
                  <a:pt x="5397" y="10528"/>
                </a:lnTo>
                <a:lnTo>
                  <a:pt x="6540" y="12522"/>
                </a:lnTo>
                <a:lnTo>
                  <a:pt x="6540" y="10528"/>
                </a:lnTo>
                <a:lnTo>
                  <a:pt x="8826" y="12522"/>
                </a:lnTo>
                <a:lnTo>
                  <a:pt x="8826" y="10528"/>
                </a:lnTo>
                <a:lnTo>
                  <a:pt x="9944" y="10528"/>
                </a:lnTo>
                <a:lnTo>
                  <a:pt x="9944" y="9385"/>
                </a:lnTo>
                <a:lnTo>
                  <a:pt x="11950" y="8521"/>
                </a:lnTo>
                <a:lnTo>
                  <a:pt x="10807" y="7404"/>
                </a:lnTo>
                <a:lnTo>
                  <a:pt x="11950" y="6261"/>
                </a:lnTo>
                <a:close/>
              </a:path>
            </a:pathLst>
          </a:custGeom>
          <a:ln w="11023">
            <a:solidFill>
              <a:srgbClr val="5F606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7" name="object 637"/>
          <p:cNvSpPr/>
          <p:nvPr/>
        </p:nvSpPr>
        <p:spPr>
          <a:xfrm>
            <a:off x="1601635" y="2719235"/>
            <a:ext cx="13335" cy="12700"/>
          </a:xfrm>
          <a:custGeom>
            <a:avLst/>
            <a:gdLst/>
            <a:ahLst/>
            <a:cxnLst/>
            <a:rect l="l" t="t" r="r" b="b"/>
            <a:pathLst>
              <a:path w="13334" h="12700">
                <a:moveTo>
                  <a:pt x="5384" y="10528"/>
                </a:moveTo>
                <a:lnTo>
                  <a:pt x="3124" y="10528"/>
                </a:lnTo>
                <a:lnTo>
                  <a:pt x="4254" y="12509"/>
                </a:lnTo>
                <a:lnTo>
                  <a:pt x="5384" y="10528"/>
                </a:lnTo>
                <a:close/>
              </a:path>
              <a:path w="13334" h="12700">
                <a:moveTo>
                  <a:pt x="7670" y="10528"/>
                </a:moveTo>
                <a:lnTo>
                  <a:pt x="5384" y="10528"/>
                </a:lnTo>
                <a:lnTo>
                  <a:pt x="6527" y="12509"/>
                </a:lnTo>
                <a:lnTo>
                  <a:pt x="7670" y="10528"/>
                </a:lnTo>
                <a:close/>
              </a:path>
              <a:path w="13334" h="12700">
                <a:moveTo>
                  <a:pt x="9944" y="10528"/>
                </a:moveTo>
                <a:lnTo>
                  <a:pt x="7670" y="10528"/>
                </a:lnTo>
                <a:lnTo>
                  <a:pt x="8801" y="12509"/>
                </a:lnTo>
                <a:lnTo>
                  <a:pt x="9944" y="10528"/>
                </a:lnTo>
                <a:close/>
              </a:path>
              <a:path w="13334" h="12700">
                <a:moveTo>
                  <a:pt x="11087" y="2273"/>
                </a:moveTo>
                <a:lnTo>
                  <a:pt x="1981" y="2273"/>
                </a:lnTo>
                <a:lnTo>
                  <a:pt x="1981" y="3124"/>
                </a:lnTo>
                <a:lnTo>
                  <a:pt x="0" y="4267"/>
                </a:lnTo>
                <a:lnTo>
                  <a:pt x="1981" y="5410"/>
                </a:lnTo>
                <a:lnTo>
                  <a:pt x="0" y="6261"/>
                </a:lnTo>
                <a:lnTo>
                  <a:pt x="1981" y="7404"/>
                </a:lnTo>
                <a:lnTo>
                  <a:pt x="0" y="8534"/>
                </a:lnTo>
                <a:lnTo>
                  <a:pt x="1981" y="9385"/>
                </a:lnTo>
                <a:lnTo>
                  <a:pt x="1981" y="10528"/>
                </a:lnTo>
                <a:lnTo>
                  <a:pt x="11087" y="10528"/>
                </a:lnTo>
                <a:lnTo>
                  <a:pt x="11087" y="9385"/>
                </a:lnTo>
                <a:lnTo>
                  <a:pt x="13068" y="8534"/>
                </a:lnTo>
                <a:lnTo>
                  <a:pt x="11087" y="7404"/>
                </a:lnTo>
                <a:lnTo>
                  <a:pt x="13068" y="6261"/>
                </a:lnTo>
                <a:lnTo>
                  <a:pt x="11087" y="5410"/>
                </a:lnTo>
                <a:lnTo>
                  <a:pt x="13068" y="4267"/>
                </a:lnTo>
                <a:lnTo>
                  <a:pt x="11087" y="3124"/>
                </a:lnTo>
                <a:lnTo>
                  <a:pt x="11087" y="2273"/>
                </a:lnTo>
                <a:close/>
              </a:path>
              <a:path w="13334" h="12700">
                <a:moveTo>
                  <a:pt x="4254" y="0"/>
                </a:moveTo>
                <a:lnTo>
                  <a:pt x="3124" y="2273"/>
                </a:lnTo>
                <a:lnTo>
                  <a:pt x="5384" y="2273"/>
                </a:lnTo>
                <a:lnTo>
                  <a:pt x="4254" y="0"/>
                </a:lnTo>
                <a:close/>
              </a:path>
              <a:path w="13334" h="12700">
                <a:moveTo>
                  <a:pt x="6527" y="0"/>
                </a:moveTo>
                <a:lnTo>
                  <a:pt x="5384" y="2273"/>
                </a:lnTo>
                <a:lnTo>
                  <a:pt x="7670" y="2273"/>
                </a:lnTo>
                <a:lnTo>
                  <a:pt x="6527" y="0"/>
                </a:lnTo>
                <a:close/>
              </a:path>
              <a:path w="13334" h="12700">
                <a:moveTo>
                  <a:pt x="8801" y="0"/>
                </a:moveTo>
                <a:lnTo>
                  <a:pt x="7670" y="2273"/>
                </a:lnTo>
                <a:lnTo>
                  <a:pt x="9944" y="2273"/>
                </a:lnTo>
                <a:lnTo>
                  <a:pt x="8801" y="0"/>
                </a:lnTo>
                <a:close/>
              </a:path>
            </a:pathLst>
          </a:custGeom>
          <a:solidFill>
            <a:srgbClr val="5F606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8" name="object 638"/>
          <p:cNvSpPr/>
          <p:nvPr/>
        </p:nvSpPr>
        <p:spPr>
          <a:xfrm>
            <a:off x="1601635" y="2719235"/>
            <a:ext cx="13335" cy="12700"/>
          </a:xfrm>
          <a:custGeom>
            <a:avLst/>
            <a:gdLst/>
            <a:ahLst/>
            <a:cxnLst/>
            <a:rect l="l" t="t" r="r" b="b"/>
            <a:pathLst>
              <a:path w="13334" h="12700">
                <a:moveTo>
                  <a:pt x="13068" y="6261"/>
                </a:moveTo>
                <a:lnTo>
                  <a:pt x="11087" y="5410"/>
                </a:lnTo>
                <a:lnTo>
                  <a:pt x="13068" y="4267"/>
                </a:lnTo>
                <a:lnTo>
                  <a:pt x="11087" y="3124"/>
                </a:lnTo>
                <a:lnTo>
                  <a:pt x="11087" y="2273"/>
                </a:lnTo>
                <a:lnTo>
                  <a:pt x="9944" y="2273"/>
                </a:lnTo>
                <a:lnTo>
                  <a:pt x="8801" y="0"/>
                </a:lnTo>
                <a:lnTo>
                  <a:pt x="7670" y="2273"/>
                </a:lnTo>
                <a:lnTo>
                  <a:pt x="6527" y="0"/>
                </a:lnTo>
                <a:lnTo>
                  <a:pt x="5384" y="2273"/>
                </a:lnTo>
                <a:lnTo>
                  <a:pt x="4254" y="0"/>
                </a:lnTo>
                <a:lnTo>
                  <a:pt x="3124" y="2273"/>
                </a:lnTo>
                <a:lnTo>
                  <a:pt x="1981" y="2273"/>
                </a:lnTo>
                <a:lnTo>
                  <a:pt x="1981" y="3124"/>
                </a:lnTo>
                <a:lnTo>
                  <a:pt x="0" y="4267"/>
                </a:lnTo>
                <a:lnTo>
                  <a:pt x="1981" y="5410"/>
                </a:lnTo>
                <a:lnTo>
                  <a:pt x="0" y="6261"/>
                </a:lnTo>
                <a:lnTo>
                  <a:pt x="1981" y="7404"/>
                </a:lnTo>
                <a:lnTo>
                  <a:pt x="0" y="8534"/>
                </a:lnTo>
                <a:lnTo>
                  <a:pt x="1981" y="9385"/>
                </a:lnTo>
                <a:lnTo>
                  <a:pt x="1981" y="10528"/>
                </a:lnTo>
                <a:lnTo>
                  <a:pt x="3124" y="10528"/>
                </a:lnTo>
                <a:lnTo>
                  <a:pt x="4254" y="12509"/>
                </a:lnTo>
                <a:lnTo>
                  <a:pt x="5384" y="10528"/>
                </a:lnTo>
                <a:lnTo>
                  <a:pt x="6527" y="12509"/>
                </a:lnTo>
                <a:lnTo>
                  <a:pt x="7670" y="10528"/>
                </a:lnTo>
                <a:lnTo>
                  <a:pt x="8801" y="12509"/>
                </a:lnTo>
                <a:lnTo>
                  <a:pt x="9944" y="10528"/>
                </a:lnTo>
                <a:lnTo>
                  <a:pt x="11087" y="10528"/>
                </a:lnTo>
                <a:lnTo>
                  <a:pt x="11087" y="9385"/>
                </a:lnTo>
                <a:lnTo>
                  <a:pt x="13068" y="8534"/>
                </a:lnTo>
                <a:lnTo>
                  <a:pt x="11087" y="7404"/>
                </a:lnTo>
                <a:lnTo>
                  <a:pt x="13068" y="6261"/>
                </a:lnTo>
                <a:close/>
              </a:path>
            </a:pathLst>
          </a:custGeom>
          <a:ln w="11023">
            <a:solidFill>
              <a:srgbClr val="5F606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9" name="object 639"/>
          <p:cNvSpPr/>
          <p:nvPr/>
        </p:nvSpPr>
        <p:spPr>
          <a:xfrm>
            <a:off x="1578292" y="2698762"/>
            <a:ext cx="11430" cy="10795"/>
          </a:xfrm>
          <a:custGeom>
            <a:avLst/>
            <a:gdLst/>
            <a:ahLst/>
            <a:cxnLst/>
            <a:rect l="l" t="t" r="r" b="b"/>
            <a:pathLst>
              <a:path w="11430" h="10794">
                <a:moveTo>
                  <a:pt x="7683" y="8229"/>
                </a:moveTo>
                <a:lnTo>
                  <a:pt x="3416" y="8229"/>
                </a:lnTo>
                <a:lnTo>
                  <a:pt x="3416" y="10223"/>
                </a:lnTo>
                <a:lnTo>
                  <a:pt x="4267" y="9093"/>
                </a:lnTo>
                <a:lnTo>
                  <a:pt x="7683" y="9093"/>
                </a:lnTo>
                <a:lnTo>
                  <a:pt x="7683" y="8229"/>
                </a:lnTo>
                <a:close/>
              </a:path>
              <a:path w="11430" h="10794">
                <a:moveTo>
                  <a:pt x="6540" y="9093"/>
                </a:moveTo>
                <a:lnTo>
                  <a:pt x="4267" y="9093"/>
                </a:lnTo>
                <a:lnTo>
                  <a:pt x="5397" y="10223"/>
                </a:lnTo>
                <a:lnTo>
                  <a:pt x="6540" y="9093"/>
                </a:lnTo>
                <a:close/>
              </a:path>
              <a:path w="11430" h="10794">
                <a:moveTo>
                  <a:pt x="7683" y="9093"/>
                </a:moveTo>
                <a:lnTo>
                  <a:pt x="6540" y="9093"/>
                </a:lnTo>
                <a:lnTo>
                  <a:pt x="7683" y="10223"/>
                </a:lnTo>
                <a:lnTo>
                  <a:pt x="7683" y="9093"/>
                </a:lnTo>
                <a:close/>
              </a:path>
              <a:path w="11430" h="10794">
                <a:moveTo>
                  <a:pt x="8826" y="7086"/>
                </a:moveTo>
                <a:lnTo>
                  <a:pt x="2273" y="7086"/>
                </a:lnTo>
                <a:lnTo>
                  <a:pt x="1130" y="9093"/>
                </a:lnTo>
                <a:lnTo>
                  <a:pt x="3416" y="8229"/>
                </a:lnTo>
                <a:lnTo>
                  <a:pt x="9477" y="8229"/>
                </a:lnTo>
                <a:lnTo>
                  <a:pt x="8826" y="7086"/>
                </a:lnTo>
                <a:close/>
              </a:path>
              <a:path w="11430" h="10794">
                <a:moveTo>
                  <a:pt x="9477" y="8229"/>
                </a:moveTo>
                <a:lnTo>
                  <a:pt x="7683" y="8229"/>
                </a:lnTo>
                <a:lnTo>
                  <a:pt x="9969" y="9093"/>
                </a:lnTo>
                <a:lnTo>
                  <a:pt x="9477" y="8229"/>
                </a:lnTo>
                <a:close/>
              </a:path>
              <a:path w="11430" h="10794">
                <a:moveTo>
                  <a:pt x="11112" y="3124"/>
                </a:moveTo>
                <a:lnTo>
                  <a:pt x="0" y="3124"/>
                </a:lnTo>
                <a:lnTo>
                  <a:pt x="1130" y="3962"/>
                </a:lnTo>
                <a:lnTo>
                  <a:pt x="0" y="5105"/>
                </a:lnTo>
                <a:lnTo>
                  <a:pt x="1130" y="5969"/>
                </a:lnTo>
                <a:lnTo>
                  <a:pt x="0" y="7086"/>
                </a:lnTo>
                <a:lnTo>
                  <a:pt x="11112" y="7086"/>
                </a:lnTo>
                <a:lnTo>
                  <a:pt x="9969" y="5969"/>
                </a:lnTo>
                <a:lnTo>
                  <a:pt x="11112" y="5105"/>
                </a:lnTo>
                <a:lnTo>
                  <a:pt x="9969" y="3962"/>
                </a:lnTo>
                <a:lnTo>
                  <a:pt x="11112" y="3124"/>
                </a:lnTo>
                <a:close/>
              </a:path>
              <a:path w="11430" h="10794">
                <a:moveTo>
                  <a:pt x="1130" y="838"/>
                </a:moveTo>
                <a:lnTo>
                  <a:pt x="2273" y="3124"/>
                </a:lnTo>
                <a:lnTo>
                  <a:pt x="8826" y="3124"/>
                </a:lnTo>
                <a:lnTo>
                  <a:pt x="9397" y="1981"/>
                </a:lnTo>
                <a:lnTo>
                  <a:pt x="3416" y="1981"/>
                </a:lnTo>
                <a:lnTo>
                  <a:pt x="1130" y="838"/>
                </a:lnTo>
                <a:close/>
              </a:path>
              <a:path w="11430" h="10794">
                <a:moveTo>
                  <a:pt x="3416" y="0"/>
                </a:moveTo>
                <a:lnTo>
                  <a:pt x="3416" y="1981"/>
                </a:lnTo>
                <a:lnTo>
                  <a:pt x="7683" y="1981"/>
                </a:lnTo>
                <a:lnTo>
                  <a:pt x="7683" y="838"/>
                </a:lnTo>
                <a:lnTo>
                  <a:pt x="4267" y="838"/>
                </a:lnTo>
                <a:lnTo>
                  <a:pt x="3416" y="0"/>
                </a:lnTo>
                <a:close/>
              </a:path>
              <a:path w="11430" h="10794">
                <a:moveTo>
                  <a:pt x="9969" y="838"/>
                </a:moveTo>
                <a:lnTo>
                  <a:pt x="7683" y="1981"/>
                </a:lnTo>
                <a:lnTo>
                  <a:pt x="9397" y="1981"/>
                </a:lnTo>
                <a:lnTo>
                  <a:pt x="9969" y="838"/>
                </a:lnTo>
                <a:close/>
              </a:path>
              <a:path w="11430" h="10794">
                <a:moveTo>
                  <a:pt x="5397" y="0"/>
                </a:moveTo>
                <a:lnTo>
                  <a:pt x="4267" y="838"/>
                </a:lnTo>
                <a:lnTo>
                  <a:pt x="6540" y="838"/>
                </a:lnTo>
                <a:lnTo>
                  <a:pt x="5397" y="0"/>
                </a:lnTo>
                <a:close/>
              </a:path>
              <a:path w="11430" h="10794">
                <a:moveTo>
                  <a:pt x="7683" y="0"/>
                </a:moveTo>
                <a:lnTo>
                  <a:pt x="6540" y="838"/>
                </a:lnTo>
                <a:lnTo>
                  <a:pt x="7683" y="838"/>
                </a:lnTo>
                <a:lnTo>
                  <a:pt x="7683" y="0"/>
                </a:lnTo>
                <a:close/>
              </a:path>
            </a:pathLst>
          </a:custGeom>
          <a:solidFill>
            <a:srgbClr val="5F606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0" name="object 640"/>
          <p:cNvSpPr/>
          <p:nvPr/>
        </p:nvSpPr>
        <p:spPr>
          <a:xfrm>
            <a:off x="1578292" y="2698762"/>
            <a:ext cx="11430" cy="10795"/>
          </a:xfrm>
          <a:custGeom>
            <a:avLst/>
            <a:gdLst/>
            <a:ahLst/>
            <a:cxnLst/>
            <a:rect l="l" t="t" r="r" b="b"/>
            <a:pathLst>
              <a:path w="11430" h="10794">
                <a:moveTo>
                  <a:pt x="11112" y="5105"/>
                </a:moveTo>
                <a:lnTo>
                  <a:pt x="9969" y="3962"/>
                </a:lnTo>
                <a:lnTo>
                  <a:pt x="11112" y="3124"/>
                </a:lnTo>
                <a:lnTo>
                  <a:pt x="8826" y="3124"/>
                </a:lnTo>
                <a:lnTo>
                  <a:pt x="9969" y="838"/>
                </a:lnTo>
                <a:lnTo>
                  <a:pt x="7683" y="1981"/>
                </a:lnTo>
                <a:lnTo>
                  <a:pt x="7683" y="0"/>
                </a:lnTo>
                <a:lnTo>
                  <a:pt x="6540" y="838"/>
                </a:lnTo>
                <a:lnTo>
                  <a:pt x="5397" y="0"/>
                </a:lnTo>
                <a:lnTo>
                  <a:pt x="4267" y="838"/>
                </a:lnTo>
                <a:lnTo>
                  <a:pt x="3416" y="0"/>
                </a:lnTo>
                <a:lnTo>
                  <a:pt x="3416" y="1981"/>
                </a:lnTo>
                <a:lnTo>
                  <a:pt x="1130" y="838"/>
                </a:lnTo>
                <a:lnTo>
                  <a:pt x="2273" y="3124"/>
                </a:lnTo>
                <a:lnTo>
                  <a:pt x="0" y="3124"/>
                </a:lnTo>
                <a:lnTo>
                  <a:pt x="1130" y="3962"/>
                </a:lnTo>
                <a:lnTo>
                  <a:pt x="0" y="5105"/>
                </a:lnTo>
                <a:lnTo>
                  <a:pt x="1130" y="5969"/>
                </a:lnTo>
                <a:lnTo>
                  <a:pt x="0" y="7086"/>
                </a:lnTo>
                <a:lnTo>
                  <a:pt x="2273" y="7086"/>
                </a:lnTo>
                <a:lnTo>
                  <a:pt x="1130" y="9093"/>
                </a:lnTo>
                <a:lnTo>
                  <a:pt x="3416" y="8229"/>
                </a:lnTo>
                <a:lnTo>
                  <a:pt x="3416" y="10223"/>
                </a:lnTo>
                <a:lnTo>
                  <a:pt x="4267" y="9093"/>
                </a:lnTo>
                <a:lnTo>
                  <a:pt x="5397" y="10223"/>
                </a:lnTo>
                <a:lnTo>
                  <a:pt x="6540" y="9093"/>
                </a:lnTo>
                <a:lnTo>
                  <a:pt x="7683" y="10223"/>
                </a:lnTo>
                <a:lnTo>
                  <a:pt x="7683" y="8229"/>
                </a:lnTo>
                <a:lnTo>
                  <a:pt x="9969" y="9093"/>
                </a:lnTo>
                <a:lnTo>
                  <a:pt x="8826" y="7086"/>
                </a:lnTo>
                <a:lnTo>
                  <a:pt x="11112" y="7086"/>
                </a:lnTo>
                <a:lnTo>
                  <a:pt x="9969" y="5969"/>
                </a:lnTo>
                <a:lnTo>
                  <a:pt x="11112" y="5105"/>
                </a:lnTo>
                <a:close/>
              </a:path>
            </a:pathLst>
          </a:custGeom>
          <a:ln w="11023">
            <a:solidFill>
              <a:srgbClr val="5F606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1" name="object 641"/>
          <p:cNvSpPr/>
          <p:nvPr/>
        </p:nvSpPr>
        <p:spPr>
          <a:xfrm>
            <a:off x="1613573" y="2621940"/>
            <a:ext cx="10160" cy="10795"/>
          </a:xfrm>
          <a:custGeom>
            <a:avLst/>
            <a:gdLst/>
            <a:ahLst/>
            <a:cxnLst/>
            <a:rect l="l" t="t" r="r" b="b"/>
            <a:pathLst>
              <a:path w="10159" h="10794">
                <a:moveTo>
                  <a:pt x="6832" y="8534"/>
                </a:moveTo>
                <a:lnTo>
                  <a:pt x="3416" y="8534"/>
                </a:lnTo>
                <a:lnTo>
                  <a:pt x="3416" y="10528"/>
                </a:lnTo>
                <a:lnTo>
                  <a:pt x="4546" y="9385"/>
                </a:lnTo>
                <a:lnTo>
                  <a:pt x="6832" y="9385"/>
                </a:lnTo>
                <a:lnTo>
                  <a:pt x="6832" y="8534"/>
                </a:lnTo>
                <a:close/>
              </a:path>
              <a:path w="10159" h="10794">
                <a:moveTo>
                  <a:pt x="5689" y="9385"/>
                </a:moveTo>
                <a:lnTo>
                  <a:pt x="4546" y="9385"/>
                </a:lnTo>
                <a:lnTo>
                  <a:pt x="5689" y="10528"/>
                </a:lnTo>
                <a:lnTo>
                  <a:pt x="5689" y="9385"/>
                </a:lnTo>
                <a:close/>
              </a:path>
              <a:path w="10159" h="10794">
                <a:moveTo>
                  <a:pt x="6832" y="9385"/>
                </a:moveTo>
                <a:lnTo>
                  <a:pt x="5689" y="9385"/>
                </a:lnTo>
                <a:lnTo>
                  <a:pt x="6832" y="10528"/>
                </a:lnTo>
                <a:lnTo>
                  <a:pt x="6832" y="9385"/>
                </a:lnTo>
                <a:close/>
              </a:path>
              <a:path w="10159" h="10794">
                <a:moveTo>
                  <a:pt x="7975" y="7404"/>
                </a:moveTo>
                <a:lnTo>
                  <a:pt x="2273" y="7404"/>
                </a:lnTo>
                <a:lnTo>
                  <a:pt x="1130" y="9385"/>
                </a:lnTo>
                <a:lnTo>
                  <a:pt x="3416" y="8534"/>
                </a:lnTo>
                <a:lnTo>
                  <a:pt x="8613" y="8534"/>
                </a:lnTo>
                <a:lnTo>
                  <a:pt x="7975" y="7404"/>
                </a:lnTo>
                <a:close/>
              </a:path>
              <a:path w="10159" h="10794">
                <a:moveTo>
                  <a:pt x="8613" y="8534"/>
                </a:moveTo>
                <a:lnTo>
                  <a:pt x="6832" y="8534"/>
                </a:lnTo>
                <a:lnTo>
                  <a:pt x="9093" y="9385"/>
                </a:lnTo>
                <a:lnTo>
                  <a:pt x="8613" y="8534"/>
                </a:lnTo>
                <a:close/>
              </a:path>
              <a:path w="10159" h="10794">
                <a:moveTo>
                  <a:pt x="9956" y="3136"/>
                </a:moveTo>
                <a:lnTo>
                  <a:pt x="0" y="3136"/>
                </a:lnTo>
                <a:lnTo>
                  <a:pt x="1130" y="4267"/>
                </a:lnTo>
                <a:lnTo>
                  <a:pt x="0" y="5410"/>
                </a:lnTo>
                <a:lnTo>
                  <a:pt x="1130" y="6261"/>
                </a:lnTo>
                <a:lnTo>
                  <a:pt x="0" y="7404"/>
                </a:lnTo>
                <a:lnTo>
                  <a:pt x="9956" y="7404"/>
                </a:lnTo>
                <a:lnTo>
                  <a:pt x="9093" y="6261"/>
                </a:lnTo>
                <a:lnTo>
                  <a:pt x="9956" y="5410"/>
                </a:lnTo>
                <a:lnTo>
                  <a:pt x="9093" y="4267"/>
                </a:lnTo>
                <a:lnTo>
                  <a:pt x="9956" y="3136"/>
                </a:lnTo>
                <a:close/>
              </a:path>
              <a:path w="10159" h="10794">
                <a:moveTo>
                  <a:pt x="1130" y="1143"/>
                </a:moveTo>
                <a:lnTo>
                  <a:pt x="2273" y="3136"/>
                </a:lnTo>
                <a:lnTo>
                  <a:pt x="7975" y="3136"/>
                </a:lnTo>
                <a:lnTo>
                  <a:pt x="8452" y="2285"/>
                </a:lnTo>
                <a:lnTo>
                  <a:pt x="3416" y="2285"/>
                </a:lnTo>
                <a:lnTo>
                  <a:pt x="1130" y="1143"/>
                </a:lnTo>
                <a:close/>
              </a:path>
              <a:path w="10159" h="10794">
                <a:moveTo>
                  <a:pt x="3416" y="0"/>
                </a:moveTo>
                <a:lnTo>
                  <a:pt x="3416" y="2285"/>
                </a:lnTo>
                <a:lnTo>
                  <a:pt x="6832" y="2285"/>
                </a:lnTo>
                <a:lnTo>
                  <a:pt x="6832" y="1143"/>
                </a:lnTo>
                <a:lnTo>
                  <a:pt x="4546" y="1143"/>
                </a:lnTo>
                <a:lnTo>
                  <a:pt x="3416" y="0"/>
                </a:lnTo>
                <a:close/>
              </a:path>
              <a:path w="10159" h="10794">
                <a:moveTo>
                  <a:pt x="9093" y="1143"/>
                </a:moveTo>
                <a:lnTo>
                  <a:pt x="6832" y="2285"/>
                </a:lnTo>
                <a:lnTo>
                  <a:pt x="8452" y="2285"/>
                </a:lnTo>
                <a:lnTo>
                  <a:pt x="9093" y="1143"/>
                </a:lnTo>
                <a:close/>
              </a:path>
              <a:path w="10159" h="10794">
                <a:moveTo>
                  <a:pt x="5689" y="0"/>
                </a:moveTo>
                <a:lnTo>
                  <a:pt x="4546" y="1143"/>
                </a:lnTo>
                <a:lnTo>
                  <a:pt x="5689" y="1143"/>
                </a:lnTo>
                <a:lnTo>
                  <a:pt x="5689" y="0"/>
                </a:lnTo>
                <a:close/>
              </a:path>
              <a:path w="10159" h="10794">
                <a:moveTo>
                  <a:pt x="6832" y="0"/>
                </a:moveTo>
                <a:lnTo>
                  <a:pt x="5689" y="1143"/>
                </a:lnTo>
                <a:lnTo>
                  <a:pt x="6832" y="1143"/>
                </a:lnTo>
                <a:lnTo>
                  <a:pt x="6832" y="0"/>
                </a:lnTo>
                <a:close/>
              </a:path>
            </a:pathLst>
          </a:custGeom>
          <a:solidFill>
            <a:srgbClr val="5F606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2" name="object 642"/>
          <p:cNvSpPr/>
          <p:nvPr/>
        </p:nvSpPr>
        <p:spPr>
          <a:xfrm>
            <a:off x="1613573" y="2621940"/>
            <a:ext cx="10160" cy="10795"/>
          </a:xfrm>
          <a:custGeom>
            <a:avLst/>
            <a:gdLst/>
            <a:ahLst/>
            <a:cxnLst/>
            <a:rect l="l" t="t" r="r" b="b"/>
            <a:pathLst>
              <a:path w="10159" h="10794">
                <a:moveTo>
                  <a:pt x="9956" y="5410"/>
                </a:moveTo>
                <a:lnTo>
                  <a:pt x="9093" y="4267"/>
                </a:lnTo>
                <a:lnTo>
                  <a:pt x="9956" y="3136"/>
                </a:lnTo>
                <a:lnTo>
                  <a:pt x="7975" y="3136"/>
                </a:lnTo>
                <a:lnTo>
                  <a:pt x="9093" y="1143"/>
                </a:lnTo>
                <a:lnTo>
                  <a:pt x="6832" y="2285"/>
                </a:lnTo>
                <a:lnTo>
                  <a:pt x="6832" y="0"/>
                </a:lnTo>
                <a:lnTo>
                  <a:pt x="5689" y="1143"/>
                </a:lnTo>
                <a:lnTo>
                  <a:pt x="5689" y="0"/>
                </a:lnTo>
                <a:lnTo>
                  <a:pt x="4546" y="1143"/>
                </a:lnTo>
                <a:lnTo>
                  <a:pt x="3416" y="0"/>
                </a:lnTo>
                <a:lnTo>
                  <a:pt x="3416" y="2285"/>
                </a:lnTo>
                <a:lnTo>
                  <a:pt x="1130" y="1143"/>
                </a:lnTo>
                <a:lnTo>
                  <a:pt x="2273" y="3136"/>
                </a:lnTo>
                <a:lnTo>
                  <a:pt x="0" y="3136"/>
                </a:lnTo>
                <a:lnTo>
                  <a:pt x="1130" y="4267"/>
                </a:lnTo>
                <a:lnTo>
                  <a:pt x="0" y="5410"/>
                </a:lnTo>
                <a:lnTo>
                  <a:pt x="1130" y="6261"/>
                </a:lnTo>
                <a:lnTo>
                  <a:pt x="0" y="7404"/>
                </a:lnTo>
                <a:lnTo>
                  <a:pt x="2273" y="7404"/>
                </a:lnTo>
                <a:lnTo>
                  <a:pt x="1130" y="9385"/>
                </a:lnTo>
                <a:lnTo>
                  <a:pt x="3416" y="8534"/>
                </a:lnTo>
                <a:lnTo>
                  <a:pt x="3416" y="10528"/>
                </a:lnTo>
                <a:lnTo>
                  <a:pt x="4546" y="9385"/>
                </a:lnTo>
                <a:lnTo>
                  <a:pt x="5689" y="10528"/>
                </a:lnTo>
                <a:lnTo>
                  <a:pt x="5689" y="9385"/>
                </a:lnTo>
                <a:lnTo>
                  <a:pt x="6832" y="10528"/>
                </a:lnTo>
                <a:lnTo>
                  <a:pt x="6832" y="8534"/>
                </a:lnTo>
                <a:lnTo>
                  <a:pt x="9093" y="9385"/>
                </a:lnTo>
                <a:lnTo>
                  <a:pt x="7975" y="7404"/>
                </a:lnTo>
                <a:lnTo>
                  <a:pt x="9956" y="7404"/>
                </a:lnTo>
                <a:lnTo>
                  <a:pt x="9093" y="6261"/>
                </a:lnTo>
                <a:lnTo>
                  <a:pt x="9956" y="5410"/>
                </a:lnTo>
                <a:close/>
              </a:path>
            </a:pathLst>
          </a:custGeom>
          <a:ln w="11023">
            <a:solidFill>
              <a:srgbClr val="5F606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3" name="object 643"/>
          <p:cNvSpPr/>
          <p:nvPr/>
        </p:nvSpPr>
        <p:spPr>
          <a:xfrm>
            <a:off x="1610436" y="2816529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5410" y="10515"/>
                </a:moveTo>
                <a:lnTo>
                  <a:pt x="3136" y="10515"/>
                </a:lnTo>
                <a:lnTo>
                  <a:pt x="3136" y="12509"/>
                </a:lnTo>
                <a:lnTo>
                  <a:pt x="5410" y="10515"/>
                </a:lnTo>
                <a:close/>
              </a:path>
              <a:path w="12700" h="12700">
                <a:moveTo>
                  <a:pt x="6553" y="10515"/>
                </a:moveTo>
                <a:lnTo>
                  <a:pt x="5410" y="10515"/>
                </a:lnTo>
                <a:lnTo>
                  <a:pt x="6553" y="12509"/>
                </a:lnTo>
                <a:lnTo>
                  <a:pt x="6553" y="10515"/>
                </a:lnTo>
                <a:close/>
              </a:path>
              <a:path w="12700" h="12700">
                <a:moveTo>
                  <a:pt x="8826" y="10515"/>
                </a:moveTo>
                <a:lnTo>
                  <a:pt x="6553" y="10515"/>
                </a:lnTo>
                <a:lnTo>
                  <a:pt x="8826" y="12509"/>
                </a:lnTo>
                <a:lnTo>
                  <a:pt x="8826" y="10515"/>
                </a:lnTo>
                <a:close/>
              </a:path>
              <a:path w="12700" h="12700">
                <a:moveTo>
                  <a:pt x="9969" y="2273"/>
                </a:moveTo>
                <a:lnTo>
                  <a:pt x="2286" y="2273"/>
                </a:lnTo>
                <a:lnTo>
                  <a:pt x="2286" y="3124"/>
                </a:lnTo>
                <a:lnTo>
                  <a:pt x="0" y="4267"/>
                </a:lnTo>
                <a:lnTo>
                  <a:pt x="1143" y="5410"/>
                </a:lnTo>
                <a:lnTo>
                  <a:pt x="0" y="6248"/>
                </a:lnTo>
                <a:lnTo>
                  <a:pt x="1143" y="7391"/>
                </a:lnTo>
                <a:lnTo>
                  <a:pt x="0" y="8534"/>
                </a:lnTo>
                <a:lnTo>
                  <a:pt x="2286" y="9385"/>
                </a:lnTo>
                <a:lnTo>
                  <a:pt x="2286" y="10515"/>
                </a:lnTo>
                <a:lnTo>
                  <a:pt x="9969" y="10515"/>
                </a:lnTo>
                <a:lnTo>
                  <a:pt x="9969" y="9385"/>
                </a:lnTo>
                <a:lnTo>
                  <a:pt x="12230" y="8534"/>
                </a:lnTo>
                <a:lnTo>
                  <a:pt x="11112" y="7391"/>
                </a:lnTo>
                <a:lnTo>
                  <a:pt x="12230" y="6248"/>
                </a:lnTo>
                <a:lnTo>
                  <a:pt x="11112" y="5410"/>
                </a:lnTo>
                <a:lnTo>
                  <a:pt x="12230" y="4267"/>
                </a:lnTo>
                <a:lnTo>
                  <a:pt x="9969" y="3124"/>
                </a:lnTo>
                <a:lnTo>
                  <a:pt x="9969" y="2273"/>
                </a:lnTo>
                <a:close/>
              </a:path>
              <a:path w="12700" h="12700">
                <a:moveTo>
                  <a:pt x="3136" y="0"/>
                </a:moveTo>
                <a:lnTo>
                  <a:pt x="3136" y="2273"/>
                </a:lnTo>
                <a:lnTo>
                  <a:pt x="5410" y="2273"/>
                </a:lnTo>
                <a:lnTo>
                  <a:pt x="3136" y="0"/>
                </a:lnTo>
                <a:close/>
              </a:path>
              <a:path w="12700" h="12700">
                <a:moveTo>
                  <a:pt x="6553" y="0"/>
                </a:moveTo>
                <a:lnTo>
                  <a:pt x="5410" y="2273"/>
                </a:lnTo>
                <a:lnTo>
                  <a:pt x="6553" y="2273"/>
                </a:lnTo>
                <a:lnTo>
                  <a:pt x="6553" y="0"/>
                </a:lnTo>
                <a:close/>
              </a:path>
              <a:path w="12700" h="12700">
                <a:moveTo>
                  <a:pt x="8826" y="0"/>
                </a:moveTo>
                <a:lnTo>
                  <a:pt x="6553" y="2273"/>
                </a:lnTo>
                <a:lnTo>
                  <a:pt x="8826" y="2273"/>
                </a:lnTo>
                <a:lnTo>
                  <a:pt x="8826" y="0"/>
                </a:lnTo>
                <a:close/>
              </a:path>
            </a:pathLst>
          </a:custGeom>
          <a:solidFill>
            <a:srgbClr val="5F606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4" name="object 644"/>
          <p:cNvSpPr/>
          <p:nvPr/>
        </p:nvSpPr>
        <p:spPr>
          <a:xfrm>
            <a:off x="1610436" y="2816529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12230" y="6248"/>
                </a:moveTo>
                <a:lnTo>
                  <a:pt x="11112" y="5410"/>
                </a:lnTo>
                <a:lnTo>
                  <a:pt x="12230" y="4267"/>
                </a:lnTo>
                <a:lnTo>
                  <a:pt x="9969" y="3124"/>
                </a:lnTo>
                <a:lnTo>
                  <a:pt x="9969" y="2273"/>
                </a:lnTo>
                <a:lnTo>
                  <a:pt x="8826" y="2273"/>
                </a:lnTo>
                <a:lnTo>
                  <a:pt x="8826" y="0"/>
                </a:lnTo>
                <a:lnTo>
                  <a:pt x="6553" y="2273"/>
                </a:lnTo>
                <a:lnTo>
                  <a:pt x="6553" y="0"/>
                </a:lnTo>
                <a:lnTo>
                  <a:pt x="5410" y="2273"/>
                </a:lnTo>
                <a:lnTo>
                  <a:pt x="3136" y="0"/>
                </a:lnTo>
                <a:lnTo>
                  <a:pt x="3136" y="2273"/>
                </a:lnTo>
                <a:lnTo>
                  <a:pt x="2286" y="2273"/>
                </a:lnTo>
                <a:lnTo>
                  <a:pt x="2286" y="3124"/>
                </a:lnTo>
                <a:lnTo>
                  <a:pt x="0" y="4267"/>
                </a:lnTo>
                <a:lnTo>
                  <a:pt x="1143" y="5410"/>
                </a:lnTo>
                <a:lnTo>
                  <a:pt x="0" y="6248"/>
                </a:lnTo>
                <a:lnTo>
                  <a:pt x="1143" y="7391"/>
                </a:lnTo>
                <a:lnTo>
                  <a:pt x="0" y="8534"/>
                </a:lnTo>
                <a:lnTo>
                  <a:pt x="2286" y="9385"/>
                </a:lnTo>
                <a:lnTo>
                  <a:pt x="2286" y="10515"/>
                </a:lnTo>
                <a:lnTo>
                  <a:pt x="3136" y="10515"/>
                </a:lnTo>
                <a:lnTo>
                  <a:pt x="3136" y="12509"/>
                </a:lnTo>
                <a:lnTo>
                  <a:pt x="5410" y="10515"/>
                </a:lnTo>
                <a:lnTo>
                  <a:pt x="6553" y="12509"/>
                </a:lnTo>
                <a:lnTo>
                  <a:pt x="6553" y="10515"/>
                </a:lnTo>
                <a:lnTo>
                  <a:pt x="8826" y="12509"/>
                </a:lnTo>
                <a:lnTo>
                  <a:pt x="8826" y="10515"/>
                </a:lnTo>
                <a:lnTo>
                  <a:pt x="9969" y="10515"/>
                </a:lnTo>
                <a:lnTo>
                  <a:pt x="9969" y="9385"/>
                </a:lnTo>
                <a:lnTo>
                  <a:pt x="12230" y="8534"/>
                </a:lnTo>
                <a:lnTo>
                  <a:pt x="11112" y="7391"/>
                </a:lnTo>
                <a:lnTo>
                  <a:pt x="12230" y="6248"/>
                </a:lnTo>
                <a:close/>
              </a:path>
            </a:pathLst>
          </a:custGeom>
          <a:ln w="11023">
            <a:solidFill>
              <a:srgbClr val="5F606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5" name="object 645"/>
          <p:cNvSpPr/>
          <p:nvPr/>
        </p:nvSpPr>
        <p:spPr>
          <a:xfrm>
            <a:off x="1620405" y="2772143"/>
            <a:ext cx="13335" cy="12700"/>
          </a:xfrm>
          <a:custGeom>
            <a:avLst/>
            <a:gdLst/>
            <a:ahLst/>
            <a:cxnLst/>
            <a:rect l="l" t="t" r="r" b="b"/>
            <a:pathLst>
              <a:path w="13335" h="12700">
                <a:moveTo>
                  <a:pt x="5410" y="10248"/>
                </a:moveTo>
                <a:lnTo>
                  <a:pt x="3124" y="10248"/>
                </a:lnTo>
                <a:lnTo>
                  <a:pt x="4267" y="12522"/>
                </a:lnTo>
                <a:lnTo>
                  <a:pt x="5410" y="10248"/>
                </a:lnTo>
                <a:close/>
              </a:path>
              <a:path w="13335" h="12700">
                <a:moveTo>
                  <a:pt x="7670" y="10248"/>
                </a:moveTo>
                <a:lnTo>
                  <a:pt x="5410" y="10248"/>
                </a:lnTo>
                <a:lnTo>
                  <a:pt x="6527" y="12522"/>
                </a:lnTo>
                <a:lnTo>
                  <a:pt x="7670" y="10248"/>
                </a:lnTo>
                <a:close/>
              </a:path>
              <a:path w="13335" h="12700">
                <a:moveTo>
                  <a:pt x="9944" y="10248"/>
                </a:moveTo>
                <a:lnTo>
                  <a:pt x="7670" y="10248"/>
                </a:lnTo>
                <a:lnTo>
                  <a:pt x="8801" y="12522"/>
                </a:lnTo>
                <a:lnTo>
                  <a:pt x="9944" y="10248"/>
                </a:lnTo>
                <a:close/>
              </a:path>
              <a:path w="13335" h="12700">
                <a:moveTo>
                  <a:pt x="11087" y="1993"/>
                </a:moveTo>
                <a:lnTo>
                  <a:pt x="2260" y="1993"/>
                </a:lnTo>
                <a:lnTo>
                  <a:pt x="2260" y="3124"/>
                </a:lnTo>
                <a:lnTo>
                  <a:pt x="0" y="4267"/>
                </a:lnTo>
                <a:lnTo>
                  <a:pt x="2260" y="5118"/>
                </a:lnTo>
                <a:lnTo>
                  <a:pt x="0" y="6261"/>
                </a:lnTo>
                <a:lnTo>
                  <a:pt x="2260" y="7124"/>
                </a:lnTo>
                <a:lnTo>
                  <a:pt x="0" y="8267"/>
                </a:lnTo>
                <a:lnTo>
                  <a:pt x="2260" y="9385"/>
                </a:lnTo>
                <a:lnTo>
                  <a:pt x="2260" y="10248"/>
                </a:lnTo>
                <a:lnTo>
                  <a:pt x="11087" y="10248"/>
                </a:lnTo>
                <a:lnTo>
                  <a:pt x="11087" y="9385"/>
                </a:lnTo>
                <a:lnTo>
                  <a:pt x="13068" y="8267"/>
                </a:lnTo>
                <a:lnTo>
                  <a:pt x="11087" y="7124"/>
                </a:lnTo>
                <a:lnTo>
                  <a:pt x="13068" y="6261"/>
                </a:lnTo>
                <a:lnTo>
                  <a:pt x="11087" y="5118"/>
                </a:lnTo>
                <a:lnTo>
                  <a:pt x="13068" y="4267"/>
                </a:lnTo>
                <a:lnTo>
                  <a:pt x="11087" y="3124"/>
                </a:lnTo>
                <a:lnTo>
                  <a:pt x="11087" y="1993"/>
                </a:lnTo>
                <a:close/>
              </a:path>
              <a:path w="13335" h="12700">
                <a:moveTo>
                  <a:pt x="4267" y="0"/>
                </a:moveTo>
                <a:lnTo>
                  <a:pt x="3124" y="1993"/>
                </a:lnTo>
                <a:lnTo>
                  <a:pt x="5410" y="1993"/>
                </a:lnTo>
                <a:lnTo>
                  <a:pt x="4267" y="0"/>
                </a:lnTo>
                <a:close/>
              </a:path>
              <a:path w="13335" h="12700">
                <a:moveTo>
                  <a:pt x="6527" y="0"/>
                </a:moveTo>
                <a:lnTo>
                  <a:pt x="5410" y="1993"/>
                </a:lnTo>
                <a:lnTo>
                  <a:pt x="7670" y="1993"/>
                </a:lnTo>
                <a:lnTo>
                  <a:pt x="6527" y="0"/>
                </a:lnTo>
                <a:close/>
              </a:path>
              <a:path w="13335" h="12700">
                <a:moveTo>
                  <a:pt x="8801" y="0"/>
                </a:moveTo>
                <a:lnTo>
                  <a:pt x="7670" y="1993"/>
                </a:lnTo>
                <a:lnTo>
                  <a:pt x="9944" y="1993"/>
                </a:lnTo>
                <a:lnTo>
                  <a:pt x="8801" y="0"/>
                </a:lnTo>
                <a:close/>
              </a:path>
            </a:pathLst>
          </a:custGeom>
          <a:solidFill>
            <a:srgbClr val="5F606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6" name="object 646"/>
          <p:cNvSpPr/>
          <p:nvPr/>
        </p:nvSpPr>
        <p:spPr>
          <a:xfrm>
            <a:off x="1620405" y="2772143"/>
            <a:ext cx="13335" cy="12700"/>
          </a:xfrm>
          <a:custGeom>
            <a:avLst/>
            <a:gdLst/>
            <a:ahLst/>
            <a:cxnLst/>
            <a:rect l="l" t="t" r="r" b="b"/>
            <a:pathLst>
              <a:path w="13335" h="12700">
                <a:moveTo>
                  <a:pt x="13068" y="6261"/>
                </a:moveTo>
                <a:lnTo>
                  <a:pt x="11087" y="5118"/>
                </a:lnTo>
                <a:lnTo>
                  <a:pt x="13068" y="4267"/>
                </a:lnTo>
                <a:lnTo>
                  <a:pt x="11087" y="3124"/>
                </a:lnTo>
                <a:lnTo>
                  <a:pt x="11087" y="1993"/>
                </a:lnTo>
                <a:lnTo>
                  <a:pt x="9944" y="1993"/>
                </a:lnTo>
                <a:lnTo>
                  <a:pt x="8801" y="0"/>
                </a:lnTo>
                <a:lnTo>
                  <a:pt x="7670" y="1993"/>
                </a:lnTo>
                <a:lnTo>
                  <a:pt x="6527" y="0"/>
                </a:lnTo>
                <a:lnTo>
                  <a:pt x="5410" y="1993"/>
                </a:lnTo>
                <a:lnTo>
                  <a:pt x="4267" y="0"/>
                </a:lnTo>
                <a:lnTo>
                  <a:pt x="3124" y="1993"/>
                </a:lnTo>
                <a:lnTo>
                  <a:pt x="2260" y="1993"/>
                </a:lnTo>
                <a:lnTo>
                  <a:pt x="2260" y="3124"/>
                </a:lnTo>
                <a:lnTo>
                  <a:pt x="0" y="4267"/>
                </a:lnTo>
                <a:lnTo>
                  <a:pt x="2260" y="5118"/>
                </a:lnTo>
                <a:lnTo>
                  <a:pt x="0" y="6261"/>
                </a:lnTo>
                <a:lnTo>
                  <a:pt x="2260" y="7124"/>
                </a:lnTo>
                <a:lnTo>
                  <a:pt x="0" y="8267"/>
                </a:lnTo>
                <a:lnTo>
                  <a:pt x="2260" y="9385"/>
                </a:lnTo>
                <a:lnTo>
                  <a:pt x="2260" y="10248"/>
                </a:lnTo>
                <a:lnTo>
                  <a:pt x="3124" y="10248"/>
                </a:lnTo>
                <a:lnTo>
                  <a:pt x="4267" y="12522"/>
                </a:lnTo>
                <a:lnTo>
                  <a:pt x="5410" y="10248"/>
                </a:lnTo>
                <a:lnTo>
                  <a:pt x="6527" y="12522"/>
                </a:lnTo>
                <a:lnTo>
                  <a:pt x="7670" y="10248"/>
                </a:lnTo>
                <a:lnTo>
                  <a:pt x="8801" y="12522"/>
                </a:lnTo>
                <a:lnTo>
                  <a:pt x="9944" y="10248"/>
                </a:lnTo>
                <a:lnTo>
                  <a:pt x="11087" y="10248"/>
                </a:lnTo>
                <a:lnTo>
                  <a:pt x="11087" y="9385"/>
                </a:lnTo>
                <a:lnTo>
                  <a:pt x="13068" y="8267"/>
                </a:lnTo>
                <a:lnTo>
                  <a:pt x="11087" y="7124"/>
                </a:lnTo>
                <a:lnTo>
                  <a:pt x="13068" y="6261"/>
                </a:lnTo>
                <a:close/>
              </a:path>
            </a:pathLst>
          </a:custGeom>
          <a:ln w="11023">
            <a:solidFill>
              <a:srgbClr val="5F606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7" name="object 647"/>
          <p:cNvSpPr/>
          <p:nvPr/>
        </p:nvSpPr>
        <p:spPr>
          <a:xfrm>
            <a:off x="1634617" y="2587802"/>
            <a:ext cx="10160" cy="9525"/>
          </a:xfrm>
          <a:custGeom>
            <a:avLst/>
            <a:gdLst/>
            <a:ahLst/>
            <a:cxnLst/>
            <a:rect l="l" t="t" r="r" b="b"/>
            <a:pathLst>
              <a:path w="10160" h="9525">
                <a:moveTo>
                  <a:pt x="6832" y="7404"/>
                </a:moveTo>
                <a:lnTo>
                  <a:pt x="3428" y="7404"/>
                </a:lnTo>
                <a:lnTo>
                  <a:pt x="3428" y="9398"/>
                </a:lnTo>
                <a:lnTo>
                  <a:pt x="4559" y="8254"/>
                </a:lnTo>
                <a:lnTo>
                  <a:pt x="6832" y="8254"/>
                </a:lnTo>
                <a:lnTo>
                  <a:pt x="6832" y="7404"/>
                </a:lnTo>
                <a:close/>
              </a:path>
              <a:path w="10160" h="9525">
                <a:moveTo>
                  <a:pt x="5689" y="8254"/>
                </a:moveTo>
                <a:lnTo>
                  <a:pt x="4559" y="8254"/>
                </a:lnTo>
                <a:lnTo>
                  <a:pt x="5689" y="9398"/>
                </a:lnTo>
                <a:lnTo>
                  <a:pt x="5689" y="8254"/>
                </a:lnTo>
                <a:close/>
              </a:path>
              <a:path w="10160" h="9525">
                <a:moveTo>
                  <a:pt x="6832" y="8254"/>
                </a:moveTo>
                <a:lnTo>
                  <a:pt x="5689" y="8254"/>
                </a:lnTo>
                <a:lnTo>
                  <a:pt x="6832" y="9398"/>
                </a:lnTo>
                <a:lnTo>
                  <a:pt x="6832" y="8254"/>
                </a:lnTo>
                <a:close/>
              </a:path>
              <a:path w="10160" h="9525">
                <a:moveTo>
                  <a:pt x="7962" y="6261"/>
                </a:moveTo>
                <a:lnTo>
                  <a:pt x="2285" y="6261"/>
                </a:lnTo>
                <a:lnTo>
                  <a:pt x="1143" y="8254"/>
                </a:lnTo>
                <a:lnTo>
                  <a:pt x="3428" y="7404"/>
                </a:lnTo>
                <a:lnTo>
                  <a:pt x="8457" y="7404"/>
                </a:lnTo>
                <a:lnTo>
                  <a:pt x="7962" y="6261"/>
                </a:lnTo>
                <a:close/>
              </a:path>
              <a:path w="10160" h="9525">
                <a:moveTo>
                  <a:pt x="8457" y="7404"/>
                </a:moveTo>
                <a:lnTo>
                  <a:pt x="6832" y="7404"/>
                </a:lnTo>
                <a:lnTo>
                  <a:pt x="8826" y="8254"/>
                </a:lnTo>
                <a:lnTo>
                  <a:pt x="8457" y="7404"/>
                </a:lnTo>
                <a:close/>
              </a:path>
              <a:path w="10160" h="9525">
                <a:moveTo>
                  <a:pt x="8826" y="5397"/>
                </a:moveTo>
                <a:lnTo>
                  <a:pt x="1143" y="5397"/>
                </a:lnTo>
                <a:lnTo>
                  <a:pt x="0" y="6261"/>
                </a:lnTo>
                <a:lnTo>
                  <a:pt x="9956" y="6261"/>
                </a:lnTo>
                <a:lnTo>
                  <a:pt x="8826" y="5397"/>
                </a:lnTo>
                <a:close/>
              </a:path>
              <a:path w="10160" h="9525">
                <a:moveTo>
                  <a:pt x="9956" y="3136"/>
                </a:moveTo>
                <a:lnTo>
                  <a:pt x="0" y="3136"/>
                </a:lnTo>
                <a:lnTo>
                  <a:pt x="1143" y="4267"/>
                </a:lnTo>
                <a:lnTo>
                  <a:pt x="0" y="5397"/>
                </a:lnTo>
                <a:lnTo>
                  <a:pt x="9956" y="5397"/>
                </a:lnTo>
                <a:lnTo>
                  <a:pt x="8826" y="4267"/>
                </a:lnTo>
                <a:lnTo>
                  <a:pt x="9956" y="3136"/>
                </a:lnTo>
                <a:close/>
              </a:path>
              <a:path w="10160" h="9525">
                <a:moveTo>
                  <a:pt x="1143" y="1130"/>
                </a:moveTo>
                <a:lnTo>
                  <a:pt x="2285" y="3136"/>
                </a:lnTo>
                <a:lnTo>
                  <a:pt x="7962" y="3136"/>
                </a:lnTo>
                <a:lnTo>
                  <a:pt x="8334" y="2273"/>
                </a:lnTo>
                <a:lnTo>
                  <a:pt x="3428" y="2273"/>
                </a:lnTo>
                <a:lnTo>
                  <a:pt x="1143" y="1130"/>
                </a:lnTo>
                <a:close/>
              </a:path>
              <a:path w="10160" h="9525">
                <a:moveTo>
                  <a:pt x="3428" y="0"/>
                </a:moveTo>
                <a:lnTo>
                  <a:pt x="3428" y="2273"/>
                </a:lnTo>
                <a:lnTo>
                  <a:pt x="6832" y="2273"/>
                </a:lnTo>
                <a:lnTo>
                  <a:pt x="6832" y="1130"/>
                </a:lnTo>
                <a:lnTo>
                  <a:pt x="4559" y="1130"/>
                </a:lnTo>
                <a:lnTo>
                  <a:pt x="3428" y="0"/>
                </a:lnTo>
                <a:close/>
              </a:path>
              <a:path w="10160" h="9525">
                <a:moveTo>
                  <a:pt x="8826" y="1130"/>
                </a:moveTo>
                <a:lnTo>
                  <a:pt x="6832" y="2273"/>
                </a:lnTo>
                <a:lnTo>
                  <a:pt x="8334" y="2273"/>
                </a:lnTo>
                <a:lnTo>
                  <a:pt x="8826" y="1130"/>
                </a:lnTo>
                <a:close/>
              </a:path>
              <a:path w="10160" h="9525">
                <a:moveTo>
                  <a:pt x="5689" y="0"/>
                </a:moveTo>
                <a:lnTo>
                  <a:pt x="4559" y="1130"/>
                </a:lnTo>
                <a:lnTo>
                  <a:pt x="5689" y="1130"/>
                </a:lnTo>
                <a:lnTo>
                  <a:pt x="5689" y="0"/>
                </a:lnTo>
                <a:close/>
              </a:path>
              <a:path w="10160" h="9525">
                <a:moveTo>
                  <a:pt x="6832" y="0"/>
                </a:moveTo>
                <a:lnTo>
                  <a:pt x="5689" y="1130"/>
                </a:lnTo>
                <a:lnTo>
                  <a:pt x="6832" y="1130"/>
                </a:lnTo>
                <a:lnTo>
                  <a:pt x="6832" y="0"/>
                </a:lnTo>
                <a:close/>
              </a:path>
            </a:pathLst>
          </a:custGeom>
          <a:solidFill>
            <a:srgbClr val="5F606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8" name="object 648"/>
          <p:cNvSpPr/>
          <p:nvPr/>
        </p:nvSpPr>
        <p:spPr>
          <a:xfrm>
            <a:off x="1634617" y="2587802"/>
            <a:ext cx="10160" cy="9525"/>
          </a:xfrm>
          <a:custGeom>
            <a:avLst/>
            <a:gdLst/>
            <a:ahLst/>
            <a:cxnLst/>
            <a:rect l="l" t="t" r="r" b="b"/>
            <a:pathLst>
              <a:path w="10160" h="9525">
                <a:moveTo>
                  <a:pt x="9956" y="5397"/>
                </a:moveTo>
                <a:lnTo>
                  <a:pt x="8826" y="4267"/>
                </a:lnTo>
                <a:lnTo>
                  <a:pt x="9956" y="3136"/>
                </a:lnTo>
                <a:lnTo>
                  <a:pt x="7962" y="3136"/>
                </a:lnTo>
                <a:lnTo>
                  <a:pt x="8826" y="1130"/>
                </a:lnTo>
                <a:lnTo>
                  <a:pt x="6832" y="2273"/>
                </a:lnTo>
                <a:lnTo>
                  <a:pt x="6832" y="0"/>
                </a:lnTo>
                <a:lnTo>
                  <a:pt x="5689" y="1130"/>
                </a:lnTo>
                <a:lnTo>
                  <a:pt x="5689" y="0"/>
                </a:lnTo>
                <a:lnTo>
                  <a:pt x="4559" y="1130"/>
                </a:lnTo>
                <a:lnTo>
                  <a:pt x="3428" y="0"/>
                </a:lnTo>
                <a:lnTo>
                  <a:pt x="3428" y="2273"/>
                </a:lnTo>
                <a:lnTo>
                  <a:pt x="1143" y="1130"/>
                </a:lnTo>
                <a:lnTo>
                  <a:pt x="2285" y="3136"/>
                </a:lnTo>
                <a:lnTo>
                  <a:pt x="0" y="3136"/>
                </a:lnTo>
                <a:lnTo>
                  <a:pt x="1143" y="4267"/>
                </a:lnTo>
                <a:lnTo>
                  <a:pt x="0" y="5397"/>
                </a:lnTo>
                <a:lnTo>
                  <a:pt x="1143" y="5397"/>
                </a:lnTo>
                <a:lnTo>
                  <a:pt x="0" y="6261"/>
                </a:lnTo>
                <a:lnTo>
                  <a:pt x="2285" y="6261"/>
                </a:lnTo>
                <a:lnTo>
                  <a:pt x="1143" y="8254"/>
                </a:lnTo>
                <a:lnTo>
                  <a:pt x="3428" y="7404"/>
                </a:lnTo>
                <a:lnTo>
                  <a:pt x="3428" y="9398"/>
                </a:lnTo>
                <a:lnTo>
                  <a:pt x="4559" y="8254"/>
                </a:lnTo>
                <a:lnTo>
                  <a:pt x="5689" y="9398"/>
                </a:lnTo>
                <a:lnTo>
                  <a:pt x="5689" y="8254"/>
                </a:lnTo>
                <a:lnTo>
                  <a:pt x="6832" y="9398"/>
                </a:lnTo>
                <a:lnTo>
                  <a:pt x="6832" y="7404"/>
                </a:lnTo>
                <a:lnTo>
                  <a:pt x="8826" y="8254"/>
                </a:lnTo>
                <a:lnTo>
                  <a:pt x="7962" y="6261"/>
                </a:lnTo>
                <a:lnTo>
                  <a:pt x="9956" y="6261"/>
                </a:lnTo>
                <a:lnTo>
                  <a:pt x="8826" y="5397"/>
                </a:lnTo>
                <a:lnTo>
                  <a:pt x="9956" y="5397"/>
                </a:lnTo>
                <a:close/>
              </a:path>
            </a:pathLst>
          </a:custGeom>
          <a:ln w="11023">
            <a:solidFill>
              <a:srgbClr val="5F606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9" name="object 649"/>
          <p:cNvSpPr/>
          <p:nvPr/>
        </p:nvSpPr>
        <p:spPr>
          <a:xfrm>
            <a:off x="1562633" y="2629344"/>
            <a:ext cx="11430" cy="10795"/>
          </a:xfrm>
          <a:custGeom>
            <a:avLst/>
            <a:gdLst/>
            <a:ahLst/>
            <a:cxnLst/>
            <a:rect l="l" t="t" r="r" b="b"/>
            <a:pathLst>
              <a:path w="11430" h="10794">
                <a:moveTo>
                  <a:pt x="7975" y="8242"/>
                </a:moveTo>
                <a:lnTo>
                  <a:pt x="3428" y="8242"/>
                </a:lnTo>
                <a:lnTo>
                  <a:pt x="3428" y="10236"/>
                </a:lnTo>
                <a:lnTo>
                  <a:pt x="4571" y="9385"/>
                </a:lnTo>
                <a:lnTo>
                  <a:pt x="7975" y="9385"/>
                </a:lnTo>
                <a:lnTo>
                  <a:pt x="7975" y="8242"/>
                </a:lnTo>
                <a:close/>
              </a:path>
              <a:path w="11430" h="10794">
                <a:moveTo>
                  <a:pt x="6845" y="9385"/>
                </a:moveTo>
                <a:lnTo>
                  <a:pt x="4571" y="9385"/>
                </a:lnTo>
                <a:lnTo>
                  <a:pt x="5702" y="10236"/>
                </a:lnTo>
                <a:lnTo>
                  <a:pt x="6845" y="9385"/>
                </a:lnTo>
                <a:close/>
              </a:path>
              <a:path w="11430" h="10794">
                <a:moveTo>
                  <a:pt x="7975" y="9385"/>
                </a:moveTo>
                <a:lnTo>
                  <a:pt x="6845" y="9385"/>
                </a:lnTo>
                <a:lnTo>
                  <a:pt x="7975" y="10236"/>
                </a:lnTo>
                <a:lnTo>
                  <a:pt x="7975" y="9385"/>
                </a:lnTo>
                <a:close/>
              </a:path>
              <a:path w="11430" h="10794">
                <a:moveTo>
                  <a:pt x="9118" y="7112"/>
                </a:moveTo>
                <a:lnTo>
                  <a:pt x="2285" y="7112"/>
                </a:lnTo>
                <a:lnTo>
                  <a:pt x="1143" y="9385"/>
                </a:lnTo>
                <a:lnTo>
                  <a:pt x="3428" y="8242"/>
                </a:lnTo>
                <a:lnTo>
                  <a:pt x="9541" y="8242"/>
                </a:lnTo>
                <a:lnTo>
                  <a:pt x="9118" y="7112"/>
                </a:lnTo>
                <a:close/>
              </a:path>
              <a:path w="11430" h="10794">
                <a:moveTo>
                  <a:pt x="9541" y="8242"/>
                </a:moveTo>
                <a:lnTo>
                  <a:pt x="7975" y="8242"/>
                </a:lnTo>
                <a:lnTo>
                  <a:pt x="9969" y="9385"/>
                </a:lnTo>
                <a:lnTo>
                  <a:pt x="9541" y="8242"/>
                </a:lnTo>
                <a:close/>
              </a:path>
              <a:path w="11430" h="10794">
                <a:moveTo>
                  <a:pt x="11112" y="3124"/>
                </a:moveTo>
                <a:lnTo>
                  <a:pt x="0" y="3124"/>
                </a:lnTo>
                <a:lnTo>
                  <a:pt x="1143" y="3975"/>
                </a:lnTo>
                <a:lnTo>
                  <a:pt x="0" y="5118"/>
                </a:lnTo>
                <a:lnTo>
                  <a:pt x="1143" y="6261"/>
                </a:lnTo>
                <a:lnTo>
                  <a:pt x="0" y="7112"/>
                </a:lnTo>
                <a:lnTo>
                  <a:pt x="11112" y="7112"/>
                </a:lnTo>
                <a:lnTo>
                  <a:pt x="9969" y="6261"/>
                </a:lnTo>
                <a:lnTo>
                  <a:pt x="11112" y="5118"/>
                </a:lnTo>
                <a:lnTo>
                  <a:pt x="9969" y="3975"/>
                </a:lnTo>
                <a:lnTo>
                  <a:pt x="11112" y="3124"/>
                </a:lnTo>
                <a:close/>
              </a:path>
              <a:path w="11430" h="10794">
                <a:moveTo>
                  <a:pt x="1143" y="1130"/>
                </a:moveTo>
                <a:lnTo>
                  <a:pt x="2285" y="3124"/>
                </a:lnTo>
                <a:lnTo>
                  <a:pt x="9118" y="3124"/>
                </a:lnTo>
                <a:lnTo>
                  <a:pt x="9606" y="1981"/>
                </a:lnTo>
                <a:lnTo>
                  <a:pt x="3428" y="1981"/>
                </a:lnTo>
                <a:lnTo>
                  <a:pt x="1143" y="1130"/>
                </a:lnTo>
                <a:close/>
              </a:path>
              <a:path w="11430" h="10794">
                <a:moveTo>
                  <a:pt x="3428" y="0"/>
                </a:moveTo>
                <a:lnTo>
                  <a:pt x="3428" y="1981"/>
                </a:lnTo>
                <a:lnTo>
                  <a:pt x="7975" y="1981"/>
                </a:lnTo>
                <a:lnTo>
                  <a:pt x="7975" y="1130"/>
                </a:lnTo>
                <a:lnTo>
                  <a:pt x="4571" y="1130"/>
                </a:lnTo>
                <a:lnTo>
                  <a:pt x="3428" y="0"/>
                </a:lnTo>
                <a:close/>
              </a:path>
              <a:path w="11430" h="10794">
                <a:moveTo>
                  <a:pt x="9969" y="1130"/>
                </a:moveTo>
                <a:lnTo>
                  <a:pt x="7975" y="1981"/>
                </a:lnTo>
                <a:lnTo>
                  <a:pt x="9606" y="1981"/>
                </a:lnTo>
                <a:lnTo>
                  <a:pt x="9969" y="1130"/>
                </a:lnTo>
                <a:close/>
              </a:path>
              <a:path w="11430" h="10794">
                <a:moveTo>
                  <a:pt x="5702" y="0"/>
                </a:moveTo>
                <a:lnTo>
                  <a:pt x="4571" y="1130"/>
                </a:lnTo>
                <a:lnTo>
                  <a:pt x="6845" y="1130"/>
                </a:lnTo>
                <a:lnTo>
                  <a:pt x="5702" y="0"/>
                </a:lnTo>
                <a:close/>
              </a:path>
              <a:path w="11430" h="10794">
                <a:moveTo>
                  <a:pt x="7975" y="0"/>
                </a:moveTo>
                <a:lnTo>
                  <a:pt x="6845" y="1130"/>
                </a:lnTo>
                <a:lnTo>
                  <a:pt x="7975" y="1130"/>
                </a:lnTo>
                <a:lnTo>
                  <a:pt x="7975" y="0"/>
                </a:lnTo>
                <a:close/>
              </a:path>
            </a:pathLst>
          </a:custGeom>
          <a:solidFill>
            <a:srgbClr val="5F606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0" name="object 650"/>
          <p:cNvSpPr/>
          <p:nvPr/>
        </p:nvSpPr>
        <p:spPr>
          <a:xfrm>
            <a:off x="1562633" y="2629344"/>
            <a:ext cx="11430" cy="10795"/>
          </a:xfrm>
          <a:custGeom>
            <a:avLst/>
            <a:gdLst/>
            <a:ahLst/>
            <a:cxnLst/>
            <a:rect l="l" t="t" r="r" b="b"/>
            <a:pathLst>
              <a:path w="11430" h="10794">
                <a:moveTo>
                  <a:pt x="11112" y="5118"/>
                </a:moveTo>
                <a:lnTo>
                  <a:pt x="9969" y="3975"/>
                </a:lnTo>
                <a:lnTo>
                  <a:pt x="11112" y="3124"/>
                </a:lnTo>
                <a:lnTo>
                  <a:pt x="9118" y="3124"/>
                </a:lnTo>
                <a:lnTo>
                  <a:pt x="9969" y="1130"/>
                </a:lnTo>
                <a:lnTo>
                  <a:pt x="7975" y="1981"/>
                </a:lnTo>
                <a:lnTo>
                  <a:pt x="7975" y="0"/>
                </a:lnTo>
                <a:lnTo>
                  <a:pt x="6845" y="1130"/>
                </a:lnTo>
                <a:lnTo>
                  <a:pt x="5702" y="0"/>
                </a:lnTo>
                <a:lnTo>
                  <a:pt x="4571" y="1130"/>
                </a:lnTo>
                <a:lnTo>
                  <a:pt x="3428" y="0"/>
                </a:lnTo>
                <a:lnTo>
                  <a:pt x="3428" y="1981"/>
                </a:lnTo>
                <a:lnTo>
                  <a:pt x="1143" y="1130"/>
                </a:lnTo>
                <a:lnTo>
                  <a:pt x="2285" y="3124"/>
                </a:lnTo>
                <a:lnTo>
                  <a:pt x="0" y="3124"/>
                </a:lnTo>
                <a:lnTo>
                  <a:pt x="1143" y="3975"/>
                </a:lnTo>
                <a:lnTo>
                  <a:pt x="0" y="5118"/>
                </a:lnTo>
                <a:lnTo>
                  <a:pt x="1143" y="6261"/>
                </a:lnTo>
                <a:lnTo>
                  <a:pt x="0" y="7112"/>
                </a:lnTo>
                <a:lnTo>
                  <a:pt x="2285" y="7112"/>
                </a:lnTo>
                <a:lnTo>
                  <a:pt x="1143" y="9385"/>
                </a:lnTo>
                <a:lnTo>
                  <a:pt x="3428" y="8242"/>
                </a:lnTo>
                <a:lnTo>
                  <a:pt x="3428" y="10236"/>
                </a:lnTo>
                <a:lnTo>
                  <a:pt x="4571" y="9385"/>
                </a:lnTo>
                <a:lnTo>
                  <a:pt x="5702" y="10236"/>
                </a:lnTo>
                <a:lnTo>
                  <a:pt x="6845" y="9385"/>
                </a:lnTo>
                <a:lnTo>
                  <a:pt x="7975" y="10236"/>
                </a:lnTo>
                <a:lnTo>
                  <a:pt x="7975" y="8242"/>
                </a:lnTo>
                <a:lnTo>
                  <a:pt x="9969" y="9385"/>
                </a:lnTo>
                <a:lnTo>
                  <a:pt x="9118" y="7112"/>
                </a:lnTo>
                <a:lnTo>
                  <a:pt x="11112" y="7112"/>
                </a:lnTo>
                <a:lnTo>
                  <a:pt x="9969" y="6261"/>
                </a:lnTo>
                <a:lnTo>
                  <a:pt x="11112" y="5118"/>
                </a:lnTo>
                <a:close/>
              </a:path>
            </a:pathLst>
          </a:custGeom>
          <a:ln w="11023">
            <a:solidFill>
              <a:srgbClr val="5F606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1" name="object 651"/>
          <p:cNvSpPr/>
          <p:nvPr/>
        </p:nvSpPr>
        <p:spPr>
          <a:xfrm>
            <a:off x="1587119" y="2748254"/>
            <a:ext cx="10160" cy="10795"/>
          </a:xfrm>
          <a:custGeom>
            <a:avLst/>
            <a:gdLst/>
            <a:ahLst/>
            <a:cxnLst/>
            <a:rect l="l" t="t" r="r" b="b"/>
            <a:pathLst>
              <a:path w="10159" h="10794">
                <a:moveTo>
                  <a:pt x="6553" y="8254"/>
                </a:moveTo>
                <a:lnTo>
                  <a:pt x="3403" y="8254"/>
                </a:lnTo>
                <a:lnTo>
                  <a:pt x="3403" y="10515"/>
                </a:lnTo>
                <a:lnTo>
                  <a:pt x="4533" y="9398"/>
                </a:lnTo>
                <a:lnTo>
                  <a:pt x="6553" y="9398"/>
                </a:lnTo>
                <a:lnTo>
                  <a:pt x="6553" y="8254"/>
                </a:lnTo>
                <a:close/>
              </a:path>
              <a:path w="10159" h="10794">
                <a:moveTo>
                  <a:pt x="5410" y="9398"/>
                </a:moveTo>
                <a:lnTo>
                  <a:pt x="4533" y="9398"/>
                </a:lnTo>
                <a:lnTo>
                  <a:pt x="5410" y="10515"/>
                </a:lnTo>
                <a:lnTo>
                  <a:pt x="5410" y="9398"/>
                </a:lnTo>
                <a:close/>
              </a:path>
              <a:path w="10159" h="10794">
                <a:moveTo>
                  <a:pt x="6553" y="9398"/>
                </a:moveTo>
                <a:lnTo>
                  <a:pt x="5410" y="9398"/>
                </a:lnTo>
                <a:lnTo>
                  <a:pt x="6553" y="10515"/>
                </a:lnTo>
                <a:lnTo>
                  <a:pt x="6553" y="9398"/>
                </a:lnTo>
                <a:close/>
              </a:path>
              <a:path w="10159" h="10794">
                <a:moveTo>
                  <a:pt x="7658" y="7391"/>
                </a:moveTo>
                <a:lnTo>
                  <a:pt x="2286" y="7391"/>
                </a:lnTo>
                <a:lnTo>
                  <a:pt x="1143" y="9398"/>
                </a:lnTo>
                <a:lnTo>
                  <a:pt x="3403" y="8254"/>
                </a:lnTo>
                <a:lnTo>
                  <a:pt x="8150" y="8254"/>
                </a:lnTo>
                <a:lnTo>
                  <a:pt x="7658" y="7391"/>
                </a:lnTo>
                <a:close/>
              </a:path>
              <a:path w="10159" h="10794">
                <a:moveTo>
                  <a:pt x="8150" y="8254"/>
                </a:moveTo>
                <a:lnTo>
                  <a:pt x="6553" y="8254"/>
                </a:lnTo>
                <a:lnTo>
                  <a:pt x="8801" y="9398"/>
                </a:lnTo>
                <a:lnTo>
                  <a:pt x="8150" y="8254"/>
                </a:lnTo>
                <a:close/>
              </a:path>
              <a:path w="10159" h="10794">
                <a:moveTo>
                  <a:pt x="9944" y="3124"/>
                </a:moveTo>
                <a:lnTo>
                  <a:pt x="0" y="3124"/>
                </a:lnTo>
                <a:lnTo>
                  <a:pt x="1143" y="4267"/>
                </a:lnTo>
                <a:lnTo>
                  <a:pt x="0" y="5130"/>
                </a:lnTo>
                <a:lnTo>
                  <a:pt x="1143" y="6248"/>
                </a:lnTo>
                <a:lnTo>
                  <a:pt x="0" y="7391"/>
                </a:lnTo>
                <a:lnTo>
                  <a:pt x="9944" y="7391"/>
                </a:lnTo>
                <a:lnTo>
                  <a:pt x="8801" y="6248"/>
                </a:lnTo>
                <a:lnTo>
                  <a:pt x="9944" y="5130"/>
                </a:lnTo>
                <a:lnTo>
                  <a:pt x="8801" y="4267"/>
                </a:lnTo>
                <a:lnTo>
                  <a:pt x="9944" y="3124"/>
                </a:lnTo>
                <a:close/>
              </a:path>
              <a:path w="10159" h="10794">
                <a:moveTo>
                  <a:pt x="1143" y="1130"/>
                </a:moveTo>
                <a:lnTo>
                  <a:pt x="2286" y="3124"/>
                </a:lnTo>
                <a:lnTo>
                  <a:pt x="7658" y="3124"/>
                </a:lnTo>
                <a:lnTo>
                  <a:pt x="8145" y="2273"/>
                </a:lnTo>
                <a:lnTo>
                  <a:pt x="3403" y="2273"/>
                </a:lnTo>
                <a:lnTo>
                  <a:pt x="1143" y="1130"/>
                </a:lnTo>
                <a:close/>
              </a:path>
              <a:path w="10159" h="10794">
                <a:moveTo>
                  <a:pt x="3403" y="0"/>
                </a:moveTo>
                <a:lnTo>
                  <a:pt x="3403" y="2273"/>
                </a:lnTo>
                <a:lnTo>
                  <a:pt x="6553" y="2273"/>
                </a:lnTo>
                <a:lnTo>
                  <a:pt x="6553" y="1130"/>
                </a:lnTo>
                <a:lnTo>
                  <a:pt x="4533" y="1130"/>
                </a:lnTo>
                <a:lnTo>
                  <a:pt x="3403" y="0"/>
                </a:lnTo>
                <a:close/>
              </a:path>
              <a:path w="10159" h="10794">
                <a:moveTo>
                  <a:pt x="8801" y="1130"/>
                </a:moveTo>
                <a:lnTo>
                  <a:pt x="6553" y="2273"/>
                </a:lnTo>
                <a:lnTo>
                  <a:pt x="8145" y="2273"/>
                </a:lnTo>
                <a:lnTo>
                  <a:pt x="8801" y="1130"/>
                </a:lnTo>
                <a:close/>
              </a:path>
              <a:path w="10159" h="10794">
                <a:moveTo>
                  <a:pt x="5410" y="0"/>
                </a:moveTo>
                <a:lnTo>
                  <a:pt x="4533" y="1130"/>
                </a:lnTo>
                <a:lnTo>
                  <a:pt x="5410" y="1130"/>
                </a:lnTo>
                <a:lnTo>
                  <a:pt x="5410" y="0"/>
                </a:lnTo>
                <a:close/>
              </a:path>
              <a:path w="10159" h="10794">
                <a:moveTo>
                  <a:pt x="6553" y="0"/>
                </a:moveTo>
                <a:lnTo>
                  <a:pt x="5410" y="1130"/>
                </a:lnTo>
                <a:lnTo>
                  <a:pt x="6553" y="1130"/>
                </a:lnTo>
                <a:lnTo>
                  <a:pt x="6553" y="0"/>
                </a:lnTo>
                <a:close/>
              </a:path>
            </a:pathLst>
          </a:custGeom>
          <a:solidFill>
            <a:srgbClr val="5F606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2" name="object 652"/>
          <p:cNvSpPr/>
          <p:nvPr/>
        </p:nvSpPr>
        <p:spPr>
          <a:xfrm>
            <a:off x="1587119" y="2748254"/>
            <a:ext cx="10160" cy="10795"/>
          </a:xfrm>
          <a:custGeom>
            <a:avLst/>
            <a:gdLst/>
            <a:ahLst/>
            <a:cxnLst/>
            <a:rect l="l" t="t" r="r" b="b"/>
            <a:pathLst>
              <a:path w="10159" h="10794">
                <a:moveTo>
                  <a:pt x="9944" y="5130"/>
                </a:moveTo>
                <a:lnTo>
                  <a:pt x="8801" y="4267"/>
                </a:lnTo>
                <a:lnTo>
                  <a:pt x="9944" y="3124"/>
                </a:lnTo>
                <a:lnTo>
                  <a:pt x="7658" y="3124"/>
                </a:lnTo>
                <a:lnTo>
                  <a:pt x="8801" y="1130"/>
                </a:lnTo>
                <a:lnTo>
                  <a:pt x="6553" y="2273"/>
                </a:lnTo>
                <a:lnTo>
                  <a:pt x="6553" y="0"/>
                </a:lnTo>
                <a:lnTo>
                  <a:pt x="5410" y="1130"/>
                </a:lnTo>
                <a:lnTo>
                  <a:pt x="5410" y="0"/>
                </a:lnTo>
                <a:lnTo>
                  <a:pt x="4533" y="1130"/>
                </a:lnTo>
                <a:lnTo>
                  <a:pt x="3403" y="0"/>
                </a:lnTo>
                <a:lnTo>
                  <a:pt x="3403" y="2273"/>
                </a:lnTo>
                <a:lnTo>
                  <a:pt x="1143" y="1130"/>
                </a:lnTo>
                <a:lnTo>
                  <a:pt x="2286" y="3124"/>
                </a:lnTo>
                <a:lnTo>
                  <a:pt x="0" y="3124"/>
                </a:lnTo>
                <a:lnTo>
                  <a:pt x="1143" y="4267"/>
                </a:lnTo>
                <a:lnTo>
                  <a:pt x="0" y="5130"/>
                </a:lnTo>
                <a:lnTo>
                  <a:pt x="1143" y="6248"/>
                </a:lnTo>
                <a:lnTo>
                  <a:pt x="0" y="7391"/>
                </a:lnTo>
                <a:lnTo>
                  <a:pt x="2286" y="7391"/>
                </a:lnTo>
                <a:lnTo>
                  <a:pt x="1143" y="9398"/>
                </a:lnTo>
                <a:lnTo>
                  <a:pt x="3403" y="8254"/>
                </a:lnTo>
                <a:lnTo>
                  <a:pt x="3403" y="10515"/>
                </a:lnTo>
                <a:lnTo>
                  <a:pt x="4533" y="9398"/>
                </a:lnTo>
                <a:lnTo>
                  <a:pt x="5410" y="10515"/>
                </a:lnTo>
                <a:lnTo>
                  <a:pt x="5410" y="9398"/>
                </a:lnTo>
                <a:lnTo>
                  <a:pt x="6553" y="10515"/>
                </a:lnTo>
                <a:lnTo>
                  <a:pt x="6553" y="8254"/>
                </a:lnTo>
                <a:lnTo>
                  <a:pt x="8801" y="9398"/>
                </a:lnTo>
                <a:lnTo>
                  <a:pt x="7658" y="7391"/>
                </a:lnTo>
                <a:lnTo>
                  <a:pt x="9944" y="7391"/>
                </a:lnTo>
                <a:lnTo>
                  <a:pt x="8801" y="6248"/>
                </a:lnTo>
                <a:lnTo>
                  <a:pt x="9944" y="5130"/>
                </a:lnTo>
                <a:close/>
              </a:path>
            </a:pathLst>
          </a:custGeom>
          <a:ln w="11023">
            <a:solidFill>
              <a:srgbClr val="5F606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3" name="object 653"/>
          <p:cNvSpPr/>
          <p:nvPr/>
        </p:nvSpPr>
        <p:spPr>
          <a:xfrm>
            <a:off x="1547279" y="2668600"/>
            <a:ext cx="10160" cy="10795"/>
          </a:xfrm>
          <a:custGeom>
            <a:avLst/>
            <a:gdLst/>
            <a:ahLst/>
            <a:cxnLst/>
            <a:rect l="l" t="t" r="r" b="b"/>
            <a:pathLst>
              <a:path w="10159" h="10794">
                <a:moveTo>
                  <a:pt x="6553" y="8242"/>
                </a:moveTo>
                <a:lnTo>
                  <a:pt x="3428" y="8242"/>
                </a:lnTo>
                <a:lnTo>
                  <a:pt x="3428" y="10515"/>
                </a:lnTo>
                <a:lnTo>
                  <a:pt x="4571" y="9385"/>
                </a:lnTo>
                <a:lnTo>
                  <a:pt x="6553" y="9385"/>
                </a:lnTo>
                <a:lnTo>
                  <a:pt x="6553" y="8242"/>
                </a:lnTo>
                <a:close/>
              </a:path>
              <a:path w="10159" h="10794">
                <a:moveTo>
                  <a:pt x="5410" y="9385"/>
                </a:moveTo>
                <a:lnTo>
                  <a:pt x="4571" y="9385"/>
                </a:lnTo>
                <a:lnTo>
                  <a:pt x="5410" y="10515"/>
                </a:lnTo>
                <a:lnTo>
                  <a:pt x="5410" y="9385"/>
                </a:lnTo>
                <a:close/>
              </a:path>
              <a:path w="10159" h="10794">
                <a:moveTo>
                  <a:pt x="6553" y="9385"/>
                </a:moveTo>
                <a:lnTo>
                  <a:pt x="5410" y="9385"/>
                </a:lnTo>
                <a:lnTo>
                  <a:pt x="6553" y="10515"/>
                </a:lnTo>
                <a:lnTo>
                  <a:pt x="6553" y="9385"/>
                </a:lnTo>
                <a:close/>
              </a:path>
              <a:path w="10159" h="10794">
                <a:moveTo>
                  <a:pt x="7696" y="7391"/>
                </a:moveTo>
                <a:lnTo>
                  <a:pt x="2286" y="7391"/>
                </a:lnTo>
                <a:lnTo>
                  <a:pt x="1143" y="9385"/>
                </a:lnTo>
                <a:lnTo>
                  <a:pt x="3428" y="8242"/>
                </a:lnTo>
                <a:lnTo>
                  <a:pt x="8183" y="8242"/>
                </a:lnTo>
                <a:lnTo>
                  <a:pt x="7696" y="7391"/>
                </a:lnTo>
                <a:close/>
              </a:path>
              <a:path w="10159" h="10794">
                <a:moveTo>
                  <a:pt x="8183" y="8242"/>
                </a:moveTo>
                <a:lnTo>
                  <a:pt x="6553" y="8242"/>
                </a:lnTo>
                <a:lnTo>
                  <a:pt x="8839" y="9385"/>
                </a:lnTo>
                <a:lnTo>
                  <a:pt x="8183" y="8242"/>
                </a:lnTo>
                <a:close/>
              </a:path>
              <a:path w="10159" h="10794">
                <a:moveTo>
                  <a:pt x="9969" y="3124"/>
                </a:moveTo>
                <a:lnTo>
                  <a:pt x="0" y="3124"/>
                </a:lnTo>
                <a:lnTo>
                  <a:pt x="1143" y="4267"/>
                </a:lnTo>
                <a:lnTo>
                  <a:pt x="0" y="5118"/>
                </a:lnTo>
                <a:lnTo>
                  <a:pt x="1143" y="6248"/>
                </a:lnTo>
                <a:lnTo>
                  <a:pt x="0" y="7391"/>
                </a:lnTo>
                <a:lnTo>
                  <a:pt x="9969" y="7391"/>
                </a:lnTo>
                <a:lnTo>
                  <a:pt x="8839" y="6248"/>
                </a:lnTo>
                <a:lnTo>
                  <a:pt x="9969" y="5118"/>
                </a:lnTo>
                <a:lnTo>
                  <a:pt x="8839" y="4267"/>
                </a:lnTo>
                <a:lnTo>
                  <a:pt x="9969" y="3124"/>
                </a:lnTo>
                <a:close/>
              </a:path>
              <a:path w="10159" h="10794">
                <a:moveTo>
                  <a:pt x="1143" y="1143"/>
                </a:moveTo>
                <a:lnTo>
                  <a:pt x="2286" y="3124"/>
                </a:lnTo>
                <a:lnTo>
                  <a:pt x="7696" y="3124"/>
                </a:lnTo>
                <a:lnTo>
                  <a:pt x="8355" y="1981"/>
                </a:lnTo>
                <a:lnTo>
                  <a:pt x="3428" y="1981"/>
                </a:lnTo>
                <a:lnTo>
                  <a:pt x="1143" y="1143"/>
                </a:lnTo>
                <a:close/>
              </a:path>
              <a:path w="10159" h="10794">
                <a:moveTo>
                  <a:pt x="3428" y="0"/>
                </a:moveTo>
                <a:lnTo>
                  <a:pt x="3428" y="1981"/>
                </a:lnTo>
                <a:lnTo>
                  <a:pt x="6553" y="1981"/>
                </a:lnTo>
                <a:lnTo>
                  <a:pt x="6553" y="1143"/>
                </a:lnTo>
                <a:lnTo>
                  <a:pt x="4571" y="1143"/>
                </a:lnTo>
                <a:lnTo>
                  <a:pt x="3428" y="0"/>
                </a:lnTo>
                <a:close/>
              </a:path>
              <a:path w="10159" h="10794">
                <a:moveTo>
                  <a:pt x="8839" y="1143"/>
                </a:moveTo>
                <a:lnTo>
                  <a:pt x="6553" y="1981"/>
                </a:lnTo>
                <a:lnTo>
                  <a:pt x="8355" y="1981"/>
                </a:lnTo>
                <a:lnTo>
                  <a:pt x="8839" y="1143"/>
                </a:lnTo>
                <a:close/>
              </a:path>
              <a:path w="10159" h="10794">
                <a:moveTo>
                  <a:pt x="5410" y="0"/>
                </a:moveTo>
                <a:lnTo>
                  <a:pt x="4571" y="1143"/>
                </a:lnTo>
                <a:lnTo>
                  <a:pt x="5410" y="1143"/>
                </a:lnTo>
                <a:lnTo>
                  <a:pt x="5410" y="0"/>
                </a:lnTo>
                <a:close/>
              </a:path>
              <a:path w="10159" h="10794">
                <a:moveTo>
                  <a:pt x="6553" y="0"/>
                </a:moveTo>
                <a:lnTo>
                  <a:pt x="5410" y="1143"/>
                </a:lnTo>
                <a:lnTo>
                  <a:pt x="6553" y="1143"/>
                </a:lnTo>
                <a:lnTo>
                  <a:pt x="6553" y="0"/>
                </a:lnTo>
                <a:close/>
              </a:path>
            </a:pathLst>
          </a:custGeom>
          <a:solidFill>
            <a:srgbClr val="5F606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4" name="object 654"/>
          <p:cNvSpPr/>
          <p:nvPr/>
        </p:nvSpPr>
        <p:spPr>
          <a:xfrm>
            <a:off x="1547279" y="2668600"/>
            <a:ext cx="10160" cy="10795"/>
          </a:xfrm>
          <a:custGeom>
            <a:avLst/>
            <a:gdLst/>
            <a:ahLst/>
            <a:cxnLst/>
            <a:rect l="l" t="t" r="r" b="b"/>
            <a:pathLst>
              <a:path w="10159" h="10794">
                <a:moveTo>
                  <a:pt x="9969" y="5118"/>
                </a:moveTo>
                <a:lnTo>
                  <a:pt x="8839" y="4267"/>
                </a:lnTo>
                <a:lnTo>
                  <a:pt x="9969" y="3124"/>
                </a:lnTo>
                <a:lnTo>
                  <a:pt x="7696" y="3124"/>
                </a:lnTo>
                <a:lnTo>
                  <a:pt x="8839" y="1143"/>
                </a:lnTo>
                <a:lnTo>
                  <a:pt x="6553" y="1981"/>
                </a:lnTo>
                <a:lnTo>
                  <a:pt x="6553" y="0"/>
                </a:lnTo>
                <a:lnTo>
                  <a:pt x="5410" y="1143"/>
                </a:lnTo>
                <a:lnTo>
                  <a:pt x="5410" y="0"/>
                </a:lnTo>
                <a:lnTo>
                  <a:pt x="4571" y="1143"/>
                </a:lnTo>
                <a:lnTo>
                  <a:pt x="3428" y="0"/>
                </a:lnTo>
                <a:lnTo>
                  <a:pt x="3428" y="1981"/>
                </a:lnTo>
                <a:lnTo>
                  <a:pt x="1143" y="1143"/>
                </a:lnTo>
                <a:lnTo>
                  <a:pt x="2286" y="3124"/>
                </a:lnTo>
                <a:lnTo>
                  <a:pt x="0" y="3124"/>
                </a:lnTo>
                <a:lnTo>
                  <a:pt x="1143" y="4267"/>
                </a:lnTo>
                <a:lnTo>
                  <a:pt x="0" y="5118"/>
                </a:lnTo>
                <a:lnTo>
                  <a:pt x="1143" y="6248"/>
                </a:lnTo>
                <a:lnTo>
                  <a:pt x="0" y="7391"/>
                </a:lnTo>
                <a:lnTo>
                  <a:pt x="2286" y="7391"/>
                </a:lnTo>
                <a:lnTo>
                  <a:pt x="1143" y="9385"/>
                </a:lnTo>
                <a:lnTo>
                  <a:pt x="3428" y="8242"/>
                </a:lnTo>
                <a:lnTo>
                  <a:pt x="3428" y="10515"/>
                </a:lnTo>
                <a:lnTo>
                  <a:pt x="4571" y="9385"/>
                </a:lnTo>
                <a:lnTo>
                  <a:pt x="5410" y="10515"/>
                </a:lnTo>
                <a:lnTo>
                  <a:pt x="5410" y="9385"/>
                </a:lnTo>
                <a:lnTo>
                  <a:pt x="6553" y="10515"/>
                </a:lnTo>
                <a:lnTo>
                  <a:pt x="6553" y="8242"/>
                </a:lnTo>
                <a:lnTo>
                  <a:pt x="8839" y="9385"/>
                </a:lnTo>
                <a:lnTo>
                  <a:pt x="7696" y="7391"/>
                </a:lnTo>
                <a:lnTo>
                  <a:pt x="9969" y="7391"/>
                </a:lnTo>
                <a:lnTo>
                  <a:pt x="8839" y="6248"/>
                </a:lnTo>
                <a:lnTo>
                  <a:pt x="9969" y="5118"/>
                </a:lnTo>
                <a:close/>
              </a:path>
            </a:pathLst>
          </a:custGeom>
          <a:ln w="11023">
            <a:solidFill>
              <a:srgbClr val="5F606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5" name="object 655"/>
          <p:cNvSpPr/>
          <p:nvPr/>
        </p:nvSpPr>
        <p:spPr>
          <a:xfrm>
            <a:off x="1650276" y="2806293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5397" y="10236"/>
                </a:moveTo>
                <a:lnTo>
                  <a:pt x="3124" y="10236"/>
                </a:lnTo>
                <a:lnTo>
                  <a:pt x="3124" y="12509"/>
                </a:lnTo>
                <a:lnTo>
                  <a:pt x="5397" y="10236"/>
                </a:lnTo>
                <a:close/>
              </a:path>
              <a:path w="12700" h="12700">
                <a:moveTo>
                  <a:pt x="6540" y="10236"/>
                </a:moveTo>
                <a:lnTo>
                  <a:pt x="5397" y="10236"/>
                </a:lnTo>
                <a:lnTo>
                  <a:pt x="6540" y="12509"/>
                </a:lnTo>
                <a:lnTo>
                  <a:pt x="6540" y="10236"/>
                </a:lnTo>
                <a:close/>
              </a:path>
              <a:path w="12700" h="12700">
                <a:moveTo>
                  <a:pt x="8801" y="10236"/>
                </a:moveTo>
                <a:lnTo>
                  <a:pt x="6540" y="10236"/>
                </a:lnTo>
                <a:lnTo>
                  <a:pt x="8801" y="12509"/>
                </a:lnTo>
                <a:lnTo>
                  <a:pt x="8801" y="10236"/>
                </a:lnTo>
                <a:close/>
              </a:path>
              <a:path w="12700" h="12700">
                <a:moveTo>
                  <a:pt x="9944" y="1981"/>
                </a:moveTo>
                <a:lnTo>
                  <a:pt x="2273" y="1981"/>
                </a:lnTo>
                <a:lnTo>
                  <a:pt x="2273" y="3124"/>
                </a:lnTo>
                <a:lnTo>
                  <a:pt x="0" y="4267"/>
                </a:lnTo>
                <a:lnTo>
                  <a:pt x="1130" y="5118"/>
                </a:lnTo>
                <a:lnTo>
                  <a:pt x="0" y="6248"/>
                </a:lnTo>
                <a:lnTo>
                  <a:pt x="1130" y="7391"/>
                </a:lnTo>
                <a:lnTo>
                  <a:pt x="0" y="8242"/>
                </a:lnTo>
                <a:lnTo>
                  <a:pt x="2273" y="9385"/>
                </a:lnTo>
                <a:lnTo>
                  <a:pt x="2273" y="10236"/>
                </a:lnTo>
                <a:lnTo>
                  <a:pt x="9944" y="10236"/>
                </a:lnTo>
                <a:lnTo>
                  <a:pt x="9944" y="9385"/>
                </a:lnTo>
                <a:lnTo>
                  <a:pt x="12217" y="8242"/>
                </a:lnTo>
                <a:lnTo>
                  <a:pt x="11087" y="7391"/>
                </a:lnTo>
                <a:lnTo>
                  <a:pt x="12217" y="6248"/>
                </a:lnTo>
                <a:lnTo>
                  <a:pt x="11087" y="5118"/>
                </a:lnTo>
                <a:lnTo>
                  <a:pt x="12217" y="4267"/>
                </a:lnTo>
                <a:lnTo>
                  <a:pt x="9944" y="3124"/>
                </a:lnTo>
                <a:lnTo>
                  <a:pt x="9944" y="1981"/>
                </a:lnTo>
                <a:close/>
              </a:path>
              <a:path w="12700" h="12700">
                <a:moveTo>
                  <a:pt x="3124" y="0"/>
                </a:moveTo>
                <a:lnTo>
                  <a:pt x="3124" y="1981"/>
                </a:lnTo>
                <a:lnTo>
                  <a:pt x="5397" y="1981"/>
                </a:lnTo>
                <a:lnTo>
                  <a:pt x="3124" y="0"/>
                </a:lnTo>
                <a:close/>
              </a:path>
              <a:path w="12700" h="12700">
                <a:moveTo>
                  <a:pt x="6540" y="0"/>
                </a:moveTo>
                <a:lnTo>
                  <a:pt x="5397" y="1981"/>
                </a:lnTo>
                <a:lnTo>
                  <a:pt x="6540" y="1981"/>
                </a:lnTo>
                <a:lnTo>
                  <a:pt x="6540" y="0"/>
                </a:lnTo>
                <a:close/>
              </a:path>
              <a:path w="12700" h="12700">
                <a:moveTo>
                  <a:pt x="8801" y="0"/>
                </a:moveTo>
                <a:lnTo>
                  <a:pt x="6540" y="1981"/>
                </a:lnTo>
                <a:lnTo>
                  <a:pt x="8801" y="1981"/>
                </a:lnTo>
                <a:lnTo>
                  <a:pt x="8801" y="0"/>
                </a:lnTo>
                <a:close/>
              </a:path>
            </a:pathLst>
          </a:custGeom>
          <a:solidFill>
            <a:srgbClr val="5F606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6" name="object 656"/>
          <p:cNvSpPr/>
          <p:nvPr/>
        </p:nvSpPr>
        <p:spPr>
          <a:xfrm>
            <a:off x="1650276" y="2806293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12217" y="6248"/>
                </a:moveTo>
                <a:lnTo>
                  <a:pt x="11087" y="5118"/>
                </a:lnTo>
                <a:lnTo>
                  <a:pt x="12217" y="4267"/>
                </a:lnTo>
                <a:lnTo>
                  <a:pt x="9944" y="3124"/>
                </a:lnTo>
                <a:lnTo>
                  <a:pt x="9944" y="1981"/>
                </a:lnTo>
                <a:lnTo>
                  <a:pt x="8801" y="1981"/>
                </a:lnTo>
                <a:lnTo>
                  <a:pt x="8801" y="0"/>
                </a:lnTo>
                <a:lnTo>
                  <a:pt x="6540" y="1981"/>
                </a:lnTo>
                <a:lnTo>
                  <a:pt x="6540" y="0"/>
                </a:lnTo>
                <a:lnTo>
                  <a:pt x="5397" y="1981"/>
                </a:lnTo>
                <a:lnTo>
                  <a:pt x="3124" y="0"/>
                </a:lnTo>
                <a:lnTo>
                  <a:pt x="3124" y="1981"/>
                </a:lnTo>
                <a:lnTo>
                  <a:pt x="2273" y="1981"/>
                </a:lnTo>
                <a:lnTo>
                  <a:pt x="2273" y="3124"/>
                </a:lnTo>
                <a:lnTo>
                  <a:pt x="0" y="4267"/>
                </a:lnTo>
                <a:lnTo>
                  <a:pt x="1130" y="5118"/>
                </a:lnTo>
                <a:lnTo>
                  <a:pt x="0" y="6248"/>
                </a:lnTo>
                <a:lnTo>
                  <a:pt x="1130" y="7391"/>
                </a:lnTo>
                <a:lnTo>
                  <a:pt x="0" y="8242"/>
                </a:lnTo>
                <a:lnTo>
                  <a:pt x="2273" y="9385"/>
                </a:lnTo>
                <a:lnTo>
                  <a:pt x="2273" y="10236"/>
                </a:lnTo>
                <a:lnTo>
                  <a:pt x="3124" y="10236"/>
                </a:lnTo>
                <a:lnTo>
                  <a:pt x="3124" y="12509"/>
                </a:lnTo>
                <a:lnTo>
                  <a:pt x="5397" y="10236"/>
                </a:lnTo>
                <a:lnTo>
                  <a:pt x="6540" y="12509"/>
                </a:lnTo>
                <a:lnTo>
                  <a:pt x="6540" y="10236"/>
                </a:lnTo>
                <a:lnTo>
                  <a:pt x="8801" y="12509"/>
                </a:lnTo>
                <a:lnTo>
                  <a:pt x="8801" y="10236"/>
                </a:lnTo>
                <a:lnTo>
                  <a:pt x="9944" y="10236"/>
                </a:lnTo>
                <a:lnTo>
                  <a:pt x="9944" y="9385"/>
                </a:lnTo>
                <a:lnTo>
                  <a:pt x="12217" y="8242"/>
                </a:lnTo>
                <a:lnTo>
                  <a:pt x="11087" y="7391"/>
                </a:lnTo>
                <a:lnTo>
                  <a:pt x="12217" y="6248"/>
                </a:lnTo>
                <a:close/>
              </a:path>
            </a:pathLst>
          </a:custGeom>
          <a:ln w="11023">
            <a:solidFill>
              <a:srgbClr val="5F606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7" name="object 657"/>
          <p:cNvSpPr/>
          <p:nvPr/>
        </p:nvSpPr>
        <p:spPr>
          <a:xfrm>
            <a:off x="1650276" y="2510142"/>
            <a:ext cx="11430" cy="10795"/>
          </a:xfrm>
          <a:custGeom>
            <a:avLst/>
            <a:gdLst/>
            <a:ahLst/>
            <a:cxnLst/>
            <a:rect l="l" t="t" r="r" b="b"/>
            <a:pathLst>
              <a:path w="11430" h="10794">
                <a:moveTo>
                  <a:pt x="7683" y="8534"/>
                </a:moveTo>
                <a:lnTo>
                  <a:pt x="3124" y="8534"/>
                </a:lnTo>
                <a:lnTo>
                  <a:pt x="3124" y="10515"/>
                </a:lnTo>
                <a:lnTo>
                  <a:pt x="4267" y="9385"/>
                </a:lnTo>
                <a:lnTo>
                  <a:pt x="7683" y="9385"/>
                </a:lnTo>
                <a:lnTo>
                  <a:pt x="7683" y="8534"/>
                </a:lnTo>
                <a:close/>
              </a:path>
              <a:path w="11430" h="10794">
                <a:moveTo>
                  <a:pt x="6540" y="9385"/>
                </a:moveTo>
                <a:lnTo>
                  <a:pt x="4267" y="9385"/>
                </a:lnTo>
                <a:lnTo>
                  <a:pt x="5397" y="10515"/>
                </a:lnTo>
                <a:lnTo>
                  <a:pt x="6540" y="9385"/>
                </a:lnTo>
                <a:close/>
              </a:path>
              <a:path w="11430" h="10794">
                <a:moveTo>
                  <a:pt x="7683" y="9385"/>
                </a:moveTo>
                <a:lnTo>
                  <a:pt x="6540" y="9385"/>
                </a:lnTo>
                <a:lnTo>
                  <a:pt x="7683" y="10515"/>
                </a:lnTo>
                <a:lnTo>
                  <a:pt x="7683" y="9385"/>
                </a:lnTo>
                <a:close/>
              </a:path>
              <a:path w="11430" h="10794">
                <a:moveTo>
                  <a:pt x="8801" y="7391"/>
                </a:moveTo>
                <a:lnTo>
                  <a:pt x="2273" y="7391"/>
                </a:lnTo>
                <a:lnTo>
                  <a:pt x="1130" y="9385"/>
                </a:lnTo>
                <a:lnTo>
                  <a:pt x="3124" y="8534"/>
                </a:lnTo>
                <a:lnTo>
                  <a:pt x="9456" y="8534"/>
                </a:lnTo>
                <a:lnTo>
                  <a:pt x="8801" y="7391"/>
                </a:lnTo>
                <a:close/>
              </a:path>
              <a:path w="11430" h="10794">
                <a:moveTo>
                  <a:pt x="9456" y="8534"/>
                </a:moveTo>
                <a:lnTo>
                  <a:pt x="7683" y="8534"/>
                </a:lnTo>
                <a:lnTo>
                  <a:pt x="9944" y="9385"/>
                </a:lnTo>
                <a:lnTo>
                  <a:pt x="9456" y="8534"/>
                </a:lnTo>
                <a:close/>
              </a:path>
              <a:path w="11430" h="10794">
                <a:moveTo>
                  <a:pt x="11087" y="3124"/>
                </a:moveTo>
                <a:lnTo>
                  <a:pt x="0" y="3124"/>
                </a:lnTo>
                <a:lnTo>
                  <a:pt x="1130" y="4267"/>
                </a:lnTo>
                <a:lnTo>
                  <a:pt x="0" y="5410"/>
                </a:lnTo>
                <a:lnTo>
                  <a:pt x="1130" y="6248"/>
                </a:lnTo>
                <a:lnTo>
                  <a:pt x="0" y="7391"/>
                </a:lnTo>
                <a:lnTo>
                  <a:pt x="11087" y="7391"/>
                </a:lnTo>
                <a:lnTo>
                  <a:pt x="9944" y="6248"/>
                </a:lnTo>
                <a:lnTo>
                  <a:pt x="11087" y="5410"/>
                </a:lnTo>
                <a:lnTo>
                  <a:pt x="9944" y="4267"/>
                </a:lnTo>
                <a:lnTo>
                  <a:pt x="11087" y="3124"/>
                </a:lnTo>
                <a:close/>
              </a:path>
              <a:path w="11430" h="10794">
                <a:moveTo>
                  <a:pt x="1130" y="1143"/>
                </a:moveTo>
                <a:lnTo>
                  <a:pt x="2273" y="3124"/>
                </a:lnTo>
                <a:lnTo>
                  <a:pt x="8801" y="3124"/>
                </a:lnTo>
                <a:lnTo>
                  <a:pt x="9284" y="2285"/>
                </a:lnTo>
                <a:lnTo>
                  <a:pt x="3124" y="2285"/>
                </a:lnTo>
                <a:lnTo>
                  <a:pt x="1130" y="1143"/>
                </a:lnTo>
                <a:close/>
              </a:path>
              <a:path w="11430" h="10794">
                <a:moveTo>
                  <a:pt x="3124" y="0"/>
                </a:moveTo>
                <a:lnTo>
                  <a:pt x="3124" y="2285"/>
                </a:lnTo>
                <a:lnTo>
                  <a:pt x="7683" y="2285"/>
                </a:lnTo>
                <a:lnTo>
                  <a:pt x="7683" y="1143"/>
                </a:lnTo>
                <a:lnTo>
                  <a:pt x="4267" y="1143"/>
                </a:lnTo>
                <a:lnTo>
                  <a:pt x="3124" y="0"/>
                </a:lnTo>
                <a:close/>
              </a:path>
              <a:path w="11430" h="10794">
                <a:moveTo>
                  <a:pt x="9944" y="1143"/>
                </a:moveTo>
                <a:lnTo>
                  <a:pt x="7683" y="2285"/>
                </a:lnTo>
                <a:lnTo>
                  <a:pt x="9284" y="2285"/>
                </a:lnTo>
                <a:lnTo>
                  <a:pt x="9944" y="1143"/>
                </a:lnTo>
                <a:close/>
              </a:path>
              <a:path w="11430" h="10794">
                <a:moveTo>
                  <a:pt x="5397" y="0"/>
                </a:moveTo>
                <a:lnTo>
                  <a:pt x="4267" y="1143"/>
                </a:lnTo>
                <a:lnTo>
                  <a:pt x="6540" y="1143"/>
                </a:lnTo>
                <a:lnTo>
                  <a:pt x="5397" y="0"/>
                </a:lnTo>
                <a:close/>
              </a:path>
              <a:path w="11430" h="10794">
                <a:moveTo>
                  <a:pt x="7683" y="0"/>
                </a:moveTo>
                <a:lnTo>
                  <a:pt x="6540" y="1143"/>
                </a:lnTo>
                <a:lnTo>
                  <a:pt x="7683" y="1143"/>
                </a:lnTo>
                <a:lnTo>
                  <a:pt x="7683" y="0"/>
                </a:lnTo>
                <a:close/>
              </a:path>
            </a:pathLst>
          </a:custGeom>
          <a:solidFill>
            <a:srgbClr val="5F606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8" name="object 658"/>
          <p:cNvSpPr/>
          <p:nvPr/>
        </p:nvSpPr>
        <p:spPr>
          <a:xfrm>
            <a:off x="1650276" y="2510142"/>
            <a:ext cx="11430" cy="10795"/>
          </a:xfrm>
          <a:custGeom>
            <a:avLst/>
            <a:gdLst/>
            <a:ahLst/>
            <a:cxnLst/>
            <a:rect l="l" t="t" r="r" b="b"/>
            <a:pathLst>
              <a:path w="11430" h="10794">
                <a:moveTo>
                  <a:pt x="11087" y="5410"/>
                </a:moveTo>
                <a:lnTo>
                  <a:pt x="9944" y="4267"/>
                </a:lnTo>
                <a:lnTo>
                  <a:pt x="11087" y="3124"/>
                </a:lnTo>
                <a:lnTo>
                  <a:pt x="8801" y="3124"/>
                </a:lnTo>
                <a:lnTo>
                  <a:pt x="9944" y="1143"/>
                </a:lnTo>
                <a:lnTo>
                  <a:pt x="7683" y="2285"/>
                </a:lnTo>
                <a:lnTo>
                  <a:pt x="7683" y="0"/>
                </a:lnTo>
                <a:lnTo>
                  <a:pt x="6540" y="1143"/>
                </a:lnTo>
                <a:lnTo>
                  <a:pt x="5397" y="0"/>
                </a:lnTo>
                <a:lnTo>
                  <a:pt x="4267" y="1143"/>
                </a:lnTo>
                <a:lnTo>
                  <a:pt x="3124" y="0"/>
                </a:lnTo>
                <a:lnTo>
                  <a:pt x="3124" y="2285"/>
                </a:lnTo>
                <a:lnTo>
                  <a:pt x="1130" y="1143"/>
                </a:lnTo>
                <a:lnTo>
                  <a:pt x="2273" y="3124"/>
                </a:lnTo>
                <a:lnTo>
                  <a:pt x="0" y="3124"/>
                </a:lnTo>
                <a:lnTo>
                  <a:pt x="1130" y="4267"/>
                </a:lnTo>
                <a:lnTo>
                  <a:pt x="0" y="5410"/>
                </a:lnTo>
                <a:lnTo>
                  <a:pt x="1130" y="6248"/>
                </a:lnTo>
                <a:lnTo>
                  <a:pt x="0" y="7391"/>
                </a:lnTo>
                <a:lnTo>
                  <a:pt x="2273" y="7391"/>
                </a:lnTo>
                <a:lnTo>
                  <a:pt x="1130" y="9385"/>
                </a:lnTo>
                <a:lnTo>
                  <a:pt x="3124" y="8534"/>
                </a:lnTo>
                <a:lnTo>
                  <a:pt x="3124" y="10515"/>
                </a:lnTo>
                <a:lnTo>
                  <a:pt x="4267" y="9385"/>
                </a:lnTo>
                <a:lnTo>
                  <a:pt x="5397" y="10515"/>
                </a:lnTo>
                <a:lnTo>
                  <a:pt x="6540" y="9385"/>
                </a:lnTo>
                <a:lnTo>
                  <a:pt x="7683" y="10515"/>
                </a:lnTo>
                <a:lnTo>
                  <a:pt x="7683" y="8534"/>
                </a:lnTo>
                <a:lnTo>
                  <a:pt x="9944" y="9385"/>
                </a:lnTo>
                <a:lnTo>
                  <a:pt x="8801" y="7391"/>
                </a:lnTo>
                <a:lnTo>
                  <a:pt x="11087" y="7391"/>
                </a:lnTo>
                <a:lnTo>
                  <a:pt x="9944" y="6248"/>
                </a:lnTo>
                <a:lnTo>
                  <a:pt x="11087" y="5410"/>
                </a:lnTo>
                <a:close/>
              </a:path>
            </a:pathLst>
          </a:custGeom>
          <a:ln w="11023">
            <a:solidFill>
              <a:srgbClr val="5F606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9" name="object 659"/>
          <p:cNvSpPr/>
          <p:nvPr/>
        </p:nvSpPr>
        <p:spPr>
          <a:xfrm>
            <a:off x="1682419" y="2718384"/>
            <a:ext cx="11430" cy="10795"/>
          </a:xfrm>
          <a:custGeom>
            <a:avLst/>
            <a:gdLst/>
            <a:ahLst/>
            <a:cxnLst/>
            <a:rect l="l" t="t" r="r" b="b"/>
            <a:pathLst>
              <a:path w="11430" h="10794">
                <a:moveTo>
                  <a:pt x="7683" y="8254"/>
                </a:moveTo>
                <a:lnTo>
                  <a:pt x="3124" y="8254"/>
                </a:lnTo>
                <a:lnTo>
                  <a:pt x="3124" y="10236"/>
                </a:lnTo>
                <a:lnTo>
                  <a:pt x="4267" y="9385"/>
                </a:lnTo>
                <a:lnTo>
                  <a:pt x="7683" y="9385"/>
                </a:lnTo>
                <a:lnTo>
                  <a:pt x="7683" y="8254"/>
                </a:lnTo>
                <a:close/>
              </a:path>
              <a:path w="11430" h="10794">
                <a:moveTo>
                  <a:pt x="6540" y="9385"/>
                </a:moveTo>
                <a:lnTo>
                  <a:pt x="4267" y="9385"/>
                </a:lnTo>
                <a:lnTo>
                  <a:pt x="5410" y="10236"/>
                </a:lnTo>
                <a:lnTo>
                  <a:pt x="6540" y="9385"/>
                </a:lnTo>
                <a:close/>
              </a:path>
              <a:path w="11430" h="10794">
                <a:moveTo>
                  <a:pt x="7683" y="9385"/>
                </a:moveTo>
                <a:lnTo>
                  <a:pt x="6540" y="9385"/>
                </a:lnTo>
                <a:lnTo>
                  <a:pt x="7683" y="10236"/>
                </a:lnTo>
                <a:lnTo>
                  <a:pt x="7683" y="9385"/>
                </a:lnTo>
                <a:close/>
              </a:path>
              <a:path w="11430" h="10794">
                <a:moveTo>
                  <a:pt x="8801" y="7111"/>
                </a:moveTo>
                <a:lnTo>
                  <a:pt x="1981" y="7111"/>
                </a:lnTo>
                <a:lnTo>
                  <a:pt x="1143" y="9385"/>
                </a:lnTo>
                <a:lnTo>
                  <a:pt x="3124" y="8254"/>
                </a:lnTo>
                <a:lnTo>
                  <a:pt x="9375" y="8254"/>
                </a:lnTo>
                <a:lnTo>
                  <a:pt x="8801" y="7111"/>
                </a:lnTo>
                <a:close/>
              </a:path>
              <a:path w="11430" h="10794">
                <a:moveTo>
                  <a:pt x="9375" y="8254"/>
                </a:moveTo>
                <a:lnTo>
                  <a:pt x="7683" y="8254"/>
                </a:lnTo>
                <a:lnTo>
                  <a:pt x="9944" y="9385"/>
                </a:lnTo>
                <a:lnTo>
                  <a:pt x="9375" y="8254"/>
                </a:lnTo>
                <a:close/>
              </a:path>
              <a:path w="11430" h="10794">
                <a:moveTo>
                  <a:pt x="11087" y="3124"/>
                </a:moveTo>
                <a:lnTo>
                  <a:pt x="0" y="3124"/>
                </a:lnTo>
                <a:lnTo>
                  <a:pt x="1143" y="3975"/>
                </a:lnTo>
                <a:lnTo>
                  <a:pt x="0" y="5118"/>
                </a:lnTo>
                <a:lnTo>
                  <a:pt x="1143" y="6261"/>
                </a:lnTo>
                <a:lnTo>
                  <a:pt x="0" y="7111"/>
                </a:lnTo>
                <a:lnTo>
                  <a:pt x="11087" y="7111"/>
                </a:lnTo>
                <a:lnTo>
                  <a:pt x="9944" y="6261"/>
                </a:lnTo>
                <a:lnTo>
                  <a:pt x="11087" y="5118"/>
                </a:lnTo>
                <a:lnTo>
                  <a:pt x="9944" y="3975"/>
                </a:lnTo>
                <a:lnTo>
                  <a:pt x="11087" y="3124"/>
                </a:lnTo>
                <a:close/>
              </a:path>
              <a:path w="11430" h="10794">
                <a:moveTo>
                  <a:pt x="1143" y="850"/>
                </a:moveTo>
                <a:lnTo>
                  <a:pt x="1981" y="3124"/>
                </a:lnTo>
                <a:lnTo>
                  <a:pt x="8801" y="3124"/>
                </a:lnTo>
                <a:lnTo>
                  <a:pt x="9369" y="1993"/>
                </a:lnTo>
                <a:lnTo>
                  <a:pt x="3124" y="1993"/>
                </a:lnTo>
                <a:lnTo>
                  <a:pt x="1143" y="850"/>
                </a:lnTo>
                <a:close/>
              </a:path>
              <a:path w="11430" h="10794">
                <a:moveTo>
                  <a:pt x="3124" y="0"/>
                </a:moveTo>
                <a:lnTo>
                  <a:pt x="3124" y="1993"/>
                </a:lnTo>
                <a:lnTo>
                  <a:pt x="7683" y="1993"/>
                </a:lnTo>
                <a:lnTo>
                  <a:pt x="7683" y="850"/>
                </a:lnTo>
                <a:lnTo>
                  <a:pt x="4267" y="850"/>
                </a:lnTo>
                <a:lnTo>
                  <a:pt x="3124" y="0"/>
                </a:lnTo>
                <a:close/>
              </a:path>
              <a:path w="11430" h="10794">
                <a:moveTo>
                  <a:pt x="9944" y="850"/>
                </a:moveTo>
                <a:lnTo>
                  <a:pt x="7683" y="1993"/>
                </a:lnTo>
                <a:lnTo>
                  <a:pt x="9369" y="1993"/>
                </a:lnTo>
                <a:lnTo>
                  <a:pt x="9944" y="850"/>
                </a:lnTo>
                <a:close/>
              </a:path>
              <a:path w="11430" h="10794">
                <a:moveTo>
                  <a:pt x="5410" y="0"/>
                </a:moveTo>
                <a:lnTo>
                  <a:pt x="4267" y="850"/>
                </a:lnTo>
                <a:lnTo>
                  <a:pt x="6540" y="850"/>
                </a:lnTo>
                <a:lnTo>
                  <a:pt x="5410" y="0"/>
                </a:lnTo>
                <a:close/>
              </a:path>
              <a:path w="11430" h="10794">
                <a:moveTo>
                  <a:pt x="7683" y="0"/>
                </a:moveTo>
                <a:lnTo>
                  <a:pt x="6540" y="850"/>
                </a:lnTo>
                <a:lnTo>
                  <a:pt x="7683" y="850"/>
                </a:lnTo>
                <a:lnTo>
                  <a:pt x="7683" y="0"/>
                </a:lnTo>
                <a:close/>
              </a:path>
            </a:pathLst>
          </a:custGeom>
          <a:solidFill>
            <a:srgbClr val="5F606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0" name="object 660"/>
          <p:cNvSpPr/>
          <p:nvPr/>
        </p:nvSpPr>
        <p:spPr>
          <a:xfrm>
            <a:off x="1682419" y="2718384"/>
            <a:ext cx="11430" cy="10795"/>
          </a:xfrm>
          <a:custGeom>
            <a:avLst/>
            <a:gdLst/>
            <a:ahLst/>
            <a:cxnLst/>
            <a:rect l="l" t="t" r="r" b="b"/>
            <a:pathLst>
              <a:path w="11430" h="10794">
                <a:moveTo>
                  <a:pt x="11087" y="5118"/>
                </a:moveTo>
                <a:lnTo>
                  <a:pt x="9944" y="3975"/>
                </a:lnTo>
                <a:lnTo>
                  <a:pt x="11087" y="3124"/>
                </a:lnTo>
                <a:lnTo>
                  <a:pt x="8801" y="3124"/>
                </a:lnTo>
                <a:lnTo>
                  <a:pt x="9944" y="850"/>
                </a:lnTo>
                <a:lnTo>
                  <a:pt x="7683" y="1993"/>
                </a:lnTo>
                <a:lnTo>
                  <a:pt x="7683" y="0"/>
                </a:lnTo>
                <a:lnTo>
                  <a:pt x="6540" y="850"/>
                </a:lnTo>
                <a:lnTo>
                  <a:pt x="5410" y="0"/>
                </a:lnTo>
                <a:lnTo>
                  <a:pt x="4267" y="850"/>
                </a:lnTo>
                <a:lnTo>
                  <a:pt x="3124" y="0"/>
                </a:lnTo>
                <a:lnTo>
                  <a:pt x="3124" y="1993"/>
                </a:lnTo>
                <a:lnTo>
                  <a:pt x="1143" y="850"/>
                </a:lnTo>
                <a:lnTo>
                  <a:pt x="1981" y="3124"/>
                </a:lnTo>
                <a:lnTo>
                  <a:pt x="0" y="3124"/>
                </a:lnTo>
                <a:lnTo>
                  <a:pt x="1143" y="3975"/>
                </a:lnTo>
                <a:lnTo>
                  <a:pt x="0" y="5118"/>
                </a:lnTo>
                <a:lnTo>
                  <a:pt x="1143" y="6261"/>
                </a:lnTo>
                <a:lnTo>
                  <a:pt x="0" y="7111"/>
                </a:lnTo>
                <a:lnTo>
                  <a:pt x="1981" y="7111"/>
                </a:lnTo>
                <a:lnTo>
                  <a:pt x="1143" y="9385"/>
                </a:lnTo>
                <a:lnTo>
                  <a:pt x="3124" y="8254"/>
                </a:lnTo>
                <a:lnTo>
                  <a:pt x="3124" y="10236"/>
                </a:lnTo>
                <a:lnTo>
                  <a:pt x="4267" y="9385"/>
                </a:lnTo>
                <a:lnTo>
                  <a:pt x="5410" y="10236"/>
                </a:lnTo>
                <a:lnTo>
                  <a:pt x="6540" y="9385"/>
                </a:lnTo>
                <a:lnTo>
                  <a:pt x="7683" y="10236"/>
                </a:lnTo>
                <a:lnTo>
                  <a:pt x="7683" y="8254"/>
                </a:lnTo>
                <a:lnTo>
                  <a:pt x="9944" y="9385"/>
                </a:lnTo>
                <a:lnTo>
                  <a:pt x="8801" y="7111"/>
                </a:lnTo>
                <a:lnTo>
                  <a:pt x="11087" y="7111"/>
                </a:lnTo>
                <a:lnTo>
                  <a:pt x="9944" y="6261"/>
                </a:lnTo>
                <a:lnTo>
                  <a:pt x="11087" y="5118"/>
                </a:lnTo>
                <a:close/>
              </a:path>
            </a:pathLst>
          </a:custGeom>
          <a:ln w="11023">
            <a:solidFill>
              <a:srgbClr val="5F606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1" name="object 661"/>
          <p:cNvSpPr/>
          <p:nvPr/>
        </p:nvSpPr>
        <p:spPr>
          <a:xfrm>
            <a:off x="2051951" y="2559926"/>
            <a:ext cx="0" cy="83185"/>
          </a:xfrm>
          <a:custGeom>
            <a:avLst/>
            <a:gdLst/>
            <a:ahLst/>
            <a:cxnLst/>
            <a:rect l="l" t="t" r="r" b="b"/>
            <a:pathLst>
              <a:path w="0" h="83185">
                <a:moveTo>
                  <a:pt x="0" y="0"/>
                </a:moveTo>
                <a:lnTo>
                  <a:pt x="0" y="82778"/>
                </a:lnTo>
              </a:path>
            </a:pathLst>
          </a:custGeom>
          <a:ln w="110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2" name="object 662"/>
          <p:cNvSpPr/>
          <p:nvPr/>
        </p:nvSpPr>
        <p:spPr>
          <a:xfrm>
            <a:off x="1931327" y="2623083"/>
            <a:ext cx="50165" cy="53340"/>
          </a:xfrm>
          <a:custGeom>
            <a:avLst/>
            <a:gdLst/>
            <a:ahLst/>
            <a:cxnLst/>
            <a:rect l="l" t="t" r="r" b="b"/>
            <a:pathLst>
              <a:path w="50164" h="53339">
                <a:moveTo>
                  <a:pt x="35280" y="0"/>
                </a:moveTo>
                <a:lnTo>
                  <a:pt x="0" y="44373"/>
                </a:lnTo>
                <a:lnTo>
                  <a:pt x="14516" y="52908"/>
                </a:lnTo>
                <a:lnTo>
                  <a:pt x="49783" y="8242"/>
                </a:lnTo>
                <a:lnTo>
                  <a:pt x="35280" y="0"/>
                </a:lnTo>
                <a:close/>
              </a:path>
            </a:pathLst>
          </a:custGeom>
          <a:solidFill>
            <a:srgbClr val="F1F1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3" name="object 663"/>
          <p:cNvSpPr/>
          <p:nvPr/>
        </p:nvSpPr>
        <p:spPr>
          <a:xfrm>
            <a:off x="2143836" y="1985568"/>
            <a:ext cx="369570" cy="970915"/>
          </a:xfrm>
          <a:custGeom>
            <a:avLst/>
            <a:gdLst/>
            <a:ahLst/>
            <a:cxnLst/>
            <a:rect l="l" t="t" r="r" b="b"/>
            <a:pathLst>
              <a:path w="369569" h="970914">
                <a:moveTo>
                  <a:pt x="193911" y="715175"/>
                </a:moveTo>
                <a:lnTo>
                  <a:pt x="135991" y="715175"/>
                </a:lnTo>
                <a:lnTo>
                  <a:pt x="357593" y="970927"/>
                </a:lnTo>
                <a:lnTo>
                  <a:pt x="369531" y="968641"/>
                </a:lnTo>
                <a:lnTo>
                  <a:pt x="193911" y="715175"/>
                </a:lnTo>
                <a:close/>
              </a:path>
              <a:path w="369569" h="970914">
                <a:moveTo>
                  <a:pt x="48875" y="60020"/>
                </a:moveTo>
                <a:lnTo>
                  <a:pt x="24460" y="60020"/>
                </a:lnTo>
                <a:lnTo>
                  <a:pt x="24460" y="115785"/>
                </a:lnTo>
                <a:lnTo>
                  <a:pt x="1130" y="115785"/>
                </a:lnTo>
                <a:lnTo>
                  <a:pt x="1130" y="575487"/>
                </a:lnTo>
                <a:lnTo>
                  <a:pt x="116077" y="689279"/>
                </a:lnTo>
                <a:lnTo>
                  <a:pt x="45237" y="728548"/>
                </a:lnTo>
                <a:lnTo>
                  <a:pt x="62014" y="761834"/>
                </a:lnTo>
                <a:lnTo>
                  <a:pt x="135991" y="715175"/>
                </a:lnTo>
                <a:lnTo>
                  <a:pt x="193911" y="715175"/>
                </a:lnTo>
                <a:lnTo>
                  <a:pt x="173804" y="686155"/>
                </a:lnTo>
                <a:lnTo>
                  <a:pt x="131724" y="686155"/>
                </a:lnTo>
                <a:lnTo>
                  <a:pt x="91884" y="635520"/>
                </a:lnTo>
                <a:lnTo>
                  <a:pt x="111785" y="621855"/>
                </a:lnTo>
                <a:lnTo>
                  <a:pt x="69697" y="560984"/>
                </a:lnTo>
                <a:lnTo>
                  <a:pt x="48875" y="60020"/>
                </a:lnTo>
                <a:close/>
              </a:path>
              <a:path w="369569" h="970914">
                <a:moveTo>
                  <a:pt x="161582" y="668515"/>
                </a:moveTo>
                <a:lnTo>
                  <a:pt x="131724" y="686155"/>
                </a:lnTo>
                <a:lnTo>
                  <a:pt x="173804" y="686155"/>
                </a:lnTo>
                <a:lnTo>
                  <a:pt x="161582" y="668515"/>
                </a:lnTo>
                <a:close/>
              </a:path>
              <a:path w="369569" h="970914">
                <a:moveTo>
                  <a:pt x="46380" y="0"/>
                </a:moveTo>
                <a:lnTo>
                  <a:pt x="26466" y="0"/>
                </a:lnTo>
                <a:lnTo>
                  <a:pt x="26466" y="23609"/>
                </a:lnTo>
                <a:lnTo>
                  <a:pt x="0" y="24739"/>
                </a:lnTo>
                <a:lnTo>
                  <a:pt x="0" y="60883"/>
                </a:lnTo>
                <a:lnTo>
                  <a:pt x="24460" y="60020"/>
                </a:lnTo>
                <a:lnTo>
                  <a:pt x="48875" y="60020"/>
                </a:lnTo>
                <a:lnTo>
                  <a:pt x="4638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4" name="object 664"/>
          <p:cNvSpPr/>
          <p:nvPr/>
        </p:nvSpPr>
        <p:spPr>
          <a:xfrm>
            <a:off x="2143836" y="1985568"/>
            <a:ext cx="369570" cy="970915"/>
          </a:xfrm>
          <a:custGeom>
            <a:avLst/>
            <a:gdLst/>
            <a:ahLst/>
            <a:cxnLst/>
            <a:rect l="l" t="t" r="r" b="b"/>
            <a:pathLst>
              <a:path w="369569" h="970914">
                <a:moveTo>
                  <a:pt x="369531" y="968641"/>
                </a:moveTo>
                <a:lnTo>
                  <a:pt x="161582" y="668515"/>
                </a:lnTo>
                <a:lnTo>
                  <a:pt x="131724" y="686155"/>
                </a:lnTo>
                <a:lnTo>
                  <a:pt x="91884" y="635520"/>
                </a:lnTo>
                <a:lnTo>
                  <a:pt x="111785" y="621855"/>
                </a:lnTo>
                <a:lnTo>
                  <a:pt x="69697" y="560984"/>
                </a:lnTo>
                <a:lnTo>
                  <a:pt x="46380" y="0"/>
                </a:lnTo>
                <a:lnTo>
                  <a:pt x="26466" y="0"/>
                </a:lnTo>
                <a:lnTo>
                  <a:pt x="26466" y="23609"/>
                </a:lnTo>
                <a:lnTo>
                  <a:pt x="0" y="24739"/>
                </a:lnTo>
                <a:lnTo>
                  <a:pt x="0" y="60883"/>
                </a:lnTo>
                <a:lnTo>
                  <a:pt x="24460" y="60020"/>
                </a:lnTo>
                <a:lnTo>
                  <a:pt x="24460" y="115785"/>
                </a:lnTo>
                <a:lnTo>
                  <a:pt x="1130" y="115785"/>
                </a:lnTo>
                <a:lnTo>
                  <a:pt x="1130" y="575487"/>
                </a:lnTo>
                <a:lnTo>
                  <a:pt x="116077" y="689279"/>
                </a:lnTo>
                <a:lnTo>
                  <a:pt x="45237" y="728548"/>
                </a:lnTo>
                <a:lnTo>
                  <a:pt x="62014" y="761834"/>
                </a:lnTo>
                <a:lnTo>
                  <a:pt x="135991" y="715175"/>
                </a:lnTo>
                <a:lnTo>
                  <a:pt x="357593" y="970927"/>
                </a:lnTo>
                <a:lnTo>
                  <a:pt x="369531" y="968641"/>
                </a:lnTo>
                <a:close/>
              </a:path>
            </a:pathLst>
          </a:custGeom>
          <a:ln w="110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5" name="object 665"/>
          <p:cNvSpPr/>
          <p:nvPr/>
        </p:nvSpPr>
        <p:spPr>
          <a:xfrm>
            <a:off x="2218093" y="2621089"/>
            <a:ext cx="50165" cy="48895"/>
          </a:xfrm>
          <a:custGeom>
            <a:avLst/>
            <a:gdLst/>
            <a:ahLst/>
            <a:cxnLst/>
            <a:rect l="l" t="t" r="r" b="b"/>
            <a:pathLst>
              <a:path w="50164" h="48894">
                <a:moveTo>
                  <a:pt x="11937" y="0"/>
                </a:moveTo>
                <a:lnTo>
                  <a:pt x="0" y="10236"/>
                </a:lnTo>
                <a:lnTo>
                  <a:pt x="37528" y="48653"/>
                </a:lnTo>
                <a:lnTo>
                  <a:pt x="49771" y="38125"/>
                </a:lnTo>
                <a:lnTo>
                  <a:pt x="11937" y="0"/>
                </a:lnTo>
                <a:close/>
              </a:path>
            </a:pathLst>
          </a:custGeom>
          <a:solidFill>
            <a:srgbClr val="F1F1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6" name="object 666"/>
          <p:cNvSpPr/>
          <p:nvPr/>
        </p:nvSpPr>
        <p:spPr>
          <a:xfrm>
            <a:off x="2142705" y="2549690"/>
            <a:ext cx="0" cy="83185"/>
          </a:xfrm>
          <a:custGeom>
            <a:avLst/>
            <a:gdLst/>
            <a:ahLst/>
            <a:cxnLst/>
            <a:rect l="l" t="t" r="r" b="b"/>
            <a:pathLst>
              <a:path w="0" h="83185">
                <a:moveTo>
                  <a:pt x="0" y="0"/>
                </a:moveTo>
                <a:lnTo>
                  <a:pt x="0" y="82778"/>
                </a:lnTo>
              </a:path>
            </a:pathLst>
          </a:custGeom>
          <a:ln w="110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7" name="object 667"/>
          <p:cNvSpPr/>
          <p:nvPr/>
        </p:nvSpPr>
        <p:spPr>
          <a:xfrm>
            <a:off x="2442540" y="2689377"/>
            <a:ext cx="287020" cy="321945"/>
          </a:xfrm>
          <a:custGeom>
            <a:avLst/>
            <a:gdLst/>
            <a:ahLst/>
            <a:cxnLst/>
            <a:rect l="l" t="t" r="r" b="b"/>
            <a:pathLst>
              <a:path w="287019" h="321944">
                <a:moveTo>
                  <a:pt x="0" y="260858"/>
                </a:moveTo>
                <a:lnTo>
                  <a:pt x="0" y="321741"/>
                </a:lnTo>
                <a:lnTo>
                  <a:pt x="100711" y="321741"/>
                </a:lnTo>
                <a:lnTo>
                  <a:pt x="113840" y="296125"/>
                </a:lnTo>
                <a:lnTo>
                  <a:pt x="27876" y="296125"/>
                </a:lnTo>
                <a:lnTo>
                  <a:pt x="27876" y="261708"/>
                </a:lnTo>
                <a:lnTo>
                  <a:pt x="0" y="260858"/>
                </a:lnTo>
                <a:close/>
              </a:path>
              <a:path w="287019" h="321944">
                <a:moveTo>
                  <a:pt x="253466" y="0"/>
                </a:moveTo>
                <a:lnTo>
                  <a:pt x="215912" y="1117"/>
                </a:lnTo>
                <a:lnTo>
                  <a:pt x="181508" y="76504"/>
                </a:lnTo>
                <a:lnTo>
                  <a:pt x="89890" y="296125"/>
                </a:lnTo>
                <a:lnTo>
                  <a:pt x="113840" y="296125"/>
                </a:lnTo>
                <a:lnTo>
                  <a:pt x="124040" y="276225"/>
                </a:lnTo>
                <a:lnTo>
                  <a:pt x="181508" y="135686"/>
                </a:lnTo>
                <a:lnTo>
                  <a:pt x="281343" y="78498"/>
                </a:lnTo>
                <a:lnTo>
                  <a:pt x="286593" y="13347"/>
                </a:lnTo>
                <a:lnTo>
                  <a:pt x="253466" y="13347"/>
                </a:lnTo>
                <a:lnTo>
                  <a:pt x="253466" y="0"/>
                </a:lnTo>
                <a:close/>
              </a:path>
              <a:path w="287019" h="321944">
                <a:moveTo>
                  <a:pt x="286753" y="11366"/>
                </a:moveTo>
                <a:lnTo>
                  <a:pt x="253466" y="13347"/>
                </a:lnTo>
                <a:lnTo>
                  <a:pt x="286593" y="13347"/>
                </a:lnTo>
                <a:lnTo>
                  <a:pt x="286753" y="1136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8" name="object 668"/>
          <p:cNvSpPr/>
          <p:nvPr/>
        </p:nvSpPr>
        <p:spPr>
          <a:xfrm>
            <a:off x="2442540" y="2689377"/>
            <a:ext cx="287020" cy="321945"/>
          </a:xfrm>
          <a:custGeom>
            <a:avLst/>
            <a:gdLst/>
            <a:ahLst/>
            <a:cxnLst/>
            <a:rect l="l" t="t" r="r" b="b"/>
            <a:pathLst>
              <a:path w="287019" h="321944">
                <a:moveTo>
                  <a:pt x="253466" y="13347"/>
                </a:moveTo>
                <a:lnTo>
                  <a:pt x="253466" y="0"/>
                </a:lnTo>
                <a:lnTo>
                  <a:pt x="215912" y="1117"/>
                </a:lnTo>
                <a:lnTo>
                  <a:pt x="181508" y="76504"/>
                </a:lnTo>
                <a:lnTo>
                  <a:pt x="89890" y="296125"/>
                </a:lnTo>
                <a:lnTo>
                  <a:pt x="27876" y="296125"/>
                </a:lnTo>
                <a:lnTo>
                  <a:pt x="27876" y="261708"/>
                </a:lnTo>
                <a:lnTo>
                  <a:pt x="0" y="260858"/>
                </a:lnTo>
                <a:lnTo>
                  <a:pt x="0" y="321741"/>
                </a:lnTo>
                <a:lnTo>
                  <a:pt x="100711" y="321741"/>
                </a:lnTo>
                <a:lnTo>
                  <a:pt x="124040" y="276225"/>
                </a:lnTo>
                <a:lnTo>
                  <a:pt x="181508" y="135686"/>
                </a:lnTo>
                <a:lnTo>
                  <a:pt x="281343" y="78498"/>
                </a:lnTo>
                <a:lnTo>
                  <a:pt x="286753" y="11366"/>
                </a:lnTo>
                <a:lnTo>
                  <a:pt x="253466" y="13347"/>
                </a:lnTo>
                <a:close/>
              </a:path>
            </a:pathLst>
          </a:custGeom>
          <a:ln w="110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9" name="object 669"/>
          <p:cNvSpPr/>
          <p:nvPr/>
        </p:nvSpPr>
        <p:spPr>
          <a:xfrm>
            <a:off x="1950110" y="2093086"/>
            <a:ext cx="78740" cy="520700"/>
          </a:xfrm>
          <a:custGeom>
            <a:avLst/>
            <a:gdLst/>
            <a:ahLst/>
            <a:cxnLst/>
            <a:rect l="l" t="t" r="r" b="b"/>
            <a:pathLst>
              <a:path w="78739" h="520700">
                <a:moveTo>
                  <a:pt x="0" y="520611"/>
                </a:moveTo>
                <a:lnTo>
                  <a:pt x="57454" y="460578"/>
                </a:lnTo>
                <a:lnTo>
                  <a:pt x="78498" y="0"/>
                </a:lnTo>
              </a:path>
            </a:pathLst>
          </a:custGeom>
          <a:ln w="11023">
            <a:solidFill>
              <a:srgbClr val="F1F1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0" name="object 670"/>
          <p:cNvSpPr/>
          <p:nvPr/>
        </p:nvSpPr>
        <p:spPr>
          <a:xfrm>
            <a:off x="2295461" y="3014243"/>
            <a:ext cx="207010" cy="112395"/>
          </a:xfrm>
          <a:custGeom>
            <a:avLst/>
            <a:gdLst/>
            <a:ahLst/>
            <a:cxnLst/>
            <a:rect l="l" t="t" r="r" b="b"/>
            <a:pathLst>
              <a:path w="207010" h="112394">
                <a:moveTo>
                  <a:pt x="0" y="111798"/>
                </a:moveTo>
                <a:lnTo>
                  <a:pt x="71983" y="67411"/>
                </a:lnTo>
                <a:lnTo>
                  <a:pt x="142811" y="111798"/>
                </a:lnTo>
                <a:lnTo>
                  <a:pt x="206819" y="111798"/>
                </a:lnTo>
                <a:lnTo>
                  <a:pt x="206819" y="0"/>
                </a:lnTo>
              </a:path>
            </a:pathLst>
          </a:custGeom>
          <a:ln w="22047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1" name="object 671"/>
          <p:cNvSpPr/>
          <p:nvPr/>
        </p:nvSpPr>
        <p:spPr>
          <a:xfrm>
            <a:off x="2173706" y="1885149"/>
            <a:ext cx="372110" cy="554990"/>
          </a:xfrm>
          <a:custGeom>
            <a:avLst/>
            <a:gdLst/>
            <a:ahLst/>
            <a:cxnLst/>
            <a:rect l="l" t="t" r="r" b="b"/>
            <a:pathLst>
              <a:path w="372110" h="554989">
                <a:moveTo>
                  <a:pt x="127165" y="18478"/>
                </a:moveTo>
                <a:lnTo>
                  <a:pt x="102984" y="18478"/>
                </a:lnTo>
                <a:lnTo>
                  <a:pt x="102984" y="97281"/>
                </a:lnTo>
                <a:lnTo>
                  <a:pt x="56324" y="97281"/>
                </a:lnTo>
                <a:lnTo>
                  <a:pt x="56324" y="139661"/>
                </a:lnTo>
                <a:lnTo>
                  <a:pt x="357593" y="550456"/>
                </a:lnTo>
                <a:lnTo>
                  <a:pt x="371817" y="554723"/>
                </a:lnTo>
                <a:lnTo>
                  <a:pt x="127165" y="195427"/>
                </a:lnTo>
                <a:lnTo>
                  <a:pt x="127165" y="18478"/>
                </a:lnTo>
                <a:close/>
              </a:path>
              <a:path w="372110" h="554989">
                <a:moveTo>
                  <a:pt x="127165" y="0"/>
                </a:moveTo>
                <a:lnTo>
                  <a:pt x="0" y="0"/>
                </a:lnTo>
                <a:lnTo>
                  <a:pt x="0" y="22745"/>
                </a:lnTo>
                <a:lnTo>
                  <a:pt x="102984" y="18478"/>
                </a:lnTo>
                <a:lnTo>
                  <a:pt x="127165" y="18478"/>
                </a:lnTo>
                <a:lnTo>
                  <a:pt x="127165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2" name="object 672"/>
          <p:cNvSpPr/>
          <p:nvPr/>
        </p:nvSpPr>
        <p:spPr>
          <a:xfrm>
            <a:off x="2173706" y="1885149"/>
            <a:ext cx="372110" cy="554990"/>
          </a:xfrm>
          <a:custGeom>
            <a:avLst/>
            <a:gdLst/>
            <a:ahLst/>
            <a:cxnLst/>
            <a:rect l="l" t="t" r="r" b="b"/>
            <a:pathLst>
              <a:path w="372110" h="554989">
                <a:moveTo>
                  <a:pt x="0" y="0"/>
                </a:moveTo>
                <a:lnTo>
                  <a:pt x="127165" y="0"/>
                </a:lnTo>
                <a:lnTo>
                  <a:pt x="127165" y="195427"/>
                </a:lnTo>
                <a:lnTo>
                  <a:pt x="371817" y="554723"/>
                </a:lnTo>
                <a:lnTo>
                  <a:pt x="357593" y="550456"/>
                </a:lnTo>
                <a:lnTo>
                  <a:pt x="56324" y="139661"/>
                </a:lnTo>
                <a:lnTo>
                  <a:pt x="56324" y="97281"/>
                </a:lnTo>
                <a:lnTo>
                  <a:pt x="102984" y="97281"/>
                </a:lnTo>
                <a:lnTo>
                  <a:pt x="102984" y="18478"/>
                </a:lnTo>
                <a:lnTo>
                  <a:pt x="0" y="22745"/>
                </a:lnTo>
                <a:lnTo>
                  <a:pt x="0" y="0"/>
                </a:lnTo>
                <a:close/>
              </a:path>
            </a:pathLst>
          </a:custGeom>
          <a:ln w="110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3" name="object 673"/>
          <p:cNvSpPr/>
          <p:nvPr/>
        </p:nvSpPr>
        <p:spPr>
          <a:xfrm>
            <a:off x="1765185" y="1676907"/>
            <a:ext cx="247015" cy="154940"/>
          </a:xfrm>
          <a:custGeom>
            <a:avLst/>
            <a:gdLst/>
            <a:ahLst/>
            <a:cxnLst/>
            <a:rect l="l" t="t" r="r" b="b"/>
            <a:pathLst>
              <a:path w="247014" h="154939">
                <a:moveTo>
                  <a:pt x="246938" y="0"/>
                </a:moveTo>
                <a:lnTo>
                  <a:pt x="0" y="0"/>
                </a:lnTo>
                <a:lnTo>
                  <a:pt x="1142" y="154470"/>
                </a:lnTo>
                <a:lnTo>
                  <a:pt x="33286" y="154470"/>
                </a:lnTo>
                <a:lnTo>
                  <a:pt x="96443" y="32143"/>
                </a:lnTo>
                <a:lnTo>
                  <a:pt x="244867" y="32143"/>
                </a:lnTo>
                <a:lnTo>
                  <a:pt x="246938" y="0"/>
                </a:lnTo>
                <a:close/>
              </a:path>
              <a:path w="247014" h="154939">
                <a:moveTo>
                  <a:pt x="244867" y="32143"/>
                </a:moveTo>
                <a:lnTo>
                  <a:pt x="96443" y="32143"/>
                </a:lnTo>
                <a:lnTo>
                  <a:pt x="244665" y="35280"/>
                </a:lnTo>
                <a:lnTo>
                  <a:pt x="244867" y="32143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4" name="object 674"/>
          <p:cNvSpPr/>
          <p:nvPr/>
        </p:nvSpPr>
        <p:spPr>
          <a:xfrm>
            <a:off x="1765185" y="1676907"/>
            <a:ext cx="247015" cy="154940"/>
          </a:xfrm>
          <a:custGeom>
            <a:avLst/>
            <a:gdLst/>
            <a:ahLst/>
            <a:cxnLst/>
            <a:rect l="l" t="t" r="r" b="b"/>
            <a:pathLst>
              <a:path w="247014" h="154939">
                <a:moveTo>
                  <a:pt x="0" y="0"/>
                </a:moveTo>
                <a:lnTo>
                  <a:pt x="246938" y="0"/>
                </a:lnTo>
                <a:lnTo>
                  <a:pt x="244665" y="35280"/>
                </a:lnTo>
                <a:lnTo>
                  <a:pt x="96443" y="32143"/>
                </a:lnTo>
                <a:lnTo>
                  <a:pt x="33286" y="154470"/>
                </a:lnTo>
                <a:lnTo>
                  <a:pt x="1142" y="154470"/>
                </a:lnTo>
                <a:lnTo>
                  <a:pt x="0" y="0"/>
                </a:lnTo>
                <a:close/>
              </a:path>
            </a:pathLst>
          </a:custGeom>
          <a:ln w="110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5" name="object 675"/>
          <p:cNvSpPr/>
          <p:nvPr/>
        </p:nvSpPr>
        <p:spPr>
          <a:xfrm>
            <a:off x="2061895" y="1276350"/>
            <a:ext cx="0" cy="865505"/>
          </a:xfrm>
          <a:custGeom>
            <a:avLst/>
            <a:gdLst/>
            <a:ahLst/>
            <a:cxnLst/>
            <a:rect l="l" t="t" r="r" b="b"/>
            <a:pathLst>
              <a:path w="0" h="865505">
                <a:moveTo>
                  <a:pt x="0" y="0"/>
                </a:moveTo>
                <a:lnTo>
                  <a:pt x="0" y="865390"/>
                </a:lnTo>
              </a:path>
            </a:pathLst>
          </a:custGeom>
          <a:ln w="2204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6" name="object 676"/>
          <p:cNvSpPr/>
          <p:nvPr/>
        </p:nvSpPr>
        <p:spPr>
          <a:xfrm>
            <a:off x="2133879" y="1277492"/>
            <a:ext cx="0" cy="860425"/>
          </a:xfrm>
          <a:custGeom>
            <a:avLst/>
            <a:gdLst/>
            <a:ahLst/>
            <a:cxnLst/>
            <a:rect l="l" t="t" r="r" b="b"/>
            <a:pathLst>
              <a:path w="0" h="860425">
                <a:moveTo>
                  <a:pt x="0" y="0"/>
                </a:moveTo>
                <a:lnTo>
                  <a:pt x="0" y="860272"/>
                </a:lnTo>
              </a:path>
            </a:pathLst>
          </a:custGeom>
          <a:ln w="2204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7" name="object 677"/>
          <p:cNvSpPr/>
          <p:nvPr/>
        </p:nvSpPr>
        <p:spPr>
          <a:xfrm>
            <a:off x="2136152" y="1410068"/>
            <a:ext cx="295910" cy="0"/>
          </a:xfrm>
          <a:custGeom>
            <a:avLst/>
            <a:gdLst/>
            <a:ahLst/>
            <a:cxnLst/>
            <a:rect l="l" t="t" r="r" b="b"/>
            <a:pathLst>
              <a:path w="295910" h="0">
                <a:moveTo>
                  <a:pt x="0" y="0"/>
                </a:moveTo>
                <a:lnTo>
                  <a:pt x="295287" y="0"/>
                </a:lnTo>
              </a:path>
            </a:pathLst>
          </a:custGeom>
          <a:ln w="2204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8" name="object 678"/>
          <p:cNvSpPr/>
          <p:nvPr/>
        </p:nvSpPr>
        <p:spPr>
          <a:xfrm>
            <a:off x="2167178" y="1676907"/>
            <a:ext cx="248920" cy="151765"/>
          </a:xfrm>
          <a:custGeom>
            <a:avLst/>
            <a:gdLst/>
            <a:ahLst/>
            <a:cxnLst/>
            <a:rect l="l" t="t" r="r" b="b"/>
            <a:pathLst>
              <a:path w="248919" h="151764">
                <a:moveTo>
                  <a:pt x="248907" y="0"/>
                </a:moveTo>
                <a:lnTo>
                  <a:pt x="0" y="0"/>
                </a:lnTo>
                <a:lnTo>
                  <a:pt x="0" y="35280"/>
                </a:lnTo>
                <a:lnTo>
                  <a:pt x="180352" y="37261"/>
                </a:lnTo>
                <a:lnTo>
                  <a:pt x="216763" y="150202"/>
                </a:lnTo>
                <a:lnTo>
                  <a:pt x="248907" y="151333"/>
                </a:lnTo>
                <a:lnTo>
                  <a:pt x="248907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9" name="object 679"/>
          <p:cNvSpPr/>
          <p:nvPr/>
        </p:nvSpPr>
        <p:spPr>
          <a:xfrm>
            <a:off x="2167178" y="1676907"/>
            <a:ext cx="248920" cy="151765"/>
          </a:xfrm>
          <a:custGeom>
            <a:avLst/>
            <a:gdLst/>
            <a:ahLst/>
            <a:cxnLst/>
            <a:rect l="l" t="t" r="r" b="b"/>
            <a:pathLst>
              <a:path w="248919" h="151764">
                <a:moveTo>
                  <a:pt x="0" y="0"/>
                </a:moveTo>
                <a:lnTo>
                  <a:pt x="248907" y="0"/>
                </a:lnTo>
                <a:lnTo>
                  <a:pt x="248907" y="151333"/>
                </a:lnTo>
                <a:lnTo>
                  <a:pt x="216763" y="150202"/>
                </a:lnTo>
                <a:lnTo>
                  <a:pt x="180352" y="37261"/>
                </a:lnTo>
                <a:lnTo>
                  <a:pt x="0" y="35280"/>
                </a:lnTo>
                <a:lnTo>
                  <a:pt x="0" y="0"/>
                </a:lnTo>
                <a:close/>
              </a:path>
            </a:pathLst>
          </a:custGeom>
          <a:ln w="110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0" name="object 680"/>
          <p:cNvSpPr/>
          <p:nvPr/>
        </p:nvSpPr>
        <p:spPr>
          <a:xfrm>
            <a:off x="2452497" y="1439925"/>
            <a:ext cx="111125" cy="0"/>
          </a:xfrm>
          <a:custGeom>
            <a:avLst/>
            <a:gdLst/>
            <a:ahLst/>
            <a:cxnLst/>
            <a:rect l="l" t="t" r="r" b="b"/>
            <a:pathLst>
              <a:path w="111125" h="0">
                <a:moveTo>
                  <a:pt x="0" y="0"/>
                </a:moveTo>
                <a:lnTo>
                  <a:pt x="110655" y="0"/>
                </a:lnTo>
              </a:path>
            </a:pathLst>
          </a:custGeom>
          <a:ln w="2204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1" name="object 681"/>
          <p:cNvSpPr/>
          <p:nvPr/>
        </p:nvSpPr>
        <p:spPr>
          <a:xfrm>
            <a:off x="2483510" y="1395552"/>
            <a:ext cx="160020" cy="88265"/>
          </a:xfrm>
          <a:custGeom>
            <a:avLst/>
            <a:gdLst/>
            <a:ahLst/>
            <a:cxnLst/>
            <a:rect l="l" t="t" r="r" b="b"/>
            <a:pathLst>
              <a:path w="160019" h="88265">
                <a:moveTo>
                  <a:pt x="0" y="0"/>
                </a:moveTo>
                <a:lnTo>
                  <a:pt x="0" y="87909"/>
                </a:lnTo>
                <a:lnTo>
                  <a:pt x="159588" y="44373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2" name="object 682"/>
          <p:cNvSpPr/>
          <p:nvPr/>
        </p:nvSpPr>
        <p:spPr>
          <a:xfrm>
            <a:off x="1937880" y="1406944"/>
            <a:ext cx="120014" cy="521970"/>
          </a:xfrm>
          <a:custGeom>
            <a:avLst/>
            <a:gdLst/>
            <a:ahLst/>
            <a:cxnLst/>
            <a:rect l="l" t="t" r="r" b="b"/>
            <a:pathLst>
              <a:path w="120014" h="521969">
                <a:moveTo>
                  <a:pt x="0" y="521728"/>
                </a:moveTo>
                <a:lnTo>
                  <a:pt x="99568" y="521728"/>
                </a:lnTo>
                <a:lnTo>
                  <a:pt x="98704" y="0"/>
                </a:lnTo>
                <a:lnTo>
                  <a:pt x="119481" y="0"/>
                </a:lnTo>
              </a:path>
            </a:pathLst>
          </a:custGeom>
          <a:ln w="2204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3" name="object 683"/>
          <p:cNvSpPr/>
          <p:nvPr/>
        </p:nvSpPr>
        <p:spPr>
          <a:xfrm>
            <a:off x="1936737" y="1954384"/>
            <a:ext cx="133985" cy="1270"/>
          </a:xfrm>
          <a:custGeom>
            <a:avLst/>
            <a:gdLst/>
            <a:ahLst/>
            <a:cxnLst/>
            <a:rect l="l" t="t" r="r" b="b"/>
            <a:pathLst>
              <a:path w="133985" h="1269">
                <a:moveTo>
                  <a:pt x="0" y="1120"/>
                </a:moveTo>
                <a:lnTo>
                  <a:pt x="133997" y="0"/>
                </a:lnTo>
              </a:path>
            </a:pathLst>
          </a:custGeom>
          <a:ln w="2204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4" name="object 684"/>
          <p:cNvSpPr/>
          <p:nvPr/>
        </p:nvSpPr>
        <p:spPr>
          <a:xfrm>
            <a:off x="1701190" y="1561122"/>
            <a:ext cx="335915" cy="298450"/>
          </a:xfrm>
          <a:custGeom>
            <a:avLst/>
            <a:gdLst/>
            <a:ahLst/>
            <a:cxnLst/>
            <a:rect l="l" t="t" r="r" b="b"/>
            <a:pathLst>
              <a:path w="335914" h="298450">
                <a:moveTo>
                  <a:pt x="0" y="0"/>
                </a:moveTo>
                <a:lnTo>
                  <a:pt x="335394" y="0"/>
                </a:lnTo>
                <a:lnTo>
                  <a:pt x="335394" y="298145"/>
                </a:lnTo>
                <a:lnTo>
                  <a:pt x="201409" y="298145"/>
                </a:lnTo>
              </a:path>
            </a:pathLst>
          </a:custGeom>
          <a:ln w="2204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5" name="object 685"/>
          <p:cNvSpPr/>
          <p:nvPr/>
        </p:nvSpPr>
        <p:spPr>
          <a:xfrm>
            <a:off x="1693506" y="1620011"/>
            <a:ext cx="318770" cy="209550"/>
          </a:xfrm>
          <a:custGeom>
            <a:avLst/>
            <a:gdLst/>
            <a:ahLst/>
            <a:cxnLst/>
            <a:rect l="l" t="t" r="r" b="b"/>
            <a:pathLst>
              <a:path w="318769" h="209550">
                <a:moveTo>
                  <a:pt x="0" y="0"/>
                </a:moveTo>
                <a:lnTo>
                  <a:pt x="318617" y="0"/>
                </a:lnTo>
                <a:lnTo>
                  <a:pt x="318617" y="209092"/>
                </a:lnTo>
                <a:lnTo>
                  <a:pt x="206819" y="209092"/>
                </a:lnTo>
              </a:path>
            </a:pathLst>
          </a:custGeom>
          <a:ln w="2204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6" name="object 686"/>
          <p:cNvSpPr/>
          <p:nvPr/>
        </p:nvSpPr>
        <p:spPr>
          <a:xfrm>
            <a:off x="2135022" y="1953412"/>
            <a:ext cx="130810" cy="0"/>
          </a:xfrm>
          <a:custGeom>
            <a:avLst/>
            <a:gdLst/>
            <a:ahLst/>
            <a:cxnLst/>
            <a:rect l="l" t="t" r="r" b="b"/>
            <a:pathLst>
              <a:path w="130810" h="0">
                <a:moveTo>
                  <a:pt x="0" y="0"/>
                </a:moveTo>
                <a:lnTo>
                  <a:pt x="130581" y="0"/>
                </a:lnTo>
              </a:path>
            </a:pathLst>
          </a:custGeom>
          <a:ln w="2204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7" name="object 687"/>
          <p:cNvSpPr/>
          <p:nvPr/>
        </p:nvSpPr>
        <p:spPr>
          <a:xfrm>
            <a:off x="2150376" y="1561122"/>
            <a:ext cx="157480" cy="267970"/>
          </a:xfrm>
          <a:custGeom>
            <a:avLst/>
            <a:gdLst/>
            <a:ahLst/>
            <a:cxnLst/>
            <a:rect l="l" t="t" r="r" b="b"/>
            <a:pathLst>
              <a:path w="157480" h="267969">
                <a:moveTo>
                  <a:pt x="0" y="0"/>
                </a:moveTo>
                <a:lnTo>
                  <a:pt x="15659" y="0"/>
                </a:lnTo>
                <a:lnTo>
                  <a:pt x="15659" y="267982"/>
                </a:lnTo>
                <a:lnTo>
                  <a:pt x="157314" y="267982"/>
                </a:lnTo>
              </a:path>
            </a:pathLst>
          </a:custGeom>
          <a:ln w="2204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8" name="object 688"/>
          <p:cNvSpPr/>
          <p:nvPr/>
        </p:nvSpPr>
        <p:spPr>
          <a:xfrm>
            <a:off x="2148395" y="1859267"/>
            <a:ext cx="168275" cy="0"/>
          </a:xfrm>
          <a:custGeom>
            <a:avLst/>
            <a:gdLst/>
            <a:ahLst/>
            <a:cxnLst/>
            <a:rect l="l" t="t" r="r" b="b"/>
            <a:pathLst>
              <a:path w="168275" h="0">
                <a:moveTo>
                  <a:pt x="0" y="0"/>
                </a:moveTo>
                <a:lnTo>
                  <a:pt x="168122" y="0"/>
                </a:lnTo>
              </a:path>
            </a:pathLst>
          </a:custGeom>
          <a:ln w="2204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9" name="object 689"/>
          <p:cNvSpPr/>
          <p:nvPr/>
        </p:nvSpPr>
        <p:spPr>
          <a:xfrm>
            <a:off x="1964624" y="2036203"/>
            <a:ext cx="10160" cy="528320"/>
          </a:xfrm>
          <a:custGeom>
            <a:avLst/>
            <a:gdLst/>
            <a:ahLst/>
            <a:cxnLst/>
            <a:rect l="l" t="t" r="r" b="b"/>
            <a:pathLst>
              <a:path w="10160" h="528319">
                <a:moveTo>
                  <a:pt x="0" y="0"/>
                </a:moveTo>
                <a:lnTo>
                  <a:pt x="10118" y="527989"/>
                </a:lnTo>
              </a:path>
            </a:pathLst>
          </a:custGeom>
          <a:ln w="110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0" name="object 690"/>
          <p:cNvSpPr/>
          <p:nvPr/>
        </p:nvSpPr>
        <p:spPr>
          <a:xfrm>
            <a:off x="1926793" y="2514409"/>
            <a:ext cx="48895" cy="45720"/>
          </a:xfrm>
          <a:custGeom>
            <a:avLst/>
            <a:gdLst/>
            <a:ahLst/>
            <a:cxnLst/>
            <a:rect l="l" t="t" r="r" b="b"/>
            <a:pathLst>
              <a:path w="48894" h="45719">
                <a:moveTo>
                  <a:pt x="48907" y="0"/>
                </a:moveTo>
                <a:lnTo>
                  <a:pt x="28994" y="0"/>
                </a:lnTo>
                <a:lnTo>
                  <a:pt x="0" y="45516"/>
                </a:lnTo>
              </a:path>
            </a:pathLst>
          </a:custGeom>
          <a:ln w="110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1" name="object 691"/>
          <p:cNvSpPr/>
          <p:nvPr/>
        </p:nvSpPr>
        <p:spPr>
          <a:xfrm>
            <a:off x="1920239" y="2425357"/>
            <a:ext cx="48895" cy="45085"/>
          </a:xfrm>
          <a:custGeom>
            <a:avLst/>
            <a:gdLst/>
            <a:ahLst/>
            <a:cxnLst/>
            <a:rect l="l" t="t" r="r" b="b"/>
            <a:pathLst>
              <a:path w="48894" h="45085">
                <a:moveTo>
                  <a:pt x="48641" y="0"/>
                </a:moveTo>
                <a:lnTo>
                  <a:pt x="28727" y="0"/>
                </a:lnTo>
                <a:lnTo>
                  <a:pt x="0" y="44665"/>
                </a:lnTo>
              </a:path>
            </a:pathLst>
          </a:custGeom>
          <a:ln w="110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2" name="object 692"/>
          <p:cNvSpPr/>
          <p:nvPr/>
        </p:nvSpPr>
        <p:spPr>
          <a:xfrm>
            <a:off x="1920239" y="2336330"/>
            <a:ext cx="48895" cy="45085"/>
          </a:xfrm>
          <a:custGeom>
            <a:avLst/>
            <a:gdLst/>
            <a:ahLst/>
            <a:cxnLst/>
            <a:rect l="l" t="t" r="r" b="b"/>
            <a:pathLst>
              <a:path w="48894" h="45085">
                <a:moveTo>
                  <a:pt x="48641" y="0"/>
                </a:moveTo>
                <a:lnTo>
                  <a:pt x="28727" y="0"/>
                </a:lnTo>
                <a:lnTo>
                  <a:pt x="0" y="44653"/>
                </a:lnTo>
              </a:path>
            </a:pathLst>
          </a:custGeom>
          <a:ln w="110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3" name="object 693"/>
          <p:cNvSpPr/>
          <p:nvPr/>
        </p:nvSpPr>
        <p:spPr>
          <a:xfrm>
            <a:off x="1916823" y="2244153"/>
            <a:ext cx="48260" cy="45720"/>
          </a:xfrm>
          <a:custGeom>
            <a:avLst/>
            <a:gdLst/>
            <a:ahLst/>
            <a:cxnLst/>
            <a:rect l="l" t="t" r="r" b="b"/>
            <a:pathLst>
              <a:path w="48260" h="45719">
                <a:moveTo>
                  <a:pt x="47790" y="0"/>
                </a:moveTo>
                <a:lnTo>
                  <a:pt x="27876" y="0"/>
                </a:lnTo>
                <a:lnTo>
                  <a:pt x="0" y="45529"/>
                </a:lnTo>
              </a:path>
            </a:pathLst>
          </a:custGeom>
          <a:ln w="110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4" name="object 694"/>
          <p:cNvSpPr/>
          <p:nvPr/>
        </p:nvSpPr>
        <p:spPr>
          <a:xfrm>
            <a:off x="1916823" y="2153119"/>
            <a:ext cx="48260" cy="45085"/>
          </a:xfrm>
          <a:custGeom>
            <a:avLst/>
            <a:gdLst/>
            <a:ahLst/>
            <a:cxnLst/>
            <a:rect l="l" t="t" r="r" b="b"/>
            <a:pathLst>
              <a:path w="48260" h="45085">
                <a:moveTo>
                  <a:pt x="47790" y="0"/>
                </a:moveTo>
                <a:lnTo>
                  <a:pt x="27876" y="0"/>
                </a:lnTo>
                <a:lnTo>
                  <a:pt x="0" y="44678"/>
                </a:lnTo>
              </a:path>
            </a:pathLst>
          </a:custGeom>
          <a:ln w="110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5" name="object 695"/>
          <p:cNvSpPr/>
          <p:nvPr/>
        </p:nvSpPr>
        <p:spPr>
          <a:xfrm>
            <a:off x="2217792" y="2031936"/>
            <a:ext cx="12700" cy="518159"/>
          </a:xfrm>
          <a:custGeom>
            <a:avLst/>
            <a:gdLst/>
            <a:ahLst/>
            <a:cxnLst/>
            <a:rect l="l" t="t" r="r" b="b"/>
            <a:pathLst>
              <a:path w="12700" h="518160">
                <a:moveTo>
                  <a:pt x="12342" y="0"/>
                </a:moveTo>
                <a:lnTo>
                  <a:pt x="0" y="517753"/>
                </a:lnTo>
              </a:path>
            </a:pathLst>
          </a:custGeom>
          <a:ln w="110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6" name="object 696"/>
          <p:cNvSpPr/>
          <p:nvPr/>
        </p:nvSpPr>
        <p:spPr>
          <a:xfrm>
            <a:off x="2224620" y="2511285"/>
            <a:ext cx="48895" cy="45085"/>
          </a:xfrm>
          <a:custGeom>
            <a:avLst/>
            <a:gdLst/>
            <a:ahLst/>
            <a:cxnLst/>
            <a:rect l="l" t="t" r="r" b="b"/>
            <a:pathLst>
              <a:path w="48894" h="45085">
                <a:moveTo>
                  <a:pt x="0" y="0"/>
                </a:moveTo>
                <a:lnTo>
                  <a:pt x="19913" y="0"/>
                </a:lnTo>
                <a:lnTo>
                  <a:pt x="48653" y="44653"/>
                </a:lnTo>
              </a:path>
            </a:pathLst>
          </a:custGeom>
          <a:ln w="110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7" name="object 697"/>
          <p:cNvSpPr/>
          <p:nvPr/>
        </p:nvSpPr>
        <p:spPr>
          <a:xfrm>
            <a:off x="2222360" y="2421382"/>
            <a:ext cx="47625" cy="45720"/>
          </a:xfrm>
          <a:custGeom>
            <a:avLst/>
            <a:gdLst/>
            <a:ahLst/>
            <a:cxnLst/>
            <a:rect l="l" t="t" r="r" b="b"/>
            <a:pathLst>
              <a:path w="47625" h="45719">
                <a:moveTo>
                  <a:pt x="0" y="0"/>
                </a:moveTo>
                <a:lnTo>
                  <a:pt x="19913" y="0"/>
                </a:lnTo>
                <a:lnTo>
                  <a:pt x="47498" y="45516"/>
                </a:lnTo>
              </a:path>
            </a:pathLst>
          </a:custGeom>
          <a:ln w="110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8" name="object 698"/>
          <p:cNvSpPr/>
          <p:nvPr/>
        </p:nvSpPr>
        <p:spPr>
          <a:xfrm>
            <a:off x="2228037" y="2332342"/>
            <a:ext cx="48895" cy="44450"/>
          </a:xfrm>
          <a:custGeom>
            <a:avLst/>
            <a:gdLst/>
            <a:ahLst/>
            <a:cxnLst/>
            <a:rect l="l" t="t" r="r" b="b"/>
            <a:pathLst>
              <a:path w="48894" h="44450">
                <a:moveTo>
                  <a:pt x="0" y="0"/>
                </a:moveTo>
                <a:lnTo>
                  <a:pt x="19926" y="0"/>
                </a:lnTo>
                <a:lnTo>
                  <a:pt x="48653" y="44373"/>
                </a:lnTo>
              </a:path>
            </a:pathLst>
          </a:custGeom>
          <a:ln w="110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9" name="object 699"/>
          <p:cNvSpPr/>
          <p:nvPr/>
        </p:nvSpPr>
        <p:spPr>
          <a:xfrm>
            <a:off x="2230031" y="2243302"/>
            <a:ext cx="48260" cy="44450"/>
          </a:xfrm>
          <a:custGeom>
            <a:avLst/>
            <a:gdLst/>
            <a:ahLst/>
            <a:cxnLst/>
            <a:rect l="l" t="t" r="r" b="b"/>
            <a:pathLst>
              <a:path w="48260" h="44450">
                <a:moveTo>
                  <a:pt x="0" y="0"/>
                </a:moveTo>
                <a:lnTo>
                  <a:pt x="19913" y="0"/>
                </a:lnTo>
                <a:lnTo>
                  <a:pt x="47790" y="44373"/>
                </a:lnTo>
              </a:path>
            </a:pathLst>
          </a:custGeom>
          <a:ln w="110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0" name="object 700"/>
          <p:cNvSpPr/>
          <p:nvPr/>
        </p:nvSpPr>
        <p:spPr>
          <a:xfrm>
            <a:off x="2232304" y="2151126"/>
            <a:ext cx="47625" cy="45720"/>
          </a:xfrm>
          <a:custGeom>
            <a:avLst/>
            <a:gdLst/>
            <a:ahLst/>
            <a:cxnLst/>
            <a:rect l="l" t="t" r="r" b="b"/>
            <a:pathLst>
              <a:path w="47625" h="45719">
                <a:moveTo>
                  <a:pt x="0" y="0"/>
                </a:moveTo>
                <a:lnTo>
                  <a:pt x="19926" y="0"/>
                </a:lnTo>
                <a:lnTo>
                  <a:pt x="47523" y="45516"/>
                </a:lnTo>
              </a:path>
            </a:pathLst>
          </a:custGeom>
          <a:ln w="110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1" name="object 701"/>
          <p:cNvSpPr/>
          <p:nvPr/>
        </p:nvSpPr>
        <p:spPr>
          <a:xfrm>
            <a:off x="2323240" y="2239035"/>
            <a:ext cx="170815" cy="243840"/>
          </a:xfrm>
          <a:custGeom>
            <a:avLst/>
            <a:gdLst/>
            <a:ahLst/>
            <a:cxnLst/>
            <a:rect l="l" t="t" r="r" b="b"/>
            <a:pathLst>
              <a:path w="170814" h="243839">
                <a:moveTo>
                  <a:pt x="170694" y="243230"/>
                </a:moveTo>
                <a:lnTo>
                  <a:pt x="0" y="0"/>
                </a:lnTo>
              </a:path>
            </a:pathLst>
          </a:custGeom>
          <a:ln w="110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2" name="object 702"/>
          <p:cNvSpPr/>
          <p:nvPr/>
        </p:nvSpPr>
        <p:spPr>
          <a:xfrm>
            <a:off x="2314388" y="2309571"/>
            <a:ext cx="184785" cy="254635"/>
          </a:xfrm>
          <a:custGeom>
            <a:avLst/>
            <a:gdLst/>
            <a:ahLst/>
            <a:cxnLst/>
            <a:rect l="l" t="t" r="r" b="b"/>
            <a:pathLst>
              <a:path w="184785" h="254635">
                <a:moveTo>
                  <a:pt x="184227" y="254622"/>
                </a:moveTo>
                <a:lnTo>
                  <a:pt x="0" y="0"/>
                </a:lnTo>
              </a:path>
            </a:pathLst>
          </a:custGeom>
          <a:ln w="110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3" name="object 703"/>
          <p:cNvSpPr/>
          <p:nvPr/>
        </p:nvSpPr>
        <p:spPr>
          <a:xfrm>
            <a:off x="2314364" y="2406865"/>
            <a:ext cx="180340" cy="245745"/>
          </a:xfrm>
          <a:custGeom>
            <a:avLst/>
            <a:gdLst/>
            <a:ahLst/>
            <a:cxnLst/>
            <a:rect l="l" t="t" r="r" b="b"/>
            <a:pathLst>
              <a:path w="180339" h="245744">
                <a:moveTo>
                  <a:pt x="179801" y="245224"/>
                </a:moveTo>
                <a:lnTo>
                  <a:pt x="0" y="0"/>
                </a:lnTo>
              </a:path>
            </a:pathLst>
          </a:custGeom>
          <a:ln w="110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4" name="object 704"/>
          <p:cNvSpPr/>
          <p:nvPr/>
        </p:nvSpPr>
        <p:spPr>
          <a:xfrm>
            <a:off x="2318804" y="2511389"/>
            <a:ext cx="177800" cy="239395"/>
          </a:xfrm>
          <a:custGeom>
            <a:avLst/>
            <a:gdLst/>
            <a:ahLst/>
            <a:cxnLst/>
            <a:rect l="l" t="t" r="r" b="b"/>
            <a:pathLst>
              <a:path w="177800" h="239394">
                <a:moveTo>
                  <a:pt x="177729" y="239138"/>
                </a:moveTo>
                <a:lnTo>
                  <a:pt x="0" y="0"/>
                </a:lnTo>
              </a:path>
            </a:pathLst>
          </a:custGeom>
          <a:ln w="110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5" name="object 705"/>
          <p:cNvSpPr/>
          <p:nvPr/>
        </p:nvSpPr>
        <p:spPr>
          <a:xfrm>
            <a:off x="2314246" y="2597200"/>
            <a:ext cx="177800" cy="237490"/>
          </a:xfrm>
          <a:custGeom>
            <a:avLst/>
            <a:gdLst/>
            <a:ahLst/>
            <a:cxnLst/>
            <a:rect l="l" t="t" r="r" b="b"/>
            <a:pathLst>
              <a:path w="177800" h="237489">
                <a:moveTo>
                  <a:pt x="177722" y="236969"/>
                </a:moveTo>
                <a:lnTo>
                  <a:pt x="0" y="0"/>
                </a:lnTo>
              </a:path>
            </a:pathLst>
          </a:custGeom>
          <a:ln w="110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6" name="object 706"/>
          <p:cNvSpPr/>
          <p:nvPr/>
        </p:nvSpPr>
        <p:spPr>
          <a:xfrm>
            <a:off x="2084108" y="1024013"/>
            <a:ext cx="0" cy="134620"/>
          </a:xfrm>
          <a:custGeom>
            <a:avLst/>
            <a:gdLst/>
            <a:ahLst/>
            <a:cxnLst/>
            <a:rect l="l" t="t" r="r" b="b"/>
            <a:pathLst>
              <a:path w="0" h="134619">
                <a:moveTo>
                  <a:pt x="0" y="0"/>
                </a:moveTo>
                <a:lnTo>
                  <a:pt x="0" y="134569"/>
                </a:lnTo>
              </a:path>
            </a:pathLst>
          </a:custGeom>
          <a:ln w="22047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7" name="object 707"/>
          <p:cNvSpPr/>
          <p:nvPr/>
        </p:nvSpPr>
        <p:spPr>
          <a:xfrm>
            <a:off x="2037448" y="1086040"/>
            <a:ext cx="93345" cy="147955"/>
          </a:xfrm>
          <a:custGeom>
            <a:avLst/>
            <a:gdLst/>
            <a:ahLst/>
            <a:cxnLst/>
            <a:rect l="l" t="t" r="r" b="b"/>
            <a:pathLst>
              <a:path w="93344" h="147955">
                <a:moveTo>
                  <a:pt x="93014" y="0"/>
                </a:moveTo>
                <a:lnTo>
                  <a:pt x="0" y="0"/>
                </a:lnTo>
                <a:lnTo>
                  <a:pt x="46659" y="147929"/>
                </a:lnTo>
                <a:lnTo>
                  <a:pt x="93014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8" name="object 708"/>
          <p:cNvSpPr txBox="1"/>
          <p:nvPr/>
        </p:nvSpPr>
        <p:spPr>
          <a:xfrm>
            <a:off x="708545" y="647090"/>
            <a:ext cx="2863215" cy="2831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67310">
              <a:lnSpc>
                <a:spcPct val="100000"/>
              </a:lnSpc>
            </a:pP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8"/>
              </a:spcBef>
            </a:pPr>
            <a:endParaRPr sz="950">
              <a:latin typeface="Times New Roman"/>
              <a:cs typeface="Times New Roman"/>
            </a:endParaRPr>
          </a:p>
          <a:p>
            <a:pPr marL="1439545">
              <a:lnSpc>
                <a:spcPts val="869"/>
              </a:lnSpc>
              <a:tabLst>
                <a:tab pos="1712595" algn="l"/>
                <a:tab pos="2002789" algn="l"/>
              </a:tabLst>
            </a:pPr>
            <a:r>
              <a:rPr dirty="0" sz="800" u="heavy">
                <a:solidFill>
                  <a:srgbClr val="231F20"/>
                </a:solidFill>
                <a:latin typeface="Times New Roman"/>
                <a:cs typeface="Times New Roman"/>
              </a:rPr>
              <a:t> 	</a:t>
            </a:r>
            <a:r>
              <a:rPr dirty="0" sz="800">
                <a:solidFill>
                  <a:srgbClr val="231F20"/>
                </a:solidFill>
                <a:latin typeface="Times New Roman"/>
                <a:cs typeface="Times New Roman"/>
              </a:rPr>
              <a:t>	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sz="800">
              <a:latin typeface="Arial"/>
              <a:cs typeface="Arial"/>
            </a:endParaRPr>
          </a:p>
          <a:p>
            <a:pPr marL="621665">
              <a:lnSpc>
                <a:spcPts val="869"/>
              </a:lnSpc>
              <a:tabLst>
                <a:tab pos="822960" algn="l"/>
                <a:tab pos="943610" algn="l"/>
              </a:tabLst>
            </a:pP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3	</a:t>
            </a:r>
            <a:r>
              <a:rPr dirty="0" sz="800" u="heavy">
                <a:solidFill>
                  <a:srgbClr val="231F20"/>
                </a:solidFill>
                <a:latin typeface="Times New Roman"/>
                <a:cs typeface="Times New Roman"/>
              </a:rPr>
              <a:t> 	</a:t>
            </a:r>
            <a:endParaRPr sz="800">
              <a:latin typeface="Times New Roman"/>
              <a:cs typeface="Times New Roman"/>
            </a:endParaRPr>
          </a:p>
          <a:p>
            <a:pPr algn="r" marR="636270">
              <a:lnSpc>
                <a:spcPct val="100000"/>
              </a:lnSpc>
              <a:spcBef>
                <a:spcPts val="210"/>
              </a:spcBef>
            </a:pP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4</a:t>
            </a:r>
            <a:endParaRPr sz="800">
              <a:latin typeface="Arial"/>
              <a:cs typeface="Arial"/>
            </a:endParaRPr>
          </a:p>
          <a:p>
            <a:pPr algn="r" marR="530225">
              <a:lnSpc>
                <a:spcPct val="100000"/>
              </a:lnSpc>
              <a:spcBef>
                <a:spcPts val="605"/>
              </a:spcBef>
            </a:pP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5</a:t>
            </a:r>
            <a:endParaRPr sz="800">
              <a:latin typeface="Arial"/>
              <a:cs typeface="Arial"/>
            </a:endParaRPr>
          </a:p>
          <a:p>
            <a:pPr algn="r" marR="423545">
              <a:lnSpc>
                <a:spcPts val="869"/>
              </a:lnSpc>
              <a:spcBef>
                <a:spcPts val="605"/>
              </a:spcBef>
            </a:pP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6</a:t>
            </a:r>
            <a:endParaRPr sz="800">
              <a:latin typeface="Arial"/>
              <a:cs typeface="Arial"/>
            </a:endParaRPr>
          </a:p>
          <a:p>
            <a:pPr marL="408940">
              <a:lnSpc>
                <a:spcPts val="869"/>
              </a:lnSpc>
            </a:pP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7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700">
              <a:latin typeface="Times New Roman"/>
              <a:cs typeface="Times New Roman"/>
            </a:endParaRPr>
          </a:p>
          <a:p>
            <a:pPr algn="r" marR="317500">
              <a:lnSpc>
                <a:spcPct val="100000"/>
              </a:lnSpc>
            </a:pP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9</a:t>
            </a:r>
            <a:endParaRPr sz="800">
              <a:latin typeface="Arial"/>
              <a:cs typeface="Arial"/>
            </a:endParaRPr>
          </a:p>
          <a:p>
            <a:pPr algn="ctr" marL="836294">
              <a:lnSpc>
                <a:spcPct val="100000"/>
              </a:lnSpc>
              <a:spcBef>
                <a:spcPts val="165"/>
              </a:spcBef>
            </a:pP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8</a:t>
            </a:r>
            <a:endParaRPr sz="800">
              <a:latin typeface="Arial"/>
              <a:cs typeface="Arial"/>
            </a:endParaRPr>
          </a:p>
        </p:txBody>
      </p:sp>
      <p:sp>
        <p:nvSpPr>
          <p:cNvPr id="709" name="object 709"/>
          <p:cNvSpPr/>
          <p:nvPr/>
        </p:nvSpPr>
        <p:spPr>
          <a:xfrm>
            <a:off x="2764853" y="2582388"/>
            <a:ext cx="381000" cy="102235"/>
          </a:xfrm>
          <a:custGeom>
            <a:avLst/>
            <a:gdLst/>
            <a:ahLst/>
            <a:cxnLst/>
            <a:rect l="l" t="t" r="r" b="b"/>
            <a:pathLst>
              <a:path w="381000" h="102235">
                <a:moveTo>
                  <a:pt x="0" y="101712"/>
                </a:moveTo>
                <a:lnTo>
                  <a:pt x="380631" y="0"/>
                </a:lnTo>
              </a:path>
            </a:pathLst>
          </a:custGeom>
          <a:ln w="11023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0" name="object 710"/>
          <p:cNvSpPr/>
          <p:nvPr/>
        </p:nvSpPr>
        <p:spPr>
          <a:xfrm>
            <a:off x="2764853" y="2582388"/>
            <a:ext cx="381000" cy="102235"/>
          </a:xfrm>
          <a:custGeom>
            <a:avLst/>
            <a:gdLst/>
            <a:ahLst/>
            <a:cxnLst/>
            <a:rect l="l" t="t" r="r" b="b"/>
            <a:pathLst>
              <a:path w="381000" h="102235">
                <a:moveTo>
                  <a:pt x="0" y="101712"/>
                </a:moveTo>
                <a:lnTo>
                  <a:pt x="380631" y="0"/>
                </a:lnTo>
              </a:path>
            </a:pathLst>
          </a:custGeom>
          <a:ln w="110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1" name="object 711"/>
          <p:cNvSpPr/>
          <p:nvPr/>
        </p:nvSpPr>
        <p:spPr>
          <a:xfrm>
            <a:off x="2286660" y="1738525"/>
            <a:ext cx="540385" cy="101600"/>
          </a:xfrm>
          <a:custGeom>
            <a:avLst/>
            <a:gdLst/>
            <a:ahLst/>
            <a:cxnLst/>
            <a:rect l="l" t="t" r="r" b="b"/>
            <a:pathLst>
              <a:path w="540385" h="101600">
                <a:moveTo>
                  <a:pt x="0" y="100986"/>
                </a:moveTo>
                <a:lnTo>
                  <a:pt x="539915" y="0"/>
                </a:lnTo>
              </a:path>
            </a:pathLst>
          </a:custGeom>
          <a:ln w="11023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2" name="object 712"/>
          <p:cNvSpPr/>
          <p:nvPr/>
        </p:nvSpPr>
        <p:spPr>
          <a:xfrm>
            <a:off x="2286660" y="1738525"/>
            <a:ext cx="540385" cy="101600"/>
          </a:xfrm>
          <a:custGeom>
            <a:avLst/>
            <a:gdLst/>
            <a:ahLst/>
            <a:cxnLst/>
            <a:rect l="l" t="t" r="r" b="b"/>
            <a:pathLst>
              <a:path w="540385" h="101600">
                <a:moveTo>
                  <a:pt x="0" y="100986"/>
                </a:moveTo>
                <a:lnTo>
                  <a:pt x="539915" y="0"/>
                </a:lnTo>
              </a:path>
            </a:pathLst>
          </a:custGeom>
          <a:ln w="110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3" name="object 713"/>
          <p:cNvSpPr/>
          <p:nvPr/>
        </p:nvSpPr>
        <p:spPr>
          <a:xfrm>
            <a:off x="1005065" y="3014243"/>
            <a:ext cx="243840" cy="180340"/>
          </a:xfrm>
          <a:custGeom>
            <a:avLst/>
            <a:gdLst/>
            <a:ahLst/>
            <a:cxnLst/>
            <a:rect l="l" t="t" r="r" b="b"/>
            <a:pathLst>
              <a:path w="243840" h="180339">
                <a:moveTo>
                  <a:pt x="0" y="32143"/>
                </a:moveTo>
                <a:lnTo>
                  <a:pt x="0" y="180060"/>
                </a:lnTo>
                <a:lnTo>
                  <a:pt x="243522" y="180060"/>
                </a:lnTo>
                <a:lnTo>
                  <a:pt x="243522" y="110947"/>
                </a:lnTo>
                <a:lnTo>
                  <a:pt x="86207" y="110947"/>
                </a:lnTo>
                <a:lnTo>
                  <a:pt x="67437" y="105829"/>
                </a:lnTo>
                <a:lnTo>
                  <a:pt x="55206" y="101561"/>
                </a:lnTo>
                <a:lnTo>
                  <a:pt x="46367" y="99555"/>
                </a:lnTo>
                <a:lnTo>
                  <a:pt x="37553" y="94157"/>
                </a:lnTo>
                <a:lnTo>
                  <a:pt x="26454" y="87045"/>
                </a:lnTo>
                <a:lnTo>
                  <a:pt x="21043" y="72542"/>
                </a:lnTo>
                <a:lnTo>
                  <a:pt x="15367" y="56883"/>
                </a:lnTo>
                <a:lnTo>
                  <a:pt x="11099" y="42672"/>
                </a:lnTo>
                <a:lnTo>
                  <a:pt x="0" y="32143"/>
                </a:lnTo>
                <a:close/>
              </a:path>
              <a:path w="243840" h="180339">
                <a:moveTo>
                  <a:pt x="243522" y="0"/>
                </a:moveTo>
                <a:lnTo>
                  <a:pt x="234416" y="13652"/>
                </a:lnTo>
                <a:lnTo>
                  <a:pt x="230149" y="22758"/>
                </a:lnTo>
                <a:lnTo>
                  <a:pt x="225590" y="35267"/>
                </a:lnTo>
                <a:lnTo>
                  <a:pt x="221322" y="49796"/>
                </a:lnTo>
                <a:lnTo>
                  <a:pt x="210235" y="64287"/>
                </a:lnTo>
                <a:lnTo>
                  <a:pt x="163576" y="98425"/>
                </a:lnTo>
                <a:lnTo>
                  <a:pt x="124879" y="109804"/>
                </a:lnTo>
                <a:lnTo>
                  <a:pt x="106121" y="110947"/>
                </a:lnTo>
                <a:lnTo>
                  <a:pt x="243522" y="110947"/>
                </a:lnTo>
                <a:lnTo>
                  <a:pt x="243522" y="0"/>
                </a:lnTo>
                <a:close/>
              </a:path>
            </a:pathLst>
          </a:custGeom>
          <a:solidFill>
            <a:srgbClr val="5F606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4" name="object 714"/>
          <p:cNvSpPr/>
          <p:nvPr/>
        </p:nvSpPr>
        <p:spPr>
          <a:xfrm>
            <a:off x="1005065" y="3014243"/>
            <a:ext cx="243840" cy="180340"/>
          </a:xfrm>
          <a:custGeom>
            <a:avLst/>
            <a:gdLst/>
            <a:ahLst/>
            <a:cxnLst/>
            <a:rect l="l" t="t" r="r" b="b"/>
            <a:pathLst>
              <a:path w="243840" h="180339">
                <a:moveTo>
                  <a:pt x="0" y="32143"/>
                </a:moveTo>
                <a:lnTo>
                  <a:pt x="11099" y="42672"/>
                </a:lnTo>
                <a:lnTo>
                  <a:pt x="15367" y="56883"/>
                </a:lnTo>
                <a:lnTo>
                  <a:pt x="21043" y="72542"/>
                </a:lnTo>
                <a:lnTo>
                  <a:pt x="26454" y="87045"/>
                </a:lnTo>
                <a:lnTo>
                  <a:pt x="37553" y="94157"/>
                </a:lnTo>
                <a:lnTo>
                  <a:pt x="46367" y="99555"/>
                </a:lnTo>
                <a:lnTo>
                  <a:pt x="55206" y="101561"/>
                </a:lnTo>
                <a:lnTo>
                  <a:pt x="67437" y="105829"/>
                </a:lnTo>
                <a:lnTo>
                  <a:pt x="86207" y="110947"/>
                </a:lnTo>
                <a:lnTo>
                  <a:pt x="106121" y="110947"/>
                </a:lnTo>
                <a:lnTo>
                  <a:pt x="147078" y="104686"/>
                </a:lnTo>
                <a:lnTo>
                  <a:pt x="185775" y="88188"/>
                </a:lnTo>
                <a:lnTo>
                  <a:pt x="210235" y="64287"/>
                </a:lnTo>
                <a:lnTo>
                  <a:pt x="221322" y="49796"/>
                </a:lnTo>
                <a:lnTo>
                  <a:pt x="225590" y="35267"/>
                </a:lnTo>
                <a:lnTo>
                  <a:pt x="230149" y="22758"/>
                </a:lnTo>
                <a:lnTo>
                  <a:pt x="234416" y="13652"/>
                </a:lnTo>
                <a:lnTo>
                  <a:pt x="243522" y="0"/>
                </a:lnTo>
                <a:lnTo>
                  <a:pt x="243522" y="180060"/>
                </a:lnTo>
                <a:lnTo>
                  <a:pt x="0" y="180060"/>
                </a:lnTo>
                <a:lnTo>
                  <a:pt x="0" y="32143"/>
                </a:lnTo>
                <a:close/>
              </a:path>
            </a:pathLst>
          </a:custGeom>
          <a:ln w="11023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5" name="object 715"/>
          <p:cNvSpPr/>
          <p:nvPr/>
        </p:nvSpPr>
        <p:spPr>
          <a:xfrm>
            <a:off x="1005065" y="3014243"/>
            <a:ext cx="243840" cy="180340"/>
          </a:xfrm>
          <a:custGeom>
            <a:avLst/>
            <a:gdLst/>
            <a:ahLst/>
            <a:cxnLst/>
            <a:rect l="l" t="t" r="r" b="b"/>
            <a:pathLst>
              <a:path w="243840" h="180339">
                <a:moveTo>
                  <a:pt x="0" y="32143"/>
                </a:moveTo>
                <a:lnTo>
                  <a:pt x="11099" y="42672"/>
                </a:lnTo>
                <a:lnTo>
                  <a:pt x="15367" y="56883"/>
                </a:lnTo>
                <a:lnTo>
                  <a:pt x="21043" y="72542"/>
                </a:lnTo>
                <a:lnTo>
                  <a:pt x="26454" y="87045"/>
                </a:lnTo>
                <a:lnTo>
                  <a:pt x="37553" y="94157"/>
                </a:lnTo>
                <a:lnTo>
                  <a:pt x="46367" y="99555"/>
                </a:lnTo>
                <a:lnTo>
                  <a:pt x="55206" y="101561"/>
                </a:lnTo>
                <a:lnTo>
                  <a:pt x="67437" y="105829"/>
                </a:lnTo>
                <a:lnTo>
                  <a:pt x="86207" y="110947"/>
                </a:lnTo>
                <a:lnTo>
                  <a:pt x="106121" y="110947"/>
                </a:lnTo>
                <a:lnTo>
                  <a:pt x="147078" y="104686"/>
                </a:lnTo>
                <a:lnTo>
                  <a:pt x="185775" y="88188"/>
                </a:lnTo>
                <a:lnTo>
                  <a:pt x="210235" y="64287"/>
                </a:lnTo>
                <a:lnTo>
                  <a:pt x="221322" y="49796"/>
                </a:lnTo>
                <a:lnTo>
                  <a:pt x="225590" y="35267"/>
                </a:lnTo>
                <a:lnTo>
                  <a:pt x="230149" y="22758"/>
                </a:lnTo>
                <a:lnTo>
                  <a:pt x="234416" y="13652"/>
                </a:lnTo>
                <a:lnTo>
                  <a:pt x="243522" y="0"/>
                </a:lnTo>
                <a:lnTo>
                  <a:pt x="243522" y="180060"/>
                </a:lnTo>
                <a:lnTo>
                  <a:pt x="0" y="180060"/>
                </a:lnTo>
                <a:lnTo>
                  <a:pt x="0" y="32143"/>
                </a:lnTo>
                <a:close/>
              </a:path>
            </a:pathLst>
          </a:custGeom>
          <a:ln w="11023">
            <a:solidFill>
              <a:srgbClr val="5F606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6" name="object 716"/>
          <p:cNvSpPr/>
          <p:nvPr/>
        </p:nvSpPr>
        <p:spPr>
          <a:xfrm>
            <a:off x="998232" y="2786659"/>
            <a:ext cx="266065" cy="416559"/>
          </a:xfrm>
          <a:custGeom>
            <a:avLst/>
            <a:gdLst/>
            <a:ahLst/>
            <a:cxnLst/>
            <a:rect l="l" t="t" r="r" b="b"/>
            <a:pathLst>
              <a:path w="266065" h="416560">
                <a:moveTo>
                  <a:pt x="0" y="68275"/>
                </a:moveTo>
                <a:lnTo>
                  <a:pt x="0" y="416178"/>
                </a:lnTo>
                <a:lnTo>
                  <a:pt x="265709" y="416178"/>
                </a:lnTo>
                <a:lnTo>
                  <a:pt x="265709" y="0"/>
                </a:lnTo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7" name="object 717"/>
          <p:cNvSpPr/>
          <p:nvPr/>
        </p:nvSpPr>
        <p:spPr>
          <a:xfrm>
            <a:off x="998232" y="2786659"/>
            <a:ext cx="266065" cy="416559"/>
          </a:xfrm>
          <a:custGeom>
            <a:avLst/>
            <a:gdLst/>
            <a:ahLst/>
            <a:cxnLst/>
            <a:rect l="l" t="t" r="r" b="b"/>
            <a:pathLst>
              <a:path w="266065" h="416560">
                <a:moveTo>
                  <a:pt x="0" y="68275"/>
                </a:moveTo>
                <a:lnTo>
                  <a:pt x="0" y="416178"/>
                </a:lnTo>
                <a:lnTo>
                  <a:pt x="265709" y="416178"/>
                </a:lnTo>
                <a:lnTo>
                  <a:pt x="265709" y="0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8" name="object 718"/>
          <p:cNvSpPr/>
          <p:nvPr/>
        </p:nvSpPr>
        <p:spPr>
          <a:xfrm>
            <a:off x="2964002" y="2780410"/>
            <a:ext cx="266065" cy="416559"/>
          </a:xfrm>
          <a:custGeom>
            <a:avLst/>
            <a:gdLst/>
            <a:ahLst/>
            <a:cxnLst/>
            <a:rect l="l" t="t" r="r" b="b"/>
            <a:pathLst>
              <a:path w="266064" h="416560">
                <a:moveTo>
                  <a:pt x="265696" y="68262"/>
                </a:moveTo>
                <a:lnTo>
                  <a:pt x="265696" y="416179"/>
                </a:lnTo>
                <a:lnTo>
                  <a:pt x="0" y="416179"/>
                </a:lnTo>
                <a:lnTo>
                  <a:pt x="0" y="0"/>
                </a:lnTo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9" name="object 719"/>
          <p:cNvSpPr/>
          <p:nvPr/>
        </p:nvSpPr>
        <p:spPr>
          <a:xfrm>
            <a:off x="2964002" y="2780410"/>
            <a:ext cx="266065" cy="416559"/>
          </a:xfrm>
          <a:custGeom>
            <a:avLst/>
            <a:gdLst/>
            <a:ahLst/>
            <a:cxnLst/>
            <a:rect l="l" t="t" r="r" b="b"/>
            <a:pathLst>
              <a:path w="266064" h="416560">
                <a:moveTo>
                  <a:pt x="265696" y="68262"/>
                </a:moveTo>
                <a:lnTo>
                  <a:pt x="265696" y="416179"/>
                </a:lnTo>
                <a:lnTo>
                  <a:pt x="0" y="416179"/>
                </a:lnTo>
                <a:lnTo>
                  <a:pt x="0" y="0"/>
                </a:lnTo>
              </a:path>
            </a:pathLst>
          </a:custGeom>
          <a:ln w="2540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0" name="object 720"/>
          <p:cNvSpPr/>
          <p:nvPr/>
        </p:nvSpPr>
        <p:spPr>
          <a:xfrm>
            <a:off x="2213457" y="1923935"/>
            <a:ext cx="725170" cy="12065"/>
          </a:xfrm>
          <a:custGeom>
            <a:avLst/>
            <a:gdLst/>
            <a:ahLst/>
            <a:cxnLst/>
            <a:rect l="l" t="t" r="r" b="b"/>
            <a:pathLst>
              <a:path w="725169" h="12064">
                <a:moveTo>
                  <a:pt x="725157" y="0"/>
                </a:moveTo>
                <a:lnTo>
                  <a:pt x="0" y="11633"/>
                </a:lnTo>
              </a:path>
            </a:pathLst>
          </a:custGeom>
          <a:ln w="110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1" name="object 721"/>
          <p:cNvSpPr/>
          <p:nvPr/>
        </p:nvSpPr>
        <p:spPr>
          <a:xfrm>
            <a:off x="2387955" y="2106193"/>
            <a:ext cx="643890" cy="225425"/>
          </a:xfrm>
          <a:custGeom>
            <a:avLst/>
            <a:gdLst/>
            <a:ahLst/>
            <a:cxnLst/>
            <a:rect l="l" t="t" r="r" b="b"/>
            <a:pathLst>
              <a:path w="643889" h="225425">
                <a:moveTo>
                  <a:pt x="643724" y="0"/>
                </a:moveTo>
                <a:lnTo>
                  <a:pt x="0" y="224917"/>
                </a:lnTo>
              </a:path>
            </a:pathLst>
          </a:custGeom>
          <a:ln w="110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2" name="object 722"/>
          <p:cNvSpPr/>
          <p:nvPr/>
        </p:nvSpPr>
        <p:spPr>
          <a:xfrm>
            <a:off x="1197457" y="2234158"/>
            <a:ext cx="775970" cy="401955"/>
          </a:xfrm>
          <a:custGeom>
            <a:avLst/>
            <a:gdLst/>
            <a:ahLst/>
            <a:cxnLst/>
            <a:rect l="l" t="t" r="r" b="b"/>
            <a:pathLst>
              <a:path w="775969" h="401955">
                <a:moveTo>
                  <a:pt x="0" y="0"/>
                </a:moveTo>
                <a:lnTo>
                  <a:pt x="775842" y="401535"/>
                </a:lnTo>
              </a:path>
            </a:pathLst>
          </a:custGeom>
          <a:ln w="11023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3" name="object 723"/>
          <p:cNvSpPr txBox="1"/>
          <p:nvPr/>
        </p:nvSpPr>
        <p:spPr>
          <a:xfrm>
            <a:off x="695782" y="3622804"/>
            <a:ext cx="2924175" cy="506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3699"/>
              </a:lnSpc>
            </a:pPr>
            <a:r>
              <a:rPr dirty="0" sz="800" spc="45">
                <a:latin typeface="Arial"/>
                <a:cs typeface="Arial"/>
              </a:rPr>
              <a:t>Figure</a:t>
            </a:r>
            <a:r>
              <a:rPr dirty="0" sz="800" spc="45">
                <a:latin typeface="Arial"/>
                <a:cs typeface="Arial"/>
              </a:rPr>
              <a:t> </a:t>
            </a:r>
            <a:r>
              <a:rPr dirty="0" sz="800" spc="-45">
                <a:latin typeface="Arial"/>
                <a:cs typeface="Arial"/>
              </a:rPr>
              <a:t> </a:t>
            </a:r>
            <a:r>
              <a:rPr dirty="0" sz="800" spc="50">
                <a:latin typeface="Arial"/>
                <a:cs typeface="Arial"/>
              </a:rPr>
              <a:t>6</a:t>
            </a:r>
            <a:r>
              <a:rPr dirty="0" sz="800">
                <a:latin typeface="Arial"/>
                <a:cs typeface="Arial"/>
              </a:rPr>
              <a:t>   </a:t>
            </a:r>
            <a:r>
              <a:rPr dirty="0" sz="800" spc="-9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Cross-se</a:t>
            </a:r>
            <a:r>
              <a:rPr dirty="0" sz="800" spc="-20">
                <a:latin typeface="Arial"/>
                <a:cs typeface="Arial"/>
              </a:rPr>
              <a:t>c</a:t>
            </a:r>
            <a:r>
              <a:rPr dirty="0" sz="800" spc="-5">
                <a:latin typeface="Arial"/>
                <a:cs typeface="Arial"/>
              </a:rPr>
              <a:t>tion</a:t>
            </a:r>
            <a:r>
              <a:rPr dirty="0" sz="800">
                <a:latin typeface="Arial"/>
                <a:cs typeface="Arial"/>
              </a:rPr>
              <a:t> </a:t>
            </a:r>
            <a:r>
              <a:rPr dirty="0" sz="800" spc="-4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of</a:t>
            </a:r>
            <a:r>
              <a:rPr dirty="0" sz="800">
                <a:latin typeface="Arial"/>
                <a:cs typeface="Arial"/>
              </a:rPr>
              <a:t> </a:t>
            </a:r>
            <a:r>
              <a:rPr dirty="0" sz="800" spc="-4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bowl</a:t>
            </a:r>
            <a:r>
              <a:rPr dirty="0" sz="800">
                <a:latin typeface="Arial"/>
                <a:cs typeface="Arial"/>
              </a:rPr>
              <a:t> </a:t>
            </a:r>
            <a:r>
              <a:rPr dirty="0" sz="800" spc="-4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of</a:t>
            </a:r>
            <a:r>
              <a:rPr dirty="0" sz="800">
                <a:latin typeface="Arial"/>
                <a:cs typeface="Arial"/>
              </a:rPr>
              <a:t> </a:t>
            </a:r>
            <a:r>
              <a:rPr dirty="0" sz="800" spc="-4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a</a:t>
            </a:r>
            <a:r>
              <a:rPr dirty="0" sz="800">
                <a:latin typeface="Arial"/>
                <a:cs typeface="Arial"/>
              </a:rPr>
              <a:t> </a:t>
            </a:r>
            <a:r>
              <a:rPr dirty="0" sz="800" spc="-3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cream</a:t>
            </a:r>
            <a:r>
              <a:rPr dirty="0" sz="800">
                <a:latin typeface="Arial"/>
                <a:cs typeface="Arial"/>
              </a:rPr>
              <a:t> </a:t>
            </a:r>
            <a:r>
              <a:rPr dirty="0" sz="800" spc="-4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concentr</a:t>
            </a:r>
            <a:r>
              <a:rPr dirty="0" sz="800" spc="-20">
                <a:latin typeface="Arial"/>
                <a:cs typeface="Arial"/>
              </a:rPr>
              <a:t>a</a:t>
            </a:r>
            <a:r>
              <a:rPr dirty="0" sz="800" spc="-5">
                <a:latin typeface="Arial"/>
                <a:cs typeface="Arial"/>
              </a:rPr>
              <a:t>tor.</a:t>
            </a:r>
            <a:r>
              <a:rPr dirty="0" sz="800">
                <a:latin typeface="Arial"/>
                <a:cs typeface="Arial"/>
              </a:rPr>
              <a:t> </a:t>
            </a:r>
            <a:r>
              <a:rPr dirty="0" sz="800" spc="-4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1,</a:t>
            </a:r>
            <a:r>
              <a:rPr dirty="0" sz="800" spc="-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Feed;</a:t>
            </a:r>
            <a:r>
              <a:rPr dirty="0" sz="800" spc="9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2,</a:t>
            </a:r>
            <a:r>
              <a:rPr dirty="0" sz="800" spc="9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cream</a:t>
            </a:r>
            <a:r>
              <a:rPr dirty="0" sz="800" spc="9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discharge;</a:t>
            </a:r>
            <a:r>
              <a:rPr dirty="0" sz="800" spc="9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3,</a:t>
            </a:r>
            <a:r>
              <a:rPr dirty="0" sz="800" spc="10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skim</a:t>
            </a:r>
            <a:r>
              <a:rPr dirty="0" sz="800" spc="9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milk</a:t>
            </a:r>
            <a:r>
              <a:rPr dirty="0" sz="800" spc="9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discharge;</a:t>
            </a:r>
            <a:r>
              <a:rPr dirty="0" sz="800" spc="9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4,</a:t>
            </a:r>
            <a:r>
              <a:rPr dirty="0" sz="800" spc="10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skim</a:t>
            </a:r>
            <a:r>
              <a:rPr dirty="0" sz="800" spc="9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milk</a:t>
            </a:r>
            <a:r>
              <a:rPr dirty="0" sz="800" spc="-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pump;</a:t>
            </a:r>
            <a:r>
              <a:rPr dirty="0" sz="800" spc="1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5,</a:t>
            </a:r>
            <a:r>
              <a:rPr dirty="0" sz="800" spc="2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cream</a:t>
            </a:r>
            <a:r>
              <a:rPr dirty="0" sz="800" spc="1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pump;</a:t>
            </a:r>
            <a:r>
              <a:rPr dirty="0" sz="800" spc="1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6,</a:t>
            </a:r>
            <a:r>
              <a:rPr dirty="0" sz="800" spc="1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discs;</a:t>
            </a:r>
            <a:r>
              <a:rPr dirty="0" sz="800" spc="1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7,</a:t>
            </a:r>
            <a:r>
              <a:rPr dirty="0" sz="800" spc="2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soft</a:t>
            </a:r>
            <a:r>
              <a:rPr dirty="0" sz="800" spc="1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stream</a:t>
            </a:r>
            <a:r>
              <a:rPr dirty="0" sz="800" spc="1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inlet;</a:t>
            </a:r>
            <a:r>
              <a:rPr dirty="0" sz="800" spc="1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8,</a:t>
            </a:r>
            <a:r>
              <a:rPr dirty="0" sz="800" spc="2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sediment-</a:t>
            </a:r>
            <a:r>
              <a:rPr dirty="0" sz="800" spc="-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holding</a:t>
            </a:r>
            <a:r>
              <a:rPr dirty="0" sz="800" spc="3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space;</a:t>
            </a:r>
            <a:r>
              <a:rPr dirty="0" sz="800" spc="3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9,</a:t>
            </a:r>
            <a:r>
              <a:rPr dirty="0" sz="800" spc="4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sedim</a:t>
            </a:r>
            <a:r>
              <a:rPr dirty="0" sz="800" spc="-20">
                <a:latin typeface="Arial"/>
                <a:cs typeface="Arial"/>
              </a:rPr>
              <a:t>e</a:t>
            </a:r>
            <a:r>
              <a:rPr dirty="0" sz="800" spc="-5">
                <a:latin typeface="Arial"/>
                <a:cs typeface="Arial"/>
              </a:rPr>
              <a:t>nt</a:t>
            </a:r>
            <a:r>
              <a:rPr dirty="0" sz="800" spc="4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ejection</a:t>
            </a:r>
            <a:r>
              <a:rPr dirty="0" sz="800" spc="3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ports.</a:t>
            </a:r>
            <a:endParaRPr sz="800">
              <a:latin typeface="Arial"/>
              <a:cs typeface="Arial"/>
            </a:endParaRPr>
          </a:p>
        </p:txBody>
      </p:sp>
      <p:sp>
        <p:nvSpPr>
          <p:cNvPr id="724" name="object 724"/>
          <p:cNvSpPr/>
          <p:nvPr/>
        </p:nvSpPr>
        <p:spPr>
          <a:xfrm>
            <a:off x="708482" y="453059"/>
            <a:ext cx="5921375" cy="0"/>
          </a:xfrm>
          <a:custGeom>
            <a:avLst/>
            <a:gdLst/>
            <a:ahLst/>
            <a:cxnLst/>
            <a:rect l="l" t="t" r="r" b="b"/>
            <a:pathLst>
              <a:path w="5921375" h="0">
                <a:moveTo>
                  <a:pt x="0" y="0"/>
                </a:moveTo>
                <a:lnTo>
                  <a:pt x="5921273" y="0"/>
                </a:lnTo>
              </a:path>
            </a:pathLst>
          </a:custGeom>
          <a:ln w="64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5" name="object 725"/>
          <p:cNvSpPr txBox="1"/>
          <p:nvPr/>
        </p:nvSpPr>
        <p:spPr>
          <a:xfrm>
            <a:off x="695782" y="313916"/>
            <a:ext cx="1177925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spc="-10">
                <a:latin typeface="Arial"/>
                <a:cs typeface="Arial"/>
              </a:rPr>
              <a:t>248</a:t>
            </a:r>
            <a:r>
              <a:rPr dirty="0" sz="900" spc="-10">
                <a:latin typeface="Arial"/>
                <a:cs typeface="Arial"/>
              </a:rPr>
              <a:t>   </a:t>
            </a:r>
            <a:r>
              <a:rPr dirty="0" sz="900" spc="-5">
                <a:latin typeface="Arial"/>
                <a:cs typeface="Arial"/>
              </a:rPr>
              <a:t> </a:t>
            </a:r>
            <a:r>
              <a:rPr dirty="0" sz="900" spc="10">
                <a:latin typeface="Arial"/>
                <a:cs typeface="Arial"/>
              </a:rPr>
              <a:t>CENTRIFUGES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56692" y="686681"/>
            <a:ext cx="2910840" cy="27343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</a:pP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55">
                <a:latin typeface="PMingLiU"/>
                <a:cs typeface="PMingLiU"/>
              </a:rPr>
              <a:t> 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high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quality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standa</a:t>
            </a:r>
            <a:r>
              <a:rPr dirty="0" sz="1000" spc="60">
                <a:latin typeface="PMingLiU"/>
                <a:cs typeface="PMingLiU"/>
              </a:rPr>
              <a:t>r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whey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requ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55">
                <a:latin typeface="PMingLiU"/>
                <a:cs typeface="PMingLiU"/>
              </a:rPr>
              <a:t>red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for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further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proce</a:t>
            </a:r>
            <a:r>
              <a:rPr dirty="0" sz="1000" spc="50">
                <a:latin typeface="PMingLiU"/>
                <a:cs typeface="PMingLiU"/>
              </a:rPr>
              <a:t>s</a:t>
            </a:r>
            <a:r>
              <a:rPr dirty="0" sz="1000" spc="35">
                <a:latin typeface="PMingLiU"/>
                <a:cs typeface="PMingLiU"/>
              </a:rPr>
              <a:t>sing,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90">
                <a:latin typeface="PMingLiU"/>
                <a:cs typeface="PMingLiU"/>
              </a:rPr>
              <a:t>op</a:t>
            </a:r>
            <a:r>
              <a:rPr dirty="0" sz="1000" spc="55">
                <a:latin typeface="PMingLiU"/>
                <a:cs typeface="PMingLiU"/>
              </a:rPr>
              <a:t>t</a:t>
            </a:r>
            <a:r>
              <a:rPr dirty="0" sz="1000" spc="70">
                <a:latin typeface="PMingLiU"/>
                <a:cs typeface="PMingLiU"/>
              </a:rPr>
              <a:t>imum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60">
                <a:latin typeface="PMingLiU"/>
                <a:cs typeface="PMingLiU"/>
              </a:rPr>
              <a:t>tion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ess</a:t>
            </a:r>
            <a:r>
              <a:rPr dirty="0" sz="1000" spc="30">
                <a:latin typeface="PMingLiU"/>
                <a:cs typeface="PMingLiU"/>
              </a:rPr>
              <a:t>e</a:t>
            </a:r>
            <a:r>
              <a:rPr dirty="0" sz="1000" spc="50">
                <a:latin typeface="PMingLiU"/>
                <a:cs typeface="PMingLiU"/>
              </a:rPr>
              <a:t>ntial.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There</a:t>
            </a:r>
            <a:r>
              <a:rPr dirty="0" sz="1000" spc="45">
                <a:latin typeface="PMingLiU"/>
                <a:cs typeface="PMingLiU"/>
              </a:rPr>
              <a:t>f</a:t>
            </a:r>
            <a:r>
              <a:rPr dirty="0" sz="1000" spc="55">
                <a:latin typeface="PMingLiU"/>
                <a:cs typeface="PMingLiU"/>
              </a:rPr>
              <a:t>ore,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view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to</a:t>
            </a:r>
            <a:r>
              <a:rPr dirty="0" sz="1000" spc="95">
                <a:latin typeface="PMingLiU"/>
                <a:cs typeface="PMingLiU"/>
              </a:rPr>
              <a:t>d</a:t>
            </a:r>
            <a:r>
              <a:rPr dirty="0" sz="1000" spc="55">
                <a:latin typeface="PMingLiU"/>
                <a:cs typeface="PMingLiU"/>
              </a:rPr>
              <a:t>ay's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large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whey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volumes,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treat</a:t>
            </a:r>
            <a:r>
              <a:rPr dirty="0" sz="1000" spc="130">
                <a:latin typeface="PMingLiU"/>
                <a:cs typeface="PMingLiU"/>
              </a:rPr>
              <a:t>m</a:t>
            </a:r>
            <a:r>
              <a:rPr dirty="0" sz="1000" spc="55">
                <a:latin typeface="PMingLiU"/>
                <a:cs typeface="PMingLiU"/>
              </a:rPr>
              <a:t>ent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processes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must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des</a:t>
            </a:r>
            <a:r>
              <a:rPr dirty="0" sz="1000" spc="30">
                <a:latin typeface="PMingLiU"/>
                <a:cs typeface="PMingLiU"/>
              </a:rPr>
              <a:t>i</a:t>
            </a:r>
            <a:r>
              <a:rPr dirty="0" sz="1000" spc="50">
                <a:latin typeface="PMingLiU"/>
                <a:cs typeface="PMingLiU"/>
              </a:rPr>
              <a:t>gned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so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whey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obtai</a:t>
            </a:r>
            <a:r>
              <a:rPr dirty="0" sz="1000" spc="85">
                <a:latin typeface="PMingLiU"/>
                <a:cs typeface="PMingLiU"/>
              </a:rPr>
              <a:t>n</a:t>
            </a:r>
            <a:r>
              <a:rPr dirty="0" sz="1000" spc="50">
                <a:latin typeface="PMingLiU"/>
                <a:cs typeface="PMingLiU"/>
              </a:rPr>
              <a:t>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proce</a:t>
            </a:r>
            <a:r>
              <a:rPr dirty="0" sz="1000" spc="50">
                <a:latin typeface="PMingLiU"/>
                <a:cs typeface="PMingLiU"/>
              </a:rPr>
              <a:t>s</a:t>
            </a:r>
            <a:r>
              <a:rPr dirty="0" sz="1000" spc="40">
                <a:latin typeface="PMingLiU"/>
                <a:cs typeface="PMingLiU"/>
              </a:rPr>
              <a:t>sed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10">
                <a:latin typeface="PMingLiU"/>
                <a:cs typeface="PMingLiU"/>
              </a:rPr>
              <a:t>effic</a:t>
            </a:r>
            <a:r>
              <a:rPr dirty="0" sz="1000" spc="15">
                <a:latin typeface="PMingLiU"/>
                <a:cs typeface="PMingLiU"/>
              </a:rPr>
              <a:t>i</a:t>
            </a:r>
            <a:r>
              <a:rPr dirty="0" sz="1000" spc="45">
                <a:latin typeface="PMingLiU"/>
                <a:cs typeface="PMingLiU"/>
              </a:rPr>
              <a:t>ently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far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poss</a:t>
            </a:r>
            <a:r>
              <a:rPr dirty="0" sz="1000" spc="30">
                <a:latin typeface="PMingLiU"/>
                <a:cs typeface="PMingLiU"/>
              </a:rPr>
              <a:t>i</a:t>
            </a:r>
            <a:r>
              <a:rPr dirty="0" sz="1000" spc="40">
                <a:latin typeface="PMingLiU"/>
                <a:cs typeface="PMingLiU"/>
              </a:rPr>
              <a:t>ble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contained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90">
                <a:latin typeface="PMingLiU"/>
                <a:cs typeface="PMingLiU"/>
              </a:rPr>
              <a:t>p</a:t>
            </a:r>
            <a:r>
              <a:rPr dirty="0" sz="1000" spc="65">
                <a:latin typeface="PMingLiU"/>
                <a:cs typeface="PMingLiU"/>
              </a:rPr>
              <a:t>r</a:t>
            </a:r>
            <a:r>
              <a:rPr dirty="0" sz="1000" spc="30">
                <a:latin typeface="PMingLiU"/>
                <a:cs typeface="PMingLiU"/>
              </a:rPr>
              <a:t>ocess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li</a:t>
            </a:r>
            <a:r>
              <a:rPr dirty="0" sz="1000" spc="60">
                <a:latin typeface="PMingLiU"/>
                <a:cs typeface="PMingLiU"/>
              </a:rPr>
              <a:t>n</a:t>
            </a:r>
            <a:r>
              <a:rPr dirty="0" sz="1000" spc="20">
                <a:latin typeface="PMingLiU"/>
                <a:cs typeface="PMingLiU"/>
              </a:rPr>
              <a:t>es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witho</a:t>
            </a:r>
            <a:r>
              <a:rPr dirty="0" sz="1000" spc="85">
                <a:latin typeface="PMingLiU"/>
                <a:cs typeface="PMingLiU"/>
              </a:rPr>
              <a:t>u</a:t>
            </a:r>
            <a:r>
              <a:rPr dirty="0" sz="1000" spc="70">
                <a:latin typeface="PMingLiU"/>
                <a:cs typeface="PMingLiU"/>
              </a:rPr>
              <a:t>t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long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holding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times.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case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semi-</a:t>
            </a:r>
            <a:r>
              <a:rPr dirty="0" sz="1000" spc="50">
                <a:latin typeface="PMingLiU"/>
                <a:cs typeface="PMingLiU"/>
              </a:rPr>
              <a:t>h</a:t>
            </a:r>
            <a:r>
              <a:rPr dirty="0" sz="1000" spc="75">
                <a:latin typeface="PMingLiU"/>
                <a:cs typeface="PMingLiU"/>
              </a:rPr>
              <a:t>ard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hard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cheeses,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suspend</a:t>
            </a:r>
            <a:r>
              <a:rPr dirty="0" sz="1000" spc="55">
                <a:latin typeface="PMingLiU"/>
                <a:cs typeface="PMingLiU"/>
              </a:rPr>
              <a:t>e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cheese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fines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co</a:t>
            </a:r>
            <a:r>
              <a:rPr dirty="0" sz="1000" spc="70">
                <a:latin typeface="PMingLiU"/>
                <a:cs typeface="PMingLiU"/>
              </a:rPr>
              <a:t>n</a:t>
            </a:r>
            <a:r>
              <a:rPr dirty="0" sz="1000" spc="60">
                <a:latin typeface="PMingLiU"/>
                <a:cs typeface="PMingLiU"/>
              </a:rPr>
              <a:t>tent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raw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whey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95">
                <a:latin typeface="PMingLiU"/>
                <a:cs typeface="PMingLiU"/>
              </a:rPr>
              <a:t>0.05%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100">
                <a:latin typeface="PMingLiU"/>
                <a:cs typeface="PMingLiU"/>
              </a:rPr>
              <a:t>0.2%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and,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case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s</a:t>
            </a:r>
            <a:r>
              <a:rPr dirty="0" sz="1000" spc="60">
                <a:latin typeface="PMingLiU"/>
                <a:cs typeface="PMingLiU"/>
              </a:rPr>
              <a:t>o</a:t>
            </a:r>
            <a:r>
              <a:rPr dirty="0" sz="1000" spc="40">
                <a:latin typeface="PMingLiU"/>
                <a:cs typeface="PMingLiU"/>
              </a:rPr>
              <a:t>ft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chee</a:t>
            </a:r>
            <a:r>
              <a:rPr dirty="0" sz="1000" spc="40">
                <a:latin typeface="PMingLiU"/>
                <a:cs typeface="PMingLiU"/>
              </a:rPr>
              <a:t>s</a:t>
            </a:r>
            <a:r>
              <a:rPr dirty="0" sz="1000" spc="35">
                <a:latin typeface="PMingLiU"/>
                <a:cs typeface="PMingLiU"/>
              </a:rPr>
              <a:t>e,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value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up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90">
                <a:latin typeface="PMingLiU"/>
                <a:cs typeface="PMingLiU"/>
              </a:rPr>
              <a:t>1.0%.</a:t>
            </a:r>
            <a:endParaRPr sz="1000">
              <a:latin typeface="PMingLiU"/>
              <a:cs typeface="PMingLiU"/>
            </a:endParaRPr>
          </a:p>
          <a:p>
            <a:pPr algn="just" marL="12700" marR="5080" indent="126364">
              <a:lnSpc>
                <a:spcPct val="99600"/>
              </a:lnSpc>
            </a:pP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lar</a:t>
            </a:r>
            <a:r>
              <a:rPr dirty="0" sz="1000" spc="65">
                <a:latin typeface="PMingLiU"/>
                <a:cs typeface="PMingLiU"/>
              </a:rPr>
              <a:t>g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qu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40">
                <a:latin typeface="PMingLiU"/>
                <a:cs typeface="PMingLiU"/>
              </a:rPr>
              <a:t>ntities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sed</a:t>
            </a:r>
            <a:r>
              <a:rPr dirty="0" sz="1000" spc="30">
                <a:latin typeface="PMingLiU"/>
                <a:cs typeface="PMingLiU"/>
              </a:rPr>
              <a:t>i</a:t>
            </a:r>
            <a:r>
              <a:rPr dirty="0" sz="1000" spc="65">
                <a:latin typeface="PMingLiU"/>
                <a:cs typeface="PMingLiU"/>
              </a:rPr>
              <a:t>ment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can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handled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by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skimmi</a:t>
            </a:r>
            <a:r>
              <a:rPr dirty="0" sz="1000" spc="65">
                <a:latin typeface="PMingLiU"/>
                <a:cs typeface="PMingLiU"/>
              </a:rPr>
              <a:t>n</a:t>
            </a:r>
            <a:r>
              <a:rPr dirty="0" sz="1000" spc="25">
                <a:latin typeface="PMingLiU"/>
                <a:cs typeface="PMingLiU"/>
              </a:rPr>
              <a:t>g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70">
                <a:latin typeface="PMingLiU"/>
                <a:cs typeface="PMingLiU"/>
              </a:rPr>
              <a:t>tor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with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only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limited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efficien</a:t>
            </a:r>
            <a:r>
              <a:rPr dirty="0" sz="1000" spc="35">
                <a:latin typeface="PMingLiU"/>
                <a:cs typeface="PMingLiU"/>
              </a:rPr>
              <a:t>c</a:t>
            </a:r>
            <a:r>
              <a:rPr dirty="0" sz="1000" spc="35">
                <a:latin typeface="PMingLiU"/>
                <a:cs typeface="PMingLiU"/>
              </a:rPr>
              <a:t>y,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even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with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lar</a:t>
            </a:r>
            <a:r>
              <a:rPr dirty="0" sz="1000" spc="65">
                <a:latin typeface="PMingLiU"/>
                <a:cs typeface="PMingLiU"/>
              </a:rPr>
              <a:t>g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disc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interspa</a:t>
            </a:r>
            <a:r>
              <a:rPr dirty="0" sz="1000" spc="65">
                <a:latin typeface="PMingLiU"/>
                <a:cs typeface="PMingLiU"/>
              </a:rPr>
              <a:t>c</a:t>
            </a:r>
            <a:r>
              <a:rPr dirty="0" sz="1000" spc="30">
                <a:latin typeface="PMingLiU"/>
                <a:cs typeface="PMingLiU"/>
              </a:rPr>
              <a:t>es.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Due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grea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45">
                <a:latin typeface="PMingLiU"/>
                <a:cs typeface="PMingLiU"/>
              </a:rPr>
              <a:t>er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distance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between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smaller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number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dis</a:t>
            </a:r>
            <a:r>
              <a:rPr dirty="0" sz="1000" spc="45">
                <a:latin typeface="PMingLiU"/>
                <a:cs typeface="PMingLiU"/>
              </a:rPr>
              <a:t>c</a:t>
            </a:r>
            <a:r>
              <a:rPr dirty="0" sz="1000" spc="30">
                <a:latin typeface="PMingLiU"/>
                <a:cs typeface="PMingLiU"/>
              </a:rPr>
              <a:t>s,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60">
                <a:latin typeface="PMingLiU"/>
                <a:cs typeface="PMingLiU"/>
              </a:rPr>
              <a:t>tion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efficien</a:t>
            </a:r>
            <a:r>
              <a:rPr dirty="0" sz="1000" spc="35">
                <a:latin typeface="PMingLiU"/>
                <a:cs typeface="PMingLiU"/>
              </a:rPr>
              <a:t>c</a:t>
            </a:r>
            <a:r>
              <a:rPr dirty="0" sz="1000" spc="25">
                <a:latin typeface="PMingLiU"/>
                <a:cs typeface="PMingLiU"/>
              </a:rPr>
              <a:t>y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effectiv</a:t>
            </a:r>
            <a:r>
              <a:rPr dirty="0" sz="1000" spc="40">
                <a:latin typeface="PMingLiU"/>
                <a:cs typeface="PMingLiU"/>
              </a:rPr>
              <a:t>e</a:t>
            </a:r>
            <a:r>
              <a:rPr dirty="0" sz="1000" spc="20">
                <a:latin typeface="PMingLiU"/>
                <a:cs typeface="PMingLiU"/>
              </a:rPr>
              <a:t>ly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lower.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15">
                <a:latin typeface="PMingLiU"/>
                <a:cs typeface="PMingLiU"/>
              </a:rPr>
              <a:t>-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tion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efficien</a:t>
            </a:r>
            <a:r>
              <a:rPr dirty="0" sz="1000" spc="35">
                <a:latin typeface="PMingLiU"/>
                <a:cs typeface="PMingLiU"/>
              </a:rPr>
              <a:t>c</a:t>
            </a:r>
            <a:r>
              <a:rPr dirty="0" sz="1000" spc="25">
                <a:latin typeface="PMingLiU"/>
                <a:cs typeface="PMingLiU"/>
              </a:rPr>
              <a:t>y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fur</a:t>
            </a:r>
            <a:r>
              <a:rPr dirty="0" sz="1000" spc="50">
                <a:latin typeface="PMingLiU"/>
                <a:cs typeface="PMingLiU"/>
              </a:rPr>
              <a:t>t</a:t>
            </a:r>
            <a:r>
              <a:rPr dirty="0" sz="1000" spc="55">
                <a:latin typeface="PMingLiU"/>
                <a:cs typeface="PMingLiU"/>
              </a:rPr>
              <a:t>her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affect</a:t>
            </a:r>
            <a:r>
              <a:rPr dirty="0" sz="1000" spc="50">
                <a:latin typeface="PMingLiU"/>
                <a:cs typeface="PMingLiU"/>
              </a:rPr>
              <a:t>e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by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behav</a:t>
            </a:r>
            <a:r>
              <a:rPr dirty="0" sz="1000" spc="35">
                <a:latin typeface="PMingLiU"/>
                <a:cs typeface="PMingLiU"/>
              </a:rPr>
              <a:t>i</a:t>
            </a:r>
            <a:r>
              <a:rPr dirty="0" sz="1000" spc="75">
                <a:latin typeface="PMingLiU"/>
                <a:cs typeface="PMingLiU"/>
              </a:rPr>
              <a:t>our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cheese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fines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disc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sta</a:t>
            </a:r>
            <a:r>
              <a:rPr dirty="0" sz="1000" spc="60">
                <a:latin typeface="PMingLiU"/>
                <a:cs typeface="PMingLiU"/>
              </a:rPr>
              <a:t>c</a:t>
            </a:r>
            <a:r>
              <a:rPr dirty="0" sz="1000" spc="60">
                <a:latin typeface="PMingLiU"/>
                <a:cs typeface="PMingLiU"/>
              </a:rPr>
              <a:t>k.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Cheese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fines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no</a:t>
            </a:r>
            <a:r>
              <a:rPr dirty="0" sz="1000" spc="60">
                <a:latin typeface="PMingLiU"/>
                <a:cs typeface="PMingLiU"/>
              </a:rPr>
              <a:t>r</a:t>
            </a:r>
            <a:r>
              <a:rPr dirty="0" sz="1000" spc="45">
                <a:latin typeface="PMingLiU"/>
                <a:cs typeface="PMingLiU"/>
              </a:rPr>
              <a:t>mally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have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two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unplea</a:t>
            </a:r>
            <a:r>
              <a:rPr dirty="0" sz="1000" spc="50">
                <a:latin typeface="PMingLiU"/>
                <a:cs typeface="PMingLiU"/>
              </a:rPr>
              <a:t>s</a:t>
            </a:r>
            <a:r>
              <a:rPr dirty="0" sz="1000" spc="75">
                <a:latin typeface="PMingLiU"/>
                <a:cs typeface="PMingLiU"/>
              </a:rPr>
              <a:t>ant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chara</a:t>
            </a:r>
            <a:r>
              <a:rPr dirty="0" sz="1000" spc="65">
                <a:latin typeface="PMingLiU"/>
                <a:cs typeface="PMingLiU"/>
              </a:rPr>
              <a:t>c</a:t>
            </a:r>
            <a:r>
              <a:rPr dirty="0" sz="1000" spc="45">
                <a:latin typeface="PMingLiU"/>
                <a:cs typeface="PMingLiU"/>
              </a:rPr>
              <a:t>teris</a:t>
            </a:r>
            <a:r>
              <a:rPr dirty="0" sz="1000" spc="45">
                <a:latin typeface="PMingLiU"/>
                <a:cs typeface="PMingLiU"/>
              </a:rPr>
              <a:t>t</a:t>
            </a:r>
            <a:r>
              <a:rPr dirty="0" sz="1000" spc="20">
                <a:latin typeface="PMingLiU"/>
                <a:cs typeface="PMingLiU"/>
              </a:rPr>
              <a:t>ics: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56818" y="3546518"/>
            <a:ext cx="2910205" cy="6070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44780" indent="-132080">
              <a:lnSpc>
                <a:spcPts val="1195"/>
              </a:lnSpc>
              <a:buSzPct val="110000"/>
              <a:buFont typeface="Arial"/>
              <a:buChar char="•"/>
              <a:tabLst>
                <a:tab pos="145415" algn="l"/>
              </a:tabLst>
            </a:pPr>
            <a:r>
              <a:rPr dirty="0" sz="1000" spc="65">
                <a:latin typeface="PMingLiU"/>
                <a:cs typeface="PMingLiU"/>
              </a:rPr>
              <a:t>most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show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tenden</a:t>
            </a:r>
            <a:r>
              <a:rPr dirty="0" sz="1000" spc="65">
                <a:latin typeface="PMingLiU"/>
                <a:cs typeface="PMingLiU"/>
              </a:rPr>
              <a:t>c</a:t>
            </a:r>
            <a:r>
              <a:rPr dirty="0" sz="1000" spc="25">
                <a:latin typeface="PMingLiU"/>
                <a:cs typeface="PMingLiU"/>
              </a:rPr>
              <a:t>y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st</a:t>
            </a:r>
            <a:r>
              <a:rPr dirty="0" sz="1000" spc="35">
                <a:latin typeface="PMingLiU"/>
                <a:cs typeface="PMingLiU"/>
              </a:rPr>
              <a:t>i</a:t>
            </a:r>
            <a:r>
              <a:rPr dirty="0" sz="1000" spc="50">
                <a:latin typeface="PMingLiU"/>
                <a:cs typeface="PMingLiU"/>
              </a:rPr>
              <a:t>ck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on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metal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surfaces</a:t>
            </a:r>
            <a:endParaRPr sz="1000">
              <a:latin typeface="PMingLiU"/>
              <a:cs typeface="PMingLiU"/>
            </a:endParaRPr>
          </a:p>
          <a:p>
            <a:pPr algn="just" marL="144780" marR="5080" indent="-132080">
              <a:lnSpc>
                <a:spcPts val="1200"/>
              </a:lnSpc>
              <a:spcBef>
                <a:spcPts val="35"/>
              </a:spcBef>
              <a:buSzPct val="110000"/>
              <a:buFont typeface="Arial"/>
              <a:buChar char="•"/>
              <a:tabLst>
                <a:tab pos="145415" algn="l"/>
              </a:tabLst>
            </a:pP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lar</a:t>
            </a:r>
            <a:r>
              <a:rPr dirty="0" sz="1000" spc="65">
                <a:latin typeface="PMingLiU"/>
                <a:cs typeface="PMingLiU"/>
              </a:rPr>
              <a:t>g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port</a:t>
            </a:r>
            <a:r>
              <a:rPr dirty="0" sz="1000" spc="50">
                <a:latin typeface="PMingLiU"/>
                <a:cs typeface="PMingLiU"/>
              </a:rPr>
              <a:t>i</a:t>
            </a:r>
            <a:r>
              <a:rPr dirty="0" sz="1000" spc="80">
                <a:latin typeface="PMingLiU"/>
                <a:cs typeface="PMingLiU"/>
              </a:rPr>
              <a:t>on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are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oft</a:t>
            </a:r>
            <a:r>
              <a:rPr dirty="0" sz="1000" spc="60">
                <a:latin typeface="PMingLiU"/>
                <a:cs typeface="PMingLiU"/>
              </a:rPr>
              <a:t>e</a:t>
            </a:r>
            <a:r>
              <a:rPr dirty="0" sz="1000" spc="80">
                <a:latin typeface="PMingLiU"/>
                <a:cs typeface="PMingLiU"/>
              </a:rPr>
              <a:t>n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so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fine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they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can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55">
                <a:latin typeface="PMingLiU"/>
                <a:cs typeface="PMingLiU"/>
              </a:rPr>
              <a:t>ted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only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under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a</a:t>
            </a:r>
            <a:r>
              <a:rPr dirty="0" sz="1000" spc="55">
                <a:latin typeface="PMingLiU"/>
                <a:cs typeface="PMingLiU"/>
              </a:rPr>
              <a:t>ction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high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centri</a:t>
            </a:r>
            <a:r>
              <a:rPr dirty="0" sz="1000" spc="50">
                <a:latin typeface="PMingLiU"/>
                <a:cs typeface="PMingLiU"/>
              </a:rPr>
              <a:t>f</a:t>
            </a:r>
            <a:r>
              <a:rPr dirty="0" sz="1000" spc="50">
                <a:latin typeface="PMingLiU"/>
                <a:cs typeface="PMingLiU"/>
              </a:rPr>
              <a:t>ugal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forc</a:t>
            </a:r>
            <a:r>
              <a:rPr dirty="0" sz="1000" spc="50">
                <a:latin typeface="PMingLiU"/>
                <a:cs typeface="PMingLiU"/>
              </a:rPr>
              <a:t>e</a:t>
            </a:r>
            <a:r>
              <a:rPr dirty="0" sz="1000" spc="45">
                <a:latin typeface="PMingLiU"/>
                <a:cs typeface="PMingLiU"/>
              </a:rPr>
              <a:t>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56663" y="4280268"/>
            <a:ext cx="2910840" cy="3492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 indent="126364">
              <a:lnSpc>
                <a:spcPct val="100000"/>
              </a:lnSpc>
            </a:pP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re</a:t>
            </a:r>
            <a:r>
              <a:rPr dirty="0" sz="1000" spc="100">
                <a:latin typeface="PMingLiU"/>
                <a:cs typeface="PMingLiU"/>
              </a:rPr>
              <a:t>m</a:t>
            </a:r>
            <a:r>
              <a:rPr dirty="0" sz="1000" spc="50">
                <a:latin typeface="PMingLiU"/>
                <a:cs typeface="PMingLiU"/>
              </a:rPr>
              <a:t>aining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cheese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fines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whey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cause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ra</a:t>
            </a:r>
            <a:r>
              <a:rPr dirty="0" sz="1000" spc="95">
                <a:latin typeface="PMingLiU"/>
                <a:cs typeface="PMingLiU"/>
              </a:rPr>
              <a:t>p</a:t>
            </a:r>
            <a:r>
              <a:rPr dirty="0" sz="1000" spc="45">
                <a:latin typeface="PMingLiU"/>
                <a:cs typeface="PMingLiU"/>
              </a:rPr>
              <a:t>id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buil</a:t>
            </a:r>
            <a:r>
              <a:rPr dirty="0" sz="1000" spc="70">
                <a:latin typeface="PMingLiU"/>
                <a:cs typeface="PMingLiU"/>
              </a:rPr>
              <a:t>d</a:t>
            </a:r>
            <a:r>
              <a:rPr dirty="0" sz="1000" spc="55">
                <a:latin typeface="PMingLiU"/>
                <a:cs typeface="PMingLiU"/>
              </a:rPr>
              <a:t>-up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depos</a:t>
            </a:r>
            <a:r>
              <a:rPr dirty="0" sz="1000" spc="35">
                <a:latin typeface="PMingLiU"/>
                <a:cs typeface="PMingLiU"/>
              </a:rPr>
              <a:t>i</a:t>
            </a:r>
            <a:r>
              <a:rPr dirty="0" sz="1000" spc="70">
                <a:latin typeface="PMingLiU"/>
                <a:cs typeface="PMingLiU"/>
              </a:rPr>
              <a:t>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70">
                <a:latin typeface="PMingLiU"/>
                <a:cs typeface="PMingLiU"/>
              </a:rPr>
              <a:t>tor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discs,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resulti</a:t>
            </a:r>
            <a:r>
              <a:rPr dirty="0" sz="1000" spc="70">
                <a:latin typeface="PMingLiU"/>
                <a:cs typeface="PMingLiU"/>
              </a:rPr>
              <a:t>n</a:t>
            </a:r>
            <a:r>
              <a:rPr dirty="0" sz="1000" spc="25">
                <a:latin typeface="PMingLiU"/>
                <a:cs typeface="PMingLiU"/>
              </a:rPr>
              <a:t>g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dras</a:t>
            </a:r>
            <a:r>
              <a:rPr dirty="0" sz="1000" spc="50">
                <a:latin typeface="PMingLiU"/>
                <a:cs typeface="PMingLiU"/>
              </a:rPr>
              <a:t>t</a:t>
            </a:r>
            <a:r>
              <a:rPr dirty="0" sz="1000" spc="20">
                <a:latin typeface="PMingLiU"/>
                <a:cs typeface="PMingLiU"/>
              </a:rPr>
              <a:t>ic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reduc</a:t>
            </a:r>
            <a:r>
              <a:rPr dirty="0" sz="1000" spc="45">
                <a:latin typeface="PMingLiU"/>
                <a:cs typeface="PMingLiU"/>
              </a:rPr>
              <a:t>t</a:t>
            </a:r>
            <a:r>
              <a:rPr dirty="0" sz="1000" spc="55">
                <a:latin typeface="PMingLiU"/>
                <a:cs typeface="PMingLiU"/>
              </a:rPr>
              <a:t>ion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60">
                <a:latin typeface="PMingLiU"/>
                <a:cs typeface="PMingLiU"/>
              </a:rPr>
              <a:t>tion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efficien</a:t>
            </a:r>
            <a:r>
              <a:rPr dirty="0" sz="1000" spc="35">
                <a:latin typeface="PMingLiU"/>
                <a:cs typeface="PMingLiU"/>
              </a:rPr>
              <a:t>c</a:t>
            </a:r>
            <a:r>
              <a:rPr dirty="0" sz="1000" spc="35">
                <a:latin typeface="PMingLiU"/>
                <a:cs typeface="PMingLiU"/>
              </a:rPr>
              <a:t>y.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past,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major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45">
                <a:latin typeface="PMingLiU"/>
                <a:cs typeface="PMingLiU"/>
              </a:rPr>
              <a:t>ty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whey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15">
                <a:latin typeface="PMingLiU"/>
                <a:cs typeface="PMingLiU"/>
              </a:rPr>
              <a:t>-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tion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lines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were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equipp</a:t>
            </a:r>
            <a:r>
              <a:rPr dirty="0" sz="1000" spc="60">
                <a:latin typeface="PMingLiU"/>
                <a:cs typeface="PMingLiU"/>
              </a:rPr>
              <a:t>e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with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only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scr</a:t>
            </a:r>
            <a:r>
              <a:rPr dirty="0" sz="1000" spc="45">
                <a:latin typeface="PMingLiU"/>
                <a:cs typeface="PMingLiU"/>
              </a:rPr>
              <a:t>e</a:t>
            </a:r>
            <a:r>
              <a:rPr dirty="0" sz="1000" spc="50">
                <a:latin typeface="PMingLiU"/>
                <a:cs typeface="PMingLiU"/>
              </a:rPr>
              <a:t>en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prote</a:t>
            </a:r>
            <a:r>
              <a:rPr dirty="0" sz="1000" spc="70">
                <a:latin typeface="PMingLiU"/>
                <a:cs typeface="PMingLiU"/>
              </a:rPr>
              <a:t>c</a:t>
            </a:r>
            <a:r>
              <a:rPr dirty="0" sz="1000" spc="70">
                <a:latin typeface="PMingLiU"/>
                <a:cs typeface="PMingLiU"/>
              </a:rPr>
              <a:t>t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65">
                <a:latin typeface="PMingLiU"/>
                <a:cs typeface="PMingLiU"/>
              </a:rPr>
              <a:t>tor.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screening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techniq</a:t>
            </a:r>
            <a:r>
              <a:rPr dirty="0" sz="1000" spc="75">
                <a:latin typeface="PMingLiU"/>
                <a:cs typeface="PMingLiU"/>
              </a:rPr>
              <a:t>u</a:t>
            </a:r>
            <a:r>
              <a:rPr dirty="0" sz="1000" spc="35">
                <a:latin typeface="PMingLiU"/>
                <a:cs typeface="PMingLiU"/>
              </a:rPr>
              <a:t>e,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which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still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used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some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factories,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capab</a:t>
            </a:r>
            <a:r>
              <a:rPr dirty="0" sz="1000" spc="40">
                <a:latin typeface="PMingLiU"/>
                <a:cs typeface="PMingLiU"/>
              </a:rPr>
              <a:t>l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rem</a:t>
            </a:r>
            <a:r>
              <a:rPr dirty="0" sz="1000" spc="70">
                <a:latin typeface="PMingLiU"/>
                <a:cs typeface="PMingLiU"/>
              </a:rPr>
              <a:t>o</a:t>
            </a:r>
            <a:r>
              <a:rPr dirty="0" sz="1000" spc="35">
                <a:latin typeface="PMingLiU"/>
                <a:cs typeface="PMingLiU"/>
              </a:rPr>
              <a:t>ving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only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95">
                <a:latin typeface="PMingLiU"/>
                <a:cs typeface="PMingLiU"/>
              </a:rPr>
              <a:t>30-6</a:t>
            </a:r>
            <a:r>
              <a:rPr dirty="0" sz="1000" spc="110">
                <a:latin typeface="PMingLiU"/>
                <a:cs typeface="PMingLiU"/>
              </a:rPr>
              <a:t>0</a:t>
            </a:r>
            <a:r>
              <a:rPr dirty="0" sz="1000" spc="210">
                <a:latin typeface="PMingLiU"/>
                <a:cs typeface="PMingLiU"/>
              </a:rPr>
              <a:t>%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cheese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fines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raw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whey.</a:t>
            </a:r>
            <a:endParaRPr sz="1000">
              <a:latin typeface="PMingLiU"/>
              <a:cs typeface="PMingLiU"/>
            </a:endParaRPr>
          </a:p>
          <a:p>
            <a:pPr algn="just" marL="12700" marR="5080" indent="126364">
              <a:lnSpc>
                <a:spcPct val="99500"/>
              </a:lnSpc>
            </a:pP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such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install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55">
                <a:latin typeface="PMingLiU"/>
                <a:cs typeface="PMingLiU"/>
              </a:rPr>
              <a:t>tion,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it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quite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oft</a:t>
            </a:r>
            <a:r>
              <a:rPr dirty="0" sz="1000" spc="60">
                <a:latin typeface="PMingLiU"/>
                <a:cs typeface="PMingLiU"/>
              </a:rPr>
              <a:t>e</a:t>
            </a:r>
            <a:r>
              <a:rPr dirty="0" sz="1000" spc="80">
                <a:latin typeface="PMingLiU"/>
                <a:cs typeface="PMingLiU"/>
              </a:rPr>
              <a:t>n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nece</a:t>
            </a:r>
            <a:r>
              <a:rPr dirty="0" sz="1000" spc="40">
                <a:latin typeface="PMingLiU"/>
                <a:cs typeface="PMingLiU"/>
              </a:rPr>
              <a:t>s</a:t>
            </a:r>
            <a:r>
              <a:rPr dirty="0" sz="1000" spc="45">
                <a:latin typeface="PMingLiU"/>
                <a:cs typeface="PMingLiU"/>
              </a:rPr>
              <a:t>sary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incor</a:t>
            </a:r>
            <a:r>
              <a:rPr dirty="0" sz="1000" spc="75">
                <a:latin typeface="PMingLiU"/>
                <a:cs typeface="PMingLiU"/>
              </a:rPr>
              <a:t>p</a:t>
            </a:r>
            <a:r>
              <a:rPr dirty="0" sz="1000" spc="65">
                <a:latin typeface="PMingLiU"/>
                <a:cs typeface="PMingLiU"/>
              </a:rPr>
              <a:t>orate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int</a:t>
            </a:r>
            <a:r>
              <a:rPr dirty="0" sz="1000" spc="60">
                <a:latin typeface="PMingLiU"/>
                <a:cs typeface="PMingLiU"/>
              </a:rPr>
              <a:t>e</a:t>
            </a:r>
            <a:r>
              <a:rPr dirty="0" sz="1000" spc="60">
                <a:latin typeface="PMingLiU"/>
                <a:cs typeface="PMingLiU"/>
              </a:rPr>
              <a:t>rmittent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cleaning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cyc</a:t>
            </a:r>
            <a:r>
              <a:rPr dirty="0" sz="1000" spc="20">
                <a:latin typeface="PMingLiU"/>
                <a:cs typeface="PMingLiU"/>
              </a:rPr>
              <a:t>l</a:t>
            </a:r>
            <a:r>
              <a:rPr dirty="0" sz="1000" spc="20">
                <a:latin typeface="PMingLiU"/>
                <a:cs typeface="PMingLiU"/>
              </a:rPr>
              <a:t>es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du</a:t>
            </a:r>
            <a:r>
              <a:rPr dirty="0" sz="1000" spc="60">
                <a:latin typeface="PMingLiU"/>
                <a:cs typeface="PMingLiU"/>
              </a:rPr>
              <a:t>r</a:t>
            </a:r>
            <a:r>
              <a:rPr dirty="0" sz="1000" spc="40">
                <a:latin typeface="PMingLiU"/>
                <a:cs typeface="PMingLiU"/>
              </a:rPr>
              <a:t>ing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prod</a:t>
            </a:r>
            <a:r>
              <a:rPr dirty="0" sz="1000" spc="85">
                <a:latin typeface="PMingLiU"/>
                <a:cs typeface="PMingLiU"/>
              </a:rPr>
              <a:t>u</a:t>
            </a:r>
            <a:r>
              <a:rPr dirty="0" sz="1000" spc="55">
                <a:latin typeface="PMingLiU"/>
                <a:cs typeface="PMingLiU"/>
              </a:rPr>
              <a:t>ction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run.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mode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80">
                <a:latin typeface="PMingLiU"/>
                <a:cs typeface="PMingLiU"/>
              </a:rPr>
              <a:t>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whey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60">
                <a:latin typeface="PMingLiU"/>
                <a:cs typeface="PMingLiU"/>
              </a:rPr>
              <a:t>tion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in-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stallat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55">
                <a:latin typeface="PMingLiU"/>
                <a:cs typeface="PMingLiU"/>
              </a:rPr>
              <a:t>ons,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clarifi</a:t>
            </a:r>
            <a:r>
              <a:rPr dirty="0" sz="1000" spc="35">
                <a:latin typeface="PMingLiU"/>
                <a:cs typeface="PMingLiU"/>
              </a:rPr>
              <a:t>e</a:t>
            </a:r>
            <a:r>
              <a:rPr dirty="0" sz="1000" spc="70">
                <a:latin typeface="PMingLiU"/>
                <a:cs typeface="PMingLiU"/>
              </a:rPr>
              <a:t>r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rep</a:t>
            </a:r>
            <a:r>
              <a:rPr dirty="0" sz="1000" spc="40">
                <a:latin typeface="PMingLiU"/>
                <a:cs typeface="PMingLiU"/>
              </a:rPr>
              <a:t>l</a:t>
            </a:r>
            <a:r>
              <a:rPr dirty="0" sz="1000" spc="35">
                <a:latin typeface="PMingLiU"/>
                <a:cs typeface="PMingLiU"/>
              </a:rPr>
              <a:t>aces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whey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scree</a:t>
            </a:r>
            <a:r>
              <a:rPr dirty="0" sz="1000" spc="50">
                <a:latin typeface="PMingLiU"/>
                <a:cs typeface="PMingLiU"/>
              </a:rPr>
              <a:t>n</a:t>
            </a:r>
            <a:r>
              <a:rPr dirty="0" sz="1000" spc="45">
                <a:latin typeface="PMingLiU"/>
                <a:cs typeface="PMingLiU"/>
              </a:rPr>
              <a:t>.</a:t>
            </a:r>
            <a:endParaRPr sz="1000">
              <a:latin typeface="PMingLiU"/>
              <a:cs typeface="PMingLiU"/>
            </a:endParaRPr>
          </a:p>
          <a:p>
            <a:pPr algn="just" marL="12700" marR="5080" indent="127000">
              <a:lnSpc>
                <a:spcPct val="99600"/>
              </a:lnSpc>
            </a:pP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raw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whey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silo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must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equipp</a:t>
            </a:r>
            <a:r>
              <a:rPr dirty="0" sz="1000" spc="60">
                <a:latin typeface="PMingLiU"/>
                <a:cs typeface="PMingLiU"/>
              </a:rPr>
              <a:t>e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with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spe-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cially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designed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agitato</a:t>
            </a:r>
            <a:r>
              <a:rPr dirty="0" sz="1000" spc="55">
                <a:latin typeface="PMingLiU"/>
                <a:cs typeface="PMingLiU"/>
              </a:rPr>
              <a:t>r</a:t>
            </a:r>
            <a:r>
              <a:rPr dirty="0" sz="1000" spc="45">
                <a:latin typeface="PMingLiU"/>
                <a:cs typeface="PMingLiU"/>
              </a:rPr>
              <a:t>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wh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50">
                <a:latin typeface="PMingLiU"/>
                <a:cs typeface="PMingLiU"/>
              </a:rPr>
              <a:t>ch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helps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keep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cheese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fines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sus</a:t>
            </a:r>
            <a:r>
              <a:rPr dirty="0" sz="1000" spc="65">
                <a:latin typeface="PMingLiU"/>
                <a:cs typeface="PMingLiU"/>
              </a:rPr>
              <a:t>p</a:t>
            </a:r>
            <a:r>
              <a:rPr dirty="0" sz="1000" spc="50">
                <a:latin typeface="PMingLiU"/>
                <a:cs typeface="PMingLiU"/>
              </a:rPr>
              <a:t>ension,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ensure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flow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cent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30">
                <a:latin typeface="PMingLiU"/>
                <a:cs typeface="PMingLiU"/>
              </a:rPr>
              <a:t>ifuge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const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65">
                <a:latin typeface="PMingLiU"/>
                <a:cs typeface="PMingLiU"/>
              </a:rPr>
              <a:t>nt.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whey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fed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clarifi</a:t>
            </a:r>
            <a:r>
              <a:rPr dirty="0" sz="1000" spc="35">
                <a:latin typeface="PMingLiU"/>
                <a:cs typeface="PMingLiU"/>
              </a:rPr>
              <a:t>e</a:t>
            </a:r>
            <a:r>
              <a:rPr dirty="0" sz="1000" spc="70">
                <a:latin typeface="PMingLiU"/>
                <a:cs typeface="PMingLiU"/>
              </a:rPr>
              <a:t>r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by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means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cent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40">
                <a:latin typeface="PMingLiU"/>
                <a:cs typeface="PMingLiU"/>
              </a:rPr>
              <a:t>ifugal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pum</a:t>
            </a:r>
            <a:r>
              <a:rPr dirty="0" sz="1000" spc="75">
                <a:latin typeface="PMingLiU"/>
                <a:cs typeface="PMingLiU"/>
              </a:rPr>
              <a:t>p</a:t>
            </a:r>
            <a:r>
              <a:rPr dirty="0" sz="1000" spc="45">
                <a:latin typeface="PMingLiU"/>
                <a:cs typeface="PMingLiU"/>
              </a:rPr>
              <a:t>.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feed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rate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indicated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flow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meter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kept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const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75">
                <a:latin typeface="PMingLiU"/>
                <a:cs typeface="PMingLiU"/>
              </a:rPr>
              <a:t>nt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by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means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regu</a:t>
            </a:r>
            <a:r>
              <a:rPr dirty="0" sz="1000" spc="35">
                <a:latin typeface="PMingLiU"/>
                <a:cs typeface="PMingLiU"/>
              </a:rPr>
              <a:t>l</a:t>
            </a:r>
            <a:r>
              <a:rPr dirty="0" sz="1000" spc="55">
                <a:latin typeface="PMingLiU"/>
                <a:cs typeface="PMingLiU"/>
              </a:rPr>
              <a:t>ating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devi</a:t>
            </a:r>
            <a:r>
              <a:rPr dirty="0" sz="1000" spc="40">
                <a:latin typeface="PMingLiU"/>
                <a:cs typeface="PMingLiU"/>
              </a:rPr>
              <a:t>c</a:t>
            </a:r>
            <a:r>
              <a:rPr dirty="0" sz="1000" spc="35">
                <a:latin typeface="PMingLiU"/>
                <a:cs typeface="PMingLiU"/>
              </a:rPr>
              <a:t>e.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cla</a:t>
            </a:r>
            <a:r>
              <a:rPr dirty="0" sz="1000" spc="45">
                <a:latin typeface="PMingLiU"/>
                <a:cs typeface="PMingLiU"/>
              </a:rPr>
              <a:t>r</a:t>
            </a:r>
            <a:r>
              <a:rPr dirty="0" sz="1000" spc="15">
                <a:latin typeface="PMingLiU"/>
                <a:cs typeface="PMingLiU"/>
              </a:rPr>
              <a:t>ifier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reduc</a:t>
            </a:r>
            <a:r>
              <a:rPr dirty="0" sz="1000" spc="60">
                <a:latin typeface="PMingLiU"/>
                <a:cs typeface="PMingLiU"/>
              </a:rPr>
              <a:t>e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cheese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fines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valu</a:t>
            </a:r>
            <a:r>
              <a:rPr dirty="0" sz="1000" spc="50">
                <a:latin typeface="PMingLiU"/>
                <a:cs typeface="PMingLiU"/>
              </a:rPr>
              <a:t>e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smaller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than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100">
                <a:latin typeface="PMingLiU"/>
                <a:cs typeface="PMingLiU"/>
              </a:rPr>
              <a:t>30-50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mg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k</a:t>
            </a:r>
            <a:r>
              <a:rPr dirty="0" sz="1000" spc="45">
                <a:latin typeface="PMingLiU"/>
                <a:cs typeface="PMingLiU"/>
              </a:rPr>
              <a:t>g</a:t>
            </a:r>
            <a:r>
              <a:rPr dirty="0" baseline="38461" sz="975" spc="532">
                <a:latin typeface="Arial"/>
                <a:cs typeface="Arial"/>
              </a:rPr>
              <a:t>-</a:t>
            </a:r>
            <a:r>
              <a:rPr dirty="0" baseline="38461" sz="975" spc="157">
                <a:latin typeface="PMingLiU"/>
                <a:cs typeface="PMingLiU"/>
              </a:rPr>
              <a:t>1</a:t>
            </a:r>
            <a:r>
              <a:rPr dirty="0" baseline="38461" sz="975">
                <a:latin typeface="PMingLiU"/>
                <a:cs typeface="PMingLiU"/>
              </a:rPr>
              <a:t> </a:t>
            </a:r>
            <a:r>
              <a:rPr dirty="0" baseline="38461" sz="975" spc="-3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finish</a:t>
            </a:r>
            <a:r>
              <a:rPr dirty="0" sz="1000" spc="35">
                <a:latin typeface="PMingLiU"/>
                <a:cs typeface="PMingLiU"/>
              </a:rPr>
              <a:t>e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whey.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Wi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80">
                <a:latin typeface="PMingLiU"/>
                <a:cs typeface="PMingLiU"/>
              </a:rPr>
              <a:t>h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such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installa</a:t>
            </a:r>
            <a:r>
              <a:rPr dirty="0" sz="1000" spc="45">
                <a:latin typeface="PMingLiU"/>
                <a:cs typeface="PMingLiU"/>
              </a:rPr>
              <a:t>t</a:t>
            </a:r>
            <a:r>
              <a:rPr dirty="0" sz="1000" spc="55">
                <a:latin typeface="PMingLiU"/>
                <a:cs typeface="PMingLiU"/>
              </a:rPr>
              <a:t>ion,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const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75">
                <a:latin typeface="PMingLiU"/>
                <a:cs typeface="PMingLiU"/>
              </a:rPr>
              <a:t>nt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60">
                <a:latin typeface="PMingLiU"/>
                <a:cs typeface="PMingLiU"/>
              </a:rPr>
              <a:t>tion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efficien</a:t>
            </a:r>
            <a:r>
              <a:rPr dirty="0" sz="1000" spc="35">
                <a:latin typeface="PMingLiU"/>
                <a:cs typeface="PMingLiU"/>
              </a:rPr>
              <a:t>c</a:t>
            </a:r>
            <a:r>
              <a:rPr dirty="0" sz="1000" spc="25">
                <a:latin typeface="PMingLiU"/>
                <a:cs typeface="PMingLiU"/>
              </a:rPr>
              <a:t>y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over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whole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prod</a:t>
            </a:r>
            <a:r>
              <a:rPr dirty="0" sz="1000" spc="85">
                <a:latin typeface="PMingLiU"/>
                <a:cs typeface="PMingLiU"/>
              </a:rPr>
              <a:t>u</a:t>
            </a:r>
            <a:r>
              <a:rPr dirty="0" sz="1000" spc="55">
                <a:latin typeface="PMingLiU"/>
                <a:cs typeface="PMingLiU"/>
              </a:rPr>
              <a:t>ction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run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guaran</a:t>
            </a:r>
            <a:r>
              <a:rPr dirty="0" sz="1000" spc="50">
                <a:latin typeface="PMingLiU"/>
                <a:cs typeface="PMingLiU"/>
              </a:rPr>
              <a:t>t</a:t>
            </a:r>
            <a:r>
              <a:rPr dirty="0" sz="1000" spc="45">
                <a:latin typeface="PMingLiU"/>
                <a:cs typeface="PMingLiU"/>
              </a:rPr>
              <a:t>eed.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6818" y="8056788"/>
            <a:ext cx="2910205" cy="82994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</a:pPr>
            <a:r>
              <a:rPr dirty="0" sz="900" spc="45">
                <a:latin typeface="Arial"/>
                <a:cs typeface="Arial"/>
              </a:rPr>
              <a:t>Fresh</a:t>
            </a:r>
            <a:r>
              <a:rPr dirty="0" sz="900" spc="50">
                <a:latin typeface="Arial"/>
                <a:cs typeface="Arial"/>
              </a:rPr>
              <a:t> </a:t>
            </a:r>
            <a:r>
              <a:rPr dirty="0" sz="900" spc="45">
                <a:latin typeface="Arial"/>
                <a:cs typeface="Arial"/>
              </a:rPr>
              <a:t>Cheese</a:t>
            </a:r>
            <a:endParaRPr sz="900">
              <a:latin typeface="Arial"/>
              <a:cs typeface="Arial"/>
            </a:endParaRPr>
          </a:p>
          <a:p>
            <a:pPr algn="just" marL="12700" marR="5080" indent="-635">
              <a:lnSpc>
                <a:spcPct val="100000"/>
              </a:lnSpc>
              <a:spcBef>
                <a:spcPts val="640"/>
              </a:spcBef>
            </a:pPr>
            <a:r>
              <a:rPr dirty="0" sz="1000" spc="40">
                <a:latin typeface="PMingLiU"/>
                <a:cs typeface="PMingLiU"/>
              </a:rPr>
              <a:t>Large-sca</a:t>
            </a:r>
            <a:r>
              <a:rPr dirty="0" sz="1000" spc="35">
                <a:latin typeface="PMingLiU"/>
                <a:cs typeface="PMingLiU"/>
              </a:rPr>
              <a:t>l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prod</a:t>
            </a:r>
            <a:r>
              <a:rPr dirty="0" sz="1000" spc="85">
                <a:latin typeface="PMingLiU"/>
                <a:cs typeface="PMingLiU"/>
              </a:rPr>
              <a:t>u</a:t>
            </a:r>
            <a:r>
              <a:rPr dirty="0" sz="1000" spc="55">
                <a:latin typeface="PMingLiU"/>
                <a:cs typeface="PMingLiU"/>
              </a:rPr>
              <a:t>ction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fre</a:t>
            </a:r>
            <a:r>
              <a:rPr dirty="0" sz="1000" spc="40">
                <a:latin typeface="PMingLiU"/>
                <a:cs typeface="PMingLiU"/>
              </a:rPr>
              <a:t>s</a:t>
            </a:r>
            <a:r>
              <a:rPr dirty="0" sz="1000" spc="80">
                <a:latin typeface="PMingLiU"/>
                <a:cs typeface="PMingLiU"/>
              </a:rPr>
              <a:t>h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chee</a:t>
            </a:r>
            <a:r>
              <a:rPr dirty="0" sz="1000" spc="40">
                <a:latin typeface="PMingLiU"/>
                <a:cs typeface="PMingLiU"/>
              </a:rPr>
              <a:t>s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has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been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made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possi</a:t>
            </a:r>
            <a:r>
              <a:rPr dirty="0" sz="1000" spc="60">
                <a:latin typeface="PMingLiU"/>
                <a:cs typeface="PMingLiU"/>
              </a:rPr>
              <a:t>b</a:t>
            </a:r>
            <a:r>
              <a:rPr dirty="0" sz="1000" spc="20">
                <a:latin typeface="PMingLiU"/>
                <a:cs typeface="PMingLiU"/>
              </a:rPr>
              <a:t>le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only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w</a:t>
            </a:r>
            <a:r>
              <a:rPr dirty="0" sz="1000" spc="35">
                <a:latin typeface="PMingLiU"/>
                <a:cs typeface="PMingLiU"/>
              </a:rPr>
              <a:t>i</a:t>
            </a:r>
            <a:r>
              <a:rPr dirty="0" sz="1000" spc="75">
                <a:latin typeface="PMingLiU"/>
                <a:cs typeface="PMingLiU"/>
              </a:rPr>
              <a:t>th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aid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centrif</a:t>
            </a:r>
            <a:r>
              <a:rPr dirty="0" sz="1000" spc="70">
                <a:latin typeface="PMingLiU"/>
                <a:cs typeface="PMingLiU"/>
              </a:rPr>
              <a:t>u</a:t>
            </a:r>
            <a:r>
              <a:rPr dirty="0" sz="1000" spc="30">
                <a:latin typeface="PMingLiU"/>
                <a:cs typeface="PMingLiU"/>
              </a:rPr>
              <a:t>ges.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Both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70">
                <a:latin typeface="PMingLiU"/>
                <a:cs typeface="PMingLiU"/>
              </a:rPr>
              <a:t>tor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des</a:t>
            </a:r>
            <a:r>
              <a:rPr dirty="0" sz="1000" spc="30">
                <a:latin typeface="PMingLiU"/>
                <a:cs typeface="PMingLiU"/>
              </a:rPr>
              <a:t>i</a:t>
            </a:r>
            <a:r>
              <a:rPr dirty="0" sz="1000" spc="50">
                <a:latin typeface="PMingLiU"/>
                <a:cs typeface="PMingLiU"/>
              </a:rPr>
              <a:t>gn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proce</a:t>
            </a:r>
            <a:r>
              <a:rPr dirty="0" sz="1000" spc="50">
                <a:latin typeface="PMingLiU"/>
                <a:cs typeface="PMingLiU"/>
              </a:rPr>
              <a:t>s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deve</a:t>
            </a:r>
            <a:r>
              <a:rPr dirty="0" sz="1000" spc="25">
                <a:latin typeface="PMingLiU"/>
                <a:cs typeface="PMingLiU"/>
              </a:rPr>
              <a:t>l</a:t>
            </a:r>
            <a:r>
              <a:rPr dirty="0" sz="1000" spc="70">
                <a:latin typeface="PMingLiU"/>
                <a:cs typeface="PMingLiU"/>
              </a:rPr>
              <a:t>opment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are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equally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important</a:t>
            </a:r>
            <a:r>
              <a:rPr dirty="0" sz="1000">
                <a:latin typeface="PMingLiU"/>
                <a:cs typeface="PMingLiU"/>
              </a:rPr>
              <a:t>   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for</a:t>
            </a:r>
            <a:r>
              <a:rPr dirty="0" sz="1000">
                <a:latin typeface="PMingLiU"/>
                <a:cs typeface="PMingLiU"/>
              </a:rPr>
              <a:t>   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  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efficien</a:t>
            </a:r>
            <a:r>
              <a:rPr dirty="0" sz="1000" spc="35">
                <a:latin typeface="PMingLiU"/>
                <a:cs typeface="PMingLiU"/>
              </a:rPr>
              <a:t>c</a:t>
            </a:r>
            <a:r>
              <a:rPr dirty="0" sz="1000" spc="25">
                <a:latin typeface="PMingLiU"/>
                <a:cs typeface="PMingLiU"/>
              </a:rPr>
              <a:t>y</a:t>
            </a:r>
            <a:r>
              <a:rPr dirty="0" sz="1000">
                <a:latin typeface="PMingLiU"/>
                <a:cs typeface="PMingLiU"/>
              </a:rPr>
              <a:t>   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>
                <a:latin typeface="PMingLiU"/>
                <a:cs typeface="PMingLiU"/>
              </a:rPr>
              <a:t>   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eco</a:t>
            </a:r>
            <a:r>
              <a:rPr dirty="0" sz="1000" spc="65">
                <a:latin typeface="PMingLiU"/>
                <a:cs typeface="PMingLiU"/>
              </a:rPr>
              <a:t>n</a:t>
            </a:r>
            <a:r>
              <a:rPr dirty="0" sz="1000" spc="50">
                <a:latin typeface="PMingLiU"/>
                <a:cs typeface="PMingLiU"/>
              </a:rPr>
              <a:t>omical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93414" y="686554"/>
            <a:ext cx="2911475" cy="2886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 indent="-635">
              <a:lnSpc>
                <a:spcPct val="100000"/>
              </a:lnSpc>
            </a:pPr>
            <a:r>
              <a:rPr dirty="0" sz="1000" spc="70">
                <a:latin typeface="PMingLiU"/>
                <a:cs typeface="PMingLiU"/>
              </a:rPr>
              <a:t>pr</a:t>
            </a:r>
            <a:r>
              <a:rPr dirty="0" sz="1000" spc="90">
                <a:latin typeface="PMingLiU"/>
                <a:cs typeface="PMingLiU"/>
              </a:rPr>
              <a:t>o</a:t>
            </a:r>
            <a:r>
              <a:rPr dirty="0" sz="1000" spc="60">
                <a:latin typeface="PMingLiU"/>
                <a:cs typeface="PMingLiU"/>
              </a:rPr>
              <a:t>duction</a:t>
            </a:r>
            <a:r>
              <a:rPr dirty="0" sz="1000">
                <a:latin typeface="PMingLiU"/>
                <a:cs typeface="PMingLiU"/>
              </a:rPr>
              <a:t>   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  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fresh</a:t>
            </a:r>
            <a:r>
              <a:rPr dirty="0" sz="1000">
                <a:latin typeface="PMingLiU"/>
                <a:cs typeface="PMingLiU"/>
              </a:rPr>
              <a:t>   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chee</a:t>
            </a:r>
            <a:r>
              <a:rPr dirty="0" sz="1000" spc="40">
                <a:latin typeface="PMingLiU"/>
                <a:cs typeface="PMingLiU"/>
              </a:rPr>
              <a:t>s</a:t>
            </a:r>
            <a:r>
              <a:rPr dirty="0" sz="1000" spc="35">
                <a:latin typeface="PMingLiU"/>
                <a:cs typeface="PMingLiU"/>
              </a:rPr>
              <a:t>e.</a:t>
            </a:r>
            <a:r>
              <a:rPr dirty="0" sz="1000">
                <a:latin typeface="PMingLiU"/>
                <a:cs typeface="PMingLiU"/>
              </a:rPr>
              <a:t>   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Fresh</a:t>
            </a:r>
            <a:r>
              <a:rPr dirty="0" sz="1000">
                <a:latin typeface="PMingLiU"/>
                <a:cs typeface="PMingLiU"/>
              </a:rPr>
              <a:t>   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cheese</a:t>
            </a:r>
            <a:r>
              <a:rPr dirty="0" sz="1000">
                <a:latin typeface="PMingLiU"/>
                <a:cs typeface="PMingLiU"/>
              </a:rPr>
              <a:t>   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precipi</a:t>
            </a:r>
            <a:r>
              <a:rPr dirty="0" sz="1000" spc="45">
                <a:latin typeface="PMingLiU"/>
                <a:cs typeface="PMingLiU"/>
              </a:rPr>
              <a:t>t</a:t>
            </a:r>
            <a:r>
              <a:rPr dirty="0" sz="1000" spc="65">
                <a:latin typeface="PMingLiU"/>
                <a:cs typeface="PMingLiU"/>
              </a:rPr>
              <a:t>ated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90">
                <a:latin typeface="PMingLiU"/>
                <a:cs typeface="PMingLiU"/>
              </a:rPr>
              <a:t>n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concen</a:t>
            </a:r>
            <a:r>
              <a:rPr dirty="0" sz="1000" spc="45">
                <a:latin typeface="PMingLiU"/>
                <a:cs typeface="PMingLiU"/>
              </a:rPr>
              <a:t>t</a:t>
            </a:r>
            <a:r>
              <a:rPr dirty="0" sz="1000" spc="65">
                <a:latin typeface="PMingLiU"/>
                <a:cs typeface="PMingLiU"/>
              </a:rPr>
              <a:t>rated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curd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from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chee</a:t>
            </a:r>
            <a:r>
              <a:rPr dirty="0" sz="1000" spc="40">
                <a:latin typeface="PMingLiU"/>
                <a:cs typeface="PMingLiU"/>
              </a:rPr>
              <a:t>s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m</a:t>
            </a:r>
            <a:r>
              <a:rPr dirty="0" sz="1000" spc="35">
                <a:latin typeface="PMingLiU"/>
                <a:cs typeface="PMingLiU"/>
              </a:rPr>
              <a:t>i</a:t>
            </a:r>
            <a:r>
              <a:rPr dirty="0" sz="1000" spc="45">
                <a:latin typeface="PMingLiU"/>
                <a:cs typeface="PMingLiU"/>
              </a:rPr>
              <a:t>lk,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with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season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50">
                <a:latin typeface="PMingLiU"/>
                <a:cs typeface="PMingLiU"/>
              </a:rPr>
              <a:t>ng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90">
                <a:latin typeface="PMingLiU"/>
                <a:cs typeface="PMingLiU"/>
              </a:rPr>
              <a:t>n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ot</a:t>
            </a:r>
            <a:r>
              <a:rPr dirty="0" sz="1000" spc="95">
                <a:latin typeface="PMingLiU"/>
                <a:cs typeface="PMingLiU"/>
              </a:rPr>
              <a:t>h</a:t>
            </a:r>
            <a:r>
              <a:rPr dirty="0" sz="1000" spc="45">
                <a:latin typeface="PMingLiU"/>
                <a:cs typeface="PMingLiU"/>
              </a:rPr>
              <a:t>er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addi</a:t>
            </a:r>
            <a:r>
              <a:rPr dirty="0" sz="1000" spc="50">
                <a:latin typeface="PMingLiU"/>
                <a:cs typeface="PMingLiU"/>
              </a:rPr>
              <a:t>t</a:t>
            </a:r>
            <a:r>
              <a:rPr dirty="0" sz="1000" spc="25">
                <a:latin typeface="PMingLiU"/>
                <a:cs typeface="PMingLiU"/>
              </a:rPr>
              <a:t>ives.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Fresh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chee</a:t>
            </a:r>
            <a:r>
              <a:rPr dirty="0" sz="1000" spc="40">
                <a:latin typeface="PMingLiU"/>
                <a:cs typeface="PMingLiU"/>
              </a:rPr>
              <a:t>s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not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subject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rip</a:t>
            </a:r>
            <a:r>
              <a:rPr dirty="0" sz="1000" spc="60">
                <a:latin typeface="PMingLiU"/>
                <a:cs typeface="PMingLiU"/>
              </a:rPr>
              <a:t>e</a:t>
            </a:r>
            <a:r>
              <a:rPr dirty="0" sz="1000" spc="50">
                <a:latin typeface="PMingLiU"/>
                <a:cs typeface="PMingLiU"/>
              </a:rPr>
              <a:t>ning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90">
                <a:latin typeface="PMingLiU"/>
                <a:cs typeface="PMingLiU"/>
              </a:rPr>
              <a:t>p</a:t>
            </a:r>
            <a:r>
              <a:rPr dirty="0" sz="1000" spc="65">
                <a:latin typeface="PMingLiU"/>
                <a:cs typeface="PMingLiU"/>
              </a:rPr>
              <a:t>r</a:t>
            </a:r>
            <a:r>
              <a:rPr dirty="0" sz="1000" spc="30">
                <a:latin typeface="PMingLiU"/>
                <a:cs typeface="PMingLiU"/>
              </a:rPr>
              <a:t>ocess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after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pro-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du</a:t>
            </a:r>
            <a:r>
              <a:rPr dirty="0" sz="1000" spc="60">
                <a:latin typeface="PMingLiU"/>
                <a:cs typeface="PMingLiU"/>
              </a:rPr>
              <a:t>c</a:t>
            </a:r>
            <a:r>
              <a:rPr dirty="0" sz="1000" spc="55">
                <a:latin typeface="PMingLiU"/>
                <a:cs typeface="PMingLiU"/>
              </a:rPr>
              <a:t>tion.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Typical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pr</a:t>
            </a:r>
            <a:r>
              <a:rPr dirty="0" sz="1000" spc="90">
                <a:latin typeface="PMingLiU"/>
                <a:cs typeface="PMingLiU"/>
              </a:rPr>
              <a:t>o</a:t>
            </a:r>
            <a:r>
              <a:rPr dirty="0" sz="1000" spc="55">
                <a:latin typeface="PMingLiU"/>
                <a:cs typeface="PMingLiU"/>
              </a:rPr>
              <a:t>ducts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are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qu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75">
                <a:latin typeface="PMingLiU"/>
                <a:cs typeface="PMingLiU"/>
              </a:rPr>
              <a:t>rk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(petit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sui</a:t>
            </a:r>
            <a:r>
              <a:rPr dirty="0" sz="1000" spc="35">
                <a:latin typeface="PMingLiU"/>
                <a:cs typeface="PMingLiU"/>
              </a:rPr>
              <a:t>s</a:t>
            </a:r>
            <a:r>
              <a:rPr dirty="0" sz="1000" spc="30">
                <a:latin typeface="PMingLiU"/>
                <a:cs typeface="PMingLiU"/>
              </a:rPr>
              <a:t>se,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fro</a:t>
            </a:r>
            <a:r>
              <a:rPr dirty="0" sz="1000" spc="110">
                <a:latin typeface="PMingLiU"/>
                <a:cs typeface="PMingLiU"/>
              </a:rPr>
              <a:t>m</a:t>
            </a:r>
            <a:r>
              <a:rPr dirty="0" sz="1000" spc="45">
                <a:latin typeface="PMingLiU"/>
                <a:cs typeface="PMingLiU"/>
              </a:rPr>
              <a:t>age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frais</a:t>
            </a:r>
            <a:r>
              <a:rPr dirty="0" sz="1000" spc="40">
                <a:latin typeface="PMingLiU"/>
                <a:cs typeface="PMingLiU"/>
              </a:rPr>
              <a:t>)</a:t>
            </a:r>
            <a:r>
              <a:rPr dirty="0" sz="1000" spc="45">
                <a:latin typeface="PMingLiU"/>
                <a:cs typeface="PMingLiU"/>
              </a:rPr>
              <a:t>,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cream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chee</a:t>
            </a:r>
            <a:r>
              <a:rPr dirty="0" sz="1000" spc="40">
                <a:latin typeface="PMingLiU"/>
                <a:cs typeface="PMingLiU"/>
              </a:rPr>
              <a:t>s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double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cream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chee</a:t>
            </a:r>
            <a:r>
              <a:rPr dirty="0" sz="1000" spc="40">
                <a:latin typeface="PMingLiU"/>
                <a:cs typeface="PMingLiU"/>
              </a:rPr>
              <a:t>s</a:t>
            </a:r>
            <a:r>
              <a:rPr dirty="0" sz="1000" spc="35">
                <a:latin typeface="PMingLiU"/>
                <a:cs typeface="PMingLiU"/>
              </a:rPr>
              <a:t>e.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Fresh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chee</a:t>
            </a:r>
            <a:r>
              <a:rPr dirty="0" sz="1000" spc="40">
                <a:latin typeface="PMingLiU"/>
                <a:cs typeface="PMingLiU"/>
              </a:rPr>
              <a:t>s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centrif</a:t>
            </a:r>
            <a:r>
              <a:rPr dirty="0" sz="1000" spc="70">
                <a:latin typeface="PMingLiU"/>
                <a:cs typeface="PMingLiU"/>
              </a:rPr>
              <a:t>u</a:t>
            </a:r>
            <a:r>
              <a:rPr dirty="0" sz="1000" spc="25">
                <a:latin typeface="PMingLiU"/>
                <a:cs typeface="PMingLiU"/>
              </a:rPr>
              <a:t>ges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are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espe</a:t>
            </a:r>
            <a:r>
              <a:rPr dirty="0" sz="1000" spc="45">
                <a:latin typeface="PMingLiU"/>
                <a:cs typeface="PMingLiU"/>
              </a:rPr>
              <a:t>c</a:t>
            </a:r>
            <a:r>
              <a:rPr dirty="0" sz="1000" spc="30">
                <a:latin typeface="PMingLiU"/>
                <a:cs typeface="PMingLiU"/>
              </a:rPr>
              <a:t>ially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de-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sign</a:t>
            </a:r>
            <a:r>
              <a:rPr dirty="0" sz="1000" spc="40">
                <a:latin typeface="PMingLiU"/>
                <a:cs typeface="PMingLiU"/>
              </a:rPr>
              <a:t>e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for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these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pr</a:t>
            </a:r>
            <a:r>
              <a:rPr dirty="0" sz="1000" spc="90">
                <a:latin typeface="PMingLiU"/>
                <a:cs typeface="PMingLiU"/>
              </a:rPr>
              <a:t>o</a:t>
            </a:r>
            <a:r>
              <a:rPr dirty="0" sz="1000" spc="50">
                <a:latin typeface="PMingLiU"/>
                <a:cs typeface="PMingLiU"/>
              </a:rPr>
              <a:t>ducts.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A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very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high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g</a:t>
            </a:r>
            <a:r>
              <a:rPr dirty="0" sz="1000" spc="40">
                <a:latin typeface="Times New Roman"/>
                <a:cs typeface="Times New Roman"/>
              </a:rPr>
              <a:t> </a:t>
            </a:r>
            <a:r>
              <a:rPr dirty="0" sz="1000" spc="45">
                <a:latin typeface="PMingLiU"/>
                <a:cs typeface="PMingLiU"/>
              </a:rPr>
              <a:t>force,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which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can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acco</a:t>
            </a:r>
            <a:r>
              <a:rPr dirty="0" sz="1000" spc="95">
                <a:latin typeface="PMingLiU"/>
                <a:cs typeface="PMingLiU"/>
              </a:rPr>
              <a:t>m</a:t>
            </a:r>
            <a:r>
              <a:rPr dirty="0" sz="1000" spc="45">
                <a:latin typeface="PMingLiU"/>
                <a:cs typeface="PMingLiU"/>
              </a:rPr>
              <a:t>plished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with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special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no</a:t>
            </a:r>
            <a:r>
              <a:rPr dirty="0" sz="1000" spc="60">
                <a:latin typeface="PMingLiU"/>
                <a:cs typeface="PMingLiU"/>
              </a:rPr>
              <a:t>z</a:t>
            </a:r>
            <a:r>
              <a:rPr dirty="0" sz="1000" spc="35">
                <a:latin typeface="PMingLiU"/>
                <a:cs typeface="PMingLiU"/>
              </a:rPr>
              <a:t>zle-type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cent-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rif</a:t>
            </a:r>
            <a:r>
              <a:rPr dirty="0" sz="1000" spc="70">
                <a:latin typeface="PMingLiU"/>
                <a:cs typeface="PMingLiU"/>
              </a:rPr>
              <a:t>u</a:t>
            </a:r>
            <a:r>
              <a:rPr dirty="0" sz="1000" spc="30">
                <a:latin typeface="PMingLiU"/>
                <a:cs typeface="PMingLiU"/>
              </a:rPr>
              <a:t>ges,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also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ensur</a:t>
            </a:r>
            <a:r>
              <a:rPr dirty="0" sz="1000" spc="55">
                <a:latin typeface="PMingLiU"/>
                <a:cs typeface="PMingLiU"/>
              </a:rPr>
              <a:t>e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denatu</a:t>
            </a:r>
            <a:r>
              <a:rPr dirty="0" sz="1000" spc="55">
                <a:latin typeface="PMingLiU"/>
                <a:cs typeface="PMingLiU"/>
              </a:rPr>
              <a:t>r</a:t>
            </a:r>
            <a:r>
              <a:rPr dirty="0" sz="1000" spc="50">
                <a:latin typeface="PMingLiU"/>
                <a:cs typeface="PMingLiU"/>
              </a:rPr>
              <a:t>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(thermo-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qu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75">
                <a:latin typeface="PMingLiU"/>
                <a:cs typeface="PMingLiU"/>
              </a:rPr>
              <a:t>rk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process)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whey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protei</a:t>
            </a:r>
            <a:r>
              <a:rPr dirty="0" sz="1000" spc="85">
                <a:latin typeface="PMingLiU"/>
                <a:cs typeface="PMingLiU"/>
              </a:rPr>
              <a:t>n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are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separated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out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efficie</a:t>
            </a:r>
            <a:r>
              <a:rPr dirty="0" sz="1000" spc="35">
                <a:latin typeface="PMingLiU"/>
                <a:cs typeface="PMingLiU"/>
              </a:rPr>
              <a:t>n</a:t>
            </a:r>
            <a:r>
              <a:rPr dirty="0" sz="1000" spc="35">
                <a:latin typeface="PMingLiU"/>
                <a:cs typeface="PMingLiU"/>
              </a:rPr>
              <a:t>tly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w</a:t>
            </a:r>
            <a:r>
              <a:rPr dirty="0" sz="1000" spc="35">
                <a:latin typeface="PMingLiU"/>
                <a:cs typeface="PMingLiU"/>
              </a:rPr>
              <a:t>i</a:t>
            </a:r>
            <a:r>
              <a:rPr dirty="0" sz="1000" spc="75">
                <a:latin typeface="PMingLiU"/>
                <a:cs typeface="PMingLiU"/>
              </a:rPr>
              <a:t>th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cheese.</a:t>
            </a:r>
            <a:endParaRPr sz="1000">
              <a:latin typeface="PMingLiU"/>
              <a:cs typeface="PMingLiU"/>
            </a:endParaRPr>
          </a:p>
          <a:p>
            <a:pPr algn="just" marL="12700" marR="5080" indent="126364">
              <a:lnSpc>
                <a:spcPct val="99600"/>
              </a:lnSpc>
            </a:pPr>
            <a:r>
              <a:rPr dirty="0" sz="1000" spc="35">
                <a:latin typeface="PMingLiU"/>
                <a:cs typeface="PMingLiU"/>
              </a:rPr>
              <a:t>A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high</a:t>
            </a:r>
            <a:r>
              <a:rPr dirty="0" sz="1000" spc="40">
                <a:latin typeface="PMingLiU"/>
                <a:cs typeface="PMingLiU"/>
              </a:rPr>
              <a:t>-</a:t>
            </a:r>
            <a:r>
              <a:rPr dirty="0" sz="1000" spc="55">
                <a:latin typeface="PMingLiU"/>
                <a:cs typeface="PMingLiU"/>
              </a:rPr>
              <a:t>fat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c</a:t>
            </a:r>
            <a:r>
              <a:rPr dirty="0" sz="1000" spc="60">
                <a:latin typeface="PMingLiU"/>
                <a:cs typeface="PMingLiU"/>
              </a:rPr>
              <a:t>h</a:t>
            </a:r>
            <a:r>
              <a:rPr dirty="0" sz="1000" spc="25">
                <a:latin typeface="PMingLiU"/>
                <a:cs typeface="PMingLiU"/>
              </a:rPr>
              <a:t>eese,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like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doub</a:t>
            </a:r>
            <a:r>
              <a:rPr dirty="0" sz="1000" spc="45">
                <a:latin typeface="PMingLiU"/>
                <a:cs typeface="PMingLiU"/>
              </a:rPr>
              <a:t>l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cream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chee</a:t>
            </a:r>
            <a:r>
              <a:rPr dirty="0" sz="1000" spc="40">
                <a:latin typeface="PMingLiU"/>
                <a:cs typeface="PMingLiU"/>
              </a:rPr>
              <a:t>s</a:t>
            </a:r>
            <a:r>
              <a:rPr dirty="0" sz="1000" spc="35">
                <a:latin typeface="PMingLiU"/>
                <a:cs typeface="PMingLiU"/>
              </a:rPr>
              <a:t>e,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can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55">
                <a:latin typeface="PMingLiU"/>
                <a:cs typeface="PMingLiU"/>
              </a:rPr>
              <a:t>ted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only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with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specia</a:t>
            </a:r>
            <a:r>
              <a:rPr dirty="0" sz="1000" spc="30">
                <a:latin typeface="PMingLiU"/>
                <a:cs typeface="PMingLiU"/>
              </a:rPr>
              <a:t>l</a:t>
            </a:r>
            <a:r>
              <a:rPr dirty="0" sz="1000" spc="20">
                <a:latin typeface="PMingLiU"/>
                <a:cs typeface="PMingLiU"/>
              </a:rPr>
              <a:t>ly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designed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centrif</a:t>
            </a:r>
            <a:r>
              <a:rPr dirty="0" sz="1000" spc="70">
                <a:latin typeface="PMingLiU"/>
                <a:cs typeface="PMingLiU"/>
              </a:rPr>
              <a:t>u</a:t>
            </a:r>
            <a:r>
              <a:rPr dirty="0" sz="1000" spc="30">
                <a:latin typeface="PMingLiU"/>
                <a:cs typeface="PMingLiU"/>
              </a:rPr>
              <a:t>ge,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wh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50">
                <a:latin typeface="PMingLiU"/>
                <a:cs typeface="PMingLiU"/>
              </a:rPr>
              <a:t>ch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35">
                <a:latin typeface="PMingLiU"/>
                <a:cs typeface="PMingLiU"/>
              </a:rPr>
              <a:t>tes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cheese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towar</a:t>
            </a:r>
            <a:r>
              <a:rPr dirty="0" sz="1000" spc="95">
                <a:latin typeface="PMingLiU"/>
                <a:cs typeface="PMingLiU"/>
              </a:rPr>
              <a:t>d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centre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bowl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whey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per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55">
                <a:latin typeface="PMingLiU"/>
                <a:cs typeface="PMingLiU"/>
              </a:rPr>
              <a:t>phery.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cheese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lig</a:t>
            </a:r>
            <a:r>
              <a:rPr dirty="0" sz="1000" spc="50">
                <a:latin typeface="PMingLiU"/>
                <a:cs typeface="PMingLiU"/>
              </a:rPr>
              <a:t>h</a:t>
            </a:r>
            <a:r>
              <a:rPr dirty="0" sz="1000" spc="55">
                <a:latin typeface="PMingLiU"/>
                <a:cs typeface="PMingLiU"/>
              </a:rPr>
              <a:t>ter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than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whey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</a:t>
            </a:r>
            <a:r>
              <a:rPr dirty="0" sz="1000" spc="55">
                <a:latin typeface="PMingLiU"/>
                <a:cs typeface="PMingLiU"/>
              </a:rPr>
              <a:t>e</a:t>
            </a:r>
            <a:r>
              <a:rPr dirty="0" sz="1000" spc="45">
                <a:latin typeface="PMingLiU"/>
                <a:cs typeface="PMingLiU"/>
              </a:rPr>
              <a:t>cause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high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fat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level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disc</a:t>
            </a:r>
            <a:r>
              <a:rPr dirty="0" sz="1000" spc="55">
                <a:latin typeface="PMingLiU"/>
                <a:cs typeface="PMingLiU"/>
              </a:rPr>
              <a:t>h</a:t>
            </a:r>
            <a:r>
              <a:rPr dirty="0" sz="1000" spc="55">
                <a:latin typeface="PMingLiU"/>
                <a:cs typeface="PMingLiU"/>
              </a:rPr>
              <a:t>arged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from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bowl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by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means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centrip</a:t>
            </a:r>
            <a:r>
              <a:rPr dirty="0" sz="1000" spc="65">
                <a:latin typeface="PMingLiU"/>
                <a:cs typeface="PMingLiU"/>
              </a:rPr>
              <a:t>e</a:t>
            </a:r>
            <a:r>
              <a:rPr dirty="0" sz="1000" spc="55">
                <a:latin typeface="PMingLiU"/>
                <a:cs typeface="PMingLiU"/>
              </a:rPr>
              <a:t>tal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pum</a:t>
            </a:r>
            <a:r>
              <a:rPr dirty="0" sz="1000" spc="75">
                <a:latin typeface="PMingLiU"/>
                <a:cs typeface="PMingLiU"/>
              </a:rPr>
              <a:t>p</a:t>
            </a:r>
            <a:r>
              <a:rPr dirty="0" sz="1000" spc="45">
                <a:latin typeface="PMingLiU"/>
                <a:cs typeface="PMingLiU"/>
              </a:rPr>
              <a:t>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93667" y="3870281"/>
            <a:ext cx="2910840" cy="1676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</a:pPr>
            <a:r>
              <a:rPr dirty="0" baseline="2777" sz="1500" spc="89">
                <a:latin typeface="Times New Roman"/>
                <a:cs typeface="Times New Roman"/>
              </a:rPr>
              <a:t>Quark</a:t>
            </a:r>
            <a:r>
              <a:rPr dirty="0" baseline="2777" sz="1500" spc="135">
                <a:latin typeface="Times New Roman"/>
                <a:cs typeface="Times New Roman"/>
              </a:rPr>
              <a:t> </a:t>
            </a:r>
            <a:r>
              <a:rPr dirty="0" baseline="2777" sz="1500" spc="44">
                <a:latin typeface="Times New Roman"/>
                <a:cs typeface="Times New Roman"/>
              </a:rPr>
              <a:t>separ</a:t>
            </a:r>
            <a:r>
              <a:rPr dirty="0" baseline="2777" sz="1500" spc="60">
                <a:latin typeface="Times New Roman"/>
                <a:cs typeface="Times New Roman"/>
              </a:rPr>
              <a:t>a</a:t>
            </a:r>
            <a:r>
              <a:rPr dirty="0" baseline="2777" sz="1500" spc="52">
                <a:latin typeface="Times New Roman"/>
                <a:cs typeface="Times New Roman"/>
              </a:rPr>
              <a:t>tors</a:t>
            </a:r>
            <a:r>
              <a:rPr dirty="0" baseline="2777" sz="1500">
                <a:latin typeface="Times New Roman"/>
                <a:cs typeface="Times New Roman"/>
              </a:rPr>
              <a:t> </a:t>
            </a:r>
            <a:r>
              <a:rPr dirty="0" baseline="2777" sz="1500" spc="89">
                <a:latin typeface="Times New Roman"/>
                <a:cs typeface="Times New Roman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Separa</a:t>
            </a:r>
            <a:r>
              <a:rPr dirty="0" sz="1000" spc="45">
                <a:latin typeface="PMingLiU"/>
                <a:cs typeface="PMingLiU"/>
              </a:rPr>
              <a:t>t</a:t>
            </a:r>
            <a:r>
              <a:rPr dirty="0" sz="1000" spc="55">
                <a:latin typeface="PMingLiU"/>
                <a:cs typeface="PMingLiU"/>
              </a:rPr>
              <a:t>ors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types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KD</a:t>
            </a:r>
            <a:r>
              <a:rPr dirty="0" sz="1000" spc="60">
                <a:latin typeface="PMingLiU"/>
                <a:cs typeface="PMingLiU"/>
              </a:rPr>
              <a:t>A</a:t>
            </a:r>
            <a:r>
              <a:rPr dirty="0" sz="1000" spc="45">
                <a:latin typeface="PMingLiU"/>
                <a:cs typeface="PMingLiU"/>
              </a:rPr>
              <a:t>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KDB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90">
                <a:latin typeface="PMingLiU"/>
                <a:cs typeface="PMingLiU"/>
              </a:rPr>
              <a:t>n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KDC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are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equipp</a:t>
            </a:r>
            <a:r>
              <a:rPr dirty="0" sz="1000" spc="60">
                <a:latin typeface="PMingLiU"/>
                <a:cs typeface="PMingLiU"/>
              </a:rPr>
              <a:t>e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with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disc-t</a:t>
            </a:r>
            <a:r>
              <a:rPr dirty="0" sz="1000" spc="50">
                <a:latin typeface="PMingLiU"/>
                <a:cs typeface="PMingLiU"/>
              </a:rPr>
              <a:t>y</a:t>
            </a:r>
            <a:r>
              <a:rPr dirty="0" sz="1000" spc="50">
                <a:latin typeface="PMingLiU"/>
                <a:cs typeface="PMingLiU"/>
              </a:rPr>
              <a:t>pe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bowl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with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no</a:t>
            </a:r>
            <a:r>
              <a:rPr dirty="0" sz="1000" spc="60">
                <a:latin typeface="PMingLiU"/>
                <a:cs typeface="PMingLiU"/>
              </a:rPr>
              <a:t>z</a:t>
            </a:r>
            <a:r>
              <a:rPr dirty="0" sz="1000" spc="20">
                <a:latin typeface="PMingLiU"/>
                <a:cs typeface="PMingLiU"/>
              </a:rPr>
              <a:t>zles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outer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rim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discharge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con-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cent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60">
                <a:latin typeface="PMingLiU"/>
                <a:cs typeface="PMingLiU"/>
              </a:rPr>
              <a:t>ate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(quark</a:t>
            </a:r>
            <a:r>
              <a:rPr dirty="0" sz="1000" spc="50">
                <a:latin typeface="PMingLiU"/>
                <a:cs typeface="PMingLiU"/>
              </a:rPr>
              <a:t>)</a:t>
            </a:r>
            <a:r>
              <a:rPr dirty="0" sz="1000" spc="45">
                <a:latin typeface="PMingLiU"/>
                <a:cs typeface="PMingLiU"/>
              </a:rPr>
              <a:t>.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segment</a:t>
            </a:r>
            <a:r>
              <a:rPr dirty="0" sz="1000" spc="40">
                <a:latin typeface="PMingLiU"/>
                <a:cs typeface="PMingLiU"/>
              </a:rPr>
              <a:t>-</a:t>
            </a:r>
            <a:r>
              <a:rPr dirty="0" sz="1000" spc="55">
                <a:latin typeface="PMingLiU"/>
                <a:cs typeface="PMingLiU"/>
              </a:rPr>
              <a:t>holdi</a:t>
            </a:r>
            <a:r>
              <a:rPr dirty="0" sz="1000" spc="75">
                <a:latin typeface="PMingLiU"/>
                <a:cs typeface="PMingLiU"/>
              </a:rPr>
              <a:t>n</a:t>
            </a:r>
            <a:r>
              <a:rPr dirty="0" sz="1000" spc="25">
                <a:latin typeface="PMingLiU"/>
                <a:cs typeface="PMingLiU"/>
              </a:rPr>
              <a:t>g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insert,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shown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</a:t>
            </a:r>
            <a:r>
              <a:rPr dirty="0" sz="1000" spc="80">
                <a:latin typeface="PMingLiU"/>
                <a:cs typeface="PMingLiU"/>
              </a:rPr>
              <a:t>n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15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Figur</a:t>
            </a:r>
            <a:r>
              <a:rPr dirty="0" sz="100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e</a:t>
            </a:r>
            <a:r>
              <a:rPr dirty="0" sz="1000" spc="-15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dirty="0" sz="1000" spc="5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7</a:t>
            </a:r>
            <a:r>
              <a:rPr dirty="0" sz="1000" spc="45">
                <a:latin typeface="PMingLiU"/>
                <a:cs typeface="PMingLiU"/>
              </a:rPr>
              <a:t>,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seale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agains</a:t>
            </a:r>
            <a:r>
              <a:rPr dirty="0" sz="1000" spc="70">
                <a:latin typeface="PMingLiU"/>
                <a:cs typeface="PMingLiU"/>
              </a:rPr>
              <a:t>t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cove</a:t>
            </a:r>
            <a:r>
              <a:rPr dirty="0" sz="1000" spc="70">
                <a:latin typeface="PMingLiU"/>
                <a:cs typeface="PMingLiU"/>
              </a:rPr>
              <a:t>r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bottom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p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70">
                <a:latin typeface="PMingLiU"/>
                <a:cs typeface="PMingLiU"/>
              </a:rPr>
              <a:t>rt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bow</a:t>
            </a:r>
            <a:r>
              <a:rPr dirty="0" sz="1000" spc="40">
                <a:latin typeface="PMingLiU"/>
                <a:cs typeface="PMingLiU"/>
              </a:rPr>
              <a:t>l</a:t>
            </a:r>
            <a:r>
              <a:rPr dirty="0" sz="1000" spc="45">
                <a:latin typeface="PMingLiU"/>
                <a:cs typeface="PMingLiU"/>
              </a:rPr>
              <a:t>.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stai</a:t>
            </a:r>
            <a:r>
              <a:rPr dirty="0" sz="1000" spc="75">
                <a:latin typeface="PMingLiU"/>
                <a:cs typeface="PMingLiU"/>
              </a:rPr>
              <a:t>n</a:t>
            </a:r>
            <a:r>
              <a:rPr dirty="0" sz="1000" spc="25">
                <a:latin typeface="PMingLiU"/>
                <a:cs typeface="PMingLiU"/>
              </a:rPr>
              <a:t>less-ste</a:t>
            </a:r>
            <a:r>
              <a:rPr dirty="0" sz="1000" spc="40">
                <a:latin typeface="PMingLiU"/>
                <a:cs typeface="PMingLiU"/>
              </a:rPr>
              <a:t>e</a:t>
            </a:r>
            <a:r>
              <a:rPr dirty="0" sz="1000" spc="15">
                <a:latin typeface="PMingLiU"/>
                <a:cs typeface="PMingLiU"/>
              </a:rPr>
              <a:t>l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segments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prevent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accu</a:t>
            </a:r>
            <a:r>
              <a:rPr dirty="0" sz="1000" spc="95">
                <a:latin typeface="PMingLiU"/>
                <a:cs typeface="PMingLiU"/>
              </a:rPr>
              <a:t>m</a:t>
            </a:r>
            <a:r>
              <a:rPr dirty="0" sz="1000" spc="60">
                <a:latin typeface="PMingLiU"/>
                <a:cs typeface="PMingLiU"/>
              </a:rPr>
              <a:t>ulation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protein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p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35">
                <a:latin typeface="PMingLiU"/>
                <a:cs typeface="PMingLiU"/>
              </a:rPr>
              <a:t>rticles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inside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bowl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(</a:t>
            </a:r>
            <a:r>
              <a:rPr dirty="0" sz="1000" spc="15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Figur</a:t>
            </a:r>
            <a:r>
              <a:rPr dirty="0" sz="100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e</a:t>
            </a:r>
            <a:r>
              <a:rPr dirty="0" sz="1000" spc="5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dirty="0" sz="1000" spc="55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7</a:t>
            </a:r>
            <a:r>
              <a:rPr dirty="0" sz="1000" spc="30">
                <a:latin typeface="PMingLiU"/>
                <a:cs typeface="PMingLiU"/>
              </a:rPr>
              <a:t>).</a:t>
            </a:r>
            <a:endParaRPr sz="1000">
              <a:latin typeface="PMingLiU"/>
              <a:cs typeface="PMingLiU"/>
            </a:endParaRPr>
          </a:p>
          <a:p>
            <a:pPr algn="just" marL="12700" marR="5080" indent="126364">
              <a:lnSpc>
                <a:spcPts val="1200"/>
              </a:lnSpc>
              <a:spcBef>
                <a:spcPts val="30"/>
              </a:spcBef>
            </a:pPr>
            <a:r>
              <a:rPr dirty="0" sz="1000" spc="25">
                <a:latin typeface="PMingLiU"/>
                <a:cs typeface="PMingLiU"/>
              </a:rPr>
              <a:t>All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protein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p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35">
                <a:latin typeface="PMingLiU"/>
                <a:cs typeface="PMingLiU"/>
              </a:rPr>
              <a:t>rticles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55">
                <a:latin typeface="PMingLiU"/>
                <a:cs typeface="PMingLiU"/>
              </a:rPr>
              <a:t>ted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out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bowl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are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g</a:t>
            </a:r>
            <a:r>
              <a:rPr dirty="0" sz="1000" spc="55">
                <a:latin typeface="PMingLiU"/>
                <a:cs typeface="PMingLiU"/>
              </a:rPr>
              <a:t>u</a:t>
            </a:r>
            <a:r>
              <a:rPr dirty="0" sz="1000" spc="50">
                <a:latin typeface="PMingLiU"/>
                <a:cs typeface="PMingLiU"/>
              </a:rPr>
              <a:t>ided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nozzles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discharged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as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quark.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This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des</a:t>
            </a:r>
            <a:r>
              <a:rPr dirty="0" sz="1000" spc="30">
                <a:latin typeface="PMingLiU"/>
                <a:cs typeface="PMingLiU"/>
              </a:rPr>
              <a:t>i</a:t>
            </a:r>
            <a:r>
              <a:rPr dirty="0" sz="1000" spc="50">
                <a:latin typeface="PMingLiU"/>
                <a:cs typeface="PMingLiU"/>
              </a:rPr>
              <a:t>gn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preven</a:t>
            </a:r>
            <a:r>
              <a:rPr dirty="0" sz="1000" spc="45">
                <a:latin typeface="PMingLiU"/>
                <a:cs typeface="PMingLiU"/>
              </a:rPr>
              <a:t>t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qu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75">
                <a:latin typeface="PMingLiU"/>
                <a:cs typeface="PMingLiU"/>
              </a:rPr>
              <a:t>rk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losses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from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for</a:t>
            </a:r>
            <a:r>
              <a:rPr dirty="0" sz="1000" spc="110">
                <a:latin typeface="PMingLiU"/>
                <a:cs typeface="PMingLiU"/>
              </a:rPr>
              <a:t>m</a:t>
            </a:r>
            <a:r>
              <a:rPr dirty="0" sz="1000" spc="40">
                <a:latin typeface="PMingLiU"/>
                <a:cs typeface="PMingLiU"/>
              </a:rPr>
              <a:t>ing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residues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745153" y="5861773"/>
            <a:ext cx="2565946" cy="25715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3593058" y="8619594"/>
            <a:ext cx="291147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3899"/>
              </a:lnSpc>
            </a:pPr>
            <a:r>
              <a:rPr dirty="0" sz="800" spc="45">
                <a:latin typeface="Arial"/>
                <a:cs typeface="Arial"/>
              </a:rPr>
              <a:t>Figure</a:t>
            </a:r>
            <a:r>
              <a:rPr dirty="0" sz="800" spc="45">
                <a:latin typeface="Arial"/>
                <a:cs typeface="Arial"/>
              </a:rPr>
              <a:t> </a:t>
            </a:r>
            <a:r>
              <a:rPr dirty="0" sz="800" spc="50">
                <a:latin typeface="Arial"/>
                <a:cs typeface="Arial"/>
              </a:rPr>
              <a:t>7</a:t>
            </a:r>
            <a:r>
              <a:rPr dirty="0" sz="800" spc="50">
                <a:latin typeface="Arial"/>
                <a:cs typeface="Arial"/>
              </a:rPr>
              <a:t>   </a:t>
            </a:r>
            <a:r>
              <a:rPr dirty="0" sz="800" spc="-10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Stainless-ste</a:t>
            </a:r>
            <a:r>
              <a:rPr dirty="0" sz="800" spc="-15">
                <a:latin typeface="Arial"/>
                <a:cs typeface="Arial"/>
              </a:rPr>
              <a:t>e</a:t>
            </a:r>
            <a:r>
              <a:rPr dirty="0" sz="800" spc="-5">
                <a:latin typeface="Arial"/>
                <a:cs typeface="Arial"/>
              </a:rPr>
              <a:t>l</a:t>
            </a:r>
            <a:r>
              <a:rPr dirty="0" sz="80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segment</a:t>
            </a:r>
            <a:r>
              <a:rPr dirty="0" sz="800" spc="-1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holding</a:t>
            </a:r>
            <a:r>
              <a:rPr dirty="0" sz="800" spc="-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insert</a:t>
            </a:r>
            <a:r>
              <a:rPr dirty="0" sz="800" spc="-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in</a:t>
            </a:r>
            <a:r>
              <a:rPr dirty="0" sz="800" spc="-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bowl</a:t>
            </a:r>
            <a:r>
              <a:rPr dirty="0" sz="80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bottom</a:t>
            </a:r>
            <a:r>
              <a:rPr dirty="0" sz="800" spc="-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to</a:t>
            </a:r>
            <a:r>
              <a:rPr dirty="0" sz="800" spc="4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prevent</a:t>
            </a:r>
            <a:r>
              <a:rPr dirty="0" sz="800" spc="3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format</a:t>
            </a:r>
            <a:r>
              <a:rPr dirty="0" sz="800" spc="-20">
                <a:latin typeface="Arial"/>
                <a:cs typeface="Arial"/>
              </a:rPr>
              <a:t>i</a:t>
            </a:r>
            <a:r>
              <a:rPr dirty="0" sz="800" spc="-5">
                <a:latin typeface="Arial"/>
                <a:cs typeface="Arial"/>
              </a:rPr>
              <a:t>on</a:t>
            </a:r>
            <a:r>
              <a:rPr dirty="0" sz="800" spc="4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of</a:t>
            </a:r>
            <a:r>
              <a:rPr dirty="0" sz="800" spc="4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protein</a:t>
            </a:r>
            <a:r>
              <a:rPr dirty="0" sz="800" spc="3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segments.</a:t>
            </a:r>
            <a:endParaRPr sz="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69518" y="453059"/>
            <a:ext cx="5921375" cy="0"/>
          </a:xfrm>
          <a:custGeom>
            <a:avLst/>
            <a:gdLst/>
            <a:ahLst/>
            <a:cxnLst/>
            <a:rect l="l" t="t" r="r" b="b"/>
            <a:pathLst>
              <a:path w="5921375" h="0">
                <a:moveTo>
                  <a:pt x="0" y="0"/>
                </a:moveTo>
                <a:lnTo>
                  <a:pt x="5921273" y="0"/>
                </a:lnTo>
              </a:path>
            </a:pathLst>
          </a:custGeom>
          <a:ln w="64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5338343" y="313916"/>
            <a:ext cx="1165225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spc="10">
                <a:latin typeface="Arial"/>
                <a:cs typeface="Arial"/>
              </a:rPr>
              <a:t>CENTRIFUGES</a:t>
            </a:r>
            <a:r>
              <a:rPr dirty="0" sz="900" spc="10">
                <a:latin typeface="Arial"/>
                <a:cs typeface="Arial"/>
              </a:rPr>
              <a:t>   </a:t>
            </a:r>
            <a:r>
              <a:rPr dirty="0" sz="900" spc="-100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249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5782" y="686681"/>
            <a:ext cx="2910840" cy="39490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715" indent="-635">
              <a:lnSpc>
                <a:spcPct val="100000"/>
              </a:lnSpc>
            </a:pP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bow</a:t>
            </a:r>
            <a:r>
              <a:rPr dirty="0" sz="1000" spc="40">
                <a:latin typeface="PMingLiU"/>
                <a:cs typeface="PMingLiU"/>
              </a:rPr>
              <a:t>l</a:t>
            </a:r>
            <a:r>
              <a:rPr dirty="0" sz="1000" spc="45">
                <a:latin typeface="PMingLiU"/>
                <a:cs typeface="PMingLiU"/>
              </a:rPr>
              <a:t>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It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also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all</a:t>
            </a:r>
            <a:r>
              <a:rPr dirty="0" sz="1000" spc="70">
                <a:latin typeface="PMingLiU"/>
                <a:cs typeface="PMingLiU"/>
              </a:rPr>
              <a:t>o</a:t>
            </a:r>
            <a:r>
              <a:rPr dirty="0" sz="1000" spc="55">
                <a:latin typeface="PMingLiU"/>
                <a:cs typeface="PMingLiU"/>
              </a:rPr>
              <a:t>ws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longer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proce</a:t>
            </a:r>
            <a:r>
              <a:rPr dirty="0" sz="1000" spc="50">
                <a:latin typeface="PMingLiU"/>
                <a:cs typeface="PMingLiU"/>
              </a:rPr>
              <a:t>s</a:t>
            </a:r>
            <a:r>
              <a:rPr dirty="0" sz="1000" spc="35">
                <a:latin typeface="PMingLiU"/>
                <a:cs typeface="PMingLiU"/>
              </a:rPr>
              <a:t>sing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times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between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clea</a:t>
            </a:r>
            <a:r>
              <a:rPr dirty="0" sz="1000" spc="60">
                <a:latin typeface="PMingLiU"/>
                <a:cs typeface="PMingLiU"/>
              </a:rPr>
              <a:t>n</a:t>
            </a:r>
            <a:r>
              <a:rPr dirty="0" sz="1000" spc="40">
                <a:latin typeface="PMingLiU"/>
                <a:cs typeface="PMingLiU"/>
              </a:rPr>
              <a:t>-in-place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(CIP)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cl</a:t>
            </a:r>
            <a:r>
              <a:rPr dirty="0" sz="1000" spc="30">
                <a:latin typeface="PMingLiU"/>
                <a:cs typeface="PMingLiU"/>
              </a:rPr>
              <a:t>e</a:t>
            </a:r>
            <a:r>
              <a:rPr dirty="0" sz="1000" spc="50">
                <a:latin typeface="PMingLiU"/>
                <a:cs typeface="PMingLiU"/>
              </a:rPr>
              <a:t>anings.</a:t>
            </a:r>
            <a:endParaRPr sz="1000">
              <a:latin typeface="PMingLiU"/>
              <a:cs typeface="PMingLiU"/>
            </a:endParaRPr>
          </a:p>
          <a:p>
            <a:pPr algn="just" marL="12700" marR="5080" indent="126364">
              <a:lnSpc>
                <a:spcPct val="99600"/>
              </a:lnSpc>
            </a:pP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coagu</a:t>
            </a:r>
            <a:r>
              <a:rPr dirty="0" sz="1000" spc="35">
                <a:latin typeface="PMingLiU"/>
                <a:cs typeface="PMingLiU"/>
              </a:rPr>
              <a:t>l</a:t>
            </a:r>
            <a:r>
              <a:rPr dirty="0" sz="1000" spc="65">
                <a:latin typeface="PMingLiU"/>
                <a:cs typeface="PMingLiU"/>
              </a:rPr>
              <a:t>ated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skim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milk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enters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centre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bowl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thro</a:t>
            </a:r>
            <a:r>
              <a:rPr dirty="0" sz="1000" spc="100">
                <a:latin typeface="PMingLiU"/>
                <a:cs typeface="PMingLiU"/>
              </a:rPr>
              <a:t>u</a:t>
            </a:r>
            <a:r>
              <a:rPr dirty="0" sz="1000" spc="50">
                <a:latin typeface="PMingLiU"/>
                <a:cs typeface="PMingLiU"/>
              </a:rPr>
              <a:t>gh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feed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tu</a:t>
            </a:r>
            <a:r>
              <a:rPr dirty="0" sz="1000" spc="95">
                <a:latin typeface="PMingLiU"/>
                <a:cs typeface="PMingLiU"/>
              </a:rPr>
              <a:t>b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flows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over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distr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75">
                <a:latin typeface="PMingLiU"/>
                <a:cs typeface="PMingLiU"/>
              </a:rPr>
              <a:t>butor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into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ri</a:t>
            </a:r>
            <a:r>
              <a:rPr dirty="0" sz="1000" spc="45">
                <a:latin typeface="PMingLiU"/>
                <a:cs typeface="PMingLiU"/>
              </a:rPr>
              <a:t>s</a:t>
            </a:r>
            <a:r>
              <a:rPr dirty="0" sz="1000" spc="40">
                <a:latin typeface="PMingLiU"/>
                <a:cs typeface="PMingLiU"/>
              </a:rPr>
              <a:t>ing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channe</a:t>
            </a:r>
            <a:r>
              <a:rPr dirty="0" sz="1000" spc="40">
                <a:latin typeface="PMingLiU"/>
                <a:cs typeface="PMingLiU"/>
              </a:rPr>
              <a:t>l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disc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stack,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whe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it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55">
                <a:latin typeface="PMingLiU"/>
                <a:cs typeface="PMingLiU"/>
              </a:rPr>
              <a:t>ted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into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qu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75">
                <a:latin typeface="PMingLiU"/>
                <a:cs typeface="PMingLiU"/>
              </a:rPr>
              <a:t>rk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whe</a:t>
            </a:r>
            <a:r>
              <a:rPr dirty="0" sz="1000" spc="55">
                <a:latin typeface="PMingLiU"/>
                <a:cs typeface="PMingLiU"/>
              </a:rPr>
              <a:t>y</a:t>
            </a:r>
            <a:r>
              <a:rPr dirty="0" sz="1000" spc="45">
                <a:latin typeface="PMingLiU"/>
                <a:cs typeface="PMingLiU"/>
              </a:rPr>
              <a:t>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whey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flows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in</a:t>
            </a:r>
            <a:r>
              <a:rPr dirty="0" sz="1000" spc="100">
                <a:latin typeface="PMingLiU"/>
                <a:cs typeface="PMingLiU"/>
              </a:rPr>
              <a:t>w</a:t>
            </a:r>
            <a:r>
              <a:rPr dirty="0" sz="1000" spc="60">
                <a:latin typeface="PMingLiU"/>
                <a:cs typeface="PMingLiU"/>
              </a:rPr>
              <a:t>ards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through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disc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interspa</a:t>
            </a:r>
            <a:r>
              <a:rPr dirty="0" sz="1000" spc="65">
                <a:latin typeface="PMingLiU"/>
                <a:cs typeface="PMingLiU"/>
              </a:rPr>
              <a:t>c</a:t>
            </a:r>
            <a:r>
              <a:rPr dirty="0" sz="1000" spc="30">
                <a:latin typeface="PMingLiU"/>
                <a:cs typeface="PMingLiU"/>
              </a:rPr>
              <a:t>es,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while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at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same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time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resi</a:t>
            </a:r>
            <a:r>
              <a:rPr dirty="0" sz="1000" spc="65">
                <a:latin typeface="PMingLiU"/>
                <a:cs typeface="PMingLiU"/>
              </a:rPr>
              <a:t>d</a:t>
            </a:r>
            <a:r>
              <a:rPr dirty="0" sz="1000" spc="60">
                <a:latin typeface="PMingLiU"/>
                <a:cs typeface="PMingLiU"/>
              </a:rPr>
              <a:t>ual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prote</a:t>
            </a:r>
            <a:r>
              <a:rPr dirty="0" sz="1000" spc="50">
                <a:latin typeface="PMingLiU"/>
                <a:cs typeface="PMingLiU"/>
              </a:rPr>
              <a:t>i</a:t>
            </a:r>
            <a:r>
              <a:rPr dirty="0" sz="1000" spc="80">
                <a:latin typeface="PMingLiU"/>
                <a:cs typeface="PMingLiU"/>
              </a:rPr>
              <a:t>n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p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35">
                <a:latin typeface="PMingLiU"/>
                <a:cs typeface="PMingLiU"/>
              </a:rPr>
              <a:t>rticles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are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55">
                <a:latin typeface="PMingLiU"/>
                <a:cs typeface="PMingLiU"/>
              </a:rPr>
              <a:t>ted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out.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whey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then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dis</a:t>
            </a:r>
            <a:r>
              <a:rPr dirty="0" sz="1000" spc="45">
                <a:latin typeface="PMingLiU"/>
                <a:cs typeface="PMingLiU"/>
              </a:rPr>
              <a:t>c</a:t>
            </a:r>
            <a:r>
              <a:rPr dirty="0" sz="1000" spc="60">
                <a:latin typeface="PMingLiU"/>
                <a:cs typeface="PMingLiU"/>
              </a:rPr>
              <a:t>harged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cent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45">
                <a:latin typeface="PMingLiU"/>
                <a:cs typeface="PMingLiU"/>
              </a:rPr>
              <a:t>ipetal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pump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bowl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top.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A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sight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gla</a:t>
            </a:r>
            <a:r>
              <a:rPr dirty="0" sz="1000" spc="40">
                <a:latin typeface="PMingLiU"/>
                <a:cs typeface="PMingLiU"/>
              </a:rPr>
              <a:t>s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fitted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whey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dis</a:t>
            </a:r>
            <a:r>
              <a:rPr dirty="0" sz="1000" spc="45">
                <a:latin typeface="PMingLiU"/>
                <a:cs typeface="PMingLiU"/>
              </a:rPr>
              <a:t>c</a:t>
            </a:r>
            <a:r>
              <a:rPr dirty="0" sz="1000" spc="55">
                <a:latin typeface="PMingLiU"/>
                <a:cs typeface="PMingLiU"/>
              </a:rPr>
              <a:t>harge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li</a:t>
            </a:r>
            <a:r>
              <a:rPr dirty="0" sz="1000" spc="60">
                <a:latin typeface="PMingLiU"/>
                <a:cs typeface="PMingLiU"/>
              </a:rPr>
              <a:t>n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so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60">
                <a:latin typeface="PMingLiU"/>
                <a:cs typeface="PMingLiU"/>
              </a:rPr>
              <a:t>tion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can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mon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15">
                <a:latin typeface="PMingLiU"/>
                <a:cs typeface="PMingLiU"/>
              </a:rPr>
              <a:t>-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tored.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15">
                <a:latin typeface="PMingLiU"/>
                <a:cs typeface="PMingLiU"/>
              </a:rPr>
              <a:t>If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whey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beco</a:t>
            </a:r>
            <a:r>
              <a:rPr dirty="0" sz="1000" spc="95">
                <a:latin typeface="PMingLiU"/>
                <a:cs typeface="PMingLiU"/>
              </a:rPr>
              <a:t>m</a:t>
            </a:r>
            <a:r>
              <a:rPr dirty="0" sz="1000" spc="20">
                <a:latin typeface="PMingLiU"/>
                <a:cs typeface="PMingLiU"/>
              </a:rPr>
              <a:t>es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turbi</a:t>
            </a:r>
            <a:r>
              <a:rPr dirty="0" sz="1000" spc="85">
                <a:latin typeface="PMingLiU"/>
                <a:cs typeface="PMingLiU"/>
              </a:rPr>
              <a:t>d</a:t>
            </a:r>
            <a:r>
              <a:rPr dirty="0" sz="1000" spc="45">
                <a:latin typeface="PMingLiU"/>
                <a:cs typeface="PMingLiU"/>
              </a:rPr>
              <a:t>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then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35">
                <a:latin typeface="PMingLiU"/>
                <a:cs typeface="PMingLiU"/>
              </a:rPr>
              <a:t>all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para-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meters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i</a:t>
            </a:r>
            <a:r>
              <a:rPr dirty="0" sz="1000" spc="90">
                <a:latin typeface="PMingLiU"/>
                <a:cs typeface="PMingLiU"/>
              </a:rPr>
              <a:t>m</a:t>
            </a:r>
            <a:r>
              <a:rPr dirty="0" sz="1000" spc="75">
                <a:latin typeface="PMingLiU"/>
                <a:cs typeface="PMingLiU"/>
              </a:rPr>
              <a:t>portant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for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55">
                <a:latin typeface="PMingLiU"/>
                <a:cs typeface="PMingLiU"/>
              </a:rPr>
              <a:t>tion,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such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as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feed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through</a:t>
            </a:r>
            <a:r>
              <a:rPr dirty="0" sz="1000" spc="85">
                <a:latin typeface="PMingLiU"/>
                <a:cs typeface="PMingLiU"/>
              </a:rPr>
              <a:t>p</a:t>
            </a:r>
            <a:r>
              <a:rPr dirty="0" sz="1000" spc="65">
                <a:latin typeface="PMingLiU"/>
                <a:cs typeface="PMingLiU"/>
              </a:rPr>
              <a:t>ut,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60">
                <a:latin typeface="PMingLiU"/>
                <a:cs typeface="PMingLiU"/>
              </a:rPr>
              <a:t>tion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tempera</a:t>
            </a:r>
            <a:r>
              <a:rPr dirty="0" sz="1000" spc="50">
                <a:latin typeface="PMingLiU"/>
                <a:cs typeface="PMingLiU"/>
              </a:rPr>
              <a:t>t</a:t>
            </a:r>
            <a:r>
              <a:rPr dirty="0" sz="1000" spc="55">
                <a:latin typeface="PMingLiU"/>
                <a:cs typeface="PMingLiU"/>
              </a:rPr>
              <a:t>ure,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tre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65">
                <a:latin typeface="PMingLiU"/>
                <a:cs typeface="PMingLiU"/>
              </a:rPr>
              <a:t>tment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chee</a:t>
            </a:r>
            <a:r>
              <a:rPr dirty="0" sz="1000" spc="40">
                <a:latin typeface="PMingLiU"/>
                <a:cs typeface="PMingLiU"/>
              </a:rPr>
              <a:t>s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milk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dry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matter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content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qu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75">
                <a:latin typeface="PMingLiU"/>
                <a:cs typeface="PMingLiU"/>
              </a:rPr>
              <a:t>rk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must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check</a:t>
            </a:r>
            <a:r>
              <a:rPr dirty="0" sz="1000" spc="50">
                <a:latin typeface="PMingLiU"/>
                <a:cs typeface="PMingLiU"/>
              </a:rPr>
              <a:t>e</a:t>
            </a:r>
            <a:r>
              <a:rPr dirty="0" sz="1000" spc="60">
                <a:latin typeface="PMingLiU"/>
                <a:cs typeface="PMingLiU"/>
              </a:rPr>
              <a:t>d.</a:t>
            </a:r>
            <a:endParaRPr sz="1000">
              <a:latin typeface="PMingLiU"/>
              <a:cs typeface="PMingLiU"/>
            </a:endParaRPr>
          </a:p>
          <a:p>
            <a:pPr algn="just" marL="12700" marR="5080" indent="126364">
              <a:lnSpc>
                <a:spcPts val="1200"/>
              </a:lnSpc>
              <a:spcBef>
                <a:spcPts val="35"/>
              </a:spcBef>
            </a:pP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55">
                <a:latin typeface="PMingLiU"/>
                <a:cs typeface="PMingLiU"/>
              </a:rPr>
              <a:t>ted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qu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75">
                <a:latin typeface="PMingLiU"/>
                <a:cs typeface="PMingLiU"/>
              </a:rPr>
              <a:t>rk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discharged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conti</a:t>
            </a:r>
            <a:r>
              <a:rPr dirty="0" sz="1000" spc="75">
                <a:latin typeface="PMingLiU"/>
                <a:cs typeface="PMingLiU"/>
              </a:rPr>
              <a:t>n</a:t>
            </a:r>
            <a:r>
              <a:rPr dirty="0" sz="1000" spc="50">
                <a:latin typeface="PMingLiU"/>
                <a:cs typeface="PMingLiU"/>
              </a:rPr>
              <a:t>uously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through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no</a:t>
            </a:r>
            <a:r>
              <a:rPr dirty="0" sz="1000" spc="60">
                <a:latin typeface="PMingLiU"/>
                <a:cs typeface="PMingLiU"/>
              </a:rPr>
              <a:t>z</a:t>
            </a:r>
            <a:r>
              <a:rPr dirty="0" sz="1000" spc="20">
                <a:latin typeface="PMingLiU"/>
                <a:cs typeface="PMingLiU"/>
              </a:rPr>
              <a:t>zles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into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concen</a:t>
            </a:r>
            <a:r>
              <a:rPr dirty="0" sz="1000" spc="45">
                <a:latin typeface="PMingLiU"/>
                <a:cs typeface="PMingLiU"/>
              </a:rPr>
              <a:t>t</a:t>
            </a:r>
            <a:r>
              <a:rPr dirty="0" sz="1000" spc="60">
                <a:latin typeface="PMingLiU"/>
                <a:cs typeface="PMingLiU"/>
              </a:rPr>
              <a:t>rate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cat</a:t>
            </a:r>
            <a:r>
              <a:rPr dirty="0" sz="1000" spc="60">
                <a:latin typeface="PMingLiU"/>
                <a:cs typeface="PMingLiU"/>
              </a:rPr>
              <a:t>c</a:t>
            </a:r>
            <a:r>
              <a:rPr dirty="0" sz="1000" spc="55">
                <a:latin typeface="PMingLiU"/>
                <a:cs typeface="PMingLiU"/>
              </a:rPr>
              <a:t>her.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Once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bowl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h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come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stand</a:t>
            </a:r>
            <a:r>
              <a:rPr dirty="0" sz="1000" spc="55">
                <a:latin typeface="PMingLiU"/>
                <a:cs typeface="PMingLiU"/>
              </a:rPr>
              <a:t>s</a:t>
            </a:r>
            <a:r>
              <a:rPr dirty="0" sz="1000" spc="30">
                <a:latin typeface="PMingLiU"/>
                <a:cs typeface="PMingLiU"/>
              </a:rPr>
              <a:t>till,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no</a:t>
            </a:r>
            <a:r>
              <a:rPr dirty="0" sz="1000" spc="60">
                <a:latin typeface="PMingLiU"/>
                <a:cs typeface="PMingLiU"/>
              </a:rPr>
              <a:t>z</a:t>
            </a:r>
            <a:r>
              <a:rPr dirty="0" sz="1000" spc="20">
                <a:latin typeface="PMingLiU"/>
                <a:cs typeface="PMingLiU"/>
              </a:rPr>
              <a:t>zles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can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cha</a:t>
            </a:r>
            <a:r>
              <a:rPr dirty="0" sz="1000" spc="75">
                <a:latin typeface="PMingLiU"/>
                <a:cs typeface="PMingLiU"/>
              </a:rPr>
              <a:t>n</a:t>
            </a:r>
            <a:r>
              <a:rPr dirty="0" sz="1000" spc="45">
                <a:latin typeface="PMingLiU"/>
                <a:cs typeface="PMingLiU"/>
              </a:rPr>
              <a:t>ged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after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re</a:t>
            </a:r>
            <a:r>
              <a:rPr dirty="0" sz="1000" spc="100">
                <a:latin typeface="PMingLiU"/>
                <a:cs typeface="PMingLiU"/>
              </a:rPr>
              <a:t>m</a:t>
            </a:r>
            <a:r>
              <a:rPr dirty="0" sz="1000" spc="50">
                <a:latin typeface="PMingLiU"/>
                <a:cs typeface="PMingLiU"/>
              </a:rPr>
              <a:t>oval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locki</a:t>
            </a:r>
            <a:r>
              <a:rPr dirty="0" sz="1000" spc="70">
                <a:latin typeface="PMingLiU"/>
                <a:cs typeface="PMingLiU"/>
              </a:rPr>
              <a:t>n</a:t>
            </a:r>
            <a:r>
              <a:rPr dirty="0" sz="1000" spc="25">
                <a:latin typeface="PMingLiU"/>
                <a:cs typeface="PMingLiU"/>
              </a:rPr>
              <a:t>g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piece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on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hood.</a:t>
            </a:r>
            <a:endParaRPr sz="1000">
              <a:latin typeface="PMingLiU"/>
              <a:cs typeface="PMingLiU"/>
            </a:endParaRPr>
          </a:p>
          <a:p>
            <a:pPr algn="just" marL="12700" indent="126364">
              <a:lnSpc>
                <a:spcPts val="1150"/>
              </a:lnSpc>
            </a:pP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quark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flowing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out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nozz</a:t>
            </a:r>
            <a:r>
              <a:rPr dirty="0" sz="1000" spc="35">
                <a:latin typeface="PMingLiU"/>
                <a:cs typeface="PMingLiU"/>
              </a:rPr>
              <a:t>l</a:t>
            </a:r>
            <a:r>
              <a:rPr dirty="0" sz="1000" spc="20">
                <a:latin typeface="PMingLiU"/>
                <a:cs typeface="PMingLiU"/>
              </a:rPr>
              <a:t>es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runs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down</a:t>
            </a:r>
            <a:endParaRPr sz="1000">
              <a:latin typeface="PMingLiU"/>
              <a:cs typeface="PMingLiU"/>
            </a:endParaRPr>
          </a:p>
          <a:p>
            <a:pPr algn="just" marL="12700" marR="5080">
              <a:lnSpc>
                <a:spcPts val="1200"/>
              </a:lnSpc>
              <a:spcBef>
                <a:spcPts val="35"/>
              </a:spcBef>
            </a:pP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chilled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water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cool</a:t>
            </a:r>
            <a:r>
              <a:rPr dirty="0" sz="1000" spc="50">
                <a:latin typeface="PMingLiU"/>
                <a:cs typeface="PMingLiU"/>
              </a:rPr>
              <a:t>e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hood,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o</a:t>
            </a:r>
            <a:r>
              <a:rPr dirty="0" sz="1000" spc="55">
                <a:latin typeface="PMingLiU"/>
                <a:cs typeface="PMingLiU"/>
              </a:rPr>
              <a:t>v</a:t>
            </a:r>
            <a:r>
              <a:rPr dirty="0" sz="1000" spc="45">
                <a:latin typeface="PMingLiU"/>
                <a:cs typeface="PMingLiU"/>
              </a:rPr>
              <a:t>er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ch</a:t>
            </a:r>
            <a:r>
              <a:rPr dirty="0" sz="1000" spc="70">
                <a:latin typeface="PMingLiU"/>
                <a:cs typeface="PMingLiU"/>
              </a:rPr>
              <a:t>u</a:t>
            </a:r>
            <a:r>
              <a:rPr dirty="0" sz="1000" spc="45">
                <a:latin typeface="PMingLiU"/>
                <a:cs typeface="PMingLiU"/>
              </a:rPr>
              <a:t>te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into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qu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75">
                <a:latin typeface="PMingLiU"/>
                <a:cs typeface="PMingLiU"/>
              </a:rPr>
              <a:t>rk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hopp</a:t>
            </a:r>
            <a:r>
              <a:rPr dirty="0" sz="1000" spc="65">
                <a:latin typeface="PMingLiU"/>
                <a:cs typeface="PMingLiU"/>
              </a:rPr>
              <a:t>e</a:t>
            </a:r>
            <a:r>
              <a:rPr dirty="0" sz="1000" spc="70">
                <a:latin typeface="PMingLiU"/>
                <a:cs typeface="PMingLiU"/>
              </a:rPr>
              <a:t>r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65">
                <a:latin typeface="PMingLiU"/>
                <a:cs typeface="PMingLiU"/>
              </a:rPr>
              <a:t>tor.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Level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senso</a:t>
            </a:r>
            <a:r>
              <a:rPr dirty="0" sz="1000" spc="40">
                <a:latin typeface="PMingLiU"/>
                <a:cs typeface="PMingLiU"/>
              </a:rPr>
              <a:t>r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qu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75">
                <a:latin typeface="PMingLiU"/>
                <a:cs typeface="PMingLiU"/>
              </a:rPr>
              <a:t>rk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hopper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co</a:t>
            </a:r>
            <a:r>
              <a:rPr dirty="0" sz="1000" spc="70">
                <a:latin typeface="PMingLiU"/>
                <a:cs typeface="PMingLiU"/>
              </a:rPr>
              <a:t>n</a:t>
            </a:r>
            <a:r>
              <a:rPr dirty="0" sz="1000" spc="60">
                <a:latin typeface="PMingLiU"/>
                <a:cs typeface="PMingLiU"/>
              </a:rPr>
              <a:t>trol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operation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qu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75">
                <a:latin typeface="PMingLiU"/>
                <a:cs typeface="PMingLiU"/>
              </a:rPr>
              <a:t>rk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pump.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6035" y="4939231"/>
            <a:ext cx="2912110" cy="4100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6350" indent="-635">
              <a:lnSpc>
                <a:spcPct val="100000"/>
              </a:lnSpc>
            </a:pPr>
            <a:r>
              <a:rPr dirty="0" sz="1000" spc="30">
                <a:latin typeface="Times New Roman"/>
                <a:cs typeface="Times New Roman"/>
              </a:rPr>
              <a:t>Separa</a:t>
            </a:r>
            <a:r>
              <a:rPr dirty="0" sz="1000" spc="25">
                <a:latin typeface="Times New Roman"/>
                <a:cs typeface="Times New Roman"/>
              </a:rPr>
              <a:t>t</a:t>
            </a:r>
            <a:r>
              <a:rPr dirty="0" sz="1000" spc="50">
                <a:latin typeface="Times New Roman"/>
                <a:cs typeface="Times New Roman"/>
              </a:rPr>
              <a:t>or</a:t>
            </a:r>
            <a:r>
              <a:rPr dirty="0" sz="1000" spc="80">
                <a:latin typeface="Times New Roman"/>
                <a:cs typeface="Times New Roman"/>
              </a:rPr>
              <a:t> </a:t>
            </a:r>
            <a:r>
              <a:rPr dirty="0" sz="1000" spc="25">
                <a:latin typeface="Times New Roman"/>
                <a:cs typeface="Times New Roman"/>
              </a:rPr>
              <a:t>type</a:t>
            </a:r>
            <a:r>
              <a:rPr dirty="0" sz="1000" spc="90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KSA</a:t>
            </a:r>
            <a:r>
              <a:rPr dirty="0" sz="1000">
                <a:latin typeface="Times New Roman"/>
                <a:cs typeface="Times New Roman"/>
              </a:rPr>
              <a:t>     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55">
                <a:latin typeface="PMingLiU"/>
                <a:cs typeface="PMingLiU"/>
              </a:rPr>
              <a:t>For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prod</a:t>
            </a:r>
            <a:r>
              <a:rPr dirty="0" sz="1000" spc="85">
                <a:latin typeface="PMingLiU"/>
                <a:cs typeface="PMingLiU"/>
              </a:rPr>
              <a:t>u</a:t>
            </a:r>
            <a:r>
              <a:rPr dirty="0" sz="1000" spc="55">
                <a:latin typeface="PMingLiU"/>
                <a:cs typeface="PMingLiU"/>
              </a:rPr>
              <a:t>ction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double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cream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chee</a:t>
            </a:r>
            <a:r>
              <a:rPr dirty="0" sz="1000" spc="40">
                <a:latin typeface="PMingLiU"/>
                <a:cs typeface="PMingLiU"/>
              </a:rPr>
              <a:t>s</a:t>
            </a:r>
            <a:r>
              <a:rPr dirty="0" sz="1000" spc="35">
                <a:latin typeface="PMingLiU"/>
                <a:cs typeface="PMingLiU"/>
              </a:rPr>
              <a:t>e,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coagu</a:t>
            </a:r>
            <a:r>
              <a:rPr dirty="0" sz="1000" spc="35">
                <a:latin typeface="PMingLiU"/>
                <a:cs typeface="PMingLiU"/>
              </a:rPr>
              <a:t>l</a:t>
            </a:r>
            <a:r>
              <a:rPr dirty="0" sz="1000" spc="60">
                <a:latin typeface="PMingLiU"/>
                <a:cs typeface="PMingLiU"/>
              </a:rPr>
              <a:t>ated,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standar</a:t>
            </a:r>
            <a:r>
              <a:rPr dirty="0" sz="1000" spc="85">
                <a:latin typeface="PMingLiU"/>
                <a:cs typeface="PMingLiU"/>
              </a:rPr>
              <a:t>d</a:t>
            </a:r>
            <a:r>
              <a:rPr dirty="0" sz="1000" spc="35">
                <a:latin typeface="PMingLiU"/>
                <a:cs typeface="PMingLiU"/>
              </a:rPr>
              <a:t>ized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milk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fed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into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centre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bowl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through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feed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tube.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From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there,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milk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guided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through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distr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75">
                <a:latin typeface="PMingLiU"/>
                <a:cs typeface="PMingLiU"/>
              </a:rPr>
              <a:t>butor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into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ri</a:t>
            </a:r>
            <a:r>
              <a:rPr dirty="0" sz="1000" spc="45">
                <a:latin typeface="PMingLiU"/>
                <a:cs typeface="PMingLiU"/>
              </a:rPr>
              <a:t>s</a:t>
            </a:r>
            <a:r>
              <a:rPr dirty="0" sz="1000" spc="40">
                <a:latin typeface="PMingLiU"/>
                <a:cs typeface="PMingLiU"/>
              </a:rPr>
              <a:t>ing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channe</a:t>
            </a:r>
            <a:r>
              <a:rPr dirty="0" sz="1000" spc="40">
                <a:latin typeface="PMingLiU"/>
                <a:cs typeface="PMingLiU"/>
              </a:rPr>
              <a:t>l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disc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sta</a:t>
            </a:r>
            <a:r>
              <a:rPr dirty="0" sz="1000" spc="60">
                <a:latin typeface="PMingLiU"/>
                <a:cs typeface="PMingLiU"/>
              </a:rPr>
              <a:t>c</a:t>
            </a:r>
            <a:r>
              <a:rPr dirty="0" sz="1000" spc="60">
                <a:latin typeface="PMingLiU"/>
                <a:cs typeface="PMingLiU"/>
              </a:rPr>
              <a:t>k,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where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it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55">
                <a:latin typeface="PMingLiU"/>
                <a:cs typeface="PMingLiU"/>
              </a:rPr>
              <a:t>ted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into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chee</a:t>
            </a:r>
            <a:r>
              <a:rPr dirty="0" sz="1000" spc="40">
                <a:latin typeface="PMingLiU"/>
                <a:cs typeface="PMingLiU"/>
              </a:rPr>
              <a:t>s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whe</a:t>
            </a:r>
            <a:r>
              <a:rPr dirty="0" sz="1000" spc="55">
                <a:latin typeface="PMingLiU"/>
                <a:cs typeface="PMingLiU"/>
              </a:rPr>
              <a:t>y</a:t>
            </a:r>
            <a:r>
              <a:rPr dirty="0" sz="1000" spc="45">
                <a:latin typeface="PMingLiU"/>
                <a:cs typeface="PMingLiU"/>
              </a:rPr>
              <a:t>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whey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flows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out</a:t>
            </a:r>
            <a:r>
              <a:rPr dirty="0" sz="1000" spc="120">
                <a:latin typeface="PMingLiU"/>
                <a:cs typeface="PMingLiU"/>
              </a:rPr>
              <a:t>w</a:t>
            </a:r>
            <a:r>
              <a:rPr dirty="0" sz="1000" spc="60">
                <a:latin typeface="PMingLiU"/>
                <a:cs typeface="PMingLiU"/>
              </a:rPr>
              <a:t>ards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through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disc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interspa</a:t>
            </a:r>
            <a:r>
              <a:rPr dirty="0" sz="1000" spc="65">
                <a:latin typeface="PMingLiU"/>
                <a:cs typeface="PMingLiU"/>
              </a:rPr>
              <a:t>c</a:t>
            </a:r>
            <a:r>
              <a:rPr dirty="0" sz="1000" spc="30">
                <a:latin typeface="PMingLiU"/>
                <a:cs typeface="PMingLiU"/>
              </a:rPr>
              <a:t>es,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wh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20">
                <a:latin typeface="PMingLiU"/>
                <a:cs typeface="PMingLiU"/>
              </a:rPr>
              <a:t>le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resid</a:t>
            </a:r>
            <a:r>
              <a:rPr dirty="0" sz="1000" spc="70">
                <a:latin typeface="PMingLiU"/>
                <a:cs typeface="PMingLiU"/>
              </a:rPr>
              <a:t>u</a:t>
            </a:r>
            <a:r>
              <a:rPr dirty="0" sz="1000" spc="50">
                <a:latin typeface="PMingLiU"/>
                <a:cs typeface="PMingLiU"/>
              </a:rPr>
              <a:t>al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protein-</a:t>
            </a:r>
            <a:r>
              <a:rPr dirty="0" sz="1000" spc="65">
                <a:latin typeface="PMingLiU"/>
                <a:cs typeface="PMingLiU"/>
              </a:rPr>
              <a:t>f</a:t>
            </a:r>
            <a:r>
              <a:rPr dirty="0" sz="1000" spc="75">
                <a:latin typeface="PMingLiU"/>
                <a:cs typeface="PMingLiU"/>
              </a:rPr>
              <a:t>at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partic</a:t>
            </a:r>
            <a:r>
              <a:rPr dirty="0" sz="1000" spc="45">
                <a:latin typeface="PMingLiU"/>
                <a:cs typeface="PMingLiU"/>
              </a:rPr>
              <a:t>l</a:t>
            </a:r>
            <a:r>
              <a:rPr dirty="0" sz="1000" spc="20">
                <a:latin typeface="PMingLiU"/>
                <a:cs typeface="PMingLiU"/>
              </a:rPr>
              <a:t>es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are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sim</a:t>
            </a:r>
            <a:r>
              <a:rPr dirty="0" sz="1000" spc="60">
                <a:latin typeface="PMingLiU"/>
                <a:cs typeface="PMingLiU"/>
              </a:rPr>
              <a:t>u</a:t>
            </a:r>
            <a:r>
              <a:rPr dirty="0" sz="1000" spc="55">
                <a:latin typeface="PMingLiU"/>
                <a:cs typeface="PMingLiU"/>
              </a:rPr>
              <a:t>ltaneous</a:t>
            </a:r>
            <a:r>
              <a:rPr dirty="0" sz="1000" spc="40">
                <a:latin typeface="PMingLiU"/>
                <a:cs typeface="PMingLiU"/>
              </a:rPr>
              <a:t>l</a:t>
            </a:r>
            <a:r>
              <a:rPr dirty="0" sz="1000" spc="25">
                <a:latin typeface="PMingLiU"/>
                <a:cs typeface="PMingLiU"/>
              </a:rPr>
              <a:t>y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55">
                <a:latin typeface="PMingLiU"/>
                <a:cs typeface="PMingLiU"/>
              </a:rPr>
              <a:t>ted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90">
                <a:latin typeface="PMingLiU"/>
                <a:cs typeface="PMingLiU"/>
              </a:rPr>
              <a:t>ou</a:t>
            </a:r>
            <a:r>
              <a:rPr dirty="0" sz="1000" spc="55">
                <a:latin typeface="PMingLiU"/>
                <a:cs typeface="PMingLiU"/>
              </a:rPr>
              <a:t>t</a:t>
            </a:r>
            <a:r>
              <a:rPr dirty="0" sz="1000" spc="45">
                <a:latin typeface="PMingLiU"/>
                <a:cs typeface="PMingLiU"/>
              </a:rPr>
              <a:t>.</a:t>
            </a:r>
            <a:endParaRPr sz="1000">
              <a:latin typeface="PMingLiU"/>
              <a:cs typeface="PMingLiU"/>
            </a:endParaRPr>
          </a:p>
          <a:p>
            <a:pPr algn="just" marL="12700" marR="6350" indent="126364">
              <a:lnSpc>
                <a:spcPct val="99500"/>
              </a:lnSpc>
            </a:pP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whey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flows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through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45">
                <a:latin typeface="PMingLiU"/>
                <a:cs typeface="PMingLiU"/>
              </a:rPr>
              <a:t>ting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disc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into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upp</a:t>
            </a:r>
            <a:r>
              <a:rPr dirty="0" sz="1000" spc="65">
                <a:latin typeface="PMingLiU"/>
                <a:cs typeface="PMingLiU"/>
              </a:rPr>
              <a:t>e</a:t>
            </a:r>
            <a:r>
              <a:rPr dirty="0" sz="1000" spc="70">
                <a:latin typeface="PMingLiU"/>
                <a:cs typeface="PMingLiU"/>
              </a:rPr>
              <a:t>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pump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chamb</a:t>
            </a:r>
            <a:r>
              <a:rPr dirty="0" sz="1000" spc="60">
                <a:latin typeface="PMingLiU"/>
                <a:cs typeface="PMingLiU"/>
              </a:rPr>
              <a:t>e</a:t>
            </a:r>
            <a:r>
              <a:rPr dirty="0" sz="1000" spc="70">
                <a:latin typeface="PMingLiU"/>
                <a:cs typeface="PMingLiU"/>
              </a:rPr>
              <a:t>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disc</a:t>
            </a:r>
            <a:r>
              <a:rPr dirty="0" sz="1000" spc="55">
                <a:latin typeface="PMingLiU"/>
                <a:cs typeface="PMingLiU"/>
              </a:rPr>
              <a:t>h</a:t>
            </a:r>
            <a:r>
              <a:rPr dirty="0" sz="1000" spc="55">
                <a:latin typeface="PMingLiU"/>
                <a:cs typeface="PMingLiU"/>
              </a:rPr>
              <a:t>arged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foa</a:t>
            </a:r>
            <a:r>
              <a:rPr dirty="0" sz="1000" spc="110">
                <a:latin typeface="PMingLiU"/>
                <a:cs typeface="PMingLiU"/>
              </a:rPr>
              <a:t>m</a:t>
            </a:r>
            <a:r>
              <a:rPr dirty="0" sz="1000" spc="30">
                <a:latin typeface="PMingLiU"/>
                <a:cs typeface="PMingLiU"/>
              </a:rPr>
              <a:t>-free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und</a:t>
            </a:r>
            <a:r>
              <a:rPr dirty="0" sz="1000" spc="65">
                <a:latin typeface="PMingLiU"/>
                <a:cs typeface="PMingLiU"/>
              </a:rPr>
              <a:t>e</a:t>
            </a:r>
            <a:r>
              <a:rPr dirty="0" sz="1000" spc="70">
                <a:latin typeface="PMingLiU"/>
                <a:cs typeface="PMingLiU"/>
              </a:rPr>
              <a:t>r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pres</a:t>
            </a:r>
            <a:r>
              <a:rPr dirty="0" sz="1000" spc="45">
                <a:latin typeface="PMingLiU"/>
                <a:cs typeface="PMingLiU"/>
              </a:rPr>
              <a:t>s</a:t>
            </a:r>
            <a:r>
              <a:rPr dirty="0" sz="1000" spc="55">
                <a:latin typeface="PMingLiU"/>
                <a:cs typeface="PMingLiU"/>
              </a:rPr>
              <a:t>ure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by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centrip</a:t>
            </a:r>
            <a:r>
              <a:rPr dirty="0" sz="1000" spc="65">
                <a:latin typeface="PMingLiU"/>
                <a:cs typeface="PMingLiU"/>
              </a:rPr>
              <a:t>e</a:t>
            </a:r>
            <a:r>
              <a:rPr dirty="0" sz="1000" spc="55">
                <a:latin typeface="PMingLiU"/>
                <a:cs typeface="PMingLiU"/>
              </a:rPr>
              <a:t>tal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pump.</a:t>
            </a:r>
            <a:endParaRPr sz="1000">
              <a:latin typeface="PMingLiU"/>
              <a:cs typeface="PMingLiU"/>
            </a:endParaRPr>
          </a:p>
          <a:p>
            <a:pPr algn="just" marL="12700" marR="5715" indent="126364">
              <a:lnSpc>
                <a:spcPts val="1200"/>
              </a:lnSpc>
              <a:spcBef>
                <a:spcPts val="35"/>
              </a:spcBef>
            </a:pPr>
            <a:r>
              <a:rPr dirty="0" sz="1000" spc="35">
                <a:latin typeface="PMingLiU"/>
                <a:cs typeface="PMingLiU"/>
              </a:rPr>
              <a:t>Because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its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high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fat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conten</a:t>
            </a:r>
            <a:r>
              <a:rPr dirty="0" sz="1000" spc="50">
                <a:latin typeface="PMingLiU"/>
                <a:cs typeface="PMingLiU"/>
              </a:rPr>
              <a:t>t</a:t>
            </a:r>
            <a:r>
              <a:rPr dirty="0" sz="1000" spc="45">
                <a:latin typeface="PMingLiU"/>
                <a:cs typeface="PMingLiU"/>
              </a:rPr>
              <a:t>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cheese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for</a:t>
            </a:r>
            <a:r>
              <a:rPr dirty="0" sz="1000" spc="110">
                <a:latin typeface="PMingLiU"/>
                <a:cs typeface="PMingLiU"/>
              </a:rPr>
              <a:t>m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l</a:t>
            </a:r>
            <a:r>
              <a:rPr dirty="0" sz="1000" spc="20">
                <a:latin typeface="PMingLiU"/>
                <a:cs typeface="PMingLiU"/>
              </a:rPr>
              <a:t>i</a:t>
            </a:r>
            <a:r>
              <a:rPr dirty="0" sz="1000" spc="55">
                <a:latin typeface="PMingLiU"/>
                <a:cs typeface="PMingLiU"/>
              </a:rPr>
              <a:t>ght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ph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20">
                <a:latin typeface="PMingLiU"/>
                <a:cs typeface="PMingLiU"/>
              </a:rPr>
              <a:t>se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flows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in</a:t>
            </a:r>
            <a:r>
              <a:rPr dirty="0" sz="1000" spc="100">
                <a:latin typeface="PMingLiU"/>
                <a:cs typeface="PMingLiU"/>
              </a:rPr>
              <a:t>w</a:t>
            </a:r>
            <a:r>
              <a:rPr dirty="0" sz="1000" spc="55">
                <a:latin typeface="PMingLiU"/>
                <a:cs typeface="PMingLiU"/>
              </a:rPr>
              <a:t>ards,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where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it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con-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cent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60">
                <a:latin typeface="PMingLiU"/>
                <a:cs typeface="PMingLiU"/>
              </a:rPr>
              <a:t>ated.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It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then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flows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over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weir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(re</a:t>
            </a:r>
            <a:r>
              <a:rPr dirty="0" sz="1000" spc="50">
                <a:latin typeface="PMingLiU"/>
                <a:cs typeface="PMingLiU"/>
              </a:rPr>
              <a:t>g</a:t>
            </a:r>
            <a:r>
              <a:rPr dirty="0" sz="1000" spc="50">
                <a:latin typeface="PMingLiU"/>
                <a:cs typeface="PMingLiU"/>
              </a:rPr>
              <a:t>ulating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disc)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into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lower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pu</a:t>
            </a:r>
            <a:r>
              <a:rPr dirty="0" sz="1000" spc="114">
                <a:latin typeface="PMingLiU"/>
                <a:cs typeface="PMingLiU"/>
              </a:rPr>
              <a:t>m</a:t>
            </a:r>
            <a:r>
              <a:rPr dirty="0" sz="1000" spc="80">
                <a:latin typeface="PMingLiU"/>
                <a:cs typeface="PMingLiU"/>
              </a:rPr>
              <a:t>p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chamb</a:t>
            </a:r>
            <a:r>
              <a:rPr dirty="0" sz="1000" spc="60">
                <a:latin typeface="PMingLiU"/>
                <a:cs typeface="PMingLiU"/>
              </a:rPr>
              <a:t>e</a:t>
            </a:r>
            <a:r>
              <a:rPr dirty="0" sz="1000" spc="55">
                <a:latin typeface="PMingLiU"/>
                <a:cs typeface="PMingLiU"/>
              </a:rPr>
              <a:t>r.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co</a:t>
            </a:r>
            <a:r>
              <a:rPr dirty="0" sz="1000" spc="70">
                <a:latin typeface="PMingLiU"/>
                <a:cs typeface="PMingLiU"/>
              </a:rPr>
              <a:t>n</a:t>
            </a:r>
            <a:r>
              <a:rPr dirty="0" sz="1000" spc="55">
                <a:latin typeface="PMingLiU"/>
                <a:cs typeface="PMingLiU"/>
              </a:rPr>
              <a:t>centrate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cent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45">
                <a:latin typeface="PMingLiU"/>
                <a:cs typeface="PMingLiU"/>
              </a:rPr>
              <a:t>ipetal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pump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conveys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c</a:t>
            </a:r>
            <a:r>
              <a:rPr dirty="0" sz="1000" spc="60">
                <a:latin typeface="PMingLiU"/>
                <a:cs typeface="PMingLiU"/>
              </a:rPr>
              <a:t>h</a:t>
            </a:r>
            <a:r>
              <a:rPr dirty="0" sz="1000" spc="25">
                <a:latin typeface="PMingLiU"/>
                <a:cs typeface="PMingLiU"/>
              </a:rPr>
              <a:t>eese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outlet.</a:t>
            </a:r>
            <a:endParaRPr sz="1000">
              <a:latin typeface="PMingLiU"/>
              <a:cs typeface="PMingLiU"/>
            </a:endParaRPr>
          </a:p>
          <a:p>
            <a:pPr algn="just" marL="12700" marR="5715" indent="126364">
              <a:lnSpc>
                <a:spcPts val="1190"/>
              </a:lnSpc>
              <a:spcBef>
                <a:spcPts val="5"/>
              </a:spcBef>
            </a:pP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dry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100">
                <a:latin typeface="PMingLiU"/>
                <a:cs typeface="PMingLiU"/>
              </a:rPr>
              <a:t>ma</a:t>
            </a:r>
            <a:r>
              <a:rPr dirty="0" sz="1000" spc="50">
                <a:latin typeface="PMingLiU"/>
                <a:cs typeface="PMingLiU"/>
              </a:rPr>
              <a:t>t</a:t>
            </a:r>
            <a:r>
              <a:rPr dirty="0" sz="1000" spc="55">
                <a:latin typeface="PMingLiU"/>
                <a:cs typeface="PMingLiU"/>
              </a:rPr>
              <a:t>ter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content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chee</a:t>
            </a:r>
            <a:r>
              <a:rPr dirty="0" sz="1000" spc="40">
                <a:latin typeface="PMingLiU"/>
                <a:cs typeface="PMingLiU"/>
              </a:rPr>
              <a:t>s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adjus</a:t>
            </a:r>
            <a:r>
              <a:rPr dirty="0" sz="1000" spc="45">
                <a:latin typeface="PMingLiU"/>
                <a:cs typeface="PMingLiU"/>
              </a:rPr>
              <a:t>t</a:t>
            </a:r>
            <a:r>
              <a:rPr dirty="0" sz="1000" spc="50">
                <a:latin typeface="PMingLiU"/>
                <a:cs typeface="PMingLiU"/>
              </a:rPr>
              <a:t>ed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means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valve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whey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disc</a:t>
            </a:r>
            <a:r>
              <a:rPr dirty="0" sz="1000" spc="55">
                <a:latin typeface="PMingLiU"/>
                <a:cs typeface="PMingLiU"/>
              </a:rPr>
              <a:t>h</a:t>
            </a:r>
            <a:r>
              <a:rPr dirty="0" sz="1000" spc="50">
                <a:latin typeface="PMingLiU"/>
                <a:cs typeface="PMingLiU"/>
              </a:rPr>
              <a:t>arge.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endParaRPr sz="1000">
              <a:latin typeface="PMingLiU"/>
              <a:cs typeface="PMingLiU"/>
            </a:endParaRPr>
          </a:p>
          <a:p>
            <a:pPr algn="just" marL="12700" marR="5715">
              <a:lnSpc>
                <a:spcPts val="1200"/>
              </a:lnSpc>
            </a:pPr>
            <a:r>
              <a:rPr dirty="0" sz="1000" spc="35">
                <a:latin typeface="PMingLiU"/>
                <a:cs typeface="PMingLiU"/>
              </a:rPr>
              <a:t>dis</a:t>
            </a:r>
            <a:r>
              <a:rPr dirty="0" sz="1000" spc="45">
                <a:latin typeface="PMingLiU"/>
                <a:cs typeface="PMingLiU"/>
              </a:rPr>
              <a:t>c</a:t>
            </a:r>
            <a:r>
              <a:rPr dirty="0" sz="1000" spc="55">
                <a:latin typeface="PMingLiU"/>
                <a:cs typeface="PMingLiU"/>
              </a:rPr>
              <a:t>harge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pressure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inc</a:t>
            </a:r>
            <a:r>
              <a:rPr dirty="0" sz="1000" spc="45">
                <a:latin typeface="PMingLiU"/>
                <a:cs typeface="PMingLiU"/>
              </a:rPr>
              <a:t>r</a:t>
            </a:r>
            <a:r>
              <a:rPr dirty="0" sz="1000" spc="45">
                <a:latin typeface="PMingLiU"/>
                <a:cs typeface="PMingLiU"/>
              </a:rPr>
              <a:t>eased,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more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cheese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forc</a:t>
            </a:r>
            <a:r>
              <a:rPr dirty="0" sz="1000" spc="50">
                <a:latin typeface="PMingLiU"/>
                <a:cs typeface="PMingLiU"/>
              </a:rPr>
              <a:t>e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out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bowl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dry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matter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content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reduc</a:t>
            </a:r>
            <a:r>
              <a:rPr dirty="0" sz="1000" spc="60">
                <a:latin typeface="PMingLiU"/>
                <a:cs typeface="PMingLiU"/>
              </a:rPr>
              <a:t>e</a:t>
            </a:r>
            <a:r>
              <a:rPr dirty="0" sz="1000" spc="60">
                <a:latin typeface="PMingLiU"/>
                <a:cs typeface="PMingLiU"/>
              </a:rPr>
              <a:t>d.</a:t>
            </a:r>
            <a:endParaRPr sz="1000">
              <a:latin typeface="PMingLiU"/>
              <a:cs typeface="PMingLiU"/>
            </a:endParaRPr>
          </a:p>
          <a:p>
            <a:pPr algn="just" marL="12700" marR="5715" indent="126364">
              <a:lnSpc>
                <a:spcPts val="1200"/>
              </a:lnSpc>
            </a:pPr>
            <a:r>
              <a:rPr dirty="0" sz="1000" spc="15">
                <a:latin typeface="PMingLiU"/>
                <a:cs typeface="PMingLiU"/>
              </a:rPr>
              <a:t>If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dry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matter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c</a:t>
            </a:r>
            <a:r>
              <a:rPr dirty="0" sz="1000" spc="60">
                <a:latin typeface="PMingLiU"/>
                <a:cs typeface="PMingLiU"/>
              </a:rPr>
              <a:t>o</a:t>
            </a:r>
            <a:r>
              <a:rPr dirty="0" sz="1000" spc="65">
                <a:latin typeface="PMingLiU"/>
                <a:cs typeface="PMingLiU"/>
              </a:rPr>
              <a:t>ntent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cheese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in-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crea</a:t>
            </a:r>
            <a:r>
              <a:rPr dirty="0" sz="1000" spc="50">
                <a:latin typeface="PMingLiU"/>
                <a:cs typeface="PMingLiU"/>
              </a:rPr>
              <a:t>s</a:t>
            </a:r>
            <a:r>
              <a:rPr dirty="0" sz="1000" spc="50">
                <a:latin typeface="PMingLiU"/>
                <a:cs typeface="PMingLiU"/>
              </a:rPr>
              <a:t>ed,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dis</a:t>
            </a:r>
            <a:r>
              <a:rPr dirty="0" sz="1000" spc="45">
                <a:latin typeface="PMingLiU"/>
                <a:cs typeface="PMingLiU"/>
              </a:rPr>
              <a:t>c</a:t>
            </a:r>
            <a:r>
              <a:rPr dirty="0" sz="1000" spc="55">
                <a:latin typeface="PMingLiU"/>
                <a:cs typeface="PMingLiU"/>
              </a:rPr>
              <a:t>harge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press</a:t>
            </a:r>
            <a:r>
              <a:rPr dirty="0" sz="1000" spc="60">
                <a:latin typeface="PMingLiU"/>
                <a:cs typeface="PMingLiU"/>
              </a:rPr>
              <a:t>u</a:t>
            </a:r>
            <a:r>
              <a:rPr dirty="0" sz="1000" spc="45">
                <a:latin typeface="PMingLiU"/>
                <a:cs typeface="PMingLiU"/>
              </a:rPr>
              <a:t>re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whey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must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reduc</a:t>
            </a:r>
            <a:r>
              <a:rPr dirty="0" sz="1000" spc="60">
                <a:latin typeface="PMingLiU"/>
                <a:cs typeface="PMingLiU"/>
              </a:rPr>
              <a:t>e</a:t>
            </a:r>
            <a:r>
              <a:rPr dirty="0" sz="1000" spc="60">
                <a:latin typeface="PMingLiU"/>
                <a:cs typeface="PMingLiU"/>
              </a:rPr>
              <a:t>d.</a:t>
            </a:r>
            <a:endParaRPr sz="1000">
              <a:latin typeface="PMingLiU"/>
              <a:cs typeface="PMingLiU"/>
            </a:endParaRPr>
          </a:p>
          <a:p>
            <a:pPr algn="just" marL="13335" marR="5080" indent="125730">
              <a:lnSpc>
                <a:spcPts val="1190"/>
              </a:lnSpc>
              <a:spcBef>
                <a:spcPts val="5"/>
              </a:spcBef>
            </a:pPr>
            <a:r>
              <a:rPr dirty="0" sz="1000" spc="60">
                <a:latin typeface="PMingLiU"/>
                <a:cs typeface="PMingLiU"/>
              </a:rPr>
              <a:t>During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pr</a:t>
            </a:r>
            <a:r>
              <a:rPr dirty="0" sz="1000" spc="90">
                <a:latin typeface="PMingLiU"/>
                <a:cs typeface="PMingLiU"/>
              </a:rPr>
              <a:t>o</a:t>
            </a:r>
            <a:r>
              <a:rPr dirty="0" sz="1000" spc="60">
                <a:latin typeface="PMingLiU"/>
                <a:cs typeface="PMingLiU"/>
              </a:rPr>
              <a:t>ductio</a:t>
            </a:r>
            <a:r>
              <a:rPr dirty="0" sz="1000" spc="75">
                <a:latin typeface="PMingLiU"/>
                <a:cs typeface="PMingLiU"/>
              </a:rPr>
              <a:t>n</a:t>
            </a:r>
            <a:r>
              <a:rPr dirty="0" sz="1000" spc="45">
                <a:latin typeface="PMingLiU"/>
                <a:cs typeface="PMingLiU"/>
              </a:rPr>
              <a:t>,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sma</a:t>
            </a:r>
            <a:r>
              <a:rPr dirty="0" sz="1000" spc="40">
                <a:latin typeface="PMingLiU"/>
                <a:cs typeface="PMingLiU"/>
              </a:rPr>
              <a:t>l</a:t>
            </a:r>
            <a:r>
              <a:rPr dirty="0" sz="1000" spc="15">
                <a:latin typeface="PMingLiU"/>
                <a:cs typeface="PMingLiU"/>
              </a:rPr>
              <a:t>l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amo</a:t>
            </a:r>
            <a:r>
              <a:rPr dirty="0" sz="1000" spc="85">
                <a:latin typeface="PMingLiU"/>
                <a:cs typeface="PMingLiU"/>
              </a:rPr>
              <a:t>u</a:t>
            </a:r>
            <a:r>
              <a:rPr dirty="0" sz="1000" spc="75">
                <a:latin typeface="PMingLiU"/>
                <a:cs typeface="PMingLiU"/>
              </a:rPr>
              <a:t>nt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free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prote</a:t>
            </a:r>
            <a:r>
              <a:rPr dirty="0" sz="1000" spc="50">
                <a:latin typeface="PMingLiU"/>
                <a:cs typeface="PMingLiU"/>
              </a:rPr>
              <a:t>i</a:t>
            </a:r>
            <a:r>
              <a:rPr dirty="0" sz="1000" spc="80">
                <a:latin typeface="PMingLiU"/>
                <a:cs typeface="PMingLiU"/>
              </a:rPr>
              <a:t>n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(in</a:t>
            </a:r>
            <a:r>
              <a:rPr dirty="0" sz="1000" spc="60">
                <a:latin typeface="PMingLiU"/>
                <a:cs typeface="PMingLiU"/>
              </a:rPr>
              <a:t>a</a:t>
            </a:r>
            <a:r>
              <a:rPr dirty="0" sz="1000" spc="60">
                <a:latin typeface="PMingLiU"/>
                <a:cs typeface="PMingLiU"/>
              </a:rPr>
              <a:t>dequat</a:t>
            </a:r>
            <a:r>
              <a:rPr dirty="0" sz="1000" spc="65">
                <a:latin typeface="PMingLiU"/>
                <a:cs typeface="PMingLiU"/>
              </a:rPr>
              <a:t>e</a:t>
            </a:r>
            <a:r>
              <a:rPr dirty="0" sz="1000" spc="20">
                <a:latin typeface="PMingLiU"/>
                <a:cs typeface="PMingLiU"/>
              </a:rPr>
              <a:t>ly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weigh</a:t>
            </a:r>
            <a:r>
              <a:rPr dirty="0" sz="1000" spc="35">
                <a:latin typeface="PMingLiU"/>
                <a:cs typeface="PMingLiU"/>
              </a:rPr>
              <a:t>t</a:t>
            </a:r>
            <a:r>
              <a:rPr dirty="0" sz="1000" spc="50">
                <a:latin typeface="PMingLiU"/>
                <a:cs typeface="PMingLiU"/>
              </a:rPr>
              <a:t>ed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by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fat)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55">
                <a:latin typeface="PMingLiU"/>
                <a:cs typeface="PMingLiU"/>
              </a:rPr>
              <a:t>ted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out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into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4275" y="688325"/>
            <a:ext cx="2910205" cy="15189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</a:pP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sed</a:t>
            </a:r>
            <a:r>
              <a:rPr dirty="0" sz="1000" spc="30">
                <a:latin typeface="PMingLiU"/>
                <a:cs typeface="PMingLiU"/>
              </a:rPr>
              <a:t>i</a:t>
            </a:r>
            <a:r>
              <a:rPr dirty="0" sz="1000" spc="60">
                <a:latin typeface="PMingLiU"/>
                <a:cs typeface="PMingLiU"/>
              </a:rPr>
              <a:t>ment-ho</a:t>
            </a:r>
            <a:r>
              <a:rPr dirty="0" sz="1000" spc="40">
                <a:latin typeface="PMingLiU"/>
                <a:cs typeface="PMingLiU"/>
              </a:rPr>
              <a:t>l</a:t>
            </a:r>
            <a:r>
              <a:rPr dirty="0" sz="1000" spc="50">
                <a:latin typeface="PMingLiU"/>
                <a:cs typeface="PMingLiU"/>
              </a:rPr>
              <a:t>ding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space.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This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protein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ej</a:t>
            </a:r>
            <a:r>
              <a:rPr dirty="0" sz="1000" spc="30">
                <a:latin typeface="PMingLiU"/>
                <a:cs typeface="PMingLiU"/>
              </a:rPr>
              <a:t>e</a:t>
            </a:r>
            <a:r>
              <a:rPr dirty="0" sz="1000" spc="50">
                <a:latin typeface="PMingLiU"/>
                <a:cs typeface="PMingLiU"/>
              </a:rPr>
              <a:t>cted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from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bowl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partial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des</a:t>
            </a:r>
            <a:r>
              <a:rPr dirty="0" sz="1000" spc="30">
                <a:latin typeface="PMingLiU"/>
                <a:cs typeface="PMingLiU"/>
              </a:rPr>
              <a:t>l</a:t>
            </a:r>
            <a:r>
              <a:rPr dirty="0" sz="1000" spc="45">
                <a:latin typeface="PMingLiU"/>
                <a:cs typeface="PMingLiU"/>
              </a:rPr>
              <a:t>udgings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at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int</a:t>
            </a:r>
            <a:r>
              <a:rPr dirty="0" sz="1000" spc="60">
                <a:latin typeface="PMingLiU"/>
                <a:cs typeface="PMingLiU"/>
              </a:rPr>
              <a:t>e</a:t>
            </a:r>
            <a:r>
              <a:rPr dirty="0" sz="1000" spc="40">
                <a:latin typeface="PMingLiU"/>
                <a:cs typeface="PMingLiU"/>
              </a:rPr>
              <a:t>rvals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approxi</a:t>
            </a:r>
            <a:r>
              <a:rPr dirty="0" sz="1000" spc="125">
                <a:latin typeface="PMingLiU"/>
                <a:cs typeface="PMingLiU"/>
              </a:rPr>
              <a:t>m</a:t>
            </a:r>
            <a:r>
              <a:rPr dirty="0" sz="1000" spc="45">
                <a:latin typeface="PMingLiU"/>
                <a:cs typeface="PMingLiU"/>
              </a:rPr>
              <a:t>ately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2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h.</a:t>
            </a:r>
            <a:endParaRPr sz="1000">
              <a:latin typeface="PMingLiU"/>
              <a:cs typeface="PMingLiU"/>
            </a:endParaRPr>
          </a:p>
          <a:p>
            <a:pPr algn="just" marL="12700" marR="5080" indent="125730">
              <a:lnSpc>
                <a:spcPct val="99600"/>
              </a:lnSpc>
            </a:pPr>
            <a:r>
              <a:rPr dirty="0" sz="1000" spc="35">
                <a:latin typeface="PMingLiU"/>
                <a:cs typeface="PMingLiU"/>
              </a:rPr>
              <a:t>A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sight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glass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fitt</a:t>
            </a:r>
            <a:r>
              <a:rPr dirty="0" sz="1000" spc="45">
                <a:latin typeface="PMingLiU"/>
                <a:cs typeface="PMingLiU"/>
              </a:rPr>
              <a:t>e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whey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dis</a:t>
            </a:r>
            <a:r>
              <a:rPr dirty="0" sz="1000" spc="45">
                <a:latin typeface="PMingLiU"/>
                <a:cs typeface="PMingLiU"/>
              </a:rPr>
              <a:t>c</a:t>
            </a:r>
            <a:r>
              <a:rPr dirty="0" sz="1000" spc="55">
                <a:latin typeface="PMingLiU"/>
                <a:cs typeface="PMingLiU"/>
              </a:rPr>
              <a:t>harge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line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for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monitor</a:t>
            </a:r>
            <a:r>
              <a:rPr dirty="0" sz="1000" spc="50">
                <a:latin typeface="PMingLiU"/>
                <a:cs typeface="PMingLiU"/>
              </a:rPr>
              <a:t>i</a:t>
            </a:r>
            <a:r>
              <a:rPr dirty="0" sz="1000" spc="50">
                <a:latin typeface="PMingLiU"/>
                <a:cs typeface="PMingLiU"/>
              </a:rPr>
              <a:t>ng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55">
                <a:latin typeface="PMingLiU"/>
                <a:cs typeface="PMingLiU"/>
              </a:rPr>
              <a:t>tion.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If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whey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beco</a:t>
            </a:r>
            <a:r>
              <a:rPr dirty="0" sz="1000" spc="95">
                <a:latin typeface="PMingLiU"/>
                <a:cs typeface="PMingLiU"/>
              </a:rPr>
              <a:t>m</a:t>
            </a:r>
            <a:r>
              <a:rPr dirty="0" sz="1000" spc="20">
                <a:latin typeface="PMingLiU"/>
                <a:cs typeface="PMingLiU"/>
              </a:rPr>
              <a:t>es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cloudy,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then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partial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desl</a:t>
            </a:r>
            <a:r>
              <a:rPr dirty="0" sz="1000" spc="55">
                <a:latin typeface="PMingLiU"/>
                <a:cs typeface="PMingLiU"/>
              </a:rPr>
              <a:t>u</a:t>
            </a:r>
            <a:r>
              <a:rPr dirty="0" sz="1000" spc="45">
                <a:latin typeface="PMingLiU"/>
                <a:cs typeface="PMingLiU"/>
              </a:rPr>
              <a:t>dging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sho</a:t>
            </a:r>
            <a:r>
              <a:rPr dirty="0" sz="1000" spc="70">
                <a:latin typeface="PMingLiU"/>
                <a:cs typeface="PMingLiU"/>
              </a:rPr>
              <a:t>u</a:t>
            </a:r>
            <a:r>
              <a:rPr dirty="0" sz="1000" spc="45">
                <a:latin typeface="PMingLiU"/>
                <a:cs typeface="PMingLiU"/>
              </a:rPr>
              <a:t>ld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carried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out.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If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this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does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not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improve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situat</a:t>
            </a:r>
            <a:r>
              <a:rPr dirty="0" sz="1000" spc="50">
                <a:latin typeface="PMingLiU"/>
                <a:cs typeface="PMingLiU"/>
              </a:rPr>
              <a:t>i</a:t>
            </a:r>
            <a:r>
              <a:rPr dirty="0" sz="1000" spc="65">
                <a:latin typeface="PMingLiU"/>
                <a:cs typeface="PMingLiU"/>
              </a:rPr>
              <a:t>on,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then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paramet</a:t>
            </a:r>
            <a:r>
              <a:rPr dirty="0" sz="1000" spc="70">
                <a:latin typeface="PMingLiU"/>
                <a:cs typeface="PMingLiU"/>
              </a:rPr>
              <a:t>e</a:t>
            </a:r>
            <a:r>
              <a:rPr dirty="0" sz="1000" spc="40">
                <a:latin typeface="PMingLiU"/>
                <a:cs typeface="PMingLiU"/>
              </a:rPr>
              <a:t>rs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such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as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separat</a:t>
            </a:r>
            <a:r>
              <a:rPr dirty="0" sz="1000" spc="45">
                <a:latin typeface="PMingLiU"/>
                <a:cs typeface="PMingLiU"/>
              </a:rPr>
              <a:t>i</a:t>
            </a:r>
            <a:r>
              <a:rPr dirty="0" sz="1000" spc="80">
                <a:latin typeface="PMingLiU"/>
                <a:cs typeface="PMingLiU"/>
              </a:rPr>
              <a:t>on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tem</a:t>
            </a:r>
            <a:r>
              <a:rPr dirty="0" sz="1000" spc="70">
                <a:latin typeface="PMingLiU"/>
                <a:cs typeface="PMingLiU"/>
              </a:rPr>
              <a:t>p</a:t>
            </a:r>
            <a:r>
              <a:rPr dirty="0" sz="1000" spc="55">
                <a:latin typeface="PMingLiU"/>
                <a:cs typeface="PMingLiU"/>
              </a:rPr>
              <a:t>erature,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cheese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milk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tre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65">
                <a:latin typeface="PMingLiU"/>
                <a:cs typeface="PMingLiU"/>
              </a:rPr>
              <a:t>tment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dry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100">
                <a:latin typeface="PMingLiU"/>
                <a:cs typeface="PMingLiU"/>
              </a:rPr>
              <a:t>ma</a:t>
            </a:r>
            <a:r>
              <a:rPr dirty="0" sz="1000" spc="50">
                <a:latin typeface="PMingLiU"/>
                <a:cs typeface="PMingLiU"/>
              </a:rPr>
              <a:t>t</a:t>
            </a:r>
            <a:r>
              <a:rPr dirty="0" sz="1000" spc="55">
                <a:latin typeface="PMingLiU"/>
                <a:cs typeface="PMingLiU"/>
              </a:rPr>
              <a:t>ter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content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c</a:t>
            </a:r>
            <a:r>
              <a:rPr dirty="0" sz="1000" spc="60">
                <a:latin typeface="PMingLiU"/>
                <a:cs typeface="PMingLiU"/>
              </a:rPr>
              <a:t>h</a:t>
            </a:r>
            <a:r>
              <a:rPr dirty="0" sz="1000" spc="25">
                <a:latin typeface="PMingLiU"/>
                <a:cs typeface="PMingLiU"/>
              </a:rPr>
              <a:t>eese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s</a:t>
            </a:r>
            <a:r>
              <a:rPr dirty="0" sz="1000" spc="60">
                <a:latin typeface="PMingLiU"/>
                <a:cs typeface="PMingLiU"/>
              </a:rPr>
              <a:t>h</a:t>
            </a:r>
            <a:r>
              <a:rPr dirty="0" sz="1000" spc="60">
                <a:latin typeface="PMingLiU"/>
                <a:cs typeface="PMingLiU"/>
              </a:rPr>
              <a:t>ould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checke</a:t>
            </a:r>
            <a:r>
              <a:rPr dirty="0" sz="1000" spc="60">
                <a:latin typeface="PMingLiU"/>
                <a:cs typeface="PMingLiU"/>
              </a:rPr>
              <a:t>d</a:t>
            </a:r>
            <a:r>
              <a:rPr dirty="0" sz="1000" spc="45">
                <a:latin typeface="PMingLiU"/>
                <a:cs typeface="PMingLiU"/>
              </a:rPr>
              <a:t>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31974" y="2578313"/>
            <a:ext cx="2911475" cy="64477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3335">
              <a:lnSpc>
                <a:spcPct val="100000"/>
              </a:lnSpc>
            </a:pPr>
            <a:r>
              <a:rPr dirty="0" sz="900" spc="40">
                <a:latin typeface="Arial"/>
                <a:cs typeface="Arial"/>
              </a:rPr>
              <a:t>Removal</a:t>
            </a:r>
            <a:r>
              <a:rPr dirty="0" sz="900" spc="50">
                <a:latin typeface="Arial"/>
                <a:cs typeface="Arial"/>
              </a:rPr>
              <a:t> </a:t>
            </a:r>
            <a:r>
              <a:rPr dirty="0" sz="900" spc="65">
                <a:latin typeface="Arial"/>
                <a:cs typeface="Arial"/>
              </a:rPr>
              <a:t>of</a:t>
            </a:r>
            <a:r>
              <a:rPr dirty="0" sz="900" spc="45">
                <a:latin typeface="Arial"/>
                <a:cs typeface="Arial"/>
              </a:rPr>
              <a:t> </a:t>
            </a:r>
            <a:r>
              <a:rPr dirty="0" sz="900" spc="55">
                <a:latin typeface="Arial"/>
                <a:cs typeface="Arial"/>
              </a:rPr>
              <a:t>Bacteria</a:t>
            </a:r>
            <a:endParaRPr sz="900">
              <a:latin typeface="Arial"/>
              <a:cs typeface="Arial"/>
            </a:endParaRPr>
          </a:p>
          <a:p>
            <a:pPr algn="just" marL="12700" marR="5080" indent="635">
              <a:lnSpc>
                <a:spcPct val="100000"/>
              </a:lnSpc>
              <a:spcBef>
                <a:spcPts val="640"/>
              </a:spcBef>
            </a:pP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 spc="65">
                <a:latin typeface="PMingLiU"/>
                <a:cs typeface="PMingLiU"/>
              </a:rPr>
              <a:t>  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first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steps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to</a:t>
            </a:r>
            <a:r>
              <a:rPr dirty="0" sz="1000" spc="125">
                <a:latin typeface="PMingLiU"/>
                <a:cs typeface="PMingLiU"/>
              </a:rPr>
              <a:t>w</a:t>
            </a:r>
            <a:r>
              <a:rPr dirty="0" sz="1000" spc="60">
                <a:latin typeface="PMingLiU"/>
                <a:cs typeface="PMingLiU"/>
              </a:rPr>
              <a:t>ards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centrifu</a:t>
            </a:r>
            <a:r>
              <a:rPr dirty="0" sz="1000" spc="65">
                <a:latin typeface="PMingLiU"/>
                <a:cs typeface="PMingLiU"/>
              </a:rPr>
              <a:t>g</a:t>
            </a:r>
            <a:r>
              <a:rPr dirty="0" sz="1000" spc="50">
                <a:latin typeface="PMingLiU"/>
                <a:cs typeface="PMingLiU"/>
              </a:rPr>
              <a:t>al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re</a:t>
            </a:r>
            <a:r>
              <a:rPr dirty="0" sz="1000" spc="100">
                <a:latin typeface="PMingLiU"/>
                <a:cs typeface="PMingLiU"/>
              </a:rPr>
              <a:t>m</a:t>
            </a:r>
            <a:r>
              <a:rPr dirty="0" sz="1000" spc="50">
                <a:latin typeface="PMingLiU"/>
                <a:cs typeface="PMingLiU"/>
              </a:rPr>
              <a:t>oval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bacteria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can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traced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back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1950s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but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suc-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cessful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indus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45">
                <a:latin typeface="PMingLiU"/>
                <a:cs typeface="PMingLiU"/>
              </a:rPr>
              <a:t>rial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use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this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techno</a:t>
            </a:r>
            <a:r>
              <a:rPr dirty="0" sz="1000" spc="45">
                <a:latin typeface="PMingLiU"/>
                <a:cs typeface="PMingLiU"/>
              </a:rPr>
              <a:t>l</a:t>
            </a:r>
            <a:r>
              <a:rPr dirty="0" sz="1000" spc="45">
                <a:latin typeface="PMingLiU"/>
                <a:cs typeface="PMingLiU"/>
              </a:rPr>
              <a:t>ogy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was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perf</a:t>
            </a:r>
            <a:r>
              <a:rPr dirty="0" sz="1000" spc="50">
                <a:latin typeface="PMingLiU"/>
                <a:cs typeface="PMingLiU"/>
              </a:rPr>
              <a:t>e</a:t>
            </a:r>
            <a:r>
              <a:rPr dirty="0" sz="1000" spc="50">
                <a:latin typeface="PMingLiU"/>
                <a:cs typeface="PMingLiU"/>
              </a:rPr>
              <a:t>cted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only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1970s.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great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technolog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40">
                <a:latin typeface="PMingLiU"/>
                <a:cs typeface="PMingLiU"/>
              </a:rPr>
              <a:t>cal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brea</a:t>
            </a:r>
            <a:r>
              <a:rPr dirty="0" sz="1000" spc="85">
                <a:latin typeface="PMingLiU"/>
                <a:cs typeface="PMingLiU"/>
              </a:rPr>
              <a:t>k</a:t>
            </a:r>
            <a:r>
              <a:rPr dirty="0" sz="1000" spc="15">
                <a:latin typeface="PMingLiU"/>
                <a:cs typeface="PMingLiU"/>
              </a:rPr>
              <a:t>-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through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made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1980s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increas</a:t>
            </a:r>
            <a:r>
              <a:rPr dirty="0" sz="1000" spc="50">
                <a:latin typeface="PMingLiU"/>
                <a:cs typeface="PMingLiU"/>
              </a:rPr>
              <a:t>e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efficien</a:t>
            </a:r>
            <a:r>
              <a:rPr dirty="0" sz="1000" spc="35">
                <a:latin typeface="PMingLiU"/>
                <a:cs typeface="PMingLiU"/>
              </a:rPr>
              <a:t>c</a:t>
            </a:r>
            <a:r>
              <a:rPr dirty="0" sz="1000" spc="25">
                <a:latin typeface="PMingLiU"/>
                <a:cs typeface="PMingLiU"/>
              </a:rPr>
              <a:t>y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due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advanced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design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high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thro</a:t>
            </a:r>
            <a:r>
              <a:rPr dirty="0" sz="1000" spc="100">
                <a:latin typeface="PMingLiU"/>
                <a:cs typeface="PMingLiU"/>
              </a:rPr>
              <a:t>u</a:t>
            </a:r>
            <a:r>
              <a:rPr dirty="0" sz="1000" spc="65">
                <a:latin typeface="PMingLiU"/>
                <a:cs typeface="PMingLiU"/>
              </a:rPr>
              <a:t>ghput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ca</a:t>
            </a:r>
            <a:r>
              <a:rPr dirty="0" sz="1000" spc="70">
                <a:latin typeface="PMingLiU"/>
                <a:cs typeface="PMingLiU"/>
              </a:rPr>
              <a:t>p</a:t>
            </a:r>
            <a:r>
              <a:rPr dirty="0" sz="1000" spc="15">
                <a:latin typeface="PMingLiU"/>
                <a:cs typeface="PMingLiU"/>
              </a:rPr>
              <a:t>-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acities,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which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we</a:t>
            </a:r>
            <a:r>
              <a:rPr dirty="0" sz="1000" spc="45">
                <a:latin typeface="PMingLiU"/>
                <a:cs typeface="PMingLiU"/>
              </a:rPr>
              <a:t>r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factors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integra</a:t>
            </a:r>
            <a:r>
              <a:rPr dirty="0" sz="1000" spc="45">
                <a:latin typeface="PMingLiU"/>
                <a:cs typeface="PMingLiU"/>
              </a:rPr>
              <a:t>t</a:t>
            </a:r>
            <a:r>
              <a:rPr dirty="0" sz="1000" spc="40">
                <a:latin typeface="PMingLiU"/>
                <a:cs typeface="PMingLiU"/>
              </a:rPr>
              <a:t>ing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this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technology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more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more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chee</a:t>
            </a:r>
            <a:r>
              <a:rPr dirty="0" sz="1000" spc="40">
                <a:latin typeface="PMingLiU"/>
                <a:cs typeface="PMingLiU"/>
              </a:rPr>
              <a:t>s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pr</a:t>
            </a:r>
            <a:r>
              <a:rPr dirty="0" sz="1000" spc="90">
                <a:latin typeface="PMingLiU"/>
                <a:cs typeface="PMingLiU"/>
              </a:rPr>
              <a:t>o</a:t>
            </a:r>
            <a:r>
              <a:rPr dirty="0" sz="1000" spc="20">
                <a:latin typeface="PMingLiU"/>
                <a:cs typeface="PMingLiU"/>
              </a:rPr>
              <a:t>cess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lines.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A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fur</a:t>
            </a:r>
            <a:r>
              <a:rPr dirty="0" sz="1000" spc="50">
                <a:latin typeface="PMingLiU"/>
                <a:cs typeface="PMingLiU"/>
              </a:rPr>
              <a:t>t</a:t>
            </a:r>
            <a:r>
              <a:rPr dirty="0" sz="1000" spc="55">
                <a:latin typeface="PMingLiU"/>
                <a:cs typeface="PMingLiU"/>
              </a:rPr>
              <a:t>her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deve</a:t>
            </a:r>
            <a:r>
              <a:rPr dirty="0" sz="1000" spc="25">
                <a:latin typeface="PMingLiU"/>
                <a:cs typeface="PMingLiU"/>
              </a:rPr>
              <a:t>l</a:t>
            </a:r>
            <a:r>
              <a:rPr dirty="0" sz="1000" spc="70">
                <a:latin typeface="PMingLiU"/>
                <a:cs typeface="PMingLiU"/>
              </a:rPr>
              <a:t>opment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this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techno</a:t>
            </a:r>
            <a:r>
              <a:rPr dirty="0" sz="1000" spc="45">
                <a:latin typeface="PMingLiU"/>
                <a:cs typeface="PMingLiU"/>
              </a:rPr>
              <a:t>l</a:t>
            </a:r>
            <a:r>
              <a:rPr dirty="0" sz="1000" spc="45">
                <a:latin typeface="PMingLiU"/>
                <a:cs typeface="PMingLiU"/>
              </a:rPr>
              <a:t>ogy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1990s,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involving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reduction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volu</a:t>
            </a:r>
            <a:r>
              <a:rPr dirty="0" sz="1000" spc="95">
                <a:latin typeface="PMingLiU"/>
                <a:cs typeface="PMingLiU"/>
              </a:rPr>
              <a:t>m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co</a:t>
            </a:r>
            <a:r>
              <a:rPr dirty="0" sz="1000" spc="70">
                <a:latin typeface="PMingLiU"/>
                <a:cs typeface="PMingLiU"/>
              </a:rPr>
              <a:t>n</a:t>
            </a:r>
            <a:r>
              <a:rPr dirty="0" sz="1000" spc="15">
                <a:latin typeface="PMingLiU"/>
                <a:cs typeface="PMingLiU"/>
              </a:rPr>
              <a:t>-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centrat</a:t>
            </a:r>
            <a:r>
              <a:rPr dirty="0" sz="1000" spc="70">
                <a:latin typeface="PMingLiU"/>
                <a:cs typeface="PMingLiU"/>
              </a:rPr>
              <a:t>e</a:t>
            </a:r>
            <a:r>
              <a:rPr dirty="0" sz="1000" spc="45">
                <a:latin typeface="PMingLiU"/>
                <a:cs typeface="PMingLiU"/>
              </a:rPr>
              <a:t>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made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it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suitable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many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d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35">
                <a:latin typeface="PMingLiU"/>
                <a:cs typeface="PMingLiU"/>
              </a:rPr>
              <a:t>iry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process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lines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product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techno</a:t>
            </a:r>
            <a:r>
              <a:rPr dirty="0" sz="1000" spc="45">
                <a:latin typeface="PMingLiU"/>
                <a:cs typeface="PMingLiU"/>
              </a:rPr>
              <a:t>l</a:t>
            </a:r>
            <a:r>
              <a:rPr dirty="0" sz="1000" spc="35">
                <a:latin typeface="PMingLiU"/>
                <a:cs typeface="PMingLiU"/>
              </a:rPr>
              <a:t>ogies.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bact</a:t>
            </a:r>
            <a:r>
              <a:rPr dirty="0" sz="1000" spc="65">
                <a:latin typeface="PMingLiU"/>
                <a:cs typeface="PMingLiU"/>
              </a:rPr>
              <a:t>e</a:t>
            </a:r>
            <a:r>
              <a:rPr dirty="0" sz="1000" spc="55">
                <a:latin typeface="PMingLiU"/>
                <a:cs typeface="PMingLiU"/>
              </a:rPr>
              <a:t>ria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co</a:t>
            </a:r>
            <a:r>
              <a:rPr dirty="0" sz="1000" spc="70">
                <a:latin typeface="PMingLiU"/>
                <a:cs typeface="PMingLiU"/>
              </a:rPr>
              <a:t>n</a:t>
            </a:r>
            <a:r>
              <a:rPr dirty="0" sz="1000" spc="15">
                <a:latin typeface="PMingLiU"/>
                <a:cs typeface="PMingLiU"/>
              </a:rPr>
              <a:t>-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centrate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being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disc</a:t>
            </a:r>
            <a:r>
              <a:rPr dirty="0" sz="1000" spc="55">
                <a:latin typeface="PMingLiU"/>
                <a:cs typeface="PMingLiU"/>
              </a:rPr>
              <a:t>h</a:t>
            </a:r>
            <a:r>
              <a:rPr dirty="0" sz="1000" spc="55">
                <a:latin typeface="PMingLiU"/>
                <a:cs typeface="PMingLiU"/>
              </a:rPr>
              <a:t>arged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has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been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reduc</a:t>
            </a:r>
            <a:r>
              <a:rPr dirty="0" sz="1000" spc="60">
                <a:latin typeface="PMingLiU"/>
                <a:cs typeface="PMingLiU"/>
              </a:rPr>
              <a:t>e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v</a:t>
            </a:r>
            <a:r>
              <a:rPr dirty="0" sz="1000" spc="40">
                <a:latin typeface="PMingLiU"/>
                <a:cs typeface="PMingLiU"/>
              </a:rPr>
              <a:t>ery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low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level.</a:t>
            </a:r>
            <a:endParaRPr sz="1000">
              <a:latin typeface="PMingLiU"/>
              <a:cs typeface="PMingLiU"/>
            </a:endParaRPr>
          </a:p>
          <a:p>
            <a:pPr algn="just" marL="12700" indent="125730">
              <a:lnSpc>
                <a:spcPts val="1190"/>
              </a:lnSpc>
            </a:pP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wel</a:t>
            </a:r>
            <a:r>
              <a:rPr dirty="0" sz="1000" spc="30">
                <a:latin typeface="PMingLiU"/>
                <a:cs typeface="PMingLiU"/>
              </a:rPr>
              <a:t>l</a:t>
            </a:r>
            <a:r>
              <a:rPr dirty="0" sz="1000" spc="60">
                <a:latin typeface="PMingLiU"/>
                <a:cs typeface="PMingLiU"/>
              </a:rPr>
              <a:t>-kno</a:t>
            </a:r>
            <a:r>
              <a:rPr dirty="0" sz="1000" spc="105">
                <a:latin typeface="PMingLiU"/>
                <a:cs typeface="PMingLiU"/>
              </a:rPr>
              <a:t>w</a:t>
            </a:r>
            <a:r>
              <a:rPr dirty="0" sz="1000" spc="80">
                <a:latin typeface="PMingLiU"/>
                <a:cs typeface="PMingLiU"/>
              </a:rPr>
              <a:t>n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paste</a:t>
            </a:r>
            <a:r>
              <a:rPr dirty="0" sz="1000" spc="75">
                <a:latin typeface="PMingLiU"/>
                <a:cs typeface="PMingLiU"/>
              </a:rPr>
              <a:t>u</a:t>
            </a:r>
            <a:r>
              <a:rPr dirty="0" sz="1000" spc="55">
                <a:latin typeface="PMingLiU"/>
                <a:cs typeface="PMingLiU"/>
              </a:rPr>
              <a:t>rization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proce</a:t>
            </a:r>
            <a:r>
              <a:rPr dirty="0" sz="1000" spc="50">
                <a:latin typeface="PMingLiU"/>
                <a:cs typeface="PMingLiU"/>
              </a:rPr>
              <a:t>s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(heating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at</a:t>
            </a:r>
            <a:endParaRPr sz="1000">
              <a:latin typeface="PMingLiU"/>
              <a:cs typeface="PMingLiU"/>
            </a:endParaRPr>
          </a:p>
          <a:p>
            <a:pPr algn="just" marL="12700" marR="5715" indent="-635">
              <a:lnSpc>
                <a:spcPct val="99600"/>
              </a:lnSpc>
            </a:pPr>
            <a:r>
              <a:rPr dirty="0" sz="1000" spc="100">
                <a:latin typeface="PMingLiU"/>
                <a:cs typeface="PMingLiU"/>
              </a:rPr>
              <a:t>72-75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baseline="27777" sz="1050">
                <a:latin typeface="Arial"/>
                <a:cs typeface="Arial"/>
              </a:rPr>
              <a:t>o</a:t>
            </a:r>
            <a:r>
              <a:rPr dirty="0" sz="1000" spc="85">
                <a:latin typeface="PMingLiU"/>
                <a:cs typeface="PMingLiU"/>
              </a:rPr>
              <a:t>C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for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100">
                <a:latin typeface="PMingLiU"/>
                <a:cs typeface="PMingLiU"/>
              </a:rPr>
              <a:t>15-30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s)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ki</a:t>
            </a:r>
            <a:r>
              <a:rPr dirty="0" sz="1000" spc="35">
                <a:latin typeface="PMingLiU"/>
                <a:cs typeface="PMingLiU"/>
              </a:rPr>
              <a:t>l</a:t>
            </a:r>
            <a:r>
              <a:rPr dirty="0" sz="1000" spc="15">
                <a:latin typeface="PMingLiU"/>
                <a:cs typeface="PMingLiU"/>
              </a:rPr>
              <a:t>l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p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55">
                <a:latin typeface="PMingLiU"/>
                <a:cs typeface="PMingLiU"/>
              </a:rPr>
              <a:t>thogens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has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been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used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many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decades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d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35">
                <a:latin typeface="PMingLiU"/>
                <a:cs typeface="PMingLiU"/>
              </a:rPr>
              <a:t>iry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plan</a:t>
            </a:r>
            <a:r>
              <a:rPr dirty="0" sz="1000" spc="50">
                <a:latin typeface="PMingLiU"/>
                <a:cs typeface="PMingLiU"/>
              </a:rPr>
              <a:t>t</a:t>
            </a:r>
            <a:r>
              <a:rPr dirty="0" sz="1000" spc="30">
                <a:latin typeface="PMingLiU"/>
                <a:cs typeface="PMingLiU"/>
              </a:rPr>
              <a:t>s.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Unf</a:t>
            </a:r>
            <a:r>
              <a:rPr dirty="0" sz="1000" spc="55">
                <a:latin typeface="PMingLiU"/>
                <a:cs typeface="PMingLiU"/>
              </a:rPr>
              <a:t>o</a:t>
            </a:r>
            <a:r>
              <a:rPr dirty="0" sz="1000" spc="65">
                <a:latin typeface="PMingLiU"/>
                <a:cs typeface="PMingLiU"/>
              </a:rPr>
              <a:t>rtunate</a:t>
            </a:r>
            <a:r>
              <a:rPr dirty="0" sz="1000" spc="50">
                <a:latin typeface="PMingLiU"/>
                <a:cs typeface="PMingLiU"/>
              </a:rPr>
              <a:t>l</a:t>
            </a:r>
            <a:r>
              <a:rPr dirty="0" sz="1000" spc="35">
                <a:latin typeface="PMingLiU"/>
                <a:cs typeface="PMingLiU"/>
              </a:rPr>
              <a:t>y,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higher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tempera</a:t>
            </a:r>
            <a:r>
              <a:rPr dirty="0" sz="1000" spc="50">
                <a:latin typeface="PMingLiU"/>
                <a:cs typeface="PMingLiU"/>
              </a:rPr>
              <a:t>t</a:t>
            </a:r>
            <a:r>
              <a:rPr dirty="0" sz="1000" spc="55">
                <a:latin typeface="PMingLiU"/>
                <a:cs typeface="PMingLiU"/>
              </a:rPr>
              <a:t>ure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needed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ki</a:t>
            </a:r>
            <a:r>
              <a:rPr dirty="0" sz="1000" spc="35">
                <a:latin typeface="PMingLiU"/>
                <a:cs typeface="PMingLiU"/>
              </a:rPr>
              <a:t>l</a:t>
            </a:r>
            <a:r>
              <a:rPr dirty="0" sz="1000" spc="15">
                <a:latin typeface="PMingLiU"/>
                <a:cs typeface="PMingLiU"/>
              </a:rPr>
              <a:t>l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ther</a:t>
            </a:r>
            <a:r>
              <a:rPr dirty="0" sz="1000" spc="125">
                <a:latin typeface="PMingLiU"/>
                <a:cs typeface="PMingLiU"/>
              </a:rPr>
              <a:t>m</a:t>
            </a:r>
            <a:r>
              <a:rPr dirty="0" sz="1000" spc="45">
                <a:latin typeface="PMingLiU"/>
                <a:cs typeface="PMingLiU"/>
              </a:rPr>
              <a:t>ophiles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adversely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aff</a:t>
            </a:r>
            <a:r>
              <a:rPr dirty="0" sz="1000" spc="45">
                <a:latin typeface="PMingLiU"/>
                <a:cs typeface="PMingLiU"/>
              </a:rPr>
              <a:t>e</a:t>
            </a:r>
            <a:r>
              <a:rPr dirty="0" sz="1000" spc="35">
                <a:latin typeface="PMingLiU"/>
                <a:cs typeface="PMingLiU"/>
              </a:rPr>
              <a:t>cts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flavour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milk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90">
                <a:latin typeface="PMingLiU"/>
                <a:cs typeface="PMingLiU"/>
              </a:rPr>
              <a:t>n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func-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tionality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milk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compon</a:t>
            </a:r>
            <a:r>
              <a:rPr dirty="0" sz="1000" spc="60">
                <a:latin typeface="PMingLiU"/>
                <a:cs typeface="PMingLiU"/>
              </a:rPr>
              <a:t>e</a:t>
            </a:r>
            <a:r>
              <a:rPr dirty="0" sz="1000" spc="50">
                <a:latin typeface="PMingLiU"/>
                <a:cs typeface="PMingLiU"/>
              </a:rPr>
              <a:t>nts.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Even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with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use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higher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te</a:t>
            </a:r>
            <a:r>
              <a:rPr dirty="0" sz="1000" spc="105">
                <a:latin typeface="PMingLiU"/>
                <a:cs typeface="PMingLiU"/>
              </a:rPr>
              <a:t>m</a:t>
            </a:r>
            <a:r>
              <a:rPr dirty="0" sz="1000" spc="65">
                <a:latin typeface="PMingLiU"/>
                <a:cs typeface="PMingLiU"/>
              </a:rPr>
              <a:t>perat</a:t>
            </a:r>
            <a:r>
              <a:rPr dirty="0" sz="1000" spc="85">
                <a:latin typeface="PMingLiU"/>
                <a:cs typeface="PMingLiU"/>
              </a:rPr>
              <a:t>u</a:t>
            </a:r>
            <a:r>
              <a:rPr dirty="0" sz="1000" spc="40">
                <a:latin typeface="PMingLiU"/>
                <a:cs typeface="PMingLiU"/>
              </a:rPr>
              <a:t>res,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as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desc</a:t>
            </a:r>
            <a:r>
              <a:rPr dirty="0" sz="1000" spc="40">
                <a:latin typeface="PMingLiU"/>
                <a:cs typeface="PMingLiU"/>
              </a:rPr>
              <a:t>r</a:t>
            </a:r>
            <a:r>
              <a:rPr dirty="0" sz="1000" spc="50">
                <a:latin typeface="PMingLiU"/>
                <a:cs typeface="PMingLiU"/>
              </a:rPr>
              <a:t>ibed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a</a:t>
            </a:r>
            <a:r>
              <a:rPr dirty="0" sz="1000" spc="50">
                <a:latin typeface="PMingLiU"/>
                <a:cs typeface="PMingLiU"/>
              </a:rPr>
              <a:t>bove,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heating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50">
                <a:latin typeface="PMingLiU"/>
                <a:cs typeface="PMingLiU"/>
              </a:rPr>
              <a:t>proce</a:t>
            </a:r>
            <a:r>
              <a:rPr dirty="0" sz="1000" spc="50">
                <a:latin typeface="PMingLiU"/>
                <a:cs typeface="PMingLiU"/>
              </a:rPr>
              <a:t>s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does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75">
                <a:latin typeface="PMingLiU"/>
                <a:cs typeface="PMingLiU"/>
              </a:rPr>
              <a:t>not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elimina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all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undes</a:t>
            </a:r>
            <a:r>
              <a:rPr dirty="0" sz="1000" spc="35">
                <a:latin typeface="PMingLiU"/>
                <a:cs typeface="PMingLiU"/>
              </a:rPr>
              <a:t>i</a:t>
            </a:r>
            <a:r>
              <a:rPr dirty="0" sz="1000" spc="55">
                <a:latin typeface="PMingLiU"/>
                <a:cs typeface="PMingLiU"/>
              </a:rPr>
              <a:t>rable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bacteri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45">
                <a:latin typeface="PMingLiU"/>
                <a:cs typeface="PMingLiU"/>
              </a:rPr>
              <a:t>.</a:t>
            </a:r>
            <a:endParaRPr sz="1000">
              <a:latin typeface="PMingLiU"/>
              <a:cs typeface="PMingLiU"/>
            </a:endParaRPr>
          </a:p>
          <a:p>
            <a:pPr algn="just" marL="12700" marR="5080" indent="125730">
              <a:lnSpc>
                <a:spcPct val="99700"/>
              </a:lnSpc>
            </a:pP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rem</a:t>
            </a:r>
            <a:r>
              <a:rPr dirty="0" sz="1000" spc="70">
                <a:latin typeface="PMingLiU"/>
                <a:cs typeface="PMingLiU"/>
              </a:rPr>
              <a:t>o</a:t>
            </a:r>
            <a:r>
              <a:rPr dirty="0" sz="1000" spc="40">
                <a:latin typeface="PMingLiU"/>
                <a:cs typeface="PMingLiU"/>
              </a:rPr>
              <a:t>val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b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45">
                <a:latin typeface="PMingLiU"/>
                <a:cs typeface="PMingLiU"/>
              </a:rPr>
              <a:t>cteria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from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milk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90">
                <a:latin typeface="PMingLiU"/>
                <a:cs typeface="PMingLiU"/>
              </a:rPr>
              <a:t>n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milk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pro</a:t>
            </a:r>
            <a:r>
              <a:rPr dirty="0" sz="1000" spc="85">
                <a:latin typeface="PMingLiU"/>
                <a:cs typeface="PMingLiU"/>
              </a:rPr>
              <a:t>d</a:t>
            </a:r>
            <a:r>
              <a:rPr dirty="0" sz="1000" spc="15">
                <a:latin typeface="PMingLiU"/>
                <a:cs typeface="PMingLiU"/>
              </a:rPr>
              <a:t>-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ucts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can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seen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as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imp</a:t>
            </a:r>
            <a:r>
              <a:rPr dirty="0" sz="1000" spc="70">
                <a:latin typeface="PMingLiU"/>
                <a:cs typeface="PMingLiU"/>
              </a:rPr>
              <a:t>o</a:t>
            </a:r>
            <a:r>
              <a:rPr dirty="0" sz="1000" spc="70">
                <a:latin typeface="PMingLiU"/>
                <a:cs typeface="PMingLiU"/>
              </a:rPr>
              <a:t>rtant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proce</a:t>
            </a:r>
            <a:r>
              <a:rPr dirty="0" sz="1000" spc="50">
                <a:latin typeface="PMingLiU"/>
                <a:cs typeface="PMingLiU"/>
              </a:rPr>
              <a:t>s</a:t>
            </a:r>
            <a:r>
              <a:rPr dirty="0" sz="1000" spc="35">
                <a:latin typeface="PMingLiU"/>
                <a:cs typeface="PMingLiU"/>
              </a:rPr>
              <a:t>sing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stage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today's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d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35">
                <a:latin typeface="PMingLiU"/>
                <a:cs typeface="PMingLiU"/>
              </a:rPr>
              <a:t>iry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plan</a:t>
            </a:r>
            <a:r>
              <a:rPr dirty="0" sz="1000" spc="50">
                <a:latin typeface="PMingLiU"/>
                <a:cs typeface="PMingLiU"/>
              </a:rPr>
              <a:t>t</a:t>
            </a:r>
            <a:r>
              <a:rPr dirty="0" sz="1000" spc="30">
                <a:latin typeface="PMingLiU"/>
                <a:cs typeface="PMingLiU"/>
              </a:rPr>
              <a:t>s,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espe</a:t>
            </a:r>
            <a:r>
              <a:rPr dirty="0" sz="1000" spc="45">
                <a:latin typeface="PMingLiU"/>
                <a:cs typeface="PMingLiU"/>
              </a:rPr>
              <a:t>c</a:t>
            </a:r>
            <a:r>
              <a:rPr dirty="0" sz="1000" spc="30">
                <a:latin typeface="PMingLiU"/>
                <a:cs typeface="PMingLiU"/>
              </a:rPr>
              <a:t>ially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when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taking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into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account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milk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collec</a:t>
            </a:r>
            <a:r>
              <a:rPr dirty="0" sz="1000" spc="35">
                <a:latin typeface="PMingLiU"/>
                <a:cs typeface="PMingLiU"/>
              </a:rPr>
              <a:t>t</a:t>
            </a:r>
            <a:r>
              <a:rPr dirty="0" sz="1000" spc="55">
                <a:latin typeface="PMingLiU"/>
                <a:cs typeface="PMingLiU"/>
              </a:rPr>
              <a:t>ion,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pr</a:t>
            </a:r>
            <a:r>
              <a:rPr dirty="0" sz="1000" spc="90">
                <a:latin typeface="PMingLiU"/>
                <a:cs typeface="PMingLiU"/>
              </a:rPr>
              <a:t>o</a:t>
            </a:r>
            <a:r>
              <a:rPr dirty="0" sz="1000" spc="30">
                <a:latin typeface="PMingLiU"/>
                <a:cs typeface="PMingLiU"/>
              </a:rPr>
              <a:t>cessing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distr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15">
                <a:latin typeface="PMingLiU"/>
                <a:cs typeface="PMingLiU"/>
              </a:rPr>
              <a:t>-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bution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procedu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20">
                <a:latin typeface="PMingLiU"/>
                <a:cs typeface="PMingLiU"/>
              </a:rPr>
              <a:t>es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have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changed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mark</a:t>
            </a:r>
            <a:r>
              <a:rPr dirty="0" sz="1000" spc="65">
                <a:latin typeface="PMingLiU"/>
                <a:cs typeface="PMingLiU"/>
              </a:rPr>
              <a:t>e</a:t>
            </a:r>
            <a:r>
              <a:rPr dirty="0" sz="1000" spc="40">
                <a:latin typeface="PMingLiU"/>
                <a:cs typeface="PMingLiU"/>
              </a:rPr>
              <a:t>dly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du</a:t>
            </a:r>
            <a:r>
              <a:rPr dirty="0" sz="1000" spc="60">
                <a:latin typeface="PMingLiU"/>
                <a:cs typeface="PMingLiU"/>
              </a:rPr>
              <a:t>r</a:t>
            </a:r>
            <a:r>
              <a:rPr dirty="0" sz="1000" spc="40">
                <a:latin typeface="PMingLiU"/>
                <a:cs typeface="PMingLiU"/>
              </a:rPr>
              <a:t>ing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last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deca</a:t>
            </a:r>
            <a:r>
              <a:rPr dirty="0" sz="1000" spc="70">
                <a:latin typeface="PMingLiU"/>
                <a:cs typeface="PMingLiU"/>
              </a:rPr>
              <a:t>d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as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resu</a:t>
            </a:r>
            <a:r>
              <a:rPr dirty="0" sz="1000" spc="40">
                <a:latin typeface="PMingLiU"/>
                <a:cs typeface="PMingLiU"/>
              </a:rPr>
              <a:t>l</a:t>
            </a:r>
            <a:r>
              <a:rPr dirty="0" sz="1000" spc="70">
                <a:latin typeface="PMingLiU"/>
                <a:cs typeface="PMingLiU"/>
              </a:rPr>
              <a:t>t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amalga</a:t>
            </a:r>
            <a:r>
              <a:rPr dirty="0" sz="1000" spc="105">
                <a:latin typeface="PMingLiU"/>
                <a:cs typeface="PMingLiU"/>
              </a:rPr>
              <a:t>m</a:t>
            </a:r>
            <a:r>
              <a:rPr dirty="0" sz="1000" spc="65">
                <a:latin typeface="PMingLiU"/>
                <a:cs typeface="PMingLiU"/>
              </a:rPr>
              <a:t>ation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large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dairy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companies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w</a:t>
            </a:r>
            <a:r>
              <a:rPr dirty="0" sz="1000" spc="35">
                <a:latin typeface="PMingLiU"/>
                <a:cs typeface="PMingLiU"/>
              </a:rPr>
              <a:t>i</a:t>
            </a:r>
            <a:r>
              <a:rPr dirty="0" sz="1000" spc="75">
                <a:latin typeface="PMingLiU"/>
                <a:cs typeface="PMingLiU"/>
              </a:rPr>
              <a:t>th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24-h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operations.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100">
                <a:latin typeface="PMingLiU"/>
                <a:cs typeface="PMingLiU"/>
              </a:rPr>
              <a:t>No</a:t>
            </a:r>
            <a:r>
              <a:rPr dirty="0" sz="1000" spc="125">
                <a:latin typeface="PMingLiU"/>
                <a:cs typeface="PMingLiU"/>
              </a:rPr>
              <a:t>w</a:t>
            </a:r>
            <a:r>
              <a:rPr dirty="0" sz="1000" spc="55">
                <a:latin typeface="PMingLiU"/>
                <a:cs typeface="PMingLiU"/>
              </a:rPr>
              <a:t>adays,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milk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collected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only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every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second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or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third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d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25">
                <a:latin typeface="PMingLiU"/>
                <a:cs typeface="PMingLiU"/>
              </a:rPr>
              <a:t>y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stored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for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up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24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h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dairy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90">
                <a:latin typeface="PMingLiU"/>
                <a:cs typeface="PMingLiU"/>
              </a:rPr>
              <a:t>p</a:t>
            </a:r>
            <a:r>
              <a:rPr dirty="0" sz="1000" spc="65">
                <a:latin typeface="PMingLiU"/>
                <a:cs typeface="PMingLiU"/>
              </a:rPr>
              <a:t>r</a:t>
            </a:r>
            <a:r>
              <a:rPr dirty="0" sz="1000" spc="55">
                <a:latin typeface="PMingLiU"/>
                <a:cs typeface="PMingLiU"/>
              </a:rPr>
              <a:t>ior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pr</a:t>
            </a:r>
            <a:r>
              <a:rPr dirty="0" sz="1000" spc="90">
                <a:latin typeface="PMingLiU"/>
                <a:cs typeface="PMingLiU"/>
              </a:rPr>
              <a:t>o</a:t>
            </a:r>
            <a:r>
              <a:rPr dirty="0" sz="1000" spc="30">
                <a:latin typeface="PMingLiU"/>
                <a:cs typeface="PMingLiU"/>
              </a:rPr>
              <a:t>cessing.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Also,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consu</a:t>
            </a:r>
            <a:r>
              <a:rPr dirty="0" sz="1000" spc="100">
                <a:latin typeface="PMingLiU"/>
                <a:cs typeface="PMingLiU"/>
              </a:rPr>
              <a:t>m</a:t>
            </a:r>
            <a:r>
              <a:rPr dirty="0" sz="1000" spc="35">
                <a:latin typeface="PMingLiU"/>
                <a:cs typeface="PMingLiU"/>
              </a:rPr>
              <a:t>ers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are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more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demand</a:t>
            </a:r>
            <a:r>
              <a:rPr dirty="0" sz="1000" spc="45">
                <a:latin typeface="PMingLiU"/>
                <a:cs typeface="PMingLiU"/>
              </a:rPr>
              <a:t>i</a:t>
            </a:r>
            <a:r>
              <a:rPr dirty="0" sz="1000" spc="50">
                <a:latin typeface="PMingLiU"/>
                <a:cs typeface="PMingLiU"/>
              </a:rPr>
              <a:t>ng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expect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milk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milk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prod</a:t>
            </a:r>
            <a:r>
              <a:rPr dirty="0" sz="1000" spc="85">
                <a:latin typeface="PMingLiU"/>
                <a:cs typeface="PMingLiU"/>
              </a:rPr>
              <a:t>u</a:t>
            </a:r>
            <a:r>
              <a:rPr dirty="0" sz="1000" spc="35">
                <a:latin typeface="PMingLiU"/>
                <a:cs typeface="PMingLiU"/>
              </a:rPr>
              <a:t>cts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last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longer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without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deteri-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oration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flavour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colou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45">
                <a:latin typeface="PMingLiU"/>
                <a:cs typeface="PMingLiU"/>
              </a:rPr>
              <a:t>.</a:t>
            </a:r>
            <a:endParaRPr sz="1000">
              <a:latin typeface="PMingLiU"/>
              <a:cs typeface="PMingLiU"/>
            </a:endParaRPr>
          </a:p>
          <a:p>
            <a:pPr algn="just" marL="13335" marR="5080" indent="125730">
              <a:lnSpc>
                <a:spcPct val="99600"/>
              </a:lnSpc>
            </a:pPr>
            <a:r>
              <a:rPr dirty="0" sz="1000" spc="35">
                <a:latin typeface="PMingLiU"/>
                <a:cs typeface="PMingLiU"/>
              </a:rPr>
              <a:t>A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fur</a:t>
            </a:r>
            <a:r>
              <a:rPr dirty="0" sz="1000" spc="50">
                <a:latin typeface="PMingLiU"/>
                <a:cs typeface="PMingLiU"/>
              </a:rPr>
              <a:t>t</a:t>
            </a:r>
            <a:r>
              <a:rPr dirty="0" sz="1000" spc="55">
                <a:latin typeface="PMingLiU"/>
                <a:cs typeface="PMingLiU"/>
              </a:rPr>
              <a:t>her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example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li</a:t>
            </a:r>
            <a:r>
              <a:rPr dirty="0" sz="1000" spc="60">
                <a:latin typeface="PMingLiU"/>
                <a:cs typeface="PMingLiU"/>
              </a:rPr>
              <a:t>q</a:t>
            </a:r>
            <a:r>
              <a:rPr dirty="0" sz="1000" spc="55">
                <a:latin typeface="PMingLiU"/>
                <a:cs typeface="PMingLiU"/>
              </a:rPr>
              <a:t>uid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milk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indus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45">
                <a:latin typeface="PMingLiU"/>
                <a:cs typeface="PMingLiU"/>
              </a:rPr>
              <a:t>ry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where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without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clarificat</a:t>
            </a:r>
            <a:r>
              <a:rPr dirty="0" sz="1000" spc="35">
                <a:latin typeface="PMingLiU"/>
                <a:cs typeface="PMingLiU"/>
              </a:rPr>
              <a:t>i</a:t>
            </a:r>
            <a:r>
              <a:rPr dirty="0" sz="1000" spc="80">
                <a:latin typeface="PMingLiU"/>
                <a:cs typeface="PMingLiU"/>
              </a:rPr>
              <a:t>on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remove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bact</a:t>
            </a:r>
            <a:r>
              <a:rPr dirty="0" sz="1000" spc="65">
                <a:latin typeface="PMingLiU"/>
                <a:cs typeface="PMingLiU"/>
              </a:rPr>
              <a:t>e</a:t>
            </a:r>
            <a:r>
              <a:rPr dirty="0" sz="1000" spc="50">
                <a:latin typeface="PMingLiU"/>
                <a:cs typeface="PMingLiU"/>
              </a:rPr>
              <a:t>ria,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it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nece</a:t>
            </a:r>
            <a:r>
              <a:rPr dirty="0" sz="1000" spc="40">
                <a:latin typeface="PMingLiU"/>
                <a:cs typeface="PMingLiU"/>
              </a:rPr>
              <a:t>s</a:t>
            </a:r>
            <a:r>
              <a:rPr dirty="0" sz="1000" spc="15">
                <a:latin typeface="PMingLiU"/>
                <a:cs typeface="PMingLiU"/>
              </a:rPr>
              <a:t>-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sary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process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m</a:t>
            </a:r>
            <a:r>
              <a:rPr dirty="0" sz="1000" spc="35">
                <a:latin typeface="PMingLiU"/>
                <a:cs typeface="PMingLiU"/>
              </a:rPr>
              <a:t>i</a:t>
            </a:r>
            <a:r>
              <a:rPr dirty="0" sz="1000" spc="45">
                <a:latin typeface="PMingLiU"/>
                <a:cs typeface="PMingLiU"/>
              </a:rPr>
              <a:t>lk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every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d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25">
                <a:latin typeface="PMingLiU"/>
                <a:cs typeface="PMingLiU"/>
              </a:rPr>
              <a:t>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order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achieve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shelf-l</a:t>
            </a:r>
            <a:r>
              <a:rPr dirty="0" sz="1000" spc="25">
                <a:latin typeface="PMingLiU"/>
                <a:cs typeface="PMingLiU"/>
              </a:rPr>
              <a:t>i</a:t>
            </a:r>
            <a:r>
              <a:rPr dirty="0" sz="1000" spc="20">
                <a:latin typeface="PMingLiU"/>
                <a:cs typeface="PMingLiU"/>
              </a:rPr>
              <a:t>fe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up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2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weeks.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With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clarifi</a:t>
            </a:r>
            <a:r>
              <a:rPr dirty="0" sz="1000" spc="35">
                <a:latin typeface="PMingLiU"/>
                <a:cs typeface="PMingLiU"/>
              </a:rPr>
              <a:t>c</a:t>
            </a:r>
            <a:r>
              <a:rPr dirty="0" sz="1000" spc="60">
                <a:latin typeface="PMingLiU"/>
                <a:cs typeface="PMingLiU"/>
              </a:rPr>
              <a:t>ation,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extension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shelf-l</a:t>
            </a:r>
            <a:r>
              <a:rPr dirty="0" sz="1000" spc="25">
                <a:latin typeface="PMingLiU"/>
                <a:cs typeface="PMingLiU"/>
              </a:rPr>
              <a:t>i</a:t>
            </a:r>
            <a:r>
              <a:rPr dirty="0" sz="1000" spc="20">
                <a:latin typeface="PMingLiU"/>
                <a:cs typeface="PMingLiU"/>
              </a:rPr>
              <a:t>fe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by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120">
                <a:latin typeface="PMingLiU"/>
                <a:cs typeface="PMingLiU"/>
              </a:rPr>
              <a:t>25%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can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achi</a:t>
            </a:r>
            <a:r>
              <a:rPr dirty="0" sz="1000" spc="50">
                <a:latin typeface="PMingLiU"/>
                <a:cs typeface="PMingLiU"/>
              </a:rPr>
              <a:t>e</a:t>
            </a:r>
            <a:r>
              <a:rPr dirty="0" sz="1000" spc="45">
                <a:latin typeface="PMingLiU"/>
                <a:cs typeface="PMingLiU"/>
              </a:rPr>
              <a:t>ved,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which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can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simplify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proce</a:t>
            </a:r>
            <a:r>
              <a:rPr dirty="0" sz="1000" spc="50">
                <a:latin typeface="PMingLiU"/>
                <a:cs typeface="PMingLiU"/>
              </a:rPr>
              <a:t>s</a:t>
            </a:r>
            <a:r>
              <a:rPr dirty="0" sz="1000" spc="35">
                <a:latin typeface="PMingLiU"/>
                <a:cs typeface="PMingLiU"/>
              </a:rPr>
              <a:t>sing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dis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60">
                <a:latin typeface="PMingLiU"/>
                <a:cs typeface="PMingLiU"/>
              </a:rPr>
              <a:t>ribution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08482" y="453059"/>
            <a:ext cx="5921375" cy="0"/>
          </a:xfrm>
          <a:custGeom>
            <a:avLst/>
            <a:gdLst/>
            <a:ahLst/>
            <a:cxnLst/>
            <a:rect l="l" t="t" r="r" b="b"/>
            <a:pathLst>
              <a:path w="5921375" h="0">
                <a:moveTo>
                  <a:pt x="0" y="0"/>
                </a:moveTo>
                <a:lnTo>
                  <a:pt x="5921273" y="0"/>
                </a:lnTo>
              </a:path>
            </a:pathLst>
          </a:custGeom>
          <a:ln w="64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95782" y="313916"/>
            <a:ext cx="1177925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spc="-10">
                <a:latin typeface="Arial"/>
                <a:cs typeface="Arial"/>
              </a:rPr>
              <a:t>250</a:t>
            </a:r>
            <a:r>
              <a:rPr dirty="0" sz="900" spc="-10">
                <a:latin typeface="Arial"/>
                <a:cs typeface="Arial"/>
              </a:rPr>
              <a:t>   </a:t>
            </a:r>
            <a:r>
              <a:rPr dirty="0" sz="900" spc="-5">
                <a:latin typeface="Arial"/>
                <a:cs typeface="Arial"/>
              </a:rPr>
              <a:t> </a:t>
            </a:r>
            <a:r>
              <a:rPr dirty="0" sz="900" spc="10">
                <a:latin typeface="Arial"/>
                <a:cs typeface="Arial"/>
              </a:rPr>
              <a:t>CENTRIFUGES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56439" y="686681"/>
            <a:ext cx="2911475" cy="58458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715">
              <a:lnSpc>
                <a:spcPct val="100000"/>
              </a:lnSpc>
            </a:pPr>
            <a:r>
              <a:rPr dirty="0" sz="1000" spc="70">
                <a:latin typeface="PMingLiU"/>
                <a:cs typeface="PMingLiU"/>
              </a:rPr>
              <a:t>product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cons</a:t>
            </a:r>
            <a:r>
              <a:rPr dirty="0" sz="1000" spc="30">
                <a:latin typeface="PMingLiU"/>
                <a:cs typeface="PMingLiU"/>
              </a:rPr>
              <a:t>i</a:t>
            </a:r>
            <a:r>
              <a:rPr dirty="0" sz="1000" spc="50">
                <a:latin typeface="PMingLiU"/>
                <a:cs typeface="PMingLiU"/>
              </a:rPr>
              <a:t>derably.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This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very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important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for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consu</a:t>
            </a:r>
            <a:r>
              <a:rPr dirty="0" sz="1000" spc="100">
                <a:latin typeface="PMingLiU"/>
                <a:cs typeface="PMingLiU"/>
              </a:rPr>
              <a:t>m</a:t>
            </a:r>
            <a:r>
              <a:rPr dirty="0" sz="1000" spc="45">
                <a:latin typeface="PMingLiU"/>
                <a:cs typeface="PMingLiU"/>
              </a:rPr>
              <a:t>er.</a:t>
            </a:r>
            <a:endParaRPr sz="1000">
              <a:latin typeface="PMingLiU"/>
              <a:cs typeface="PMingLiU"/>
            </a:endParaRPr>
          </a:p>
          <a:p>
            <a:pPr algn="just" marL="12700" marR="5080" indent="127000">
              <a:lnSpc>
                <a:spcPct val="99600"/>
              </a:lnSpc>
            </a:pPr>
            <a:r>
              <a:rPr dirty="0" sz="1000" spc="55">
                <a:latin typeface="PMingLiU"/>
                <a:cs typeface="PMingLiU"/>
              </a:rPr>
              <a:t>For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some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pr</a:t>
            </a:r>
            <a:r>
              <a:rPr dirty="0" sz="1000" spc="90">
                <a:latin typeface="PMingLiU"/>
                <a:cs typeface="PMingLiU"/>
              </a:rPr>
              <a:t>o</a:t>
            </a:r>
            <a:r>
              <a:rPr dirty="0" sz="1000" spc="25">
                <a:latin typeface="PMingLiU"/>
                <a:cs typeface="PMingLiU"/>
              </a:rPr>
              <a:t>cesses,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such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as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cheesem</a:t>
            </a:r>
            <a:r>
              <a:rPr dirty="0" sz="1000" spc="50">
                <a:latin typeface="PMingLiU"/>
                <a:cs typeface="PMingLiU"/>
              </a:rPr>
              <a:t>a</a:t>
            </a:r>
            <a:r>
              <a:rPr dirty="0" sz="1000" spc="50">
                <a:latin typeface="PMingLiU"/>
                <a:cs typeface="PMingLiU"/>
              </a:rPr>
              <a:t>king,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it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very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valuable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50">
                <a:latin typeface="PMingLiU"/>
                <a:cs typeface="PMingLiU"/>
              </a:rPr>
              <a:t>able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50">
                <a:latin typeface="PMingLiU"/>
                <a:cs typeface="PMingLiU"/>
              </a:rPr>
              <a:t>proce</a:t>
            </a:r>
            <a:r>
              <a:rPr dirty="0" sz="1000" spc="50">
                <a:latin typeface="PMingLiU"/>
                <a:cs typeface="PMingLiU"/>
              </a:rPr>
              <a:t>s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50">
                <a:latin typeface="PMingLiU"/>
                <a:cs typeface="PMingLiU"/>
              </a:rPr>
              <a:t>milk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wh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50">
                <a:latin typeface="PMingLiU"/>
                <a:cs typeface="PMingLiU"/>
              </a:rPr>
              <a:t>ch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bacteri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15">
                <a:latin typeface="PMingLiU"/>
                <a:cs typeface="PMingLiU"/>
              </a:rPr>
              <a:t>l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co</a:t>
            </a:r>
            <a:r>
              <a:rPr dirty="0" sz="1000" spc="70">
                <a:latin typeface="PMingLiU"/>
                <a:cs typeface="PMingLiU"/>
              </a:rPr>
              <a:t>u</a:t>
            </a:r>
            <a:r>
              <a:rPr dirty="0" sz="1000" spc="75">
                <a:latin typeface="PMingLiU"/>
                <a:cs typeface="PMingLiU"/>
              </a:rPr>
              <a:t>nt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very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low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or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has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been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greatly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re-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duced.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s</a:t>
            </a:r>
            <a:r>
              <a:rPr dirty="0" sz="1000" spc="60">
                <a:latin typeface="PMingLiU"/>
                <a:cs typeface="PMingLiU"/>
              </a:rPr>
              <a:t>o</a:t>
            </a:r>
            <a:r>
              <a:rPr dirty="0" sz="1000" spc="60">
                <a:latin typeface="PMingLiU"/>
                <a:cs typeface="PMingLiU"/>
              </a:rPr>
              <a:t>me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case</a:t>
            </a:r>
            <a:r>
              <a:rPr dirty="0" sz="1000" spc="40">
                <a:latin typeface="PMingLiU"/>
                <a:cs typeface="PMingLiU"/>
              </a:rPr>
              <a:t>s</a:t>
            </a:r>
            <a:r>
              <a:rPr dirty="0" sz="1000" spc="45">
                <a:latin typeface="PMingLiU"/>
                <a:cs typeface="PMingLiU"/>
              </a:rPr>
              <a:t>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it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necessary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reduce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numbe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bacteria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or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spores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by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as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much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as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120">
                <a:latin typeface="PMingLiU"/>
                <a:cs typeface="PMingLiU"/>
              </a:rPr>
              <a:t>99%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ensure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chee</a:t>
            </a:r>
            <a:r>
              <a:rPr dirty="0" sz="1000" spc="40">
                <a:latin typeface="PMingLiU"/>
                <a:cs typeface="PMingLiU"/>
              </a:rPr>
              <a:t>s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with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good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qu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35">
                <a:latin typeface="PMingLiU"/>
                <a:cs typeface="PMingLiU"/>
              </a:rPr>
              <a:t>lity.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It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norma</a:t>
            </a:r>
            <a:r>
              <a:rPr dirty="0" sz="1000" spc="50">
                <a:latin typeface="PMingLiU"/>
                <a:cs typeface="PMingLiU"/>
              </a:rPr>
              <a:t>l</a:t>
            </a:r>
            <a:r>
              <a:rPr dirty="0" sz="1000" spc="20">
                <a:latin typeface="PMingLiU"/>
                <a:cs typeface="PMingLiU"/>
              </a:rPr>
              <a:t>ly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not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possi</a:t>
            </a:r>
            <a:r>
              <a:rPr dirty="0" sz="1000" spc="60">
                <a:latin typeface="PMingLiU"/>
                <a:cs typeface="PMingLiU"/>
              </a:rPr>
              <a:t>b</a:t>
            </a:r>
            <a:r>
              <a:rPr dirty="0" sz="1000" spc="20">
                <a:latin typeface="PMingLiU"/>
                <a:cs typeface="PMingLiU"/>
              </a:rPr>
              <a:t>le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heat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milk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such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degree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sp</a:t>
            </a:r>
            <a:r>
              <a:rPr dirty="0" sz="1000" spc="65">
                <a:latin typeface="PMingLiU"/>
                <a:cs typeface="PMingLiU"/>
              </a:rPr>
              <a:t>o</a:t>
            </a:r>
            <a:r>
              <a:rPr dirty="0" sz="1000" spc="35">
                <a:latin typeface="PMingLiU"/>
                <a:cs typeface="PMingLiU"/>
              </a:rPr>
              <a:t>res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can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killed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beca</a:t>
            </a:r>
            <a:r>
              <a:rPr dirty="0" sz="1000" spc="70">
                <a:latin typeface="PMingLiU"/>
                <a:cs typeface="PMingLiU"/>
              </a:rPr>
              <a:t>u</a:t>
            </a:r>
            <a:r>
              <a:rPr dirty="0" sz="1000" spc="20">
                <a:latin typeface="PMingLiU"/>
                <a:cs typeface="PMingLiU"/>
              </a:rPr>
              <a:t>se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such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heat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treat</a:t>
            </a:r>
            <a:r>
              <a:rPr dirty="0" sz="1000" spc="130">
                <a:latin typeface="PMingLiU"/>
                <a:cs typeface="PMingLiU"/>
              </a:rPr>
              <a:t>m</a:t>
            </a:r>
            <a:r>
              <a:rPr dirty="0" sz="1000" spc="55">
                <a:latin typeface="PMingLiU"/>
                <a:cs typeface="PMingLiU"/>
              </a:rPr>
              <a:t>ent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may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give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lo</a:t>
            </a:r>
            <a:r>
              <a:rPr dirty="0" sz="1000" spc="100">
                <a:latin typeface="PMingLiU"/>
                <a:cs typeface="PMingLiU"/>
              </a:rPr>
              <a:t>w</a:t>
            </a:r>
            <a:r>
              <a:rPr dirty="0" sz="1000" spc="45">
                <a:latin typeface="PMingLiU"/>
                <a:cs typeface="PMingLiU"/>
              </a:rPr>
              <a:t>er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yield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cheese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90">
                <a:latin typeface="PMingLiU"/>
                <a:cs typeface="PMingLiU"/>
              </a:rPr>
              <a:t>n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can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also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adver</a:t>
            </a:r>
            <a:r>
              <a:rPr dirty="0" sz="1000" spc="50">
                <a:latin typeface="PMingLiU"/>
                <a:cs typeface="PMingLiU"/>
              </a:rPr>
              <a:t>s</a:t>
            </a:r>
            <a:r>
              <a:rPr dirty="0" sz="1000" spc="25">
                <a:latin typeface="PMingLiU"/>
                <a:cs typeface="PMingLiU"/>
              </a:rPr>
              <a:t>ely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influ-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ence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rennet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coagulat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80">
                <a:latin typeface="PMingLiU"/>
                <a:cs typeface="PMingLiU"/>
              </a:rPr>
              <a:t>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time.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Conv</a:t>
            </a:r>
            <a:r>
              <a:rPr dirty="0" sz="1000" spc="55">
                <a:latin typeface="PMingLiU"/>
                <a:cs typeface="PMingLiU"/>
              </a:rPr>
              <a:t>e</a:t>
            </a:r>
            <a:r>
              <a:rPr dirty="0" sz="1000" spc="65">
                <a:latin typeface="PMingLiU"/>
                <a:cs typeface="PMingLiU"/>
              </a:rPr>
              <a:t>ntion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25">
                <a:latin typeface="PMingLiU"/>
                <a:cs typeface="PMingLiU"/>
              </a:rPr>
              <a:t>lly,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additiv</a:t>
            </a:r>
            <a:r>
              <a:rPr dirty="0" sz="1000" spc="60">
                <a:latin typeface="PMingLiU"/>
                <a:cs typeface="PMingLiU"/>
              </a:rPr>
              <a:t>e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have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</a:t>
            </a:r>
            <a:r>
              <a:rPr dirty="0" sz="1000" spc="55">
                <a:latin typeface="PMingLiU"/>
                <a:cs typeface="PMingLiU"/>
              </a:rPr>
              <a:t>e</a:t>
            </a:r>
            <a:r>
              <a:rPr dirty="0" sz="1000" spc="50">
                <a:latin typeface="PMingLiU"/>
                <a:cs typeface="PMingLiU"/>
              </a:rPr>
              <a:t>en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used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reduce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this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pr</a:t>
            </a:r>
            <a:r>
              <a:rPr dirty="0" sz="1000" spc="90">
                <a:latin typeface="PMingLiU"/>
                <a:cs typeface="PMingLiU"/>
              </a:rPr>
              <a:t>o</a:t>
            </a:r>
            <a:r>
              <a:rPr dirty="0" sz="1000" spc="50">
                <a:latin typeface="PMingLiU"/>
                <a:cs typeface="PMingLiU"/>
              </a:rPr>
              <a:t>blem.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Howeve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45">
                <a:latin typeface="PMingLiU"/>
                <a:cs typeface="PMingLiU"/>
              </a:rPr>
              <a:t>,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most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cases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today,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it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desirab</a:t>
            </a:r>
            <a:r>
              <a:rPr dirty="0" sz="1000" spc="35">
                <a:latin typeface="PMingLiU"/>
                <a:cs typeface="PMingLiU"/>
              </a:rPr>
              <a:t>l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a</a:t>
            </a:r>
            <a:r>
              <a:rPr dirty="0" sz="1000" spc="60">
                <a:latin typeface="PMingLiU"/>
                <a:cs typeface="PMingLiU"/>
              </a:rPr>
              <a:t>v</a:t>
            </a:r>
            <a:r>
              <a:rPr dirty="0" sz="1000" spc="55">
                <a:latin typeface="PMingLiU"/>
                <a:cs typeface="PMingLiU"/>
              </a:rPr>
              <a:t>oid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use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such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90">
                <a:latin typeface="PMingLiU"/>
                <a:cs typeface="PMingLiU"/>
              </a:rPr>
              <a:t>d</a:t>
            </a:r>
            <a:r>
              <a:rPr dirty="0" sz="1000" spc="35">
                <a:latin typeface="PMingLiU"/>
                <a:cs typeface="PMingLiU"/>
              </a:rPr>
              <a:t>ditives.</a:t>
            </a:r>
            <a:endParaRPr sz="1000">
              <a:latin typeface="PMingLiU"/>
              <a:cs typeface="PMingLiU"/>
            </a:endParaRPr>
          </a:p>
          <a:p>
            <a:pPr algn="just" marL="12700" marR="5080" indent="126364">
              <a:lnSpc>
                <a:spcPct val="99600"/>
              </a:lnSpc>
            </a:pPr>
            <a:r>
              <a:rPr dirty="0" sz="1000" spc="65">
                <a:latin typeface="PMingLiU"/>
                <a:cs typeface="PMingLiU"/>
              </a:rPr>
              <a:t>Summar</a:t>
            </a:r>
            <a:r>
              <a:rPr dirty="0" sz="1000" spc="35">
                <a:latin typeface="PMingLiU"/>
                <a:cs typeface="PMingLiU"/>
              </a:rPr>
              <a:t>i</a:t>
            </a:r>
            <a:r>
              <a:rPr dirty="0" sz="1000" spc="40">
                <a:latin typeface="PMingLiU"/>
                <a:cs typeface="PMingLiU"/>
              </a:rPr>
              <a:t>zing,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it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can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stated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conven</a:t>
            </a:r>
            <a:r>
              <a:rPr dirty="0" sz="1000" spc="35">
                <a:latin typeface="PMingLiU"/>
                <a:cs typeface="PMingLiU"/>
              </a:rPr>
              <a:t>t</a:t>
            </a:r>
            <a:r>
              <a:rPr dirty="0" sz="1000" spc="55">
                <a:latin typeface="PMingLiU"/>
                <a:cs typeface="PMingLiU"/>
              </a:rPr>
              <a:t>ional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systems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(pasteur</a:t>
            </a:r>
            <a:r>
              <a:rPr dirty="0" sz="1000" spc="45">
                <a:latin typeface="PMingLiU"/>
                <a:cs typeface="PMingLiU"/>
              </a:rPr>
              <a:t>i</a:t>
            </a:r>
            <a:r>
              <a:rPr dirty="0" sz="1000" spc="55">
                <a:latin typeface="PMingLiU"/>
                <a:cs typeface="PMingLiU"/>
              </a:rPr>
              <a:t>zation,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cooling,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additiv</a:t>
            </a:r>
            <a:r>
              <a:rPr dirty="0" sz="1000" spc="60">
                <a:latin typeface="PMingLiU"/>
                <a:cs typeface="PMingLiU"/>
              </a:rPr>
              <a:t>e</a:t>
            </a:r>
            <a:r>
              <a:rPr dirty="0" sz="1000" spc="30">
                <a:latin typeface="PMingLiU"/>
                <a:cs typeface="PMingLiU"/>
              </a:rPr>
              <a:t>s,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ste</a:t>
            </a:r>
            <a:r>
              <a:rPr dirty="0" sz="1000" spc="60">
                <a:latin typeface="PMingLiU"/>
                <a:cs typeface="PMingLiU"/>
              </a:rPr>
              <a:t>a</a:t>
            </a:r>
            <a:r>
              <a:rPr dirty="0" sz="1000" spc="95">
                <a:latin typeface="PMingLiU"/>
                <a:cs typeface="PMingLiU"/>
              </a:rPr>
              <a:t>m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injection,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etc.)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do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not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comple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25">
                <a:latin typeface="PMingLiU"/>
                <a:cs typeface="PMingLiU"/>
              </a:rPr>
              <a:t>ely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ki</a:t>
            </a:r>
            <a:r>
              <a:rPr dirty="0" sz="1000" spc="35">
                <a:latin typeface="PMingLiU"/>
                <a:cs typeface="PMingLiU"/>
              </a:rPr>
              <a:t>l</a:t>
            </a:r>
            <a:r>
              <a:rPr dirty="0" sz="1000" spc="15">
                <a:latin typeface="PMingLiU"/>
                <a:cs typeface="PMingLiU"/>
              </a:rPr>
              <a:t>l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spores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-15" i="1">
                <a:latin typeface="Georgia"/>
                <a:cs typeface="Georgia"/>
              </a:rPr>
              <a:t>Clostrid</a:t>
            </a:r>
            <a:r>
              <a:rPr dirty="0" sz="1000" i="1">
                <a:latin typeface="Georgia"/>
                <a:cs typeface="Georgia"/>
              </a:rPr>
              <a:t>i</a:t>
            </a:r>
            <a:r>
              <a:rPr dirty="0" sz="1000" spc="-40" i="1">
                <a:latin typeface="Georgia"/>
                <a:cs typeface="Georgia"/>
              </a:rPr>
              <a:t>um</a:t>
            </a:r>
            <a:r>
              <a:rPr dirty="0" sz="1000" i="1">
                <a:latin typeface="Georgia"/>
                <a:cs typeface="Georgia"/>
              </a:rPr>
              <a:t> </a:t>
            </a:r>
            <a:r>
              <a:rPr dirty="0" sz="1000" spc="25" i="1">
                <a:latin typeface="Georgia"/>
                <a:cs typeface="Georgia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-25" i="1">
                <a:latin typeface="Georgia"/>
                <a:cs typeface="Georgia"/>
              </a:rPr>
              <a:t>Bacillus</a:t>
            </a:r>
            <a:r>
              <a:rPr dirty="0" sz="1000" i="1">
                <a:latin typeface="Georgia"/>
                <a:cs typeface="Georgia"/>
              </a:rPr>
              <a:t> </a:t>
            </a:r>
            <a:r>
              <a:rPr dirty="0" sz="1000" spc="30" i="1">
                <a:latin typeface="Georgia"/>
                <a:cs typeface="Georgia"/>
              </a:rPr>
              <a:t> </a:t>
            </a:r>
            <a:r>
              <a:rPr dirty="0" sz="1000" spc="35">
                <a:latin typeface="PMingLiU"/>
                <a:cs typeface="PMingLiU"/>
              </a:rPr>
              <a:t>spec</a:t>
            </a:r>
            <a:r>
              <a:rPr dirty="0" sz="1000" spc="25">
                <a:latin typeface="PMingLiU"/>
                <a:cs typeface="PMingLiU"/>
              </a:rPr>
              <a:t>i</a:t>
            </a:r>
            <a:r>
              <a:rPr dirty="0" sz="1000" spc="20">
                <a:latin typeface="PMingLiU"/>
                <a:cs typeface="PMingLiU"/>
              </a:rPr>
              <a:t>es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and,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90">
                <a:latin typeface="PMingLiU"/>
                <a:cs typeface="PMingLiU"/>
              </a:rPr>
              <a:t>d</a:t>
            </a:r>
            <a:r>
              <a:rPr dirty="0" sz="1000" spc="55">
                <a:latin typeface="PMingLiU"/>
                <a:cs typeface="PMingLiU"/>
              </a:rPr>
              <a:t>dition,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most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treat</a:t>
            </a:r>
            <a:r>
              <a:rPr dirty="0" sz="1000" spc="130">
                <a:latin typeface="PMingLiU"/>
                <a:cs typeface="PMingLiU"/>
              </a:rPr>
              <a:t>m</a:t>
            </a:r>
            <a:r>
              <a:rPr dirty="0" sz="1000" spc="45">
                <a:latin typeface="PMingLiU"/>
                <a:cs typeface="PMingLiU"/>
              </a:rPr>
              <a:t>ents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have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side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effects.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It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sh</a:t>
            </a:r>
            <a:r>
              <a:rPr dirty="0" sz="1000" spc="65">
                <a:latin typeface="PMingLiU"/>
                <a:cs typeface="PMingLiU"/>
              </a:rPr>
              <a:t>o</a:t>
            </a:r>
            <a:r>
              <a:rPr dirty="0" sz="1000" spc="55">
                <a:latin typeface="PMingLiU"/>
                <a:cs typeface="PMingLiU"/>
              </a:rPr>
              <a:t>uld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also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mention</a:t>
            </a:r>
            <a:r>
              <a:rPr dirty="0" sz="1000" spc="60">
                <a:latin typeface="PMingLiU"/>
                <a:cs typeface="PMingLiU"/>
              </a:rPr>
              <a:t>e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that,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g</a:t>
            </a:r>
            <a:r>
              <a:rPr dirty="0" sz="1000" spc="40">
                <a:latin typeface="PMingLiU"/>
                <a:cs typeface="PMingLiU"/>
              </a:rPr>
              <a:t>enerally,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milk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has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higher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conten</a:t>
            </a:r>
            <a:r>
              <a:rPr dirty="0" sz="1000" spc="50">
                <a:latin typeface="PMingLiU"/>
                <a:cs typeface="PMingLiU"/>
              </a:rPr>
              <a:t>t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spores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during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winter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months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when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cows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are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fed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on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silage.</a:t>
            </a:r>
            <a:endParaRPr sz="1000">
              <a:latin typeface="PMingLiU"/>
              <a:cs typeface="PMingLiU"/>
            </a:endParaRPr>
          </a:p>
          <a:p>
            <a:pPr algn="just" marL="12700" marR="5080" indent="127000">
              <a:lnSpc>
                <a:spcPts val="1200"/>
              </a:lnSpc>
              <a:spcBef>
                <a:spcPts val="35"/>
              </a:spcBef>
            </a:pPr>
            <a:r>
              <a:rPr dirty="0" sz="1000" spc="-25" i="1">
                <a:latin typeface="Georgia"/>
                <a:cs typeface="Georgia"/>
              </a:rPr>
              <a:t>Bacillus</a:t>
            </a:r>
            <a:r>
              <a:rPr dirty="0" sz="1000" spc="-25" i="1">
                <a:latin typeface="Georgia"/>
                <a:cs typeface="Georgia"/>
              </a:rPr>
              <a:t> </a:t>
            </a:r>
            <a:r>
              <a:rPr dirty="0" sz="1000" spc="-110" i="1">
                <a:latin typeface="Georgia"/>
                <a:cs typeface="Georgia"/>
              </a:rPr>
              <a:t> </a:t>
            </a:r>
            <a:r>
              <a:rPr dirty="0" sz="1000" spc="-35" i="1">
                <a:latin typeface="Georgia"/>
                <a:cs typeface="Georgia"/>
              </a:rPr>
              <a:t>cer</a:t>
            </a:r>
            <a:r>
              <a:rPr dirty="0" sz="1000" spc="-30" i="1">
                <a:latin typeface="Georgia"/>
                <a:cs typeface="Georgia"/>
              </a:rPr>
              <a:t>e</a:t>
            </a:r>
            <a:r>
              <a:rPr dirty="0" sz="1000" spc="-40" i="1">
                <a:latin typeface="Georgia"/>
                <a:cs typeface="Georgia"/>
              </a:rPr>
              <a:t>us</a:t>
            </a:r>
            <a:r>
              <a:rPr dirty="0" sz="1000" i="1">
                <a:latin typeface="Georgia"/>
                <a:cs typeface="Georgia"/>
              </a:rPr>
              <a:t> </a:t>
            </a:r>
            <a:r>
              <a:rPr dirty="0" sz="1000" spc="-120" i="1">
                <a:latin typeface="Georgia"/>
                <a:cs typeface="Georgia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oft</a:t>
            </a:r>
            <a:r>
              <a:rPr dirty="0" sz="1000" spc="60">
                <a:latin typeface="PMingLiU"/>
                <a:cs typeface="PMingLiU"/>
              </a:rPr>
              <a:t>e</a:t>
            </a:r>
            <a:r>
              <a:rPr dirty="0" sz="1000" spc="80">
                <a:latin typeface="PMingLiU"/>
                <a:cs typeface="PMingLiU"/>
              </a:rPr>
              <a:t>n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pred</a:t>
            </a:r>
            <a:r>
              <a:rPr dirty="0" sz="1000" spc="75">
                <a:latin typeface="PMingLiU"/>
                <a:cs typeface="PMingLiU"/>
              </a:rPr>
              <a:t>o</a:t>
            </a:r>
            <a:r>
              <a:rPr dirty="0" sz="1000" spc="70">
                <a:latin typeface="PMingLiU"/>
                <a:cs typeface="PMingLiU"/>
              </a:rPr>
              <a:t>minant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bacteri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15">
                <a:latin typeface="PMingLiU"/>
                <a:cs typeface="PMingLiU"/>
              </a:rPr>
              <a:t>l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species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c</a:t>
            </a:r>
            <a:r>
              <a:rPr dirty="0" sz="1000" spc="60">
                <a:latin typeface="PMingLiU"/>
                <a:cs typeface="PMingLiU"/>
              </a:rPr>
              <a:t>o</a:t>
            </a:r>
            <a:r>
              <a:rPr dirty="0" sz="1000" spc="55">
                <a:latin typeface="PMingLiU"/>
                <a:cs typeface="PMingLiU"/>
              </a:rPr>
              <a:t>nventiona</a:t>
            </a:r>
            <a:r>
              <a:rPr dirty="0" sz="1000" spc="40">
                <a:latin typeface="PMingLiU"/>
                <a:cs typeface="PMingLiU"/>
              </a:rPr>
              <a:t>l</a:t>
            </a:r>
            <a:r>
              <a:rPr dirty="0" sz="1000" spc="20">
                <a:latin typeface="PMingLiU"/>
                <a:cs typeface="PMingLiU"/>
              </a:rPr>
              <a:t>ly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90">
                <a:latin typeface="PMingLiU"/>
                <a:cs typeface="PMingLiU"/>
              </a:rPr>
              <a:t>p</a:t>
            </a:r>
            <a:r>
              <a:rPr dirty="0" sz="1000" spc="65">
                <a:latin typeface="PMingLiU"/>
                <a:cs typeface="PMingLiU"/>
              </a:rPr>
              <a:t>r</a:t>
            </a:r>
            <a:r>
              <a:rPr dirty="0" sz="1000" spc="40">
                <a:latin typeface="PMingLiU"/>
                <a:cs typeface="PMingLiU"/>
              </a:rPr>
              <a:t>ocessed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milk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advanced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age,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it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survives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paste</a:t>
            </a:r>
            <a:r>
              <a:rPr dirty="0" sz="1000" spc="75">
                <a:latin typeface="PMingLiU"/>
                <a:cs typeface="PMingLiU"/>
              </a:rPr>
              <a:t>u</a:t>
            </a:r>
            <a:r>
              <a:rPr dirty="0" sz="1000" spc="55">
                <a:latin typeface="PMingLiU"/>
                <a:cs typeface="PMingLiU"/>
              </a:rPr>
              <a:t>rization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pr</a:t>
            </a:r>
            <a:r>
              <a:rPr dirty="0" sz="1000" spc="90">
                <a:latin typeface="PMingLiU"/>
                <a:cs typeface="PMingLiU"/>
              </a:rPr>
              <a:t>o</a:t>
            </a:r>
            <a:r>
              <a:rPr dirty="0" sz="1000" spc="20">
                <a:latin typeface="PMingLiU"/>
                <a:cs typeface="PMingLiU"/>
              </a:rPr>
              <a:t>cess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grows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low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tempera</a:t>
            </a:r>
            <a:r>
              <a:rPr dirty="0" sz="1000" spc="50">
                <a:latin typeface="PMingLiU"/>
                <a:cs typeface="PMingLiU"/>
              </a:rPr>
              <a:t>t</a:t>
            </a:r>
            <a:r>
              <a:rPr dirty="0" sz="1000" spc="55">
                <a:latin typeface="PMingLiU"/>
                <a:cs typeface="PMingLiU"/>
              </a:rPr>
              <a:t>ure,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caus</a:t>
            </a:r>
            <a:r>
              <a:rPr dirty="0" sz="1000" spc="35">
                <a:latin typeface="PMingLiU"/>
                <a:cs typeface="PMingLiU"/>
              </a:rPr>
              <a:t>i</a:t>
            </a:r>
            <a:r>
              <a:rPr dirty="0" sz="1000" spc="50">
                <a:latin typeface="PMingLiU"/>
                <a:cs typeface="PMingLiU"/>
              </a:rPr>
              <a:t>ng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spoil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25">
                <a:latin typeface="PMingLiU"/>
                <a:cs typeface="PMingLiU"/>
              </a:rPr>
              <a:t>ge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milk.</a:t>
            </a:r>
            <a:endParaRPr sz="1000">
              <a:latin typeface="PMingLiU"/>
              <a:cs typeface="PMingLiU"/>
            </a:endParaRPr>
          </a:p>
          <a:p>
            <a:pPr algn="just" marL="12700" marR="6350" indent="126364">
              <a:lnSpc>
                <a:spcPts val="1190"/>
              </a:lnSpc>
              <a:spcBef>
                <a:spcPts val="5"/>
              </a:spcBef>
            </a:pP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damage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spores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can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cause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industry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can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cons</a:t>
            </a:r>
            <a:r>
              <a:rPr dirty="0" sz="1000" spc="30">
                <a:latin typeface="PMingLiU"/>
                <a:cs typeface="PMingLiU"/>
              </a:rPr>
              <a:t>i</a:t>
            </a:r>
            <a:r>
              <a:rPr dirty="0" sz="1000" spc="55">
                <a:latin typeface="PMingLiU"/>
                <a:cs typeface="PMingLiU"/>
              </a:rPr>
              <a:t>derable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follo</a:t>
            </a:r>
            <a:r>
              <a:rPr dirty="0" sz="1000" spc="90">
                <a:latin typeface="PMingLiU"/>
                <a:cs typeface="PMingLiU"/>
              </a:rPr>
              <a:t>w</a:t>
            </a:r>
            <a:r>
              <a:rPr dirty="0" sz="1000" spc="40">
                <a:latin typeface="PMingLiU"/>
                <a:cs typeface="PMingLiU"/>
              </a:rPr>
              <a:t>ing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examples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are</a:t>
            </a:r>
            <a:endParaRPr sz="1000">
              <a:latin typeface="PMingLiU"/>
              <a:cs typeface="PMingLiU"/>
            </a:endParaRPr>
          </a:p>
          <a:p>
            <a:pPr marL="12700">
              <a:lnSpc>
                <a:spcPts val="1160"/>
              </a:lnSpc>
            </a:pPr>
            <a:r>
              <a:rPr dirty="0" sz="1000" spc="40">
                <a:latin typeface="PMingLiU"/>
                <a:cs typeface="PMingLiU"/>
              </a:rPr>
              <a:t>affecte</a:t>
            </a:r>
            <a:r>
              <a:rPr dirty="0" sz="1000" spc="65">
                <a:latin typeface="PMingLiU"/>
                <a:cs typeface="PMingLiU"/>
              </a:rPr>
              <a:t>d</a:t>
            </a:r>
            <a:r>
              <a:rPr dirty="0" sz="1000" spc="15">
                <a:latin typeface="PMingLiU"/>
                <a:cs typeface="PMingLiU"/>
              </a:rPr>
              <a:t>:</a:t>
            </a:r>
            <a:endParaRPr sz="1000">
              <a:latin typeface="PMingLiU"/>
              <a:cs typeface="PMingLiU"/>
            </a:endParaRPr>
          </a:p>
          <a:p>
            <a:pPr algn="just" marL="145415" marR="5715" indent="-132715">
              <a:lnSpc>
                <a:spcPct val="100000"/>
              </a:lnSpc>
              <a:spcBef>
                <a:spcPts val="585"/>
              </a:spcBef>
              <a:buSzPct val="110000"/>
              <a:buFont typeface="Arial"/>
              <a:buChar char="•"/>
              <a:tabLst>
                <a:tab pos="146050" algn="l"/>
              </a:tabLst>
            </a:pPr>
            <a:r>
              <a:rPr dirty="0" sz="1000" spc="30">
                <a:latin typeface="PMingLiU"/>
                <a:cs typeface="PMingLiU"/>
              </a:rPr>
              <a:t>fluid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milk: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reduc</a:t>
            </a:r>
            <a:r>
              <a:rPr dirty="0" sz="1000" spc="45">
                <a:latin typeface="PMingLiU"/>
                <a:cs typeface="PMingLiU"/>
              </a:rPr>
              <a:t>t</a:t>
            </a:r>
            <a:r>
              <a:rPr dirty="0" sz="1000" spc="55">
                <a:latin typeface="PMingLiU"/>
                <a:cs typeface="PMingLiU"/>
              </a:rPr>
              <a:t>ion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shelf-l</a:t>
            </a:r>
            <a:r>
              <a:rPr dirty="0" sz="1000" spc="25">
                <a:latin typeface="PMingLiU"/>
                <a:cs typeface="PMingLiU"/>
              </a:rPr>
              <a:t>i</a:t>
            </a:r>
            <a:r>
              <a:rPr dirty="0" sz="1000" spc="20">
                <a:latin typeface="PMingLiU"/>
                <a:cs typeface="PMingLiU"/>
              </a:rPr>
              <a:t>fe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due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sweet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(no</a:t>
            </a:r>
            <a:r>
              <a:rPr dirty="0" sz="1000" spc="75">
                <a:latin typeface="PMingLiU"/>
                <a:cs typeface="PMingLiU"/>
              </a:rPr>
              <a:t>n</a:t>
            </a:r>
            <a:r>
              <a:rPr dirty="0" sz="1000" spc="45">
                <a:latin typeface="PMingLiU"/>
                <a:cs typeface="PMingLiU"/>
              </a:rPr>
              <a:t>acid)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precipi</a:t>
            </a:r>
            <a:r>
              <a:rPr dirty="0" sz="1000" spc="45">
                <a:latin typeface="PMingLiU"/>
                <a:cs typeface="PMingLiU"/>
              </a:rPr>
              <a:t>t</a:t>
            </a:r>
            <a:r>
              <a:rPr dirty="0" sz="1000" spc="65">
                <a:latin typeface="PMingLiU"/>
                <a:cs typeface="PMingLiU"/>
              </a:rPr>
              <a:t>ation</a:t>
            </a:r>
            <a:endParaRPr sz="1000">
              <a:latin typeface="PMingLiU"/>
              <a:cs typeface="PMingLiU"/>
            </a:endParaRPr>
          </a:p>
          <a:p>
            <a:pPr algn="just" marL="145415" marR="5715" indent="-132715">
              <a:lnSpc>
                <a:spcPts val="1200"/>
              </a:lnSpc>
              <a:spcBef>
                <a:spcPts val="30"/>
              </a:spcBef>
              <a:buSzPct val="110000"/>
              <a:buFont typeface="Arial"/>
              <a:buChar char="•"/>
              <a:tabLst>
                <a:tab pos="146050" algn="l"/>
              </a:tabLst>
            </a:pPr>
            <a:r>
              <a:rPr dirty="0" sz="1000" spc="85">
                <a:latin typeface="PMingLiU"/>
                <a:cs typeface="PMingLiU"/>
              </a:rPr>
              <a:t>m</a:t>
            </a:r>
            <a:r>
              <a:rPr dirty="0" sz="1000" spc="35">
                <a:latin typeface="PMingLiU"/>
                <a:cs typeface="PMingLiU"/>
              </a:rPr>
              <a:t>i</a:t>
            </a:r>
            <a:r>
              <a:rPr dirty="0" sz="1000" spc="45">
                <a:latin typeface="PMingLiU"/>
                <a:cs typeface="PMingLiU"/>
              </a:rPr>
              <a:t>lk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powde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15">
                <a:latin typeface="PMingLiU"/>
                <a:cs typeface="PMingLiU"/>
              </a:rPr>
              <a:t>: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aerobic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90">
                <a:latin typeface="PMingLiU"/>
                <a:cs typeface="PMingLiU"/>
              </a:rPr>
              <a:t>n</a:t>
            </a:r>
            <a:r>
              <a:rPr dirty="0" sz="1000" spc="55">
                <a:latin typeface="PMingLiU"/>
                <a:cs typeface="PMingLiU"/>
              </a:rPr>
              <a:t>aerobic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spores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(</a:t>
            </a:r>
            <a:r>
              <a:rPr dirty="0" sz="1000" spc="-20" i="1">
                <a:latin typeface="Georgia"/>
                <a:cs typeface="Georgia"/>
              </a:rPr>
              <a:t>Bac.</a:t>
            </a:r>
            <a:r>
              <a:rPr dirty="0" sz="1000" spc="-10" i="1">
                <a:latin typeface="Georgia"/>
                <a:cs typeface="Georgia"/>
              </a:rPr>
              <a:t> </a:t>
            </a:r>
            <a:r>
              <a:rPr dirty="0" sz="1000" spc="-35" i="1">
                <a:latin typeface="Georgia"/>
                <a:cs typeface="Georgia"/>
              </a:rPr>
              <a:t>cer</a:t>
            </a:r>
            <a:r>
              <a:rPr dirty="0" sz="1000" spc="-30" i="1">
                <a:latin typeface="Georgia"/>
                <a:cs typeface="Georgia"/>
              </a:rPr>
              <a:t>e</a:t>
            </a:r>
            <a:r>
              <a:rPr dirty="0" sz="1000" spc="-40" i="1">
                <a:latin typeface="Georgia"/>
                <a:cs typeface="Georgia"/>
              </a:rPr>
              <a:t>us</a:t>
            </a:r>
            <a:r>
              <a:rPr dirty="0" sz="1000" spc="45">
                <a:latin typeface="PMingLiU"/>
                <a:cs typeface="PMingLiU"/>
              </a:rPr>
              <a:t>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-15" i="1">
                <a:latin typeface="Georgia"/>
                <a:cs typeface="Georgia"/>
              </a:rPr>
              <a:t>Clostrid</a:t>
            </a:r>
            <a:r>
              <a:rPr dirty="0" sz="1000" i="1">
                <a:latin typeface="Georgia"/>
                <a:cs typeface="Georgia"/>
              </a:rPr>
              <a:t>i</a:t>
            </a:r>
            <a:r>
              <a:rPr dirty="0" sz="1000" spc="-40" i="1">
                <a:latin typeface="Georgia"/>
                <a:cs typeface="Georgia"/>
              </a:rPr>
              <a:t>um</a:t>
            </a:r>
            <a:r>
              <a:rPr dirty="0" sz="1000" i="1">
                <a:latin typeface="Georgia"/>
                <a:cs typeface="Georgia"/>
              </a:rPr>
              <a:t> </a:t>
            </a:r>
            <a:r>
              <a:rPr dirty="0" sz="1000" spc="-5" i="1">
                <a:latin typeface="Georgia"/>
                <a:cs typeface="Georgia"/>
              </a:rPr>
              <a:t> </a:t>
            </a:r>
            <a:r>
              <a:rPr dirty="0" sz="1000" spc="-45" i="1">
                <a:latin typeface="Georgia"/>
                <a:cs typeface="Georgia"/>
              </a:rPr>
              <a:t>perfring</a:t>
            </a:r>
            <a:r>
              <a:rPr dirty="0" sz="1000" spc="-35" i="1">
                <a:latin typeface="Georgia"/>
                <a:cs typeface="Georgia"/>
              </a:rPr>
              <a:t>e</a:t>
            </a:r>
            <a:r>
              <a:rPr dirty="0" sz="1000" spc="-45" i="1">
                <a:latin typeface="Georgia"/>
                <a:cs typeface="Georgia"/>
              </a:rPr>
              <a:t>ns</a:t>
            </a:r>
            <a:r>
              <a:rPr dirty="0" sz="1000" spc="15">
                <a:latin typeface="PMingLiU"/>
                <a:cs typeface="PMingLiU"/>
              </a:rPr>
              <a:t>)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can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cause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dam-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age,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especia</a:t>
            </a:r>
            <a:r>
              <a:rPr dirty="0" sz="1000" spc="35">
                <a:latin typeface="PMingLiU"/>
                <a:cs typeface="PMingLiU"/>
              </a:rPr>
              <a:t>l</a:t>
            </a:r>
            <a:r>
              <a:rPr dirty="0" sz="1000" spc="20">
                <a:latin typeface="PMingLiU"/>
                <a:cs typeface="PMingLiU"/>
              </a:rPr>
              <a:t>ly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low-he</a:t>
            </a:r>
            <a:r>
              <a:rPr dirty="0" sz="1000" spc="60">
                <a:latin typeface="PMingLiU"/>
                <a:cs typeface="PMingLiU"/>
              </a:rPr>
              <a:t>a</a:t>
            </a:r>
            <a:r>
              <a:rPr dirty="0" sz="1000" spc="70">
                <a:latin typeface="PMingLiU"/>
                <a:cs typeface="PMingLiU"/>
              </a:rPr>
              <a:t>t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milk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powder</a:t>
            </a:r>
            <a:endParaRPr sz="1000">
              <a:latin typeface="PMingLiU"/>
              <a:cs typeface="PMingLiU"/>
            </a:endParaRPr>
          </a:p>
          <a:p>
            <a:pPr algn="just" marL="145415" indent="-132715">
              <a:lnSpc>
                <a:spcPts val="1155"/>
              </a:lnSpc>
              <a:buSzPct val="110000"/>
              <a:buFont typeface="Arial"/>
              <a:buChar char="•"/>
              <a:tabLst>
                <a:tab pos="146050" algn="l"/>
              </a:tabLst>
            </a:pPr>
            <a:r>
              <a:rPr dirty="0" sz="1000" spc="35">
                <a:latin typeface="PMingLiU"/>
                <a:cs typeface="PMingLiU"/>
              </a:rPr>
              <a:t>chee</a:t>
            </a:r>
            <a:r>
              <a:rPr dirty="0" sz="1000" spc="40">
                <a:latin typeface="PMingLiU"/>
                <a:cs typeface="PMingLiU"/>
              </a:rPr>
              <a:t>s</a:t>
            </a:r>
            <a:r>
              <a:rPr dirty="0" sz="1000" spc="20">
                <a:latin typeface="PMingLiU"/>
                <a:cs typeface="PMingLiU"/>
              </a:rPr>
              <a:t>e:</a:t>
            </a:r>
            <a:r>
              <a:rPr dirty="0" sz="1000">
                <a:latin typeface="PMingLiU"/>
                <a:cs typeface="PMingLiU"/>
              </a:rPr>
              <a:t>  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lactat</a:t>
            </a:r>
            <a:r>
              <a:rPr dirty="0" sz="1000" spc="70">
                <a:latin typeface="PMingLiU"/>
                <a:cs typeface="PMingLiU"/>
              </a:rPr>
              <a:t>e</a:t>
            </a:r>
            <a:r>
              <a:rPr dirty="0" sz="1000" spc="50">
                <a:latin typeface="PMingLiU"/>
                <a:cs typeface="PMingLiU"/>
              </a:rPr>
              <a:t>-ferment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50">
                <a:latin typeface="PMingLiU"/>
                <a:cs typeface="PMingLiU"/>
              </a:rPr>
              <a:t>ng</a:t>
            </a:r>
            <a:r>
              <a:rPr dirty="0" sz="1000">
                <a:latin typeface="PMingLiU"/>
                <a:cs typeface="PMingLiU"/>
              </a:rPr>
              <a:t>  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b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45">
                <a:latin typeface="PMingLiU"/>
                <a:cs typeface="PMingLiU"/>
              </a:rPr>
              <a:t>cteria</a:t>
            </a:r>
            <a:r>
              <a:rPr dirty="0" sz="1000">
                <a:latin typeface="PMingLiU"/>
                <a:cs typeface="PMingLiU"/>
              </a:rPr>
              <a:t>  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(anaer</a:t>
            </a:r>
            <a:r>
              <a:rPr dirty="0" sz="1000" spc="75">
                <a:latin typeface="PMingLiU"/>
                <a:cs typeface="PMingLiU"/>
              </a:rPr>
              <a:t>o</a:t>
            </a:r>
            <a:r>
              <a:rPr dirty="0" sz="1000" spc="40">
                <a:latin typeface="PMingLiU"/>
                <a:cs typeface="PMingLiU"/>
              </a:rPr>
              <a:t>bic</a:t>
            </a:r>
            <a:endParaRPr sz="1000">
              <a:latin typeface="PMingLiU"/>
              <a:cs typeface="PMingLiU"/>
            </a:endParaRPr>
          </a:p>
          <a:p>
            <a:pPr marL="145415">
              <a:lnSpc>
                <a:spcPts val="1200"/>
              </a:lnSpc>
            </a:pPr>
            <a:r>
              <a:rPr dirty="0" sz="1000" spc="55">
                <a:latin typeface="PMingLiU"/>
                <a:cs typeface="PMingLiU"/>
              </a:rPr>
              <a:t>sp</a:t>
            </a:r>
            <a:r>
              <a:rPr dirty="0" sz="1000" spc="65">
                <a:latin typeface="PMingLiU"/>
                <a:cs typeface="PMingLiU"/>
              </a:rPr>
              <a:t>o</a:t>
            </a:r>
            <a:r>
              <a:rPr dirty="0" sz="1000" spc="30">
                <a:latin typeface="PMingLiU"/>
                <a:cs typeface="PMingLiU"/>
              </a:rPr>
              <a:t>res)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can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cause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late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blowing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chee</a:t>
            </a:r>
            <a:r>
              <a:rPr dirty="0" sz="1000" spc="40">
                <a:latin typeface="PMingLiU"/>
                <a:cs typeface="PMingLiU"/>
              </a:rPr>
              <a:t>s</a:t>
            </a:r>
            <a:r>
              <a:rPr dirty="0" sz="1000" spc="35">
                <a:latin typeface="PMingLiU"/>
                <a:cs typeface="PMingLiU"/>
              </a:rPr>
              <a:t>e.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56828" y="6760553"/>
            <a:ext cx="2910840" cy="2277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</a:pPr>
            <a:r>
              <a:rPr dirty="0" sz="1000" spc="50">
                <a:latin typeface="Times New Roman"/>
                <a:cs typeface="Times New Roman"/>
              </a:rPr>
              <a:t>The</a:t>
            </a:r>
            <a:r>
              <a:rPr dirty="0" sz="1000" spc="50">
                <a:latin typeface="Times New Roman"/>
                <a:cs typeface="Times New Roman"/>
              </a:rPr>
              <a:t>  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25">
                <a:latin typeface="Times New Roman"/>
                <a:cs typeface="Times New Roman"/>
              </a:rPr>
              <a:t>proce</a:t>
            </a:r>
            <a:r>
              <a:rPr dirty="0" sz="1000" spc="25">
                <a:latin typeface="Times New Roman"/>
                <a:cs typeface="Times New Roman"/>
              </a:rPr>
              <a:t>s</a:t>
            </a:r>
            <a:r>
              <a:rPr dirty="0" sz="1000" spc="-10">
                <a:latin typeface="Times New Roman"/>
                <a:cs typeface="Times New Roman"/>
              </a:rPr>
              <a:t>s</a:t>
            </a:r>
            <a:r>
              <a:rPr dirty="0" sz="1000">
                <a:latin typeface="Times New Roman"/>
                <a:cs typeface="Times New Roman"/>
              </a:rPr>
              <a:t>  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40">
                <a:latin typeface="Times New Roman"/>
                <a:cs typeface="Times New Roman"/>
              </a:rPr>
              <a:t>with</a:t>
            </a:r>
            <a:r>
              <a:rPr dirty="0" sz="1000">
                <a:latin typeface="Times New Roman"/>
                <a:cs typeface="Times New Roman"/>
              </a:rPr>
              <a:t>  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25">
                <a:latin typeface="Times New Roman"/>
                <a:cs typeface="Times New Roman"/>
              </a:rPr>
              <a:t>int</a:t>
            </a:r>
            <a:r>
              <a:rPr dirty="0" sz="1000" spc="35">
                <a:latin typeface="Times New Roman"/>
                <a:cs typeface="Times New Roman"/>
              </a:rPr>
              <a:t>e</a:t>
            </a:r>
            <a:r>
              <a:rPr dirty="0" sz="1000" spc="30">
                <a:latin typeface="Times New Roman"/>
                <a:cs typeface="Times New Roman"/>
              </a:rPr>
              <a:t>grated</a:t>
            </a:r>
            <a:r>
              <a:rPr dirty="0" sz="1000">
                <a:latin typeface="Times New Roman"/>
                <a:cs typeface="Times New Roman"/>
              </a:rPr>
              <a:t>  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30">
                <a:latin typeface="Times New Roman"/>
                <a:cs typeface="Times New Roman"/>
              </a:rPr>
              <a:t>bacteri</a:t>
            </a:r>
            <a:r>
              <a:rPr dirty="0" sz="1000" spc="40">
                <a:latin typeface="Times New Roman"/>
                <a:cs typeface="Times New Roman"/>
              </a:rPr>
              <a:t>a</a:t>
            </a:r>
            <a:r>
              <a:rPr dirty="0" sz="1000">
                <a:latin typeface="Times New Roman"/>
                <a:cs typeface="Times New Roman"/>
              </a:rPr>
              <a:t>l</a:t>
            </a:r>
            <a:r>
              <a:rPr dirty="0" sz="1000">
                <a:latin typeface="Times New Roman"/>
                <a:cs typeface="Times New Roman"/>
              </a:rPr>
              <a:t>  </a:t>
            </a:r>
            <a:r>
              <a:rPr dirty="0" sz="1000" spc="-35">
                <a:latin typeface="Times New Roman"/>
                <a:cs typeface="Times New Roman"/>
              </a:rPr>
              <a:t> </a:t>
            </a:r>
            <a:r>
              <a:rPr dirty="0" sz="1000" spc="20">
                <a:latin typeface="Times New Roman"/>
                <a:cs typeface="Times New Roman"/>
              </a:rPr>
              <a:t>centrif</a:t>
            </a:r>
            <a:r>
              <a:rPr dirty="0" sz="1000" spc="40">
                <a:latin typeface="Times New Roman"/>
                <a:cs typeface="Times New Roman"/>
              </a:rPr>
              <a:t>u</a:t>
            </a:r>
            <a:r>
              <a:rPr dirty="0" sz="1000" spc="-5">
                <a:latin typeface="Times New Roman"/>
                <a:cs typeface="Times New Roman"/>
              </a:rPr>
              <a:t>ge</a:t>
            </a:r>
            <a:r>
              <a:rPr dirty="0" sz="1000" spc="-5">
                <a:latin typeface="Times New Roman"/>
                <a:cs typeface="Times New Roman"/>
              </a:rPr>
              <a:t> </a:t>
            </a:r>
            <a:r>
              <a:rPr dirty="0" sz="1000" spc="25">
                <a:latin typeface="Times New Roman"/>
                <a:cs typeface="Times New Roman"/>
              </a:rPr>
              <a:t>(bactofug</a:t>
            </a:r>
            <a:r>
              <a:rPr dirty="0" sz="1000" spc="30">
                <a:latin typeface="Times New Roman"/>
                <a:cs typeface="Times New Roman"/>
              </a:rPr>
              <a:t>e</a:t>
            </a:r>
            <a:r>
              <a:rPr dirty="0" sz="1000" spc="-5">
                <a:latin typeface="Times New Roman"/>
                <a:cs typeface="Times New Roman"/>
              </a:rPr>
              <a:t>)</a:t>
            </a:r>
            <a:r>
              <a:rPr dirty="0" sz="1000">
                <a:latin typeface="Times New Roman"/>
                <a:cs typeface="Times New Roman"/>
              </a:rPr>
              <a:t>   </a:t>
            </a:r>
            <a:r>
              <a:rPr dirty="0" sz="1000" spc="100">
                <a:latin typeface="Times New Roman"/>
                <a:cs typeface="Times New Roman"/>
              </a:rPr>
              <a:t> </a:t>
            </a:r>
            <a:r>
              <a:rPr dirty="0" sz="1000" spc="5">
                <a:latin typeface="PMingLiU"/>
                <a:cs typeface="PMingLiU"/>
              </a:rPr>
              <a:t>B</a:t>
            </a:r>
            <a:r>
              <a:rPr dirty="0" sz="1000" spc="-10">
                <a:latin typeface="PMingLiU"/>
                <a:cs typeface="PMingLiU"/>
              </a:rPr>
              <a:t>e</a:t>
            </a:r>
            <a:r>
              <a:rPr dirty="0" sz="1000" spc="35">
                <a:latin typeface="PMingLiU"/>
                <a:cs typeface="PMingLiU"/>
              </a:rPr>
              <a:t>f</a:t>
            </a:r>
            <a:r>
              <a:rPr dirty="0" sz="1000" spc="35">
                <a:latin typeface="PMingLiU"/>
                <a:cs typeface="PMingLiU"/>
              </a:rPr>
              <a:t>o</a:t>
            </a:r>
            <a:r>
              <a:rPr dirty="0" sz="1000" spc="45">
                <a:latin typeface="PMingLiU"/>
                <a:cs typeface="PMingLiU"/>
              </a:rPr>
              <a:t>re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t</a:t>
            </a:r>
            <a:r>
              <a:rPr dirty="0" sz="1000" spc="80">
                <a:latin typeface="PMingLiU"/>
                <a:cs typeface="PMingLiU"/>
              </a:rPr>
              <a:t>h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e</a:t>
            </a:r>
            <a:r>
              <a:rPr dirty="0" sz="1000" spc="40">
                <a:latin typeface="PMingLiU"/>
                <a:cs typeface="PMingLiU"/>
              </a:rPr>
              <a:t>n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</a:t>
            </a:r>
            <a:r>
              <a:rPr dirty="0" sz="1000" spc="50">
                <a:latin typeface="PMingLiU"/>
                <a:cs typeface="PMingLiU"/>
              </a:rPr>
              <a:t>he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1</a:t>
            </a:r>
            <a:r>
              <a:rPr dirty="0" sz="1000" spc="60">
                <a:latin typeface="PMingLiU"/>
                <a:cs typeface="PMingLiU"/>
              </a:rPr>
              <a:t>9</a:t>
            </a:r>
            <a:r>
              <a:rPr dirty="0" sz="1000" spc="65">
                <a:latin typeface="PMingLiU"/>
                <a:cs typeface="PMingLiU"/>
              </a:rPr>
              <a:t>8</a:t>
            </a:r>
            <a:r>
              <a:rPr dirty="0" sz="1000" spc="55">
                <a:latin typeface="PMingLiU"/>
                <a:cs typeface="PMingLiU"/>
              </a:rPr>
              <a:t>0</a:t>
            </a:r>
            <a:r>
              <a:rPr dirty="0" sz="1000" spc="25">
                <a:latin typeface="PMingLiU"/>
                <a:cs typeface="PMingLiU"/>
              </a:rPr>
              <a:t>s</a:t>
            </a:r>
            <a:r>
              <a:rPr dirty="0" sz="1000" spc="45">
                <a:latin typeface="PMingLiU"/>
                <a:cs typeface="PMingLiU"/>
              </a:rPr>
              <a:t>,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65">
                <a:latin typeface="PMingLiU"/>
                <a:cs typeface="PMingLiU"/>
              </a:rPr>
              <a:t>p</a:t>
            </a:r>
            <a:r>
              <a:rPr dirty="0" sz="1000" spc="65">
                <a:latin typeface="PMingLiU"/>
                <a:cs typeface="PMingLiU"/>
              </a:rPr>
              <a:t>p</a:t>
            </a:r>
            <a:r>
              <a:rPr dirty="0" sz="1000" spc="60">
                <a:latin typeface="PMingLiU"/>
                <a:cs typeface="PMingLiU"/>
              </a:rPr>
              <a:t>r</a:t>
            </a:r>
            <a:r>
              <a:rPr dirty="0" sz="1000" spc="75">
                <a:latin typeface="PMingLiU"/>
                <a:cs typeface="PMingLiU"/>
              </a:rPr>
              <a:t>o</a:t>
            </a:r>
            <a:r>
              <a:rPr dirty="0" sz="1000" spc="65">
                <a:latin typeface="PMingLiU"/>
                <a:cs typeface="PMingLiU"/>
              </a:rPr>
              <a:t>x</a:t>
            </a:r>
            <a:r>
              <a:rPr dirty="0" sz="1000" spc="30">
                <a:latin typeface="PMingLiU"/>
                <a:cs typeface="PMingLiU"/>
              </a:rPr>
              <a:t>i</a:t>
            </a:r>
            <a:r>
              <a:rPr dirty="0" sz="1000" spc="65">
                <a:latin typeface="PMingLiU"/>
                <a:cs typeface="PMingLiU"/>
              </a:rPr>
              <a:t>m</a:t>
            </a:r>
            <a:r>
              <a:rPr dirty="0" sz="1000" spc="15">
                <a:latin typeface="PMingLiU"/>
                <a:cs typeface="PMingLiU"/>
              </a:rPr>
              <a:t>-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90">
                <a:latin typeface="PMingLiU"/>
                <a:cs typeface="PMingLiU"/>
              </a:rPr>
              <a:t>a</a:t>
            </a:r>
            <a:r>
              <a:rPr dirty="0" sz="1000" spc="35">
                <a:latin typeface="PMingLiU"/>
                <a:cs typeface="PMingLiU"/>
              </a:rPr>
              <a:t>t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 spc="-5">
                <a:latin typeface="PMingLiU"/>
                <a:cs typeface="PMingLiU"/>
              </a:rPr>
              <a:t>l</a:t>
            </a:r>
            <a:r>
              <a:rPr dirty="0" sz="1000" spc="25">
                <a:latin typeface="PMingLiU"/>
                <a:cs typeface="PMingLiU"/>
              </a:rPr>
              <a:t>y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145">
                <a:latin typeface="PMingLiU"/>
                <a:cs typeface="PMingLiU"/>
              </a:rPr>
              <a:t>3%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by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volume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feed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was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eject</a:t>
            </a:r>
            <a:r>
              <a:rPr dirty="0" sz="1000" spc="45">
                <a:latin typeface="PMingLiU"/>
                <a:cs typeface="PMingLiU"/>
              </a:rPr>
              <a:t>e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as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bacteri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15">
                <a:latin typeface="PMingLiU"/>
                <a:cs typeface="PMingLiU"/>
              </a:rPr>
              <a:t>l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concen</a:t>
            </a:r>
            <a:r>
              <a:rPr dirty="0" sz="1000" spc="45">
                <a:latin typeface="PMingLiU"/>
                <a:cs typeface="PMingLiU"/>
              </a:rPr>
              <a:t>t</a:t>
            </a:r>
            <a:r>
              <a:rPr dirty="0" sz="1000" spc="55">
                <a:latin typeface="PMingLiU"/>
                <a:cs typeface="PMingLiU"/>
              </a:rPr>
              <a:t>rate.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order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reduce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loss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product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this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seconda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25">
                <a:latin typeface="PMingLiU"/>
                <a:cs typeface="PMingLiU"/>
              </a:rPr>
              <a:t>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stream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was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sterilized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ad</a:t>
            </a:r>
            <a:r>
              <a:rPr dirty="0" sz="1000" spc="85">
                <a:latin typeface="PMingLiU"/>
                <a:cs typeface="PMingLiU"/>
              </a:rPr>
              <a:t>d</a:t>
            </a:r>
            <a:r>
              <a:rPr dirty="0" sz="1000" spc="50">
                <a:latin typeface="PMingLiU"/>
                <a:cs typeface="PMingLiU"/>
              </a:rPr>
              <a:t>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b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50">
                <a:latin typeface="PMingLiU"/>
                <a:cs typeface="PMingLiU"/>
              </a:rPr>
              <a:t>ck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main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stream.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some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applica</a:t>
            </a:r>
            <a:r>
              <a:rPr dirty="0" sz="1000" spc="45">
                <a:latin typeface="PMingLiU"/>
                <a:cs typeface="PMingLiU"/>
              </a:rPr>
              <a:t>t</a:t>
            </a:r>
            <a:r>
              <a:rPr dirty="0" sz="1000" spc="45">
                <a:latin typeface="PMingLiU"/>
                <a:cs typeface="PMingLiU"/>
              </a:rPr>
              <a:t>ions,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90">
                <a:latin typeface="PMingLiU"/>
                <a:cs typeface="PMingLiU"/>
              </a:rPr>
              <a:t>n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depen</a:t>
            </a:r>
            <a:r>
              <a:rPr dirty="0" sz="1000" spc="75">
                <a:latin typeface="PMingLiU"/>
                <a:cs typeface="PMingLiU"/>
              </a:rPr>
              <a:t>d</a:t>
            </a:r>
            <a:r>
              <a:rPr dirty="0" sz="1000" spc="40">
                <a:latin typeface="PMingLiU"/>
                <a:cs typeface="PMingLiU"/>
              </a:rPr>
              <a:t>ing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on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reque</a:t>
            </a:r>
            <a:r>
              <a:rPr dirty="0" sz="1000" spc="50">
                <a:latin typeface="PMingLiU"/>
                <a:cs typeface="PMingLiU"/>
              </a:rPr>
              <a:t>s</a:t>
            </a:r>
            <a:r>
              <a:rPr dirty="0" sz="1000" spc="55">
                <a:latin typeface="PMingLiU"/>
                <a:cs typeface="PMingLiU"/>
              </a:rPr>
              <a:t>t,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this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pr</a:t>
            </a:r>
            <a:r>
              <a:rPr dirty="0" sz="1000" spc="90">
                <a:latin typeface="PMingLiU"/>
                <a:cs typeface="PMingLiU"/>
              </a:rPr>
              <a:t>o</a:t>
            </a:r>
            <a:r>
              <a:rPr dirty="0" sz="1000" spc="20">
                <a:latin typeface="PMingLiU"/>
                <a:cs typeface="PMingLiU"/>
              </a:rPr>
              <a:t>cess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st</a:t>
            </a:r>
            <a:r>
              <a:rPr dirty="0" sz="1000" spc="35">
                <a:latin typeface="PMingLiU"/>
                <a:cs typeface="PMingLiU"/>
              </a:rPr>
              <a:t>i</a:t>
            </a:r>
            <a:r>
              <a:rPr dirty="0" sz="1000" spc="15">
                <a:latin typeface="PMingLiU"/>
                <a:cs typeface="PMingLiU"/>
              </a:rPr>
              <a:t>ll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used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today.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At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end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1980</a:t>
            </a:r>
            <a:r>
              <a:rPr dirty="0" sz="1000" spc="60">
                <a:latin typeface="PMingLiU"/>
                <a:cs typeface="PMingLiU"/>
              </a:rPr>
              <a:t>s</a:t>
            </a:r>
            <a:r>
              <a:rPr dirty="0" sz="1000" spc="45">
                <a:latin typeface="PMingLiU"/>
                <a:cs typeface="PMingLiU"/>
              </a:rPr>
              <a:t>,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met</a:t>
            </a:r>
            <a:r>
              <a:rPr dirty="0" sz="1000" spc="70">
                <a:latin typeface="PMingLiU"/>
                <a:cs typeface="PMingLiU"/>
              </a:rPr>
              <a:t>h</a:t>
            </a:r>
            <a:r>
              <a:rPr dirty="0" sz="1000" spc="80">
                <a:latin typeface="PMingLiU"/>
                <a:cs typeface="PMingLiU"/>
              </a:rPr>
              <a:t>od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recy</a:t>
            </a:r>
            <a:r>
              <a:rPr dirty="0" sz="1000" spc="45">
                <a:latin typeface="PMingLiU"/>
                <a:cs typeface="PMingLiU"/>
              </a:rPr>
              <a:t>c</a:t>
            </a:r>
            <a:r>
              <a:rPr dirty="0" sz="1000" spc="35">
                <a:latin typeface="PMingLiU"/>
                <a:cs typeface="PMingLiU"/>
              </a:rPr>
              <a:t>ling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lar</a:t>
            </a:r>
            <a:r>
              <a:rPr dirty="0" sz="1000" spc="65">
                <a:latin typeface="PMingLiU"/>
                <a:cs typeface="PMingLiU"/>
              </a:rPr>
              <a:t>g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part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bact</a:t>
            </a:r>
            <a:r>
              <a:rPr dirty="0" sz="1000" spc="65">
                <a:latin typeface="PMingLiU"/>
                <a:cs typeface="PMingLiU"/>
              </a:rPr>
              <a:t>e</a:t>
            </a:r>
            <a:r>
              <a:rPr dirty="0" sz="1000" spc="45">
                <a:latin typeface="PMingLiU"/>
                <a:cs typeface="PMingLiU"/>
              </a:rPr>
              <a:t>rial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concen</a:t>
            </a:r>
            <a:r>
              <a:rPr dirty="0" sz="1000" spc="45">
                <a:latin typeface="PMingLiU"/>
                <a:cs typeface="PMingLiU"/>
              </a:rPr>
              <a:t>t</a:t>
            </a:r>
            <a:r>
              <a:rPr dirty="0" sz="1000" spc="60">
                <a:latin typeface="PMingLiU"/>
                <a:cs typeface="PMingLiU"/>
              </a:rPr>
              <a:t>rate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was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int</a:t>
            </a:r>
            <a:r>
              <a:rPr dirty="0" sz="1000" spc="60">
                <a:latin typeface="PMingLiU"/>
                <a:cs typeface="PMingLiU"/>
              </a:rPr>
              <a:t>r</a:t>
            </a:r>
            <a:r>
              <a:rPr dirty="0" sz="1000" spc="60">
                <a:latin typeface="PMingLiU"/>
                <a:cs typeface="PMingLiU"/>
              </a:rPr>
              <a:t>oduced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widely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accep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50">
                <a:latin typeface="PMingLiU"/>
                <a:cs typeface="PMingLiU"/>
              </a:rPr>
              <a:t>ed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by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dairy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industry.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Design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cha</a:t>
            </a:r>
            <a:r>
              <a:rPr dirty="0" sz="1000" spc="75">
                <a:latin typeface="PMingLiU"/>
                <a:cs typeface="PMingLiU"/>
              </a:rPr>
              <a:t>n</a:t>
            </a:r>
            <a:r>
              <a:rPr dirty="0" sz="1000" spc="25">
                <a:latin typeface="PMingLiU"/>
                <a:cs typeface="PMingLiU"/>
              </a:rPr>
              <a:t>ges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bowl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resulted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flow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second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liq</a:t>
            </a:r>
            <a:r>
              <a:rPr dirty="0" sz="1000" spc="65">
                <a:latin typeface="PMingLiU"/>
                <a:cs typeface="PMingLiU"/>
              </a:rPr>
              <a:t>u</a:t>
            </a:r>
            <a:r>
              <a:rPr dirty="0" sz="1000" spc="45">
                <a:latin typeface="PMingLiU"/>
                <a:cs typeface="PMingLiU"/>
              </a:rPr>
              <a:t>id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stream,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so-cal</a:t>
            </a:r>
            <a:r>
              <a:rPr dirty="0" sz="1000" spc="30">
                <a:latin typeface="PMingLiU"/>
                <a:cs typeface="PMingLiU"/>
              </a:rPr>
              <a:t>l</a:t>
            </a:r>
            <a:r>
              <a:rPr dirty="0" sz="1000" spc="50">
                <a:latin typeface="PMingLiU"/>
                <a:cs typeface="PMingLiU"/>
              </a:rPr>
              <a:t>ed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'ca</a:t>
            </a:r>
            <a:r>
              <a:rPr dirty="0" sz="1000" spc="70">
                <a:latin typeface="PMingLiU"/>
                <a:cs typeface="PMingLiU"/>
              </a:rPr>
              <a:t>r</a:t>
            </a:r>
            <a:r>
              <a:rPr dirty="0" sz="1000" spc="45">
                <a:latin typeface="PMingLiU"/>
                <a:cs typeface="PMingLiU"/>
              </a:rPr>
              <a:t>rier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liquid',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via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15">
                <a:latin typeface="PMingLiU"/>
                <a:cs typeface="PMingLiU"/>
              </a:rPr>
              <a:t>-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tion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disc,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through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nozz</a:t>
            </a:r>
            <a:r>
              <a:rPr dirty="0" sz="1000" spc="35">
                <a:latin typeface="PMingLiU"/>
                <a:cs typeface="PMingLiU"/>
              </a:rPr>
              <a:t>l</a:t>
            </a:r>
            <a:r>
              <a:rPr dirty="0" sz="1000" spc="30">
                <a:latin typeface="PMingLiU"/>
                <a:cs typeface="PMingLiU"/>
              </a:rPr>
              <a:t>es,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into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upp</a:t>
            </a:r>
            <a:r>
              <a:rPr dirty="0" sz="1000" spc="65">
                <a:latin typeface="PMingLiU"/>
                <a:cs typeface="PMingLiU"/>
              </a:rPr>
              <a:t>e</a:t>
            </a:r>
            <a:r>
              <a:rPr dirty="0" sz="1000" spc="70">
                <a:latin typeface="PMingLiU"/>
                <a:cs typeface="PMingLiU"/>
              </a:rPr>
              <a:t>r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cent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45">
                <a:latin typeface="PMingLiU"/>
                <a:cs typeface="PMingLiU"/>
              </a:rPr>
              <a:t>ipetal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pump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chamb</a:t>
            </a:r>
            <a:r>
              <a:rPr dirty="0" sz="1000" spc="60">
                <a:latin typeface="PMingLiU"/>
                <a:cs typeface="PMingLiU"/>
              </a:rPr>
              <a:t>e</a:t>
            </a:r>
            <a:r>
              <a:rPr dirty="0" sz="1000" spc="70">
                <a:latin typeface="PMingLiU"/>
                <a:cs typeface="PMingLiU"/>
              </a:rPr>
              <a:t>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where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it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dis</a:t>
            </a:r>
            <a:r>
              <a:rPr dirty="0" sz="1000" spc="45">
                <a:latin typeface="PMingLiU"/>
                <a:cs typeface="PMingLiU"/>
              </a:rPr>
              <a:t>c</a:t>
            </a:r>
            <a:r>
              <a:rPr dirty="0" sz="1000" spc="60">
                <a:latin typeface="PMingLiU"/>
                <a:cs typeface="PMingLiU"/>
              </a:rPr>
              <a:t>harged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foam-f</a:t>
            </a:r>
            <a:r>
              <a:rPr dirty="0" sz="1000" spc="45">
                <a:latin typeface="PMingLiU"/>
                <a:cs typeface="PMingLiU"/>
              </a:rPr>
              <a:t>r</a:t>
            </a:r>
            <a:r>
              <a:rPr dirty="0" sz="1000" spc="25">
                <a:latin typeface="PMingLiU"/>
                <a:cs typeface="PMingLiU"/>
              </a:rPr>
              <a:t>ee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under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press</a:t>
            </a:r>
            <a:r>
              <a:rPr dirty="0" sz="1000" spc="60">
                <a:latin typeface="PMingLiU"/>
                <a:cs typeface="PMingLiU"/>
              </a:rPr>
              <a:t>u</a:t>
            </a:r>
            <a:r>
              <a:rPr dirty="0" sz="1000" spc="45">
                <a:latin typeface="PMingLiU"/>
                <a:cs typeface="PMingLiU"/>
              </a:rPr>
              <a:t>re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from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65">
                <a:latin typeface="PMingLiU"/>
                <a:cs typeface="PMingLiU"/>
              </a:rPr>
              <a:t>tor.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92791" y="687004"/>
            <a:ext cx="2911475" cy="15189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 indent="127000">
              <a:lnSpc>
                <a:spcPct val="100000"/>
              </a:lnSpc>
            </a:pPr>
            <a:r>
              <a:rPr dirty="0" sz="1000" spc="5">
                <a:latin typeface="PMingLiU"/>
                <a:cs typeface="PMingLiU"/>
              </a:rPr>
              <a:t>By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means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latest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techno</a:t>
            </a:r>
            <a:r>
              <a:rPr dirty="0" sz="1000" spc="45">
                <a:latin typeface="PMingLiU"/>
                <a:cs typeface="PMingLiU"/>
              </a:rPr>
              <a:t>l</a:t>
            </a:r>
            <a:r>
              <a:rPr dirty="0" sz="1000" spc="45">
                <a:latin typeface="PMingLiU"/>
                <a:cs typeface="PMingLiU"/>
              </a:rPr>
              <a:t>ogy,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lar</a:t>
            </a:r>
            <a:r>
              <a:rPr dirty="0" sz="1000" spc="65">
                <a:latin typeface="PMingLiU"/>
                <a:cs typeface="PMingLiU"/>
              </a:rPr>
              <a:t>g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con-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tinuous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flow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carrier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liquid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conveys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bact</a:t>
            </a:r>
            <a:r>
              <a:rPr dirty="0" sz="1000" spc="65">
                <a:latin typeface="PMingLiU"/>
                <a:cs typeface="PMingLiU"/>
              </a:rPr>
              <a:t>e</a:t>
            </a:r>
            <a:r>
              <a:rPr dirty="0" sz="1000" spc="55">
                <a:latin typeface="PMingLiU"/>
                <a:cs typeface="PMingLiU"/>
              </a:rPr>
              <a:t>ria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into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high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g</a:t>
            </a:r>
            <a:r>
              <a:rPr dirty="0" sz="1000" spc="90">
                <a:latin typeface="Times New Roman"/>
                <a:cs typeface="Times New Roman"/>
              </a:rPr>
              <a:t> </a:t>
            </a:r>
            <a:r>
              <a:rPr dirty="0" sz="1000" spc="45">
                <a:latin typeface="PMingLiU"/>
                <a:cs typeface="PMingLiU"/>
              </a:rPr>
              <a:t>force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area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clarifi</a:t>
            </a:r>
            <a:r>
              <a:rPr dirty="0" sz="1000" spc="35">
                <a:latin typeface="PMingLiU"/>
                <a:cs typeface="PMingLiU"/>
              </a:rPr>
              <a:t>e</a:t>
            </a:r>
            <a:r>
              <a:rPr dirty="0" sz="1000" spc="55">
                <a:latin typeface="PMingLiU"/>
                <a:cs typeface="PMingLiU"/>
              </a:rPr>
              <a:t>r.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This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proce</a:t>
            </a:r>
            <a:r>
              <a:rPr dirty="0" sz="1000" spc="50">
                <a:latin typeface="PMingLiU"/>
                <a:cs typeface="PMingLiU"/>
              </a:rPr>
              <a:t>s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was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devel</a:t>
            </a:r>
            <a:r>
              <a:rPr dirty="0" sz="1000" spc="50">
                <a:latin typeface="PMingLiU"/>
                <a:cs typeface="PMingLiU"/>
              </a:rPr>
              <a:t>o</a:t>
            </a:r>
            <a:r>
              <a:rPr dirty="0" sz="1000" spc="60">
                <a:latin typeface="PMingLiU"/>
                <a:cs typeface="PMingLiU"/>
              </a:rPr>
              <a:t>ped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patented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by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Wes</a:t>
            </a:r>
            <a:r>
              <a:rPr dirty="0" sz="1000" spc="35">
                <a:latin typeface="PMingLiU"/>
                <a:cs typeface="PMingLiU"/>
              </a:rPr>
              <a:t>t</a:t>
            </a:r>
            <a:r>
              <a:rPr dirty="0" sz="1000" spc="40">
                <a:latin typeface="PMingLiU"/>
                <a:cs typeface="PMingLiU"/>
              </a:rPr>
              <a:t>falia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Separat</a:t>
            </a:r>
            <a:r>
              <a:rPr dirty="0" sz="1000" spc="75">
                <a:latin typeface="PMingLiU"/>
                <a:cs typeface="PMingLiU"/>
              </a:rPr>
              <a:t>o</a:t>
            </a:r>
            <a:r>
              <a:rPr dirty="0" sz="1000" spc="55">
                <a:latin typeface="PMingLiU"/>
                <a:cs typeface="PMingLiU"/>
              </a:rPr>
              <a:t>r.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amount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carr</a:t>
            </a:r>
            <a:r>
              <a:rPr dirty="0" sz="1000" spc="50">
                <a:latin typeface="PMingLiU"/>
                <a:cs typeface="PMingLiU"/>
              </a:rPr>
              <a:t>i</a:t>
            </a:r>
            <a:r>
              <a:rPr dirty="0" sz="1000" spc="45">
                <a:latin typeface="PMingLiU"/>
                <a:cs typeface="PMingLiU"/>
              </a:rPr>
              <a:t>er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liq</a:t>
            </a:r>
            <a:r>
              <a:rPr dirty="0" sz="1000" spc="65">
                <a:latin typeface="PMingLiU"/>
                <a:cs typeface="PMingLiU"/>
              </a:rPr>
              <a:t>u</a:t>
            </a:r>
            <a:r>
              <a:rPr dirty="0" sz="1000" spc="45">
                <a:latin typeface="PMingLiU"/>
                <a:cs typeface="PMingLiU"/>
              </a:rPr>
              <a:t>id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recircu</a:t>
            </a:r>
            <a:r>
              <a:rPr dirty="0" sz="1000" spc="40">
                <a:latin typeface="PMingLiU"/>
                <a:cs typeface="PMingLiU"/>
              </a:rPr>
              <a:t>l</a:t>
            </a:r>
            <a:r>
              <a:rPr dirty="0" sz="1000" spc="65">
                <a:latin typeface="PMingLiU"/>
                <a:cs typeface="PMingLiU"/>
              </a:rPr>
              <a:t>ated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must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regulat</a:t>
            </a:r>
            <a:r>
              <a:rPr dirty="0" sz="1000" spc="60">
                <a:latin typeface="PMingLiU"/>
                <a:cs typeface="PMingLiU"/>
              </a:rPr>
              <a:t>e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according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comp</a:t>
            </a:r>
            <a:r>
              <a:rPr dirty="0" sz="1000" spc="75">
                <a:latin typeface="PMingLiU"/>
                <a:cs typeface="PMingLiU"/>
              </a:rPr>
              <a:t>o</a:t>
            </a:r>
            <a:r>
              <a:rPr dirty="0" sz="1000" spc="45">
                <a:latin typeface="PMingLiU"/>
                <a:cs typeface="PMingLiU"/>
              </a:rPr>
              <a:t>sition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raw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m</a:t>
            </a:r>
            <a:r>
              <a:rPr dirty="0" sz="1000" spc="35">
                <a:latin typeface="PMingLiU"/>
                <a:cs typeface="PMingLiU"/>
              </a:rPr>
              <a:t>i</a:t>
            </a:r>
            <a:r>
              <a:rPr dirty="0" sz="1000" spc="45">
                <a:latin typeface="PMingLiU"/>
                <a:cs typeface="PMingLiU"/>
              </a:rPr>
              <a:t>lk.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100">
                <a:latin typeface="PMingLiU"/>
                <a:cs typeface="PMingLiU"/>
              </a:rPr>
              <a:t>Our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experience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has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shown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155">
                <a:latin typeface="PMingLiU"/>
                <a:cs typeface="PMingLiU"/>
              </a:rPr>
              <a:t>3</a:t>
            </a:r>
            <a:r>
              <a:rPr dirty="0" sz="1000" spc="110">
                <a:latin typeface="PMingLiU"/>
                <a:cs typeface="PMingLiU"/>
              </a:rPr>
              <a:t>-</a:t>
            </a:r>
            <a:r>
              <a:rPr dirty="0" sz="1000" spc="145">
                <a:latin typeface="PMingLiU"/>
                <a:cs typeface="PMingLiU"/>
              </a:rPr>
              <a:t>5%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feed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centrif</a:t>
            </a:r>
            <a:r>
              <a:rPr dirty="0" sz="1000" spc="70">
                <a:latin typeface="PMingLiU"/>
                <a:cs typeface="PMingLiU"/>
              </a:rPr>
              <a:t>u</a:t>
            </a:r>
            <a:r>
              <a:rPr dirty="0" sz="1000" spc="25">
                <a:latin typeface="PMingLiU"/>
                <a:cs typeface="PMingLiU"/>
              </a:rPr>
              <a:t>ge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sh</a:t>
            </a:r>
            <a:r>
              <a:rPr dirty="0" sz="1000" spc="65">
                <a:latin typeface="PMingLiU"/>
                <a:cs typeface="PMingLiU"/>
              </a:rPr>
              <a:t>o</a:t>
            </a:r>
            <a:r>
              <a:rPr dirty="0" sz="1000" spc="55">
                <a:latin typeface="PMingLiU"/>
                <a:cs typeface="PMingLiU"/>
              </a:rPr>
              <a:t>uld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recycl</a:t>
            </a:r>
            <a:r>
              <a:rPr dirty="0" sz="1000" spc="45">
                <a:latin typeface="PMingLiU"/>
                <a:cs typeface="PMingLiU"/>
              </a:rPr>
              <a:t>e</a:t>
            </a:r>
            <a:r>
              <a:rPr dirty="0" sz="1000" spc="60">
                <a:latin typeface="PMingLiU"/>
                <a:cs typeface="PMingLiU"/>
              </a:rPr>
              <a:t>d.</a:t>
            </a:r>
            <a:endParaRPr sz="1000">
              <a:latin typeface="PMingLiU"/>
              <a:cs typeface="PMingLiU"/>
            </a:endParaRPr>
          </a:p>
          <a:p>
            <a:pPr algn="just" marL="12700" marR="5715" indent="126364">
              <a:lnSpc>
                <a:spcPts val="1200"/>
              </a:lnSpc>
              <a:spcBef>
                <a:spcPts val="35"/>
              </a:spcBef>
            </a:pP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above-</a:t>
            </a:r>
            <a:r>
              <a:rPr dirty="0" sz="1000" spc="100">
                <a:latin typeface="PMingLiU"/>
                <a:cs typeface="PMingLiU"/>
              </a:rPr>
              <a:t>m</a:t>
            </a:r>
            <a:r>
              <a:rPr dirty="0" sz="1000" spc="55">
                <a:latin typeface="PMingLiU"/>
                <a:cs typeface="PMingLiU"/>
              </a:rPr>
              <a:t>entioned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system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has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foll</a:t>
            </a:r>
            <a:r>
              <a:rPr dirty="0" sz="1000" spc="65">
                <a:latin typeface="PMingLiU"/>
                <a:cs typeface="PMingLiU"/>
              </a:rPr>
              <a:t>o</a:t>
            </a:r>
            <a:r>
              <a:rPr dirty="0" sz="1000" spc="55">
                <a:latin typeface="PMingLiU"/>
                <a:cs typeface="PMingLiU"/>
              </a:rPr>
              <a:t>wing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90">
                <a:latin typeface="PMingLiU"/>
                <a:cs typeface="PMingLiU"/>
              </a:rPr>
              <a:t>d</a:t>
            </a:r>
            <a:r>
              <a:rPr dirty="0" sz="1000" spc="45">
                <a:latin typeface="PMingLiU"/>
                <a:cs typeface="PMingLiU"/>
              </a:rPr>
              <a:t>vantages: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93058" y="2331877"/>
            <a:ext cx="2910205" cy="6070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45415" marR="5715" indent="-132715">
              <a:lnSpc>
                <a:spcPct val="100000"/>
              </a:lnSpc>
              <a:buSzPct val="110000"/>
              <a:buFont typeface="Arial"/>
              <a:buChar char="•"/>
              <a:tabLst>
                <a:tab pos="146050" algn="l"/>
              </a:tabLst>
            </a:pPr>
            <a:r>
              <a:rPr dirty="0" sz="1000" spc="40">
                <a:latin typeface="PMingLiU"/>
                <a:cs typeface="PMingLiU"/>
              </a:rPr>
              <a:t>gentle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ha</a:t>
            </a:r>
            <a:r>
              <a:rPr dirty="0" sz="1000" spc="85">
                <a:latin typeface="PMingLiU"/>
                <a:cs typeface="PMingLiU"/>
              </a:rPr>
              <a:t>n</a:t>
            </a:r>
            <a:r>
              <a:rPr dirty="0" sz="1000" spc="45">
                <a:latin typeface="PMingLiU"/>
                <a:cs typeface="PMingLiU"/>
              </a:rPr>
              <a:t>dling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pro</a:t>
            </a:r>
            <a:r>
              <a:rPr dirty="0" sz="1000" spc="85">
                <a:latin typeface="PMingLiU"/>
                <a:cs typeface="PMingLiU"/>
              </a:rPr>
              <a:t>d</a:t>
            </a:r>
            <a:r>
              <a:rPr dirty="0" sz="1000" spc="55">
                <a:latin typeface="PMingLiU"/>
                <a:cs typeface="PMingLiU"/>
              </a:rPr>
              <a:t>uct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via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so-c</a:t>
            </a:r>
            <a:r>
              <a:rPr dirty="0" sz="1000" spc="50">
                <a:latin typeface="PMingLiU"/>
                <a:cs typeface="PMingLiU"/>
              </a:rPr>
              <a:t>a</a:t>
            </a:r>
            <a:r>
              <a:rPr dirty="0" sz="1000" spc="35">
                <a:latin typeface="PMingLiU"/>
                <a:cs typeface="PMingLiU"/>
              </a:rPr>
              <a:t>lled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soft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str</a:t>
            </a:r>
            <a:r>
              <a:rPr dirty="0" sz="1000" spc="60">
                <a:latin typeface="PMingLiU"/>
                <a:cs typeface="PMingLiU"/>
              </a:rPr>
              <a:t>e</a:t>
            </a:r>
            <a:r>
              <a:rPr dirty="0" sz="1000" spc="90">
                <a:latin typeface="PMingLiU"/>
                <a:cs typeface="PMingLiU"/>
              </a:rPr>
              <a:t>am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feed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system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means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dis</a:t>
            </a:r>
            <a:r>
              <a:rPr dirty="0" sz="1000" spc="45">
                <a:latin typeface="PMingLiU"/>
                <a:cs typeface="PMingLiU"/>
              </a:rPr>
              <a:t>r</a:t>
            </a:r>
            <a:r>
              <a:rPr dirty="0" sz="1000" spc="65">
                <a:latin typeface="PMingLiU"/>
                <a:cs typeface="PMingLiU"/>
              </a:rPr>
              <a:t>uption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bact</a:t>
            </a:r>
            <a:r>
              <a:rPr dirty="0" sz="1000" spc="65">
                <a:latin typeface="PMingLiU"/>
                <a:cs typeface="PMingLiU"/>
              </a:rPr>
              <a:t>e</a:t>
            </a:r>
            <a:r>
              <a:rPr dirty="0" sz="1000" spc="45">
                <a:latin typeface="PMingLiU"/>
                <a:cs typeface="PMingLiU"/>
              </a:rPr>
              <a:t>rial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colon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20">
                <a:latin typeface="PMingLiU"/>
                <a:cs typeface="PMingLiU"/>
              </a:rPr>
              <a:t>es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does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not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occur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inlet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93058" y="2938835"/>
            <a:ext cx="2909570" cy="2006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45415" indent="-132715">
              <a:lnSpc>
                <a:spcPct val="100000"/>
              </a:lnSpc>
              <a:buSzPct val="110000"/>
              <a:buFont typeface="Arial"/>
              <a:buChar char="•"/>
              <a:tabLst>
                <a:tab pos="146050" algn="l"/>
              </a:tabLst>
            </a:pPr>
            <a:r>
              <a:rPr dirty="0" sz="1000" spc="55">
                <a:latin typeface="PMingLiU"/>
                <a:cs typeface="PMingLiU"/>
              </a:rPr>
              <a:t>stagn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60">
                <a:latin typeface="PMingLiU"/>
                <a:cs typeface="PMingLiU"/>
              </a:rPr>
              <a:t>tion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points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a</a:t>
            </a:r>
            <a:r>
              <a:rPr dirty="0" sz="1000" spc="45">
                <a:latin typeface="PMingLiU"/>
                <a:cs typeface="PMingLiU"/>
              </a:rPr>
              <a:t>re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a</a:t>
            </a:r>
            <a:r>
              <a:rPr dirty="0" sz="1000" spc="50">
                <a:latin typeface="PMingLiU"/>
                <a:cs typeface="PMingLiU"/>
              </a:rPr>
              <a:t>voided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a</a:t>
            </a:r>
            <a:r>
              <a:rPr dirty="0" sz="1000" spc="70">
                <a:latin typeface="PMingLiU"/>
                <a:cs typeface="PMingLiU"/>
              </a:rPr>
              <a:t>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same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93058" y="3067338"/>
            <a:ext cx="2910840" cy="18459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45415" marR="5080" indent="-635">
              <a:lnSpc>
                <a:spcPct val="100000"/>
              </a:lnSpc>
            </a:pPr>
            <a:r>
              <a:rPr dirty="0" sz="1000" spc="50">
                <a:latin typeface="PMingLiU"/>
                <a:cs typeface="PMingLiU"/>
              </a:rPr>
              <a:t>time</a:t>
            </a:r>
            <a:r>
              <a:rPr dirty="0" sz="1000" spc="50">
                <a:latin typeface="PMingLiU"/>
                <a:cs typeface="PMingLiU"/>
              </a:rPr>
              <a:t> 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flow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velociti</a:t>
            </a:r>
            <a:r>
              <a:rPr dirty="0" sz="1000" spc="50">
                <a:latin typeface="PMingLiU"/>
                <a:cs typeface="PMingLiU"/>
              </a:rPr>
              <a:t>e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grea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45">
                <a:latin typeface="PMingLiU"/>
                <a:cs typeface="PMingLiU"/>
              </a:rPr>
              <a:t>er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than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1.5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ms</a:t>
            </a:r>
            <a:r>
              <a:rPr dirty="0" baseline="38461" sz="975" spc="532">
                <a:latin typeface="Arial"/>
                <a:cs typeface="Arial"/>
              </a:rPr>
              <a:t>-</a:t>
            </a:r>
            <a:r>
              <a:rPr dirty="0" baseline="38461" sz="975" spc="157">
                <a:latin typeface="PMingLiU"/>
                <a:cs typeface="PMingLiU"/>
              </a:rPr>
              <a:t>1</a:t>
            </a:r>
            <a:r>
              <a:rPr dirty="0" baseline="38461" sz="975">
                <a:latin typeface="PMingLiU"/>
                <a:cs typeface="PMingLiU"/>
              </a:rPr>
              <a:t>   </a:t>
            </a:r>
            <a:r>
              <a:rPr dirty="0" baseline="38461" sz="975" spc="-37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are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assur</a:t>
            </a:r>
            <a:r>
              <a:rPr dirty="0" sz="1000" spc="55">
                <a:latin typeface="PMingLiU"/>
                <a:cs typeface="PMingLiU"/>
              </a:rPr>
              <a:t>e</a:t>
            </a:r>
            <a:r>
              <a:rPr dirty="0" sz="1000" spc="80">
                <a:latin typeface="PMingLiU"/>
                <a:cs typeface="PMingLiU"/>
              </a:rPr>
              <a:t>d</a:t>
            </a:r>
            <a:endParaRPr sz="1000">
              <a:latin typeface="PMingLiU"/>
              <a:cs typeface="PMingLiU"/>
            </a:endParaRPr>
          </a:p>
          <a:p>
            <a:pPr marL="145415" marR="5080" indent="-132715">
              <a:lnSpc>
                <a:spcPts val="1200"/>
              </a:lnSpc>
              <a:spcBef>
                <a:spcPts val="35"/>
              </a:spcBef>
              <a:buSzPct val="110000"/>
              <a:buFont typeface="Arial"/>
              <a:buChar char="•"/>
              <a:tabLst>
                <a:tab pos="146050" algn="l"/>
              </a:tabLst>
            </a:pP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separat</a:t>
            </a:r>
            <a:r>
              <a:rPr dirty="0" sz="1000" spc="45">
                <a:latin typeface="PMingLiU"/>
                <a:cs typeface="PMingLiU"/>
              </a:rPr>
              <a:t>i</a:t>
            </a:r>
            <a:r>
              <a:rPr dirty="0" sz="1000" spc="50">
                <a:latin typeface="PMingLiU"/>
                <a:cs typeface="PMingLiU"/>
              </a:rPr>
              <a:t>ng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disc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des</a:t>
            </a:r>
            <a:r>
              <a:rPr dirty="0" sz="1000" spc="30">
                <a:latin typeface="PMingLiU"/>
                <a:cs typeface="PMingLiU"/>
              </a:rPr>
              <a:t>i</a:t>
            </a:r>
            <a:r>
              <a:rPr dirty="0" sz="1000" spc="50">
                <a:latin typeface="PMingLiU"/>
                <a:cs typeface="PMingLiU"/>
              </a:rPr>
              <a:t>gned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position</a:t>
            </a:r>
            <a:r>
              <a:rPr dirty="0" sz="1000" spc="60">
                <a:latin typeface="PMingLiU"/>
                <a:cs typeface="PMingLiU"/>
              </a:rPr>
              <a:t>e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sedimen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50">
                <a:latin typeface="PMingLiU"/>
                <a:cs typeface="PMingLiU"/>
              </a:rPr>
              <a:t>-holding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space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bowl</a:t>
            </a:r>
            <a:endParaRPr sz="1000">
              <a:latin typeface="PMingLiU"/>
              <a:cs typeface="PMingLiU"/>
            </a:endParaRPr>
          </a:p>
          <a:p>
            <a:pPr marL="145415" indent="-132715">
              <a:lnSpc>
                <a:spcPts val="1150"/>
              </a:lnSpc>
              <a:buSzPct val="110000"/>
              <a:buFont typeface="Arial"/>
              <a:buChar char="•"/>
              <a:tabLst>
                <a:tab pos="146050" algn="l"/>
              </a:tabLst>
            </a:pP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adjustab</a:t>
            </a:r>
            <a:r>
              <a:rPr dirty="0" sz="1000" spc="45">
                <a:latin typeface="PMingLiU"/>
                <a:cs typeface="PMingLiU"/>
              </a:rPr>
              <a:t>l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volume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carrier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liquid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can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endParaRPr sz="1000">
              <a:latin typeface="PMingLiU"/>
              <a:cs typeface="PMingLiU"/>
            </a:endParaRPr>
          </a:p>
          <a:p>
            <a:pPr algn="just" marL="145415" marR="5080">
              <a:lnSpc>
                <a:spcPts val="1200"/>
              </a:lnSpc>
              <a:spcBef>
                <a:spcPts val="35"/>
              </a:spcBef>
            </a:pPr>
            <a:r>
              <a:rPr dirty="0" sz="1000" spc="35">
                <a:latin typeface="PMingLiU"/>
                <a:cs typeface="PMingLiU"/>
              </a:rPr>
              <a:t>set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so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b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45">
                <a:latin typeface="PMingLiU"/>
                <a:cs typeface="PMingLiU"/>
              </a:rPr>
              <a:t>cterial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count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ro</a:t>
            </a:r>
            <a:r>
              <a:rPr dirty="0" sz="1000" spc="90">
                <a:latin typeface="PMingLiU"/>
                <a:cs typeface="PMingLiU"/>
              </a:rPr>
              <a:t>u</a:t>
            </a:r>
            <a:r>
              <a:rPr dirty="0" sz="1000" spc="35">
                <a:latin typeface="PMingLiU"/>
                <a:cs typeface="PMingLiU"/>
              </a:rPr>
              <a:t>ghly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same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90">
                <a:latin typeface="PMingLiU"/>
                <a:cs typeface="PMingLiU"/>
              </a:rPr>
              <a:t>un</a:t>
            </a:r>
            <a:r>
              <a:rPr dirty="0" sz="1000" spc="55">
                <a:latin typeface="PMingLiU"/>
                <a:cs typeface="PMingLiU"/>
              </a:rPr>
              <a:t>t</a:t>
            </a:r>
            <a:r>
              <a:rPr dirty="0" sz="1000" spc="55">
                <a:latin typeface="PMingLiU"/>
                <a:cs typeface="PMingLiU"/>
              </a:rPr>
              <a:t>reated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milk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or,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maximu</a:t>
            </a:r>
            <a:r>
              <a:rPr dirty="0" sz="1000" spc="110">
                <a:latin typeface="PMingLiU"/>
                <a:cs typeface="PMingLiU"/>
              </a:rPr>
              <a:t>m</a:t>
            </a:r>
            <a:r>
              <a:rPr dirty="0" sz="1000" spc="45">
                <a:latin typeface="PMingLiU"/>
                <a:cs typeface="PMingLiU"/>
              </a:rPr>
              <a:t>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t</a:t>
            </a:r>
            <a:r>
              <a:rPr dirty="0" sz="1000" spc="125">
                <a:latin typeface="PMingLiU"/>
                <a:cs typeface="PMingLiU"/>
              </a:rPr>
              <a:t>w</a:t>
            </a:r>
            <a:r>
              <a:rPr dirty="0" sz="1000" spc="25">
                <a:latin typeface="PMingLiU"/>
                <a:cs typeface="PMingLiU"/>
              </a:rPr>
              <a:t>ice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as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high</a:t>
            </a:r>
            <a:endParaRPr sz="1000">
              <a:latin typeface="PMingLiU"/>
              <a:cs typeface="PMingLiU"/>
            </a:endParaRPr>
          </a:p>
          <a:p>
            <a:pPr marL="145415" indent="-132715">
              <a:lnSpc>
                <a:spcPts val="1155"/>
              </a:lnSpc>
              <a:buSzPct val="110000"/>
              <a:buFont typeface="Arial"/>
              <a:buChar char="•"/>
              <a:tabLst>
                <a:tab pos="146050" algn="l"/>
              </a:tabLst>
            </a:pP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precise</a:t>
            </a:r>
            <a:r>
              <a:rPr dirty="0" sz="1000">
                <a:latin typeface="PMingLiU"/>
                <a:cs typeface="PMingLiU"/>
              </a:rPr>
              <a:t>   </a:t>
            </a:r>
            <a:r>
              <a:rPr dirty="0" sz="1000" spc="20">
                <a:latin typeface="PMingLiU"/>
                <a:cs typeface="PMingLiU"/>
              </a:rPr>
              <a:t>ej</a:t>
            </a:r>
            <a:r>
              <a:rPr dirty="0" sz="1000" spc="30">
                <a:latin typeface="PMingLiU"/>
                <a:cs typeface="PMingLiU"/>
              </a:rPr>
              <a:t>e</a:t>
            </a:r>
            <a:r>
              <a:rPr dirty="0" sz="1000" spc="55">
                <a:latin typeface="PMingLiU"/>
                <a:cs typeface="PMingLiU"/>
              </a:rPr>
              <a:t>ction</a:t>
            </a:r>
            <a:r>
              <a:rPr dirty="0" sz="1000">
                <a:latin typeface="PMingLiU"/>
                <a:cs typeface="PMingLiU"/>
              </a:rPr>
              <a:t>   </a:t>
            </a:r>
            <a:r>
              <a:rPr dirty="0" sz="1000" spc="40">
                <a:latin typeface="PMingLiU"/>
                <a:cs typeface="PMingLiU"/>
              </a:rPr>
              <a:t>system</a:t>
            </a:r>
            <a:r>
              <a:rPr dirty="0" sz="1000">
                <a:latin typeface="PMingLiU"/>
                <a:cs typeface="PMingLiU"/>
              </a:rPr>
              <a:t>  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provid</a:t>
            </a:r>
            <a:r>
              <a:rPr dirty="0" sz="1000" spc="60">
                <a:latin typeface="PMingLiU"/>
                <a:cs typeface="PMingLiU"/>
              </a:rPr>
              <a:t>e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by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</a:t>
            </a:r>
            <a:endParaRPr sz="1000">
              <a:latin typeface="PMingLiU"/>
              <a:cs typeface="PMingLiU"/>
            </a:endParaRPr>
          </a:p>
          <a:p>
            <a:pPr algn="just" marL="145415" marR="5080">
              <a:lnSpc>
                <a:spcPts val="1200"/>
              </a:lnSpc>
              <a:spcBef>
                <a:spcPts val="35"/>
              </a:spcBef>
            </a:pPr>
            <a:r>
              <a:rPr dirty="0" sz="1000" spc="65">
                <a:latin typeface="PMingLiU"/>
                <a:cs typeface="PMingLiU"/>
              </a:rPr>
              <a:t>optim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45">
                <a:latin typeface="PMingLiU"/>
                <a:cs typeface="PMingLiU"/>
              </a:rPr>
              <a:t>zed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hydrau</a:t>
            </a:r>
            <a:r>
              <a:rPr dirty="0" sz="1000" spc="40">
                <a:latin typeface="PMingLiU"/>
                <a:cs typeface="PMingLiU"/>
              </a:rPr>
              <a:t>l</a:t>
            </a:r>
            <a:r>
              <a:rPr dirty="0" sz="1000" spc="20">
                <a:latin typeface="PMingLiU"/>
                <a:cs typeface="PMingLiU"/>
              </a:rPr>
              <a:t>ic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system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for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fast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op</a:t>
            </a:r>
            <a:r>
              <a:rPr dirty="0" sz="1000" spc="60">
                <a:latin typeface="PMingLiU"/>
                <a:cs typeface="PMingLiU"/>
              </a:rPr>
              <a:t>e</a:t>
            </a:r>
            <a:r>
              <a:rPr dirty="0" sz="1000" spc="50">
                <a:latin typeface="PMingLiU"/>
                <a:cs typeface="PMingLiU"/>
              </a:rPr>
              <a:t>ning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closing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bowl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(mo</a:t>
            </a:r>
            <a:r>
              <a:rPr dirty="0" sz="1000" spc="55">
                <a:latin typeface="PMingLiU"/>
                <a:cs typeface="PMingLiU"/>
              </a:rPr>
              <a:t>v</a:t>
            </a:r>
            <a:r>
              <a:rPr dirty="0" sz="1000" spc="40">
                <a:latin typeface="PMingLiU"/>
                <a:cs typeface="PMingLiU"/>
              </a:rPr>
              <a:t>ing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sliding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pisto</a:t>
            </a:r>
            <a:r>
              <a:rPr dirty="0" sz="1000" spc="75">
                <a:latin typeface="PMingLiU"/>
                <a:cs typeface="PMingLiU"/>
              </a:rPr>
              <a:t>n</a:t>
            </a:r>
            <a:r>
              <a:rPr dirty="0" sz="1000" spc="30">
                <a:latin typeface="PMingLiU"/>
                <a:cs typeface="PMingLiU"/>
              </a:rPr>
              <a:t>).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92767" y="5064447"/>
            <a:ext cx="2910840" cy="9118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</a:pPr>
            <a:r>
              <a:rPr dirty="0" sz="1000" spc="80">
                <a:latin typeface="PMingLiU"/>
                <a:cs typeface="PMingLiU"/>
              </a:rPr>
              <a:t>Wi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80">
                <a:latin typeface="PMingLiU"/>
                <a:cs typeface="PMingLiU"/>
              </a:rPr>
              <a:t>h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above-</a:t>
            </a:r>
            <a:r>
              <a:rPr dirty="0" sz="1000" spc="100">
                <a:latin typeface="PMingLiU"/>
                <a:cs typeface="PMingLiU"/>
              </a:rPr>
              <a:t>m</a:t>
            </a:r>
            <a:r>
              <a:rPr dirty="0" sz="1000" spc="55">
                <a:latin typeface="PMingLiU"/>
                <a:cs typeface="PMingLiU"/>
              </a:rPr>
              <a:t>entioned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system,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only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eject</a:t>
            </a:r>
            <a:r>
              <a:rPr dirty="0" sz="1000" spc="45">
                <a:latin typeface="PMingLiU"/>
                <a:cs typeface="PMingLiU"/>
              </a:rPr>
              <a:t>e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co</a:t>
            </a:r>
            <a:r>
              <a:rPr dirty="0" sz="1000" spc="70">
                <a:latin typeface="PMingLiU"/>
                <a:cs typeface="PMingLiU"/>
              </a:rPr>
              <a:t>n</a:t>
            </a:r>
            <a:r>
              <a:rPr dirty="0" sz="1000" spc="55">
                <a:latin typeface="PMingLiU"/>
                <a:cs typeface="PMingLiU"/>
              </a:rPr>
              <a:t>centrate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(by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part</a:t>
            </a:r>
            <a:r>
              <a:rPr dirty="0" sz="1000" spc="50">
                <a:latin typeface="PMingLiU"/>
                <a:cs typeface="PMingLiU"/>
              </a:rPr>
              <a:t>i</a:t>
            </a:r>
            <a:r>
              <a:rPr dirty="0" sz="1000" spc="50">
                <a:latin typeface="PMingLiU"/>
                <a:cs typeface="PMingLiU"/>
              </a:rPr>
              <a:t>al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disc</a:t>
            </a:r>
            <a:r>
              <a:rPr dirty="0" sz="1000" spc="55">
                <a:latin typeface="PMingLiU"/>
                <a:cs typeface="PMingLiU"/>
              </a:rPr>
              <a:t>h</a:t>
            </a:r>
            <a:r>
              <a:rPr dirty="0" sz="1000" spc="40">
                <a:latin typeface="PMingLiU"/>
                <a:cs typeface="PMingLiU"/>
              </a:rPr>
              <a:t>arges)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needs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sep-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arat</a:t>
            </a:r>
            <a:r>
              <a:rPr dirty="0" sz="1000" spc="80">
                <a:latin typeface="PMingLiU"/>
                <a:cs typeface="PMingLiU"/>
              </a:rPr>
              <a:t>e</a:t>
            </a:r>
            <a:r>
              <a:rPr dirty="0" sz="1000" spc="20">
                <a:latin typeface="PMingLiU"/>
                <a:cs typeface="PMingLiU"/>
              </a:rPr>
              <a:t>ly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treated.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This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volume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only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90">
                <a:latin typeface="PMingLiU"/>
                <a:cs typeface="PMingLiU"/>
              </a:rPr>
              <a:t>0.1-0</a:t>
            </a:r>
            <a:r>
              <a:rPr dirty="0" sz="1000" spc="60">
                <a:latin typeface="PMingLiU"/>
                <a:cs typeface="PMingLiU"/>
              </a:rPr>
              <a:t>.</a:t>
            </a:r>
            <a:r>
              <a:rPr dirty="0" sz="1000" spc="145">
                <a:latin typeface="PMingLiU"/>
                <a:cs typeface="PMingLiU"/>
              </a:rPr>
              <a:t>3%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feed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cent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35">
                <a:latin typeface="PMingLiU"/>
                <a:cs typeface="PMingLiU"/>
              </a:rPr>
              <a:t>ifuge,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which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most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cases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dis-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rega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55">
                <a:latin typeface="PMingLiU"/>
                <a:cs typeface="PMingLiU"/>
              </a:rPr>
              <a:t>ded.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small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volu</a:t>
            </a:r>
            <a:r>
              <a:rPr dirty="0" sz="1000" spc="95">
                <a:latin typeface="PMingLiU"/>
                <a:cs typeface="PMingLiU"/>
              </a:rPr>
              <a:t>m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does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not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econ</a:t>
            </a:r>
            <a:r>
              <a:rPr dirty="0" sz="1000" spc="70">
                <a:latin typeface="PMingLiU"/>
                <a:cs typeface="PMingLiU"/>
              </a:rPr>
              <a:t>o</a:t>
            </a:r>
            <a:r>
              <a:rPr dirty="0" sz="1000" spc="40">
                <a:latin typeface="PMingLiU"/>
                <a:cs typeface="PMingLiU"/>
              </a:rPr>
              <a:t>mically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jus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20">
                <a:latin typeface="PMingLiU"/>
                <a:cs typeface="PMingLiU"/>
              </a:rPr>
              <a:t>ify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recov</a:t>
            </a:r>
            <a:r>
              <a:rPr dirty="0" sz="1000" spc="50">
                <a:latin typeface="PMingLiU"/>
                <a:cs typeface="PMingLiU"/>
              </a:rPr>
              <a:t>e</a:t>
            </a:r>
            <a:r>
              <a:rPr dirty="0" sz="1000" spc="45">
                <a:latin typeface="PMingLiU"/>
                <a:cs typeface="PMingLiU"/>
              </a:rPr>
              <a:t>ry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this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seconda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25">
                <a:latin typeface="PMingLiU"/>
                <a:cs typeface="PMingLiU"/>
              </a:rPr>
              <a:t>y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stream.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592830" y="6326230"/>
            <a:ext cx="2910205" cy="4197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715">
              <a:lnSpc>
                <a:spcPct val="101600"/>
              </a:lnSpc>
            </a:pPr>
            <a:r>
              <a:rPr dirty="0" sz="900" spc="-5" i="1">
                <a:latin typeface="Arial"/>
                <a:cs typeface="Arial"/>
              </a:rPr>
              <a:t>See</a:t>
            </a:r>
            <a:r>
              <a:rPr dirty="0" sz="900" spc="-5" i="1">
                <a:latin typeface="Arial"/>
                <a:cs typeface="Arial"/>
              </a:rPr>
              <a:t>  </a:t>
            </a:r>
            <a:r>
              <a:rPr dirty="0" sz="900" spc="-65" i="1">
                <a:latin typeface="Arial"/>
                <a:cs typeface="Arial"/>
              </a:rPr>
              <a:t> </a:t>
            </a:r>
            <a:r>
              <a:rPr dirty="0" sz="900" spc="-5" i="1">
                <a:latin typeface="Arial"/>
                <a:cs typeface="Arial"/>
              </a:rPr>
              <a:t>also:</a:t>
            </a:r>
            <a:r>
              <a:rPr dirty="0" sz="900" i="1">
                <a:latin typeface="Arial"/>
                <a:cs typeface="Arial"/>
              </a:rPr>
              <a:t>  </a:t>
            </a:r>
            <a:r>
              <a:rPr dirty="0" sz="900" spc="-70" i="1">
                <a:latin typeface="Arial"/>
                <a:cs typeface="Arial"/>
              </a:rPr>
              <a:t> </a:t>
            </a:r>
            <a:r>
              <a:rPr dirty="0" sz="900" spc="45">
                <a:latin typeface="Microsoft Sans Serif"/>
                <a:cs typeface="Microsoft Sans Serif"/>
              </a:rPr>
              <a:t>Liquid</a:t>
            </a:r>
            <a:r>
              <a:rPr dirty="0" sz="900">
                <a:latin typeface="Microsoft Sans Serif"/>
                <a:cs typeface="Microsoft Sans Serif"/>
              </a:rPr>
              <a:t>  </a:t>
            </a:r>
            <a:r>
              <a:rPr dirty="0" sz="900" spc="-35">
                <a:latin typeface="Microsoft Sans Serif"/>
                <a:cs typeface="Microsoft Sans Serif"/>
              </a:rPr>
              <a:t> </a:t>
            </a:r>
            <a:r>
              <a:rPr dirty="0" sz="900" spc="30">
                <a:latin typeface="Microsoft Sans Serif"/>
                <a:cs typeface="Microsoft Sans Serif"/>
              </a:rPr>
              <a:t>Milk</a:t>
            </a:r>
            <a:r>
              <a:rPr dirty="0" sz="900">
                <a:latin typeface="Microsoft Sans Serif"/>
                <a:cs typeface="Microsoft Sans Serif"/>
              </a:rPr>
              <a:t>  </a:t>
            </a:r>
            <a:r>
              <a:rPr dirty="0" sz="900" spc="-40">
                <a:latin typeface="Microsoft Sans Serif"/>
                <a:cs typeface="Microsoft Sans Serif"/>
              </a:rPr>
              <a:t> </a:t>
            </a:r>
            <a:r>
              <a:rPr dirty="0" sz="900" spc="40">
                <a:latin typeface="Microsoft Sans Serif"/>
                <a:cs typeface="Microsoft Sans Serif"/>
              </a:rPr>
              <a:t>Products</a:t>
            </a:r>
            <a:r>
              <a:rPr dirty="0" sz="900">
                <a:latin typeface="Arial"/>
                <a:cs typeface="Arial"/>
              </a:rPr>
              <a:t>:</a:t>
            </a:r>
            <a:r>
              <a:rPr dirty="0" sz="900">
                <a:latin typeface="Arial"/>
                <a:cs typeface="Arial"/>
              </a:rPr>
              <a:t>  </a:t>
            </a:r>
            <a:r>
              <a:rPr dirty="0" sz="900" spc="-70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Pasteurized</a:t>
            </a:r>
            <a:r>
              <a:rPr dirty="0" sz="900">
                <a:latin typeface="Arial"/>
                <a:cs typeface="Arial"/>
              </a:rPr>
              <a:t>  </a:t>
            </a:r>
            <a:r>
              <a:rPr dirty="0" sz="900" spc="-70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Milk.</a:t>
            </a:r>
            <a:r>
              <a:rPr dirty="0" sz="900" spc="-5">
                <a:latin typeface="Arial"/>
                <a:cs typeface="Arial"/>
              </a:rPr>
              <a:t> </a:t>
            </a:r>
            <a:r>
              <a:rPr dirty="0" sz="900" spc="20">
                <a:latin typeface="Microsoft Sans Serif"/>
                <a:cs typeface="Microsoft Sans Serif"/>
              </a:rPr>
              <a:t>Membrane</a:t>
            </a:r>
            <a:r>
              <a:rPr dirty="0" sz="900">
                <a:latin typeface="Microsoft Sans Serif"/>
                <a:cs typeface="Microsoft Sans Serif"/>
              </a:rPr>
              <a:t> </a:t>
            </a:r>
            <a:r>
              <a:rPr dirty="0" sz="900" spc="95">
                <a:latin typeface="Microsoft Sans Serif"/>
                <a:cs typeface="Microsoft Sans Serif"/>
              </a:rPr>
              <a:t> </a:t>
            </a:r>
            <a:r>
              <a:rPr dirty="0" sz="900" spc="25">
                <a:latin typeface="Microsoft Sans Serif"/>
                <a:cs typeface="Microsoft Sans Serif"/>
              </a:rPr>
              <a:t>Separation</a:t>
            </a:r>
            <a:r>
              <a:rPr dirty="0" sz="900">
                <a:latin typeface="Arial"/>
                <a:cs typeface="Arial"/>
              </a:rPr>
              <a:t>.</a:t>
            </a:r>
            <a:r>
              <a:rPr dirty="0" sz="900">
                <a:latin typeface="Arial"/>
                <a:cs typeface="Arial"/>
              </a:rPr>
              <a:t> </a:t>
            </a:r>
            <a:r>
              <a:rPr dirty="0" sz="900" spc="65">
                <a:latin typeface="Arial"/>
                <a:cs typeface="Arial"/>
              </a:rPr>
              <a:t> </a:t>
            </a:r>
            <a:r>
              <a:rPr dirty="0" sz="900" spc="30">
                <a:latin typeface="Microsoft Sans Serif"/>
                <a:cs typeface="Microsoft Sans Serif"/>
              </a:rPr>
              <a:t>Process</a:t>
            </a:r>
            <a:r>
              <a:rPr dirty="0" sz="900">
                <a:latin typeface="Microsoft Sans Serif"/>
                <a:cs typeface="Microsoft Sans Serif"/>
              </a:rPr>
              <a:t> </a:t>
            </a:r>
            <a:r>
              <a:rPr dirty="0" sz="900" spc="90">
                <a:latin typeface="Microsoft Sans Serif"/>
                <a:cs typeface="Microsoft Sans Serif"/>
              </a:rPr>
              <a:t> </a:t>
            </a:r>
            <a:r>
              <a:rPr dirty="0" sz="900" spc="30">
                <a:latin typeface="Microsoft Sans Serif"/>
                <a:cs typeface="Microsoft Sans Serif"/>
              </a:rPr>
              <a:t>and</a:t>
            </a:r>
            <a:r>
              <a:rPr dirty="0" sz="900">
                <a:latin typeface="Microsoft Sans Serif"/>
                <a:cs typeface="Microsoft Sans Serif"/>
              </a:rPr>
              <a:t> </a:t>
            </a:r>
            <a:r>
              <a:rPr dirty="0" sz="900" spc="90">
                <a:latin typeface="Microsoft Sans Serif"/>
                <a:cs typeface="Microsoft Sans Serif"/>
              </a:rPr>
              <a:t> </a:t>
            </a:r>
            <a:r>
              <a:rPr dirty="0" sz="900" spc="25">
                <a:latin typeface="Microsoft Sans Serif"/>
                <a:cs typeface="Microsoft Sans Serif"/>
              </a:rPr>
              <a:t>Plant</a:t>
            </a:r>
            <a:r>
              <a:rPr dirty="0" sz="900">
                <a:latin typeface="Microsoft Sans Serif"/>
                <a:cs typeface="Microsoft Sans Serif"/>
              </a:rPr>
              <a:t> </a:t>
            </a:r>
            <a:r>
              <a:rPr dirty="0" sz="900" spc="95">
                <a:latin typeface="Microsoft Sans Serif"/>
                <a:cs typeface="Microsoft Sans Serif"/>
              </a:rPr>
              <a:t> </a:t>
            </a:r>
            <a:r>
              <a:rPr dirty="0" sz="900" spc="30">
                <a:latin typeface="Microsoft Sans Serif"/>
                <a:cs typeface="Microsoft Sans Serif"/>
              </a:rPr>
              <a:t>Design</a:t>
            </a:r>
            <a:r>
              <a:rPr dirty="0" sz="900">
                <a:latin typeface="Arial"/>
                <a:cs typeface="Arial"/>
              </a:rPr>
              <a:t>. </a:t>
            </a:r>
            <a:r>
              <a:rPr dirty="0" sz="900" spc="20">
                <a:latin typeface="Microsoft Sans Serif"/>
                <a:cs typeface="Microsoft Sans Serif"/>
              </a:rPr>
              <a:t>Whey</a:t>
            </a:r>
            <a:r>
              <a:rPr dirty="0" sz="900" spc="60">
                <a:latin typeface="Microsoft Sans Serif"/>
                <a:cs typeface="Microsoft Sans Serif"/>
              </a:rPr>
              <a:t> </a:t>
            </a:r>
            <a:r>
              <a:rPr dirty="0" sz="900" spc="35">
                <a:latin typeface="Microsoft Sans Serif"/>
                <a:cs typeface="Microsoft Sans Serif"/>
              </a:rPr>
              <a:t>Processin</a:t>
            </a:r>
            <a:r>
              <a:rPr dirty="0" sz="900" spc="35">
                <a:latin typeface="Microsoft Sans Serif"/>
                <a:cs typeface="Microsoft Sans Serif"/>
              </a:rPr>
              <a:t>g</a:t>
            </a:r>
            <a:r>
              <a:rPr dirty="0" sz="900">
                <a:latin typeface="Arial"/>
                <a:cs typeface="Arial"/>
              </a:rPr>
              <a:t>:</a:t>
            </a:r>
            <a:r>
              <a:rPr dirty="0" sz="900" spc="45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Utilization</a:t>
            </a:r>
            <a:r>
              <a:rPr dirty="0" sz="900" spc="50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and</a:t>
            </a:r>
            <a:r>
              <a:rPr dirty="0" sz="900" spc="50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Products.</a:t>
            </a:r>
            <a:endParaRPr sz="9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593058" y="7265965"/>
            <a:ext cx="2910840" cy="1765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75">
                <a:latin typeface="Arial"/>
                <a:cs typeface="Arial"/>
              </a:rPr>
              <a:t>Further</a:t>
            </a:r>
            <a:r>
              <a:rPr dirty="0" sz="1100" spc="60">
                <a:latin typeface="Arial"/>
                <a:cs typeface="Arial"/>
              </a:rPr>
              <a:t> </a:t>
            </a:r>
            <a:r>
              <a:rPr dirty="0" sz="1100" spc="50">
                <a:latin typeface="Arial"/>
                <a:cs typeface="Arial"/>
              </a:rPr>
              <a:t>Reading</a:t>
            </a:r>
            <a:endParaRPr sz="1100">
              <a:latin typeface="Arial"/>
              <a:cs typeface="Arial"/>
            </a:endParaRPr>
          </a:p>
          <a:p>
            <a:pPr algn="just" marL="149225" marR="5080" indent="-137160">
              <a:lnSpc>
                <a:spcPct val="101899"/>
              </a:lnSpc>
              <a:spcBef>
                <a:spcPts val="545"/>
              </a:spcBef>
            </a:pPr>
            <a:r>
              <a:rPr dirty="0" sz="900" spc="55">
                <a:latin typeface="PMingLiU"/>
                <a:cs typeface="PMingLiU"/>
              </a:rPr>
              <a:t>Renner</a:t>
            </a:r>
            <a:r>
              <a:rPr dirty="0" sz="900" spc="55">
                <a:latin typeface="PMingLiU"/>
                <a:cs typeface="PMingLiU"/>
              </a:rPr>
              <a:t> </a:t>
            </a:r>
            <a:r>
              <a:rPr dirty="0" sz="900" spc="-80">
                <a:latin typeface="PMingLiU"/>
                <a:cs typeface="PMingLiU"/>
              </a:rPr>
              <a:t> </a:t>
            </a:r>
            <a:r>
              <a:rPr dirty="0" sz="900" spc="30">
                <a:latin typeface="PMingLiU"/>
                <a:cs typeface="PMingLiU"/>
              </a:rPr>
              <a:t>E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-80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(1988)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-90">
                <a:latin typeface="PMingLiU"/>
                <a:cs typeface="PMingLiU"/>
              </a:rPr>
              <a:t> </a:t>
            </a:r>
            <a:r>
              <a:rPr dirty="0" sz="900" spc="5" i="1">
                <a:latin typeface="Georgia"/>
                <a:cs typeface="Georgia"/>
              </a:rPr>
              <a:t>Lexikon</a:t>
            </a:r>
            <a:r>
              <a:rPr dirty="0" sz="900" i="1">
                <a:latin typeface="Georgia"/>
                <a:cs typeface="Georgia"/>
              </a:rPr>
              <a:t> </a:t>
            </a:r>
            <a:r>
              <a:rPr dirty="0" sz="900" spc="-50" i="1">
                <a:latin typeface="Georgia"/>
                <a:cs typeface="Georgia"/>
              </a:rPr>
              <a:t> </a:t>
            </a:r>
            <a:r>
              <a:rPr dirty="0" sz="900" spc="-40" i="1">
                <a:latin typeface="Georgia"/>
                <a:cs typeface="Georgia"/>
              </a:rPr>
              <a:t>der</a:t>
            </a:r>
            <a:r>
              <a:rPr dirty="0" sz="900" i="1">
                <a:latin typeface="Georgia"/>
                <a:cs typeface="Georgia"/>
              </a:rPr>
              <a:t> </a:t>
            </a:r>
            <a:r>
              <a:rPr dirty="0" sz="900" spc="-50" i="1">
                <a:latin typeface="Georgia"/>
                <a:cs typeface="Georgia"/>
              </a:rPr>
              <a:t> </a:t>
            </a:r>
            <a:r>
              <a:rPr dirty="0" sz="900" spc="-5" i="1">
                <a:latin typeface="Georgia"/>
                <a:cs typeface="Georgia"/>
              </a:rPr>
              <a:t>Milch</a:t>
            </a:r>
            <a:r>
              <a:rPr dirty="0" sz="900" spc="40">
                <a:latin typeface="PMingLiU"/>
                <a:cs typeface="PMingLiU"/>
              </a:rPr>
              <a:t>.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-80">
                <a:latin typeface="PMingLiU"/>
                <a:cs typeface="PMingLiU"/>
              </a:rPr>
              <a:t> </a:t>
            </a:r>
            <a:r>
              <a:rPr dirty="0" sz="900" spc="60">
                <a:latin typeface="PMingLiU"/>
                <a:cs typeface="PMingLiU"/>
              </a:rPr>
              <a:t>Munich,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-85">
                <a:latin typeface="PMingLiU"/>
                <a:cs typeface="PMingLiU"/>
              </a:rPr>
              <a:t> </a:t>
            </a:r>
            <a:r>
              <a:rPr dirty="0" sz="900" spc="55">
                <a:latin typeface="PMingLiU"/>
                <a:cs typeface="PMingLiU"/>
              </a:rPr>
              <a:t>Germany:</a:t>
            </a:r>
            <a:r>
              <a:rPr dirty="0" sz="900" spc="30">
                <a:latin typeface="PMingLiU"/>
                <a:cs typeface="PMingLiU"/>
              </a:rPr>
              <a:t> </a:t>
            </a:r>
            <a:r>
              <a:rPr dirty="0" sz="900" spc="65">
                <a:latin typeface="PMingLiU"/>
                <a:cs typeface="PMingLiU"/>
              </a:rPr>
              <a:t>VV-GmbH</a:t>
            </a:r>
            <a:r>
              <a:rPr dirty="0" sz="900" spc="65">
                <a:latin typeface="PMingLiU"/>
                <a:cs typeface="PMingLiU"/>
              </a:rPr>
              <a:t> </a:t>
            </a:r>
            <a:r>
              <a:rPr dirty="0" sz="900" spc="45">
                <a:latin typeface="PMingLiU"/>
                <a:cs typeface="PMingLiU"/>
              </a:rPr>
              <a:t>Volkwirtschaftlicher</a:t>
            </a:r>
            <a:r>
              <a:rPr dirty="0" sz="900" spc="70">
                <a:latin typeface="PMingLiU"/>
                <a:cs typeface="PMingLiU"/>
              </a:rPr>
              <a:t> </a:t>
            </a:r>
            <a:r>
              <a:rPr dirty="0" sz="900" spc="35">
                <a:latin typeface="PMingLiU"/>
                <a:cs typeface="PMingLiU"/>
              </a:rPr>
              <a:t>Verlag.</a:t>
            </a:r>
            <a:endParaRPr sz="900">
              <a:latin typeface="PMingLiU"/>
              <a:cs typeface="PMingLiU"/>
            </a:endParaRPr>
          </a:p>
          <a:p>
            <a:pPr algn="just" marL="149225" marR="5080" indent="-137160">
              <a:lnSpc>
                <a:spcPct val="101299"/>
              </a:lnSpc>
            </a:pPr>
            <a:r>
              <a:rPr dirty="0" sz="900" spc="30">
                <a:latin typeface="PMingLiU"/>
                <a:cs typeface="PMingLiU"/>
              </a:rPr>
              <a:t>Sienkiewicz</a:t>
            </a:r>
            <a:r>
              <a:rPr dirty="0" sz="900" spc="30">
                <a:latin typeface="PMingLiU"/>
                <a:cs typeface="PMingLiU"/>
              </a:rPr>
              <a:t> </a:t>
            </a:r>
            <a:r>
              <a:rPr dirty="0" sz="900" spc="5">
                <a:latin typeface="PMingLiU"/>
                <a:cs typeface="PMingLiU"/>
              </a:rPr>
              <a:t> </a:t>
            </a:r>
            <a:r>
              <a:rPr dirty="0" sz="900" spc="80">
                <a:latin typeface="PMingLiU"/>
                <a:cs typeface="PMingLiU"/>
              </a:rPr>
              <a:t>T</a:t>
            </a:r>
            <a:r>
              <a:rPr dirty="0" sz="900">
                <a:latin typeface="PMingLiU"/>
                <a:cs typeface="PMingLiU"/>
              </a:rPr>
              <a:t>  </a:t>
            </a:r>
            <a:r>
              <a:rPr dirty="0" sz="900" spc="70">
                <a:latin typeface="PMingLiU"/>
                <a:cs typeface="PMingLiU"/>
              </a:rPr>
              <a:t>and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-5">
                <a:latin typeface="PMingLiU"/>
                <a:cs typeface="PMingLiU"/>
              </a:rPr>
              <a:t> </a:t>
            </a:r>
            <a:r>
              <a:rPr dirty="0" sz="900" spc="35">
                <a:latin typeface="PMingLiU"/>
                <a:cs typeface="PMingLiU"/>
              </a:rPr>
              <a:t>Riedel</a:t>
            </a:r>
            <a:r>
              <a:rPr dirty="0" sz="900">
                <a:latin typeface="PMingLiU"/>
                <a:cs typeface="PMingLiU"/>
              </a:rPr>
              <a:t>  </a:t>
            </a:r>
            <a:r>
              <a:rPr dirty="0" sz="900" spc="40">
                <a:latin typeface="PMingLiU"/>
                <a:cs typeface="PMingLiU"/>
              </a:rPr>
              <a:t>C-L</a:t>
            </a:r>
            <a:r>
              <a:rPr dirty="0" sz="900">
                <a:latin typeface="PMingLiU"/>
                <a:cs typeface="PMingLiU"/>
              </a:rPr>
              <a:t>  </a:t>
            </a:r>
            <a:r>
              <a:rPr dirty="0" sz="900" spc="50">
                <a:latin typeface="PMingLiU"/>
                <a:cs typeface="PMingLiU"/>
              </a:rPr>
              <a:t>(1990)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-5">
                <a:latin typeface="PMingLiU"/>
                <a:cs typeface="PMingLiU"/>
              </a:rPr>
              <a:t> </a:t>
            </a:r>
            <a:r>
              <a:rPr dirty="0" sz="900" spc="-20" i="1">
                <a:latin typeface="Georgia"/>
                <a:cs typeface="Georgia"/>
              </a:rPr>
              <a:t>Whey</a:t>
            </a:r>
            <a:r>
              <a:rPr dirty="0" sz="900" i="1">
                <a:latin typeface="Georgia"/>
                <a:cs typeface="Georgia"/>
              </a:rPr>
              <a:t> </a:t>
            </a:r>
            <a:r>
              <a:rPr dirty="0" sz="900" spc="25" i="1">
                <a:latin typeface="Georgia"/>
                <a:cs typeface="Georgia"/>
              </a:rPr>
              <a:t> </a:t>
            </a:r>
            <a:r>
              <a:rPr dirty="0" sz="900" spc="-45" i="1">
                <a:latin typeface="Georgia"/>
                <a:cs typeface="Georgia"/>
              </a:rPr>
              <a:t>and</a:t>
            </a:r>
            <a:r>
              <a:rPr dirty="0" sz="900" i="1">
                <a:latin typeface="Georgia"/>
                <a:cs typeface="Georgia"/>
              </a:rPr>
              <a:t> </a:t>
            </a:r>
            <a:r>
              <a:rPr dirty="0" sz="900" spc="35" i="1">
                <a:latin typeface="Georgia"/>
                <a:cs typeface="Georgia"/>
              </a:rPr>
              <a:t> </a:t>
            </a:r>
            <a:r>
              <a:rPr dirty="0" sz="900" spc="-20" i="1">
                <a:latin typeface="Georgia"/>
                <a:cs typeface="Georgia"/>
              </a:rPr>
              <a:t>Whey</a:t>
            </a:r>
            <a:r>
              <a:rPr dirty="0" sz="900" spc="-10" i="1">
                <a:latin typeface="Georgia"/>
                <a:cs typeface="Georgia"/>
              </a:rPr>
              <a:t> </a:t>
            </a:r>
            <a:r>
              <a:rPr dirty="0" sz="900" spc="-15" i="1">
                <a:latin typeface="Georgia"/>
                <a:cs typeface="Georgia"/>
              </a:rPr>
              <a:t>Utilizatio</a:t>
            </a:r>
            <a:r>
              <a:rPr dirty="0" sz="900" spc="-15" i="1">
                <a:latin typeface="Georgia"/>
                <a:cs typeface="Georgia"/>
              </a:rPr>
              <a:t>n</a:t>
            </a:r>
            <a:r>
              <a:rPr dirty="0" sz="900" spc="40">
                <a:latin typeface="PMingLiU"/>
                <a:cs typeface="PMingLiU"/>
              </a:rPr>
              <a:t>,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105">
                <a:latin typeface="PMingLiU"/>
                <a:cs typeface="PMingLiU"/>
              </a:rPr>
              <a:t> </a:t>
            </a:r>
            <a:r>
              <a:rPr dirty="0" sz="900" spc="70">
                <a:latin typeface="PMingLiU"/>
                <a:cs typeface="PMingLiU"/>
              </a:rPr>
              <a:t>2nd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110">
                <a:latin typeface="PMingLiU"/>
                <a:cs typeface="PMingLiU"/>
              </a:rPr>
              <a:t> </a:t>
            </a:r>
            <a:r>
              <a:rPr dirty="0" sz="900" spc="35">
                <a:latin typeface="PMingLiU"/>
                <a:cs typeface="PMingLiU"/>
              </a:rPr>
              <a:t>rev.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114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edn.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110">
                <a:latin typeface="PMingLiU"/>
                <a:cs typeface="PMingLiU"/>
              </a:rPr>
              <a:t> </a:t>
            </a:r>
            <a:r>
              <a:rPr dirty="0" sz="900" spc="45">
                <a:latin typeface="PMingLiU"/>
                <a:cs typeface="PMingLiU"/>
              </a:rPr>
              <a:t>Gelsenkivoken,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110">
                <a:latin typeface="PMingLiU"/>
                <a:cs typeface="PMingLiU"/>
              </a:rPr>
              <a:t> </a:t>
            </a:r>
            <a:r>
              <a:rPr dirty="0" sz="900" spc="55">
                <a:latin typeface="PMingLiU"/>
                <a:cs typeface="PMingLiU"/>
              </a:rPr>
              <a:t>Germany:</a:t>
            </a:r>
            <a:endParaRPr sz="900">
              <a:latin typeface="PMingLiU"/>
              <a:cs typeface="PMingLiU"/>
            </a:endParaRPr>
          </a:p>
          <a:p>
            <a:pPr marL="149225">
              <a:lnSpc>
                <a:spcPct val="100000"/>
              </a:lnSpc>
              <a:spcBef>
                <a:spcPts val="20"/>
              </a:spcBef>
            </a:pPr>
            <a:r>
              <a:rPr dirty="0" sz="900" spc="35">
                <a:latin typeface="PMingLiU"/>
                <a:cs typeface="PMingLiU"/>
              </a:rPr>
              <a:t>Verlag</a:t>
            </a:r>
            <a:r>
              <a:rPr dirty="0" sz="900" spc="65">
                <a:latin typeface="PMingLiU"/>
                <a:cs typeface="PMingLiU"/>
              </a:rPr>
              <a:t> </a:t>
            </a:r>
            <a:r>
              <a:rPr dirty="0" sz="900" spc="60">
                <a:latin typeface="PMingLiU"/>
                <a:cs typeface="PMingLiU"/>
              </a:rPr>
              <a:t>Th.</a:t>
            </a:r>
            <a:r>
              <a:rPr dirty="0" sz="900" spc="65">
                <a:latin typeface="PMingLiU"/>
                <a:cs typeface="PMingLiU"/>
              </a:rPr>
              <a:t> </a:t>
            </a:r>
            <a:r>
              <a:rPr dirty="0" sz="900" spc="80">
                <a:latin typeface="PMingLiU"/>
                <a:cs typeface="PMingLiU"/>
              </a:rPr>
              <a:t>Mann.</a:t>
            </a:r>
            <a:endParaRPr sz="900">
              <a:latin typeface="PMingLiU"/>
              <a:cs typeface="PMingLiU"/>
            </a:endParaRPr>
          </a:p>
          <a:p>
            <a:pPr algn="just" marL="149225" marR="5080" indent="-137160">
              <a:lnSpc>
                <a:spcPct val="101299"/>
              </a:lnSpc>
            </a:pPr>
            <a:r>
              <a:rPr dirty="0" sz="900" spc="40">
                <a:latin typeface="PMingLiU"/>
                <a:cs typeface="PMingLiU"/>
              </a:rPr>
              <a:t>Westfalia</a:t>
            </a:r>
            <a:r>
              <a:rPr dirty="0" sz="900" spc="40">
                <a:latin typeface="PMingLiU"/>
                <a:cs typeface="PMingLiU"/>
              </a:rPr>
              <a:t>  </a:t>
            </a:r>
            <a:r>
              <a:rPr dirty="0" sz="900" spc="10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Separator</a:t>
            </a:r>
            <a:r>
              <a:rPr dirty="0" sz="900">
                <a:latin typeface="PMingLiU"/>
                <a:cs typeface="PMingLiU"/>
              </a:rPr>
              <a:t>  </a:t>
            </a:r>
            <a:r>
              <a:rPr dirty="0" sz="900" spc="10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(1991)</a:t>
            </a:r>
            <a:r>
              <a:rPr dirty="0" sz="900">
                <a:latin typeface="PMingLiU"/>
                <a:cs typeface="PMingLiU"/>
              </a:rPr>
              <a:t>   </a:t>
            </a:r>
            <a:r>
              <a:rPr dirty="0" sz="900" spc="-30" i="1">
                <a:latin typeface="Georgia"/>
                <a:cs typeface="Georgia"/>
              </a:rPr>
              <a:t>Processing</a:t>
            </a:r>
            <a:r>
              <a:rPr dirty="0" sz="900" i="1">
                <a:latin typeface="Georgia"/>
                <a:cs typeface="Georgia"/>
              </a:rPr>
              <a:t>  </a:t>
            </a:r>
            <a:r>
              <a:rPr dirty="0" sz="900" spc="65" i="1">
                <a:latin typeface="Georgia"/>
                <a:cs typeface="Georgia"/>
              </a:rPr>
              <a:t> </a:t>
            </a:r>
            <a:r>
              <a:rPr dirty="0" sz="900" spc="-15" i="1">
                <a:latin typeface="Georgia"/>
                <a:cs typeface="Georgia"/>
              </a:rPr>
              <a:t>Lines</a:t>
            </a:r>
            <a:r>
              <a:rPr dirty="0" sz="900" i="1">
                <a:latin typeface="Georgia"/>
                <a:cs typeface="Georgia"/>
              </a:rPr>
              <a:t>  </a:t>
            </a:r>
            <a:r>
              <a:rPr dirty="0" sz="900" spc="60" i="1">
                <a:latin typeface="Georgia"/>
                <a:cs typeface="Georgia"/>
              </a:rPr>
              <a:t> </a:t>
            </a:r>
            <a:r>
              <a:rPr dirty="0" sz="900" spc="-20" i="1">
                <a:latin typeface="Georgia"/>
                <a:cs typeface="Georgia"/>
              </a:rPr>
              <a:t>for</a:t>
            </a:r>
            <a:r>
              <a:rPr dirty="0" sz="900" i="1">
                <a:latin typeface="Georgia"/>
                <a:cs typeface="Georgia"/>
              </a:rPr>
              <a:t>  </a:t>
            </a:r>
            <a:r>
              <a:rPr dirty="0" sz="900" spc="55" i="1">
                <a:latin typeface="Georgia"/>
                <a:cs typeface="Georgia"/>
              </a:rPr>
              <a:t> </a:t>
            </a:r>
            <a:r>
              <a:rPr dirty="0" sz="900" spc="-20" i="1">
                <a:latin typeface="Georgia"/>
                <a:cs typeface="Georgia"/>
              </a:rPr>
              <a:t>the</a:t>
            </a:r>
            <a:r>
              <a:rPr dirty="0" sz="900" spc="-10" i="1">
                <a:latin typeface="Georgia"/>
                <a:cs typeface="Georgia"/>
              </a:rPr>
              <a:t> </a:t>
            </a:r>
            <a:r>
              <a:rPr dirty="0" sz="900" spc="-20" i="1">
                <a:latin typeface="Georgia"/>
                <a:cs typeface="Georgia"/>
              </a:rPr>
              <a:t>Production</a:t>
            </a:r>
            <a:r>
              <a:rPr dirty="0" sz="900" i="1">
                <a:latin typeface="Georgia"/>
                <a:cs typeface="Georgia"/>
              </a:rPr>
              <a:t> </a:t>
            </a:r>
            <a:r>
              <a:rPr dirty="0" sz="900" spc="-100" i="1">
                <a:latin typeface="Georgia"/>
                <a:cs typeface="Georgia"/>
              </a:rPr>
              <a:t> </a:t>
            </a:r>
            <a:r>
              <a:rPr dirty="0" sz="900" spc="5" i="1">
                <a:latin typeface="Georgia"/>
                <a:cs typeface="Georgia"/>
              </a:rPr>
              <a:t>of</a:t>
            </a:r>
            <a:r>
              <a:rPr dirty="0" sz="900" i="1">
                <a:latin typeface="Georgia"/>
                <a:cs typeface="Georgia"/>
              </a:rPr>
              <a:t> </a:t>
            </a:r>
            <a:r>
              <a:rPr dirty="0" sz="900" spc="-100" i="1">
                <a:latin typeface="Georgia"/>
                <a:cs typeface="Georgia"/>
              </a:rPr>
              <a:t> </a:t>
            </a:r>
            <a:r>
              <a:rPr dirty="0" sz="900" spc="-15" i="1">
                <a:latin typeface="Georgia"/>
                <a:cs typeface="Georgia"/>
              </a:rPr>
              <a:t>Soft</a:t>
            </a:r>
            <a:r>
              <a:rPr dirty="0" sz="900" i="1">
                <a:latin typeface="Georgia"/>
                <a:cs typeface="Georgia"/>
              </a:rPr>
              <a:t> </a:t>
            </a:r>
            <a:r>
              <a:rPr dirty="0" sz="900" spc="-105" i="1">
                <a:latin typeface="Georgia"/>
                <a:cs typeface="Georgia"/>
              </a:rPr>
              <a:t> </a:t>
            </a:r>
            <a:r>
              <a:rPr dirty="0" sz="900" spc="-15" i="1">
                <a:latin typeface="Georgia"/>
                <a:cs typeface="Georgia"/>
              </a:rPr>
              <a:t>Chees</a:t>
            </a:r>
            <a:r>
              <a:rPr dirty="0" sz="900" spc="-5" i="1">
                <a:latin typeface="Georgia"/>
                <a:cs typeface="Georgia"/>
              </a:rPr>
              <a:t>e</a:t>
            </a:r>
            <a:r>
              <a:rPr dirty="0" sz="900" spc="40">
                <a:latin typeface="PMingLiU"/>
                <a:cs typeface="PMingLiU"/>
              </a:rPr>
              <a:t>,</a:t>
            </a:r>
            <a:r>
              <a:rPr dirty="0" sz="900" spc="95">
                <a:latin typeface="PMingLiU"/>
                <a:cs typeface="PMingLiU"/>
              </a:rPr>
              <a:t> </a:t>
            </a:r>
            <a:r>
              <a:rPr dirty="0" sz="900" spc="65">
                <a:latin typeface="PMingLiU"/>
                <a:cs typeface="PMingLiU"/>
              </a:rPr>
              <a:t>3rd</a:t>
            </a:r>
            <a:r>
              <a:rPr dirty="0" sz="900" spc="100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edn.</a:t>
            </a:r>
            <a:r>
              <a:rPr dirty="0" sz="900">
                <a:latin typeface="PMingLiU"/>
                <a:cs typeface="PMingLiU"/>
              </a:rPr>
              <a:t>  </a:t>
            </a:r>
            <a:r>
              <a:rPr dirty="0" sz="900" spc="-40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Oelde,</a:t>
            </a:r>
            <a:r>
              <a:rPr dirty="0" sz="900" spc="100">
                <a:latin typeface="PMingLiU"/>
                <a:cs typeface="PMingLiU"/>
              </a:rPr>
              <a:t> </a:t>
            </a:r>
            <a:r>
              <a:rPr dirty="0" sz="900" spc="55">
                <a:latin typeface="PMingLiU"/>
                <a:cs typeface="PMingLiU"/>
              </a:rPr>
              <a:t>Germany:</a:t>
            </a:r>
            <a:endParaRPr sz="900">
              <a:latin typeface="PMingLiU"/>
              <a:cs typeface="PMingLiU"/>
            </a:endParaRPr>
          </a:p>
          <a:p>
            <a:pPr marL="149225">
              <a:lnSpc>
                <a:spcPct val="100000"/>
              </a:lnSpc>
              <a:spcBef>
                <a:spcPts val="20"/>
              </a:spcBef>
            </a:pPr>
            <a:r>
              <a:rPr dirty="0" sz="900" spc="40">
                <a:latin typeface="PMingLiU"/>
                <a:cs typeface="PMingLiU"/>
              </a:rPr>
              <a:t>Westfalia</a:t>
            </a:r>
            <a:r>
              <a:rPr dirty="0" sz="900" spc="65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Separator</a:t>
            </a:r>
            <a:r>
              <a:rPr dirty="0" sz="900" spc="65">
                <a:latin typeface="PMingLiU"/>
                <a:cs typeface="PMingLiU"/>
              </a:rPr>
              <a:t> </a:t>
            </a:r>
            <a:r>
              <a:rPr dirty="0" sz="900" spc="60">
                <a:latin typeface="PMingLiU"/>
                <a:cs typeface="PMingLiU"/>
              </a:rPr>
              <a:t>Co.</a:t>
            </a:r>
            <a:endParaRPr sz="900">
              <a:latin typeface="PMingLiU"/>
              <a:cs typeface="PMingLiU"/>
            </a:endParaRPr>
          </a:p>
          <a:p>
            <a:pPr algn="just" marL="149225" marR="5080" indent="-137160">
              <a:lnSpc>
                <a:spcPct val="101299"/>
              </a:lnSpc>
            </a:pPr>
            <a:r>
              <a:rPr dirty="0" sz="900" spc="40">
                <a:latin typeface="PMingLiU"/>
                <a:cs typeface="PMingLiU"/>
              </a:rPr>
              <a:t>Westfalia</a:t>
            </a:r>
            <a:r>
              <a:rPr dirty="0" sz="900" spc="40">
                <a:latin typeface="PMingLiU"/>
                <a:cs typeface="PMingLiU"/>
              </a:rPr>
              <a:t>  </a:t>
            </a:r>
            <a:r>
              <a:rPr dirty="0" sz="900" spc="-15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Separator</a:t>
            </a:r>
            <a:r>
              <a:rPr dirty="0" sz="900">
                <a:latin typeface="PMingLiU"/>
                <a:cs typeface="PMingLiU"/>
              </a:rPr>
              <a:t>  </a:t>
            </a:r>
            <a:r>
              <a:rPr dirty="0" sz="900" spc="-20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(2000)</a:t>
            </a:r>
            <a:r>
              <a:rPr dirty="0" sz="900">
                <a:latin typeface="PMingLiU"/>
                <a:cs typeface="PMingLiU"/>
              </a:rPr>
              <a:t>  </a:t>
            </a:r>
            <a:r>
              <a:rPr dirty="0" sz="900" spc="-15">
                <a:latin typeface="PMingLiU"/>
                <a:cs typeface="PMingLiU"/>
              </a:rPr>
              <a:t> </a:t>
            </a:r>
            <a:r>
              <a:rPr dirty="0" sz="900" spc="-45" i="1">
                <a:latin typeface="Georgia"/>
                <a:cs typeface="Georgia"/>
              </a:rPr>
              <a:t>Separators</a:t>
            </a:r>
            <a:r>
              <a:rPr dirty="0" sz="900" i="1">
                <a:latin typeface="Georgia"/>
                <a:cs typeface="Georgia"/>
              </a:rPr>
              <a:t>  </a:t>
            </a:r>
            <a:r>
              <a:rPr dirty="0" sz="900" spc="35" i="1">
                <a:latin typeface="Georgia"/>
                <a:cs typeface="Georgia"/>
              </a:rPr>
              <a:t> </a:t>
            </a:r>
            <a:r>
              <a:rPr dirty="0" sz="900" spc="-20" i="1">
                <a:latin typeface="Georgia"/>
                <a:cs typeface="Georgia"/>
              </a:rPr>
              <a:t>for</a:t>
            </a:r>
            <a:r>
              <a:rPr dirty="0" sz="900" i="1">
                <a:latin typeface="Georgia"/>
                <a:cs typeface="Georgia"/>
              </a:rPr>
              <a:t>  </a:t>
            </a:r>
            <a:r>
              <a:rPr dirty="0" sz="900" spc="40" i="1">
                <a:latin typeface="Georgia"/>
                <a:cs typeface="Georgia"/>
              </a:rPr>
              <a:t> </a:t>
            </a:r>
            <a:r>
              <a:rPr dirty="0" sz="900" spc="-20" i="1">
                <a:latin typeface="Georgia"/>
                <a:cs typeface="Georgia"/>
              </a:rPr>
              <a:t>the</a:t>
            </a:r>
            <a:r>
              <a:rPr dirty="0" sz="900" i="1">
                <a:latin typeface="Georgia"/>
                <a:cs typeface="Georgia"/>
              </a:rPr>
              <a:t>  </a:t>
            </a:r>
            <a:r>
              <a:rPr dirty="0" sz="900" spc="35" i="1">
                <a:latin typeface="Georgia"/>
                <a:cs typeface="Georgia"/>
              </a:rPr>
              <a:t> </a:t>
            </a:r>
            <a:r>
              <a:rPr dirty="0" sz="900" spc="-30" i="1">
                <a:latin typeface="Georgia"/>
                <a:cs typeface="Georgia"/>
              </a:rPr>
              <a:t>Dairy</a:t>
            </a:r>
            <a:r>
              <a:rPr dirty="0" sz="900" spc="-15" i="1">
                <a:latin typeface="Georgia"/>
                <a:cs typeface="Georgia"/>
              </a:rPr>
              <a:t> </a:t>
            </a:r>
            <a:r>
              <a:rPr dirty="0" sz="900" spc="-35" i="1">
                <a:latin typeface="Georgia"/>
                <a:cs typeface="Georgia"/>
              </a:rPr>
              <a:t>Industry</a:t>
            </a:r>
            <a:r>
              <a:rPr dirty="0" sz="900" spc="40">
                <a:latin typeface="PMingLiU"/>
                <a:cs typeface="PMingLiU"/>
              </a:rPr>
              <a:t>,</a:t>
            </a:r>
            <a:r>
              <a:rPr dirty="0" sz="900">
                <a:latin typeface="PMingLiU"/>
                <a:cs typeface="PMingLiU"/>
              </a:rPr>
              <a:t>  </a:t>
            </a:r>
            <a:r>
              <a:rPr dirty="0" sz="900" spc="-90">
                <a:latin typeface="PMingLiU"/>
                <a:cs typeface="PMingLiU"/>
              </a:rPr>
              <a:t> </a:t>
            </a:r>
            <a:r>
              <a:rPr dirty="0" sz="900" spc="65">
                <a:latin typeface="PMingLiU"/>
                <a:cs typeface="PMingLiU"/>
              </a:rPr>
              <a:t>5th</a:t>
            </a:r>
            <a:r>
              <a:rPr dirty="0" sz="900">
                <a:latin typeface="PMingLiU"/>
                <a:cs typeface="PMingLiU"/>
              </a:rPr>
              <a:t>  </a:t>
            </a:r>
            <a:r>
              <a:rPr dirty="0" sz="900" spc="-80">
                <a:latin typeface="PMingLiU"/>
                <a:cs typeface="PMingLiU"/>
              </a:rPr>
              <a:t> </a:t>
            </a:r>
            <a:r>
              <a:rPr dirty="0" sz="900" spc="35">
                <a:latin typeface="PMingLiU"/>
                <a:cs typeface="PMingLiU"/>
              </a:rPr>
              <a:t>rev.</a:t>
            </a:r>
            <a:r>
              <a:rPr dirty="0" sz="900">
                <a:latin typeface="PMingLiU"/>
                <a:cs typeface="PMingLiU"/>
              </a:rPr>
              <a:t>  </a:t>
            </a:r>
            <a:r>
              <a:rPr dirty="0" sz="900" spc="-85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edn.</a:t>
            </a:r>
            <a:r>
              <a:rPr dirty="0" sz="900">
                <a:latin typeface="PMingLiU"/>
                <a:cs typeface="PMingLiU"/>
              </a:rPr>
              <a:t>  </a:t>
            </a:r>
            <a:r>
              <a:rPr dirty="0" sz="900" spc="-85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Oelde,</a:t>
            </a:r>
            <a:r>
              <a:rPr dirty="0" sz="900">
                <a:latin typeface="PMingLiU"/>
                <a:cs typeface="PMingLiU"/>
              </a:rPr>
              <a:t>  </a:t>
            </a:r>
            <a:r>
              <a:rPr dirty="0" sz="900" spc="-90">
                <a:latin typeface="PMingLiU"/>
                <a:cs typeface="PMingLiU"/>
              </a:rPr>
              <a:t> </a:t>
            </a:r>
            <a:r>
              <a:rPr dirty="0" sz="900" spc="55">
                <a:latin typeface="PMingLiU"/>
                <a:cs typeface="PMingLiU"/>
              </a:rPr>
              <a:t>Germany:</a:t>
            </a:r>
            <a:r>
              <a:rPr dirty="0" sz="900">
                <a:latin typeface="PMingLiU"/>
                <a:cs typeface="PMingLiU"/>
              </a:rPr>
              <a:t>  </a:t>
            </a:r>
            <a:r>
              <a:rPr dirty="0" sz="900" spc="-85">
                <a:latin typeface="PMingLiU"/>
                <a:cs typeface="PMingLiU"/>
              </a:rPr>
              <a:t> </a:t>
            </a:r>
            <a:r>
              <a:rPr dirty="0" sz="900" spc="40">
                <a:latin typeface="PMingLiU"/>
                <a:cs typeface="PMingLiU"/>
              </a:rPr>
              <a:t>Westfalia</a:t>
            </a:r>
            <a:r>
              <a:rPr dirty="0" sz="900" spc="25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Separator</a:t>
            </a:r>
            <a:r>
              <a:rPr dirty="0" sz="900" spc="65">
                <a:latin typeface="PMingLiU"/>
                <a:cs typeface="PMingLiU"/>
              </a:rPr>
              <a:t> </a:t>
            </a:r>
            <a:r>
              <a:rPr dirty="0" sz="900" spc="60">
                <a:latin typeface="PMingLiU"/>
                <a:cs typeface="PMingLiU"/>
              </a:rPr>
              <a:t>Co.</a:t>
            </a:r>
            <a:endParaRPr sz="900">
              <a:latin typeface="PMingLiU"/>
              <a:cs typeface="PMingLiU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69518" y="453059"/>
            <a:ext cx="5921375" cy="0"/>
          </a:xfrm>
          <a:custGeom>
            <a:avLst/>
            <a:gdLst/>
            <a:ahLst/>
            <a:cxnLst/>
            <a:rect l="l" t="t" r="r" b="b"/>
            <a:pathLst>
              <a:path w="5921375" h="0">
                <a:moveTo>
                  <a:pt x="0" y="0"/>
                </a:moveTo>
                <a:lnTo>
                  <a:pt x="5921273" y="0"/>
                </a:lnTo>
              </a:path>
            </a:pathLst>
          </a:custGeom>
          <a:ln w="64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5338343" y="313916"/>
            <a:ext cx="1165225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spc="10">
                <a:latin typeface="Arial"/>
                <a:cs typeface="Arial"/>
              </a:rPr>
              <a:t>CENTRIFUGES</a:t>
            </a:r>
            <a:r>
              <a:rPr dirty="0" sz="900" spc="10">
                <a:latin typeface="Arial"/>
                <a:cs typeface="Arial"/>
              </a:rPr>
              <a:t>   </a:t>
            </a:r>
            <a:r>
              <a:rPr dirty="0" sz="900" spc="-100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251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subject>Elsevier Science</dc:subject>
  <dc:title>PII: B012227235800451X</dc:title>
  <dcterms:created xsi:type="dcterms:W3CDTF">2017-05-14T16:21:29Z</dcterms:created>
  <dcterms:modified xsi:type="dcterms:W3CDTF">2017-05-14T16:21:29Z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2003-12-31T00:00:00Z</vt:filetime>
  </property>
  <property fmtid="{D5CDD505-2E9C-101B-9397-08002B2CF9AE}" pid="3" name="Creator">
    <vt:lpwstr>Elsevier Science</vt:lpwstr>
  </property>
  <property fmtid="{D5CDD505-2E9C-101B-9397-08002B2CF9AE}" pid="4" name="LastSaved">
    <vt:filetime>2017-05-14T00:00:00Z</vt:filetime>
  </property>
</Properties>
</file>