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94" r:id="rId2"/>
    <p:sldId id="265"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 id="323" r:id="rId32"/>
    <p:sldId id="324" r:id="rId33"/>
    <p:sldId id="325" r:id="rId34"/>
    <p:sldId id="326" r:id="rId35"/>
    <p:sldId id="327" r:id="rId36"/>
    <p:sldId id="328" r:id="rId37"/>
    <p:sldId id="329" r:id="rId38"/>
    <p:sldId id="330" r:id="rId39"/>
    <p:sldId id="331" r:id="rId40"/>
    <p:sldId id="332" r:id="rId41"/>
    <p:sldId id="333" r:id="rId42"/>
    <p:sldId id="334" r:id="rId43"/>
    <p:sldId id="335" r:id="rId44"/>
    <p:sldId id="336"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5" r:id="rId64"/>
    <p:sldId id="356" r:id="rId65"/>
    <p:sldId id="357" r:id="rId66"/>
    <p:sldId id="358" r:id="rId67"/>
    <p:sldId id="359" r:id="rId68"/>
    <p:sldId id="360" r:id="rId69"/>
    <p:sldId id="361" r:id="rId70"/>
    <p:sldId id="362" r:id="rId71"/>
    <p:sldId id="363" r:id="rId72"/>
    <p:sldId id="364" r:id="rId73"/>
    <p:sldId id="365" r:id="rId74"/>
    <p:sldId id="366" r:id="rId75"/>
    <p:sldId id="367" r:id="rId76"/>
    <p:sldId id="368" r:id="rId77"/>
    <p:sldId id="369" r:id="rId78"/>
    <p:sldId id="370" r:id="rId79"/>
    <p:sldId id="371" r:id="rId80"/>
    <p:sldId id="372"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412942-4DB0-49DB-955F-81F5A80B4114}" type="datetimeFigureOut">
              <a:rPr lang="en-US" smtClean="0"/>
              <a:t>7/17/2018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9B7D6-EBAE-4D4A-AAF6-D92DF4DBAA1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DA3B06-1695-48FF-82B8-AA46353FDCD3}" type="slidenum">
              <a:rPr lang="en-US" smtClean="0"/>
              <a:pPr/>
              <a:t>25</a:t>
            </a:fld>
            <a:endParaRPr lang="en-US"/>
          </a:p>
        </p:txBody>
      </p:sp>
    </p:spTree>
    <p:extLst>
      <p:ext uri="{BB962C8B-B14F-4D97-AF65-F5344CB8AC3E}">
        <p14:creationId xmlns:p14="http://schemas.microsoft.com/office/powerpoint/2010/main" xmlns="" val="1924430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25559F9-FDDA-41B7-8385-61B6D32A56A2}" type="slidenum">
              <a:rPr lang="en-US"/>
              <a:pPr/>
              <a:t>53</a:t>
            </a:fld>
            <a:endParaRPr lang="en-US"/>
          </a:p>
        </p:txBody>
      </p:sp>
      <p:sp>
        <p:nvSpPr>
          <p:cNvPr id="38915" name="Rectangle 2"/>
          <p:cNvSpPr>
            <a:spLocks noGrp="1" noRot="1" noChangeAspect="1" noChangeArrowheads="1" noTextEdit="1"/>
          </p:cNvSpPr>
          <p:nvPr>
            <p:ph type="sldImg"/>
          </p:nvPr>
        </p:nvSpPr>
        <p:spPr>
          <a:xfrm>
            <a:off x="1144588" y="685800"/>
            <a:ext cx="4572000" cy="3429000"/>
          </a:xfrm>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DCA9570-BC66-426B-A184-F2ED628F4C88}" type="slidenum">
              <a:rPr lang="en-US"/>
              <a:pPr/>
              <a:t>54</a:t>
            </a:fld>
            <a:endParaRPr lang="en-US"/>
          </a:p>
        </p:txBody>
      </p:sp>
      <p:sp>
        <p:nvSpPr>
          <p:cNvPr id="39939" name="Rectangle 2"/>
          <p:cNvSpPr>
            <a:spLocks noGrp="1" noRot="1" noChangeAspect="1" noChangeArrowheads="1" noTextEdit="1"/>
          </p:cNvSpPr>
          <p:nvPr>
            <p:ph type="sldImg"/>
          </p:nvPr>
        </p:nvSpPr>
        <p:spPr>
          <a:xfrm>
            <a:off x="1144588" y="685800"/>
            <a:ext cx="4572000" cy="3429000"/>
          </a:xfrm>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DA2BE79-B691-41AD-9230-2CFC893E2BAB}" type="slidenum">
              <a:rPr lang="en-US"/>
              <a:pPr/>
              <a:t>57</a:t>
            </a:fld>
            <a:endParaRPr lang="en-US"/>
          </a:p>
        </p:txBody>
      </p:sp>
      <p:sp>
        <p:nvSpPr>
          <p:cNvPr id="40963" name="Rectangle 2"/>
          <p:cNvSpPr>
            <a:spLocks noGrp="1" noRot="1" noChangeAspect="1" noChangeArrowheads="1" noTextEdit="1"/>
          </p:cNvSpPr>
          <p:nvPr>
            <p:ph type="sldImg"/>
          </p:nvPr>
        </p:nvSpPr>
        <p:spPr>
          <a:xfrm>
            <a:off x="1144588" y="685800"/>
            <a:ext cx="4572000" cy="3429000"/>
          </a:xfrm>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7136CFB-1058-4116-8D0F-F66DAB9D62D9}" type="slidenum">
              <a:rPr lang="en-US"/>
              <a:pPr/>
              <a:t>59</a:t>
            </a:fld>
            <a:endParaRPr lang="en-US"/>
          </a:p>
        </p:txBody>
      </p:sp>
      <p:sp>
        <p:nvSpPr>
          <p:cNvPr id="41987" name="Rectangle 2"/>
          <p:cNvSpPr>
            <a:spLocks noGrp="1" noRot="1" noChangeAspect="1" noChangeArrowheads="1" noTextEdit="1"/>
          </p:cNvSpPr>
          <p:nvPr>
            <p:ph type="sldImg"/>
          </p:nvPr>
        </p:nvSpPr>
        <p:spPr>
          <a:xfrm>
            <a:off x="1144588" y="685800"/>
            <a:ext cx="4572000" cy="3429000"/>
          </a:xfrm>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7D4742F-FB77-4F83-9F96-2C0A9B7F96F6}" type="slidenum">
              <a:rPr lang="en-US"/>
              <a:pPr/>
              <a:t>60</a:t>
            </a:fld>
            <a:endParaRPr lang="en-US"/>
          </a:p>
        </p:txBody>
      </p:sp>
      <p:sp>
        <p:nvSpPr>
          <p:cNvPr id="43011" name="Rectangle 2"/>
          <p:cNvSpPr>
            <a:spLocks noGrp="1" noRot="1" noChangeAspect="1" noChangeArrowheads="1" noTextEdit="1"/>
          </p:cNvSpPr>
          <p:nvPr>
            <p:ph type="sldImg"/>
          </p:nvPr>
        </p:nvSpPr>
        <p:spPr>
          <a:xfrm>
            <a:off x="1144588" y="685800"/>
            <a:ext cx="4572000" cy="3429000"/>
          </a:xfrm>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8E2D03CD-70C9-4AFB-BCE2-7B2375024E74}" type="slidenum">
              <a:rPr lang="en-US"/>
              <a:pPr/>
              <a:t>61</a:t>
            </a:fld>
            <a:endParaRPr lang="en-US"/>
          </a:p>
        </p:txBody>
      </p:sp>
      <p:sp>
        <p:nvSpPr>
          <p:cNvPr id="44035" name="Rectangle 2"/>
          <p:cNvSpPr>
            <a:spLocks noGrp="1" noRot="1" noChangeAspect="1" noChangeArrowheads="1" noTextEdit="1"/>
          </p:cNvSpPr>
          <p:nvPr>
            <p:ph type="sldImg"/>
          </p:nvPr>
        </p:nvSpPr>
        <p:spPr>
          <a:xfrm>
            <a:off x="1144588" y="685800"/>
            <a:ext cx="4572000" cy="3429000"/>
          </a:xfrm>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004A46-7954-430B-A0E1-6CDAD75EEB9F}"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004A46-7954-430B-A0E1-6CDAD75EEB9F}"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004A46-7954-430B-A0E1-6CDAD75EEB9F}"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9"/>
          <p:cNvSpPr>
            <a:spLocks noGrp="1" noChangeArrowheads="1"/>
          </p:cNvSpPr>
          <p:nvPr>
            <p:ph type="dt" sz="half" idx="10"/>
          </p:nvPr>
        </p:nvSpPr>
        <p:spPr>
          <a:ln/>
        </p:spPr>
        <p:txBody>
          <a:bodyPr/>
          <a:lstStyle>
            <a:lvl1pPr>
              <a:defRPr/>
            </a:lvl1pPr>
          </a:lstStyle>
          <a:p>
            <a:pPr>
              <a:defRPr/>
            </a:pPr>
            <a:endParaRPr lang="en-US"/>
          </a:p>
        </p:txBody>
      </p:sp>
      <p:sp>
        <p:nvSpPr>
          <p:cNvPr id="7" name="Rectangle 20"/>
          <p:cNvSpPr>
            <a:spLocks noGrp="1" noChangeArrowheads="1"/>
          </p:cNvSpPr>
          <p:nvPr>
            <p:ph type="ftr" sz="quarter" idx="11"/>
          </p:nvPr>
        </p:nvSpPr>
        <p:spPr>
          <a:ln/>
        </p:spPr>
        <p:txBody>
          <a:bodyPr/>
          <a:lstStyle>
            <a:lvl1pPr>
              <a:defRPr/>
            </a:lvl1pPr>
          </a:lstStyle>
          <a:p>
            <a:pPr>
              <a:defRPr/>
            </a:pPr>
            <a:endParaRPr lang="en-US"/>
          </a:p>
        </p:txBody>
      </p:sp>
      <p:sp>
        <p:nvSpPr>
          <p:cNvPr id="8" name="Rectangle 21"/>
          <p:cNvSpPr>
            <a:spLocks noGrp="1" noChangeArrowheads="1"/>
          </p:cNvSpPr>
          <p:nvPr>
            <p:ph type="sldNum" sz="quarter" idx="12"/>
          </p:nvPr>
        </p:nvSpPr>
        <p:spPr>
          <a:ln/>
        </p:spPr>
        <p:txBody>
          <a:bodyPr/>
          <a:lstStyle>
            <a:lvl1pPr>
              <a:defRPr/>
            </a:lvl1pPr>
          </a:lstStyle>
          <a:p>
            <a:pPr>
              <a:defRPr/>
            </a:pPr>
            <a:fld id="{2E1575FF-A7B9-4EF3-8E4F-6A828A2CD0F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5068DE40-0D5B-49E2-948E-1FE69DCCD7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004A46-7954-430B-A0E1-6CDAD75EEB9F}"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04A46-7954-430B-A0E1-6CDAD75EEB9F}"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004A46-7954-430B-A0E1-6CDAD75EEB9F}"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004A46-7954-430B-A0E1-6CDAD75EEB9F}" type="datetimeFigureOut">
              <a:rPr lang="en-US" smtClean="0"/>
              <a:pPr/>
              <a:t>7/17/2018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004A46-7954-430B-A0E1-6CDAD75EEB9F}" type="datetimeFigureOut">
              <a:rPr lang="en-US" smtClean="0"/>
              <a:pPr/>
              <a:t>7/17/2018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04A46-7954-430B-A0E1-6CDAD75EEB9F}" type="datetimeFigureOut">
              <a:rPr lang="en-US" smtClean="0"/>
              <a:pPr/>
              <a:t>7/17/2018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04A46-7954-430B-A0E1-6CDAD75EEB9F}"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04A46-7954-430B-A0E1-6CDAD75EEB9F}"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E1D68-5BE0-4EBF-88A9-C5CD08470C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04A46-7954-430B-A0E1-6CDAD75EEB9F}" type="datetimeFigureOut">
              <a:rPr lang="en-US" smtClean="0"/>
              <a:pPr/>
              <a:t>7/17/2018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E1D68-5BE0-4EBF-88A9-C5CD08470C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36.png"/></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38.png"/></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40.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8</a:t>
            </a:r>
            <a:endParaRPr lang="en-US" dirty="0"/>
          </a:p>
        </p:txBody>
      </p:sp>
      <p:sp>
        <p:nvSpPr>
          <p:cNvPr id="3" name="Subtitle 2"/>
          <p:cNvSpPr>
            <a:spLocks noGrp="1"/>
          </p:cNvSpPr>
          <p:nvPr>
            <p:ph type="subTitle" idx="1"/>
          </p:nvPr>
        </p:nvSpPr>
        <p:spPr/>
        <p:txBody>
          <a:bodyPr/>
          <a:lstStyle/>
          <a:p>
            <a:r>
              <a:rPr lang="en-US" b="1" dirty="0" smtClean="0"/>
              <a:t>ARTIFICIAL INTELLIGENCE </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layer network</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The network has input, hidden and output layers</a:t>
            </a:r>
          </a:p>
          <a:p>
            <a:endParaRPr lang="en-US" dirty="0" smtClean="0"/>
          </a:p>
          <a:p>
            <a:endParaRPr lang="en-US" dirty="0" smtClean="0"/>
          </a:p>
          <a:p>
            <a:endParaRPr lang="en-US" dirty="0" smtClean="0"/>
          </a:p>
          <a:p>
            <a:endParaRPr lang="en-US" dirty="0" smtClean="0"/>
          </a:p>
          <a:p>
            <a:endParaRPr lang="en-US" dirty="0" smtClean="0"/>
          </a:p>
          <a:p>
            <a:r>
              <a:rPr lang="en-US" dirty="0" smtClean="0"/>
              <a:t>Example :</a:t>
            </a:r>
          </a:p>
          <a:p>
            <a:pPr lvl="1"/>
            <a:r>
              <a:rPr lang="en-US" dirty="0" smtClean="0"/>
              <a:t>Hidden layer – </a:t>
            </a:r>
            <a:r>
              <a:rPr lang="en-US" dirty="0" err="1" smtClean="0"/>
              <a:t>tansigmod</a:t>
            </a:r>
            <a:r>
              <a:rPr lang="en-US" dirty="0" smtClean="0"/>
              <a:t> and output pure linear</a:t>
            </a:r>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33794" name="Picture 2"/>
          <p:cNvPicPr>
            <a:picLocks noChangeAspect="1" noChangeArrowheads="1"/>
          </p:cNvPicPr>
          <p:nvPr/>
        </p:nvPicPr>
        <p:blipFill>
          <a:blip r:embed="rId2" cstate="print"/>
          <a:srcRect/>
          <a:stretch>
            <a:fillRect/>
          </a:stretch>
        </p:blipFill>
        <p:spPr bwMode="auto">
          <a:xfrm>
            <a:off x="2438400" y="2133600"/>
            <a:ext cx="5191125" cy="33528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topologies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Feed forward – connection extends from input to output with out any feedback. </a:t>
            </a:r>
          </a:p>
          <a:p>
            <a:pPr lvl="1" algn="just"/>
            <a:r>
              <a:rPr lang="en-US" dirty="0" smtClean="0"/>
              <a:t>Static networks </a:t>
            </a:r>
          </a:p>
          <a:p>
            <a:pPr lvl="1" algn="just"/>
            <a:r>
              <a:rPr lang="en-US" dirty="0" smtClean="0"/>
              <a:t>Used for mapping or function approximation</a:t>
            </a:r>
          </a:p>
          <a:p>
            <a:pPr lvl="1" algn="just"/>
            <a:r>
              <a:rPr lang="en-US" dirty="0" smtClean="0"/>
              <a:t>Example: Perception </a:t>
            </a:r>
          </a:p>
          <a:p>
            <a:pPr algn="just"/>
            <a:r>
              <a:rPr lang="en-US" dirty="0" smtClean="0"/>
              <a:t>Recurrent – contain feedback </a:t>
            </a:r>
          </a:p>
          <a:p>
            <a:pPr lvl="1" algn="just"/>
            <a:r>
              <a:rPr lang="en-US" dirty="0" smtClean="0"/>
              <a:t>Dynamic networks </a:t>
            </a:r>
          </a:p>
          <a:p>
            <a:pPr lvl="1" algn="just"/>
            <a:r>
              <a:rPr lang="en-US" dirty="0" smtClean="0"/>
              <a:t>Example: Hopfield network </a:t>
            </a:r>
          </a:p>
          <a:p>
            <a:pPr algn="just"/>
            <a:r>
              <a:rPr lang="en-US" dirty="0" smtClean="0"/>
              <a:t>Radial basis – feed forward network with bell shaped activation function </a:t>
            </a:r>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dirty="0" smtClean="0"/>
              <a:t>Training Artificial Neural Network  </a:t>
            </a:r>
            <a:endParaRPr lang="en-US" sz="3600" dirty="0"/>
          </a:p>
        </p:txBody>
      </p:sp>
      <p:sp>
        <p:nvSpPr>
          <p:cNvPr id="3" name="Content Placeholder 2"/>
          <p:cNvSpPr>
            <a:spLocks noGrp="1"/>
          </p:cNvSpPr>
          <p:nvPr>
            <p:ph idx="1"/>
          </p:nvPr>
        </p:nvSpPr>
        <p:spPr>
          <a:xfrm>
            <a:off x="457200" y="1447800"/>
            <a:ext cx="8229600" cy="5257800"/>
          </a:xfrm>
        </p:spPr>
        <p:txBody>
          <a:bodyPr>
            <a:normAutofit/>
          </a:bodyPr>
          <a:lstStyle/>
          <a:p>
            <a:pPr algn="just"/>
            <a:r>
              <a:rPr lang="en-US" sz="2800" dirty="0" smtClean="0"/>
              <a:t>In a ANN, knowledge is stored in the form connection weights </a:t>
            </a:r>
          </a:p>
          <a:p>
            <a:pPr algn="just"/>
            <a:r>
              <a:rPr lang="en-US" sz="2800" dirty="0" smtClean="0"/>
              <a:t>Hence learning is achieved by adjusting the weights </a:t>
            </a:r>
          </a:p>
          <a:p>
            <a:pPr algn="just"/>
            <a:r>
              <a:rPr lang="en-US" sz="2800" dirty="0" smtClean="0"/>
              <a:t>The process of adjusting the weights is known as training </a:t>
            </a:r>
          </a:p>
          <a:p>
            <a:pPr algn="just"/>
            <a:r>
              <a:rPr lang="en-US" sz="2800" dirty="0" smtClean="0"/>
              <a:t>Paradigms of learning </a:t>
            </a:r>
          </a:p>
          <a:p>
            <a:pPr lvl="1" algn="just"/>
            <a:r>
              <a:rPr lang="en-US" sz="2400" dirty="0" smtClean="0"/>
              <a:t>Supervised learning </a:t>
            </a:r>
          </a:p>
          <a:p>
            <a:pPr lvl="2" algn="just"/>
            <a:r>
              <a:rPr lang="en-US" sz="2000" dirty="0" smtClean="0"/>
              <a:t>Learning by example, input-output pairs or samples will be given to the network  and based on the error, weights are adjusted </a:t>
            </a:r>
          </a:p>
          <a:p>
            <a:pPr lvl="1" algn="just"/>
            <a:r>
              <a:rPr lang="en-US" sz="2400" dirty="0" smtClean="0"/>
              <a:t>Unsupervised learning</a:t>
            </a:r>
          </a:p>
          <a:p>
            <a:pPr lvl="2" algn="just"/>
            <a:r>
              <a:rPr lang="en-US" sz="2000" dirty="0" smtClean="0"/>
              <a:t>network finds or searches clusters or patterns in the data without any external agent or teacher</a:t>
            </a:r>
            <a:endParaRPr lang="en-US" sz="2000"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Perceptron</a:t>
            </a:r>
            <a:r>
              <a:rPr lang="en-US" dirty="0" smtClean="0"/>
              <a:t> </a:t>
            </a:r>
            <a:endParaRPr lang="en-US" dirty="0"/>
          </a:p>
        </p:txBody>
      </p:sp>
      <p:sp>
        <p:nvSpPr>
          <p:cNvPr id="3" name="Content Placeholder 2"/>
          <p:cNvSpPr>
            <a:spLocks noGrp="1"/>
          </p:cNvSpPr>
          <p:nvPr>
            <p:ph idx="1"/>
          </p:nvPr>
        </p:nvSpPr>
        <p:spPr>
          <a:xfrm>
            <a:off x="457200" y="1143000"/>
            <a:ext cx="8229600" cy="5486400"/>
          </a:xfrm>
        </p:spPr>
        <p:txBody>
          <a:bodyPr>
            <a:normAutofit/>
          </a:bodyPr>
          <a:lstStyle/>
          <a:p>
            <a:r>
              <a:rPr lang="en-US" sz="2800" dirty="0" smtClean="0"/>
              <a:t>Network with threshold activation function </a:t>
            </a:r>
          </a:p>
          <a:p>
            <a:r>
              <a:rPr lang="en-US" sz="2800" dirty="0" smtClean="0"/>
              <a:t>Consider a network with two inputs and one output </a:t>
            </a:r>
          </a:p>
          <a:p>
            <a:endParaRPr lang="en-US" sz="2800" dirty="0" smtClean="0"/>
          </a:p>
          <a:p>
            <a:endParaRPr lang="en-US" sz="2800" dirty="0" smtClean="0"/>
          </a:p>
          <a:p>
            <a:endParaRPr lang="en-US" sz="2800" dirty="0" smtClean="0"/>
          </a:p>
          <a:p>
            <a:endParaRPr lang="en-US" sz="2800" dirty="0" smtClean="0"/>
          </a:p>
          <a:p>
            <a:r>
              <a:rPr lang="en-US" sz="2800" dirty="0" smtClean="0"/>
              <a:t>If the activation function is hard limiting (threshold)</a:t>
            </a:r>
          </a:p>
          <a:p>
            <a:endParaRPr lang="en-US" sz="2800" dirty="0" smtClean="0"/>
          </a:p>
          <a:p>
            <a:endParaRPr lang="en-US" sz="2800" dirty="0" smtClean="0"/>
          </a:p>
          <a:p>
            <a:r>
              <a:rPr lang="en-US" sz="2800" dirty="0" smtClean="0"/>
              <a:t>Then output will be either +1 or -1 </a:t>
            </a:r>
            <a:endParaRPr lang="en-US" sz="2800" dirty="0"/>
          </a:p>
        </p:txBody>
      </p:sp>
      <p:pic>
        <p:nvPicPr>
          <p:cNvPr id="28674" name="Picture 2"/>
          <p:cNvPicPr>
            <a:picLocks noChangeAspect="1" noChangeArrowheads="1"/>
          </p:cNvPicPr>
          <p:nvPr/>
        </p:nvPicPr>
        <p:blipFill>
          <a:blip r:embed="rId2" cstate="print"/>
          <a:srcRect/>
          <a:stretch>
            <a:fillRect/>
          </a:stretch>
        </p:blipFill>
        <p:spPr bwMode="auto">
          <a:xfrm>
            <a:off x="2514600" y="2362200"/>
            <a:ext cx="2362200" cy="1819275"/>
          </a:xfrm>
          <a:prstGeom prst="rect">
            <a:avLst/>
          </a:prstGeom>
          <a:noFill/>
          <a:ln w="9525">
            <a:noFill/>
            <a:miter lim="800000"/>
            <a:headEnd/>
            <a:tailEnd/>
          </a:ln>
          <a:effectLst/>
        </p:spPr>
      </p:pic>
      <p:pic>
        <p:nvPicPr>
          <p:cNvPr id="28675" name="Picture 3"/>
          <p:cNvPicPr>
            <a:picLocks noChangeAspect="1" noChangeArrowheads="1"/>
          </p:cNvPicPr>
          <p:nvPr/>
        </p:nvPicPr>
        <p:blipFill>
          <a:blip r:embed="rId3" cstate="print"/>
          <a:srcRect/>
          <a:stretch>
            <a:fillRect/>
          </a:stretch>
        </p:blipFill>
        <p:spPr bwMode="auto">
          <a:xfrm>
            <a:off x="4876800" y="2438400"/>
            <a:ext cx="3175942" cy="1219200"/>
          </a:xfrm>
          <a:prstGeom prst="rect">
            <a:avLst/>
          </a:prstGeom>
          <a:noFill/>
          <a:ln w="9525">
            <a:noFill/>
            <a:miter lim="800000"/>
            <a:headEnd/>
            <a:tailEnd/>
          </a:ln>
          <a:effectLst/>
        </p:spPr>
      </p:pic>
      <p:pic>
        <p:nvPicPr>
          <p:cNvPr id="28676" name="Picture 4"/>
          <p:cNvPicPr>
            <a:picLocks noChangeAspect="1" noChangeArrowheads="1"/>
          </p:cNvPicPr>
          <p:nvPr/>
        </p:nvPicPr>
        <p:blipFill>
          <a:blip r:embed="rId4" cstate="print"/>
          <a:srcRect/>
          <a:stretch>
            <a:fillRect/>
          </a:stretch>
        </p:blipFill>
        <p:spPr bwMode="auto">
          <a:xfrm>
            <a:off x="2743200" y="4648200"/>
            <a:ext cx="2590800" cy="84201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400" dirty="0" smtClean="0"/>
              <a:t>Example: for the inputs and weights shown determine the outputs </a:t>
            </a:r>
            <a:endParaRPr lang="en-US" sz="2400" dirty="0"/>
          </a:p>
        </p:txBody>
      </p:sp>
      <p:graphicFrame>
        <p:nvGraphicFramePr>
          <p:cNvPr id="4" name="Content Placeholder 3"/>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US" dirty="0" smtClean="0"/>
                        <a:t>x1</a:t>
                      </a:r>
                      <a:endParaRPr lang="en-US" dirty="0"/>
                    </a:p>
                  </a:txBody>
                  <a:tcPr/>
                </a:tc>
                <a:tc>
                  <a:txBody>
                    <a:bodyPr/>
                    <a:lstStyle/>
                    <a:p>
                      <a:r>
                        <a:rPr lang="en-US" dirty="0" smtClean="0"/>
                        <a:t>x2</a:t>
                      </a:r>
                      <a:endParaRPr lang="en-US" dirty="0"/>
                    </a:p>
                  </a:txBody>
                  <a:tcPr/>
                </a:tc>
                <a:tc>
                  <a:txBody>
                    <a:bodyPr/>
                    <a:lstStyle/>
                    <a:p>
                      <a:r>
                        <a:rPr lang="en-US" dirty="0" smtClean="0"/>
                        <a:t>w1</a:t>
                      </a:r>
                      <a:endParaRPr lang="en-US" dirty="0"/>
                    </a:p>
                  </a:txBody>
                  <a:tcPr/>
                </a:tc>
                <a:tc>
                  <a:txBody>
                    <a:bodyPr/>
                    <a:lstStyle/>
                    <a:p>
                      <a:r>
                        <a:rPr lang="en-US" dirty="0" smtClean="0"/>
                        <a:t>w2</a:t>
                      </a:r>
                      <a:endParaRPr lang="en-US" dirty="0"/>
                    </a:p>
                  </a:txBody>
                  <a:tcPr/>
                </a:tc>
                <a:tc>
                  <a:txBody>
                    <a:bodyPr/>
                    <a:lstStyle/>
                    <a:p>
                      <a:r>
                        <a:rPr lang="en-US" dirty="0" smtClean="0">
                          <a:sym typeface="Symbol"/>
                        </a:rPr>
                        <a:t></a:t>
                      </a:r>
                      <a:endParaRPr lang="en-US" dirty="0"/>
                    </a:p>
                  </a:txBody>
                  <a:tcPr/>
                </a:tc>
                <a:tc>
                  <a:txBody>
                    <a:bodyPr/>
                    <a:lstStyle/>
                    <a:p>
                      <a:r>
                        <a:rPr lang="en-US" dirty="0" smtClean="0"/>
                        <a:t>y</a:t>
                      </a:r>
                      <a:endParaRPr lang="en-US" dirty="0"/>
                    </a:p>
                  </a:txBody>
                  <a:tcPr/>
                </a:tc>
              </a:tr>
              <a:tr h="370840">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0.5</a:t>
                      </a:r>
                      <a:endParaRPr lang="en-US" dirty="0"/>
                    </a:p>
                  </a:txBody>
                  <a:tcPr/>
                </a:tc>
                <a:tc>
                  <a:txBody>
                    <a:bodyPr/>
                    <a:lstStyle/>
                    <a:p>
                      <a:r>
                        <a:rPr lang="en-US" dirty="0" smtClean="0"/>
                        <a:t>-1.5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c>
                  <a:txBody>
                    <a:bodyPr/>
                    <a:lstStyle/>
                    <a:p>
                      <a:r>
                        <a:rPr lang="en-US" dirty="0" smtClean="0"/>
                        <a:t>-1.5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0.5</a:t>
                      </a:r>
                      <a:endParaRPr lang="en-US" dirty="0"/>
                    </a:p>
                  </a:txBody>
                  <a:tcPr/>
                </a:tc>
                <a:tc>
                  <a:txBody>
                    <a:bodyPr/>
                    <a:lstStyle/>
                    <a:p>
                      <a:r>
                        <a:rPr lang="en-US" dirty="0" smtClean="0"/>
                        <a:t>-1.5</a:t>
                      </a:r>
                      <a:endParaRPr lang="en-US" dirty="0"/>
                    </a:p>
                  </a:txBody>
                  <a:tcPr/>
                </a:tc>
                <a:tc>
                  <a:txBody>
                    <a:bodyPr/>
                    <a:lstStyle/>
                    <a:p>
                      <a:r>
                        <a:rPr lang="en-US" smtClean="0"/>
                        <a:t>1</a:t>
                      </a:r>
                      <a:endParaRPr lang="en-US"/>
                    </a:p>
                  </a:txBody>
                  <a:tcPr/>
                </a:tc>
                <a:tc>
                  <a:txBody>
                    <a:bodyPr/>
                    <a:lstStyle/>
                    <a:p>
                      <a:r>
                        <a:rPr lang="en-US" dirty="0" smtClean="0"/>
                        <a:t>1</a:t>
                      </a:r>
                      <a:endParaRPr lang="en-US" dirty="0"/>
                    </a:p>
                  </a:txBody>
                  <a:tcPr/>
                </a:tc>
              </a:tr>
              <a:tr h="370840">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c>
                  <a:txBody>
                    <a:bodyPr/>
                    <a:lstStyle/>
                    <a:p>
                      <a:r>
                        <a:rPr lang="en-US" dirty="0" smtClean="0"/>
                        <a:t>-1.5</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bl>
          </a:graphicData>
        </a:graphic>
      </p:graphicFrame>
      <p:pic>
        <p:nvPicPr>
          <p:cNvPr id="29698" name="Picture 2"/>
          <p:cNvPicPr>
            <a:picLocks noChangeAspect="1" noChangeArrowheads="1"/>
          </p:cNvPicPr>
          <p:nvPr/>
        </p:nvPicPr>
        <p:blipFill>
          <a:blip r:embed="rId2" cstate="print"/>
          <a:srcRect/>
          <a:stretch>
            <a:fillRect/>
          </a:stretch>
        </p:blipFill>
        <p:spPr bwMode="auto">
          <a:xfrm>
            <a:off x="1295400" y="3571875"/>
            <a:ext cx="6781800" cy="3286125"/>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B804DE4B-3723-4FE1-8855-D6B1ABB52E31}"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inverse problem- how to decide the weights values </a:t>
            </a:r>
            <a:endParaRPr lang="en-US" sz="2800" dirty="0"/>
          </a:p>
        </p:txBody>
      </p:sp>
      <p:sp>
        <p:nvSpPr>
          <p:cNvPr id="3" name="Content Placeholder 2"/>
          <p:cNvSpPr>
            <a:spLocks noGrp="1"/>
          </p:cNvSpPr>
          <p:nvPr>
            <p:ph idx="1"/>
          </p:nvPr>
        </p:nvSpPr>
        <p:spPr/>
        <p:txBody>
          <a:bodyPr/>
          <a:lstStyle/>
          <a:p>
            <a:r>
              <a:rPr lang="en-US" dirty="0" smtClean="0"/>
              <a:t>We want to have the following mapping</a:t>
            </a:r>
          </a:p>
          <a:p>
            <a:endParaRPr lang="en-US" dirty="0" smtClean="0"/>
          </a:p>
          <a:p>
            <a:endParaRPr lang="en-US" dirty="0" smtClean="0"/>
          </a:p>
          <a:p>
            <a:endParaRPr lang="en-US" dirty="0" smtClean="0"/>
          </a:p>
          <a:p>
            <a:endParaRPr lang="en-US" dirty="0" smtClean="0"/>
          </a:p>
          <a:p>
            <a:r>
              <a:rPr lang="en-US" dirty="0" smtClean="0"/>
              <a:t>How to determine the weights? </a:t>
            </a:r>
          </a:p>
          <a:p>
            <a:r>
              <a:rPr lang="en-US" dirty="0" smtClean="0"/>
              <a:t>Learning rules- weights are updated as  </a:t>
            </a:r>
            <a:endParaRPr lang="en-US" dirty="0"/>
          </a:p>
        </p:txBody>
      </p:sp>
      <p:graphicFrame>
        <p:nvGraphicFramePr>
          <p:cNvPr id="4" name="Content Placeholder 3"/>
          <p:cNvGraphicFramePr>
            <a:graphicFrameLocks/>
          </p:cNvGraphicFramePr>
          <p:nvPr/>
        </p:nvGraphicFramePr>
        <p:xfrm>
          <a:off x="685800" y="2286000"/>
          <a:ext cx="8229600" cy="185420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n-US" dirty="0" smtClean="0"/>
                        <a:t>x1</a:t>
                      </a:r>
                      <a:endParaRPr lang="en-US" dirty="0"/>
                    </a:p>
                  </a:txBody>
                  <a:tcPr/>
                </a:tc>
                <a:tc>
                  <a:txBody>
                    <a:bodyPr/>
                    <a:lstStyle/>
                    <a:p>
                      <a:r>
                        <a:rPr lang="en-US" dirty="0" smtClean="0"/>
                        <a:t>x2</a:t>
                      </a:r>
                      <a:endParaRPr lang="en-US" dirty="0"/>
                    </a:p>
                  </a:txBody>
                  <a:tcPr/>
                </a:tc>
                <a:tc>
                  <a:txBody>
                    <a:bodyPr/>
                    <a:lstStyle/>
                    <a:p>
                      <a:r>
                        <a:rPr lang="en-US" dirty="0" smtClean="0"/>
                        <a:t>w1</a:t>
                      </a:r>
                      <a:endParaRPr lang="en-US" dirty="0"/>
                    </a:p>
                  </a:txBody>
                  <a:tcPr/>
                </a:tc>
                <a:tc>
                  <a:txBody>
                    <a:bodyPr/>
                    <a:lstStyle/>
                    <a:p>
                      <a:r>
                        <a:rPr lang="en-US" dirty="0" smtClean="0"/>
                        <a:t>w2</a:t>
                      </a:r>
                      <a:endParaRPr lang="en-US" dirty="0"/>
                    </a:p>
                  </a:txBody>
                  <a:tcPr/>
                </a:tc>
                <a:tc>
                  <a:txBody>
                    <a:bodyPr/>
                    <a:lstStyle/>
                    <a:p>
                      <a:r>
                        <a:rPr lang="en-US" dirty="0" smtClean="0">
                          <a:sym typeface="Symbol"/>
                        </a:rPr>
                        <a:t></a:t>
                      </a:r>
                      <a:endParaRPr lang="en-US" dirty="0"/>
                    </a:p>
                  </a:txBody>
                  <a:tcPr/>
                </a:tc>
                <a:tc>
                  <a:txBody>
                    <a:bodyPr/>
                    <a:lstStyle/>
                    <a:p>
                      <a:r>
                        <a:rPr lang="en-US" dirty="0" smtClean="0"/>
                        <a:t>y</a:t>
                      </a:r>
                      <a:endParaRPr lang="en-US" dirty="0"/>
                    </a:p>
                  </a:txBody>
                  <a:tcPr/>
                </a:tc>
              </a:tr>
              <a:tr h="370840">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r>
              <a:tr h="370840">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r>
              <a:tr h="370840">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a:t>
                      </a:r>
                      <a:endParaRPr lang="en-US" dirty="0"/>
                    </a:p>
                  </a:txBody>
                  <a:tcPr/>
                </a:tc>
              </a:tr>
              <a:tr h="370840">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 1</a:t>
                      </a:r>
                      <a:endParaRPr lang="en-US" dirty="0"/>
                    </a:p>
                  </a:txBody>
                  <a:tcPr/>
                </a:tc>
              </a:tr>
            </a:tbl>
          </a:graphicData>
        </a:graphic>
      </p:graphicFrame>
      <p:pic>
        <p:nvPicPr>
          <p:cNvPr id="30722" name="Picture 2"/>
          <p:cNvPicPr>
            <a:picLocks noChangeAspect="1" noChangeArrowheads="1"/>
          </p:cNvPicPr>
          <p:nvPr/>
        </p:nvPicPr>
        <p:blipFill>
          <a:blip r:embed="rId2" cstate="print"/>
          <a:srcRect/>
          <a:stretch>
            <a:fillRect/>
          </a:stretch>
        </p:blipFill>
        <p:spPr bwMode="auto">
          <a:xfrm>
            <a:off x="2971800" y="5715000"/>
            <a:ext cx="3835021" cy="9144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B804DE4B-3723-4FE1-8855-D6B1ABB52E31}"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Hebbian</a:t>
            </a:r>
            <a:r>
              <a:rPr lang="en-US" dirty="0" smtClean="0"/>
              <a:t> learning rule </a:t>
            </a:r>
            <a:endParaRPr lang="en-US" dirty="0"/>
          </a:p>
        </p:txBody>
      </p:sp>
      <p:sp>
        <p:nvSpPr>
          <p:cNvPr id="3" name="Content Placeholder 2"/>
          <p:cNvSpPr>
            <a:spLocks noGrp="1"/>
          </p:cNvSpPr>
          <p:nvPr>
            <p:ph idx="1"/>
          </p:nvPr>
        </p:nvSpPr>
        <p:spPr/>
        <p:txBody>
          <a:bodyPr/>
          <a:lstStyle/>
          <a:p>
            <a:r>
              <a:rPr lang="en-US" dirty="0" smtClean="0"/>
              <a:t>Start with random weights </a:t>
            </a:r>
          </a:p>
          <a:p>
            <a:r>
              <a:rPr lang="en-US" dirty="0" smtClean="0"/>
              <a:t>Select an input X from samples </a:t>
            </a:r>
          </a:p>
          <a:p>
            <a:pPr algn="just"/>
            <a:r>
              <a:rPr lang="en-US" dirty="0" smtClean="0"/>
              <a:t>If y </a:t>
            </a:r>
            <a:r>
              <a:rPr lang="en-US" dirty="0" smtClean="0">
                <a:sym typeface="Symbol"/>
              </a:rPr>
              <a:t> d(x), where y is the actual output of the network for input x and d(x) is the desired value, modify the connection as </a:t>
            </a:r>
          </a:p>
          <a:p>
            <a:pPr algn="just"/>
            <a:endParaRPr lang="en-US" dirty="0" smtClean="0">
              <a:sym typeface="Symbol"/>
            </a:endParaRPr>
          </a:p>
          <a:p>
            <a:pPr algn="just"/>
            <a:r>
              <a:rPr lang="en-US" dirty="0" smtClean="0">
                <a:sym typeface="Symbol"/>
              </a:rPr>
              <a:t>Go to step 2</a:t>
            </a:r>
            <a:endParaRPr lang="en-US" dirty="0"/>
          </a:p>
        </p:txBody>
      </p:sp>
      <p:pic>
        <p:nvPicPr>
          <p:cNvPr id="31746" name="Picture 2"/>
          <p:cNvPicPr>
            <a:picLocks noChangeAspect="1" noChangeArrowheads="1"/>
          </p:cNvPicPr>
          <p:nvPr/>
        </p:nvPicPr>
        <p:blipFill>
          <a:blip r:embed="rId2" cstate="print"/>
          <a:srcRect/>
          <a:stretch>
            <a:fillRect/>
          </a:stretch>
        </p:blipFill>
        <p:spPr bwMode="auto">
          <a:xfrm>
            <a:off x="3276600" y="4419600"/>
            <a:ext cx="2895600" cy="6096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lstStyle/>
          <a:p>
            <a:r>
              <a:rPr lang="en-US" dirty="0" smtClean="0"/>
              <a:t>A perceptron has two inputs and one output. The connection weights are -0.1 and 0.5 respectively for the two inputs. The bias is 1. Determine the weights using </a:t>
            </a:r>
            <a:r>
              <a:rPr lang="en-US" dirty="0" err="1" smtClean="0"/>
              <a:t>Hebbian</a:t>
            </a:r>
            <a:r>
              <a:rPr lang="en-US" dirty="0" smtClean="0"/>
              <a:t> learning rule so that the network implement an OR logic</a:t>
            </a:r>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 learning rule </a:t>
            </a:r>
            <a:endParaRPr lang="en-US" dirty="0"/>
          </a:p>
        </p:txBody>
      </p:sp>
      <p:sp>
        <p:nvSpPr>
          <p:cNvPr id="3" name="Content Placeholder 2"/>
          <p:cNvSpPr>
            <a:spLocks noGrp="1"/>
          </p:cNvSpPr>
          <p:nvPr>
            <p:ph idx="1"/>
          </p:nvPr>
        </p:nvSpPr>
        <p:spPr/>
        <p:txBody>
          <a:bodyPr/>
          <a:lstStyle/>
          <a:p>
            <a:r>
              <a:rPr lang="en-US" dirty="0" smtClean="0"/>
              <a:t>Adjust the weights proportional to the error value </a:t>
            </a:r>
          </a:p>
          <a:p>
            <a:endParaRPr lang="en-US" dirty="0" smtClean="0"/>
          </a:p>
          <a:p>
            <a:r>
              <a:rPr lang="en-US" dirty="0" smtClean="0"/>
              <a:t>Takes less number of iteration and has better convergence </a:t>
            </a:r>
          </a:p>
          <a:p>
            <a:endParaRPr lang="en-US" dirty="0"/>
          </a:p>
        </p:txBody>
      </p:sp>
      <p:pic>
        <p:nvPicPr>
          <p:cNvPr id="32770" name="Picture 2"/>
          <p:cNvPicPr>
            <a:picLocks noChangeAspect="1" noChangeArrowheads="1"/>
          </p:cNvPicPr>
          <p:nvPr/>
        </p:nvPicPr>
        <p:blipFill>
          <a:blip r:embed="rId2" cstate="print"/>
          <a:srcRect/>
          <a:stretch>
            <a:fillRect/>
          </a:stretch>
        </p:blipFill>
        <p:spPr bwMode="auto">
          <a:xfrm>
            <a:off x="2133600" y="2286001"/>
            <a:ext cx="4114800" cy="77025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mtClean="0"/>
              <a:t>Multi-layer </a:t>
            </a:r>
            <a:r>
              <a:rPr lang="en-US" dirty="0" smtClean="0"/>
              <a:t>feed forward </a:t>
            </a:r>
            <a:endParaRPr lang="en-US" dirty="0"/>
          </a:p>
        </p:txBody>
      </p:sp>
      <p:sp>
        <p:nvSpPr>
          <p:cNvPr id="3" name="Content Placeholder 2"/>
          <p:cNvSpPr>
            <a:spLocks noGrp="1"/>
          </p:cNvSpPr>
          <p:nvPr>
            <p:ph idx="1"/>
          </p:nvPr>
        </p:nvSpPr>
        <p:spPr>
          <a:xfrm>
            <a:off x="457200" y="1143000"/>
            <a:ext cx="8229600" cy="5410200"/>
          </a:xfrm>
        </p:spPr>
        <p:txBody>
          <a:bodyPr>
            <a:normAutofit/>
          </a:bodyPr>
          <a:lstStyle/>
          <a:p>
            <a:r>
              <a:rPr lang="en-US" dirty="0" smtClean="0"/>
              <a:t>Two layer feed forward network </a:t>
            </a:r>
          </a:p>
          <a:p>
            <a:r>
              <a:rPr lang="en-US" dirty="0" smtClean="0"/>
              <a:t>Theory of universal approximation </a:t>
            </a:r>
          </a:p>
          <a:p>
            <a:pPr lvl="1"/>
            <a:r>
              <a:rPr lang="en-US" dirty="0" smtClean="0"/>
              <a:t>Hidden layer sigmoid </a:t>
            </a:r>
          </a:p>
          <a:p>
            <a:pPr lvl="1"/>
            <a:r>
              <a:rPr lang="en-US" dirty="0" smtClean="0"/>
              <a:t>Output layer linear </a:t>
            </a:r>
          </a:p>
          <a:p>
            <a:pPr lvl="1"/>
            <a:r>
              <a:rPr lang="en-US" dirty="0" smtClean="0"/>
              <a:t>Can approximate any nonlinear mapping </a:t>
            </a:r>
          </a:p>
          <a:p>
            <a:pPr lvl="1">
              <a:buNone/>
            </a:pPr>
            <a:endParaRPr lang="en-US" dirty="0" smtClean="0"/>
          </a:p>
        </p:txBody>
      </p:sp>
      <p:sp>
        <p:nvSpPr>
          <p:cNvPr id="4" name="Slide Number Placeholder 3"/>
          <p:cNvSpPr>
            <a:spLocks noGrp="1"/>
          </p:cNvSpPr>
          <p:nvPr>
            <p:ph type="sldNum" sz="quarter" idx="12"/>
          </p:nvPr>
        </p:nvSpPr>
        <p:spPr/>
        <p:txBody>
          <a:bodyPr/>
          <a:lstStyle/>
          <a:p>
            <a:fld id="{B804DE4B-3723-4FE1-8855-D6B1ABB52E31}"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Artificial Intelligence  -  Topics </a:t>
            </a:r>
            <a:endParaRPr lang="en-US" dirty="0"/>
          </a:p>
        </p:txBody>
      </p:sp>
      <p:sp>
        <p:nvSpPr>
          <p:cNvPr id="3" name="Content Placeholder 2"/>
          <p:cNvSpPr>
            <a:spLocks noGrp="1"/>
          </p:cNvSpPr>
          <p:nvPr>
            <p:ph idx="1"/>
          </p:nvPr>
        </p:nvSpPr>
        <p:spPr>
          <a:xfrm>
            <a:off x="457200" y="990600"/>
            <a:ext cx="8229600" cy="5638800"/>
          </a:xfrm>
        </p:spPr>
        <p:txBody>
          <a:bodyPr>
            <a:normAutofit fontScale="62500" lnSpcReduction="20000"/>
          </a:bodyPr>
          <a:lstStyle/>
          <a:p>
            <a:pPr lvl="0"/>
            <a:r>
              <a:rPr lang="en-US" dirty="0"/>
              <a:t>Introduction to Machine Learning and Artificial Intelligence</a:t>
            </a:r>
          </a:p>
          <a:p>
            <a:pPr lvl="0"/>
            <a:r>
              <a:rPr lang="en-US" dirty="0"/>
              <a:t>Expert Systems</a:t>
            </a:r>
          </a:p>
          <a:p>
            <a:pPr lvl="0"/>
            <a:r>
              <a:rPr lang="en-US" dirty="0" smtClean="0"/>
              <a:t>Biological </a:t>
            </a:r>
            <a:r>
              <a:rPr lang="en-US" dirty="0"/>
              <a:t>Neural </a:t>
            </a:r>
            <a:r>
              <a:rPr lang="en-US" dirty="0" smtClean="0"/>
              <a:t>Networks </a:t>
            </a:r>
            <a:r>
              <a:rPr lang="en-US" dirty="0"/>
              <a:t>(BNN)</a:t>
            </a:r>
          </a:p>
          <a:p>
            <a:pPr lvl="0"/>
            <a:r>
              <a:rPr lang="en-US" dirty="0"/>
              <a:t>Artificial Neural Networks (ANN) </a:t>
            </a:r>
            <a:r>
              <a:rPr lang="en-US" dirty="0" smtClean="0"/>
              <a:t> - Fundamentals</a:t>
            </a:r>
            <a:endParaRPr lang="en-US" dirty="0"/>
          </a:p>
          <a:p>
            <a:pPr lvl="0"/>
            <a:r>
              <a:rPr lang="en-US" dirty="0"/>
              <a:t>ANN Characteristics</a:t>
            </a:r>
          </a:p>
          <a:p>
            <a:pPr lvl="0"/>
            <a:r>
              <a:rPr lang="en-US" dirty="0"/>
              <a:t>Learning Laws in ANNs </a:t>
            </a:r>
          </a:p>
          <a:p>
            <a:pPr lvl="0"/>
            <a:r>
              <a:rPr lang="en-US" dirty="0"/>
              <a:t>Single Layer </a:t>
            </a:r>
            <a:r>
              <a:rPr lang="en-US" dirty="0" err="1"/>
              <a:t>Perceptrons</a:t>
            </a:r>
            <a:r>
              <a:rPr lang="en-US" dirty="0"/>
              <a:t> (SLP) and Multi Layer </a:t>
            </a:r>
            <a:r>
              <a:rPr lang="en-US" dirty="0" err="1"/>
              <a:t>Perceptrons</a:t>
            </a:r>
            <a:r>
              <a:rPr lang="en-US" dirty="0"/>
              <a:t> (MLP) </a:t>
            </a:r>
          </a:p>
          <a:p>
            <a:pPr lvl="0"/>
            <a:r>
              <a:rPr lang="en-US" dirty="0"/>
              <a:t>Self Organizing Maps (SOM) </a:t>
            </a:r>
          </a:p>
          <a:p>
            <a:pPr lvl="0"/>
            <a:r>
              <a:rPr lang="en-US" dirty="0"/>
              <a:t>Hopfield</a:t>
            </a:r>
          </a:p>
          <a:p>
            <a:pPr lvl="0"/>
            <a:r>
              <a:rPr lang="en-US" dirty="0"/>
              <a:t>Associative Memory</a:t>
            </a:r>
          </a:p>
          <a:p>
            <a:pPr lvl="0"/>
            <a:r>
              <a:rPr lang="en-US" dirty="0"/>
              <a:t>Adaptive Resonance Theory (ART)</a:t>
            </a:r>
          </a:p>
          <a:p>
            <a:pPr lvl="0"/>
            <a:r>
              <a:rPr lang="en-US" dirty="0"/>
              <a:t>Support Vector Machines (SVM)</a:t>
            </a:r>
          </a:p>
          <a:p>
            <a:pPr lvl="0"/>
            <a:r>
              <a:rPr lang="en-US" dirty="0"/>
              <a:t>Naïve </a:t>
            </a:r>
            <a:r>
              <a:rPr lang="en-US" dirty="0" err="1"/>
              <a:t>Bayes</a:t>
            </a:r>
            <a:r>
              <a:rPr lang="en-US" dirty="0"/>
              <a:t> Classification- Bayesian Belief Network (BNN)</a:t>
            </a:r>
          </a:p>
          <a:p>
            <a:pPr lvl="0"/>
            <a:r>
              <a:rPr lang="en-US" dirty="0"/>
              <a:t>Genetic Algorithm (GA) and Varieties of GA</a:t>
            </a:r>
          </a:p>
          <a:p>
            <a:pPr lvl="0"/>
            <a:r>
              <a:rPr lang="en-US" dirty="0"/>
              <a:t>Other Population Based Search Algorithms similar to GA</a:t>
            </a:r>
          </a:p>
          <a:p>
            <a:r>
              <a:rPr lang="en-US" dirty="0" smtClean="0"/>
              <a:t>Fuzzy Logic</a:t>
            </a:r>
          </a:p>
          <a:p>
            <a:r>
              <a:rPr lang="en-US" smtClean="0"/>
              <a:t>Simulated Annealing</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lstStyle/>
          <a:p>
            <a:r>
              <a:rPr lang="en-US" dirty="0" smtClean="0"/>
              <a:t>Consider the following input sequence and the networks shown</a:t>
            </a:r>
          </a:p>
          <a:p>
            <a:endParaRPr lang="en-US" dirty="0" smtClean="0"/>
          </a:p>
          <a:p>
            <a:r>
              <a:rPr lang="en-US" dirty="0" smtClean="0"/>
              <a:t>For a simple feed forward network, with one neuron, linear network with delay and a recurrent network  </a:t>
            </a:r>
            <a:endParaRPr lang="en-US" dirty="0"/>
          </a:p>
        </p:txBody>
      </p:sp>
      <p:graphicFrame>
        <p:nvGraphicFramePr>
          <p:cNvPr id="5" name="Object 4"/>
          <p:cNvGraphicFramePr>
            <a:graphicFrameLocks noChangeAspect="1"/>
          </p:cNvGraphicFramePr>
          <p:nvPr/>
        </p:nvGraphicFramePr>
        <p:xfrm>
          <a:off x="1981200" y="2819400"/>
          <a:ext cx="2652806" cy="336550"/>
        </p:xfrm>
        <a:graphic>
          <a:graphicData uri="http://schemas.openxmlformats.org/presentationml/2006/ole">
            <p:oleObj spid="_x0000_s1026" name="Equation" r:id="rId3" imgW="1701800" imgH="215900" progId="Equation.3">
              <p:embed/>
            </p:oleObj>
          </a:graphicData>
        </a:graphic>
      </p:graphicFrame>
      <p:sp>
        <p:nvSpPr>
          <p:cNvPr id="4" name="Slide Number Placeholder 3"/>
          <p:cNvSpPr>
            <a:spLocks noGrp="1"/>
          </p:cNvSpPr>
          <p:nvPr>
            <p:ph type="sldNum" sz="quarter" idx="12"/>
          </p:nvPr>
        </p:nvSpPr>
        <p:spPr/>
        <p:txBody>
          <a:bodyPr/>
          <a:lstStyle/>
          <a:p>
            <a:fld id="{B804DE4B-3723-4FE1-8855-D6B1ABB52E31}"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Simple feed forward network</a:t>
            </a:r>
          </a:p>
          <a:p>
            <a:endParaRPr lang="en-US" dirty="0" smtClean="0"/>
          </a:p>
          <a:p>
            <a:endParaRPr lang="en-US" dirty="0" smtClean="0"/>
          </a:p>
          <a:p>
            <a:endParaRPr lang="en-US" dirty="0" smtClean="0"/>
          </a:p>
          <a:p>
            <a:endParaRPr lang="en-US" dirty="0" smtClean="0"/>
          </a:p>
          <a:p>
            <a:endParaRPr lang="en-US" dirty="0" smtClean="0"/>
          </a:p>
          <a:p>
            <a:r>
              <a:rPr lang="en-US" dirty="0" smtClean="0"/>
              <a:t>Output will be y = [0 0 1 1 1 0 0] </a:t>
            </a:r>
            <a:endParaRPr lang="en-US" dirty="0"/>
          </a:p>
        </p:txBody>
      </p:sp>
      <p:grpSp>
        <p:nvGrpSpPr>
          <p:cNvPr id="2" name="Group 21"/>
          <p:cNvGrpSpPr/>
          <p:nvPr/>
        </p:nvGrpSpPr>
        <p:grpSpPr>
          <a:xfrm>
            <a:off x="1981200" y="2438400"/>
            <a:ext cx="4800600" cy="2209800"/>
            <a:chOff x="1981200" y="2438400"/>
            <a:chExt cx="4800600" cy="2209800"/>
          </a:xfrm>
        </p:grpSpPr>
        <p:grpSp>
          <p:nvGrpSpPr>
            <p:cNvPr id="5" name="Group 20"/>
            <p:cNvGrpSpPr/>
            <p:nvPr/>
          </p:nvGrpSpPr>
          <p:grpSpPr>
            <a:xfrm>
              <a:off x="1981200" y="2895600"/>
              <a:ext cx="4800600" cy="1752600"/>
              <a:chOff x="1981200" y="2895600"/>
              <a:chExt cx="4800600" cy="1752600"/>
            </a:xfrm>
          </p:grpSpPr>
          <p:sp>
            <p:nvSpPr>
              <p:cNvPr id="4" name="Oval 3"/>
              <p:cNvSpPr/>
              <p:nvPr/>
            </p:nvSpPr>
            <p:spPr>
              <a:xfrm>
                <a:off x="3733800" y="2895600"/>
                <a:ext cx="9144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endCxn id="4" idx="4"/>
              </p:cNvCxnSpPr>
              <p:nvPr/>
            </p:nvCxnSpPr>
            <p:spPr>
              <a:xfrm flipV="1">
                <a:off x="4191000" y="3733800"/>
                <a:ext cx="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86000" y="3200400"/>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419600" y="3200400"/>
                <a:ext cx="2057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667000" y="2895600"/>
                <a:ext cx="533400" cy="369332"/>
              </a:xfrm>
              <a:prstGeom prst="rect">
                <a:avLst/>
              </a:prstGeom>
              <a:noFill/>
            </p:spPr>
            <p:txBody>
              <a:bodyPr wrap="square" rtlCol="0">
                <a:spAutoFit/>
              </a:bodyPr>
              <a:lstStyle/>
              <a:p>
                <a:r>
                  <a:rPr lang="en-US" dirty="0" smtClean="0"/>
                  <a:t>1</a:t>
                </a:r>
                <a:endParaRPr lang="en-US" dirty="0"/>
              </a:p>
            </p:txBody>
          </p:sp>
          <p:sp>
            <p:nvSpPr>
              <p:cNvPr id="17" name="TextBox 16"/>
              <p:cNvSpPr txBox="1"/>
              <p:nvPr/>
            </p:nvSpPr>
            <p:spPr>
              <a:xfrm>
                <a:off x="4343400" y="4191000"/>
                <a:ext cx="301686" cy="369332"/>
              </a:xfrm>
              <a:prstGeom prst="rect">
                <a:avLst/>
              </a:prstGeom>
              <a:noFill/>
            </p:spPr>
            <p:txBody>
              <a:bodyPr wrap="none" rtlCol="0">
                <a:spAutoFit/>
              </a:bodyPr>
              <a:lstStyle/>
              <a:p>
                <a:r>
                  <a:rPr lang="en-US" dirty="0" smtClean="0"/>
                  <a:t>0</a:t>
                </a:r>
                <a:endParaRPr lang="en-US" dirty="0"/>
              </a:p>
            </p:txBody>
          </p:sp>
          <p:sp>
            <p:nvSpPr>
              <p:cNvPr id="18" name="TextBox 17"/>
              <p:cNvSpPr txBox="1"/>
              <p:nvPr/>
            </p:nvSpPr>
            <p:spPr>
              <a:xfrm>
                <a:off x="6553200" y="3048000"/>
                <a:ext cx="228600" cy="381000"/>
              </a:xfrm>
              <a:prstGeom prst="rect">
                <a:avLst/>
              </a:prstGeom>
              <a:noFill/>
            </p:spPr>
            <p:txBody>
              <a:bodyPr wrap="square" rtlCol="0">
                <a:spAutoFit/>
              </a:bodyPr>
              <a:lstStyle/>
              <a:p>
                <a:r>
                  <a:rPr lang="en-US" dirty="0" smtClean="0"/>
                  <a:t>y</a:t>
                </a:r>
                <a:endParaRPr lang="en-US" dirty="0"/>
              </a:p>
            </p:txBody>
          </p:sp>
          <p:sp>
            <p:nvSpPr>
              <p:cNvPr id="19" name="TextBox 18"/>
              <p:cNvSpPr txBox="1"/>
              <p:nvPr/>
            </p:nvSpPr>
            <p:spPr>
              <a:xfrm>
                <a:off x="1981200" y="2971800"/>
                <a:ext cx="306494" cy="369332"/>
              </a:xfrm>
              <a:prstGeom prst="rect">
                <a:avLst/>
              </a:prstGeom>
              <a:noFill/>
            </p:spPr>
            <p:txBody>
              <a:bodyPr wrap="none" rtlCol="0">
                <a:spAutoFit/>
              </a:bodyPr>
              <a:lstStyle/>
              <a:p>
                <a:r>
                  <a:rPr lang="en-US" dirty="0" smtClean="0"/>
                  <a:t>p</a:t>
                </a:r>
                <a:endParaRPr lang="en-US" dirty="0"/>
              </a:p>
            </p:txBody>
          </p:sp>
        </p:grpSp>
        <p:sp>
          <p:nvSpPr>
            <p:cNvPr id="20" name="TextBox 19"/>
            <p:cNvSpPr txBox="1"/>
            <p:nvPr/>
          </p:nvSpPr>
          <p:spPr>
            <a:xfrm>
              <a:off x="3505200" y="2438400"/>
              <a:ext cx="1752600" cy="369332"/>
            </a:xfrm>
            <a:prstGeom prst="rect">
              <a:avLst/>
            </a:prstGeom>
            <a:noFill/>
          </p:spPr>
          <p:txBody>
            <a:bodyPr wrap="square" rtlCol="0">
              <a:spAutoFit/>
            </a:bodyPr>
            <a:lstStyle/>
            <a:p>
              <a:r>
                <a:rPr lang="en-US" dirty="0" smtClean="0"/>
                <a:t>Linear activation</a:t>
              </a:r>
              <a:endParaRPr lang="en-US" dirty="0"/>
            </a:p>
          </p:txBody>
        </p:sp>
      </p:grpSp>
      <p:sp>
        <p:nvSpPr>
          <p:cNvPr id="7" name="Slide Number Placeholder 6"/>
          <p:cNvSpPr>
            <a:spLocks noGrp="1"/>
          </p:cNvSpPr>
          <p:nvPr>
            <p:ph type="sldNum" sz="quarter" idx="12"/>
          </p:nvPr>
        </p:nvSpPr>
        <p:spPr/>
        <p:txBody>
          <a:bodyPr/>
          <a:lstStyle/>
          <a:p>
            <a:fld id="{B804DE4B-3723-4FE1-8855-D6B1ABB52E31}"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dirty="0" smtClean="0"/>
              <a:t>Linear filter, network with input delay</a:t>
            </a:r>
          </a:p>
          <a:p>
            <a:endParaRPr lang="en-US" dirty="0" smtClean="0"/>
          </a:p>
          <a:p>
            <a:endParaRPr lang="en-US" dirty="0" smtClean="0"/>
          </a:p>
          <a:p>
            <a:endParaRPr lang="en-US" dirty="0" smtClean="0"/>
          </a:p>
          <a:p>
            <a:endParaRPr lang="en-US" dirty="0" smtClean="0"/>
          </a:p>
          <a:p>
            <a:endParaRPr lang="en-US" dirty="0" smtClean="0"/>
          </a:p>
          <a:p>
            <a:r>
              <a:rPr lang="en-US" dirty="0" smtClean="0"/>
              <a:t>Output will be y=[0 0 1 2 2 1 0 0] </a:t>
            </a:r>
            <a:endParaRPr lang="en-US" dirty="0"/>
          </a:p>
        </p:txBody>
      </p:sp>
      <p:grpSp>
        <p:nvGrpSpPr>
          <p:cNvPr id="2" name="Group 4"/>
          <p:cNvGrpSpPr/>
          <p:nvPr/>
        </p:nvGrpSpPr>
        <p:grpSpPr>
          <a:xfrm>
            <a:off x="1828800" y="1752600"/>
            <a:ext cx="4800600" cy="2209800"/>
            <a:chOff x="1981200" y="2438400"/>
            <a:chExt cx="4800600" cy="2209800"/>
          </a:xfrm>
        </p:grpSpPr>
        <p:grpSp>
          <p:nvGrpSpPr>
            <p:cNvPr id="4" name="Group 20"/>
            <p:cNvGrpSpPr/>
            <p:nvPr/>
          </p:nvGrpSpPr>
          <p:grpSpPr>
            <a:xfrm>
              <a:off x="1981200" y="2895600"/>
              <a:ext cx="4800600" cy="1752600"/>
              <a:chOff x="1981200" y="2895600"/>
              <a:chExt cx="4800600" cy="1752600"/>
            </a:xfrm>
          </p:grpSpPr>
          <p:sp>
            <p:nvSpPr>
              <p:cNvPr id="8" name="Oval 7"/>
              <p:cNvSpPr/>
              <p:nvPr/>
            </p:nvSpPr>
            <p:spPr>
              <a:xfrm>
                <a:off x="3733800" y="2895600"/>
                <a:ext cx="9144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a:endCxn id="8" idx="4"/>
              </p:cNvCxnSpPr>
              <p:nvPr/>
            </p:nvCxnSpPr>
            <p:spPr>
              <a:xfrm flipV="1">
                <a:off x="4191000" y="3733800"/>
                <a:ext cx="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86000" y="3200400"/>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19600" y="3200400"/>
                <a:ext cx="2057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67000" y="2895600"/>
                <a:ext cx="533400" cy="369332"/>
              </a:xfrm>
              <a:prstGeom prst="rect">
                <a:avLst/>
              </a:prstGeom>
              <a:noFill/>
            </p:spPr>
            <p:txBody>
              <a:bodyPr wrap="square" rtlCol="0">
                <a:spAutoFit/>
              </a:bodyPr>
              <a:lstStyle/>
              <a:p>
                <a:r>
                  <a:rPr lang="en-US" dirty="0" smtClean="0"/>
                  <a:t>1</a:t>
                </a:r>
                <a:endParaRPr lang="en-US" dirty="0"/>
              </a:p>
            </p:txBody>
          </p:sp>
          <p:sp>
            <p:nvSpPr>
              <p:cNvPr id="13" name="TextBox 12"/>
              <p:cNvSpPr txBox="1"/>
              <p:nvPr/>
            </p:nvSpPr>
            <p:spPr>
              <a:xfrm>
                <a:off x="4343400" y="4191000"/>
                <a:ext cx="301686" cy="369332"/>
              </a:xfrm>
              <a:prstGeom prst="rect">
                <a:avLst/>
              </a:prstGeom>
              <a:noFill/>
            </p:spPr>
            <p:txBody>
              <a:bodyPr wrap="none" rtlCol="0">
                <a:spAutoFit/>
              </a:bodyPr>
              <a:lstStyle/>
              <a:p>
                <a:r>
                  <a:rPr lang="en-US" dirty="0" smtClean="0"/>
                  <a:t>0</a:t>
                </a:r>
                <a:endParaRPr lang="en-US" dirty="0"/>
              </a:p>
            </p:txBody>
          </p:sp>
          <p:sp>
            <p:nvSpPr>
              <p:cNvPr id="14" name="TextBox 13"/>
              <p:cNvSpPr txBox="1"/>
              <p:nvPr/>
            </p:nvSpPr>
            <p:spPr>
              <a:xfrm>
                <a:off x="6553200" y="3048000"/>
                <a:ext cx="228600" cy="381000"/>
              </a:xfrm>
              <a:prstGeom prst="rect">
                <a:avLst/>
              </a:prstGeom>
              <a:noFill/>
            </p:spPr>
            <p:txBody>
              <a:bodyPr wrap="square" rtlCol="0">
                <a:spAutoFit/>
              </a:bodyPr>
              <a:lstStyle/>
              <a:p>
                <a:r>
                  <a:rPr lang="en-US" dirty="0" smtClean="0"/>
                  <a:t>y</a:t>
                </a:r>
                <a:endParaRPr lang="en-US" dirty="0"/>
              </a:p>
            </p:txBody>
          </p:sp>
          <p:sp>
            <p:nvSpPr>
              <p:cNvPr id="15" name="TextBox 14"/>
              <p:cNvSpPr txBox="1"/>
              <p:nvPr/>
            </p:nvSpPr>
            <p:spPr>
              <a:xfrm>
                <a:off x="1981200" y="2971800"/>
                <a:ext cx="306494" cy="369332"/>
              </a:xfrm>
              <a:prstGeom prst="rect">
                <a:avLst/>
              </a:prstGeom>
              <a:noFill/>
            </p:spPr>
            <p:txBody>
              <a:bodyPr wrap="none" rtlCol="0">
                <a:spAutoFit/>
              </a:bodyPr>
              <a:lstStyle/>
              <a:p>
                <a:r>
                  <a:rPr lang="en-US" dirty="0" smtClean="0"/>
                  <a:t>p</a:t>
                </a:r>
                <a:endParaRPr lang="en-US" dirty="0"/>
              </a:p>
            </p:txBody>
          </p:sp>
        </p:grpSp>
        <p:sp>
          <p:nvSpPr>
            <p:cNvPr id="7" name="TextBox 6"/>
            <p:cNvSpPr txBox="1"/>
            <p:nvPr/>
          </p:nvSpPr>
          <p:spPr>
            <a:xfrm>
              <a:off x="3505200" y="2438400"/>
              <a:ext cx="1752600" cy="369332"/>
            </a:xfrm>
            <a:prstGeom prst="rect">
              <a:avLst/>
            </a:prstGeom>
            <a:noFill/>
          </p:spPr>
          <p:txBody>
            <a:bodyPr wrap="square" rtlCol="0">
              <a:spAutoFit/>
            </a:bodyPr>
            <a:lstStyle/>
            <a:p>
              <a:r>
                <a:rPr lang="en-US" dirty="0" smtClean="0"/>
                <a:t>Linear activation</a:t>
              </a:r>
              <a:endParaRPr lang="en-US" dirty="0"/>
            </a:p>
          </p:txBody>
        </p:sp>
      </p:grpSp>
      <p:sp>
        <p:nvSpPr>
          <p:cNvPr id="16" name="Rectangle 15"/>
          <p:cNvSpPr/>
          <p:nvPr/>
        </p:nvSpPr>
        <p:spPr>
          <a:xfrm>
            <a:off x="2286000" y="2819400"/>
            <a:ext cx="609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TD</a:t>
            </a:r>
            <a:endParaRPr lang="en-US" dirty="0"/>
          </a:p>
        </p:txBody>
      </p:sp>
      <p:cxnSp>
        <p:nvCxnSpPr>
          <p:cNvPr id="18" name="Straight Arrow Connector 17"/>
          <p:cNvCxnSpPr/>
          <p:nvPr/>
        </p:nvCxnSpPr>
        <p:spPr>
          <a:xfrm>
            <a:off x="2514600" y="25146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514600" y="3352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8" idx="3"/>
          </p:cNvCxnSpPr>
          <p:nvPr/>
        </p:nvCxnSpPr>
        <p:spPr>
          <a:xfrm flipV="1">
            <a:off x="2514600" y="2925249"/>
            <a:ext cx="1200711" cy="7323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124200" y="3276600"/>
            <a:ext cx="304800" cy="369332"/>
          </a:xfrm>
          <a:prstGeom prst="rect">
            <a:avLst/>
          </a:prstGeom>
          <a:noFill/>
        </p:spPr>
        <p:txBody>
          <a:bodyPr wrap="square" rtlCol="0">
            <a:spAutoFit/>
          </a:bodyPr>
          <a:lstStyle/>
          <a:p>
            <a:r>
              <a:rPr lang="en-US" dirty="0" smtClean="0"/>
              <a:t>1</a:t>
            </a:r>
            <a:endParaRPr lang="en-US" dirty="0"/>
          </a:p>
        </p:txBody>
      </p:sp>
      <p:sp>
        <p:nvSpPr>
          <p:cNvPr id="5" name="Slide Number Placeholder 4"/>
          <p:cNvSpPr>
            <a:spLocks noGrp="1"/>
          </p:cNvSpPr>
          <p:nvPr>
            <p:ph type="sldNum" sz="quarter" idx="12"/>
          </p:nvPr>
        </p:nvSpPr>
        <p:spPr/>
        <p:txBody>
          <a:bodyPr/>
          <a:lstStyle/>
          <a:p>
            <a:fld id="{B804DE4B-3723-4FE1-8855-D6B1ABB52E31}"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dirty="0" smtClean="0"/>
              <a:t>Simple recurrent network</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Output will be y=[0 0 1 2 3 3 3 0] </a:t>
            </a:r>
            <a:endParaRPr lang="en-US" dirty="0"/>
          </a:p>
        </p:txBody>
      </p:sp>
      <p:grpSp>
        <p:nvGrpSpPr>
          <p:cNvPr id="2" name="Group 3"/>
          <p:cNvGrpSpPr/>
          <p:nvPr/>
        </p:nvGrpSpPr>
        <p:grpSpPr>
          <a:xfrm>
            <a:off x="1981200" y="1752600"/>
            <a:ext cx="4800600" cy="2209800"/>
            <a:chOff x="1981200" y="2438400"/>
            <a:chExt cx="4800600" cy="2209800"/>
          </a:xfrm>
        </p:grpSpPr>
        <p:grpSp>
          <p:nvGrpSpPr>
            <p:cNvPr id="4" name="Group 20"/>
            <p:cNvGrpSpPr/>
            <p:nvPr/>
          </p:nvGrpSpPr>
          <p:grpSpPr>
            <a:xfrm>
              <a:off x="1981200" y="2895600"/>
              <a:ext cx="4800600" cy="1752600"/>
              <a:chOff x="1981200" y="2895600"/>
              <a:chExt cx="4800600" cy="1752600"/>
            </a:xfrm>
          </p:grpSpPr>
          <p:sp>
            <p:nvSpPr>
              <p:cNvPr id="7" name="Oval 6"/>
              <p:cNvSpPr/>
              <p:nvPr/>
            </p:nvSpPr>
            <p:spPr>
              <a:xfrm>
                <a:off x="3733800" y="2895600"/>
                <a:ext cx="9144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a:endCxn id="7" idx="4"/>
              </p:cNvCxnSpPr>
              <p:nvPr/>
            </p:nvCxnSpPr>
            <p:spPr>
              <a:xfrm flipV="1">
                <a:off x="4191000" y="3733800"/>
                <a:ext cx="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86000" y="3200400"/>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419600" y="3200400"/>
                <a:ext cx="2057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667000" y="2895600"/>
                <a:ext cx="533400" cy="369332"/>
              </a:xfrm>
              <a:prstGeom prst="rect">
                <a:avLst/>
              </a:prstGeom>
              <a:noFill/>
            </p:spPr>
            <p:txBody>
              <a:bodyPr wrap="square" rtlCol="0">
                <a:spAutoFit/>
              </a:bodyPr>
              <a:lstStyle/>
              <a:p>
                <a:r>
                  <a:rPr lang="en-US" dirty="0" smtClean="0"/>
                  <a:t>1</a:t>
                </a:r>
                <a:endParaRPr lang="en-US" dirty="0"/>
              </a:p>
            </p:txBody>
          </p:sp>
          <p:sp>
            <p:nvSpPr>
              <p:cNvPr id="12" name="TextBox 11"/>
              <p:cNvSpPr txBox="1"/>
              <p:nvPr/>
            </p:nvSpPr>
            <p:spPr>
              <a:xfrm>
                <a:off x="4343400" y="4191000"/>
                <a:ext cx="301686" cy="369332"/>
              </a:xfrm>
              <a:prstGeom prst="rect">
                <a:avLst/>
              </a:prstGeom>
              <a:noFill/>
            </p:spPr>
            <p:txBody>
              <a:bodyPr wrap="none" rtlCol="0">
                <a:spAutoFit/>
              </a:bodyPr>
              <a:lstStyle/>
              <a:p>
                <a:r>
                  <a:rPr lang="en-US" dirty="0" smtClean="0"/>
                  <a:t>0</a:t>
                </a:r>
                <a:endParaRPr lang="en-US" dirty="0"/>
              </a:p>
            </p:txBody>
          </p:sp>
          <p:sp>
            <p:nvSpPr>
              <p:cNvPr id="13" name="TextBox 12"/>
              <p:cNvSpPr txBox="1"/>
              <p:nvPr/>
            </p:nvSpPr>
            <p:spPr>
              <a:xfrm>
                <a:off x="6553200" y="3048000"/>
                <a:ext cx="228600" cy="381000"/>
              </a:xfrm>
              <a:prstGeom prst="rect">
                <a:avLst/>
              </a:prstGeom>
              <a:noFill/>
            </p:spPr>
            <p:txBody>
              <a:bodyPr wrap="square" rtlCol="0">
                <a:spAutoFit/>
              </a:bodyPr>
              <a:lstStyle/>
              <a:p>
                <a:r>
                  <a:rPr lang="en-US" dirty="0" smtClean="0"/>
                  <a:t>y</a:t>
                </a:r>
                <a:endParaRPr lang="en-US" dirty="0"/>
              </a:p>
            </p:txBody>
          </p:sp>
          <p:sp>
            <p:nvSpPr>
              <p:cNvPr id="14" name="TextBox 13"/>
              <p:cNvSpPr txBox="1"/>
              <p:nvPr/>
            </p:nvSpPr>
            <p:spPr>
              <a:xfrm>
                <a:off x="1981200" y="2971800"/>
                <a:ext cx="306494" cy="369332"/>
              </a:xfrm>
              <a:prstGeom prst="rect">
                <a:avLst/>
              </a:prstGeom>
              <a:noFill/>
            </p:spPr>
            <p:txBody>
              <a:bodyPr wrap="none" rtlCol="0">
                <a:spAutoFit/>
              </a:bodyPr>
              <a:lstStyle/>
              <a:p>
                <a:r>
                  <a:rPr lang="en-US" dirty="0" smtClean="0"/>
                  <a:t>p</a:t>
                </a:r>
                <a:endParaRPr lang="en-US" dirty="0"/>
              </a:p>
            </p:txBody>
          </p:sp>
        </p:grpSp>
        <p:sp>
          <p:nvSpPr>
            <p:cNvPr id="6" name="TextBox 5"/>
            <p:cNvSpPr txBox="1"/>
            <p:nvPr/>
          </p:nvSpPr>
          <p:spPr>
            <a:xfrm>
              <a:off x="3505200" y="2438400"/>
              <a:ext cx="1752600" cy="369332"/>
            </a:xfrm>
            <a:prstGeom prst="rect">
              <a:avLst/>
            </a:prstGeom>
            <a:noFill/>
          </p:spPr>
          <p:txBody>
            <a:bodyPr wrap="square" rtlCol="0">
              <a:spAutoFit/>
            </a:bodyPr>
            <a:lstStyle/>
            <a:p>
              <a:r>
                <a:rPr lang="en-US" dirty="0" smtClean="0"/>
                <a:t>Linear activation</a:t>
              </a:r>
              <a:endParaRPr lang="en-US" dirty="0"/>
            </a:p>
          </p:txBody>
        </p:sp>
      </p:grpSp>
      <p:cxnSp>
        <p:nvCxnSpPr>
          <p:cNvPr id="18" name="Straight Connector 17"/>
          <p:cNvCxnSpPr/>
          <p:nvPr/>
        </p:nvCxnSpPr>
        <p:spPr>
          <a:xfrm>
            <a:off x="6096000" y="2514600"/>
            <a:ext cx="0" cy="243840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581400" y="4572000"/>
            <a:ext cx="4572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TD</a:t>
            </a:r>
            <a:endParaRPr lang="en-US" dirty="0"/>
          </a:p>
        </p:txBody>
      </p:sp>
      <p:cxnSp>
        <p:nvCxnSpPr>
          <p:cNvPr id="24" name="Straight Arrow Connector 23"/>
          <p:cNvCxnSpPr>
            <a:endCxn id="22" idx="3"/>
          </p:cNvCxnSpPr>
          <p:nvPr/>
        </p:nvCxnSpPr>
        <p:spPr>
          <a:xfrm flipH="1">
            <a:off x="4038600" y="4953000"/>
            <a:ext cx="2057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2" idx="1"/>
          </p:cNvCxnSpPr>
          <p:nvPr/>
        </p:nvCxnSpPr>
        <p:spPr>
          <a:xfrm flipH="1">
            <a:off x="2362200" y="4991100"/>
            <a:ext cx="12192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endCxn id="7" idx="3"/>
          </p:cNvCxnSpPr>
          <p:nvPr/>
        </p:nvCxnSpPr>
        <p:spPr>
          <a:xfrm flipV="1">
            <a:off x="2362200" y="2925249"/>
            <a:ext cx="1505511" cy="21039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743200" y="3505200"/>
            <a:ext cx="301686" cy="369332"/>
          </a:xfrm>
          <a:prstGeom prst="rect">
            <a:avLst/>
          </a:prstGeom>
          <a:noFill/>
        </p:spPr>
        <p:txBody>
          <a:bodyPr wrap="none" rtlCol="0">
            <a:spAutoFit/>
          </a:bodyPr>
          <a:lstStyle/>
          <a:p>
            <a:r>
              <a:rPr lang="en-US" dirty="0" smtClean="0"/>
              <a:t>1</a:t>
            </a:r>
            <a:endParaRPr lang="en-US" dirty="0"/>
          </a:p>
        </p:txBody>
      </p:sp>
      <p:sp>
        <p:nvSpPr>
          <p:cNvPr id="5" name="Slide Number Placeholder 4"/>
          <p:cNvSpPr>
            <a:spLocks noGrp="1"/>
          </p:cNvSpPr>
          <p:nvPr>
            <p:ph type="sldNum" sz="quarter" idx="12"/>
          </p:nvPr>
        </p:nvSpPr>
        <p:spPr/>
        <p:txBody>
          <a:bodyPr/>
          <a:lstStyle/>
          <a:p>
            <a:fld id="{B804DE4B-3723-4FE1-8855-D6B1ABB52E31}"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Network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905000" y="1524000"/>
            <a:ext cx="5114925" cy="432435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804DE4B-3723-4FE1-8855-D6B1ABB52E31}"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network </a:t>
            </a:r>
            <a:endParaRPr lang="en-US" dirty="0"/>
          </a:p>
        </p:txBody>
      </p:sp>
      <p:sp>
        <p:nvSpPr>
          <p:cNvPr id="3" name="Content Placeholder 2"/>
          <p:cNvSpPr>
            <a:spLocks noGrp="1"/>
          </p:cNvSpPr>
          <p:nvPr>
            <p:ph idx="1"/>
          </p:nvPr>
        </p:nvSpPr>
        <p:spPr/>
        <p:txBody>
          <a:bodyPr/>
          <a:lstStyle/>
          <a:p>
            <a:r>
              <a:rPr lang="en-US" dirty="0" smtClean="0"/>
              <a:t>It is first proposed in 1986</a:t>
            </a:r>
          </a:p>
          <a:p>
            <a:r>
              <a:rPr lang="en-US" dirty="0" smtClean="0"/>
              <a:t>Its feed back comes from output to input</a:t>
            </a:r>
          </a:p>
          <a:p>
            <a:r>
              <a:rPr lang="en-US" dirty="0" smtClean="0"/>
              <a:t>The input from feedback are known as states </a:t>
            </a:r>
          </a:p>
          <a:p>
            <a:r>
              <a:rPr lang="en-US" dirty="0" smtClean="0"/>
              <a:t>No. states = No. of output units </a:t>
            </a:r>
          </a:p>
          <a:p>
            <a:r>
              <a:rPr lang="en-US" dirty="0" smtClean="0"/>
              <a:t>Connection weight for feedback is constant which is unity </a:t>
            </a:r>
          </a:p>
          <a:p>
            <a:r>
              <a:rPr lang="en-US" dirty="0" smtClean="0"/>
              <a:t>Training is simple</a:t>
            </a:r>
          </a:p>
          <a:p>
            <a:pPr lvl="1"/>
            <a:r>
              <a:rPr lang="en-US" dirty="0" smtClean="0"/>
              <a:t>Simple back propagation network is used</a:t>
            </a:r>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Elman network</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876550" y="2062163"/>
            <a:ext cx="3390900" cy="2733675"/>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804DE4B-3723-4FE1-8855-D6B1ABB52E31}"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Elman network </a:t>
            </a:r>
            <a:endParaRPr lang="en-US" dirty="0"/>
          </a:p>
        </p:txBody>
      </p:sp>
      <p:sp>
        <p:nvSpPr>
          <p:cNvPr id="3" name="Content Placeholder 2"/>
          <p:cNvSpPr>
            <a:spLocks noGrp="1"/>
          </p:cNvSpPr>
          <p:nvPr>
            <p:ph idx="1"/>
          </p:nvPr>
        </p:nvSpPr>
        <p:spPr/>
        <p:txBody>
          <a:bodyPr/>
          <a:lstStyle/>
          <a:p>
            <a:r>
              <a:rPr lang="en-US" dirty="0" smtClean="0"/>
              <a:t>Introduced in 1990</a:t>
            </a:r>
          </a:p>
          <a:p>
            <a:r>
              <a:rPr lang="en-US" dirty="0" smtClean="0"/>
              <a:t>Feedback comes from hidden units </a:t>
            </a:r>
          </a:p>
          <a:p>
            <a:r>
              <a:rPr lang="en-US" dirty="0" smtClean="0"/>
              <a:t>In Jordan network, feedback units can have self connection </a:t>
            </a:r>
          </a:p>
          <a:p>
            <a:r>
              <a:rPr lang="en-US" dirty="0" smtClean="0"/>
              <a:t>In Elman network, extra inputs have no self connection </a:t>
            </a:r>
          </a:p>
          <a:p>
            <a:r>
              <a:rPr lang="en-US" dirty="0" smtClean="0"/>
              <a:t>Connection weight for feedback is unity </a:t>
            </a:r>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Hopfield networks</a:t>
            </a:r>
            <a:endParaRPr lang="en-US" dirty="0"/>
          </a:p>
        </p:txBody>
      </p:sp>
      <p:sp>
        <p:nvSpPr>
          <p:cNvPr id="3" name="Content Placeholder 2"/>
          <p:cNvSpPr>
            <a:spLocks noGrp="1"/>
          </p:cNvSpPr>
          <p:nvPr>
            <p:ph idx="1"/>
          </p:nvPr>
        </p:nvSpPr>
        <p:spPr/>
        <p:txBody>
          <a:bodyPr>
            <a:normAutofit fontScale="92500"/>
          </a:bodyPr>
          <a:lstStyle/>
          <a:p>
            <a:r>
              <a:rPr lang="en-US" dirty="0" smtClean="0"/>
              <a:t>The idea is first proposed by Anderson and </a:t>
            </a:r>
            <a:r>
              <a:rPr lang="en-US" dirty="0" err="1" smtClean="0"/>
              <a:t>Khonon</a:t>
            </a:r>
            <a:r>
              <a:rPr lang="en-US" dirty="0" smtClean="0"/>
              <a:t>  in 1977</a:t>
            </a:r>
          </a:p>
          <a:p>
            <a:r>
              <a:rPr lang="en-US" dirty="0" smtClean="0"/>
              <a:t>In 1982 Hopfield generalized it</a:t>
            </a:r>
          </a:p>
          <a:p>
            <a:r>
              <a:rPr lang="en-US" dirty="0" smtClean="0"/>
              <a:t>Network contains N interconnected neurons </a:t>
            </a:r>
          </a:p>
          <a:p>
            <a:r>
              <a:rPr lang="en-US" dirty="0" smtClean="0"/>
              <a:t>Connection weight is updated asynchronously and independently </a:t>
            </a:r>
          </a:p>
          <a:p>
            <a:r>
              <a:rPr lang="en-US" dirty="0" smtClean="0"/>
              <a:t>All neurons are both input and output </a:t>
            </a:r>
          </a:p>
          <a:p>
            <a:r>
              <a:rPr lang="en-US" dirty="0" smtClean="0"/>
              <a:t>Activation values are binary (0 and 1 or -1 and 1) </a:t>
            </a:r>
          </a:p>
          <a:p>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Hopfield Network </a:t>
            </a:r>
            <a:endParaRPr lang="en-US" dirty="0"/>
          </a:p>
        </p:txBody>
      </p:sp>
      <p:sp>
        <p:nvSpPr>
          <p:cNvPr id="3" name="Content Placeholder 2"/>
          <p:cNvSpPr>
            <a:spLocks noGrp="1"/>
          </p:cNvSpPr>
          <p:nvPr>
            <p:ph idx="1"/>
          </p:nvPr>
        </p:nvSpPr>
        <p:spPr/>
        <p:txBody>
          <a:bodyPr/>
          <a:lstStyle/>
          <a:p>
            <a:r>
              <a:rPr lang="en-US" dirty="0" smtClean="0"/>
              <a:t>It is also known as auto associative </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133600" y="2743200"/>
            <a:ext cx="3438525" cy="290512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804DE4B-3723-4FE1-8855-D6B1ABB52E31}"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Neural Networks</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Hopfield network</a:t>
            </a:r>
            <a:endParaRPr lang="en-US" dirty="0"/>
          </a:p>
        </p:txBody>
      </p:sp>
      <p:sp>
        <p:nvSpPr>
          <p:cNvPr id="3" name="Content Placeholder 2"/>
          <p:cNvSpPr>
            <a:spLocks noGrp="1"/>
          </p:cNvSpPr>
          <p:nvPr>
            <p:ph idx="1"/>
          </p:nvPr>
        </p:nvSpPr>
        <p:spPr/>
        <p:txBody>
          <a:bodyPr/>
          <a:lstStyle/>
          <a:p>
            <a:r>
              <a:rPr lang="en-US" dirty="0" smtClean="0"/>
              <a:t>If output of a neuron k at time t is </a:t>
            </a:r>
            <a:r>
              <a:rPr lang="en-US" dirty="0" err="1" smtClean="0"/>
              <a:t>Y</a:t>
            </a:r>
            <a:r>
              <a:rPr lang="en-US" baseline="-25000" dirty="0" err="1" smtClean="0"/>
              <a:t>k</a:t>
            </a:r>
            <a:r>
              <a:rPr lang="en-US" dirty="0" smtClean="0"/>
              <a:t>, then the net input for neuron k is given by</a:t>
            </a:r>
          </a:p>
          <a:p>
            <a:endParaRPr lang="en-US" dirty="0" smtClean="0"/>
          </a:p>
          <a:p>
            <a:endParaRPr lang="en-US" dirty="0" smtClean="0"/>
          </a:p>
          <a:p>
            <a:r>
              <a:rPr lang="en-US" dirty="0" smtClean="0"/>
              <a:t>Where </a:t>
            </a:r>
            <a:r>
              <a:rPr lang="en-US" dirty="0" err="1" smtClean="0"/>
              <a:t>w</a:t>
            </a:r>
            <a:r>
              <a:rPr lang="en-US" baseline="-25000" dirty="0" err="1" smtClean="0"/>
              <a:t>jk</a:t>
            </a:r>
            <a:r>
              <a:rPr lang="en-US" dirty="0" smtClean="0"/>
              <a:t> is the connection weight between neuron k and j  </a:t>
            </a:r>
          </a:p>
          <a:p>
            <a:r>
              <a:rPr lang="en-US" dirty="0" smtClean="0"/>
              <a:t>The new activation value of the neuron becomes </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022107" y="2796540"/>
            <a:ext cx="4302493" cy="822960"/>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2743200" y="5638800"/>
            <a:ext cx="3581400" cy="90487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804DE4B-3723-4FE1-8855-D6B1ABB52E31}"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Hopfield network</a:t>
            </a:r>
            <a:endParaRPr lang="en-US" dirty="0"/>
          </a:p>
        </p:txBody>
      </p:sp>
      <p:sp>
        <p:nvSpPr>
          <p:cNvPr id="3" name="Content Placeholder 2"/>
          <p:cNvSpPr>
            <a:spLocks noGrp="1"/>
          </p:cNvSpPr>
          <p:nvPr>
            <p:ph idx="1"/>
          </p:nvPr>
        </p:nvSpPr>
        <p:spPr/>
        <p:txBody>
          <a:bodyPr>
            <a:normAutofit lnSpcReduction="10000"/>
          </a:bodyPr>
          <a:lstStyle/>
          <a:p>
            <a:r>
              <a:rPr lang="en-US" dirty="0" smtClean="0"/>
              <a:t>Stable neuron and stable network </a:t>
            </a:r>
          </a:p>
          <a:p>
            <a:pPr lvl="1"/>
            <a:r>
              <a:rPr lang="en-US" dirty="0" smtClean="0"/>
              <a:t>If the output of a neuron remains constant, neuron is said to be stable</a:t>
            </a:r>
          </a:p>
          <a:p>
            <a:pPr lvl="1"/>
            <a:endParaRPr lang="en-US" dirty="0" smtClean="0"/>
          </a:p>
          <a:p>
            <a:pPr lvl="1"/>
            <a:endParaRPr lang="en-US" dirty="0" smtClean="0"/>
          </a:p>
          <a:p>
            <a:pPr lvl="1"/>
            <a:r>
              <a:rPr lang="en-US" dirty="0" smtClean="0"/>
              <a:t>The state of the network is the vector Y=(</a:t>
            </a:r>
            <a:r>
              <a:rPr lang="en-US" dirty="0" err="1" smtClean="0"/>
              <a:t>yk</a:t>
            </a:r>
            <a:r>
              <a:rPr lang="en-US" dirty="0" smtClean="0"/>
              <a:t>) for all k </a:t>
            </a:r>
          </a:p>
          <a:p>
            <a:pPr lvl="1"/>
            <a:r>
              <a:rPr lang="en-US" dirty="0" smtClean="0"/>
              <a:t>Stable state – if all neurons are stable at that state</a:t>
            </a:r>
          </a:p>
          <a:p>
            <a:pPr lvl="1"/>
            <a:r>
              <a:rPr lang="en-US" dirty="0" smtClean="0"/>
              <a:t>Stable pattern – if network becomes stable for that input </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2286000" y="3048000"/>
            <a:ext cx="3533887" cy="82296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804DE4B-3723-4FE1-8855-D6B1ABB52E31}"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Hopfield network </a:t>
            </a:r>
            <a:endParaRPr lang="en-US" dirty="0"/>
          </a:p>
        </p:txBody>
      </p:sp>
      <p:sp>
        <p:nvSpPr>
          <p:cNvPr id="3" name="Content Placeholder 2"/>
          <p:cNvSpPr>
            <a:spLocks noGrp="1"/>
          </p:cNvSpPr>
          <p:nvPr>
            <p:ph idx="1"/>
          </p:nvPr>
        </p:nvSpPr>
        <p:spPr/>
        <p:txBody>
          <a:bodyPr>
            <a:normAutofit lnSpcReduction="10000"/>
          </a:bodyPr>
          <a:lstStyle/>
          <a:p>
            <a:r>
              <a:rPr lang="en-US" dirty="0" smtClean="0"/>
              <a:t>Associative memory </a:t>
            </a:r>
          </a:p>
          <a:p>
            <a:pPr lvl="1"/>
            <a:r>
              <a:rPr lang="en-US" dirty="0" smtClean="0"/>
              <a:t>Input pattern and stable state are associated </a:t>
            </a:r>
          </a:p>
          <a:p>
            <a:pPr lvl="1"/>
            <a:r>
              <a:rPr lang="en-US" dirty="0" err="1" smtClean="0"/>
              <a:t>Hebb</a:t>
            </a:r>
            <a:r>
              <a:rPr lang="en-US" dirty="0" smtClean="0"/>
              <a:t> learning rule can be used </a:t>
            </a:r>
          </a:p>
          <a:p>
            <a:pPr lvl="1"/>
            <a:endParaRPr lang="en-US" dirty="0" smtClean="0"/>
          </a:p>
          <a:p>
            <a:pPr lvl="1"/>
            <a:endParaRPr lang="en-US" dirty="0" smtClean="0"/>
          </a:p>
          <a:p>
            <a:pPr lvl="1"/>
            <a:endParaRPr lang="en-US" dirty="0" smtClean="0"/>
          </a:p>
          <a:p>
            <a:r>
              <a:rPr lang="en-US" dirty="0" smtClean="0"/>
              <a:t>Hopfield network for optimization</a:t>
            </a:r>
          </a:p>
          <a:p>
            <a:pPr lvl="1"/>
            <a:r>
              <a:rPr lang="en-US" dirty="0" smtClean="0"/>
              <a:t>Activation is sigmoid </a:t>
            </a:r>
          </a:p>
          <a:p>
            <a:pPr lvl="1"/>
            <a:r>
              <a:rPr lang="en-US" dirty="0" smtClean="0"/>
              <a:t>Neurons are arranged in rows and columns </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2209799" y="2971800"/>
            <a:ext cx="4192173" cy="146304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804DE4B-3723-4FE1-8855-D6B1ABB52E31}"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Boltzmann machines </a:t>
            </a:r>
            <a:endParaRPr lang="en-US" dirty="0"/>
          </a:p>
        </p:txBody>
      </p:sp>
      <p:sp>
        <p:nvSpPr>
          <p:cNvPr id="3" name="Content Placeholder 2"/>
          <p:cNvSpPr>
            <a:spLocks noGrp="1"/>
          </p:cNvSpPr>
          <p:nvPr>
            <p:ph idx="1"/>
          </p:nvPr>
        </p:nvSpPr>
        <p:spPr/>
        <p:txBody>
          <a:bodyPr/>
          <a:lstStyle/>
          <a:p>
            <a:r>
              <a:rPr lang="en-US" dirty="0" smtClean="0"/>
              <a:t>Is extension of Hopfield networks </a:t>
            </a:r>
          </a:p>
          <a:p>
            <a:r>
              <a:rPr lang="en-US" dirty="0" smtClean="0"/>
              <a:t>Works based on principle of annealing </a:t>
            </a:r>
          </a:p>
          <a:p>
            <a:r>
              <a:rPr lang="en-US" dirty="0" smtClean="0"/>
              <a:t>Deterministic output </a:t>
            </a:r>
          </a:p>
          <a:p>
            <a:endParaRPr lang="en-US" dirty="0" smtClean="0"/>
          </a:p>
          <a:p>
            <a:endParaRPr lang="en-US" dirty="0" smtClean="0"/>
          </a:p>
          <a:p>
            <a:r>
              <a:rPr lang="en-US" dirty="0" smtClean="0"/>
              <a:t>Stochastic output – probability of becoming active</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1660707" y="3223101"/>
            <a:ext cx="4892493" cy="1280160"/>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2466408" y="5292866"/>
            <a:ext cx="4211183" cy="109728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804DE4B-3723-4FE1-8855-D6B1ABB52E31}"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networks in MATLAB</a:t>
            </a:r>
            <a:endParaRPr lang="en-US" dirty="0"/>
          </a:p>
        </p:txBody>
      </p:sp>
      <p:sp>
        <p:nvSpPr>
          <p:cNvPr id="3" name="Content Placeholder 2"/>
          <p:cNvSpPr>
            <a:spLocks noGrp="1"/>
          </p:cNvSpPr>
          <p:nvPr>
            <p:ph idx="1"/>
          </p:nvPr>
        </p:nvSpPr>
        <p:spPr/>
        <p:txBody>
          <a:bodyPr/>
          <a:lstStyle/>
          <a:p>
            <a:r>
              <a:rPr lang="en-US" dirty="0" smtClean="0"/>
              <a:t>Focused time delay networks –</a:t>
            </a:r>
            <a:r>
              <a:rPr lang="en-US" dirty="0" err="1" smtClean="0"/>
              <a:t>newfftd</a:t>
            </a:r>
            <a:endParaRPr lang="en-US" dirty="0" smtClean="0"/>
          </a:p>
          <a:p>
            <a:r>
              <a:rPr lang="en-US" dirty="0" smtClean="0"/>
              <a:t>Distributed time delay networks –</a:t>
            </a:r>
            <a:r>
              <a:rPr lang="en-US" dirty="0" err="1" smtClean="0"/>
              <a:t>newdtdnn</a:t>
            </a:r>
            <a:endParaRPr lang="en-US" dirty="0" smtClean="0"/>
          </a:p>
          <a:p>
            <a:r>
              <a:rPr lang="en-US" dirty="0" smtClean="0"/>
              <a:t>Layered recurrent networks –</a:t>
            </a:r>
            <a:r>
              <a:rPr lang="en-US" dirty="0" err="1" smtClean="0"/>
              <a:t>newlrn</a:t>
            </a:r>
            <a:endParaRPr lang="en-US" dirty="0" smtClean="0"/>
          </a:p>
          <a:p>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Fuzzy logic and its application in Biomedical modeling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lstStyle/>
          <a:p>
            <a:r>
              <a:rPr lang="en-US" dirty="0" smtClean="0"/>
              <a:t>Fuzzy set theory </a:t>
            </a:r>
          </a:p>
          <a:p>
            <a:r>
              <a:rPr lang="en-US" dirty="0" smtClean="0"/>
              <a:t>Fuzzy relations </a:t>
            </a:r>
          </a:p>
          <a:p>
            <a:r>
              <a:rPr lang="en-US" dirty="0" smtClean="0"/>
              <a:t>Fuzzy logic </a:t>
            </a:r>
          </a:p>
          <a:p>
            <a:r>
              <a:rPr lang="en-US" dirty="0" smtClean="0"/>
              <a:t>Fuzzy logic control </a:t>
            </a:r>
          </a:p>
          <a:p>
            <a:pPr lvl="1">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Fuzzy set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Normal set theory allows an element to be a member or not </a:t>
            </a:r>
          </a:p>
          <a:p>
            <a:pPr lvl="1"/>
            <a:r>
              <a:rPr lang="en-US" dirty="0" smtClean="0"/>
              <a:t>Universal set U={1 2 3 4 5}</a:t>
            </a:r>
          </a:p>
          <a:p>
            <a:pPr lvl="1"/>
            <a:r>
              <a:rPr lang="en-US" dirty="0" smtClean="0"/>
              <a:t>Set A={1 2}</a:t>
            </a:r>
          </a:p>
          <a:p>
            <a:pPr lvl="1"/>
            <a:r>
              <a:rPr lang="en-US" dirty="0" smtClean="0"/>
              <a:t>Draw the membership degree as a function of the elements</a:t>
            </a:r>
          </a:p>
          <a:p>
            <a:pPr lvl="1">
              <a:buNone/>
            </a:pPr>
            <a:endParaRPr lang="en-US" dirty="0" smtClean="0"/>
          </a:p>
          <a:p>
            <a:r>
              <a:rPr lang="en-US" dirty="0" smtClean="0"/>
              <a:t>In fuzzy set an element can be a member to some degree </a:t>
            </a:r>
          </a:p>
          <a:p>
            <a:pPr lvl="1"/>
            <a:r>
              <a:rPr lang="en-US" dirty="0" smtClean="0"/>
              <a:t>Fuzzy set </a:t>
            </a:r>
          </a:p>
          <a:p>
            <a:pPr lvl="2"/>
            <a:r>
              <a:rPr lang="en-US" dirty="0" smtClean="0"/>
              <a:t>A- the set of all big numbers </a:t>
            </a:r>
          </a:p>
          <a:p>
            <a:pPr lvl="2"/>
            <a:r>
              <a:rPr lang="en-US" dirty="0" smtClean="0"/>
              <a:t>B- medium temperature </a:t>
            </a:r>
          </a:p>
          <a:p>
            <a:pPr lvl="2">
              <a:buNone/>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Degree of membership</a:t>
            </a:r>
            <a:endParaRPr lang="en-US" sz="3200"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In a fuzzy set, the degree of belongingness is expressed in terms of degree of membership</a:t>
            </a:r>
          </a:p>
          <a:p>
            <a:r>
              <a:rPr lang="en-US" dirty="0" smtClean="0"/>
              <a:t>Membership function</a:t>
            </a:r>
          </a:p>
          <a:p>
            <a:pPr lvl="1"/>
            <a:r>
              <a:rPr lang="en-US" dirty="0" smtClean="0"/>
              <a:t>A function which maps the Universe of discourse to the numbers in [0 1]</a:t>
            </a:r>
          </a:p>
          <a:p>
            <a:pPr lvl="1"/>
            <a:r>
              <a:rPr lang="en-US" dirty="0" smtClean="0"/>
              <a:t>It assigns a number(real) for each element in U </a:t>
            </a:r>
          </a:p>
          <a:p>
            <a:r>
              <a:rPr lang="en-US" dirty="0" smtClean="0"/>
              <a:t>Example</a:t>
            </a:r>
          </a:p>
          <a:p>
            <a:pPr lvl="1"/>
            <a:r>
              <a:rPr lang="en-US" dirty="0" smtClean="0"/>
              <a:t>Fuzzy set </a:t>
            </a:r>
          </a:p>
          <a:p>
            <a:pPr lvl="2"/>
            <a:r>
              <a:rPr lang="en-US" dirty="0" smtClean="0"/>
              <a:t>A= set of numbers close to 100</a:t>
            </a:r>
          </a:p>
          <a:p>
            <a:pPr lvl="2">
              <a:buNone/>
            </a:pPr>
            <a:r>
              <a:rPr lang="en-US" dirty="0" smtClean="0"/>
              <a:t>		          1</a:t>
            </a:r>
          </a:p>
          <a:p>
            <a:pPr lvl="2"/>
            <a:endParaRPr lang="en-US" dirty="0" smtClean="0"/>
          </a:p>
          <a:p>
            <a:pPr lvl="2"/>
            <a:endParaRPr lang="en-US" dirty="0" smtClean="0"/>
          </a:p>
          <a:p>
            <a:pPr lvl="2">
              <a:buNone/>
            </a:pPr>
            <a:r>
              <a:rPr lang="en-US" dirty="0" smtClean="0"/>
              <a:t>				          100</a:t>
            </a:r>
          </a:p>
          <a:p>
            <a:pPr lvl="2">
              <a:buNone/>
            </a:pPr>
            <a:r>
              <a:rPr lang="en-US" dirty="0" smtClean="0"/>
              <a:t> </a:t>
            </a:r>
          </a:p>
          <a:p>
            <a:endParaRPr lang="en-US" dirty="0"/>
          </a:p>
        </p:txBody>
      </p:sp>
      <p:cxnSp>
        <p:nvCxnSpPr>
          <p:cNvPr id="5" name="Straight Arrow Connector 4"/>
          <p:cNvCxnSpPr/>
          <p:nvPr/>
        </p:nvCxnSpPr>
        <p:spPr>
          <a:xfrm rot="5400000" flipH="1" flipV="1">
            <a:off x="2171700" y="60579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6248400"/>
            <a:ext cx="6705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124200" y="5257800"/>
            <a:ext cx="1905000" cy="99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29200" y="5257800"/>
            <a:ext cx="2209800" cy="99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24200" y="5257800"/>
            <a:ext cx="1905000" cy="158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533900" y="5753100"/>
            <a:ext cx="990600" cy="158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Fuzzy set cont…</a:t>
            </a:r>
            <a:endParaRPr lang="en-US" sz="3200"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en-US" dirty="0" smtClean="0"/>
              <a:t>For continuous case, possible shapes of mf</a:t>
            </a:r>
          </a:p>
          <a:p>
            <a:endParaRPr lang="en-US" dirty="0" smtClean="0"/>
          </a:p>
          <a:p>
            <a:endParaRPr lang="en-US" dirty="0" smtClean="0"/>
          </a:p>
          <a:p>
            <a:endParaRPr lang="en-US" dirty="0" smtClean="0"/>
          </a:p>
          <a:p>
            <a:r>
              <a:rPr lang="en-US" dirty="0" smtClean="0"/>
              <a:t>For discrete case </a:t>
            </a:r>
          </a:p>
          <a:p>
            <a:pPr lvl="1"/>
            <a:r>
              <a:rPr lang="en-US" dirty="0" smtClean="0"/>
              <a:t>Enumeration </a:t>
            </a:r>
          </a:p>
          <a:p>
            <a:pPr lvl="1"/>
            <a:r>
              <a:rPr lang="en-US" dirty="0" smtClean="0"/>
              <a:t>Two types of enumeration </a:t>
            </a:r>
          </a:p>
          <a:p>
            <a:pPr lvl="2"/>
            <a:r>
              <a:rPr lang="en-US" dirty="0" smtClean="0"/>
              <a:t>Fuzzy set=list in the form of degree of membership/element</a:t>
            </a:r>
          </a:p>
          <a:p>
            <a:pPr lvl="2">
              <a:buNone/>
            </a:pPr>
            <a:r>
              <a:rPr lang="en-US" dirty="0" smtClean="0"/>
              <a:t>A=0.5/1+0.3/6</a:t>
            </a:r>
          </a:p>
          <a:p>
            <a:pPr lvl="2"/>
            <a:r>
              <a:rPr lang="en-US" dirty="0" smtClean="0"/>
              <a:t>Fuzzy set={(mfv,element1),(mfv,element2)…}</a:t>
            </a:r>
          </a:p>
          <a:p>
            <a:pPr lvl="2">
              <a:buNone/>
            </a:pPr>
            <a:r>
              <a:rPr lang="en-US" dirty="0" smtClean="0"/>
              <a:t>	A={(0.5,1),(0.3,6)}</a:t>
            </a:r>
          </a:p>
          <a:p>
            <a:pPr lvl="2">
              <a:buNone/>
            </a:pP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209800" y="1524000"/>
            <a:ext cx="4324350" cy="144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Content </a:t>
            </a:r>
            <a:endParaRPr lang="en-US" sz="3600" dirty="0"/>
          </a:p>
        </p:txBody>
      </p:sp>
      <p:sp>
        <p:nvSpPr>
          <p:cNvPr id="3" name="Content Placeholder 2"/>
          <p:cNvSpPr>
            <a:spLocks noGrp="1"/>
          </p:cNvSpPr>
          <p:nvPr>
            <p:ph idx="1"/>
          </p:nvPr>
        </p:nvSpPr>
        <p:spPr/>
        <p:txBody>
          <a:bodyPr/>
          <a:lstStyle/>
          <a:p>
            <a:r>
              <a:rPr lang="en-US" dirty="0" smtClean="0"/>
              <a:t>Biological neurons </a:t>
            </a:r>
          </a:p>
          <a:p>
            <a:pPr lvl="1"/>
            <a:r>
              <a:rPr lang="en-US" dirty="0" smtClean="0"/>
              <a:t>Axon, dendrites, synaptic </a:t>
            </a:r>
          </a:p>
          <a:p>
            <a:r>
              <a:rPr lang="en-US" dirty="0" smtClean="0"/>
              <a:t>Artificial Neural network </a:t>
            </a:r>
          </a:p>
          <a:p>
            <a:r>
              <a:rPr lang="en-US" dirty="0" smtClean="0"/>
              <a:t>Neuron model </a:t>
            </a:r>
          </a:p>
          <a:p>
            <a:r>
              <a:rPr lang="en-US" dirty="0" smtClean="0"/>
              <a:t>Network topologies </a:t>
            </a:r>
          </a:p>
          <a:p>
            <a:pPr lvl="1"/>
            <a:r>
              <a:rPr lang="en-US" dirty="0" smtClean="0"/>
              <a:t>Feed forward </a:t>
            </a:r>
          </a:p>
          <a:p>
            <a:pPr lvl="1"/>
            <a:r>
              <a:rPr lang="en-US" dirty="0" smtClean="0"/>
              <a:t>Recurrent </a:t>
            </a:r>
          </a:p>
          <a:p>
            <a:pPr lvl="1"/>
            <a:r>
              <a:rPr lang="en-US" dirty="0" smtClean="0"/>
              <a:t>Radial basis function </a:t>
            </a:r>
          </a:p>
          <a:p>
            <a:pPr lvl="1">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dirty="0" smtClean="0"/>
              <a:t>2 fuzzy Logic </a:t>
            </a:r>
            <a:endParaRPr lang="en-US" sz="2800"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pPr algn="just"/>
            <a:r>
              <a:rPr lang="en-US" dirty="0" smtClean="0"/>
              <a:t>Some terminologies and symbols </a:t>
            </a:r>
          </a:p>
          <a:p>
            <a:pPr lvl="1" algn="just"/>
            <a:r>
              <a:rPr lang="en-US" dirty="0" smtClean="0"/>
              <a:t>Linguistic variable </a:t>
            </a:r>
          </a:p>
          <a:p>
            <a:pPr lvl="2" algn="just"/>
            <a:r>
              <a:rPr lang="en-US" dirty="0" smtClean="0"/>
              <a:t>Variable expressed in human language </a:t>
            </a:r>
          </a:p>
          <a:p>
            <a:pPr lvl="2" algn="just"/>
            <a:r>
              <a:rPr lang="en-US" dirty="0" smtClean="0"/>
              <a:t>Linguistic description of inputs and outputs </a:t>
            </a:r>
          </a:p>
          <a:p>
            <a:pPr lvl="2" algn="just"/>
            <a:r>
              <a:rPr lang="en-US" dirty="0" smtClean="0"/>
              <a:t>Example: temperature, fault </a:t>
            </a:r>
          </a:p>
          <a:p>
            <a:pPr lvl="1" algn="just"/>
            <a:r>
              <a:rPr lang="en-US" dirty="0" smtClean="0"/>
              <a:t>Linguistic class(values) </a:t>
            </a:r>
          </a:p>
          <a:p>
            <a:pPr lvl="2" algn="just"/>
            <a:r>
              <a:rPr lang="en-US" dirty="0" smtClean="0"/>
              <a:t>Possible divisions of the linguistic variable </a:t>
            </a:r>
          </a:p>
          <a:p>
            <a:pPr lvl="2" algn="just"/>
            <a:r>
              <a:rPr lang="en-US" dirty="0" smtClean="0"/>
              <a:t>Characteristics of the linguistic variable</a:t>
            </a:r>
          </a:p>
          <a:p>
            <a:pPr lvl="2" algn="just"/>
            <a:r>
              <a:rPr lang="en-US" dirty="0" smtClean="0"/>
              <a:t>Hot, cold, medium for temperature</a:t>
            </a:r>
          </a:p>
          <a:p>
            <a:pPr lvl="1" algn="just"/>
            <a:r>
              <a:rPr lang="en-US" dirty="0" smtClean="0"/>
              <a:t>Universe of discourse </a:t>
            </a:r>
          </a:p>
          <a:p>
            <a:pPr lvl="2" algn="just"/>
            <a:r>
              <a:rPr lang="en-US" dirty="0" smtClean="0"/>
              <a:t>The universal set or set containing the complete range of the linguistic variable </a:t>
            </a:r>
          </a:p>
          <a:p>
            <a:pPr lvl="1" algn="just"/>
            <a:r>
              <a:rPr lang="en-US" dirty="0" smtClean="0"/>
              <a:t>Degree of membership – membership value </a:t>
            </a:r>
            <a:r>
              <a:rPr lang="en-US" dirty="0" smtClean="0">
                <a:sym typeface="Symbol"/>
              </a:rPr>
              <a:t>(A)</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Fuzzy relations cont…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Union </a:t>
            </a:r>
          </a:p>
          <a:p>
            <a:pPr lvl="1"/>
            <a:r>
              <a:rPr lang="en-US" dirty="0" smtClean="0"/>
              <a:t>Union is maximum of membership values</a:t>
            </a:r>
          </a:p>
          <a:p>
            <a:pPr lvl="1">
              <a:buNone/>
            </a:pPr>
            <a:r>
              <a:rPr lang="en-US" dirty="0" smtClean="0"/>
              <a:t>For two fuzzy sets A and B,</a:t>
            </a:r>
          </a:p>
          <a:p>
            <a:pPr lvl="1">
              <a:buNone/>
            </a:pPr>
            <a:r>
              <a:rPr lang="en-US" dirty="0" smtClean="0"/>
              <a:t>Set(A U B )=max(u(A),u(B))</a:t>
            </a:r>
          </a:p>
          <a:p>
            <a:r>
              <a:rPr lang="en-US" dirty="0" smtClean="0"/>
              <a:t>Intersection </a:t>
            </a:r>
          </a:p>
          <a:p>
            <a:pPr lvl="1"/>
            <a:r>
              <a:rPr lang="en-US" dirty="0" smtClean="0"/>
              <a:t>Is minimum of membership values </a:t>
            </a:r>
          </a:p>
          <a:p>
            <a:pPr lvl="1">
              <a:buNone/>
            </a:pPr>
            <a:r>
              <a:rPr lang="en-US" dirty="0" smtClean="0"/>
              <a:t>For two fuzzy sets A and B,</a:t>
            </a:r>
          </a:p>
          <a:p>
            <a:pPr lvl="1">
              <a:buNone/>
            </a:pPr>
            <a:r>
              <a:rPr lang="en-US" dirty="0" smtClean="0"/>
              <a:t>Set(A n B )=min(u(A),u(B))</a:t>
            </a:r>
          </a:p>
          <a:p>
            <a:r>
              <a:rPr lang="en-US" dirty="0" smtClean="0"/>
              <a:t>Complement </a:t>
            </a:r>
          </a:p>
          <a:p>
            <a:pPr lvl="1"/>
            <a:r>
              <a:rPr lang="en-US" dirty="0" smtClean="0"/>
              <a:t>1-membership value of the given set </a:t>
            </a:r>
          </a:p>
          <a:p>
            <a:pPr lvl="1"/>
            <a:r>
              <a:rPr lang="en-US" dirty="0" smtClean="0"/>
              <a:t>Set(A’)=1-u(A)</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dirty="0" smtClean="0"/>
              <a:t>Example: Two fuzzy sets A and B are defined as follows </a:t>
            </a:r>
            <a:endParaRPr lang="en-US" dirty="0"/>
          </a:p>
        </p:txBody>
      </p:sp>
      <p:sp>
        <p:nvSpPr>
          <p:cNvPr id="3" name="Content Placeholder 2"/>
          <p:cNvSpPr>
            <a:spLocks noGrp="1"/>
          </p:cNvSpPr>
          <p:nvPr>
            <p:ph idx="1"/>
          </p:nvPr>
        </p:nvSpPr>
        <p:spPr>
          <a:xfrm>
            <a:off x="457200" y="990600"/>
            <a:ext cx="8229600" cy="5715000"/>
          </a:xfrm>
        </p:spPr>
        <p:txBody>
          <a:bodyPr>
            <a:normAutofit fontScale="92500" lnSpcReduction="20000"/>
          </a:bodyPr>
          <a:lstStyle/>
          <a:p>
            <a:r>
              <a:rPr lang="en-US" dirty="0" smtClean="0"/>
              <a:t>U={ set of positive integers below 10}</a:t>
            </a:r>
          </a:p>
          <a:p>
            <a:r>
              <a:rPr lang="en-US" dirty="0" smtClean="0"/>
              <a:t>A = set of number close to 5</a:t>
            </a:r>
          </a:p>
          <a:p>
            <a:pPr>
              <a:buNone/>
            </a:pPr>
            <a:r>
              <a:rPr lang="en-US" dirty="0" smtClean="0"/>
              <a:t>		= {0.1/1+0.3/2+0.5/3+0.8/4+1/5+ 0.8/6+0.5/7+0.3/8+0.1/9}</a:t>
            </a:r>
          </a:p>
          <a:p>
            <a:pPr>
              <a:buNone/>
            </a:pPr>
            <a:r>
              <a:rPr lang="en-US" dirty="0" smtClean="0"/>
              <a:t> 	B=set of small numbers </a:t>
            </a:r>
          </a:p>
          <a:p>
            <a:pPr>
              <a:buNone/>
            </a:pPr>
            <a:r>
              <a:rPr lang="en-US" dirty="0" smtClean="0"/>
              <a:t>       ={1/1+0.9/2+0.6/3+0.4/4+0.3/5+0.1/6+0/7+ 0/8+0/9}</a:t>
            </a:r>
          </a:p>
          <a:p>
            <a:pPr>
              <a:buNone/>
            </a:pPr>
            <a:r>
              <a:rPr lang="en-US" dirty="0" smtClean="0"/>
              <a:t>Find the union, intersection and complement of each set</a:t>
            </a:r>
          </a:p>
          <a:p>
            <a:pPr algn="just">
              <a:buNone/>
            </a:pPr>
            <a:r>
              <a:rPr lang="en-US" dirty="0" smtClean="0">
                <a:solidFill>
                  <a:srgbClr val="FF0000"/>
                </a:solidFill>
              </a:rPr>
              <a:t>AUB=1/1+0.9/2+0.6/3+0.8/4+1/5+0.8/6+0.5/7+</a:t>
            </a:r>
          </a:p>
          <a:p>
            <a:pPr algn="just">
              <a:buNone/>
            </a:pPr>
            <a:r>
              <a:rPr lang="en-US" dirty="0" smtClean="0">
                <a:solidFill>
                  <a:srgbClr val="FF0000"/>
                </a:solidFill>
              </a:rPr>
              <a:t>0.3/8+0.1/9</a:t>
            </a:r>
          </a:p>
          <a:p>
            <a:pPr algn="just">
              <a:buNone/>
            </a:pPr>
            <a:r>
              <a:rPr lang="en-US" dirty="0" err="1" smtClean="0">
                <a:solidFill>
                  <a:srgbClr val="FF0000"/>
                </a:solidFill>
              </a:rPr>
              <a:t>AnB</a:t>
            </a:r>
            <a:r>
              <a:rPr lang="en-US" dirty="0" smtClean="0">
                <a:solidFill>
                  <a:srgbClr val="FF0000"/>
                </a:solidFill>
              </a:rPr>
              <a:t>=0.1/1+0.3/2+0.5/3+0.4/4+0.3/5+0.1/6</a:t>
            </a:r>
          </a:p>
          <a:p>
            <a:pPr algn="just">
              <a:buNone/>
            </a:pPr>
            <a:r>
              <a:rPr lang="en-US" dirty="0" smtClean="0">
                <a:solidFill>
                  <a:srgbClr val="FF0000"/>
                </a:solidFill>
              </a:rPr>
              <a:t>A’=0.9/1+0.7/2+0.5/3+0.2/4+0/5+0.2/6+0.5/7+…</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Fuzzy Rules </a:t>
            </a:r>
            <a:r>
              <a:rPr lang="en-US" dirty="0" smtClean="0"/>
              <a:t> </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dirty="0" smtClean="0"/>
              <a:t>Fuzzy rules </a:t>
            </a:r>
          </a:p>
          <a:p>
            <a:pPr lvl="1"/>
            <a:r>
              <a:rPr lang="en-US" dirty="0" smtClean="0"/>
              <a:t>Rule base or the linguistic rules define the mapping from input to output </a:t>
            </a:r>
          </a:p>
          <a:p>
            <a:pPr lvl="1"/>
            <a:r>
              <a:rPr lang="en-US" dirty="0" smtClean="0"/>
              <a:t>Condition		Action</a:t>
            </a:r>
          </a:p>
          <a:p>
            <a:pPr lvl="1"/>
            <a:r>
              <a:rPr lang="en-US" dirty="0" smtClean="0"/>
              <a:t>Two types of fuzzy logic systems Type I and Type II</a:t>
            </a:r>
          </a:p>
          <a:p>
            <a:pPr lvl="1">
              <a:buNone/>
            </a:pPr>
            <a:r>
              <a:rPr lang="en-US" dirty="0" smtClean="0"/>
              <a:t>		 </a:t>
            </a:r>
            <a:r>
              <a:rPr lang="en-US" dirty="0" smtClean="0">
                <a:solidFill>
                  <a:srgbClr val="FF0000"/>
                </a:solidFill>
              </a:rPr>
              <a:t>Type I: If A is Big then B is small</a:t>
            </a:r>
            <a:r>
              <a:rPr lang="en-US" dirty="0" smtClean="0"/>
              <a:t> </a:t>
            </a:r>
          </a:p>
          <a:p>
            <a:pPr lvl="1"/>
            <a:r>
              <a:rPr lang="en-US" dirty="0" smtClean="0"/>
              <a:t> if part is premise , then part is consequent </a:t>
            </a:r>
          </a:p>
          <a:p>
            <a:pPr lvl="1">
              <a:buNone/>
            </a:pPr>
            <a:r>
              <a:rPr lang="en-US" dirty="0" smtClean="0">
                <a:solidFill>
                  <a:srgbClr val="FF0000"/>
                </a:solidFill>
              </a:rPr>
              <a:t>		Type II: If A is Big then B=</a:t>
            </a:r>
            <a:r>
              <a:rPr lang="en-US" dirty="0" err="1" smtClean="0">
                <a:solidFill>
                  <a:srgbClr val="FF0000"/>
                </a:solidFill>
              </a:rPr>
              <a:t>aA+b</a:t>
            </a:r>
            <a:r>
              <a:rPr lang="en-US" dirty="0" smtClean="0"/>
              <a:t>	</a:t>
            </a:r>
          </a:p>
          <a:p>
            <a:r>
              <a:rPr lang="en-US" dirty="0" smtClean="0"/>
              <a:t>Max number of rules </a:t>
            </a:r>
          </a:p>
          <a:p>
            <a:pPr>
              <a:buNone/>
            </a:pPr>
            <a:r>
              <a:rPr lang="en-US" dirty="0" smtClean="0"/>
              <a:t>	if there are n inputs, m classes for each input, single outputs, </a:t>
            </a:r>
          </a:p>
          <a:p>
            <a:pPr>
              <a:buNone/>
            </a:pPr>
            <a:r>
              <a:rPr lang="en-US" dirty="0" smtClean="0"/>
              <a:t>		total rules= </a:t>
            </a:r>
          </a:p>
          <a:p>
            <a:pPr>
              <a:buNone/>
            </a:pPr>
            <a:endParaRPr lang="en-US" dirty="0" smtClean="0"/>
          </a:p>
          <a:p>
            <a:r>
              <a:rPr lang="en-US" dirty="0" smtClean="0"/>
              <a:t>Rule derivation – from expert knowledge or characteristic curve </a:t>
            </a:r>
            <a:endParaRPr lang="en-US" dirty="0"/>
          </a:p>
        </p:txBody>
      </p:sp>
      <p:cxnSp>
        <p:nvCxnSpPr>
          <p:cNvPr id="5" name="Straight Arrow Connector 4"/>
          <p:cNvCxnSpPr/>
          <p:nvPr/>
        </p:nvCxnSpPr>
        <p:spPr>
          <a:xfrm>
            <a:off x="2819400" y="22098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6" name="Object 5"/>
          <p:cNvGraphicFramePr>
            <a:graphicFrameLocks noChangeAspect="1"/>
          </p:cNvGraphicFramePr>
          <p:nvPr/>
        </p:nvGraphicFramePr>
        <p:xfrm>
          <a:off x="3200400" y="4876800"/>
          <a:ext cx="517525" cy="457200"/>
        </p:xfrm>
        <a:graphic>
          <a:graphicData uri="http://schemas.openxmlformats.org/presentationml/2006/ole">
            <p:oleObj spid="_x0000_s2050" name="Equation" r:id="rId3" imgW="215640" imgH="190440" progId="Equation.3">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Fuzzy logic control </a:t>
            </a:r>
            <a:endParaRPr lang="en-US" dirty="0"/>
          </a:p>
        </p:txBody>
      </p:sp>
      <p:sp>
        <p:nvSpPr>
          <p:cNvPr id="3" name="Content Placeholder 2"/>
          <p:cNvSpPr>
            <a:spLocks noGrp="1"/>
          </p:cNvSpPr>
          <p:nvPr>
            <p:ph idx="1"/>
          </p:nvPr>
        </p:nvSpPr>
        <p:spPr/>
        <p:txBody>
          <a:bodyPr/>
          <a:lstStyle/>
          <a:p>
            <a:r>
              <a:rPr lang="en-US" dirty="0" smtClean="0"/>
              <a:t>Parts of a fuzzy logic control</a:t>
            </a:r>
          </a:p>
          <a:p>
            <a:pPr lvl="1">
              <a:buNone/>
            </a:pPr>
            <a:r>
              <a:rPr lang="en-US" dirty="0" smtClean="0"/>
              <a:t>  </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066800" y="2286000"/>
            <a:ext cx="6447692" cy="3352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t>Fuzzification</a:t>
            </a:r>
            <a:r>
              <a:rPr lang="en-US" dirty="0" smtClean="0"/>
              <a:t> </a:t>
            </a:r>
            <a:endParaRPr lang="en-US" dirty="0"/>
          </a:p>
        </p:txBody>
      </p:sp>
      <p:sp>
        <p:nvSpPr>
          <p:cNvPr id="3" name="Content Placeholder 2"/>
          <p:cNvSpPr>
            <a:spLocks noGrp="1"/>
          </p:cNvSpPr>
          <p:nvPr>
            <p:ph idx="1"/>
          </p:nvPr>
        </p:nvSpPr>
        <p:spPr/>
        <p:txBody>
          <a:bodyPr/>
          <a:lstStyle/>
          <a:p>
            <a:r>
              <a:rPr lang="en-US" dirty="0" smtClean="0"/>
              <a:t>Is converting crisp inputs to fuzzy set </a:t>
            </a:r>
          </a:p>
          <a:p>
            <a:r>
              <a:rPr lang="en-US" dirty="0" smtClean="0"/>
              <a:t>Usually singleton fuzzification is used</a:t>
            </a:r>
          </a:p>
          <a:p>
            <a:pPr algn="just"/>
            <a:r>
              <a:rPr lang="en-US" dirty="0" smtClean="0"/>
              <a:t>Example:  For the following fuzzy set, determine the membership value when input is  0.5</a:t>
            </a:r>
          </a:p>
          <a:p>
            <a:pPr algn="just">
              <a:buNone/>
            </a:pPr>
            <a:r>
              <a:rPr lang="en-US" dirty="0" smtClean="0"/>
              <a:t>     u(x)=0.5+2x/3</a:t>
            </a:r>
          </a:p>
          <a:p>
            <a:pPr algn="just">
              <a:buNone/>
            </a:pPr>
            <a:endParaRPr lang="en-US" dirty="0" smtClean="0"/>
          </a:p>
          <a:p>
            <a:pPr algn="just">
              <a:buNone/>
            </a:pPr>
            <a:r>
              <a:rPr lang="en-US" dirty="0" smtClean="0"/>
              <a:t>				   </a:t>
            </a:r>
            <a:r>
              <a:rPr lang="en-US" sz="1800" dirty="0" smtClean="0"/>
              <a:t>-0.75			      0.75               x</a:t>
            </a:r>
            <a:endParaRPr lang="en-US" dirty="0"/>
          </a:p>
        </p:txBody>
      </p:sp>
      <p:cxnSp>
        <p:nvCxnSpPr>
          <p:cNvPr id="5" name="Straight Arrow Connector 4"/>
          <p:cNvCxnSpPr/>
          <p:nvPr/>
        </p:nvCxnSpPr>
        <p:spPr>
          <a:xfrm rot="5400000" flipH="1" flipV="1">
            <a:off x="4115594" y="5333206"/>
            <a:ext cx="1828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276600" y="5715000"/>
            <a:ext cx="426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733800" y="4800600"/>
            <a:ext cx="25908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5867400" y="5257800"/>
            <a:ext cx="914400" cy="1588"/>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Inference mechanism </a:t>
            </a:r>
            <a:endParaRPr lang="en-US" dirty="0"/>
          </a:p>
        </p:txBody>
      </p:sp>
      <p:sp>
        <p:nvSpPr>
          <p:cNvPr id="3" name="Content Placeholder 2"/>
          <p:cNvSpPr>
            <a:spLocks noGrp="1"/>
          </p:cNvSpPr>
          <p:nvPr>
            <p:ph idx="1"/>
          </p:nvPr>
        </p:nvSpPr>
        <p:spPr/>
        <p:txBody>
          <a:bodyPr/>
          <a:lstStyle/>
          <a:p>
            <a:r>
              <a:rPr lang="en-US" dirty="0" smtClean="0"/>
              <a:t>Determines the consequent value based on the given fuzzy rules </a:t>
            </a:r>
          </a:p>
          <a:p>
            <a:r>
              <a:rPr lang="en-US" dirty="0" smtClean="0"/>
              <a:t>Min-max inference mechanism </a:t>
            </a:r>
          </a:p>
          <a:p>
            <a:r>
              <a:rPr lang="en-US" dirty="0" smtClean="0"/>
              <a:t>Two steps </a:t>
            </a:r>
          </a:p>
          <a:p>
            <a:pPr lvl="1"/>
            <a:r>
              <a:rPr lang="en-US" dirty="0" smtClean="0"/>
              <a:t>Step 1- matching – decide which rules are fired </a:t>
            </a:r>
          </a:p>
          <a:p>
            <a:pPr lvl="1"/>
            <a:r>
              <a:rPr lang="en-US" dirty="0" smtClean="0"/>
              <a:t>Step 2- use min-max to decide the consequent fuzzy set </a:t>
            </a:r>
          </a:p>
          <a:p>
            <a:pPr lvl="1">
              <a:buNone/>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Defuzzification</a:t>
            </a:r>
            <a:endParaRPr lang="en-US" dirty="0"/>
          </a:p>
        </p:txBody>
      </p:sp>
      <p:sp>
        <p:nvSpPr>
          <p:cNvPr id="3" name="Content Placeholder 2"/>
          <p:cNvSpPr>
            <a:spLocks noGrp="1"/>
          </p:cNvSpPr>
          <p:nvPr>
            <p:ph idx="1"/>
          </p:nvPr>
        </p:nvSpPr>
        <p:spPr/>
        <p:txBody>
          <a:bodyPr>
            <a:normAutofit lnSpcReduction="10000"/>
          </a:bodyPr>
          <a:lstStyle/>
          <a:p>
            <a:r>
              <a:rPr lang="en-US" dirty="0" smtClean="0"/>
              <a:t>Determining crisp value from a fuzzy set </a:t>
            </a:r>
          </a:p>
          <a:p>
            <a:r>
              <a:rPr lang="en-US" dirty="0" smtClean="0"/>
              <a:t>Various methods are there </a:t>
            </a:r>
          </a:p>
          <a:p>
            <a:r>
              <a:rPr lang="en-US" dirty="0" smtClean="0"/>
              <a:t>Center of gravity, center of area, center-average, height of maxima, height of Area</a:t>
            </a:r>
          </a:p>
          <a:p>
            <a:r>
              <a:rPr lang="en-US" dirty="0" smtClean="0"/>
              <a:t>COG</a:t>
            </a:r>
          </a:p>
          <a:p>
            <a:endParaRPr lang="en-US" dirty="0" smtClean="0"/>
          </a:p>
          <a:p>
            <a:endParaRPr lang="en-US" dirty="0" smtClean="0"/>
          </a:p>
          <a:p>
            <a:r>
              <a:rPr lang="en-US" dirty="0" smtClean="0"/>
              <a:t>Center of Area</a:t>
            </a:r>
          </a:p>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362200" y="3886200"/>
            <a:ext cx="3581400" cy="970212"/>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2895600" y="5791200"/>
            <a:ext cx="2057400" cy="9797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a:t>
            </a:r>
            <a:endParaRPr lang="en-US" dirty="0"/>
          </a:p>
        </p:txBody>
      </p:sp>
      <p:sp>
        <p:nvSpPr>
          <p:cNvPr id="3" name="Content Placeholder 2"/>
          <p:cNvSpPr>
            <a:spLocks noGrp="1"/>
          </p:cNvSpPr>
          <p:nvPr>
            <p:ph idx="1"/>
          </p:nvPr>
        </p:nvSpPr>
        <p:spPr/>
        <p:txBody>
          <a:bodyPr/>
          <a:lstStyle/>
          <a:p>
            <a:r>
              <a:rPr lang="en-US" dirty="0" smtClean="0"/>
              <a:t>Dialysis hypotension control </a:t>
            </a:r>
          </a:p>
          <a:p>
            <a:pPr lvl="1"/>
            <a:r>
              <a:rPr lang="en-US" dirty="0" smtClean="0"/>
              <a:t>An automatic system for BP control by fluid removal feedback regulation </a:t>
            </a:r>
          </a:p>
          <a:p>
            <a:pPr lvl="1"/>
            <a:r>
              <a:rPr lang="en-US" dirty="0" smtClean="0"/>
              <a:t>Is implemented on dialysis machine </a:t>
            </a:r>
          </a:p>
          <a:p>
            <a:pPr lvl="1"/>
            <a:r>
              <a:rPr lang="en-US" dirty="0" smtClean="0"/>
              <a:t>Input is BP </a:t>
            </a:r>
          </a:p>
          <a:p>
            <a:pPr lvl="1"/>
            <a:r>
              <a:rPr lang="en-US" dirty="0" smtClean="0"/>
              <a:t>Output- signal that govern </a:t>
            </a:r>
            <a:r>
              <a:rPr lang="en-US" dirty="0" err="1" smtClean="0"/>
              <a:t>ultrafiltration</a:t>
            </a:r>
            <a:r>
              <a:rPr lang="en-US" dirty="0" smtClean="0"/>
              <a:t> rate(UFR) </a:t>
            </a:r>
          </a:p>
          <a:p>
            <a:r>
              <a:rPr lang="en-US" dirty="0" smtClean="0"/>
              <a:t>Blood glucose regulation </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DIAGRAM</a:t>
            </a:r>
            <a:endParaRPr lang="en-US" dirty="0"/>
          </a:p>
        </p:txBody>
      </p:sp>
      <p:pic>
        <p:nvPicPr>
          <p:cNvPr id="22530" name="Picture 2"/>
          <p:cNvPicPr>
            <a:picLocks noChangeAspect="1" noChangeArrowheads="1"/>
          </p:cNvPicPr>
          <p:nvPr/>
        </p:nvPicPr>
        <p:blipFill>
          <a:blip r:embed="rId2" cstate="print"/>
          <a:srcRect/>
          <a:stretch>
            <a:fillRect/>
          </a:stretch>
        </p:blipFill>
        <p:spPr bwMode="auto">
          <a:xfrm>
            <a:off x="1219200" y="1828800"/>
            <a:ext cx="6172200" cy="41102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a:t>
            </a:r>
            <a:endParaRPr lang="en-US" dirty="0"/>
          </a:p>
        </p:txBody>
      </p:sp>
      <p:sp>
        <p:nvSpPr>
          <p:cNvPr id="3" name="Content Placeholder 2"/>
          <p:cNvSpPr>
            <a:spLocks noGrp="1"/>
          </p:cNvSpPr>
          <p:nvPr>
            <p:ph idx="1"/>
          </p:nvPr>
        </p:nvSpPr>
        <p:spPr/>
        <p:txBody>
          <a:bodyPr/>
          <a:lstStyle/>
          <a:p>
            <a:r>
              <a:rPr lang="en-US" dirty="0" smtClean="0"/>
              <a:t>Ann is an interconnection of simple processing units which communicate by sending signals </a:t>
            </a:r>
          </a:p>
          <a:p>
            <a:r>
              <a:rPr lang="en-US" dirty="0" smtClean="0"/>
              <a:t>Massively parallel </a:t>
            </a:r>
          </a:p>
          <a:p>
            <a:r>
              <a:rPr lang="en-US" dirty="0" smtClean="0"/>
              <a:t>Computational models having the capacity to learn </a:t>
            </a:r>
          </a:p>
          <a:p>
            <a:pPr algn="just"/>
            <a:r>
              <a:rPr lang="en-US" dirty="0" smtClean="0"/>
              <a:t>Learning is achieved by updating the interconnection weights between processing units </a:t>
            </a:r>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772400" cy="1470025"/>
          </a:xfrm>
        </p:spPr>
        <p:txBody>
          <a:bodyPr>
            <a:normAutofit fontScale="90000"/>
          </a:bodyPr>
          <a:lstStyle/>
          <a:p>
            <a:r>
              <a:rPr lang="en-US" dirty="0" smtClean="0"/>
              <a:t>Evolutionary algorithms and genetic algorithm </a:t>
            </a:r>
            <a:br>
              <a:rPr lang="en-US" dirty="0" smtClean="0"/>
            </a:br>
            <a:r>
              <a:rPr lang="en-US" dirty="0" smtClean="0"/>
              <a:t> </a:t>
            </a:r>
            <a:endParaRPr lang="en-US" dirty="0"/>
          </a:p>
        </p:txBody>
      </p:sp>
      <p:sp>
        <p:nvSpPr>
          <p:cNvPr id="3" name="Subtitle 2"/>
          <p:cNvSpPr>
            <a:spLocks noGrp="1"/>
          </p:cNvSpPr>
          <p:nvPr>
            <p:ph type="subTitle" idx="1"/>
          </p:nvPr>
        </p:nvSpPr>
        <p:spPr>
          <a:xfrm>
            <a:off x="1295400" y="2438400"/>
            <a:ext cx="6400800" cy="1752600"/>
          </a:xfrm>
        </p:spPr>
        <p:txBody>
          <a:bodyPr/>
          <a:lstStyle/>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lstStyle/>
          <a:p>
            <a:r>
              <a:rPr lang="en-US" dirty="0"/>
              <a:t>Evolutionary computing and genetic algorithm </a:t>
            </a:r>
          </a:p>
          <a:p>
            <a:pPr lvl="0"/>
            <a:r>
              <a:rPr lang="en-US" dirty="0"/>
              <a:t>Evolutionary algorithms </a:t>
            </a:r>
          </a:p>
          <a:p>
            <a:pPr lvl="0"/>
            <a:r>
              <a:rPr lang="en-US" dirty="0"/>
              <a:t>Genetic algorithm </a:t>
            </a:r>
          </a:p>
          <a:p>
            <a:r>
              <a:rPr lang="en-IN" dirty="0"/>
              <a:t>Application in medical data analysis</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Evolutionary computing and genetic algorithm </a:t>
            </a:r>
            <a:endParaRPr lang="en-US" dirty="0"/>
          </a:p>
        </p:txBody>
      </p:sp>
      <p:sp>
        <p:nvSpPr>
          <p:cNvPr id="3" name="Content Placeholder 2"/>
          <p:cNvSpPr>
            <a:spLocks noGrp="1"/>
          </p:cNvSpPr>
          <p:nvPr>
            <p:ph idx="1"/>
          </p:nvPr>
        </p:nvSpPr>
        <p:spPr/>
        <p:txBody>
          <a:bodyPr/>
          <a:lstStyle/>
          <a:p>
            <a:r>
              <a:rPr lang="en-US" dirty="0" smtClean="0"/>
              <a:t>Is inspired from natural phenomenon </a:t>
            </a:r>
          </a:p>
          <a:p>
            <a:pPr algn="just"/>
            <a:r>
              <a:rPr lang="en-US" dirty="0" smtClean="0"/>
              <a:t>Maps a physical problem into a natural phenomenon</a:t>
            </a:r>
          </a:p>
          <a:p>
            <a:pPr algn="just"/>
            <a:r>
              <a:rPr lang="en-US" dirty="0" smtClean="0"/>
              <a:t>Examples </a:t>
            </a:r>
          </a:p>
          <a:p>
            <a:pPr lvl="1" algn="just"/>
            <a:r>
              <a:rPr lang="en-US" dirty="0" smtClean="0"/>
              <a:t>Particle swarm optimization</a:t>
            </a:r>
          </a:p>
          <a:p>
            <a:pPr lvl="1" algn="just"/>
            <a:r>
              <a:rPr lang="en-US" dirty="0" smtClean="0"/>
              <a:t>Genetic algorithm</a:t>
            </a:r>
          </a:p>
          <a:p>
            <a:pPr lvl="1" algn="just">
              <a:buNone/>
            </a:pP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0" y="76200"/>
            <a:ext cx="7924800" cy="838200"/>
          </a:xfrm>
        </p:spPr>
        <p:txBody>
          <a:bodyPr>
            <a:normAutofit fontScale="90000"/>
          </a:bodyPr>
          <a:lstStyle/>
          <a:p>
            <a:pPr eaLnBrk="1" hangingPunct="1">
              <a:defRPr/>
            </a:pPr>
            <a:r>
              <a:rPr lang="en-US" sz="3600" b="0" dirty="0" smtClean="0">
                <a:latin typeface="Arial" pitchFamily="34" charset="0"/>
              </a:rPr>
              <a:t>Evolutionary algorithms- Particle Swarm Optimization (PSO)</a:t>
            </a:r>
          </a:p>
        </p:txBody>
      </p:sp>
      <p:sp>
        <p:nvSpPr>
          <p:cNvPr id="7171" name="Text Box 3"/>
          <p:cNvSpPr txBox="1">
            <a:spLocks noChangeArrowheads="1"/>
          </p:cNvSpPr>
          <p:nvPr/>
        </p:nvSpPr>
        <p:spPr bwMode="auto">
          <a:xfrm>
            <a:off x="609600" y="1987550"/>
            <a:ext cx="2606675" cy="396875"/>
          </a:xfrm>
          <a:prstGeom prst="rect">
            <a:avLst/>
          </a:prstGeom>
          <a:noFill/>
          <a:ln w="9525">
            <a:noFill/>
            <a:miter lim="800000"/>
            <a:headEnd/>
            <a:tailEnd/>
          </a:ln>
        </p:spPr>
        <p:txBody>
          <a:bodyPr>
            <a:spAutoFit/>
          </a:bodyPr>
          <a:lstStyle/>
          <a:p>
            <a:endParaRPr lang="en-US" sz="2000">
              <a:latin typeface="Verdana" pitchFamily="34" charset="0"/>
            </a:endParaRPr>
          </a:p>
        </p:txBody>
      </p:sp>
      <p:sp>
        <p:nvSpPr>
          <p:cNvPr id="7172" name="Text Box 4"/>
          <p:cNvSpPr txBox="1">
            <a:spLocks noChangeArrowheads="1"/>
          </p:cNvSpPr>
          <p:nvPr/>
        </p:nvSpPr>
        <p:spPr bwMode="auto">
          <a:xfrm>
            <a:off x="685800" y="914400"/>
            <a:ext cx="8001000" cy="5119688"/>
          </a:xfrm>
          <a:prstGeom prst="rect">
            <a:avLst/>
          </a:prstGeom>
          <a:noFill/>
          <a:ln w="9525">
            <a:noFill/>
            <a:miter lim="800000"/>
            <a:headEnd/>
            <a:tailEnd/>
          </a:ln>
        </p:spPr>
        <p:txBody>
          <a:bodyPr>
            <a:spAutoFit/>
          </a:bodyPr>
          <a:lstStyle/>
          <a:p>
            <a:pPr marL="342900" indent="-342900" algn="just">
              <a:spcBef>
                <a:spcPct val="50000"/>
              </a:spcBef>
              <a:buFontTx/>
              <a:buChar char="•"/>
              <a:tabLst>
                <a:tab pos="292100" algn="l"/>
                <a:tab pos="342900" algn="l"/>
              </a:tabLst>
            </a:pPr>
            <a:r>
              <a:rPr lang="en-US" sz="2200">
                <a:latin typeface="Arial" pitchFamily="34" charset="0"/>
              </a:rPr>
              <a:t>PSO is a robust stochastic optimization technique based on the movement and intelligence of swarms.</a:t>
            </a:r>
          </a:p>
          <a:p>
            <a:pPr marL="342900" indent="-342900" algn="just">
              <a:spcBef>
                <a:spcPct val="50000"/>
              </a:spcBef>
              <a:buFontTx/>
              <a:buChar char="•"/>
              <a:tabLst>
                <a:tab pos="292100" algn="l"/>
                <a:tab pos="342900" algn="l"/>
              </a:tabLst>
            </a:pPr>
            <a:r>
              <a:rPr lang="en-US" sz="2200">
                <a:latin typeface="Arial" pitchFamily="34" charset="0"/>
              </a:rPr>
              <a:t>PSO applies the concept of social interaction to problem solving.</a:t>
            </a:r>
          </a:p>
          <a:p>
            <a:pPr marL="342900" indent="-342900" algn="just">
              <a:spcBef>
                <a:spcPct val="50000"/>
              </a:spcBef>
              <a:buFontTx/>
              <a:buChar char="•"/>
              <a:tabLst>
                <a:tab pos="292100" algn="l"/>
                <a:tab pos="342900" algn="l"/>
              </a:tabLst>
            </a:pPr>
            <a:r>
              <a:rPr lang="en-US" sz="2200">
                <a:latin typeface="Arial" pitchFamily="34" charset="0"/>
              </a:rPr>
              <a:t>It was developed in 1995 by James Kennedy (social-psychologist) and Russell Eberhart (electrical engineer). </a:t>
            </a:r>
          </a:p>
          <a:p>
            <a:pPr marL="342900" indent="-342900" algn="just">
              <a:spcBef>
                <a:spcPct val="50000"/>
              </a:spcBef>
              <a:buFontTx/>
              <a:buChar char="•"/>
              <a:tabLst>
                <a:tab pos="292100" algn="l"/>
                <a:tab pos="342900" algn="l"/>
              </a:tabLst>
            </a:pPr>
            <a:r>
              <a:rPr lang="en-US" sz="2200">
                <a:latin typeface="Arial" pitchFamily="34" charset="0"/>
              </a:rPr>
              <a:t>It uses a number of agents (particles) that constitute a swarm moving around in the search space looking for the best solution.</a:t>
            </a:r>
          </a:p>
          <a:p>
            <a:pPr marL="342900" indent="-342900" algn="just">
              <a:spcBef>
                <a:spcPct val="50000"/>
              </a:spcBef>
              <a:buFontTx/>
              <a:buChar char="•"/>
              <a:tabLst>
                <a:tab pos="292100" algn="l"/>
                <a:tab pos="342900" algn="l"/>
              </a:tabLst>
            </a:pPr>
            <a:r>
              <a:rPr lang="en-US" sz="2200">
                <a:latin typeface="Arial" pitchFamily="34" charset="0"/>
              </a:rPr>
              <a:t>Each particle is treated as a point in a N-dimensional space which adjusts its “flying” according to its own flying experience as well as the flying experience of other particles.</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609600" y="1987550"/>
            <a:ext cx="2606675" cy="396875"/>
          </a:xfrm>
          <a:prstGeom prst="rect">
            <a:avLst/>
          </a:prstGeom>
          <a:noFill/>
          <a:ln w="9525">
            <a:noFill/>
            <a:miter lim="800000"/>
            <a:headEnd/>
            <a:tailEnd/>
          </a:ln>
        </p:spPr>
        <p:txBody>
          <a:bodyPr>
            <a:spAutoFit/>
          </a:bodyPr>
          <a:lstStyle/>
          <a:p>
            <a:endParaRPr lang="en-US" sz="2000">
              <a:latin typeface="Verdana" pitchFamily="34" charset="0"/>
            </a:endParaRPr>
          </a:p>
        </p:txBody>
      </p:sp>
      <p:sp>
        <p:nvSpPr>
          <p:cNvPr id="8195" name="Text Box 4"/>
          <p:cNvSpPr txBox="1">
            <a:spLocks noChangeArrowheads="1"/>
          </p:cNvSpPr>
          <p:nvPr/>
        </p:nvSpPr>
        <p:spPr bwMode="auto">
          <a:xfrm>
            <a:off x="381000" y="1295400"/>
            <a:ext cx="8229600" cy="3778250"/>
          </a:xfrm>
          <a:prstGeom prst="rect">
            <a:avLst/>
          </a:prstGeom>
          <a:noFill/>
          <a:ln w="9525">
            <a:noFill/>
            <a:miter lim="800000"/>
            <a:headEnd/>
            <a:tailEnd/>
          </a:ln>
        </p:spPr>
        <p:txBody>
          <a:bodyPr>
            <a:spAutoFit/>
          </a:bodyPr>
          <a:lstStyle/>
          <a:p>
            <a:pPr marL="342900" indent="-342900" algn="just">
              <a:buFontTx/>
              <a:buChar char="•"/>
            </a:pPr>
            <a:r>
              <a:rPr lang="en-US" sz="2200">
                <a:latin typeface="Arial" pitchFamily="34" charset="0"/>
              </a:rPr>
              <a:t>Each particle keeps track of its coordinates in the solution space which are associated with the best solution (fitness) that has achieved so far by that particle. This value is called personal best , </a:t>
            </a:r>
            <a:r>
              <a:rPr lang="en-US" sz="2200" b="1" i="1">
                <a:latin typeface="Arial" pitchFamily="34" charset="0"/>
              </a:rPr>
              <a:t>pbest</a:t>
            </a:r>
            <a:r>
              <a:rPr lang="en-US" sz="2200">
                <a:latin typeface="Arial" pitchFamily="34" charset="0"/>
              </a:rPr>
              <a:t>.</a:t>
            </a:r>
          </a:p>
          <a:p>
            <a:pPr marL="342900" indent="-342900" algn="just">
              <a:spcBef>
                <a:spcPct val="50000"/>
              </a:spcBef>
              <a:buFontTx/>
              <a:buChar char="•"/>
            </a:pPr>
            <a:r>
              <a:rPr lang="en-US" sz="2200">
                <a:latin typeface="Arial" pitchFamily="34" charset="0"/>
              </a:rPr>
              <a:t>Another best value that is tracked by the PSO is the best value obtained so far by any particle in the neighborhood of that particle. This value is called </a:t>
            </a:r>
            <a:r>
              <a:rPr lang="en-US" sz="2200" b="1" i="1">
                <a:latin typeface="Arial" pitchFamily="34" charset="0"/>
              </a:rPr>
              <a:t>gbest</a:t>
            </a:r>
            <a:r>
              <a:rPr lang="en-US" sz="2200">
                <a:latin typeface="Arial" pitchFamily="34" charset="0"/>
              </a:rPr>
              <a:t>.</a:t>
            </a:r>
          </a:p>
          <a:p>
            <a:pPr marL="342900" indent="-342900" algn="just">
              <a:spcBef>
                <a:spcPct val="50000"/>
              </a:spcBef>
              <a:buFontTx/>
              <a:buChar char="•"/>
            </a:pPr>
            <a:r>
              <a:rPr lang="en-US" sz="2200">
                <a:latin typeface="Arial" pitchFamily="34" charset="0"/>
              </a:rPr>
              <a:t>The basic concept of PSO lies in accelerating each particle toward its pbest and the gbest locations, with a random weighted accelaration at each time step as shown in Fig.1</a:t>
            </a:r>
          </a:p>
        </p:txBody>
      </p:sp>
      <p:sp>
        <p:nvSpPr>
          <p:cNvPr id="13320" name="Rectangle 8"/>
          <p:cNvSpPr>
            <a:spLocks noGrp="1" noChangeArrowheads="1"/>
          </p:cNvSpPr>
          <p:nvPr>
            <p:ph type="title"/>
          </p:nvPr>
        </p:nvSpPr>
        <p:spPr>
          <a:xfrm>
            <a:off x="609600" y="304800"/>
            <a:ext cx="7924800" cy="838200"/>
          </a:xfrm>
        </p:spPr>
        <p:txBody>
          <a:bodyPr/>
          <a:lstStyle/>
          <a:p>
            <a:pPr eaLnBrk="1" hangingPunct="1">
              <a:defRPr/>
            </a:pPr>
            <a:r>
              <a:rPr lang="en-US" sz="3600" b="0" dirty="0" smtClean="0">
                <a:latin typeface="Arial" pitchFamily="34" charset="0"/>
              </a:rPr>
              <a:t>Particle Swarm Optimization (PSO)</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5"/>
          <p:cNvSpPr txBox="1">
            <a:spLocks noChangeArrowheads="1"/>
          </p:cNvSpPr>
          <p:nvPr/>
        </p:nvSpPr>
        <p:spPr bwMode="auto">
          <a:xfrm>
            <a:off x="1676400" y="4114800"/>
            <a:ext cx="6324600" cy="366713"/>
          </a:xfrm>
          <a:prstGeom prst="rect">
            <a:avLst/>
          </a:prstGeom>
          <a:noFill/>
          <a:ln w="9525">
            <a:noFill/>
            <a:miter lim="800000"/>
            <a:headEnd/>
            <a:tailEnd/>
          </a:ln>
        </p:spPr>
        <p:txBody>
          <a:bodyPr>
            <a:spAutoFit/>
          </a:bodyPr>
          <a:lstStyle/>
          <a:p>
            <a:pPr eaLnBrk="1" hangingPunct="1">
              <a:spcBef>
                <a:spcPct val="50000"/>
              </a:spcBef>
            </a:pPr>
            <a:r>
              <a:rPr lang="en-US">
                <a:latin typeface="Arial" pitchFamily="34" charset="0"/>
              </a:rPr>
              <a:t>Fig.1 Concept of modification of a searching point by PSO</a:t>
            </a:r>
          </a:p>
        </p:txBody>
      </p:sp>
      <p:sp>
        <p:nvSpPr>
          <p:cNvPr id="9219" name="Text Box 27"/>
          <p:cNvSpPr txBox="1">
            <a:spLocks noChangeArrowheads="1"/>
          </p:cNvSpPr>
          <p:nvPr/>
        </p:nvSpPr>
        <p:spPr bwMode="auto">
          <a:xfrm>
            <a:off x="2971800" y="4648200"/>
            <a:ext cx="3429000" cy="1739900"/>
          </a:xfrm>
          <a:prstGeom prst="rect">
            <a:avLst/>
          </a:prstGeom>
          <a:noFill/>
          <a:ln w="9525">
            <a:noFill/>
            <a:miter lim="800000"/>
            <a:headEnd/>
            <a:tailEnd/>
          </a:ln>
        </p:spPr>
        <p:txBody>
          <a:bodyPr>
            <a:spAutoFit/>
          </a:bodyPr>
          <a:lstStyle/>
          <a:p>
            <a:pPr eaLnBrk="1" hangingPunct="1">
              <a:spcBef>
                <a:spcPct val="50000"/>
              </a:spcBef>
            </a:pPr>
            <a:r>
              <a:rPr lang="en-US" dirty="0" err="1">
                <a:latin typeface="Arial" pitchFamily="34" charset="0"/>
              </a:rPr>
              <a:t>s</a:t>
            </a:r>
            <a:r>
              <a:rPr lang="en-US" baseline="30000" dirty="0" err="1">
                <a:latin typeface="Arial" pitchFamily="34" charset="0"/>
              </a:rPr>
              <a:t>k</a:t>
            </a:r>
            <a:r>
              <a:rPr lang="en-US" baseline="30000" dirty="0">
                <a:latin typeface="Arial" pitchFamily="34" charset="0"/>
              </a:rPr>
              <a:t> </a:t>
            </a:r>
            <a:r>
              <a:rPr lang="en-US" dirty="0">
                <a:latin typeface="Arial" pitchFamily="34" charset="0"/>
              </a:rPr>
              <a:t>:  current searching point.                                                                               s</a:t>
            </a:r>
            <a:r>
              <a:rPr lang="en-US" baseline="30000" dirty="0">
                <a:latin typeface="Arial" pitchFamily="34" charset="0"/>
              </a:rPr>
              <a:t>k+1</a:t>
            </a:r>
            <a:r>
              <a:rPr lang="en-US" dirty="0">
                <a:latin typeface="Arial" pitchFamily="34" charset="0"/>
              </a:rPr>
              <a:t>: modified searching point.                                                                         </a:t>
            </a:r>
            <a:r>
              <a:rPr lang="en-US" dirty="0" err="1">
                <a:latin typeface="Arial" pitchFamily="34" charset="0"/>
              </a:rPr>
              <a:t>v</a:t>
            </a:r>
            <a:r>
              <a:rPr lang="en-US" baseline="30000" dirty="0" err="1">
                <a:latin typeface="Arial" pitchFamily="34" charset="0"/>
              </a:rPr>
              <a:t>k</a:t>
            </a:r>
            <a:r>
              <a:rPr lang="en-US" dirty="0">
                <a:latin typeface="Arial" pitchFamily="34" charset="0"/>
              </a:rPr>
              <a:t>: current velocity.                                                                                                   v</a:t>
            </a:r>
            <a:r>
              <a:rPr lang="en-US" baseline="30000" dirty="0">
                <a:latin typeface="Arial" pitchFamily="34" charset="0"/>
              </a:rPr>
              <a:t>k+1</a:t>
            </a:r>
            <a:r>
              <a:rPr lang="en-US" dirty="0">
                <a:latin typeface="Arial" pitchFamily="34" charset="0"/>
              </a:rPr>
              <a:t>: modified velocity.                                                                                      </a:t>
            </a:r>
            <a:r>
              <a:rPr lang="en-US" dirty="0" err="1">
                <a:latin typeface="Arial" pitchFamily="34" charset="0"/>
              </a:rPr>
              <a:t>v</a:t>
            </a:r>
            <a:r>
              <a:rPr lang="en-US" baseline="-25000" dirty="0" err="1">
                <a:latin typeface="Arial" pitchFamily="34" charset="0"/>
              </a:rPr>
              <a:t>pbest</a:t>
            </a:r>
            <a:r>
              <a:rPr lang="en-US" dirty="0">
                <a:latin typeface="Arial" pitchFamily="34" charset="0"/>
              </a:rPr>
              <a:t> : velocity based on </a:t>
            </a:r>
            <a:r>
              <a:rPr lang="en-US" dirty="0" err="1">
                <a:latin typeface="Arial" pitchFamily="34" charset="0"/>
              </a:rPr>
              <a:t>pbest</a:t>
            </a:r>
            <a:r>
              <a:rPr lang="en-US" dirty="0">
                <a:latin typeface="Arial" pitchFamily="34" charset="0"/>
              </a:rPr>
              <a:t>.                                                                          </a:t>
            </a:r>
            <a:r>
              <a:rPr lang="en-US" dirty="0" err="1">
                <a:latin typeface="Arial" pitchFamily="34" charset="0"/>
              </a:rPr>
              <a:t>v</a:t>
            </a:r>
            <a:r>
              <a:rPr lang="en-US" baseline="-25000" dirty="0" err="1">
                <a:latin typeface="Arial" pitchFamily="34" charset="0"/>
              </a:rPr>
              <a:t>gbest</a:t>
            </a:r>
            <a:r>
              <a:rPr lang="en-US" dirty="0">
                <a:latin typeface="Arial" pitchFamily="34" charset="0"/>
              </a:rPr>
              <a:t> : velocity based on </a:t>
            </a:r>
            <a:r>
              <a:rPr lang="en-US" dirty="0" err="1">
                <a:latin typeface="Arial" pitchFamily="34" charset="0"/>
              </a:rPr>
              <a:t>gbest</a:t>
            </a:r>
            <a:endParaRPr lang="en-US" dirty="0">
              <a:latin typeface="Arial" pitchFamily="34" charset="0"/>
            </a:endParaRPr>
          </a:p>
        </p:txBody>
      </p:sp>
      <p:pic>
        <p:nvPicPr>
          <p:cNvPr id="9220" name="Picture 29"/>
          <p:cNvPicPr>
            <a:picLocks noChangeAspect="1" noChangeArrowheads="1"/>
          </p:cNvPicPr>
          <p:nvPr/>
        </p:nvPicPr>
        <p:blipFill>
          <a:blip r:embed="rId2" cstate="print"/>
          <a:srcRect/>
          <a:stretch>
            <a:fillRect/>
          </a:stretch>
        </p:blipFill>
        <p:spPr bwMode="auto">
          <a:xfrm>
            <a:off x="2819400" y="1219200"/>
            <a:ext cx="3568700" cy="2503488"/>
          </a:xfrm>
          <a:prstGeom prst="rect">
            <a:avLst/>
          </a:prstGeom>
          <a:noFill/>
          <a:ln w="9525">
            <a:noFill/>
            <a:miter lim="800000"/>
            <a:headEnd/>
            <a:tailEnd/>
          </a:ln>
        </p:spPr>
      </p:pic>
      <p:sp>
        <p:nvSpPr>
          <p:cNvPr id="15390" name="Rectangle 30"/>
          <p:cNvSpPr>
            <a:spLocks noGrp="1" noChangeArrowheads="1"/>
          </p:cNvSpPr>
          <p:nvPr>
            <p:ph type="title"/>
          </p:nvPr>
        </p:nvSpPr>
        <p:spPr>
          <a:xfrm>
            <a:off x="990600" y="228600"/>
            <a:ext cx="7391400" cy="838200"/>
          </a:xfrm>
        </p:spPr>
        <p:txBody>
          <a:bodyPr anchorCtr="0"/>
          <a:lstStyle/>
          <a:p>
            <a:pPr algn="l" eaLnBrk="1" hangingPunct="1">
              <a:defRPr/>
            </a:pPr>
            <a:r>
              <a:rPr lang="en-US" sz="3600" b="0" dirty="0" smtClean="0">
                <a:latin typeface="Arial" pitchFamily="34" charset="0"/>
              </a:rPr>
              <a:t>Particle</a:t>
            </a:r>
            <a:r>
              <a:rPr lang="en-US" sz="3600" b="0" dirty="0" smtClean="0">
                <a:solidFill>
                  <a:srgbClr val="0000FF"/>
                </a:solidFill>
                <a:latin typeface="Arial" pitchFamily="34" charset="0"/>
              </a:rPr>
              <a:t> </a:t>
            </a:r>
            <a:r>
              <a:rPr lang="en-US" sz="3600" b="0" dirty="0" smtClean="0">
                <a:latin typeface="Arial" pitchFamily="34" charset="0"/>
              </a:rPr>
              <a:t>Swarm Optimization (PSO)</a:t>
            </a:r>
          </a:p>
        </p:txBody>
      </p:sp>
      <p:sp>
        <p:nvSpPr>
          <p:cNvPr id="9222" name="Text Box 31"/>
          <p:cNvSpPr txBox="1">
            <a:spLocks noChangeArrowheads="1"/>
          </p:cNvSpPr>
          <p:nvPr/>
        </p:nvSpPr>
        <p:spPr bwMode="auto">
          <a:xfrm>
            <a:off x="6096000" y="3733800"/>
            <a:ext cx="304800" cy="366713"/>
          </a:xfrm>
          <a:prstGeom prst="rect">
            <a:avLst/>
          </a:prstGeom>
          <a:noFill/>
          <a:ln w="9525">
            <a:noFill/>
            <a:miter lim="800000"/>
            <a:headEnd/>
            <a:tailEnd/>
          </a:ln>
        </p:spPr>
        <p:txBody>
          <a:bodyPr>
            <a:spAutoFit/>
          </a:bodyPr>
          <a:lstStyle/>
          <a:p>
            <a:pPr eaLnBrk="1" hangingPunct="1">
              <a:spcBef>
                <a:spcPct val="50000"/>
              </a:spcBef>
            </a:pPr>
            <a:r>
              <a:rPr lang="en-US" b="1">
                <a:latin typeface="Arial" pitchFamily="34" charset="0"/>
              </a:rPr>
              <a:t>x</a:t>
            </a:r>
          </a:p>
        </p:txBody>
      </p:sp>
      <p:sp>
        <p:nvSpPr>
          <p:cNvPr id="9223" name="Text Box 32"/>
          <p:cNvSpPr txBox="1">
            <a:spLocks noChangeArrowheads="1"/>
          </p:cNvSpPr>
          <p:nvPr/>
        </p:nvSpPr>
        <p:spPr bwMode="auto">
          <a:xfrm>
            <a:off x="2514600" y="1371600"/>
            <a:ext cx="304800" cy="366713"/>
          </a:xfrm>
          <a:prstGeom prst="rect">
            <a:avLst/>
          </a:prstGeom>
          <a:noFill/>
          <a:ln w="9525">
            <a:noFill/>
            <a:miter lim="800000"/>
            <a:headEnd/>
            <a:tailEnd/>
          </a:ln>
        </p:spPr>
        <p:txBody>
          <a:bodyPr>
            <a:spAutoFit/>
          </a:bodyPr>
          <a:lstStyle/>
          <a:p>
            <a:pPr eaLnBrk="1" hangingPunct="1">
              <a:spcBef>
                <a:spcPct val="50000"/>
              </a:spcBef>
            </a:pPr>
            <a:r>
              <a:rPr lang="en-US" b="1">
                <a:latin typeface="Arial" pitchFamily="34" charset="0"/>
              </a:rPr>
              <a:t>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533400" y="152400"/>
            <a:ext cx="7391400" cy="685800"/>
          </a:xfrm>
        </p:spPr>
        <p:txBody>
          <a:bodyPr anchorCtr="0"/>
          <a:lstStyle/>
          <a:p>
            <a:pPr eaLnBrk="1" hangingPunct="1">
              <a:defRPr/>
            </a:pPr>
            <a:r>
              <a:rPr lang="en-US" sz="3600" b="0" dirty="0" smtClean="0">
                <a:latin typeface="Arial" pitchFamily="34" charset="0"/>
              </a:rPr>
              <a:t>Particle Swarm Optimization (PSO)</a:t>
            </a:r>
          </a:p>
        </p:txBody>
      </p:sp>
      <p:sp>
        <p:nvSpPr>
          <p:cNvPr id="10243" name="Text Box 5"/>
          <p:cNvSpPr txBox="1">
            <a:spLocks noChangeArrowheads="1"/>
          </p:cNvSpPr>
          <p:nvPr/>
        </p:nvSpPr>
        <p:spPr bwMode="auto">
          <a:xfrm>
            <a:off x="304800" y="762000"/>
            <a:ext cx="8610600" cy="6013450"/>
          </a:xfrm>
          <a:prstGeom prst="rect">
            <a:avLst/>
          </a:prstGeom>
          <a:noFill/>
          <a:ln w="9525">
            <a:noFill/>
            <a:miter lim="800000"/>
            <a:headEnd/>
            <a:tailEnd/>
          </a:ln>
        </p:spPr>
        <p:txBody>
          <a:bodyPr>
            <a:spAutoFit/>
          </a:bodyPr>
          <a:lstStyle/>
          <a:p>
            <a:pPr eaLnBrk="1" hangingPunct="1">
              <a:spcBef>
                <a:spcPct val="50000"/>
              </a:spcBef>
              <a:buFontTx/>
              <a:buChar char="•"/>
            </a:pPr>
            <a:r>
              <a:rPr lang="en-US" sz="2400" dirty="0">
                <a:latin typeface="Arial" pitchFamily="34" charset="0"/>
              </a:rPr>
              <a:t>  </a:t>
            </a:r>
            <a:r>
              <a:rPr lang="en-US" sz="2200" dirty="0">
                <a:latin typeface="Arial" pitchFamily="34" charset="0"/>
              </a:rPr>
              <a:t>Each particle tries to modify its position using the following             </a:t>
            </a:r>
          </a:p>
          <a:p>
            <a:pPr eaLnBrk="1" hangingPunct="1">
              <a:spcBef>
                <a:spcPct val="50000"/>
              </a:spcBef>
            </a:pPr>
            <a:r>
              <a:rPr lang="en-US" sz="2200" dirty="0">
                <a:latin typeface="Arial" pitchFamily="34" charset="0"/>
              </a:rPr>
              <a:t>    information:</a:t>
            </a:r>
          </a:p>
          <a:p>
            <a:pPr eaLnBrk="1" hangingPunct="1">
              <a:spcBef>
                <a:spcPct val="50000"/>
              </a:spcBef>
              <a:buSzPct val="75000"/>
              <a:buFont typeface="Wingdings" pitchFamily="2" charset="2"/>
              <a:buChar char="F"/>
            </a:pPr>
            <a:r>
              <a:rPr lang="en-US" dirty="0"/>
              <a:t> the current positions, </a:t>
            </a:r>
          </a:p>
          <a:p>
            <a:pPr eaLnBrk="1" hangingPunct="1">
              <a:spcBef>
                <a:spcPct val="50000"/>
              </a:spcBef>
              <a:buSzPct val="75000"/>
              <a:buFont typeface="Wingdings" pitchFamily="2" charset="2"/>
              <a:buChar char="F"/>
            </a:pPr>
            <a:r>
              <a:rPr lang="en-US" dirty="0"/>
              <a:t> the current velocities,</a:t>
            </a:r>
          </a:p>
          <a:p>
            <a:pPr eaLnBrk="1" hangingPunct="1">
              <a:spcBef>
                <a:spcPct val="50000"/>
              </a:spcBef>
              <a:buSzPct val="75000"/>
              <a:buFont typeface="Wingdings" pitchFamily="2" charset="2"/>
              <a:buChar char="F"/>
            </a:pPr>
            <a:r>
              <a:rPr lang="en-US" dirty="0"/>
              <a:t> the distance between the current position and </a:t>
            </a:r>
            <a:r>
              <a:rPr lang="en-US" dirty="0" err="1"/>
              <a:t>pbest</a:t>
            </a:r>
            <a:r>
              <a:rPr lang="en-US" dirty="0"/>
              <a:t>,</a:t>
            </a:r>
          </a:p>
          <a:p>
            <a:pPr eaLnBrk="1" hangingPunct="1">
              <a:spcBef>
                <a:spcPct val="50000"/>
              </a:spcBef>
              <a:buSzPct val="75000"/>
              <a:buFont typeface="Wingdings" pitchFamily="2" charset="2"/>
              <a:buChar char="F"/>
            </a:pPr>
            <a:r>
              <a:rPr lang="en-US" dirty="0"/>
              <a:t> the distance between the current position and the </a:t>
            </a:r>
            <a:r>
              <a:rPr lang="en-US" dirty="0" err="1"/>
              <a:t>gbest</a:t>
            </a:r>
            <a:r>
              <a:rPr lang="en-US" dirty="0"/>
              <a:t>. </a:t>
            </a:r>
          </a:p>
          <a:p>
            <a:pPr eaLnBrk="1" hangingPunct="1">
              <a:spcBef>
                <a:spcPct val="50000"/>
              </a:spcBef>
              <a:buSzPct val="75000"/>
              <a:buFontTx/>
              <a:buChar char="•"/>
            </a:pPr>
            <a:r>
              <a:rPr lang="en-US" sz="2400" dirty="0">
                <a:latin typeface="Times New Roman" pitchFamily="18" charset="0"/>
              </a:rPr>
              <a:t> </a:t>
            </a:r>
            <a:r>
              <a:rPr lang="en-US" sz="2200" dirty="0">
                <a:latin typeface="Arial" pitchFamily="34" charset="0"/>
              </a:rPr>
              <a:t>The modification of the particle’s position can be mathematically</a:t>
            </a:r>
          </a:p>
          <a:p>
            <a:pPr eaLnBrk="1" hangingPunct="1">
              <a:spcBef>
                <a:spcPct val="50000"/>
              </a:spcBef>
              <a:buSzPct val="75000"/>
            </a:pPr>
            <a:r>
              <a:rPr lang="en-US" sz="2200" dirty="0">
                <a:latin typeface="Arial" pitchFamily="34" charset="0"/>
              </a:rPr>
              <a:t>  modeled according the following equation :</a:t>
            </a:r>
          </a:p>
          <a:p>
            <a:pPr eaLnBrk="1" hangingPunct="1">
              <a:spcBef>
                <a:spcPct val="50000"/>
              </a:spcBef>
              <a:buSzPct val="75000"/>
            </a:pPr>
            <a:r>
              <a:rPr lang="en-US" sz="2000" b="1" dirty="0">
                <a:latin typeface="Times New Roman" pitchFamily="18" charset="0"/>
              </a:rPr>
              <a:t>V</a:t>
            </a:r>
            <a:r>
              <a:rPr lang="en-US" sz="2000" b="1" baseline="-25000" dirty="0">
                <a:latin typeface="Times New Roman" pitchFamily="18" charset="0"/>
              </a:rPr>
              <a:t>i</a:t>
            </a:r>
            <a:r>
              <a:rPr lang="en-US" sz="2000" b="1" baseline="30000" dirty="0">
                <a:latin typeface="Times New Roman" pitchFamily="18" charset="0"/>
              </a:rPr>
              <a:t>k+1</a:t>
            </a:r>
            <a:r>
              <a:rPr lang="en-US" sz="2000" b="1" dirty="0">
                <a:latin typeface="Times New Roman" pitchFamily="18" charset="0"/>
              </a:rPr>
              <a:t> = </a:t>
            </a:r>
            <a:r>
              <a:rPr lang="en-US" sz="2000" b="1" i="1" dirty="0" err="1">
                <a:latin typeface="Times New Roman" pitchFamily="18" charset="0"/>
              </a:rPr>
              <a:t>w</a:t>
            </a:r>
            <a:r>
              <a:rPr lang="en-US" sz="2000" b="1" dirty="0" err="1">
                <a:latin typeface="Times New Roman" pitchFamily="18" charset="0"/>
              </a:rPr>
              <a:t>V</a:t>
            </a:r>
            <a:r>
              <a:rPr lang="en-US" sz="2000" b="1" baseline="-25000" dirty="0" err="1">
                <a:latin typeface="Times New Roman" pitchFamily="18" charset="0"/>
              </a:rPr>
              <a:t>i</a:t>
            </a:r>
            <a:r>
              <a:rPr lang="en-US" sz="2000" b="1" baseline="30000" dirty="0" err="1">
                <a:latin typeface="Times New Roman" pitchFamily="18" charset="0"/>
              </a:rPr>
              <a:t>k</a:t>
            </a:r>
            <a:r>
              <a:rPr lang="en-US" sz="2000" b="1" dirty="0">
                <a:latin typeface="Times New Roman" pitchFamily="18" charset="0"/>
              </a:rPr>
              <a:t> +c</a:t>
            </a:r>
            <a:r>
              <a:rPr lang="en-US" sz="2000" b="1" baseline="-25000" dirty="0">
                <a:latin typeface="Times New Roman" pitchFamily="18" charset="0"/>
              </a:rPr>
              <a:t>1 </a:t>
            </a:r>
            <a:r>
              <a:rPr lang="en-US" sz="2000" b="1" dirty="0">
                <a:latin typeface="Times New Roman" pitchFamily="18" charset="0"/>
              </a:rPr>
              <a:t>rand</a:t>
            </a:r>
            <a:r>
              <a:rPr lang="en-US" sz="2000" b="1" baseline="-25000" dirty="0">
                <a:latin typeface="Times New Roman" pitchFamily="18" charset="0"/>
              </a:rPr>
              <a:t>1</a:t>
            </a:r>
            <a:r>
              <a:rPr lang="en-US" sz="2000" b="1" dirty="0">
                <a:latin typeface="Times New Roman" pitchFamily="18" charset="0"/>
              </a:rPr>
              <a:t>(…) x (</a:t>
            </a:r>
            <a:r>
              <a:rPr lang="en-US" sz="2000" b="1" dirty="0" err="1">
                <a:latin typeface="Times New Roman" pitchFamily="18" charset="0"/>
              </a:rPr>
              <a:t>pbest</a:t>
            </a:r>
            <a:r>
              <a:rPr lang="en-US" sz="2000" b="1" baseline="-25000" dirty="0" err="1">
                <a:latin typeface="Times New Roman" pitchFamily="18" charset="0"/>
              </a:rPr>
              <a:t>i</a:t>
            </a:r>
            <a:r>
              <a:rPr lang="en-US" sz="2000" b="1" dirty="0" err="1">
                <a:latin typeface="Times New Roman" pitchFamily="18" charset="0"/>
              </a:rPr>
              <a:t>-s</a:t>
            </a:r>
            <a:r>
              <a:rPr lang="en-US" sz="2000" b="1" baseline="-25000" dirty="0" err="1">
                <a:latin typeface="Times New Roman" pitchFamily="18" charset="0"/>
              </a:rPr>
              <a:t>i</a:t>
            </a:r>
            <a:r>
              <a:rPr lang="en-US" sz="2000" b="1" baseline="30000" dirty="0" err="1">
                <a:latin typeface="Times New Roman" pitchFamily="18" charset="0"/>
              </a:rPr>
              <a:t>k</a:t>
            </a:r>
            <a:r>
              <a:rPr lang="en-US" sz="2000" b="1" dirty="0">
                <a:latin typeface="Times New Roman" pitchFamily="18" charset="0"/>
              </a:rPr>
              <a:t>) + c</a:t>
            </a:r>
            <a:r>
              <a:rPr lang="en-US" sz="2000" b="1" baseline="-25000" dirty="0">
                <a:latin typeface="Times New Roman" pitchFamily="18" charset="0"/>
              </a:rPr>
              <a:t>2</a:t>
            </a:r>
            <a:r>
              <a:rPr lang="en-US" sz="2000" b="1" dirty="0">
                <a:latin typeface="Times New Roman" pitchFamily="18" charset="0"/>
              </a:rPr>
              <a:t> rand</a:t>
            </a:r>
            <a:r>
              <a:rPr lang="en-US" sz="2000" b="1" baseline="-25000" dirty="0">
                <a:latin typeface="Times New Roman" pitchFamily="18" charset="0"/>
              </a:rPr>
              <a:t>2</a:t>
            </a:r>
            <a:r>
              <a:rPr lang="en-US" sz="2000" b="1" dirty="0">
                <a:latin typeface="Times New Roman" pitchFamily="18" charset="0"/>
              </a:rPr>
              <a:t>(…) x (</a:t>
            </a:r>
            <a:r>
              <a:rPr lang="en-US" sz="2000" b="1" dirty="0" err="1">
                <a:latin typeface="Times New Roman" pitchFamily="18" charset="0"/>
              </a:rPr>
              <a:t>gbest-s</a:t>
            </a:r>
            <a:r>
              <a:rPr lang="en-US" sz="2000" b="1" baseline="-25000" dirty="0" err="1">
                <a:latin typeface="Times New Roman" pitchFamily="18" charset="0"/>
              </a:rPr>
              <a:t>i</a:t>
            </a:r>
            <a:r>
              <a:rPr lang="en-US" sz="2000" b="1" baseline="30000" dirty="0" err="1">
                <a:latin typeface="Times New Roman" pitchFamily="18" charset="0"/>
              </a:rPr>
              <a:t>k</a:t>
            </a:r>
            <a:r>
              <a:rPr lang="en-US" sz="2000" b="1" dirty="0">
                <a:latin typeface="Times New Roman" pitchFamily="18" charset="0"/>
              </a:rPr>
              <a:t>) …..   (1)</a:t>
            </a:r>
          </a:p>
          <a:p>
            <a:pPr eaLnBrk="1" hangingPunct="1">
              <a:spcBef>
                <a:spcPct val="50000"/>
              </a:spcBef>
              <a:buSzPct val="75000"/>
            </a:pPr>
            <a:r>
              <a:rPr lang="en-US" sz="1600" dirty="0">
                <a:latin typeface="Times New Roman" pitchFamily="18" charset="0"/>
              </a:rPr>
              <a:t>where, 	</a:t>
            </a:r>
            <a:r>
              <a:rPr lang="en-US" sz="1600" dirty="0" err="1">
                <a:latin typeface="Times New Roman" pitchFamily="18" charset="0"/>
              </a:rPr>
              <a:t>v</a:t>
            </a:r>
            <a:r>
              <a:rPr lang="en-US" sz="1600" baseline="-25000" dirty="0" err="1">
                <a:latin typeface="Times New Roman" pitchFamily="18" charset="0"/>
              </a:rPr>
              <a:t>i</a:t>
            </a:r>
            <a:r>
              <a:rPr lang="en-US" sz="1600" baseline="30000" dirty="0" err="1">
                <a:latin typeface="Times New Roman" pitchFamily="18" charset="0"/>
              </a:rPr>
              <a:t>k</a:t>
            </a:r>
            <a:r>
              <a:rPr lang="en-US" sz="1600" baseline="30000" dirty="0">
                <a:latin typeface="Times New Roman" pitchFamily="18" charset="0"/>
              </a:rPr>
              <a:t> </a:t>
            </a:r>
            <a:r>
              <a:rPr lang="en-US" sz="1600" dirty="0">
                <a:latin typeface="Times New Roman" pitchFamily="18" charset="0"/>
              </a:rPr>
              <a:t> : velocity of  agent </a:t>
            </a:r>
            <a:r>
              <a:rPr lang="en-US" sz="1600" dirty="0" err="1">
                <a:latin typeface="Times New Roman" pitchFamily="18" charset="0"/>
              </a:rPr>
              <a:t>i</a:t>
            </a:r>
            <a:r>
              <a:rPr lang="en-US" sz="1600" dirty="0">
                <a:latin typeface="Times New Roman" pitchFamily="18" charset="0"/>
              </a:rPr>
              <a:t> at iteration k,                                                                                                  	w: weighting function,                                                                                                                                                                                             	</a:t>
            </a:r>
            <a:r>
              <a:rPr lang="en-US" sz="1600" dirty="0" err="1">
                <a:latin typeface="Times New Roman" pitchFamily="18" charset="0"/>
              </a:rPr>
              <a:t>c</a:t>
            </a:r>
            <a:r>
              <a:rPr lang="en-US" sz="1600" baseline="-25000" dirty="0" err="1">
                <a:latin typeface="Times New Roman" pitchFamily="18" charset="0"/>
              </a:rPr>
              <a:t>j</a:t>
            </a:r>
            <a:r>
              <a:rPr lang="en-US" sz="1600" dirty="0">
                <a:latin typeface="Times New Roman" pitchFamily="18" charset="0"/>
              </a:rPr>
              <a:t> : weighting factor,                                                                                                                        	rand : uniformly distributed random number between 0 and 1,                                                                             </a:t>
            </a:r>
            <a:r>
              <a:rPr lang="en-US" sz="2000" dirty="0">
                <a:latin typeface="Times New Roman" pitchFamily="18" charset="0"/>
              </a:rPr>
              <a:t>	</a:t>
            </a:r>
            <a:r>
              <a:rPr lang="en-US" sz="1600" dirty="0" err="1">
                <a:latin typeface="Times New Roman" pitchFamily="18" charset="0"/>
              </a:rPr>
              <a:t>s</a:t>
            </a:r>
            <a:r>
              <a:rPr lang="en-US" sz="1600" baseline="-25000" dirty="0" err="1">
                <a:latin typeface="Times New Roman" pitchFamily="18" charset="0"/>
              </a:rPr>
              <a:t>i</a:t>
            </a:r>
            <a:r>
              <a:rPr lang="en-US" sz="1600" baseline="30000" dirty="0" err="1">
                <a:latin typeface="Times New Roman" pitchFamily="18" charset="0"/>
              </a:rPr>
              <a:t>k</a:t>
            </a:r>
            <a:r>
              <a:rPr lang="en-US" sz="1600" dirty="0">
                <a:latin typeface="Times New Roman" pitchFamily="18" charset="0"/>
              </a:rPr>
              <a:t> : current position of agent </a:t>
            </a:r>
            <a:r>
              <a:rPr lang="en-US" sz="1600" dirty="0" err="1">
                <a:latin typeface="Times New Roman" pitchFamily="18" charset="0"/>
              </a:rPr>
              <a:t>i</a:t>
            </a:r>
            <a:r>
              <a:rPr lang="en-US" sz="1600" dirty="0">
                <a:latin typeface="Times New Roman" pitchFamily="18" charset="0"/>
              </a:rPr>
              <a:t> at iteration k,                                                                                                   	</a:t>
            </a:r>
            <a:r>
              <a:rPr lang="en-US" sz="1600" dirty="0" err="1">
                <a:latin typeface="Times New Roman" pitchFamily="18" charset="0"/>
              </a:rPr>
              <a:t>pbest</a:t>
            </a:r>
            <a:r>
              <a:rPr lang="en-US" sz="1600" baseline="-25000" dirty="0" err="1">
                <a:latin typeface="Times New Roman" pitchFamily="18" charset="0"/>
              </a:rPr>
              <a:t>i</a:t>
            </a:r>
            <a:r>
              <a:rPr lang="en-US" sz="1600" dirty="0">
                <a:latin typeface="Times New Roman" pitchFamily="18" charset="0"/>
              </a:rPr>
              <a:t> : </a:t>
            </a:r>
            <a:r>
              <a:rPr lang="en-US" sz="1600" dirty="0" err="1">
                <a:latin typeface="Times New Roman" pitchFamily="18" charset="0"/>
              </a:rPr>
              <a:t>pbest</a:t>
            </a:r>
            <a:r>
              <a:rPr lang="en-US" sz="1600" dirty="0">
                <a:latin typeface="Times New Roman" pitchFamily="18" charset="0"/>
              </a:rPr>
              <a:t> of agent </a:t>
            </a:r>
            <a:r>
              <a:rPr lang="en-US" sz="1600" dirty="0" err="1">
                <a:latin typeface="Times New Roman" pitchFamily="18" charset="0"/>
              </a:rPr>
              <a:t>i</a:t>
            </a:r>
            <a:r>
              <a:rPr lang="en-US" sz="1600" dirty="0">
                <a:latin typeface="Times New Roman" pitchFamily="18" charset="0"/>
              </a:rPr>
              <a:t>,                                                                                                                           	</a:t>
            </a:r>
            <a:r>
              <a:rPr lang="en-US" sz="1600" dirty="0" err="1">
                <a:latin typeface="Times New Roman" pitchFamily="18" charset="0"/>
              </a:rPr>
              <a:t>gbest</a:t>
            </a:r>
            <a:r>
              <a:rPr lang="en-US" sz="1600" dirty="0">
                <a:latin typeface="Times New Roman" pitchFamily="18" charset="0"/>
              </a:rPr>
              <a:t>: </a:t>
            </a:r>
            <a:r>
              <a:rPr lang="en-US" sz="1600" dirty="0" err="1">
                <a:latin typeface="Times New Roman" pitchFamily="18" charset="0"/>
              </a:rPr>
              <a:t>gbest</a:t>
            </a:r>
            <a:r>
              <a:rPr lang="en-US" sz="1600" dirty="0">
                <a:latin typeface="Times New Roman" pitchFamily="18" charset="0"/>
              </a:rPr>
              <a:t> of the group.</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609600" y="1987550"/>
            <a:ext cx="2606675" cy="396875"/>
          </a:xfrm>
          <a:prstGeom prst="rect">
            <a:avLst/>
          </a:prstGeom>
          <a:noFill/>
          <a:ln w="9525">
            <a:noFill/>
            <a:miter lim="800000"/>
            <a:headEnd/>
            <a:tailEnd/>
          </a:ln>
        </p:spPr>
        <p:txBody>
          <a:bodyPr>
            <a:spAutoFit/>
          </a:bodyPr>
          <a:lstStyle/>
          <a:p>
            <a:endParaRPr lang="en-US" sz="2000">
              <a:latin typeface="Verdana" pitchFamily="34" charset="0"/>
            </a:endParaRPr>
          </a:p>
        </p:txBody>
      </p:sp>
      <p:sp>
        <p:nvSpPr>
          <p:cNvPr id="11267" name="Text Box 5"/>
          <p:cNvSpPr txBox="1">
            <a:spLocks noChangeArrowheads="1"/>
          </p:cNvSpPr>
          <p:nvPr/>
        </p:nvSpPr>
        <p:spPr bwMode="auto">
          <a:xfrm>
            <a:off x="609600" y="2438400"/>
            <a:ext cx="8305800" cy="304800"/>
          </a:xfrm>
          <a:prstGeom prst="rect">
            <a:avLst/>
          </a:prstGeom>
          <a:noFill/>
          <a:ln w="9525">
            <a:noFill/>
            <a:miter lim="800000"/>
            <a:headEnd/>
            <a:tailEnd/>
          </a:ln>
        </p:spPr>
        <p:txBody>
          <a:bodyPr>
            <a:spAutoFit/>
          </a:bodyPr>
          <a:lstStyle/>
          <a:p>
            <a:pPr marL="342900" indent="-342900"/>
            <a:endParaRPr lang="en-US" sz="1400">
              <a:latin typeface="Verdana" pitchFamily="34" charset="0"/>
            </a:endParaRPr>
          </a:p>
        </p:txBody>
      </p:sp>
      <p:sp>
        <p:nvSpPr>
          <p:cNvPr id="11268" name="Text Box 15"/>
          <p:cNvSpPr txBox="1">
            <a:spLocks noChangeArrowheads="1"/>
          </p:cNvSpPr>
          <p:nvPr/>
        </p:nvSpPr>
        <p:spPr bwMode="auto">
          <a:xfrm>
            <a:off x="457200" y="1447800"/>
            <a:ext cx="8458200" cy="3446463"/>
          </a:xfrm>
          <a:prstGeom prst="rect">
            <a:avLst/>
          </a:prstGeom>
          <a:noFill/>
          <a:ln w="9525">
            <a:noFill/>
            <a:miter lim="800000"/>
            <a:headEnd/>
            <a:tailEnd/>
          </a:ln>
        </p:spPr>
        <p:txBody>
          <a:bodyPr>
            <a:spAutoFit/>
          </a:bodyPr>
          <a:lstStyle/>
          <a:p>
            <a:pPr eaLnBrk="1" hangingPunct="1">
              <a:spcBef>
                <a:spcPct val="50000"/>
              </a:spcBef>
            </a:pPr>
            <a:r>
              <a:rPr lang="en-US" sz="2200" dirty="0">
                <a:latin typeface="Arial" pitchFamily="34" charset="0"/>
              </a:rPr>
              <a:t>The</a:t>
            </a:r>
            <a:r>
              <a:rPr lang="en-US" sz="2200" b="1" dirty="0">
                <a:latin typeface="Arial" pitchFamily="34" charset="0"/>
              </a:rPr>
              <a:t> </a:t>
            </a:r>
            <a:r>
              <a:rPr lang="en-US" sz="2200" dirty="0">
                <a:latin typeface="Arial" pitchFamily="34" charset="0"/>
              </a:rPr>
              <a:t>following weighting function is usually utilized in (1)</a:t>
            </a:r>
          </a:p>
          <a:p>
            <a:pPr eaLnBrk="1" hangingPunct="1">
              <a:spcBef>
                <a:spcPct val="50000"/>
              </a:spcBef>
            </a:pPr>
            <a:r>
              <a:rPr lang="en-US" sz="2200" b="1" i="1" dirty="0">
                <a:latin typeface="Arial" pitchFamily="34" charset="0"/>
              </a:rPr>
              <a:t>w</a:t>
            </a:r>
            <a:r>
              <a:rPr lang="en-US" sz="2200" b="1" dirty="0">
                <a:latin typeface="Arial" pitchFamily="34" charset="0"/>
              </a:rPr>
              <a:t> = </a:t>
            </a:r>
            <a:r>
              <a:rPr lang="en-US" sz="2200" b="1" dirty="0" err="1">
                <a:latin typeface="Arial" pitchFamily="34" charset="0"/>
              </a:rPr>
              <a:t>wMax</a:t>
            </a:r>
            <a:r>
              <a:rPr lang="en-US" sz="2200" b="1" dirty="0">
                <a:latin typeface="Arial" pitchFamily="34" charset="0"/>
              </a:rPr>
              <a:t>-[(</a:t>
            </a:r>
            <a:r>
              <a:rPr lang="en-US" sz="2200" b="1" dirty="0" err="1">
                <a:latin typeface="Arial" pitchFamily="34" charset="0"/>
              </a:rPr>
              <a:t>wMax-wMin</a:t>
            </a:r>
            <a:r>
              <a:rPr lang="en-US" sz="2200" b="1" dirty="0">
                <a:latin typeface="Arial" pitchFamily="34" charset="0"/>
              </a:rPr>
              <a:t>) x </a:t>
            </a:r>
            <a:r>
              <a:rPr lang="en-US" sz="2200" b="1" dirty="0" err="1">
                <a:latin typeface="Arial" pitchFamily="34" charset="0"/>
              </a:rPr>
              <a:t>iter</a:t>
            </a:r>
            <a:r>
              <a:rPr lang="en-US" sz="2200" b="1" dirty="0">
                <a:latin typeface="Arial" pitchFamily="34" charset="0"/>
              </a:rPr>
              <a:t>]/</a:t>
            </a:r>
            <a:r>
              <a:rPr lang="en-US" sz="2200" b="1" dirty="0" err="1">
                <a:latin typeface="Arial" pitchFamily="34" charset="0"/>
              </a:rPr>
              <a:t>maxIter</a:t>
            </a:r>
            <a:r>
              <a:rPr lang="en-US" sz="2200" b="1" dirty="0">
                <a:latin typeface="Arial" pitchFamily="34" charset="0"/>
              </a:rPr>
              <a:t>               (2)</a:t>
            </a:r>
          </a:p>
          <a:p>
            <a:pPr eaLnBrk="1" hangingPunct="1">
              <a:spcBef>
                <a:spcPct val="50000"/>
              </a:spcBef>
            </a:pPr>
            <a:r>
              <a:rPr lang="en-US" sz="2200" dirty="0">
                <a:latin typeface="Arial" pitchFamily="34" charset="0"/>
              </a:rPr>
              <a:t>where   </a:t>
            </a:r>
            <a:r>
              <a:rPr lang="en-US" sz="2200" dirty="0" err="1">
                <a:latin typeface="Arial" pitchFamily="34" charset="0"/>
              </a:rPr>
              <a:t>wMax</a:t>
            </a:r>
            <a:r>
              <a:rPr lang="en-US" sz="2200" dirty="0">
                <a:latin typeface="Arial" pitchFamily="34" charset="0"/>
              </a:rPr>
              <a:t>= initial weight,</a:t>
            </a:r>
          </a:p>
          <a:p>
            <a:pPr eaLnBrk="1" hangingPunct="1">
              <a:spcBef>
                <a:spcPct val="50000"/>
              </a:spcBef>
            </a:pPr>
            <a:r>
              <a:rPr lang="en-US" sz="2200" dirty="0">
                <a:latin typeface="Arial" pitchFamily="34" charset="0"/>
              </a:rPr>
              <a:t>              </a:t>
            </a:r>
            <a:r>
              <a:rPr lang="en-US" sz="2200" dirty="0" err="1">
                <a:latin typeface="Arial" pitchFamily="34" charset="0"/>
              </a:rPr>
              <a:t>wMin</a:t>
            </a:r>
            <a:r>
              <a:rPr lang="en-US" sz="2200" dirty="0">
                <a:latin typeface="Arial" pitchFamily="34" charset="0"/>
              </a:rPr>
              <a:t> = final weight,</a:t>
            </a:r>
          </a:p>
          <a:p>
            <a:pPr eaLnBrk="1" hangingPunct="1">
              <a:spcBef>
                <a:spcPct val="50000"/>
              </a:spcBef>
            </a:pPr>
            <a:r>
              <a:rPr lang="en-US" sz="2200" b="1" dirty="0">
                <a:latin typeface="Arial" pitchFamily="34" charset="0"/>
              </a:rPr>
              <a:t>	 </a:t>
            </a:r>
            <a:r>
              <a:rPr lang="en-US" sz="2200" dirty="0" err="1">
                <a:latin typeface="Arial" pitchFamily="34" charset="0"/>
              </a:rPr>
              <a:t>maxIter</a:t>
            </a:r>
            <a:r>
              <a:rPr lang="en-US" sz="2200" dirty="0">
                <a:latin typeface="Arial" pitchFamily="34" charset="0"/>
              </a:rPr>
              <a:t> = maximum iteration number,</a:t>
            </a:r>
          </a:p>
          <a:p>
            <a:pPr eaLnBrk="1" hangingPunct="1">
              <a:spcBef>
                <a:spcPct val="50000"/>
              </a:spcBef>
            </a:pPr>
            <a:r>
              <a:rPr lang="en-US" sz="2200" dirty="0">
                <a:latin typeface="Arial" pitchFamily="34" charset="0"/>
              </a:rPr>
              <a:t>             </a:t>
            </a:r>
            <a:r>
              <a:rPr lang="en-US" sz="2200" dirty="0" err="1">
                <a:latin typeface="Arial" pitchFamily="34" charset="0"/>
              </a:rPr>
              <a:t>iter</a:t>
            </a:r>
            <a:r>
              <a:rPr lang="en-US" sz="2200" dirty="0">
                <a:latin typeface="Arial" pitchFamily="34" charset="0"/>
              </a:rPr>
              <a:t> = current iteration number.</a:t>
            </a:r>
            <a:endParaRPr lang="en-US" sz="2200" b="1" dirty="0">
              <a:latin typeface="Arial" pitchFamily="34" charset="0"/>
            </a:endParaRPr>
          </a:p>
          <a:p>
            <a:pPr eaLnBrk="1" hangingPunct="1">
              <a:spcBef>
                <a:spcPct val="50000"/>
              </a:spcBef>
            </a:pPr>
            <a:r>
              <a:rPr lang="en-US" sz="2200" b="1" dirty="0">
                <a:latin typeface="Arial" pitchFamily="34" charset="0"/>
              </a:rPr>
              <a:t>                 s</a:t>
            </a:r>
            <a:r>
              <a:rPr lang="en-US" sz="2200" b="1" baseline="-25000" dirty="0">
                <a:latin typeface="Arial" pitchFamily="34" charset="0"/>
              </a:rPr>
              <a:t>i</a:t>
            </a:r>
            <a:r>
              <a:rPr lang="en-US" sz="2200" b="1" baseline="30000" dirty="0">
                <a:latin typeface="Arial" pitchFamily="34" charset="0"/>
              </a:rPr>
              <a:t>k+1</a:t>
            </a:r>
            <a:r>
              <a:rPr lang="en-US" sz="2200" b="1" dirty="0">
                <a:latin typeface="Arial" pitchFamily="34" charset="0"/>
              </a:rPr>
              <a:t> = </a:t>
            </a:r>
            <a:r>
              <a:rPr lang="en-US" sz="2200" b="1" dirty="0" err="1">
                <a:latin typeface="Arial" pitchFamily="34" charset="0"/>
              </a:rPr>
              <a:t>s</a:t>
            </a:r>
            <a:r>
              <a:rPr lang="en-US" sz="2200" b="1" baseline="-25000" dirty="0" err="1">
                <a:latin typeface="Arial" pitchFamily="34" charset="0"/>
              </a:rPr>
              <a:t>i</a:t>
            </a:r>
            <a:r>
              <a:rPr lang="en-US" sz="2200" b="1" baseline="30000" dirty="0" err="1">
                <a:latin typeface="Arial" pitchFamily="34" charset="0"/>
              </a:rPr>
              <a:t>k</a:t>
            </a:r>
            <a:r>
              <a:rPr lang="en-US" sz="2200" b="1" baseline="30000" dirty="0">
                <a:latin typeface="Arial" pitchFamily="34" charset="0"/>
              </a:rPr>
              <a:t> </a:t>
            </a:r>
            <a:r>
              <a:rPr lang="en-US" sz="2200" b="1" dirty="0">
                <a:latin typeface="Arial" pitchFamily="34" charset="0"/>
              </a:rPr>
              <a:t>+ V</a:t>
            </a:r>
            <a:r>
              <a:rPr lang="en-US" sz="2200" b="1" baseline="-25000" dirty="0">
                <a:latin typeface="Arial" pitchFamily="34" charset="0"/>
              </a:rPr>
              <a:t>i</a:t>
            </a:r>
            <a:r>
              <a:rPr lang="en-US" sz="2200" b="1" baseline="30000" dirty="0">
                <a:latin typeface="Arial" pitchFamily="34" charset="0"/>
              </a:rPr>
              <a:t>k+1</a:t>
            </a:r>
            <a:r>
              <a:rPr lang="en-US" sz="2200" baseline="30000" dirty="0">
                <a:latin typeface="Arial" pitchFamily="34" charset="0"/>
              </a:rPr>
              <a:t>                                                               </a:t>
            </a:r>
            <a:r>
              <a:rPr lang="en-US" sz="2200" b="1" dirty="0">
                <a:latin typeface="Arial" pitchFamily="34" charset="0"/>
              </a:rPr>
              <a:t>(3)</a:t>
            </a:r>
          </a:p>
        </p:txBody>
      </p:sp>
      <p:sp>
        <p:nvSpPr>
          <p:cNvPr id="43024" name="Rectangle 16"/>
          <p:cNvSpPr>
            <a:spLocks noGrp="1" noChangeArrowheads="1"/>
          </p:cNvSpPr>
          <p:nvPr>
            <p:ph type="title"/>
          </p:nvPr>
        </p:nvSpPr>
        <p:spPr>
          <a:xfrm>
            <a:off x="609600" y="304800"/>
            <a:ext cx="7620000" cy="838200"/>
          </a:xfrm>
        </p:spPr>
        <p:txBody>
          <a:bodyPr anchorCtr="0"/>
          <a:lstStyle/>
          <a:p>
            <a:pPr eaLnBrk="1" hangingPunct="1">
              <a:defRPr/>
            </a:pPr>
            <a:r>
              <a:rPr lang="en-US" sz="3600" b="0" dirty="0" smtClean="0">
                <a:latin typeface="Arial" pitchFamily="34" charset="0"/>
              </a:rPr>
              <a:t>Particle Swarm Optimization (PSO)</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533400" y="1143000"/>
            <a:ext cx="8229600" cy="5029200"/>
          </a:xfrm>
        </p:spPr>
        <p:txBody>
          <a:bodyPr/>
          <a:lstStyle/>
          <a:p>
            <a:pPr eaLnBrk="1" hangingPunct="1">
              <a:lnSpc>
                <a:spcPct val="90000"/>
              </a:lnSpc>
              <a:buFontTx/>
              <a:buNone/>
              <a:defRPr/>
            </a:pPr>
            <a:r>
              <a:rPr lang="en-US" sz="3000" dirty="0" smtClean="0">
                <a:solidFill>
                  <a:srgbClr val="FF0000"/>
                </a:solidFill>
                <a:effectLst>
                  <a:outerShdw blurRad="38100" dist="38100" dir="2700000" algn="tl">
                    <a:srgbClr val="000000"/>
                  </a:outerShdw>
                </a:effectLst>
                <a:latin typeface="Arial" pitchFamily="34" charset="0"/>
              </a:rPr>
              <a:t>	</a:t>
            </a:r>
            <a:r>
              <a:rPr lang="en-US" sz="3000" dirty="0" smtClean="0">
                <a:latin typeface="Arial" pitchFamily="34" charset="0"/>
              </a:rPr>
              <a:t>Comments on the Inertial weight factor:</a:t>
            </a:r>
          </a:p>
          <a:p>
            <a:pPr algn="just" eaLnBrk="1" hangingPunct="1">
              <a:lnSpc>
                <a:spcPct val="90000"/>
              </a:lnSpc>
              <a:buFontTx/>
              <a:buNone/>
              <a:defRPr/>
            </a:pPr>
            <a:r>
              <a:rPr lang="en-US" sz="2500" dirty="0" smtClean="0">
                <a:latin typeface="Arial" pitchFamily="34" charset="0"/>
              </a:rPr>
              <a:t> 	</a:t>
            </a:r>
            <a:r>
              <a:rPr lang="en-US" sz="2400" dirty="0" smtClean="0">
                <a:latin typeface="Arial" pitchFamily="34" charset="0"/>
              </a:rPr>
              <a:t>A large inertia weight (</a:t>
            </a:r>
            <a:r>
              <a:rPr lang="en-US" sz="2400" i="1" dirty="0" smtClean="0">
                <a:latin typeface="Arial" pitchFamily="34" charset="0"/>
              </a:rPr>
              <a:t>w</a:t>
            </a:r>
            <a:r>
              <a:rPr lang="en-US" sz="2400" dirty="0" smtClean="0">
                <a:latin typeface="Arial" pitchFamily="34" charset="0"/>
              </a:rPr>
              <a:t>) facilitates a global search while a small inertia weight  facilitates a local search.</a:t>
            </a:r>
          </a:p>
          <a:p>
            <a:pPr algn="just" eaLnBrk="1" hangingPunct="1">
              <a:lnSpc>
                <a:spcPct val="90000"/>
              </a:lnSpc>
              <a:buFontTx/>
              <a:buNone/>
              <a:defRPr/>
            </a:pPr>
            <a:r>
              <a:rPr lang="en-US" sz="2800" dirty="0" smtClean="0">
                <a:latin typeface="Times New Roman" pitchFamily="18" charset="0"/>
              </a:rPr>
              <a:t>	</a:t>
            </a:r>
            <a:r>
              <a:rPr lang="en-US" sz="2400" dirty="0" smtClean="0">
                <a:latin typeface="Arial" pitchFamily="34" charset="0"/>
              </a:rPr>
              <a:t>By linearly decreasing the inertia weight from a relatively large value to a small value through the course of the PSO run gives the best PSO performance compared with fixed inertia weight settings.</a:t>
            </a:r>
          </a:p>
          <a:p>
            <a:pPr eaLnBrk="1" hangingPunct="1">
              <a:lnSpc>
                <a:spcPct val="90000"/>
              </a:lnSpc>
              <a:buFontTx/>
              <a:buNone/>
              <a:defRPr/>
            </a:pPr>
            <a:endParaRPr lang="en-US" sz="2400" dirty="0" smtClean="0">
              <a:latin typeface="Arial" pitchFamily="34" charset="0"/>
            </a:endParaRPr>
          </a:p>
          <a:p>
            <a:pPr eaLnBrk="1" hangingPunct="1">
              <a:lnSpc>
                <a:spcPct val="90000"/>
              </a:lnSpc>
              <a:buFontTx/>
              <a:buNone/>
              <a:defRPr/>
            </a:pPr>
            <a:r>
              <a:rPr lang="en-US" sz="3000" dirty="0" smtClean="0">
                <a:latin typeface="Arial" pitchFamily="34" charset="0"/>
              </a:rPr>
              <a:t>Larger w ----------- greater global search ability</a:t>
            </a:r>
          </a:p>
          <a:p>
            <a:pPr eaLnBrk="1" hangingPunct="1">
              <a:lnSpc>
                <a:spcPct val="90000"/>
              </a:lnSpc>
              <a:buFontTx/>
              <a:buNone/>
              <a:defRPr/>
            </a:pPr>
            <a:r>
              <a:rPr lang="en-US" sz="3000" dirty="0" smtClean="0">
                <a:latin typeface="Arial" pitchFamily="34" charset="0"/>
              </a:rPr>
              <a:t>Smaller w ------------ greater local search ability.</a:t>
            </a:r>
          </a:p>
        </p:txBody>
      </p:sp>
      <p:sp>
        <p:nvSpPr>
          <p:cNvPr id="19461" name="Rectangle 5"/>
          <p:cNvSpPr>
            <a:spLocks noGrp="1" noChangeArrowheads="1"/>
          </p:cNvSpPr>
          <p:nvPr>
            <p:ph type="title"/>
          </p:nvPr>
        </p:nvSpPr>
        <p:spPr>
          <a:xfrm>
            <a:off x="762000" y="228600"/>
            <a:ext cx="7162800" cy="838200"/>
          </a:xfrm>
        </p:spPr>
        <p:txBody>
          <a:bodyPr anchorCtr="0">
            <a:normAutofit fontScale="90000"/>
          </a:bodyPr>
          <a:lstStyle/>
          <a:p>
            <a:pPr eaLnBrk="1" hangingPunct="1">
              <a:defRPr/>
            </a:pPr>
            <a:r>
              <a:rPr lang="en-US" sz="3600" b="0" dirty="0" smtClean="0">
                <a:latin typeface="Arial" pitchFamily="34" charset="0"/>
              </a:rPr>
              <a:t>Particle Swarm Optimization (PSO)</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152400"/>
            <a:ext cx="7467600" cy="762000"/>
          </a:xfrm>
        </p:spPr>
        <p:txBody>
          <a:bodyPr/>
          <a:lstStyle/>
          <a:p>
            <a:pPr eaLnBrk="1" hangingPunct="1">
              <a:defRPr/>
            </a:pPr>
            <a:r>
              <a:rPr lang="en-US" sz="3600" b="0" dirty="0" smtClean="0">
                <a:latin typeface="Arial" pitchFamily="34" charset="0"/>
              </a:rPr>
              <a:t>Particle Swarm Optimization (PSO)</a:t>
            </a:r>
          </a:p>
        </p:txBody>
      </p:sp>
      <p:sp>
        <p:nvSpPr>
          <p:cNvPr id="13315" name="Text Box 3"/>
          <p:cNvSpPr txBox="1">
            <a:spLocks noChangeArrowheads="1"/>
          </p:cNvSpPr>
          <p:nvPr/>
        </p:nvSpPr>
        <p:spPr bwMode="auto">
          <a:xfrm>
            <a:off x="609600" y="1987550"/>
            <a:ext cx="2606675" cy="396875"/>
          </a:xfrm>
          <a:prstGeom prst="rect">
            <a:avLst/>
          </a:prstGeom>
          <a:noFill/>
          <a:ln w="9525">
            <a:noFill/>
            <a:miter lim="800000"/>
            <a:headEnd/>
            <a:tailEnd/>
          </a:ln>
        </p:spPr>
        <p:txBody>
          <a:bodyPr>
            <a:spAutoFit/>
          </a:bodyPr>
          <a:lstStyle/>
          <a:p>
            <a:endParaRPr lang="en-US" sz="2000">
              <a:latin typeface="Verdana" pitchFamily="34" charset="0"/>
            </a:endParaRPr>
          </a:p>
        </p:txBody>
      </p:sp>
      <p:sp>
        <p:nvSpPr>
          <p:cNvPr id="13316" name="Text Box 4"/>
          <p:cNvSpPr txBox="1">
            <a:spLocks noChangeArrowheads="1"/>
          </p:cNvSpPr>
          <p:nvPr/>
        </p:nvSpPr>
        <p:spPr bwMode="auto">
          <a:xfrm>
            <a:off x="1219200" y="990600"/>
            <a:ext cx="6934200" cy="427038"/>
          </a:xfrm>
          <a:prstGeom prst="rect">
            <a:avLst/>
          </a:prstGeom>
          <a:noFill/>
          <a:ln w="9525">
            <a:noFill/>
            <a:miter lim="800000"/>
            <a:headEnd/>
            <a:tailEnd/>
          </a:ln>
        </p:spPr>
        <p:txBody>
          <a:bodyPr>
            <a:spAutoFit/>
          </a:bodyPr>
          <a:lstStyle/>
          <a:p>
            <a:pPr algn="ctr" eaLnBrk="1" hangingPunct="1">
              <a:spcBef>
                <a:spcPct val="50000"/>
              </a:spcBef>
            </a:pPr>
            <a:r>
              <a:rPr lang="en-US" sz="2200" b="1" dirty="0">
                <a:latin typeface="Arial" pitchFamily="34" charset="0"/>
              </a:rPr>
              <a:t>Flow chart depicting the  General PSO Algorithm:</a:t>
            </a:r>
          </a:p>
        </p:txBody>
      </p:sp>
      <p:sp>
        <p:nvSpPr>
          <p:cNvPr id="13317" name="AutoShape 9"/>
          <p:cNvSpPr>
            <a:spLocks noChangeArrowheads="1"/>
          </p:cNvSpPr>
          <p:nvPr/>
        </p:nvSpPr>
        <p:spPr bwMode="auto">
          <a:xfrm>
            <a:off x="3962400" y="1752600"/>
            <a:ext cx="990600" cy="457200"/>
          </a:xfrm>
          <a:prstGeom prst="roundRect">
            <a:avLst>
              <a:gd name="adj" fmla="val 16667"/>
            </a:avLst>
          </a:prstGeom>
          <a:solidFill>
            <a:schemeClr val="bg1"/>
          </a:solidFill>
          <a:ln w="9525">
            <a:solidFill>
              <a:schemeClr val="tx1"/>
            </a:solidFill>
            <a:round/>
            <a:headEnd/>
            <a:tailEnd/>
          </a:ln>
        </p:spPr>
        <p:txBody>
          <a:bodyPr wrap="none" anchor="ctr"/>
          <a:lstStyle/>
          <a:p>
            <a:pPr algn="ctr" eaLnBrk="1" hangingPunct="1"/>
            <a:r>
              <a:rPr lang="en-US" sz="1600">
                <a:latin typeface="Arial" pitchFamily="34" charset="0"/>
              </a:rPr>
              <a:t>Start</a:t>
            </a:r>
          </a:p>
        </p:txBody>
      </p:sp>
      <p:sp>
        <p:nvSpPr>
          <p:cNvPr id="13318" name="Rectangle 10"/>
          <p:cNvSpPr>
            <a:spLocks noChangeArrowheads="1"/>
          </p:cNvSpPr>
          <p:nvPr/>
        </p:nvSpPr>
        <p:spPr bwMode="auto">
          <a:xfrm>
            <a:off x="2514600" y="2438400"/>
            <a:ext cx="3886200" cy="533400"/>
          </a:xfrm>
          <a:prstGeom prst="rect">
            <a:avLst/>
          </a:prstGeom>
          <a:solidFill>
            <a:schemeClr val="bg1"/>
          </a:solidFill>
          <a:ln w="9525">
            <a:solidFill>
              <a:schemeClr val="tx1"/>
            </a:solidFill>
            <a:miter lim="800000"/>
            <a:headEnd/>
            <a:tailEnd/>
          </a:ln>
        </p:spPr>
        <p:txBody>
          <a:bodyPr wrap="none" anchor="ctr"/>
          <a:lstStyle/>
          <a:p>
            <a:pPr algn="ctr" eaLnBrk="1" hangingPunct="1"/>
            <a:r>
              <a:rPr lang="en-US" sz="1600" dirty="0">
                <a:latin typeface="Arial" pitchFamily="34" charset="0"/>
              </a:rPr>
              <a:t>Initialize particles with random position</a:t>
            </a:r>
          </a:p>
          <a:p>
            <a:pPr algn="ctr" eaLnBrk="1" hangingPunct="1"/>
            <a:r>
              <a:rPr lang="en-US" sz="1600" dirty="0">
                <a:latin typeface="Arial" pitchFamily="34" charset="0"/>
              </a:rPr>
              <a:t> and velocity vectors.</a:t>
            </a:r>
          </a:p>
        </p:txBody>
      </p:sp>
      <p:sp>
        <p:nvSpPr>
          <p:cNvPr id="13319" name="Line 11"/>
          <p:cNvSpPr>
            <a:spLocks noChangeShapeType="1"/>
          </p:cNvSpPr>
          <p:nvPr/>
        </p:nvSpPr>
        <p:spPr bwMode="auto">
          <a:xfrm>
            <a:off x="4419600" y="2209800"/>
            <a:ext cx="0" cy="228600"/>
          </a:xfrm>
          <a:prstGeom prst="line">
            <a:avLst/>
          </a:prstGeom>
          <a:noFill/>
          <a:ln w="9525">
            <a:solidFill>
              <a:schemeClr val="tx1"/>
            </a:solidFill>
            <a:round/>
            <a:headEnd/>
            <a:tailEnd type="triangle" w="med" len="med"/>
          </a:ln>
        </p:spPr>
        <p:txBody>
          <a:bodyPr/>
          <a:lstStyle/>
          <a:p>
            <a:endParaRPr lang="en-US"/>
          </a:p>
        </p:txBody>
      </p:sp>
      <p:sp>
        <p:nvSpPr>
          <p:cNvPr id="13320" name="Rectangle 12"/>
          <p:cNvSpPr>
            <a:spLocks noChangeArrowheads="1"/>
          </p:cNvSpPr>
          <p:nvPr/>
        </p:nvSpPr>
        <p:spPr bwMode="auto">
          <a:xfrm>
            <a:off x="2971800" y="3200400"/>
            <a:ext cx="3124200" cy="5334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sz="1600">
                <a:latin typeface="Arial" pitchFamily="34" charset="0"/>
              </a:rPr>
              <a:t>For each particle’s position (p) </a:t>
            </a:r>
          </a:p>
          <a:p>
            <a:pPr algn="ctr" eaLnBrk="1" hangingPunct="1"/>
            <a:r>
              <a:rPr lang="en-US" sz="1600">
                <a:latin typeface="Arial" pitchFamily="34" charset="0"/>
              </a:rPr>
              <a:t>evaluate fitness</a:t>
            </a:r>
          </a:p>
        </p:txBody>
      </p:sp>
      <p:sp>
        <p:nvSpPr>
          <p:cNvPr id="13321" name="Line 13"/>
          <p:cNvSpPr>
            <a:spLocks noChangeShapeType="1"/>
          </p:cNvSpPr>
          <p:nvPr/>
        </p:nvSpPr>
        <p:spPr bwMode="auto">
          <a:xfrm>
            <a:off x="4419600" y="2971800"/>
            <a:ext cx="0" cy="228600"/>
          </a:xfrm>
          <a:prstGeom prst="line">
            <a:avLst/>
          </a:prstGeom>
          <a:noFill/>
          <a:ln w="9525">
            <a:solidFill>
              <a:schemeClr val="tx1"/>
            </a:solidFill>
            <a:round/>
            <a:headEnd/>
            <a:tailEnd type="triangle" w="med" len="med"/>
          </a:ln>
        </p:spPr>
        <p:txBody>
          <a:bodyPr/>
          <a:lstStyle/>
          <a:p>
            <a:endParaRPr lang="en-US"/>
          </a:p>
        </p:txBody>
      </p:sp>
      <p:sp>
        <p:nvSpPr>
          <p:cNvPr id="13322" name="Rectangle 15"/>
          <p:cNvSpPr>
            <a:spLocks noChangeArrowheads="1"/>
          </p:cNvSpPr>
          <p:nvPr/>
        </p:nvSpPr>
        <p:spPr bwMode="auto">
          <a:xfrm>
            <a:off x="2895600" y="3962400"/>
            <a:ext cx="3276600" cy="7620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sz="1600">
                <a:latin typeface="Arial" pitchFamily="34" charset="0"/>
              </a:rPr>
              <a:t>If  fitness(p) better than </a:t>
            </a:r>
          </a:p>
          <a:p>
            <a:pPr algn="ctr" eaLnBrk="1" hangingPunct="1"/>
            <a:r>
              <a:rPr lang="en-US" sz="1600">
                <a:latin typeface="Arial" pitchFamily="34" charset="0"/>
              </a:rPr>
              <a:t>fitness(pbest) then pbest= p</a:t>
            </a:r>
          </a:p>
        </p:txBody>
      </p:sp>
      <p:sp>
        <p:nvSpPr>
          <p:cNvPr id="13323" name="Line 16"/>
          <p:cNvSpPr>
            <a:spLocks noChangeShapeType="1"/>
          </p:cNvSpPr>
          <p:nvPr/>
        </p:nvSpPr>
        <p:spPr bwMode="auto">
          <a:xfrm>
            <a:off x="4495800" y="3733800"/>
            <a:ext cx="0" cy="228600"/>
          </a:xfrm>
          <a:prstGeom prst="line">
            <a:avLst/>
          </a:prstGeom>
          <a:noFill/>
          <a:ln w="9525">
            <a:solidFill>
              <a:schemeClr val="tx1"/>
            </a:solidFill>
            <a:round/>
            <a:headEnd/>
            <a:tailEnd type="triangle" w="med" len="med"/>
          </a:ln>
        </p:spPr>
        <p:txBody>
          <a:bodyPr/>
          <a:lstStyle/>
          <a:p>
            <a:endParaRPr lang="en-US"/>
          </a:p>
        </p:txBody>
      </p:sp>
      <p:sp>
        <p:nvSpPr>
          <p:cNvPr id="13324" name="Text Box 19"/>
          <p:cNvSpPr txBox="1">
            <a:spLocks noChangeArrowheads="1"/>
          </p:cNvSpPr>
          <p:nvPr/>
        </p:nvSpPr>
        <p:spPr bwMode="auto">
          <a:xfrm rot="-5400000">
            <a:off x="1433513" y="3519487"/>
            <a:ext cx="1828800" cy="581025"/>
          </a:xfrm>
          <a:prstGeom prst="rect">
            <a:avLst/>
          </a:prstGeom>
          <a:noFill/>
          <a:ln w="9525">
            <a:noFill/>
            <a:miter lim="800000"/>
            <a:headEnd/>
            <a:tailEnd/>
          </a:ln>
        </p:spPr>
        <p:txBody>
          <a:bodyPr>
            <a:spAutoFit/>
          </a:bodyPr>
          <a:lstStyle/>
          <a:p>
            <a:pPr eaLnBrk="1" hangingPunct="1">
              <a:spcBef>
                <a:spcPct val="50000"/>
              </a:spcBef>
            </a:pPr>
            <a:r>
              <a:rPr lang="en-US" sz="1600" b="1">
                <a:latin typeface="Times New Roman" pitchFamily="18" charset="0"/>
              </a:rPr>
              <a:t>Loop until all particles exhaust</a:t>
            </a:r>
          </a:p>
        </p:txBody>
      </p:sp>
      <p:sp>
        <p:nvSpPr>
          <p:cNvPr id="13325" name="Rectangle 20"/>
          <p:cNvSpPr>
            <a:spLocks noChangeArrowheads="1"/>
          </p:cNvSpPr>
          <p:nvPr/>
        </p:nvSpPr>
        <p:spPr bwMode="auto">
          <a:xfrm>
            <a:off x="2743200" y="4953000"/>
            <a:ext cx="3581400" cy="3810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sz="1600">
                <a:latin typeface="Arial" pitchFamily="34" charset="0"/>
              </a:rPr>
              <a:t>Set best of pBests as gBest</a:t>
            </a:r>
          </a:p>
        </p:txBody>
      </p:sp>
      <p:sp>
        <p:nvSpPr>
          <p:cNvPr id="13326" name="Line 22"/>
          <p:cNvSpPr>
            <a:spLocks noChangeShapeType="1"/>
          </p:cNvSpPr>
          <p:nvPr/>
        </p:nvSpPr>
        <p:spPr bwMode="auto">
          <a:xfrm>
            <a:off x="4419600" y="4724400"/>
            <a:ext cx="0" cy="228600"/>
          </a:xfrm>
          <a:prstGeom prst="line">
            <a:avLst/>
          </a:prstGeom>
          <a:noFill/>
          <a:ln w="9525">
            <a:solidFill>
              <a:schemeClr val="tx1"/>
            </a:solidFill>
            <a:round/>
            <a:headEnd/>
            <a:tailEnd type="triangle" w="med" len="med"/>
          </a:ln>
        </p:spPr>
        <p:txBody>
          <a:bodyPr/>
          <a:lstStyle/>
          <a:p>
            <a:endParaRPr lang="en-US"/>
          </a:p>
        </p:txBody>
      </p:sp>
      <p:sp>
        <p:nvSpPr>
          <p:cNvPr id="13327" name="Rectangle 23"/>
          <p:cNvSpPr>
            <a:spLocks noChangeArrowheads="1"/>
          </p:cNvSpPr>
          <p:nvPr/>
        </p:nvSpPr>
        <p:spPr bwMode="auto">
          <a:xfrm>
            <a:off x="2667000" y="5486400"/>
            <a:ext cx="3886200" cy="5334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sz="1600">
                <a:latin typeface="Arial" pitchFamily="34" charset="0"/>
              </a:rPr>
              <a:t>Update particles velocity (eq. 1) and</a:t>
            </a:r>
          </a:p>
          <a:p>
            <a:pPr algn="ctr" eaLnBrk="1" hangingPunct="1"/>
            <a:r>
              <a:rPr lang="en-US" sz="1600">
                <a:latin typeface="Arial" pitchFamily="34" charset="0"/>
              </a:rPr>
              <a:t> position (eq. 3) </a:t>
            </a:r>
          </a:p>
        </p:txBody>
      </p:sp>
      <p:sp>
        <p:nvSpPr>
          <p:cNvPr id="13328" name="Line 24"/>
          <p:cNvSpPr>
            <a:spLocks noChangeShapeType="1"/>
          </p:cNvSpPr>
          <p:nvPr/>
        </p:nvSpPr>
        <p:spPr bwMode="auto">
          <a:xfrm>
            <a:off x="4419600" y="5334000"/>
            <a:ext cx="0" cy="152400"/>
          </a:xfrm>
          <a:prstGeom prst="line">
            <a:avLst/>
          </a:prstGeom>
          <a:noFill/>
          <a:ln w="9525">
            <a:solidFill>
              <a:schemeClr val="tx1"/>
            </a:solidFill>
            <a:round/>
            <a:headEnd/>
            <a:tailEnd type="triangle" w="med" len="med"/>
          </a:ln>
        </p:spPr>
        <p:txBody>
          <a:bodyPr/>
          <a:lstStyle/>
          <a:p>
            <a:endParaRPr lang="en-US"/>
          </a:p>
        </p:txBody>
      </p:sp>
      <p:sp>
        <p:nvSpPr>
          <p:cNvPr id="13329" name="Rectangle 25"/>
          <p:cNvSpPr>
            <a:spLocks noChangeArrowheads="1"/>
          </p:cNvSpPr>
          <p:nvPr/>
        </p:nvSpPr>
        <p:spPr bwMode="auto">
          <a:xfrm>
            <a:off x="2057400" y="3048000"/>
            <a:ext cx="4648200" cy="1752600"/>
          </a:xfrm>
          <a:prstGeom prst="rect">
            <a:avLst/>
          </a:prstGeom>
          <a:solidFill>
            <a:schemeClr val="accent1">
              <a:alpha val="0"/>
            </a:schemeClr>
          </a:solidFill>
          <a:ln w="9525">
            <a:solidFill>
              <a:schemeClr val="tx1"/>
            </a:solidFill>
            <a:miter lim="800000"/>
            <a:headEnd/>
            <a:tailEnd/>
          </a:ln>
        </p:spPr>
        <p:txBody>
          <a:bodyPr wrap="none" anchor="ctr"/>
          <a:lstStyle/>
          <a:p>
            <a:pPr algn="ctr" eaLnBrk="1" hangingPunct="1"/>
            <a:endParaRPr lang="en-US">
              <a:latin typeface="Arial" pitchFamily="34" charset="0"/>
            </a:endParaRPr>
          </a:p>
        </p:txBody>
      </p:sp>
      <p:sp>
        <p:nvSpPr>
          <p:cNvPr id="13330" name="Text Box 27"/>
          <p:cNvSpPr txBox="1">
            <a:spLocks noChangeArrowheads="1"/>
          </p:cNvSpPr>
          <p:nvPr/>
        </p:nvSpPr>
        <p:spPr bwMode="auto">
          <a:xfrm rot="-5400000">
            <a:off x="5898357" y="4388643"/>
            <a:ext cx="2286000" cy="366713"/>
          </a:xfrm>
          <a:prstGeom prst="rect">
            <a:avLst/>
          </a:prstGeom>
          <a:noFill/>
          <a:ln w="9525">
            <a:noFill/>
            <a:miter lim="800000"/>
            <a:headEnd/>
            <a:tailEnd/>
          </a:ln>
        </p:spPr>
        <p:txBody>
          <a:bodyPr>
            <a:spAutoFit/>
          </a:bodyPr>
          <a:lstStyle/>
          <a:p>
            <a:pPr eaLnBrk="1" hangingPunct="1">
              <a:spcBef>
                <a:spcPct val="50000"/>
              </a:spcBef>
            </a:pPr>
            <a:r>
              <a:rPr lang="en-US">
                <a:latin typeface="Arial" pitchFamily="34" charset="0"/>
              </a:rPr>
              <a:t>Loop until max iter</a:t>
            </a:r>
          </a:p>
        </p:txBody>
      </p:sp>
      <p:sp>
        <p:nvSpPr>
          <p:cNvPr id="13331" name="Rectangle 28"/>
          <p:cNvSpPr>
            <a:spLocks noChangeArrowheads="1"/>
          </p:cNvSpPr>
          <p:nvPr/>
        </p:nvSpPr>
        <p:spPr bwMode="auto">
          <a:xfrm>
            <a:off x="1600200" y="6248400"/>
            <a:ext cx="5791200" cy="304800"/>
          </a:xfrm>
          <a:prstGeom prst="rect">
            <a:avLst/>
          </a:prstGeom>
          <a:solidFill>
            <a:schemeClr val="bg1"/>
          </a:solidFill>
          <a:ln w="9525">
            <a:solidFill>
              <a:schemeClr val="tx1"/>
            </a:solidFill>
            <a:miter lim="800000"/>
            <a:headEnd/>
            <a:tailEnd/>
          </a:ln>
        </p:spPr>
        <p:txBody>
          <a:bodyPr wrap="none" anchor="ctr"/>
          <a:lstStyle/>
          <a:p>
            <a:pPr algn="ctr" eaLnBrk="1" hangingPunct="1"/>
            <a:r>
              <a:rPr lang="en-US" sz="1600" dirty="0">
                <a:latin typeface="Arial" pitchFamily="34" charset="0"/>
              </a:rPr>
              <a:t>Stop: giving </a:t>
            </a:r>
            <a:r>
              <a:rPr lang="en-US" sz="1600" b="1" dirty="0" err="1">
                <a:latin typeface="Arial" pitchFamily="34" charset="0"/>
              </a:rPr>
              <a:t>gBest</a:t>
            </a:r>
            <a:r>
              <a:rPr lang="en-US" sz="1600" dirty="0">
                <a:latin typeface="Arial" pitchFamily="34" charset="0"/>
              </a:rPr>
              <a:t>, optimal solution.</a:t>
            </a:r>
          </a:p>
        </p:txBody>
      </p:sp>
      <p:sp>
        <p:nvSpPr>
          <p:cNvPr id="13332" name="Line 30"/>
          <p:cNvSpPr>
            <a:spLocks noChangeShapeType="1"/>
          </p:cNvSpPr>
          <p:nvPr/>
        </p:nvSpPr>
        <p:spPr bwMode="auto">
          <a:xfrm>
            <a:off x="4495800" y="6019800"/>
            <a:ext cx="0" cy="228600"/>
          </a:xfrm>
          <a:prstGeom prst="line">
            <a:avLst/>
          </a:prstGeom>
          <a:noFill/>
          <a:ln w="9525">
            <a:solidFill>
              <a:schemeClr val="tx1"/>
            </a:solidFill>
            <a:round/>
            <a:headEnd/>
            <a:tailEnd type="triangle" w="med" len="med"/>
          </a:ln>
        </p:spPr>
        <p:txBody>
          <a:bodyPr/>
          <a:lstStyle/>
          <a:p>
            <a:endParaRPr lang="en-US"/>
          </a:p>
        </p:txBody>
      </p:sp>
      <p:sp>
        <p:nvSpPr>
          <p:cNvPr id="13333" name="Rectangle 33"/>
          <p:cNvSpPr>
            <a:spLocks noChangeArrowheads="1"/>
          </p:cNvSpPr>
          <p:nvPr/>
        </p:nvSpPr>
        <p:spPr bwMode="auto">
          <a:xfrm>
            <a:off x="1600200" y="3048000"/>
            <a:ext cx="5791200" cy="3048000"/>
          </a:xfrm>
          <a:prstGeom prst="rect">
            <a:avLst/>
          </a:prstGeom>
          <a:solidFill>
            <a:schemeClr val="accent1">
              <a:alpha val="0"/>
            </a:schemeClr>
          </a:solidFill>
          <a:ln w="9525">
            <a:solidFill>
              <a:schemeClr val="tx1"/>
            </a:solidFill>
            <a:miter lim="800000"/>
            <a:headEnd/>
            <a:tailEnd/>
          </a:ln>
        </p:spPr>
        <p:txBody>
          <a:bodyPr wrap="none" anchor="ctr"/>
          <a:lstStyle/>
          <a:p>
            <a:pPr algn="ctr" eaLnBrk="1" hangingPunct="1"/>
            <a:endParaRPr lang="en-US">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100" dirty="0" smtClean="0"/>
              <a:t>Neuron model</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sz="2400" dirty="0" smtClean="0"/>
              <a:t>Receive input from neighbors and/or external sources, use it to compute output</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smtClean="0"/>
              <a:t>Net input to unit k can be obtained as </a:t>
            </a:r>
            <a:endParaRPr lang="en-US" sz="2400" dirty="0"/>
          </a:p>
        </p:txBody>
      </p:sp>
      <p:pic>
        <p:nvPicPr>
          <p:cNvPr id="25602" name="Picture 2"/>
          <p:cNvPicPr>
            <a:picLocks noChangeAspect="1" noChangeArrowheads="1"/>
          </p:cNvPicPr>
          <p:nvPr/>
        </p:nvPicPr>
        <p:blipFill>
          <a:blip r:embed="rId2" cstate="print"/>
          <a:srcRect/>
          <a:stretch>
            <a:fillRect/>
          </a:stretch>
        </p:blipFill>
        <p:spPr bwMode="auto">
          <a:xfrm>
            <a:off x="990600" y="1828800"/>
            <a:ext cx="6705300" cy="3424237"/>
          </a:xfrm>
          <a:prstGeom prst="rect">
            <a:avLst/>
          </a:prstGeom>
          <a:noFill/>
          <a:ln w="9525">
            <a:noFill/>
            <a:miter lim="800000"/>
            <a:headEnd/>
            <a:tailEnd/>
          </a:ln>
          <a:effectLst/>
        </p:spPr>
      </p:pic>
      <p:pic>
        <p:nvPicPr>
          <p:cNvPr id="25603" name="Picture 3"/>
          <p:cNvPicPr>
            <a:picLocks noChangeAspect="1" noChangeArrowheads="1"/>
          </p:cNvPicPr>
          <p:nvPr/>
        </p:nvPicPr>
        <p:blipFill>
          <a:blip r:embed="rId3" cstate="print"/>
          <a:srcRect/>
          <a:stretch>
            <a:fillRect/>
          </a:stretch>
        </p:blipFill>
        <p:spPr bwMode="auto">
          <a:xfrm>
            <a:off x="2667000" y="5867400"/>
            <a:ext cx="3745424" cy="7620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74638"/>
            <a:ext cx="7620000" cy="1143000"/>
          </a:xfrm>
        </p:spPr>
        <p:txBody>
          <a:bodyPr>
            <a:normAutofit fontScale="90000"/>
          </a:bodyPr>
          <a:lstStyle/>
          <a:p>
            <a:pPr eaLnBrk="1" hangingPunct="1">
              <a:defRPr/>
            </a:pPr>
            <a:r>
              <a:rPr lang="en-US" sz="3600" b="0" dirty="0" smtClean="0">
                <a:latin typeface="Arial" pitchFamily="34" charset="0"/>
              </a:rPr>
              <a:t>Comparison with other evolutionary computation techniques</a:t>
            </a:r>
          </a:p>
        </p:txBody>
      </p:sp>
      <p:sp>
        <p:nvSpPr>
          <p:cNvPr id="14339" name="Text Box 3"/>
          <p:cNvSpPr txBox="1">
            <a:spLocks noChangeArrowheads="1"/>
          </p:cNvSpPr>
          <p:nvPr/>
        </p:nvSpPr>
        <p:spPr bwMode="auto">
          <a:xfrm>
            <a:off x="609600" y="1987550"/>
            <a:ext cx="2606675" cy="396875"/>
          </a:xfrm>
          <a:prstGeom prst="rect">
            <a:avLst/>
          </a:prstGeom>
          <a:noFill/>
          <a:ln w="9525">
            <a:noFill/>
            <a:miter lim="800000"/>
            <a:headEnd/>
            <a:tailEnd/>
          </a:ln>
        </p:spPr>
        <p:txBody>
          <a:bodyPr>
            <a:spAutoFit/>
          </a:bodyPr>
          <a:lstStyle/>
          <a:p>
            <a:endParaRPr lang="en-US" sz="2000">
              <a:latin typeface="Verdana" pitchFamily="34" charset="0"/>
            </a:endParaRPr>
          </a:p>
        </p:txBody>
      </p:sp>
      <p:sp>
        <p:nvSpPr>
          <p:cNvPr id="14340" name="Text Box 5"/>
          <p:cNvSpPr txBox="1">
            <a:spLocks noChangeArrowheads="1"/>
          </p:cNvSpPr>
          <p:nvPr/>
        </p:nvSpPr>
        <p:spPr bwMode="auto">
          <a:xfrm>
            <a:off x="228600" y="1524000"/>
            <a:ext cx="8686800" cy="4525963"/>
          </a:xfrm>
          <a:prstGeom prst="rect">
            <a:avLst/>
          </a:prstGeom>
          <a:noFill/>
          <a:ln w="9525">
            <a:noFill/>
            <a:miter lim="800000"/>
            <a:headEnd/>
            <a:tailEnd/>
          </a:ln>
        </p:spPr>
        <p:txBody>
          <a:bodyPr lIns="0" tIns="0" rIns="0" bIns="0">
            <a:spAutoFit/>
          </a:bodyPr>
          <a:lstStyle/>
          <a:p>
            <a:pPr defTabSz="793750">
              <a:spcBef>
                <a:spcPct val="50000"/>
              </a:spcBef>
              <a:buFontTx/>
              <a:buChar char="•"/>
              <a:tabLst>
                <a:tab pos="344488" algn="l"/>
                <a:tab pos="749300" algn="l"/>
                <a:tab pos="1198563" algn="l"/>
              </a:tabLst>
            </a:pPr>
            <a:r>
              <a:rPr lang="en-US" sz="1400">
                <a:latin typeface="Verdana" pitchFamily="34" charset="0"/>
              </a:rPr>
              <a:t> 	</a:t>
            </a:r>
            <a:r>
              <a:rPr lang="en-US" sz="2200">
                <a:latin typeface="Arial" pitchFamily="34" charset="0"/>
              </a:rPr>
              <a:t>Unlike in genetic algorithms, evolutionary programming and 	evolutionary strategies, in  PSO, there is no selection operation.</a:t>
            </a:r>
          </a:p>
          <a:p>
            <a:pPr defTabSz="793750">
              <a:spcBef>
                <a:spcPct val="50000"/>
              </a:spcBef>
              <a:buFontTx/>
              <a:buChar char="•"/>
              <a:tabLst>
                <a:tab pos="344488" algn="l"/>
                <a:tab pos="749300" algn="l"/>
                <a:tab pos="1198563" algn="l"/>
              </a:tabLst>
            </a:pPr>
            <a:r>
              <a:rPr lang="en-US" sz="2200">
                <a:latin typeface="Arial" pitchFamily="34" charset="0"/>
              </a:rPr>
              <a:t> 	All particles in PSO are kept as members of the population through 	the course of the run</a:t>
            </a:r>
          </a:p>
          <a:p>
            <a:pPr defTabSz="793750">
              <a:spcBef>
                <a:spcPct val="50000"/>
              </a:spcBef>
              <a:buFontTx/>
              <a:buChar char="•"/>
              <a:tabLst>
                <a:tab pos="344488" algn="l"/>
                <a:tab pos="749300" algn="l"/>
                <a:tab pos="1198563" algn="l"/>
              </a:tabLst>
            </a:pPr>
            <a:r>
              <a:rPr lang="en-US" sz="2200">
                <a:latin typeface="Arial" pitchFamily="34" charset="0"/>
              </a:rPr>
              <a:t> 	PSO is the only algorithm that does not implement the survival of 	the fittest.</a:t>
            </a:r>
          </a:p>
          <a:p>
            <a:pPr defTabSz="793750">
              <a:spcBef>
                <a:spcPct val="50000"/>
              </a:spcBef>
              <a:buFontTx/>
              <a:buChar char="•"/>
              <a:tabLst>
                <a:tab pos="344488" algn="l"/>
                <a:tab pos="749300" algn="l"/>
                <a:tab pos="1198563" algn="l"/>
              </a:tabLst>
            </a:pPr>
            <a:r>
              <a:rPr lang="en-US" sz="2200">
                <a:latin typeface="Arial" pitchFamily="34" charset="0"/>
              </a:rPr>
              <a:t> 	No crossover operation in PSO.</a:t>
            </a:r>
          </a:p>
          <a:p>
            <a:pPr defTabSz="793750">
              <a:spcBef>
                <a:spcPct val="50000"/>
              </a:spcBef>
              <a:buFontTx/>
              <a:buChar char="•"/>
              <a:tabLst>
                <a:tab pos="344488" algn="l"/>
                <a:tab pos="749300" algn="l"/>
                <a:tab pos="1198563" algn="l"/>
              </a:tabLst>
            </a:pPr>
            <a:r>
              <a:rPr lang="en-US" sz="2200">
                <a:latin typeface="Arial" pitchFamily="34" charset="0"/>
              </a:rPr>
              <a:t> 	eq 1(b) resembles mutation in EP.</a:t>
            </a:r>
          </a:p>
          <a:p>
            <a:pPr defTabSz="793750">
              <a:spcBef>
                <a:spcPct val="50000"/>
              </a:spcBef>
              <a:buFontTx/>
              <a:buChar char="•"/>
              <a:tabLst>
                <a:tab pos="344488" algn="l"/>
                <a:tab pos="749300" algn="l"/>
                <a:tab pos="1198563" algn="l"/>
              </a:tabLst>
            </a:pPr>
            <a:r>
              <a:rPr lang="en-US" sz="2200">
                <a:latin typeface="Arial" pitchFamily="34" charset="0"/>
              </a:rPr>
              <a:t> 	In EP balance between the global and local search can be adjusted 	through the strategy parameter while in PSO the balance is 	achieved through the inertial weight factor (</a:t>
            </a:r>
            <a:r>
              <a:rPr lang="en-US" sz="2200" i="1">
                <a:latin typeface="Arial" pitchFamily="34" charset="0"/>
              </a:rPr>
              <a:t>w</a:t>
            </a:r>
            <a:r>
              <a:rPr lang="en-US" sz="2200">
                <a:latin typeface="Arial" pitchFamily="34" charset="0"/>
              </a:rPr>
              <a:t>) of eq. 1(a) </a:t>
            </a:r>
            <a:endParaRPr lang="en-US">
              <a:latin typeface="Times New Roman" pitchFamily="18" charset="0"/>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0" y="533400"/>
            <a:ext cx="3810000" cy="487363"/>
          </a:xfrm>
        </p:spPr>
        <p:txBody>
          <a:bodyPr>
            <a:normAutofit fontScale="90000"/>
          </a:bodyPr>
          <a:lstStyle/>
          <a:p>
            <a:pPr eaLnBrk="1" hangingPunct="1">
              <a:defRPr/>
            </a:pPr>
            <a:r>
              <a:rPr lang="en-US" sz="3600" b="0" dirty="0" smtClean="0">
                <a:latin typeface="Arial" pitchFamily="34" charset="0"/>
              </a:rPr>
              <a:t>Variants of PSO</a:t>
            </a:r>
          </a:p>
        </p:txBody>
      </p:sp>
      <p:sp>
        <p:nvSpPr>
          <p:cNvPr id="15363" name="Text Box 3"/>
          <p:cNvSpPr txBox="1">
            <a:spLocks noChangeArrowheads="1"/>
          </p:cNvSpPr>
          <p:nvPr/>
        </p:nvSpPr>
        <p:spPr bwMode="auto">
          <a:xfrm>
            <a:off x="609600" y="1987550"/>
            <a:ext cx="2606675" cy="396875"/>
          </a:xfrm>
          <a:prstGeom prst="rect">
            <a:avLst/>
          </a:prstGeom>
          <a:noFill/>
          <a:ln w="9525">
            <a:noFill/>
            <a:miter lim="800000"/>
            <a:headEnd/>
            <a:tailEnd/>
          </a:ln>
        </p:spPr>
        <p:txBody>
          <a:bodyPr>
            <a:spAutoFit/>
          </a:bodyPr>
          <a:lstStyle/>
          <a:p>
            <a:endParaRPr lang="en-US" sz="2000">
              <a:latin typeface="Verdana" pitchFamily="34" charset="0"/>
            </a:endParaRPr>
          </a:p>
        </p:txBody>
      </p:sp>
      <p:sp>
        <p:nvSpPr>
          <p:cNvPr id="15364" name="Text Box 4"/>
          <p:cNvSpPr txBox="1">
            <a:spLocks noChangeArrowheads="1"/>
          </p:cNvSpPr>
          <p:nvPr/>
        </p:nvSpPr>
        <p:spPr bwMode="auto">
          <a:xfrm>
            <a:off x="762000" y="1524000"/>
            <a:ext cx="7696200" cy="3184525"/>
          </a:xfrm>
          <a:prstGeom prst="rect">
            <a:avLst/>
          </a:prstGeom>
          <a:noFill/>
          <a:ln w="9525">
            <a:noFill/>
            <a:miter lim="800000"/>
            <a:headEnd/>
            <a:tailEnd/>
          </a:ln>
        </p:spPr>
        <p:txBody>
          <a:bodyPr lIns="0" tIns="0" rIns="0" bIns="0">
            <a:spAutoFit/>
          </a:bodyPr>
          <a:lstStyle/>
          <a:p>
            <a:pPr defTabSz="793750">
              <a:spcBef>
                <a:spcPct val="50000"/>
              </a:spcBef>
              <a:buFontTx/>
              <a:buChar char="•"/>
              <a:tabLst>
                <a:tab pos="344488" algn="l"/>
                <a:tab pos="749300" algn="l"/>
                <a:tab pos="1198563" algn="l"/>
              </a:tabLst>
            </a:pPr>
            <a:r>
              <a:rPr lang="en-US" sz="1400">
                <a:latin typeface="Verdana" pitchFamily="34" charset="0"/>
              </a:rPr>
              <a:t> 	</a:t>
            </a:r>
            <a:r>
              <a:rPr lang="en-US" sz="2200">
                <a:latin typeface="Arial" pitchFamily="34" charset="0"/>
              </a:rPr>
              <a:t>Discrete PSO ……………… can handle discrete binary 	variables</a:t>
            </a:r>
          </a:p>
          <a:p>
            <a:pPr defTabSz="793750">
              <a:spcBef>
                <a:spcPct val="50000"/>
              </a:spcBef>
              <a:buFontTx/>
              <a:buChar char="•"/>
              <a:tabLst>
                <a:tab pos="344488" algn="l"/>
                <a:tab pos="749300" algn="l"/>
                <a:tab pos="1198563" algn="l"/>
              </a:tabLst>
            </a:pPr>
            <a:r>
              <a:rPr lang="en-US" sz="2200">
                <a:latin typeface="Arial" pitchFamily="34" charset="0"/>
              </a:rPr>
              <a:t> 	MINLP PSO………… can handle both discrete binary and 	continuous variables.</a:t>
            </a:r>
          </a:p>
          <a:p>
            <a:pPr defTabSz="793750">
              <a:spcBef>
                <a:spcPct val="50000"/>
              </a:spcBef>
              <a:buFontTx/>
              <a:buChar char="•"/>
              <a:tabLst>
                <a:tab pos="344488" algn="l"/>
                <a:tab pos="749300" algn="l"/>
                <a:tab pos="1198563" algn="l"/>
              </a:tabLst>
            </a:pPr>
            <a:r>
              <a:rPr lang="en-US" sz="2200">
                <a:latin typeface="Arial" pitchFamily="34" charset="0"/>
              </a:rPr>
              <a:t> 	Hybrid PSO…………. Utilizes basic mechanism of PSO 	and the natural selection mechanism, which is usually 	utilized by EC methods such as GAs.</a:t>
            </a:r>
          </a:p>
          <a:p>
            <a:pPr defTabSz="793750">
              <a:spcBef>
                <a:spcPct val="50000"/>
              </a:spcBef>
              <a:buFontTx/>
              <a:buChar char="•"/>
              <a:tabLst>
                <a:tab pos="344488" algn="l"/>
                <a:tab pos="749300" algn="l"/>
                <a:tab pos="1198563" algn="l"/>
              </a:tabLst>
            </a:pPr>
            <a:endParaRPr lang="en-US" sz="2200">
              <a:latin typeface="Arial" pitchFamily="34" charset="0"/>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Algorithm</a:t>
            </a:r>
            <a:endParaRPr lang="en-US" dirty="0"/>
          </a:p>
        </p:txBody>
      </p:sp>
      <p:sp>
        <p:nvSpPr>
          <p:cNvPr id="3" name="Content Placeholder 2"/>
          <p:cNvSpPr>
            <a:spLocks noGrp="1"/>
          </p:cNvSpPr>
          <p:nvPr>
            <p:ph idx="1"/>
          </p:nvPr>
        </p:nvSpPr>
        <p:spPr/>
        <p:txBody>
          <a:bodyPr/>
          <a:lstStyle/>
          <a:p>
            <a:r>
              <a:rPr lang="en-US" dirty="0" smtClean="0"/>
              <a:t>Introduction to Genetic algorithm </a:t>
            </a:r>
          </a:p>
          <a:p>
            <a:r>
              <a:rPr lang="en-US" dirty="0" smtClean="0"/>
              <a:t>Basic elements of GA </a:t>
            </a:r>
          </a:p>
          <a:p>
            <a:r>
              <a:rPr lang="en-US" dirty="0" smtClean="0"/>
              <a:t>Operators in GA </a:t>
            </a:r>
          </a:p>
          <a:p>
            <a:r>
              <a:rPr lang="en-US" dirty="0" smtClean="0"/>
              <a:t>Design of Objective function </a:t>
            </a:r>
          </a:p>
          <a:p>
            <a:r>
              <a:rPr lang="en-US" dirty="0" smtClean="0"/>
              <a:t>Multi-objective GA </a:t>
            </a:r>
          </a:p>
          <a:p>
            <a:r>
              <a:rPr lang="en-US" dirty="0" smtClean="0"/>
              <a:t>Application in medical data analysis </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Generic algorithm</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algn="just"/>
            <a:r>
              <a:rPr lang="en-US" dirty="0" smtClean="0"/>
              <a:t>Genetic algorithm is an evolutionary algorithm based on Darwin’s theory of selection of the fittest</a:t>
            </a:r>
          </a:p>
          <a:p>
            <a:pPr algn="just"/>
            <a:r>
              <a:rPr lang="en-US" dirty="0" smtClean="0"/>
              <a:t>It is a multidimensional search algorithm which solves the local minima problem of classical algorithms</a:t>
            </a:r>
          </a:p>
          <a:p>
            <a:r>
              <a:rPr lang="en-US" dirty="0" smtClean="0"/>
              <a:t>Basic elements of GA algorithm </a:t>
            </a:r>
          </a:p>
          <a:p>
            <a:pPr lvl="1"/>
            <a:r>
              <a:rPr lang="en-US" dirty="0" smtClean="0"/>
              <a:t>Objective function </a:t>
            </a:r>
          </a:p>
          <a:p>
            <a:pPr lvl="1"/>
            <a:r>
              <a:rPr lang="en-US" dirty="0" smtClean="0"/>
              <a:t>Gene </a:t>
            </a:r>
          </a:p>
          <a:p>
            <a:pPr lvl="1"/>
            <a:r>
              <a:rPr lang="en-US" dirty="0" smtClean="0"/>
              <a:t>Chromosome </a:t>
            </a:r>
          </a:p>
          <a:p>
            <a:pPr lvl="1"/>
            <a:r>
              <a:rPr lang="en-US" dirty="0" smtClean="0"/>
              <a:t>Population </a:t>
            </a:r>
          </a:p>
          <a:p>
            <a:pPr lvl="1"/>
            <a:r>
              <a:rPr lang="en-US" dirty="0" smtClean="0"/>
              <a:t>Operators </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Basic elements of GA  </a:t>
            </a:r>
            <a:endParaRPr lang="en-US" dirty="0"/>
          </a:p>
        </p:txBody>
      </p:sp>
      <p:sp>
        <p:nvSpPr>
          <p:cNvPr id="3" name="Content Placeholder 2"/>
          <p:cNvSpPr>
            <a:spLocks noGrp="1"/>
          </p:cNvSpPr>
          <p:nvPr>
            <p:ph idx="1"/>
          </p:nvPr>
        </p:nvSpPr>
        <p:spPr>
          <a:xfrm>
            <a:off x="457200" y="990600"/>
            <a:ext cx="8229600" cy="5486400"/>
          </a:xfrm>
        </p:spPr>
        <p:txBody>
          <a:bodyPr>
            <a:normAutofit/>
          </a:bodyPr>
          <a:lstStyle/>
          <a:p>
            <a:r>
              <a:rPr lang="en-US" dirty="0" smtClean="0"/>
              <a:t>Objective function/ fitness function </a:t>
            </a:r>
          </a:p>
          <a:p>
            <a:pPr lvl="1"/>
            <a:r>
              <a:rPr lang="en-US" dirty="0" smtClean="0"/>
              <a:t>The objective to be fulfilled </a:t>
            </a:r>
          </a:p>
          <a:p>
            <a:pPr lvl="1"/>
            <a:r>
              <a:rPr lang="en-US" dirty="0" smtClean="0"/>
              <a:t>Constrained or unconstrained objective function</a:t>
            </a:r>
          </a:p>
          <a:p>
            <a:pPr lvl="1"/>
            <a:r>
              <a:rPr lang="en-US" dirty="0" smtClean="0"/>
              <a:t>Multiple objective functions can be combined </a:t>
            </a:r>
          </a:p>
          <a:p>
            <a:pPr lvl="1"/>
            <a:r>
              <a:rPr lang="en-US" dirty="0" smtClean="0"/>
              <a:t>It may not be differentiable </a:t>
            </a:r>
          </a:p>
          <a:p>
            <a:r>
              <a:rPr lang="en-US" dirty="0" smtClean="0"/>
              <a:t>Gene – in genetics, it is the basic genetic material </a:t>
            </a:r>
          </a:p>
          <a:p>
            <a:pPr lvl="1" algn="just"/>
            <a:r>
              <a:rPr lang="en-US" dirty="0" smtClean="0"/>
              <a:t>In GA based optimization, it is the basic element in a solution of the Objective function</a:t>
            </a:r>
          </a:p>
          <a:p>
            <a:pPr lvl="1" algn="just"/>
            <a:r>
              <a:rPr lang="en-US" dirty="0" smtClean="0"/>
              <a:t>They can be coded as binary or real </a:t>
            </a:r>
          </a:p>
          <a:p>
            <a:pPr lvl="1"/>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elements cont… </a:t>
            </a:r>
            <a:endParaRPr lang="en-US" dirty="0"/>
          </a:p>
        </p:txBody>
      </p:sp>
      <p:sp>
        <p:nvSpPr>
          <p:cNvPr id="3" name="Content Placeholder 2"/>
          <p:cNvSpPr>
            <a:spLocks noGrp="1"/>
          </p:cNvSpPr>
          <p:nvPr>
            <p:ph idx="1"/>
          </p:nvPr>
        </p:nvSpPr>
        <p:spPr/>
        <p:txBody>
          <a:bodyPr>
            <a:normAutofit lnSpcReduction="10000"/>
          </a:bodyPr>
          <a:lstStyle/>
          <a:p>
            <a:r>
              <a:rPr lang="en-US" dirty="0" smtClean="0"/>
              <a:t>Chromosome – is a collection of genes </a:t>
            </a:r>
          </a:p>
          <a:p>
            <a:pPr lvl="2"/>
            <a:r>
              <a:rPr lang="en-US" dirty="0" smtClean="0"/>
              <a:t>It represents a candidate solution in the optimization </a:t>
            </a:r>
          </a:p>
          <a:p>
            <a:pPr lvl="2"/>
            <a:r>
              <a:rPr lang="en-US" dirty="0" smtClean="0"/>
              <a:t>Example: design the following optimization problem for GA solution </a:t>
            </a:r>
          </a:p>
          <a:p>
            <a:pPr lvl="2">
              <a:buNone/>
            </a:pPr>
            <a:r>
              <a:rPr lang="en-US" dirty="0" smtClean="0"/>
              <a:t>Minimize f(x)=x(x-1.5), we need to find a single variable x </a:t>
            </a:r>
          </a:p>
          <a:p>
            <a:pPr lvl="2">
              <a:buNone/>
            </a:pPr>
            <a:r>
              <a:rPr lang="en-US" dirty="0" smtClean="0"/>
              <a:t>Let us assume that we code the genes in binary (1 or 0) and let us assume also that a chromosome will have 4 genes </a:t>
            </a:r>
          </a:p>
          <a:p>
            <a:pPr lvl="2">
              <a:buNone/>
            </a:pPr>
            <a:r>
              <a:rPr lang="en-US" dirty="0" smtClean="0"/>
              <a:t>Chromosome 1  = 0010 </a:t>
            </a:r>
          </a:p>
          <a:p>
            <a:pPr lvl="2">
              <a:buNone/>
            </a:pPr>
            <a:r>
              <a:rPr lang="en-US" dirty="0" smtClean="0"/>
              <a:t>Chromosome  2 = 0011 </a:t>
            </a:r>
          </a:p>
          <a:p>
            <a:pPr lvl="2">
              <a:buNone/>
            </a:pPr>
            <a:r>
              <a:rPr lang="en-US" dirty="0" smtClean="0"/>
              <a:t>Chromosome  3  = 0111 </a:t>
            </a:r>
          </a:p>
          <a:p>
            <a:pPr lvl="2">
              <a:buNone/>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Basic elements cont… </a:t>
            </a:r>
            <a:endParaRPr lang="en-US" dirty="0"/>
          </a:p>
        </p:txBody>
      </p:sp>
      <p:sp>
        <p:nvSpPr>
          <p:cNvPr id="3" name="Content Placeholder 2"/>
          <p:cNvSpPr>
            <a:spLocks noGrp="1"/>
          </p:cNvSpPr>
          <p:nvPr>
            <p:ph idx="1"/>
          </p:nvPr>
        </p:nvSpPr>
        <p:spPr>
          <a:xfrm>
            <a:off x="457200" y="990600"/>
            <a:ext cx="8229600" cy="5715000"/>
          </a:xfrm>
        </p:spPr>
        <p:txBody>
          <a:bodyPr>
            <a:normAutofit fontScale="92500" lnSpcReduction="10000"/>
          </a:bodyPr>
          <a:lstStyle/>
          <a:p>
            <a:r>
              <a:rPr lang="en-US" dirty="0" smtClean="0"/>
              <a:t>Population – is a collection of chromosomes </a:t>
            </a:r>
          </a:p>
          <a:p>
            <a:pPr lvl="1"/>
            <a:r>
              <a:rPr lang="en-US" dirty="0" smtClean="0"/>
              <a:t>Genes- chromosomes- population</a:t>
            </a:r>
          </a:p>
          <a:p>
            <a:pPr lvl="1"/>
            <a:r>
              <a:rPr lang="en-US" dirty="0" smtClean="0"/>
              <a:t>Initial population – an initial set of candidate solutions, contains some number of chromosomes </a:t>
            </a:r>
          </a:p>
          <a:p>
            <a:r>
              <a:rPr lang="en-US" dirty="0" smtClean="0"/>
              <a:t>An iteration of GA goes as follows </a:t>
            </a:r>
          </a:p>
          <a:p>
            <a:pPr lvl="1"/>
            <a:r>
              <a:rPr lang="en-US" dirty="0" smtClean="0"/>
              <a:t>First a candidate solution or initial population is created </a:t>
            </a:r>
          </a:p>
          <a:p>
            <a:pPr lvl="1" algn="just"/>
            <a:r>
              <a:rPr lang="en-US" dirty="0" smtClean="0"/>
              <a:t>The initial population is tested to see how much the chromosomes in the population  fulfill the objective function </a:t>
            </a:r>
          </a:p>
          <a:p>
            <a:pPr lvl="1" algn="just"/>
            <a:r>
              <a:rPr lang="en-US" dirty="0" smtClean="0"/>
              <a:t>Select best chromosomes </a:t>
            </a:r>
          </a:p>
          <a:p>
            <a:pPr lvl="1" algn="just"/>
            <a:r>
              <a:rPr lang="en-US" dirty="0" smtClean="0"/>
              <a:t>Apply operators to create new and better candidates </a:t>
            </a:r>
          </a:p>
          <a:p>
            <a:pPr lvl="1" algn="just"/>
            <a:r>
              <a:rPr lang="en-US" dirty="0" smtClean="0"/>
              <a:t>Repeat the steps </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Operators in GA</a:t>
            </a:r>
            <a:endParaRPr lang="en-US" dirty="0"/>
          </a:p>
        </p:txBody>
      </p:sp>
      <p:sp>
        <p:nvSpPr>
          <p:cNvPr id="3" name="Content Placeholder 2"/>
          <p:cNvSpPr>
            <a:spLocks noGrp="1"/>
          </p:cNvSpPr>
          <p:nvPr>
            <p:ph idx="1"/>
          </p:nvPr>
        </p:nvSpPr>
        <p:spPr/>
        <p:txBody>
          <a:bodyPr/>
          <a:lstStyle/>
          <a:p>
            <a:r>
              <a:rPr lang="en-US" dirty="0" smtClean="0"/>
              <a:t>There are two major operators </a:t>
            </a:r>
          </a:p>
          <a:p>
            <a:pPr lvl="1"/>
            <a:r>
              <a:rPr lang="en-US" dirty="0" smtClean="0"/>
              <a:t>Crossover </a:t>
            </a:r>
          </a:p>
          <a:p>
            <a:pPr lvl="1"/>
            <a:r>
              <a:rPr lang="en-US" dirty="0" smtClean="0"/>
              <a:t>Mutation </a:t>
            </a:r>
          </a:p>
          <a:p>
            <a:r>
              <a:rPr lang="en-US" dirty="0" smtClean="0"/>
              <a:t>Crossover </a:t>
            </a:r>
          </a:p>
          <a:p>
            <a:pPr lvl="1"/>
            <a:r>
              <a:rPr lang="en-US" dirty="0" smtClean="0"/>
              <a:t>Used to mix genetic material of two chromosomes </a:t>
            </a:r>
          </a:p>
          <a:p>
            <a:pPr lvl="1"/>
            <a:r>
              <a:rPr lang="en-US" dirty="0" smtClean="0"/>
              <a:t>Pairing is needed </a:t>
            </a:r>
          </a:p>
          <a:p>
            <a:pPr lvl="1"/>
            <a:r>
              <a:rPr lang="en-US" dirty="0" smtClean="0"/>
              <a:t>Results in 2 new off springs and 2 parents </a:t>
            </a:r>
          </a:p>
          <a:p>
            <a:r>
              <a:rPr lang="en-US" dirty="0" smtClean="0"/>
              <a:t>Mutation – change in a single chromosome </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lstStyle/>
          <a:p>
            <a:r>
              <a:rPr lang="en-US" smtClean="0"/>
              <a:t>Mutation: Local Modification</a:t>
            </a:r>
          </a:p>
        </p:txBody>
      </p:sp>
      <p:sp>
        <p:nvSpPr>
          <p:cNvPr id="20483" name="Rectangle 3"/>
          <p:cNvSpPr>
            <a:spLocks noChangeArrowheads="1"/>
          </p:cNvSpPr>
          <p:nvPr/>
        </p:nvSpPr>
        <p:spPr bwMode="auto">
          <a:xfrm>
            <a:off x="4462463" y="2974975"/>
            <a:ext cx="1047750" cy="1423988"/>
          </a:xfrm>
          <a:prstGeom prst="rect">
            <a:avLst/>
          </a:prstGeom>
          <a:solidFill>
            <a:schemeClr val="bg2"/>
          </a:solidFill>
          <a:ln w="12700">
            <a:solidFill>
              <a:schemeClr val="tx1"/>
            </a:solidFill>
            <a:miter lim="800000"/>
            <a:headEnd/>
            <a:tailEnd/>
          </a:ln>
        </p:spPr>
        <p:txBody>
          <a:bodyPr wrap="none" anchor="ctr"/>
          <a:lstStyle/>
          <a:p>
            <a:endParaRPr lang="en-US"/>
          </a:p>
        </p:txBody>
      </p:sp>
      <p:sp>
        <p:nvSpPr>
          <p:cNvPr id="20484" name="Rectangle 4"/>
          <p:cNvSpPr>
            <a:spLocks noChangeArrowheads="1"/>
          </p:cNvSpPr>
          <p:nvPr/>
        </p:nvSpPr>
        <p:spPr bwMode="auto">
          <a:xfrm>
            <a:off x="4667250" y="1312863"/>
            <a:ext cx="361950" cy="1311275"/>
          </a:xfrm>
          <a:prstGeom prst="rect">
            <a:avLst/>
          </a:prstGeom>
          <a:solidFill>
            <a:schemeClr val="bg2"/>
          </a:solidFill>
          <a:ln w="12700">
            <a:solidFill>
              <a:schemeClr val="tx1"/>
            </a:solidFill>
            <a:miter lim="800000"/>
            <a:headEnd/>
            <a:tailEnd/>
          </a:ln>
        </p:spPr>
        <p:txBody>
          <a:bodyPr wrap="none" anchor="ctr"/>
          <a:lstStyle/>
          <a:p>
            <a:endParaRPr lang="en-US"/>
          </a:p>
        </p:txBody>
      </p:sp>
      <p:sp>
        <p:nvSpPr>
          <p:cNvPr id="20485" name="Rectangle 5"/>
          <p:cNvSpPr>
            <a:spLocks noChangeArrowheads="1"/>
          </p:cNvSpPr>
          <p:nvPr/>
        </p:nvSpPr>
        <p:spPr bwMode="auto">
          <a:xfrm>
            <a:off x="1247775" y="1408113"/>
            <a:ext cx="6604000" cy="2852737"/>
          </a:xfrm>
          <a:prstGeom prst="rect">
            <a:avLst/>
          </a:prstGeom>
          <a:noFill/>
          <a:ln w="12700">
            <a:noFill/>
            <a:miter lim="800000"/>
            <a:headEnd/>
            <a:tailEnd/>
          </a:ln>
        </p:spPr>
        <p:txBody>
          <a:bodyPr lIns="90488" tIns="44450" rIns="90488" bIns="44450">
            <a:spAutoFit/>
          </a:bodyPr>
          <a:lstStyle/>
          <a:p>
            <a:pPr>
              <a:spcBef>
                <a:spcPct val="50000"/>
              </a:spcBef>
            </a:pPr>
            <a:r>
              <a:rPr lang="en-US" sz="2800" i="0"/>
              <a:t>Before:	   (1  0  1  1  0  1  1  0)</a:t>
            </a:r>
          </a:p>
          <a:p>
            <a:pPr>
              <a:spcBef>
                <a:spcPct val="50000"/>
              </a:spcBef>
            </a:pPr>
            <a:r>
              <a:rPr lang="en-US" sz="2800" i="0"/>
              <a:t>After:		   (0  1  1  0  0  1  1  0)</a:t>
            </a:r>
          </a:p>
          <a:p>
            <a:pPr>
              <a:spcBef>
                <a:spcPct val="50000"/>
              </a:spcBef>
            </a:pPr>
            <a:endParaRPr lang="en-US" sz="1800" i="0"/>
          </a:p>
          <a:p>
            <a:pPr>
              <a:spcBef>
                <a:spcPct val="50000"/>
              </a:spcBef>
            </a:pPr>
            <a:r>
              <a:rPr lang="en-US" sz="2800" i="0"/>
              <a:t>Before:	   (1.38   -69.4   326.44   0.1)</a:t>
            </a:r>
          </a:p>
          <a:p>
            <a:pPr>
              <a:spcBef>
                <a:spcPct val="50000"/>
              </a:spcBef>
            </a:pPr>
            <a:r>
              <a:rPr lang="en-US" sz="2800" i="0"/>
              <a:t>After:		   (1.38   -67.5   326.44   0.1)</a:t>
            </a:r>
          </a:p>
        </p:txBody>
      </p:sp>
      <p:sp>
        <p:nvSpPr>
          <p:cNvPr id="20486" name="Rectangle 6"/>
          <p:cNvSpPr>
            <a:spLocks noGrp="1" noChangeArrowheads="1"/>
          </p:cNvSpPr>
          <p:nvPr>
            <p:ph type="body" idx="1"/>
          </p:nvPr>
        </p:nvSpPr>
        <p:spPr>
          <a:xfrm>
            <a:off x="601663" y="4595813"/>
            <a:ext cx="7735887" cy="1433512"/>
          </a:xfrm>
          <a:noFill/>
        </p:spPr>
        <p:txBody>
          <a:bodyPr>
            <a:normAutofit lnSpcReduction="10000"/>
          </a:bodyPr>
          <a:lstStyle/>
          <a:p>
            <a:r>
              <a:rPr lang="en-US" sz="2800" smtClean="0"/>
              <a:t>Causes movement in the search space</a:t>
            </a:r>
            <a:br>
              <a:rPr lang="en-US" sz="2800" smtClean="0"/>
            </a:br>
            <a:r>
              <a:rPr lang="en-US" sz="2800" smtClean="0"/>
              <a:t>(local or global)</a:t>
            </a:r>
          </a:p>
          <a:p>
            <a:r>
              <a:rPr lang="en-US" sz="2800" smtClean="0"/>
              <a:t>Restores lost information to the population</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p:spPr>
        <p:txBody>
          <a:bodyPr/>
          <a:lstStyle/>
          <a:p>
            <a:r>
              <a:rPr lang="en-US" smtClean="0"/>
              <a:t>Crossover: Recombination</a:t>
            </a:r>
          </a:p>
        </p:txBody>
      </p:sp>
      <p:sp>
        <p:nvSpPr>
          <p:cNvPr id="21507" name="Rectangle 3"/>
          <p:cNvSpPr>
            <a:spLocks noChangeArrowheads="1"/>
          </p:cNvSpPr>
          <p:nvPr/>
        </p:nvSpPr>
        <p:spPr bwMode="auto">
          <a:xfrm>
            <a:off x="5726113" y="1682750"/>
            <a:ext cx="292100" cy="825500"/>
          </a:xfrm>
          <a:prstGeom prst="rect">
            <a:avLst/>
          </a:prstGeom>
          <a:solidFill>
            <a:schemeClr val="bg2"/>
          </a:solidFill>
          <a:ln w="12700">
            <a:solidFill>
              <a:schemeClr val="tx1"/>
            </a:solidFill>
            <a:miter lim="800000"/>
            <a:headEnd/>
            <a:tailEnd/>
          </a:ln>
        </p:spPr>
        <p:txBody>
          <a:bodyPr wrap="none" anchor="ctr"/>
          <a:lstStyle/>
          <a:p>
            <a:endParaRPr lang="en-US"/>
          </a:p>
        </p:txBody>
      </p:sp>
      <p:sp>
        <p:nvSpPr>
          <p:cNvPr id="21508" name="Rectangle 4"/>
          <p:cNvSpPr>
            <a:spLocks noChangeArrowheads="1"/>
          </p:cNvSpPr>
          <p:nvPr/>
        </p:nvSpPr>
        <p:spPr bwMode="auto">
          <a:xfrm>
            <a:off x="2054225" y="1682750"/>
            <a:ext cx="292100" cy="825500"/>
          </a:xfrm>
          <a:prstGeom prst="rect">
            <a:avLst/>
          </a:prstGeom>
          <a:solidFill>
            <a:schemeClr val="bg2"/>
          </a:solidFill>
          <a:ln w="12700">
            <a:solidFill>
              <a:schemeClr val="tx1"/>
            </a:solidFill>
            <a:miter lim="800000"/>
            <a:headEnd/>
            <a:tailEnd/>
          </a:ln>
        </p:spPr>
        <p:txBody>
          <a:bodyPr wrap="none" anchor="ctr"/>
          <a:lstStyle/>
          <a:p>
            <a:endParaRPr lang="en-US"/>
          </a:p>
        </p:txBody>
      </p:sp>
      <p:sp>
        <p:nvSpPr>
          <p:cNvPr id="21509" name="Rectangle 5"/>
          <p:cNvSpPr>
            <a:spLocks noGrp="1" noChangeArrowheads="1"/>
          </p:cNvSpPr>
          <p:nvPr>
            <p:ph type="body" idx="1"/>
          </p:nvPr>
        </p:nvSpPr>
        <p:spPr>
          <a:noFill/>
        </p:spPr>
        <p:txBody>
          <a:bodyPr/>
          <a:lstStyle/>
          <a:p>
            <a:pPr>
              <a:buFont typeface="Monotype Sorts" pitchFamily="2" charset="2"/>
              <a:buNone/>
            </a:pPr>
            <a:r>
              <a:rPr lang="en-US" sz="2000" smtClean="0"/>
              <a:t>P1</a:t>
            </a:r>
            <a:r>
              <a:rPr lang="en-US" sz="2800" smtClean="0"/>
              <a:t>   (0 1 1 0 1 0 0 0)            (0 1 0 0 1 0 0 0)   </a:t>
            </a:r>
            <a:r>
              <a:rPr lang="en-US" sz="2000" smtClean="0"/>
              <a:t>C1</a:t>
            </a:r>
            <a:endParaRPr lang="en-US" sz="2800" smtClean="0"/>
          </a:p>
          <a:p>
            <a:pPr>
              <a:buFont typeface="Monotype Sorts" pitchFamily="2" charset="2"/>
              <a:buNone/>
            </a:pPr>
            <a:r>
              <a:rPr lang="en-US" sz="2000" smtClean="0"/>
              <a:t>P2</a:t>
            </a:r>
            <a:r>
              <a:rPr lang="en-US" sz="2800" smtClean="0"/>
              <a:t>   (1 1 0 1 1 0 1 0)            (1 1 1 1 1 0 1 0)   </a:t>
            </a:r>
            <a:r>
              <a:rPr lang="en-US" sz="2000" smtClean="0"/>
              <a:t>C2</a:t>
            </a:r>
            <a:endParaRPr lang="en-US" sz="2800" smtClean="0"/>
          </a:p>
          <a:p>
            <a:pPr>
              <a:buFont typeface="Monotype Sorts" pitchFamily="2" charset="2"/>
              <a:buNone/>
            </a:pPr>
            <a:endParaRPr lang="en-US" sz="1200" smtClean="0"/>
          </a:p>
          <a:p>
            <a:pPr>
              <a:buFont typeface="Monotype Sorts" pitchFamily="2" charset="2"/>
              <a:buNone/>
            </a:pPr>
            <a:r>
              <a:rPr lang="en-US" sz="2800" smtClean="0"/>
              <a:t>Crossover is a critical feature of genetic</a:t>
            </a:r>
          </a:p>
          <a:p>
            <a:pPr>
              <a:buFont typeface="Monotype Sorts" pitchFamily="2" charset="2"/>
              <a:buNone/>
            </a:pPr>
            <a:r>
              <a:rPr lang="en-US" sz="2800" smtClean="0"/>
              <a:t>algorithms:</a:t>
            </a:r>
          </a:p>
          <a:p>
            <a:pPr lvl="1"/>
            <a:r>
              <a:rPr lang="en-US" smtClean="0"/>
              <a:t>It greatly accelerates search early in evolution of a population</a:t>
            </a:r>
          </a:p>
          <a:p>
            <a:pPr lvl="1"/>
            <a:r>
              <a:rPr lang="en-US" smtClean="0"/>
              <a:t>It leads to effective combination of schemata (subsolutions on different chromosomes)</a:t>
            </a:r>
          </a:p>
        </p:txBody>
      </p:sp>
      <p:sp>
        <p:nvSpPr>
          <p:cNvPr id="21510" name="Line 6"/>
          <p:cNvSpPr>
            <a:spLocks noChangeShapeType="1"/>
          </p:cNvSpPr>
          <p:nvPr/>
        </p:nvSpPr>
        <p:spPr bwMode="auto">
          <a:xfrm>
            <a:off x="4140200" y="2154238"/>
            <a:ext cx="811213" cy="0"/>
          </a:xfrm>
          <a:prstGeom prst="line">
            <a:avLst/>
          </a:prstGeom>
          <a:noFill/>
          <a:ln w="12700">
            <a:solidFill>
              <a:schemeClr val="tx1"/>
            </a:solidFill>
            <a:round/>
            <a:headEnd/>
            <a:tailEnd type="triangle" w="med" len="med"/>
          </a:ln>
        </p:spPr>
        <p:txBody>
          <a:bodyPr wrap="none" anchor="ctr"/>
          <a:lstStyle/>
          <a:p>
            <a:endParaRPr lang="en-US"/>
          </a:p>
        </p:txBody>
      </p:sp>
      <p:sp>
        <p:nvSpPr>
          <p:cNvPr id="21511" name="Rectangle 7"/>
          <p:cNvSpPr>
            <a:spLocks noChangeArrowheads="1"/>
          </p:cNvSpPr>
          <p:nvPr/>
        </p:nvSpPr>
        <p:spPr bwMode="auto">
          <a:xfrm>
            <a:off x="1978025" y="1273175"/>
            <a:ext cx="325438" cy="576263"/>
          </a:xfrm>
          <a:prstGeom prst="rect">
            <a:avLst/>
          </a:prstGeom>
          <a:noFill/>
          <a:ln w="12700">
            <a:noFill/>
            <a:miter lim="800000"/>
            <a:headEnd/>
            <a:tailEnd/>
          </a:ln>
        </p:spPr>
        <p:txBody>
          <a:bodyPr lIns="90488" tIns="44450" rIns="90488" bIns="44450">
            <a:spAutoFit/>
          </a:bodyPr>
          <a:lstStyle/>
          <a:p>
            <a:r>
              <a:rPr lang="en-US"/>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Neuron model cont… </a:t>
            </a:r>
            <a:endParaRPr lang="en-US" sz="2800" dirty="0"/>
          </a:p>
        </p:txBody>
      </p:sp>
      <p:sp>
        <p:nvSpPr>
          <p:cNvPr id="3" name="Content Placeholder 2"/>
          <p:cNvSpPr>
            <a:spLocks noGrp="1"/>
          </p:cNvSpPr>
          <p:nvPr>
            <p:ph idx="1"/>
          </p:nvPr>
        </p:nvSpPr>
        <p:spPr/>
        <p:txBody>
          <a:bodyPr>
            <a:normAutofit/>
          </a:bodyPr>
          <a:lstStyle/>
          <a:p>
            <a:r>
              <a:rPr lang="en-US" dirty="0" smtClean="0"/>
              <a:t>The output of the neuron is </a:t>
            </a:r>
            <a:r>
              <a:rPr lang="en-US" dirty="0" err="1" smtClean="0"/>
              <a:t>y</a:t>
            </a:r>
            <a:r>
              <a:rPr lang="en-US" sz="1800" dirty="0" err="1" smtClean="0"/>
              <a:t>k</a:t>
            </a:r>
            <a:endParaRPr lang="en-US"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r>
              <a:rPr lang="en-US" sz="2800" dirty="0" smtClean="0"/>
              <a:t>The function </a:t>
            </a:r>
            <a:r>
              <a:rPr lang="en-US" sz="2800" dirty="0" err="1" smtClean="0"/>
              <a:t>F</a:t>
            </a:r>
            <a:r>
              <a:rPr lang="en-US" sz="2800" baseline="-25000" dirty="0" err="1" smtClean="0"/>
              <a:t>k</a:t>
            </a:r>
            <a:r>
              <a:rPr lang="en-US" sz="2800" dirty="0" smtClean="0"/>
              <a:t> is known as activation function </a:t>
            </a:r>
          </a:p>
          <a:p>
            <a:r>
              <a:rPr lang="en-US" sz="2800" dirty="0" smtClean="0"/>
              <a:t>The type of activation function determines the property of the network </a:t>
            </a:r>
          </a:p>
          <a:p>
            <a:r>
              <a:rPr lang="en-US" sz="2800" dirty="0" smtClean="0"/>
              <a:t>Common activation functions </a:t>
            </a:r>
          </a:p>
          <a:p>
            <a:endParaRPr lang="en-US" sz="1800" dirty="0" smtClean="0"/>
          </a:p>
          <a:p>
            <a:endParaRPr lang="en-US" dirty="0"/>
          </a:p>
        </p:txBody>
      </p:sp>
      <p:pic>
        <p:nvPicPr>
          <p:cNvPr id="26626" name="Picture 2"/>
          <p:cNvPicPr>
            <a:picLocks noChangeAspect="1" noChangeArrowheads="1"/>
          </p:cNvPicPr>
          <p:nvPr/>
        </p:nvPicPr>
        <p:blipFill>
          <a:blip r:embed="rId2" cstate="print"/>
          <a:srcRect/>
          <a:stretch>
            <a:fillRect/>
          </a:stretch>
        </p:blipFill>
        <p:spPr bwMode="auto">
          <a:xfrm>
            <a:off x="2286000" y="2209800"/>
            <a:ext cx="5140639" cy="700087"/>
          </a:xfrm>
          <a:prstGeom prst="rect">
            <a:avLst/>
          </a:prstGeom>
          <a:noFill/>
          <a:ln w="9525">
            <a:noFill/>
            <a:miter lim="800000"/>
            <a:headEnd/>
            <a:tailEnd/>
          </a:ln>
          <a:effectLst/>
        </p:spPr>
      </p:pic>
      <p:pic>
        <p:nvPicPr>
          <p:cNvPr id="26627" name="Picture 3"/>
          <p:cNvPicPr>
            <a:picLocks noChangeAspect="1" noChangeArrowheads="1"/>
          </p:cNvPicPr>
          <p:nvPr/>
        </p:nvPicPr>
        <p:blipFill>
          <a:blip r:embed="rId3" cstate="print"/>
          <a:srcRect/>
          <a:stretch>
            <a:fillRect/>
          </a:stretch>
        </p:blipFill>
        <p:spPr bwMode="auto">
          <a:xfrm>
            <a:off x="1219200" y="2895600"/>
            <a:ext cx="7439021" cy="1014412"/>
          </a:xfrm>
          <a:prstGeom prst="rect">
            <a:avLst/>
          </a:prstGeom>
          <a:noFill/>
          <a:ln w="9525">
            <a:noFill/>
            <a:miter lim="800000"/>
            <a:headEnd/>
            <a:tailEnd/>
          </a:ln>
          <a:effectLst/>
        </p:spPr>
      </p:pic>
      <p:pic>
        <p:nvPicPr>
          <p:cNvPr id="26628" name="Picture 4"/>
          <p:cNvPicPr>
            <a:picLocks noChangeAspect="1" noChangeArrowheads="1"/>
          </p:cNvPicPr>
          <p:nvPr/>
        </p:nvPicPr>
        <p:blipFill>
          <a:blip r:embed="rId4" cstate="print"/>
          <a:srcRect/>
          <a:stretch>
            <a:fillRect/>
          </a:stretch>
        </p:blipFill>
        <p:spPr bwMode="auto">
          <a:xfrm>
            <a:off x="5410200" y="5562600"/>
            <a:ext cx="3143250" cy="8382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 over for real coding</a:t>
            </a:r>
            <a:endParaRPr lang="en-US" dirty="0"/>
          </a:p>
        </p:txBody>
      </p:sp>
      <p:sp>
        <p:nvSpPr>
          <p:cNvPr id="3" name="Content Placeholder 2"/>
          <p:cNvSpPr>
            <a:spLocks noGrp="1"/>
          </p:cNvSpPr>
          <p:nvPr>
            <p:ph idx="1"/>
          </p:nvPr>
        </p:nvSpPr>
        <p:spPr/>
        <p:txBody>
          <a:bodyPr/>
          <a:lstStyle/>
          <a:p>
            <a:r>
              <a:rPr lang="en-US" dirty="0" smtClean="0"/>
              <a:t>Discrete </a:t>
            </a:r>
          </a:p>
          <a:p>
            <a:pPr lvl="1"/>
            <a:r>
              <a:rPr lang="en-US" dirty="0" smtClean="0"/>
              <a:t>Offspring is selected with equal probability </a:t>
            </a:r>
          </a:p>
          <a:p>
            <a:pPr lvl="1"/>
            <a:r>
              <a:rPr lang="en-US" dirty="0" smtClean="0"/>
              <a:t>Example: given parents x and y, off spring z= x or y with equal probability </a:t>
            </a:r>
          </a:p>
          <a:p>
            <a:r>
              <a:rPr lang="en-US" dirty="0" smtClean="0"/>
              <a:t>Intermediate </a:t>
            </a:r>
          </a:p>
          <a:p>
            <a:pPr lvl="1"/>
            <a:r>
              <a:rPr lang="en-US" dirty="0" smtClean="0"/>
              <a:t>Single arithmetic</a:t>
            </a:r>
          </a:p>
          <a:p>
            <a:pPr lvl="1"/>
            <a:r>
              <a:rPr lang="en-US" dirty="0" smtClean="0"/>
              <a:t>Simple arithmetic </a:t>
            </a:r>
          </a:p>
          <a:p>
            <a:pPr lvl="1"/>
            <a:r>
              <a:rPr lang="en-US" dirty="0" smtClean="0"/>
              <a:t>Whole arithmetic </a:t>
            </a:r>
          </a:p>
          <a:p>
            <a:pPr lvl="1"/>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685800" y="495300"/>
            <a:ext cx="7772400" cy="990600"/>
          </a:xfrm>
        </p:spPr>
        <p:txBody>
          <a:bodyPr/>
          <a:lstStyle/>
          <a:p>
            <a:pPr eaLnBrk="1" hangingPunct="1"/>
            <a:r>
              <a:rPr lang="en-GB" smtClean="0">
                <a:sym typeface="Bookshelf Symbol 1" pitchFamily="34" charset="2"/>
              </a:rPr>
              <a:t>Single arithmetic crossover</a:t>
            </a:r>
          </a:p>
        </p:txBody>
      </p:sp>
      <p:sp>
        <p:nvSpPr>
          <p:cNvPr id="3076" name="Text Box 3"/>
          <p:cNvSpPr txBox="1">
            <a:spLocks noChangeArrowheads="1"/>
          </p:cNvSpPr>
          <p:nvPr/>
        </p:nvSpPr>
        <p:spPr bwMode="auto">
          <a:xfrm>
            <a:off x="838200" y="1981200"/>
            <a:ext cx="8077200" cy="1917700"/>
          </a:xfrm>
          <a:prstGeom prst="rect">
            <a:avLst/>
          </a:prstGeom>
          <a:noFill/>
          <a:ln w="9525">
            <a:noFill/>
            <a:miter lim="800000"/>
            <a:headEnd/>
            <a:tailEnd/>
          </a:ln>
        </p:spPr>
        <p:txBody>
          <a:bodyPr>
            <a:spAutoFit/>
          </a:bodyPr>
          <a:lstStyle/>
          <a:p>
            <a:pPr marL="457200" indent="-457200" eaLnBrk="0" hangingPunct="0">
              <a:buFontTx/>
              <a:buChar char="•"/>
            </a:pPr>
            <a:r>
              <a:rPr lang="en-GB" sz="2400">
                <a:latin typeface="Arial" pitchFamily="34" charset="0"/>
              </a:rPr>
              <a:t>Parents: </a:t>
            </a:r>
            <a:r>
              <a:rPr lang="en-GB" sz="2400" b="1">
                <a:latin typeface="Arial" pitchFamily="34" charset="0"/>
                <a:sym typeface="Symbol" pitchFamily="18" charset="2"/>
              </a:rPr>
              <a:t></a:t>
            </a:r>
            <a:r>
              <a:rPr lang="en-GB" sz="2400">
                <a:latin typeface="Arial" pitchFamily="34" charset="0"/>
              </a:rPr>
              <a:t>x</a:t>
            </a:r>
            <a:r>
              <a:rPr lang="en-GB" sz="2400" baseline="-25000">
                <a:latin typeface="Arial" pitchFamily="34" charset="0"/>
              </a:rPr>
              <a:t>1</a:t>
            </a:r>
            <a:r>
              <a:rPr lang="en-GB" sz="2400">
                <a:latin typeface="Arial" pitchFamily="34" charset="0"/>
              </a:rPr>
              <a:t>,…,x</a:t>
            </a:r>
            <a:r>
              <a:rPr lang="en-GB" sz="2400" baseline="-25000">
                <a:latin typeface="Arial" pitchFamily="34" charset="0"/>
              </a:rPr>
              <a:t>n</a:t>
            </a:r>
            <a:r>
              <a:rPr lang="en-GB" sz="2400">
                <a:latin typeface="Arial" pitchFamily="34" charset="0"/>
              </a:rPr>
              <a:t> </a:t>
            </a:r>
            <a:r>
              <a:rPr lang="en-GB" sz="2400" b="1">
                <a:latin typeface="Arial" pitchFamily="34" charset="0"/>
                <a:sym typeface="Symbol" pitchFamily="18" charset="2"/>
              </a:rPr>
              <a:t></a:t>
            </a:r>
            <a:r>
              <a:rPr lang="en-GB" sz="2400" b="1">
                <a:latin typeface="Arial" pitchFamily="34" charset="0"/>
              </a:rPr>
              <a:t> </a:t>
            </a:r>
            <a:r>
              <a:rPr lang="en-GB" sz="2400">
                <a:latin typeface="Arial" pitchFamily="34" charset="0"/>
              </a:rPr>
              <a:t>and </a:t>
            </a:r>
            <a:r>
              <a:rPr lang="en-GB" sz="2400" b="1">
                <a:latin typeface="Arial" pitchFamily="34" charset="0"/>
                <a:sym typeface="Symbol" pitchFamily="18" charset="2"/>
              </a:rPr>
              <a:t></a:t>
            </a:r>
            <a:r>
              <a:rPr lang="en-GB" sz="2400">
                <a:latin typeface="Arial" pitchFamily="34" charset="0"/>
              </a:rPr>
              <a:t>y</a:t>
            </a:r>
            <a:r>
              <a:rPr lang="en-GB" sz="2400" baseline="-25000">
                <a:latin typeface="Arial" pitchFamily="34" charset="0"/>
              </a:rPr>
              <a:t>1</a:t>
            </a:r>
            <a:r>
              <a:rPr lang="en-GB" sz="2400">
                <a:latin typeface="Arial" pitchFamily="34" charset="0"/>
              </a:rPr>
              <a:t>,…,y</a:t>
            </a:r>
            <a:r>
              <a:rPr lang="en-GB" sz="2400" baseline="-25000">
                <a:latin typeface="Arial" pitchFamily="34" charset="0"/>
              </a:rPr>
              <a:t>n</a:t>
            </a:r>
            <a:r>
              <a:rPr lang="en-GB" sz="2400" b="1">
                <a:latin typeface="Arial" pitchFamily="34" charset="0"/>
                <a:sym typeface="Symbol" pitchFamily="18" charset="2"/>
              </a:rPr>
              <a:t></a:t>
            </a:r>
          </a:p>
          <a:p>
            <a:pPr marL="457200" indent="-457200" eaLnBrk="0" hangingPunct="0">
              <a:buFontTx/>
              <a:buChar char="•"/>
            </a:pPr>
            <a:r>
              <a:rPr lang="en-US" sz="2400">
                <a:latin typeface="Arial" pitchFamily="34" charset="0"/>
                <a:sym typeface="Symbol" pitchFamily="18" charset="2"/>
              </a:rPr>
              <a:t>Pick</a:t>
            </a:r>
            <a:r>
              <a:rPr lang="en-GB" sz="2400">
                <a:latin typeface="Arial" pitchFamily="34" charset="0"/>
                <a:sym typeface="Symbol" pitchFamily="18" charset="2"/>
              </a:rPr>
              <a:t> a single gene (</a:t>
            </a:r>
            <a:r>
              <a:rPr lang="en-GB" sz="2400" i="1">
                <a:latin typeface="Arial" pitchFamily="34" charset="0"/>
                <a:sym typeface="Symbol" pitchFamily="18" charset="2"/>
              </a:rPr>
              <a:t>k</a:t>
            </a:r>
            <a:r>
              <a:rPr lang="en-GB" sz="2400">
                <a:latin typeface="Arial" pitchFamily="34" charset="0"/>
                <a:sym typeface="Symbol" pitchFamily="18" charset="2"/>
              </a:rPr>
              <a:t>) at random, </a:t>
            </a:r>
          </a:p>
          <a:p>
            <a:pPr marL="457200" indent="-457200" eaLnBrk="0" hangingPunct="0">
              <a:buFontTx/>
              <a:buChar char="•"/>
            </a:pPr>
            <a:r>
              <a:rPr lang="en-GB" sz="2400">
                <a:latin typeface="Arial" pitchFamily="34" charset="0"/>
              </a:rPr>
              <a:t>child</a:t>
            </a:r>
            <a:r>
              <a:rPr lang="en-GB" sz="2400" baseline="-25000">
                <a:latin typeface="Arial" pitchFamily="34" charset="0"/>
              </a:rPr>
              <a:t>1 </a:t>
            </a:r>
            <a:r>
              <a:rPr lang="en-GB" sz="2400">
                <a:latin typeface="Arial" pitchFamily="34" charset="0"/>
                <a:sym typeface="Bookshelf Symbol 1" pitchFamily="34" charset="2"/>
              </a:rPr>
              <a:t>is:</a:t>
            </a:r>
          </a:p>
          <a:p>
            <a:pPr marL="457200" indent="-457200" eaLnBrk="0" hangingPunct="0">
              <a:buFontTx/>
              <a:buChar char="•"/>
            </a:pPr>
            <a:endParaRPr lang="en-GB" sz="2400">
              <a:latin typeface="Arial" pitchFamily="34" charset="0"/>
              <a:sym typeface="Bookshelf Symbol 1" pitchFamily="34" charset="2"/>
            </a:endParaRPr>
          </a:p>
          <a:p>
            <a:pPr marL="457200" indent="-457200" eaLnBrk="0" hangingPunct="0">
              <a:buFontTx/>
              <a:buChar char="•"/>
            </a:pPr>
            <a:r>
              <a:rPr lang="en-GB" sz="2400">
                <a:latin typeface="Arial" pitchFamily="34" charset="0"/>
                <a:sym typeface="Bookshelf Symbol 1" pitchFamily="34" charset="2"/>
              </a:rPr>
              <a:t>reverse for other child. e.g. with </a:t>
            </a:r>
            <a:r>
              <a:rPr lang="en-GB" sz="2400">
                <a:latin typeface="Arial" pitchFamily="34" charset="0"/>
                <a:sym typeface="Symbol" pitchFamily="18" charset="2"/>
              </a:rPr>
              <a:t> = 0.5</a:t>
            </a:r>
            <a:endParaRPr lang="en-GB" sz="2400">
              <a:latin typeface="Arial" pitchFamily="34" charset="0"/>
              <a:sym typeface="Bookshelf Symbol 1" pitchFamily="34" charset="2"/>
            </a:endParaRPr>
          </a:p>
        </p:txBody>
      </p:sp>
      <p:graphicFrame>
        <p:nvGraphicFramePr>
          <p:cNvPr id="3074" name="Object 4"/>
          <p:cNvGraphicFramePr>
            <a:graphicFrameLocks noChangeAspect="1"/>
          </p:cNvGraphicFramePr>
          <p:nvPr/>
        </p:nvGraphicFramePr>
        <p:xfrm>
          <a:off x="2590800" y="2743200"/>
          <a:ext cx="6076950" cy="715963"/>
        </p:xfrm>
        <a:graphic>
          <a:graphicData uri="http://schemas.openxmlformats.org/presentationml/2006/ole">
            <p:oleObj spid="_x0000_s3074" name="Equation" r:id="rId3" imgW="2145960" imgH="253800" progId="Equation.3">
              <p:embed/>
            </p:oleObj>
          </a:graphicData>
        </a:graphic>
      </p:graphicFrame>
      <p:pic>
        <p:nvPicPr>
          <p:cNvPr id="3077" name="Picture 7"/>
          <p:cNvPicPr>
            <a:picLocks noChangeAspect="1" noChangeArrowheads="1"/>
          </p:cNvPicPr>
          <p:nvPr/>
        </p:nvPicPr>
        <p:blipFill>
          <a:blip r:embed="rId4" cstate="print"/>
          <a:srcRect/>
          <a:stretch>
            <a:fillRect/>
          </a:stretch>
        </p:blipFill>
        <p:spPr bwMode="auto">
          <a:xfrm>
            <a:off x="838200" y="4349750"/>
            <a:ext cx="8305800" cy="171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762000" y="762000"/>
            <a:ext cx="7772400" cy="685800"/>
          </a:xfrm>
        </p:spPr>
        <p:txBody>
          <a:bodyPr>
            <a:normAutofit fontScale="90000"/>
          </a:bodyPr>
          <a:lstStyle/>
          <a:p>
            <a:pPr eaLnBrk="1" hangingPunct="1"/>
            <a:r>
              <a:rPr lang="en-GB" smtClean="0">
                <a:sym typeface="Bookshelf Symbol 1" pitchFamily="34" charset="2"/>
              </a:rPr>
              <a:t>Simple arithmetic crossover</a:t>
            </a:r>
          </a:p>
        </p:txBody>
      </p:sp>
      <p:sp>
        <p:nvSpPr>
          <p:cNvPr id="4100" name="Text Box 3"/>
          <p:cNvSpPr txBox="1">
            <a:spLocks noChangeArrowheads="1"/>
          </p:cNvSpPr>
          <p:nvPr/>
        </p:nvSpPr>
        <p:spPr bwMode="auto">
          <a:xfrm>
            <a:off x="762000" y="2209800"/>
            <a:ext cx="8153400" cy="2282825"/>
          </a:xfrm>
          <a:prstGeom prst="rect">
            <a:avLst/>
          </a:prstGeom>
          <a:noFill/>
          <a:ln w="9525">
            <a:noFill/>
            <a:miter lim="800000"/>
            <a:headEnd/>
            <a:tailEnd/>
          </a:ln>
        </p:spPr>
        <p:txBody>
          <a:bodyPr>
            <a:spAutoFit/>
          </a:bodyPr>
          <a:lstStyle/>
          <a:p>
            <a:pPr marL="457200" indent="-457200" eaLnBrk="0" hangingPunct="0">
              <a:buFontTx/>
              <a:buChar char="•"/>
            </a:pPr>
            <a:r>
              <a:rPr lang="en-GB" sz="2400">
                <a:latin typeface="Arial" pitchFamily="34" charset="0"/>
              </a:rPr>
              <a:t>Parents: </a:t>
            </a:r>
            <a:r>
              <a:rPr lang="en-GB" sz="2400" b="1">
                <a:latin typeface="Arial" pitchFamily="34" charset="0"/>
                <a:sym typeface="Symbol" pitchFamily="18" charset="2"/>
              </a:rPr>
              <a:t></a:t>
            </a:r>
            <a:r>
              <a:rPr lang="en-GB" sz="2400">
                <a:latin typeface="Arial" pitchFamily="34" charset="0"/>
              </a:rPr>
              <a:t>x</a:t>
            </a:r>
            <a:r>
              <a:rPr lang="en-GB" sz="2400" baseline="-25000">
                <a:latin typeface="Arial" pitchFamily="34" charset="0"/>
              </a:rPr>
              <a:t>1</a:t>
            </a:r>
            <a:r>
              <a:rPr lang="en-GB" sz="2400">
                <a:latin typeface="Arial" pitchFamily="34" charset="0"/>
              </a:rPr>
              <a:t>,…,x</a:t>
            </a:r>
            <a:r>
              <a:rPr lang="en-GB" sz="2400" baseline="-25000">
                <a:latin typeface="Arial" pitchFamily="34" charset="0"/>
              </a:rPr>
              <a:t>n</a:t>
            </a:r>
            <a:r>
              <a:rPr lang="en-GB" sz="2400">
                <a:latin typeface="Arial" pitchFamily="34" charset="0"/>
              </a:rPr>
              <a:t> </a:t>
            </a:r>
            <a:r>
              <a:rPr lang="en-GB" sz="2400" b="1">
                <a:latin typeface="Arial" pitchFamily="34" charset="0"/>
                <a:sym typeface="Symbol" pitchFamily="18" charset="2"/>
              </a:rPr>
              <a:t></a:t>
            </a:r>
            <a:r>
              <a:rPr lang="en-GB" sz="2400" b="1">
                <a:latin typeface="Arial" pitchFamily="34" charset="0"/>
              </a:rPr>
              <a:t> </a:t>
            </a:r>
            <a:r>
              <a:rPr lang="en-GB" sz="2400">
                <a:latin typeface="Arial" pitchFamily="34" charset="0"/>
              </a:rPr>
              <a:t>and </a:t>
            </a:r>
            <a:r>
              <a:rPr lang="en-GB" sz="2400" b="1">
                <a:latin typeface="Arial" pitchFamily="34" charset="0"/>
                <a:sym typeface="Symbol" pitchFamily="18" charset="2"/>
              </a:rPr>
              <a:t></a:t>
            </a:r>
            <a:r>
              <a:rPr lang="en-GB" sz="2400">
                <a:latin typeface="Arial" pitchFamily="34" charset="0"/>
              </a:rPr>
              <a:t>y</a:t>
            </a:r>
            <a:r>
              <a:rPr lang="en-GB" sz="2400" baseline="-25000">
                <a:latin typeface="Arial" pitchFamily="34" charset="0"/>
              </a:rPr>
              <a:t>1</a:t>
            </a:r>
            <a:r>
              <a:rPr lang="en-GB" sz="2400">
                <a:latin typeface="Arial" pitchFamily="34" charset="0"/>
              </a:rPr>
              <a:t>,…,y</a:t>
            </a:r>
            <a:r>
              <a:rPr lang="en-GB" sz="2400" baseline="-25000">
                <a:latin typeface="Arial" pitchFamily="34" charset="0"/>
              </a:rPr>
              <a:t>n</a:t>
            </a:r>
            <a:r>
              <a:rPr lang="en-GB" sz="2400" b="1">
                <a:latin typeface="Arial" pitchFamily="34" charset="0"/>
                <a:sym typeface="Symbol" pitchFamily="18" charset="2"/>
              </a:rPr>
              <a:t></a:t>
            </a:r>
          </a:p>
          <a:p>
            <a:pPr marL="457200" indent="-457200" eaLnBrk="0" hangingPunct="0">
              <a:buFontTx/>
              <a:buChar char="•"/>
            </a:pPr>
            <a:r>
              <a:rPr lang="en-GB" sz="2400">
                <a:latin typeface="Arial" pitchFamily="34" charset="0"/>
                <a:sym typeface="Symbol" pitchFamily="18" charset="2"/>
              </a:rPr>
              <a:t>Pick random gene </a:t>
            </a:r>
            <a:r>
              <a:rPr lang="en-GB" sz="2400" i="1">
                <a:latin typeface="Arial" pitchFamily="34" charset="0"/>
                <a:sym typeface="Symbol" pitchFamily="18" charset="2"/>
              </a:rPr>
              <a:t>(k)</a:t>
            </a:r>
            <a:r>
              <a:rPr lang="en-GB" sz="2400">
                <a:latin typeface="Arial" pitchFamily="34" charset="0"/>
                <a:sym typeface="Symbol" pitchFamily="18" charset="2"/>
              </a:rPr>
              <a:t> after this point mix values</a:t>
            </a:r>
            <a:endParaRPr lang="en-GB" sz="2400" i="1">
              <a:latin typeface="Arial" pitchFamily="34" charset="0"/>
            </a:endParaRPr>
          </a:p>
          <a:p>
            <a:pPr marL="457200" indent="-457200" eaLnBrk="0" hangingPunct="0">
              <a:buFontTx/>
              <a:buChar char="•"/>
            </a:pPr>
            <a:r>
              <a:rPr lang="en-GB" sz="2400">
                <a:latin typeface="Arial" pitchFamily="34" charset="0"/>
              </a:rPr>
              <a:t>child</a:t>
            </a:r>
            <a:r>
              <a:rPr lang="en-GB" sz="2400" baseline="-25000">
                <a:latin typeface="Arial" pitchFamily="34" charset="0"/>
              </a:rPr>
              <a:t>1 </a:t>
            </a:r>
            <a:r>
              <a:rPr lang="en-GB" sz="2400">
                <a:latin typeface="Arial" pitchFamily="34" charset="0"/>
                <a:sym typeface="Bookshelf Symbol 1" pitchFamily="34" charset="2"/>
              </a:rPr>
              <a:t>is:</a:t>
            </a:r>
          </a:p>
          <a:p>
            <a:pPr marL="457200" indent="-457200" eaLnBrk="0" hangingPunct="0">
              <a:buFontTx/>
              <a:buChar char="•"/>
            </a:pPr>
            <a:endParaRPr lang="en-GB" sz="2400">
              <a:latin typeface="Arial" pitchFamily="34" charset="0"/>
              <a:sym typeface="Bookshelf Symbol 1" pitchFamily="34" charset="2"/>
            </a:endParaRPr>
          </a:p>
          <a:p>
            <a:pPr marL="457200" indent="-457200" eaLnBrk="0" hangingPunct="0">
              <a:buFontTx/>
              <a:buChar char="•"/>
            </a:pPr>
            <a:endParaRPr lang="en-GB" sz="2400">
              <a:latin typeface="Arial" pitchFamily="34" charset="0"/>
              <a:sym typeface="Bookshelf Symbol 1" pitchFamily="34" charset="2"/>
            </a:endParaRPr>
          </a:p>
          <a:p>
            <a:pPr marL="457200" indent="-457200" eaLnBrk="0" hangingPunct="0">
              <a:buFontTx/>
              <a:buChar char="•"/>
            </a:pPr>
            <a:r>
              <a:rPr lang="en-GB" sz="2400">
                <a:latin typeface="Arial" pitchFamily="34" charset="0"/>
                <a:sym typeface="Bookshelf Symbol 1" pitchFamily="34" charset="2"/>
              </a:rPr>
              <a:t>reverse for other child. e.g. with </a:t>
            </a:r>
            <a:r>
              <a:rPr lang="en-GB" sz="2400">
                <a:latin typeface="Arial" pitchFamily="34" charset="0"/>
                <a:sym typeface="Symbol" pitchFamily="18" charset="2"/>
              </a:rPr>
              <a:t> = 0.5</a:t>
            </a:r>
            <a:endParaRPr lang="en-GB" sz="2400">
              <a:latin typeface="Arial" pitchFamily="34" charset="0"/>
              <a:sym typeface="Bookshelf Symbol 1" pitchFamily="34" charset="2"/>
            </a:endParaRPr>
          </a:p>
        </p:txBody>
      </p:sp>
      <p:graphicFrame>
        <p:nvGraphicFramePr>
          <p:cNvPr id="4098" name="Object 4"/>
          <p:cNvGraphicFramePr>
            <a:graphicFrameLocks noChangeAspect="1"/>
          </p:cNvGraphicFramePr>
          <p:nvPr/>
        </p:nvGraphicFramePr>
        <p:xfrm>
          <a:off x="1066800" y="3303588"/>
          <a:ext cx="8077200" cy="757237"/>
        </p:xfrm>
        <a:graphic>
          <a:graphicData uri="http://schemas.openxmlformats.org/presentationml/2006/ole">
            <p:oleObj spid="_x0000_s4098" name="Equation" r:id="rId3" imgW="3771720" imgH="355320" progId="Equation.3">
              <p:embed/>
            </p:oleObj>
          </a:graphicData>
        </a:graphic>
      </p:graphicFrame>
      <p:pic>
        <p:nvPicPr>
          <p:cNvPr id="4101" name="Picture 5"/>
          <p:cNvPicPr>
            <a:picLocks noChangeAspect="1" noChangeArrowheads="1"/>
          </p:cNvPicPr>
          <p:nvPr/>
        </p:nvPicPr>
        <p:blipFill>
          <a:blip r:embed="rId4" cstate="print"/>
          <a:srcRect/>
          <a:stretch>
            <a:fillRect/>
          </a:stretch>
        </p:blipFill>
        <p:spPr bwMode="auto">
          <a:xfrm>
            <a:off x="1143000" y="4572000"/>
            <a:ext cx="7381875" cy="202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838200" y="1905000"/>
            <a:ext cx="8001000" cy="2282825"/>
          </a:xfrm>
          <a:prstGeom prst="rect">
            <a:avLst/>
          </a:prstGeom>
          <a:noFill/>
          <a:ln w="9525">
            <a:noFill/>
            <a:miter lim="800000"/>
            <a:headEnd/>
            <a:tailEnd/>
          </a:ln>
        </p:spPr>
        <p:txBody>
          <a:bodyPr>
            <a:spAutoFit/>
          </a:bodyPr>
          <a:lstStyle/>
          <a:p>
            <a:pPr marL="457200" indent="-457200" eaLnBrk="0" hangingPunct="0">
              <a:buFontTx/>
              <a:buChar char="•"/>
            </a:pPr>
            <a:r>
              <a:rPr lang="en-GB" sz="2400">
                <a:latin typeface="Arial" pitchFamily="34" charset="0"/>
              </a:rPr>
              <a:t>Most commonly used</a:t>
            </a:r>
          </a:p>
          <a:p>
            <a:pPr marL="457200" indent="-457200" eaLnBrk="0" hangingPunct="0">
              <a:buFontTx/>
              <a:buChar char="•"/>
            </a:pPr>
            <a:r>
              <a:rPr lang="en-GB" sz="2400">
                <a:latin typeface="Arial" pitchFamily="34" charset="0"/>
              </a:rPr>
              <a:t>Parents: </a:t>
            </a:r>
            <a:r>
              <a:rPr lang="en-GB" sz="2400" b="1">
                <a:latin typeface="Arial" pitchFamily="34" charset="0"/>
                <a:sym typeface="Symbol" pitchFamily="18" charset="2"/>
              </a:rPr>
              <a:t></a:t>
            </a:r>
            <a:r>
              <a:rPr lang="en-GB" sz="2400">
                <a:latin typeface="Arial" pitchFamily="34" charset="0"/>
              </a:rPr>
              <a:t>x</a:t>
            </a:r>
            <a:r>
              <a:rPr lang="en-GB" sz="2400" baseline="-25000">
                <a:latin typeface="Arial" pitchFamily="34" charset="0"/>
              </a:rPr>
              <a:t>1</a:t>
            </a:r>
            <a:r>
              <a:rPr lang="en-GB" sz="2400">
                <a:latin typeface="Arial" pitchFamily="34" charset="0"/>
              </a:rPr>
              <a:t>,…,x</a:t>
            </a:r>
            <a:r>
              <a:rPr lang="en-GB" sz="2400" baseline="-25000">
                <a:latin typeface="Arial" pitchFamily="34" charset="0"/>
              </a:rPr>
              <a:t>n</a:t>
            </a:r>
            <a:r>
              <a:rPr lang="en-GB" sz="2400">
                <a:latin typeface="Arial" pitchFamily="34" charset="0"/>
              </a:rPr>
              <a:t> </a:t>
            </a:r>
            <a:r>
              <a:rPr lang="en-GB" sz="2400" b="1">
                <a:latin typeface="Arial" pitchFamily="34" charset="0"/>
                <a:sym typeface="Symbol" pitchFamily="18" charset="2"/>
              </a:rPr>
              <a:t></a:t>
            </a:r>
            <a:r>
              <a:rPr lang="en-GB" sz="2400" b="1">
                <a:latin typeface="Arial" pitchFamily="34" charset="0"/>
              </a:rPr>
              <a:t> </a:t>
            </a:r>
            <a:r>
              <a:rPr lang="en-GB" sz="2400">
                <a:latin typeface="Arial" pitchFamily="34" charset="0"/>
              </a:rPr>
              <a:t>and </a:t>
            </a:r>
            <a:r>
              <a:rPr lang="en-GB" sz="2400" b="1">
                <a:latin typeface="Arial" pitchFamily="34" charset="0"/>
                <a:sym typeface="Symbol" pitchFamily="18" charset="2"/>
              </a:rPr>
              <a:t></a:t>
            </a:r>
            <a:r>
              <a:rPr lang="en-GB" sz="2400">
                <a:latin typeface="Arial" pitchFamily="34" charset="0"/>
              </a:rPr>
              <a:t>y</a:t>
            </a:r>
            <a:r>
              <a:rPr lang="en-GB" sz="2400" baseline="-25000">
                <a:latin typeface="Arial" pitchFamily="34" charset="0"/>
              </a:rPr>
              <a:t>1</a:t>
            </a:r>
            <a:r>
              <a:rPr lang="en-GB" sz="2400">
                <a:latin typeface="Arial" pitchFamily="34" charset="0"/>
              </a:rPr>
              <a:t>,…,y</a:t>
            </a:r>
            <a:r>
              <a:rPr lang="en-GB" sz="2400" baseline="-25000">
                <a:latin typeface="Arial" pitchFamily="34" charset="0"/>
              </a:rPr>
              <a:t>n</a:t>
            </a:r>
            <a:r>
              <a:rPr lang="en-GB" sz="2400" b="1">
                <a:latin typeface="Arial" pitchFamily="34" charset="0"/>
                <a:sym typeface="Symbol" pitchFamily="18" charset="2"/>
              </a:rPr>
              <a:t></a:t>
            </a:r>
            <a:endParaRPr lang="en-GB" sz="2400" b="1">
              <a:latin typeface="Arial" pitchFamily="34" charset="0"/>
            </a:endParaRPr>
          </a:p>
          <a:p>
            <a:pPr marL="457200" indent="-457200" eaLnBrk="0" hangingPunct="0">
              <a:buFontTx/>
              <a:buChar char="•"/>
            </a:pPr>
            <a:r>
              <a:rPr lang="en-GB" sz="2400">
                <a:latin typeface="Arial" pitchFamily="34" charset="0"/>
              </a:rPr>
              <a:t>child</a:t>
            </a:r>
            <a:r>
              <a:rPr lang="en-GB" sz="2400" baseline="-25000">
                <a:latin typeface="Arial" pitchFamily="34" charset="0"/>
              </a:rPr>
              <a:t>1 </a:t>
            </a:r>
            <a:r>
              <a:rPr lang="en-GB" sz="2400">
                <a:latin typeface="Arial" pitchFamily="34" charset="0"/>
                <a:sym typeface="Bookshelf Symbol 1" pitchFamily="34" charset="2"/>
              </a:rPr>
              <a:t>is:</a:t>
            </a:r>
          </a:p>
          <a:p>
            <a:pPr marL="457200" indent="-457200" eaLnBrk="0" hangingPunct="0">
              <a:buFontTx/>
              <a:buChar char="•"/>
            </a:pPr>
            <a:endParaRPr lang="en-GB" sz="2400">
              <a:latin typeface="Arial" pitchFamily="34" charset="0"/>
              <a:sym typeface="Bookshelf Symbol 1" pitchFamily="34" charset="2"/>
            </a:endParaRPr>
          </a:p>
          <a:p>
            <a:pPr marL="457200" indent="-457200" eaLnBrk="0" hangingPunct="0">
              <a:buFontTx/>
              <a:buChar char="•"/>
            </a:pPr>
            <a:endParaRPr lang="en-GB" sz="2400">
              <a:latin typeface="Arial" pitchFamily="34" charset="0"/>
              <a:sym typeface="Bookshelf Symbol 1" pitchFamily="34" charset="2"/>
            </a:endParaRPr>
          </a:p>
          <a:p>
            <a:pPr marL="457200" indent="-457200" eaLnBrk="0" hangingPunct="0">
              <a:buFontTx/>
              <a:buChar char="•"/>
            </a:pPr>
            <a:r>
              <a:rPr lang="en-GB" sz="2400">
                <a:latin typeface="Arial" pitchFamily="34" charset="0"/>
                <a:sym typeface="Bookshelf Symbol 1" pitchFamily="34" charset="2"/>
              </a:rPr>
              <a:t>reverse for other child. e.g. with </a:t>
            </a:r>
            <a:r>
              <a:rPr lang="en-GB" sz="2400">
                <a:latin typeface="Arial" pitchFamily="34" charset="0"/>
                <a:sym typeface="Symbol" pitchFamily="18" charset="2"/>
              </a:rPr>
              <a:t> = 0.5</a:t>
            </a:r>
            <a:endParaRPr lang="en-GB" sz="2400">
              <a:latin typeface="Arial" pitchFamily="34" charset="0"/>
              <a:sym typeface="Bookshelf Symbol 1" pitchFamily="34" charset="2"/>
            </a:endParaRPr>
          </a:p>
        </p:txBody>
      </p:sp>
      <p:sp>
        <p:nvSpPr>
          <p:cNvPr id="5124" name="Rectangle 3"/>
          <p:cNvSpPr>
            <a:spLocks noGrp="1" noChangeArrowheads="1"/>
          </p:cNvSpPr>
          <p:nvPr>
            <p:ph type="title"/>
          </p:nvPr>
        </p:nvSpPr>
        <p:spPr>
          <a:xfrm>
            <a:off x="838200" y="762000"/>
            <a:ext cx="7772400" cy="685800"/>
          </a:xfrm>
        </p:spPr>
        <p:txBody>
          <a:bodyPr>
            <a:normAutofit fontScale="90000"/>
          </a:bodyPr>
          <a:lstStyle/>
          <a:p>
            <a:pPr eaLnBrk="1" hangingPunct="1"/>
            <a:r>
              <a:rPr lang="en-GB" smtClean="0">
                <a:sym typeface="Bookshelf Symbol 1" pitchFamily="34" charset="2"/>
              </a:rPr>
              <a:t>Whole arithmetic crossover</a:t>
            </a:r>
          </a:p>
        </p:txBody>
      </p:sp>
      <p:sp>
        <p:nvSpPr>
          <p:cNvPr id="5125" name="Text Box 4"/>
          <p:cNvSpPr txBox="1">
            <a:spLocks noChangeArrowheads="1"/>
          </p:cNvSpPr>
          <p:nvPr/>
        </p:nvSpPr>
        <p:spPr bwMode="auto">
          <a:xfrm>
            <a:off x="228600" y="1371600"/>
            <a:ext cx="8686800" cy="396875"/>
          </a:xfrm>
          <a:prstGeom prst="rect">
            <a:avLst/>
          </a:prstGeom>
          <a:noFill/>
          <a:ln w="9525">
            <a:noFill/>
            <a:miter lim="800000"/>
            <a:headEnd/>
            <a:tailEnd/>
          </a:ln>
        </p:spPr>
        <p:txBody>
          <a:bodyPr>
            <a:spAutoFit/>
          </a:bodyPr>
          <a:lstStyle/>
          <a:p>
            <a:pPr eaLnBrk="0" hangingPunct="0"/>
            <a:endParaRPr lang="en-GB" sz="2000">
              <a:latin typeface="Arial" pitchFamily="34" charset="0"/>
            </a:endParaRPr>
          </a:p>
        </p:txBody>
      </p:sp>
      <p:graphicFrame>
        <p:nvGraphicFramePr>
          <p:cNvPr id="5122" name="Object 5"/>
          <p:cNvGraphicFramePr>
            <a:graphicFrameLocks noChangeAspect="1"/>
          </p:cNvGraphicFramePr>
          <p:nvPr/>
        </p:nvGraphicFramePr>
        <p:xfrm>
          <a:off x="2971800" y="3192463"/>
          <a:ext cx="2667000" cy="565150"/>
        </p:xfrm>
        <a:graphic>
          <a:graphicData uri="http://schemas.openxmlformats.org/presentationml/2006/ole">
            <p:oleObj spid="_x0000_s5122" name="Equation" r:id="rId3" imgW="952200" imgH="203040" progId="Equation.3">
              <p:embed/>
            </p:oleObj>
          </a:graphicData>
        </a:graphic>
      </p:graphicFrame>
      <p:pic>
        <p:nvPicPr>
          <p:cNvPr id="5126" name="Picture 6"/>
          <p:cNvPicPr>
            <a:picLocks noChangeAspect="1" noChangeArrowheads="1"/>
          </p:cNvPicPr>
          <p:nvPr/>
        </p:nvPicPr>
        <p:blipFill>
          <a:blip r:embed="rId4" cstate="print"/>
          <a:srcRect/>
          <a:stretch>
            <a:fillRect/>
          </a:stretch>
        </p:blipFill>
        <p:spPr bwMode="auto">
          <a:xfrm>
            <a:off x="762000" y="4495800"/>
            <a:ext cx="81153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r>
              <a:rPr lang="en-US" dirty="0" smtClean="0"/>
              <a:t>Evaluation</a:t>
            </a:r>
          </a:p>
        </p:txBody>
      </p:sp>
      <p:sp>
        <p:nvSpPr>
          <p:cNvPr id="22531" name="Rectangle 3"/>
          <p:cNvSpPr>
            <a:spLocks noGrp="1" noChangeArrowheads="1"/>
          </p:cNvSpPr>
          <p:nvPr>
            <p:ph type="body" idx="1"/>
          </p:nvPr>
        </p:nvSpPr>
        <p:spPr>
          <a:noFill/>
        </p:spPr>
        <p:txBody>
          <a:bodyPr/>
          <a:lstStyle/>
          <a:p>
            <a:pPr>
              <a:buFont typeface="Monotype Sorts" pitchFamily="2" charset="2"/>
              <a:buNone/>
            </a:pPr>
            <a:endParaRPr lang="en-US" sz="3600" smtClean="0"/>
          </a:p>
          <a:p>
            <a:pPr>
              <a:buFont typeface="Monotype Sorts" pitchFamily="2" charset="2"/>
              <a:buNone/>
            </a:pPr>
            <a:endParaRPr lang="en-US" sz="3600" smtClean="0"/>
          </a:p>
          <a:p>
            <a:pPr>
              <a:buFont typeface="Monotype Sorts" pitchFamily="2" charset="2"/>
              <a:buNone/>
            </a:pPr>
            <a:endParaRPr lang="en-US" sz="3600" smtClean="0"/>
          </a:p>
          <a:p>
            <a:pPr>
              <a:buFont typeface="Monotype Sorts" pitchFamily="2" charset="2"/>
              <a:buNone/>
            </a:pPr>
            <a:endParaRPr lang="en-US" smtClean="0"/>
          </a:p>
          <a:p>
            <a:r>
              <a:rPr lang="en-US" sz="2800" smtClean="0"/>
              <a:t>The evaluator decodes a chromosome and assigns it a fitness measure</a:t>
            </a:r>
          </a:p>
          <a:p>
            <a:r>
              <a:rPr lang="en-US" sz="2800" smtClean="0"/>
              <a:t>The evaluator is the only link between a classical GA and the problem it is solving</a:t>
            </a:r>
          </a:p>
        </p:txBody>
      </p:sp>
      <p:sp>
        <p:nvSpPr>
          <p:cNvPr id="22532" name="AutoShape 4"/>
          <p:cNvSpPr>
            <a:spLocks noChangeArrowheads="1"/>
          </p:cNvSpPr>
          <p:nvPr/>
        </p:nvSpPr>
        <p:spPr bwMode="auto">
          <a:xfrm>
            <a:off x="3441700" y="2832100"/>
            <a:ext cx="2260600" cy="584200"/>
          </a:xfrm>
          <a:prstGeom prst="octagon">
            <a:avLst>
              <a:gd name="adj" fmla="val 29282"/>
            </a:avLst>
          </a:prstGeom>
          <a:solidFill>
            <a:schemeClr val="accent1"/>
          </a:solidFill>
          <a:ln w="25400">
            <a:solidFill>
              <a:schemeClr val="tx1"/>
            </a:solidFill>
            <a:miter lim="800000"/>
            <a:headEnd/>
            <a:tailEnd/>
          </a:ln>
        </p:spPr>
        <p:txBody>
          <a:bodyPr wrap="none" lIns="90488" tIns="44450" rIns="90488" bIns="44450" anchor="ctr"/>
          <a:lstStyle/>
          <a:p>
            <a:pPr algn="ctr"/>
            <a:r>
              <a:rPr lang="en-US" sz="2800" i="0"/>
              <a:t>evaluation</a:t>
            </a:r>
          </a:p>
        </p:txBody>
      </p:sp>
      <p:sp>
        <p:nvSpPr>
          <p:cNvPr id="22533" name="Line 5"/>
          <p:cNvSpPr>
            <a:spLocks noChangeShapeType="1"/>
          </p:cNvSpPr>
          <p:nvPr/>
        </p:nvSpPr>
        <p:spPr bwMode="auto">
          <a:xfrm flipV="1">
            <a:off x="4572000" y="1670050"/>
            <a:ext cx="0" cy="1155700"/>
          </a:xfrm>
          <a:prstGeom prst="line">
            <a:avLst/>
          </a:prstGeom>
          <a:noFill/>
          <a:ln w="12700">
            <a:solidFill>
              <a:schemeClr val="tx1"/>
            </a:solidFill>
            <a:round/>
            <a:headEnd type="triangle" w="med" len="med"/>
            <a:tailEnd/>
          </a:ln>
        </p:spPr>
        <p:txBody>
          <a:bodyPr wrap="none" anchor="ctr"/>
          <a:lstStyle/>
          <a:p>
            <a:endParaRPr lang="en-US"/>
          </a:p>
        </p:txBody>
      </p:sp>
      <p:sp>
        <p:nvSpPr>
          <p:cNvPr id="22534" name="Line 6"/>
          <p:cNvSpPr>
            <a:spLocks noChangeShapeType="1"/>
          </p:cNvSpPr>
          <p:nvPr/>
        </p:nvSpPr>
        <p:spPr bwMode="auto">
          <a:xfrm flipH="1">
            <a:off x="1898650" y="3124200"/>
            <a:ext cx="1536700" cy="0"/>
          </a:xfrm>
          <a:prstGeom prst="line">
            <a:avLst/>
          </a:prstGeom>
          <a:noFill/>
          <a:ln w="12700">
            <a:solidFill>
              <a:schemeClr val="tx1"/>
            </a:solidFill>
            <a:round/>
            <a:headEnd/>
            <a:tailEnd type="triangle" w="med" len="med"/>
          </a:ln>
        </p:spPr>
        <p:txBody>
          <a:bodyPr wrap="none" anchor="ctr"/>
          <a:lstStyle/>
          <a:p>
            <a:endParaRPr lang="en-US"/>
          </a:p>
        </p:txBody>
      </p:sp>
      <p:sp>
        <p:nvSpPr>
          <p:cNvPr id="22535" name="Rectangle 7"/>
          <p:cNvSpPr>
            <a:spLocks noChangeArrowheads="1"/>
          </p:cNvSpPr>
          <p:nvPr/>
        </p:nvSpPr>
        <p:spPr bwMode="auto">
          <a:xfrm>
            <a:off x="2119313" y="2195513"/>
            <a:ext cx="1363662" cy="819150"/>
          </a:xfrm>
          <a:prstGeom prst="rect">
            <a:avLst/>
          </a:prstGeom>
          <a:noFill/>
          <a:ln w="12700">
            <a:noFill/>
            <a:miter lim="800000"/>
            <a:headEnd/>
            <a:tailEnd/>
          </a:ln>
        </p:spPr>
        <p:txBody>
          <a:bodyPr wrap="none" lIns="90488" tIns="44450" rIns="90488" bIns="44450">
            <a:spAutoFit/>
          </a:bodyPr>
          <a:lstStyle/>
          <a:p>
            <a:r>
              <a:rPr lang="en-US" sz="2400">
                <a:latin typeface="Times New Roman" pitchFamily="18" charset="0"/>
              </a:rPr>
              <a:t>evaluated</a:t>
            </a:r>
          </a:p>
          <a:p>
            <a:r>
              <a:rPr lang="en-US" sz="2400">
                <a:latin typeface="Times New Roman" pitchFamily="18" charset="0"/>
              </a:rPr>
              <a:t>children</a:t>
            </a:r>
          </a:p>
        </p:txBody>
      </p:sp>
      <p:sp>
        <p:nvSpPr>
          <p:cNvPr id="22536" name="Rectangle 8"/>
          <p:cNvSpPr>
            <a:spLocks noChangeArrowheads="1"/>
          </p:cNvSpPr>
          <p:nvPr/>
        </p:nvSpPr>
        <p:spPr bwMode="auto">
          <a:xfrm>
            <a:off x="4725988" y="1814513"/>
            <a:ext cx="1246187" cy="819150"/>
          </a:xfrm>
          <a:prstGeom prst="rect">
            <a:avLst/>
          </a:prstGeom>
          <a:noFill/>
          <a:ln w="12700">
            <a:noFill/>
            <a:miter lim="800000"/>
            <a:headEnd/>
            <a:tailEnd/>
          </a:ln>
        </p:spPr>
        <p:txBody>
          <a:bodyPr wrap="none" lIns="90488" tIns="44450" rIns="90488" bIns="44450">
            <a:spAutoFit/>
          </a:bodyPr>
          <a:lstStyle/>
          <a:p>
            <a:r>
              <a:rPr lang="en-US" sz="2400">
                <a:latin typeface="Times New Roman" pitchFamily="18" charset="0"/>
              </a:rPr>
              <a:t>modified</a:t>
            </a:r>
          </a:p>
          <a:p>
            <a:r>
              <a:rPr lang="en-US" sz="2400">
                <a:latin typeface="Times New Roman" pitchFamily="18" charset="0"/>
              </a:rPr>
              <a:t>children</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r>
              <a:rPr lang="en-US" smtClean="0"/>
              <a:t>Deletion</a:t>
            </a:r>
          </a:p>
        </p:txBody>
      </p:sp>
      <p:sp>
        <p:nvSpPr>
          <p:cNvPr id="23555" name="Rectangle 3"/>
          <p:cNvSpPr>
            <a:spLocks noGrp="1" noChangeArrowheads="1"/>
          </p:cNvSpPr>
          <p:nvPr>
            <p:ph type="body" idx="1"/>
          </p:nvPr>
        </p:nvSpPr>
        <p:spPr>
          <a:noFill/>
        </p:spPr>
        <p:txBody>
          <a:bodyPr/>
          <a:lstStyle/>
          <a:p>
            <a:pPr>
              <a:buFont typeface="Monotype Sorts" pitchFamily="2" charset="2"/>
              <a:buNone/>
            </a:pPr>
            <a:endParaRPr lang="en-US" smtClean="0"/>
          </a:p>
          <a:p>
            <a:pPr>
              <a:buFont typeface="Monotype Sorts" pitchFamily="2" charset="2"/>
              <a:buNone/>
            </a:pPr>
            <a:endParaRPr lang="en-US" smtClean="0"/>
          </a:p>
          <a:p>
            <a:pPr>
              <a:buFont typeface="Monotype Sorts" pitchFamily="2" charset="2"/>
              <a:buNone/>
            </a:pPr>
            <a:endParaRPr lang="en-US" smtClean="0"/>
          </a:p>
          <a:p>
            <a:pPr>
              <a:buFont typeface="Monotype Sorts" pitchFamily="2" charset="2"/>
              <a:buNone/>
            </a:pPr>
            <a:endParaRPr lang="en-US" smtClean="0"/>
          </a:p>
          <a:p>
            <a:r>
              <a:rPr lang="en-US" sz="2800" i="1" smtClean="0"/>
              <a:t>Generational</a:t>
            </a:r>
            <a:r>
              <a:rPr lang="en-US" sz="2800" smtClean="0"/>
              <a:t> GA:</a:t>
            </a:r>
            <a:br>
              <a:rPr lang="en-US" sz="2800" smtClean="0"/>
            </a:br>
            <a:r>
              <a:rPr lang="en-US" sz="2800" smtClean="0"/>
              <a:t>entire populations replaced with each iteration</a:t>
            </a:r>
          </a:p>
          <a:p>
            <a:r>
              <a:rPr lang="en-US" sz="2800" i="1" smtClean="0"/>
              <a:t>Steady-state</a:t>
            </a:r>
            <a:r>
              <a:rPr lang="en-US" sz="2800" smtClean="0"/>
              <a:t> GA:</a:t>
            </a:r>
            <a:br>
              <a:rPr lang="en-US" sz="2800" smtClean="0"/>
            </a:br>
            <a:r>
              <a:rPr lang="en-US" sz="2800" smtClean="0"/>
              <a:t>a few members replaced each generation</a:t>
            </a:r>
          </a:p>
        </p:txBody>
      </p:sp>
      <p:sp>
        <p:nvSpPr>
          <p:cNvPr id="23556" name="AutoShape 4"/>
          <p:cNvSpPr>
            <a:spLocks noChangeArrowheads="1"/>
          </p:cNvSpPr>
          <p:nvPr/>
        </p:nvSpPr>
        <p:spPr bwMode="auto">
          <a:xfrm>
            <a:off x="3441700" y="1544638"/>
            <a:ext cx="2260600" cy="584200"/>
          </a:xfrm>
          <a:prstGeom prst="octagon">
            <a:avLst>
              <a:gd name="adj" fmla="val 29282"/>
            </a:avLst>
          </a:prstGeom>
          <a:solidFill>
            <a:schemeClr val="accent1"/>
          </a:solidFill>
          <a:ln w="25400">
            <a:solidFill>
              <a:schemeClr val="tx1"/>
            </a:solidFill>
            <a:miter lim="800000"/>
            <a:headEnd/>
            <a:tailEnd/>
          </a:ln>
        </p:spPr>
        <p:txBody>
          <a:bodyPr wrap="none" lIns="90488" tIns="44450" rIns="90488" bIns="44450" anchor="ctr"/>
          <a:lstStyle/>
          <a:p>
            <a:pPr algn="ctr"/>
            <a:r>
              <a:rPr lang="en-US" sz="2800" i="0"/>
              <a:t>population</a:t>
            </a:r>
          </a:p>
        </p:txBody>
      </p:sp>
      <p:sp>
        <p:nvSpPr>
          <p:cNvPr id="23557" name="AutoShape 5"/>
          <p:cNvSpPr>
            <a:spLocks noChangeArrowheads="1"/>
          </p:cNvSpPr>
          <p:nvPr/>
        </p:nvSpPr>
        <p:spPr bwMode="auto">
          <a:xfrm>
            <a:off x="3441700" y="2908300"/>
            <a:ext cx="2260600" cy="584200"/>
          </a:xfrm>
          <a:prstGeom prst="octagon">
            <a:avLst>
              <a:gd name="adj" fmla="val 29282"/>
            </a:avLst>
          </a:prstGeom>
          <a:solidFill>
            <a:schemeClr val="accent1"/>
          </a:solidFill>
          <a:ln w="25400">
            <a:solidFill>
              <a:schemeClr val="tx1"/>
            </a:solidFill>
            <a:miter lim="800000"/>
            <a:headEnd/>
            <a:tailEnd/>
          </a:ln>
        </p:spPr>
        <p:txBody>
          <a:bodyPr wrap="none" lIns="90488" tIns="44450" rIns="90488" bIns="44450" anchor="ctr"/>
          <a:lstStyle/>
          <a:p>
            <a:pPr algn="ctr"/>
            <a:r>
              <a:rPr lang="en-US" sz="2800" i="0"/>
              <a:t>discard</a:t>
            </a:r>
          </a:p>
        </p:txBody>
      </p:sp>
      <p:sp>
        <p:nvSpPr>
          <p:cNvPr id="23558" name="Line 6"/>
          <p:cNvSpPr>
            <a:spLocks noChangeShapeType="1"/>
          </p:cNvSpPr>
          <p:nvPr/>
        </p:nvSpPr>
        <p:spPr bwMode="auto">
          <a:xfrm>
            <a:off x="4572000" y="2139950"/>
            <a:ext cx="0" cy="749300"/>
          </a:xfrm>
          <a:prstGeom prst="line">
            <a:avLst/>
          </a:prstGeom>
          <a:noFill/>
          <a:ln w="12700">
            <a:solidFill>
              <a:schemeClr val="tx1"/>
            </a:solidFill>
            <a:round/>
            <a:headEnd/>
            <a:tailEnd type="triangle" w="med" len="med"/>
          </a:ln>
        </p:spPr>
        <p:txBody>
          <a:bodyPr wrap="none" anchor="ctr"/>
          <a:lstStyle/>
          <a:p>
            <a:endParaRPr lang="en-US"/>
          </a:p>
        </p:txBody>
      </p:sp>
      <p:sp>
        <p:nvSpPr>
          <p:cNvPr id="23559" name="Rectangle 7"/>
          <p:cNvSpPr>
            <a:spLocks noChangeArrowheads="1"/>
          </p:cNvSpPr>
          <p:nvPr/>
        </p:nvSpPr>
        <p:spPr bwMode="auto">
          <a:xfrm>
            <a:off x="1843088" y="2257425"/>
            <a:ext cx="2560637" cy="454025"/>
          </a:xfrm>
          <a:prstGeom prst="rect">
            <a:avLst/>
          </a:prstGeom>
          <a:noFill/>
          <a:ln w="12700">
            <a:noFill/>
            <a:miter lim="800000"/>
            <a:headEnd/>
            <a:tailEnd/>
          </a:ln>
        </p:spPr>
        <p:txBody>
          <a:bodyPr wrap="none" lIns="90488" tIns="44450" rIns="90488" bIns="44450">
            <a:spAutoFit/>
          </a:bodyPr>
          <a:lstStyle/>
          <a:p>
            <a:r>
              <a:rPr lang="en-US" sz="2400">
                <a:latin typeface="Times New Roman" pitchFamily="18" charset="0"/>
              </a:rPr>
              <a:t>discarded members</a:t>
            </a: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objective function</a:t>
            </a:r>
            <a:endParaRPr lang="en-US" dirty="0"/>
          </a:p>
        </p:txBody>
      </p:sp>
      <p:sp>
        <p:nvSpPr>
          <p:cNvPr id="3" name="Content Placeholder 2"/>
          <p:cNvSpPr>
            <a:spLocks noGrp="1"/>
          </p:cNvSpPr>
          <p:nvPr>
            <p:ph idx="1"/>
          </p:nvPr>
        </p:nvSpPr>
        <p:spPr/>
        <p:txBody>
          <a:bodyPr/>
          <a:lstStyle/>
          <a:p>
            <a:r>
              <a:rPr lang="en-US" dirty="0" smtClean="0"/>
              <a:t>Objective function </a:t>
            </a:r>
          </a:p>
          <a:p>
            <a:pPr lvl="1"/>
            <a:r>
              <a:rPr lang="en-US" dirty="0" smtClean="0"/>
              <a:t>GA is designed to maximize a given problem and hence a fitness function has to be designed accordingly</a:t>
            </a:r>
          </a:p>
          <a:p>
            <a:pPr lvl="1"/>
            <a:r>
              <a:rPr lang="en-US" dirty="0" smtClean="0"/>
              <a:t>Is the performance index</a:t>
            </a:r>
          </a:p>
          <a:p>
            <a:pPr lvl="1"/>
            <a:r>
              <a:rPr lang="en-US" dirty="0" smtClean="0"/>
              <a:t>Determines the effectiveness of the search </a:t>
            </a:r>
          </a:p>
          <a:p>
            <a:pPr lvl="1"/>
            <a:r>
              <a:rPr lang="en-US" dirty="0" smtClean="0"/>
              <a:t>Has to be designed carefully  </a:t>
            </a:r>
          </a:p>
          <a:p>
            <a:pPr lvl="1"/>
            <a:r>
              <a:rPr lang="en-US" dirty="0" smtClean="0"/>
              <a:t>Can be a differentiable or non differentiable function </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A algorithm.bmp"/>
          <p:cNvPicPr/>
          <p:nvPr/>
        </p:nvPicPr>
        <p:blipFill>
          <a:blip r:embed="rId2" cstate="print"/>
          <a:srcRect r="38840"/>
          <a:stretch>
            <a:fillRect/>
          </a:stretch>
        </p:blipFill>
        <p:spPr>
          <a:xfrm>
            <a:off x="2286000" y="533400"/>
            <a:ext cx="4724400" cy="6096000"/>
          </a:xfrm>
          <a:prstGeom prst="rect">
            <a:avLst/>
          </a:prstGeom>
        </p:spPr>
      </p:pic>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smtClean="0"/>
              <a:t>Simple Genetic Algorithm</a:t>
            </a:r>
          </a:p>
        </p:txBody>
      </p:sp>
      <p:sp>
        <p:nvSpPr>
          <p:cNvPr id="15363" name="Rectangle 3"/>
          <p:cNvSpPr>
            <a:spLocks noGrp="1" noChangeArrowheads="1"/>
          </p:cNvSpPr>
          <p:nvPr>
            <p:ph idx="1"/>
          </p:nvPr>
        </p:nvSpPr>
        <p:spPr>
          <a:xfrm>
            <a:off x="685800" y="1371600"/>
            <a:ext cx="7772400" cy="4419600"/>
          </a:xfrm>
        </p:spPr>
        <p:txBody>
          <a:bodyPr>
            <a:normAutofit lnSpcReduction="10000"/>
          </a:bodyPr>
          <a:lstStyle/>
          <a:p>
            <a:pPr>
              <a:buFont typeface="Monotype Sorts" pitchFamily="2" charset="2"/>
              <a:buNone/>
            </a:pPr>
            <a:r>
              <a:rPr lang="en-US" sz="2000" smtClean="0"/>
              <a:t>{</a:t>
            </a:r>
          </a:p>
          <a:p>
            <a:pPr lvl="1">
              <a:buFont typeface="Symbol" pitchFamily="18" charset="2"/>
              <a:buNone/>
            </a:pPr>
            <a:r>
              <a:rPr lang="en-US" smtClean="0"/>
              <a:t>initialize population;</a:t>
            </a:r>
          </a:p>
          <a:p>
            <a:pPr lvl="1">
              <a:buFont typeface="Symbol" pitchFamily="18" charset="2"/>
              <a:buNone/>
            </a:pPr>
            <a:r>
              <a:rPr lang="en-US" smtClean="0"/>
              <a:t>evaluate population;</a:t>
            </a:r>
          </a:p>
          <a:p>
            <a:pPr lvl="1">
              <a:buFont typeface="Symbol" pitchFamily="18" charset="2"/>
              <a:buNone/>
            </a:pPr>
            <a:r>
              <a:rPr lang="en-US" smtClean="0"/>
              <a:t>while TerminationCriteriaNotSatisfied</a:t>
            </a:r>
          </a:p>
          <a:p>
            <a:pPr lvl="1">
              <a:buFont typeface="Symbol" pitchFamily="18" charset="2"/>
              <a:buNone/>
            </a:pPr>
            <a:r>
              <a:rPr lang="en-US" sz="2000" smtClean="0"/>
              <a:t>{</a:t>
            </a:r>
          </a:p>
          <a:p>
            <a:pPr lvl="2">
              <a:buFontTx/>
              <a:buNone/>
            </a:pPr>
            <a:r>
              <a:rPr lang="en-US" sz="2800" smtClean="0"/>
              <a:t>select parents for reproduction;</a:t>
            </a:r>
          </a:p>
          <a:p>
            <a:pPr lvl="2">
              <a:buFontTx/>
              <a:buNone/>
            </a:pPr>
            <a:r>
              <a:rPr lang="en-US" sz="2800" smtClean="0"/>
              <a:t>perform recombination and mutation;</a:t>
            </a:r>
          </a:p>
          <a:p>
            <a:pPr lvl="2">
              <a:buFontTx/>
              <a:buNone/>
            </a:pPr>
            <a:r>
              <a:rPr lang="en-US" sz="2800" smtClean="0"/>
              <a:t>evaluate population;</a:t>
            </a:r>
          </a:p>
          <a:p>
            <a:pPr lvl="1">
              <a:buFont typeface="Symbol" pitchFamily="18" charset="2"/>
              <a:buNone/>
            </a:pPr>
            <a:r>
              <a:rPr lang="en-US" sz="2000" smtClean="0"/>
              <a:t>}</a:t>
            </a:r>
          </a:p>
          <a:p>
            <a:pPr>
              <a:buFont typeface="Monotype Sorts" pitchFamily="2" charset="2"/>
              <a:buNone/>
            </a:pPr>
            <a:r>
              <a:rPr lang="en-US" sz="2000" smtClean="0"/>
              <a:t>}</a:t>
            </a: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800" dirty="0" smtClean="0"/>
              <a:t>Example: find the solution of the following unconstrained optimization of three variable </a:t>
            </a:r>
            <a:endParaRPr lang="en-US" sz="2800" dirty="0"/>
          </a:p>
        </p:txBody>
      </p:sp>
      <p:sp>
        <p:nvSpPr>
          <p:cNvPr id="6" name="Content Placeholder 5"/>
          <p:cNvSpPr>
            <a:spLocks noGrp="1"/>
          </p:cNvSpPr>
          <p:nvPr>
            <p:ph idx="1"/>
          </p:nvPr>
        </p:nvSpPr>
        <p:spPr/>
        <p:txBody>
          <a:bodyPr>
            <a:normAutofit fontScale="92500" lnSpcReduction="10000"/>
          </a:bodyPr>
          <a:lstStyle/>
          <a:p>
            <a:endParaRPr lang="en-US" dirty="0" smtClean="0"/>
          </a:p>
          <a:p>
            <a:endParaRPr lang="en-US" dirty="0" smtClean="0"/>
          </a:p>
          <a:p>
            <a:r>
              <a:rPr lang="en-US" dirty="0" smtClean="0"/>
              <a:t>Function of two variable</a:t>
            </a:r>
          </a:p>
          <a:p>
            <a:r>
              <a:rPr lang="en-US" dirty="0" smtClean="0"/>
              <a:t>Binary coding  - if each gene will be coded with 4 binary digits, for two genes 8 binary digits </a:t>
            </a:r>
          </a:p>
          <a:p>
            <a:pPr lvl="1"/>
            <a:r>
              <a:rPr lang="en-US" dirty="0" smtClean="0"/>
              <a:t>Possible chromosome =[01111001] x1=7 x2=9</a:t>
            </a:r>
          </a:p>
          <a:p>
            <a:r>
              <a:rPr lang="en-US" dirty="0" smtClean="0"/>
              <a:t>Real coding – if solution range of x1 and x2 is assumed to be [-10 10] </a:t>
            </a:r>
          </a:p>
          <a:p>
            <a:pPr lvl="1"/>
            <a:r>
              <a:rPr lang="en-US" dirty="0" smtClean="0"/>
              <a:t>Chromosome =[57] which means x1=5 and x2=7</a:t>
            </a:r>
            <a:endParaRPr lang="en-US" dirty="0"/>
          </a:p>
        </p:txBody>
      </p:sp>
      <p:pic>
        <p:nvPicPr>
          <p:cNvPr id="37891" name="Picture 3"/>
          <p:cNvPicPr>
            <a:picLocks noChangeAspect="1" noChangeArrowheads="1"/>
          </p:cNvPicPr>
          <p:nvPr/>
        </p:nvPicPr>
        <p:blipFill>
          <a:blip r:embed="rId2" cstate="print"/>
          <a:srcRect/>
          <a:stretch>
            <a:fillRect/>
          </a:stretch>
        </p:blipFill>
        <p:spPr bwMode="auto">
          <a:xfrm>
            <a:off x="1219200" y="1752600"/>
            <a:ext cx="5154097" cy="7572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Activation functions </a:t>
            </a:r>
            <a:endParaRPr lang="en-US" dirty="0"/>
          </a:p>
        </p:txBody>
      </p:sp>
      <p:sp>
        <p:nvSpPr>
          <p:cNvPr id="3" name="Content Placeholder 2"/>
          <p:cNvSpPr>
            <a:spLocks noGrp="1"/>
          </p:cNvSpPr>
          <p:nvPr>
            <p:ph idx="1"/>
          </p:nvPr>
        </p:nvSpPr>
        <p:spPr/>
        <p:txBody>
          <a:bodyPr/>
          <a:lstStyle/>
          <a:p>
            <a:r>
              <a:rPr lang="en-US" dirty="0" smtClean="0"/>
              <a:t>Smooth and linear functions </a:t>
            </a:r>
            <a:endParaRPr lang="en-US" dirty="0"/>
          </a:p>
        </p:txBody>
      </p:sp>
      <p:pic>
        <p:nvPicPr>
          <p:cNvPr id="27650" name="Picture 2"/>
          <p:cNvPicPr>
            <a:picLocks noChangeAspect="1" noChangeArrowheads="1"/>
          </p:cNvPicPr>
          <p:nvPr/>
        </p:nvPicPr>
        <p:blipFill>
          <a:blip r:embed="rId2" cstate="print"/>
          <a:srcRect/>
          <a:stretch>
            <a:fillRect/>
          </a:stretch>
        </p:blipFill>
        <p:spPr bwMode="auto">
          <a:xfrm>
            <a:off x="1328738" y="2581275"/>
            <a:ext cx="6486525" cy="1695450"/>
          </a:xfrm>
          <a:prstGeom prst="rect">
            <a:avLst/>
          </a:prstGeom>
          <a:noFill/>
          <a:ln w="9525">
            <a:noFill/>
            <a:miter lim="800000"/>
            <a:headEnd/>
            <a:tailEnd/>
          </a:ln>
          <a:effectLst/>
        </p:spPr>
      </p:pic>
      <p:pic>
        <p:nvPicPr>
          <p:cNvPr id="27651" name="Picture 3"/>
          <p:cNvPicPr>
            <a:picLocks noChangeAspect="1" noChangeArrowheads="1"/>
          </p:cNvPicPr>
          <p:nvPr/>
        </p:nvPicPr>
        <p:blipFill>
          <a:blip r:embed="rId3" cstate="print"/>
          <a:srcRect/>
          <a:stretch>
            <a:fillRect/>
          </a:stretch>
        </p:blipFill>
        <p:spPr bwMode="auto">
          <a:xfrm>
            <a:off x="1371600" y="4419600"/>
            <a:ext cx="2362200" cy="1495425"/>
          </a:xfrm>
          <a:prstGeom prst="rect">
            <a:avLst/>
          </a:prstGeom>
          <a:noFill/>
          <a:ln w="9525">
            <a:noFill/>
            <a:miter lim="800000"/>
            <a:headEnd/>
            <a:tailEnd/>
          </a:ln>
          <a:effectLst/>
        </p:spPr>
      </p:pic>
      <p:pic>
        <p:nvPicPr>
          <p:cNvPr id="27652" name="Picture 4"/>
          <p:cNvPicPr>
            <a:picLocks noChangeAspect="1" noChangeArrowheads="1"/>
          </p:cNvPicPr>
          <p:nvPr/>
        </p:nvPicPr>
        <p:blipFill>
          <a:blip r:embed="rId4" cstate="print"/>
          <a:srcRect/>
          <a:stretch>
            <a:fillRect/>
          </a:stretch>
        </p:blipFill>
        <p:spPr bwMode="auto">
          <a:xfrm>
            <a:off x="4038600" y="4419600"/>
            <a:ext cx="2276475" cy="1524000"/>
          </a:xfrm>
          <a:prstGeom prst="rect">
            <a:avLst/>
          </a:prstGeom>
          <a:noFill/>
          <a:ln w="9525">
            <a:noFill/>
            <a:miter lim="800000"/>
            <a:headEnd/>
            <a:tailEnd/>
          </a:ln>
          <a:effectLst/>
        </p:spPr>
      </p:pic>
      <p:pic>
        <p:nvPicPr>
          <p:cNvPr id="27653" name="Picture 5"/>
          <p:cNvPicPr>
            <a:picLocks noChangeAspect="1" noChangeArrowheads="1"/>
          </p:cNvPicPr>
          <p:nvPr/>
        </p:nvPicPr>
        <p:blipFill>
          <a:blip r:embed="rId5" cstate="print"/>
          <a:srcRect/>
          <a:stretch>
            <a:fillRect/>
          </a:stretch>
        </p:blipFill>
        <p:spPr bwMode="auto">
          <a:xfrm>
            <a:off x="6705600" y="4495800"/>
            <a:ext cx="1676400" cy="147637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804DE4B-3723-4FE1-8855-D6B1ABB52E31}"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 objective GA </a:t>
            </a:r>
            <a:endParaRPr lang="en-US" dirty="0"/>
          </a:p>
        </p:txBody>
      </p:sp>
      <p:sp>
        <p:nvSpPr>
          <p:cNvPr id="3" name="Content Placeholder 2"/>
          <p:cNvSpPr>
            <a:spLocks noGrp="1"/>
          </p:cNvSpPr>
          <p:nvPr>
            <p:ph idx="1"/>
          </p:nvPr>
        </p:nvSpPr>
        <p:spPr/>
        <p:txBody>
          <a:bodyPr/>
          <a:lstStyle/>
          <a:p>
            <a:pPr algn="just"/>
            <a:r>
              <a:rPr lang="en-US" dirty="0" smtClean="0"/>
              <a:t>Is a GA with multiple objectives </a:t>
            </a:r>
          </a:p>
          <a:p>
            <a:pPr lvl="1"/>
            <a:r>
              <a:rPr lang="en-US" dirty="0" smtClean="0"/>
              <a:t>Minimum cost of operation and minimum loss over transmission line</a:t>
            </a:r>
          </a:p>
          <a:p>
            <a:pPr algn="just"/>
            <a:r>
              <a:rPr lang="en-US" dirty="0" smtClean="0"/>
              <a:t>Fitness function has to be designed to represent each objective </a:t>
            </a:r>
          </a:p>
          <a:p>
            <a:pPr algn="just"/>
            <a:r>
              <a:rPr lang="en-US" dirty="0" smtClean="0"/>
              <a:t>Each objective may have its own weight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Network topologies </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Neurons can be connected together to form a network </a:t>
            </a:r>
          </a:p>
          <a:p>
            <a:r>
              <a:rPr lang="en-US" dirty="0" smtClean="0"/>
              <a:t>Topology is the way connection is made </a:t>
            </a:r>
          </a:p>
          <a:p>
            <a:r>
              <a:rPr lang="en-US" dirty="0" smtClean="0"/>
              <a:t>In an artificial neural network </a:t>
            </a:r>
          </a:p>
          <a:p>
            <a:pPr lvl="1"/>
            <a:r>
              <a:rPr lang="en-US" dirty="0" smtClean="0"/>
              <a:t>Two or more neurons form a layer, neurons with in a layer will have same activation </a:t>
            </a:r>
          </a:p>
          <a:p>
            <a:pPr lvl="1" algn="just"/>
            <a:r>
              <a:rPr lang="en-US" dirty="0" smtClean="0"/>
              <a:t>Layers will be connected to form network – different layers can have different number of neurons and different types of activation </a:t>
            </a:r>
            <a:endParaRPr lang="en-US" dirty="0"/>
          </a:p>
        </p:txBody>
      </p:sp>
      <p:sp>
        <p:nvSpPr>
          <p:cNvPr id="4" name="Slide Number Placeholder 3"/>
          <p:cNvSpPr>
            <a:spLocks noGrp="1"/>
          </p:cNvSpPr>
          <p:nvPr>
            <p:ph type="sldNum" sz="quarter" idx="12"/>
          </p:nvPr>
        </p:nvSpPr>
        <p:spPr/>
        <p:txBody>
          <a:bodyPr/>
          <a:lstStyle/>
          <a:p>
            <a:fld id="{B804DE4B-3723-4FE1-8855-D6B1ABB52E31}"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3026</Words>
  <Application>Microsoft Office PowerPoint</Application>
  <PresentationFormat>On-screen Show (4:3)</PresentationFormat>
  <Paragraphs>679</Paragraphs>
  <Slides>80</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82" baseType="lpstr">
      <vt:lpstr>Office Theme</vt:lpstr>
      <vt:lpstr>Equation</vt:lpstr>
      <vt:lpstr>Chapter 8</vt:lpstr>
      <vt:lpstr>Artificial Intelligence  -  Topics </vt:lpstr>
      <vt:lpstr>Neural Networks</vt:lpstr>
      <vt:lpstr>Content </vt:lpstr>
      <vt:lpstr>ANN</vt:lpstr>
      <vt:lpstr>Neuron model</vt:lpstr>
      <vt:lpstr>Neuron model cont… </vt:lpstr>
      <vt:lpstr>Common Activation functions </vt:lpstr>
      <vt:lpstr>Network topologies </vt:lpstr>
      <vt:lpstr>Three layer network</vt:lpstr>
      <vt:lpstr>Network topologies </vt:lpstr>
      <vt:lpstr>Training Artificial Neural Network  </vt:lpstr>
      <vt:lpstr>Perceptron </vt:lpstr>
      <vt:lpstr>Example: for the inputs and weights shown determine the outputs </vt:lpstr>
      <vt:lpstr>The inverse problem- how to decide the weights values </vt:lpstr>
      <vt:lpstr>Hebbian learning rule </vt:lpstr>
      <vt:lpstr>Example </vt:lpstr>
      <vt:lpstr>W-H learning rule </vt:lpstr>
      <vt:lpstr>Multi-layer feed forward </vt:lpstr>
      <vt:lpstr>Example </vt:lpstr>
      <vt:lpstr>Slide 21</vt:lpstr>
      <vt:lpstr>Slide 22</vt:lpstr>
      <vt:lpstr>Slide 23</vt:lpstr>
      <vt:lpstr>Jordan Network </vt:lpstr>
      <vt:lpstr>Jordan network </vt:lpstr>
      <vt:lpstr>Elman network</vt:lpstr>
      <vt:lpstr>Elman network </vt:lpstr>
      <vt:lpstr>The Hopfield networks</vt:lpstr>
      <vt:lpstr>Hopfield Network </vt:lpstr>
      <vt:lpstr>Hopfield network</vt:lpstr>
      <vt:lpstr>Hopfield network</vt:lpstr>
      <vt:lpstr>Hopfield network </vt:lpstr>
      <vt:lpstr>Boltzmann machines </vt:lpstr>
      <vt:lpstr>Dynamic networks in MATLAB</vt:lpstr>
      <vt:lpstr>Fuzzy logic and its application in Biomedical modeling</vt:lpstr>
      <vt:lpstr>Contents </vt:lpstr>
      <vt:lpstr>1 Fuzzy set </vt:lpstr>
      <vt:lpstr>Degree of membership</vt:lpstr>
      <vt:lpstr>Fuzzy set cont…</vt:lpstr>
      <vt:lpstr>2 fuzzy Logic </vt:lpstr>
      <vt:lpstr>Fuzzy relations cont… </vt:lpstr>
      <vt:lpstr>Example: Two fuzzy sets A and B are defined as follows </vt:lpstr>
      <vt:lpstr>Fuzzy Rules  </vt:lpstr>
      <vt:lpstr>Fuzzy logic control </vt:lpstr>
      <vt:lpstr>Fuzzification </vt:lpstr>
      <vt:lpstr>Inference mechanism </vt:lpstr>
      <vt:lpstr>Defuzzification</vt:lpstr>
      <vt:lpstr>Applications </vt:lpstr>
      <vt:lpstr>BLOCK DIAGRAM</vt:lpstr>
      <vt:lpstr>Evolutionary algorithms and genetic algorithm   </vt:lpstr>
      <vt:lpstr>Content </vt:lpstr>
      <vt:lpstr>Evolutionary computing and genetic algorithm </vt:lpstr>
      <vt:lpstr>Evolutionary algorithms- Particle Swarm Optimization (PSO)</vt:lpstr>
      <vt:lpstr>Particle Swarm Optimization (PSO)</vt:lpstr>
      <vt:lpstr>Particle Swarm Optimization (PSO)</vt:lpstr>
      <vt:lpstr>Particle Swarm Optimization (PSO)</vt:lpstr>
      <vt:lpstr>Particle Swarm Optimization (PSO)</vt:lpstr>
      <vt:lpstr>Particle Swarm Optimization (PSO)</vt:lpstr>
      <vt:lpstr>Particle Swarm Optimization (PSO)</vt:lpstr>
      <vt:lpstr>Comparison with other evolutionary computation techniques</vt:lpstr>
      <vt:lpstr>Variants of PSO</vt:lpstr>
      <vt:lpstr>Genetic Algorithm</vt:lpstr>
      <vt:lpstr>Introduction to Generic algorithm</vt:lpstr>
      <vt:lpstr>Basic elements of GA  </vt:lpstr>
      <vt:lpstr>Basic elements cont… </vt:lpstr>
      <vt:lpstr>Basic elements cont… </vt:lpstr>
      <vt:lpstr>Operators in GA</vt:lpstr>
      <vt:lpstr>Mutation: Local Modification</vt:lpstr>
      <vt:lpstr>Crossover: Recombination</vt:lpstr>
      <vt:lpstr>Cross over for real coding</vt:lpstr>
      <vt:lpstr>Single arithmetic crossover</vt:lpstr>
      <vt:lpstr>Simple arithmetic crossover</vt:lpstr>
      <vt:lpstr>Whole arithmetic crossover</vt:lpstr>
      <vt:lpstr>Evaluation</vt:lpstr>
      <vt:lpstr>Deletion</vt:lpstr>
      <vt:lpstr>Design of objective function</vt:lpstr>
      <vt:lpstr>Slide 77</vt:lpstr>
      <vt:lpstr>Simple Genetic Algorithm</vt:lpstr>
      <vt:lpstr>Example: find the solution of the following unconstrained optimization of three variable </vt:lpstr>
      <vt:lpstr>Multi objective GA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43</cp:revision>
  <dcterms:created xsi:type="dcterms:W3CDTF">2018-07-11T21:05:47Z</dcterms:created>
  <dcterms:modified xsi:type="dcterms:W3CDTF">2018-07-17T14:32:14Z</dcterms:modified>
</cp:coreProperties>
</file>