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1" r:id="rId3"/>
  </p:sldMasterIdLst>
  <p:notesMasterIdLst>
    <p:notesMasterId r:id="rId33"/>
  </p:notesMasterIdLst>
  <p:handoutMasterIdLst>
    <p:handoutMasterId r:id="rId34"/>
  </p:handoutMasterIdLst>
  <p:sldIdLst>
    <p:sldId id="257" r:id="rId4"/>
    <p:sldId id="386" r:id="rId5"/>
    <p:sldId id="388" r:id="rId6"/>
    <p:sldId id="389" r:id="rId7"/>
    <p:sldId id="390" r:id="rId8"/>
    <p:sldId id="391" r:id="rId9"/>
    <p:sldId id="403" r:id="rId10"/>
    <p:sldId id="392" r:id="rId11"/>
    <p:sldId id="259" r:id="rId12"/>
    <p:sldId id="408" r:id="rId13"/>
    <p:sldId id="324" r:id="rId14"/>
    <p:sldId id="325" r:id="rId15"/>
    <p:sldId id="328" r:id="rId16"/>
    <p:sldId id="331" r:id="rId17"/>
    <p:sldId id="373" r:id="rId18"/>
    <p:sldId id="355" r:id="rId19"/>
    <p:sldId id="266" r:id="rId20"/>
    <p:sldId id="317" r:id="rId21"/>
    <p:sldId id="316" r:id="rId22"/>
    <p:sldId id="279" r:id="rId23"/>
    <p:sldId id="394" r:id="rId24"/>
    <p:sldId id="396" r:id="rId25"/>
    <p:sldId id="400" r:id="rId26"/>
    <p:sldId id="401" r:id="rId27"/>
    <p:sldId id="402" r:id="rId28"/>
    <p:sldId id="404" r:id="rId29"/>
    <p:sldId id="405" r:id="rId30"/>
    <p:sldId id="406" r:id="rId31"/>
    <p:sldId id="407"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3841" autoAdjust="0"/>
  </p:normalViewPr>
  <p:slideViewPr>
    <p:cSldViewPr snapToObjects="1">
      <p:cViewPr varScale="1">
        <p:scale>
          <a:sx n="70" d="100"/>
          <a:sy n="70" d="100"/>
        </p:scale>
        <p:origin x="1350"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6589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6589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6589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2B402DB-85AE-4425-9EEE-657F0EC59C66}" type="slidenum">
              <a:rPr lang="en-US"/>
              <a:pPr/>
              <a:t>‹#›</a:t>
            </a:fld>
            <a:endParaRPr lang="en-US"/>
          </a:p>
        </p:txBody>
      </p:sp>
    </p:spTree>
    <p:extLst>
      <p:ext uri="{BB962C8B-B14F-4D97-AF65-F5344CB8AC3E}">
        <p14:creationId xmlns:p14="http://schemas.microsoft.com/office/powerpoint/2010/main" val="268514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024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024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B4D3775-D05F-44F1-AAEB-99BE9BA30B9B}" type="slidenum">
              <a:rPr lang="en-US"/>
              <a:pPr/>
              <a:t>‹#›</a:t>
            </a:fld>
            <a:endParaRPr lang="en-US"/>
          </a:p>
        </p:txBody>
      </p:sp>
    </p:spTree>
    <p:extLst>
      <p:ext uri="{BB962C8B-B14F-4D97-AF65-F5344CB8AC3E}">
        <p14:creationId xmlns:p14="http://schemas.microsoft.com/office/powerpoint/2010/main" val="29645071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D3775-D05F-44F1-AAEB-99BE9BA30B9B}" type="slidenum">
              <a:rPr lang="en-US" smtClean="0"/>
              <a:pPr/>
              <a:t>1</a:t>
            </a:fld>
            <a:endParaRPr lang="en-US"/>
          </a:p>
        </p:txBody>
      </p:sp>
    </p:spTree>
    <p:extLst>
      <p:ext uri="{BB962C8B-B14F-4D97-AF65-F5344CB8AC3E}">
        <p14:creationId xmlns:p14="http://schemas.microsoft.com/office/powerpoint/2010/main" val="45381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rgbClr val="000000"/>
                </a:solidFill>
                <a:cs typeface="Times New Roman" pitchFamily="18" charset="0"/>
              </a:rPr>
              <a:t>These are the oldest of the tool materials dating back hundreds of years. In simple terms it is a high carbon steel (steel which contains about 0.9 to 1.3% carbon).</a:t>
            </a:r>
            <a:r>
              <a:rPr lang="en-US" sz="1400" dirty="0" smtClean="0"/>
              <a:t> Inexpensive, easily shaped, sharpened. No sufficient hardness and wear resistance. Limited to low cutting speed operation</a:t>
            </a:r>
          </a:p>
          <a:p>
            <a:r>
              <a:rPr lang="en-IN" sz="1400" dirty="0" smtClean="0"/>
              <a:t>It is the oldest of tool material. The carbon content is 0.6~1.5% with small quantities of silicon, chromium, manganese, and vanadium to refine grain size. Maximum hardness is about HRC 62. This material has low wear resistance and low hot hardness. The use of these materials now is very limited.</a:t>
            </a:r>
          </a:p>
          <a:p>
            <a:pPr lvl="1"/>
            <a:r>
              <a:rPr lang="en-US" altLang="zh-TW" sz="1400" dirty="0" smtClean="0">
                <a:ea typeface="新細明體" charset="-120"/>
              </a:rPr>
              <a:t>medium alloy steels</a:t>
            </a:r>
          </a:p>
          <a:p>
            <a:pPr lvl="1"/>
            <a:r>
              <a:rPr lang="en-US" altLang="zh-TW" sz="1400" dirty="0" smtClean="0">
                <a:ea typeface="新細明體" charset="-120"/>
              </a:rPr>
              <a:t>poor properties above 200</a:t>
            </a:r>
            <a:r>
              <a:rPr lang="en-US" altLang="zh-TW" sz="1400" baseline="30000" dirty="0" smtClean="0">
                <a:ea typeface="新細明體" charset="-120"/>
              </a:rPr>
              <a:t>O</a:t>
            </a:r>
            <a:r>
              <a:rPr lang="en-US" altLang="zh-TW" sz="1400" dirty="0" smtClean="0">
                <a:ea typeface="新細明體" charset="-120"/>
              </a:rPr>
              <a:t>C</a:t>
            </a:r>
          </a:p>
          <a:p>
            <a:pPr lvl="1"/>
            <a:r>
              <a:rPr lang="en-US" altLang="zh-TW" sz="1400" dirty="0" smtClean="0">
                <a:ea typeface="新細明體" charset="-120"/>
              </a:rPr>
              <a:t>Inexpensive</a:t>
            </a:r>
          </a:p>
          <a:p>
            <a:pPr lvl="1"/>
            <a:r>
              <a:rPr lang="en-US" altLang="zh-TW" sz="1400" dirty="0" smtClean="0">
                <a:ea typeface="新細明體" charset="-120"/>
              </a:rPr>
              <a:t>Uses: Taps and core drills for machining soft materials and wood working tools</a:t>
            </a:r>
          </a:p>
          <a:p>
            <a:endParaRPr lang="en-IN" dirty="0"/>
          </a:p>
        </p:txBody>
      </p:sp>
      <p:sp>
        <p:nvSpPr>
          <p:cNvPr id="4" name="Slide Number Placeholder 3"/>
          <p:cNvSpPr>
            <a:spLocks noGrp="1"/>
          </p:cNvSpPr>
          <p:nvPr>
            <p:ph type="sldNum" sz="quarter" idx="10"/>
          </p:nvPr>
        </p:nvSpPr>
        <p:spPr/>
        <p:txBody>
          <a:bodyPr/>
          <a:lstStyle/>
          <a:p>
            <a:fld id="{CB4D3775-D05F-44F1-AAEB-99BE9BA30B9B}" type="slidenum">
              <a:rPr lang="en-US" smtClean="0"/>
              <a:pPr/>
              <a:t>11</a:t>
            </a:fld>
            <a:endParaRPr lang="en-US"/>
          </a:p>
        </p:txBody>
      </p:sp>
    </p:spTree>
    <p:extLst>
      <p:ext uri="{BB962C8B-B14F-4D97-AF65-F5344CB8AC3E}">
        <p14:creationId xmlns:p14="http://schemas.microsoft.com/office/powerpoint/2010/main" val="302585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257300" y="720725"/>
            <a:ext cx="4800600" cy="3600450"/>
          </a:xfrm>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2BD2BF49-41CE-4977-BF18-DCC80AAF89B9}" type="slidenum">
              <a:rPr lang="en-US" smtClean="0"/>
              <a:pPr/>
              <a:t>20</a:t>
            </a:fld>
            <a:endParaRPr lang="en-US" smtClean="0"/>
          </a:p>
        </p:txBody>
      </p:sp>
    </p:spTree>
    <p:extLst>
      <p:ext uri="{BB962C8B-B14F-4D97-AF65-F5344CB8AC3E}">
        <p14:creationId xmlns:p14="http://schemas.microsoft.com/office/powerpoint/2010/main" val="388308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IN" sz="2400" i="1" dirty="0" smtClean="0"/>
              <a:t>This second possibility applies in two cases,</a:t>
            </a:r>
          </a:p>
          <a:p>
            <a:pPr marL="971550" lvl="1" indent="-571500">
              <a:spcBef>
                <a:spcPts val="1200"/>
              </a:spcBef>
              <a:buFontTx/>
              <a:buAutoNum type="romanLcParenBoth"/>
            </a:pPr>
            <a:r>
              <a:rPr lang="en-IN" sz="2000" dirty="0" smtClean="0"/>
              <a:t>when the resource for tool </a:t>
            </a:r>
            <a:r>
              <a:rPr lang="en-IN" sz="2000" dirty="0" err="1" smtClean="0"/>
              <a:t>resharpening</a:t>
            </a:r>
            <a:r>
              <a:rPr lang="en-IN" sz="2000" dirty="0" smtClean="0"/>
              <a:t> is exhausted.</a:t>
            </a:r>
          </a:p>
          <a:p>
            <a:pPr marL="971550" lvl="1" indent="-571500">
              <a:spcBef>
                <a:spcPts val="1200"/>
              </a:spcBef>
              <a:buFontTx/>
              <a:buAutoNum type="romanLcParenBoth"/>
            </a:pPr>
            <a:r>
              <a:rPr lang="en-IN" sz="2000" dirty="0" smtClean="0"/>
              <a:t>the tool does not allow for </a:t>
            </a:r>
            <a:r>
              <a:rPr lang="en-IN" sz="2000" dirty="0" err="1" smtClean="0"/>
              <a:t>resharpening</a:t>
            </a:r>
            <a:r>
              <a:rPr lang="en-IN" sz="2000" dirty="0" smtClean="0"/>
              <a:t>, e.g. in case of the </a:t>
            </a:r>
            <a:r>
              <a:rPr lang="en-IN" sz="2000" dirty="0" err="1" smtClean="0"/>
              <a:t>indexable</a:t>
            </a:r>
            <a:r>
              <a:rPr lang="en-IN" sz="2000" dirty="0" smtClean="0"/>
              <a:t> carbide inserts</a:t>
            </a:r>
          </a:p>
          <a:p>
            <a:endParaRPr lang="en-US" dirty="0"/>
          </a:p>
        </p:txBody>
      </p:sp>
      <p:sp>
        <p:nvSpPr>
          <p:cNvPr id="4" name="Slide Number Placeholder 3"/>
          <p:cNvSpPr>
            <a:spLocks noGrp="1"/>
          </p:cNvSpPr>
          <p:nvPr>
            <p:ph type="sldNum" sz="quarter" idx="10"/>
          </p:nvPr>
        </p:nvSpPr>
        <p:spPr/>
        <p:txBody>
          <a:bodyPr/>
          <a:lstStyle/>
          <a:p>
            <a:pPr>
              <a:defRPr/>
            </a:pPr>
            <a:fld id="{C104FA1E-F9F2-49AA-B38D-510A11C6AE5D}"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76720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r>
              <a:rPr lang="en-US" smtClean="0"/>
              <a:t>ME477</a:t>
            </a:r>
            <a:endParaRPr lang="en-US"/>
          </a:p>
        </p:txBody>
      </p:sp>
      <p:sp>
        <p:nvSpPr>
          <p:cNvPr id="5" name="Footer Placeholder 4"/>
          <p:cNvSpPr>
            <a:spLocks noGrp="1"/>
          </p:cNvSpPr>
          <p:nvPr>
            <p:ph type="ftr" sz="quarter" idx="11"/>
          </p:nvPr>
        </p:nvSpPr>
        <p:spPr/>
        <p:txBody>
          <a:bodyPr/>
          <a:lstStyle>
            <a:lvl1pPr>
              <a:defRPr/>
            </a:lvl1pPr>
          </a:lstStyle>
          <a:p>
            <a:r>
              <a:rPr lang="en-US" smtClean="0"/>
              <a:t>Dr. R. Robinson Gnanadurai</a:t>
            </a:r>
            <a:endParaRPr lang="en-US"/>
          </a:p>
        </p:txBody>
      </p:sp>
      <p:sp>
        <p:nvSpPr>
          <p:cNvPr id="6" name="Slide Number Placeholder 5"/>
          <p:cNvSpPr>
            <a:spLocks noGrp="1"/>
          </p:cNvSpPr>
          <p:nvPr>
            <p:ph type="sldNum" sz="quarter" idx="12"/>
          </p:nvPr>
        </p:nvSpPr>
        <p:spPr/>
        <p:txBody>
          <a:bodyPr/>
          <a:lstStyle>
            <a:lvl1pPr>
              <a:defRPr/>
            </a:lvl1pPr>
          </a:lstStyle>
          <a:p>
            <a:fld id="{800EA1A9-EF85-4D29-B9BC-5F7CE19C3D01}"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r>
              <a:rPr lang="en-US" smtClean="0"/>
              <a:t>ME477</a:t>
            </a:r>
            <a:endParaRPr lang="en-US"/>
          </a:p>
        </p:txBody>
      </p:sp>
      <p:sp>
        <p:nvSpPr>
          <p:cNvPr id="5" name="Footer Placeholder 4"/>
          <p:cNvSpPr>
            <a:spLocks noGrp="1"/>
          </p:cNvSpPr>
          <p:nvPr>
            <p:ph type="ftr" sz="quarter" idx="11"/>
          </p:nvPr>
        </p:nvSpPr>
        <p:spPr/>
        <p:txBody>
          <a:bodyPr/>
          <a:lstStyle>
            <a:lvl1pPr>
              <a:defRPr/>
            </a:lvl1pPr>
          </a:lstStyle>
          <a:p>
            <a:r>
              <a:rPr lang="en-US" smtClean="0"/>
              <a:t>Dr. R. Robinson Gnanadurai</a:t>
            </a:r>
            <a:endParaRPr lang="en-US"/>
          </a:p>
        </p:txBody>
      </p:sp>
      <p:sp>
        <p:nvSpPr>
          <p:cNvPr id="6" name="Slide Number Placeholder 5"/>
          <p:cNvSpPr>
            <a:spLocks noGrp="1"/>
          </p:cNvSpPr>
          <p:nvPr>
            <p:ph type="sldNum" sz="quarter" idx="12"/>
          </p:nvPr>
        </p:nvSpPr>
        <p:spPr/>
        <p:txBody>
          <a:bodyPr/>
          <a:lstStyle>
            <a:lvl1pPr>
              <a:defRPr/>
            </a:lvl1pPr>
          </a:lstStyle>
          <a:p>
            <a:fld id="{590CB85E-1222-4824-85D3-90E2943B556B}"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r>
              <a:rPr lang="en-US" smtClean="0"/>
              <a:t>ME477</a:t>
            </a:r>
            <a:endParaRPr lang="en-US"/>
          </a:p>
        </p:txBody>
      </p:sp>
      <p:sp>
        <p:nvSpPr>
          <p:cNvPr id="5" name="Footer Placeholder 4"/>
          <p:cNvSpPr>
            <a:spLocks noGrp="1"/>
          </p:cNvSpPr>
          <p:nvPr>
            <p:ph type="ftr" sz="quarter" idx="11"/>
          </p:nvPr>
        </p:nvSpPr>
        <p:spPr/>
        <p:txBody>
          <a:bodyPr/>
          <a:lstStyle>
            <a:lvl1pPr>
              <a:defRPr/>
            </a:lvl1pPr>
          </a:lstStyle>
          <a:p>
            <a:r>
              <a:rPr lang="en-US" smtClean="0"/>
              <a:t>Dr. R. Robinson Gnanadurai</a:t>
            </a:r>
            <a:endParaRPr lang="en-US"/>
          </a:p>
        </p:txBody>
      </p:sp>
      <p:sp>
        <p:nvSpPr>
          <p:cNvPr id="6" name="Slide Number Placeholder 5"/>
          <p:cNvSpPr>
            <a:spLocks noGrp="1"/>
          </p:cNvSpPr>
          <p:nvPr>
            <p:ph type="sldNum" sz="quarter" idx="12"/>
          </p:nvPr>
        </p:nvSpPr>
        <p:spPr/>
        <p:txBody>
          <a:bodyPr/>
          <a:lstStyle>
            <a:lvl1pPr>
              <a:defRPr/>
            </a:lvl1pPr>
          </a:lstStyle>
          <a:p>
            <a:fld id="{01166242-22EC-4911-B2D1-CAA5775A33DD}"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ME477</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Dr. R. Robinson Gnanadurai</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F065F90-5C75-4835-8008-DEC86F3804A4}"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4478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85800" y="38481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ME477</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Dr. R. Robinson Gnanadurai</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AB82DDC-4521-4A44-83A1-E46FDCC8DB6F}"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itle 1"/>
          <p:cNvSpPr>
            <a:spLocks noGrp="1"/>
          </p:cNvSpPr>
          <p:nvPr>
            <p:ph type="title"/>
          </p:nvPr>
        </p:nvSpPr>
        <p:spPr>
          <a:xfrm>
            <a:off x="282580" y="0"/>
            <a:ext cx="8861425" cy="457200"/>
          </a:xfrm>
        </p:spPr>
        <p:txBody>
          <a:bodyPr/>
          <a:lstStyle/>
          <a:p>
            <a:r>
              <a:rPr lang="en-US" dirty="0" smtClean="0"/>
              <a:t>Click to edit Master title style</a:t>
            </a:r>
            <a:endParaRPr lang="en-US" dirty="0"/>
          </a:p>
        </p:txBody>
      </p:sp>
      <p:sp>
        <p:nvSpPr>
          <p:cNvPr id="4" name="Rectangle 12"/>
          <p:cNvSpPr>
            <a:spLocks noGrp="1" noChangeArrowheads="1"/>
          </p:cNvSpPr>
          <p:nvPr>
            <p:ph type="sldNum" sz="quarter" idx="10"/>
          </p:nvPr>
        </p:nvSpPr>
        <p:spPr>
          <a:xfrm>
            <a:off x="7924514" y="6629683"/>
            <a:ext cx="914977" cy="228319"/>
          </a:xfrm>
          <a:prstGeom prst="rect">
            <a:avLst/>
          </a:prstGeom>
        </p:spPr>
        <p:txBody>
          <a:bodyPr lIns="87278" tIns="43639" rIns="87278" bIns="43639"/>
          <a:lstStyle>
            <a:lvl1pPr>
              <a:defRPr/>
            </a:lvl1pPr>
          </a:lstStyle>
          <a:p>
            <a:pPr>
              <a:defRPr/>
            </a:pPr>
            <a:r>
              <a:rPr lang="en-US"/>
              <a:t>9/12/2006</a:t>
            </a:r>
          </a:p>
        </p:txBody>
      </p:sp>
      <p:sp>
        <p:nvSpPr>
          <p:cNvPr id="2" name="Date Placeholder 1"/>
          <p:cNvSpPr>
            <a:spLocks noGrp="1"/>
          </p:cNvSpPr>
          <p:nvPr>
            <p:ph type="dt" sz="half" idx="11"/>
          </p:nvPr>
        </p:nvSpPr>
        <p:spPr/>
        <p:txBody>
          <a:bodyPr/>
          <a:lstStyle/>
          <a:p>
            <a:r>
              <a:rPr lang="en-US" smtClean="0"/>
              <a:t>ME477</a:t>
            </a:r>
            <a:endParaRPr lang="en-US"/>
          </a:p>
        </p:txBody>
      </p:sp>
      <p:sp>
        <p:nvSpPr>
          <p:cNvPr id="5" name="Footer Placeholder 4"/>
          <p:cNvSpPr>
            <a:spLocks noGrp="1"/>
          </p:cNvSpPr>
          <p:nvPr>
            <p:ph type="ftr" sz="quarter" idx="12"/>
          </p:nvPr>
        </p:nvSpPr>
        <p:spPr/>
        <p:txBody>
          <a:bodyPr/>
          <a:lstStyle/>
          <a:p>
            <a:r>
              <a:rPr lang="en-US" smtClean="0"/>
              <a:t>Dr. R. Robinson Gnanadurai</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R.Robinson Gnanadurai</a:t>
            </a:r>
            <a:endParaRPr lang="en-US">
              <a:solidFill>
                <a:srgbClr val="000000">
                  <a:tint val="75000"/>
                </a:srgbClr>
              </a:solidFill>
            </a:endParaRPr>
          </a:p>
        </p:txBody>
      </p:sp>
    </p:spTree>
    <p:extLst>
      <p:ext uri="{BB962C8B-B14F-4D97-AF65-F5344CB8AC3E}">
        <p14:creationId xmlns:p14="http://schemas.microsoft.com/office/powerpoint/2010/main" val="13221053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000000">
                    <a:tint val="75000"/>
                  </a:srgbClr>
                </a:solidFill>
              </a:rPr>
              <a:t>R.Robinson Gnanadurai</a:t>
            </a:r>
            <a:endParaRPr lang="en-US">
              <a:solidFill>
                <a:srgbClr val="000000">
                  <a:tint val="75000"/>
                </a:srgbClr>
              </a:solidFill>
            </a:endParaRPr>
          </a:p>
        </p:txBody>
      </p:sp>
    </p:spTree>
    <p:extLst>
      <p:ext uri="{BB962C8B-B14F-4D97-AF65-F5344CB8AC3E}">
        <p14:creationId xmlns:p14="http://schemas.microsoft.com/office/powerpoint/2010/main" val="2436241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9327394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015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a:cs typeface="Arial" charset="0"/>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4627D26-E5A1-469A-BAC3-5C9C48C4A906}" type="slidenum">
              <a:rPr lang="en-US">
                <a:solidFill>
                  <a:srgbClr val="000000"/>
                </a:solidFill>
                <a:cs typeface="Arial" panose="020B0604020202020204" pitchFamily="34" charset="0"/>
              </a:rPr>
              <a:pPr>
                <a:defRPr/>
              </a:pPr>
              <a:t>‹#›</a:t>
            </a:fld>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401839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r>
              <a:rPr lang="en-US" smtClean="0"/>
              <a:t>ME477</a:t>
            </a:r>
            <a:endParaRPr lang="en-US"/>
          </a:p>
        </p:txBody>
      </p:sp>
      <p:sp>
        <p:nvSpPr>
          <p:cNvPr id="5" name="Footer Placeholder 4"/>
          <p:cNvSpPr>
            <a:spLocks noGrp="1"/>
          </p:cNvSpPr>
          <p:nvPr>
            <p:ph type="ftr" sz="quarter" idx="11"/>
          </p:nvPr>
        </p:nvSpPr>
        <p:spPr/>
        <p:txBody>
          <a:bodyPr/>
          <a:lstStyle>
            <a:lvl1pPr>
              <a:defRPr/>
            </a:lvl1pPr>
          </a:lstStyle>
          <a:p>
            <a:r>
              <a:rPr lang="en-US" smtClean="0"/>
              <a:t>Dr. R. Robinson Gnanadurai</a:t>
            </a:r>
            <a:endParaRPr lang="en-US"/>
          </a:p>
        </p:txBody>
      </p:sp>
      <p:sp>
        <p:nvSpPr>
          <p:cNvPr id="6" name="Slide Number Placeholder 5"/>
          <p:cNvSpPr>
            <a:spLocks noGrp="1"/>
          </p:cNvSpPr>
          <p:nvPr>
            <p:ph type="sldNum" sz="quarter" idx="12"/>
          </p:nvPr>
        </p:nvSpPr>
        <p:spPr/>
        <p:txBody>
          <a:bodyPr/>
          <a:lstStyle>
            <a:lvl1pPr>
              <a:defRPr/>
            </a:lvl1pPr>
          </a:lstStyle>
          <a:p>
            <a:fld id="{AF99BE77-7537-437B-A2D7-53FE42F1B167}"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ME477</a:t>
            </a:r>
            <a:endParaRPr lang="en-US"/>
          </a:p>
        </p:txBody>
      </p:sp>
      <p:sp>
        <p:nvSpPr>
          <p:cNvPr id="5" name="Footer Placeholder 4"/>
          <p:cNvSpPr>
            <a:spLocks noGrp="1"/>
          </p:cNvSpPr>
          <p:nvPr>
            <p:ph type="ftr" sz="quarter" idx="11"/>
          </p:nvPr>
        </p:nvSpPr>
        <p:spPr/>
        <p:txBody>
          <a:bodyPr/>
          <a:lstStyle>
            <a:lvl1pPr>
              <a:defRPr/>
            </a:lvl1pPr>
          </a:lstStyle>
          <a:p>
            <a:r>
              <a:rPr lang="en-US" smtClean="0"/>
              <a:t>Dr. R. Robinson Gnanadurai</a:t>
            </a:r>
            <a:endParaRPr lang="en-US"/>
          </a:p>
        </p:txBody>
      </p:sp>
      <p:sp>
        <p:nvSpPr>
          <p:cNvPr id="6" name="Slide Number Placeholder 5"/>
          <p:cNvSpPr>
            <a:spLocks noGrp="1"/>
          </p:cNvSpPr>
          <p:nvPr>
            <p:ph type="sldNum" sz="quarter" idx="12"/>
          </p:nvPr>
        </p:nvSpPr>
        <p:spPr/>
        <p:txBody>
          <a:bodyPr/>
          <a:lstStyle>
            <a:lvl1pPr>
              <a:defRPr/>
            </a:lvl1pPr>
          </a:lstStyle>
          <a:p>
            <a:fld id="{54CB1F01-6472-4B6E-AE0C-9F6FEC4FEF2A}"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r>
              <a:rPr lang="en-US" smtClean="0"/>
              <a:t>ME477</a:t>
            </a:r>
            <a:endParaRPr lang="en-US"/>
          </a:p>
        </p:txBody>
      </p:sp>
      <p:sp>
        <p:nvSpPr>
          <p:cNvPr id="6" name="Footer Placeholder 5"/>
          <p:cNvSpPr>
            <a:spLocks noGrp="1"/>
          </p:cNvSpPr>
          <p:nvPr>
            <p:ph type="ftr" sz="quarter" idx="11"/>
          </p:nvPr>
        </p:nvSpPr>
        <p:spPr/>
        <p:txBody>
          <a:bodyPr/>
          <a:lstStyle>
            <a:lvl1pPr>
              <a:defRPr/>
            </a:lvl1pPr>
          </a:lstStyle>
          <a:p>
            <a:r>
              <a:rPr lang="en-US" smtClean="0"/>
              <a:t>Dr. R. Robinson Gnanadurai</a:t>
            </a:r>
            <a:endParaRPr lang="en-US"/>
          </a:p>
        </p:txBody>
      </p:sp>
      <p:sp>
        <p:nvSpPr>
          <p:cNvPr id="7" name="Slide Number Placeholder 6"/>
          <p:cNvSpPr>
            <a:spLocks noGrp="1"/>
          </p:cNvSpPr>
          <p:nvPr>
            <p:ph type="sldNum" sz="quarter" idx="12"/>
          </p:nvPr>
        </p:nvSpPr>
        <p:spPr/>
        <p:txBody>
          <a:bodyPr/>
          <a:lstStyle>
            <a:lvl1pPr>
              <a:defRPr/>
            </a:lvl1pPr>
          </a:lstStyle>
          <a:p>
            <a:fld id="{FF5A78EB-EFD5-4073-A3A1-0E91F615D2A7}"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r>
              <a:rPr lang="en-US" smtClean="0"/>
              <a:t>ME477</a:t>
            </a:r>
            <a:endParaRPr lang="en-US"/>
          </a:p>
        </p:txBody>
      </p:sp>
      <p:sp>
        <p:nvSpPr>
          <p:cNvPr id="8" name="Footer Placeholder 7"/>
          <p:cNvSpPr>
            <a:spLocks noGrp="1"/>
          </p:cNvSpPr>
          <p:nvPr>
            <p:ph type="ftr" sz="quarter" idx="11"/>
          </p:nvPr>
        </p:nvSpPr>
        <p:spPr/>
        <p:txBody>
          <a:bodyPr/>
          <a:lstStyle>
            <a:lvl1pPr>
              <a:defRPr/>
            </a:lvl1pPr>
          </a:lstStyle>
          <a:p>
            <a:r>
              <a:rPr lang="en-US" smtClean="0"/>
              <a:t>Dr. R. Robinson Gnanadurai</a:t>
            </a:r>
            <a:endParaRPr lang="en-US"/>
          </a:p>
        </p:txBody>
      </p:sp>
      <p:sp>
        <p:nvSpPr>
          <p:cNvPr id="9" name="Slide Number Placeholder 8"/>
          <p:cNvSpPr>
            <a:spLocks noGrp="1"/>
          </p:cNvSpPr>
          <p:nvPr>
            <p:ph type="sldNum" sz="quarter" idx="12"/>
          </p:nvPr>
        </p:nvSpPr>
        <p:spPr/>
        <p:txBody>
          <a:bodyPr/>
          <a:lstStyle>
            <a:lvl1pPr>
              <a:defRPr/>
            </a:lvl1pPr>
          </a:lstStyle>
          <a:p>
            <a:fld id="{564FC99E-ABFE-4B8B-A7A4-F99258F1DA17}"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r>
              <a:rPr lang="en-US" smtClean="0"/>
              <a:t>ME477</a:t>
            </a:r>
            <a:endParaRPr lang="en-US"/>
          </a:p>
        </p:txBody>
      </p:sp>
      <p:sp>
        <p:nvSpPr>
          <p:cNvPr id="4" name="Footer Placeholder 3"/>
          <p:cNvSpPr>
            <a:spLocks noGrp="1"/>
          </p:cNvSpPr>
          <p:nvPr>
            <p:ph type="ftr" sz="quarter" idx="11"/>
          </p:nvPr>
        </p:nvSpPr>
        <p:spPr/>
        <p:txBody>
          <a:bodyPr/>
          <a:lstStyle>
            <a:lvl1pPr>
              <a:defRPr/>
            </a:lvl1pPr>
          </a:lstStyle>
          <a:p>
            <a:r>
              <a:rPr lang="en-US" smtClean="0"/>
              <a:t>Dr. R. Robinson Gnanadurai</a:t>
            </a:r>
            <a:endParaRPr lang="en-US"/>
          </a:p>
        </p:txBody>
      </p:sp>
      <p:sp>
        <p:nvSpPr>
          <p:cNvPr id="5" name="Slide Number Placeholder 4"/>
          <p:cNvSpPr>
            <a:spLocks noGrp="1"/>
          </p:cNvSpPr>
          <p:nvPr>
            <p:ph type="sldNum" sz="quarter" idx="12"/>
          </p:nvPr>
        </p:nvSpPr>
        <p:spPr/>
        <p:txBody>
          <a:bodyPr/>
          <a:lstStyle>
            <a:lvl1pPr>
              <a:defRPr/>
            </a:lvl1pPr>
          </a:lstStyle>
          <a:p>
            <a:fld id="{93434070-FAC6-40AE-B6EB-8B57C807D57B}"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ME477</a:t>
            </a:r>
            <a:endParaRPr lang="en-US"/>
          </a:p>
        </p:txBody>
      </p:sp>
      <p:sp>
        <p:nvSpPr>
          <p:cNvPr id="3" name="Footer Placeholder 2"/>
          <p:cNvSpPr>
            <a:spLocks noGrp="1"/>
          </p:cNvSpPr>
          <p:nvPr>
            <p:ph type="ftr" sz="quarter" idx="11"/>
          </p:nvPr>
        </p:nvSpPr>
        <p:spPr/>
        <p:txBody>
          <a:bodyPr/>
          <a:lstStyle>
            <a:lvl1pPr>
              <a:defRPr/>
            </a:lvl1pPr>
          </a:lstStyle>
          <a:p>
            <a:r>
              <a:rPr lang="en-US" smtClean="0"/>
              <a:t>Dr. R. Robinson Gnanadurai</a:t>
            </a:r>
            <a:endParaRPr lang="en-US"/>
          </a:p>
        </p:txBody>
      </p:sp>
      <p:sp>
        <p:nvSpPr>
          <p:cNvPr id="4" name="Slide Number Placeholder 3"/>
          <p:cNvSpPr>
            <a:spLocks noGrp="1"/>
          </p:cNvSpPr>
          <p:nvPr>
            <p:ph type="sldNum" sz="quarter" idx="12"/>
          </p:nvPr>
        </p:nvSpPr>
        <p:spPr/>
        <p:txBody>
          <a:bodyPr/>
          <a:lstStyle>
            <a:lvl1pPr>
              <a:defRPr/>
            </a:lvl1pPr>
          </a:lstStyle>
          <a:p>
            <a:fld id="{6C4B859A-ABBA-445E-8751-AE113FE8BF6F}"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ME477</a:t>
            </a:r>
            <a:endParaRPr lang="en-US"/>
          </a:p>
        </p:txBody>
      </p:sp>
      <p:sp>
        <p:nvSpPr>
          <p:cNvPr id="6" name="Footer Placeholder 5"/>
          <p:cNvSpPr>
            <a:spLocks noGrp="1"/>
          </p:cNvSpPr>
          <p:nvPr>
            <p:ph type="ftr" sz="quarter" idx="11"/>
          </p:nvPr>
        </p:nvSpPr>
        <p:spPr/>
        <p:txBody>
          <a:bodyPr/>
          <a:lstStyle>
            <a:lvl1pPr>
              <a:defRPr/>
            </a:lvl1pPr>
          </a:lstStyle>
          <a:p>
            <a:r>
              <a:rPr lang="en-US" smtClean="0"/>
              <a:t>Dr. R. Robinson Gnanadurai</a:t>
            </a:r>
            <a:endParaRPr lang="en-US"/>
          </a:p>
        </p:txBody>
      </p:sp>
      <p:sp>
        <p:nvSpPr>
          <p:cNvPr id="7" name="Slide Number Placeholder 6"/>
          <p:cNvSpPr>
            <a:spLocks noGrp="1"/>
          </p:cNvSpPr>
          <p:nvPr>
            <p:ph type="sldNum" sz="quarter" idx="12"/>
          </p:nvPr>
        </p:nvSpPr>
        <p:spPr/>
        <p:txBody>
          <a:bodyPr/>
          <a:lstStyle>
            <a:lvl1pPr>
              <a:defRPr/>
            </a:lvl1pPr>
          </a:lstStyle>
          <a:p>
            <a:fld id="{4A3005EA-78A0-40BF-9C39-9B4C74E4664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ME477</a:t>
            </a:r>
            <a:endParaRPr lang="en-US"/>
          </a:p>
        </p:txBody>
      </p:sp>
      <p:sp>
        <p:nvSpPr>
          <p:cNvPr id="6" name="Footer Placeholder 5"/>
          <p:cNvSpPr>
            <a:spLocks noGrp="1"/>
          </p:cNvSpPr>
          <p:nvPr>
            <p:ph type="ftr" sz="quarter" idx="11"/>
          </p:nvPr>
        </p:nvSpPr>
        <p:spPr/>
        <p:txBody>
          <a:bodyPr/>
          <a:lstStyle>
            <a:lvl1pPr>
              <a:defRPr/>
            </a:lvl1pPr>
          </a:lstStyle>
          <a:p>
            <a:r>
              <a:rPr lang="en-US" smtClean="0"/>
              <a:t>Dr. R. Robinson Gnanadurai</a:t>
            </a:r>
            <a:endParaRPr lang="en-US"/>
          </a:p>
        </p:txBody>
      </p:sp>
      <p:sp>
        <p:nvSpPr>
          <p:cNvPr id="7" name="Slide Number Placeholder 6"/>
          <p:cNvSpPr>
            <a:spLocks noGrp="1"/>
          </p:cNvSpPr>
          <p:nvPr>
            <p:ph type="sldNum" sz="quarter" idx="12"/>
          </p:nvPr>
        </p:nvSpPr>
        <p:spPr/>
        <p:txBody>
          <a:bodyPr/>
          <a:lstStyle>
            <a:lvl1pPr>
              <a:defRPr/>
            </a:lvl1pPr>
          </a:lstStyle>
          <a:p>
            <a:fld id="{9AEF6EAC-5CA6-4EA0-B515-E07395ECF8F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r>
              <a:rPr lang="en-US" smtClean="0"/>
              <a:t>ME477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smtClean="0"/>
              <a:t>Dr. R. Robinson Gnanadurai</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EAA20AE-F64C-4FC0-8F54-F5FD96697B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Lst>
  <p:transition/>
  <p:hf sldNum="0" hdr="0" ftr="0" dt="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cs typeface="Arial" charset="0"/>
              </a:rPr>
              <a:t>R.Robinson Gnanadurai</a:t>
            </a:r>
            <a:endParaRPr lang="en-US">
              <a:solidFill>
                <a:srgbClr val="000000">
                  <a:tint val="75000"/>
                </a:srgbClr>
              </a:solidFill>
              <a:cs typeface="Arial" charset="0"/>
            </a:endParaRPr>
          </a:p>
        </p:txBody>
      </p:sp>
    </p:spTree>
    <p:extLst>
      <p:ext uri="{BB962C8B-B14F-4D97-AF65-F5344CB8AC3E}">
        <p14:creationId xmlns:p14="http://schemas.microsoft.com/office/powerpoint/2010/main" val="31657703"/>
      </p:ext>
    </p:extLst>
  </p:cSld>
  <p:clrMap bg1="lt1" tx1="dk1" bg2="lt2" tx2="dk2" accent1="accent1" accent2="accent2" accent3="accent3" accent4="accent4" accent5="accent5" accent6="accent6" hlink="hlink" folHlink="folHlink"/>
  <p:sldLayoutIdLst>
    <p:sldLayoutId id="2147483669" r:id="rId1"/>
    <p:sldLayoutId id="2147483670" r:id="rId2"/>
  </p:sldLayoutIdLst>
  <p:transition/>
  <p:hf sldNum="0"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6208897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ransition/>
  <p:hf sldNum="0"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1066800"/>
            <a:ext cx="8534400" cy="3878263"/>
          </a:xfrm>
        </p:spPr>
        <p:txBody>
          <a:bodyPr/>
          <a:lstStyle/>
          <a:p>
            <a:r>
              <a:rPr lang="en-IN" sz="4000" dirty="0" smtClean="0"/>
              <a:t>Chapter one </a:t>
            </a:r>
            <a:br>
              <a:rPr lang="en-IN" sz="4000" dirty="0" smtClean="0"/>
            </a:br>
            <a:r>
              <a:rPr lang="en-IN" sz="4000" dirty="0" smtClean="0"/>
              <a:t>Cutting Tool Materials</a:t>
            </a:r>
            <a:r>
              <a:rPr lang="en-US" sz="4000" dirty="0"/>
              <a:t/>
            </a:r>
            <a:br>
              <a:rPr lang="en-US" sz="4000" dirty="0"/>
            </a:br>
            <a:r>
              <a:rPr lang="en-US" sz="4000" dirty="0"/>
              <a:t/>
            </a:r>
            <a:br>
              <a:rPr lang="en-US" sz="4000" dirty="0"/>
            </a:br>
            <a:endParaRPr lang="en-US" sz="4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eaLnBrk="1" hangingPunct="1"/>
            <a:r>
              <a:rPr lang="en-US" dirty="0">
                <a:solidFill>
                  <a:srgbClr val="000000"/>
                </a:solidFill>
                <a:cs typeface="Times New Roman" pitchFamily="18" charset="0"/>
              </a:rPr>
              <a:t>Carbon and medium alloy Steels </a:t>
            </a:r>
            <a:endParaRPr lang="en-US" dirty="0"/>
          </a:p>
          <a:p>
            <a:pPr algn="just" eaLnBrk="1" hangingPunct="1"/>
            <a:r>
              <a:rPr lang="en-US" dirty="0">
                <a:solidFill>
                  <a:srgbClr val="000000"/>
                </a:solidFill>
                <a:cs typeface="Times New Roman" pitchFamily="18" charset="0"/>
              </a:rPr>
              <a:t>High Speed Steel(HSS)</a:t>
            </a:r>
          </a:p>
          <a:p>
            <a:pPr algn="just" eaLnBrk="1" hangingPunct="1"/>
            <a:r>
              <a:rPr lang="en-US" dirty="0">
                <a:solidFill>
                  <a:srgbClr val="000000"/>
                </a:solidFill>
                <a:cs typeface="Times New Roman" pitchFamily="18" charset="0"/>
              </a:rPr>
              <a:t>Cemented Carbides</a:t>
            </a:r>
          </a:p>
          <a:p>
            <a:pPr algn="just" eaLnBrk="1" hangingPunct="1"/>
            <a:r>
              <a:rPr lang="en-IN" dirty="0"/>
              <a:t>Ceramics</a:t>
            </a:r>
          </a:p>
          <a:p>
            <a:pPr algn="just"/>
            <a:r>
              <a:rPr lang="en-IN" dirty="0"/>
              <a:t>Polycrystalline Diamonds</a:t>
            </a:r>
          </a:p>
          <a:p>
            <a:pPr algn="just" eaLnBrk="1" hangingPunct="1"/>
            <a:r>
              <a:rPr lang="en-IN" dirty="0"/>
              <a:t>Cubic Boron Nitride (CBN)</a:t>
            </a:r>
          </a:p>
          <a:p>
            <a:endParaRPr lang="en-US" dirty="0"/>
          </a:p>
        </p:txBody>
      </p:sp>
      <p:sp>
        <p:nvSpPr>
          <p:cNvPr id="4" name="Title 1"/>
          <p:cNvSpPr>
            <a:spLocks noGrp="1"/>
          </p:cNvSpPr>
          <p:nvPr>
            <p:ph type="title"/>
          </p:nvPr>
        </p:nvSpPr>
        <p:spPr/>
        <p:txBody>
          <a:bodyPr/>
          <a:lstStyle/>
          <a:p>
            <a:r>
              <a:rPr lang="en-US" sz="3200" dirty="0" smtClean="0"/>
              <a:t>Cutting Tool Materials</a:t>
            </a:r>
            <a:endParaRPr lang="en-IN" sz="3200" dirty="0"/>
          </a:p>
        </p:txBody>
      </p:sp>
    </p:spTree>
    <p:extLst>
      <p:ext uri="{BB962C8B-B14F-4D97-AF65-F5344CB8AC3E}">
        <p14:creationId xmlns:p14="http://schemas.microsoft.com/office/powerpoint/2010/main" val="15933305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Times New Roman" pitchFamily="18" charset="0"/>
              </a:rPr>
              <a:t>Carbon and medium alloy Steels </a:t>
            </a:r>
            <a:endParaRPr lang="en-IN" sz="3200" dirty="0"/>
          </a:p>
        </p:txBody>
      </p:sp>
      <p:sp>
        <p:nvSpPr>
          <p:cNvPr id="3" name="Content Placeholder 2"/>
          <p:cNvSpPr>
            <a:spLocks noGrp="1"/>
          </p:cNvSpPr>
          <p:nvPr>
            <p:ph idx="1"/>
          </p:nvPr>
        </p:nvSpPr>
        <p:spPr>
          <a:xfrm>
            <a:off x="685800" y="1219200"/>
            <a:ext cx="8305800" cy="4648200"/>
          </a:xfrm>
        </p:spPr>
        <p:txBody>
          <a:bodyPr/>
          <a:lstStyle/>
          <a:p>
            <a:pPr>
              <a:lnSpc>
                <a:spcPct val="150000"/>
              </a:lnSpc>
              <a:spcBef>
                <a:spcPts val="0"/>
              </a:spcBef>
            </a:pPr>
            <a:r>
              <a:rPr lang="en-US" sz="2400" dirty="0" smtClean="0">
                <a:solidFill>
                  <a:srgbClr val="000000"/>
                </a:solidFill>
                <a:latin typeface="Times New Roman" panose="02020603050405020304" pitchFamily="18" charset="0"/>
                <a:cs typeface="Times New Roman" panose="02020603050405020304" pitchFamily="18" charset="0"/>
              </a:rPr>
              <a:t>High </a:t>
            </a:r>
            <a:r>
              <a:rPr lang="en-US" sz="2400" dirty="0">
                <a:solidFill>
                  <a:srgbClr val="000000"/>
                </a:solidFill>
                <a:latin typeface="Times New Roman" panose="02020603050405020304" pitchFamily="18" charset="0"/>
                <a:cs typeface="Times New Roman" panose="02020603050405020304" pitchFamily="18" charset="0"/>
              </a:rPr>
              <a:t>carbon tool steel is the oldest cutting tool materials, </a:t>
            </a:r>
            <a:r>
              <a:rPr lang="en-US" sz="2400" dirty="0" smtClean="0">
                <a:solidFill>
                  <a:srgbClr val="000000"/>
                </a:solidFill>
                <a:latin typeface="Times New Roman" panose="02020603050405020304" pitchFamily="18" charset="0"/>
                <a:cs typeface="Times New Roman" panose="02020603050405020304" pitchFamily="18" charset="0"/>
              </a:rPr>
              <a:t>having carbon </a:t>
            </a:r>
            <a:r>
              <a:rPr lang="en-US" sz="2400" dirty="0">
                <a:solidFill>
                  <a:srgbClr val="000000"/>
                </a:solidFill>
                <a:latin typeface="Times New Roman" panose="02020603050405020304" pitchFamily="18" charset="0"/>
                <a:cs typeface="Times New Roman" panose="02020603050405020304" pitchFamily="18" charset="0"/>
              </a:rPr>
              <a:t>content ranging from 0.7 – 1.5</a:t>
            </a:r>
            <a:r>
              <a:rPr lang="en-US" sz="2400" dirty="0" smtClean="0">
                <a:solidFill>
                  <a:srgbClr val="000000"/>
                </a:solidFill>
                <a:latin typeface="Times New Roman" panose="02020603050405020304" pitchFamily="18" charset="0"/>
                <a:cs typeface="Times New Roman" panose="02020603050405020304" pitchFamily="18" charset="0"/>
              </a:rPr>
              <a:t>%. </a:t>
            </a:r>
          </a:p>
          <a:p>
            <a:pPr>
              <a:lnSpc>
                <a:spcPct val="150000"/>
              </a:lnSpc>
              <a:spcBef>
                <a:spcPts val="0"/>
              </a:spcBef>
            </a:pPr>
            <a:r>
              <a:rPr lang="en-US" sz="2400" dirty="0" smtClean="0">
                <a:latin typeface="Times New Roman" panose="02020603050405020304" pitchFamily="18" charset="0"/>
                <a:cs typeface="Times New Roman" panose="02020603050405020304" pitchFamily="18" charset="0"/>
              </a:rPr>
              <a:t>Inexpensive, easily shaped, sharpened. </a:t>
            </a:r>
          </a:p>
          <a:p>
            <a:pPr>
              <a:lnSpc>
                <a:spcPct val="150000"/>
              </a:lnSpc>
              <a:spcBef>
                <a:spcPts val="0"/>
              </a:spcBef>
            </a:pPr>
            <a:r>
              <a:rPr lang="en-IN" sz="2400" dirty="0" smtClean="0">
                <a:latin typeface="Times New Roman" panose="02020603050405020304" pitchFamily="18" charset="0"/>
                <a:cs typeface="Times New Roman" panose="02020603050405020304" pitchFamily="18" charset="0"/>
              </a:rPr>
              <a:t>Maximum hardness is about HRC 62 and hence has low wear resistance </a:t>
            </a:r>
          </a:p>
          <a:p>
            <a:pPr marL="342900" lvl="1" indent="-342900">
              <a:lnSpc>
                <a:spcPct val="150000"/>
              </a:lnSpc>
              <a:spcBef>
                <a:spcPts val="0"/>
              </a:spcBef>
              <a:buFontTx/>
              <a:buChar char="•"/>
            </a:pPr>
            <a:r>
              <a:rPr lang="en-US" sz="2400" dirty="0" smtClean="0">
                <a:latin typeface="Times New Roman" panose="02020603050405020304" pitchFamily="18" charset="0"/>
                <a:cs typeface="Times New Roman" panose="02020603050405020304" pitchFamily="18" charset="0"/>
              </a:rPr>
              <a:t>It has</a:t>
            </a:r>
            <a:r>
              <a:rPr lang="en-IN" sz="2400" dirty="0" smtClean="0">
                <a:latin typeface="Times New Roman" panose="02020603050405020304" pitchFamily="18" charset="0"/>
                <a:cs typeface="Times New Roman" panose="02020603050405020304" pitchFamily="18" charset="0"/>
              </a:rPr>
              <a:t> low hot hardness-</a:t>
            </a:r>
            <a:r>
              <a:rPr lang="en-US" altLang="zh-TW" sz="2400" dirty="0" smtClean="0">
                <a:latin typeface="Times New Roman" panose="02020603050405020304" pitchFamily="18" charset="0"/>
                <a:ea typeface="新細明體" charset="-120"/>
                <a:cs typeface="Times New Roman" panose="02020603050405020304" pitchFamily="18" charset="0"/>
              </a:rPr>
              <a:t>poor properties above 200</a:t>
            </a:r>
            <a:r>
              <a:rPr lang="en-US" altLang="zh-TW" sz="2400" baseline="30000" dirty="0" smtClean="0">
                <a:latin typeface="Times New Roman" panose="02020603050405020304" pitchFamily="18" charset="0"/>
                <a:ea typeface="新細明體" charset="-120"/>
                <a:cs typeface="Times New Roman" panose="02020603050405020304" pitchFamily="18" charset="0"/>
              </a:rPr>
              <a:t>O</a:t>
            </a:r>
            <a:r>
              <a:rPr lang="en-US" altLang="zh-TW" sz="2400" dirty="0" smtClean="0">
                <a:latin typeface="Times New Roman" panose="02020603050405020304" pitchFamily="18" charset="0"/>
                <a:ea typeface="新細明體" charset="-120"/>
                <a:cs typeface="Times New Roman" panose="02020603050405020304" pitchFamily="18" charset="0"/>
              </a:rPr>
              <a:t>C.</a:t>
            </a:r>
            <a:endParaRPr lang="en-US" sz="240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n-US" sz="2400" dirty="0" smtClean="0">
                <a:latin typeface="Times New Roman" panose="02020603050405020304" pitchFamily="18" charset="0"/>
                <a:cs typeface="Times New Roman" panose="02020603050405020304" pitchFamily="18" charset="0"/>
              </a:rPr>
              <a:t>Limited to low cutting speed operation (9 mm/min).</a:t>
            </a:r>
          </a:p>
          <a:p>
            <a:pPr>
              <a:lnSpc>
                <a:spcPct val="150000"/>
              </a:lnSpc>
              <a:spcBef>
                <a:spcPts val="0"/>
              </a:spcBef>
            </a:pPr>
            <a:r>
              <a:rPr lang="en-US" altLang="zh-TW" sz="2400" dirty="0" smtClean="0">
                <a:latin typeface="Times New Roman" panose="02020603050405020304" pitchFamily="18" charset="0"/>
                <a:ea typeface="新細明體" charset="-120"/>
                <a:cs typeface="Times New Roman" panose="02020603050405020304" pitchFamily="18" charset="0"/>
              </a:rPr>
              <a:t>Uses: </a:t>
            </a:r>
            <a:r>
              <a:rPr lang="en-US" sz="2400" dirty="0" smtClean="0">
                <a:latin typeface="Times New Roman" panose="02020603050405020304" pitchFamily="18" charset="0"/>
                <a:cs typeface="Times New Roman" panose="02020603050405020304" pitchFamily="18" charset="0"/>
              </a:rPr>
              <a:t>Drills taps, broaches ,reamers</a:t>
            </a:r>
            <a:r>
              <a:rPr lang="en-US" altLang="zh-TW" sz="2400" dirty="0" smtClean="0">
                <a:latin typeface="Times New Roman" panose="02020603050405020304" pitchFamily="18" charset="0"/>
                <a:ea typeface="新細明體" charset="-120"/>
                <a:cs typeface="Times New Roman" panose="02020603050405020304" pitchFamily="18" charset="0"/>
              </a:rPr>
              <a:t> for machining soft materials and wood working tools</a:t>
            </a:r>
          </a:p>
          <a:p>
            <a:endParaRPr lang="en-IN" sz="1400" dirty="0" smtClean="0"/>
          </a:p>
          <a:p>
            <a:endParaRPr lang="en-IN"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Times New Roman" pitchFamily="18" charset="0"/>
              </a:rPr>
              <a:t>High Speed Steel (HSS)</a:t>
            </a:r>
            <a:endParaRPr lang="en-IN" sz="3200" dirty="0"/>
          </a:p>
        </p:txBody>
      </p:sp>
      <p:sp>
        <p:nvSpPr>
          <p:cNvPr id="3" name="Content Placeholder 2"/>
          <p:cNvSpPr>
            <a:spLocks noGrp="1"/>
          </p:cNvSpPr>
          <p:nvPr>
            <p:ph idx="1"/>
          </p:nvPr>
        </p:nvSpPr>
        <p:spPr>
          <a:xfrm>
            <a:off x="685800" y="1447800"/>
            <a:ext cx="8153400" cy="4648200"/>
          </a:xfrm>
        </p:spPr>
        <p:txBody>
          <a:bodyPr/>
          <a:lstStyle/>
          <a:p>
            <a:pPr>
              <a:spcBef>
                <a:spcPts val="0"/>
              </a:spcBef>
              <a:spcAft>
                <a:spcPts val="1200"/>
              </a:spcAft>
            </a:pPr>
            <a:r>
              <a:rPr lang="en-US" sz="2400" dirty="0" smtClean="0">
                <a:solidFill>
                  <a:srgbClr val="000000"/>
                </a:solidFill>
                <a:latin typeface="Times New Roman" panose="02020603050405020304" pitchFamily="18" charset="0"/>
                <a:cs typeface="Times New Roman" panose="02020603050405020304" pitchFamily="18" charset="0"/>
              </a:rPr>
              <a:t>high speed tool steel consists of alloying elements (</a:t>
            </a:r>
            <a:r>
              <a:rPr lang="en-US" sz="2400" dirty="0" smtClean="0">
                <a:solidFill>
                  <a:schemeClr val="accent2"/>
                </a:solidFill>
                <a:latin typeface="Times New Roman" panose="02020603050405020304" pitchFamily="18" charset="0"/>
                <a:cs typeface="Times New Roman" panose="02020603050405020304" pitchFamily="18" charset="0"/>
              </a:rPr>
              <a:t>manganese, chromium, tungsten, vanadium, molybdenum, cobalt, and niobium</a:t>
            </a:r>
            <a:r>
              <a:rPr lang="en-US" sz="2400" dirty="0" smtClean="0">
                <a:solidFill>
                  <a:srgbClr val="000000"/>
                </a:solidFill>
                <a:latin typeface="Times New Roman" panose="02020603050405020304" pitchFamily="18" charset="0"/>
                <a:cs typeface="Times New Roman" panose="02020603050405020304" pitchFamily="18" charset="0"/>
              </a:rPr>
              <a:t>) to harden and strengthen the steel and make it more resistant to heat (hot hardness). </a:t>
            </a:r>
          </a:p>
          <a:p>
            <a:pPr>
              <a:spcBef>
                <a:spcPts val="0"/>
              </a:spcBef>
              <a:spcAft>
                <a:spcPts val="600"/>
              </a:spcAft>
            </a:pPr>
            <a:r>
              <a:rPr lang="en-IN" sz="2400" dirty="0" smtClean="0">
                <a:latin typeface="Times New Roman" panose="02020603050405020304" pitchFamily="18" charset="0"/>
                <a:cs typeface="Times New Roman" panose="02020603050405020304" pitchFamily="18" charset="0"/>
              </a:rPr>
              <a:t>Can be hardened in the range of HRC 63-65. (</a:t>
            </a:r>
            <a:r>
              <a:rPr lang="en-US" altLang="zh-TW" sz="2400" dirty="0" smtClean="0">
                <a:latin typeface="Times New Roman" panose="02020603050405020304" pitchFamily="18" charset="0"/>
                <a:ea typeface="新細明體" charset="-120"/>
                <a:cs typeface="Times New Roman" panose="02020603050405020304" pitchFamily="18" charset="0"/>
              </a:rPr>
              <a:t>hardenability is good)</a:t>
            </a:r>
            <a:endParaRPr lang="en-IN" sz="2400"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IN" sz="2400" dirty="0" smtClean="0">
                <a:latin typeface="Times New Roman" panose="02020603050405020304" pitchFamily="18" charset="0"/>
                <a:cs typeface="Times New Roman" panose="02020603050405020304" pitchFamily="18" charset="0"/>
              </a:rPr>
              <a:t>Due the presence of cobalt, </a:t>
            </a:r>
            <a:r>
              <a:rPr lang="en-US" altLang="zh-TW" sz="2400" dirty="0" smtClean="0">
                <a:latin typeface="Times New Roman" panose="02020603050405020304" pitchFamily="18" charset="0"/>
                <a:ea typeface="新細明體" charset="-120"/>
                <a:cs typeface="Times New Roman" panose="02020603050405020304" pitchFamily="18" charset="0"/>
              </a:rPr>
              <a:t>HSS cutting tools retain the cutting ability up to 600</a:t>
            </a:r>
            <a:r>
              <a:rPr lang="en-US" altLang="zh-TW" sz="2400" baseline="30000" dirty="0" smtClean="0">
                <a:latin typeface="Times New Roman" panose="02020603050405020304" pitchFamily="18" charset="0"/>
                <a:ea typeface="新細明體" charset="-120"/>
                <a:cs typeface="Times New Roman" panose="02020603050405020304" pitchFamily="18" charset="0"/>
              </a:rPr>
              <a:t>O</a:t>
            </a:r>
            <a:r>
              <a:rPr lang="en-US" altLang="zh-TW" sz="2400" dirty="0" smtClean="0">
                <a:latin typeface="Times New Roman" panose="02020603050405020304" pitchFamily="18" charset="0"/>
                <a:ea typeface="新細明體" charset="-120"/>
                <a:cs typeface="Times New Roman" panose="02020603050405020304" pitchFamily="18" charset="0"/>
              </a:rPr>
              <a:t>C</a:t>
            </a:r>
            <a:endParaRPr lang="en-IN" sz="2400"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IN" sz="2400" dirty="0" smtClean="0">
                <a:latin typeface="Times New Roman" panose="02020603050405020304" pitchFamily="18" charset="0"/>
                <a:cs typeface="Times New Roman" panose="02020603050405020304" pitchFamily="18" charset="0"/>
              </a:rPr>
              <a:t>The high toughness and good wear resistance make HSS suitable for all type of cutting tools with complex shapes for relatively low to medium cutting speeds. </a:t>
            </a:r>
          </a:p>
          <a:p>
            <a:pPr>
              <a:spcBef>
                <a:spcPts val="0"/>
              </a:spcBef>
              <a:spcAft>
                <a:spcPts val="600"/>
              </a:spcAft>
              <a:buNone/>
            </a:pPr>
            <a:endParaRPr lang="en-IN" sz="1600" dirty="0" smtClean="0"/>
          </a:p>
          <a:p>
            <a:endParaRPr lang="en-US" dirty="0" smtClean="0">
              <a:solidFill>
                <a:schemeClr val="hlink"/>
              </a:solidFill>
              <a:cs typeface="Times New Roman" pitchFamily="18" charset="0"/>
            </a:endParaRPr>
          </a:p>
          <a:p>
            <a:endParaRPr lang="en-US" dirty="0" smtClean="0">
              <a:solidFill>
                <a:schemeClr val="hlink"/>
              </a:solidFill>
              <a:cs typeface="Times New Roman" pitchFamily="18" charset="0"/>
            </a:endParaRPr>
          </a:p>
          <a:p>
            <a:endParaRPr lang="en-US" dirty="0" smtClean="0">
              <a:solidFill>
                <a:schemeClr val="hlink"/>
              </a:solidFill>
              <a:cs typeface="Times New Roman" pitchFamily="18" charset="0"/>
            </a:endParaRPr>
          </a:p>
          <a:p>
            <a:endParaRPr lang="en-IN"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 y="152400"/>
            <a:ext cx="7772400" cy="457200"/>
          </a:xfrm>
        </p:spPr>
        <p:txBody>
          <a:bodyPr/>
          <a:lstStyle/>
          <a:p>
            <a:pPr>
              <a:spcBef>
                <a:spcPts val="600"/>
              </a:spcBef>
            </a:pPr>
            <a:r>
              <a:rPr lang="en-US" sz="3200" dirty="0"/>
              <a:t>High Speed Steel (HSS) </a:t>
            </a:r>
          </a:p>
        </p:txBody>
      </p:sp>
      <p:sp>
        <p:nvSpPr>
          <p:cNvPr id="711683" name="Rectangle 3"/>
          <p:cNvSpPr>
            <a:spLocks noGrp="1" noChangeArrowheads="1"/>
          </p:cNvSpPr>
          <p:nvPr>
            <p:ph idx="1"/>
          </p:nvPr>
        </p:nvSpPr>
        <p:spPr>
          <a:xfrm>
            <a:off x="660778" y="685800"/>
            <a:ext cx="8330821" cy="4648200"/>
          </a:xfrm>
        </p:spPr>
        <p:txBody>
          <a:bodyPr/>
          <a:lstStyle/>
          <a:p>
            <a:pPr marL="457200" indent="-457200"/>
            <a:r>
              <a:rPr lang="en-US" sz="2400" dirty="0" smtClean="0">
                <a:solidFill>
                  <a:schemeClr val="accent2"/>
                </a:solidFill>
                <a:latin typeface="Times New Roman" panose="02020603050405020304" pitchFamily="18" charset="0"/>
                <a:cs typeface="Times New Roman" panose="02020603050405020304" pitchFamily="18" charset="0"/>
              </a:rPr>
              <a:t>Two </a:t>
            </a:r>
            <a:r>
              <a:rPr lang="en-US" sz="2400" dirty="0">
                <a:solidFill>
                  <a:schemeClr val="accent2"/>
                </a:solidFill>
                <a:latin typeface="Times New Roman" panose="02020603050405020304" pitchFamily="18" charset="0"/>
                <a:cs typeface="Times New Roman" panose="02020603050405020304" pitchFamily="18" charset="0"/>
              </a:rPr>
              <a:t>basic types (AISI</a:t>
            </a:r>
            <a:r>
              <a:rPr lang="en-US" sz="2400" dirty="0" smtClean="0">
                <a:solidFill>
                  <a:schemeClr val="accent2"/>
                </a:solidFill>
                <a:latin typeface="Times New Roman" panose="02020603050405020304" pitchFamily="18" charset="0"/>
                <a:cs typeface="Times New Roman" panose="02020603050405020304" pitchFamily="18" charset="0"/>
              </a:rPr>
              <a:t>)</a:t>
            </a:r>
            <a:endParaRPr lang="en-US" sz="2400" dirty="0">
              <a:solidFill>
                <a:schemeClr val="accent2"/>
              </a:solidFill>
              <a:latin typeface="Times New Roman" panose="02020603050405020304" pitchFamily="18" charset="0"/>
              <a:cs typeface="Times New Roman" panose="02020603050405020304" pitchFamily="18" charset="0"/>
            </a:endParaRPr>
          </a:p>
          <a:p>
            <a:pPr marL="914400" lvl="1" indent="-457200">
              <a:buFontTx/>
              <a:buAutoNum type="arabicPeriod"/>
            </a:pPr>
            <a:r>
              <a:rPr lang="en-US" sz="2400" i="1" dirty="0" err="1">
                <a:latin typeface="Times New Roman" panose="02020603050405020304" pitchFamily="18" charset="0"/>
                <a:cs typeface="Times New Roman" panose="02020603050405020304" pitchFamily="18" charset="0"/>
              </a:rPr>
              <a:t>Tungsten</a:t>
            </a:r>
            <a:r>
              <a:rPr lang="en-US" sz="2400" dirty="0" err="1">
                <a:latin typeface="Times New Roman" panose="02020603050405020304" pitchFamily="18" charset="0"/>
                <a:cs typeface="Times New Roman" panose="02020603050405020304" pitchFamily="18" charset="0"/>
              </a:rPr>
              <a:t>‑type</a:t>
            </a:r>
            <a:r>
              <a:rPr lang="en-US" sz="2400" dirty="0">
                <a:latin typeface="Times New Roman" panose="02020603050405020304" pitchFamily="18" charset="0"/>
                <a:cs typeface="Times New Roman" panose="02020603050405020304" pitchFamily="18" charset="0"/>
              </a:rPr>
              <a:t>, designated T‑ grades </a:t>
            </a:r>
          </a:p>
          <a:p>
            <a:pPr marL="914400" lvl="1" indent="-457200">
              <a:buFontTx/>
              <a:buAutoNum type="arabicPeriod"/>
            </a:pPr>
            <a:r>
              <a:rPr lang="en-US" sz="2400" i="1" dirty="0" err="1">
                <a:latin typeface="Times New Roman" panose="02020603050405020304" pitchFamily="18" charset="0"/>
                <a:cs typeface="Times New Roman" panose="02020603050405020304" pitchFamily="18" charset="0"/>
              </a:rPr>
              <a:t>Molybdenum</a:t>
            </a:r>
            <a:r>
              <a:rPr lang="en-US" sz="2400" dirty="0" err="1">
                <a:latin typeface="Times New Roman" panose="02020603050405020304" pitchFamily="18" charset="0"/>
                <a:cs typeface="Times New Roman" panose="02020603050405020304" pitchFamily="18" charset="0"/>
              </a:rPr>
              <a:t>‑type</a:t>
            </a:r>
            <a:r>
              <a:rPr lang="en-US" sz="2400" dirty="0">
                <a:latin typeface="Times New Roman" panose="02020603050405020304" pitchFamily="18" charset="0"/>
                <a:cs typeface="Times New Roman" panose="02020603050405020304" pitchFamily="18" charset="0"/>
              </a:rPr>
              <a:t>, designated </a:t>
            </a:r>
            <a:r>
              <a:rPr lang="en-US" sz="2400" dirty="0" err="1" smtClean="0">
                <a:latin typeface="Times New Roman" panose="02020603050405020304" pitchFamily="18" charset="0"/>
                <a:cs typeface="Times New Roman" panose="02020603050405020304" pitchFamily="18" charset="0"/>
              </a:rPr>
              <a:t>M‑grade</a:t>
            </a:r>
            <a:endParaRPr lang="en-US" sz="2400" dirty="0" smtClean="0">
              <a:latin typeface="Times New Roman" panose="02020603050405020304" pitchFamily="18" charset="0"/>
              <a:cs typeface="Times New Roman" panose="02020603050405020304" pitchFamily="18" charset="0"/>
            </a:endParaRPr>
          </a:p>
          <a:p>
            <a:pPr marL="914400" lvl="1" indent="-457200">
              <a:buNone/>
            </a:pPr>
            <a:endParaRPr lang="en-US" sz="2400" dirty="0" smtClean="0">
              <a:latin typeface="Times New Roman" panose="02020603050405020304" pitchFamily="18" charset="0"/>
              <a:cs typeface="Times New Roman" panose="02020603050405020304" pitchFamily="18" charset="0"/>
            </a:endParaRPr>
          </a:p>
          <a:p>
            <a:pPr>
              <a:buFont typeface="Wingdings" pitchFamily="2" charset="2"/>
              <a:buNone/>
            </a:pPr>
            <a:r>
              <a:rPr lang="en-US" sz="2400" u="sng" dirty="0" smtClean="0">
                <a:solidFill>
                  <a:schemeClr val="tx2"/>
                </a:solidFill>
                <a:latin typeface="Times New Roman" panose="02020603050405020304" pitchFamily="18" charset="0"/>
                <a:cs typeface="Times New Roman" panose="02020603050405020304" pitchFamily="18" charset="0"/>
              </a:rPr>
              <a:t>M-series</a:t>
            </a:r>
            <a:r>
              <a:rPr lang="en-US" sz="2400" dirty="0" smtClean="0">
                <a:latin typeface="Times New Roman" panose="02020603050405020304" pitchFamily="18" charset="0"/>
                <a:cs typeface="Times New Roman" panose="02020603050405020304" pitchFamily="18" charset="0"/>
              </a:rPr>
              <a:t> - Contains 10% molybdenum, chromium, vanadium, tungsten, cobalt</a:t>
            </a:r>
          </a:p>
          <a:p>
            <a:r>
              <a:rPr lang="en-US" sz="2400" dirty="0" smtClean="0">
                <a:latin typeface="Times New Roman" panose="02020603050405020304" pitchFamily="18" charset="0"/>
                <a:cs typeface="Times New Roman" panose="02020603050405020304" pitchFamily="18" charset="0"/>
              </a:rPr>
              <a:t>Higher abrasion resistance</a:t>
            </a:r>
          </a:p>
          <a:p>
            <a:r>
              <a:rPr lang="en-US" sz="2400" dirty="0" smtClean="0">
                <a:latin typeface="Times New Roman" panose="02020603050405020304" pitchFamily="18" charset="0"/>
                <a:cs typeface="Times New Roman" panose="02020603050405020304" pitchFamily="18" charset="0"/>
              </a:rPr>
              <a:t>H.S.S. are majorly made of M-series </a:t>
            </a:r>
          </a:p>
          <a:p>
            <a:pPr>
              <a:buFont typeface="Wingdings" pitchFamily="2" charset="2"/>
              <a:buNone/>
            </a:pPr>
            <a:endParaRPr lang="en-US" sz="2400" dirty="0" smtClean="0">
              <a:latin typeface="Times New Roman" panose="02020603050405020304" pitchFamily="18" charset="0"/>
              <a:cs typeface="Times New Roman" panose="02020603050405020304" pitchFamily="18" charset="0"/>
            </a:endParaRPr>
          </a:p>
          <a:p>
            <a:pPr>
              <a:buFont typeface="Wingdings" pitchFamily="2" charset="2"/>
              <a:buNone/>
            </a:pPr>
            <a:r>
              <a:rPr lang="en-US" sz="2400" u="sng" dirty="0" smtClean="0">
                <a:solidFill>
                  <a:schemeClr val="tx2"/>
                </a:solidFill>
                <a:latin typeface="Times New Roman" panose="02020603050405020304" pitchFamily="18" charset="0"/>
                <a:cs typeface="Times New Roman" panose="02020603050405020304" pitchFamily="18" charset="0"/>
              </a:rPr>
              <a:t>T-series</a:t>
            </a:r>
            <a:r>
              <a:rPr lang="en-US" sz="2400" dirty="0" smtClean="0">
                <a:solidFill>
                  <a:schemeClr val="tx2"/>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12 % - 18 % tungsten, chromium, vanadium &amp; cobalt</a:t>
            </a:r>
          </a:p>
          <a:p>
            <a:r>
              <a:rPr lang="en-US" sz="2400" dirty="0" smtClean="0">
                <a:latin typeface="Times New Roman" panose="02020603050405020304" pitchFamily="18" charset="0"/>
                <a:cs typeface="Times New Roman" panose="02020603050405020304" pitchFamily="18" charset="0"/>
              </a:rPr>
              <a:t>undergoes less distortion during heat treating</a:t>
            </a:r>
          </a:p>
          <a:p>
            <a:r>
              <a:rPr lang="en-US" altLang="zh-TW" sz="2400" dirty="0" smtClean="0">
                <a:solidFill>
                  <a:schemeClr val="accent2"/>
                </a:solidFill>
                <a:latin typeface="Times New Roman" panose="02020603050405020304" pitchFamily="18" charset="0"/>
                <a:ea typeface="新細明體" charset="-120"/>
                <a:cs typeface="Times New Roman" panose="02020603050405020304" pitchFamily="18" charset="0"/>
              </a:rPr>
              <a:t>Uses: </a:t>
            </a:r>
            <a:r>
              <a:rPr lang="en-US" altLang="zh-TW" sz="2400" dirty="0" smtClean="0">
                <a:latin typeface="Times New Roman" panose="02020603050405020304" pitchFamily="18" charset="0"/>
                <a:ea typeface="新細明體" charset="-120"/>
                <a:cs typeface="Times New Roman" panose="02020603050405020304" pitchFamily="18" charset="0"/>
              </a:rPr>
              <a:t>Drills, reamers, broaches, milling cutters, taps, lathe cutting tool, gear hobs etc. are made of HSS.</a:t>
            </a:r>
          </a:p>
          <a:p>
            <a:pPr lvl="1">
              <a:buNone/>
            </a:pPr>
            <a:endParaRPr lang="en-US" sz="2400" dirty="0" smtClean="0"/>
          </a:p>
          <a:p>
            <a:pPr marL="914400" lvl="1" indent="-457200">
              <a:buNone/>
            </a:pP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Times New Roman" pitchFamily="18" charset="0"/>
              </a:rPr>
              <a:t>Cemented Carbides</a:t>
            </a:r>
            <a:endParaRPr lang="en-IN" sz="3200" dirty="0"/>
          </a:p>
        </p:txBody>
      </p:sp>
      <p:sp>
        <p:nvSpPr>
          <p:cNvPr id="3" name="Content Placeholder 2"/>
          <p:cNvSpPr>
            <a:spLocks noGrp="1"/>
          </p:cNvSpPr>
          <p:nvPr>
            <p:ph idx="1"/>
          </p:nvPr>
        </p:nvSpPr>
        <p:spPr>
          <a:xfrm>
            <a:off x="685800" y="1143000"/>
            <a:ext cx="8077200" cy="4648200"/>
          </a:xfrm>
        </p:spPr>
        <p:txBody>
          <a:bodyPr/>
          <a:lstStyle/>
          <a:p>
            <a:pPr>
              <a:spcBef>
                <a:spcPts val="1200"/>
              </a:spcBef>
            </a:pPr>
            <a:r>
              <a:rPr lang="en-US" sz="2400" dirty="0" smtClean="0">
                <a:solidFill>
                  <a:srgbClr val="000000"/>
                </a:solidFill>
                <a:latin typeface="Times New Roman" panose="02020603050405020304" pitchFamily="18" charset="0"/>
                <a:cs typeface="Times New Roman" panose="02020603050405020304" pitchFamily="18" charset="0"/>
              </a:rPr>
              <a:t>Also Called as Sintered Carbides </a:t>
            </a:r>
          </a:p>
          <a:p>
            <a:pPr>
              <a:spcBef>
                <a:spcPts val="1200"/>
              </a:spcBef>
            </a:pPr>
            <a:r>
              <a:rPr lang="en-US" sz="2400" dirty="0">
                <a:latin typeface="Times New Roman" panose="02020603050405020304" pitchFamily="18" charset="0"/>
                <a:cs typeface="Times New Roman" panose="02020603050405020304" pitchFamily="18" charset="0"/>
              </a:rPr>
              <a:t>It </a:t>
            </a:r>
            <a:r>
              <a:rPr lang="en-US" sz="2400" dirty="0" smtClean="0">
                <a:latin typeface="Times New Roman" panose="02020603050405020304" pitchFamily="18" charset="0"/>
                <a:cs typeface="Times New Roman" panose="02020603050405020304" pitchFamily="18" charset="0"/>
              </a:rPr>
              <a:t>consist </a:t>
            </a:r>
            <a:r>
              <a:rPr lang="en-US" sz="2400" dirty="0">
                <a:latin typeface="Times New Roman" panose="02020603050405020304" pitchFamily="18" charset="0"/>
                <a:cs typeface="Times New Roman" panose="02020603050405020304" pitchFamily="18" charset="0"/>
              </a:rPr>
              <a:t>of </a:t>
            </a:r>
            <a:r>
              <a:rPr lang="en-US" sz="2400" dirty="0">
                <a:solidFill>
                  <a:srgbClr val="FF0000"/>
                </a:solidFill>
                <a:latin typeface="Times New Roman" panose="02020603050405020304" pitchFamily="18" charset="0"/>
                <a:cs typeface="Times New Roman" panose="02020603050405020304" pitchFamily="18" charset="0"/>
              </a:rPr>
              <a:t>heat-resistant refractory</a:t>
            </a:r>
          </a:p>
          <a:p>
            <a:pPr marL="0" indent="0">
              <a:spcBef>
                <a:spcPts val="1200"/>
              </a:spcBef>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carbides </a:t>
            </a:r>
            <a:r>
              <a:rPr lang="en-US" sz="2400" dirty="0">
                <a:latin typeface="Times New Roman" panose="02020603050405020304" pitchFamily="18" charset="0"/>
                <a:cs typeface="Times New Roman" panose="02020603050405020304" pitchFamily="18" charset="0"/>
              </a:rPr>
              <a:t>(hardness) embedded in a</a:t>
            </a:r>
          </a:p>
          <a:p>
            <a:pPr marL="0" indent="0">
              <a:spcBef>
                <a:spcPts val="1200"/>
              </a:spcBef>
              <a:buNone/>
            </a:pP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ductile </a:t>
            </a:r>
            <a:r>
              <a:rPr lang="en-US" sz="2400" dirty="0">
                <a:solidFill>
                  <a:srgbClr val="FF0000"/>
                </a:solidFill>
                <a:latin typeface="Times New Roman" panose="02020603050405020304" pitchFamily="18" charset="0"/>
                <a:cs typeface="Times New Roman" panose="02020603050405020304" pitchFamily="18" charset="0"/>
              </a:rPr>
              <a:t>metal matrix </a:t>
            </a:r>
            <a:r>
              <a:rPr lang="en-US" sz="2400" dirty="0">
                <a:latin typeface="Times New Roman" panose="02020603050405020304" pitchFamily="18" charset="0"/>
                <a:cs typeface="Times New Roman" panose="02020603050405020304" pitchFamily="18" charset="0"/>
              </a:rPr>
              <a:t>(toughness</a:t>
            </a:r>
            <a:r>
              <a:rPr lang="en-US" sz="2400" dirty="0" smtClean="0">
                <a:latin typeface="Times New Roman" panose="02020603050405020304" pitchFamily="18" charset="0"/>
                <a:cs typeface="Times New Roman" panose="02020603050405020304" pitchFamily="18" charset="0"/>
              </a:rPr>
              <a:t>).</a:t>
            </a:r>
          </a:p>
          <a:p>
            <a:pPr>
              <a:spcBef>
                <a:spcPts val="1200"/>
              </a:spcBef>
            </a:pPr>
            <a:r>
              <a:rPr lang="en-US" sz="2400" dirty="0" smtClean="0">
                <a:latin typeface="Times New Roman" panose="02020603050405020304" pitchFamily="18" charset="0"/>
                <a:cs typeface="Times New Roman" panose="02020603050405020304" pitchFamily="18" charset="0"/>
              </a:rPr>
              <a:t>Refractory carbide used:</a:t>
            </a:r>
            <a:endParaRPr lang="en-US" sz="2400" dirty="0">
              <a:latin typeface="Times New Roman" panose="02020603050405020304" pitchFamily="18" charset="0"/>
              <a:cs typeface="Times New Roman" panose="02020603050405020304" pitchFamily="18" charset="0"/>
            </a:endParaRPr>
          </a:p>
          <a:p>
            <a:pPr lvl="1">
              <a:spcBef>
                <a:spcPts val="1200"/>
              </a:spcBef>
            </a:pPr>
            <a:r>
              <a:rPr lang="en-US" sz="2400" dirty="0">
                <a:latin typeface="Times New Roman" panose="02020603050405020304" pitchFamily="18" charset="0"/>
                <a:cs typeface="Times New Roman" panose="02020603050405020304" pitchFamily="18" charset="0"/>
              </a:rPr>
              <a:t>tungsten carbide (WC), </a:t>
            </a:r>
          </a:p>
          <a:p>
            <a:pPr lvl="1">
              <a:spcBef>
                <a:spcPts val="1200"/>
              </a:spcBef>
            </a:pPr>
            <a:r>
              <a:rPr lang="en-US" sz="2400" dirty="0">
                <a:latin typeface="Times New Roman" panose="02020603050405020304" pitchFamily="18" charset="0"/>
                <a:cs typeface="Times New Roman" panose="02020603050405020304" pitchFamily="18" charset="0"/>
              </a:rPr>
              <a:t>tantalum carbide (</a:t>
            </a:r>
            <a:r>
              <a:rPr lang="en-US" sz="2400" dirty="0" err="1">
                <a:latin typeface="Times New Roman" panose="02020603050405020304" pitchFamily="18" charset="0"/>
                <a:cs typeface="Times New Roman" panose="02020603050405020304" pitchFamily="18" charset="0"/>
              </a:rPr>
              <a:t>TaC</a:t>
            </a:r>
            <a:r>
              <a:rPr lang="en-US" sz="2400" dirty="0">
                <a:latin typeface="Times New Roman" panose="02020603050405020304" pitchFamily="18" charset="0"/>
                <a:cs typeface="Times New Roman" panose="02020603050405020304" pitchFamily="18" charset="0"/>
              </a:rPr>
              <a:t>), </a:t>
            </a:r>
          </a:p>
          <a:p>
            <a:pPr lvl="1">
              <a:spcBef>
                <a:spcPts val="1200"/>
              </a:spcBef>
            </a:pPr>
            <a:r>
              <a:rPr lang="en-US" sz="2400" dirty="0">
                <a:latin typeface="Times New Roman" panose="02020603050405020304" pitchFamily="18" charset="0"/>
                <a:cs typeface="Times New Roman" panose="02020603050405020304" pitchFamily="18" charset="0"/>
              </a:rPr>
              <a:t>titanium carbide (</a:t>
            </a:r>
            <a:r>
              <a:rPr lang="en-US" sz="2400" dirty="0" err="1">
                <a:latin typeface="Times New Roman" panose="02020603050405020304" pitchFamily="18" charset="0"/>
                <a:cs typeface="Times New Roman" panose="02020603050405020304" pitchFamily="18" charset="0"/>
              </a:rPr>
              <a:t>TiC</a:t>
            </a:r>
            <a:r>
              <a:rPr lang="en-US" sz="2400" dirty="0">
                <a:latin typeface="Times New Roman" panose="02020603050405020304" pitchFamily="18" charset="0"/>
                <a:cs typeface="Times New Roman" panose="02020603050405020304" pitchFamily="18" charset="0"/>
              </a:rPr>
              <a:t>). </a:t>
            </a:r>
          </a:p>
          <a:p>
            <a:pPr>
              <a:spcBef>
                <a:spcPts val="1200"/>
              </a:spcBef>
            </a:pPr>
            <a:r>
              <a:rPr lang="en-US" sz="2400" dirty="0">
                <a:latin typeface="Times New Roman" panose="02020603050405020304" pitchFamily="18" charset="0"/>
                <a:cs typeface="Times New Roman" panose="02020603050405020304" pitchFamily="18" charset="0"/>
              </a:rPr>
              <a:t>Cobalt is used as binder</a:t>
            </a:r>
            <a:endParaRPr lang="en-US" sz="2400" dirty="0">
              <a:solidFill>
                <a:srgbClr val="000000"/>
              </a:solidFill>
              <a:latin typeface="Times New Roman" panose="02020603050405020304" pitchFamily="18" charset="0"/>
              <a:cs typeface="Times New Roman" panose="02020603050405020304" pitchFamily="18" charset="0"/>
            </a:endParaRPr>
          </a:p>
          <a:p>
            <a:pPr>
              <a:spcBef>
                <a:spcPts val="1200"/>
              </a:spcBef>
            </a:pPr>
            <a:r>
              <a:rPr lang="en-US" sz="2400" dirty="0">
                <a:solidFill>
                  <a:srgbClr val="000000"/>
                </a:solidFill>
                <a:latin typeface="Times New Roman" panose="02020603050405020304" pitchFamily="18" charset="0"/>
                <a:cs typeface="Times New Roman" panose="02020603050405020304" pitchFamily="18" charset="0"/>
              </a:rPr>
              <a:t>These tools are produced by powder metallurgy. </a:t>
            </a:r>
          </a:p>
          <a:p>
            <a:pPr>
              <a:spcBef>
                <a:spcPts val="1200"/>
              </a:spcBef>
            </a:pPr>
            <a:endParaRPr lang="en-US" sz="2000" dirty="0"/>
          </a:p>
          <a:p>
            <a:pPr>
              <a:spcBef>
                <a:spcPts val="1200"/>
              </a:spcBef>
            </a:pPr>
            <a:endParaRPr lang="en-US" sz="2800" dirty="0" smtClean="0">
              <a:cs typeface="Times New Roman" pitchFamily="18" charset="0"/>
            </a:endParaRPr>
          </a:p>
          <a:p>
            <a:pPr>
              <a:spcBef>
                <a:spcPts val="1200"/>
              </a:spcBef>
            </a:pPr>
            <a:endParaRPr lang="en-US" sz="1800" b="1" dirty="0" smtClean="0">
              <a:solidFill>
                <a:srgbClr val="000000"/>
              </a:solidFill>
              <a:cs typeface="Times New Roman" pitchFamily="18" charset="0"/>
            </a:endParaRPr>
          </a:p>
          <a:p>
            <a:pPr>
              <a:spcBef>
                <a:spcPts val="1200"/>
              </a:spcBef>
            </a:pPr>
            <a:endParaRPr lang="en-IN" sz="4000" dirty="0"/>
          </a:p>
        </p:txBody>
      </p:sp>
      <p:pic>
        <p:nvPicPr>
          <p:cNvPr id="7" name="Picture 2"/>
          <p:cNvPicPr>
            <a:picLocks noChangeAspect="1" noChangeArrowheads="1"/>
          </p:cNvPicPr>
          <p:nvPr/>
        </p:nvPicPr>
        <p:blipFill>
          <a:blip r:embed="rId2"/>
          <a:srcRect/>
          <a:stretch>
            <a:fillRect/>
          </a:stretch>
        </p:blipFill>
        <p:spPr bwMode="auto">
          <a:xfrm>
            <a:off x="6221093" y="1190625"/>
            <a:ext cx="2389507" cy="23145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sz="3200" dirty="0" smtClean="0">
                <a:cs typeface="Times New Roman" pitchFamily="18" charset="0"/>
              </a:rPr>
              <a:t>Cemented Carbides</a:t>
            </a:r>
            <a:endParaRPr lang="en-IN" sz="3200" dirty="0"/>
          </a:p>
        </p:txBody>
      </p:sp>
      <p:sp>
        <p:nvSpPr>
          <p:cNvPr id="3" name="Content Placeholder 2"/>
          <p:cNvSpPr>
            <a:spLocks noGrp="1"/>
          </p:cNvSpPr>
          <p:nvPr>
            <p:ph idx="1"/>
          </p:nvPr>
        </p:nvSpPr>
        <p:spPr>
          <a:xfrm>
            <a:off x="353704" y="685800"/>
            <a:ext cx="8077200" cy="4648200"/>
          </a:xfrm>
        </p:spPr>
        <p:txBody>
          <a:bodyPr/>
          <a:lstStyle/>
          <a:p>
            <a:pPr>
              <a:spcBef>
                <a:spcPts val="1200"/>
              </a:spcBef>
            </a:pPr>
            <a:r>
              <a:rPr lang="en-US" sz="2400" dirty="0" smtClean="0">
                <a:latin typeface="Times New Roman" panose="02020603050405020304" pitchFamily="18" charset="0"/>
                <a:cs typeface="Times New Roman" panose="02020603050405020304" pitchFamily="18" charset="0"/>
              </a:rPr>
              <a:t>Most widely used cutting tool today</a:t>
            </a:r>
            <a:r>
              <a:rPr lang="en-IN" sz="2400" dirty="0" smtClean="0">
                <a:latin typeface="Times New Roman" panose="02020603050405020304" pitchFamily="18" charset="0"/>
                <a:cs typeface="Times New Roman" panose="02020603050405020304" pitchFamily="18" charset="0"/>
              </a:rPr>
              <a:t> because of  their high hot hardness and wear resistance.</a:t>
            </a:r>
            <a:endParaRPr lang="en-US" sz="2400" dirty="0" smtClean="0">
              <a:latin typeface="Times New Roman" panose="02020603050405020304" pitchFamily="18" charset="0"/>
              <a:cs typeface="Times New Roman" panose="02020603050405020304" pitchFamily="18" charset="0"/>
            </a:endParaRPr>
          </a:p>
          <a:p>
            <a:pPr>
              <a:spcBef>
                <a:spcPts val="1200"/>
              </a:spcBef>
            </a:pPr>
            <a:r>
              <a:rPr lang="en-US" sz="2400" dirty="0" smtClean="0">
                <a:latin typeface="Times New Roman" panose="02020603050405020304" pitchFamily="18" charset="0"/>
                <a:cs typeface="Times New Roman" panose="02020603050405020304" pitchFamily="18" charset="0"/>
              </a:rPr>
              <a:t>They are able to retain hardness to a temperature of about 1000</a:t>
            </a:r>
            <a:r>
              <a:rPr lang="en-US" sz="2400" baseline="30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C. So they can be used at high speeds. (3 to 5 times faster than HSS.)</a:t>
            </a:r>
          </a:p>
          <a:p>
            <a:pPr>
              <a:spcBef>
                <a:spcPts val="1200"/>
              </a:spcBef>
            </a:pPr>
            <a:r>
              <a:rPr lang="en-IN" sz="2400" dirty="0" smtClean="0">
                <a:latin typeface="Times New Roman" panose="02020603050405020304" pitchFamily="18" charset="0"/>
                <a:cs typeface="Times New Roman" panose="02020603050405020304" pitchFamily="18" charset="0"/>
              </a:rPr>
              <a:t>The main disadvantage of cemented carbides is their low toughness.</a:t>
            </a:r>
          </a:p>
          <a:p>
            <a:pPr>
              <a:spcBef>
                <a:spcPts val="1200"/>
              </a:spcBef>
            </a:pPr>
            <a:r>
              <a:rPr lang="en-US" sz="2400" dirty="0" smtClean="0">
                <a:latin typeface="Times New Roman" panose="02020603050405020304" pitchFamily="18" charset="0"/>
                <a:cs typeface="Times New Roman" panose="02020603050405020304" pitchFamily="18" charset="0"/>
              </a:rPr>
              <a:t>They are </a:t>
            </a:r>
            <a:r>
              <a:rPr lang="en-US" sz="2400" dirty="0">
                <a:latin typeface="Times New Roman" panose="02020603050405020304" pitchFamily="18" charset="0"/>
                <a:cs typeface="Times New Roman" panose="02020603050405020304" pitchFamily="18" charset="0"/>
              </a:rPr>
              <a:t>extremely brittle and weak in their resistance to it impact and shock loading. </a:t>
            </a:r>
          </a:p>
          <a:p>
            <a:pPr>
              <a:spcBef>
                <a:spcPts val="1200"/>
              </a:spcBef>
            </a:pPr>
            <a:r>
              <a:rPr lang="en-US" sz="2400" dirty="0" smtClean="0">
                <a:latin typeface="Times New Roman" panose="02020603050405020304" pitchFamily="18" charset="0"/>
                <a:cs typeface="Times New Roman" panose="02020603050405020304" pitchFamily="18" charset="0"/>
              </a:rPr>
              <a:t>Due </a:t>
            </a:r>
            <a:r>
              <a:rPr lang="en-US" sz="2400" dirty="0">
                <a:latin typeface="Times New Roman" panose="02020603050405020304" pitchFamily="18" charset="0"/>
                <a:cs typeface="Times New Roman" panose="02020603050405020304" pitchFamily="18" charset="0"/>
              </a:rPr>
              <a:t>to the high cost of carbide tool materials and other factors, cemented carbides are used in the form of inserts</a:t>
            </a:r>
          </a:p>
          <a:p>
            <a:pPr>
              <a:spcBef>
                <a:spcPts val="1200"/>
              </a:spcBef>
            </a:pPr>
            <a:endParaRPr lang="en-US" sz="1800" dirty="0" smtClean="0"/>
          </a:p>
          <a:p>
            <a:pPr>
              <a:spcBef>
                <a:spcPts val="1200"/>
              </a:spcBef>
            </a:pPr>
            <a:endParaRPr lang="en-US" sz="2400" dirty="0" smtClean="0">
              <a:cs typeface="Times New Roman" pitchFamily="18" charset="0"/>
            </a:endParaRPr>
          </a:p>
          <a:p>
            <a:pPr>
              <a:spcBef>
                <a:spcPts val="1200"/>
              </a:spcBef>
            </a:pPr>
            <a:endParaRPr lang="en-US" sz="1600" b="1" dirty="0" smtClean="0">
              <a:solidFill>
                <a:srgbClr val="000000"/>
              </a:solidFill>
              <a:cs typeface="Times New Roman" pitchFamily="18" charset="0"/>
            </a:endParaRPr>
          </a:p>
          <a:p>
            <a:pPr>
              <a:spcBef>
                <a:spcPts val="1200"/>
              </a:spcBef>
            </a:pPr>
            <a:endParaRPr lang="en-IN" sz="3600" dirty="0"/>
          </a:p>
        </p:txBody>
      </p:sp>
      <p:pic>
        <p:nvPicPr>
          <p:cNvPr id="5" name="Picture 3"/>
          <p:cNvPicPr>
            <a:picLocks noChangeAspect="1" noChangeArrowheads="1"/>
          </p:cNvPicPr>
          <p:nvPr/>
        </p:nvPicPr>
        <p:blipFill>
          <a:blip r:embed="rId2"/>
          <a:srcRect/>
          <a:stretch>
            <a:fillRect/>
          </a:stretch>
        </p:blipFill>
        <p:spPr bwMode="auto">
          <a:xfrm>
            <a:off x="7760194" y="3962400"/>
            <a:ext cx="1383806" cy="2331508"/>
          </a:xfrm>
          <a:prstGeom prst="rect">
            <a:avLst/>
          </a:prstGeom>
          <a:noFill/>
          <a:ln w="9525">
            <a:noFill/>
            <a:miter lim="800000"/>
            <a:headEnd/>
            <a:tailEnd/>
          </a:ln>
          <a:effectLst/>
        </p:spPr>
      </p:pic>
    </p:spTree>
    <p:extLst>
      <p:ext uri="{BB962C8B-B14F-4D97-AF65-F5344CB8AC3E}">
        <p14:creationId xmlns:p14="http://schemas.microsoft.com/office/powerpoint/2010/main" val="15079008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sz="3200" dirty="0" smtClean="0">
                <a:cs typeface="Times New Roman" pitchFamily="18" charset="0"/>
              </a:rPr>
              <a:t>Cemented Carbides</a:t>
            </a:r>
            <a:endParaRPr lang="en-IN" sz="3200" dirty="0"/>
          </a:p>
        </p:txBody>
      </p:sp>
      <p:sp>
        <p:nvSpPr>
          <p:cNvPr id="7" name="Text Box 5"/>
          <p:cNvSpPr txBox="1">
            <a:spLocks noChangeArrowheads="1"/>
          </p:cNvSpPr>
          <p:nvPr/>
        </p:nvSpPr>
        <p:spPr bwMode="auto">
          <a:xfrm>
            <a:off x="793556" y="799004"/>
            <a:ext cx="8045644" cy="5320332"/>
          </a:xfrm>
          <a:prstGeom prst="rect">
            <a:avLst/>
          </a:prstGeom>
          <a:noFill/>
          <a:ln w="9525">
            <a:noFill/>
            <a:miter lim="800000"/>
            <a:headEnd/>
            <a:tailEnd/>
          </a:ln>
        </p:spPr>
        <p:txBody>
          <a:bodyPr wrap="square" lIns="87278" tIns="43639" rIns="87278" bIns="43639">
            <a:spAutoFit/>
          </a:bodyPr>
          <a:lstStyle/>
          <a:p>
            <a:pPr algn="just">
              <a:spcBef>
                <a:spcPct val="50000"/>
              </a:spcBef>
            </a:pPr>
            <a:r>
              <a:rPr lang="en-US" sz="1600" b="1" dirty="0" smtClean="0">
                <a:latin typeface="Arial" pitchFamily="34" charset="0"/>
              </a:rPr>
              <a:t>Types based on ISO: </a:t>
            </a:r>
            <a:r>
              <a:rPr lang="en-US" sz="1600" b="1" dirty="0" smtClean="0">
                <a:solidFill>
                  <a:schemeClr val="accent6"/>
                </a:solidFill>
                <a:latin typeface="Arial" pitchFamily="34" charset="0"/>
              </a:rPr>
              <a:t>P, M </a:t>
            </a:r>
            <a:r>
              <a:rPr lang="en-US" sz="1600" b="1" dirty="0" smtClean="0">
                <a:latin typeface="Arial" pitchFamily="34" charset="0"/>
              </a:rPr>
              <a:t>and </a:t>
            </a:r>
            <a:r>
              <a:rPr lang="en-US" sz="1600" b="1" dirty="0" smtClean="0">
                <a:solidFill>
                  <a:schemeClr val="accent6"/>
                </a:solidFill>
                <a:latin typeface="Arial" pitchFamily="34" charset="0"/>
              </a:rPr>
              <a:t>K.</a:t>
            </a:r>
          </a:p>
          <a:p>
            <a:pPr algn="just">
              <a:spcBef>
                <a:spcPct val="50000"/>
              </a:spcBef>
            </a:pPr>
            <a:endParaRPr lang="en-US" sz="1600" b="1" dirty="0">
              <a:latin typeface="Arial" pitchFamily="34" charset="0"/>
            </a:endParaRPr>
          </a:p>
          <a:p>
            <a:pPr algn="just">
              <a:spcBef>
                <a:spcPct val="50000"/>
              </a:spcBef>
            </a:pPr>
            <a:endParaRPr lang="en-US" sz="1600" b="1" dirty="0" smtClean="0">
              <a:latin typeface="Arial" pitchFamily="34" charset="0"/>
            </a:endParaRPr>
          </a:p>
          <a:p>
            <a:pPr algn="just">
              <a:spcBef>
                <a:spcPct val="50000"/>
              </a:spcBef>
            </a:pPr>
            <a:endParaRPr lang="en-US" sz="1600" b="1" dirty="0">
              <a:latin typeface="Arial" pitchFamily="34" charset="0"/>
            </a:endParaRPr>
          </a:p>
          <a:p>
            <a:pPr algn="just">
              <a:spcBef>
                <a:spcPct val="50000"/>
              </a:spcBef>
            </a:pPr>
            <a:endParaRPr lang="en-US" sz="1600" b="1" dirty="0" smtClean="0">
              <a:latin typeface="Arial" pitchFamily="34" charset="0"/>
            </a:endParaRPr>
          </a:p>
          <a:p>
            <a:pPr algn="just">
              <a:spcBef>
                <a:spcPct val="50000"/>
              </a:spcBef>
            </a:pPr>
            <a:endParaRPr lang="en-US" sz="1600" b="1" dirty="0">
              <a:latin typeface="Arial" pitchFamily="34" charset="0"/>
            </a:endParaRPr>
          </a:p>
          <a:p>
            <a:pPr algn="just">
              <a:spcBef>
                <a:spcPct val="50000"/>
              </a:spcBef>
            </a:pPr>
            <a:endParaRPr lang="en-US" sz="1600" b="1" dirty="0" smtClean="0">
              <a:latin typeface="Arial" pitchFamily="34" charset="0"/>
            </a:endParaRPr>
          </a:p>
          <a:p>
            <a:pPr algn="just">
              <a:spcBef>
                <a:spcPct val="50000"/>
              </a:spcBef>
            </a:pPr>
            <a:r>
              <a:rPr lang="en-US" dirty="0" smtClean="0">
                <a:solidFill>
                  <a:schemeClr val="accent6"/>
                </a:solidFill>
                <a:cs typeface="Times New Roman" panose="02020603050405020304" pitchFamily="18" charset="0"/>
              </a:rPr>
              <a:t>ISO P: </a:t>
            </a:r>
            <a:r>
              <a:rPr lang="en-US" dirty="0" smtClean="0">
                <a:cs typeface="Times New Roman" panose="02020603050405020304" pitchFamily="18" charset="0"/>
              </a:rPr>
              <a:t>is for the machining of long chip formation materials.(Ferrous) </a:t>
            </a:r>
          </a:p>
          <a:p>
            <a:pPr algn="just">
              <a:spcBef>
                <a:spcPct val="50000"/>
              </a:spcBef>
            </a:pPr>
            <a:r>
              <a:rPr lang="en-US" dirty="0" smtClean="0">
                <a:solidFill>
                  <a:schemeClr val="accent6"/>
                </a:solidFill>
                <a:cs typeface="Times New Roman" panose="02020603050405020304" pitchFamily="18" charset="0"/>
              </a:rPr>
              <a:t>ISO M</a:t>
            </a:r>
            <a:r>
              <a:rPr lang="en-US" dirty="0" smtClean="0">
                <a:cs typeface="Times New Roman" panose="02020603050405020304" pitchFamily="18" charset="0"/>
              </a:rPr>
              <a:t>: is for the machining of difficult to machine materials such as austenitic stainless steel, high temperature alloys etc. </a:t>
            </a:r>
          </a:p>
          <a:p>
            <a:pPr algn="just">
              <a:spcBef>
                <a:spcPct val="50000"/>
              </a:spcBef>
            </a:pPr>
            <a:r>
              <a:rPr lang="en-US" dirty="0" smtClean="0">
                <a:solidFill>
                  <a:schemeClr val="accent6"/>
                </a:solidFill>
                <a:cs typeface="Times New Roman" panose="02020603050405020304" pitchFamily="18" charset="0"/>
              </a:rPr>
              <a:t>ISO K: </a:t>
            </a:r>
            <a:r>
              <a:rPr lang="en-US" dirty="0" smtClean="0">
                <a:cs typeface="Times New Roman" panose="02020603050405020304" pitchFamily="18" charset="0"/>
              </a:rPr>
              <a:t>is for the machining of short chip formation materials such as cast iron, hardened steel.</a:t>
            </a:r>
            <a:endParaRPr lang="en-US" dirty="0">
              <a:cs typeface="Times New Roman" panose="02020603050405020304" pitchFamily="18" charset="0"/>
            </a:endParaRPr>
          </a:p>
        </p:txBody>
      </p:sp>
      <p:pic>
        <p:nvPicPr>
          <p:cNvPr id="679939" name="Picture 3"/>
          <p:cNvPicPr>
            <a:picLocks noChangeAspect="1" noChangeArrowheads="1"/>
          </p:cNvPicPr>
          <p:nvPr/>
        </p:nvPicPr>
        <p:blipFill>
          <a:blip r:embed="rId2"/>
          <a:srcRect/>
          <a:stretch>
            <a:fillRect/>
          </a:stretch>
        </p:blipFill>
        <p:spPr bwMode="auto">
          <a:xfrm>
            <a:off x="1752600" y="1143000"/>
            <a:ext cx="4181475" cy="17049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normAutofit/>
          </a:bodyPr>
          <a:lstStyle/>
          <a:p>
            <a:r>
              <a:rPr lang="en-IN" sz="3200" dirty="0" smtClean="0"/>
              <a:t>Ceramics</a:t>
            </a:r>
            <a:endParaRPr lang="en-IN" sz="3200" dirty="0"/>
          </a:p>
        </p:txBody>
      </p:sp>
      <p:sp>
        <p:nvSpPr>
          <p:cNvPr id="3" name="Content Placeholder 2"/>
          <p:cNvSpPr>
            <a:spLocks noGrp="1"/>
          </p:cNvSpPr>
          <p:nvPr>
            <p:ph idx="1"/>
          </p:nvPr>
        </p:nvSpPr>
        <p:spPr>
          <a:xfrm>
            <a:off x="838200" y="766549"/>
            <a:ext cx="8077200" cy="5257800"/>
          </a:xfrm>
        </p:spPr>
        <p:txBody>
          <a:bodyPr>
            <a:noAutofit/>
          </a:bodyPr>
          <a:lstStyle/>
          <a:p>
            <a:pPr>
              <a:spcBef>
                <a:spcPts val="1200"/>
              </a:spcBef>
            </a:pPr>
            <a:r>
              <a:rPr lang="en-US" sz="2400" dirty="0" smtClean="0">
                <a:latin typeface="Times New Roman" panose="02020603050405020304" pitchFamily="18" charset="0"/>
                <a:cs typeface="Times New Roman" panose="02020603050405020304" pitchFamily="18" charset="0"/>
              </a:rPr>
              <a:t>also known as Cemented Oxide</a:t>
            </a:r>
            <a:endParaRPr lang="en-IN" sz="2400" dirty="0" smtClean="0">
              <a:latin typeface="Times New Roman" panose="02020603050405020304" pitchFamily="18" charset="0"/>
              <a:cs typeface="Times New Roman" panose="02020603050405020304" pitchFamily="18" charset="0"/>
            </a:endParaRPr>
          </a:p>
          <a:p>
            <a:pPr>
              <a:spcBef>
                <a:spcPts val="1200"/>
              </a:spcBef>
            </a:pPr>
            <a:r>
              <a:rPr lang="en-IN" sz="2400" dirty="0" smtClean="0">
                <a:latin typeface="Times New Roman" panose="02020603050405020304" pitchFamily="18" charset="0"/>
                <a:cs typeface="Times New Roman" panose="02020603050405020304" pitchFamily="18" charset="0"/>
              </a:rPr>
              <a:t>Ceramic tools are </a:t>
            </a:r>
            <a:r>
              <a:rPr lang="en-IN" sz="2400" dirty="0">
                <a:latin typeface="Times New Roman" panose="02020603050405020304" pitchFamily="18" charset="0"/>
                <a:cs typeface="Times New Roman" panose="02020603050405020304" pitchFamily="18" charset="0"/>
              </a:rPr>
              <a:t>composed primarily of fine-grained, high-purity </a:t>
            </a:r>
            <a:r>
              <a:rPr lang="en-IN" sz="2400" dirty="0" err="1">
                <a:latin typeface="Times New Roman" panose="02020603050405020304" pitchFamily="18" charset="0"/>
                <a:cs typeface="Times New Roman" panose="02020603050405020304" pitchFamily="18" charset="0"/>
              </a:rPr>
              <a:t>aluminum</a:t>
            </a:r>
            <a:r>
              <a:rPr lang="en-IN" sz="2400" dirty="0">
                <a:latin typeface="Times New Roman" panose="02020603050405020304" pitchFamily="18" charset="0"/>
                <a:cs typeface="Times New Roman" panose="02020603050405020304" pitchFamily="18" charset="0"/>
              </a:rPr>
              <a:t> oxide (Al</a:t>
            </a:r>
            <a:r>
              <a:rPr lang="en-IN" sz="2400" baseline="-25000" dirty="0">
                <a:latin typeface="Times New Roman" panose="02020603050405020304" pitchFamily="18" charset="0"/>
                <a:cs typeface="Times New Roman" panose="02020603050405020304" pitchFamily="18" charset="0"/>
              </a:rPr>
              <a:t>2</a:t>
            </a:r>
            <a:r>
              <a:rPr lang="en-IN" sz="2400" dirty="0">
                <a:latin typeface="Times New Roman" panose="02020603050405020304" pitchFamily="18" charset="0"/>
                <a:cs typeface="Times New Roman" panose="02020603050405020304" pitchFamily="18" charset="0"/>
              </a:rPr>
              <a:t>O</a:t>
            </a:r>
            <a:r>
              <a:rPr lang="en-IN" sz="2400" baseline="-25000" dirty="0">
                <a:latin typeface="Times New Roman" panose="02020603050405020304" pitchFamily="18" charset="0"/>
                <a:cs typeface="Times New Roman" panose="02020603050405020304" pitchFamily="18" charset="0"/>
              </a:rPr>
              <a:t>3</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pressed and </a:t>
            </a:r>
            <a:r>
              <a:rPr lang="en-IN" sz="2400" dirty="0">
                <a:latin typeface="Times New Roman" panose="02020603050405020304" pitchFamily="18" charset="0"/>
                <a:cs typeface="Times New Roman" panose="02020603050405020304" pitchFamily="18" charset="0"/>
              </a:rPr>
              <a:t>sintered </a:t>
            </a:r>
            <a:r>
              <a:rPr lang="en-US" sz="2400" dirty="0" smtClean="0">
                <a:latin typeface="Times New Roman" panose="02020603050405020304" pitchFamily="18" charset="0"/>
                <a:cs typeface="Times New Roman" panose="02020603050405020304" pitchFamily="18" charset="0"/>
              </a:rPr>
              <a:t>at high pressures and temperatures into insert form </a:t>
            </a:r>
            <a:r>
              <a:rPr lang="en-IN" sz="2400" dirty="0" smtClean="0">
                <a:latin typeface="Times New Roman" panose="02020603050405020304" pitchFamily="18" charset="0"/>
                <a:cs typeface="Times New Roman" panose="02020603050405020304" pitchFamily="18" charset="0"/>
              </a:rPr>
              <a:t>with </a:t>
            </a:r>
            <a:r>
              <a:rPr lang="en-IN" sz="2400" dirty="0">
                <a:latin typeface="Times New Roman" panose="02020603050405020304" pitchFamily="18" charset="0"/>
                <a:cs typeface="Times New Roman" panose="02020603050405020304" pitchFamily="18" charset="0"/>
              </a:rPr>
              <a:t>no binder. </a:t>
            </a:r>
            <a:endParaRPr lang="en-IN" sz="2400" dirty="0" smtClean="0">
              <a:latin typeface="Times New Roman" panose="02020603050405020304" pitchFamily="18" charset="0"/>
              <a:cs typeface="Times New Roman" panose="02020603050405020304" pitchFamily="18" charset="0"/>
            </a:endParaRPr>
          </a:p>
          <a:p>
            <a:pPr>
              <a:spcBef>
                <a:spcPts val="1200"/>
              </a:spcBef>
            </a:pPr>
            <a:r>
              <a:rPr lang="en-IN" sz="2400" dirty="0" smtClean="0">
                <a:latin typeface="Times New Roman" panose="02020603050405020304" pitchFamily="18" charset="0"/>
                <a:cs typeface="Times New Roman" panose="02020603050405020304" pitchFamily="18" charset="0"/>
              </a:rPr>
              <a:t>There </a:t>
            </a:r>
            <a:r>
              <a:rPr lang="en-IN" sz="2400" dirty="0">
                <a:latin typeface="Times New Roman" panose="02020603050405020304" pitchFamily="18" charset="0"/>
                <a:cs typeface="Times New Roman" panose="02020603050405020304" pitchFamily="18" charset="0"/>
              </a:rPr>
              <a:t>is </a:t>
            </a:r>
            <a:r>
              <a:rPr lang="en-IN" sz="2400" dirty="0" smtClean="0">
                <a:latin typeface="Times New Roman" panose="02020603050405020304" pitchFamily="18" charset="0"/>
                <a:cs typeface="Times New Roman" panose="02020603050405020304" pitchFamily="18" charset="0"/>
              </a:rPr>
              <a:t>no occurrence </a:t>
            </a:r>
            <a:r>
              <a:rPr lang="en-IN" sz="2400" dirty="0">
                <a:latin typeface="Times New Roman" panose="02020603050405020304" pitchFamily="18" charset="0"/>
                <a:cs typeface="Times New Roman" panose="02020603050405020304" pitchFamily="18" charset="0"/>
              </a:rPr>
              <a:t>of built-up edge, and coolants are not required</a:t>
            </a:r>
            <a:r>
              <a:rPr lang="en-IN" sz="2400" dirty="0" smtClean="0">
                <a:latin typeface="Times New Roman" panose="02020603050405020304" pitchFamily="18" charset="0"/>
                <a:cs typeface="Times New Roman" panose="02020603050405020304" pitchFamily="18" charset="0"/>
              </a:rPr>
              <a:t>.</a:t>
            </a:r>
          </a:p>
          <a:p>
            <a:pPr>
              <a:spcBef>
                <a:spcPts val="1200"/>
              </a:spcBef>
            </a:pPr>
            <a:r>
              <a:rPr lang="en-US" sz="2400" dirty="0" smtClean="0">
                <a:solidFill>
                  <a:srgbClr val="000000"/>
                </a:solidFill>
                <a:latin typeface="Times New Roman" panose="02020603050405020304" pitchFamily="18" charset="0"/>
                <a:cs typeface="Times New Roman" panose="02020603050405020304" pitchFamily="18" charset="0"/>
              </a:rPr>
              <a:t>The strength of ceramics under compression is much higher than HSS and carbide tools.</a:t>
            </a:r>
            <a:endParaRPr lang="en-IN" sz="2400" dirty="0" smtClean="0">
              <a:latin typeface="Times New Roman" panose="02020603050405020304" pitchFamily="18" charset="0"/>
              <a:cs typeface="Times New Roman" panose="02020603050405020304" pitchFamily="18" charset="0"/>
            </a:endParaRPr>
          </a:p>
          <a:p>
            <a:pPr>
              <a:spcBef>
                <a:spcPts val="1200"/>
              </a:spcBef>
            </a:pPr>
            <a:r>
              <a:rPr lang="en-US" sz="2400" dirty="0" smtClean="0">
                <a:solidFill>
                  <a:schemeClr val="accent2"/>
                </a:solidFill>
                <a:latin typeface="Times New Roman" panose="02020603050405020304" pitchFamily="18" charset="0"/>
                <a:cs typeface="Times New Roman" panose="02020603050405020304" pitchFamily="18" charset="0"/>
              </a:rPr>
              <a:t>It has high hot hardness (up to 1200 degree ), so capable of running at high speeds</a:t>
            </a:r>
            <a:r>
              <a:rPr lang="en-US" sz="2400" dirty="0" smtClean="0">
                <a:solidFill>
                  <a:schemeClr val="hlink"/>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(3 times faster than carbides )</a:t>
            </a:r>
          </a:p>
          <a:p>
            <a:pPr marL="342900" lvl="1" indent="-342900">
              <a:spcBef>
                <a:spcPts val="1200"/>
              </a:spcBef>
              <a:buFont typeface="Arial" pitchFamily="34" charset="0"/>
              <a:buChar char="•"/>
            </a:pPr>
            <a:r>
              <a:rPr lang="en-US" sz="2400" dirty="0" smtClean="0">
                <a:latin typeface="Times New Roman" panose="02020603050405020304" pitchFamily="18" charset="0"/>
                <a:cs typeface="Times New Roman" panose="02020603050405020304" pitchFamily="18" charset="0"/>
              </a:rPr>
              <a:t>Ceramic tools have poor thermal and shock resistance and are not recommended for interrupted cuts.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457200" y="143302"/>
            <a:ext cx="7772400" cy="602776"/>
          </a:xfrm>
        </p:spPr>
        <p:txBody>
          <a:bodyPr/>
          <a:lstStyle/>
          <a:p>
            <a:pPr>
              <a:spcBef>
                <a:spcPts val="600"/>
              </a:spcBef>
            </a:pPr>
            <a:r>
              <a:rPr lang="en-US" sz="4000" dirty="0"/>
              <a:t>Cubic Boron Nitride</a:t>
            </a:r>
          </a:p>
        </p:txBody>
      </p:sp>
      <p:sp>
        <p:nvSpPr>
          <p:cNvPr id="721923" name="Rectangle 3"/>
          <p:cNvSpPr>
            <a:spLocks noGrp="1" noChangeArrowheads="1"/>
          </p:cNvSpPr>
          <p:nvPr>
            <p:ph idx="1"/>
          </p:nvPr>
        </p:nvSpPr>
        <p:spPr>
          <a:xfrm>
            <a:off x="452650" y="838200"/>
            <a:ext cx="8462749" cy="4648200"/>
          </a:xfrm>
        </p:spPr>
        <p:txBody>
          <a:bodyPr/>
          <a:lstStyle/>
          <a:p>
            <a:pPr>
              <a:spcBef>
                <a:spcPts val="0"/>
              </a:spcBef>
              <a:spcAft>
                <a:spcPts val="1200"/>
              </a:spcAft>
            </a:pPr>
            <a:r>
              <a:rPr lang="en-US" sz="2200" dirty="0">
                <a:latin typeface="Times New Roman" panose="02020603050405020304" pitchFamily="18" charset="0"/>
                <a:cs typeface="Times New Roman" panose="02020603050405020304" pitchFamily="18" charset="0"/>
              </a:rPr>
              <a:t>Next to diamond, </a:t>
            </a:r>
            <a:r>
              <a:rPr lang="en-US" sz="2200" i="1" dirty="0">
                <a:latin typeface="Times New Roman" panose="02020603050405020304" pitchFamily="18" charset="0"/>
                <a:cs typeface="Times New Roman" panose="02020603050405020304" pitchFamily="18" charset="0"/>
              </a:rPr>
              <a:t>cubic boron nitride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C</a:t>
            </a:r>
            <a:r>
              <a:rPr lang="en-US" sz="2200" dirty="0" smtClean="0">
                <a:latin typeface="Times New Roman" panose="02020603050405020304" pitchFamily="18" charset="0"/>
                <a:cs typeface="Times New Roman" panose="02020603050405020304" pitchFamily="18" charset="0"/>
              </a:rPr>
              <a:t>BN</a:t>
            </a:r>
            <a:r>
              <a:rPr lang="en-US" sz="2200" dirty="0">
                <a:latin typeface="Times New Roman" panose="02020603050405020304" pitchFamily="18" charset="0"/>
                <a:cs typeface="Times New Roman" panose="02020603050405020304" pitchFamily="18" charset="0"/>
              </a:rPr>
              <a:t>) is hardest material </a:t>
            </a:r>
            <a:r>
              <a:rPr lang="en-US" sz="2200" dirty="0" smtClean="0">
                <a:latin typeface="Times New Roman" panose="02020603050405020304" pitchFamily="18" charset="0"/>
                <a:cs typeface="Times New Roman" panose="02020603050405020304" pitchFamily="18" charset="0"/>
              </a:rPr>
              <a:t>known. (1962)</a:t>
            </a:r>
          </a:p>
          <a:p>
            <a:pPr>
              <a:spcBef>
                <a:spcPts val="0"/>
              </a:spcBef>
              <a:spcAft>
                <a:spcPts val="1200"/>
              </a:spcAft>
            </a:pPr>
            <a:r>
              <a:rPr lang="en-IN" sz="2200" dirty="0" smtClean="0">
                <a:latin typeface="Times New Roman" panose="02020603050405020304" pitchFamily="18" charset="0"/>
                <a:cs typeface="Times New Roman" panose="02020603050405020304" pitchFamily="18" charset="0"/>
              </a:rPr>
              <a:t>CBN(</a:t>
            </a:r>
            <a:r>
              <a:rPr lang="en-US" sz="2200" dirty="0" smtClean="0">
                <a:solidFill>
                  <a:srgbClr val="000000"/>
                </a:solidFill>
                <a:latin typeface="Times New Roman" panose="02020603050405020304" pitchFamily="18" charset="0"/>
                <a:cs typeface="Times New Roman" panose="02020603050405020304" pitchFamily="18" charset="0"/>
              </a:rPr>
              <a:t>polycrystalline structure)</a:t>
            </a:r>
            <a:r>
              <a:rPr lang="en-IN" sz="2200" dirty="0" smtClean="0">
                <a:latin typeface="Times New Roman" panose="02020603050405020304" pitchFamily="18" charset="0"/>
                <a:cs typeface="Times New Roman" panose="02020603050405020304" pitchFamily="18" charset="0"/>
              </a:rPr>
              <a:t> is used mainly as coating material because it is very brittle. Coated on </a:t>
            </a:r>
            <a:r>
              <a:rPr lang="en-US" sz="2200" dirty="0" err="1" smtClean="0">
                <a:latin typeface="Times New Roman" panose="02020603050405020304" pitchFamily="18" charset="0"/>
                <a:cs typeface="Times New Roman" panose="02020603050405020304" pitchFamily="18" charset="0"/>
              </a:rPr>
              <a:t>WC‑Co</a:t>
            </a:r>
            <a:r>
              <a:rPr lang="en-US" sz="2200" dirty="0" smtClean="0">
                <a:latin typeface="Times New Roman" panose="02020603050405020304" pitchFamily="18" charset="0"/>
                <a:cs typeface="Times New Roman" panose="02020603050405020304" pitchFamily="18" charset="0"/>
              </a:rPr>
              <a:t> inserts </a:t>
            </a:r>
          </a:p>
          <a:p>
            <a:pPr>
              <a:spcBef>
                <a:spcPts val="0"/>
              </a:spcBef>
              <a:spcAft>
                <a:spcPts val="1200"/>
              </a:spcAft>
            </a:pPr>
            <a:r>
              <a:rPr lang="en-US" sz="2200" dirty="0" smtClean="0">
                <a:latin typeface="Times New Roman" panose="02020603050405020304" pitchFamily="18" charset="0"/>
                <a:cs typeface="Times New Roman" panose="02020603050405020304" pitchFamily="18" charset="0"/>
              </a:rPr>
              <a:t>This tool material maintains its hardness and resistance to wear at elevated temperatures (1000 </a:t>
            </a:r>
            <a:r>
              <a:rPr lang="en-US" sz="2200" baseline="30000" dirty="0" err="1" smtClean="0">
                <a:latin typeface="Times New Roman" panose="02020603050405020304" pitchFamily="18" charset="0"/>
                <a:cs typeface="Times New Roman" panose="02020603050405020304" pitchFamily="18" charset="0"/>
              </a:rPr>
              <a:t>o</a:t>
            </a:r>
            <a:r>
              <a:rPr lang="en-US" sz="2200" dirty="0" err="1" smtClean="0">
                <a:latin typeface="Times New Roman" panose="02020603050405020304" pitchFamily="18" charset="0"/>
                <a:cs typeface="Times New Roman" panose="02020603050405020304" pitchFamily="18" charset="0"/>
              </a:rPr>
              <a:t>C</a:t>
            </a:r>
            <a:r>
              <a:rPr lang="en-US" sz="2200" dirty="0" smtClean="0">
                <a:latin typeface="Times New Roman" panose="02020603050405020304" pitchFamily="18" charset="0"/>
                <a:cs typeface="Times New Roman" panose="02020603050405020304" pitchFamily="18" charset="0"/>
              </a:rPr>
              <a:t>) and has a low chemical reactivity to the chip/tool interface. </a:t>
            </a:r>
          </a:p>
          <a:p>
            <a:pPr>
              <a:spcBef>
                <a:spcPts val="0"/>
              </a:spcBef>
              <a:spcAft>
                <a:spcPts val="1200"/>
              </a:spcAft>
            </a:pPr>
            <a:r>
              <a:rPr lang="en-US" sz="2200" dirty="0" smtClean="0">
                <a:latin typeface="Times New Roman" panose="02020603050405020304" pitchFamily="18" charset="0"/>
                <a:cs typeface="Times New Roman" panose="02020603050405020304" pitchFamily="18" charset="0"/>
              </a:rPr>
              <a:t> Typically used to machine hard aerospace materials (</a:t>
            </a:r>
            <a:r>
              <a:rPr lang="en-US" sz="2200" dirty="0" err="1" smtClean="0">
                <a:latin typeface="Times New Roman" panose="02020603050405020304" pitchFamily="18" charset="0"/>
                <a:cs typeface="Times New Roman" panose="02020603050405020304" pitchFamily="18" charset="0"/>
              </a:rPr>
              <a:t>nickel‑based</a:t>
            </a:r>
            <a:r>
              <a:rPr lang="en-US" sz="2200" dirty="0" smtClean="0">
                <a:latin typeface="Times New Roman" panose="02020603050405020304" pitchFamily="18" charset="0"/>
                <a:cs typeface="Times New Roman" panose="02020603050405020304" pitchFamily="18" charset="0"/>
              </a:rPr>
              <a:t> alloys).</a:t>
            </a:r>
          </a:p>
          <a:p>
            <a:pPr>
              <a:spcBef>
                <a:spcPts val="0"/>
              </a:spcBef>
              <a:spcAft>
                <a:spcPts val="1200"/>
              </a:spcAft>
            </a:pPr>
            <a:r>
              <a:rPr lang="en-US" sz="2200" dirty="0" smtClean="0">
                <a:latin typeface="Times New Roman" panose="02020603050405020304" pitchFamily="18" charset="0"/>
                <a:cs typeface="Times New Roman" panose="02020603050405020304" pitchFamily="18" charset="0"/>
              </a:rPr>
              <a:t>Cutting speeds and metal removal rates  are up to five times faster than carbide.</a:t>
            </a:r>
            <a:endParaRPr lang="en-US" sz="22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srcRect/>
          <a:stretch>
            <a:fillRect/>
          </a:stretch>
        </p:blipFill>
        <p:spPr bwMode="auto">
          <a:xfrm>
            <a:off x="6705600" y="4905375"/>
            <a:ext cx="2409825" cy="20288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pPr>
              <a:spcBef>
                <a:spcPts val="600"/>
              </a:spcBef>
            </a:pPr>
            <a:r>
              <a:rPr lang="en-US" sz="3800" dirty="0" smtClean="0"/>
              <a:t>Polycrystalline Diamonds </a:t>
            </a:r>
            <a:endParaRPr lang="en-US" sz="3800" dirty="0"/>
          </a:p>
        </p:txBody>
      </p:sp>
      <p:sp>
        <p:nvSpPr>
          <p:cNvPr id="720899" name="Rectangle 3"/>
          <p:cNvSpPr>
            <a:spLocks noGrp="1" noChangeArrowheads="1"/>
          </p:cNvSpPr>
          <p:nvPr>
            <p:ph idx="1"/>
          </p:nvPr>
        </p:nvSpPr>
        <p:spPr>
          <a:xfrm>
            <a:off x="228600" y="1219200"/>
            <a:ext cx="8686800" cy="4419600"/>
          </a:xfrm>
        </p:spPr>
        <p:txBody>
          <a:bodyPr/>
          <a:lstStyle/>
          <a:p>
            <a:pPr>
              <a:spcBef>
                <a:spcPts val="0"/>
              </a:spcBef>
              <a:spcAft>
                <a:spcPts val="1200"/>
              </a:spcAft>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     Sintered </a:t>
            </a:r>
            <a:r>
              <a:rPr lang="en-US" sz="2400" i="1" dirty="0">
                <a:latin typeface="Times New Roman" panose="02020603050405020304" pitchFamily="18" charset="0"/>
                <a:cs typeface="Times New Roman" panose="02020603050405020304" pitchFamily="18" charset="0"/>
              </a:rPr>
              <a:t>polycrystalline diamond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fabricated by sintering very fine‑grained diamond crystals under high temperatures and pressures into desired shape with little or no binder</a:t>
            </a:r>
          </a:p>
          <a:p>
            <a:pPr>
              <a:spcBef>
                <a:spcPts val="0"/>
              </a:spcBef>
              <a:spcAft>
                <a:spcPts val="1200"/>
              </a:spcAft>
            </a:pPr>
            <a:r>
              <a:rPr lang="en-US" sz="2400" dirty="0">
                <a:latin typeface="Times New Roman" panose="02020603050405020304" pitchFamily="18" charset="0"/>
                <a:cs typeface="Times New Roman" panose="02020603050405020304" pitchFamily="18" charset="0"/>
              </a:rPr>
              <a:t>Usually applied as coating (0.5 mm thick) on WC-Co insert</a:t>
            </a:r>
          </a:p>
          <a:p>
            <a:pPr>
              <a:spcBef>
                <a:spcPts val="0"/>
              </a:spcBef>
              <a:spcAft>
                <a:spcPts val="1200"/>
              </a:spcAft>
            </a:pPr>
            <a:r>
              <a:rPr lang="en-US" sz="2400" dirty="0" smtClean="0">
                <a:latin typeface="Times New Roman" panose="02020603050405020304" pitchFamily="18" charset="0"/>
                <a:cs typeface="Times New Roman" panose="02020603050405020304" pitchFamily="18" charset="0"/>
              </a:rPr>
              <a:t>Used with or with out coolant</a:t>
            </a:r>
          </a:p>
          <a:p>
            <a:pPr>
              <a:spcBef>
                <a:spcPts val="0"/>
              </a:spcBef>
              <a:spcAft>
                <a:spcPts val="1200"/>
              </a:spcAft>
            </a:pPr>
            <a:r>
              <a:rPr lang="en-US" sz="2400" dirty="0" smtClean="0">
                <a:latin typeface="Times New Roman" panose="02020603050405020304" pitchFamily="18" charset="0"/>
                <a:cs typeface="Times New Roman" panose="02020603050405020304" pitchFamily="18" charset="0"/>
              </a:rPr>
              <a:t>Applications</a:t>
            </a:r>
            <a:r>
              <a:rPr lang="en-US" sz="2400" dirty="0">
                <a:latin typeface="Times New Roman" panose="02020603050405020304" pitchFamily="18" charset="0"/>
                <a:cs typeface="Times New Roman" panose="02020603050405020304" pitchFamily="18" charset="0"/>
              </a:rPr>
              <a:t>: high speed machining of nonferrous metals and abrasive nonmetals such as fiberglass, graphite, and </a:t>
            </a:r>
            <a:r>
              <a:rPr lang="en-US" sz="2400" dirty="0" smtClean="0">
                <a:latin typeface="Times New Roman" panose="02020603050405020304" pitchFamily="18" charset="0"/>
                <a:cs typeface="Times New Roman" panose="02020603050405020304" pitchFamily="18" charset="0"/>
              </a:rPr>
              <a:t>wood</a:t>
            </a: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srcRect/>
          <a:stretch>
            <a:fillRect/>
          </a:stretch>
        </p:blipFill>
        <p:spPr bwMode="auto">
          <a:xfrm>
            <a:off x="6729626" y="4495800"/>
            <a:ext cx="2409825" cy="20288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sz="3200" dirty="0">
                <a:solidFill>
                  <a:srgbClr val="000000"/>
                </a:solidFill>
                <a:ea typeface="+mn-ea"/>
                <a:cs typeface="+mn-cs"/>
              </a:rPr>
              <a:t>Machine </a:t>
            </a:r>
            <a:r>
              <a:rPr lang="en-US" sz="3200" dirty="0" smtClean="0">
                <a:solidFill>
                  <a:srgbClr val="000000"/>
                </a:solidFill>
                <a:ea typeface="+mn-ea"/>
                <a:cs typeface="+mn-cs"/>
              </a:rPr>
              <a:t>Tool</a:t>
            </a:r>
            <a:endParaRPr lang="en-US" dirty="0"/>
          </a:p>
        </p:txBody>
      </p:sp>
      <p:sp>
        <p:nvSpPr>
          <p:cNvPr id="3" name="Content Placeholder 2"/>
          <p:cNvSpPr>
            <a:spLocks noGrp="1"/>
          </p:cNvSpPr>
          <p:nvPr>
            <p:ph idx="1"/>
          </p:nvPr>
        </p:nvSpPr>
        <p:spPr>
          <a:xfrm>
            <a:off x="304800" y="700584"/>
            <a:ext cx="8763000" cy="5090615"/>
          </a:xfrm>
        </p:spPr>
        <p:txBody>
          <a:bodyPr/>
          <a:lstStyle/>
          <a:p>
            <a:pPr algn="just"/>
            <a:r>
              <a:rPr lang="en-US" sz="2800" dirty="0" smtClean="0">
                <a:latin typeface="Times New Roman" panose="02020603050405020304" pitchFamily="18" charset="0"/>
                <a:cs typeface="Times New Roman" panose="02020603050405020304" pitchFamily="18" charset="0"/>
              </a:rPr>
              <a:t>machine </a:t>
            </a:r>
            <a:r>
              <a:rPr lang="en-US" sz="2800" dirty="0">
                <a:latin typeface="Times New Roman" panose="02020603050405020304" pitchFamily="18" charset="0"/>
                <a:cs typeface="Times New Roman" panose="02020603050405020304" pitchFamily="18" charset="0"/>
              </a:rPr>
              <a:t>tool is a power operated, non-portable and valuable machine that can perform multiple machining operations by remove excess material from a pre-formed blank with the help of a suitable cutting tool.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machine </a:t>
            </a:r>
            <a:r>
              <a:rPr lang="en-US" sz="2800" dirty="0">
                <a:latin typeface="Times New Roman" panose="02020603050405020304" pitchFamily="18" charset="0"/>
                <a:cs typeface="Times New Roman" panose="02020603050405020304" pitchFamily="18" charset="0"/>
              </a:rPr>
              <a:t>tool is strictly restricted within the metal-working (or machining) field</a:t>
            </a:r>
            <a:r>
              <a:rPr lang="en-US" sz="2800" dirty="0" smtClean="0">
                <a:latin typeface="Times New Roman" panose="02020603050405020304" pitchFamily="18" charset="0"/>
                <a:cs typeface="Times New Roman" panose="02020603050405020304" pitchFamily="18" charset="0"/>
              </a:rPr>
              <a:t>. </a:t>
            </a:r>
          </a:p>
          <a:p>
            <a:pPr algn="just"/>
            <a:r>
              <a:rPr lang="en-US" sz="2800" dirty="0" smtClean="0">
                <a:latin typeface="Times New Roman" panose="02020603050405020304" pitchFamily="18" charset="0"/>
                <a:cs typeface="Times New Roman" panose="02020603050405020304" pitchFamily="18" charset="0"/>
              </a:rPr>
              <a:t>So </a:t>
            </a:r>
            <a:r>
              <a:rPr lang="en-US" sz="2800" dirty="0">
                <a:latin typeface="Times New Roman" panose="02020603050405020304" pitchFamily="18" charset="0"/>
                <a:cs typeface="Times New Roman" panose="02020603050405020304" pitchFamily="18" charset="0"/>
              </a:rPr>
              <a:t>a machine having following five characteristics can be considered as a machine tool.</a:t>
            </a:r>
          </a:p>
        </p:txBody>
      </p:sp>
    </p:spTree>
    <p:extLst>
      <p:ext uri="{BB962C8B-B14F-4D97-AF65-F5344CB8AC3E}">
        <p14:creationId xmlns:p14="http://schemas.microsoft.com/office/powerpoint/2010/main" val="22187078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6"/>
          <p:cNvSpPr txBox="1">
            <a:spLocks noChangeArrowheads="1"/>
          </p:cNvSpPr>
          <p:nvPr/>
        </p:nvSpPr>
        <p:spPr bwMode="auto">
          <a:xfrm>
            <a:off x="353867" y="5206535"/>
            <a:ext cx="8458489" cy="642128"/>
          </a:xfrm>
          <a:prstGeom prst="rect">
            <a:avLst/>
          </a:prstGeom>
          <a:noFill/>
          <a:ln w="9525">
            <a:noFill/>
            <a:miter lim="800000"/>
            <a:headEnd/>
            <a:tailEnd/>
          </a:ln>
        </p:spPr>
        <p:txBody>
          <a:bodyPr lIns="87278" tIns="43639" rIns="87278" bIns="43639">
            <a:spAutoFit/>
          </a:bodyPr>
          <a:lstStyle/>
          <a:p>
            <a:pPr>
              <a:spcBef>
                <a:spcPct val="50000"/>
              </a:spcBef>
            </a:pPr>
            <a:r>
              <a:rPr lang="en-US" b="1" i="1" dirty="0">
                <a:latin typeface="Arial" pitchFamily="34" charset="0"/>
              </a:rPr>
              <a:t>(a) Hardness of various cutting-tool materials as a function of temperature. (b) Ranges of properties of various groups of materials.</a:t>
            </a:r>
          </a:p>
        </p:txBody>
      </p:sp>
      <p:sp>
        <p:nvSpPr>
          <p:cNvPr id="6" name="Title 1"/>
          <p:cNvSpPr>
            <a:spLocks noGrp="1"/>
          </p:cNvSpPr>
          <p:nvPr>
            <p:ph type="title"/>
          </p:nvPr>
        </p:nvSpPr>
        <p:spPr>
          <a:xfrm>
            <a:off x="152400" y="304800"/>
            <a:ext cx="8861425" cy="457200"/>
          </a:xfrm>
        </p:spPr>
        <p:txBody>
          <a:bodyPr/>
          <a:lstStyle/>
          <a:p>
            <a:r>
              <a:rPr lang="en-US" sz="3200" dirty="0" smtClean="0">
                <a:latin typeface="Arial" pitchFamily="34" charset="0"/>
              </a:rPr>
              <a:t>Cutting tool materials hardness and strength</a:t>
            </a:r>
            <a:endParaRPr lang="en-IN" dirty="0"/>
          </a:p>
        </p:txBody>
      </p:sp>
      <p:pic>
        <p:nvPicPr>
          <p:cNvPr id="624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88" y="1447800"/>
            <a:ext cx="4933823" cy="293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4" y="874480"/>
            <a:ext cx="43148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152400"/>
            <a:ext cx="7772400" cy="457200"/>
          </a:xfrm>
        </p:spPr>
        <p:txBody>
          <a:bodyPr/>
          <a:lstStyle/>
          <a:p>
            <a:pPr>
              <a:spcBef>
                <a:spcPts val="600"/>
              </a:spcBef>
            </a:pPr>
            <a:r>
              <a:rPr lang="en-US" sz="4000" dirty="0" smtClean="0"/>
              <a:t>Tool Life</a:t>
            </a:r>
          </a:p>
        </p:txBody>
      </p:sp>
      <p:sp>
        <p:nvSpPr>
          <p:cNvPr id="15366" name="Rectangle 3"/>
          <p:cNvSpPr>
            <a:spLocks noGrp="1" noChangeArrowheads="1"/>
          </p:cNvSpPr>
          <p:nvPr>
            <p:ph type="body" idx="1"/>
          </p:nvPr>
        </p:nvSpPr>
        <p:spPr>
          <a:xfrm>
            <a:off x="342900" y="838200"/>
            <a:ext cx="8458200" cy="4648200"/>
          </a:xfrm>
        </p:spPr>
        <p:txBody>
          <a:bodyPr/>
          <a:lstStyle/>
          <a:p>
            <a:pPr lvl="0"/>
            <a:r>
              <a:rPr lang="en-US" sz="2800" b="1" i="1" dirty="0">
                <a:solidFill>
                  <a:srgbClr val="2D2DB9"/>
                </a:solidFill>
                <a:latin typeface="Times New Roman" panose="02020603050405020304" pitchFamily="18" charset="0"/>
                <a:cs typeface="Times New Roman" panose="02020603050405020304" pitchFamily="18" charset="0"/>
              </a:rPr>
              <a:t>Tool life </a:t>
            </a:r>
            <a:r>
              <a:rPr lang="en-US" sz="2800" dirty="0">
                <a:solidFill>
                  <a:srgbClr val="000000"/>
                </a:solidFill>
                <a:latin typeface="Times New Roman" panose="02020603050405020304" pitchFamily="18" charset="0"/>
                <a:cs typeface="Times New Roman" panose="02020603050405020304" pitchFamily="18" charset="0"/>
              </a:rPr>
              <a:t>is the time a newly sharpened tool cuts satisfactorily before it becomes necessary to remove it for regrinding or replacement</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spcBef>
                <a:spcPts val="1200"/>
              </a:spcBef>
            </a:pPr>
            <a:r>
              <a:rPr lang="en-US" sz="2800" dirty="0" smtClean="0">
                <a:latin typeface="Times New Roman" panose="02020603050405020304" pitchFamily="18" charset="0"/>
                <a:cs typeface="Times New Roman" panose="02020603050405020304" pitchFamily="18" charset="0"/>
              </a:rPr>
              <a:t>Tool </a:t>
            </a:r>
            <a:r>
              <a:rPr lang="en-US" sz="2800" dirty="0">
                <a:latin typeface="Times New Roman" panose="02020603050405020304" pitchFamily="18" charset="0"/>
                <a:cs typeface="Times New Roman" panose="02020603050405020304" pitchFamily="18" charset="0"/>
              </a:rPr>
              <a:t>life is defined as the cutting time to reach a predetermined amount of </a:t>
            </a:r>
            <a:r>
              <a:rPr lang="en-US" sz="2800" dirty="0" smtClean="0">
                <a:latin typeface="Times New Roman" panose="02020603050405020304" pitchFamily="18" charset="0"/>
                <a:cs typeface="Times New Roman" panose="02020603050405020304" pitchFamily="18" charset="0"/>
              </a:rPr>
              <a:t>wear.</a:t>
            </a:r>
          </a:p>
          <a:p>
            <a:pPr>
              <a:spcBef>
                <a:spcPts val="1200"/>
              </a:spcBef>
            </a:pPr>
            <a:r>
              <a:rPr lang="en-US" sz="2800" dirty="0" smtClean="0">
                <a:latin typeface="Times New Roman" panose="02020603050405020304" pitchFamily="18" charset="0"/>
                <a:cs typeface="Times New Roman" panose="02020603050405020304" pitchFamily="18" charset="0"/>
              </a:rPr>
              <a:t>This amount </a:t>
            </a:r>
            <a:r>
              <a:rPr lang="en-US" sz="2800" dirty="0">
                <a:latin typeface="Times New Roman" panose="02020603050405020304" pitchFamily="18" charset="0"/>
                <a:cs typeface="Times New Roman" panose="02020603050405020304" pitchFamily="18" charset="0"/>
              </a:rPr>
              <a:t>of acceptable wear is called the </a:t>
            </a:r>
            <a:r>
              <a:rPr lang="en-US" sz="2800" i="1" dirty="0">
                <a:solidFill>
                  <a:schemeClr val="accent6"/>
                </a:solidFill>
                <a:latin typeface="Times New Roman" panose="02020603050405020304" pitchFamily="18" charset="0"/>
                <a:cs typeface="Times New Roman" panose="02020603050405020304" pitchFamily="18" charset="0"/>
              </a:rPr>
              <a:t>tool wear </a:t>
            </a:r>
            <a:r>
              <a:rPr lang="en-US" sz="2800" i="1" dirty="0" smtClean="0">
                <a:solidFill>
                  <a:schemeClr val="accent6"/>
                </a:solidFill>
                <a:latin typeface="Times New Roman" panose="02020603050405020304" pitchFamily="18" charset="0"/>
                <a:cs typeface="Times New Roman" panose="02020603050405020304" pitchFamily="18" charset="0"/>
              </a:rPr>
              <a:t>criterion.</a:t>
            </a:r>
            <a:endParaRPr lang="en-IN" sz="2800" i="1" dirty="0" smtClean="0">
              <a:solidFill>
                <a:schemeClr val="accent6"/>
              </a:solidFill>
              <a:latin typeface="Times New Roman" panose="02020603050405020304" pitchFamily="18" charset="0"/>
              <a:cs typeface="Times New Roman" panose="02020603050405020304" pitchFamily="18" charset="0"/>
            </a:endParaRPr>
          </a:p>
          <a:p>
            <a:pPr>
              <a:spcBef>
                <a:spcPts val="1200"/>
              </a:spcBef>
            </a:pPr>
            <a:r>
              <a:rPr lang="en-IN" sz="2800" dirty="0" smtClean="0">
                <a:latin typeface="Times New Roman" panose="02020603050405020304" pitchFamily="18" charset="0"/>
                <a:cs typeface="Times New Roman" panose="02020603050405020304" pitchFamily="18" charset="0"/>
              </a:rPr>
              <a:t>When the tool wear reaches an initially accepted amount, there are two options,</a:t>
            </a:r>
          </a:p>
          <a:p>
            <a:pPr marL="914400" lvl="2" indent="0">
              <a:spcBef>
                <a:spcPts val="1200"/>
              </a:spcBef>
              <a:buNone/>
            </a:pPr>
            <a:r>
              <a:rPr lang="en-IN" sz="2800" dirty="0" smtClean="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  To </a:t>
            </a:r>
            <a:r>
              <a:rPr lang="en-IN" sz="2800" i="1" dirty="0" err="1" smtClean="0">
                <a:latin typeface="Times New Roman" panose="02020603050405020304" pitchFamily="18" charset="0"/>
                <a:cs typeface="Times New Roman" panose="02020603050405020304" pitchFamily="18" charset="0"/>
              </a:rPr>
              <a:t>resharpen</a:t>
            </a:r>
            <a:r>
              <a:rPr lang="en-IN" sz="2800" i="1" dirty="0" smtClean="0">
                <a:latin typeface="Times New Roman" panose="02020603050405020304" pitchFamily="18" charset="0"/>
                <a:cs typeface="Times New Roman" panose="02020603050405020304" pitchFamily="18" charset="0"/>
              </a:rPr>
              <a:t> the tool on a tool grinder</a:t>
            </a:r>
          </a:p>
          <a:p>
            <a:pPr marL="914400" lvl="2" indent="0">
              <a:spcBef>
                <a:spcPts val="1200"/>
              </a:spcBef>
              <a:buNone/>
            </a:pPr>
            <a:r>
              <a:rPr lang="en-IN" sz="2800" dirty="0" smtClean="0">
                <a:latin typeface="Times New Roman" panose="02020603050405020304" pitchFamily="18" charset="0"/>
                <a:cs typeface="Times New Roman" panose="02020603050405020304" pitchFamily="18" charset="0"/>
              </a:rPr>
              <a:t>     To </a:t>
            </a:r>
            <a:r>
              <a:rPr lang="en-IN" sz="2800" i="1" dirty="0" smtClean="0">
                <a:latin typeface="Times New Roman" panose="02020603050405020304" pitchFamily="18" charset="0"/>
                <a:cs typeface="Times New Roman" panose="02020603050405020304" pitchFamily="18" charset="0"/>
              </a:rPr>
              <a:t>replace the tool with a new one</a:t>
            </a:r>
          </a:p>
        </p:txBody>
      </p:sp>
    </p:spTree>
    <p:extLst>
      <p:ext uri="{BB962C8B-B14F-4D97-AF65-F5344CB8AC3E}">
        <p14:creationId xmlns:p14="http://schemas.microsoft.com/office/powerpoint/2010/main" val="752447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z="4000" dirty="0" smtClean="0"/>
              <a:t>Tool life equation</a:t>
            </a:r>
          </a:p>
        </p:txBody>
      </p:sp>
      <p:sp>
        <p:nvSpPr>
          <p:cNvPr id="6" name="Rectangle 5"/>
          <p:cNvSpPr/>
          <p:nvPr/>
        </p:nvSpPr>
        <p:spPr>
          <a:xfrm>
            <a:off x="914400" y="1600200"/>
            <a:ext cx="7543800" cy="2677656"/>
          </a:xfrm>
          <a:prstGeom prst="rect">
            <a:avLst/>
          </a:prstGeom>
        </p:spPr>
        <p:txBody>
          <a:bodyPr wrap="square">
            <a:spAutoFit/>
          </a:bodyPr>
          <a:lstStyle/>
          <a:p>
            <a:pPr marL="342900" indent="-342900" algn="just">
              <a:buFont typeface="Arial" panose="020B0604020202020204" pitchFamily="34" charset="0"/>
              <a:buChar char="•"/>
            </a:pPr>
            <a:r>
              <a:rPr lang="en-US" sz="2800" dirty="0" smtClean="0">
                <a:solidFill>
                  <a:srgbClr val="000000"/>
                </a:solidFill>
                <a:cs typeface="Times New Roman" panose="02020603050405020304" pitchFamily="18" charset="0"/>
              </a:rPr>
              <a:t>Tool life equation is a empirical relationship between the tool life and one or more variables of cutting parameters</a:t>
            </a:r>
          </a:p>
          <a:p>
            <a:pPr marL="342900" indent="-342900" algn="just">
              <a:buFont typeface="Arial" panose="020B0604020202020204" pitchFamily="34" charset="0"/>
              <a:buChar char="•"/>
            </a:pPr>
            <a:endParaRPr lang="en-US" sz="2800" dirty="0" smtClean="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n-US" sz="2800" dirty="0" smtClean="0">
                <a:solidFill>
                  <a:srgbClr val="000000"/>
                </a:solidFill>
                <a:cs typeface="Times New Roman" panose="02020603050405020304" pitchFamily="18" charset="0"/>
              </a:rPr>
              <a:t>The most famous tool life equation is proposed by </a:t>
            </a:r>
            <a:r>
              <a:rPr lang="en-US" sz="2800" dirty="0" err="1" smtClean="0">
                <a:solidFill>
                  <a:srgbClr val="2D2DB9"/>
                </a:solidFill>
                <a:cs typeface="Times New Roman" panose="02020603050405020304" pitchFamily="18" charset="0"/>
              </a:rPr>
              <a:t>F.W.Taylor</a:t>
            </a:r>
            <a:endParaRPr lang="en-IN" sz="2800" dirty="0">
              <a:solidFill>
                <a:srgbClr val="2D2DB9"/>
              </a:solidFill>
              <a:cs typeface="Times New Roman" panose="02020603050405020304" pitchFamily="18" charset="0"/>
            </a:endParaRPr>
          </a:p>
        </p:txBody>
      </p:sp>
    </p:spTree>
    <p:extLst>
      <p:ext uri="{BB962C8B-B14F-4D97-AF65-F5344CB8AC3E}">
        <p14:creationId xmlns:p14="http://schemas.microsoft.com/office/powerpoint/2010/main" val="2569638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a:spcBef>
                <a:spcPts val="600"/>
              </a:spcBef>
            </a:pPr>
            <a:r>
              <a:rPr lang="en-US" sz="4000" smtClean="0"/>
              <a:t>Taylor Tool Life Equation</a:t>
            </a:r>
          </a:p>
        </p:txBody>
      </p:sp>
      <p:sp>
        <p:nvSpPr>
          <p:cNvPr id="1031" name="Rectangle 3"/>
          <p:cNvSpPr>
            <a:spLocks noGrp="1" noChangeArrowheads="1"/>
          </p:cNvSpPr>
          <p:nvPr>
            <p:ph type="body" idx="1"/>
          </p:nvPr>
        </p:nvSpPr>
        <p:spPr>
          <a:xfrm>
            <a:off x="385478" y="1263778"/>
            <a:ext cx="8458200" cy="1033463"/>
          </a:xfrm>
        </p:spPr>
        <p:txBody>
          <a:bodyPr/>
          <a:lstStyle/>
          <a:p>
            <a:pPr>
              <a:buFontTx/>
              <a:buNone/>
            </a:pPr>
            <a:r>
              <a:rPr lang="en-US" sz="2800" dirty="0" smtClean="0"/>
              <a:t>This relationship is credited to F. W. Taylor (</a:t>
            </a:r>
            <a:r>
              <a:rPr lang="en-US" sz="2800" dirty="0" smtClean="0">
                <a:cs typeface="Arial" charset="0"/>
              </a:rPr>
              <a:t>~</a:t>
            </a:r>
            <a:r>
              <a:rPr lang="en-US" sz="2800" dirty="0" smtClean="0"/>
              <a:t>1900)</a:t>
            </a:r>
          </a:p>
        </p:txBody>
      </p:sp>
      <p:graphicFrame>
        <p:nvGraphicFramePr>
          <p:cNvPr id="1026" name="Object 2"/>
          <p:cNvGraphicFramePr>
            <a:graphicFrameLocks noChangeAspect="1"/>
          </p:cNvGraphicFramePr>
          <p:nvPr>
            <p:extLst/>
          </p:nvPr>
        </p:nvGraphicFramePr>
        <p:xfrm>
          <a:off x="3810000" y="1925164"/>
          <a:ext cx="1609157" cy="584200"/>
        </p:xfrm>
        <a:graphic>
          <a:graphicData uri="http://schemas.openxmlformats.org/presentationml/2006/ole">
            <mc:AlternateContent xmlns:mc="http://schemas.openxmlformats.org/markup-compatibility/2006">
              <mc:Choice xmlns:v="urn:schemas-microsoft-com:vml" Requires="v">
                <p:oleObj spid="_x0000_s1060" name="Equation" r:id="rId3" imgW="17886600" imgH="6484680" progId="Equation.3">
                  <p:embed/>
                </p:oleObj>
              </mc:Choice>
              <mc:Fallback>
                <p:oleObj name="Equation" r:id="rId3" imgW="17886600" imgH="648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925164"/>
                        <a:ext cx="1609157" cy="584200"/>
                      </a:xfrm>
                      <a:prstGeom prst="rect">
                        <a:avLst/>
                      </a:prstGeom>
                      <a:noFill/>
                    </p:spPr>
                  </p:pic>
                </p:oleObj>
              </mc:Fallback>
            </mc:AlternateContent>
          </a:graphicData>
        </a:graphic>
      </p:graphicFrame>
      <p:sp>
        <p:nvSpPr>
          <p:cNvPr id="1032" name="Text Box 5"/>
          <p:cNvSpPr txBox="1">
            <a:spLocks noChangeArrowheads="1"/>
          </p:cNvSpPr>
          <p:nvPr/>
        </p:nvSpPr>
        <p:spPr bwMode="auto">
          <a:xfrm>
            <a:off x="236732" y="2481263"/>
            <a:ext cx="8221468" cy="3570208"/>
          </a:xfrm>
          <a:prstGeom prst="rect">
            <a:avLst/>
          </a:prstGeom>
          <a:noFill/>
          <a:ln w="9525">
            <a:noFill/>
            <a:miter lim="800000"/>
            <a:headEnd/>
            <a:tailEnd/>
          </a:ln>
        </p:spPr>
        <p:txBody>
          <a:bodyPr wrap="square">
            <a:spAutoFit/>
          </a:bodyPr>
          <a:lstStyle/>
          <a:p>
            <a:pPr>
              <a:spcBef>
                <a:spcPct val="50000"/>
              </a:spcBef>
            </a:pPr>
            <a:r>
              <a:rPr lang="en-US" dirty="0">
                <a:solidFill>
                  <a:srgbClr val="000000"/>
                </a:solidFill>
                <a:cs typeface="Times New Roman" panose="02020603050405020304" pitchFamily="18" charset="0"/>
              </a:rPr>
              <a:t>where </a:t>
            </a:r>
            <a:r>
              <a:rPr lang="en-US" i="1" dirty="0">
                <a:solidFill>
                  <a:srgbClr val="000000"/>
                </a:solidFill>
                <a:cs typeface="Times New Roman" panose="02020603050405020304" pitchFamily="18" charset="0"/>
              </a:rPr>
              <a:t>V </a:t>
            </a:r>
            <a:r>
              <a:rPr lang="en-US" dirty="0">
                <a:solidFill>
                  <a:srgbClr val="000000"/>
                </a:solidFill>
                <a:cs typeface="Times New Roman" panose="02020603050405020304" pitchFamily="18" charset="0"/>
              </a:rPr>
              <a:t>= cutting </a:t>
            </a:r>
            <a:r>
              <a:rPr lang="en-US" dirty="0" smtClean="0">
                <a:solidFill>
                  <a:srgbClr val="000000"/>
                </a:solidFill>
                <a:cs typeface="Times New Roman" panose="02020603050405020304" pitchFamily="18" charset="0"/>
              </a:rPr>
              <a:t>speed (m/min); </a:t>
            </a:r>
            <a:r>
              <a:rPr lang="en-US" i="1" dirty="0">
                <a:solidFill>
                  <a:srgbClr val="000000"/>
                </a:solidFill>
                <a:cs typeface="Times New Roman" panose="02020603050405020304" pitchFamily="18" charset="0"/>
              </a:rPr>
              <a:t>T</a:t>
            </a:r>
            <a:r>
              <a:rPr lang="en-US" dirty="0">
                <a:solidFill>
                  <a:srgbClr val="000000"/>
                </a:solidFill>
                <a:cs typeface="Times New Roman" panose="02020603050405020304" pitchFamily="18" charset="0"/>
              </a:rPr>
              <a:t> = tool </a:t>
            </a:r>
            <a:r>
              <a:rPr lang="en-US" dirty="0" smtClean="0">
                <a:solidFill>
                  <a:srgbClr val="000000"/>
                </a:solidFill>
                <a:cs typeface="Times New Roman" panose="02020603050405020304" pitchFamily="18" charset="0"/>
              </a:rPr>
              <a:t>life (min); </a:t>
            </a:r>
            <a:endParaRPr lang="en-US" dirty="0">
              <a:solidFill>
                <a:srgbClr val="000000"/>
              </a:solidFill>
              <a:cs typeface="Times New Roman" panose="02020603050405020304" pitchFamily="18" charset="0"/>
            </a:endParaRPr>
          </a:p>
          <a:p>
            <a:pPr lvl="1">
              <a:spcBef>
                <a:spcPts val="600"/>
              </a:spcBef>
              <a:buFontTx/>
              <a:buChar char="•"/>
            </a:pPr>
            <a:r>
              <a:rPr lang="en-US" i="1" dirty="0">
                <a:solidFill>
                  <a:srgbClr val="000000"/>
                </a:solidFill>
                <a:cs typeface="Times New Roman" panose="02020603050405020304" pitchFamily="18" charset="0"/>
              </a:rPr>
              <a:t>  n</a:t>
            </a:r>
            <a:r>
              <a:rPr lang="en-US" dirty="0">
                <a:solidFill>
                  <a:srgbClr val="000000"/>
                </a:solidFill>
                <a:cs typeface="Times New Roman" panose="02020603050405020304" pitchFamily="18" charset="0"/>
              </a:rPr>
              <a:t> is the slope of the </a:t>
            </a:r>
            <a:r>
              <a:rPr lang="en-US" dirty="0" smtClean="0">
                <a:solidFill>
                  <a:srgbClr val="000000"/>
                </a:solidFill>
                <a:cs typeface="Times New Roman" panose="02020603050405020304" pitchFamily="18" charset="0"/>
              </a:rPr>
              <a:t>plot </a:t>
            </a:r>
          </a:p>
          <a:p>
            <a:pPr lvl="2">
              <a:spcBef>
                <a:spcPts val="600"/>
              </a:spcBef>
              <a:buFontTx/>
              <a:buChar char="•"/>
            </a:pPr>
            <a:r>
              <a:rPr lang="en-US" dirty="0" smtClean="0">
                <a:solidFill>
                  <a:srgbClr val="000000"/>
                </a:solidFill>
                <a:cs typeface="Times New Roman" panose="02020603050405020304" pitchFamily="18" charset="0"/>
              </a:rPr>
              <a:t>Also called tool life exponent</a:t>
            </a:r>
            <a:endParaRPr lang="en-US" dirty="0">
              <a:solidFill>
                <a:srgbClr val="000000"/>
              </a:solidFill>
              <a:cs typeface="Times New Roman" panose="02020603050405020304" pitchFamily="18" charset="0"/>
            </a:endParaRPr>
          </a:p>
          <a:p>
            <a:pPr lvl="1">
              <a:spcBef>
                <a:spcPts val="600"/>
              </a:spcBef>
              <a:buFontTx/>
              <a:buChar char="•"/>
            </a:pPr>
            <a:r>
              <a:rPr lang="en-US" i="1" dirty="0">
                <a:solidFill>
                  <a:srgbClr val="000000"/>
                </a:solidFill>
                <a:cs typeface="Times New Roman" panose="02020603050405020304" pitchFamily="18" charset="0"/>
              </a:rPr>
              <a:t>  C</a:t>
            </a:r>
            <a:r>
              <a:rPr lang="en-US" dirty="0">
                <a:solidFill>
                  <a:srgbClr val="000000"/>
                </a:solidFill>
                <a:cs typeface="Times New Roman" panose="02020603050405020304" pitchFamily="18" charset="0"/>
              </a:rPr>
              <a:t> is the intercept on the speed </a:t>
            </a:r>
            <a:r>
              <a:rPr lang="en-US" dirty="0" smtClean="0">
                <a:solidFill>
                  <a:srgbClr val="000000"/>
                </a:solidFill>
                <a:cs typeface="Times New Roman" panose="02020603050405020304" pitchFamily="18" charset="0"/>
              </a:rPr>
              <a:t>axis</a:t>
            </a:r>
          </a:p>
          <a:p>
            <a:pPr lvl="2">
              <a:spcBef>
                <a:spcPts val="600"/>
              </a:spcBef>
              <a:buFontTx/>
              <a:buChar char="•"/>
            </a:pPr>
            <a:r>
              <a:rPr lang="en-US" dirty="0" smtClean="0">
                <a:solidFill>
                  <a:srgbClr val="000000"/>
                </a:solidFill>
                <a:cs typeface="Times New Roman" panose="02020603050405020304" pitchFamily="18" charset="0"/>
              </a:rPr>
              <a:t>Known as Taylor constant</a:t>
            </a:r>
          </a:p>
          <a:p>
            <a:pPr>
              <a:spcBef>
                <a:spcPts val="600"/>
              </a:spcBef>
              <a:buFontTx/>
              <a:buChar char="•"/>
            </a:pPr>
            <a:r>
              <a:rPr lang="en-US" sz="2000" dirty="0" smtClean="0">
                <a:solidFill>
                  <a:srgbClr val="000000"/>
                </a:solidFill>
                <a:latin typeface="Arial" charset="0"/>
                <a:cs typeface="Arial" charset="0"/>
              </a:rPr>
              <a:t> </a:t>
            </a:r>
            <a:r>
              <a:rPr lang="en-US" sz="1600" b="1" dirty="0" smtClean="0">
                <a:solidFill>
                  <a:srgbClr val="2D2DB9"/>
                </a:solidFill>
                <a:latin typeface="Arial" charset="0"/>
                <a:cs typeface="Arial" charset="0"/>
              </a:rPr>
              <a:t>When T=1, </a:t>
            </a:r>
          </a:p>
          <a:p>
            <a:pPr>
              <a:spcBef>
                <a:spcPts val="600"/>
              </a:spcBef>
            </a:pPr>
            <a:r>
              <a:rPr lang="en-US" sz="1600" b="1" dirty="0" smtClean="0">
                <a:solidFill>
                  <a:srgbClr val="2D2DB9"/>
                </a:solidFill>
                <a:latin typeface="Arial" charset="0"/>
                <a:cs typeface="Arial" charset="0"/>
              </a:rPr>
              <a:t>	then C becomes the cutting speed</a:t>
            </a:r>
          </a:p>
          <a:p>
            <a:pPr>
              <a:spcBef>
                <a:spcPts val="600"/>
              </a:spcBef>
            </a:pPr>
            <a:r>
              <a:rPr lang="en-US" sz="1600" b="1" dirty="0">
                <a:solidFill>
                  <a:srgbClr val="2D2DB9"/>
                </a:solidFill>
                <a:latin typeface="Arial" charset="0"/>
                <a:cs typeface="Arial" charset="0"/>
              </a:rPr>
              <a:t> </a:t>
            </a:r>
            <a:r>
              <a:rPr lang="en-US" sz="1600" b="1" dirty="0" smtClean="0">
                <a:solidFill>
                  <a:srgbClr val="2D2DB9"/>
                </a:solidFill>
                <a:latin typeface="Arial" charset="0"/>
                <a:cs typeface="Arial" charset="0"/>
              </a:rPr>
              <a:t>             for 1min tool life</a:t>
            </a:r>
          </a:p>
          <a:p>
            <a:pPr>
              <a:spcBef>
                <a:spcPts val="600"/>
              </a:spcBef>
              <a:buFontTx/>
              <a:buChar char="•"/>
            </a:pPr>
            <a:endParaRPr lang="en-US" sz="1400" b="1" dirty="0">
              <a:solidFill>
                <a:srgbClr val="000000"/>
              </a:solidFill>
              <a:latin typeface="Arial" charset="0"/>
              <a:cs typeface="Arial" charset="0"/>
            </a:endParaRPr>
          </a:p>
        </p:txBody>
      </p:sp>
      <p:pic>
        <p:nvPicPr>
          <p:cNvPr id="2" name="Picture 1"/>
          <p:cNvPicPr>
            <a:picLocks noChangeAspect="1"/>
          </p:cNvPicPr>
          <p:nvPr/>
        </p:nvPicPr>
        <p:blipFill>
          <a:blip r:embed="rId5"/>
          <a:stretch>
            <a:fillRect/>
          </a:stretch>
        </p:blipFill>
        <p:spPr>
          <a:xfrm>
            <a:off x="4768284" y="3962400"/>
            <a:ext cx="4375715" cy="2743200"/>
          </a:xfrm>
          <a:prstGeom prst="rect">
            <a:avLst/>
          </a:prstGeom>
        </p:spPr>
      </p:pic>
    </p:spTree>
    <p:extLst>
      <p:ext uri="{BB962C8B-B14F-4D97-AF65-F5344CB8AC3E}">
        <p14:creationId xmlns:p14="http://schemas.microsoft.com/office/powerpoint/2010/main" val="19206130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a:spcBef>
                <a:spcPts val="600"/>
              </a:spcBef>
            </a:pPr>
            <a:r>
              <a:rPr lang="en-US" sz="4000" smtClean="0"/>
              <a:t>Taylor Tool Life Equation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707686292"/>
              </p:ext>
            </p:extLst>
          </p:nvPr>
        </p:nvGraphicFramePr>
        <p:xfrm>
          <a:off x="3429000" y="1219200"/>
          <a:ext cx="1670375" cy="606425"/>
        </p:xfrm>
        <a:graphic>
          <a:graphicData uri="http://schemas.openxmlformats.org/presentationml/2006/ole">
            <mc:AlternateContent xmlns:mc="http://schemas.openxmlformats.org/markup-compatibility/2006">
              <mc:Choice xmlns:v="urn:schemas-microsoft-com:vml" Requires="v">
                <p:oleObj spid="_x0000_s2084" name="Equation" r:id="rId3" imgW="737280" imgH="253800" progId="Equation.3">
                  <p:embed/>
                </p:oleObj>
              </mc:Choice>
              <mc:Fallback>
                <p:oleObj name="Equation" r:id="rId3" imgW="7372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1670375" cy="606425"/>
                      </a:xfrm>
                      <a:prstGeom prst="rect">
                        <a:avLst/>
                      </a:prstGeom>
                      <a:noFill/>
                    </p:spPr>
                  </p:pic>
                </p:oleObj>
              </mc:Fallback>
            </mc:AlternateContent>
          </a:graphicData>
        </a:graphic>
      </p:graphicFrame>
      <p:sp>
        <p:nvSpPr>
          <p:cNvPr id="1032" name="Text Box 5"/>
          <p:cNvSpPr txBox="1">
            <a:spLocks noChangeArrowheads="1"/>
          </p:cNvSpPr>
          <p:nvPr/>
        </p:nvSpPr>
        <p:spPr bwMode="auto">
          <a:xfrm>
            <a:off x="684662" y="2184539"/>
            <a:ext cx="8306937" cy="1384995"/>
          </a:xfrm>
          <a:prstGeom prst="rect">
            <a:avLst/>
          </a:prstGeom>
          <a:noFill/>
          <a:ln w="9525">
            <a:noFill/>
            <a:miter lim="800000"/>
            <a:headEnd/>
            <a:tailEnd/>
          </a:ln>
        </p:spPr>
        <p:txBody>
          <a:bodyPr wrap="square">
            <a:spAutoFit/>
          </a:bodyPr>
          <a:lstStyle/>
          <a:p>
            <a:pPr>
              <a:spcBef>
                <a:spcPts val="600"/>
              </a:spcBef>
              <a:buFontTx/>
              <a:buChar char="•"/>
            </a:pPr>
            <a:r>
              <a:rPr lang="en-US" sz="2800" i="1" dirty="0" smtClean="0">
                <a:solidFill>
                  <a:srgbClr val="000000"/>
                </a:solidFill>
                <a:cs typeface="Times New Roman" panose="02020603050405020304" pitchFamily="18" charset="0"/>
              </a:rPr>
              <a:t>n</a:t>
            </a:r>
            <a:r>
              <a:rPr lang="en-US" sz="2800" dirty="0" smtClean="0">
                <a:solidFill>
                  <a:srgbClr val="000000"/>
                </a:solidFill>
                <a:cs typeface="Times New Roman" panose="02020603050405020304" pitchFamily="18" charset="0"/>
              </a:rPr>
              <a:t> and </a:t>
            </a:r>
            <a:r>
              <a:rPr lang="en-US" sz="2800" i="1" dirty="0" smtClean="0">
                <a:solidFill>
                  <a:srgbClr val="000000"/>
                </a:solidFill>
                <a:cs typeface="Times New Roman" panose="02020603050405020304" pitchFamily="18" charset="0"/>
              </a:rPr>
              <a:t>C</a:t>
            </a:r>
            <a:r>
              <a:rPr lang="en-US" sz="2800" dirty="0" smtClean="0">
                <a:solidFill>
                  <a:srgbClr val="000000"/>
                </a:solidFill>
                <a:cs typeface="Times New Roman" panose="02020603050405020304" pitchFamily="18" charset="0"/>
              </a:rPr>
              <a:t> are parameters that depend on  feed, depth of cut, work material, tooling material, and the tool life criterion used</a:t>
            </a:r>
          </a:p>
        </p:txBody>
      </p:sp>
      <p:pic>
        <p:nvPicPr>
          <p:cNvPr id="3" name="Picture 2"/>
          <p:cNvPicPr>
            <a:picLocks noChangeAspect="1"/>
          </p:cNvPicPr>
          <p:nvPr/>
        </p:nvPicPr>
        <p:blipFill>
          <a:blip r:embed="rId5"/>
          <a:stretch>
            <a:fillRect/>
          </a:stretch>
        </p:blipFill>
        <p:spPr>
          <a:xfrm>
            <a:off x="4233480" y="3537689"/>
            <a:ext cx="4538472" cy="2845235"/>
          </a:xfrm>
          <a:prstGeom prst="rect">
            <a:avLst/>
          </a:prstGeom>
        </p:spPr>
      </p:pic>
    </p:spTree>
    <p:extLst>
      <p:ext uri="{BB962C8B-B14F-4D97-AF65-F5344CB8AC3E}">
        <p14:creationId xmlns:p14="http://schemas.microsoft.com/office/powerpoint/2010/main" val="27662712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normAutofit fontScale="90000"/>
          </a:bodyPr>
          <a:lstStyle/>
          <a:p>
            <a:pPr>
              <a:spcBef>
                <a:spcPts val="600"/>
              </a:spcBef>
              <a:defRPr/>
            </a:pPr>
            <a:r>
              <a:rPr lang="en-US" sz="4000"/>
              <a:t>Typical Values of </a:t>
            </a:r>
            <a:r>
              <a:rPr lang="en-US" sz="4000" i="1"/>
              <a:t>n</a:t>
            </a:r>
            <a:r>
              <a:rPr lang="en-US" sz="4000"/>
              <a:t> and </a:t>
            </a:r>
            <a:r>
              <a:rPr lang="en-US" sz="4000" i="1"/>
              <a:t>C</a:t>
            </a:r>
            <a:r>
              <a:rPr lang="en-US" sz="4000"/>
              <a:t> in </a:t>
            </a:r>
            <a:br>
              <a:rPr lang="en-US" sz="4000"/>
            </a:br>
            <a:r>
              <a:rPr lang="en-US" sz="4000"/>
              <a:t>Taylor Tool Life Equation</a:t>
            </a:r>
          </a:p>
        </p:txBody>
      </p:sp>
      <p:sp>
        <p:nvSpPr>
          <p:cNvPr id="21507" name="Rectangle 3"/>
          <p:cNvSpPr>
            <a:spLocks noGrp="1" noChangeArrowheads="1"/>
          </p:cNvSpPr>
          <p:nvPr>
            <p:ph idx="1"/>
          </p:nvPr>
        </p:nvSpPr>
        <p:spPr>
          <a:xfrm>
            <a:off x="1295400" y="1600200"/>
            <a:ext cx="7772400" cy="4648200"/>
          </a:xfrm>
        </p:spPr>
        <p:txBody>
          <a:bodyPr/>
          <a:lstStyle/>
          <a:p>
            <a:pPr>
              <a:buFontTx/>
              <a:buNone/>
            </a:pPr>
            <a:r>
              <a:rPr lang="en-US" sz="2400" u="sng" dirty="0" smtClean="0"/>
              <a:t>Tool material</a:t>
            </a:r>
            <a:r>
              <a:rPr lang="en-US" sz="2400" dirty="0" smtClean="0"/>
              <a:t>		   </a:t>
            </a:r>
            <a:r>
              <a:rPr lang="en-US" sz="2400" u="sng" dirty="0" smtClean="0"/>
              <a:t>n</a:t>
            </a:r>
            <a:r>
              <a:rPr lang="en-US" sz="2400" dirty="0" smtClean="0"/>
              <a:t>	 </a:t>
            </a:r>
            <a:r>
              <a:rPr lang="en-US" sz="2400" u="sng" dirty="0" smtClean="0"/>
              <a:t>C (m/min)</a:t>
            </a:r>
            <a:r>
              <a:rPr lang="en-US" sz="2400" dirty="0" smtClean="0"/>
              <a:t>	</a:t>
            </a:r>
            <a:endParaRPr lang="en-US" sz="800" dirty="0" smtClean="0"/>
          </a:p>
          <a:p>
            <a:pPr>
              <a:buFontTx/>
              <a:buNone/>
            </a:pPr>
            <a:r>
              <a:rPr lang="en-US" sz="2400" dirty="0" smtClean="0">
                <a:solidFill>
                  <a:schemeClr val="accent2"/>
                </a:solidFill>
              </a:rPr>
              <a:t>High speed steel:	</a:t>
            </a:r>
          </a:p>
          <a:p>
            <a:pPr>
              <a:buFontTx/>
              <a:buNone/>
            </a:pPr>
            <a:r>
              <a:rPr lang="en-US" sz="2400" dirty="0" smtClean="0"/>
              <a:t>	Non-steel work	0.125	      120	</a:t>
            </a:r>
          </a:p>
          <a:p>
            <a:pPr>
              <a:buFontTx/>
              <a:buNone/>
            </a:pPr>
            <a:r>
              <a:rPr lang="en-US" sz="2400" dirty="0" smtClean="0"/>
              <a:t>	Steel work		0.125	        70	        </a:t>
            </a:r>
          </a:p>
          <a:p>
            <a:pPr>
              <a:buFontTx/>
              <a:buNone/>
            </a:pPr>
            <a:r>
              <a:rPr lang="en-US" sz="2400" dirty="0" smtClean="0">
                <a:solidFill>
                  <a:schemeClr val="accent2"/>
                </a:solidFill>
              </a:rPr>
              <a:t>Cemented carbide</a:t>
            </a:r>
          </a:p>
          <a:p>
            <a:pPr>
              <a:buFontTx/>
              <a:buNone/>
            </a:pPr>
            <a:r>
              <a:rPr lang="en-US" sz="2400" dirty="0" smtClean="0"/>
              <a:t>	Non-steel work	 0.25	      900	</a:t>
            </a:r>
          </a:p>
          <a:p>
            <a:pPr>
              <a:buFontTx/>
              <a:buNone/>
            </a:pPr>
            <a:r>
              <a:rPr lang="en-US" sz="2400" dirty="0" smtClean="0"/>
              <a:t>	Steel work		 0.25	      500	</a:t>
            </a:r>
          </a:p>
          <a:p>
            <a:pPr>
              <a:buFontTx/>
              <a:buNone/>
            </a:pPr>
            <a:r>
              <a:rPr lang="en-US" sz="2400" dirty="0" smtClean="0">
                <a:solidFill>
                  <a:schemeClr val="accent2"/>
                </a:solidFill>
              </a:rPr>
              <a:t>Ceramic</a:t>
            </a:r>
          </a:p>
          <a:p>
            <a:pPr>
              <a:buFontTx/>
              <a:buNone/>
            </a:pPr>
            <a:r>
              <a:rPr lang="en-US" sz="2400" dirty="0" smtClean="0"/>
              <a:t>	Steel work		  0.6	    3000	</a:t>
            </a:r>
          </a:p>
        </p:txBody>
      </p:sp>
    </p:spTree>
    <p:extLst>
      <p:ext uri="{BB962C8B-B14F-4D97-AF65-F5344CB8AC3E}">
        <p14:creationId xmlns:p14="http://schemas.microsoft.com/office/powerpoint/2010/main" val="5688817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4725" y="43454"/>
            <a:ext cx="5246949" cy="707886"/>
          </a:xfrm>
          <a:prstGeom prst="rect">
            <a:avLst/>
          </a:prstGeom>
        </p:spPr>
        <p:txBody>
          <a:bodyPr wrap="none">
            <a:spAutoFit/>
          </a:bodyPr>
          <a:lstStyle/>
          <a:p>
            <a:r>
              <a:rPr lang="en-US" sz="4000" b="1" dirty="0">
                <a:ea typeface="Calibri" panose="020F0502020204030204" pitchFamily="34" charset="0"/>
              </a:rPr>
              <a:t>Safety in machine shop</a:t>
            </a:r>
            <a:endParaRPr lang="en-US" sz="4000" b="1" dirty="0"/>
          </a:p>
        </p:txBody>
      </p:sp>
      <p:sp>
        <p:nvSpPr>
          <p:cNvPr id="5" name="Rectangle 4"/>
          <p:cNvSpPr/>
          <p:nvPr/>
        </p:nvSpPr>
        <p:spPr>
          <a:xfrm>
            <a:off x="152400" y="1132916"/>
            <a:ext cx="8991600" cy="4893647"/>
          </a:xfrm>
          <a:prstGeom prst="rect">
            <a:avLst/>
          </a:prstGeom>
        </p:spPr>
        <p:txBody>
          <a:bodyPr wrap="square">
            <a:spAutoFit/>
          </a:bodyPr>
          <a:lstStyle/>
          <a:p>
            <a:pPr algn="just"/>
            <a:r>
              <a:rPr lang="en-US" b="1" dirty="0" smtClean="0"/>
              <a:t>State </a:t>
            </a:r>
            <a:r>
              <a:rPr lang="en-US" b="1" dirty="0"/>
              <a:t>of Mind. </a:t>
            </a:r>
            <a:r>
              <a:rPr lang="en-US" dirty="0"/>
              <a:t>Do not operate power tools when you are ill, taking strong </a:t>
            </a:r>
            <a:r>
              <a:rPr lang="en-US" dirty="0" smtClean="0"/>
              <a:t>medications, fatigued </a:t>
            </a:r>
            <a:r>
              <a:rPr lang="en-US" dirty="0"/>
              <a:t>or consuming alcoholic drinks. Do not smoke while working with tools</a:t>
            </a:r>
            <a:r>
              <a:rPr lang="en-US" dirty="0" smtClean="0"/>
              <a:t>.</a:t>
            </a:r>
          </a:p>
          <a:p>
            <a:r>
              <a:rPr lang="en-US" b="1" dirty="0"/>
              <a:t>Wear proper clothing for the type of work being done</a:t>
            </a:r>
            <a:r>
              <a:rPr lang="en-US" dirty="0"/>
              <a:t>. Do not wear loose-fitting </a:t>
            </a:r>
            <a:r>
              <a:rPr lang="en-US" dirty="0" smtClean="0"/>
              <a:t>clothes or </a:t>
            </a:r>
            <a:r>
              <a:rPr lang="en-US" dirty="0"/>
              <a:t>jewelry that can get caught in moving parts. Do not roll up long sleeves. Do not </a:t>
            </a:r>
            <a:r>
              <a:rPr lang="en-US" dirty="0" smtClean="0"/>
              <a:t>wear highly </a:t>
            </a:r>
            <a:r>
              <a:rPr lang="en-US" dirty="0"/>
              <a:t>flammable clothes. Do not wear sandals, open-toed or canvas shoes. Wearing </a:t>
            </a:r>
            <a:r>
              <a:rPr lang="en-US" dirty="0" smtClean="0"/>
              <a:t>safety toed shoes </a:t>
            </a:r>
            <a:r>
              <a:rPr lang="en-US" dirty="0"/>
              <a:t>is preferable for protection of feet and toes</a:t>
            </a:r>
            <a:r>
              <a:rPr lang="en-US" dirty="0" smtClean="0"/>
              <a:t>.</a:t>
            </a:r>
          </a:p>
          <a:p>
            <a:r>
              <a:rPr lang="en-US" b="1" dirty="0"/>
              <a:t>Remove all jewelry</a:t>
            </a:r>
            <a:r>
              <a:rPr lang="en-US" dirty="0"/>
              <a:t>, including rings, necklaces, bracelets and watches that could get </a:t>
            </a:r>
            <a:r>
              <a:rPr lang="en-US" dirty="0" smtClean="0"/>
              <a:t>caught in </a:t>
            </a:r>
            <a:r>
              <a:rPr lang="en-US" dirty="0"/>
              <a:t>tooling before starting work</a:t>
            </a:r>
            <a:r>
              <a:rPr lang="en-US" dirty="0" smtClean="0"/>
              <a:t>.</a:t>
            </a:r>
          </a:p>
          <a:p>
            <a:r>
              <a:rPr lang="en-US" b="1" dirty="0"/>
              <a:t>Safety Glasses </a:t>
            </a:r>
            <a:r>
              <a:rPr lang="en-US" dirty="0"/>
              <a:t>must be worn at all times in the shop. Some operations may </a:t>
            </a:r>
            <a:r>
              <a:rPr lang="en-US" dirty="0" smtClean="0"/>
              <a:t>require additional </a:t>
            </a:r>
            <a:r>
              <a:rPr lang="en-US" dirty="0"/>
              <a:t>eye protection or other personal protective equipment</a:t>
            </a:r>
          </a:p>
        </p:txBody>
      </p:sp>
    </p:spTree>
    <p:extLst>
      <p:ext uri="{BB962C8B-B14F-4D97-AF65-F5344CB8AC3E}">
        <p14:creationId xmlns:p14="http://schemas.microsoft.com/office/powerpoint/2010/main" val="27319184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839200" cy="5262979"/>
          </a:xfrm>
          <a:prstGeom prst="rect">
            <a:avLst/>
          </a:prstGeom>
        </p:spPr>
        <p:txBody>
          <a:bodyPr wrap="square">
            <a:spAutoFit/>
          </a:bodyPr>
          <a:lstStyle/>
          <a:p>
            <a:r>
              <a:rPr lang="en-US" b="1" dirty="0"/>
              <a:t>Protect your eyes, face, head, and scalp</a:t>
            </a:r>
            <a:r>
              <a:rPr lang="en-US" dirty="0"/>
              <a:t>. At a minimum, wear industrial-quality </a:t>
            </a:r>
            <a:r>
              <a:rPr lang="en-US" dirty="0" smtClean="0"/>
              <a:t>safety lasses </a:t>
            </a:r>
            <a:r>
              <a:rPr lang="en-US" dirty="0"/>
              <a:t>with side shields</a:t>
            </a:r>
            <a:r>
              <a:rPr lang="en-US" dirty="0" smtClean="0"/>
              <a:t>.</a:t>
            </a:r>
          </a:p>
          <a:p>
            <a:pPr algn="just"/>
            <a:r>
              <a:rPr lang="en-US" b="1" dirty="0"/>
              <a:t>Avoid distractions</a:t>
            </a:r>
            <a:r>
              <a:rPr lang="en-US" dirty="0"/>
              <a:t>. Keep your mind on your work. Talking </a:t>
            </a:r>
            <a:r>
              <a:rPr lang="en-US" dirty="0" smtClean="0"/>
              <a:t>or listening </a:t>
            </a:r>
            <a:r>
              <a:rPr lang="en-US" dirty="0"/>
              <a:t>to the radio </a:t>
            </a:r>
            <a:r>
              <a:rPr lang="en-US" dirty="0" smtClean="0"/>
              <a:t>while running </a:t>
            </a:r>
            <a:r>
              <a:rPr lang="en-US" dirty="0"/>
              <a:t>machinery can lead to accidents. Stop working and turn off the power tool you </a:t>
            </a:r>
            <a:r>
              <a:rPr lang="en-US" dirty="0" smtClean="0"/>
              <a:t>are working </a:t>
            </a:r>
            <a:r>
              <a:rPr lang="en-US" dirty="0"/>
              <a:t>with if distracted by something or someone. Never look away from your work </a:t>
            </a:r>
            <a:r>
              <a:rPr lang="en-US" dirty="0" smtClean="0"/>
              <a:t>when operating </a:t>
            </a:r>
            <a:r>
              <a:rPr lang="en-US" dirty="0"/>
              <a:t>a power tool</a:t>
            </a:r>
            <a:r>
              <a:rPr lang="en-US" dirty="0" smtClean="0"/>
              <a:t>.</a:t>
            </a:r>
          </a:p>
          <a:p>
            <a:pPr algn="just"/>
            <a:r>
              <a:rPr lang="en-US" b="1" dirty="0"/>
              <a:t>Keep the work area clean</a:t>
            </a:r>
            <a:r>
              <a:rPr lang="en-US" dirty="0"/>
              <a:t>. Keep the floor free of scraps and oil. Cluttered work </a:t>
            </a:r>
            <a:r>
              <a:rPr lang="en-US" dirty="0" smtClean="0"/>
              <a:t>areas invite </a:t>
            </a:r>
            <a:r>
              <a:rPr lang="en-US" dirty="0"/>
              <a:t>accidents. Keeping workshop and storage spaces clean and dry can help prevent </a:t>
            </a:r>
            <a:r>
              <a:rPr lang="en-US" dirty="0" smtClean="0"/>
              <a:t>many accidents</a:t>
            </a:r>
            <a:r>
              <a:rPr lang="en-US" dirty="0"/>
              <a:t>. Sparks can ignite scraps, sawdust and solvents. Water can conduct electricity. Do</a:t>
            </a:r>
          </a:p>
          <a:p>
            <a:pPr algn="just"/>
            <a:r>
              <a:rPr lang="en-US" dirty="0"/>
              <a:t>not stand in water, on damp floors or in the rain when working with electrical tools. </a:t>
            </a:r>
            <a:r>
              <a:rPr lang="en-US" dirty="0" smtClean="0"/>
              <a:t>Keep hands </a:t>
            </a:r>
            <a:r>
              <a:rPr lang="en-US" dirty="0"/>
              <a:t>and tools dry</a:t>
            </a:r>
            <a:r>
              <a:rPr lang="en-US" dirty="0" smtClean="0"/>
              <a:t>.</a:t>
            </a:r>
          </a:p>
          <a:p>
            <a:pPr algn="just"/>
            <a:r>
              <a:rPr lang="en-US" b="1" dirty="0"/>
              <a:t>Food and Drink </a:t>
            </a:r>
            <a:r>
              <a:rPr lang="en-US" dirty="0"/>
              <a:t>are only permitted in designated areas.</a:t>
            </a:r>
          </a:p>
        </p:txBody>
      </p:sp>
    </p:spTree>
    <p:extLst>
      <p:ext uri="{BB962C8B-B14F-4D97-AF65-F5344CB8AC3E}">
        <p14:creationId xmlns:p14="http://schemas.microsoft.com/office/powerpoint/2010/main" val="11977922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890" y="51179"/>
            <a:ext cx="8991600" cy="5262979"/>
          </a:xfrm>
          <a:prstGeom prst="rect">
            <a:avLst/>
          </a:prstGeom>
        </p:spPr>
        <p:txBody>
          <a:bodyPr wrap="square">
            <a:spAutoFit/>
          </a:bodyPr>
          <a:lstStyle/>
          <a:p>
            <a:r>
              <a:rPr lang="en-US" b="1" dirty="0"/>
              <a:t>Work only at operating speed. </a:t>
            </a:r>
            <a:r>
              <a:rPr lang="en-US" dirty="0"/>
              <a:t>Do not use a power tool before it has reached </a:t>
            </a:r>
            <a:r>
              <a:rPr lang="en-US" dirty="0" smtClean="0"/>
              <a:t>operating speed </a:t>
            </a:r>
            <a:r>
              <a:rPr lang="en-US" dirty="0"/>
              <a:t>or while it is coming to a stop</a:t>
            </a:r>
            <a:r>
              <a:rPr lang="en-US" dirty="0" smtClean="0"/>
              <a:t>.</a:t>
            </a:r>
          </a:p>
          <a:p>
            <a:pPr algn="just"/>
            <a:r>
              <a:rPr lang="en-US" b="1" dirty="0"/>
              <a:t>Keep tools clean and in good repair</a:t>
            </a:r>
            <a:r>
              <a:rPr lang="en-US" dirty="0"/>
              <a:t>. Always clean up power tools before putting </a:t>
            </a:r>
            <a:r>
              <a:rPr lang="en-US" dirty="0" smtClean="0"/>
              <a:t>them away</a:t>
            </a:r>
            <a:r>
              <a:rPr lang="en-US" dirty="0"/>
              <a:t>. Avoid using tools that are or appear to be in disrepair. Use power tools only for </a:t>
            </a:r>
            <a:r>
              <a:rPr lang="en-US" dirty="0" smtClean="0"/>
              <a:t>their intended </a:t>
            </a:r>
            <a:r>
              <a:rPr lang="en-US" dirty="0"/>
              <a:t>functions</a:t>
            </a:r>
            <a:r>
              <a:rPr lang="en-US" dirty="0" smtClean="0"/>
              <a:t>.</a:t>
            </a:r>
          </a:p>
          <a:p>
            <a:pPr algn="just"/>
            <a:r>
              <a:rPr lang="en-US" b="1" dirty="0"/>
              <a:t>Repairing and Cleaning Power Tools</a:t>
            </a:r>
            <a:r>
              <a:rPr lang="en-US" dirty="0"/>
              <a:t>. Always turn off and unplug a power tool before (</a:t>
            </a:r>
            <a:r>
              <a:rPr lang="en-US" dirty="0" smtClean="0"/>
              <a:t>1) adjusting</a:t>
            </a:r>
            <a:r>
              <a:rPr lang="en-US" dirty="0"/>
              <a:t>, oiling, cleaning or repairing it; (2) attaching an accessory; or (3) changing </a:t>
            </a:r>
            <a:r>
              <a:rPr lang="en-US" dirty="0" smtClean="0"/>
              <a:t>bits, blades </a:t>
            </a:r>
            <a:r>
              <a:rPr lang="en-US" dirty="0"/>
              <a:t>or grinding wheels</a:t>
            </a:r>
            <a:r>
              <a:rPr lang="en-US" dirty="0" smtClean="0"/>
              <a:t>.</a:t>
            </a:r>
          </a:p>
          <a:p>
            <a:r>
              <a:rPr lang="en-US" b="1" dirty="0"/>
              <a:t>Do not leave a machine running unattended</a:t>
            </a:r>
            <a:r>
              <a:rPr lang="en-US" dirty="0"/>
              <a:t>. Make sure all moving parts have come to </a:t>
            </a:r>
            <a:r>
              <a:rPr lang="en-US" dirty="0" smtClean="0"/>
              <a:t>a complete </a:t>
            </a:r>
            <a:r>
              <a:rPr lang="en-US" dirty="0"/>
              <a:t>stop before you leave the work area or before you make minor adjustments</a:t>
            </a:r>
            <a:r>
              <a:rPr lang="en-US" dirty="0" smtClean="0"/>
              <a:t>.</a:t>
            </a:r>
          </a:p>
          <a:p>
            <a:r>
              <a:rPr lang="en-US" b="1" dirty="0"/>
              <a:t>Know the machine</a:t>
            </a:r>
            <a:r>
              <a:rPr lang="en-US" dirty="0"/>
              <a:t>. Before using any tool, read the operator's </a:t>
            </a:r>
            <a:r>
              <a:rPr lang="en-US" dirty="0" smtClean="0"/>
              <a:t>manual</a:t>
            </a:r>
          </a:p>
          <a:p>
            <a:r>
              <a:rPr lang="en-US" b="1" dirty="0"/>
              <a:t>Know the switch location(s)</a:t>
            </a:r>
            <a:r>
              <a:rPr lang="en-US" dirty="0"/>
              <a:t>. Remember where the switch is located so you can turn off </a:t>
            </a:r>
            <a:r>
              <a:rPr lang="en-US" dirty="0" smtClean="0"/>
              <a:t>the machine </a:t>
            </a:r>
            <a:r>
              <a:rPr lang="en-US" dirty="0"/>
              <a:t>quickly.</a:t>
            </a:r>
          </a:p>
        </p:txBody>
      </p:sp>
    </p:spTree>
    <p:extLst>
      <p:ext uri="{BB962C8B-B14F-4D97-AF65-F5344CB8AC3E}">
        <p14:creationId xmlns:p14="http://schemas.microsoft.com/office/powerpoint/2010/main" val="32073528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839200" cy="6432530"/>
          </a:xfrm>
          <a:prstGeom prst="rect">
            <a:avLst/>
          </a:prstGeom>
        </p:spPr>
        <p:txBody>
          <a:bodyPr wrap="square">
            <a:spAutoFit/>
          </a:bodyPr>
          <a:lstStyle/>
          <a:p>
            <a:r>
              <a:rPr lang="en-US" sz="2800" b="1" dirty="0"/>
              <a:t>Machine Shop Safety </a:t>
            </a:r>
            <a:r>
              <a:rPr lang="en-US" sz="2800" b="1" dirty="0" smtClean="0"/>
              <a:t>Rules</a:t>
            </a:r>
            <a:r>
              <a:rPr lang="en-US" sz="2800" b="1" dirty="0">
                <a:solidFill>
                  <a:srgbClr val="000000"/>
                </a:solidFill>
              </a:rPr>
              <a:t> for Specific Power Tools</a:t>
            </a:r>
            <a:endParaRPr lang="en-US" sz="2800" b="1" dirty="0"/>
          </a:p>
          <a:p>
            <a:endParaRPr lang="en-US" dirty="0" smtClean="0"/>
          </a:p>
          <a:p>
            <a:pPr>
              <a:lnSpc>
                <a:spcPct val="150000"/>
              </a:lnSpc>
            </a:pPr>
            <a:r>
              <a:rPr lang="en-US" b="1" dirty="0" smtClean="0"/>
              <a:t>Band </a:t>
            </a:r>
            <a:r>
              <a:rPr lang="en-US" b="1" dirty="0"/>
              <a:t>Saws</a:t>
            </a:r>
            <a:r>
              <a:rPr lang="en-US" dirty="0"/>
              <a:t>: Keep the saw blade set evenly and with the correct </a:t>
            </a:r>
            <a:r>
              <a:rPr lang="en-US" dirty="0" smtClean="0"/>
              <a:t>tension</a:t>
            </a:r>
          </a:p>
          <a:p>
            <a:pPr>
              <a:lnSpc>
                <a:spcPct val="150000"/>
              </a:lnSpc>
            </a:pPr>
            <a:r>
              <a:rPr lang="en-US" b="1" dirty="0"/>
              <a:t>Grinders</a:t>
            </a:r>
            <a:r>
              <a:rPr lang="en-US" dirty="0"/>
              <a:t>: Never operate a grinder without protecting your eyes with safety glasses, goggles, or a </a:t>
            </a:r>
            <a:r>
              <a:rPr lang="en-US" dirty="0" smtClean="0"/>
              <a:t>face shield</a:t>
            </a:r>
          </a:p>
          <a:p>
            <a:pPr algn="just">
              <a:lnSpc>
                <a:spcPct val="150000"/>
              </a:lnSpc>
            </a:pPr>
            <a:r>
              <a:rPr lang="en-US" b="1" dirty="0"/>
              <a:t>Lathe</a:t>
            </a:r>
            <a:r>
              <a:rPr lang="en-US" dirty="0"/>
              <a:t>: Before operation, lubricate the spindle bearings and the ways with the appropriate oil </a:t>
            </a:r>
            <a:r>
              <a:rPr lang="en-US" dirty="0" smtClean="0"/>
              <a:t>provided. Do </a:t>
            </a:r>
            <a:r>
              <a:rPr lang="en-US" dirty="0"/>
              <a:t>not wear loose fitting clothing when operating the lathe</a:t>
            </a:r>
            <a:r>
              <a:rPr lang="en-US" dirty="0" smtClean="0"/>
              <a:t>.</a:t>
            </a:r>
          </a:p>
          <a:p>
            <a:pPr>
              <a:lnSpc>
                <a:spcPct val="150000"/>
              </a:lnSpc>
            </a:pPr>
            <a:r>
              <a:rPr lang="en-US" b="1" dirty="0"/>
              <a:t>Milling Machine</a:t>
            </a:r>
            <a:r>
              <a:rPr lang="en-US" dirty="0"/>
              <a:t>: Always wear safety glasses when using the milling machine. Before starting </a:t>
            </a:r>
            <a:r>
              <a:rPr lang="en-US" dirty="0" smtClean="0"/>
              <a:t>the machine</a:t>
            </a:r>
            <a:r>
              <a:rPr lang="en-US" dirty="0"/>
              <a:t>, lubricate the machine ways with way oil.</a:t>
            </a:r>
          </a:p>
        </p:txBody>
      </p:sp>
    </p:spTree>
    <p:extLst>
      <p:ext uri="{BB962C8B-B14F-4D97-AF65-F5344CB8AC3E}">
        <p14:creationId xmlns:p14="http://schemas.microsoft.com/office/powerpoint/2010/main" val="40337539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893" y="42081"/>
            <a:ext cx="8839200" cy="4648200"/>
          </a:xfrm>
        </p:spPr>
        <p:txBody>
          <a:bodyPr/>
          <a:lstStyle/>
          <a:p>
            <a:pPr algn="just"/>
            <a:r>
              <a:rPr lang="en-US" sz="2800" dirty="0">
                <a:latin typeface="Times New Roman" panose="02020603050405020304" pitchFamily="18" charset="0"/>
                <a:cs typeface="Times New Roman" panose="02020603050405020304" pitchFamily="18" charset="0"/>
              </a:rPr>
              <a:t>It must be power driven (human operated machines are not machine tools). The form of power at input to the machine tool can be either electrical, mechanical, hydraulic, pneumatic or a non-conventional one</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must be non-portable (</a:t>
            </a:r>
            <a:r>
              <a:rPr lang="en-US" sz="2800" dirty="0" smtClean="0">
                <a:latin typeface="Times New Roman" panose="02020603050405020304" pitchFamily="18" charset="0"/>
                <a:cs typeface="Times New Roman" panose="02020603050405020304" pitchFamily="18" charset="0"/>
              </a:rPr>
              <a:t>portability irrespective </a:t>
            </a:r>
            <a:r>
              <a:rPr lang="en-US" sz="2800" dirty="0">
                <a:latin typeface="Times New Roman" panose="02020603050405020304" pitchFamily="18" charset="0"/>
                <a:cs typeface="Times New Roman" panose="02020603050405020304" pitchFamily="18" charset="0"/>
              </a:rPr>
              <a:t>of size). Thus machine tools are always firmly installed with the shop floor</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must have sufficient value (value in terms of capability and performance; not on the basis of cost</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can perform more than one machining or metal cutting </a:t>
            </a:r>
            <a:r>
              <a:rPr lang="en-US" sz="2800" dirty="0" smtClean="0">
                <a:latin typeface="Times New Roman" panose="02020603050405020304" pitchFamily="18" charset="0"/>
                <a:cs typeface="Times New Roman" panose="02020603050405020304" pitchFamily="18" charset="0"/>
              </a:rPr>
              <a:t>operations. </a:t>
            </a:r>
          </a:p>
          <a:p>
            <a:pPr algn="just"/>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utilizes a cutting tool to shear off excess materials from workpiece.</a:t>
            </a:r>
          </a:p>
        </p:txBody>
      </p:sp>
    </p:spTree>
    <p:extLst>
      <p:ext uri="{BB962C8B-B14F-4D97-AF65-F5344CB8AC3E}">
        <p14:creationId xmlns:p14="http://schemas.microsoft.com/office/powerpoint/2010/main" val="201984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4648200"/>
          </a:xfrm>
        </p:spPr>
        <p:txBody>
          <a:bodyPr/>
          <a:lstStyle/>
          <a:p>
            <a:pPr algn="just"/>
            <a:r>
              <a:rPr lang="en-US" dirty="0">
                <a:latin typeface="Times New Roman" panose="02020603050405020304" pitchFamily="18" charset="0"/>
                <a:cs typeface="Times New Roman" panose="02020603050405020304" pitchFamily="18" charset="0"/>
              </a:rPr>
              <a:t>If and only if all of the above five conditions are satisfied then a machine can be called a machine tool.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of machine tool include Lathe machine tool, Milling machine tool, Shaping machine tool, </a:t>
            </a:r>
            <a:r>
              <a:rPr lang="en-US" dirty="0" smtClean="0">
                <a:latin typeface="Times New Roman" panose="02020603050405020304" pitchFamily="18" charset="0"/>
                <a:cs typeface="Times New Roman" panose="02020603050405020304" pitchFamily="18" charset="0"/>
              </a:rPr>
              <a:t>drilling </a:t>
            </a:r>
            <a:r>
              <a:rPr lang="en-US" dirty="0">
                <a:latin typeface="Times New Roman" panose="02020603050405020304" pitchFamily="18" charset="0"/>
                <a:cs typeface="Times New Roman" panose="02020603050405020304" pitchFamily="18" charset="0"/>
              </a:rPr>
              <a:t>&amp; boring machine tool, etc. </a:t>
            </a:r>
          </a:p>
        </p:txBody>
      </p:sp>
      <p:pic>
        <p:nvPicPr>
          <p:cNvPr id="4" name="Picture 3"/>
          <p:cNvPicPr>
            <a:picLocks noChangeAspect="1"/>
          </p:cNvPicPr>
          <p:nvPr/>
        </p:nvPicPr>
        <p:blipFill>
          <a:blip r:embed="rId2"/>
          <a:stretch>
            <a:fillRect/>
          </a:stretch>
        </p:blipFill>
        <p:spPr>
          <a:xfrm>
            <a:off x="304800" y="3276600"/>
            <a:ext cx="8534400" cy="3366590"/>
          </a:xfrm>
          <a:prstGeom prst="rect">
            <a:avLst/>
          </a:prstGeom>
        </p:spPr>
      </p:pic>
    </p:spTree>
    <p:extLst>
      <p:ext uri="{BB962C8B-B14F-4D97-AF65-F5344CB8AC3E}">
        <p14:creationId xmlns:p14="http://schemas.microsoft.com/office/powerpoint/2010/main" val="27542586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149" y="728596"/>
            <a:ext cx="8763000" cy="4648200"/>
          </a:xfrm>
        </p:spPr>
        <p:txBody>
          <a:bodyPr/>
          <a:lstStyle/>
          <a:p>
            <a:pPr algn="just"/>
            <a:r>
              <a:rPr lang="en-US" dirty="0">
                <a:latin typeface="Times New Roman" panose="02020603050405020304" pitchFamily="18" charset="0"/>
                <a:cs typeface="Times New Roman" panose="02020603050405020304" pitchFamily="18" charset="0"/>
              </a:rPr>
              <a:t>A cutting tool is a small device having one or more wedge shaped and sharp cutting edges to facilitate shearing during metal cutting.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a cutting tool basically removes (shears off) material from workpiece.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rigidly mounted on the machine tool in appropriate location.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Shape </a:t>
            </a:r>
            <a:r>
              <a:rPr lang="en-US" dirty="0">
                <a:latin typeface="Times New Roman" panose="02020603050405020304" pitchFamily="18" charset="0"/>
                <a:cs typeface="Times New Roman" panose="02020603050405020304" pitchFamily="18" charset="0"/>
              </a:rPr>
              <a:t>and features of the cutting tool varies widely based on the required machining operation and intended performance.</a:t>
            </a:r>
          </a:p>
        </p:txBody>
      </p:sp>
      <p:sp>
        <p:nvSpPr>
          <p:cNvPr id="2" name="Rectangle 1"/>
          <p:cNvSpPr/>
          <p:nvPr/>
        </p:nvSpPr>
        <p:spPr>
          <a:xfrm>
            <a:off x="2362200" y="2513"/>
            <a:ext cx="3092513" cy="707886"/>
          </a:xfrm>
          <a:prstGeom prst="rect">
            <a:avLst/>
          </a:prstGeom>
        </p:spPr>
        <p:txBody>
          <a:bodyPr wrap="none">
            <a:spAutoFit/>
          </a:bodyPr>
          <a:lstStyle/>
          <a:p>
            <a:r>
              <a:rPr lang="en-IN" sz="4000" kern="0" dirty="0">
                <a:solidFill>
                  <a:srgbClr val="3333CC"/>
                </a:solidFill>
                <a:latin typeface="Arial"/>
                <a:ea typeface="+mj-ea"/>
                <a:cs typeface="+mj-cs"/>
              </a:rPr>
              <a:t>Cutting Tool </a:t>
            </a:r>
            <a:endParaRPr lang="en-US" dirty="0"/>
          </a:p>
        </p:txBody>
      </p:sp>
    </p:spTree>
    <p:extLst>
      <p:ext uri="{BB962C8B-B14F-4D97-AF65-F5344CB8AC3E}">
        <p14:creationId xmlns:p14="http://schemas.microsoft.com/office/powerpoint/2010/main" val="7926236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4648200"/>
          </a:xfrm>
        </p:spPr>
        <p:txBody>
          <a:bodyPr/>
          <a:lstStyle/>
          <a:p>
            <a:pPr algn="just"/>
            <a:r>
              <a:rPr lang="en-US" dirty="0">
                <a:latin typeface="Times New Roman" panose="02020603050405020304" pitchFamily="18" charset="0"/>
                <a:cs typeface="Times New Roman" panose="02020603050405020304" pitchFamily="18" charset="0"/>
              </a:rPr>
              <a:t>Cutting tool cannot provide any motion required for cutting. All intended motions are provided by the machine tool.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cutting tool is mounted on a machine tool using suitable tool holding arrangements so that it can compress a thin layer of workpiece material to gradually shear it off in the form of chips for </a:t>
            </a:r>
            <a:r>
              <a:rPr lang="en-US" dirty="0" smtClean="0">
                <a:latin typeface="Times New Roman" panose="02020603050405020304" pitchFamily="18" charset="0"/>
                <a:cs typeface="Times New Roman" panose="02020603050405020304" pitchFamily="18" charset="0"/>
              </a:rPr>
              <a:t>material </a:t>
            </a:r>
            <a:r>
              <a:rPr lang="en-US" dirty="0">
                <a:latin typeface="Times New Roman" panose="02020603050405020304" pitchFamily="18" charset="0"/>
                <a:cs typeface="Times New Roman" panose="02020603050405020304" pitchFamily="18" charset="0"/>
              </a:rPr>
              <a:t>removal.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lathe is a machine tool, while the SPTT (single point turning tool) is a cutting tool.</a:t>
            </a:r>
          </a:p>
        </p:txBody>
      </p:sp>
    </p:spTree>
    <p:extLst>
      <p:ext uri="{BB962C8B-B14F-4D97-AF65-F5344CB8AC3E}">
        <p14:creationId xmlns:p14="http://schemas.microsoft.com/office/powerpoint/2010/main" val="2819462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600" dirty="0" smtClean="0"/>
              <a:t>Types of Cutting tool </a:t>
            </a:r>
          </a:p>
        </p:txBody>
      </p:sp>
      <p:sp>
        <p:nvSpPr>
          <p:cNvPr id="3" name="Content Placeholder 2"/>
          <p:cNvSpPr>
            <a:spLocks noGrp="1"/>
          </p:cNvSpPr>
          <p:nvPr>
            <p:ph idx="1"/>
          </p:nvPr>
        </p:nvSpPr>
        <p:spPr>
          <a:xfrm>
            <a:off x="381000" y="1143000"/>
            <a:ext cx="8763000" cy="4648200"/>
          </a:xfrm>
        </p:spPr>
        <p:txBody>
          <a:bodyPr/>
          <a:lstStyle/>
          <a:p>
            <a:pPr>
              <a:defRPr/>
            </a:pPr>
            <a:r>
              <a:rPr lang="en-US" dirty="0" smtClean="0">
                <a:latin typeface="Times New Roman" panose="02020603050405020304" pitchFamily="18" charset="0"/>
                <a:cs typeface="Times New Roman" panose="02020603050405020304" pitchFamily="18" charset="0"/>
              </a:rPr>
              <a:t>According to the number of active cutting edges engaged in cutting:</a:t>
            </a:r>
          </a:p>
          <a:p>
            <a:pPr>
              <a:buFont typeface="Wingdings" panose="05000000000000000000" pitchFamily="2" charset="2"/>
              <a:buChar char="v"/>
              <a:defRPr/>
            </a:pPr>
            <a:r>
              <a:rPr lang="en-US" dirty="0" smtClean="0">
                <a:solidFill>
                  <a:schemeClr val="accent6"/>
                </a:solidFill>
                <a:latin typeface="Times New Roman" panose="02020603050405020304" pitchFamily="18" charset="0"/>
                <a:cs typeface="Times New Roman" panose="02020603050405020304" pitchFamily="18" charset="0"/>
              </a:rPr>
              <a:t>Single-point cutting</a:t>
            </a:r>
            <a:r>
              <a:rPr lang="en-US" dirty="0" smtClean="0">
                <a:latin typeface="Times New Roman" panose="02020603050405020304" pitchFamily="18" charset="0"/>
                <a:cs typeface="Times New Roman" panose="02020603050405020304" pitchFamily="18" charset="0"/>
              </a:rPr>
              <a:t>:</a:t>
            </a:r>
          </a:p>
          <a:p>
            <a:pPr lvl="1">
              <a:defRPr/>
            </a:pPr>
            <a:r>
              <a:rPr lang="en-US" sz="3200" dirty="0" smtClean="0">
                <a:latin typeface="Times New Roman" panose="02020603050405020304" pitchFamily="18" charset="0"/>
                <a:cs typeface="Times New Roman" panose="02020603050405020304" pitchFamily="18" charset="0"/>
              </a:rPr>
              <a:t>The cutting tool has only one major edge. </a:t>
            </a:r>
          </a:p>
          <a:p>
            <a:pPr lvl="1">
              <a:defRPr/>
            </a:pPr>
            <a:r>
              <a:rPr lang="en-US" sz="3200" dirty="0" smtClean="0">
                <a:solidFill>
                  <a:srgbClr val="FF0000"/>
                </a:solidFill>
                <a:latin typeface="Times New Roman" panose="02020603050405020304" pitchFamily="18" charset="0"/>
                <a:cs typeface="Times New Roman" panose="02020603050405020304" pitchFamily="18" charset="0"/>
              </a:rPr>
              <a:t>Examples</a:t>
            </a:r>
            <a:r>
              <a:rPr lang="en-US" sz="3200" dirty="0" smtClean="0">
                <a:latin typeface="Times New Roman" panose="02020603050405020304" pitchFamily="18" charset="0"/>
                <a:cs typeface="Times New Roman" panose="02020603050405020304" pitchFamily="18" charset="0"/>
              </a:rPr>
              <a:t>: turning, shaping and boring.</a:t>
            </a:r>
          </a:p>
          <a:p>
            <a:pPr>
              <a:buFont typeface="Wingdings" panose="05000000000000000000" pitchFamily="2" charset="2"/>
              <a:buChar char="v"/>
              <a:defRPr/>
            </a:pPr>
            <a:r>
              <a:rPr lang="en-US" dirty="0" smtClean="0">
                <a:solidFill>
                  <a:schemeClr val="accent6"/>
                </a:solidFill>
                <a:latin typeface="Times New Roman" panose="02020603050405020304" pitchFamily="18" charset="0"/>
                <a:cs typeface="Times New Roman" panose="02020603050405020304" pitchFamily="18" charset="0"/>
              </a:rPr>
              <a:t>Multipoint cutting: </a:t>
            </a:r>
          </a:p>
          <a:p>
            <a:pPr lvl="1">
              <a:defRPr/>
            </a:pPr>
            <a:r>
              <a:rPr lang="en-US" sz="3200" dirty="0" smtClean="0">
                <a:latin typeface="Times New Roman" panose="02020603050405020304" pitchFamily="18" charset="0"/>
                <a:cs typeface="Times New Roman" panose="02020603050405020304" pitchFamily="18" charset="0"/>
              </a:rPr>
              <a:t>The cutting tool has more than one major cutting edge. </a:t>
            </a:r>
          </a:p>
          <a:p>
            <a:pPr lvl="1">
              <a:defRPr/>
            </a:pPr>
            <a:r>
              <a:rPr lang="en-US" sz="3200" dirty="0" smtClean="0">
                <a:solidFill>
                  <a:srgbClr val="FF0000"/>
                </a:solidFill>
                <a:latin typeface="Times New Roman" panose="02020603050405020304" pitchFamily="18" charset="0"/>
                <a:cs typeface="Times New Roman" panose="02020603050405020304" pitchFamily="18" charset="0"/>
              </a:rPr>
              <a:t>Examples: </a:t>
            </a:r>
            <a:r>
              <a:rPr lang="en-US" sz="3200" dirty="0" smtClean="0">
                <a:latin typeface="Times New Roman" panose="02020603050405020304" pitchFamily="18" charset="0"/>
                <a:cs typeface="Times New Roman" panose="02020603050405020304" pitchFamily="18" charset="0"/>
              </a:rPr>
              <a:t>drilling, milling, and reaming.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0673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lstStyle/>
          <a:p>
            <a:r>
              <a:rPr lang="en-US" sz="2800" dirty="0"/>
              <a:t>The following table displays several machine tools and typical cutting tools that can be mounted on corresponding machine tools.</a:t>
            </a:r>
          </a:p>
        </p:txBody>
      </p:sp>
      <p:pic>
        <p:nvPicPr>
          <p:cNvPr id="4" name="Picture 3"/>
          <p:cNvPicPr>
            <a:picLocks noChangeAspect="1"/>
          </p:cNvPicPr>
          <p:nvPr/>
        </p:nvPicPr>
        <p:blipFill>
          <a:blip r:embed="rId2"/>
          <a:stretch>
            <a:fillRect/>
          </a:stretch>
        </p:blipFill>
        <p:spPr>
          <a:xfrm>
            <a:off x="533400" y="1524000"/>
            <a:ext cx="8458200" cy="5181600"/>
          </a:xfrm>
          <a:prstGeom prst="rect">
            <a:avLst/>
          </a:prstGeom>
        </p:spPr>
      </p:pic>
    </p:spTree>
    <p:extLst>
      <p:ext uri="{BB962C8B-B14F-4D97-AF65-F5344CB8AC3E}">
        <p14:creationId xmlns:p14="http://schemas.microsoft.com/office/powerpoint/2010/main" val="25888646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Properties of cutting tool </a:t>
            </a:r>
            <a:r>
              <a:rPr lang="en-US" sz="3200" dirty="0" smtClean="0"/>
              <a:t>materials</a:t>
            </a:r>
            <a:endParaRPr lang="en-IN" sz="3200" dirty="0"/>
          </a:p>
        </p:txBody>
      </p:sp>
      <p:sp>
        <p:nvSpPr>
          <p:cNvPr id="3" name="Content Placeholder 2"/>
          <p:cNvSpPr>
            <a:spLocks noGrp="1"/>
          </p:cNvSpPr>
          <p:nvPr>
            <p:ph idx="1"/>
          </p:nvPr>
        </p:nvSpPr>
        <p:spPr>
          <a:xfrm>
            <a:off x="228600" y="1143000"/>
            <a:ext cx="8534400" cy="4800600"/>
          </a:xfrm>
        </p:spPr>
        <p:txBody>
          <a:bodyPr>
            <a:noAutofit/>
          </a:bodyPr>
          <a:lstStyle/>
          <a:p>
            <a:pPr algn="just">
              <a:spcBef>
                <a:spcPts val="1200"/>
              </a:spcBef>
            </a:pPr>
            <a:r>
              <a:rPr lang="en-US" sz="2400" dirty="0">
                <a:solidFill>
                  <a:srgbClr val="3333CC"/>
                </a:solidFill>
              </a:rPr>
              <a:t>Hardness:</a:t>
            </a:r>
            <a:r>
              <a:rPr lang="en-US" sz="2400" dirty="0">
                <a:solidFill>
                  <a:srgbClr val="000000"/>
                </a:solidFill>
              </a:rPr>
              <a:t> The tool material must be harder than the work piece material. </a:t>
            </a:r>
          </a:p>
          <a:p>
            <a:pPr algn="just">
              <a:spcBef>
                <a:spcPts val="1200"/>
              </a:spcBef>
            </a:pPr>
            <a:r>
              <a:rPr lang="en-US" sz="2400" dirty="0" smtClean="0">
                <a:solidFill>
                  <a:srgbClr val="3333CC"/>
                </a:solidFill>
              </a:rPr>
              <a:t>Hot hardness</a:t>
            </a:r>
            <a:r>
              <a:rPr lang="en-US" sz="2400" dirty="0">
                <a:solidFill>
                  <a:srgbClr val="3333CC"/>
                </a:solidFill>
              </a:rPr>
              <a:t>: </a:t>
            </a:r>
            <a:r>
              <a:rPr lang="en-US" sz="2400" dirty="0" smtClean="0">
                <a:solidFill>
                  <a:srgbClr val="000000"/>
                </a:solidFill>
              </a:rPr>
              <a:t>ability </a:t>
            </a:r>
            <a:r>
              <a:rPr lang="en-US" sz="2400" dirty="0">
                <a:solidFill>
                  <a:srgbClr val="000000"/>
                </a:solidFill>
              </a:rPr>
              <a:t>of the cutting tool </a:t>
            </a:r>
            <a:r>
              <a:rPr lang="en-US" sz="2400" dirty="0" smtClean="0">
                <a:solidFill>
                  <a:srgbClr val="000000"/>
                </a:solidFill>
              </a:rPr>
              <a:t>to </a:t>
            </a:r>
            <a:r>
              <a:rPr lang="en-US" sz="2400" dirty="0">
                <a:solidFill>
                  <a:srgbClr val="000000"/>
                </a:solidFill>
              </a:rPr>
              <a:t>maintain its hardness and strength at elevated temperatures. </a:t>
            </a:r>
            <a:endParaRPr lang="en-IN" sz="2400" dirty="0">
              <a:solidFill>
                <a:srgbClr val="000000"/>
              </a:solidFill>
            </a:endParaRPr>
          </a:p>
          <a:p>
            <a:pPr algn="just">
              <a:spcBef>
                <a:spcPts val="1200"/>
              </a:spcBef>
            </a:pPr>
            <a:r>
              <a:rPr lang="en-US" sz="2400" dirty="0" smtClean="0">
                <a:solidFill>
                  <a:srgbClr val="3333CC"/>
                </a:solidFill>
              </a:rPr>
              <a:t>Toughness: </a:t>
            </a:r>
            <a:r>
              <a:rPr lang="en-US" sz="2400" dirty="0">
                <a:solidFill>
                  <a:srgbClr val="000000"/>
                </a:solidFill>
              </a:rPr>
              <a:t>to resist </a:t>
            </a:r>
            <a:r>
              <a:rPr lang="en-US" sz="2400" dirty="0" smtClean="0">
                <a:solidFill>
                  <a:srgbClr val="000000"/>
                </a:solidFill>
              </a:rPr>
              <a:t>shock</a:t>
            </a:r>
          </a:p>
          <a:p>
            <a:pPr algn="just">
              <a:spcBef>
                <a:spcPts val="1200"/>
              </a:spcBef>
            </a:pPr>
            <a:r>
              <a:rPr lang="en-US" sz="2400" dirty="0" smtClean="0">
                <a:solidFill>
                  <a:schemeClr val="accent6"/>
                </a:solidFill>
              </a:rPr>
              <a:t>Low coefficient of friction </a:t>
            </a:r>
            <a:r>
              <a:rPr lang="en-US" sz="2400" dirty="0" smtClean="0">
                <a:solidFill>
                  <a:srgbClr val="000000"/>
                </a:solidFill>
              </a:rPr>
              <a:t>at the chip tool interface, so that  the surface finish is good and wear minimum.</a:t>
            </a:r>
            <a:endParaRPr lang="en-IN" sz="2400" dirty="0">
              <a:solidFill>
                <a:srgbClr val="000000"/>
              </a:solidFill>
            </a:endParaRPr>
          </a:p>
          <a:p>
            <a:pPr algn="just">
              <a:spcBef>
                <a:spcPts val="1200"/>
              </a:spcBef>
            </a:pPr>
            <a:r>
              <a:rPr lang="en-IN" sz="2400" dirty="0" smtClean="0">
                <a:solidFill>
                  <a:schemeClr val="accent2"/>
                </a:solidFill>
              </a:rPr>
              <a:t>Wear resistance</a:t>
            </a:r>
            <a:r>
              <a:rPr lang="en-IN" sz="2400" dirty="0" smtClean="0"/>
              <a:t>:</a:t>
            </a:r>
            <a:r>
              <a:rPr lang="en-US" sz="2400" dirty="0"/>
              <a:t>to </a:t>
            </a:r>
            <a:r>
              <a:rPr lang="en-US" sz="2400" dirty="0" smtClean="0"/>
              <a:t>maximize </a:t>
            </a:r>
            <a:r>
              <a:rPr lang="en-US" sz="2400" dirty="0"/>
              <a:t>the lifetime of the tool</a:t>
            </a:r>
            <a:r>
              <a:rPr lang="en-US" sz="2400" dirty="0" smtClean="0"/>
              <a:t>. </a:t>
            </a:r>
          </a:p>
          <a:p>
            <a:pPr>
              <a:spcBef>
                <a:spcPts val="1200"/>
              </a:spcBef>
            </a:pPr>
            <a:r>
              <a:rPr lang="en-IN" sz="2400" dirty="0" smtClean="0"/>
              <a:t> </a:t>
            </a:r>
            <a:r>
              <a:rPr lang="en-IN" sz="2400" dirty="0" smtClean="0">
                <a:solidFill>
                  <a:schemeClr val="accent2"/>
                </a:solidFill>
              </a:rPr>
              <a:t>Thermal conductivity: </a:t>
            </a:r>
            <a:r>
              <a:rPr lang="en-US" sz="2400" dirty="0" smtClean="0"/>
              <a:t> higher thermal conductivity to reduce cutting temperatures near the tool edge.</a:t>
            </a:r>
          </a:p>
          <a:p>
            <a:pPr>
              <a:spcBef>
                <a:spcPts val="1200"/>
              </a:spcBef>
            </a:pPr>
            <a:r>
              <a:rPr lang="en-IN" sz="2400" dirty="0" smtClean="0">
                <a:solidFill>
                  <a:schemeClr val="accent2"/>
                </a:solidFill>
              </a:rPr>
              <a:t>Chemical inertness </a:t>
            </a:r>
            <a:r>
              <a:rPr lang="en-IN" sz="2400" dirty="0"/>
              <a:t>of the tool material with respect </a:t>
            </a:r>
            <a:r>
              <a:rPr lang="en-IN" sz="2400" dirty="0" smtClean="0"/>
              <a:t>to the </a:t>
            </a:r>
            <a:r>
              <a:rPr lang="en-IN" sz="2400" dirty="0"/>
              <a:t>work </a:t>
            </a:r>
            <a:r>
              <a:rPr lang="en-IN" sz="2400" dirty="0" smtClean="0"/>
              <a:t>material to resist diffusion, chemical and oxidation wear.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2316</Words>
  <Application>Microsoft Office PowerPoint</Application>
  <PresentationFormat>On-screen Show (4:3)</PresentationFormat>
  <Paragraphs>191</Paragraphs>
  <Slides>29</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8" baseType="lpstr">
      <vt:lpstr>新細明體</vt:lpstr>
      <vt:lpstr>Arial</vt:lpstr>
      <vt:lpstr>Calibri</vt:lpstr>
      <vt:lpstr>Times New Roman</vt:lpstr>
      <vt:lpstr>Wingdings</vt:lpstr>
      <vt:lpstr>Default Design</vt:lpstr>
      <vt:lpstr>1_Default Design</vt:lpstr>
      <vt:lpstr>2_Default Design</vt:lpstr>
      <vt:lpstr>Equation</vt:lpstr>
      <vt:lpstr>Chapter one  Cutting Tool Materials  </vt:lpstr>
      <vt:lpstr>Machine Tool</vt:lpstr>
      <vt:lpstr>PowerPoint Presentation</vt:lpstr>
      <vt:lpstr>PowerPoint Presentation</vt:lpstr>
      <vt:lpstr>PowerPoint Presentation</vt:lpstr>
      <vt:lpstr>PowerPoint Presentation</vt:lpstr>
      <vt:lpstr>Types of Cutting tool </vt:lpstr>
      <vt:lpstr>The following table displays several machine tools and typical cutting tools that can be mounted on corresponding machine tools.</vt:lpstr>
      <vt:lpstr>Properties of cutting tool materials</vt:lpstr>
      <vt:lpstr>Cutting Tool Materials</vt:lpstr>
      <vt:lpstr>Carbon and medium alloy Steels </vt:lpstr>
      <vt:lpstr>High Speed Steel (HSS)</vt:lpstr>
      <vt:lpstr>High Speed Steel (HSS) </vt:lpstr>
      <vt:lpstr>Cemented Carbides</vt:lpstr>
      <vt:lpstr>Cemented Carbides</vt:lpstr>
      <vt:lpstr>Cemented Carbides</vt:lpstr>
      <vt:lpstr>Ceramics</vt:lpstr>
      <vt:lpstr>Cubic Boron Nitride</vt:lpstr>
      <vt:lpstr>Polycrystalline Diamonds </vt:lpstr>
      <vt:lpstr>Cutting tool materials hardness and strength</vt:lpstr>
      <vt:lpstr>Tool Life</vt:lpstr>
      <vt:lpstr>Tool life equation</vt:lpstr>
      <vt:lpstr>Taylor Tool Life Equation</vt:lpstr>
      <vt:lpstr>Taylor Tool Life Equation</vt:lpstr>
      <vt:lpstr>Typical Values of n and C in  Taylor Tool Life Equation</vt:lpstr>
      <vt:lpstr>PowerPoint Presentation</vt:lpstr>
      <vt:lpstr>PowerPoint Presentation</vt:lpstr>
      <vt:lpstr>PowerPoint Presentation</vt:lpstr>
      <vt:lpstr>PowerPoint Presentation</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ME477 Manufacturing Processes</dc:title>
  <dc:creator>hinds</dc:creator>
  <cp:lastModifiedBy>PC</cp:lastModifiedBy>
  <cp:revision>330</cp:revision>
  <dcterms:created xsi:type="dcterms:W3CDTF">2005-01-09T22:11:58Z</dcterms:created>
  <dcterms:modified xsi:type="dcterms:W3CDTF">2020-04-23T10:22:39Z</dcterms:modified>
</cp:coreProperties>
</file>