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0" r:id="rId3"/>
  </p:sldMasterIdLst>
  <p:sldIdLst>
    <p:sldId id="298" r:id="rId4"/>
    <p:sldId id="325" r:id="rId5"/>
    <p:sldId id="299" r:id="rId6"/>
    <p:sldId id="300" r:id="rId7"/>
    <p:sldId id="301" r:id="rId8"/>
    <p:sldId id="302" r:id="rId9"/>
    <p:sldId id="303" r:id="rId10"/>
    <p:sldId id="304" r:id="rId11"/>
    <p:sldId id="305" r:id="rId12"/>
    <p:sldId id="306" r:id="rId13"/>
    <p:sldId id="308" r:id="rId14"/>
    <p:sldId id="309" r:id="rId15"/>
    <p:sldId id="310" r:id="rId16"/>
    <p:sldId id="311" r:id="rId17"/>
    <p:sldId id="312" r:id="rId18"/>
    <p:sldId id="313" r:id="rId19"/>
    <p:sldId id="317" r:id="rId20"/>
    <p:sldId id="318" r:id="rId21"/>
    <p:sldId id="322" r:id="rId22"/>
    <p:sldId id="323" r:id="rId23"/>
    <p:sldId id="324" r:id="rId24"/>
    <p:sldId id="342" r:id="rId25"/>
    <p:sldId id="343" r:id="rId26"/>
    <p:sldId id="326" r:id="rId27"/>
    <p:sldId id="327" r:id="rId28"/>
    <p:sldId id="328" r:id="rId29"/>
    <p:sldId id="329" r:id="rId30"/>
    <p:sldId id="331" r:id="rId31"/>
    <p:sldId id="332" r:id="rId32"/>
    <p:sldId id="333" r:id="rId33"/>
    <p:sldId id="334" r:id="rId34"/>
    <p:sldId id="335" r:id="rId35"/>
    <p:sldId id="336" r:id="rId36"/>
    <p:sldId id="337" r:id="rId37"/>
    <p:sldId id="338" r:id="rId38"/>
    <p:sldId id="339" r:id="rId39"/>
    <p:sldId id="340" r:id="rId40"/>
    <p:sldId id="34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3F3548CF-EEEA-45C2-A5A8-FD8DD651C719}" type="datetime1">
              <a:rPr lang="en-US">
                <a:solidFill>
                  <a:srgbClr val="696464"/>
                </a:solidFill>
              </a:rPr>
              <a:pPr>
                <a:defRPr/>
              </a:pPr>
              <a:t>4/23/2020</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13" name="Slide Number Placeholder 28"/>
          <p:cNvSpPr>
            <a:spLocks noGrp="1"/>
          </p:cNvSpPr>
          <p:nvPr>
            <p:ph type="sldNum" sz="quarter" idx="12"/>
          </p:nvPr>
        </p:nvSpPr>
        <p:spPr/>
        <p:txBody>
          <a:bodyPr/>
          <a:lstStyle>
            <a:lvl1pPr>
              <a:defRPr/>
            </a:lvl1pPr>
          </a:lstStyle>
          <a:p>
            <a:pPr>
              <a:defRPr/>
            </a:pPr>
            <a:fld id="{F27EA6B1-97DE-42C9-A7AA-ADC2677863AD}" type="slidenum">
              <a:rPr lang="en-US" altLang="en-US"/>
              <a:pPr>
                <a:defRPr/>
              </a:pPr>
              <a:t>‹#›</a:t>
            </a:fld>
            <a:endParaRPr lang="en-US" altLang="en-US"/>
          </a:p>
        </p:txBody>
      </p:sp>
    </p:spTree>
    <p:extLst>
      <p:ext uri="{BB962C8B-B14F-4D97-AF65-F5344CB8AC3E}">
        <p14:creationId xmlns:p14="http://schemas.microsoft.com/office/powerpoint/2010/main" val="1287282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DBFAA16-F3C4-4B31-84A5-D70FA9E72A67}" type="datetime1">
              <a:rPr lang="en-US">
                <a:solidFill>
                  <a:srgbClr val="696464"/>
                </a:solidFill>
              </a:rPr>
              <a:pPr>
                <a:defRPr/>
              </a:pPr>
              <a:t>4/23/2020</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6" name="Slide Number Placeholder 22"/>
          <p:cNvSpPr>
            <a:spLocks noGrp="1"/>
          </p:cNvSpPr>
          <p:nvPr>
            <p:ph type="sldNum" sz="quarter" idx="12"/>
          </p:nvPr>
        </p:nvSpPr>
        <p:spPr/>
        <p:txBody>
          <a:bodyPr/>
          <a:lstStyle>
            <a:lvl1pPr>
              <a:defRPr/>
            </a:lvl1pPr>
          </a:lstStyle>
          <a:p>
            <a:pPr>
              <a:defRPr/>
            </a:pPr>
            <a:fld id="{339669B2-0E4D-4A7D-A410-072509DB87D3}" type="slidenum">
              <a:rPr lang="en-US" altLang="en-US"/>
              <a:pPr>
                <a:defRPr/>
              </a:pPr>
              <a:t>‹#›</a:t>
            </a:fld>
            <a:endParaRPr lang="en-US" altLang="en-US"/>
          </a:p>
        </p:txBody>
      </p:sp>
    </p:spTree>
    <p:extLst>
      <p:ext uri="{BB962C8B-B14F-4D97-AF65-F5344CB8AC3E}">
        <p14:creationId xmlns:p14="http://schemas.microsoft.com/office/powerpoint/2010/main" val="183577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C2EBB2-CE98-47A3-9A00-BF7C98351D2B}" type="datetime1">
              <a:rPr lang="en-US">
                <a:solidFill>
                  <a:srgbClr val="696464"/>
                </a:solidFill>
              </a:rPr>
              <a:pPr>
                <a:defRPr/>
              </a:pPr>
              <a:t>4/23/2020</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6" name="Slide Number Placeholder 22"/>
          <p:cNvSpPr>
            <a:spLocks noGrp="1"/>
          </p:cNvSpPr>
          <p:nvPr>
            <p:ph type="sldNum" sz="quarter" idx="12"/>
          </p:nvPr>
        </p:nvSpPr>
        <p:spPr/>
        <p:txBody>
          <a:bodyPr/>
          <a:lstStyle>
            <a:lvl1pPr>
              <a:defRPr/>
            </a:lvl1pPr>
          </a:lstStyle>
          <a:p>
            <a:pPr>
              <a:defRPr/>
            </a:pPr>
            <a:fld id="{E09E6F2D-DB10-4911-83D8-DF9E3CF953E6}" type="slidenum">
              <a:rPr lang="en-US" altLang="en-US"/>
              <a:pPr>
                <a:defRPr/>
              </a:pPr>
              <a:t>‹#›</a:t>
            </a:fld>
            <a:endParaRPr lang="en-US" altLang="en-US"/>
          </a:p>
        </p:txBody>
      </p:sp>
    </p:spTree>
    <p:extLst>
      <p:ext uri="{BB962C8B-B14F-4D97-AF65-F5344CB8AC3E}">
        <p14:creationId xmlns:p14="http://schemas.microsoft.com/office/powerpoint/2010/main" val="243516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18"/>
          <p:cNvSpPr>
            <a:spLocks noChangeShapeType="1"/>
          </p:cNvSpPr>
          <p:nvPr userDrawn="1"/>
        </p:nvSpPr>
        <p:spPr bwMode="auto">
          <a:xfrm>
            <a:off x="1000125" y="4493004"/>
            <a:ext cx="7323138" cy="0"/>
          </a:xfrm>
          <a:prstGeom prst="line">
            <a:avLst/>
          </a:prstGeom>
          <a:noFill/>
          <a:ln w="28575">
            <a:solidFill>
              <a:srgbClr val="FF960A"/>
            </a:solidFill>
            <a:round/>
          </a:ln>
          <a:effectLst/>
        </p:spPr>
        <p:txBody>
          <a:bodyPr/>
          <a:lstStyle/>
          <a:p>
            <a:pPr fontAlgn="base">
              <a:spcBef>
                <a:spcPct val="0"/>
              </a:spcBef>
              <a:spcAft>
                <a:spcPct val="0"/>
              </a:spcAft>
              <a:defRPr/>
            </a:pPr>
            <a:endParaRPr lang="fr-FR" sz="2000">
              <a:solidFill>
                <a:srgbClr val="000000"/>
              </a:solidFill>
              <a:latin typeface="Arial" panose="020B0604020202020204" pitchFamily="34" charset="0"/>
            </a:endParaRPr>
          </a:p>
        </p:txBody>
      </p:sp>
      <p:sp>
        <p:nvSpPr>
          <p:cNvPr id="8" name="Line 18"/>
          <p:cNvSpPr>
            <a:spLocks noChangeShapeType="1"/>
          </p:cNvSpPr>
          <p:nvPr userDrawn="1"/>
        </p:nvSpPr>
        <p:spPr bwMode="auto">
          <a:xfrm>
            <a:off x="1000125" y="4357774"/>
            <a:ext cx="7323138" cy="0"/>
          </a:xfrm>
          <a:prstGeom prst="line">
            <a:avLst/>
          </a:prstGeom>
          <a:noFill/>
          <a:ln w="28575">
            <a:solidFill>
              <a:srgbClr val="FF960A"/>
            </a:solidFill>
            <a:round/>
          </a:ln>
          <a:effectLst/>
        </p:spPr>
        <p:txBody>
          <a:bodyPr/>
          <a:lstStyle/>
          <a:p>
            <a:pPr fontAlgn="base">
              <a:spcBef>
                <a:spcPct val="0"/>
              </a:spcBef>
              <a:spcAft>
                <a:spcPct val="0"/>
              </a:spcAft>
              <a:defRPr/>
            </a:pPr>
            <a:endParaRPr lang="fr-FR" sz="2000">
              <a:solidFill>
                <a:srgbClr val="000000"/>
              </a:solidFill>
              <a:latin typeface="Arial" panose="020B0604020202020204" pitchFamily="34" charset="0"/>
            </a:endParaRPr>
          </a:p>
        </p:txBody>
      </p:sp>
      <p:sp>
        <p:nvSpPr>
          <p:cNvPr id="7181" name="Rectangle 13"/>
          <p:cNvSpPr>
            <a:spLocks noGrp="1" noChangeArrowheads="1"/>
          </p:cNvSpPr>
          <p:nvPr>
            <p:ph type="ctrTitle" hasCustomPrompt="1"/>
          </p:nvPr>
        </p:nvSpPr>
        <p:spPr bwMode="auto">
          <a:xfrm>
            <a:off x="1559378" y="3223784"/>
            <a:ext cx="4815146" cy="882957"/>
          </a:xfrm>
          <a:prstGeom prst="rect">
            <a:avLst/>
          </a:prstGeom>
          <a:noFill/>
          <a:ln>
            <a:miter lim="800000"/>
          </a:ln>
        </p:spPr>
        <p:txBody>
          <a:bodyPr vert="horz" wrap="square" lIns="91440" tIns="45720" rIns="91440" bIns="45720" numCol="1" anchor="ctr" anchorCtr="0" compatLnSpc="1"/>
          <a:lstStyle>
            <a:lvl1pPr algn="ctr">
              <a:defRPr lang="fr-FR" sz="2000" b="1" kern="1200" baseline="0" dirty="0">
                <a:solidFill>
                  <a:srgbClr val="002060"/>
                </a:solidFill>
                <a:latin typeface="Lao UI" panose="020B0502040204020203" pitchFamily="34" charset="0"/>
                <a:ea typeface="SimSun" panose="02010600030101010101" pitchFamily="2" charset="-122"/>
                <a:cs typeface="Lao UI" panose="020B0502040204020203" pitchFamily="34" charset="0"/>
              </a:defRPr>
            </a:lvl1pPr>
          </a:lstStyle>
          <a:p>
            <a:r>
              <a:rPr lang="fr-FR" dirty="0"/>
              <a:t>Research </a:t>
            </a:r>
            <a:r>
              <a:rPr lang="fr-FR" dirty="0" err="1"/>
              <a:t>Methodology</a:t>
            </a:r>
            <a:endParaRPr lang="fr-FR" dirty="0"/>
          </a:p>
        </p:txBody>
      </p:sp>
      <p:sp>
        <p:nvSpPr>
          <p:cNvPr id="7182" name="Rectangle 14"/>
          <p:cNvSpPr>
            <a:spLocks noGrp="1" noChangeArrowheads="1"/>
          </p:cNvSpPr>
          <p:nvPr>
            <p:ph type="subTitle" idx="1" hasCustomPrompt="1"/>
          </p:nvPr>
        </p:nvSpPr>
        <p:spPr bwMode="auto">
          <a:xfrm>
            <a:off x="772804" y="4835679"/>
            <a:ext cx="6843713" cy="566738"/>
          </a:xfrm>
          <a:prstGeom prst="rect">
            <a:avLst/>
          </a:prstGeom>
          <a:noFill/>
          <a:ln>
            <a:miter lim="800000"/>
          </a:ln>
        </p:spPr>
        <p:txBody>
          <a:bodyPr vert="horz" wrap="square" lIns="91440" tIns="45720" rIns="91440" bIns="45720" numCol="1" anchor="t" anchorCtr="0" compatLnSpc="1"/>
          <a:lstStyle>
            <a:lvl1pPr marL="0" indent="0" algn="ctr" rtl="0" eaLnBrk="0" fontAlgn="base" hangingPunct="0">
              <a:spcBef>
                <a:spcPct val="0"/>
              </a:spcBef>
              <a:spcAft>
                <a:spcPct val="0"/>
              </a:spcAft>
              <a:buFontTx/>
              <a:buNone/>
              <a:defRPr lang="fr-FR" sz="2000" b="1" kern="1200" dirty="0">
                <a:solidFill>
                  <a:srgbClr val="002060"/>
                </a:solidFill>
                <a:latin typeface="Lao UI" panose="020B0502040204020203" pitchFamily="34" charset="0"/>
                <a:ea typeface="SimSun" panose="02010600030101010101" pitchFamily="2" charset="-122"/>
                <a:cs typeface="Lao UI" panose="020B0502040204020203" pitchFamily="34" charset="0"/>
              </a:defRPr>
            </a:lvl1pPr>
          </a:lstStyle>
          <a:p>
            <a:r>
              <a:rPr lang="fr-FR" dirty="0"/>
              <a:t>Dr. Ing. </a:t>
            </a:r>
            <a:r>
              <a:rPr lang="fr-FR" dirty="0" err="1"/>
              <a:t>Wondwossen</a:t>
            </a:r>
            <a:r>
              <a:rPr lang="fr-FR" dirty="0"/>
              <a:t> </a:t>
            </a:r>
            <a:r>
              <a:rPr lang="fr-FR" dirty="0" err="1"/>
              <a:t>Bogale</a:t>
            </a:r>
            <a:endParaRPr lang="fr-FR" dirty="0"/>
          </a:p>
        </p:txBody>
      </p:sp>
      <p:sp>
        <p:nvSpPr>
          <p:cNvPr id="9" name="TextBox 8"/>
          <p:cNvSpPr txBox="1"/>
          <p:nvPr userDrawn="1"/>
        </p:nvSpPr>
        <p:spPr>
          <a:xfrm>
            <a:off x="89807" y="6504801"/>
            <a:ext cx="710293" cy="276999"/>
          </a:xfrm>
          <a:prstGeom prst="rect">
            <a:avLst/>
          </a:prstGeom>
          <a:solidFill>
            <a:schemeClr val="accent5">
              <a:lumMod val="50000"/>
            </a:schemeClr>
          </a:solidFill>
        </p:spPr>
        <p:txBody>
          <a:bodyPr wrap="square" rtlCol="0">
            <a:spAutoFit/>
          </a:bodyPr>
          <a:lstStyle/>
          <a:p>
            <a:pPr algn="ctr" fontAlgn="base">
              <a:spcBef>
                <a:spcPct val="0"/>
              </a:spcBef>
              <a:spcAft>
                <a:spcPct val="0"/>
              </a:spcAft>
            </a:pPr>
            <a:r>
              <a:rPr lang="en-US" sz="1200" b="1" dirty="0" err="1">
                <a:solidFill>
                  <a:srgbClr val="FFFFFF"/>
                </a:solidFill>
                <a:latin typeface="Lao UI" panose="020B0502040204020203" pitchFamily="34" charset="0"/>
                <a:cs typeface="Lao UI" panose="020B0502040204020203" pitchFamily="34" charset="0"/>
              </a:rPr>
              <a:t>AAiT</a:t>
            </a:r>
            <a:endParaRPr lang="en-US" sz="1200" b="1" dirty="0">
              <a:solidFill>
                <a:srgbClr val="FFFFFF"/>
              </a:solidFill>
              <a:latin typeface="Lao UI" panose="020B0502040204020203" pitchFamily="34" charset="0"/>
              <a:cs typeface="Lao UI" panose="020B0502040204020203" pitchFamily="34" charset="0"/>
            </a:endParaRPr>
          </a:p>
        </p:txBody>
      </p:sp>
      <p:sp>
        <p:nvSpPr>
          <p:cNvPr id="11" name="TextBox 10"/>
          <p:cNvSpPr txBox="1"/>
          <p:nvPr userDrawn="1"/>
        </p:nvSpPr>
        <p:spPr>
          <a:xfrm>
            <a:off x="838199" y="6504801"/>
            <a:ext cx="8198295" cy="276999"/>
          </a:xfrm>
          <a:prstGeom prst="rect">
            <a:avLst/>
          </a:prstGeom>
          <a:solidFill>
            <a:schemeClr val="accent5">
              <a:lumMod val="50000"/>
            </a:schemeClr>
          </a:solidFill>
        </p:spPr>
        <p:txBody>
          <a:bodyPr wrap="square" rtlCol="0">
            <a:spAutoFit/>
          </a:bodyPr>
          <a:lstStyle/>
          <a:p>
            <a:pPr algn="ctr" fontAlgn="base">
              <a:spcBef>
                <a:spcPct val="0"/>
              </a:spcBef>
              <a:spcAft>
                <a:spcPct val="0"/>
              </a:spcAft>
            </a:pPr>
            <a:r>
              <a:rPr lang="en-US" sz="1200" b="1" dirty="0">
                <a:solidFill>
                  <a:srgbClr val="FFFFFF"/>
                </a:solidFill>
                <a:latin typeface="Lao UI" panose="020B0502040204020203" pitchFamily="34" charset="0"/>
                <a:cs typeface="Lao UI" panose="020B0502040204020203" pitchFamily="34" charset="0"/>
              </a:rPr>
              <a:t>Addis Ababa Institute of Technology</a:t>
            </a:r>
          </a:p>
        </p:txBody>
      </p:sp>
      <p:sp>
        <p:nvSpPr>
          <p:cNvPr id="2" name="AutoShape 4" descr="data:image/jpeg;base64,/9j/4AAQSkZJRgABAQAAAQABAAD/2wCEAAkGBxQTEhUUExQWFhUXGRsbGBgYGR0dIRsgHxocHyAdGx8gHigiHh0nIB8eIjIhJiosLi4uHB8zODMsNygtLisBCgoKDg0OFxAQFywcHBwsLCwsLCwsLCwsLCwsLCwsLCwsLCwsLCwsLCwsLCwsLCwsLCwsLCwsLCwsLCwsLCwsLP/AABEIAKgBLAMBIgACEQEDEQH/xAAcAAACAgMBAQAAAAAAAAAAAAAFBgQHAAIDAQj/xABAEAACAgAEBAQDBgQFBAEFAQABAgMRAAQSIQUGMUETIlFhMnGBBxQjQpGhM1KxwWJy0eHwQ4KSoiQWNFOy0hX/xAAXAQEBAQEAAAAAAAAAAAAAAAAAAQID/8QAGxEBAQEAAwEBAAAAAAAAAAAAAAERITFBcVH/2gAMAwEAAhEDEQA/ALnAxsBjAMbDGWnlYysbVj2sVGlY9rG1YzAaMgPUXiLm4QCZGLaVU+VRfuSANyTQ29sTcZgAWTzEjEWjJq6agdvQE11x2i4i0hK5dQ+k00rGo1I6qpG8hB2IXYEEFgRWOfFY2llXLh2AZS0zKSCsV0IxR2aRgRrAsKr0QaODMMKooVFCqoAVQKAA6ADsMBHjyrfnlZj6KAg+leb9WONc5GFXVZ8u51Fm271v1xOx4RgIQGPawPbMGGTw3sq38NtyWJJ8pJ2FWAL63gijA3RBo0axFC+P8t5XOqEzUKyhd1uwVvrTKQwuh0PbG/A+X8tk0KZaFYlNXVkmumpiSzfUnBOse1gNaxyzEmlS1FiAaVatj6LZAs9rIx7nM0kSPJIdKIrOxomlUWTQ3oD0xV/OfNgzcoyUAWRWcK2ySI6squksbg6ldfTtv6b0DOKctPnMycyp2GkbxhCQpJOpV2DEkg/8GMynLeaXQNO6lmBPdioVb9hQY+4xanBeGiOJE9APr74JrAPTEFf8s8k6XV5OiKqqD30giz7klm+bHBP7QuZFyGXUgjW7qqgjVtds2kEWAoJ6iyAL3wY4zzDDl6S9crbLGu526k+gHv8AtRIrjnvICRWzE7BpQp0rtpTYHST+UnytZHmCnpsMA3cA5my+bTVE4BpSUYjUmpmVA9EgM1WFu98GtOPmOPNNB4bRl9QIkDWBv+U12I3IHa/c4MZXmrNaQsU0mlVjWmO/4bmQG/VmNknqPKbAvFxF+5rNJGNUjBR5bJNVqYKL9ASQLwoZvikGaIE6SGElSsfTVpYN51unpl2aMkFWPXrhCh4RxLPCMCOdQXYO8i6UCu/iMwJrUurfQARsPlgz9q3M2Zy06wxoEi0A6mjB1k3YBYaaArYb74B95QyUEWXCZd1dVoMVUKdVCy4rUGP+LegNz1waxU/J/F5czGZ0XTmInCsUBAZCLFizYvUCh2+ErpxZEueIKoQPEIBYAMQu17sAQgI6auuIpX595Fgz0iyeMYZwoBIXWGQGrZbHS/ivp16YIR5xIF8pMhIRS5DN5UFAWoIJA99yT8sEZgK333uj3P8AMR0s9cCc8C5r9h1/TEtATi3GGzBWKypsHSAbJo0ACAT0JsVVWSuJ/LMOkNsKPRgLBrsHvzV/hGkdicCeMQCF1lbSEoq+o+WhuQ9KXlAFt4SMqkqoN47ycYSN7ss2wN6SxFdHb4IkHZE6bHcE0DJM2AXGH0SZfNLEZmg8QGMGj5woEi9iVojSeob23KRZpZFDqQVPcdPej3F98cXOIqLBxqSbXULxRsB/ECgk3vpAN/MmsYzY2kbEaSTAAOdqMK77hgR8HqP5hq/8SB67YDQZmZ1BAZ6u28MPZsncmvXoBQFVjfmjiZlk8CMKQm5JFnVuKAI2IF2RfX2wOy2XzMYpJJlBN0kjqCel0u17e56Y1Jwy+pxj3HoGB2Z4xEsgivVId6Xttdk9B/vgqU2cRZBEWp2BKqfzAddPrXcdtvUY1y+e1vImlg0dXqFA2LBVuhH9N8Qsvn5W1alRaNLRJNepsAG/b61jlm8zNLA4TVBLThW8rbj4WW7BU7GmF9iMVElOOp93OYZXRFvWGG60abbvR9PTE0ZxPJ5gNfwWa1bXt67b4WM1xl4ciJsyjuQiCaNlQkksqtQUBT1uu/tifn/u7y5VpWp1YtAtldTaNxoPUhd9PUUffAH8YcLhzz5Y5zM5mVfuy6WiUG9Kqgu7Apmbahe9euDeTzPiRJJoZdaBtDVqFi6O9A/XAcchH+LO56lkA/yiNSB+rMfqcT8QeGT6hfQ/CwsnSy9QSepqv0xPxQK5lzU0eXZsuqtMSiJq+EF5FTU1blV1aiO9YrvjfN+a4bxLLZVpnziTBBIJFRWBd9Nx6EFey7+l98WwcL/HUykUqZmdU8ZRUTaQZKuyEu9t6LUKBO4xAVzOXWZCD6kAjqCCRa+hB3BwHfgkoKaZdIQuAdvKGQgMAfLakkAGxQXHr8Sd8szQjwSVYRKU6tpYqo7dvy/Q4GcW8LJ5cZjNTPNZAG9AsQSKJsgUCevyxBJyuWzixBTnIDIMsEsjV+MD/FJ2LBh1Breve5mZhzLMfDzEKqZoWUAbiJdPioeuouQa6UG67Yq/O/a3oNRZNCLq3kc/79PbHCD7bJAfPkYiP8MrL/VTigtzZydxVx4gzBcJ99lASyyq5BXLoQdcniLsFqlqt6UYrp8tnuGSs+kxtF4YdqDKpdQ6oxqtRXqB+u4OLb5Z+1fJ5iVInSXLu5CqWIZCx2A1A2LO24A98WDNllcr4iq2htSFgDpYAjUt9GAJ3HqcB89wfa9xBQAWiNV1i61fWj3sfoKre9ZPtNzj/wASYkAdFpQdPc0LJ36Ai/ph55p+yqJ0BymkEKiKGO16j4ks0h1M500BpAIIHUdK5zPIucUgDLG2lMa1tqITVrBNDwyAfMa3BHXFEzI83rEx8Ma53JUNpJAa10EgbshsghTqFbA7Ye+JxQQ5MSZ2UXIfMxLPe7MsaWodlWzQI1bb9MUtASskLFWALIw8rbjVsRRUkbECmG4IBBG1z88csvxDJQiMjxojahiQGsUym3ej0Itj0qxeJYFDKcrZDiDEZTMsrqLZdBBqwLpwL3I3B74ZuVeU8rkops1KDKIlLAuA3wjVqCjayKI/zDobws8k8h5uHNLPmFESx3pGpWLMVKitJNLuTZIO3TFnzcJvKyZYuA0se3+EhEX6gEC/niKqtOeuIqzSS5jSz0fDCKVQC6ABBrrv1J2s7YaeWeb04iTks9FG4kB0mtmIF6SPytsSGBG4HQ1hIznKeZbxWZTEsPxl9tR6+W9itb6uleuO3IPDXfNwsm6xsrs46DSbAsdzttjXCGni/FF4UTlsllAF0hzIzmt733BLEV3PrtjpyfnfFMkrDzNW50k0T0vVrr5qFPYk2Tx53UZibw1mRCAqDUVOprJoAsOhPU3VfCTiJwSYQSvlwfMRdEiyw/w6S5O25crt+UYyp1lkvGuViMl6BYAOo9thZutz1G2A0ueHc7egwP4lzFMU8KKkj9Aav5nvjKp/MCmWFnjNqovUSVoLvQAo9aO1DYYrUArStZW/KTZ6kAAAfExJJ9sF5MxKRpeRio/JZr9O/wBcSYcorDzkAd7/AN/98anCIXD+ISQsChLWRt11USdOoA7Xfkjs7b4Z+HcUkkUFoyBQttgNgdbdTtYA0gki/NpwEzTpFERAN30gE7gqLrysx1DckAgjfEeDhss38R3a9zbH6d+3b0w4B0cZVjpVdRGnUVZSBYYsNV6SVCk9aNGuhwKz/wB5l8gZIx3CHU3SmG2wUhgd7I7euCXDuUkG5BPzJ9K9fQn9Thp4fwdUFBQPkMT4E7g3Knhjfcn/AJ/z5nDBFwU10w0w5UDtiSsAw7US4zmWcvBG5jYAFmCm6Podv1GFbmHnBMsxhh/FnoKRey30D11Y9dA9e22DPMHEhDGxctGHkSGJxpY3IQqvR2pWJNHsl96wHh5Ljy80UsEZZgNMkjSNrBuzMCTRk63Y36VROKyVOaspxcxrM7yqjGvDjbRo9NYTcKf8RPvW2CvKnIk5AlzE7r30qSD9WNnDtxDPSRItxyTsSFPgqtk+pDOAo9yaHesEXl1Kvko7dT0/QGz/AMvFCNzdzJleGqyfeJ455AJFA1TdCQNpSUVCQQQCpPqOuM5ckPEfDlz+TaObLP8Ah7uEYsEZZNF7bgUTqAI69sH+NQxsUklWxE3k8tszMCrR6WXzKysRsa7npYWeIc4RQKA8scCLSpGlsaF0LUFmr0XSq3Wo4inGMSapC5Uo+grG6jyVsy3fmG2oWOt710gcc4R94eOQzSI8Ql0eFI6C2rQW09aoX22qiLGIvKXGcpnQxhnMjLRZCDGQD0OmgSvvv88Vl9o/PGaizskGXPgJCQuyrqclQdTFgdt9h9e+wW/w2KaAuzzSZhCV3c6mVVjt2VUA3ZxQUDa9ttsMmWzIcAj0Bo7EWLGodQfY4qv7HOdps54sGZp3jUOsgUKSCaIYAAWNqIAve+l4sdxDCss5CooBklYAUdI+I11YAV9MVEXmnmFcqgAAaZ/4afoNTVvpBIFDckgDrYWIIhGWzGaYPLsWL7hO4Wh8TeiCgt+ptl1uKySGbPMmqUkrAh6KRtv1FJq0g9C7Mfz4WuKc3JI4GZ1mJXXTEtjy3+JZ2PiKbtTuSfmcQWZwHnZM5Mcs6aA38KVdvMNxsbptrBs7isFONcHGay7ZaYCy2pN6AkXegd6Vuo6nS5FeXFPTfaCscbJlYEi2mR2XZijkCGZHssHjHxC6s/8AjaXLXG/v2UTMmlmjpMxQ6FdxKo/lF6/8rSLucUfPvMDkZh49DR6HK6HostH4WIA1FTYv0rA9sX7zZyhFNmFzhQajSTrV0w2V/wBPLfelxOynKOXIAEKdGA8o/N8X698NFQfZtys2ezQLeXLwkPM/TYGwgPq1fQAn0u8+KZjx5fD1FEFGU3WlCRpj9Q8hokfy0vUm+cyR5SJMvlo1BLaUVRWtwBufVUABPuFHZsKnMGZkR44kBaEBpJZdMh8SRm0BtQGmrLUGPTzdNJxKp94Bx3LZiMNlz+HelWKFAx6eXUBd9j3xH5j4EZRqhleGQkMXQ7sQulQxNgIOpUDevXFfcRz/AI+WlykOmOVVVsv2ohQDpPZh5hf5dSnDn9nPG581ldOcjePMRHQ7MpUSbbSKehvoa2sHsRgEviXCTno5oMzGFzaIlPEmszRJq0CEF1RDqbcjYgnYdpv2ecZZ8uYXWpoLRkFeVlOkghIkjjBIpVtiRveG7iuVHiBmFsqybUXLKUIZfDA8yglNgd7rqd6By/EvCzcksGnSspsJGI1C7C4o31eE9Bls6iNRxUdM9zhnlkLvLKrAkEByoU2fKUvRt6Mp6YszhudabwZptSkxxvoFjS5jGpvUHqPlQPfELI5zKZwCRo4jIdyGXqVAJ+IBm0AgGQgAk7YE848vZnO5hEjZViCCw7UA2o2dI3Y1XQbeovEqnHOcbAUrN4b/AOF6H0I8w/T9MBI+PySsIIhFAP5EI1n2QbEfRb6YlZHgcWVy6xCVpZFrzPR0GjqVP5UsjyWaIPcnFacY4NJrOjKOC0hCFXDnavMaOrzbm2oD1wEDmbgs6ZqQmN3V2JRgpYFT0HTqBtR9MOWU4f4eXgaZtDqm9sFGnWxAOkW2xFkkmx1qsMXgsQjSkFgkYezWpwqqSfTU9n1N9rwh858fDsUjYlujMLGkdNIoggjdShBFURhug9kM2My5SLd9ywOwAFWzEWqiz0vfHTiM0GXoNqmlO4RdhXqfRfc7mvhxC5SyAhy2tgD5SzdDfotjUtduoPehiVlcmGt33djbH1OIO+Q48x6xog9FA9b/AK4MJlcvmRTAWf8AW+1Hc9fXADM5T07YzhUr6wEBJ/QYA9meHaHt1UgCwWsqKqyATpG21Uf3xyymYjk3TzAVTAADY/r79Bhvy3LzzQkSuNwaUDa6731GErLQssRjQkyAMBZs6q2v69gAPQAYipySOjKVY0ARpN1+Xr61R67m+oxLyXHioqTzyEWAgCjbrVkkL0AO/ucJPAuG5lImlnhzKzBwFL0quPzB9RsnrRArBzLyg0132NA7HuNwDsdsXpDxw/ikchrdT6N/Y9Ov19sFAuK3yucZSANRYb6jSj2FqB+2HmPjMAADTxFgN6YVfet8JQH+1TIfeeHpoZgqTIxJBBrSy9CAerDfBPl3hEjZbKSLmGBEUeom2L0o1arPc3ffE3hUzZ2IhhAcu6lR4ZYn2rbTVdCD1r0wvR8VigK5OCTM5p4nVgsO2gq1vG7LYdCTRUKdO4u+lBvJZLPHPPJJLEcoEZUjTUraiVIZgQdRABF6u+wGDcxVVLMQqgEsTVAAWSb7YE5MSMNTJPlq8Si0gKkydC421aPygkVhe59lzkOWaBrmifw1MqIzSlFppndY4xGiEArW2xJvFRoc2+fzHgx2kYUF620Rn4UHozjcn+Wh3wsfabyHO2Zjky0TSRFVUqBegrdChuFO2/QG7O+yXzBx/MBQsRkiR1EshVqMjMTvqXfw12RV2rTuLxdX2MZaRuFRSSyySNKzsNbFtChigVb6Dy3/AN2GCB9nXKuay8hbMiKlFRaTbANepW2rTdULNb4K83/Z7lc5Ks0wZZNhqRq1DsGsEH+uHCOAqw9MSZowylWFgiiMAm8s8sZbII0eXQq0nxOWLMxrazt032AAG5wC53T7hwoRKIxJPMPEaKIxBiPNqZCzbkoisb31drwQy/FBFM+UmfWquVDMSCB1W2G91XmG4OJPPvEYYhlmzHmgZZQ8YJqSwmkfqbs9MSDtyvwYRZeMEWDGle3Un62b979sVZ9rvLMcFTR6EAPS40DWbNDeSWW9yxNV9cXvw/8AhppXSukUNV0K2HTHdkvqL/T/AExR878k8miWMSsRv0ouCLHmR1YAbbEEXd9xRNucmcDTLMfD6MKb3rpf1/qcNTRDuo/8RjEWtgAPkKwERssIxqLKFGx1bDT2BJ9Ol+gGNIZUdby7RsLotGVbT69LF+g9a7YEcSykU2eC5qnRUBgietBbctIV6M9bC70iNq6nEDmeCDKTZWeO45ZJ0h0ofiDmqK9NIOm6rr61gN+FQGVWzL2uu0Rd7jjBNrvuGYjc9dydjeOPGyrrooewIsDbbbuB6YPFVE7r4i+cAmI1d93G/Q99uovvjV+ExE3pF/5m/wBcRVQcYGXjfw8yHhP4jJIdK+VFFaQrsSWa9Pwmq+WJ3JnGfAzUJOellRvCXwjRvxyFW7c2VJDGtwB74d+N8iZPMm5IF1Xu6nSx2rzMBZFdj6D0xG4PyBlctKJo4GLqbUszNpPqBVX6enbAHucl/Ac6go0EkmXwhsK8z0aXoeh98Uzyr9nWYZjLOwjTcABgxksfECpIC3Rvqa6d8XVx+UmAndTpeq0gjy9tY0g/5tvXCPy7zHloh91mzMfjI0lljQ80jMAX0rGXAYA6druumKK34jyrPkGMgk/CHxMAbIBFBgNmUtWx226Y68O57ddpLdbFmhqPnLMSCasghRRpQNhiyeb+J5dkfKtbvIulghA0BhYJY7Anal3JsbVvirJ4MjlWICPmZAT8TaVX2atr9qNEdsQM3BOZTmXCJCWbyago+Gy2o9fhHlAPubrDFluH5pgAsYUkDUdwN42ur82z11F188JOT4zmIiRFBDEzDX4aFwxFBNWxC+nv1NYI5f7QZJUMbs0Z/mB9qq6BX57++GGmz/8AylVrzL6zv+GvQWEsEempLo7b9MB+N8kQZlWbLJ4MoHl6BWIUALV7bKAOwtjRJxDhMv3SYQkePR0mwS2/UHSoJIuvmPXBj7P8zOuXZs3QlElJuoLJp8wcJ1ANUTv1xBzzGSZYJI2AEirpYAhjY366mYjsCdPsoxCyLgqKx7FOWzGY8MKsSSUfKFAJBNAaYlUjbc6r1fEcRs5G0ZJjFqdyo6r60O6/LpgIvB8lLFxIzSPeVbUXBY+YFSAmkdwa36UOvbEmTPKj2gNXsPQXsMDJOJl9l3+WOmTyE0mshSAgBcttVkAddz17YufotLlHj7OlsAoF/pWK0j5smizspyq69Y+ELqN25NAEkfELNA+Vd66nOMcQOWyQEAV9QYMb7BtLddj5rB36KcJMEeaidNUwgXMWSxdlWhQ0k7vQsCiPYX2QprizTzHxZldZO9s1b+gJ6e3bHZmxE4fm0ZdKyCQrszC/7nEgnGVY2+3bHPxJBsiRFe2pnB/RaGPScRszJR/hF9uo0/p5mGAN8N4A/DMpxB0J8VY3VJQMxETWlGbw3JiYKSSriyRR6YEZ3My5LhmQTKBl+9+I88sdhiVICxahuoFnoQfIfVrt3m7MpDEzSqTCwIm/DlkUJR1s4Q7LosXpO9HoLCTwjhssMQWBBncjIFmSNyFljDi1arBViO4677KScdGCHy3zznIJ0SMq6ySrG0TBmLamCkbmw3b59sWhmGDT53JkF4RGzhWWSUAjwzQRDrK2xHhr10/PBMcuQhfGysMMGYIOmaeItIhretW9gXvZ+owm+CscZy2Ub7zmc0FebMt4miRW1EPHNHJURVhdNWoj3xFInBMtCZpA7o0ClvEb8SLSrHTTeIPKCdglk3QonFx8icx8MjSLJZWXSN/CV9Y1aiWIUuNzZJr36Yp/iPKc8MUiaWfMRzAyILJZdLdOpbs4PcM/ddxvK/K+bzWZiEcMqaXVmkZWVUpgS1kAWOw6k4D6lzZ2wNz/ABhIEJc2a8qA+Zj6KP74j8T5gysB0z5iKM+juAf0vbHPOZGJwJEUNYsMNwQe4IvbCis5J5GnOYcFG1GRiD8Ju9jW1dvlhs56y33rhqup1GNt/OshGxIBZdixOjb3xB4zllY+G7RqSdlLKu/bYt5/rXywy8r5Jly5y8pJBFXUahfQ7AFnJ3s3uB9ZFoTw/KjO5eJnlbZF8gIpQBR29dQbc+ldsRuZSuWhpBpVd+rrvZJLNGpIs7k1WJXLV5SaXKuKHmaP5H4lHsDv7gk4U/tY4t4aEAkFrCEa1vsSkiNpte6N1r5WErhnMTtCrhpaN0XCqWF7MFQ/D2BNE1ffDjydxt5nZGsgLqs9twP74orkDiJhlEYjLiQ7LGimSRjSqmpiAqdWvtv67Xtnp1yUFBQ8zkLoG+tyPLH66FBsnuD0t6wzkSuM5jK5h1y0gZ5PK4CagyAG1cspGkbA0TuCtjcYyPl+GJzOqa5wKR5SWINGgOw61fXfEXgXDDArM7ap5Dqmk7lv5QfQdNvpQFYmLxPQwVzasaJPa/7XghTyHETDl/vTb5nMt+MxH8NlFeGB209AD6E44rzfKDu4Yf5V/sMG+YeHKrsG2izBCuf5JfyS/Xoff2BxWHHFMBZX2cEiqJBK1a2NwSDsfkcRTJn+e5TMEjky6Iu7mRW1bbaQDpXfqCCdh+pLk7j+YzEtTCBomvQ8eoNfYEEkEEd9ux36CmMzmCSep9NRJ29Lu8W39lazZl3zUqpHAg8OJUWgSPiazZIUeUdrZvTGrEO3M+YKQ0oYkKSAgUnc9g5CmquicUPJy4XSWZzsxJJCgfG3XSNh1uhsMW3zhOsvkaqJ/MqEXWwBJtZFG/Tv86WeKLUDxgdV26/2I/riauFfifGjTSsxHitpGn8q1uQAT0FDv2N3iCnCY08KWLVIHB8FQjMpZSBuR0C3ZBF+U/I+cU4cZEy6A1cvhk9dJfTRIBPocacRmVczEmlBl4wBB/1lKht2Hhtpd3YHUCfY9MVDjwPkC0DzvKSW1sHZlWw1nyAKaOxD31I22365/wCzzLu2oO6NZLV0c3e9k6dtrX51h7yGYWWFFjFDw1oadFbki0DNoVhdWfTA1eFsk8k2ubzoEMTMfDWiDrVa8rbdb/M3riKQM84y7mJEMIQ7KGZtjveo7sDeoX61W1YHZznRv+nEK9WJ9fTf5dcdubZfFzniRtqjKBbBsGhdj5lqvvWIkfBVOsk1qA9PL7j3vFyIkQ82Tqt3ApO5Hhsd+1nxAb6Y5ZHmF5JAiZeNnc+URsV3Au9LEqTsTZ36m8cjy7A9aXdz6qwNn9D+2CHL/L0SyHVrEg+DpamutV1HUWKw4UcyJcxsGXwZQwIcopPlIKnUS979Rq337YKDIylWZ2CbC/EJTxLNjSteYlht7nriRwnLnZrVyuwDHzH/ABUoo/tjlxCSWV2SJjqABklYkhNtgLsA1vVfTfbCoeZ4ap28S1Km/wAM9Tdru24Pr74Cvw0pKkrIJipNKpNgepvYdPpeJJ4XUlfeCX97J+tttgioeMhZ6Kno9aSvuetj3s4oiZELKGctFBI8jUAPiI1MdV35j0+ePGjcF9UbqsZCszChqK69NHf4SDfTfEbO5TwpAUKrXTSu7E73f0/rgJxvPRi45JpPFYl/EHUNVjXX8RSaBBvSNxVaWZqDH31NAkLaUPcg7begxBTieXJbxM3mYjeyrlkIqhuCy6qu+u+B3D42z08cbhoxMTbjz+aid9tlJB29xvQJxdvAMi8GXjill8VkFa9Omxe1izuBQu96vFwQftuzCDIFWCEsTp1xTML7aXjIWN97GvY102OKG4RmZorWF2QMyMQp2LIdSEg7HSdxiwPtA4xJn5/wi3hL0IXNxkj+WSMqV1Kb8w6+3QBcllSBRJ/8pD+oeqP0xpEfOccziFXkk8SnM2li0ZDuNJdWjdHBYEil8tXtucNX2MZfL5rMTXkoo/BRGUgu3mLHSTrYqWXSSCRY3xY3K+TizvDoUzUKSKo0DWoNhDpDC+hoAWO4OOyzZPh4MGWiRGPmMUKgsf8AE+4A/wAzkYg6Z3gjSUzGpY6VJyQS60CTMAqKLe6VL07EVZAnZczGMh10vRGxDb+o6WP0+mIK59mov5d7A1MT9dGkA/Q/PBKOAMupCSb/APyP9epP9MBRnDPsvz2azUjZu4Y9ZZ5WKs0m/wCRdR3I7tsB61WHblab7rnM1w2EnwkAaMsbIYoCx6BQCSDQAFgn8xw+F2G1N3+KugPXUNgT2BwJHC4DmTmAhWYjS3QXt3+g696HXAUTwmb7pxF5c6GMkDszh28z0CFIv4hdEH0rF0cm5/NyxNJnIykrTEKiqLiiYLo1AgGgdXmNmqJ9pvGM1BGomlVWAB02EYSAjsd2ABrfbGvCshJmgsuasR7eHBuFrsXH5j7HDR14nkPvSBlpJ42JQqwb4WIVrG1kC9PoaPtXHH+QRn55ZVbw5xFvANKhpV2V7I3jYWD+YGhi2s/nYYUZpHVFiGo7/COxIBusBJc3l805TWUnjeNBIBpYu6ax5PiVStbtXpgAvKPIcfDGaeSRZJdNI2ihEukeI1WSTdgexA/McCeOccMER4hKtTSAx5GJt/CQneZ+2pviPqSBZFENfNGSkdsqGDmASA5lla9aqjaAVAsprokCuvQ9QG505S+/OZoGV2KxohLkLAFLFyEVSWYg0B2JPTAK+W+1MgENHYHgqnc9/GdztZqioA69cQ+KfaFG5+BtPiMp/wAleVx7k/l7b4Ts3y7momIOWzAAPUwyAfqRv649TguYZTpy87H0WN7+lKcXIauXkjmAcTyDJKB40Y0SqL8yno6jqdh0/mUjvhV5u5fkzI1IuvNZekmVessdXHKo/Ma29T9AMTvsh5XzUE7zzRtCnhFArimYllN6eoA09wOorvh8z3AgZo5430SICtVsyE3ofvQNlSOl9CBWIKo5S5ClnkBkR4kVrLOpUkfyhWG596oftiz+J52HJQKiBFVVqOPUE1aRZVS2xNb13OPON8zwZbyu41gISgI1aXJAdQSNYBG4XCpk8rLmnMucYJDIEVIyxHiSCwJFRiQhKnoOtA+5AJFxmN8wk00srmBm00qKaZSAJApA1aW3I6/LBHXkcwAjSgFnZmLjQWJ+EIT5RWwoE9PUk4g5zIcNhklRocy0imnOoC9h08ygiqPTHfhvKmUzID5eSUIrAPHIAfcgHsa722IoTmuX8xEgR7a4/Ek0XUJU2CGJ0lgRews6a3BwrNmZAyo6ZZ6tUkdGA3JNeVgFNnpQNnv1xaXEuKlZjE6jwFpWQjc9CGB7/LoR74D828IthIqs4YamZFCxqn5QT36bgHfuN8NAn/6kkysFlYwwcm49SBiQQLW6NL/T6mPkOLvnI3ctQBAEYY/EosG7LC76jrgVxyQxhVESutE+ZbA2r5X0P0xO5UmkkZiVEcajZVXSLJHt2AP64Do2UXKwM1a2UM7dix7718I/p86G/CWTPZdo5K1Ebjp32ZfkaxvIGnM8Q8rMGjXUNhsQL9Aev1x5wbknOZeaKzG2sn4HJ0gddVqD37XgJnKGTOUOrMRqsKk6X1Akmz+Xr17gbemGbN5gyzPIHVoHVTEvQgEXZ9Pl2xpmeTSza2m86ggBQdr6gear7XWB2UcZcpH4cjuzFSVCClJ6ncNprrZN/XEob8nH5NirUP8ApjTp2/MxXzfK+2OM0IiyygUXkZ5D77mv02H0GOuSlDDQdJI2RAtD5kjf9TiFnZfCJLAsnegbjPfY76fX0xFKkEArVe53J7k9zhwljikyGrUxdSAtgb2wBA26Vf6YW81HC51JIwB3IUWD+230OJQnMoEaeWNerdAB7erf0wEzmeJPBhkTyl1GrSOtAdsAeGZMTSpG5/BawwC2xJ2XfcBfWxghxzMa9KgMEUUtGqr+x/tgpyusigVIpjN6lo2DX7Hpig/y/wAHjysIhi1aAWPmNnzGzvgqBiNE+JIbFRQss5nbSqAR3+ZVJPvulg/I4uLk5Mnmo9D5PLiWMDV+ElMOmobfqD64UuVuWA7aWcRiviIJ+gs/1P64tDgPAYssCY7Zmq2JF16CtgMO0Bee+ZPuqx5fL0JpR5dto0G2qvoQPkfSiuf/AGeXizDhvDlk/ElIJKg/9Rz182+56bDvur84cSL8SzbsfgdYl9gNv6qT9Ti88kVVAqkeUAbdqGLgFZOFGQOrKUItWBBB+RHX6Y6DjEEWzM6+7Ruo/UrWF/7S+cJcj4MeXQGSbUS7Cwqrpuh3Y6tr2FHY4l8ncdOcR459LEAbEAEg3Z22NbdB3wHHj/FnGbhBcjKyR/huh8rSlvhZh/h6A7H59DHDnLfGaKdHsA1731AxXHMGYVGzOS1eUOAo60HDdu5V1BHff3OGjhvC87l8rmmzWZEwET6FEaigE66xTHbsQPqbOIoRl8z9/wCJAHeNPNXalqh+pF/X1w9ca4okEepjQugB1Y7+Vdxvtd9gCcVd9lufH36UHbUh0/Rhhg57m/8AnZJH/hE73080iq1/Sh7AnAdJs5mJQJAYMvEwCeJNptx2W3BLgk+gBvbEppXi8+YUSJqVnljoeZRQ8Qx6WqtvMpWtjtiRwzKwSz5hp1WTMJKURXUN4UYVSmgHZVYHWWHUkizpoCH4EuW4tB90WopYZfvygVHVfhkqPKGJsetA+pJYOPMvHpuHRrNHIhgIjW3dV/6pLLBAqBS+gm2ZvTehjOE/aLlMy6iSDw2d5NxYKIqkoWK9XY7aQaB79LksjnISqhnqhp8Exh6IN0Zdh5auvN6Yq3hGUAKj1PzHX1/P8+mL4i585zZlcumqWWSM+Cs2gsrGia0rudTg9h+vXG8nOeTDlfvBNSrESChFsmrXfeMfCW7HbCD9o2r7lCtv+W1EiKt6ttUfxv7adgdz0wCyHDgukVvsPr88PBY3EOfolQmNGZikhGqzTqaRWA6q/XUDsK+nLK8VzeajklRJolWpYAAoDkRFTHd/iIXJO6+m/YLMvBjHLEk6jw3dQSCdLAkWoOx1V22J3q8P3DuExwLIIE0atz52IsHoFulFX0rEUh8pcpu+YVszFIEhW1DqaJvyqoO2kEltI2/XA/iubmzE/iy+JFv+GPDclKPlAFdbqz64dOBZyYz5mF5WJZbiJ/KRYOm/mp+hwnjmPiSyVHM02mQBkKR770UJ0hhfTbfAMvMXKxzQSZnEMnhgS+XUD39RVb+u1emAfM8rRRjKZXyRpH4skgNF9zsCO9gk/QdOr/NzBEriJ5Ywx2EZdQTq6D1P0wh8c4tFl5Hh+7iSj5vEUafNvpQddNVgJuUlOcyUcrj8VOpIrUPX5EU2PcsviZaRAFdonoB5GjUXR8xW+gJ29u3XEjhHEYUyZlaFIImatKXRva6ABG99PQnHVPu8ceZZVWNQVMjvqkVrUNZF30P98QKMcJMmnsO4PU2R+m31vHbJZjVLJEVIMdbk3YPcbCsZBm0YeMhHh21nSVFeqggGvTbHKfjeWGZXSaIWnc0FZTRGk9/XBRLhkhkYq3lokbC9x9cNGQVstT2KIGry/wBN7rAnJZMLNrvyEWfn/vthi4lnKj0qd2HmPoP+f3xAKjyhad5PGtSxYBTXU3Td9umB3Hsl4XmgkId9iCb2uzZPy27/AL4U5uO5mWd0gVVChtMci6XcL1YatvettvleGSSGR4lIAEmxo2Bfcd62/fF6QWy7Aj8NydIGojY+5NdN+2Jq5mNhUgKkfmTdj8y23v0xVPA89IMxOuXsmQhdd7BVJs+4ve+np2wxce5l+7xpERqkrrZur6tsaJ3r5YYDub4fAWvym+tIR9SRWo45OABSDcHbbb9OuBHD+ZhPMojjfwxG2vUACGtaIokUKrrvqPpjrPmZCsihPiLaSW6DTttXr77b9dsTFR+JcRhy7AzMEL2QSpI227X++FbKcemZ9pZLJ2WMqt/RXs7dsb8d4Nm5CHMvi6AaBJBAqzVHfcVvuaGIXB2KGbWPxIo2YI7KTYUsPKQW2oG16Y1MQ25fm2eM6DKpb+U0zdiOtEGux3wQh+0NgKbRY62rA/1wgffGywg8NA7TAu5O5clq0g9R/qbwW5hzawTtHUcoFENV7EXRvviov2HhwHQYK5OHSPnjYJjJZQoLMwUDqTsBgKS+0jgbJn5wNlzKh0P+IVt89QI/7xhy5C4/q8sprWARq2pgN1/56YP8ayGW4jGY9YLRkMGHVbv/ANWoj6e2B/AIkyy5kZpFiiGlTJKyhHFNfmY7iqu+t+t4lEjjSZLPMMuzeJIoLqYTbINgTqFqOoGk3fptsvcPzsOVJjyEMuZzTghDMyJ0Fm9hQFb+Uel468iNlEzmZGXz0c7SBfCiqtCKSWCt0k6jcdlF3j3O8NyuSzcuaZWM+aZkERZSsikLqK1vEuoBmY2b+YGKEnhGSnizOYzXEPDDI/iSjzNW+xUKCDGCaFsB03OHrLfaHA8xgnRoQVGpZAdXnACrpTUdTBhQNbdLxMAkCDVHl49SCNVlYKXRbpWZw7EbnYg9Se+BXE+MCJ1bOZNo1eRH+8ZeTUHZBS62TQxoCtJG4HcXgK/z0E3D+IaiD+G/X+dfUfNd/n8sWdnoIeJ5ZaYBxujdaJG4I/lPf5A9sRuYeCxZqKIE+evwpgCQRoMjFmZyTH6d0N9tsLuQyk2VorurUVZTasCNipGxBHpiWrBxcrL5RnMq0rINKZiJnD6fTxIjrI9jV9xiXPA3hFEAy0BrxGk1AmzXmZ/MbO3vfXHGDjr1RHYj6HElMw0h2UmwFO3UA2AfkTiAJzTC06DLRxroRmVzPECdQ6SwsGI3Brp029cecA5bWMgnzN/Mf7YaoeFHq5C+2BnEs6WSsstq1ASEKysdZVo3BII6Hp0/rQoc65tGzChxp8PYeJEoI22KSAkmNrujQuu4oSuX+X1njLiXcnZgdS+wK3VV/KQffHbgPAHjmTXlAqAGnV0Kp1PTVq9h5T17YNcSzaqGjioKv8QrWxPbbv1v5H0OJRJzPFVjART4jAAFu1+prv7DG8fEpIoDOyq8W5YirUDb12UUbvpjhwzhEGcyw0uVkQt50I7nuOhFACj6HBWCVcnlgMy6bWKRaBHYKvv6dBeAX4eEnM5f7zCWTNKzmIsf5WYBWHoy+U/O8SOCcJ8eF5MxCiTuzHUFKlToUA31JFdfW/mfIebUHkijWKNRsW9uwVen6nHr5jNSuBFnIogVDhTAHOk+/iDr2P8ApigPyvwBc0JZMzl/DIbQo8wa1+J9WzGzQF7ALtiFk+CDP7lyXiOmQ/z0T5dQ2DdzsepG2G7jfEczEmuBIswFUa1LeG216mBJK1W9Gqo/FdDnwLjETLpEa5Z2ttHlIturWuzWfWicAi8VzZzE6ZdUHhRPoEamg2k0fptV+l4aPAZUCAykgNLI8ejTJfxr5rrsAPljrwngEWSgMmYfxHAJaT4bJPQC+pNfU4F8Pysc24CsL1VpYCz3pgLHvWJQOySOQ7ZjwkyxWgrCtvdi2kqBY6C/asSOX+WocvP4hCszk+HdFV6nyivirfqa7YMzcEy+YMZ0y647AtCiN/hOoDbsD7nffG+SkdvFOZiECxtShuvUgMG6EEVVDvW+Aly5c67ABQ9exB/uMQuLcLkeEpCwRrBBYEggGyDW+/rvgioEcRk/ElGkNpQWSP8AAp7127/tgc3OWVlqMIxZWBCSOEIYdLAJb6VgOHCkzaUJFjIHdWsfvRwTdNXWNVPqGO/zFbfriLHxfWTI0kSxpsyRgtuxoanNHr0AUY6cQ43AsZs67W6Tcjbo1fD9cAD48UycTyRQrrkavKvVjZ1NW5HUkD3xV+h55izXI7nsLsnoFFWPQDFwxZZM9lXRv4bbKaIZa3B8wq1O9iwf1xx4DyzFlK3LyEfxCAK9lG9f837YsuFDeCcEGXj0t/Ebdj6eig+g/qTiSYMFpEJ2O/vhRz/NipnRlFjJJZUL3+dqoBe43AJvufTfPaixhxDzGSF6gN6IreiDuQQCAbNXeCkL6tQqmRirD0Io/wBCDjx0xAjR5cpaQBZowbCGQB4ySRswPQ6Sepv0xIhyGaYXHBEqn+a5CT6lr3xZfAMijJ5kVgDtar+3+u2GSKEKKAA+QrG0HT7C8BV4vKJhHLl2VGBph5rI7EjbcXt/YEjlzHls0fPHm1ijUg6RFbNuKGrUdRJ2ChRd1vgLLx2Vsw2sKEW0ruWB3C7+VARRJ3ci+gWiDvDeCxJLJLEgjaQAPpJrbpQvTfyFfPqY2U5cBZ2zDGXcgF6YEX3UjT9AKHYYO5TOxMo0sPkdj++JIUYoWshyLkYZ0zMUEaSJekpqUbqVNqrBDsT+XCq76+ZPDkrTHGPCXoD+Hr2/7i5/7cWjhI5/5QOYaPNZeQQ5qKgrE0HANqpPYgk0d+pBG+xFC80Z7NZyR3mRyysRIoBNMDRWvRTYrth1+yvIZj7ln1nVlyjRXGrgj8XejGD07fM6etYbssJWkvOcMYzGtcsOoa62BcISrGu5P6YZcyU0DWjIkamQRADUwTckICWYjb6kd6w1SPz1w5V4ZErqNYVlDfdTMwurVZLCwWSRZ69uhxB5Z5gaGFmzeYNmOOWpAukxLqCxwVSsxGmyq7lq6i8MPNHLmZ4hJp2hy4oBlaQGSMgMA0LeQOCSNTDt06Vs/B8skMWVmCySRmxqXxVBuz4litLXuvUCqAIWopYyH2n5dtHixhbd9ekE6Uo6AtfE90DsBscG8vzkzxgxxVqjbcDZX/LXqtbnvviNzBnHlZcuvDJmgUgyaEQL4imgsbGlAB2JBBOw6fEV5azgzKSocm+XER0+ejZ3tdh1G3r1wA+LjRlcmdqW42CDfSyfmU7EWd63wf8AEfMRgQeABe/jRs4PQghQy997vCdx2NI36E+2GTgEKzxqVzTRtW8cehWX28ykn5jEgP5aGXw6kZPEN+aNSoF9CAzMbHzwN4TxWRZTFmYo2VgFDxqSCQatlI8q79LbBmTNqsixWdZGqq6D1P6HBGDMFr1ArXc9D74oDcRWLJq7wQoJXAGkHSCFJ61YUbnoNzX0EIyZmMyEmjYfXsUI6q3YV+lURsQce5+ObPxDMZRgqk2niAjxVHsRap6Hv1FCiR83J02ahSQFctKQRLGdRBKsaujRFVVg9euAhScEMUUcr+aJ1B8QDYX01b7A2PN0+WDXDeFxnJmeBA0uhq3+MozeQ0d7IIomrrB7l/JSpl/BzCo2ksorcMnuD06kV6Yl5Th6xII4wI0W6VRQFmz+5JwwI3KfCHzWVkeWR1aQkWL8oUlShXpQN377XtgDlNLUrOCQNNA9vT/bFoZnJSFGVHFMCCK0kXdlWA2O97g74A5Rcjw2JBJ5DenU6lnYgWfhH1226euJg84TA0kXhzxeJDtRkWxYIKjfqLqj2/oRzma0/hrE7UBuq7D5bViNNznlpFKxrLIGBFhQB/7EH9sdOF8TllykUyxBpGA1JqAo9G3PuP3wEpS6kFY1YV+ZypB+Wg4mZ3IRzx6ZUDKaNMLojoR7g98R8hJI6AspikB8wYBh9CDRH74Kx3Xm6+2KBcnDqKFWNLtpuu1b+uOGd4Sku00Ucg7a0DV+owbK4jZ9ykbMASQNqBO/yG5wC4vK2UHSCMfKwP2OJcHC4o/gjRfpjpw3K6EAJJJ8zWXO561rZio/w3sbxKOAWuPcTKB4yrAsPI63Xbdja6aPYNZ7Y94VO0kY17suxNMP/wBlG/6/PBSTwpxVEjs2hq+asVr6jEOPhBhJaPde69+9AG6A7nbEHpjwscT5PjfMHMoQshq7XULArUBqFGv+dbbT/wA7Y5OMAG4dwxYE0KSxJLMx6sx6k/oB8hjeRMTnGJXDeFmRrOyj/h3G4I64ip3L+W0xg+u/5f6jr9d8GAuPUjoY2xpA1MuseYNySyKoViHYG5GsLXQeVbYg/wA0ZHTHWbgOTmbxDHokJPnFqSSbO42Nk3RwORwNVCgZJf8A0cxD/wBYlwycJoxD3u/1OCBk3LTAHw52B7a1Uj9gDhalnmyrt4hfWBqte631UXRG4vc1YusWEsddDQ9Ooxw4hkFmUK4Bo2pGxU+qm9j1HuCQbBIwwL/LHOSznw5Rok/KeoYe+2x/b+mOP2j5nNxxRvlYWl0tZ0gsVNGiUUaiBsdv264OcK5fhy7M6DzHqTW3yAAH+m9VgLzDz9FlnKeG7kdvhJ/ygjce+2L9Cpyr9oWad48vLlhNMTpBXyOD/M6kVY79KG597QyuWWMLYXUBV+l7kDvV/wBMAuLcUU5eSZVEUoVbcgagCyjTY3veqxx5a5my2ho3mGtWN673v36fS7xNB7iccjxusTCNiNnIuvp2+fb0wg8PyLxSFZJNR6n8UuCel7saPzAOGjjXEslOoifNxoSbA8RRqrtR6jfp61hWzfCxG1RHUvZgpX9v74lWCPGTmyjJkREZJRZMpICaAFZxsQWKmMAHbyE74ELxniEc0aZtIBHIGJkU0NvQl/isjYizv6Eifw2PMSK8cUvgyHZJCofTcclnSdj0H7YzJ8K8K14jFHnFYlo5iPEZdgCuhl8tnpoJu6rbFgFc2cCb7t99EoZQy6o9IACs2jVquyQxB7Cr9NzHK/LuXigjzEgOo6W1S+UKSRVDba6onrths4ZwmCKARRxBYjbeG1sBqOoghia37dBjfNQxyDU4SRUJZbogECr3Nahvv29t8MAPMrIue1IF3gUHUD01vfTv0wZ4hmGWCVxsyoxHzCk3uP64gZzNb5bNRg6G/DbWrKQspXSxUgEEOqDcbBzgnNEZEdHFBlK2PQgg4ALJzB5I1RfEchddnSBtvvp3N+gAxPy3DpFlLs+21KL+uq9jhI4PwJZ4yMzLI8kRMcsYYoupdr0rROob3fr6YcuBcNWNF8PUqfy6mPT5k0MAYNVjiQcdUI+eNZHwHigYH8ZkRV8RkLaOwXUfTYfX+uJROObOdarR3um7WK2J6gkXRqtj3qwS9c3EJUaNBBDC585IZ2O1rpGw+tj3PTHfk7J5iLJzxqoEq5icReKCFZQ+zbb0RZFbYN8SzwhYgR1K/wAu2wLev96xvl8rOkEYWQPKDqcy2dYJJZQR8PXY0QKAqsB14SZWjAmUrKPi0kUfdSNtPsfrgrGprfrjhHHq36EfqMTlX1wHIJiDxqDVEwIBG1ggEV8mIH64K1jSaIMCD3wAXGjqD1F43dSpo9seHAeLnxo0aG1dOm3zvp711xFYY7tjk+A5hAbvoATjrlOE60UliCR2H+u/0/fHLKKZTS/Ce/qP9MMaJQA9MANi4PGO19evuOmJ2nHQ40JwGpxoTj1jjQnAKpmI6qVOufymrH/yJSOhI3Uqfrhm5ZzOpGXup/Y/73jzGYnoNXiM+ZJNIpPvVD9TV4zGY0lbxSXtYLDrXQfXEPPcGhlkSWVQzRBtJPa6Jv5V/XGYzAZ4cE6SQimWqYD36EH2I6+owHg5Dyi7BWH/AHN//WMxmIAnH/syRz4kLtrHRWNg/r/qMLicRzWQbS6Wg/KwJX6Hqp/5Rx5jMFOOQlGey7UZMtexeNgGBGn4WroQxB6Gr6Yi8rcvTZXNvK2YGYiZKXdrLFtywJIDACrs3Z6YzGYBzimN2ccsplETZRS6mYAbUWYt/UnGYzASla722H9cQeGtmdUonWIKG/CaMnzr6sD8JHSsZjMArc58Mmgm+/5VdWwGYi7Oo/Nt6DqRuKB/muVwrjEWdQLCxQ/miY0w9dvzD3GPMZgGqGEIKAA9sYem+MxmA5SqSh0mmo0fQ4CT8yogKBhJKP5SCAf8RHQj0H7YzGYUZwqBmJnmPU2C21nt8h6YLpCQ7MWYhqpT0WvT59d979umYzAT44KIIOO9Y8xmA9xmPMZgOGZyocb/AK4DZjh0y/AQR6EX+hsEfW8ZjMBCZczdeFH89bn9vDH9cdIeCyufxWsfygaV/SyT9TXtj3GYA5lsqqCh9TjqceYzAak45scZjMBzY45k4zGYD//Z"/>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fontAlgn="base">
              <a:spcBef>
                <a:spcPct val="0"/>
              </a:spcBef>
              <a:spcAft>
                <a:spcPct val="0"/>
              </a:spcAft>
            </a:pPr>
            <a:endParaRPr lang="en-US" sz="2000" b="1">
              <a:solidFill>
                <a:srgbClr val="000000"/>
              </a:solidFill>
              <a:latin typeface="Arial" panose="020B0604020202020204" pitchFamily="34" charset="0"/>
            </a:endParaRPr>
          </a:p>
        </p:txBody>
      </p:sp>
      <p:sp>
        <p:nvSpPr>
          <p:cNvPr id="3" name="AutoShape 6" descr="data:image/jpeg;base64,/9j/4AAQSkZJRgABAQAAAQABAAD/2wCEAAkGBxQTEhUUExQWFhUXGRsbGBgYGR0dIRsgHxocHyAdGx8gHigiHh0nIB8eIjIhJiosLi4uHB8zODMsNygtLisBCgoKDg0OFxAQFywcHBwsLCwsLCwsLCwsLCwsLCwsLCwsLCwsLCwsLCwsLCwsLCwsLCwsLCwsLCwsLCwsLCwsLP/AABEIAKgBLAMBIgACEQEDEQH/xAAcAAACAgMBAQAAAAAAAAAAAAAFBgQHAAIDAQj/xABAEAACAgAEBAQDBgQFBAEFAQABAgMRAAQSIQUGMUETIlFhMnGBBxQjQpGhM1KxwWJy0eHwQ4KSoiQWNFOy0hX/xAAXAQEBAQEAAAAAAAAAAAAAAAAAAQID/8QAGxEBAQEAAwEBAAAAAAAAAAAAAAERITFBcVH/2gAMAwEAAhEDEQA/ALnAxsBjAMbDGWnlYysbVj2sVGlY9rG1YzAaMgPUXiLm4QCZGLaVU+VRfuSANyTQ29sTcZgAWTzEjEWjJq6agdvQE11x2i4i0hK5dQ+k00rGo1I6qpG8hB2IXYEEFgRWOfFY2llXLh2AZS0zKSCsV0IxR2aRgRrAsKr0QaODMMKooVFCqoAVQKAA6ADsMBHjyrfnlZj6KAg+leb9WONc5GFXVZ8u51Fm271v1xOx4RgIQGPawPbMGGTw3sq38NtyWJJ8pJ2FWAL63gijA3RBo0axFC+P8t5XOqEzUKyhd1uwVvrTKQwuh0PbG/A+X8tk0KZaFYlNXVkmumpiSzfUnBOse1gNaxyzEmlS1FiAaVatj6LZAs9rIx7nM0kSPJIdKIrOxomlUWTQ3oD0xV/OfNgzcoyUAWRWcK2ySI6squksbg6ldfTtv6b0DOKctPnMycyp2GkbxhCQpJOpV2DEkg/8GMynLeaXQNO6lmBPdioVb9hQY+4xanBeGiOJE9APr74JrAPTEFf8s8k6XV5OiKqqD30giz7klm+bHBP7QuZFyGXUgjW7qqgjVtds2kEWAoJ6iyAL3wY4zzDDl6S9crbLGu526k+gHv8AtRIrjnvICRWzE7BpQp0rtpTYHST+UnytZHmCnpsMA3cA5my+bTVE4BpSUYjUmpmVA9EgM1WFu98GtOPmOPNNB4bRl9QIkDWBv+U12I3IHa/c4MZXmrNaQsU0mlVjWmO/4bmQG/VmNknqPKbAvFxF+5rNJGNUjBR5bJNVqYKL9ASQLwoZvikGaIE6SGElSsfTVpYN51unpl2aMkFWPXrhCh4RxLPCMCOdQXYO8i6UCu/iMwJrUurfQARsPlgz9q3M2Zy06wxoEi0A6mjB1k3YBYaaArYb74B95QyUEWXCZd1dVoMVUKdVCy4rUGP+LegNz1waxU/J/F5czGZ0XTmInCsUBAZCLFizYvUCh2+ErpxZEueIKoQPEIBYAMQu17sAQgI6auuIpX595Fgz0iyeMYZwoBIXWGQGrZbHS/ivp16YIR5xIF8pMhIRS5DN5UFAWoIJA99yT8sEZgK333uj3P8AMR0s9cCc8C5r9h1/TEtATi3GGzBWKypsHSAbJo0ACAT0JsVVWSuJ/LMOkNsKPRgLBrsHvzV/hGkdicCeMQCF1lbSEoq+o+WhuQ9KXlAFt4SMqkqoN47ycYSN7ss2wN6SxFdHb4IkHZE6bHcE0DJM2AXGH0SZfNLEZmg8QGMGj5woEi9iVojSeob23KRZpZFDqQVPcdPej3F98cXOIqLBxqSbXULxRsB/ECgk3vpAN/MmsYzY2kbEaSTAAOdqMK77hgR8HqP5hq/8SB67YDQZmZ1BAZ6u28MPZsncmvXoBQFVjfmjiZlk8CMKQm5JFnVuKAI2IF2RfX2wOy2XzMYpJJlBN0kjqCel0u17e56Y1Jwy+pxj3HoGB2Z4xEsgivVId6Xttdk9B/vgqU2cRZBEWp2BKqfzAddPrXcdtvUY1y+e1vImlg0dXqFA2LBVuhH9N8Qsvn5W1alRaNLRJNepsAG/b61jlm8zNLA4TVBLThW8rbj4WW7BU7GmF9iMVElOOp93OYZXRFvWGG60abbvR9PTE0ZxPJ5gNfwWa1bXt67b4WM1xl4ciJsyjuQiCaNlQkksqtQUBT1uu/tifn/u7y5VpWp1YtAtldTaNxoPUhd9PUUffAH8YcLhzz5Y5zM5mVfuy6WiUG9Kqgu7Apmbahe9euDeTzPiRJJoZdaBtDVqFi6O9A/XAcchH+LO56lkA/yiNSB+rMfqcT8QeGT6hfQ/CwsnSy9QSepqv0xPxQK5lzU0eXZsuqtMSiJq+EF5FTU1blV1aiO9YrvjfN+a4bxLLZVpnziTBBIJFRWBd9Nx6EFey7+l98WwcL/HUykUqZmdU8ZRUTaQZKuyEu9t6LUKBO4xAVzOXWZCD6kAjqCCRa+hB3BwHfgkoKaZdIQuAdvKGQgMAfLakkAGxQXHr8Sd8szQjwSVYRKU6tpYqo7dvy/Q4GcW8LJ5cZjNTPNZAG9AsQSKJsgUCevyxBJyuWzixBTnIDIMsEsjV+MD/FJ2LBh1Breve5mZhzLMfDzEKqZoWUAbiJdPioeuouQa6UG67Yq/O/a3oNRZNCLq3kc/79PbHCD7bJAfPkYiP8MrL/VTigtzZydxVx4gzBcJ99lASyyq5BXLoQdcniLsFqlqt6UYrp8tnuGSs+kxtF4YdqDKpdQ6oxqtRXqB+u4OLb5Z+1fJ5iVInSXLu5CqWIZCx2A1A2LO24A98WDNllcr4iq2htSFgDpYAjUt9GAJ3HqcB89wfa9xBQAWiNV1i61fWj3sfoKre9ZPtNzj/wASYkAdFpQdPc0LJ36Ai/ph55p+yqJ0BymkEKiKGO16j4ks0h1M500BpAIIHUdK5zPIucUgDLG2lMa1tqITVrBNDwyAfMa3BHXFEzI83rEx8Ma53JUNpJAa10EgbshsghTqFbA7Ye+JxQQ5MSZ2UXIfMxLPe7MsaWodlWzQI1bb9MUtASskLFWALIw8rbjVsRRUkbECmG4IBBG1z88csvxDJQiMjxojahiQGsUym3ej0Itj0qxeJYFDKcrZDiDEZTMsrqLZdBBqwLpwL3I3B74ZuVeU8rkops1KDKIlLAuA3wjVqCjayKI/zDobws8k8h5uHNLPmFESx3pGpWLMVKitJNLuTZIO3TFnzcJvKyZYuA0se3+EhEX6gEC/niKqtOeuIqzSS5jSz0fDCKVQC6ABBrrv1J2s7YaeWeb04iTks9FG4kB0mtmIF6SPytsSGBG4HQ1hIznKeZbxWZTEsPxl9tR6+W9itb6uleuO3IPDXfNwsm6xsrs46DSbAsdzttjXCGni/FF4UTlsllAF0hzIzmt733BLEV3PrtjpyfnfFMkrDzNW50k0T0vVrr5qFPYk2Tx53UZibw1mRCAqDUVOprJoAsOhPU3VfCTiJwSYQSvlwfMRdEiyw/w6S5O25crt+UYyp1lkvGuViMl6BYAOo9thZutz1G2A0ueHc7egwP4lzFMU8KKkj9Aav5nvjKp/MCmWFnjNqovUSVoLvQAo9aO1DYYrUArStZW/KTZ6kAAAfExJJ9sF5MxKRpeRio/JZr9O/wBcSYcorDzkAd7/AN/98anCIXD+ISQsChLWRt11USdOoA7Xfkjs7b4Z+HcUkkUFoyBQttgNgdbdTtYA0gki/NpwEzTpFERAN30gE7gqLrysx1DckAgjfEeDhss38R3a9zbH6d+3b0w4B0cZVjpVdRGnUVZSBYYsNV6SVCk9aNGuhwKz/wB5l8gZIx3CHU3SmG2wUhgd7I7euCXDuUkG5BPzJ9K9fQn9Thp4fwdUFBQPkMT4E7g3Knhjfcn/AJ/z5nDBFwU10w0w5UDtiSsAw7US4zmWcvBG5jYAFmCm6Podv1GFbmHnBMsxhh/FnoKRey30D11Y9dA9e22DPMHEhDGxctGHkSGJxpY3IQqvR2pWJNHsl96wHh5Ljy80UsEZZgNMkjSNrBuzMCTRk63Y36VROKyVOaspxcxrM7yqjGvDjbRo9NYTcKf8RPvW2CvKnIk5AlzE7r30qSD9WNnDtxDPSRItxyTsSFPgqtk+pDOAo9yaHesEXl1Kvko7dT0/QGz/AMvFCNzdzJleGqyfeJ455AJFA1TdCQNpSUVCQQQCpPqOuM5ckPEfDlz+TaObLP8Ah7uEYsEZZNF7bgUTqAI69sH+NQxsUklWxE3k8tszMCrR6WXzKysRsa7npYWeIc4RQKA8scCLSpGlsaF0LUFmr0XSq3Wo4inGMSapC5Uo+grG6jyVsy3fmG2oWOt710gcc4R94eOQzSI8Ql0eFI6C2rQW09aoX22qiLGIvKXGcpnQxhnMjLRZCDGQD0OmgSvvv88Vl9o/PGaizskGXPgJCQuyrqclQdTFgdt9h9e+wW/w2KaAuzzSZhCV3c6mVVjt2VUA3ZxQUDa9ttsMmWzIcAj0Bo7EWLGodQfY4qv7HOdps54sGZp3jUOsgUKSCaIYAAWNqIAve+l4sdxDCss5CooBklYAUdI+I11YAV9MVEXmnmFcqgAAaZ/4afoNTVvpBIFDckgDrYWIIhGWzGaYPLsWL7hO4Wh8TeiCgt+ptl1uKySGbPMmqUkrAh6KRtv1FJq0g9C7Mfz4WuKc3JI4GZ1mJXXTEtjy3+JZ2PiKbtTuSfmcQWZwHnZM5Mcs6aA38KVdvMNxsbptrBs7isFONcHGay7ZaYCy2pN6AkXegd6Vuo6nS5FeXFPTfaCscbJlYEi2mR2XZijkCGZHssHjHxC6s/8AjaXLXG/v2UTMmlmjpMxQ6FdxKo/lF6/8rSLucUfPvMDkZh49DR6HK6HostH4WIA1FTYv0rA9sX7zZyhFNmFzhQajSTrV0w2V/wBPLfelxOynKOXIAEKdGA8o/N8X698NFQfZtys2ezQLeXLwkPM/TYGwgPq1fQAn0u8+KZjx5fD1FEFGU3WlCRpj9Q8hokfy0vUm+cyR5SJMvlo1BLaUVRWtwBufVUABPuFHZsKnMGZkR44kBaEBpJZdMh8SRm0BtQGmrLUGPTzdNJxKp94Bx3LZiMNlz+HelWKFAx6eXUBd9j3xH5j4EZRqhleGQkMXQ7sQulQxNgIOpUDevXFfcRz/AI+WlykOmOVVVsv2ohQDpPZh5hf5dSnDn9nPG581ldOcjePMRHQ7MpUSbbSKehvoa2sHsRgEviXCTno5oMzGFzaIlPEmszRJq0CEF1RDqbcjYgnYdpv2ecZZ8uYXWpoLRkFeVlOkghIkjjBIpVtiRveG7iuVHiBmFsqybUXLKUIZfDA8yglNgd7rqd6By/EvCzcksGnSspsJGI1C7C4o31eE9Bls6iNRxUdM9zhnlkLvLKrAkEByoU2fKUvRt6Mp6YszhudabwZptSkxxvoFjS5jGpvUHqPlQPfELI5zKZwCRo4jIdyGXqVAJ+IBm0AgGQgAk7YE848vZnO5hEjZViCCw7UA2o2dI3Y1XQbeovEqnHOcbAUrN4b/AOF6H0I8w/T9MBI+PySsIIhFAP5EI1n2QbEfRb6YlZHgcWVy6xCVpZFrzPR0GjqVP5UsjyWaIPcnFacY4NJrOjKOC0hCFXDnavMaOrzbm2oD1wEDmbgs6ZqQmN3V2JRgpYFT0HTqBtR9MOWU4f4eXgaZtDqm9sFGnWxAOkW2xFkkmx1qsMXgsQjSkFgkYezWpwqqSfTU9n1N9rwh858fDsUjYlujMLGkdNIoggjdShBFURhug9kM2My5SLd9ywOwAFWzEWqiz0vfHTiM0GXoNqmlO4RdhXqfRfc7mvhxC5SyAhy2tgD5SzdDfotjUtduoPehiVlcmGt33djbH1OIO+Q48x6xog9FA9b/AK4MJlcvmRTAWf8AW+1Hc9fXADM5T07YzhUr6wEBJ/QYA9meHaHt1UgCwWsqKqyATpG21Uf3xyymYjk3TzAVTAADY/r79Bhvy3LzzQkSuNwaUDa6731GErLQssRjQkyAMBZs6q2v69gAPQAYipySOjKVY0ARpN1+Xr61R67m+oxLyXHioqTzyEWAgCjbrVkkL0AO/ucJPAuG5lImlnhzKzBwFL0quPzB9RsnrRArBzLyg0132NA7HuNwDsdsXpDxw/ikchrdT6N/Y9Ov19sFAuK3yucZSANRYb6jSj2FqB+2HmPjMAADTxFgN6YVfet8JQH+1TIfeeHpoZgqTIxJBBrSy9CAerDfBPl3hEjZbKSLmGBEUeom2L0o1arPc3ffE3hUzZ2IhhAcu6lR4ZYn2rbTVdCD1r0wvR8VigK5OCTM5p4nVgsO2gq1vG7LYdCTRUKdO4u+lBvJZLPHPPJJLEcoEZUjTUraiVIZgQdRABF6u+wGDcxVVLMQqgEsTVAAWSb7YE5MSMNTJPlq8Si0gKkydC421aPygkVhe59lzkOWaBrmifw1MqIzSlFppndY4xGiEArW2xJvFRoc2+fzHgx2kYUF620Rn4UHozjcn+Wh3wsfabyHO2Zjky0TSRFVUqBegrdChuFO2/QG7O+yXzBx/MBQsRkiR1EshVqMjMTvqXfw12RV2rTuLxdX2MZaRuFRSSyySNKzsNbFtChigVb6Dy3/AN2GCB9nXKuay8hbMiKlFRaTbANepW2rTdULNb4K83/Z7lc5Ks0wZZNhqRq1DsGsEH+uHCOAqw9MSZowylWFgiiMAm8s8sZbII0eXQq0nxOWLMxrazt032AAG5wC53T7hwoRKIxJPMPEaKIxBiPNqZCzbkoisb31drwQy/FBFM+UmfWquVDMSCB1W2G91XmG4OJPPvEYYhlmzHmgZZQ8YJqSwmkfqbs9MSDtyvwYRZeMEWDGle3Un62b979sVZ9rvLMcFTR6EAPS40DWbNDeSWW9yxNV9cXvw/8AhppXSukUNV0K2HTHdkvqL/T/AExR878k8miWMSsRv0ouCLHmR1YAbbEEXd9xRNucmcDTLMfD6MKb3rpf1/qcNTRDuo/8RjEWtgAPkKwERssIxqLKFGx1bDT2BJ9Ol+gGNIZUdby7RsLotGVbT69LF+g9a7YEcSykU2eC5qnRUBgietBbctIV6M9bC70iNq6nEDmeCDKTZWeO45ZJ0h0ofiDmqK9NIOm6rr61gN+FQGVWzL2uu0Rd7jjBNrvuGYjc9dydjeOPGyrrooewIsDbbbuB6YPFVE7r4i+cAmI1d93G/Q99uovvjV+ExE3pF/5m/wBcRVQcYGXjfw8yHhP4jJIdK+VFFaQrsSWa9Pwmq+WJ3JnGfAzUJOellRvCXwjRvxyFW7c2VJDGtwB74d+N8iZPMm5IF1Xu6nSx2rzMBZFdj6D0xG4PyBlctKJo4GLqbUszNpPqBVX6enbAHucl/Ac6go0EkmXwhsK8z0aXoeh98Uzyr9nWYZjLOwjTcABgxksfECpIC3Rvqa6d8XVx+UmAndTpeq0gjy9tY0g/5tvXCPy7zHloh91mzMfjI0lljQ80jMAX0rGXAYA6druumKK34jyrPkGMgk/CHxMAbIBFBgNmUtWx226Y68O57ddpLdbFmhqPnLMSCasghRRpQNhiyeb+J5dkfKtbvIulghA0BhYJY7Anal3JsbVvirJ4MjlWICPmZAT8TaVX2atr9qNEdsQM3BOZTmXCJCWbyago+Gy2o9fhHlAPubrDFluH5pgAsYUkDUdwN42ur82z11F188JOT4zmIiRFBDEzDX4aFwxFBNWxC+nv1NYI5f7QZJUMbs0Z/mB9qq6BX57++GGmz/8AylVrzL6zv+GvQWEsEempLo7b9MB+N8kQZlWbLJ4MoHl6BWIUALV7bKAOwtjRJxDhMv3SYQkePR0mwS2/UHSoJIuvmPXBj7P8zOuXZs3QlElJuoLJp8wcJ1ANUTv1xBzzGSZYJI2AEirpYAhjY366mYjsCdPsoxCyLgqKx7FOWzGY8MKsSSUfKFAJBNAaYlUjbc6r1fEcRs5G0ZJjFqdyo6r60O6/LpgIvB8lLFxIzSPeVbUXBY+YFSAmkdwa36UOvbEmTPKj2gNXsPQXsMDJOJl9l3+WOmTyE0mshSAgBcttVkAddz17YufotLlHj7OlsAoF/pWK0j5smizspyq69Y+ELqN25NAEkfELNA+Vd66nOMcQOWyQEAV9QYMb7BtLddj5rB36KcJMEeaidNUwgXMWSxdlWhQ0k7vQsCiPYX2QprizTzHxZldZO9s1b+gJ6e3bHZmxE4fm0ZdKyCQrszC/7nEgnGVY2+3bHPxJBsiRFe2pnB/RaGPScRszJR/hF9uo0/p5mGAN8N4A/DMpxB0J8VY3VJQMxETWlGbw3JiYKSSriyRR6YEZ3My5LhmQTKBl+9+I88sdhiVICxahuoFnoQfIfVrt3m7MpDEzSqTCwIm/DlkUJR1s4Q7LosXpO9HoLCTwjhssMQWBBncjIFmSNyFljDi1arBViO4677KScdGCHy3zznIJ0SMq6ySrG0TBmLamCkbmw3b59sWhmGDT53JkF4RGzhWWSUAjwzQRDrK2xHhr10/PBMcuQhfGysMMGYIOmaeItIhretW9gXvZ+owm+CscZy2Ub7zmc0FebMt4miRW1EPHNHJURVhdNWoj3xFInBMtCZpA7o0ClvEb8SLSrHTTeIPKCdglk3QonFx8icx8MjSLJZWXSN/CV9Y1aiWIUuNzZJr36Yp/iPKc8MUiaWfMRzAyILJZdLdOpbs4PcM/ddxvK/K+bzWZiEcMqaXVmkZWVUpgS1kAWOw6k4D6lzZ2wNz/ABhIEJc2a8qA+Zj6KP74j8T5gysB0z5iKM+juAf0vbHPOZGJwJEUNYsMNwQe4IvbCis5J5GnOYcFG1GRiD8Ju9jW1dvlhs56y33rhqup1GNt/OshGxIBZdixOjb3xB4zllY+G7RqSdlLKu/bYt5/rXywy8r5Jly5y8pJBFXUahfQ7AFnJ3s3uB9ZFoTw/KjO5eJnlbZF8gIpQBR29dQbc+ldsRuZSuWhpBpVd+rrvZJLNGpIs7k1WJXLV5SaXKuKHmaP5H4lHsDv7gk4U/tY4t4aEAkFrCEa1vsSkiNpte6N1r5WErhnMTtCrhpaN0XCqWF7MFQ/D2BNE1ffDjydxt5nZGsgLqs9twP74orkDiJhlEYjLiQ7LGimSRjSqmpiAqdWvtv67Xtnp1yUFBQ8zkLoG+tyPLH66FBsnuD0t6wzkSuM5jK5h1y0gZ5PK4CagyAG1cspGkbA0TuCtjcYyPl+GJzOqa5wKR5SWINGgOw61fXfEXgXDDArM7ap5Dqmk7lv5QfQdNvpQFYmLxPQwVzasaJPa/7XghTyHETDl/vTb5nMt+MxH8NlFeGB209AD6E44rzfKDu4Yf5V/sMG+YeHKrsG2izBCuf5JfyS/Xoff2BxWHHFMBZX2cEiqJBK1a2NwSDsfkcRTJn+e5TMEjky6Iu7mRW1bbaQDpXfqCCdh+pLk7j+YzEtTCBomvQ8eoNfYEEkEEd9ux36CmMzmCSep9NRJ29Lu8W39lazZl3zUqpHAg8OJUWgSPiazZIUeUdrZvTGrEO3M+YKQ0oYkKSAgUnc9g5CmquicUPJy4XSWZzsxJJCgfG3XSNh1uhsMW3zhOsvkaqJ/MqEXWwBJtZFG/Tv86WeKLUDxgdV26/2I/riauFfifGjTSsxHitpGn8q1uQAT0FDv2N3iCnCY08KWLVIHB8FQjMpZSBuR0C3ZBF+U/I+cU4cZEy6A1cvhk9dJfTRIBPocacRmVczEmlBl4wBB/1lKht2Hhtpd3YHUCfY9MVDjwPkC0DzvKSW1sHZlWw1nyAKaOxD31I22365/wCzzLu2oO6NZLV0c3e9k6dtrX51h7yGYWWFFjFDw1oadFbki0DNoVhdWfTA1eFsk8k2ubzoEMTMfDWiDrVa8rbdb/M3riKQM84y7mJEMIQ7KGZtjveo7sDeoX61W1YHZznRv+nEK9WJ9fTf5dcdubZfFzniRtqjKBbBsGhdj5lqvvWIkfBVOsk1qA9PL7j3vFyIkQ82Tqt3ApO5Hhsd+1nxAb6Y5ZHmF5JAiZeNnc+URsV3Au9LEqTsTZ36m8cjy7A9aXdz6qwNn9D+2CHL/L0SyHVrEg+DpamutV1HUWKw4UcyJcxsGXwZQwIcopPlIKnUS979Rq337YKDIylWZ2CbC/EJTxLNjSteYlht7nriRwnLnZrVyuwDHzH/ABUoo/tjlxCSWV2SJjqABklYkhNtgLsA1vVfTfbCoeZ4ap28S1Km/wAM9Tdru24Pr74Cvw0pKkrIJipNKpNgepvYdPpeJJ4XUlfeCX97J+tttgioeMhZ6Kno9aSvuetj3s4oiZELKGctFBI8jUAPiI1MdV35j0+ePGjcF9UbqsZCszChqK69NHf4SDfTfEbO5TwpAUKrXTSu7E73f0/rgJxvPRi45JpPFYl/EHUNVjXX8RSaBBvSNxVaWZqDH31NAkLaUPcg7begxBTieXJbxM3mYjeyrlkIqhuCy6qu+u+B3D42z08cbhoxMTbjz+aid9tlJB29xvQJxdvAMi8GXjill8VkFa9Omxe1izuBQu96vFwQftuzCDIFWCEsTp1xTML7aXjIWN97GvY102OKG4RmZorWF2QMyMQp2LIdSEg7HSdxiwPtA4xJn5/wi3hL0IXNxkj+WSMqV1Kb8w6+3QBcllSBRJ/8pD+oeqP0xpEfOccziFXkk8SnM2li0ZDuNJdWjdHBYEil8tXtucNX2MZfL5rMTXkoo/BRGUgu3mLHSTrYqWXSSCRY3xY3K+TizvDoUzUKSKo0DWoNhDpDC+hoAWO4OOyzZPh4MGWiRGPmMUKgsf8AE+4A/wAzkYg6Z3gjSUzGpY6VJyQS60CTMAqKLe6VL07EVZAnZczGMh10vRGxDb+o6WP0+mIK59mov5d7A1MT9dGkA/Q/PBKOAMupCSb/APyP9epP9MBRnDPsvz2azUjZu4Y9ZZ5WKs0m/wCRdR3I7tsB61WHblab7rnM1w2EnwkAaMsbIYoCx6BQCSDQAFgn8xw+F2G1N3+KugPXUNgT2BwJHC4DmTmAhWYjS3QXt3+g696HXAUTwmb7pxF5c6GMkDszh28z0CFIv4hdEH0rF0cm5/NyxNJnIykrTEKiqLiiYLo1AgGgdXmNmqJ9pvGM1BGomlVWAB02EYSAjsd2ABrfbGvCshJmgsuasR7eHBuFrsXH5j7HDR14nkPvSBlpJ42JQqwb4WIVrG1kC9PoaPtXHH+QRn55ZVbw5xFvANKhpV2V7I3jYWD+YGhi2s/nYYUZpHVFiGo7/COxIBusBJc3l805TWUnjeNBIBpYu6ax5PiVStbtXpgAvKPIcfDGaeSRZJdNI2ihEukeI1WSTdgexA/McCeOccMER4hKtTSAx5GJt/CQneZ+2pviPqSBZFENfNGSkdsqGDmASA5lla9aqjaAVAsprokCuvQ9QG505S+/OZoGV2KxohLkLAFLFyEVSWYg0B2JPTAK+W+1MgENHYHgqnc9/GdztZqioA69cQ+KfaFG5+BtPiMp/wAleVx7k/l7b4Ts3y7momIOWzAAPUwyAfqRv649TguYZTpy87H0WN7+lKcXIauXkjmAcTyDJKB40Y0SqL8yno6jqdh0/mUjvhV5u5fkzI1IuvNZekmVessdXHKo/Ma29T9AMTvsh5XzUE7zzRtCnhFArimYllN6eoA09wOorvh8z3AgZo5430SICtVsyE3ofvQNlSOl9CBWIKo5S5ClnkBkR4kVrLOpUkfyhWG596oftiz+J52HJQKiBFVVqOPUE1aRZVS2xNb13OPON8zwZbyu41gISgI1aXJAdQSNYBG4XCpk8rLmnMucYJDIEVIyxHiSCwJFRiQhKnoOtA+5AJFxmN8wk00srmBm00qKaZSAJApA1aW3I6/LBHXkcwAjSgFnZmLjQWJ+EIT5RWwoE9PUk4g5zIcNhklRocy0imnOoC9h08ygiqPTHfhvKmUzID5eSUIrAPHIAfcgHsa722IoTmuX8xEgR7a4/Ek0XUJU2CGJ0lgRews6a3BwrNmZAyo6ZZ6tUkdGA3JNeVgFNnpQNnv1xaXEuKlZjE6jwFpWQjc9CGB7/LoR74D828IthIqs4YamZFCxqn5QT36bgHfuN8NAn/6kkysFlYwwcm49SBiQQLW6NL/T6mPkOLvnI3ctQBAEYY/EosG7LC76jrgVxyQxhVESutE+ZbA2r5X0P0xO5UmkkZiVEcajZVXSLJHt2AP64Do2UXKwM1a2UM7dix7718I/p86G/CWTPZdo5K1Ebjp32ZfkaxvIGnM8Q8rMGjXUNhsQL9Aev1x5wbknOZeaKzG2sn4HJ0gddVqD37XgJnKGTOUOrMRqsKk6X1Akmz+Xr17gbemGbN5gyzPIHVoHVTEvQgEXZ9Pl2xpmeTSza2m86ggBQdr6gear7XWB2UcZcpH4cjuzFSVCClJ6ncNprrZN/XEob8nH5NirUP8ApjTp2/MxXzfK+2OM0IiyygUXkZ5D77mv02H0GOuSlDDQdJI2RAtD5kjf9TiFnZfCJLAsnegbjPfY76fX0xFKkEArVe53J7k9zhwljikyGrUxdSAtgb2wBA26Vf6YW81HC51JIwB3IUWD+230OJQnMoEaeWNerdAB7erf0wEzmeJPBhkTyl1GrSOtAdsAeGZMTSpG5/BawwC2xJ2XfcBfWxghxzMa9KgMEUUtGqr+x/tgpyusigVIpjN6lo2DX7Hpig/y/wAHjysIhi1aAWPmNnzGzvgqBiNE+JIbFRQss5nbSqAR3+ZVJPvulg/I4uLk5Mnmo9D5PLiWMDV+ElMOmobfqD64UuVuWA7aWcRiviIJ+gs/1P64tDgPAYssCY7Zmq2JF16CtgMO0Bee+ZPuqx5fL0JpR5dto0G2qvoQPkfSiuf/AGeXizDhvDlk/ElIJKg/9Rz182+56bDvur84cSL8SzbsfgdYl9gNv6qT9Ti88kVVAqkeUAbdqGLgFZOFGQOrKUItWBBB+RHX6Y6DjEEWzM6+7Ruo/UrWF/7S+cJcj4MeXQGSbUS7Cwqrpuh3Y6tr2FHY4l8ncdOcR459LEAbEAEg3Z22NbdB3wHHj/FnGbhBcjKyR/huh8rSlvhZh/h6A7H59DHDnLfGaKdHsA1731AxXHMGYVGzOS1eUOAo60HDdu5V1BHff3OGjhvC87l8rmmzWZEwET6FEaigE66xTHbsQPqbOIoRl8z9/wCJAHeNPNXalqh+pF/X1w9ca4okEepjQugB1Y7+Vdxvtd9gCcVd9lufH36UHbUh0/Rhhg57m/8AnZJH/hE73080iq1/Sh7AnAdJs5mJQJAYMvEwCeJNptx2W3BLgk+gBvbEppXi8+YUSJqVnljoeZRQ8Qx6WqtvMpWtjtiRwzKwSz5hp1WTMJKURXUN4UYVSmgHZVYHWWHUkizpoCH4EuW4tB90WopYZfvygVHVfhkqPKGJsetA+pJYOPMvHpuHRrNHIhgIjW3dV/6pLLBAqBS+gm2ZvTehjOE/aLlMy6iSDw2d5NxYKIqkoWK9XY7aQaB79LksjnISqhnqhp8Exh6IN0Zdh5auvN6Yq3hGUAKj1PzHX1/P8+mL4i585zZlcumqWWSM+Cs2gsrGia0rudTg9h+vXG8nOeTDlfvBNSrESChFsmrXfeMfCW7HbCD9o2r7lCtv+W1EiKt6ttUfxv7adgdz0wCyHDgukVvsPr88PBY3EOfolQmNGZikhGqzTqaRWA6q/XUDsK+nLK8VzeajklRJolWpYAAoDkRFTHd/iIXJO6+m/YLMvBjHLEk6jw3dQSCdLAkWoOx1V22J3q8P3DuExwLIIE0atz52IsHoFulFX0rEUh8pcpu+YVszFIEhW1DqaJvyqoO2kEltI2/XA/iubmzE/iy+JFv+GPDclKPlAFdbqz64dOBZyYz5mF5WJZbiJ/KRYOm/mp+hwnjmPiSyVHM02mQBkKR770UJ0hhfTbfAMvMXKxzQSZnEMnhgS+XUD39RVb+u1emAfM8rRRjKZXyRpH4skgNF9zsCO9gk/QdOr/NzBEriJ5Ywx2EZdQTq6D1P0wh8c4tFl5Hh+7iSj5vEUafNvpQddNVgJuUlOcyUcrj8VOpIrUPX5EU2PcsviZaRAFdonoB5GjUXR8xW+gJ29u3XEjhHEYUyZlaFIImatKXRva6ABG99PQnHVPu8ceZZVWNQVMjvqkVrUNZF30P98QKMcJMmnsO4PU2R+m31vHbJZjVLJEVIMdbk3YPcbCsZBm0YeMhHh21nSVFeqggGvTbHKfjeWGZXSaIWnc0FZTRGk9/XBRLhkhkYq3lokbC9x9cNGQVstT2KIGry/wBN7rAnJZMLNrvyEWfn/vthi4lnKj0qd2HmPoP+f3xAKjyhad5PGtSxYBTXU3Td9umB3Hsl4XmgkId9iCb2uzZPy27/AL4U5uO5mWd0gVVChtMci6XcL1YatvettvleGSSGR4lIAEmxo2Bfcd62/fF6QWy7Aj8NydIGojY+5NdN+2Jq5mNhUgKkfmTdj8y23v0xVPA89IMxOuXsmQhdd7BVJs+4ve+np2wxce5l+7xpERqkrrZur6tsaJ3r5YYDub4fAWvym+tIR9SRWo45OABSDcHbbb9OuBHD+ZhPMojjfwxG2vUACGtaIokUKrrvqPpjrPmZCsihPiLaSW6DTttXr77b9dsTFR+JcRhy7AzMEL2QSpI227X++FbKcemZ9pZLJ2WMqt/RXs7dsb8d4Nm5CHMvi6AaBJBAqzVHfcVvuaGIXB2KGbWPxIo2YI7KTYUsPKQW2oG16Y1MQ25fm2eM6DKpb+U0zdiOtEGux3wQh+0NgKbRY62rA/1wgffGywg8NA7TAu5O5clq0g9R/qbwW5hzawTtHUcoFENV7EXRvviov2HhwHQYK5OHSPnjYJjJZQoLMwUDqTsBgKS+0jgbJn5wNlzKh0P+IVt89QI/7xhy5C4/q8sprWARq2pgN1/56YP8ayGW4jGY9YLRkMGHVbv/ANWoj6e2B/AIkyy5kZpFiiGlTJKyhHFNfmY7iqu+t+t4lEjjSZLPMMuzeJIoLqYTbINgTqFqOoGk3fptsvcPzsOVJjyEMuZzTghDMyJ0Fm9hQFb+Uel468iNlEzmZGXz0c7SBfCiqtCKSWCt0k6jcdlF3j3O8NyuSzcuaZWM+aZkERZSsikLqK1vEuoBmY2b+YGKEnhGSnizOYzXEPDDI/iSjzNW+xUKCDGCaFsB03OHrLfaHA8xgnRoQVGpZAdXnACrpTUdTBhQNbdLxMAkCDVHl49SCNVlYKXRbpWZw7EbnYg9Se+BXE+MCJ1bOZNo1eRH+8ZeTUHZBS62TQxoCtJG4HcXgK/z0E3D+IaiD+G/X+dfUfNd/n8sWdnoIeJ5ZaYBxujdaJG4I/lPf5A9sRuYeCxZqKIE+evwpgCQRoMjFmZyTH6d0N9tsLuQyk2VorurUVZTasCNipGxBHpiWrBxcrL5RnMq0rINKZiJnD6fTxIjrI9jV9xiXPA3hFEAy0BrxGk1AmzXmZ/MbO3vfXHGDjr1RHYj6HElMw0h2UmwFO3UA2AfkTiAJzTC06DLRxroRmVzPECdQ6SwsGI3Brp029cecA5bWMgnzN/Mf7YaoeFHq5C+2BnEs6WSsstq1ASEKysdZVo3BII6Hp0/rQoc65tGzChxp8PYeJEoI22KSAkmNrujQuu4oSuX+X1njLiXcnZgdS+wK3VV/KQffHbgPAHjmTXlAqAGnV0Kp1PTVq9h5T17YNcSzaqGjioKv8QrWxPbbv1v5H0OJRJzPFVjART4jAAFu1+prv7DG8fEpIoDOyq8W5YirUDb12UUbvpjhwzhEGcyw0uVkQt50I7nuOhFACj6HBWCVcnlgMy6bWKRaBHYKvv6dBeAX4eEnM5f7zCWTNKzmIsf5WYBWHoy+U/O8SOCcJ8eF5MxCiTuzHUFKlToUA31JFdfW/mfIebUHkijWKNRsW9uwVen6nHr5jNSuBFnIogVDhTAHOk+/iDr2P8ApigPyvwBc0JZMzl/DIbQo8wa1+J9WzGzQF7ALtiFk+CDP7lyXiOmQ/z0T5dQ2DdzsepG2G7jfEczEmuBIswFUa1LeG216mBJK1W9Gqo/FdDnwLjETLpEa5Z2ttHlIturWuzWfWicAi8VzZzE6ZdUHhRPoEamg2k0fptV+l4aPAZUCAykgNLI8ejTJfxr5rrsAPljrwngEWSgMmYfxHAJaT4bJPQC+pNfU4F8Pysc24CsL1VpYCz3pgLHvWJQOySOQ7ZjwkyxWgrCtvdi2kqBY6C/asSOX+WocvP4hCszk+HdFV6nyivirfqa7YMzcEy+YMZ0y647AtCiN/hOoDbsD7nffG+SkdvFOZiECxtShuvUgMG6EEVVDvW+Aly5c67ABQ9exB/uMQuLcLkeEpCwRrBBYEggGyDW+/rvgioEcRk/ElGkNpQWSP8AAp7127/tgc3OWVlqMIxZWBCSOEIYdLAJb6VgOHCkzaUJFjIHdWsfvRwTdNXWNVPqGO/zFbfriLHxfWTI0kSxpsyRgtuxoanNHr0AUY6cQ43AsZs67W6Tcjbo1fD9cAD48UycTyRQrrkavKvVjZ1NW5HUkD3xV+h55izXI7nsLsnoFFWPQDFwxZZM9lXRv4bbKaIZa3B8wq1O9iwf1xx4DyzFlK3LyEfxCAK9lG9f837YsuFDeCcEGXj0t/Ebdj6eig+g/qTiSYMFpEJ2O/vhRz/NipnRlFjJJZUL3+dqoBe43AJvufTfPaixhxDzGSF6gN6IreiDuQQCAbNXeCkL6tQqmRirD0Io/wBCDjx0xAjR5cpaQBZowbCGQB4ySRswPQ6Sepv0xIhyGaYXHBEqn+a5CT6lr3xZfAMijJ5kVgDtar+3+u2GSKEKKAA+QrG0HT7C8BV4vKJhHLl2VGBph5rI7EjbcXt/YEjlzHls0fPHm1ijUg6RFbNuKGrUdRJ2ChRd1vgLLx2Vsw2sKEW0ruWB3C7+VARRJ3ci+gWiDvDeCxJLJLEgjaQAPpJrbpQvTfyFfPqY2U5cBZ2zDGXcgF6YEX3UjT9AKHYYO5TOxMo0sPkdj++JIUYoWshyLkYZ0zMUEaSJekpqUbqVNqrBDsT+XCq76+ZPDkrTHGPCXoD+Hr2/7i5/7cWjhI5/5QOYaPNZeQQ5qKgrE0HANqpPYgk0d+pBG+xFC80Z7NZyR3mRyysRIoBNMDRWvRTYrth1+yvIZj7ln1nVlyjRXGrgj8XejGD07fM6etYbssJWkvOcMYzGtcsOoa62BcISrGu5P6YZcyU0DWjIkamQRADUwTckICWYjb6kd6w1SPz1w5V4ZErqNYVlDfdTMwurVZLCwWSRZ69uhxB5Z5gaGFmzeYNmOOWpAukxLqCxwVSsxGmyq7lq6i8MPNHLmZ4hJp2hy4oBlaQGSMgMA0LeQOCSNTDt06Vs/B8skMWVmCySRmxqXxVBuz4litLXuvUCqAIWopYyH2n5dtHixhbd9ekE6Uo6AtfE90DsBscG8vzkzxgxxVqjbcDZX/LXqtbnvviNzBnHlZcuvDJmgUgyaEQL4imgsbGlAB2JBBOw6fEV5azgzKSocm+XER0+ejZ3tdh1G3r1wA+LjRlcmdqW42CDfSyfmU7EWd63wf8AEfMRgQeABe/jRs4PQghQy997vCdx2NI36E+2GTgEKzxqVzTRtW8cehWX28ykn5jEgP5aGXw6kZPEN+aNSoF9CAzMbHzwN4TxWRZTFmYo2VgFDxqSCQatlI8q79LbBmTNqsixWdZGqq6D1P6HBGDMFr1ArXc9D74oDcRWLJq7wQoJXAGkHSCFJ61YUbnoNzX0EIyZmMyEmjYfXsUI6q3YV+lURsQce5+ObPxDMZRgqk2niAjxVHsRap6Hv1FCiR83J02ahSQFctKQRLGdRBKsaujRFVVg9euAhScEMUUcr+aJ1B8QDYX01b7A2PN0+WDXDeFxnJmeBA0uhq3+MozeQ0d7IIomrrB7l/JSpl/BzCo2ksorcMnuD06kV6Yl5Th6xII4wI0W6VRQFmz+5JwwI3KfCHzWVkeWR1aQkWL8oUlShXpQN377XtgDlNLUrOCQNNA9vT/bFoZnJSFGVHFMCCK0kXdlWA2O97g74A5Rcjw2JBJ5DenU6lnYgWfhH1226euJg84TA0kXhzxeJDtRkWxYIKjfqLqj2/oRzma0/hrE7UBuq7D5bViNNznlpFKxrLIGBFhQB/7EH9sdOF8TllykUyxBpGA1JqAo9G3PuP3wEpS6kFY1YV+ZypB+Wg4mZ3IRzx6ZUDKaNMLojoR7g98R8hJI6AspikB8wYBh9CDRH74Kx3Xm6+2KBcnDqKFWNLtpuu1b+uOGd4Sku00Ucg7a0DV+owbK4jZ9ykbMASQNqBO/yG5wC4vK2UHSCMfKwP2OJcHC4o/gjRfpjpw3K6EAJJJ8zWXO561rZio/w3sbxKOAWuPcTKB4yrAsPI63Xbdja6aPYNZ7Y94VO0kY17suxNMP/wBlG/6/PBSTwpxVEjs2hq+asVr6jEOPhBhJaPde69+9AG6A7nbEHpjwscT5PjfMHMoQshq7XULArUBqFGv+dbbT/wA7Y5OMAG4dwxYE0KSxJLMx6sx6k/oB8hjeRMTnGJXDeFmRrOyj/h3G4I64ip3L+W0xg+u/5f6jr9d8GAuPUjoY2xpA1MuseYNySyKoViHYG5GsLXQeVbYg/wA0ZHTHWbgOTmbxDHokJPnFqSSbO42Nk3RwORwNVCgZJf8A0cxD/wBYlwycJoxD3u/1OCBk3LTAHw52B7a1Uj9gDhalnmyrt4hfWBqte631UXRG4vc1YusWEsddDQ9Ooxw4hkFmUK4Bo2pGxU+qm9j1HuCQbBIwwL/LHOSznw5Rok/KeoYe+2x/b+mOP2j5nNxxRvlYWl0tZ0gsVNGiUUaiBsdv264OcK5fhy7M6DzHqTW3yAAH+m9VgLzDz9FlnKeG7kdvhJ/ygjce+2L9Cpyr9oWad48vLlhNMTpBXyOD/M6kVY79KG597QyuWWMLYXUBV+l7kDvV/wBMAuLcUU5eSZVEUoVbcgagCyjTY3veqxx5a5my2ho3mGtWN673v36fS7xNB7iccjxusTCNiNnIuvp2+fb0wg8PyLxSFZJNR6n8UuCel7saPzAOGjjXEslOoifNxoSbA8RRqrtR6jfp61hWzfCxG1RHUvZgpX9v74lWCPGTmyjJkREZJRZMpICaAFZxsQWKmMAHbyE74ELxniEc0aZtIBHIGJkU0NvQl/isjYizv6Eifw2PMSK8cUvgyHZJCofTcclnSdj0H7YzJ8K8K14jFHnFYlo5iPEZdgCuhl8tnpoJu6rbFgFc2cCb7t99EoZQy6o9IACs2jVquyQxB7Cr9NzHK/LuXigjzEgOo6W1S+UKSRVDba6onrths4ZwmCKARRxBYjbeG1sBqOoghia37dBjfNQxyDU4SRUJZbogECr3Nahvv29t8MAPMrIue1IF3gUHUD01vfTv0wZ4hmGWCVxsyoxHzCk3uP64gZzNb5bNRg6G/DbWrKQspXSxUgEEOqDcbBzgnNEZEdHFBlK2PQgg4ALJzB5I1RfEchddnSBtvvp3N+gAxPy3DpFlLs+21KL+uq9jhI4PwJZ4yMzLI8kRMcsYYoupdr0rROob3fr6YcuBcNWNF8PUqfy6mPT5k0MAYNVjiQcdUI+eNZHwHigYH8ZkRV8RkLaOwXUfTYfX+uJROObOdarR3um7WK2J6gkXRqtj3qwS9c3EJUaNBBDC585IZ2O1rpGw+tj3PTHfk7J5iLJzxqoEq5icReKCFZQ+zbb0RZFbYN8SzwhYgR1K/wAu2wLev96xvl8rOkEYWQPKDqcy2dYJJZQR8PXY0QKAqsB14SZWjAmUrKPi0kUfdSNtPsfrgrGprfrjhHHq36EfqMTlX1wHIJiDxqDVEwIBG1ggEV8mIH64K1jSaIMCD3wAXGjqD1F43dSpo9seHAeLnxo0aG1dOm3zvp711xFYY7tjk+A5hAbvoATjrlOE60UliCR2H+u/0/fHLKKZTS/Ce/qP9MMaJQA9MANi4PGO19evuOmJ2nHQ40JwGpxoTj1jjQnAKpmI6qVOufymrH/yJSOhI3Uqfrhm5ZzOpGXup/Y/73jzGYnoNXiM+ZJNIpPvVD9TV4zGY0lbxSXtYLDrXQfXEPPcGhlkSWVQzRBtJPa6Jv5V/XGYzAZ4cE6SQimWqYD36EH2I6+owHg5Dyi7BWH/AHN//WMxmIAnH/syRz4kLtrHRWNg/r/qMLicRzWQbS6Wg/KwJX6Hqp/5Rx5jMFOOQlGey7UZMtexeNgGBGn4WroQxB6Gr6Yi8rcvTZXNvK2YGYiZKXdrLFtywJIDACrs3Z6YzGYBzimN2ccsplETZRS6mYAbUWYt/UnGYzASla722H9cQeGtmdUonWIKG/CaMnzr6sD8JHSsZjMArc58Mmgm+/5VdWwGYi7Oo/Nt6DqRuKB/muVwrjEWdQLCxQ/miY0w9dvzD3GPMZgGqGEIKAA9sYem+MxmA5SqSh0mmo0fQ4CT8yogKBhJKP5SCAf8RHQj0H7YzGYUZwqBmJnmPU2C21nt8h6YLpCQ7MWYhqpT0WvT59d979umYzAT44KIIOO9Y8xmA9xmPMZgOGZyocb/AK4DZjh0y/AQR6EX+hsEfW8ZjMBCZczdeFH89bn9vDH9cdIeCyufxWsfygaV/SyT9TXtj3GYA5lsqqCh9TjqceYzAak45scZjMBzY45k4zGYD//Z"/>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fontAlgn="base">
              <a:spcBef>
                <a:spcPct val="0"/>
              </a:spcBef>
              <a:spcAft>
                <a:spcPct val="0"/>
              </a:spcAft>
            </a:pPr>
            <a:endParaRPr lang="en-US" sz="2000" b="1">
              <a:solidFill>
                <a:srgbClr val="000000"/>
              </a:solidFill>
              <a:latin typeface="Arial" panose="020B0604020202020204" pitchFamily="34" charset="0"/>
            </a:endParaRPr>
          </a:p>
        </p:txBody>
      </p:sp>
      <p:pic>
        <p:nvPicPr>
          <p:cNvPr id="10" name="Picture 2" descr="Addis Ababa Institute of Technology "/>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550182" y="4676985"/>
            <a:ext cx="8039276" cy="137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1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 name="Line 18"/>
          <p:cNvSpPr>
            <a:spLocks noChangeShapeType="1"/>
          </p:cNvSpPr>
          <p:nvPr/>
        </p:nvSpPr>
        <p:spPr bwMode="auto">
          <a:xfrm>
            <a:off x="1116013" y="3441700"/>
            <a:ext cx="7323137" cy="0"/>
          </a:xfrm>
          <a:prstGeom prst="line">
            <a:avLst/>
          </a:prstGeom>
          <a:noFill/>
          <a:ln w="38100">
            <a:solidFill>
              <a:srgbClr val="FF960A"/>
            </a:solidFill>
            <a:round/>
          </a:ln>
          <a:effectLst/>
        </p:spPr>
        <p:txBody>
          <a:bodyPr/>
          <a:lstStyle/>
          <a:p>
            <a:pPr fontAlgn="base">
              <a:spcBef>
                <a:spcPct val="0"/>
              </a:spcBef>
              <a:spcAft>
                <a:spcPct val="0"/>
              </a:spcAft>
              <a:defRPr/>
            </a:pPr>
            <a:endParaRPr lang="fr-FR" sz="2000">
              <a:solidFill>
                <a:srgbClr val="000000"/>
              </a:solidFill>
              <a:latin typeface="Arial" panose="020B0604020202020204" pitchFamily="34" charset="0"/>
            </a:endParaRPr>
          </a:p>
        </p:txBody>
      </p:sp>
    </p:spTree>
    <p:extLst>
      <p:ext uri="{BB962C8B-B14F-4D97-AF65-F5344CB8AC3E}">
        <p14:creationId xmlns:p14="http://schemas.microsoft.com/office/powerpoint/2010/main" val="286474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76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669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hasCustomPrompt="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9845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hasCustomPrompt="1"/>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hasCustomPrompt="1"/>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6912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972182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30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89AAF1F-9D1F-4530-B77D-368FC577E8E0}" type="datetime1">
              <a:rPr lang="en-US">
                <a:solidFill>
                  <a:srgbClr val="696464"/>
                </a:solidFill>
              </a:rPr>
              <a:pPr>
                <a:defRPr/>
              </a:pPr>
              <a:t>4/23/2020</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6" name="Slide Number Placeholder 22"/>
          <p:cNvSpPr>
            <a:spLocks noGrp="1"/>
          </p:cNvSpPr>
          <p:nvPr>
            <p:ph type="sldNum" sz="quarter" idx="12"/>
          </p:nvPr>
        </p:nvSpPr>
        <p:spPr/>
        <p:txBody>
          <a:bodyPr/>
          <a:lstStyle>
            <a:lvl1pPr>
              <a:defRPr/>
            </a:lvl1pPr>
          </a:lstStyle>
          <a:p>
            <a:pPr>
              <a:defRPr/>
            </a:pPr>
            <a:fld id="{989B8CA0-BA8C-4DF4-AA1E-D0F52A476ADB}" type="slidenum">
              <a:rPr lang="en-US" altLang="en-US"/>
              <a:pPr>
                <a:defRPr/>
              </a:pPr>
              <a:t>‹#›</a:t>
            </a:fld>
            <a:endParaRPr lang="en-US" altLang="en-US"/>
          </a:p>
        </p:txBody>
      </p:sp>
    </p:spTree>
    <p:extLst>
      <p:ext uri="{BB962C8B-B14F-4D97-AF65-F5344CB8AC3E}">
        <p14:creationId xmlns:p14="http://schemas.microsoft.com/office/powerpoint/2010/main" val="344797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hasCustomPrompt="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0439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hasCustomPrompt="1"/>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97030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hasCustomPrompt="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85811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hasCustomPrompt="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57298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4" name="Text Box 41"/>
          <p:cNvSpPr txBox="1">
            <a:spLocks noChangeArrowheads="1"/>
          </p:cNvSpPr>
          <p:nvPr/>
        </p:nvSpPr>
        <p:spPr bwMode="auto">
          <a:xfrm>
            <a:off x="8243242" y="6503059"/>
            <a:ext cx="617503" cy="276999"/>
          </a:xfrm>
          <a:prstGeom prst="rect">
            <a:avLst/>
          </a:prstGeom>
          <a:solidFill>
            <a:schemeClr val="accent5">
              <a:lumMod val="50000"/>
            </a:schemeClr>
          </a:solidFill>
          <a:ln w="9525">
            <a:noFill/>
            <a:miter lim="800000"/>
          </a:ln>
          <a:effectLst/>
        </p:spPr>
        <p:txBody>
          <a:bodyPr wrap="square">
            <a:spAutoFit/>
          </a:bodyPr>
          <a:lstStyle/>
          <a:p>
            <a:pPr algn="ctr" fontAlgn="base">
              <a:spcBef>
                <a:spcPct val="0"/>
              </a:spcBef>
              <a:spcAft>
                <a:spcPct val="0"/>
              </a:spcAft>
              <a:defRPr/>
            </a:pPr>
            <a:fld id="{C1BB37B0-4AC6-4DAC-80D6-34C069E43235}" type="slidenum">
              <a:rPr lang="fr-FR" sz="1200">
                <a:solidFill>
                  <a:srgbClr val="FFFFFF"/>
                </a:solidFill>
                <a:latin typeface="Lao UI" panose="020B0502040204020203" pitchFamily="34" charset="0"/>
                <a:cs typeface="Lao UI" panose="020B0502040204020203" pitchFamily="34" charset="0"/>
              </a:rPr>
              <a:pPr algn="ctr" fontAlgn="base">
                <a:spcBef>
                  <a:spcPct val="0"/>
                </a:spcBef>
                <a:spcAft>
                  <a:spcPct val="0"/>
                </a:spcAft>
                <a:defRPr/>
              </a:pPr>
              <a:t>‹#›</a:t>
            </a:fld>
            <a:endParaRPr lang="fr-FR" sz="1200" dirty="0">
              <a:solidFill>
                <a:srgbClr val="FFFFFF"/>
              </a:solidFill>
              <a:latin typeface="Lao UI" panose="020B0502040204020203" pitchFamily="34" charset="0"/>
              <a:cs typeface="Lao UI" panose="020B0502040204020203" pitchFamily="34" charset="0"/>
            </a:endParaRPr>
          </a:p>
        </p:txBody>
      </p:sp>
      <p:sp>
        <p:nvSpPr>
          <p:cNvPr id="3" name="Espace réservé du contenu 2"/>
          <p:cNvSpPr>
            <a:spLocks noGrp="1"/>
          </p:cNvSpPr>
          <p:nvPr>
            <p:ph idx="1" hasCustomPrompt="1"/>
          </p:nvPr>
        </p:nvSpPr>
        <p:spPr>
          <a:xfrm>
            <a:off x="466725" y="1190625"/>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Line 18"/>
          <p:cNvSpPr>
            <a:spLocks noChangeShapeType="1"/>
          </p:cNvSpPr>
          <p:nvPr userDrawn="1"/>
        </p:nvSpPr>
        <p:spPr bwMode="auto">
          <a:xfrm>
            <a:off x="367393" y="707001"/>
            <a:ext cx="8493351" cy="0"/>
          </a:xfrm>
          <a:prstGeom prst="line">
            <a:avLst/>
          </a:prstGeom>
          <a:noFill/>
          <a:ln w="60325">
            <a:solidFill>
              <a:srgbClr val="FF960A"/>
            </a:solidFill>
            <a:round/>
          </a:ln>
          <a:effectLst/>
        </p:spPr>
        <p:txBody>
          <a:bodyPr/>
          <a:lstStyle/>
          <a:p>
            <a:pPr fontAlgn="base">
              <a:spcBef>
                <a:spcPct val="0"/>
              </a:spcBef>
              <a:spcAft>
                <a:spcPct val="0"/>
              </a:spcAft>
              <a:defRPr/>
            </a:pPr>
            <a:endParaRPr lang="fr-FR" sz="2000">
              <a:ln w="57150">
                <a:solidFill>
                  <a:srgbClr val="000000"/>
                </a:solidFill>
              </a:ln>
              <a:solidFill>
                <a:srgbClr val="000000"/>
              </a:solidFill>
              <a:latin typeface="Arial" panose="020B0604020202020204" pitchFamily="34" charset="0"/>
            </a:endParaRPr>
          </a:p>
        </p:txBody>
      </p:sp>
      <p:sp>
        <p:nvSpPr>
          <p:cNvPr id="6" name="TextBox 5"/>
          <p:cNvSpPr txBox="1"/>
          <p:nvPr userDrawn="1"/>
        </p:nvSpPr>
        <p:spPr>
          <a:xfrm>
            <a:off x="91650" y="6503059"/>
            <a:ext cx="726743" cy="276999"/>
          </a:xfrm>
          <a:prstGeom prst="rect">
            <a:avLst/>
          </a:prstGeom>
          <a:solidFill>
            <a:schemeClr val="accent5">
              <a:lumMod val="50000"/>
            </a:schemeClr>
          </a:solidFill>
        </p:spPr>
        <p:txBody>
          <a:bodyPr wrap="square" rtlCol="0">
            <a:spAutoFit/>
          </a:bodyPr>
          <a:lstStyle/>
          <a:p>
            <a:pPr algn="ctr" fontAlgn="base">
              <a:spcBef>
                <a:spcPct val="0"/>
              </a:spcBef>
              <a:spcAft>
                <a:spcPct val="0"/>
              </a:spcAft>
            </a:pPr>
            <a:r>
              <a:rPr lang="en-US" sz="1200" b="1" dirty="0" err="1">
                <a:solidFill>
                  <a:srgbClr val="FFFFFF"/>
                </a:solidFill>
                <a:latin typeface="Lao UI" panose="020B0502040204020203" pitchFamily="34" charset="0"/>
                <a:cs typeface="Lao UI" panose="020B0502040204020203" pitchFamily="34" charset="0"/>
              </a:rPr>
              <a:t>AAiT</a:t>
            </a:r>
            <a:endParaRPr lang="en-US" sz="1200" b="1" dirty="0">
              <a:solidFill>
                <a:srgbClr val="FFFFFF"/>
              </a:solidFill>
              <a:latin typeface="Lao UI" panose="020B0502040204020203" pitchFamily="34" charset="0"/>
              <a:cs typeface="Lao UI" panose="020B0502040204020203" pitchFamily="34" charset="0"/>
            </a:endParaRPr>
          </a:p>
        </p:txBody>
      </p:sp>
      <p:sp>
        <p:nvSpPr>
          <p:cNvPr id="7" name="TextBox 6"/>
          <p:cNvSpPr txBox="1"/>
          <p:nvPr userDrawn="1"/>
        </p:nvSpPr>
        <p:spPr>
          <a:xfrm>
            <a:off x="879143" y="6504801"/>
            <a:ext cx="7303349" cy="276999"/>
          </a:xfrm>
          <a:prstGeom prst="rect">
            <a:avLst/>
          </a:prstGeom>
          <a:solidFill>
            <a:schemeClr val="accent5">
              <a:lumMod val="50000"/>
            </a:schemeClr>
          </a:solidFill>
        </p:spPr>
        <p:txBody>
          <a:bodyPr wrap="square" rtlCol="0">
            <a:spAutoFit/>
          </a:bodyPr>
          <a:lstStyle/>
          <a:p>
            <a:pPr fontAlgn="base">
              <a:spcBef>
                <a:spcPct val="0"/>
              </a:spcBef>
              <a:spcAft>
                <a:spcPct val="0"/>
              </a:spcAft>
            </a:pPr>
            <a:r>
              <a:rPr lang="en-US" sz="1200" b="1" dirty="0">
                <a:solidFill>
                  <a:srgbClr val="FFFFFF"/>
                </a:solidFill>
                <a:latin typeface="Lao UI" panose="020B0502040204020203" pitchFamily="34" charset="0"/>
                <a:cs typeface="Lao UI" panose="020B0502040204020203" pitchFamily="34" charset="0"/>
              </a:rPr>
              <a:t>                                            Addis Ababa Institute of Technology</a:t>
            </a:r>
          </a:p>
        </p:txBody>
      </p:sp>
    </p:spTree>
    <p:extLst>
      <p:ext uri="{BB962C8B-B14F-4D97-AF65-F5344CB8AC3E}">
        <p14:creationId xmlns:p14="http://schemas.microsoft.com/office/powerpoint/2010/main" val="891427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94316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hasCustomPrompt="1"/>
          </p:nvPr>
        </p:nvSpPr>
        <p:spPr>
          <a:xfrm>
            <a:off x="457200" y="274638"/>
            <a:ext cx="8229600" cy="585152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8288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EB9EFD-F334-424A-A6BC-1BC7105581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0062329"/>
      </p:ext>
    </p:extLst>
  </p:cSld>
  <p:clrMapOvr>
    <a:masterClrMapping/>
  </p:clrMapOvr>
  <p:transition>
    <p:pull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6406354"/>
      </p:ext>
    </p:extLst>
  </p:cSld>
  <p:clrMapOvr>
    <a:masterClrMapping/>
  </p:clrMapOvr>
  <p:transition>
    <p:pull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1A9863-7722-4155-B1D1-1D563269934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004169"/>
      </p:ext>
    </p:extLst>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066AE26-EA6C-4F3B-8033-649355CB7E5A}" type="datetime1">
              <a:rPr lang="en-US">
                <a:solidFill>
                  <a:srgbClr val="696464"/>
                </a:solidFill>
              </a:rPr>
              <a:pPr>
                <a:defRPr/>
              </a:pPr>
              <a:t>4/23/2020</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solidFill>
                  <a:srgbClr val="696464"/>
                </a:solidFill>
              </a:rPr>
              <a:t>Statistics for Managers Using Microsoft Excel, 5e © 2008 Pearson Prentice-Hall, Inc. </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4A4981A-3E0C-42B5-95E1-D65E6068EEA5}" type="slidenum">
              <a:rPr lang="en-US" altLang="en-US"/>
              <a:pPr>
                <a:defRPr/>
              </a:pPr>
              <a:t>‹#›</a:t>
            </a:fld>
            <a:endParaRPr lang="en-US" altLang="en-US"/>
          </a:p>
        </p:txBody>
      </p:sp>
    </p:spTree>
    <p:extLst>
      <p:ext uri="{BB962C8B-B14F-4D97-AF65-F5344CB8AC3E}">
        <p14:creationId xmlns:p14="http://schemas.microsoft.com/office/powerpoint/2010/main" val="358205608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020E3B8-273F-4286-9326-6D86C8526B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4703537"/>
      </p:ext>
    </p:extLst>
  </p:cSld>
  <p:clrMapOvr>
    <a:masterClrMapping/>
  </p:clrMapOvr>
  <p:transition>
    <p:pull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5E2E727-3CEE-4BE1-868C-806A9105585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7008636"/>
      </p:ext>
    </p:extLst>
  </p:cSld>
  <p:clrMapOvr>
    <a:masterClrMapping/>
  </p:clrMapOvr>
  <p:transition>
    <p:pull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F0D6EB2-6F55-4EFB-BF89-AF05A74BD35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9204034"/>
      </p:ext>
    </p:extLst>
  </p:cSld>
  <p:clrMapOvr>
    <a:masterClrMapping/>
  </p:clrMapOvr>
  <p:transition>
    <p:pull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13325FD-8FAF-4A04-9DDF-384B8FADEF0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5353287"/>
      </p:ext>
    </p:extLst>
  </p:cSld>
  <p:clrMapOvr>
    <a:masterClrMapping/>
  </p:clrMapOvr>
  <p:transition>
    <p:pull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7348F68-C5BB-4EFC-9132-A048D1D4B9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828961"/>
      </p:ext>
    </p:extLst>
  </p:cSld>
  <p:clrMapOvr>
    <a:masterClrMapping/>
  </p:clrMapOvr>
  <p:transition>
    <p:pull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A522BBC-BDD9-44AF-9B5A-AF12665B4B5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3684291"/>
      </p:ext>
    </p:extLst>
  </p:cSld>
  <p:clrMapOvr>
    <a:masterClrMapping/>
  </p:clrMapOvr>
  <p:transition>
    <p:pull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39ED1E1-D0C1-4F54-A237-0CE7912BBFB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2724411"/>
      </p:ext>
    </p:extLst>
  </p:cSld>
  <p:clrMapOvr>
    <a:masterClrMapping/>
  </p:clrMapOvr>
  <p:transition>
    <p:pull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Dereje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0AC58EF-EEA1-4BC0-9DF1-3175A243EB8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594256"/>
      </p:ext>
    </p:extLst>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53BED4-9595-48CE-9A98-A818D3FFF944}" type="datetime1">
              <a:rPr lang="en-US">
                <a:solidFill>
                  <a:srgbClr val="696464"/>
                </a:solidFill>
              </a:rPr>
              <a:pPr>
                <a:defRPr/>
              </a:pPr>
              <a:t>4/23/2020</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7" name="Slide Number Placeholder 22"/>
          <p:cNvSpPr>
            <a:spLocks noGrp="1"/>
          </p:cNvSpPr>
          <p:nvPr>
            <p:ph type="sldNum" sz="quarter" idx="12"/>
          </p:nvPr>
        </p:nvSpPr>
        <p:spPr/>
        <p:txBody>
          <a:bodyPr/>
          <a:lstStyle>
            <a:lvl1pPr>
              <a:defRPr/>
            </a:lvl1pPr>
          </a:lstStyle>
          <a:p>
            <a:pPr>
              <a:defRPr/>
            </a:pPr>
            <a:fld id="{4499ED1E-042C-425A-A155-CBA91EDE8D54}" type="slidenum">
              <a:rPr lang="en-US" altLang="en-US"/>
              <a:pPr>
                <a:defRPr/>
              </a:pPr>
              <a:t>‹#›</a:t>
            </a:fld>
            <a:endParaRPr lang="en-US" altLang="en-US"/>
          </a:p>
        </p:txBody>
      </p:sp>
    </p:spTree>
    <p:extLst>
      <p:ext uri="{BB962C8B-B14F-4D97-AF65-F5344CB8AC3E}">
        <p14:creationId xmlns:p14="http://schemas.microsoft.com/office/powerpoint/2010/main" val="132329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9FE62AC-C88E-48CB-9404-5A292B50406E}" type="datetime1">
              <a:rPr lang="en-US">
                <a:solidFill>
                  <a:srgbClr val="696464"/>
                </a:solidFill>
              </a:rPr>
              <a:pPr>
                <a:defRPr/>
              </a:pPr>
              <a:t>4/23/2020</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9" name="Slide Number Placeholder 22"/>
          <p:cNvSpPr>
            <a:spLocks noGrp="1"/>
          </p:cNvSpPr>
          <p:nvPr>
            <p:ph type="sldNum" sz="quarter" idx="12"/>
          </p:nvPr>
        </p:nvSpPr>
        <p:spPr/>
        <p:txBody>
          <a:bodyPr/>
          <a:lstStyle>
            <a:lvl1pPr>
              <a:defRPr/>
            </a:lvl1pPr>
          </a:lstStyle>
          <a:p>
            <a:pPr>
              <a:defRPr/>
            </a:pPr>
            <a:fld id="{76174CDB-FA99-4F84-B46A-95EEC723723D}" type="slidenum">
              <a:rPr lang="en-US" altLang="en-US"/>
              <a:pPr>
                <a:defRPr/>
              </a:pPr>
              <a:t>‹#›</a:t>
            </a:fld>
            <a:endParaRPr lang="en-US" altLang="en-US"/>
          </a:p>
        </p:txBody>
      </p:sp>
    </p:spTree>
    <p:extLst>
      <p:ext uri="{BB962C8B-B14F-4D97-AF65-F5344CB8AC3E}">
        <p14:creationId xmlns:p14="http://schemas.microsoft.com/office/powerpoint/2010/main" val="117957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87F1CF4-2585-4628-AB98-AF9D109B4F57}" type="datetime1">
              <a:rPr lang="en-US">
                <a:solidFill>
                  <a:srgbClr val="696464"/>
                </a:solidFill>
              </a:rPr>
              <a:pPr>
                <a:defRPr/>
              </a:pPr>
              <a:t>4/23/2020</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5" name="Slide Number Placeholder 22"/>
          <p:cNvSpPr>
            <a:spLocks noGrp="1"/>
          </p:cNvSpPr>
          <p:nvPr>
            <p:ph type="sldNum" sz="quarter" idx="12"/>
          </p:nvPr>
        </p:nvSpPr>
        <p:spPr/>
        <p:txBody>
          <a:bodyPr/>
          <a:lstStyle>
            <a:lvl1pPr>
              <a:defRPr/>
            </a:lvl1pPr>
          </a:lstStyle>
          <a:p>
            <a:pPr>
              <a:defRPr/>
            </a:pPr>
            <a:fld id="{CC74A543-463C-43D5-871C-51F4261084B9}" type="slidenum">
              <a:rPr lang="en-US" altLang="en-US"/>
              <a:pPr>
                <a:defRPr/>
              </a:pPr>
              <a:t>‹#›</a:t>
            </a:fld>
            <a:endParaRPr lang="en-US" altLang="en-US"/>
          </a:p>
        </p:txBody>
      </p:sp>
    </p:spTree>
    <p:extLst>
      <p:ext uri="{BB962C8B-B14F-4D97-AF65-F5344CB8AC3E}">
        <p14:creationId xmlns:p14="http://schemas.microsoft.com/office/powerpoint/2010/main" val="288007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33535C7-370B-4A16-885A-066EE5199F24}" type="datetime1">
              <a:rPr lang="en-US">
                <a:solidFill>
                  <a:srgbClr val="696464"/>
                </a:solidFill>
              </a:rPr>
              <a:pPr>
                <a:defRPr/>
              </a:pPr>
              <a:t>4/23/2020</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4" name="Slide Number Placeholder 22"/>
          <p:cNvSpPr>
            <a:spLocks noGrp="1"/>
          </p:cNvSpPr>
          <p:nvPr>
            <p:ph type="sldNum" sz="quarter" idx="12"/>
          </p:nvPr>
        </p:nvSpPr>
        <p:spPr/>
        <p:txBody>
          <a:bodyPr/>
          <a:lstStyle>
            <a:lvl1pPr>
              <a:defRPr/>
            </a:lvl1pPr>
          </a:lstStyle>
          <a:p>
            <a:pPr>
              <a:defRPr/>
            </a:pPr>
            <a:fld id="{B2A33BAB-469B-4938-8D70-1BBF2BA3DB08}" type="slidenum">
              <a:rPr lang="en-US" altLang="en-US"/>
              <a:pPr>
                <a:defRPr/>
              </a:pPr>
              <a:t>‹#›</a:t>
            </a:fld>
            <a:endParaRPr lang="en-US" altLang="en-US"/>
          </a:p>
        </p:txBody>
      </p:sp>
    </p:spTree>
    <p:extLst>
      <p:ext uri="{BB962C8B-B14F-4D97-AF65-F5344CB8AC3E}">
        <p14:creationId xmlns:p14="http://schemas.microsoft.com/office/powerpoint/2010/main" val="334810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356BA99-A81A-412D-AF62-80ADA72D9C0A}" type="datetime1">
              <a:rPr lang="en-US">
                <a:solidFill>
                  <a:srgbClr val="696464"/>
                </a:solidFill>
              </a:rPr>
              <a:pPr>
                <a:defRPr/>
              </a:pPr>
              <a:t>4/23/2020</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r>
              <a:rPr lang="en-US">
                <a:solidFill>
                  <a:srgbClr val="696464"/>
                </a:solidFill>
              </a:rPr>
              <a:t>Statistics for Managers Using Microsoft Excel, 5e © 2008 Pearson Prentice-Hall, Inc. </a:t>
            </a:r>
          </a:p>
        </p:txBody>
      </p:sp>
      <p:sp>
        <p:nvSpPr>
          <p:cNvPr id="9" name="Slide Number Placeholder 6"/>
          <p:cNvSpPr>
            <a:spLocks noGrp="1"/>
          </p:cNvSpPr>
          <p:nvPr>
            <p:ph type="sldNum" sz="quarter" idx="12"/>
          </p:nvPr>
        </p:nvSpPr>
        <p:spPr/>
        <p:txBody>
          <a:bodyPr/>
          <a:lstStyle>
            <a:lvl1pPr>
              <a:defRPr/>
            </a:lvl1pPr>
          </a:lstStyle>
          <a:p>
            <a:pPr>
              <a:defRPr/>
            </a:pPr>
            <a:fld id="{1A1CC6FF-9CB6-4F8F-9924-829067C15250}" type="slidenum">
              <a:rPr lang="en-US" altLang="en-US"/>
              <a:pPr>
                <a:defRPr/>
              </a:pPr>
              <a:t>‹#›</a:t>
            </a:fld>
            <a:endParaRPr lang="en-US" altLang="en-US"/>
          </a:p>
        </p:txBody>
      </p:sp>
    </p:spTree>
    <p:extLst>
      <p:ext uri="{BB962C8B-B14F-4D97-AF65-F5344CB8AC3E}">
        <p14:creationId xmlns:p14="http://schemas.microsoft.com/office/powerpoint/2010/main" val="309052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80EB92D3-2AFE-4405-93F4-6E193DA38A97}" type="datetime1">
              <a:rPr lang="en-US">
                <a:solidFill>
                  <a:srgbClr val="696464"/>
                </a:solidFill>
              </a:rPr>
              <a:pPr>
                <a:defRPr/>
              </a:pPr>
              <a:t>4/23/2020</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solidFill>
                  <a:srgbClr val="696464"/>
                </a:solidFill>
              </a:rPr>
              <a:t>Statistics for Managers Using Microsoft Excel, 5e © 2008 Pearson Prentice-Hall, Inc. </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CC11CDA-9F84-4E98-98E1-90DDB7EC34A6}" type="slidenum">
              <a:rPr lang="en-US" altLang="en-US"/>
              <a:pPr>
                <a:defRPr/>
              </a:pPr>
              <a:t>‹#›</a:t>
            </a:fld>
            <a:endParaRPr lang="en-US" altLang="en-US"/>
          </a:p>
        </p:txBody>
      </p:sp>
    </p:spTree>
    <p:extLst>
      <p:ext uri="{BB962C8B-B14F-4D97-AF65-F5344CB8AC3E}">
        <p14:creationId xmlns:p14="http://schemas.microsoft.com/office/powerpoint/2010/main" val="345743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fontAlgn="base">
              <a:spcBef>
                <a:spcPct val="0"/>
              </a:spcBef>
              <a:spcAft>
                <a:spcPct val="0"/>
              </a:spcAft>
              <a:defRPr/>
            </a:pPr>
            <a:fld id="{1A29895A-ECF5-44FD-9EE6-B263AF1CCC0A}" type="datetime1">
              <a:rPr lang="en-US">
                <a:solidFill>
                  <a:srgbClr val="696464"/>
                </a:solidFill>
              </a:rPr>
              <a:pPr fontAlgn="base">
                <a:spcBef>
                  <a:spcPct val="0"/>
                </a:spcBef>
                <a:spcAft>
                  <a:spcPct val="0"/>
                </a:spcAft>
                <a:defRPr/>
              </a:pPr>
              <a:t>4/23/2020</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fontAlgn="base">
              <a:spcBef>
                <a:spcPct val="0"/>
              </a:spcBef>
              <a:spcAft>
                <a:spcPct val="0"/>
              </a:spcAft>
              <a:defRPr/>
            </a:pPr>
            <a:r>
              <a:rPr lang="en-US">
                <a:solidFill>
                  <a:srgbClr val="696464"/>
                </a:solidFill>
              </a:rPr>
              <a:t>Statistics for Managers Using Microsoft Excel, 5e © 2008 Pearson Prentice-Hall, Inc. </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fontAlgn="base">
              <a:spcBef>
                <a:spcPct val="0"/>
              </a:spcBef>
              <a:spcAft>
                <a:spcPct val="0"/>
              </a:spcAft>
              <a:defRPr/>
            </a:pPr>
            <a:fld id="{FD7A1B85-BF25-4B50-A03C-8008F844F5C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59148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41"/>
          <p:cNvSpPr txBox="1">
            <a:spLocks noChangeArrowheads="1"/>
          </p:cNvSpPr>
          <p:nvPr/>
        </p:nvSpPr>
        <p:spPr bwMode="auto">
          <a:xfrm>
            <a:off x="8766175" y="6580188"/>
            <a:ext cx="400050" cy="304800"/>
          </a:xfrm>
          <a:prstGeom prst="rect">
            <a:avLst/>
          </a:prstGeom>
          <a:noFill/>
          <a:ln w="9525">
            <a:noFill/>
            <a:miter lim="800000"/>
          </a:ln>
          <a:effectLst/>
        </p:spPr>
        <p:txBody>
          <a:bodyPr wrap="none">
            <a:spAutoFit/>
          </a:bodyPr>
          <a:lstStyle/>
          <a:p>
            <a:pPr fontAlgn="base">
              <a:spcBef>
                <a:spcPct val="0"/>
              </a:spcBef>
              <a:spcAft>
                <a:spcPct val="0"/>
              </a:spcAft>
              <a:defRPr/>
            </a:pPr>
            <a:fld id="{91EA005C-023F-4529-8684-E4A052D866AF}" type="slidenum">
              <a:rPr lang="fr-FR" sz="1400">
                <a:solidFill>
                  <a:srgbClr val="0A3250"/>
                </a:solidFill>
                <a:latin typeface="Arial" panose="020B0604020202020204" pitchFamily="34" charset="0"/>
              </a:rPr>
              <a:pPr fontAlgn="base">
                <a:spcBef>
                  <a:spcPct val="0"/>
                </a:spcBef>
                <a:spcAft>
                  <a:spcPct val="0"/>
                </a:spcAft>
                <a:defRPr/>
              </a:pPr>
              <a:t>‹#›</a:t>
            </a:fld>
            <a:endParaRPr lang="fr-FR" sz="1400" dirty="0">
              <a:solidFill>
                <a:srgbClr val="0A3250"/>
              </a:solidFill>
              <a:latin typeface="Arial" panose="020B0604020202020204" pitchFamily="34" charset="0"/>
            </a:endParaRPr>
          </a:p>
        </p:txBody>
      </p:sp>
      <p:pic>
        <p:nvPicPr>
          <p:cNvPr id="1027" name="Picture 16" descr="logo06-ptt"/>
          <p:cNvPicPr>
            <a:picLocks noChangeAspect="1" noChangeArrowheads="1"/>
          </p:cNvPicPr>
          <p:nvPr/>
        </p:nvPicPr>
        <p:blipFill>
          <a:blip cstate="print"/>
          <a:srcRect/>
          <a:stretch>
            <a:fillRect/>
          </a:stretch>
        </p:blipFill>
        <p:spPr bwMode="auto">
          <a:xfrm>
            <a:off x="41275" y="39688"/>
            <a:ext cx="1519238" cy="703262"/>
          </a:xfrm>
          <a:prstGeom prst="rect">
            <a:avLst/>
          </a:prstGeom>
          <a:noFill/>
          <a:ln w="9525">
            <a:noFill/>
            <a:miter lim="800000"/>
            <a:headEnd/>
            <a:tailEnd/>
          </a:ln>
        </p:spPr>
      </p:pic>
      <p:sp>
        <p:nvSpPr>
          <p:cNvPr id="15" name="Line 17"/>
          <p:cNvSpPr>
            <a:spLocks noChangeShapeType="1"/>
          </p:cNvSpPr>
          <p:nvPr/>
        </p:nvSpPr>
        <p:spPr bwMode="auto">
          <a:xfrm flipV="1">
            <a:off x="1657350" y="650875"/>
            <a:ext cx="7369175" cy="20638"/>
          </a:xfrm>
          <a:prstGeom prst="line">
            <a:avLst/>
          </a:prstGeom>
          <a:noFill/>
          <a:ln w="28575">
            <a:solidFill>
              <a:srgbClr val="FF960A"/>
            </a:solidFill>
            <a:round/>
          </a:ln>
        </p:spPr>
        <p:txBody>
          <a:bodyPr/>
          <a:lstStyle/>
          <a:p>
            <a:pPr fontAlgn="base">
              <a:spcBef>
                <a:spcPct val="0"/>
              </a:spcBef>
              <a:spcAft>
                <a:spcPct val="0"/>
              </a:spcAft>
              <a:defRPr/>
            </a:pPr>
            <a:endParaRPr lang="fr-FR" sz="2000" b="1">
              <a:solidFill>
                <a:srgbClr val="000000"/>
              </a:solidFill>
              <a:latin typeface="Arial" panose="020B0604020202020204" pitchFamily="34" charset="0"/>
            </a:endParaRPr>
          </a:p>
        </p:txBody>
      </p:sp>
      <p:sp>
        <p:nvSpPr>
          <p:cNvPr id="7" name="Rectangle 35"/>
          <p:cNvSpPr>
            <a:spLocks noChangeArrowheads="1"/>
          </p:cNvSpPr>
          <p:nvPr/>
        </p:nvSpPr>
        <p:spPr bwMode="auto">
          <a:xfrm>
            <a:off x="0" y="6410325"/>
            <a:ext cx="9144000" cy="447675"/>
          </a:xfrm>
          <a:prstGeom prst="rect">
            <a:avLst/>
          </a:prstGeom>
          <a:gradFill rotWithShape="0">
            <a:gsLst>
              <a:gs pos="0">
                <a:srgbClr val="F18E00">
                  <a:gamma/>
                  <a:tint val="0"/>
                  <a:invGamma/>
                </a:srgbClr>
              </a:gs>
              <a:gs pos="100000">
                <a:srgbClr val="F18E00"/>
              </a:gs>
            </a:gsLst>
            <a:lin ang="5400000" scaled="1"/>
          </a:gradFill>
          <a:ln w="9525">
            <a:noFill/>
            <a:miter lim="800000"/>
          </a:ln>
          <a:effectLst/>
        </p:spPr>
        <p:txBody>
          <a:bodyPr wrap="none" anchor="ctr"/>
          <a:lstStyle/>
          <a:p>
            <a:pPr algn="ctr" fontAlgn="base">
              <a:spcBef>
                <a:spcPct val="0"/>
              </a:spcBef>
              <a:spcAft>
                <a:spcPct val="0"/>
              </a:spcAft>
              <a:defRPr/>
            </a:pPr>
            <a:endParaRPr lang="fr-FR" sz="2000">
              <a:solidFill>
                <a:srgbClr val="000000"/>
              </a:solidFill>
              <a:latin typeface="Arial" panose="020B0604020202020204" pitchFamily="34" charset="0"/>
            </a:endParaRPr>
          </a:p>
        </p:txBody>
      </p:sp>
    </p:spTree>
    <p:extLst>
      <p:ext uri="{BB962C8B-B14F-4D97-AF65-F5344CB8AC3E}">
        <p14:creationId xmlns:p14="http://schemas.microsoft.com/office/powerpoint/2010/main" val="3604628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dt="0"/>
  <p:txStyles>
    <p:titleStyle>
      <a:lvl1pPr algn="l" rtl="0" eaLnBrk="0" fontAlgn="base" hangingPunct="0">
        <a:spcBef>
          <a:spcPct val="0"/>
        </a:spcBef>
        <a:spcAft>
          <a:spcPct val="0"/>
        </a:spcAft>
        <a:defRPr sz="3600" b="1">
          <a:solidFill>
            <a:srgbClr val="0A3250"/>
          </a:solidFill>
          <a:latin typeface="+mj-lt"/>
          <a:ea typeface="+mj-ea"/>
          <a:cs typeface="+mj-cs"/>
        </a:defRPr>
      </a:lvl1pPr>
      <a:lvl2pPr algn="l" rtl="0" eaLnBrk="0" fontAlgn="base" hangingPunct="0">
        <a:spcBef>
          <a:spcPct val="0"/>
        </a:spcBef>
        <a:spcAft>
          <a:spcPct val="0"/>
        </a:spcAft>
        <a:defRPr sz="3600" b="1">
          <a:solidFill>
            <a:srgbClr val="0A3250"/>
          </a:solidFill>
          <a:latin typeface="Century Gothic" panose="020B0502020202020204" pitchFamily="34" charset="0"/>
        </a:defRPr>
      </a:lvl2pPr>
      <a:lvl3pPr algn="l" rtl="0" eaLnBrk="0" fontAlgn="base" hangingPunct="0">
        <a:spcBef>
          <a:spcPct val="0"/>
        </a:spcBef>
        <a:spcAft>
          <a:spcPct val="0"/>
        </a:spcAft>
        <a:defRPr sz="3600" b="1">
          <a:solidFill>
            <a:srgbClr val="0A3250"/>
          </a:solidFill>
          <a:latin typeface="Century Gothic" panose="020B0502020202020204" pitchFamily="34" charset="0"/>
        </a:defRPr>
      </a:lvl3pPr>
      <a:lvl4pPr algn="l" rtl="0" eaLnBrk="0" fontAlgn="base" hangingPunct="0">
        <a:spcBef>
          <a:spcPct val="0"/>
        </a:spcBef>
        <a:spcAft>
          <a:spcPct val="0"/>
        </a:spcAft>
        <a:defRPr sz="3600" b="1">
          <a:solidFill>
            <a:srgbClr val="0A3250"/>
          </a:solidFill>
          <a:latin typeface="Century Gothic" panose="020B0502020202020204" pitchFamily="34" charset="0"/>
        </a:defRPr>
      </a:lvl4pPr>
      <a:lvl5pPr algn="l" rtl="0" eaLnBrk="0" fontAlgn="base" hangingPunct="0">
        <a:spcBef>
          <a:spcPct val="0"/>
        </a:spcBef>
        <a:spcAft>
          <a:spcPct val="0"/>
        </a:spcAft>
        <a:defRPr sz="3600" b="1">
          <a:solidFill>
            <a:srgbClr val="0A3250"/>
          </a:solidFill>
          <a:latin typeface="Century Gothic" panose="020B0502020202020204" pitchFamily="34" charset="0"/>
        </a:defRPr>
      </a:lvl5pPr>
      <a:lvl6pPr marL="457200" algn="l" rtl="0" fontAlgn="base">
        <a:spcBef>
          <a:spcPct val="0"/>
        </a:spcBef>
        <a:spcAft>
          <a:spcPct val="0"/>
        </a:spcAft>
        <a:defRPr sz="3600" b="1">
          <a:solidFill>
            <a:srgbClr val="0A3250"/>
          </a:solidFill>
          <a:latin typeface="Century Gothic" panose="020B0502020202020204" pitchFamily="34" charset="0"/>
        </a:defRPr>
      </a:lvl6pPr>
      <a:lvl7pPr marL="914400" algn="l" rtl="0" fontAlgn="base">
        <a:spcBef>
          <a:spcPct val="0"/>
        </a:spcBef>
        <a:spcAft>
          <a:spcPct val="0"/>
        </a:spcAft>
        <a:defRPr sz="3600" b="1">
          <a:solidFill>
            <a:srgbClr val="0A3250"/>
          </a:solidFill>
          <a:latin typeface="Century Gothic" panose="020B0502020202020204" pitchFamily="34" charset="0"/>
        </a:defRPr>
      </a:lvl7pPr>
      <a:lvl8pPr marL="1371600" algn="l" rtl="0" fontAlgn="base">
        <a:spcBef>
          <a:spcPct val="0"/>
        </a:spcBef>
        <a:spcAft>
          <a:spcPct val="0"/>
        </a:spcAft>
        <a:defRPr sz="3600" b="1">
          <a:solidFill>
            <a:srgbClr val="0A3250"/>
          </a:solidFill>
          <a:latin typeface="Century Gothic" panose="020B0502020202020204" pitchFamily="34" charset="0"/>
        </a:defRPr>
      </a:lvl8pPr>
      <a:lvl9pPr marL="1828800" algn="l" rtl="0" fontAlgn="base">
        <a:spcBef>
          <a:spcPct val="0"/>
        </a:spcBef>
        <a:spcAft>
          <a:spcPct val="0"/>
        </a:spcAft>
        <a:defRPr sz="3600" b="1">
          <a:solidFill>
            <a:srgbClr val="0A3250"/>
          </a:solidFill>
          <a:latin typeface="Century Gothic" panose="020B0502020202020204" pitchFamily="34" charset="0"/>
        </a:defRPr>
      </a:lvl9pPr>
    </p:titleStyle>
    <p:bodyStyle>
      <a:lvl1pPr marL="342900" indent="-342900" algn="l" rtl="0" eaLnBrk="0" fontAlgn="base" hangingPunct="0">
        <a:spcBef>
          <a:spcPct val="20000"/>
        </a:spcBef>
        <a:spcAft>
          <a:spcPct val="0"/>
        </a:spcAft>
        <a:buChar char="•"/>
        <a:defRPr sz="3200">
          <a:solidFill>
            <a:srgbClr val="0A3250"/>
          </a:solidFill>
          <a:latin typeface="+mn-lt"/>
          <a:ea typeface="+mn-ea"/>
          <a:cs typeface="+mn-cs"/>
        </a:defRPr>
      </a:lvl1pPr>
      <a:lvl2pPr marL="742950" indent="-285750" algn="l" rtl="0" eaLnBrk="0" fontAlgn="base" hangingPunct="0">
        <a:spcBef>
          <a:spcPct val="20000"/>
        </a:spcBef>
        <a:spcAft>
          <a:spcPct val="0"/>
        </a:spcAft>
        <a:buChar char="–"/>
        <a:defRPr sz="2800">
          <a:solidFill>
            <a:srgbClr val="0A3250"/>
          </a:solidFill>
          <a:latin typeface="+mn-lt"/>
        </a:defRPr>
      </a:lvl2pPr>
      <a:lvl3pPr marL="1143000" indent="-228600" algn="l" rtl="0" eaLnBrk="0" fontAlgn="base" hangingPunct="0">
        <a:spcBef>
          <a:spcPct val="20000"/>
        </a:spcBef>
        <a:spcAft>
          <a:spcPct val="0"/>
        </a:spcAft>
        <a:buChar char="•"/>
        <a:defRPr sz="2400">
          <a:solidFill>
            <a:srgbClr val="0A3250"/>
          </a:solidFill>
          <a:latin typeface="+mn-lt"/>
        </a:defRPr>
      </a:lvl3pPr>
      <a:lvl4pPr marL="1600200" indent="-228600" algn="l" rtl="0" eaLnBrk="0" fontAlgn="base" hangingPunct="0">
        <a:spcBef>
          <a:spcPct val="20000"/>
        </a:spcBef>
        <a:spcAft>
          <a:spcPct val="0"/>
        </a:spcAft>
        <a:buChar char="–"/>
        <a:defRPr sz="2000">
          <a:solidFill>
            <a:srgbClr val="0A3250"/>
          </a:solidFill>
          <a:latin typeface="+mn-lt"/>
        </a:defRPr>
      </a:lvl4pPr>
      <a:lvl5pPr marL="2057400" indent="-228600" algn="l" rtl="0" eaLnBrk="0" fontAlgn="base" hangingPunct="0">
        <a:spcBef>
          <a:spcPct val="20000"/>
        </a:spcBef>
        <a:spcAft>
          <a:spcPct val="0"/>
        </a:spcAft>
        <a:buChar char="»"/>
        <a:defRPr sz="2000">
          <a:solidFill>
            <a:srgbClr val="0A3250"/>
          </a:solidFill>
          <a:latin typeface="+mn-lt"/>
        </a:defRPr>
      </a:lvl5pPr>
      <a:lvl6pPr marL="2514600" indent="-228600" algn="l" rtl="0" fontAlgn="base">
        <a:spcBef>
          <a:spcPct val="20000"/>
        </a:spcBef>
        <a:spcAft>
          <a:spcPct val="0"/>
        </a:spcAft>
        <a:buChar char="»"/>
        <a:defRPr sz="2000">
          <a:solidFill>
            <a:srgbClr val="0A3250"/>
          </a:solidFill>
          <a:latin typeface="+mn-lt"/>
        </a:defRPr>
      </a:lvl6pPr>
      <a:lvl7pPr marL="2971800" indent="-228600" algn="l" rtl="0" fontAlgn="base">
        <a:spcBef>
          <a:spcPct val="20000"/>
        </a:spcBef>
        <a:spcAft>
          <a:spcPct val="0"/>
        </a:spcAft>
        <a:buChar char="»"/>
        <a:defRPr sz="2000">
          <a:solidFill>
            <a:srgbClr val="0A3250"/>
          </a:solidFill>
          <a:latin typeface="+mn-lt"/>
        </a:defRPr>
      </a:lvl7pPr>
      <a:lvl8pPr marL="3429000" indent="-228600" algn="l" rtl="0" fontAlgn="base">
        <a:spcBef>
          <a:spcPct val="20000"/>
        </a:spcBef>
        <a:spcAft>
          <a:spcPct val="0"/>
        </a:spcAft>
        <a:buChar char="»"/>
        <a:defRPr sz="2000">
          <a:solidFill>
            <a:srgbClr val="0A3250"/>
          </a:solidFill>
          <a:latin typeface="+mn-lt"/>
        </a:defRPr>
      </a:lvl8pPr>
      <a:lvl9pPr marL="3886200" indent="-228600" algn="l" rtl="0" fontAlgn="base">
        <a:spcBef>
          <a:spcPct val="20000"/>
        </a:spcBef>
        <a:spcAft>
          <a:spcPct val="0"/>
        </a:spcAft>
        <a:buChar char="»"/>
        <a:defRPr sz="2000">
          <a:solidFill>
            <a:srgbClr val="0A325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smtClean="0">
                <a:solidFill>
                  <a:prstClr val="black">
                    <a:tint val="75000"/>
                  </a:prstClr>
                </a:solidFill>
                <a:latin typeface="Arial" charset="0"/>
              </a:rPr>
              <a:t>Dereje</a:t>
            </a: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79BFF0B8-C55F-4969-9027-21BF6C1F8E6E}" type="slidenum">
              <a:rPr lang="en-US" smtClean="0">
                <a:solidFill>
                  <a:prstClr val="black">
                    <a:tint val="75000"/>
                  </a:prstClr>
                </a:solidFill>
                <a:latin typeface="Arial" charset="0"/>
              </a:rPr>
              <a:pPr eaLnBrk="0" fontAlgn="base" hangingPunct="0">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6808365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pull dir="r"/>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Chapter two</a:t>
            </a:r>
            <a:endParaRPr lang="en-US" sz="4800" dirty="0"/>
          </a:p>
        </p:txBody>
      </p:sp>
      <p:sp>
        <p:nvSpPr>
          <p:cNvPr id="3" name="Content Placeholder 2"/>
          <p:cNvSpPr>
            <a:spLocks noGrp="1"/>
          </p:cNvSpPr>
          <p:nvPr>
            <p:ph sz="quarter" idx="1"/>
          </p:nvPr>
        </p:nvSpPr>
        <p:spPr/>
        <p:txBody>
          <a:bodyPr/>
          <a:lstStyle/>
          <a:p>
            <a:pPr marL="0" indent="0" algn="ctr">
              <a:buNone/>
            </a:pPr>
            <a:r>
              <a:rPr lang="en-US" sz="3200" b="1" dirty="0">
                <a:solidFill>
                  <a:prstClr val="black"/>
                </a:solidFill>
                <a:latin typeface="Calibri Light" panose="020F0302020204030204"/>
                <a:ea typeface="+mj-ea"/>
                <a:cs typeface="+mj-cs"/>
              </a:rPr>
              <a:t>Research Problems and Hypothesis</a:t>
            </a:r>
            <a:endParaRPr lang="en-US" sz="3200"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a:t>
            </a:fld>
            <a:endParaRPr lang="en-US" altLang="en-US"/>
          </a:p>
        </p:txBody>
      </p:sp>
    </p:spTree>
    <p:extLst>
      <p:ext uri="{BB962C8B-B14F-4D97-AF65-F5344CB8AC3E}">
        <p14:creationId xmlns:p14="http://schemas.microsoft.com/office/powerpoint/2010/main" val="310950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437866"/>
            <a:ext cx="8537338" cy="4572000"/>
          </a:xfrm>
        </p:spPr>
        <p:txBody>
          <a:bodyPr/>
          <a:lstStyle/>
          <a:p>
            <a:pPr marL="342900" lvl="0" indent="-342900" eaLnBrk="1" fontAlgn="auto" hangingPunct="1">
              <a:lnSpc>
                <a:spcPct val="90000"/>
              </a:lnSpc>
              <a:spcBef>
                <a:spcPts val="1000"/>
              </a:spcBef>
              <a:spcAft>
                <a:spcPts val="0"/>
              </a:spcAft>
              <a:buClrTx/>
              <a:buSzTx/>
              <a:buFont typeface="Arial" panose="020B0604020202020204" pitchFamily="34" charset="0"/>
              <a:buAutoNum type="arabicPeriod" startAt="6"/>
            </a:pPr>
            <a:r>
              <a:rPr lang="en-IN" sz="2800" b="1" dirty="0">
                <a:solidFill>
                  <a:prstClr val="black"/>
                </a:solidFill>
                <a:latin typeface="Calibri" panose="020F0502020204030204"/>
              </a:rPr>
              <a:t>Raise the </a:t>
            </a:r>
            <a:r>
              <a:rPr lang="en-IN" sz="2800" b="1" dirty="0" smtClean="0">
                <a:solidFill>
                  <a:prstClr val="black"/>
                </a:solidFill>
                <a:latin typeface="Calibri" panose="020F0502020204030204"/>
              </a:rPr>
              <a:t>questions</a:t>
            </a:r>
            <a:endParaRPr lang="en-IN" sz="3200" b="1" dirty="0">
              <a:solidFill>
                <a:prstClr val="black"/>
              </a:solidFill>
              <a:latin typeface="Calibri" panose="020F0502020204030204"/>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 A research topic is not same as a research problem. A research problem tends to be more specific.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Once the issue from the list is selected, the researcher has to ask himself/herself,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‘what is that I can find out about in this sub area?’,</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 ‘why does this research to be carried out?’,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‘is there any gap in the literature or does it contribute to existing theory and/or management practice?’ etc.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researcher has to make a list of whatever questions come to his/her mind relating to his/her chosen sub area and if he/she thinks there are too many to be manageable, once again he has to go through the process of elimination</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10</a:t>
            </a:fld>
            <a:endParaRPr lang="en-US" altLang="en-US"/>
          </a:p>
        </p:txBody>
      </p:sp>
    </p:spTree>
    <p:extLst>
      <p:ext uri="{BB962C8B-B14F-4D97-AF65-F5344CB8AC3E}">
        <p14:creationId xmlns:p14="http://schemas.microsoft.com/office/powerpoint/2010/main" val="876882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396922"/>
            <a:ext cx="8564634" cy="4572000"/>
          </a:xfrm>
        </p:spPr>
        <p:txBody>
          <a:bodyPr/>
          <a:lstStyle/>
          <a:p>
            <a:pPr marL="0" lvl="0" indent="0" algn="just" eaLnBrk="1" fontAlgn="auto" hangingPunct="1">
              <a:lnSpc>
                <a:spcPct val="90000"/>
              </a:lnSpc>
              <a:spcBef>
                <a:spcPts val="1000"/>
              </a:spcBef>
              <a:spcAft>
                <a:spcPts val="0"/>
              </a:spcAft>
              <a:buClrTx/>
              <a:buSzTx/>
              <a:buNone/>
            </a:pPr>
            <a:r>
              <a:rPr lang="en-IN" sz="2800" dirty="0">
                <a:solidFill>
                  <a:prstClr val="black"/>
                </a:solidFill>
                <a:latin typeface="Times New Roman" panose="02020603050405020304" pitchFamily="18" charset="0"/>
                <a:cs typeface="Times New Roman" panose="02020603050405020304" pitchFamily="18" charset="0"/>
              </a:rPr>
              <a:t>Research questions are the most important aspects of a research for the following reasons:</a:t>
            </a:r>
            <a:endParaRPr lang="en-US" sz="28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800" dirty="0">
                <a:solidFill>
                  <a:prstClr val="black"/>
                </a:solidFill>
                <a:latin typeface="Times New Roman" panose="02020603050405020304" pitchFamily="18" charset="0"/>
                <a:cs typeface="Times New Roman" panose="02020603050405020304" pitchFamily="18" charset="0"/>
              </a:rPr>
              <a:t>1. They help to set boundaries for conducting literature review and help to identify the key literature.</a:t>
            </a:r>
            <a:endParaRPr lang="en-US" sz="28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800" dirty="0">
                <a:solidFill>
                  <a:prstClr val="black"/>
                </a:solidFill>
                <a:latin typeface="Times New Roman" panose="02020603050405020304" pitchFamily="18" charset="0"/>
                <a:cs typeface="Times New Roman" panose="02020603050405020304" pitchFamily="18" charset="0"/>
              </a:rPr>
              <a:t>2. They help in proposing suitable methodology.</a:t>
            </a:r>
            <a:endParaRPr lang="en-US" sz="28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800" dirty="0">
                <a:solidFill>
                  <a:prstClr val="black"/>
                </a:solidFill>
                <a:latin typeface="Times New Roman" panose="02020603050405020304" pitchFamily="18" charset="0"/>
                <a:cs typeface="Times New Roman" panose="02020603050405020304" pitchFamily="18" charset="0"/>
              </a:rPr>
              <a:t>3. They allow easier analysis.</a:t>
            </a:r>
            <a:endParaRPr lang="en-US" sz="28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800" dirty="0">
                <a:solidFill>
                  <a:prstClr val="black"/>
                </a:solidFill>
                <a:latin typeface="Times New Roman" panose="02020603050405020304" pitchFamily="18" charset="0"/>
                <a:cs typeface="Times New Roman" panose="02020603050405020304" pitchFamily="18" charset="0"/>
              </a:rPr>
              <a:t>4. They help to draw together a reasonable set of conclusions and make reference to previous research.</a:t>
            </a:r>
            <a:endParaRPr lang="en-US" sz="28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11</a:t>
            </a:fld>
            <a:endParaRPr lang="en-US" altLang="en-US"/>
          </a:p>
        </p:txBody>
      </p:sp>
    </p:spTree>
    <p:extLst>
      <p:ext uri="{BB962C8B-B14F-4D97-AF65-F5344CB8AC3E}">
        <p14:creationId xmlns:p14="http://schemas.microsoft.com/office/powerpoint/2010/main" val="3707601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396923"/>
            <a:ext cx="8387213" cy="4572000"/>
          </a:xfrm>
        </p:spPr>
        <p:txBody>
          <a:bodyPr/>
          <a:lstStyle/>
          <a:p>
            <a:pPr marL="0" lvl="0" indent="0"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7. Survey the available literature</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b="1" dirty="0">
                <a:solidFill>
                  <a:prstClr val="black"/>
                </a:solidFill>
                <a:latin typeface="Times New Roman" panose="02020603050405020304" pitchFamily="18" charset="0"/>
                <a:cs typeface="Times New Roman" panose="02020603050405020304" pitchFamily="18" charset="0"/>
              </a:rPr>
              <a:t> </a:t>
            </a:r>
            <a:r>
              <a:rPr lang="en-IN" sz="2400" dirty="0">
                <a:solidFill>
                  <a:prstClr val="black"/>
                </a:solidFill>
                <a:latin typeface="Times New Roman" panose="02020603050405020304" pitchFamily="18" charset="0"/>
                <a:cs typeface="Times New Roman" panose="02020603050405020304" pitchFamily="18" charset="0"/>
              </a:rPr>
              <a:t>All available literature must be surveyed by the researcher before he arrives at a definition of the problem</a:t>
            </a:r>
            <a:r>
              <a:rPr lang="en-IN" sz="2400" dirty="0" smtClean="0">
                <a:solidFill>
                  <a:prstClr val="black"/>
                </a:solidFill>
                <a:latin typeface="Times New Roman" panose="02020603050405020304" pitchFamily="18" charset="0"/>
                <a:cs typeface="Times New Roman" panose="02020603050405020304" pitchFamily="18" charset="0"/>
              </a:rPr>
              <a:t>.</a:t>
            </a: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 It helps to know what studies have already undertaken on related issues.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This also helps the researcher in finding what data and other materials are available which helps the researcher in narrowing the issues in the subarea chosen. </a:t>
            </a:r>
            <a:endParaRPr lang="en-US"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In academic research, it helps the researcher to know if there are certain gaps.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Studies on related problems also throw light on the type of difficulties that may encounter in the present study. </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12</a:t>
            </a:fld>
            <a:endParaRPr lang="en-US" altLang="en-US"/>
          </a:p>
        </p:txBody>
      </p:sp>
    </p:spTree>
    <p:extLst>
      <p:ext uri="{BB962C8B-B14F-4D97-AF65-F5344CB8AC3E}">
        <p14:creationId xmlns:p14="http://schemas.microsoft.com/office/powerpoint/2010/main" val="319544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465161"/>
            <a:ext cx="8510043" cy="4572000"/>
          </a:xfrm>
        </p:spPr>
        <p:txBody>
          <a:bodyPr/>
          <a:lstStyle/>
          <a:p>
            <a:pPr marL="0" lvl="0" indent="0"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8. Rephrase the </a:t>
            </a:r>
            <a:r>
              <a:rPr lang="en-IN" sz="2400" b="1" dirty="0" smtClean="0">
                <a:solidFill>
                  <a:prstClr val="black"/>
                </a:solidFill>
                <a:latin typeface="Times New Roman" panose="02020603050405020304" pitchFamily="18" charset="0"/>
                <a:cs typeface="Times New Roman" panose="02020603050405020304" pitchFamily="18" charset="0"/>
              </a:rPr>
              <a:t>problem</a:t>
            </a:r>
            <a:endParaRPr lang="en-IN" sz="2400" b="1"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Finally, the researcher has to rephrase the research problem into a working preposition.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Once the nature of the problem has been understood, the environment within which the problem has to be studied has been identified, literature survey has been carried, discussion with the research supervisor and the experts has been carried out, rephrasing the problem into </a:t>
            </a:r>
            <a:r>
              <a:rPr lang="en-IN" sz="2400" b="1" dirty="0">
                <a:solidFill>
                  <a:prstClr val="black"/>
                </a:solidFill>
                <a:latin typeface="Times New Roman" panose="02020603050405020304" pitchFamily="18" charset="0"/>
                <a:cs typeface="Times New Roman" panose="02020603050405020304" pitchFamily="18" charset="0"/>
              </a:rPr>
              <a:t>analytical and operational terms </a:t>
            </a:r>
            <a:r>
              <a:rPr lang="en-IN" sz="2400" dirty="0">
                <a:solidFill>
                  <a:prstClr val="black"/>
                </a:solidFill>
                <a:latin typeface="Times New Roman" panose="02020603050405020304" pitchFamily="18" charset="0"/>
                <a:cs typeface="Times New Roman" panose="02020603050405020304" pitchFamily="18" charset="0"/>
              </a:rPr>
              <a:t>is not a difficult task.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Through rephrasing, the researcher puts the research problem in as specific as possible so that it will become operationally viable and will help in the development of working hypothesis. </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13</a:t>
            </a:fld>
            <a:endParaRPr lang="en-US" altLang="en-US"/>
          </a:p>
        </p:txBody>
      </p:sp>
    </p:spTree>
    <p:extLst>
      <p:ext uri="{BB962C8B-B14F-4D97-AF65-F5344CB8AC3E}">
        <p14:creationId xmlns:p14="http://schemas.microsoft.com/office/powerpoint/2010/main" val="319531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355979"/>
            <a:ext cx="8510043" cy="4572000"/>
          </a:xfrm>
        </p:spPr>
        <p:txBody>
          <a:bodyPr/>
          <a:lstStyle/>
          <a:p>
            <a:pPr marL="0" lvl="0" indent="0"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9. Formulate </a:t>
            </a:r>
            <a:r>
              <a:rPr lang="en-IN" sz="2400" b="1" dirty="0" smtClean="0">
                <a:solidFill>
                  <a:prstClr val="black"/>
                </a:solidFill>
                <a:latin typeface="Times New Roman" panose="02020603050405020304" pitchFamily="18" charset="0"/>
                <a:cs typeface="Times New Roman" panose="02020603050405020304" pitchFamily="18" charset="0"/>
              </a:rPr>
              <a:t>objectives</a:t>
            </a:r>
            <a:endParaRPr lang="en-IN" sz="2400" b="1"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next step in defining the research problem is to formulate research objectives which grow out from research questions.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main difference between the research questions and the research objectives is the way in which they are written.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Research questions are transformed into behavioural aims by using action oriented words such as ‘to find out’, ‘to assess’, ‘to examine’, ‘to ascertain’ and ‘to identify’.</a:t>
            </a:r>
            <a:endParaRPr lang="en-US"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Some scholarly researchers suggest to use two types of objectives; </a:t>
            </a:r>
            <a:r>
              <a:rPr lang="en-IN" sz="2400" b="1" dirty="0">
                <a:solidFill>
                  <a:prstClr val="black"/>
                </a:solidFill>
                <a:latin typeface="Times New Roman" panose="02020603050405020304" pitchFamily="18" charset="0"/>
                <a:cs typeface="Times New Roman" panose="02020603050405020304" pitchFamily="18" charset="0"/>
              </a:rPr>
              <a:t>main objectives </a:t>
            </a:r>
            <a:r>
              <a:rPr lang="en-IN" sz="2400" dirty="0">
                <a:solidFill>
                  <a:prstClr val="black"/>
                </a:solidFill>
                <a:latin typeface="Times New Roman" panose="02020603050405020304" pitchFamily="18" charset="0"/>
                <a:cs typeface="Times New Roman" panose="02020603050405020304" pitchFamily="18" charset="0"/>
              </a:rPr>
              <a:t>(also termed general objectives) and </a:t>
            </a:r>
            <a:r>
              <a:rPr lang="en-IN" sz="2400" b="1" dirty="0">
                <a:solidFill>
                  <a:prstClr val="black"/>
                </a:solidFill>
                <a:latin typeface="Times New Roman" panose="02020603050405020304" pitchFamily="18" charset="0"/>
                <a:cs typeface="Times New Roman" panose="02020603050405020304" pitchFamily="18" charset="0"/>
              </a:rPr>
              <a:t>sub objectives </a:t>
            </a:r>
            <a:r>
              <a:rPr lang="en-IN" sz="2400" dirty="0">
                <a:solidFill>
                  <a:prstClr val="black"/>
                </a:solidFill>
                <a:latin typeface="Times New Roman" panose="02020603050405020304" pitchFamily="18" charset="0"/>
                <a:cs typeface="Times New Roman" panose="02020603050405020304" pitchFamily="18" charset="0"/>
              </a:rPr>
              <a:t>(also termed specific objectives). </a:t>
            </a:r>
            <a:r>
              <a:rPr lang="en-IN" sz="2400" b="1" dirty="0">
                <a:solidFill>
                  <a:prstClr val="black"/>
                </a:solidFill>
                <a:latin typeface="Times New Roman" panose="02020603050405020304" pitchFamily="18" charset="0"/>
                <a:cs typeface="Times New Roman" panose="02020603050405020304" pitchFamily="18" charset="0"/>
              </a:rPr>
              <a:t>The main objective is overall thrust of the present study</a:t>
            </a:r>
            <a:r>
              <a:rPr lang="en-IN" sz="2400" dirty="0">
                <a:solidFill>
                  <a:prstClr val="black"/>
                </a:solidFill>
                <a:latin typeface="Times New Roman" panose="02020603050405020304" pitchFamily="18" charset="0"/>
                <a:cs typeface="Times New Roman" panose="02020603050405020304" pitchFamily="18" charset="0"/>
              </a:rPr>
              <a:t>.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b="1" dirty="0">
                <a:solidFill>
                  <a:prstClr val="black"/>
                </a:solidFill>
                <a:latin typeface="Times New Roman" panose="02020603050405020304" pitchFamily="18" charset="0"/>
                <a:cs typeface="Times New Roman" panose="02020603050405020304" pitchFamily="18" charset="0"/>
              </a:rPr>
              <a:t>The sub or the specific objectives are the specific aspects of the topic that the researcher wants to investigate </a:t>
            </a:r>
            <a:r>
              <a:rPr lang="en-IN" sz="2400" dirty="0">
                <a:solidFill>
                  <a:prstClr val="black"/>
                </a:solidFill>
                <a:latin typeface="Times New Roman" panose="02020603050405020304" pitchFamily="18" charset="0"/>
                <a:cs typeface="Times New Roman" panose="02020603050405020304" pitchFamily="18" charset="0"/>
              </a:rPr>
              <a:t>within the main framework of his/her study. Sub objectives as for as possible should be numerically stated and should be worded clearly and unambiguously.</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14</a:t>
            </a:fld>
            <a:endParaRPr lang="en-US" altLang="en-US"/>
          </a:p>
        </p:txBody>
      </p:sp>
    </p:spTree>
    <p:extLst>
      <p:ext uri="{BB962C8B-B14F-4D97-AF65-F5344CB8AC3E}">
        <p14:creationId xmlns:p14="http://schemas.microsoft.com/office/powerpoint/2010/main" val="1524883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478809"/>
            <a:ext cx="8591929" cy="4572000"/>
          </a:xfrm>
        </p:spPr>
        <p:txBody>
          <a:bodyPr/>
          <a:lstStyle/>
          <a:p>
            <a:pPr marL="0" lvl="0" indent="0" algn="just" eaLnBrk="1" fontAlgn="auto" hangingPunct="1">
              <a:spcBef>
                <a:spcPts val="0"/>
              </a:spcBef>
              <a:spcAft>
                <a:spcPts val="0"/>
              </a:spcAft>
              <a:buClrTx/>
              <a:buSzTx/>
              <a:buNone/>
            </a:pPr>
            <a:r>
              <a:rPr lang="en-GB" sz="2400" b="1" dirty="0">
                <a:solidFill>
                  <a:prstClr val="black"/>
                </a:solidFill>
                <a:latin typeface="Times New Roman" panose="02020603050405020304" pitchFamily="18" charset="0"/>
                <a:cs typeface="Times New Roman" panose="02020603050405020304" pitchFamily="18" charset="0"/>
              </a:rPr>
              <a:t>General Objective of the Research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spcBef>
                <a:spcPts val="0"/>
              </a:spcBef>
              <a:spcAft>
                <a:spcPts val="0"/>
              </a:spcAft>
              <a:buClrTx/>
              <a:buSzTx/>
              <a:buNone/>
            </a:pPr>
            <a:r>
              <a:rPr lang="en-GB" sz="2400" dirty="0">
                <a:solidFill>
                  <a:prstClr val="black"/>
                </a:solidFill>
                <a:latin typeface="Times New Roman" panose="02020603050405020304" pitchFamily="18" charset="0"/>
                <a:cs typeface="Times New Roman" panose="02020603050405020304" pitchFamily="18" charset="0"/>
              </a:rPr>
              <a:t>The general objective of the research is to critically evaluate the value chain analysis of tomato in Amhara region of Ethiopia.</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spcBef>
                <a:spcPts val="0"/>
              </a:spcBef>
              <a:spcAft>
                <a:spcPts val="0"/>
              </a:spcAft>
              <a:buClrTx/>
              <a:buSzTx/>
              <a:buNone/>
            </a:pP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spcBef>
                <a:spcPts val="0"/>
              </a:spcBef>
              <a:spcAft>
                <a:spcPts val="0"/>
              </a:spcAft>
              <a:buClrTx/>
              <a:buSzTx/>
              <a:buNone/>
            </a:pPr>
            <a:r>
              <a:rPr lang="en-GB" sz="2400" b="1" dirty="0">
                <a:solidFill>
                  <a:prstClr val="black"/>
                </a:solidFill>
                <a:latin typeface="Times New Roman" panose="02020603050405020304" pitchFamily="18" charset="0"/>
                <a:cs typeface="Times New Roman" panose="02020603050405020304" pitchFamily="18" charset="0"/>
              </a:rPr>
              <a:t>Specific Objectives of the Research </a:t>
            </a:r>
            <a:endParaRPr lang="en-US" sz="2400" dirty="0">
              <a:solidFill>
                <a:prstClr val="black"/>
              </a:solidFill>
              <a:latin typeface="Times New Roman" panose="02020603050405020304" pitchFamily="18" charset="0"/>
              <a:cs typeface="Times New Roman" panose="02020603050405020304" pitchFamily="18" charset="0"/>
            </a:endParaRPr>
          </a:p>
          <a:p>
            <a:pPr marL="214313" lvl="0" indent="-214313" algn="just" eaLnBrk="1" fontAlgn="auto" hangingPunct="1">
              <a:spcBef>
                <a:spcPts val="0"/>
              </a:spcBef>
              <a:spcAft>
                <a:spcPts val="0"/>
              </a:spcAft>
              <a:buClrTx/>
              <a:buSzTx/>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To analyse production and supply of fresh tomato in Ethiopia </a:t>
            </a:r>
            <a:endParaRPr lang="en-US" sz="2400" dirty="0">
              <a:solidFill>
                <a:prstClr val="black"/>
              </a:solidFill>
              <a:latin typeface="Times New Roman" panose="02020603050405020304" pitchFamily="18" charset="0"/>
              <a:cs typeface="Times New Roman" panose="02020603050405020304" pitchFamily="18" charset="0"/>
            </a:endParaRPr>
          </a:p>
          <a:p>
            <a:pPr marL="214313" lvl="0" indent="-214313" algn="just" eaLnBrk="1" fontAlgn="auto" hangingPunct="1">
              <a:spcBef>
                <a:spcPts val="0"/>
              </a:spcBef>
              <a:spcAft>
                <a:spcPts val="0"/>
              </a:spcAft>
              <a:buClrTx/>
              <a:buSzTx/>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To quantify and analyse post-harvest loss/wastage of tomato </a:t>
            </a:r>
            <a:endParaRPr lang="en-US" sz="2400" dirty="0">
              <a:solidFill>
                <a:prstClr val="black"/>
              </a:solidFill>
              <a:latin typeface="Times New Roman" panose="02020603050405020304" pitchFamily="18" charset="0"/>
              <a:cs typeface="Times New Roman" panose="02020603050405020304" pitchFamily="18" charset="0"/>
            </a:endParaRPr>
          </a:p>
          <a:p>
            <a:pPr marL="214313" lvl="0" indent="-214313" algn="just" eaLnBrk="1" fontAlgn="auto" hangingPunct="1">
              <a:spcBef>
                <a:spcPts val="0"/>
              </a:spcBef>
              <a:spcAft>
                <a:spcPts val="0"/>
              </a:spcAft>
              <a:buClrTx/>
              <a:buSzTx/>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To conduct analysis for possible ways to reduce post-harvest loss</a:t>
            </a:r>
            <a:endParaRPr lang="en-US" sz="2400" dirty="0">
              <a:solidFill>
                <a:prstClr val="black"/>
              </a:solidFill>
              <a:latin typeface="Times New Roman" panose="02020603050405020304" pitchFamily="18" charset="0"/>
              <a:cs typeface="Times New Roman" panose="02020603050405020304" pitchFamily="18" charset="0"/>
            </a:endParaRPr>
          </a:p>
          <a:p>
            <a:pPr marL="214313" lvl="0" indent="-214313" algn="just" eaLnBrk="1" fontAlgn="auto" hangingPunct="1">
              <a:spcBef>
                <a:spcPts val="0"/>
              </a:spcBef>
              <a:spcAft>
                <a:spcPts val="0"/>
              </a:spcAft>
              <a:buClrTx/>
              <a:buSzTx/>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To conduct business analysis of tomato paste and dehydrated tomato powder</a:t>
            </a:r>
            <a:endParaRPr lang="en-US" sz="2400" dirty="0">
              <a:solidFill>
                <a:prstClr val="black"/>
              </a:solidFill>
              <a:latin typeface="Times New Roman" panose="02020603050405020304" pitchFamily="18" charset="0"/>
              <a:cs typeface="Times New Roman" panose="02020603050405020304" pitchFamily="18" charset="0"/>
            </a:endParaRPr>
          </a:p>
          <a:p>
            <a:pPr marL="214313" lvl="0" indent="-214313" algn="just" eaLnBrk="1" fontAlgn="auto" hangingPunct="1">
              <a:spcBef>
                <a:spcPts val="0"/>
              </a:spcBef>
              <a:spcAft>
                <a:spcPts val="0"/>
              </a:spcAft>
              <a:buClrTx/>
              <a:buSzTx/>
              <a:buFont typeface="Arial" panose="020B0604020202020204" pitchFamily="34" charset="0"/>
              <a:buChar char="•"/>
            </a:pPr>
            <a:r>
              <a:rPr lang="en-GB" sz="2400" dirty="0">
                <a:solidFill>
                  <a:prstClr val="black"/>
                </a:solidFill>
                <a:latin typeface="Times New Roman" panose="02020603050405020304" pitchFamily="18" charset="0"/>
                <a:cs typeface="Times New Roman" panose="02020603050405020304" pitchFamily="18" charset="0"/>
              </a:rPr>
              <a:t>To prepare a valid procedure and work instructions for the product and the production process </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15</a:t>
            </a:fld>
            <a:endParaRPr lang="en-US" altLang="en-US"/>
          </a:p>
        </p:txBody>
      </p:sp>
    </p:spTree>
    <p:extLst>
      <p:ext uri="{BB962C8B-B14F-4D97-AF65-F5344CB8AC3E}">
        <p14:creationId xmlns:p14="http://schemas.microsoft.com/office/powerpoint/2010/main" val="70934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178559"/>
            <a:ext cx="8564634" cy="4572000"/>
          </a:xfrm>
        </p:spPr>
        <p:txBody>
          <a:bodyPr/>
          <a:lstStyle/>
          <a:p>
            <a:pPr marL="0" lvl="0" indent="0" eaLnBrk="1" fontAlgn="auto" hangingPunct="1">
              <a:lnSpc>
                <a:spcPct val="90000"/>
              </a:lnSpc>
              <a:spcBef>
                <a:spcPts val="1000"/>
              </a:spcBef>
              <a:spcAft>
                <a:spcPts val="0"/>
              </a:spcAft>
              <a:buClrTx/>
              <a:buSzTx/>
              <a:buNone/>
            </a:pPr>
            <a:r>
              <a:rPr lang="en-IN" sz="2400" b="1" dirty="0">
                <a:solidFill>
                  <a:prstClr val="black"/>
                </a:solidFill>
                <a:latin typeface="Calibri" panose="020F0502020204030204"/>
              </a:rPr>
              <a:t>10. </a:t>
            </a:r>
            <a:r>
              <a:rPr lang="en-IN" sz="2000" b="1" dirty="0">
                <a:solidFill>
                  <a:prstClr val="black"/>
                </a:solidFill>
                <a:latin typeface="Calibri" panose="020F0502020204030204"/>
              </a:rPr>
              <a:t>Formulate the research hypotheses</a:t>
            </a: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research hypotheses are the tentative prepositions relating to research questions. </a:t>
            </a: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research hypotheses are based on and derived from research questions. </a:t>
            </a: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In fact, the research questions are interrogative and the research hypotheses are declarative. </a:t>
            </a:r>
          </a:p>
          <a:p>
            <a:pPr marL="600075" lvl="2" indent="-257175" eaLnBrk="1" fontAlgn="auto" hangingPunct="1">
              <a:lnSpc>
                <a:spcPct val="90000"/>
              </a:lnSpc>
              <a:spcBef>
                <a:spcPts val="750"/>
              </a:spcBef>
              <a:spcAft>
                <a:spcPts val="0"/>
              </a:spcAft>
              <a:buClrTx/>
              <a:buSzTx/>
              <a:buFont typeface="Arial" panose="020B0604020202020204" pitchFamily="34" charset="0"/>
              <a:buChar char="•"/>
            </a:pPr>
            <a:r>
              <a:rPr lang="en-IN" sz="2400" b="1" dirty="0">
                <a:solidFill>
                  <a:prstClr val="black"/>
                </a:solidFill>
                <a:latin typeface="Times New Roman" panose="02020603050405020304" pitchFamily="18" charset="0"/>
                <a:cs typeface="Times New Roman" panose="02020603050405020304" pitchFamily="18" charset="0"/>
              </a:rPr>
              <a:t>Research question</a:t>
            </a:r>
            <a:r>
              <a:rPr lang="en-IN" sz="2400" dirty="0">
                <a:solidFill>
                  <a:prstClr val="black"/>
                </a:solidFill>
                <a:latin typeface="Times New Roman" panose="02020603050405020304" pitchFamily="18" charset="0"/>
                <a:cs typeface="Times New Roman" panose="02020603050405020304" pitchFamily="18" charset="0"/>
              </a:rPr>
              <a:t>: Is there difference in the academic performance of boys and girls students</a:t>
            </a:r>
          </a:p>
          <a:p>
            <a:pPr marL="600075" lvl="2" indent="-257175" eaLnBrk="1" fontAlgn="auto" hangingPunct="1">
              <a:lnSpc>
                <a:spcPct val="90000"/>
              </a:lnSpc>
              <a:spcBef>
                <a:spcPts val="750"/>
              </a:spcBef>
              <a:spcAft>
                <a:spcPts val="0"/>
              </a:spcAft>
              <a:buClrTx/>
              <a:buSzTx/>
              <a:buFont typeface="Arial" panose="020B0604020202020204" pitchFamily="34" charset="0"/>
              <a:buChar char="•"/>
            </a:pPr>
            <a:r>
              <a:rPr lang="en-IN" sz="2400" b="1" dirty="0">
                <a:solidFill>
                  <a:prstClr val="black"/>
                </a:solidFill>
                <a:latin typeface="Times New Roman" panose="02020603050405020304" pitchFamily="18" charset="0"/>
                <a:cs typeface="Times New Roman" panose="02020603050405020304" pitchFamily="18" charset="0"/>
              </a:rPr>
              <a:t>Research hypothesis</a:t>
            </a:r>
            <a:r>
              <a:rPr lang="en-IN" sz="2400" dirty="0">
                <a:solidFill>
                  <a:prstClr val="black"/>
                </a:solidFill>
                <a:latin typeface="Times New Roman" panose="02020603050405020304" pitchFamily="18" charset="0"/>
                <a:cs typeface="Times New Roman" panose="02020603050405020304" pitchFamily="18" charset="0"/>
              </a:rPr>
              <a:t>: there is no significant difference in the academic performance of boys and girls students</a:t>
            </a: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research hypotheses aim at answering the research questions. </a:t>
            </a: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400" dirty="0" smtClean="0">
                <a:solidFill>
                  <a:prstClr val="black"/>
                </a:solidFill>
                <a:latin typeface="Times New Roman" panose="02020603050405020304" pitchFamily="18" charset="0"/>
                <a:cs typeface="Times New Roman" panose="02020603050405020304" pitchFamily="18" charset="0"/>
              </a:rPr>
              <a:t>It </a:t>
            </a:r>
            <a:r>
              <a:rPr lang="en-IN" sz="2400" dirty="0">
                <a:solidFill>
                  <a:prstClr val="black"/>
                </a:solidFill>
                <a:latin typeface="Times New Roman" panose="02020603050405020304" pitchFamily="18" charset="0"/>
                <a:cs typeface="Times New Roman" panose="02020603050405020304" pitchFamily="18" charset="0"/>
              </a:rPr>
              <a:t>is not mandatory that every research study should formulate and test research hypotheses. However, in all analytical and experimental studies, hypotheses should be set up in order to give proper direction to research.</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16</a:t>
            </a:fld>
            <a:endParaRPr lang="en-US" altLang="en-US"/>
          </a:p>
        </p:txBody>
      </p:sp>
    </p:spTree>
    <p:extLst>
      <p:ext uri="{BB962C8B-B14F-4D97-AF65-F5344CB8AC3E}">
        <p14:creationId xmlns:p14="http://schemas.microsoft.com/office/powerpoint/2010/main" val="416043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9307" y="355979"/>
            <a:ext cx="8611738" cy="4572000"/>
          </a:xfrm>
        </p:spPr>
        <p:txBody>
          <a:bodyPr/>
          <a:lstStyle/>
          <a:p>
            <a:pPr marL="0" lvl="0" indent="0" algn="ctr"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Meaning of hypothesis</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A hypothesis is an </a:t>
            </a:r>
            <a:r>
              <a:rPr lang="en-IN" sz="2400" b="1" dirty="0">
                <a:solidFill>
                  <a:prstClr val="black"/>
                </a:solidFill>
                <a:latin typeface="Times New Roman" panose="02020603050405020304" pitchFamily="18" charset="0"/>
                <a:cs typeface="Times New Roman" panose="02020603050405020304" pitchFamily="18" charset="0"/>
              </a:rPr>
              <a:t>assumption or supposition to be proved or disproved</a:t>
            </a:r>
            <a:r>
              <a:rPr lang="en-IN" sz="2400" dirty="0">
                <a:solidFill>
                  <a:prstClr val="black"/>
                </a:solidFill>
                <a:latin typeface="Times New Roman" panose="02020603050405020304" pitchFamily="18" charset="0"/>
                <a:cs typeface="Times New Roman" panose="02020603050405020304" pitchFamily="18" charset="0"/>
              </a:rPr>
              <a:t>. It is a formal question that the researcher intends to resolve.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Hypothesis is the principal instrument in research. They guide the research in right direction and decides what type of data to be collected and what type of analysis to be carried</a:t>
            </a:r>
            <a:r>
              <a:rPr lang="en-IN" sz="2400" dirty="0" smtClean="0">
                <a:solidFill>
                  <a:prstClr val="black"/>
                </a:solidFill>
                <a:latin typeface="Times New Roman" panose="02020603050405020304" pitchFamily="18" charset="0"/>
                <a:cs typeface="Times New Roman" panose="02020603050405020304" pitchFamily="18" charset="0"/>
              </a:rPr>
              <a:t>.</a:t>
            </a: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Most of the research studies particularly in social sciences </a:t>
            </a:r>
            <a:r>
              <a:rPr lang="en-IN" sz="2400" b="1" dirty="0">
                <a:solidFill>
                  <a:prstClr val="black"/>
                </a:solidFill>
                <a:latin typeface="Times New Roman" panose="02020603050405020304" pitchFamily="18" charset="0"/>
                <a:cs typeface="Times New Roman" panose="02020603050405020304" pitchFamily="18" charset="0"/>
              </a:rPr>
              <a:t>are carried out with the deliberate object of hypotheses testing</a:t>
            </a:r>
            <a:r>
              <a:rPr lang="en-IN" sz="2400" dirty="0" smtClean="0">
                <a:solidFill>
                  <a:prstClr val="black"/>
                </a:solidFill>
                <a:latin typeface="Times New Roman" panose="02020603050405020304" pitchFamily="18" charset="0"/>
                <a:cs typeface="Times New Roman" panose="02020603050405020304" pitchFamily="18" charset="0"/>
              </a:rPr>
              <a:t>.</a:t>
            </a: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managerial decisions often are based on the testing of hypotheses and the decisions are made on the basis of such tests. </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17</a:t>
            </a:fld>
            <a:endParaRPr lang="en-US" altLang="en-US"/>
          </a:p>
        </p:txBody>
      </p:sp>
    </p:spTree>
    <p:extLst>
      <p:ext uri="{BB962C8B-B14F-4D97-AF65-F5344CB8AC3E}">
        <p14:creationId xmlns:p14="http://schemas.microsoft.com/office/powerpoint/2010/main" val="145926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471" y="492457"/>
            <a:ext cx="8520278" cy="4572000"/>
          </a:xfrm>
        </p:spPr>
        <p:txBody>
          <a:bodyPr/>
          <a:lstStyle/>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800" dirty="0">
                <a:solidFill>
                  <a:prstClr val="black"/>
                </a:solidFill>
                <a:latin typeface="Times New Roman" panose="02020603050405020304" pitchFamily="18" charset="0"/>
                <a:cs typeface="Times New Roman" panose="02020603050405020304" pitchFamily="18" charset="0"/>
              </a:rPr>
              <a:t>The hypothesis testing thus enables the researchers </a:t>
            </a:r>
            <a:r>
              <a:rPr lang="en-IN" sz="2800" b="1" dirty="0">
                <a:solidFill>
                  <a:prstClr val="black"/>
                </a:solidFill>
                <a:latin typeface="Times New Roman" panose="02020603050405020304" pitchFamily="18" charset="0"/>
                <a:cs typeface="Times New Roman" panose="02020603050405020304" pitchFamily="18" charset="0"/>
              </a:rPr>
              <a:t>to make probability statements about population parameter</a:t>
            </a:r>
            <a:r>
              <a:rPr lang="en-IN" sz="2800" dirty="0">
                <a:solidFill>
                  <a:prstClr val="black"/>
                </a:solidFill>
                <a:latin typeface="Times New Roman" panose="02020603050405020304" pitchFamily="18" charset="0"/>
                <a:cs typeface="Times New Roman" panose="02020603050405020304" pitchFamily="18" charset="0"/>
              </a:rPr>
              <a:t>(s).</a:t>
            </a:r>
          </a:p>
          <a:p>
            <a:pPr marL="0" lvl="0" indent="0" algn="just" eaLnBrk="1" fontAlgn="auto" hangingPunct="1">
              <a:lnSpc>
                <a:spcPct val="90000"/>
              </a:lnSpc>
              <a:spcBef>
                <a:spcPts val="1000"/>
              </a:spcBef>
              <a:spcAft>
                <a:spcPts val="0"/>
              </a:spcAft>
              <a:buClrTx/>
              <a:buSzTx/>
              <a:buNone/>
            </a:pPr>
            <a:endParaRPr lang="en-IN" sz="28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800" dirty="0">
                <a:solidFill>
                  <a:prstClr val="black"/>
                </a:solidFill>
                <a:latin typeface="Times New Roman" panose="02020603050405020304" pitchFamily="18" charset="0"/>
                <a:cs typeface="Times New Roman" panose="02020603050405020304" pitchFamily="18" charset="0"/>
              </a:rPr>
              <a:t>The hypothesis may not be proved absolutely, but in practice it is accepted if it has withstood a critical testing.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IN" sz="28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800" dirty="0">
                <a:solidFill>
                  <a:prstClr val="black"/>
                </a:solidFill>
                <a:latin typeface="Times New Roman" panose="02020603050405020304" pitchFamily="18" charset="0"/>
                <a:cs typeface="Times New Roman" panose="02020603050405020304" pitchFamily="18" charset="0"/>
              </a:rPr>
              <a:t>While a hypothesis is useful, it is always not necessary. At times the researcher may be interested in collecting and analysing the data indicating the main characteristics without a hypothesis.</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18</a:t>
            </a:fld>
            <a:endParaRPr lang="en-US" altLang="en-US"/>
          </a:p>
        </p:txBody>
      </p:sp>
    </p:spTree>
    <p:extLst>
      <p:ext uri="{BB962C8B-B14F-4D97-AF65-F5344CB8AC3E}">
        <p14:creationId xmlns:p14="http://schemas.microsoft.com/office/powerpoint/2010/main" val="56085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137613"/>
            <a:ext cx="8516202" cy="5417025"/>
          </a:xfrm>
        </p:spPr>
        <p:txBody>
          <a:bodyPr/>
          <a:lstStyle/>
          <a:p>
            <a:pPr marL="0" lvl="0" indent="0"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Types of hypotheses</a:t>
            </a:r>
          </a:p>
          <a:p>
            <a:pPr marL="0" lvl="0" indent="0" algn="ctr" eaLnBrk="1" fontAlgn="auto" hangingPunct="1">
              <a:lnSpc>
                <a:spcPct val="90000"/>
              </a:lnSpc>
              <a:spcBef>
                <a:spcPts val="1000"/>
              </a:spcBef>
              <a:spcAft>
                <a:spcPts val="0"/>
              </a:spcAft>
              <a:buClrTx/>
              <a:buSzTx/>
              <a:buNone/>
            </a:pPr>
            <a:endParaRPr lang="en-IN" sz="2800" b="1" dirty="0" smtClean="0">
              <a:solidFill>
                <a:prstClr val="black"/>
              </a:solidFill>
              <a:latin typeface="Calibri" panose="020F0502020204030204"/>
            </a:endParaRPr>
          </a:p>
          <a:p>
            <a:pPr marL="0" lvl="0" indent="0" algn="ctr" eaLnBrk="1" fontAlgn="auto" hangingPunct="1">
              <a:lnSpc>
                <a:spcPct val="90000"/>
              </a:lnSpc>
              <a:spcBef>
                <a:spcPts val="1000"/>
              </a:spcBef>
              <a:spcAft>
                <a:spcPts val="0"/>
              </a:spcAft>
              <a:buClrTx/>
              <a:buSzTx/>
              <a:buNone/>
            </a:pPr>
            <a:r>
              <a:rPr lang="en-IN" sz="2800" b="1" dirty="0" smtClean="0">
                <a:solidFill>
                  <a:prstClr val="black"/>
                </a:solidFill>
                <a:latin typeface="Calibri" panose="020F0502020204030204"/>
              </a:rPr>
              <a:t>Null </a:t>
            </a:r>
            <a:r>
              <a:rPr lang="en-IN" sz="2800" b="1" dirty="0">
                <a:solidFill>
                  <a:prstClr val="black"/>
                </a:solidFill>
                <a:latin typeface="Calibri" panose="020F0502020204030204"/>
              </a:rPr>
              <a:t>(</a:t>
            </a:r>
            <a:r>
              <a:rPr lang="en-IN" sz="2800" b="1" dirty="0" err="1">
                <a:solidFill>
                  <a:prstClr val="black"/>
                </a:solidFill>
                <a:latin typeface="Calibri" panose="020F0502020204030204"/>
              </a:rPr>
              <a:t>H</a:t>
            </a:r>
            <a:r>
              <a:rPr lang="en-IN" sz="2800" b="1" baseline="-25000" dirty="0" err="1">
                <a:solidFill>
                  <a:prstClr val="black"/>
                </a:solidFill>
                <a:latin typeface="Calibri" panose="020F0502020204030204"/>
              </a:rPr>
              <a:t>o</a:t>
            </a:r>
            <a:r>
              <a:rPr lang="en-IN" sz="2800" b="1" dirty="0">
                <a:solidFill>
                  <a:prstClr val="black"/>
                </a:solidFill>
                <a:latin typeface="Calibri" panose="020F0502020204030204"/>
              </a:rPr>
              <a:t>) and alternative hypothesis (H</a:t>
            </a:r>
            <a:r>
              <a:rPr lang="en-IN" sz="2800" b="1" baseline="-25000" dirty="0">
                <a:solidFill>
                  <a:prstClr val="black"/>
                </a:solidFill>
                <a:latin typeface="Calibri" panose="020F0502020204030204"/>
              </a:rPr>
              <a:t>1 or </a:t>
            </a:r>
            <a:r>
              <a:rPr lang="en-IN" sz="2800" b="1" dirty="0">
                <a:solidFill>
                  <a:prstClr val="black"/>
                </a:solidFill>
                <a:latin typeface="Calibri" panose="020F0502020204030204"/>
              </a:rPr>
              <a:t>H</a:t>
            </a:r>
            <a:r>
              <a:rPr lang="en-IN" sz="2800" b="1" baseline="-25000" dirty="0">
                <a:solidFill>
                  <a:prstClr val="black"/>
                </a:solidFill>
                <a:latin typeface="Calibri" panose="020F0502020204030204"/>
              </a:rPr>
              <a:t>a</a:t>
            </a:r>
            <a:r>
              <a:rPr lang="en-IN" sz="2800" b="1" dirty="0">
                <a:solidFill>
                  <a:prstClr val="black"/>
                </a:solidFill>
                <a:latin typeface="Calibri" panose="020F0502020204030204"/>
              </a:rPr>
              <a:t>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If the researcher wants to compare method A with method B about its superiority and if he proceeds on the assumption that both methods are equally good, then this assumption is termed as </a:t>
            </a:r>
            <a:r>
              <a:rPr lang="en-IN" sz="2000" b="1" dirty="0">
                <a:solidFill>
                  <a:prstClr val="black"/>
                </a:solidFill>
                <a:latin typeface="Times New Roman" panose="02020603050405020304" pitchFamily="18" charset="0"/>
                <a:cs typeface="Times New Roman" panose="02020603050405020304" pitchFamily="18" charset="0"/>
              </a:rPr>
              <a:t>null hypothesis</a:t>
            </a:r>
            <a:r>
              <a:rPr lang="en-IN" sz="2000" dirty="0">
                <a:solidFill>
                  <a:prstClr val="black"/>
                </a:solidFill>
                <a:latin typeface="Times New Roman" panose="02020603050405020304" pitchFamily="18" charset="0"/>
                <a:cs typeface="Times New Roman" panose="02020603050405020304" pitchFamily="18" charset="0"/>
              </a:rPr>
              <a:t>.</a:t>
            </a:r>
          </a:p>
          <a:p>
            <a:pPr marL="0" lvl="0" indent="0" algn="just" eaLnBrk="1" fontAlgn="auto" hangingPunct="1">
              <a:lnSpc>
                <a:spcPct val="90000"/>
              </a:lnSpc>
              <a:spcBef>
                <a:spcPts val="1000"/>
              </a:spcBef>
              <a:spcAft>
                <a:spcPts val="0"/>
              </a:spcAft>
              <a:buClrTx/>
              <a:buSzTx/>
              <a:buNone/>
            </a:pPr>
            <a:endParaRPr lang="en-IN" sz="20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As against this, he may think that method A is superior (or method B is inferior), he is then stating what is known as </a:t>
            </a:r>
            <a:r>
              <a:rPr lang="en-IN" sz="2000" b="1" dirty="0">
                <a:solidFill>
                  <a:prstClr val="black"/>
                </a:solidFill>
                <a:latin typeface="Times New Roman" panose="02020603050405020304" pitchFamily="18" charset="0"/>
                <a:cs typeface="Times New Roman" panose="02020603050405020304" pitchFamily="18" charset="0"/>
              </a:rPr>
              <a:t>alternative hypothesis</a:t>
            </a:r>
            <a:r>
              <a:rPr lang="en-IN" sz="2000" dirty="0">
                <a:solidFill>
                  <a:prstClr val="black"/>
                </a:solidFill>
                <a:latin typeface="Times New Roman" panose="02020603050405020304" pitchFamily="18" charset="0"/>
                <a:cs typeface="Times New Roman" panose="02020603050405020304" pitchFamily="18" charset="0"/>
              </a:rPr>
              <a:t>.</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IN" sz="20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Suppose the researcher wants to test the hypothesis that the population mean (µ) is equal to the hypothesised mean (µ</a:t>
            </a:r>
            <a:r>
              <a:rPr lang="en-IN" sz="2000" baseline="-25000" dirty="0">
                <a:solidFill>
                  <a:prstClr val="black"/>
                </a:solidFill>
                <a:latin typeface="Times New Roman" panose="02020603050405020304" pitchFamily="18" charset="0"/>
                <a:cs typeface="Times New Roman" panose="02020603050405020304" pitchFamily="18" charset="0"/>
              </a:rPr>
              <a:t>H0</a:t>
            </a:r>
            <a:r>
              <a:rPr lang="en-IN" sz="2000" dirty="0">
                <a:solidFill>
                  <a:prstClr val="black"/>
                </a:solidFill>
                <a:latin typeface="Times New Roman" panose="02020603050405020304" pitchFamily="18" charset="0"/>
                <a:cs typeface="Times New Roman" panose="02020603050405020304" pitchFamily="18" charset="0"/>
              </a:rPr>
              <a:t>) = 200. Then one can say that the null hypothesis is that the population mean is equal to the hypothesised mean 200 and symbolically he can expres</a:t>
            </a:r>
            <a:r>
              <a:rPr lang="en-IN" sz="2400" dirty="0">
                <a:solidFill>
                  <a:prstClr val="black"/>
                </a:solidFill>
                <a:latin typeface="Times New Roman" panose="02020603050405020304" pitchFamily="18" charset="0"/>
                <a:cs typeface="Times New Roman" panose="02020603050405020304" pitchFamily="18" charset="0"/>
              </a:rPr>
              <a:t>s it as:</a:t>
            </a:r>
          </a:p>
          <a:p>
            <a:pPr marL="0" lvl="0" indent="0"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	H</a:t>
            </a:r>
            <a:r>
              <a:rPr lang="en-IN" sz="2400" baseline="-25000" dirty="0">
                <a:solidFill>
                  <a:prstClr val="black"/>
                </a:solidFill>
                <a:latin typeface="Times New Roman" panose="02020603050405020304" pitchFamily="18" charset="0"/>
                <a:cs typeface="Times New Roman" panose="02020603050405020304" pitchFamily="18" charset="0"/>
              </a:rPr>
              <a:t>0 </a:t>
            </a:r>
            <a:r>
              <a:rPr lang="en-IN" sz="2400" dirty="0">
                <a:solidFill>
                  <a:prstClr val="black"/>
                </a:solidFill>
                <a:latin typeface="Times New Roman" panose="02020603050405020304" pitchFamily="18" charset="0"/>
                <a:cs typeface="Times New Roman" panose="02020603050405020304" pitchFamily="18" charset="0"/>
              </a:rPr>
              <a:t>: µ = µ</a:t>
            </a:r>
            <a:r>
              <a:rPr lang="en-IN" sz="2400" baseline="-25000" dirty="0">
                <a:solidFill>
                  <a:prstClr val="black"/>
                </a:solidFill>
                <a:latin typeface="Times New Roman" panose="02020603050405020304" pitchFamily="18" charset="0"/>
                <a:cs typeface="Times New Roman" panose="02020603050405020304" pitchFamily="18" charset="0"/>
              </a:rPr>
              <a:t>H0</a:t>
            </a:r>
            <a:r>
              <a:rPr lang="en-IN" sz="2400" dirty="0">
                <a:solidFill>
                  <a:prstClr val="black"/>
                </a:solidFill>
                <a:latin typeface="Times New Roman" panose="02020603050405020304" pitchFamily="18" charset="0"/>
                <a:cs typeface="Times New Roman" panose="02020603050405020304" pitchFamily="18" charset="0"/>
              </a:rPr>
              <a:t> = 200</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19</a:t>
            </a:fld>
            <a:endParaRPr lang="en-US" altLang="en-US"/>
          </a:p>
        </p:txBody>
      </p:sp>
    </p:spTree>
    <p:extLst>
      <p:ext uri="{BB962C8B-B14F-4D97-AF65-F5344CB8AC3E}">
        <p14:creationId xmlns:p14="http://schemas.microsoft.com/office/powerpoint/2010/main" val="145876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928" y="787055"/>
            <a:ext cx="8211312" cy="568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160" y="1124712"/>
            <a:ext cx="7092696" cy="1815882"/>
          </a:xfrm>
          <a:prstGeom prst="rect">
            <a:avLst/>
          </a:prstGeom>
          <a:noFill/>
          <a:effectLst>
            <a:outerShdw blurRad="63500" sx="102000" sy="102000" algn="ctr" rotWithShape="0">
              <a:prstClr val="black">
                <a:alpha val="40000"/>
              </a:prstClr>
            </a:outerShdw>
          </a:effectLst>
        </p:spPr>
        <p:txBody>
          <a:bodyPr wrap="square" rtlCol="0">
            <a:spAutoFit/>
          </a:bodyPr>
          <a:lstStyle/>
          <a:p>
            <a:pPr fontAlgn="base">
              <a:spcBef>
                <a:spcPct val="0"/>
              </a:spcBef>
              <a:spcAft>
                <a:spcPct val="0"/>
              </a:spcAft>
            </a:pPr>
            <a:r>
              <a:rPr lang="en-US" sz="4000" b="1" dirty="0">
                <a:solidFill>
                  <a:srgbClr val="C00000"/>
                </a:solidFill>
                <a:latin typeface="Arial" panose="020B0604020202020204" pitchFamily="34" charset="0"/>
                <a:ea typeface="Calibri" panose="020F0502020204030204"/>
                <a:cs typeface="Times New Roman" panose="02020603050405020304"/>
              </a:rPr>
              <a:t>A problem properly stated</a:t>
            </a:r>
          </a:p>
          <a:p>
            <a:pPr fontAlgn="base">
              <a:spcBef>
                <a:spcPct val="0"/>
              </a:spcBef>
              <a:spcAft>
                <a:spcPct val="0"/>
              </a:spcAft>
            </a:pPr>
            <a:r>
              <a:rPr lang="en-US" sz="4000" b="1" dirty="0">
                <a:solidFill>
                  <a:srgbClr val="C00000"/>
                </a:solidFill>
                <a:latin typeface="Arial" panose="020B0604020202020204" pitchFamily="34" charset="0"/>
                <a:ea typeface="Calibri" panose="020F0502020204030204"/>
                <a:cs typeface="Times New Roman" panose="02020603050405020304"/>
              </a:rPr>
              <a:t>is half solved.</a:t>
            </a:r>
          </a:p>
          <a:p>
            <a:pPr fontAlgn="base">
              <a:spcBef>
                <a:spcPct val="0"/>
              </a:spcBef>
              <a:spcAft>
                <a:spcPct val="0"/>
              </a:spcAft>
            </a:pPr>
            <a:r>
              <a:rPr lang="en-US" sz="3200" b="1" dirty="0">
                <a:solidFill>
                  <a:srgbClr val="C00000"/>
                </a:solidFill>
                <a:latin typeface="Arial" panose="020B0604020202020204" pitchFamily="34" charset="0"/>
                <a:ea typeface="Calibri" panose="020F0502020204030204"/>
                <a:cs typeface="Times New Roman" panose="02020603050405020304"/>
              </a:rPr>
              <a:t>				John Dewey</a:t>
            </a:r>
          </a:p>
        </p:txBody>
      </p:sp>
      <p:sp>
        <p:nvSpPr>
          <p:cNvPr id="5" name="Rectangle 4"/>
          <p:cNvSpPr/>
          <p:nvPr/>
        </p:nvSpPr>
        <p:spPr>
          <a:xfrm>
            <a:off x="1371600" y="217219"/>
            <a:ext cx="6601968" cy="492443"/>
          </a:xfrm>
          <a:prstGeom prst="rect">
            <a:avLst/>
          </a:prstGeom>
        </p:spPr>
        <p:txBody>
          <a:bodyPr wrap="square">
            <a:spAutoFit/>
          </a:bodyPr>
          <a:lstStyle/>
          <a:p>
            <a:pPr algn="ctr" fontAlgn="base">
              <a:spcBef>
                <a:spcPct val="0"/>
              </a:spcBef>
              <a:spcAft>
                <a:spcPct val="0"/>
              </a:spcAft>
            </a:pPr>
            <a:r>
              <a:rPr lang="en-US" sz="2600" b="1" dirty="0">
                <a:solidFill>
                  <a:srgbClr val="0A3250"/>
                </a:solidFill>
                <a:latin typeface="Times New Roman" panose="02020603050405020304" pitchFamily="18" charset="0"/>
                <a:cs typeface="Times New Roman" panose="02020603050405020304" pitchFamily="18" charset="0"/>
              </a:rPr>
              <a:t>Defining a Research Problem</a:t>
            </a:r>
          </a:p>
        </p:txBody>
      </p:sp>
    </p:spTree>
    <p:extLst>
      <p:ext uri="{BB962C8B-B14F-4D97-AF65-F5344CB8AC3E}">
        <p14:creationId xmlns:p14="http://schemas.microsoft.com/office/powerpoint/2010/main" val="22202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2955" y="219501"/>
            <a:ext cx="8557146" cy="4572000"/>
          </a:xfrm>
        </p:spPr>
        <p:txBody>
          <a:bodyPr/>
          <a:lstStyle/>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If the sample results do not support this null hypothesis, the researcher should conclude that something else (i.e., alternative, </a:t>
            </a:r>
            <a:r>
              <a:rPr lang="en-IN" sz="2400" dirty="0">
                <a:solidFill>
                  <a:prstClr val="black"/>
                </a:solidFill>
                <a:latin typeface="Times New Roman" panose="02020603050405020304" pitchFamily="18" charset="0"/>
                <a:ea typeface="Times New Roman"/>
                <a:cs typeface="Times New Roman" panose="02020603050405020304" pitchFamily="18" charset="0"/>
              </a:rPr>
              <a:t>H</a:t>
            </a:r>
            <a:r>
              <a:rPr lang="en-IN" sz="2400" baseline="-25000" dirty="0">
                <a:solidFill>
                  <a:prstClr val="black"/>
                </a:solidFill>
                <a:latin typeface="Times New Roman" panose="02020603050405020304" pitchFamily="18" charset="0"/>
                <a:ea typeface="Times New Roman"/>
                <a:cs typeface="Times New Roman" panose="02020603050405020304" pitchFamily="18" charset="0"/>
              </a:rPr>
              <a:t>1 </a:t>
            </a:r>
            <a:r>
              <a:rPr lang="en-IN" sz="2400" dirty="0">
                <a:solidFill>
                  <a:prstClr val="black"/>
                </a:solidFill>
                <a:latin typeface="Times New Roman" panose="02020603050405020304" pitchFamily="18" charset="0"/>
                <a:cs typeface="Times New Roman" panose="02020603050405020304" pitchFamily="18" charset="0"/>
              </a:rPr>
              <a:t>or </a:t>
            </a:r>
            <a:r>
              <a:rPr lang="en-IN" sz="2400" dirty="0">
                <a:solidFill>
                  <a:prstClr val="black"/>
                </a:solidFill>
                <a:latin typeface="Times New Roman" panose="02020603050405020304" pitchFamily="18" charset="0"/>
                <a:ea typeface="Times New Roman"/>
                <a:cs typeface="Times New Roman" panose="02020603050405020304" pitchFamily="18" charset="0"/>
              </a:rPr>
              <a:t>H</a:t>
            </a:r>
            <a:r>
              <a:rPr lang="en-IN" sz="2400" baseline="-25000" dirty="0">
                <a:solidFill>
                  <a:prstClr val="black"/>
                </a:solidFill>
                <a:latin typeface="Times New Roman" panose="02020603050405020304" pitchFamily="18" charset="0"/>
                <a:ea typeface="Times New Roman"/>
                <a:cs typeface="Times New Roman" panose="02020603050405020304" pitchFamily="18" charset="0"/>
              </a:rPr>
              <a:t>a</a:t>
            </a:r>
            <a:r>
              <a:rPr lang="en-IN" sz="2400" dirty="0">
                <a:solidFill>
                  <a:prstClr val="black"/>
                </a:solidFill>
                <a:latin typeface="Times New Roman" panose="02020603050405020304" pitchFamily="18" charset="0"/>
                <a:cs typeface="Times New Roman" panose="02020603050405020304" pitchFamily="18" charset="0"/>
              </a:rPr>
              <a:t>) is true. What he concludes rejecting the null hypothesis is known as alternative hypothesis.</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set of alternatives to the null hypothesis is known as alternative hypothesis. If the researcher accepts H</a:t>
            </a:r>
            <a:r>
              <a:rPr lang="en-IN" sz="2400" baseline="-25000" dirty="0">
                <a:solidFill>
                  <a:prstClr val="black"/>
                </a:solidFill>
                <a:latin typeface="Times New Roman" panose="02020603050405020304" pitchFamily="18" charset="0"/>
                <a:cs typeface="Times New Roman" panose="02020603050405020304" pitchFamily="18" charset="0"/>
              </a:rPr>
              <a:t>0</a:t>
            </a:r>
            <a:r>
              <a:rPr lang="en-IN" sz="2400" dirty="0">
                <a:solidFill>
                  <a:prstClr val="black"/>
                </a:solidFill>
                <a:latin typeface="Times New Roman" panose="02020603050405020304" pitchFamily="18" charset="0"/>
                <a:cs typeface="Times New Roman" panose="02020603050405020304" pitchFamily="18" charset="0"/>
              </a:rPr>
              <a:t>, he will be rejecting H</a:t>
            </a:r>
            <a:r>
              <a:rPr lang="en-IN" sz="2400" baseline="-25000" dirty="0">
                <a:solidFill>
                  <a:prstClr val="black"/>
                </a:solidFill>
                <a:latin typeface="Times New Roman" panose="02020603050405020304" pitchFamily="18" charset="0"/>
                <a:cs typeface="Times New Roman" panose="02020603050405020304" pitchFamily="18" charset="0"/>
              </a:rPr>
              <a:t>1</a:t>
            </a:r>
            <a:r>
              <a:rPr lang="en-IN" sz="2400" dirty="0">
                <a:solidFill>
                  <a:prstClr val="black"/>
                </a:solidFill>
                <a:latin typeface="Times New Roman" panose="02020603050405020304" pitchFamily="18" charset="0"/>
                <a:cs typeface="Times New Roman" panose="02020603050405020304" pitchFamily="18" charset="0"/>
              </a:rPr>
              <a:t> and if he accepts H</a:t>
            </a:r>
            <a:r>
              <a:rPr lang="en-IN" sz="2400" baseline="-25000" dirty="0">
                <a:solidFill>
                  <a:prstClr val="black"/>
                </a:solidFill>
                <a:latin typeface="Times New Roman" panose="02020603050405020304" pitchFamily="18" charset="0"/>
                <a:cs typeface="Times New Roman" panose="02020603050405020304" pitchFamily="18" charset="0"/>
              </a:rPr>
              <a:t>1</a:t>
            </a:r>
            <a:r>
              <a:rPr lang="en-IN" sz="2400" dirty="0">
                <a:solidFill>
                  <a:prstClr val="black"/>
                </a:solidFill>
                <a:latin typeface="Times New Roman" panose="02020603050405020304" pitchFamily="18" charset="0"/>
                <a:cs typeface="Times New Roman" panose="02020603050405020304" pitchFamily="18" charset="0"/>
              </a:rPr>
              <a:t>, he will be rejecting H</a:t>
            </a:r>
            <a:r>
              <a:rPr lang="en-IN" sz="2400" baseline="-25000" dirty="0">
                <a:solidFill>
                  <a:prstClr val="black"/>
                </a:solidFill>
                <a:latin typeface="Times New Roman" panose="02020603050405020304" pitchFamily="18" charset="0"/>
                <a:cs typeface="Times New Roman" panose="02020603050405020304" pitchFamily="18" charset="0"/>
              </a:rPr>
              <a:t>0</a:t>
            </a:r>
            <a:r>
              <a:rPr lang="en-IN" sz="2400" dirty="0">
                <a:solidFill>
                  <a:prstClr val="black"/>
                </a:solidFill>
                <a:latin typeface="Times New Roman" panose="02020603050405020304" pitchFamily="18" charset="0"/>
                <a:cs typeface="Times New Roman" panose="02020603050405020304" pitchFamily="18" charset="0"/>
              </a:rPr>
              <a:t>. For H</a:t>
            </a:r>
            <a:r>
              <a:rPr lang="en-IN" sz="2400" baseline="-25000" dirty="0">
                <a:solidFill>
                  <a:prstClr val="black"/>
                </a:solidFill>
                <a:latin typeface="Times New Roman" panose="02020603050405020304" pitchFamily="18" charset="0"/>
                <a:cs typeface="Times New Roman" panose="02020603050405020304" pitchFamily="18" charset="0"/>
              </a:rPr>
              <a:t>0 </a:t>
            </a:r>
            <a:r>
              <a:rPr lang="en-IN" sz="2400" dirty="0">
                <a:solidFill>
                  <a:prstClr val="black"/>
                </a:solidFill>
                <a:latin typeface="Times New Roman" panose="02020603050405020304" pitchFamily="18" charset="0"/>
                <a:cs typeface="Times New Roman" panose="02020603050405020304" pitchFamily="18" charset="0"/>
              </a:rPr>
              <a:t>: µ = µ</a:t>
            </a:r>
            <a:r>
              <a:rPr lang="en-IN" sz="2400" baseline="-25000" dirty="0">
                <a:solidFill>
                  <a:prstClr val="black"/>
                </a:solidFill>
                <a:latin typeface="Times New Roman" panose="02020603050405020304" pitchFamily="18" charset="0"/>
                <a:cs typeface="Times New Roman" panose="02020603050405020304" pitchFamily="18" charset="0"/>
              </a:rPr>
              <a:t>H0</a:t>
            </a:r>
            <a:r>
              <a:rPr lang="en-IN" sz="2400" dirty="0">
                <a:solidFill>
                  <a:prstClr val="black"/>
                </a:solidFill>
                <a:latin typeface="Times New Roman" panose="02020603050405020304" pitchFamily="18" charset="0"/>
                <a:cs typeface="Times New Roman" panose="02020603050405020304" pitchFamily="18" charset="0"/>
              </a:rPr>
              <a:t> = 200, he may consider three possible alternative hypotheses as below.</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20</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3311972885"/>
              </p:ext>
            </p:extLst>
          </p:nvPr>
        </p:nvGraphicFramePr>
        <p:xfrm>
          <a:off x="1000010" y="3688897"/>
          <a:ext cx="6889173" cy="2502353"/>
        </p:xfrm>
        <a:graphic>
          <a:graphicData uri="http://schemas.openxmlformats.org/drawingml/2006/table">
            <a:tbl>
              <a:tblPr firstRow="1" bandRow="1"/>
              <a:tblGrid>
                <a:gridCol w="1880755">
                  <a:extLst>
                    <a:ext uri="{9D8B030D-6E8A-4147-A177-3AD203B41FA5}">
                      <a16:colId xmlns:a16="http://schemas.microsoft.com/office/drawing/2014/main" xmlns="" val="20000"/>
                    </a:ext>
                  </a:extLst>
                </a:gridCol>
                <a:gridCol w="5008418">
                  <a:extLst>
                    <a:ext uri="{9D8B030D-6E8A-4147-A177-3AD203B41FA5}">
                      <a16:colId xmlns:a16="http://schemas.microsoft.com/office/drawing/2014/main" xmlns="" val="20001"/>
                    </a:ext>
                  </a:extLst>
                </a:gridCol>
              </a:tblGrid>
              <a:tr h="578358">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0"/>
                        </a:spcAft>
                      </a:pPr>
                      <a:r>
                        <a:rPr lang="en-IN" sz="1700" dirty="0">
                          <a:latin typeface="Times New Roman"/>
                          <a:ea typeface="Times New Roman"/>
                          <a:cs typeface="Times New Roman"/>
                        </a:rPr>
                        <a:t>Alternative hypotheses</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lnSpc>
                          <a:spcPct val="115000"/>
                        </a:lnSpc>
                        <a:spcAft>
                          <a:spcPts val="0"/>
                        </a:spcAft>
                      </a:pPr>
                      <a:r>
                        <a:rPr lang="en-IN" sz="1700" dirty="0">
                          <a:latin typeface="Times New Roman"/>
                          <a:ea typeface="Times New Roman"/>
                          <a:cs typeface="Times New Roman"/>
                        </a:rPr>
                        <a:t>Meaning</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xmlns="" val="10000"/>
                  </a:ext>
                </a:extLst>
              </a:tr>
              <a:tr h="714701">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nSpc>
                          <a:spcPct val="115000"/>
                        </a:lnSpc>
                        <a:spcAft>
                          <a:spcPts val="0"/>
                        </a:spcAft>
                      </a:pPr>
                      <a:r>
                        <a:rPr lang="en-IN" sz="1700" dirty="0" smtClean="0">
                          <a:latin typeface="Times New Roman"/>
                          <a:ea typeface="Times New Roman"/>
                          <a:cs typeface="Times New Roman"/>
                        </a:rPr>
                        <a:t>H</a:t>
                      </a:r>
                      <a:r>
                        <a:rPr lang="en-IN" sz="1700" baseline="-25000" dirty="0">
                          <a:latin typeface="Times New Roman"/>
                          <a:ea typeface="Times New Roman"/>
                          <a:cs typeface="Times New Roman"/>
                        </a:rPr>
                        <a:t>1</a:t>
                      </a:r>
                      <a:r>
                        <a:rPr lang="en-IN" sz="1700" baseline="-25000" dirty="0" smtClean="0">
                          <a:latin typeface="Times New Roman"/>
                          <a:ea typeface="Times New Roman"/>
                          <a:cs typeface="Times New Roman"/>
                        </a:rPr>
                        <a:t> </a:t>
                      </a:r>
                      <a:r>
                        <a:rPr lang="en-IN" sz="1700" dirty="0">
                          <a:latin typeface="Times New Roman"/>
                          <a:ea typeface="Times New Roman"/>
                          <a:cs typeface="Times New Roman"/>
                        </a:rPr>
                        <a:t>: µ ≠ µ</a:t>
                      </a:r>
                      <a:r>
                        <a:rPr lang="en-IN" sz="1700" baseline="-25000" dirty="0">
                          <a:latin typeface="Times New Roman"/>
                          <a:ea typeface="Times New Roman"/>
                          <a:cs typeface="Times New Roman"/>
                        </a:rPr>
                        <a:t>H0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just">
                        <a:lnSpc>
                          <a:spcPct val="115000"/>
                        </a:lnSpc>
                        <a:spcAft>
                          <a:spcPts val="0"/>
                        </a:spcAft>
                      </a:pPr>
                      <a:r>
                        <a:rPr lang="en-IN" sz="1700" dirty="0">
                          <a:latin typeface="Times New Roman"/>
                          <a:ea typeface="Times New Roman"/>
                          <a:cs typeface="Times New Roman"/>
                        </a:rPr>
                        <a:t>The alternative hypothesis is that the population mean is not equal to 200 i.e., may be more or less than 200.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1"/>
                  </a:ext>
                </a:extLst>
              </a:tr>
              <a:tr h="578358">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nSpc>
                          <a:spcPct val="115000"/>
                        </a:lnSpc>
                        <a:spcAft>
                          <a:spcPts val="0"/>
                        </a:spcAft>
                      </a:pPr>
                      <a:r>
                        <a:rPr lang="en-IN" sz="1700" dirty="0" smtClean="0">
                          <a:latin typeface="Times New Roman"/>
                          <a:ea typeface="Times New Roman"/>
                          <a:cs typeface="Times New Roman"/>
                        </a:rPr>
                        <a:t>H</a:t>
                      </a:r>
                      <a:r>
                        <a:rPr lang="en-IN" sz="1700" baseline="-25000" dirty="0">
                          <a:latin typeface="Times New Roman"/>
                          <a:ea typeface="Times New Roman"/>
                          <a:cs typeface="Times New Roman"/>
                        </a:rPr>
                        <a:t>1</a:t>
                      </a:r>
                      <a:r>
                        <a:rPr lang="en-IN" sz="1700" baseline="-25000" dirty="0" smtClean="0">
                          <a:latin typeface="Times New Roman"/>
                          <a:ea typeface="Times New Roman"/>
                          <a:cs typeface="Times New Roman"/>
                        </a:rPr>
                        <a:t> </a:t>
                      </a:r>
                      <a:r>
                        <a:rPr lang="en-IN" sz="1700" dirty="0">
                          <a:latin typeface="Times New Roman"/>
                          <a:ea typeface="Times New Roman"/>
                          <a:cs typeface="Times New Roman"/>
                        </a:rPr>
                        <a:t>: µ </a:t>
                      </a:r>
                      <a:r>
                        <a:rPr lang="en-IN" sz="1700" dirty="0" smtClean="0">
                          <a:latin typeface="Times New Roman"/>
                          <a:ea typeface="Times New Roman"/>
                          <a:cs typeface="Times New Roman"/>
                        </a:rPr>
                        <a:t>&gt; </a:t>
                      </a:r>
                      <a:r>
                        <a:rPr lang="en-IN" sz="1700" dirty="0">
                          <a:latin typeface="Times New Roman"/>
                          <a:ea typeface="Times New Roman"/>
                          <a:cs typeface="Times New Roman"/>
                        </a:rPr>
                        <a:t>µ</a:t>
                      </a:r>
                      <a:r>
                        <a:rPr lang="en-IN" sz="1700" baseline="-25000" dirty="0">
                          <a:latin typeface="Times New Roman"/>
                          <a:ea typeface="Times New Roman"/>
                          <a:cs typeface="Times New Roman"/>
                        </a:rPr>
                        <a:t>H0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just">
                        <a:lnSpc>
                          <a:spcPct val="115000"/>
                        </a:lnSpc>
                        <a:spcAft>
                          <a:spcPts val="0"/>
                        </a:spcAft>
                      </a:pPr>
                      <a:r>
                        <a:rPr lang="en-IN" sz="1700" dirty="0">
                          <a:latin typeface="Times New Roman"/>
                          <a:ea typeface="Times New Roman"/>
                          <a:cs typeface="Times New Roman"/>
                        </a:rPr>
                        <a:t>The alternative hypothesis is that the population mean is greater than 200.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578358">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nSpc>
                          <a:spcPct val="115000"/>
                        </a:lnSpc>
                        <a:spcAft>
                          <a:spcPts val="0"/>
                        </a:spcAft>
                      </a:pPr>
                      <a:r>
                        <a:rPr lang="en-IN" sz="1700" dirty="0" smtClean="0">
                          <a:latin typeface="Times New Roman"/>
                          <a:ea typeface="Times New Roman"/>
                          <a:cs typeface="Times New Roman"/>
                        </a:rPr>
                        <a:t>H</a:t>
                      </a:r>
                      <a:r>
                        <a:rPr lang="en-IN" sz="1700" baseline="-25000" dirty="0">
                          <a:latin typeface="Times New Roman"/>
                          <a:ea typeface="Times New Roman"/>
                          <a:cs typeface="Times New Roman"/>
                        </a:rPr>
                        <a:t>1</a:t>
                      </a:r>
                      <a:r>
                        <a:rPr lang="en-IN" sz="1700" baseline="-25000" dirty="0" smtClean="0">
                          <a:latin typeface="Times New Roman"/>
                          <a:ea typeface="Times New Roman"/>
                          <a:cs typeface="Times New Roman"/>
                        </a:rPr>
                        <a:t> </a:t>
                      </a:r>
                      <a:r>
                        <a:rPr lang="en-IN" sz="1700" dirty="0">
                          <a:latin typeface="Times New Roman"/>
                          <a:ea typeface="Times New Roman"/>
                          <a:cs typeface="Times New Roman"/>
                        </a:rPr>
                        <a:t>: µ &lt; µ</a:t>
                      </a:r>
                      <a:r>
                        <a:rPr lang="en-IN" sz="1700" baseline="-25000" dirty="0">
                          <a:latin typeface="Times New Roman"/>
                          <a:ea typeface="Times New Roman"/>
                          <a:cs typeface="Times New Roman"/>
                        </a:rPr>
                        <a:t>H0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just">
                        <a:lnSpc>
                          <a:spcPct val="115000"/>
                        </a:lnSpc>
                        <a:spcAft>
                          <a:spcPts val="0"/>
                        </a:spcAft>
                      </a:pPr>
                      <a:r>
                        <a:rPr lang="en-IN" sz="1700" dirty="0">
                          <a:latin typeface="Times New Roman"/>
                          <a:ea typeface="Times New Roman"/>
                          <a:cs typeface="Times New Roman"/>
                        </a:rPr>
                        <a:t>The alternative hypothesis is that the population mean is less than 200.</a:t>
                      </a:r>
                      <a:endParaRPr lang="en-IN" sz="1700" dirty="0">
                        <a:latin typeface="Calibri"/>
                        <a:ea typeface="Times New Roman"/>
                        <a:cs typeface="Times New Roman"/>
                      </a:endParaRPr>
                    </a:p>
                  </a:txBody>
                  <a:tcPr marL="51435" marR="514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2693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6049" y="301388"/>
            <a:ext cx="8697699" cy="4572000"/>
          </a:xfrm>
        </p:spPr>
        <p:txBody>
          <a:bodyPr/>
          <a:lstStyle/>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Calibri" panose="020F0502020204030204"/>
              </a:rPr>
              <a:t> </a:t>
            </a:r>
            <a:r>
              <a:rPr lang="en-IN" sz="2000" dirty="0">
                <a:solidFill>
                  <a:prstClr val="black"/>
                </a:solidFill>
                <a:latin typeface="Times New Roman" panose="02020603050405020304" pitchFamily="18" charset="0"/>
                <a:cs typeface="Times New Roman" panose="02020603050405020304" pitchFamily="18" charset="0"/>
              </a:rPr>
              <a:t>The alternative hypothesis is the one which the researcher wishes to prove and the null hypothesis is the one which the researcher wishes to disprove. That means the null hypothesis is the one which the researcher wishes to reject and the alternative hypothesis represents all other possibilities.</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In general, the null hypotheses states no difference or no relation. Few examples of null and alternative hypotheses are given below;</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 </a:t>
            </a:r>
            <a:r>
              <a:rPr lang="en-IN" sz="2000" dirty="0">
                <a:solidFill>
                  <a:prstClr val="black"/>
                </a:solidFill>
                <a:latin typeface="Times New Roman" panose="02020603050405020304" pitchFamily="18" charset="0"/>
                <a:ea typeface="Times New Roman"/>
                <a:cs typeface="Times New Roman" panose="02020603050405020304" pitchFamily="18" charset="0"/>
              </a:rPr>
              <a:t>H</a:t>
            </a:r>
            <a:r>
              <a:rPr lang="en-IN" sz="2000" baseline="-25000" dirty="0">
                <a:solidFill>
                  <a:prstClr val="black"/>
                </a:solidFill>
                <a:latin typeface="Times New Roman" panose="02020603050405020304" pitchFamily="18" charset="0"/>
                <a:ea typeface="Times New Roman"/>
                <a:cs typeface="Times New Roman" panose="02020603050405020304" pitchFamily="18" charset="0"/>
              </a:rPr>
              <a:t>0</a:t>
            </a:r>
            <a:r>
              <a:rPr lang="en-IN" sz="2000" dirty="0">
                <a:solidFill>
                  <a:prstClr val="black"/>
                </a:solidFill>
                <a:latin typeface="Times New Roman" panose="02020603050405020304" pitchFamily="18" charset="0"/>
                <a:ea typeface="Times New Roman"/>
                <a:cs typeface="Times New Roman" panose="02020603050405020304" pitchFamily="18" charset="0"/>
              </a:rPr>
              <a:t> : There is no significant difference in academic performance between boys and girl students</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ea typeface="Times New Roman"/>
                <a:cs typeface="Times New Roman" panose="02020603050405020304" pitchFamily="18" charset="0"/>
              </a:rPr>
              <a:t> H</a:t>
            </a:r>
            <a:r>
              <a:rPr lang="en-IN" sz="2000" baseline="-25000" dirty="0">
                <a:solidFill>
                  <a:prstClr val="black"/>
                </a:solidFill>
                <a:latin typeface="Times New Roman" panose="02020603050405020304" pitchFamily="18" charset="0"/>
                <a:ea typeface="Times New Roman"/>
                <a:cs typeface="Times New Roman" panose="02020603050405020304" pitchFamily="18" charset="0"/>
              </a:rPr>
              <a:t>1</a:t>
            </a:r>
            <a:r>
              <a:rPr lang="en-IN" sz="2000" dirty="0">
                <a:solidFill>
                  <a:prstClr val="black"/>
                </a:solidFill>
                <a:latin typeface="Times New Roman" panose="02020603050405020304" pitchFamily="18" charset="0"/>
                <a:ea typeface="Times New Roman"/>
                <a:cs typeface="Times New Roman" panose="02020603050405020304" pitchFamily="18" charset="0"/>
              </a:rPr>
              <a:t> : There is significant difference in academic performance between boys and girl students</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ea typeface="Times New Roman"/>
                <a:cs typeface="Times New Roman" panose="02020603050405020304" pitchFamily="18" charset="0"/>
              </a:rPr>
              <a:t>H</a:t>
            </a:r>
            <a:r>
              <a:rPr lang="en-IN" sz="2000" baseline="-25000" dirty="0">
                <a:solidFill>
                  <a:prstClr val="black"/>
                </a:solidFill>
                <a:latin typeface="Times New Roman" panose="02020603050405020304" pitchFamily="18" charset="0"/>
                <a:ea typeface="Times New Roman"/>
                <a:cs typeface="Times New Roman" panose="02020603050405020304" pitchFamily="18" charset="0"/>
              </a:rPr>
              <a:t>0</a:t>
            </a:r>
            <a:r>
              <a:rPr lang="en-IN" sz="2000" dirty="0">
                <a:solidFill>
                  <a:prstClr val="black"/>
                </a:solidFill>
                <a:latin typeface="Times New Roman" panose="02020603050405020304" pitchFamily="18" charset="0"/>
                <a:ea typeface="Times New Roman"/>
                <a:cs typeface="Times New Roman" panose="02020603050405020304" pitchFamily="18" charset="0"/>
              </a:rPr>
              <a:t> : There is no significant relation between training and performance of employees</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ea typeface="Times New Roman"/>
                <a:cs typeface="Times New Roman" panose="02020603050405020304" pitchFamily="18" charset="0"/>
              </a:rPr>
              <a:t> H</a:t>
            </a:r>
            <a:r>
              <a:rPr lang="en-IN" sz="2000" baseline="-25000" dirty="0">
                <a:solidFill>
                  <a:prstClr val="black"/>
                </a:solidFill>
                <a:latin typeface="Times New Roman" panose="02020603050405020304" pitchFamily="18" charset="0"/>
                <a:ea typeface="Times New Roman"/>
                <a:cs typeface="Times New Roman" panose="02020603050405020304" pitchFamily="18" charset="0"/>
              </a:rPr>
              <a:t>1</a:t>
            </a:r>
            <a:r>
              <a:rPr lang="en-IN" sz="2000" dirty="0">
                <a:solidFill>
                  <a:prstClr val="black"/>
                </a:solidFill>
                <a:latin typeface="Times New Roman" panose="02020603050405020304" pitchFamily="18" charset="0"/>
                <a:ea typeface="Times New Roman"/>
                <a:cs typeface="Times New Roman" panose="02020603050405020304" pitchFamily="18" charset="0"/>
              </a:rPr>
              <a:t> : There is significant relation between training and performance of </a:t>
            </a:r>
            <a:r>
              <a:rPr lang="en-IN" sz="2000" dirty="0" smtClean="0">
                <a:solidFill>
                  <a:prstClr val="black"/>
                </a:solidFill>
                <a:latin typeface="Times New Roman" panose="02020603050405020304" pitchFamily="18" charset="0"/>
                <a:ea typeface="Times New Roman"/>
                <a:cs typeface="Times New Roman" panose="02020603050405020304" pitchFamily="18" charset="0"/>
              </a:rPr>
              <a:t>employees</a:t>
            </a:r>
            <a:endParaRPr lang="en-IN" sz="20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Null hypothesis should always be specific i.e., it should not state about or approximately a certain value.</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000" dirty="0">
                <a:solidFill>
                  <a:prstClr val="black"/>
                </a:solidFill>
                <a:latin typeface="Times New Roman" panose="02020603050405020304" pitchFamily="18" charset="0"/>
                <a:cs typeface="Times New Roman" panose="02020603050405020304" pitchFamily="18" charset="0"/>
              </a:rPr>
              <a:t>Researcher proceeds on the basis of null hypothesis keeping in mind the alternative hypothesis in view.</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21</a:t>
            </a:fld>
            <a:endParaRPr lang="en-US" altLang="en-US"/>
          </a:p>
        </p:txBody>
      </p:sp>
    </p:spTree>
    <p:extLst>
      <p:ext uri="{BB962C8B-B14F-4D97-AF65-F5344CB8AC3E}">
        <p14:creationId xmlns:p14="http://schemas.microsoft.com/office/powerpoint/2010/main" val="14063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342332"/>
            <a:ext cx="8550986" cy="4572000"/>
          </a:xfrm>
        </p:spPr>
        <p:txBody>
          <a:bodyPr/>
          <a:lstStyle/>
          <a:p>
            <a:pPr marL="0" lvl="0" indent="0"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CHARACTERISTICS OF HYPOTHESIS</a:t>
            </a:r>
          </a:p>
          <a:p>
            <a:pPr marL="385763" lvl="0" indent="-385763" algn="just" eaLnBrk="1" fontAlgn="auto" hangingPunct="1">
              <a:lnSpc>
                <a:spcPct val="90000"/>
              </a:lnSpc>
              <a:spcBef>
                <a:spcPts val="1000"/>
              </a:spcBef>
              <a:spcAft>
                <a:spcPts val="0"/>
              </a:spcAft>
              <a:buClrTx/>
              <a:buSzTx/>
              <a:buFont typeface="Arial" panose="020B0604020202020204" pitchFamily="34" charset="0"/>
              <a:buAutoNum type="arabicPeriod"/>
            </a:pPr>
            <a:r>
              <a:rPr lang="en-IN" sz="2400" b="1" dirty="0">
                <a:solidFill>
                  <a:prstClr val="black"/>
                </a:solidFill>
                <a:latin typeface="Times New Roman" panose="02020603050405020304" pitchFamily="18" charset="0"/>
                <a:cs typeface="Times New Roman" panose="02020603050405020304" pitchFamily="18" charset="0"/>
              </a:rPr>
              <a:t>Hypothesis should be clear and precise</a:t>
            </a:r>
            <a:r>
              <a:rPr lang="en-IN" sz="2400" dirty="0">
                <a:solidFill>
                  <a:prstClr val="black"/>
                </a:solidFill>
                <a:latin typeface="Times New Roman" panose="02020603050405020304" pitchFamily="18" charset="0"/>
                <a:cs typeface="Times New Roman" panose="02020603050405020304" pitchFamily="18" charset="0"/>
              </a:rPr>
              <a:t>. The type of data to be collected and the type of analysis to be adapted to large extent depends on the hypothesis. </a:t>
            </a:r>
          </a:p>
          <a:p>
            <a:pPr marL="385763" lvl="0" indent="-385763"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	Care should be taken by the researcher in using the words in formulating the hypothesis. Some words may have several meanings. The researcher may use a word in one context but it may mean different to different people. For example, “dispose”. </a:t>
            </a:r>
          </a:p>
          <a:p>
            <a:pPr marL="385763" lvl="0" indent="-385763"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2.   Hypothesis should be capable of testing</a:t>
            </a:r>
            <a:r>
              <a:rPr lang="en-IN" sz="2400" dirty="0">
                <a:solidFill>
                  <a:prstClr val="black"/>
                </a:solidFill>
                <a:latin typeface="Times New Roman" panose="02020603050405020304" pitchFamily="18" charset="0"/>
                <a:cs typeface="Times New Roman" panose="02020603050405020304" pitchFamily="18" charset="0"/>
              </a:rPr>
              <a:t>. Many research studies have bogged down because of un-testable hypotheses. Further hypothesis should be amenable to testing within a reasonable time.</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22</a:t>
            </a:fld>
            <a:endParaRPr lang="en-US" altLang="en-US"/>
          </a:p>
        </p:txBody>
      </p:sp>
    </p:spTree>
    <p:extLst>
      <p:ext uri="{BB962C8B-B14F-4D97-AF65-F5344CB8AC3E}">
        <p14:creationId xmlns:p14="http://schemas.microsoft.com/office/powerpoint/2010/main" val="198388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451513"/>
            <a:ext cx="8455451" cy="4572000"/>
          </a:xfrm>
        </p:spPr>
        <p:txBody>
          <a:bodyPr/>
          <a:lstStyle/>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3. </a:t>
            </a:r>
            <a:r>
              <a:rPr lang="en-IN" sz="2400" b="1" dirty="0">
                <a:solidFill>
                  <a:prstClr val="black"/>
                </a:solidFill>
                <a:latin typeface="Times New Roman" panose="02020603050405020304" pitchFamily="18" charset="0"/>
                <a:cs typeface="Times New Roman" panose="02020603050405020304" pitchFamily="18" charset="0"/>
              </a:rPr>
              <a:t>Hypothesis should state relationship between variables</a:t>
            </a:r>
            <a:r>
              <a:rPr lang="en-IN" sz="2400" dirty="0">
                <a:solidFill>
                  <a:prstClr val="black"/>
                </a:solidFill>
                <a:latin typeface="Times New Roman" panose="02020603050405020304" pitchFamily="18" charset="0"/>
                <a:cs typeface="Times New Roman" panose="02020603050405020304" pitchFamily="18" charset="0"/>
              </a:rPr>
              <a:t>, if it happens to be a relational hypothesis. For example, a hypothesis “there is positive association between the extent of training and the performance of employees”.</a:t>
            </a:r>
          </a:p>
          <a:p>
            <a:pPr marL="0" lvl="0" indent="0" algn="just" eaLnBrk="1" fontAlgn="auto" hangingPunct="1">
              <a:lnSpc>
                <a:spcPct val="90000"/>
              </a:lnSpc>
              <a:spcBef>
                <a:spcPts val="1000"/>
              </a:spcBef>
              <a:spcAft>
                <a:spcPts val="0"/>
              </a:spcAft>
              <a:buClrTx/>
              <a:buSzTx/>
              <a:buNone/>
            </a:pPr>
            <a:endParaRPr lang="en-IN" sz="24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4. As far as possible, </a:t>
            </a:r>
            <a:r>
              <a:rPr lang="en-IN" sz="2400" b="1" dirty="0">
                <a:solidFill>
                  <a:prstClr val="black"/>
                </a:solidFill>
                <a:latin typeface="Times New Roman" panose="02020603050405020304" pitchFamily="18" charset="0"/>
                <a:cs typeface="Times New Roman" panose="02020603050405020304" pitchFamily="18" charset="0"/>
              </a:rPr>
              <a:t>hypothesis should be stated in most simple terms</a:t>
            </a:r>
            <a:r>
              <a:rPr lang="en-IN" sz="2400" dirty="0">
                <a:solidFill>
                  <a:prstClr val="black"/>
                </a:solidFill>
                <a:latin typeface="Times New Roman" panose="02020603050405020304" pitchFamily="18" charset="0"/>
                <a:cs typeface="Times New Roman" panose="02020603050405020304" pitchFamily="18" charset="0"/>
              </a:rPr>
              <a:t> so that it is easily understood by all concerned. One has to keep in mind that simplicity of hypothesis is nothing to do with significance.</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23</a:t>
            </a:fld>
            <a:endParaRPr lang="en-US" altLang="en-US"/>
          </a:p>
        </p:txBody>
      </p:sp>
    </p:spTree>
    <p:extLst>
      <p:ext uri="{BB962C8B-B14F-4D97-AF65-F5344CB8AC3E}">
        <p14:creationId xmlns:p14="http://schemas.microsoft.com/office/powerpoint/2010/main" val="335861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304801"/>
            <a:ext cx="7696200" cy="584775"/>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pPr>
            <a:r>
              <a:rPr lang="en-GB" sz="3200" b="1" dirty="0" smtClean="0">
                <a:solidFill>
                  <a:prstClr val="black"/>
                </a:solidFill>
                <a:latin typeface="Arial" charset="0"/>
              </a:rPr>
              <a:t>The Research Proposal Writing</a:t>
            </a:r>
            <a:endParaRPr lang="en-GB" sz="3200" b="1" dirty="0">
              <a:solidFill>
                <a:prstClr val="black"/>
              </a:solidFill>
              <a:latin typeface="Arial" charset="0"/>
            </a:endParaRPr>
          </a:p>
        </p:txBody>
      </p:sp>
      <p:sp>
        <p:nvSpPr>
          <p:cNvPr id="7171" name="Text Box 3"/>
          <p:cNvSpPr txBox="1">
            <a:spLocks noChangeArrowheads="1"/>
          </p:cNvSpPr>
          <p:nvPr/>
        </p:nvSpPr>
        <p:spPr bwMode="auto">
          <a:xfrm>
            <a:off x="457200" y="1143000"/>
            <a:ext cx="8382000" cy="4563301"/>
          </a:xfrm>
          <a:prstGeom prst="rect">
            <a:avLst/>
          </a:prstGeom>
          <a:noFill/>
          <a:ln w="9525">
            <a:noFill/>
            <a:miter lim="800000"/>
            <a:headEnd/>
            <a:tailEnd/>
          </a:ln>
          <a:effectLst/>
        </p:spPr>
        <p:txBody>
          <a:bodyPr wrap="square">
            <a:spAutoFit/>
          </a:bodyPr>
          <a:lstStyle/>
          <a:p>
            <a:pPr marL="365760" indent="-256032" algn="just" fontAlgn="base">
              <a:lnSpc>
                <a:spcPct val="90000"/>
              </a:lnSpc>
              <a:spcBef>
                <a:spcPts val="400"/>
              </a:spcBef>
              <a:buClr>
                <a:srgbClr val="4F81BD"/>
              </a:buClr>
              <a:buSzPct val="68000"/>
              <a:buFont typeface="Wingdings 3"/>
              <a:buChar char=""/>
            </a:pP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The </a:t>
            </a:r>
            <a:r>
              <a:rPr lang="en-GB" sz="2800" dirty="0">
                <a:solidFill>
                  <a:srgbClr val="FF0000"/>
                </a:solidFill>
                <a:latin typeface="Times New Roman" panose="02020603050405020304" pitchFamily="18" charset="0"/>
                <a:ea typeface="Tahoma" pitchFamily="34" charset="0"/>
                <a:cs typeface="Times New Roman" panose="02020603050405020304" pitchFamily="18" charset="0"/>
              </a:rPr>
              <a:t>research proposal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is the key </a:t>
            </a:r>
            <a:r>
              <a:rPr lang="en-GB" sz="2800" dirty="0">
                <a:solidFill>
                  <a:srgbClr val="FF0000"/>
                </a:solidFill>
                <a:latin typeface="Times New Roman" panose="02020603050405020304" pitchFamily="18" charset="0"/>
                <a:ea typeface="Tahoma" pitchFamily="34" charset="0"/>
                <a:cs typeface="Times New Roman" panose="02020603050405020304" pitchFamily="18" charset="0"/>
              </a:rPr>
              <a:t>‘gateway’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details of how your research will be conducted</a:t>
            </a:r>
          </a:p>
          <a:p>
            <a:pPr marL="365760" indent="-256032" algn="just" fontAlgn="base">
              <a:lnSpc>
                <a:spcPct val="90000"/>
              </a:lnSpc>
              <a:spcBef>
                <a:spcPts val="400"/>
              </a:spcBef>
              <a:buClr>
                <a:srgbClr val="4F81BD"/>
              </a:buClr>
              <a:buSzPct val="68000"/>
              <a:buFont typeface="Wingdings 3"/>
              <a:buChar char=""/>
            </a:pP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document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to your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Thesis.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It sets out the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main</a:t>
            </a:r>
            <a:endParaRPr lang="en-GB" sz="2800" dirty="0">
              <a:solidFill>
                <a:prstClr val="black"/>
              </a:solidFill>
              <a:latin typeface="Times New Roman" panose="02020603050405020304" pitchFamily="18" charset="0"/>
              <a:ea typeface="Tahoma" pitchFamily="34" charset="0"/>
              <a:cs typeface="Times New Roman" panose="02020603050405020304" pitchFamily="18" charset="0"/>
            </a:endParaRPr>
          </a:p>
          <a:p>
            <a:pPr marL="365760" indent="-256032" algn="just" fontAlgn="base">
              <a:lnSpc>
                <a:spcPct val="90000"/>
              </a:lnSpc>
              <a:spcBef>
                <a:spcPts val="400"/>
              </a:spcBef>
              <a:buClr>
                <a:srgbClr val="4F81BD"/>
              </a:buClr>
              <a:buSzPct val="68000"/>
              <a:buFont typeface="Wingdings 3"/>
              <a:buChar char=""/>
            </a:pP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In many universities the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dissertation/Thesis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cannot be progressed until a supervisor has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been allocated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and the research proposal agreed between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a student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and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his/her supervisor</a:t>
            </a:r>
          </a:p>
          <a:p>
            <a:pPr marL="365760" indent="-256032" algn="just" fontAlgn="base">
              <a:lnSpc>
                <a:spcPct val="90000"/>
              </a:lnSpc>
              <a:spcBef>
                <a:spcPts val="400"/>
              </a:spcBef>
              <a:buClr>
                <a:srgbClr val="4F81BD"/>
              </a:buClr>
              <a:buSzPct val="68000"/>
              <a:buFont typeface="Wingdings 3"/>
              <a:buChar char=""/>
            </a:pPr>
            <a:endParaRPr lang="en-GB" sz="2800" dirty="0">
              <a:solidFill>
                <a:prstClr val="black"/>
              </a:solidFill>
              <a:latin typeface="Times New Roman" panose="02020603050405020304" pitchFamily="18" charset="0"/>
              <a:ea typeface="Tahoma" pitchFamily="34" charset="0"/>
              <a:cs typeface="Times New Roman" panose="02020603050405020304" pitchFamily="18" charset="0"/>
            </a:endParaRPr>
          </a:p>
          <a:p>
            <a:pPr marL="365760" indent="-256032" algn="just" fontAlgn="base">
              <a:lnSpc>
                <a:spcPct val="90000"/>
              </a:lnSpc>
              <a:spcBef>
                <a:spcPts val="400"/>
              </a:spcBef>
              <a:buClr>
                <a:srgbClr val="4F81BD"/>
              </a:buClr>
              <a:buSzPct val="68000"/>
              <a:buFont typeface="Wingdings 3"/>
              <a:buChar char=""/>
            </a:pP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It is also a key document in </a:t>
            </a:r>
            <a:r>
              <a:rPr lang="en-GB" sz="2800" dirty="0">
                <a:solidFill>
                  <a:srgbClr val="FF0000"/>
                </a:solidFill>
                <a:latin typeface="Times New Roman" panose="02020603050405020304" pitchFamily="18" charset="0"/>
                <a:ea typeface="Tahoma" pitchFamily="34" charset="0"/>
                <a:cs typeface="Times New Roman" panose="02020603050405020304" pitchFamily="18" charset="0"/>
              </a:rPr>
              <a:t>formulating and crystallising your topic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ideas into a ‘do-able’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dissertation</a:t>
            </a:r>
            <a:endParaRPr lang="en-GB" sz="2800" dirty="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13325FD-8FAF-4A04-9DDF-384B8FADEF0F}"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662362301"/>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0"/>
            <a:ext cx="7867650" cy="523220"/>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pPr>
            <a:r>
              <a:rPr lang="en-GB" sz="2800" b="1" dirty="0" smtClean="0">
                <a:solidFill>
                  <a:prstClr val="black"/>
                </a:solidFill>
                <a:latin typeface="Arial" charset="0"/>
              </a:rPr>
              <a:t>Purpose </a:t>
            </a:r>
            <a:endParaRPr lang="en-GB" sz="2800" b="1" dirty="0">
              <a:solidFill>
                <a:prstClr val="black"/>
              </a:solidFill>
              <a:latin typeface="Arial" charset="0"/>
            </a:endParaRPr>
          </a:p>
        </p:txBody>
      </p:sp>
      <p:sp>
        <p:nvSpPr>
          <p:cNvPr id="8195" name="Text Box 3"/>
          <p:cNvSpPr txBox="1">
            <a:spLocks noChangeArrowheads="1"/>
          </p:cNvSpPr>
          <p:nvPr/>
        </p:nvSpPr>
        <p:spPr bwMode="auto">
          <a:xfrm>
            <a:off x="381000" y="523220"/>
            <a:ext cx="8763000" cy="6210931"/>
          </a:xfrm>
          <a:prstGeom prst="rect">
            <a:avLst/>
          </a:prstGeom>
          <a:noFill/>
          <a:ln w="9525">
            <a:noFill/>
            <a:miter lim="800000"/>
            <a:headEnd/>
            <a:tailEnd/>
          </a:ln>
          <a:effectLst/>
        </p:spPr>
        <p:txBody>
          <a:bodyPr wrap="square">
            <a:spAutoFit/>
          </a:bodyPr>
          <a:lstStyle/>
          <a:p>
            <a:pPr marL="457200" indent="-457200" eaLnBrk="0" fontAlgn="base" hangingPunct="0">
              <a:spcBef>
                <a:spcPct val="20000"/>
              </a:spcBef>
              <a:spcAft>
                <a:spcPct val="0"/>
              </a:spcAft>
              <a:buClr>
                <a:prstClr val="black"/>
              </a:buClr>
              <a:buSzPct val="75000"/>
              <a:buFont typeface="Wingdings" pitchFamily="2" charset="2"/>
              <a:buChar char="Ø"/>
            </a:pP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Organising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and developing your topic ideas</a:t>
            </a:r>
          </a:p>
          <a:p>
            <a:pPr marL="342900" indent="-342900" eaLnBrk="0" fontAlgn="base" hangingPunct="0">
              <a:spcBef>
                <a:spcPct val="20000"/>
              </a:spcBef>
              <a:spcAft>
                <a:spcPct val="0"/>
              </a:spcAft>
              <a:buClr>
                <a:prstClr val="black"/>
              </a:buClr>
              <a:buSzPct val="75000"/>
              <a:buFont typeface="Wingdings" pitchFamily="2" charset="2"/>
              <a:buChar char="Ø"/>
            </a:pP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  Testing the scope of the research</a:t>
            </a:r>
          </a:p>
          <a:p>
            <a:pPr marL="342900" indent="-342900" eaLnBrk="0" fontAlgn="base" hangingPunct="0">
              <a:spcBef>
                <a:spcPct val="20000"/>
              </a:spcBef>
              <a:spcAft>
                <a:spcPct val="0"/>
              </a:spcAft>
              <a:buClr>
                <a:prstClr val="black"/>
              </a:buClr>
              <a:buSzPct val="75000"/>
              <a:buFont typeface="Wingdings" pitchFamily="2" charset="2"/>
              <a:buChar char="Ø"/>
            </a:pP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  Identifying an appropriate supervisor</a:t>
            </a:r>
          </a:p>
          <a:p>
            <a:pPr marL="342900" indent="-342900" eaLnBrk="0" fontAlgn="base" hangingPunct="0">
              <a:spcBef>
                <a:spcPct val="20000"/>
              </a:spcBef>
              <a:spcAft>
                <a:spcPct val="0"/>
              </a:spcAft>
              <a:buClr>
                <a:prstClr val="black"/>
              </a:buClr>
              <a:buSzPct val="75000"/>
              <a:buFont typeface="Wingdings" pitchFamily="2" charset="2"/>
              <a:buChar char="Ø"/>
            </a:pP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  Convincing others on the merit of your idea</a:t>
            </a:r>
          </a:p>
          <a:p>
            <a:pPr marL="342900" indent="-342900" eaLnBrk="0" fontAlgn="base" hangingPunct="0">
              <a:spcBef>
                <a:spcPct val="20000"/>
              </a:spcBef>
              <a:spcAft>
                <a:spcPct val="0"/>
              </a:spcAft>
              <a:buClr>
                <a:prstClr val="black"/>
              </a:buClr>
              <a:buSzPct val="75000"/>
              <a:buFont typeface="Wingdings" pitchFamily="2" charset="2"/>
              <a:buChar char="Ø"/>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  Serves </a:t>
            </a:r>
            <a:r>
              <a:rPr lang="en-US" sz="2800" dirty="0">
                <a:solidFill>
                  <a:prstClr val="black"/>
                </a:solidFill>
                <a:latin typeface="Times New Roman" panose="02020603050405020304" pitchFamily="18" charset="0"/>
                <a:ea typeface="Tahoma" pitchFamily="34" charset="0"/>
                <a:cs typeface="Times New Roman" panose="02020603050405020304" pitchFamily="18" charset="0"/>
              </a:rPr>
              <a:t>as a contract between the researcher </a:t>
            </a: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and sponsor</a:t>
            </a:r>
            <a:endPar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endParaRPr>
          </a:p>
          <a:p>
            <a:pPr marL="342900" indent="-342900" eaLnBrk="0" fontAlgn="base" hangingPunct="0">
              <a:spcBef>
                <a:spcPct val="20000"/>
              </a:spcBef>
              <a:spcAft>
                <a:spcPct val="0"/>
              </a:spcAft>
              <a:buClr>
                <a:prstClr val="black"/>
              </a:buClr>
              <a:buSzPct val="75000"/>
              <a:buFont typeface="Wingdings" pitchFamily="2" charset="2"/>
              <a:buChar char="Ø"/>
            </a:pP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Initiating the research process</a:t>
            </a:r>
          </a:p>
          <a:p>
            <a:pPr marL="342900" indent="-342900" eaLnBrk="0" fontAlgn="base" hangingPunct="0">
              <a:spcBef>
                <a:spcPct val="20000"/>
              </a:spcBef>
              <a:spcAft>
                <a:spcPct val="0"/>
              </a:spcAft>
              <a:buClr>
                <a:prstClr val="black"/>
              </a:buClr>
              <a:buSzPct val="75000"/>
              <a:buFont typeface="Wingdings" pitchFamily="2" charset="2"/>
              <a:buChar char="Ø"/>
            </a:pP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  Being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a basis on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which </a:t>
            </a:r>
            <a:r>
              <a:rPr lang="en-GB" sz="2800" dirty="0">
                <a:solidFill>
                  <a:prstClr val="black"/>
                </a:solidFill>
                <a:latin typeface="Times New Roman" panose="02020603050405020304" pitchFamily="18" charset="0"/>
                <a:ea typeface="Tahoma" pitchFamily="34" charset="0"/>
                <a:cs typeface="Times New Roman" panose="02020603050405020304" pitchFamily="18" charset="0"/>
              </a:rPr>
              <a:t>to develop your </a:t>
            </a:r>
            <a:r>
              <a:rPr lang="en-GB" sz="2800" dirty="0" smtClean="0">
                <a:solidFill>
                  <a:prstClr val="black"/>
                </a:solidFill>
                <a:latin typeface="Times New Roman" panose="02020603050405020304" pitchFamily="18" charset="0"/>
                <a:ea typeface="Tahoma" pitchFamily="34" charset="0"/>
                <a:cs typeface="Times New Roman" panose="02020603050405020304" pitchFamily="18" charset="0"/>
              </a:rPr>
              <a:t>research</a:t>
            </a:r>
          </a:p>
          <a:p>
            <a:pPr marL="342900" indent="-342900" eaLnBrk="0" fontAlgn="base" hangingPunct="0">
              <a:spcBef>
                <a:spcPct val="20000"/>
              </a:spcBef>
              <a:spcAft>
                <a:spcPct val="0"/>
              </a:spcAft>
              <a:buClr>
                <a:prstClr val="black"/>
              </a:buClr>
              <a:buSzPct val="75000"/>
              <a:buFont typeface="Wingdings" pitchFamily="2" charset="2"/>
              <a:buChar char="Ø"/>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  To make the reader to understand:-</a:t>
            </a:r>
          </a:p>
          <a:p>
            <a:pPr marL="800100" lvl="1" indent="-342900" eaLnBrk="0" fontAlgn="base" hangingPunct="0">
              <a:spcBef>
                <a:spcPct val="20000"/>
              </a:spcBef>
              <a:spcAft>
                <a:spcPct val="0"/>
              </a:spcAft>
              <a:buClr>
                <a:prstClr val="black"/>
              </a:buClr>
              <a:buSzPct val="75000"/>
              <a:buFont typeface="Arial" pitchFamily="34" charset="0"/>
              <a:buChar char="•"/>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What you are going to do</a:t>
            </a:r>
          </a:p>
          <a:p>
            <a:pPr marL="800100" lvl="1" indent="-342900" eaLnBrk="0" fontAlgn="base" hangingPunct="0">
              <a:spcBef>
                <a:spcPct val="20000"/>
              </a:spcBef>
              <a:spcAft>
                <a:spcPct val="0"/>
              </a:spcAft>
              <a:buClr>
                <a:prstClr val="black"/>
              </a:buClr>
              <a:buSzPct val="75000"/>
              <a:buFont typeface="Arial" pitchFamily="34" charset="0"/>
              <a:buChar char="•"/>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Objectives of the research</a:t>
            </a:r>
          </a:p>
          <a:p>
            <a:pPr marL="800100" lvl="1" indent="-342900" eaLnBrk="0" fontAlgn="base" hangingPunct="0">
              <a:spcBef>
                <a:spcPct val="20000"/>
              </a:spcBef>
              <a:spcAft>
                <a:spcPct val="0"/>
              </a:spcAft>
              <a:buClr>
                <a:prstClr val="black"/>
              </a:buClr>
              <a:buSzPct val="75000"/>
              <a:buFont typeface="Arial" pitchFamily="34" charset="0"/>
              <a:buChar char="•"/>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Methodology</a:t>
            </a:r>
          </a:p>
          <a:p>
            <a:pPr marL="800100" lvl="1" indent="-342900" eaLnBrk="0" fontAlgn="base" hangingPunct="0">
              <a:spcBef>
                <a:spcPct val="20000"/>
              </a:spcBef>
              <a:spcAft>
                <a:spcPct val="0"/>
              </a:spcAft>
              <a:buClr>
                <a:prstClr val="black"/>
              </a:buClr>
              <a:buSzPct val="75000"/>
              <a:buFont typeface="Arial" pitchFamily="34" charset="0"/>
              <a:buChar char="•"/>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Expected output</a:t>
            </a:r>
          </a:p>
        </p:txBody>
      </p:sp>
      <p:sp>
        <p:nvSpPr>
          <p:cNvPr id="4" name="Slide Number Placeholder 3"/>
          <p:cNvSpPr>
            <a:spLocks noGrp="1"/>
          </p:cNvSpPr>
          <p:nvPr>
            <p:ph type="sldNum" sz="quarter" idx="12"/>
          </p:nvPr>
        </p:nvSpPr>
        <p:spPr/>
        <p:txBody>
          <a:bodyPr/>
          <a:lstStyle/>
          <a:p>
            <a:pPr>
              <a:defRPr/>
            </a:pPr>
            <a:fld id="{213325FD-8FAF-4A04-9DDF-384B8FADEF0F}"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3069801199"/>
      </p:ext>
    </p:extLst>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563562"/>
          </a:xfrm>
        </p:spPr>
        <p:txBody>
          <a:bodyPr>
            <a:noAutofit/>
          </a:bodyPr>
          <a:lstStyle/>
          <a:p>
            <a:r>
              <a:rPr lang="en-US" sz="3200" b="1" dirty="0">
                <a:solidFill>
                  <a:schemeClr val="tx1"/>
                </a:solidFill>
                <a:latin typeface="Tahoma" pitchFamily="34" charset="0"/>
                <a:ea typeface="Tahoma" pitchFamily="34" charset="0"/>
                <a:cs typeface="Tahoma" pitchFamily="34" charset="0"/>
              </a:rPr>
              <a:t>Before </a:t>
            </a:r>
            <a:r>
              <a:rPr lang="en-US" sz="3200" b="1" dirty="0" smtClean="0">
                <a:solidFill>
                  <a:schemeClr val="tx1"/>
                </a:solidFill>
                <a:latin typeface="Tahoma" pitchFamily="34" charset="0"/>
                <a:ea typeface="Tahoma" pitchFamily="34" charset="0"/>
                <a:cs typeface="Tahoma" pitchFamily="34" charset="0"/>
              </a:rPr>
              <a:t>start writing</a:t>
            </a:r>
            <a:r>
              <a:rPr lang="en-US" sz="3200" b="1" dirty="0">
                <a:solidFill>
                  <a:schemeClr val="tx1"/>
                </a:solidFill>
                <a:latin typeface="Tahoma" pitchFamily="34" charset="0"/>
                <a:ea typeface="Tahoma" pitchFamily="34" charset="0"/>
                <a:cs typeface="Tahoma" pitchFamily="34" charset="0"/>
              </a:rPr>
              <a:t> </a:t>
            </a:r>
            <a:r>
              <a:rPr lang="en-US" sz="3200" b="1" dirty="0" smtClean="0">
                <a:solidFill>
                  <a:schemeClr val="tx1"/>
                </a:solidFill>
                <a:latin typeface="Tahoma" pitchFamily="34" charset="0"/>
                <a:ea typeface="Tahoma" pitchFamily="34" charset="0"/>
                <a:cs typeface="Tahoma" pitchFamily="34" charset="0"/>
              </a:rPr>
              <a:t>the proposal</a:t>
            </a:r>
            <a:endParaRPr lang="en-US" sz="3200" dirty="0">
              <a:solidFill>
                <a:schemeClr val="tx1"/>
              </a:solidFill>
              <a:latin typeface="Tahoma" pitchFamily="34" charset="0"/>
              <a:ea typeface="Tahoma" pitchFamily="34" charset="0"/>
              <a:cs typeface="Tahoma" pitchFamily="34" charset="0"/>
            </a:endParaRPr>
          </a:p>
        </p:txBody>
      </p:sp>
      <p:sp>
        <p:nvSpPr>
          <p:cNvPr id="11267" name="Rectangle 3"/>
          <p:cNvSpPr>
            <a:spLocks noGrp="1" noChangeArrowheads="1"/>
          </p:cNvSpPr>
          <p:nvPr>
            <p:ph idx="1"/>
          </p:nvPr>
        </p:nvSpPr>
        <p:spPr>
          <a:xfrm>
            <a:off x="457200" y="838200"/>
            <a:ext cx="8458200" cy="5638800"/>
          </a:xfrm>
        </p:spPr>
        <p:txBody>
          <a:bodyPr>
            <a:noAutofit/>
          </a:bodyPr>
          <a:lstStyle/>
          <a:p>
            <a:pPr>
              <a:buNone/>
            </a:pPr>
            <a:r>
              <a:rPr lang="en-US" sz="2400" b="1" dirty="0" smtClean="0">
                <a:latin typeface="Times New Roman" panose="02020603050405020304" pitchFamily="18" charset="0"/>
                <a:ea typeface="Tahoma" pitchFamily="34" charset="0"/>
                <a:cs typeface="Times New Roman" panose="02020603050405020304" pitchFamily="18" charset="0"/>
              </a:rPr>
              <a:t>Consider the following points</a:t>
            </a:r>
          </a:p>
          <a:p>
            <a:pPr lvl="1"/>
            <a:r>
              <a:rPr lang="en-US" sz="2400" dirty="0" smtClean="0">
                <a:latin typeface="Times New Roman" panose="02020603050405020304" pitchFamily="18" charset="0"/>
                <a:ea typeface="Tahoma" pitchFamily="34" charset="0"/>
                <a:cs typeface="Times New Roman" panose="02020603050405020304" pitchFamily="18" charset="0"/>
              </a:rPr>
              <a:t>Do </a:t>
            </a:r>
            <a:r>
              <a:rPr lang="en-US" sz="2400" dirty="0">
                <a:latin typeface="Times New Roman" panose="02020603050405020304" pitchFamily="18" charset="0"/>
                <a:ea typeface="Tahoma" pitchFamily="34" charset="0"/>
                <a:cs typeface="Times New Roman" panose="02020603050405020304" pitchFamily="18" charset="0"/>
              </a:rPr>
              <a:t>I have the clear research question?</a:t>
            </a:r>
          </a:p>
          <a:p>
            <a:pPr lvl="1"/>
            <a:r>
              <a:rPr lang="en-US" sz="2400" dirty="0">
                <a:latin typeface="Times New Roman" panose="02020603050405020304" pitchFamily="18" charset="0"/>
                <a:ea typeface="Tahoma" pitchFamily="34" charset="0"/>
                <a:cs typeface="Times New Roman" panose="02020603050405020304" pitchFamily="18" charset="0"/>
              </a:rPr>
              <a:t>Have I read broadly and deeply in that area?</a:t>
            </a:r>
          </a:p>
          <a:p>
            <a:pPr lvl="1"/>
            <a:r>
              <a:rPr lang="en-US" sz="2400" dirty="0">
                <a:latin typeface="Times New Roman" panose="02020603050405020304" pitchFamily="18" charset="0"/>
                <a:ea typeface="Tahoma" pitchFamily="34" charset="0"/>
                <a:cs typeface="Times New Roman" panose="02020603050405020304" pitchFamily="18" charset="0"/>
              </a:rPr>
              <a:t>Have I discussed the topic with peers?</a:t>
            </a:r>
          </a:p>
          <a:p>
            <a:pPr lvl="1"/>
            <a:r>
              <a:rPr lang="en-US" sz="2400" dirty="0">
                <a:latin typeface="Times New Roman" panose="02020603050405020304" pitchFamily="18" charset="0"/>
                <a:ea typeface="Tahoma" pitchFamily="34" charset="0"/>
                <a:cs typeface="Times New Roman" panose="02020603050405020304" pitchFamily="18" charset="0"/>
              </a:rPr>
              <a:t>Have I enough time and fund to start?</a:t>
            </a:r>
          </a:p>
          <a:p>
            <a:pPr lvl="1"/>
            <a:r>
              <a:rPr lang="en-US" sz="2400" dirty="0">
                <a:latin typeface="Times New Roman" panose="02020603050405020304" pitchFamily="18" charset="0"/>
                <a:ea typeface="Tahoma" pitchFamily="34" charset="0"/>
                <a:cs typeface="Times New Roman" panose="02020603050405020304" pitchFamily="18" charset="0"/>
              </a:rPr>
              <a:t>Do I feel support from faculty and friends</a:t>
            </a:r>
            <a:r>
              <a:rPr lang="en-US" sz="2400" dirty="0" smtClean="0">
                <a:latin typeface="Times New Roman" panose="02020603050405020304" pitchFamily="18" charset="0"/>
                <a:ea typeface="Tahoma" pitchFamily="34" charset="0"/>
                <a:cs typeface="Times New Roman" panose="02020603050405020304" pitchFamily="18" charset="0"/>
              </a:rPr>
              <a:t>?</a:t>
            </a:r>
          </a:p>
          <a:p>
            <a:pPr lvl="1"/>
            <a:r>
              <a:rPr lang="en-US" sz="2400" dirty="0" smtClean="0">
                <a:latin typeface="Times New Roman" panose="02020603050405020304" pitchFamily="18" charset="0"/>
                <a:ea typeface="Tahoma" pitchFamily="34" charset="0"/>
                <a:cs typeface="Times New Roman" panose="02020603050405020304" pitchFamily="18" charset="0"/>
              </a:rPr>
              <a:t>A </a:t>
            </a: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substantial amount of work</a:t>
            </a:r>
            <a:r>
              <a:rPr lang="en-US" sz="2400" dirty="0" smtClean="0">
                <a:latin typeface="Times New Roman" panose="02020603050405020304" pitchFamily="18" charset="0"/>
                <a:ea typeface="Tahoma" pitchFamily="34" charset="0"/>
                <a:cs typeface="Times New Roman" panose="02020603050405020304" pitchFamily="18" charset="0"/>
              </a:rPr>
              <a:t> has to be done </a:t>
            </a:r>
            <a:r>
              <a:rPr lang="en-US" sz="2400" i="1" dirty="0" smtClean="0">
                <a:solidFill>
                  <a:srgbClr val="FF0000"/>
                </a:solidFill>
                <a:latin typeface="Times New Roman" panose="02020603050405020304" pitchFamily="18" charset="0"/>
                <a:ea typeface="Tahoma" pitchFamily="34" charset="0"/>
                <a:cs typeface="Times New Roman" panose="02020603050405020304" pitchFamily="18" charset="0"/>
              </a:rPr>
              <a:t>before</a:t>
            </a: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 </a:t>
            </a:r>
            <a:r>
              <a:rPr lang="en-US" sz="2400" dirty="0" smtClean="0">
                <a:latin typeface="Times New Roman" panose="02020603050405020304" pitchFamily="18" charset="0"/>
                <a:ea typeface="Tahoma" pitchFamily="34" charset="0"/>
                <a:cs typeface="Times New Roman" panose="02020603050405020304" pitchFamily="18" charset="0"/>
              </a:rPr>
              <a:t>a proposal can be written</a:t>
            </a:r>
          </a:p>
          <a:p>
            <a:pPr>
              <a:buNone/>
            </a:pPr>
            <a:r>
              <a:rPr lang="en-US" sz="2400" b="1" dirty="0" smtClean="0">
                <a:latin typeface="Times New Roman" panose="02020603050405020304" pitchFamily="18" charset="0"/>
                <a:ea typeface="Tahoma" pitchFamily="34" charset="0"/>
                <a:cs typeface="Times New Roman" panose="02020603050405020304" pitchFamily="18" charset="0"/>
              </a:rPr>
              <a:t>And be prepared</a:t>
            </a:r>
          </a:p>
          <a:p>
            <a:pPr lvl="1"/>
            <a:r>
              <a:rPr lang="en-US" sz="2400" dirty="0" smtClean="0">
                <a:latin typeface="Times New Roman" panose="02020603050405020304" pitchFamily="18" charset="0"/>
                <a:ea typeface="Tahoma" pitchFamily="34" charset="0"/>
                <a:cs typeface="Times New Roman" panose="02020603050405020304" pitchFamily="18" charset="0"/>
              </a:rPr>
              <a:t>To </a:t>
            </a: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make mistakes and learn</a:t>
            </a:r>
          </a:p>
          <a:p>
            <a:pPr lvl="1"/>
            <a:r>
              <a:rPr lang="en-US" sz="2400" dirty="0" smtClean="0">
                <a:latin typeface="Times New Roman" panose="02020603050405020304" pitchFamily="18" charset="0"/>
                <a:ea typeface="Tahoma" pitchFamily="34" charset="0"/>
                <a:cs typeface="Times New Roman" panose="02020603050405020304" pitchFamily="18" charset="0"/>
              </a:rPr>
              <a:t>To </a:t>
            </a: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write and rewrite </a:t>
            </a:r>
            <a:r>
              <a:rPr lang="en-US" sz="2400" dirty="0" smtClean="0">
                <a:latin typeface="Times New Roman" panose="02020603050405020304" pitchFamily="18" charset="0"/>
                <a:ea typeface="Tahoma" pitchFamily="34" charset="0"/>
                <a:cs typeface="Times New Roman" panose="02020603050405020304" pitchFamily="18" charset="0"/>
              </a:rPr>
              <a:t>many times</a:t>
            </a:r>
          </a:p>
          <a:p>
            <a:pPr lvl="1"/>
            <a:r>
              <a:rPr lang="en-US" sz="2400" dirty="0" smtClean="0">
                <a:latin typeface="Times New Roman" panose="02020603050405020304" pitchFamily="18" charset="0"/>
                <a:ea typeface="Tahoma" pitchFamily="34" charset="0"/>
                <a:cs typeface="Times New Roman" panose="02020603050405020304" pitchFamily="18" charset="0"/>
              </a:rPr>
              <a:t>To </a:t>
            </a: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spend many hours</a:t>
            </a:r>
            <a:r>
              <a:rPr lang="en-US" sz="2400" dirty="0" smtClean="0">
                <a:latin typeface="Times New Roman" panose="02020603050405020304" pitchFamily="18" charset="0"/>
                <a:ea typeface="Tahoma" pitchFamily="34" charset="0"/>
                <a:cs typeface="Times New Roman" panose="02020603050405020304" pitchFamily="18" charset="0"/>
              </a:rPr>
              <a:t> looking for information</a:t>
            </a:r>
          </a:p>
          <a:p>
            <a:pPr lvl="1"/>
            <a:r>
              <a:rPr lang="en-US" sz="2400" dirty="0" smtClean="0">
                <a:latin typeface="Times New Roman" panose="02020603050405020304" pitchFamily="18" charset="0"/>
                <a:ea typeface="Tahoma" pitchFamily="34" charset="0"/>
                <a:cs typeface="Times New Roman" panose="02020603050405020304" pitchFamily="18" charset="0"/>
              </a:rPr>
              <a:t>To have your writing criticized</a:t>
            </a:r>
          </a:p>
          <a:p>
            <a:pPr lvl="1"/>
            <a:r>
              <a:rPr lang="en-US" sz="2400" dirty="0" smtClean="0">
                <a:latin typeface="Times New Roman" panose="02020603050405020304" pitchFamily="18" charset="0"/>
                <a:ea typeface="Tahoma" pitchFamily="34" charset="0"/>
                <a:cs typeface="Times New Roman" panose="02020603050405020304" pitchFamily="18" charset="0"/>
              </a:rPr>
              <a:t>To feel confuse and hopeless some times</a:t>
            </a:r>
            <a:endParaRPr lang="en-US" sz="2400" dirty="0">
              <a:latin typeface="Times New Roman" panose="02020603050405020304" pitchFamily="18" charset="0"/>
              <a:ea typeface="Tahoma"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780854854"/>
      </p:ext>
    </p:extLst>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15962"/>
          </a:xfrm>
        </p:spPr>
        <p:txBody>
          <a:bodyPr>
            <a:normAutofit/>
          </a:bodyPr>
          <a:lstStyle/>
          <a:p>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What </a:t>
            </a: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proposal </a:t>
            </a: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should contain? </a:t>
            </a:r>
          </a:p>
        </p:txBody>
      </p:sp>
      <p:sp>
        <p:nvSpPr>
          <p:cNvPr id="9219" name="Rectangle 3"/>
          <p:cNvSpPr>
            <a:spLocks noGrp="1" noChangeArrowheads="1"/>
          </p:cNvSpPr>
          <p:nvPr>
            <p:ph idx="1"/>
          </p:nvPr>
        </p:nvSpPr>
        <p:spPr>
          <a:xfrm>
            <a:off x="457200" y="1066800"/>
            <a:ext cx="8229600" cy="5638800"/>
          </a:xfrm>
        </p:spPr>
        <p:txBody>
          <a:bodyPr>
            <a:normAutofit/>
          </a:bodyPr>
          <a:lstStyle/>
          <a:p>
            <a:r>
              <a:rPr lang="en-US" sz="2800" dirty="0" smtClean="0">
                <a:latin typeface="Times New Roman" panose="02020603050405020304" pitchFamily="18" charset="0"/>
                <a:ea typeface="Tahoma" pitchFamily="34" charset="0"/>
                <a:cs typeface="Times New Roman" panose="02020603050405020304" pitchFamily="18" charset="0"/>
              </a:rPr>
              <a:t>It should answer:</a:t>
            </a:r>
          </a:p>
          <a:p>
            <a:pPr lvl="1"/>
            <a:r>
              <a:rPr lang="en-US" dirty="0" smtClean="0">
                <a:solidFill>
                  <a:srgbClr val="FF0000"/>
                </a:solidFill>
                <a:latin typeface="Times New Roman" panose="02020603050405020304" pitchFamily="18" charset="0"/>
                <a:ea typeface="Tahoma" pitchFamily="34" charset="0"/>
                <a:cs typeface="Times New Roman" panose="02020603050405020304" pitchFamily="18" charset="0"/>
              </a:rPr>
              <a:t>What </a:t>
            </a:r>
            <a:r>
              <a:rPr lang="en-US" dirty="0">
                <a:solidFill>
                  <a:srgbClr val="FF0000"/>
                </a:solidFill>
                <a:latin typeface="Times New Roman" panose="02020603050405020304" pitchFamily="18" charset="0"/>
                <a:ea typeface="Tahoma" pitchFamily="34" charset="0"/>
                <a:cs typeface="Times New Roman" panose="02020603050405020304" pitchFamily="18" charset="0"/>
              </a:rPr>
              <a:t>do you want to do?</a:t>
            </a:r>
          </a:p>
          <a:p>
            <a:pPr lvl="1"/>
            <a:r>
              <a:rPr lang="en-US" dirty="0">
                <a:solidFill>
                  <a:srgbClr val="FF0000"/>
                </a:solidFill>
                <a:latin typeface="Times New Roman" panose="02020603050405020304" pitchFamily="18" charset="0"/>
                <a:ea typeface="Tahoma" pitchFamily="34" charset="0"/>
                <a:cs typeface="Times New Roman" panose="02020603050405020304" pitchFamily="18" charset="0"/>
              </a:rPr>
              <a:t>Why do you want to do it?</a:t>
            </a:r>
          </a:p>
          <a:p>
            <a:pPr lvl="1"/>
            <a:r>
              <a:rPr lang="en-US" dirty="0">
                <a:solidFill>
                  <a:srgbClr val="FF0000"/>
                </a:solidFill>
                <a:latin typeface="Times New Roman" panose="02020603050405020304" pitchFamily="18" charset="0"/>
                <a:ea typeface="Tahoma" pitchFamily="34" charset="0"/>
                <a:cs typeface="Times New Roman" panose="02020603050405020304" pitchFamily="18" charset="0"/>
              </a:rPr>
              <a:t>Why is it important</a:t>
            </a:r>
            <a:r>
              <a:rPr lang="en-US" dirty="0" smtClean="0">
                <a:solidFill>
                  <a:srgbClr val="FF0000"/>
                </a:solidFill>
                <a:latin typeface="Times New Roman" panose="02020603050405020304" pitchFamily="18" charset="0"/>
                <a:ea typeface="Tahoma" pitchFamily="34" charset="0"/>
                <a:cs typeface="Times New Roman" panose="02020603050405020304" pitchFamily="18" charset="0"/>
              </a:rPr>
              <a:t>?</a:t>
            </a:r>
          </a:p>
          <a:p>
            <a:pPr lvl="1"/>
            <a:r>
              <a:rPr lang="en-US" dirty="0" smtClean="0">
                <a:latin typeface="Times New Roman" panose="02020603050405020304" pitchFamily="18" charset="0"/>
                <a:ea typeface="Tahoma" pitchFamily="34" charset="0"/>
                <a:cs typeface="Times New Roman" panose="02020603050405020304" pitchFamily="18" charset="0"/>
              </a:rPr>
              <a:t>Who is going to benefit from the result?</a:t>
            </a:r>
            <a:endParaRPr lang="en-US" dirty="0">
              <a:latin typeface="Times New Roman" panose="02020603050405020304" pitchFamily="18" charset="0"/>
              <a:ea typeface="Tahoma" pitchFamily="34" charset="0"/>
              <a:cs typeface="Times New Roman" panose="02020603050405020304" pitchFamily="18" charset="0"/>
            </a:endParaRPr>
          </a:p>
          <a:p>
            <a:pPr lvl="1"/>
            <a:r>
              <a:rPr lang="en-US" dirty="0">
                <a:latin typeface="Times New Roman" panose="02020603050405020304" pitchFamily="18" charset="0"/>
                <a:ea typeface="Tahoma" pitchFamily="34" charset="0"/>
                <a:cs typeface="Times New Roman" panose="02020603050405020304" pitchFamily="18" charset="0"/>
              </a:rPr>
              <a:t>Who has done similar work?</a:t>
            </a:r>
          </a:p>
          <a:p>
            <a:pPr lvl="1"/>
            <a:r>
              <a:rPr lang="en-US" dirty="0">
                <a:solidFill>
                  <a:srgbClr val="FF0000"/>
                </a:solidFill>
                <a:latin typeface="Times New Roman" panose="02020603050405020304" pitchFamily="18" charset="0"/>
                <a:ea typeface="Tahoma" pitchFamily="34" charset="0"/>
                <a:cs typeface="Times New Roman" panose="02020603050405020304" pitchFamily="18" charset="0"/>
              </a:rPr>
              <a:t>How are you going to do it?</a:t>
            </a:r>
          </a:p>
          <a:p>
            <a:pPr lvl="1"/>
            <a:r>
              <a:rPr lang="en-US" dirty="0">
                <a:solidFill>
                  <a:srgbClr val="FF0000"/>
                </a:solidFill>
                <a:latin typeface="Times New Roman" panose="02020603050405020304" pitchFamily="18" charset="0"/>
                <a:ea typeface="Tahoma" pitchFamily="34" charset="0"/>
                <a:cs typeface="Times New Roman" panose="02020603050405020304" pitchFamily="18" charset="0"/>
              </a:rPr>
              <a:t>How long will it take</a:t>
            </a:r>
            <a:r>
              <a:rPr lang="en-US" dirty="0" smtClean="0">
                <a:solidFill>
                  <a:srgbClr val="FF0000"/>
                </a:solidFill>
                <a:latin typeface="Times New Roman" panose="02020603050405020304" pitchFamily="18" charset="0"/>
                <a:ea typeface="Tahoma" pitchFamily="34" charset="0"/>
                <a:cs typeface="Times New Roman" panose="02020603050405020304" pitchFamily="18" charset="0"/>
              </a:rPr>
              <a:t>?</a:t>
            </a:r>
          </a:p>
          <a:p>
            <a:pPr lvl="1"/>
            <a:r>
              <a:rPr lang="en-US" dirty="0" smtClean="0">
                <a:solidFill>
                  <a:srgbClr val="FF0000"/>
                </a:solidFill>
                <a:latin typeface="Times New Roman" panose="02020603050405020304" pitchFamily="18" charset="0"/>
                <a:ea typeface="Tahoma" pitchFamily="34" charset="0"/>
                <a:cs typeface="Times New Roman" panose="02020603050405020304" pitchFamily="18" charset="0"/>
              </a:rPr>
              <a:t>How much will it cost?</a:t>
            </a:r>
            <a:endParaRPr lang="en-US" dirty="0">
              <a:solidFill>
                <a:srgbClr val="FF0000"/>
              </a:solidFill>
              <a:latin typeface="Times New Roman" panose="02020603050405020304" pitchFamily="18" charset="0"/>
              <a:ea typeface="Tahoma" pitchFamily="34" charset="0"/>
              <a:cs typeface="Times New Roman" panose="02020603050405020304" pitchFamily="18" charset="0"/>
            </a:endParaRPr>
          </a:p>
          <a:p>
            <a:endParaRPr lang="en-US" sz="2400" i="1"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3355217130"/>
      </p:ext>
    </p:extLst>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639762"/>
          </a:xfrm>
        </p:spPr>
        <p:txBody>
          <a:bodyPr>
            <a:noAutofit/>
          </a:bodyPr>
          <a:lstStyle/>
          <a:p>
            <a:pPr eaLnBrk="1" hangingPunct="1"/>
            <a:r>
              <a:rPr lang="en-US" sz="3200" dirty="0" smtClean="0">
                <a:solidFill>
                  <a:schemeClr val="tx1"/>
                </a:solidFill>
                <a:latin typeface="Tahoma" pitchFamily="34" charset="0"/>
                <a:ea typeface="Tahoma" pitchFamily="34" charset="0"/>
                <a:cs typeface="Tahoma" pitchFamily="34" charset="0"/>
              </a:rPr>
              <a:t>Structure of the proposal</a:t>
            </a:r>
          </a:p>
        </p:txBody>
      </p:sp>
      <p:sp>
        <p:nvSpPr>
          <p:cNvPr id="27651" name="Rectangle 3"/>
          <p:cNvSpPr>
            <a:spLocks noGrp="1" noChangeArrowheads="1"/>
          </p:cNvSpPr>
          <p:nvPr>
            <p:ph idx="1"/>
          </p:nvPr>
        </p:nvSpPr>
        <p:spPr>
          <a:xfrm>
            <a:off x="451834" y="533400"/>
            <a:ext cx="8610600" cy="5638800"/>
          </a:xfrm>
        </p:spPr>
        <p:txBody>
          <a:bodyPr>
            <a:noAutofit/>
          </a:bodyPr>
          <a:lstStyle/>
          <a:p>
            <a:pPr marL="0" indent="0" eaLnBrk="1" hangingPunct="1">
              <a:buNone/>
            </a:pPr>
            <a:endParaRPr lang="en-US" sz="2400" dirty="0" smtClean="0">
              <a:latin typeface="Tahoma" pitchFamily="34" charset="0"/>
              <a:ea typeface="Tahoma" pitchFamily="34" charset="0"/>
              <a:cs typeface="Tahoma" pitchFamily="34" charset="0"/>
            </a:endParaRPr>
          </a:p>
          <a:p>
            <a:r>
              <a:rPr lang="en-US" sz="1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Cover Page</a:t>
            </a:r>
          </a:p>
          <a:p>
            <a:r>
              <a:rPr lang="en-US" sz="1800" dirty="0" smtClean="0">
                <a:latin typeface="Times New Roman" panose="02020603050405020304" pitchFamily="18" charset="0"/>
                <a:ea typeface="Tahoma" pitchFamily="34" charset="0"/>
                <a:cs typeface="Times New Roman" panose="02020603050405020304" pitchFamily="18" charset="0"/>
              </a:rPr>
              <a:t>Title</a:t>
            </a:r>
          </a:p>
          <a:p>
            <a:r>
              <a:rPr lang="en-US" sz="1800" dirty="0">
                <a:latin typeface="Times New Roman" panose="02020603050405020304" pitchFamily="18" charset="0"/>
                <a:ea typeface="Times New Roman" panose="02020603050405020304" pitchFamily="18" charset="0"/>
                <a:cs typeface="Times New Roman" panose="02020603050405020304" pitchFamily="18" charset="0"/>
              </a:rPr>
              <a:t>Approval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Page</a:t>
            </a:r>
          </a:p>
          <a:p>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Abstract</a:t>
            </a:r>
          </a:p>
          <a:p>
            <a:r>
              <a:rPr lang="en-US" sz="1800" dirty="0">
                <a:latin typeface="Times New Roman" panose="02020603050405020304" pitchFamily="18" charset="0"/>
                <a:ea typeface="Times New Roman" panose="02020603050405020304" pitchFamily="18" charset="0"/>
                <a:cs typeface="Times New Roman" panose="02020603050405020304" pitchFamily="18" charset="0"/>
              </a:rPr>
              <a:t>Table of </a:t>
            </a:r>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Contents</a:t>
            </a:r>
          </a:p>
          <a:p>
            <a:r>
              <a:rPr lang="en-US" sz="1800" dirty="0" smtClean="0">
                <a:latin typeface="Times New Roman" panose="02020603050405020304" pitchFamily="18" charset="0"/>
                <a:ea typeface="Times New Roman" panose="02020603050405020304" pitchFamily="18" charset="0"/>
                <a:cs typeface="Times New Roman" panose="02020603050405020304" pitchFamily="18" charset="0"/>
              </a:rPr>
              <a:t>Acronyms</a:t>
            </a:r>
            <a:endParaRPr lang="en-US" sz="1800" dirty="0" smtClean="0">
              <a:latin typeface="Times New Roman" panose="02020603050405020304" pitchFamily="18" charset="0"/>
              <a:ea typeface="Tahoma" pitchFamily="34" charset="0"/>
              <a:cs typeface="Times New Roman" panose="02020603050405020304" pitchFamily="18" charset="0"/>
            </a:endParaRP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Background to the problem or study</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Problem statement</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Objectives of research</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Scope of study</a:t>
            </a:r>
          </a:p>
          <a:p>
            <a:r>
              <a:rPr lang="en-US" sz="1800" dirty="0" smtClean="0">
                <a:latin typeface="Times New Roman" panose="02020603050405020304" pitchFamily="18" charset="0"/>
                <a:ea typeface="Tahoma" pitchFamily="34" charset="0"/>
                <a:cs typeface="Times New Roman" panose="02020603050405020304" pitchFamily="18" charset="0"/>
              </a:rPr>
              <a:t>Significance of study</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Literature review</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Methodology</a:t>
            </a:r>
          </a:p>
          <a:p>
            <a:r>
              <a:rPr lang="en-US" sz="1800" dirty="0">
                <a:latin typeface="Times New Roman" panose="02020603050405020304" pitchFamily="18" charset="0"/>
                <a:ea typeface="Tahoma" pitchFamily="34" charset="0"/>
                <a:cs typeface="Times New Roman" panose="02020603050405020304" pitchFamily="18" charset="0"/>
              </a:rPr>
              <a:t>Proposed schedule/time frame</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Financial request</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References</a:t>
            </a:r>
          </a:p>
          <a:p>
            <a:pPr eaLnBrk="1" hangingPunct="1"/>
            <a:r>
              <a:rPr lang="en-US" sz="1800" dirty="0" smtClean="0">
                <a:latin typeface="Times New Roman" panose="02020603050405020304" pitchFamily="18" charset="0"/>
                <a:ea typeface="Tahoma" pitchFamily="34" charset="0"/>
                <a:cs typeface="Times New Roman" panose="02020603050405020304" pitchFamily="18" charset="0"/>
              </a:rPr>
              <a:t>Appendix </a:t>
            </a:r>
            <a:endParaRPr lang="en-US" sz="1800" dirty="0" smtClean="0">
              <a:latin typeface="Times New Roman" panose="02020603050405020304" pitchFamily="18" charset="0"/>
              <a:ea typeface="Tahoma"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329089956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600">
                                          <p:stCondLst>
                                            <p:cond delay="0"/>
                                          </p:stCondLst>
                                        </p:cTn>
                                        <p:tgtEl>
                                          <p:spTgt spid="27650"/>
                                        </p:tgtEl>
                                      </p:cBhvr>
                                    </p:animEffect>
                                    <p:anim calcmode="lin" valueType="num">
                                      <p:cBhvr>
                                        <p:cTn id="8" dur="600" fill="hold">
                                          <p:stCondLst>
                                            <p:cond delay="0"/>
                                          </p:stCondLst>
                                        </p:cTn>
                                        <p:tgtEl>
                                          <p:spTgt spid="2765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765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76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slide(fromBottom)">
                                      <p:cBhvr>
                                        <p:cTn id="15" dur="500">
                                          <p:stCondLst>
                                            <p:cond delay="0"/>
                                          </p:stCondLst>
                                        </p:cTn>
                                        <p:tgtEl>
                                          <p:spTgt spid="276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7651">
                                            <p:txEl>
                                              <p:pRg st="2" end="2"/>
                                            </p:txEl>
                                          </p:spTgt>
                                        </p:tgtEl>
                                        <p:attrNameLst>
                                          <p:attrName>style.visibility</p:attrName>
                                        </p:attrNameLst>
                                      </p:cBhvr>
                                      <p:to>
                                        <p:strVal val="visible"/>
                                      </p:to>
                                    </p:set>
                                    <p:animEffect transition="in" filter="slide(fromBottom)">
                                      <p:cBhvr>
                                        <p:cTn id="20" dur="500">
                                          <p:stCondLst>
                                            <p:cond delay="0"/>
                                          </p:stCondLst>
                                        </p:cTn>
                                        <p:tgtEl>
                                          <p:spTgt spid="276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Effect transition="in" filter="slide(fromBottom)">
                                      <p:cBhvr>
                                        <p:cTn id="25" dur="500">
                                          <p:stCondLst>
                                            <p:cond delay="0"/>
                                          </p:stCondLst>
                                        </p:cTn>
                                        <p:tgtEl>
                                          <p:spTgt spid="276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7651">
                                            <p:txEl>
                                              <p:pRg st="4" end="4"/>
                                            </p:txEl>
                                          </p:spTgt>
                                        </p:tgtEl>
                                        <p:attrNameLst>
                                          <p:attrName>style.visibility</p:attrName>
                                        </p:attrNameLst>
                                      </p:cBhvr>
                                      <p:to>
                                        <p:strVal val="visible"/>
                                      </p:to>
                                    </p:set>
                                    <p:animEffect transition="in" filter="slide(fromBottom)">
                                      <p:cBhvr>
                                        <p:cTn id="30" dur="500">
                                          <p:stCondLst>
                                            <p:cond delay="0"/>
                                          </p:stCondLst>
                                        </p:cTn>
                                        <p:tgtEl>
                                          <p:spTgt spid="276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7651">
                                            <p:txEl>
                                              <p:pRg st="5" end="5"/>
                                            </p:txEl>
                                          </p:spTgt>
                                        </p:tgtEl>
                                        <p:attrNameLst>
                                          <p:attrName>style.visibility</p:attrName>
                                        </p:attrNameLst>
                                      </p:cBhvr>
                                      <p:to>
                                        <p:strVal val="visible"/>
                                      </p:to>
                                    </p:set>
                                    <p:animEffect transition="in" filter="slide(fromBottom)">
                                      <p:cBhvr>
                                        <p:cTn id="35" dur="500">
                                          <p:stCondLst>
                                            <p:cond delay="0"/>
                                          </p:stCondLst>
                                        </p:cTn>
                                        <p:tgtEl>
                                          <p:spTgt spid="276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7651">
                                            <p:txEl>
                                              <p:pRg st="6" end="6"/>
                                            </p:txEl>
                                          </p:spTgt>
                                        </p:tgtEl>
                                        <p:attrNameLst>
                                          <p:attrName>style.visibility</p:attrName>
                                        </p:attrNameLst>
                                      </p:cBhvr>
                                      <p:to>
                                        <p:strVal val="visible"/>
                                      </p:to>
                                    </p:set>
                                    <p:animEffect transition="in" filter="slide(fromBottom)">
                                      <p:cBhvr>
                                        <p:cTn id="40" dur="500">
                                          <p:stCondLst>
                                            <p:cond delay="0"/>
                                          </p:stCondLst>
                                        </p:cTn>
                                        <p:tgtEl>
                                          <p:spTgt spid="2765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7651">
                                            <p:txEl>
                                              <p:pRg st="7" end="7"/>
                                            </p:txEl>
                                          </p:spTgt>
                                        </p:tgtEl>
                                        <p:attrNameLst>
                                          <p:attrName>style.visibility</p:attrName>
                                        </p:attrNameLst>
                                      </p:cBhvr>
                                      <p:to>
                                        <p:strVal val="visible"/>
                                      </p:to>
                                    </p:set>
                                    <p:animEffect transition="in" filter="slide(fromBottom)">
                                      <p:cBhvr>
                                        <p:cTn id="45" dur="500">
                                          <p:stCondLst>
                                            <p:cond delay="0"/>
                                          </p:stCondLst>
                                        </p:cTn>
                                        <p:tgtEl>
                                          <p:spTgt spid="2765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7651">
                                            <p:txEl>
                                              <p:pRg st="8" end="8"/>
                                            </p:txEl>
                                          </p:spTgt>
                                        </p:tgtEl>
                                        <p:attrNameLst>
                                          <p:attrName>style.visibility</p:attrName>
                                        </p:attrNameLst>
                                      </p:cBhvr>
                                      <p:to>
                                        <p:strVal val="visible"/>
                                      </p:to>
                                    </p:set>
                                    <p:animEffect transition="in" filter="slide(fromBottom)">
                                      <p:cBhvr>
                                        <p:cTn id="50" dur="500">
                                          <p:stCondLst>
                                            <p:cond delay="0"/>
                                          </p:stCondLst>
                                        </p:cTn>
                                        <p:tgtEl>
                                          <p:spTgt spid="27651">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7651">
                                            <p:txEl>
                                              <p:pRg st="9" end="9"/>
                                            </p:txEl>
                                          </p:spTgt>
                                        </p:tgtEl>
                                        <p:attrNameLst>
                                          <p:attrName>style.visibility</p:attrName>
                                        </p:attrNameLst>
                                      </p:cBhvr>
                                      <p:to>
                                        <p:strVal val="visible"/>
                                      </p:to>
                                    </p:set>
                                    <p:animEffect transition="in" filter="slide(fromBottom)">
                                      <p:cBhvr>
                                        <p:cTn id="55" dur="500">
                                          <p:stCondLst>
                                            <p:cond delay="0"/>
                                          </p:stCondLst>
                                        </p:cTn>
                                        <p:tgtEl>
                                          <p:spTgt spid="27651">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7651">
                                            <p:txEl>
                                              <p:pRg st="10" end="10"/>
                                            </p:txEl>
                                          </p:spTgt>
                                        </p:tgtEl>
                                        <p:attrNameLst>
                                          <p:attrName>style.visibility</p:attrName>
                                        </p:attrNameLst>
                                      </p:cBhvr>
                                      <p:to>
                                        <p:strVal val="visible"/>
                                      </p:to>
                                    </p:set>
                                    <p:animEffect transition="in" filter="slide(fromBottom)">
                                      <p:cBhvr>
                                        <p:cTn id="60" dur="500">
                                          <p:stCondLst>
                                            <p:cond delay="0"/>
                                          </p:stCondLst>
                                        </p:cTn>
                                        <p:tgtEl>
                                          <p:spTgt spid="2765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7651">
                                            <p:txEl>
                                              <p:pRg st="11" end="11"/>
                                            </p:txEl>
                                          </p:spTgt>
                                        </p:tgtEl>
                                        <p:attrNameLst>
                                          <p:attrName>style.visibility</p:attrName>
                                        </p:attrNameLst>
                                      </p:cBhvr>
                                      <p:to>
                                        <p:strVal val="visible"/>
                                      </p:to>
                                    </p:set>
                                    <p:animEffect transition="in" filter="slide(fromBottom)">
                                      <p:cBhvr>
                                        <p:cTn id="65" dur="500">
                                          <p:stCondLst>
                                            <p:cond delay="0"/>
                                          </p:stCondLst>
                                        </p:cTn>
                                        <p:tgtEl>
                                          <p:spTgt spid="27651">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7651">
                                            <p:txEl>
                                              <p:pRg st="12" end="12"/>
                                            </p:txEl>
                                          </p:spTgt>
                                        </p:tgtEl>
                                        <p:attrNameLst>
                                          <p:attrName>style.visibility</p:attrName>
                                        </p:attrNameLst>
                                      </p:cBhvr>
                                      <p:to>
                                        <p:strVal val="visible"/>
                                      </p:to>
                                    </p:set>
                                    <p:animEffect transition="in" filter="slide(fromBottom)">
                                      <p:cBhvr>
                                        <p:cTn id="70" dur="500">
                                          <p:stCondLst>
                                            <p:cond delay="0"/>
                                          </p:stCondLst>
                                        </p:cTn>
                                        <p:tgtEl>
                                          <p:spTgt spid="27651">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27651">
                                            <p:txEl>
                                              <p:pRg st="13" end="13"/>
                                            </p:txEl>
                                          </p:spTgt>
                                        </p:tgtEl>
                                        <p:attrNameLst>
                                          <p:attrName>style.visibility</p:attrName>
                                        </p:attrNameLst>
                                      </p:cBhvr>
                                      <p:to>
                                        <p:strVal val="visible"/>
                                      </p:to>
                                    </p:set>
                                    <p:animEffect transition="in" filter="slide(fromBottom)">
                                      <p:cBhvr>
                                        <p:cTn id="75" dur="500">
                                          <p:stCondLst>
                                            <p:cond delay="0"/>
                                          </p:stCondLst>
                                        </p:cTn>
                                        <p:tgtEl>
                                          <p:spTgt spid="27651">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27651">
                                            <p:txEl>
                                              <p:pRg st="14" end="14"/>
                                            </p:txEl>
                                          </p:spTgt>
                                        </p:tgtEl>
                                        <p:attrNameLst>
                                          <p:attrName>style.visibility</p:attrName>
                                        </p:attrNameLst>
                                      </p:cBhvr>
                                      <p:to>
                                        <p:strVal val="visible"/>
                                      </p:to>
                                    </p:set>
                                    <p:animEffect transition="in" filter="slide(fromBottom)">
                                      <p:cBhvr>
                                        <p:cTn id="80" dur="500">
                                          <p:stCondLst>
                                            <p:cond delay="0"/>
                                          </p:stCondLst>
                                        </p:cTn>
                                        <p:tgtEl>
                                          <p:spTgt spid="27651">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7651">
                                            <p:txEl>
                                              <p:pRg st="15" end="15"/>
                                            </p:txEl>
                                          </p:spTgt>
                                        </p:tgtEl>
                                        <p:attrNameLst>
                                          <p:attrName>style.visibility</p:attrName>
                                        </p:attrNameLst>
                                      </p:cBhvr>
                                      <p:to>
                                        <p:strVal val="visible"/>
                                      </p:to>
                                    </p:set>
                                    <p:animEffect transition="in" filter="slide(fromBottom)">
                                      <p:cBhvr>
                                        <p:cTn id="85" dur="500">
                                          <p:stCondLst>
                                            <p:cond delay="0"/>
                                          </p:stCondLst>
                                        </p:cTn>
                                        <p:tgtEl>
                                          <p:spTgt spid="27651">
                                            <p:txEl>
                                              <p:pRg st="15" end="1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7651">
                                            <p:txEl>
                                              <p:pRg st="16" end="16"/>
                                            </p:txEl>
                                          </p:spTgt>
                                        </p:tgtEl>
                                        <p:attrNameLst>
                                          <p:attrName>style.visibility</p:attrName>
                                        </p:attrNameLst>
                                      </p:cBhvr>
                                      <p:to>
                                        <p:strVal val="visible"/>
                                      </p:to>
                                    </p:set>
                                    <p:animEffect transition="in" filter="slide(fromBottom)">
                                      <p:cBhvr>
                                        <p:cTn id="90" dur="500">
                                          <p:stCondLst>
                                            <p:cond delay="0"/>
                                          </p:stCondLst>
                                        </p:cTn>
                                        <p:tgtEl>
                                          <p:spTgt spid="27651">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7651">
                                            <p:txEl>
                                              <p:pRg st="17" end="17"/>
                                            </p:txEl>
                                          </p:spTgt>
                                        </p:tgtEl>
                                        <p:attrNameLst>
                                          <p:attrName>style.visibility</p:attrName>
                                        </p:attrNameLst>
                                      </p:cBhvr>
                                      <p:to>
                                        <p:strVal val="visible"/>
                                      </p:to>
                                    </p:set>
                                    <p:animEffect transition="in" filter="slide(fromBottom)">
                                      <p:cBhvr>
                                        <p:cTn id="95" dur="500">
                                          <p:stCondLst>
                                            <p:cond delay="0"/>
                                          </p:stCondLst>
                                        </p:cTn>
                                        <p:tgtEl>
                                          <p:spTgt spid="276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5054" y="18116"/>
            <a:ext cx="8229600" cy="487362"/>
          </a:xfrm>
        </p:spPr>
        <p:txBody>
          <a:bodyPr>
            <a:noAutofit/>
          </a:bodyPr>
          <a:lstStyle/>
          <a:p>
            <a:pPr eaLnBrk="1" hangingPunct="1"/>
            <a:r>
              <a:rPr lang="en-US" sz="3200" dirty="0" smtClean="0">
                <a:solidFill>
                  <a:schemeClr val="tx1"/>
                </a:solidFill>
                <a:latin typeface="Tahoma" pitchFamily="34" charset="0"/>
                <a:ea typeface="Tahoma" pitchFamily="34" charset="0"/>
                <a:cs typeface="Tahoma" pitchFamily="34" charset="0"/>
              </a:rPr>
              <a:t>Title</a:t>
            </a:r>
          </a:p>
        </p:txBody>
      </p:sp>
      <p:sp>
        <p:nvSpPr>
          <p:cNvPr id="28675" name="Rectangle 3"/>
          <p:cNvSpPr>
            <a:spLocks noGrp="1" noChangeArrowheads="1"/>
          </p:cNvSpPr>
          <p:nvPr>
            <p:ph idx="1"/>
          </p:nvPr>
        </p:nvSpPr>
        <p:spPr>
          <a:xfrm>
            <a:off x="226454" y="391009"/>
            <a:ext cx="8686800" cy="3124200"/>
          </a:xfrm>
        </p:spPr>
        <p:txBody>
          <a:bodyPr>
            <a:noAutofit/>
          </a:bodyPr>
          <a:lstStyle/>
          <a:p>
            <a:pPr algn="just" eaLnBrk="1" hangingPunct="1"/>
            <a:r>
              <a:rPr lang="en-US" sz="2400" dirty="0" smtClean="0">
                <a:latin typeface="Times New Roman" panose="02020603050405020304" pitchFamily="18" charset="0"/>
                <a:ea typeface="Tahoma" pitchFamily="34" charset="0"/>
                <a:cs typeface="Times New Roman" panose="02020603050405020304" pitchFamily="18" charset="0"/>
              </a:rPr>
              <a:t>A good proposal has a good title</a:t>
            </a:r>
          </a:p>
          <a:p>
            <a:pPr algn="just" eaLnBrk="1" hangingPunct="1"/>
            <a:r>
              <a:rPr lang="en-US" sz="2400" dirty="0" smtClean="0">
                <a:latin typeface="Times New Roman" panose="02020603050405020304" pitchFamily="18" charset="0"/>
                <a:ea typeface="Tahoma" pitchFamily="34" charset="0"/>
                <a:cs typeface="Times New Roman" panose="02020603050405020304" pitchFamily="18" charset="0"/>
              </a:rPr>
              <a:t>It is the first thing that help the reader begin to understand the nature of work</a:t>
            </a:r>
          </a:p>
          <a:p>
            <a:pPr lvl="1" eaLnBrk="1" hangingPunct="1"/>
            <a:r>
              <a:rPr lang="en-US" sz="2400" dirty="0" smtClean="0">
                <a:latin typeface="Times New Roman" panose="02020603050405020304" pitchFamily="18" charset="0"/>
                <a:ea typeface="Tahoma" pitchFamily="34" charset="0"/>
                <a:cs typeface="Times New Roman" panose="02020603050405020304" pitchFamily="18" charset="0"/>
              </a:rPr>
              <a:t>Focused</a:t>
            </a:r>
          </a:p>
          <a:p>
            <a:pPr lvl="1" eaLnBrk="1" hangingPunct="1"/>
            <a:r>
              <a:rPr lang="en-US" sz="2400" dirty="0" smtClean="0">
                <a:latin typeface="Times New Roman" panose="02020603050405020304" pitchFamily="18" charset="0"/>
                <a:ea typeface="Tahoma" pitchFamily="34" charset="0"/>
                <a:cs typeface="Times New Roman" panose="02020603050405020304" pitchFamily="18" charset="0"/>
              </a:rPr>
              <a:t>Highlighting the main contribution of the research work</a:t>
            </a:r>
          </a:p>
          <a:p>
            <a:pPr lvl="1" eaLnBrk="1" hangingPunct="1"/>
            <a:r>
              <a:rPr lang="en-US" sz="2400" dirty="0" smtClean="0">
                <a:latin typeface="Times New Roman" panose="02020603050405020304" pitchFamily="18" charset="0"/>
                <a:ea typeface="Tahoma" pitchFamily="34" charset="0"/>
                <a:cs typeface="Times New Roman" panose="02020603050405020304" pitchFamily="18" charset="0"/>
              </a:rPr>
              <a:t>Use the keywords</a:t>
            </a:r>
          </a:p>
          <a:p>
            <a:pPr lvl="1" eaLnBrk="1" hangingPunct="1"/>
            <a:r>
              <a:rPr lang="en-US" sz="2400" dirty="0" smtClean="0">
                <a:latin typeface="Times New Roman" panose="02020603050405020304" pitchFamily="18" charset="0"/>
                <a:ea typeface="Tahoma" pitchFamily="34" charset="0"/>
                <a:cs typeface="Times New Roman" panose="02020603050405020304" pitchFamily="18" charset="0"/>
              </a:rPr>
              <a:t>Avoid ambiguous or confusing word  </a:t>
            </a: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29</a:t>
            </a:fld>
            <a:endParaRPr lang="en-US">
              <a:solidFill>
                <a:prstClr val="black">
                  <a:tint val="75000"/>
                </a:prstClr>
              </a:solidFill>
            </a:endParaRPr>
          </a:p>
        </p:txBody>
      </p:sp>
      <p:sp>
        <p:nvSpPr>
          <p:cNvPr id="6" name="Rectangle 2"/>
          <p:cNvSpPr txBox="1">
            <a:spLocks noChangeArrowheads="1"/>
          </p:cNvSpPr>
          <p:nvPr/>
        </p:nvSpPr>
        <p:spPr>
          <a:xfrm>
            <a:off x="-1676400" y="3274240"/>
            <a:ext cx="8229600" cy="481937"/>
          </a:xfrm>
          <a:prstGeom prst="rect">
            <a:avLst/>
          </a:prstGeom>
        </p:spPr>
        <p:txBody>
          <a:bodyPr vert="horz" rtlCol="0" anchor="ctr">
            <a:noAutofit/>
            <a:scene3d>
              <a:camera prst="orthographicFront"/>
              <a:lightRig rig="soft" dir="t"/>
            </a:scene3d>
            <a:sp3d prstMaterial="softEdge">
              <a:bevelT w="25400" h="25400"/>
            </a:sp3d>
          </a:bodyPr>
          <a:lstStyle/>
          <a:p>
            <a:pPr algn="ctr">
              <a:spcBef>
                <a:spcPct val="0"/>
              </a:spcBef>
              <a:defRPr/>
            </a:pPr>
            <a:r>
              <a:rPr lang="en-US" sz="3200" dirty="0" smtClean="0">
                <a:solidFill>
                  <a:prstClr val="black"/>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Introduction </a:t>
            </a:r>
          </a:p>
        </p:txBody>
      </p:sp>
      <p:sp>
        <p:nvSpPr>
          <p:cNvPr id="7" name="Rectangle 3"/>
          <p:cNvSpPr txBox="1">
            <a:spLocks noChangeArrowheads="1"/>
          </p:cNvSpPr>
          <p:nvPr/>
        </p:nvSpPr>
        <p:spPr>
          <a:xfrm>
            <a:off x="455054" y="3739860"/>
            <a:ext cx="8229600" cy="2328672"/>
          </a:xfrm>
          <a:prstGeom prst="rect">
            <a:avLst/>
          </a:prstGeom>
        </p:spPr>
        <p:txBody>
          <a:bodyPr vert="horz">
            <a:normAutofit/>
          </a:bodyPr>
          <a:lstStyle/>
          <a:p>
            <a:pPr marL="365760" indent="-256032">
              <a:spcBef>
                <a:spcPts val="400"/>
              </a:spcBef>
              <a:buClr>
                <a:srgbClr val="4F81BD"/>
              </a:buClr>
              <a:buSzPct val="68000"/>
              <a:buFont typeface="Wingdings 3"/>
              <a:buChar char=""/>
              <a:defRPr/>
            </a:pP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Background study</a:t>
            </a:r>
          </a:p>
          <a:p>
            <a:pPr marL="365760" indent="-256032">
              <a:spcBef>
                <a:spcPts val="400"/>
              </a:spcBef>
              <a:buClr>
                <a:srgbClr val="4F81BD"/>
              </a:buClr>
              <a:buSzPct val="68000"/>
              <a:buFont typeface="Wingdings 3"/>
              <a:buChar char=""/>
              <a:defRPr/>
            </a:pP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Problem statement</a:t>
            </a:r>
          </a:p>
          <a:p>
            <a:pPr marL="365760" indent="-256032">
              <a:spcBef>
                <a:spcPts val="400"/>
              </a:spcBef>
              <a:buClr>
                <a:srgbClr val="4F81BD"/>
              </a:buClr>
              <a:buSzPct val="68000"/>
              <a:buFont typeface="Wingdings 3"/>
              <a:buChar char=""/>
              <a:defRPr/>
            </a:pP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Objectives of study</a:t>
            </a:r>
          </a:p>
          <a:p>
            <a:pPr marL="365760" indent="-256032">
              <a:spcBef>
                <a:spcPts val="400"/>
              </a:spcBef>
              <a:buClr>
                <a:srgbClr val="4F81BD"/>
              </a:buClr>
              <a:buSzPct val="68000"/>
              <a:buFont typeface="Wingdings 3"/>
              <a:buChar char=""/>
              <a:defRPr/>
            </a:pP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Significant of study</a:t>
            </a:r>
          </a:p>
          <a:p>
            <a:pPr marL="365760" indent="-256032">
              <a:spcBef>
                <a:spcPts val="400"/>
              </a:spcBef>
              <a:buClr>
                <a:srgbClr val="4F81BD"/>
              </a:buClr>
              <a:buSzPct val="68000"/>
              <a:buFont typeface="Wingdings 3"/>
              <a:buChar char=""/>
              <a:defRPr/>
            </a:pPr>
            <a:r>
              <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rPr>
              <a:t>Scope of study</a:t>
            </a:r>
            <a:endParaRPr lang="en-US" sz="2400" dirty="0" smtClean="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2" name="Rectangle 1"/>
          <p:cNvSpPr/>
          <p:nvPr/>
        </p:nvSpPr>
        <p:spPr>
          <a:xfrm>
            <a:off x="1147809" y="5806922"/>
            <a:ext cx="3025187" cy="523220"/>
          </a:xfrm>
          <a:prstGeom prst="rect">
            <a:avLst/>
          </a:prstGeom>
        </p:spPr>
        <p:txBody>
          <a:bodyPr wrap="none">
            <a:spAutoFit/>
          </a:bodyPr>
          <a:lstStyle/>
          <a:p>
            <a:pPr eaLnBrk="0" fontAlgn="base" hangingPunct="0">
              <a:spcBef>
                <a:spcPct val="0"/>
              </a:spcBef>
              <a:spcAft>
                <a:spcPct val="0"/>
              </a:spcAft>
            </a:pPr>
            <a:r>
              <a:rPr lang="en-US" sz="2800" dirty="0">
                <a:solidFill>
                  <a:prstClr val="black"/>
                </a:solidFill>
                <a:latin typeface="Tahoma" pitchFamily="34" charset="0"/>
                <a:ea typeface="Tahoma" pitchFamily="34" charset="0"/>
                <a:cs typeface="Tahoma" pitchFamily="34" charset="0"/>
              </a:rPr>
              <a:t>Background study</a:t>
            </a:r>
            <a:endParaRPr lang="en-US" sz="1600" dirty="0">
              <a:solidFill>
                <a:prstClr val="black"/>
              </a:solidFill>
              <a:latin typeface="Arial" charset="0"/>
            </a:endParaRPr>
          </a:p>
        </p:txBody>
      </p:sp>
      <p:sp>
        <p:nvSpPr>
          <p:cNvPr id="3" name="Rectangle 2"/>
          <p:cNvSpPr/>
          <p:nvPr/>
        </p:nvSpPr>
        <p:spPr>
          <a:xfrm>
            <a:off x="95534" y="6198255"/>
            <a:ext cx="6858000" cy="523220"/>
          </a:xfrm>
          <a:prstGeom prst="rect">
            <a:avLst/>
          </a:prstGeom>
        </p:spPr>
        <p:txBody>
          <a:bodyPr wrap="square">
            <a:spAutoFit/>
          </a:bodyPr>
          <a:lstStyle/>
          <a:p>
            <a:pPr algn="ctr" eaLnBrk="0" fontAlgn="base" hangingPunct="0">
              <a:spcBef>
                <a:spcPct val="20000"/>
              </a:spcBef>
              <a:spcAft>
                <a:spcPct val="0"/>
              </a:spcAft>
            </a:pPr>
            <a:r>
              <a:rPr lang="en-US" sz="2800" dirty="0" smtClean="0">
                <a:solidFill>
                  <a:prstClr val="black"/>
                </a:solidFill>
                <a:latin typeface="Times New Roman" panose="02020603050405020304" pitchFamily="18" charset="0"/>
                <a:cs typeface="Times New Roman" panose="02020603050405020304" pitchFamily="18" charset="0"/>
              </a:rPr>
              <a:t>review </a:t>
            </a:r>
            <a:r>
              <a:rPr lang="en-US" sz="2800" dirty="0">
                <a:solidFill>
                  <a:prstClr val="black"/>
                </a:solidFill>
                <a:latin typeface="Times New Roman" panose="02020603050405020304" pitchFamily="18" charset="0"/>
                <a:cs typeface="Times New Roman" panose="02020603050405020304" pitchFamily="18" charset="0"/>
              </a:rPr>
              <a:t>of </a:t>
            </a:r>
            <a:r>
              <a:rPr lang="en-US" sz="2800" dirty="0" smtClean="0">
                <a:solidFill>
                  <a:prstClr val="black"/>
                </a:solidFill>
                <a:latin typeface="Times New Roman" panose="02020603050405020304" pitchFamily="18" charset="0"/>
                <a:cs typeface="Times New Roman" panose="02020603050405020304" pitchFamily="18" charset="0"/>
              </a:rPr>
              <a:t>A </a:t>
            </a:r>
            <a:r>
              <a:rPr lang="en-US" sz="2800" dirty="0">
                <a:solidFill>
                  <a:prstClr val="black"/>
                </a:solidFill>
                <a:latin typeface="Times New Roman" panose="02020603050405020304" pitchFamily="18" charset="0"/>
                <a:cs typeface="Times New Roman" panose="02020603050405020304" pitchFamily="18" charset="0"/>
              </a:rPr>
              <a:t>general e </a:t>
            </a:r>
            <a:r>
              <a:rPr lang="en-US" sz="2800" dirty="0">
                <a:solidFill>
                  <a:prstClr val="black"/>
                </a:solidFill>
                <a:latin typeface="Times New Roman" panose="02020603050405020304" pitchFamily="18" charset="0"/>
                <a:cs typeface="Times New Roman" panose="02020603050405020304" pitchFamily="18" charset="0"/>
              </a:rPr>
              <a:t>area of research</a:t>
            </a:r>
          </a:p>
        </p:txBody>
      </p:sp>
    </p:spTree>
    <p:extLst>
      <p:ext uri="{BB962C8B-B14F-4D97-AF65-F5344CB8AC3E}">
        <p14:creationId xmlns:p14="http://schemas.microsoft.com/office/powerpoint/2010/main" val="142403766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600">
                                          <p:stCondLst>
                                            <p:cond delay="0"/>
                                          </p:stCondLst>
                                        </p:cTn>
                                        <p:tgtEl>
                                          <p:spTgt spid="28674"/>
                                        </p:tgtEl>
                                      </p:cBhvr>
                                    </p:animEffect>
                                    <p:anim calcmode="lin" valueType="num">
                                      <p:cBhvr>
                                        <p:cTn id="8" dur="600" fill="hold">
                                          <p:stCondLst>
                                            <p:cond delay="0"/>
                                          </p:stCondLst>
                                        </p:cTn>
                                        <p:tgtEl>
                                          <p:spTgt spid="2867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867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86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slide(fromBottom)">
                                      <p:cBhvr>
                                        <p:cTn id="15" dur="500">
                                          <p:stCondLst>
                                            <p:cond delay="0"/>
                                          </p:stCondLst>
                                        </p:cTn>
                                        <p:tgtEl>
                                          <p:spTgt spid="286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8675">
                                            <p:txEl>
                                              <p:pRg st="1" end="1"/>
                                            </p:txEl>
                                          </p:spTgt>
                                        </p:tgtEl>
                                        <p:attrNameLst>
                                          <p:attrName>style.visibility</p:attrName>
                                        </p:attrNameLst>
                                      </p:cBhvr>
                                      <p:to>
                                        <p:strVal val="visible"/>
                                      </p:to>
                                    </p:set>
                                    <p:animEffect transition="in" filter="slide(fromBottom)">
                                      <p:cBhvr>
                                        <p:cTn id="20" dur="500">
                                          <p:stCondLst>
                                            <p:cond delay="0"/>
                                          </p:stCondLst>
                                        </p:cTn>
                                        <p:tgtEl>
                                          <p:spTgt spid="28675">
                                            <p:txEl>
                                              <p:pRg st="1" end="1"/>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Effect transition="in" filter="slide(fromBottom)">
                                      <p:cBhvr>
                                        <p:cTn id="23" dur="500">
                                          <p:stCondLst>
                                            <p:cond delay="0"/>
                                          </p:stCondLst>
                                        </p:cTn>
                                        <p:tgtEl>
                                          <p:spTgt spid="28675">
                                            <p:txEl>
                                              <p:pRg st="2" end="2"/>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675">
                                            <p:txEl>
                                              <p:pRg st="3" end="3"/>
                                            </p:txEl>
                                          </p:spTgt>
                                        </p:tgtEl>
                                        <p:attrNameLst>
                                          <p:attrName>style.visibility</p:attrName>
                                        </p:attrNameLst>
                                      </p:cBhvr>
                                      <p:to>
                                        <p:strVal val="visible"/>
                                      </p:to>
                                    </p:set>
                                    <p:animEffect transition="in" filter="slide(fromBottom)">
                                      <p:cBhvr>
                                        <p:cTn id="26" dur="500">
                                          <p:stCondLst>
                                            <p:cond delay="0"/>
                                          </p:stCondLst>
                                        </p:cTn>
                                        <p:tgtEl>
                                          <p:spTgt spid="28675">
                                            <p:txEl>
                                              <p:pRg st="3" end="3"/>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Effect transition="in" filter="slide(fromBottom)">
                                      <p:cBhvr>
                                        <p:cTn id="29" dur="500">
                                          <p:stCondLst>
                                            <p:cond delay="0"/>
                                          </p:stCondLst>
                                        </p:cTn>
                                        <p:tgtEl>
                                          <p:spTgt spid="28675">
                                            <p:txEl>
                                              <p:pRg st="4" end="4"/>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slide(fromBottom)">
                                      <p:cBhvr>
                                        <p:cTn id="32" dur="500">
                                          <p:stCondLst>
                                            <p:cond delay="0"/>
                                          </p:stCondLst>
                                        </p:cTn>
                                        <p:tgtEl>
                                          <p:spTgt spid="28675">
                                            <p:txEl>
                                              <p:pRg st="5" end="5"/>
                                            </p:txEl>
                                          </p:spTgt>
                                        </p:tgtEl>
                                      </p:cBhvr>
                                    </p:animEffect>
                                  </p:childTnLst>
                                </p:cTn>
                              </p:par>
                              <p:par>
                                <p:cTn id="33" presetID="35" presetClass="entr" presetSubtype="0" fill="hold" nodeType="with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Effect transition="in" filter="fade">
                                      <p:cBhvr>
                                        <p:cTn id="35" dur="600">
                                          <p:stCondLst>
                                            <p:cond delay="0"/>
                                          </p:stCondLst>
                                        </p:cTn>
                                        <p:tgtEl>
                                          <p:spTgt spid="6"/>
                                        </p:tgtEl>
                                      </p:cBhvr>
                                    </p:animEffect>
                                    <p:anim calcmode="lin" valueType="num">
                                      <p:cBhvr>
                                        <p:cTn id="36"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37"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38"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03284"/>
          </a:xfrm>
        </p:spPr>
        <p:txBody>
          <a:bodyPr/>
          <a:lstStyle/>
          <a:p>
            <a:r>
              <a:rPr lang="en-IN" sz="2700" b="1" dirty="0">
                <a:solidFill>
                  <a:prstClr val="black"/>
                </a:solidFill>
                <a:latin typeface="Calibri Light" panose="020F0302020204030204"/>
              </a:rPr>
              <a:t>Research problem</a:t>
            </a:r>
            <a:endParaRPr lang="en-US" dirty="0"/>
          </a:p>
        </p:txBody>
      </p:sp>
      <p:sp>
        <p:nvSpPr>
          <p:cNvPr id="3" name="Content Placeholder 2"/>
          <p:cNvSpPr>
            <a:spLocks noGrp="1"/>
          </p:cNvSpPr>
          <p:nvPr>
            <p:ph sz="quarter" idx="1"/>
          </p:nvPr>
        </p:nvSpPr>
        <p:spPr>
          <a:xfrm>
            <a:off x="603249" y="777922"/>
            <a:ext cx="8281443" cy="4572000"/>
          </a:xfrm>
        </p:spPr>
        <p:txBody>
          <a:bodyPr/>
          <a:lstStyle/>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100" dirty="0">
                <a:solidFill>
                  <a:prstClr val="black"/>
                </a:solidFill>
                <a:latin typeface="Times New Roman" panose="02020603050405020304" pitchFamily="18" charset="0"/>
                <a:cs typeface="Times New Roman" panose="02020603050405020304" pitchFamily="18" charset="0"/>
              </a:rPr>
              <a:t>The first and the foremost stage in the research process is to select and properly define the research problem. </a:t>
            </a:r>
          </a:p>
          <a:p>
            <a:pPr marL="0" lvl="0" indent="0" eaLnBrk="1" fontAlgn="auto" hangingPunct="1">
              <a:lnSpc>
                <a:spcPct val="90000"/>
              </a:lnSpc>
              <a:spcBef>
                <a:spcPts val="1000"/>
              </a:spcBef>
              <a:spcAft>
                <a:spcPts val="0"/>
              </a:spcAft>
              <a:buClrTx/>
              <a:buSzTx/>
              <a:buNone/>
            </a:pPr>
            <a:endParaRPr lang="en-IN" sz="2100" dirty="0">
              <a:solidFill>
                <a:prstClr val="black"/>
              </a:solidFill>
              <a:latin typeface="Times New Roman" panose="02020603050405020304" pitchFamily="18" charset="0"/>
              <a:cs typeface="Times New Roman" panose="02020603050405020304" pitchFamily="18" charset="0"/>
            </a:endParaRP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100" dirty="0">
                <a:solidFill>
                  <a:prstClr val="black"/>
                </a:solidFill>
                <a:latin typeface="Times New Roman" panose="02020603050405020304" pitchFamily="18" charset="0"/>
                <a:cs typeface="Times New Roman" panose="02020603050405020304" pitchFamily="18" charset="0"/>
              </a:rPr>
              <a:t>A researcher should first identify a problem and formulate it so that it is susceptible or amenable for research. </a:t>
            </a:r>
          </a:p>
          <a:p>
            <a:pPr marL="0" lvl="0" indent="0" eaLnBrk="1" fontAlgn="auto" hangingPunct="1">
              <a:lnSpc>
                <a:spcPct val="90000"/>
              </a:lnSpc>
              <a:spcBef>
                <a:spcPts val="1000"/>
              </a:spcBef>
              <a:spcAft>
                <a:spcPts val="0"/>
              </a:spcAft>
              <a:buClrTx/>
              <a:buSzTx/>
              <a:buNone/>
            </a:pPr>
            <a:endParaRPr lang="en-IN" sz="2100" dirty="0">
              <a:solidFill>
                <a:prstClr val="black"/>
              </a:solidFill>
              <a:latin typeface="Times New Roman" panose="02020603050405020304" pitchFamily="18" charset="0"/>
              <a:cs typeface="Times New Roman" panose="02020603050405020304" pitchFamily="18" charset="0"/>
            </a:endParaRP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100" dirty="0">
                <a:solidFill>
                  <a:prstClr val="black"/>
                </a:solidFill>
                <a:latin typeface="Times New Roman" panose="02020603050405020304" pitchFamily="18" charset="0"/>
                <a:cs typeface="Times New Roman" panose="02020603050405020304" pitchFamily="18" charset="0"/>
              </a:rPr>
              <a:t>A research problem in general, refers to an unanswered question or problem which he/she would like to find answer or a solution to.</a:t>
            </a:r>
          </a:p>
          <a:p>
            <a:pPr marL="0" lvl="0" indent="0" eaLnBrk="1" fontAlgn="auto" hangingPunct="1">
              <a:lnSpc>
                <a:spcPct val="90000"/>
              </a:lnSpc>
              <a:spcBef>
                <a:spcPts val="1000"/>
              </a:spcBef>
              <a:spcAft>
                <a:spcPts val="0"/>
              </a:spcAft>
              <a:buClrTx/>
              <a:buSzTx/>
              <a:buNone/>
            </a:pPr>
            <a:endParaRPr lang="en-IN" sz="2100" dirty="0">
              <a:solidFill>
                <a:prstClr val="black"/>
              </a:solidFill>
              <a:latin typeface="Times New Roman" panose="02020603050405020304" pitchFamily="18" charset="0"/>
              <a:cs typeface="Times New Roman" panose="02020603050405020304" pitchFamily="18" charset="0"/>
            </a:endParaRP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100" dirty="0">
                <a:solidFill>
                  <a:prstClr val="black"/>
                </a:solidFill>
                <a:latin typeface="Times New Roman" panose="02020603050405020304" pitchFamily="18" charset="0"/>
                <a:cs typeface="Times New Roman" panose="02020603050405020304" pitchFamily="18" charset="0"/>
              </a:rPr>
              <a:t>A research problem is one that requires a researcher to find the best solution for a given problem. </a:t>
            </a:r>
          </a:p>
          <a:p>
            <a:pPr marL="0" lvl="0" indent="0" eaLnBrk="1" fontAlgn="auto" hangingPunct="1">
              <a:lnSpc>
                <a:spcPct val="90000"/>
              </a:lnSpc>
              <a:spcBef>
                <a:spcPts val="1000"/>
              </a:spcBef>
              <a:spcAft>
                <a:spcPts val="0"/>
              </a:spcAft>
              <a:buClrTx/>
              <a:buSzTx/>
              <a:buNone/>
            </a:pPr>
            <a:endParaRPr lang="en-IN" sz="2100" dirty="0">
              <a:solidFill>
                <a:prstClr val="black"/>
              </a:solidFill>
              <a:latin typeface="Times New Roman" panose="02020603050405020304" pitchFamily="18" charset="0"/>
              <a:cs typeface="Times New Roman" panose="02020603050405020304" pitchFamily="18" charset="0"/>
            </a:endParaRPr>
          </a:p>
          <a:p>
            <a:pPr marL="257175" lvl="0" indent="-257175" eaLnBrk="1" fontAlgn="auto" hangingPunct="1">
              <a:lnSpc>
                <a:spcPct val="90000"/>
              </a:lnSpc>
              <a:spcBef>
                <a:spcPts val="1000"/>
              </a:spcBef>
              <a:spcAft>
                <a:spcPts val="0"/>
              </a:spcAft>
              <a:buClrTx/>
              <a:buSzTx/>
              <a:buFont typeface="Arial" panose="020B0604020202020204" pitchFamily="34" charset="0"/>
              <a:buChar char="•"/>
            </a:pPr>
            <a:r>
              <a:rPr lang="en-IN" sz="2100" dirty="0">
                <a:solidFill>
                  <a:prstClr val="black"/>
                </a:solidFill>
                <a:latin typeface="Times New Roman" panose="02020603050405020304" pitchFamily="18" charset="0"/>
                <a:cs typeface="Times New Roman" panose="02020603050405020304" pitchFamily="18" charset="0"/>
              </a:rPr>
              <a:t>That is, to find out by which course of action the objective can be attained optimally in the context of given environment. </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3</a:t>
            </a:fld>
            <a:endParaRPr lang="en-US" altLang="en-US"/>
          </a:p>
        </p:txBody>
      </p:sp>
    </p:spTree>
    <p:extLst>
      <p:ext uri="{BB962C8B-B14F-4D97-AF65-F5344CB8AC3E}">
        <p14:creationId xmlns:p14="http://schemas.microsoft.com/office/powerpoint/2010/main" val="3094823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noAutofit/>
          </a:bodyPr>
          <a:lstStyle/>
          <a:p>
            <a:pPr eaLnBrk="1" hangingPunct="1"/>
            <a:r>
              <a:rPr lang="en-US" sz="3200" dirty="0" smtClean="0">
                <a:solidFill>
                  <a:schemeClr val="tx1"/>
                </a:solidFill>
                <a:latin typeface="Tahoma" pitchFamily="34" charset="0"/>
                <a:ea typeface="Tahoma" pitchFamily="34" charset="0"/>
                <a:cs typeface="Tahoma" pitchFamily="34" charset="0"/>
              </a:rPr>
              <a:t>Problem statement</a:t>
            </a:r>
          </a:p>
        </p:txBody>
      </p:sp>
      <p:sp>
        <p:nvSpPr>
          <p:cNvPr id="4099" name="Rectangle 3"/>
          <p:cNvSpPr>
            <a:spLocks noGrp="1" noChangeArrowheads="1"/>
          </p:cNvSpPr>
          <p:nvPr>
            <p:ph idx="1"/>
          </p:nvPr>
        </p:nvSpPr>
        <p:spPr>
          <a:xfrm>
            <a:off x="381000" y="1066800"/>
            <a:ext cx="8229600" cy="5562600"/>
          </a:xfrm>
        </p:spPr>
        <p:txBody>
          <a:bodyPr>
            <a:noAutofit/>
          </a:bodyPr>
          <a:lstStyle/>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Start with a general statement of the problem or issues</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Make sure the problem is restricted in scope</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Make sure the context of the problem is clear</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Cite the references from which the problem was stated previously</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Provide justification for the research to be conducted</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What motivate you to conduct the proposed research</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Highlight the problems/demerits of the available techniques</a:t>
            </a: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30</a:t>
            </a:fld>
            <a:endParaRPr lang="en-US">
              <a:solidFill>
                <a:prstClr val="black">
                  <a:tint val="75000"/>
                </a:prstClr>
              </a:solidFill>
            </a:endParaRPr>
          </a:p>
        </p:txBody>
      </p:sp>
    </p:spTree>
    <p:extLst>
      <p:ext uri="{BB962C8B-B14F-4D97-AF65-F5344CB8AC3E}">
        <p14:creationId xmlns:p14="http://schemas.microsoft.com/office/powerpoint/2010/main" val="408965719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stCondLst>
                                            <p:cond delay="0"/>
                                          </p:stCondLst>
                                        </p:cTn>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lide(fromBottom)">
                                      <p:cBhvr>
                                        <p:cTn id="12" dur="500">
                                          <p:stCondLst>
                                            <p:cond delay="0"/>
                                          </p:stCondLst>
                                        </p:cTn>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slide(fromBottom)">
                                      <p:cBhvr>
                                        <p:cTn id="17" dur="500">
                                          <p:stCondLst>
                                            <p:cond delay="0"/>
                                          </p:stCondLst>
                                        </p:cTn>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slide(fromBottom)">
                                      <p:cBhvr>
                                        <p:cTn id="22" dur="500">
                                          <p:stCondLst>
                                            <p:cond delay="0"/>
                                          </p:stCondLst>
                                        </p:cTn>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slide(fromBottom)">
                                      <p:cBhvr>
                                        <p:cTn id="27" dur="500">
                                          <p:stCondLst>
                                            <p:cond delay="0"/>
                                          </p:stCondLst>
                                        </p:cTn>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slide(fromBottom)">
                                      <p:cBhvr>
                                        <p:cTn id="32" dur="500">
                                          <p:stCondLst>
                                            <p:cond delay="0"/>
                                          </p:stCondLst>
                                        </p:cTn>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slide(fromBottom)">
                                      <p:cBhvr>
                                        <p:cTn id="37" dur="500">
                                          <p:stCondLst>
                                            <p:cond delay="0"/>
                                          </p:stCondLst>
                                        </p:cTn>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563562"/>
          </a:xfrm>
        </p:spPr>
        <p:txBody>
          <a:bodyPr>
            <a:noAutofit/>
          </a:bodyPr>
          <a:lstStyle/>
          <a:p>
            <a:pPr eaLnBrk="1" hangingPunct="1"/>
            <a:r>
              <a:rPr lang="en-US" sz="3200" dirty="0" smtClean="0">
                <a:solidFill>
                  <a:schemeClr val="tx1"/>
                </a:solidFill>
                <a:latin typeface="Tahoma" pitchFamily="34" charset="0"/>
                <a:ea typeface="Tahoma" pitchFamily="34" charset="0"/>
                <a:cs typeface="Tahoma" pitchFamily="34" charset="0"/>
              </a:rPr>
              <a:t>Significance of research</a:t>
            </a:r>
          </a:p>
        </p:txBody>
      </p:sp>
      <p:sp>
        <p:nvSpPr>
          <p:cNvPr id="10243" name="Rectangle 3"/>
          <p:cNvSpPr>
            <a:spLocks noGrp="1" noChangeArrowheads="1"/>
          </p:cNvSpPr>
          <p:nvPr>
            <p:ph idx="1"/>
          </p:nvPr>
        </p:nvSpPr>
        <p:spPr>
          <a:xfrm>
            <a:off x="152400" y="762000"/>
            <a:ext cx="8839200" cy="6096000"/>
          </a:xfrm>
        </p:spPr>
        <p:txBody>
          <a:bodyPr>
            <a:noAutofit/>
          </a:bodyPr>
          <a:lstStyle/>
          <a:p>
            <a:pPr algn="just" eaLnBrk="1" hangingPunct="1">
              <a:lnSpc>
                <a:spcPct val="80000"/>
              </a:lnSpc>
            </a:pPr>
            <a:r>
              <a:rPr lang="en-US" sz="2400" dirty="0" smtClean="0">
                <a:latin typeface="Times New Roman" panose="02020603050405020304" pitchFamily="18" charset="0"/>
                <a:ea typeface="Tahoma" pitchFamily="34" charset="0"/>
                <a:cs typeface="Times New Roman" panose="02020603050405020304" pitchFamily="18" charset="0"/>
              </a:rPr>
              <a:t>From the literature review, gap analysis can be conducted in order to see how the proposed research would fill in the gap in the area of research</a:t>
            </a:r>
          </a:p>
          <a:p>
            <a:pPr algn="just" eaLnBrk="1" hangingPunct="1">
              <a:lnSpc>
                <a:spcPct val="80000"/>
              </a:lnSpc>
            </a:pPr>
            <a:endParaRPr lang="en-US" sz="2400" dirty="0" smtClean="0">
              <a:latin typeface="Times New Roman" panose="02020603050405020304" pitchFamily="18" charset="0"/>
              <a:ea typeface="Tahoma" pitchFamily="34" charset="0"/>
              <a:cs typeface="Times New Roman" panose="02020603050405020304" pitchFamily="18" charset="0"/>
            </a:endParaRPr>
          </a:p>
          <a:p>
            <a:pPr algn="just" eaLnBrk="1" hangingPunct="1">
              <a:lnSpc>
                <a:spcPct val="80000"/>
              </a:lnSpc>
            </a:pPr>
            <a:r>
              <a:rPr lang="en-US" sz="2400" dirty="0" smtClean="0">
                <a:latin typeface="Times New Roman" panose="02020603050405020304" pitchFamily="18" charset="0"/>
                <a:ea typeface="Tahoma" pitchFamily="34" charset="0"/>
                <a:cs typeface="Times New Roman" panose="02020603050405020304" pitchFamily="18" charset="0"/>
              </a:rPr>
              <a:t>How does the proposed research relate to the existing knowledge in the area</a:t>
            </a:r>
          </a:p>
          <a:p>
            <a:pPr algn="just" eaLnBrk="1" hangingPunct="1">
              <a:lnSpc>
                <a:spcPct val="80000"/>
              </a:lnSpc>
            </a:pPr>
            <a:endParaRPr lang="en-US" sz="2400" dirty="0" smtClean="0">
              <a:latin typeface="Times New Roman" panose="02020603050405020304" pitchFamily="18" charset="0"/>
              <a:ea typeface="Tahoma" pitchFamily="34" charset="0"/>
              <a:cs typeface="Times New Roman" panose="02020603050405020304" pitchFamily="18" charset="0"/>
            </a:endParaRPr>
          </a:p>
          <a:p>
            <a:pPr algn="just" eaLnBrk="1" hangingPunct="1">
              <a:lnSpc>
                <a:spcPct val="80000"/>
              </a:lnSpc>
            </a:pPr>
            <a:r>
              <a:rPr lang="en-US" sz="2400" dirty="0" smtClean="0">
                <a:latin typeface="Times New Roman" panose="02020603050405020304" pitchFamily="18" charset="0"/>
                <a:ea typeface="Tahoma" pitchFamily="34" charset="0"/>
                <a:cs typeface="Times New Roman" panose="02020603050405020304" pitchFamily="18" charset="0"/>
              </a:rPr>
              <a:t>Explicitly state the significance of your purpose or the rationale for your study</a:t>
            </a:r>
          </a:p>
          <a:p>
            <a:pPr algn="just" eaLnBrk="1" hangingPunct="1">
              <a:lnSpc>
                <a:spcPct val="80000"/>
              </a:lnSpc>
            </a:pPr>
            <a:endParaRPr lang="en-US" sz="2400" dirty="0">
              <a:latin typeface="Times New Roman" panose="02020603050405020304" pitchFamily="18" charset="0"/>
              <a:ea typeface="Tahoma" pitchFamily="34" charset="0"/>
              <a:cs typeface="Times New Roman" panose="02020603050405020304" pitchFamily="18" charset="0"/>
            </a:endParaRPr>
          </a:p>
          <a:p>
            <a:pPr algn="just" eaLnBrk="1" hangingPunct="1">
              <a:lnSpc>
                <a:spcPct val="80000"/>
              </a:lnSpc>
            </a:pPr>
            <a:r>
              <a:rPr lang="en-US" sz="2400" dirty="0" smtClean="0">
                <a:latin typeface="Times New Roman" panose="02020603050405020304" pitchFamily="18" charset="0"/>
                <a:ea typeface="Tahoma" pitchFamily="34" charset="0"/>
                <a:cs typeface="Times New Roman" panose="02020603050405020304" pitchFamily="18" charset="0"/>
              </a:rPr>
              <a:t>A significant research is one that:</a:t>
            </a:r>
          </a:p>
          <a:p>
            <a:pPr lvl="1" algn="just"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Develops knowledge of an existing practice</a:t>
            </a:r>
          </a:p>
          <a:p>
            <a:pPr lvl="1"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Develops theory</a:t>
            </a:r>
          </a:p>
          <a:p>
            <a:pPr lvl="1"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Expands the current knowledge or theory base</a:t>
            </a:r>
          </a:p>
          <a:p>
            <a:pPr lvl="1"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Advances current research methodology</a:t>
            </a:r>
          </a:p>
          <a:p>
            <a:pPr lvl="1"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Related to a current technological issue</a:t>
            </a:r>
          </a:p>
          <a:p>
            <a:pPr lvl="1" eaLnBrk="1" hangingPunct="1">
              <a:lnSpc>
                <a:spcPct val="80000"/>
              </a:lnSpc>
              <a:buFont typeface="Courier New" pitchFamily="49" charset="0"/>
              <a:buChar char="o"/>
            </a:pPr>
            <a:r>
              <a:rPr lang="en-US" sz="2400" dirty="0" smtClean="0">
                <a:latin typeface="Times New Roman" panose="02020603050405020304" pitchFamily="18" charset="0"/>
                <a:ea typeface="Tahoma" pitchFamily="34" charset="0"/>
                <a:cs typeface="Times New Roman" panose="02020603050405020304" pitchFamily="18" charset="0"/>
              </a:rPr>
              <a:t>Exploratory research on an unexamined issue</a:t>
            </a:r>
          </a:p>
          <a:p>
            <a:pPr lvl="1" eaLnBrk="1" hangingPunct="1">
              <a:lnSpc>
                <a:spcPct val="80000"/>
              </a:lnSpc>
              <a:buFont typeface="Arial" charset="0"/>
              <a:buChar char="√"/>
            </a:pPr>
            <a:endParaRPr lang="en-US" sz="24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176912593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stCondLst>
                                            <p:cond delay="0"/>
                                          </p:stCondLst>
                                        </p:cTn>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2" dur="500">
                                          <p:stCondLst>
                                            <p:cond delay="0"/>
                                          </p:stCondLst>
                                        </p:cTn>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slide(fromBottom)">
                                      <p:cBhvr>
                                        <p:cTn id="17" dur="500">
                                          <p:stCondLst>
                                            <p:cond delay="0"/>
                                          </p:stCondLst>
                                        </p:cTn>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slide(fromBottom)">
                                      <p:cBhvr>
                                        <p:cTn id="22" dur="500">
                                          <p:stCondLst>
                                            <p:cond delay="0"/>
                                          </p:stCondLst>
                                        </p:cTn>
                                        <p:tgtEl>
                                          <p:spTgt spid="10243">
                                            <p:txEl>
                                              <p:pRg st="6" end="6"/>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animEffect transition="in" filter="slide(fromBottom)">
                                      <p:cBhvr>
                                        <p:cTn id="25" dur="500">
                                          <p:stCondLst>
                                            <p:cond delay="0"/>
                                          </p:stCondLst>
                                        </p:cTn>
                                        <p:tgtEl>
                                          <p:spTgt spid="10243">
                                            <p:txEl>
                                              <p:pRg st="7" end="7"/>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243">
                                            <p:txEl>
                                              <p:pRg st="8" end="8"/>
                                            </p:txEl>
                                          </p:spTgt>
                                        </p:tgtEl>
                                        <p:attrNameLst>
                                          <p:attrName>style.visibility</p:attrName>
                                        </p:attrNameLst>
                                      </p:cBhvr>
                                      <p:to>
                                        <p:strVal val="visible"/>
                                      </p:to>
                                    </p:set>
                                    <p:animEffect transition="in" filter="slide(fromBottom)">
                                      <p:cBhvr>
                                        <p:cTn id="28" dur="500">
                                          <p:stCondLst>
                                            <p:cond delay="0"/>
                                          </p:stCondLst>
                                        </p:cTn>
                                        <p:tgtEl>
                                          <p:spTgt spid="10243">
                                            <p:txEl>
                                              <p:pRg st="8" end="8"/>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243">
                                            <p:txEl>
                                              <p:pRg st="9" end="9"/>
                                            </p:txEl>
                                          </p:spTgt>
                                        </p:tgtEl>
                                        <p:attrNameLst>
                                          <p:attrName>style.visibility</p:attrName>
                                        </p:attrNameLst>
                                      </p:cBhvr>
                                      <p:to>
                                        <p:strVal val="visible"/>
                                      </p:to>
                                    </p:set>
                                    <p:animEffect transition="in" filter="slide(fromBottom)">
                                      <p:cBhvr>
                                        <p:cTn id="31" dur="500">
                                          <p:stCondLst>
                                            <p:cond delay="0"/>
                                          </p:stCondLst>
                                        </p:cTn>
                                        <p:tgtEl>
                                          <p:spTgt spid="10243">
                                            <p:txEl>
                                              <p:pRg st="9" end="9"/>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0243">
                                            <p:txEl>
                                              <p:pRg st="10" end="10"/>
                                            </p:txEl>
                                          </p:spTgt>
                                        </p:tgtEl>
                                        <p:attrNameLst>
                                          <p:attrName>style.visibility</p:attrName>
                                        </p:attrNameLst>
                                      </p:cBhvr>
                                      <p:to>
                                        <p:strVal val="visible"/>
                                      </p:to>
                                    </p:set>
                                    <p:animEffect transition="in" filter="slide(fromBottom)">
                                      <p:cBhvr>
                                        <p:cTn id="34" dur="500">
                                          <p:stCondLst>
                                            <p:cond delay="0"/>
                                          </p:stCondLst>
                                        </p:cTn>
                                        <p:tgtEl>
                                          <p:spTgt spid="10243">
                                            <p:txEl>
                                              <p:pRg st="10" end="1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0243">
                                            <p:txEl>
                                              <p:pRg st="11" end="11"/>
                                            </p:txEl>
                                          </p:spTgt>
                                        </p:tgtEl>
                                        <p:attrNameLst>
                                          <p:attrName>style.visibility</p:attrName>
                                        </p:attrNameLst>
                                      </p:cBhvr>
                                      <p:to>
                                        <p:strVal val="visible"/>
                                      </p:to>
                                    </p:set>
                                    <p:animEffect transition="in" filter="slide(fromBottom)">
                                      <p:cBhvr>
                                        <p:cTn id="37" dur="500">
                                          <p:stCondLst>
                                            <p:cond delay="0"/>
                                          </p:stCondLst>
                                        </p:cTn>
                                        <p:tgtEl>
                                          <p:spTgt spid="10243">
                                            <p:txEl>
                                              <p:pRg st="11" end="11"/>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0243">
                                            <p:txEl>
                                              <p:pRg st="12" end="12"/>
                                            </p:txEl>
                                          </p:spTgt>
                                        </p:tgtEl>
                                        <p:attrNameLst>
                                          <p:attrName>style.visibility</p:attrName>
                                        </p:attrNameLst>
                                      </p:cBhvr>
                                      <p:to>
                                        <p:strVal val="visible"/>
                                      </p:to>
                                    </p:set>
                                    <p:animEffect transition="in" filter="slide(fromBottom)">
                                      <p:cBhvr>
                                        <p:cTn id="40" dur="500">
                                          <p:stCondLst>
                                            <p:cond delay="0"/>
                                          </p:stCondLst>
                                        </p:cTn>
                                        <p:tgtEl>
                                          <p:spTgt spid="102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32</a:t>
            </a:fld>
            <a:endParaRPr lang="en-US">
              <a:solidFill>
                <a:prstClr val="black">
                  <a:tint val="75000"/>
                </a:prstClr>
              </a:solidFill>
            </a:endParaRPr>
          </a:p>
        </p:txBody>
      </p:sp>
      <p:sp>
        <p:nvSpPr>
          <p:cNvPr id="6" name="Rectangle 3"/>
          <p:cNvSpPr txBox="1">
            <a:spLocks noGrp="1" noChangeArrowheads="1"/>
          </p:cNvSpPr>
          <p:nvPr>
            <p:ph idx="1"/>
          </p:nvPr>
        </p:nvSpPr>
        <p:spPr>
          <a:xfrm>
            <a:off x="381000" y="990600"/>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n-US" sz="2800" dirty="0" smtClean="0">
                <a:latin typeface="Times New Roman" panose="02020603050405020304" pitchFamily="18" charset="0"/>
                <a:ea typeface="Tahoma" pitchFamily="34" charset="0"/>
                <a:cs typeface="Times New Roman" panose="02020603050405020304" pitchFamily="18" charset="0"/>
              </a:rPr>
              <a:t>Provide the area/scope that will be considered in the proposed research and justification why it is being considered.</a:t>
            </a:r>
          </a:p>
          <a:p>
            <a:pPr algn="just"/>
            <a:r>
              <a:rPr lang="en-US" sz="2800" dirty="0" smtClean="0">
                <a:latin typeface="Times New Roman" panose="02020603050405020304" pitchFamily="18" charset="0"/>
                <a:ea typeface="Tahoma" pitchFamily="34" charset="0"/>
                <a:cs typeface="Times New Roman" panose="02020603050405020304" pitchFamily="18" charset="0"/>
              </a:rPr>
              <a:t>Indicate some of the anticipated limitations that you will face while you will conduct the research.</a:t>
            </a:r>
          </a:p>
        </p:txBody>
      </p:sp>
      <p:sp>
        <p:nvSpPr>
          <p:cNvPr id="7" name="Rectangle 2"/>
          <p:cNvSpPr txBox="1">
            <a:spLocks noGrp="1" noChangeArrowheads="1"/>
          </p:cNvSpPr>
          <p:nvPr>
            <p:ph type="title"/>
          </p:nvPr>
        </p:nvSpPr>
        <p:spPr>
          <a:xfrm>
            <a:off x="457200" y="274638"/>
            <a:ext cx="8229600" cy="63976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b="0" dirty="0" smtClean="0">
                <a:solidFill>
                  <a:schemeClr val="tx1"/>
                </a:solidFill>
                <a:latin typeface="Tahoma" pitchFamily="34" charset="0"/>
                <a:ea typeface="Tahoma" pitchFamily="34" charset="0"/>
                <a:cs typeface="Tahoma" pitchFamily="34" charset="0"/>
              </a:rPr>
              <a:t>Scope and Limitation</a:t>
            </a:r>
          </a:p>
        </p:txBody>
      </p:sp>
    </p:spTree>
    <p:extLst>
      <p:ext uri="{BB962C8B-B14F-4D97-AF65-F5344CB8AC3E}">
        <p14:creationId xmlns:p14="http://schemas.microsoft.com/office/powerpoint/2010/main" val="328798491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stCondLst>
                                            <p:cond delay="0"/>
                                          </p:stCondLst>
                                        </p:cTn>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33</a:t>
            </a:fld>
            <a:endParaRPr lang="en-US">
              <a:solidFill>
                <a:prstClr val="black">
                  <a:tint val="75000"/>
                </a:prstClr>
              </a:solidFill>
            </a:endParaRPr>
          </a:p>
        </p:txBody>
      </p:sp>
      <p:sp>
        <p:nvSpPr>
          <p:cNvPr id="6" name="Rectangle 2"/>
          <p:cNvSpPr txBox="1">
            <a:spLocks noChangeArrowheads="1"/>
          </p:cNvSpPr>
          <p:nvPr/>
        </p:nvSpPr>
        <p:spPr>
          <a:xfrm>
            <a:off x="457200" y="274638"/>
            <a:ext cx="8229600" cy="792162"/>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en-US" sz="3200" dirty="0" smtClean="0">
                <a:solidFill>
                  <a:prstClr val="black"/>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Methodology</a:t>
            </a:r>
          </a:p>
        </p:txBody>
      </p:sp>
      <p:sp>
        <p:nvSpPr>
          <p:cNvPr id="7" name="Rectangle 3"/>
          <p:cNvSpPr txBox="1">
            <a:spLocks noChangeArrowheads="1"/>
          </p:cNvSpPr>
          <p:nvPr/>
        </p:nvSpPr>
        <p:spPr>
          <a:xfrm>
            <a:off x="457200" y="1219200"/>
            <a:ext cx="8229600" cy="5486401"/>
          </a:xfrm>
          <a:prstGeom prst="rect">
            <a:avLst/>
          </a:prstGeom>
        </p:spPr>
        <p:txBody>
          <a:bodyPr vert="horz">
            <a:noAutofit/>
          </a:bodyPr>
          <a:lstStyle/>
          <a:p>
            <a:pPr marL="365760" indent="-256032">
              <a:spcBef>
                <a:spcPts val="40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Must related to the research objectives</a:t>
            </a:r>
          </a:p>
          <a:p>
            <a:pPr marL="365760" indent="-256032">
              <a:spcBef>
                <a:spcPts val="40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Highlight the breadth and depth of research</a:t>
            </a:r>
          </a:p>
          <a:p>
            <a:pPr marL="365760" indent="-256032">
              <a:spcBef>
                <a:spcPts val="40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Identify variables</a:t>
            </a:r>
          </a:p>
          <a:p>
            <a:pPr marL="365760" indent="-256032">
              <a:spcBef>
                <a:spcPts val="40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Research design – it would be good to put it into a flow chart</a:t>
            </a:r>
          </a:p>
          <a:p>
            <a:pPr marL="365760" indent="-256032">
              <a:spcBef>
                <a:spcPts val="40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Data collection plan</a:t>
            </a:r>
          </a:p>
          <a:p>
            <a:pPr marL="365760" indent="-256032">
              <a:spcBef>
                <a:spcPct val="0"/>
              </a:spcBef>
              <a:buClr>
                <a:srgbClr val="4F81BD"/>
              </a:buClr>
              <a:buSzPct val="68000"/>
              <a:buFont typeface="Wingdings 3"/>
              <a:buChar char=""/>
              <a:defRPr/>
            </a:pPr>
            <a:r>
              <a:rPr lang="en-US" sz="2800" dirty="0" smtClean="0">
                <a:solidFill>
                  <a:prstClr val="black"/>
                </a:solidFill>
                <a:latin typeface="Times New Roman" panose="02020603050405020304" pitchFamily="18" charset="0"/>
                <a:ea typeface="Tahoma" pitchFamily="34" charset="0"/>
                <a:cs typeface="Times New Roman" panose="02020603050405020304" pitchFamily="18" charset="0"/>
              </a:rPr>
              <a:t>Give a detailed sampling plan – the target population characteristics, specific sampling plan, target sample size</a:t>
            </a:r>
          </a:p>
        </p:txBody>
      </p:sp>
    </p:spTree>
    <p:extLst>
      <p:ext uri="{BB962C8B-B14F-4D97-AF65-F5344CB8AC3E}">
        <p14:creationId xmlns:p14="http://schemas.microsoft.com/office/powerpoint/2010/main" val="357240444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stCondLst>
                                            <p:cond delay="0"/>
                                          </p:stCondLst>
                                        </p:cTn>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slide(fromBottom)">
                                      <p:cBhvr>
                                        <p:cTn id="12" dur="500">
                                          <p:stCondLst>
                                            <p:cond delay="0"/>
                                          </p:stCondLst>
                                        </p:cTn>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slide(fromBottom)">
                                      <p:cBhvr>
                                        <p:cTn id="17" dur="500">
                                          <p:stCondLst>
                                            <p:cond delay="0"/>
                                          </p:stCondLst>
                                        </p:cTn>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slide(fromBottom)">
                                      <p:cBhvr>
                                        <p:cTn id="22" dur="500">
                                          <p:stCondLst>
                                            <p:cond delay="0"/>
                                          </p:stCondLst>
                                        </p:cTn>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slide(fromBottom)">
                                      <p:cBhvr>
                                        <p:cTn id="27" dur="500">
                                          <p:stCondLst>
                                            <p:cond delay="0"/>
                                          </p:stCondLst>
                                        </p:cTn>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slide(fromBottom)">
                                      <p:cBhvr>
                                        <p:cTn id="32" dur="500">
                                          <p:stCondLst>
                                            <p:cond delay="0"/>
                                          </p:stCondLst>
                                        </p:cTn>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5213350"/>
          </a:xfrm>
        </p:spPr>
        <p:txBody>
          <a:bodyPr>
            <a:normAutofit/>
          </a:bodyPr>
          <a:lstStyle/>
          <a:p>
            <a:pPr marL="365760" lvl="0" indent="-256032">
              <a:spcBef>
                <a:spcPct val="0"/>
              </a:spcBef>
              <a:buClr>
                <a:schemeClr val="accent1"/>
              </a:buClr>
              <a:buSzPct val="68000"/>
              <a:buFont typeface="Wingdings 3"/>
              <a:buChar char=""/>
              <a:defRPr/>
            </a:pPr>
            <a:r>
              <a:rPr lang="en-US" sz="2800" dirty="0">
                <a:latin typeface="Times New Roman" panose="02020603050405020304" pitchFamily="18" charset="0"/>
                <a:ea typeface="Tahoma" pitchFamily="34" charset="0"/>
                <a:cs typeface="Times New Roman" panose="02020603050405020304" pitchFamily="18" charset="0"/>
              </a:rPr>
              <a:t>Instrument/tools</a:t>
            </a:r>
          </a:p>
          <a:p>
            <a:pPr marL="909828" lvl="1" indent="-342900">
              <a:spcBef>
                <a:spcPts val="400"/>
              </a:spcBef>
              <a:buClr>
                <a:schemeClr val="accent1"/>
              </a:buClr>
              <a:buSzPct val="68000"/>
              <a:buFont typeface="Courier New" pitchFamily="49" charset="0"/>
              <a:buChar char="o"/>
              <a:defRPr/>
            </a:pPr>
            <a:r>
              <a:rPr lang="en-US" dirty="0">
                <a:latin typeface="Times New Roman" panose="02020603050405020304" pitchFamily="18" charset="0"/>
                <a:ea typeface="Tahoma" pitchFamily="34" charset="0"/>
                <a:cs typeface="Times New Roman" panose="02020603050405020304" pitchFamily="18" charset="0"/>
              </a:rPr>
              <a:t>Describe the instruments will be used to gather data (tests, techniques, surveys, </a:t>
            </a:r>
            <a:r>
              <a:rPr lang="en-US" dirty="0" err="1">
                <a:latin typeface="Times New Roman" panose="02020603050405020304" pitchFamily="18" charset="0"/>
                <a:ea typeface="Tahoma" pitchFamily="34" charset="0"/>
                <a:cs typeface="Times New Roman" panose="02020603050405020304" pitchFamily="18" charset="0"/>
              </a:rPr>
              <a:t>etc</a:t>
            </a:r>
            <a:r>
              <a:rPr lang="en-US" dirty="0">
                <a:latin typeface="Times New Roman" panose="02020603050405020304" pitchFamily="18" charset="0"/>
                <a:ea typeface="Tahoma" pitchFamily="34" charset="0"/>
                <a:cs typeface="Times New Roman" panose="02020603050405020304" pitchFamily="18" charset="0"/>
              </a:rPr>
              <a:t>)</a:t>
            </a:r>
          </a:p>
          <a:p>
            <a:pPr marL="909828" lvl="1" indent="-342900">
              <a:spcBef>
                <a:spcPts val="400"/>
              </a:spcBef>
              <a:buClr>
                <a:schemeClr val="accent1"/>
              </a:buClr>
              <a:buSzPct val="68000"/>
              <a:buFont typeface="Courier New" pitchFamily="49" charset="0"/>
              <a:buChar char="o"/>
              <a:defRPr/>
            </a:pPr>
            <a:r>
              <a:rPr lang="en-US" dirty="0">
                <a:latin typeface="Times New Roman" panose="02020603050405020304" pitchFamily="18" charset="0"/>
                <a:ea typeface="Tahoma" pitchFamily="34" charset="0"/>
                <a:cs typeface="Times New Roman" panose="02020603050405020304" pitchFamily="18" charset="0"/>
              </a:rPr>
              <a:t>Provide reliability and validity information to show techniques are valid for the study</a:t>
            </a:r>
          </a:p>
          <a:p>
            <a:pPr marL="909828" lvl="1" indent="-342900">
              <a:spcBef>
                <a:spcPts val="400"/>
              </a:spcBef>
              <a:buClr>
                <a:schemeClr val="accent1"/>
              </a:buClr>
              <a:buSzPct val="68000"/>
              <a:buFont typeface="Courier New" pitchFamily="49" charset="0"/>
              <a:buChar char="o"/>
              <a:defRPr/>
            </a:pPr>
            <a:r>
              <a:rPr lang="en-US" dirty="0">
                <a:latin typeface="Times New Roman" panose="02020603050405020304" pitchFamily="18" charset="0"/>
                <a:ea typeface="Tahoma" pitchFamily="34" charset="0"/>
                <a:cs typeface="Times New Roman" panose="02020603050405020304" pitchFamily="18" charset="0"/>
              </a:rPr>
              <a:t>Describe how the variables will be measured</a:t>
            </a:r>
          </a:p>
          <a:p>
            <a:pPr marL="909828" lvl="1" indent="-342900">
              <a:spcBef>
                <a:spcPts val="400"/>
              </a:spcBef>
              <a:buClr>
                <a:schemeClr val="accent1"/>
              </a:buClr>
              <a:buSzPct val="68000"/>
              <a:buFont typeface="Courier New" pitchFamily="49" charset="0"/>
              <a:buChar char="o"/>
              <a:defRPr/>
            </a:pPr>
            <a:r>
              <a:rPr lang="en-US" dirty="0">
                <a:latin typeface="Times New Roman" panose="02020603050405020304" pitchFamily="18" charset="0"/>
                <a:ea typeface="Tahoma" pitchFamily="34" charset="0"/>
                <a:cs typeface="Times New Roman" panose="02020603050405020304" pitchFamily="18" charset="0"/>
              </a:rPr>
              <a:t>Provide justification for selection of instruments based on theory, research question, subject characteristics, etc.</a:t>
            </a:r>
          </a:p>
          <a:p>
            <a:pPr marL="909828" lvl="1" indent="-342900">
              <a:spcBef>
                <a:spcPts val="400"/>
              </a:spcBef>
              <a:buClr>
                <a:schemeClr val="accent1"/>
              </a:buClr>
              <a:buSzPct val="68000"/>
              <a:buFont typeface="Courier New" pitchFamily="49" charset="0"/>
              <a:buChar char="o"/>
              <a:defRPr/>
            </a:pPr>
            <a:r>
              <a:rPr lang="en-US" dirty="0">
                <a:latin typeface="Times New Roman" panose="02020603050405020304" pitchFamily="18" charset="0"/>
                <a:ea typeface="Tahoma" pitchFamily="34" charset="0"/>
                <a:cs typeface="Times New Roman" panose="02020603050405020304" pitchFamily="18" charset="0"/>
              </a:rPr>
              <a:t>Provide published reliability of instrument and plan to establish reliability</a:t>
            </a:r>
          </a:p>
          <a:p>
            <a:pPr marL="822960" lvl="1" indent="-256032">
              <a:buClr>
                <a:schemeClr val="accent1"/>
              </a:buClr>
              <a:buSzPct val="68000"/>
              <a:buFont typeface="Wingdings 3"/>
              <a:buChar char=""/>
              <a:defRPr/>
            </a:pPr>
            <a:endParaRPr lang="en-US" sz="2400" dirty="0">
              <a:latin typeface="Tahoma" pitchFamily="34" charset="0"/>
              <a:ea typeface="Tahoma" pitchFamily="34" charset="0"/>
              <a:cs typeface="Tahoma" pitchFamily="34" charset="0"/>
            </a:endParaRPr>
          </a:p>
          <a:p>
            <a:endParaRPr lang="en-GB" dirty="0"/>
          </a:p>
        </p:txBody>
      </p:sp>
      <p:sp>
        <p:nvSpPr>
          <p:cNvPr id="5" name="Slide Number Placeholder 4"/>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34</a:t>
            </a:fld>
            <a:endParaRPr lang="en-US">
              <a:solidFill>
                <a:prstClr val="black">
                  <a:tint val="75000"/>
                </a:prstClr>
              </a:solidFill>
            </a:endParaRPr>
          </a:p>
        </p:txBody>
      </p:sp>
      <p:sp>
        <p:nvSpPr>
          <p:cNvPr id="6" name="Rectangle 2"/>
          <p:cNvSpPr txBox="1">
            <a:spLocks noGrp="1" noChangeArrowheads="1"/>
          </p:cNvSpPr>
          <p:nvPr>
            <p:ph type="title"/>
          </p:nvPr>
        </p:nvSpPr>
        <p:spPr>
          <a:xfrm>
            <a:off x="457200" y="274638"/>
            <a:ext cx="8229600" cy="63976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Tahoma" pitchFamily="34" charset="0"/>
                <a:ea typeface="Tahoma" pitchFamily="34" charset="0"/>
                <a:cs typeface="Tahoma" pitchFamily="34" charset="0"/>
              </a:rPr>
              <a:t>Methodology</a:t>
            </a:r>
          </a:p>
        </p:txBody>
      </p:sp>
    </p:spTree>
    <p:extLst>
      <p:ext uri="{BB962C8B-B14F-4D97-AF65-F5344CB8AC3E}">
        <p14:creationId xmlns:p14="http://schemas.microsoft.com/office/powerpoint/2010/main" val="2869393833"/>
      </p:ext>
    </p:extLst>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533400"/>
          </a:xfrm>
        </p:spPr>
        <p:txBody>
          <a:bodyPr>
            <a:normAutofit fontScale="90000"/>
          </a:bodyPr>
          <a:lstStyle/>
          <a:p>
            <a:pPr eaLnBrk="1" hangingPunct="1"/>
            <a:r>
              <a:rPr lang="en-US" dirty="0" smtClean="0">
                <a:solidFill>
                  <a:schemeClr val="tx1"/>
                </a:solidFill>
              </a:rPr>
              <a:t>Literature review</a:t>
            </a:r>
          </a:p>
        </p:txBody>
      </p:sp>
      <p:sp>
        <p:nvSpPr>
          <p:cNvPr id="5123" name="Rectangle 3"/>
          <p:cNvSpPr>
            <a:spLocks noGrp="1" noChangeArrowheads="1"/>
          </p:cNvSpPr>
          <p:nvPr>
            <p:ph idx="1"/>
          </p:nvPr>
        </p:nvSpPr>
        <p:spPr>
          <a:xfrm>
            <a:off x="457200" y="914400"/>
            <a:ext cx="8458200" cy="5638800"/>
          </a:xfrm>
        </p:spPr>
        <p:txBody>
          <a:bodyPr>
            <a:normAutofit fontScale="92500"/>
          </a:bodyPr>
          <a:lstStyle/>
          <a:p>
            <a:pPr eaLnBrk="1" hangingPunct="1"/>
            <a:r>
              <a:rPr lang="en-US" sz="2800" dirty="0" smtClean="0">
                <a:latin typeface="Times New Roman" panose="02020603050405020304" pitchFamily="18" charset="0"/>
                <a:ea typeface="Tahoma" pitchFamily="34" charset="0"/>
                <a:cs typeface="Times New Roman" panose="02020603050405020304" pitchFamily="18" charset="0"/>
              </a:rPr>
              <a:t>Selecting sources</a:t>
            </a:r>
          </a:p>
          <a:p>
            <a:pPr lvl="1" eaLnBrk="1" hangingPunct="1">
              <a:buFont typeface="Courier New" pitchFamily="49" charset="0"/>
              <a:buChar char="o"/>
            </a:pPr>
            <a:r>
              <a:rPr lang="en-US" dirty="0" smtClean="0">
                <a:latin typeface="Times New Roman" panose="02020603050405020304" pitchFamily="18" charset="0"/>
                <a:ea typeface="Tahoma" pitchFamily="34" charset="0"/>
                <a:cs typeface="Times New Roman" panose="02020603050405020304" pitchFamily="18" charset="0"/>
              </a:rPr>
              <a:t>Select literature that is relevant or closely related to the problem and purpose</a:t>
            </a:r>
          </a:p>
          <a:p>
            <a:pPr lvl="1" eaLnBrk="1" hangingPunct="1">
              <a:buFont typeface="Courier New" pitchFamily="49" charset="0"/>
              <a:buChar char="o"/>
            </a:pPr>
            <a:r>
              <a:rPr lang="en-US" dirty="0" smtClean="0">
                <a:latin typeface="Times New Roman" panose="02020603050405020304" pitchFamily="18" charset="0"/>
                <a:ea typeface="Tahoma" pitchFamily="34" charset="0"/>
                <a:cs typeface="Times New Roman" panose="02020603050405020304" pitchFamily="18" charset="0"/>
              </a:rPr>
              <a:t>Emphasize the primary sources</a:t>
            </a:r>
          </a:p>
          <a:p>
            <a:pPr lvl="1" eaLnBrk="1" hangingPunct="1">
              <a:buFont typeface="Courier New" pitchFamily="49" charset="0"/>
              <a:buChar char="o"/>
            </a:pPr>
            <a:r>
              <a:rPr lang="en-US" dirty="0" smtClean="0">
                <a:latin typeface="Times New Roman" panose="02020603050405020304" pitchFamily="18" charset="0"/>
                <a:ea typeface="Tahoma" pitchFamily="34" charset="0"/>
                <a:cs typeface="Times New Roman" panose="02020603050405020304" pitchFamily="18" charset="0"/>
              </a:rPr>
              <a:t>Use secondary sources selectively</a:t>
            </a:r>
          </a:p>
          <a:p>
            <a:pPr lvl="1" eaLnBrk="1" hangingPunct="1">
              <a:buFont typeface="Courier New" pitchFamily="49" charset="0"/>
              <a:buChar char="o"/>
            </a:pPr>
            <a:r>
              <a:rPr lang="en-US" dirty="0" smtClean="0">
                <a:latin typeface="Times New Roman" panose="02020603050405020304" pitchFamily="18" charset="0"/>
                <a:ea typeface="Tahoma" pitchFamily="34" charset="0"/>
                <a:cs typeface="Times New Roman" panose="02020603050405020304" pitchFamily="18" charset="0"/>
              </a:rPr>
              <a:t>Concentrate on scholarly research articles</a:t>
            </a:r>
          </a:p>
          <a:p>
            <a:pPr lvl="1" eaLnBrk="1" hangingPunct="1">
              <a:buFont typeface="Courier New" pitchFamily="49" charset="0"/>
              <a:buChar char="o"/>
            </a:pPr>
            <a:r>
              <a:rPr lang="en-US" dirty="0" smtClean="0">
                <a:latin typeface="Times New Roman" panose="02020603050405020304" pitchFamily="18" charset="0"/>
                <a:ea typeface="Tahoma" pitchFamily="34" charset="0"/>
                <a:cs typeface="Times New Roman" panose="02020603050405020304" pitchFamily="18" charset="0"/>
              </a:rPr>
              <a:t>Discuss your criteria for inclusion of articles</a:t>
            </a:r>
          </a:p>
          <a:p>
            <a:pPr algn="just"/>
            <a:r>
              <a:rPr lang="en-US" sz="2800" dirty="0" smtClean="0">
                <a:latin typeface="Times New Roman" panose="02020603050405020304" pitchFamily="18" charset="0"/>
                <a:ea typeface="Tahoma" pitchFamily="34" charset="0"/>
                <a:cs typeface="Times New Roman" panose="02020603050405020304" pitchFamily="18" charset="0"/>
              </a:rPr>
              <a:t>The literature should have an introduction, body and conclusion</a:t>
            </a:r>
          </a:p>
          <a:p>
            <a:pPr algn="just"/>
            <a:r>
              <a:rPr lang="en-US" sz="2800" dirty="0" smtClean="0">
                <a:latin typeface="Times New Roman" panose="02020603050405020304" pitchFamily="18" charset="0"/>
                <a:ea typeface="Tahoma" pitchFamily="34" charset="0"/>
                <a:cs typeface="Times New Roman" panose="02020603050405020304" pitchFamily="18" charset="0"/>
              </a:rPr>
              <a:t>The introduction defines the framework of the review, the body that evaluates the literature and the conclusion summarizes the current state of knowledge on the problem</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28830716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lide(fromBottom)">
                                      <p:cBhvr>
                                        <p:cTn id="7" dur="500">
                                          <p:stCondLst>
                                            <p:cond delay="0"/>
                                          </p:stCondLst>
                                        </p:cTn>
                                        <p:tgtEl>
                                          <p:spTgt spid="512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slide(fromBottom)">
                                      <p:cBhvr>
                                        <p:cTn id="10" dur="500">
                                          <p:stCondLst>
                                            <p:cond delay="0"/>
                                          </p:stCondLst>
                                        </p:cTn>
                                        <p:tgtEl>
                                          <p:spTgt spid="512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slide(fromBottom)">
                                      <p:cBhvr>
                                        <p:cTn id="13" dur="500">
                                          <p:stCondLst>
                                            <p:cond delay="0"/>
                                          </p:stCondLst>
                                        </p:cTn>
                                        <p:tgtEl>
                                          <p:spTgt spid="512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slide(fromBottom)">
                                      <p:cBhvr>
                                        <p:cTn id="16" dur="500">
                                          <p:stCondLst>
                                            <p:cond delay="0"/>
                                          </p:stCondLst>
                                        </p:cTn>
                                        <p:tgtEl>
                                          <p:spTgt spid="512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slide(fromBottom)">
                                      <p:cBhvr>
                                        <p:cTn id="19" dur="500">
                                          <p:stCondLst>
                                            <p:cond delay="0"/>
                                          </p:stCondLst>
                                        </p:cTn>
                                        <p:tgtEl>
                                          <p:spTgt spid="5123">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slide(fromBottom)">
                                      <p:cBhvr>
                                        <p:cTn id="22" dur="500">
                                          <p:stCondLst>
                                            <p:cond delay="0"/>
                                          </p:stCondLst>
                                        </p:cTn>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slide(fromBottom)">
                                      <p:cBhvr>
                                        <p:cTn id="27" dur="500">
                                          <p:stCondLst>
                                            <p:cond delay="0"/>
                                          </p:stCondLst>
                                        </p:cTn>
                                        <p:tgtEl>
                                          <p:spTgt spid="5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slide(fromBottom)">
                                      <p:cBhvr>
                                        <p:cTn id="32" dur="500">
                                          <p:stCondLst>
                                            <p:cond delay="0"/>
                                          </p:stCondLst>
                                        </p:cTn>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274638"/>
            <a:ext cx="9067800" cy="715962"/>
          </a:xfrm>
        </p:spPr>
        <p:txBody>
          <a:bodyPr>
            <a:noAutofit/>
          </a:bodyPr>
          <a:lstStyle/>
          <a:p>
            <a:r>
              <a:rPr lang="en-US" sz="3200" dirty="0">
                <a:latin typeface="Tahoma" pitchFamily="34" charset="0"/>
                <a:ea typeface="Tahoma" pitchFamily="34" charset="0"/>
                <a:cs typeface="Tahoma" pitchFamily="34" charset="0"/>
              </a:rPr>
              <a:t>Proposed </a:t>
            </a:r>
            <a:r>
              <a:rPr lang="en-US" sz="3200" dirty="0" smtClean="0">
                <a:latin typeface="Tahoma" pitchFamily="34" charset="0"/>
                <a:ea typeface="Tahoma" pitchFamily="34" charset="0"/>
                <a:cs typeface="Tahoma" pitchFamily="34" charset="0"/>
              </a:rPr>
              <a:t>schedule Financial </a:t>
            </a:r>
            <a:r>
              <a:rPr lang="en-US" sz="3200" dirty="0" smtClean="0">
                <a:solidFill>
                  <a:schemeClr val="tx1"/>
                </a:solidFill>
                <a:latin typeface="Tahoma" pitchFamily="34" charset="0"/>
                <a:ea typeface="Tahoma" pitchFamily="34" charset="0"/>
                <a:cs typeface="Tahoma" pitchFamily="34" charset="0"/>
              </a:rPr>
              <a:t>request,, References</a:t>
            </a:r>
          </a:p>
        </p:txBody>
      </p:sp>
      <p:sp>
        <p:nvSpPr>
          <p:cNvPr id="18435" name="Rectangle 3"/>
          <p:cNvSpPr>
            <a:spLocks noGrp="1" noChangeArrowheads="1"/>
          </p:cNvSpPr>
          <p:nvPr>
            <p:ph idx="1"/>
          </p:nvPr>
        </p:nvSpPr>
        <p:spPr>
          <a:xfrm>
            <a:off x="228600" y="1143000"/>
            <a:ext cx="8710684" cy="5257800"/>
          </a:xfrm>
        </p:spPr>
        <p:txBody>
          <a:bodyPr>
            <a:normAutofit/>
          </a:bodyPr>
          <a:lstStyle/>
          <a:p>
            <a:pPr algn="just"/>
            <a:r>
              <a:rPr lang="en-US" sz="2800" dirty="0">
                <a:latin typeface="Times New Roman" panose="02020603050405020304" pitchFamily="18" charset="0"/>
                <a:ea typeface="Tahoma" pitchFamily="34" charset="0"/>
                <a:cs typeface="Times New Roman" panose="02020603050405020304" pitchFamily="18" charset="0"/>
              </a:rPr>
              <a:t>The </a:t>
            </a:r>
            <a:r>
              <a:rPr lang="en-US" sz="2800" dirty="0">
                <a:solidFill>
                  <a:srgbClr val="FF0000"/>
                </a:solidFill>
                <a:latin typeface="Times New Roman" panose="02020603050405020304" pitchFamily="18" charset="0"/>
                <a:ea typeface="Tahoma" pitchFamily="34" charset="0"/>
                <a:cs typeface="Times New Roman" panose="02020603050405020304" pitchFamily="18" charset="0"/>
              </a:rPr>
              <a:t>time span </a:t>
            </a:r>
            <a:r>
              <a:rPr lang="en-US" sz="2800" dirty="0">
                <a:latin typeface="Times New Roman" panose="02020603050405020304" pitchFamily="18" charset="0"/>
                <a:ea typeface="Tahoma" pitchFamily="34" charset="0"/>
                <a:cs typeface="Times New Roman" panose="02020603050405020304" pitchFamily="18" charset="0"/>
              </a:rPr>
              <a:t>for each activities to conduct the research should be indicated </a:t>
            </a:r>
            <a:r>
              <a:rPr lang="en-US" sz="2800" dirty="0">
                <a:solidFill>
                  <a:srgbClr val="FF0000"/>
                </a:solidFill>
                <a:latin typeface="Times New Roman" panose="02020603050405020304" pitchFamily="18" charset="0"/>
                <a:ea typeface="Tahoma" pitchFamily="34" charset="0"/>
                <a:cs typeface="Times New Roman" panose="02020603050405020304" pitchFamily="18" charset="0"/>
              </a:rPr>
              <a:t>clearly</a:t>
            </a:r>
          </a:p>
          <a:p>
            <a:pPr marL="0" indent="0" algn="just" eaLnBrk="1" hangingPunct="1">
              <a:buNone/>
            </a:pPr>
            <a:endPar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endParaRPr>
          </a:p>
          <a:p>
            <a:pPr algn="just"/>
            <a:r>
              <a:rPr lang="en-US" sz="2800" dirty="0">
                <a:latin typeface="Times New Roman" panose="02020603050405020304" pitchFamily="18" charset="0"/>
                <a:ea typeface="Tahoma" pitchFamily="34" charset="0"/>
                <a:cs typeface="Times New Roman" panose="02020603050405020304" pitchFamily="18" charset="0"/>
              </a:rPr>
              <a:t>Describe how the study will be </a:t>
            </a:r>
            <a:r>
              <a:rPr lang="en-US" sz="2800" dirty="0" smtClean="0">
                <a:latin typeface="Times New Roman" panose="02020603050405020304" pitchFamily="18" charset="0"/>
                <a:ea typeface="Tahoma" pitchFamily="34" charset="0"/>
                <a:cs typeface="Times New Roman" panose="02020603050405020304" pitchFamily="18" charset="0"/>
              </a:rPr>
              <a:t>conducted When</a:t>
            </a:r>
            <a:r>
              <a:rPr lang="en-US" sz="2800" dirty="0">
                <a:latin typeface="Times New Roman" panose="02020603050405020304" pitchFamily="18" charset="0"/>
                <a:ea typeface="Tahoma" pitchFamily="34" charset="0"/>
                <a:cs typeface="Times New Roman" panose="02020603050405020304" pitchFamily="18" charset="0"/>
              </a:rPr>
              <a:t>, </a:t>
            </a:r>
            <a:r>
              <a:rPr lang="en-US" sz="2800" dirty="0" smtClean="0">
                <a:latin typeface="Times New Roman" panose="02020603050405020304" pitchFamily="18" charset="0"/>
                <a:ea typeface="Tahoma" pitchFamily="34" charset="0"/>
                <a:cs typeface="Times New Roman" panose="02020603050405020304" pitchFamily="18" charset="0"/>
              </a:rPr>
              <a:t>How</a:t>
            </a:r>
            <a:r>
              <a:rPr lang="en-US" sz="2800" dirty="0">
                <a:latin typeface="Times New Roman" panose="02020603050405020304" pitchFamily="18" charset="0"/>
                <a:ea typeface="Tahoma" pitchFamily="34" charset="0"/>
                <a:cs typeface="Times New Roman" panose="02020603050405020304" pitchFamily="18" charset="0"/>
              </a:rPr>
              <a:t>, </a:t>
            </a:r>
            <a:r>
              <a:rPr lang="en-US" sz="2800" dirty="0" smtClean="0">
                <a:latin typeface="Times New Roman" panose="02020603050405020304" pitchFamily="18" charset="0"/>
                <a:ea typeface="Tahoma" pitchFamily="34" charset="0"/>
                <a:cs typeface="Times New Roman" panose="02020603050405020304" pitchFamily="18" charset="0"/>
              </a:rPr>
              <a:t>Where </a:t>
            </a:r>
            <a:r>
              <a:rPr lang="en-US" sz="2800" dirty="0">
                <a:latin typeface="Times New Roman" panose="02020603050405020304" pitchFamily="18" charset="0"/>
                <a:ea typeface="Tahoma" pitchFamily="34" charset="0"/>
                <a:cs typeface="Times New Roman" panose="02020603050405020304" pitchFamily="18" charset="0"/>
              </a:rPr>
              <a:t>and B</a:t>
            </a:r>
            <a:r>
              <a:rPr lang="en-US" sz="2800" dirty="0" smtClean="0">
                <a:latin typeface="Times New Roman" panose="02020603050405020304" pitchFamily="18" charset="0"/>
                <a:ea typeface="Tahoma" pitchFamily="34" charset="0"/>
                <a:cs typeface="Times New Roman" panose="02020603050405020304" pitchFamily="18" charset="0"/>
              </a:rPr>
              <a:t>y whom </a:t>
            </a:r>
            <a:r>
              <a:rPr lang="en-US" sz="2800" dirty="0">
                <a:latin typeface="Times New Roman" panose="02020603050405020304" pitchFamily="18" charset="0"/>
                <a:ea typeface="Tahoma" pitchFamily="34" charset="0"/>
                <a:cs typeface="Times New Roman" panose="02020603050405020304" pitchFamily="18" charset="0"/>
              </a:rPr>
              <a:t>the data will be </a:t>
            </a:r>
            <a:r>
              <a:rPr lang="en-US" sz="2800" dirty="0" smtClean="0">
                <a:latin typeface="Times New Roman" panose="02020603050405020304" pitchFamily="18" charset="0"/>
                <a:ea typeface="Tahoma" pitchFamily="34" charset="0"/>
                <a:cs typeface="Times New Roman" panose="02020603050405020304" pitchFamily="18" charset="0"/>
              </a:rPr>
              <a:t>collected</a:t>
            </a:r>
          </a:p>
          <a:p>
            <a:pPr algn="just"/>
            <a:r>
              <a:rPr lang="en-US" sz="2800" dirty="0" smtClean="0">
                <a:latin typeface="Times New Roman" panose="02020603050405020304" pitchFamily="18" charset="0"/>
                <a:ea typeface="Tahoma" pitchFamily="34" charset="0"/>
                <a:cs typeface="Times New Roman" panose="02020603050405020304" pitchFamily="18" charset="0"/>
              </a:rPr>
              <a:t>All </a:t>
            </a:r>
            <a:r>
              <a:rPr lang="en-US" sz="2800" dirty="0">
                <a:latin typeface="Times New Roman" panose="02020603050405020304" pitchFamily="18" charset="0"/>
                <a:ea typeface="Tahoma" pitchFamily="34" charset="0"/>
                <a:cs typeface="Times New Roman" panose="02020603050405020304" pitchFamily="18" charset="0"/>
              </a:rPr>
              <a:t>the financial requirements needed to accomplish the research should be </a:t>
            </a:r>
            <a:r>
              <a:rPr lang="en-US" sz="2800" dirty="0">
                <a:solidFill>
                  <a:srgbClr val="FF0000"/>
                </a:solidFill>
                <a:latin typeface="Times New Roman" panose="02020603050405020304" pitchFamily="18" charset="0"/>
                <a:ea typeface="Tahoma" pitchFamily="34" charset="0"/>
                <a:cs typeface="Times New Roman" panose="02020603050405020304" pitchFamily="18" charset="0"/>
              </a:rPr>
              <a:t>written in detail</a:t>
            </a:r>
          </a:p>
          <a:p>
            <a:pPr marL="0" indent="0" algn="just">
              <a:buNone/>
            </a:pPr>
            <a:endParaRPr lang="en-US" sz="2800" dirty="0" smtClean="0">
              <a:latin typeface="Times New Roman" panose="02020603050405020304" pitchFamily="18" charset="0"/>
              <a:ea typeface="Tahoma" pitchFamily="34" charset="0"/>
              <a:cs typeface="Times New Roman" panose="02020603050405020304" pitchFamily="18" charset="0"/>
            </a:endParaRP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Source of information used while compiling the research proposal should be written in acceptable format.</a:t>
            </a: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val="177365745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lide(fromBottom)">
                                      <p:cBhvr>
                                        <p:cTn id="7" dur="500">
                                          <p:stCondLst>
                                            <p:cond delay="0"/>
                                          </p:stCondLst>
                                        </p:cTn>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slide(fromBottom)">
                                      <p:cBhvr>
                                        <p:cTn id="12" dur="500">
                                          <p:stCondLst>
                                            <p:cond delay="0"/>
                                          </p:stCondLst>
                                        </p:cTn>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slide(fromBottom)">
                                      <p:cBhvr>
                                        <p:cTn id="17" dur="500">
                                          <p:stCondLst>
                                            <p:cond delay="0"/>
                                          </p:stCondLst>
                                        </p:cTn>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435">
                                            <p:txEl>
                                              <p:pRg st="5" end="5"/>
                                            </p:txEl>
                                          </p:spTgt>
                                        </p:tgtEl>
                                        <p:attrNameLst>
                                          <p:attrName>style.visibility</p:attrName>
                                        </p:attrNameLst>
                                      </p:cBhvr>
                                      <p:to>
                                        <p:strVal val="visible"/>
                                      </p:to>
                                    </p:set>
                                    <p:animEffect transition="in" filter="slide(fromBottom)">
                                      <p:cBhvr>
                                        <p:cTn id="22" dur="500">
                                          <p:stCondLst>
                                            <p:cond delay="0"/>
                                          </p:stCondLst>
                                        </p:cTn>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534400" cy="457200"/>
          </a:xfrm>
        </p:spPr>
        <p:txBody>
          <a:bodyPr>
            <a:noAutofit/>
          </a:bodyPr>
          <a:lstStyle/>
          <a:p>
            <a:pPr eaLnBrk="1" hangingPunct="1"/>
            <a:r>
              <a:rPr lang="en-US" sz="2800" dirty="0">
                <a:latin typeface="Tahoma" pitchFamily="34" charset="0"/>
                <a:ea typeface="Tahoma" pitchFamily="34" charset="0"/>
                <a:cs typeface="Tahoma" pitchFamily="34" charset="0"/>
              </a:rPr>
              <a:t>W</a:t>
            </a:r>
            <a:r>
              <a:rPr lang="en-US" sz="2800" dirty="0" smtClean="0">
                <a:solidFill>
                  <a:schemeClr val="tx1"/>
                </a:solidFill>
                <a:latin typeface="Tahoma" pitchFamily="34" charset="0"/>
                <a:ea typeface="Tahoma" pitchFamily="34" charset="0"/>
                <a:cs typeface="Tahoma" pitchFamily="34" charset="0"/>
              </a:rPr>
              <a:t>hy </a:t>
            </a:r>
            <a:r>
              <a:rPr lang="en-US" sz="2800" dirty="0">
                <a:latin typeface="Tahoma" pitchFamily="34" charset="0"/>
                <a:ea typeface="Tahoma" pitchFamily="34" charset="0"/>
                <a:cs typeface="Tahoma" pitchFamily="34" charset="0"/>
              </a:rPr>
              <a:t>r</a:t>
            </a:r>
            <a:r>
              <a:rPr lang="en-US" sz="2800" dirty="0" smtClean="0">
                <a:solidFill>
                  <a:schemeClr val="tx1"/>
                </a:solidFill>
                <a:latin typeface="Tahoma" pitchFamily="34" charset="0"/>
                <a:ea typeface="Tahoma" pitchFamily="34" charset="0"/>
                <a:cs typeface="Tahoma" pitchFamily="34" charset="0"/>
              </a:rPr>
              <a:t>esearch </a:t>
            </a:r>
            <a:r>
              <a:rPr lang="en-US" sz="2800" dirty="0">
                <a:latin typeface="Tahoma" pitchFamily="34" charset="0"/>
                <a:ea typeface="Tahoma" pitchFamily="34" charset="0"/>
                <a:cs typeface="Tahoma" pitchFamily="34" charset="0"/>
              </a:rPr>
              <a:t>p</a:t>
            </a:r>
            <a:r>
              <a:rPr lang="en-US" sz="2800" dirty="0" smtClean="0">
                <a:solidFill>
                  <a:schemeClr val="tx1"/>
                </a:solidFill>
                <a:latin typeface="Tahoma" pitchFamily="34" charset="0"/>
                <a:ea typeface="Tahoma" pitchFamily="34" charset="0"/>
                <a:cs typeface="Tahoma" pitchFamily="34" charset="0"/>
              </a:rPr>
              <a:t>roposal </a:t>
            </a:r>
            <a:r>
              <a:rPr lang="en-US" sz="2800" dirty="0">
                <a:latin typeface="Tahoma" pitchFamily="34" charset="0"/>
                <a:ea typeface="Tahoma" pitchFamily="34" charset="0"/>
                <a:cs typeface="Tahoma" pitchFamily="34" charset="0"/>
              </a:rPr>
              <a:t>a</a:t>
            </a:r>
            <a:r>
              <a:rPr lang="en-US" sz="2800" dirty="0" smtClean="0">
                <a:solidFill>
                  <a:schemeClr val="tx1"/>
                </a:solidFill>
                <a:latin typeface="Tahoma" pitchFamily="34" charset="0"/>
                <a:ea typeface="Tahoma" pitchFamily="34" charset="0"/>
                <a:cs typeface="Tahoma" pitchFamily="34" charset="0"/>
              </a:rPr>
              <a:t>re </a:t>
            </a:r>
            <a:r>
              <a:rPr lang="en-US" sz="2800" dirty="0">
                <a:latin typeface="Tahoma" pitchFamily="34" charset="0"/>
                <a:ea typeface="Tahoma" pitchFamily="34" charset="0"/>
                <a:cs typeface="Tahoma" pitchFamily="34" charset="0"/>
              </a:rPr>
              <a:t>u</a:t>
            </a:r>
            <a:r>
              <a:rPr lang="en-US" sz="2800" dirty="0" smtClean="0">
                <a:solidFill>
                  <a:schemeClr val="tx1"/>
                </a:solidFill>
                <a:latin typeface="Tahoma" pitchFamily="34" charset="0"/>
                <a:ea typeface="Tahoma" pitchFamily="34" charset="0"/>
                <a:cs typeface="Tahoma" pitchFamily="34" charset="0"/>
              </a:rPr>
              <a:t>nsuccessful</a:t>
            </a:r>
          </a:p>
        </p:txBody>
      </p:sp>
      <p:sp>
        <p:nvSpPr>
          <p:cNvPr id="20483" name="Rectangle 3"/>
          <p:cNvSpPr>
            <a:spLocks noGrp="1" noChangeArrowheads="1"/>
          </p:cNvSpPr>
          <p:nvPr>
            <p:ph idx="1"/>
          </p:nvPr>
        </p:nvSpPr>
        <p:spPr>
          <a:xfrm>
            <a:off x="457200" y="762000"/>
            <a:ext cx="8382000" cy="5943600"/>
          </a:xfrm>
        </p:spPr>
        <p:txBody>
          <a:bodyPr>
            <a:normAutofit fontScale="92500" lnSpcReduction="10000"/>
          </a:bodyPr>
          <a:lstStyle/>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The problem is of </a:t>
            </a: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insufficient importance</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Purpose or demonstrated need is </a:t>
            </a: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vague</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Problem is </a:t>
            </a: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more complex </a:t>
            </a:r>
            <a:r>
              <a:rPr lang="en-US" sz="2800" dirty="0" smtClean="0">
                <a:latin typeface="Times New Roman" panose="02020603050405020304" pitchFamily="18" charset="0"/>
                <a:ea typeface="Tahoma" pitchFamily="34" charset="0"/>
                <a:cs typeface="Times New Roman" panose="02020603050405020304" pitchFamily="18" charset="0"/>
              </a:rPr>
              <a:t>than the researcher realizes</a:t>
            </a:r>
          </a:p>
          <a:p>
            <a:pPr algn="just" eaLnBrk="1" hangingPunct="1"/>
            <a:r>
              <a:rPr lang="en-US" sz="2800" dirty="0" smtClean="0">
                <a:latin typeface="Times New Roman" panose="02020603050405020304" pitchFamily="18" charset="0"/>
                <a:ea typeface="Tahoma" pitchFamily="34" charset="0"/>
                <a:cs typeface="Times New Roman" panose="02020603050405020304" pitchFamily="18" charset="0"/>
              </a:rPr>
              <a:t>Research is based on hypothesis that is </a:t>
            </a: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doubtful or unsound</a:t>
            </a:r>
          </a:p>
          <a:p>
            <a:pPr algn="just">
              <a:lnSpc>
                <a:spcPct val="90000"/>
              </a:lnSpc>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Assumptions</a:t>
            </a:r>
            <a:r>
              <a:rPr lang="en-US" sz="2800" dirty="0" smtClean="0">
                <a:latin typeface="Times New Roman" panose="02020603050405020304" pitchFamily="18" charset="0"/>
                <a:ea typeface="Tahoma" pitchFamily="34" charset="0"/>
                <a:cs typeface="Times New Roman" panose="02020603050405020304" pitchFamily="18" charset="0"/>
              </a:rPr>
              <a:t> are questionable; </a:t>
            </a: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evidence</a:t>
            </a:r>
            <a:r>
              <a:rPr lang="en-US" sz="2800" dirty="0" smtClean="0">
                <a:latin typeface="Times New Roman" panose="02020603050405020304" pitchFamily="18" charset="0"/>
                <a:ea typeface="Tahoma" pitchFamily="34" charset="0"/>
                <a:cs typeface="Times New Roman" panose="02020603050405020304" pitchFamily="18" charset="0"/>
              </a:rPr>
              <a:t> for procedures is questionable</a:t>
            </a:r>
          </a:p>
          <a:p>
            <a:pPr algn="just">
              <a:lnSpc>
                <a:spcPct val="90000"/>
              </a:lnSpc>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Approach</a:t>
            </a:r>
            <a:r>
              <a:rPr lang="en-US" sz="2800" dirty="0" smtClean="0">
                <a:latin typeface="Times New Roman" panose="02020603050405020304" pitchFamily="18" charset="0"/>
                <a:ea typeface="Tahoma" pitchFamily="34" charset="0"/>
                <a:cs typeface="Times New Roman" panose="02020603050405020304" pitchFamily="18" charset="0"/>
              </a:rPr>
              <a:t> is not objective enough</a:t>
            </a:r>
          </a:p>
          <a:p>
            <a:pPr algn="just">
              <a:lnSpc>
                <a:spcPct val="90000"/>
              </a:lnSpc>
            </a:pPr>
            <a:r>
              <a:rPr lang="en-US" sz="2800" dirty="0" smtClean="0">
                <a:solidFill>
                  <a:srgbClr val="FF0000"/>
                </a:solidFill>
                <a:latin typeface="Times New Roman" panose="02020603050405020304" pitchFamily="18" charset="0"/>
                <a:ea typeface="Tahoma" pitchFamily="34" charset="0"/>
                <a:cs typeface="Times New Roman" panose="02020603050405020304" pitchFamily="18" charset="0"/>
              </a:rPr>
              <a:t>Validity</a:t>
            </a:r>
            <a:r>
              <a:rPr lang="en-US" sz="2800" dirty="0" smtClean="0">
                <a:latin typeface="Times New Roman" panose="02020603050405020304" pitchFamily="18" charset="0"/>
                <a:ea typeface="Tahoma" pitchFamily="34" charset="0"/>
                <a:cs typeface="Times New Roman" panose="02020603050405020304" pitchFamily="18" charset="0"/>
              </a:rPr>
              <a:t> is questionable, criterion for evaluation are weak or missing</a:t>
            </a:r>
          </a:p>
          <a:p>
            <a:pPr algn="just">
              <a:lnSpc>
                <a:spcPct val="90000"/>
              </a:lnSpc>
            </a:pPr>
            <a:r>
              <a:rPr lang="en-US" sz="2800" dirty="0" smtClean="0">
                <a:latin typeface="Times New Roman" panose="02020603050405020304" pitchFamily="18" charset="0"/>
                <a:ea typeface="Tahoma" pitchFamily="34" charset="0"/>
                <a:cs typeface="Times New Roman" panose="02020603050405020304" pitchFamily="18" charset="0"/>
              </a:rPr>
              <a:t>Approach is poorly thought out; methods poorly demonstrated </a:t>
            </a:r>
          </a:p>
          <a:p>
            <a:pPr algn="just"/>
            <a:r>
              <a:rPr lang="en-US" sz="2800" dirty="0" smtClean="0">
                <a:latin typeface="Times New Roman" panose="02020603050405020304" pitchFamily="18" charset="0"/>
                <a:ea typeface="Tahoma" pitchFamily="34" charset="0"/>
                <a:cs typeface="Times New Roman" panose="02020603050405020304" pitchFamily="18" charset="0"/>
              </a:rPr>
              <a:t>Application is poorly prepared or poorly formulated</a:t>
            </a:r>
          </a:p>
          <a:p>
            <a:pPr algn="just"/>
            <a:r>
              <a:rPr lang="en-US" sz="2800" dirty="0" smtClean="0">
                <a:latin typeface="Times New Roman" panose="02020603050405020304" pitchFamily="18" charset="0"/>
                <a:ea typeface="Tahoma" pitchFamily="34" charset="0"/>
                <a:cs typeface="Times New Roman" panose="02020603050405020304" pitchFamily="18" charset="0"/>
              </a:rPr>
              <a:t>Proposal is not explicit enough, lack of details, too vague or too general</a:t>
            </a:r>
          </a:p>
          <a:p>
            <a:pPr>
              <a:lnSpc>
                <a:spcPct val="90000"/>
              </a:lnSpc>
            </a:pPr>
            <a:endParaRPr lang="en-US" sz="2400" dirty="0" smtClean="0">
              <a:latin typeface="Tahoma" pitchFamily="34" charset="0"/>
              <a:ea typeface="Tahoma" pitchFamily="34" charset="0"/>
              <a:cs typeface="Tahoma" pitchFamily="34" charset="0"/>
            </a:endParaRPr>
          </a:p>
          <a:p>
            <a:pPr eaLnBrk="1" hangingPunct="1"/>
            <a:endParaRPr lang="en-US" sz="24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37</a:t>
            </a:fld>
            <a:endParaRPr lang="en-US">
              <a:solidFill>
                <a:prstClr val="black">
                  <a:tint val="75000"/>
                </a:prstClr>
              </a:solidFill>
            </a:endParaRPr>
          </a:p>
        </p:txBody>
      </p:sp>
    </p:spTree>
    <p:extLst>
      <p:ext uri="{BB962C8B-B14F-4D97-AF65-F5344CB8AC3E}">
        <p14:creationId xmlns:p14="http://schemas.microsoft.com/office/powerpoint/2010/main" val="186572454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stCondLst>
                                            <p:cond delay="0"/>
                                          </p:stCondLst>
                                        </p:cTn>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lide(fromBottom)">
                                      <p:cBhvr>
                                        <p:cTn id="12" dur="500">
                                          <p:stCondLst>
                                            <p:cond delay="0"/>
                                          </p:stCondLst>
                                        </p:cTn>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lide(fromBottom)">
                                      <p:cBhvr>
                                        <p:cTn id="17" dur="500">
                                          <p:stCondLst>
                                            <p:cond delay="0"/>
                                          </p:stCondLst>
                                        </p:cTn>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slide(fromBottom)">
                                      <p:cBhvr>
                                        <p:cTn id="22" dur="500">
                                          <p:stCondLst>
                                            <p:cond delay="0"/>
                                          </p:stCondLst>
                                        </p:cTn>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slide(fromBottom)">
                                      <p:cBhvr>
                                        <p:cTn id="27" dur="500">
                                          <p:stCondLst>
                                            <p:cond delay="0"/>
                                          </p:stCondLst>
                                        </p:cTn>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slide(fromBottom)">
                                      <p:cBhvr>
                                        <p:cTn id="32" dur="500">
                                          <p:stCondLst>
                                            <p:cond delay="0"/>
                                          </p:stCondLst>
                                        </p:cTn>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slide(fromBottom)">
                                      <p:cBhvr>
                                        <p:cTn id="37" dur="500">
                                          <p:stCondLst>
                                            <p:cond delay="0"/>
                                          </p:stCondLst>
                                        </p:cTn>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slide(fromBottom)">
                                      <p:cBhvr>
                                        <p:cTn id="42" dur="500">
                                          <p:stCondLst>
                                            <p:cond delay="0"/>
                                          </p:stCondLst>
                                        </p:cTn>
                                        <p:tgtEl>
                                          <p:spTgt spid="204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0483">
                                            <p:txEl>
                                              <p:pRg st="8" end="8"/>
                                            </p:txEl>
                                          </p:spTgt>
                                        </p:tgtEl>
                                        <p:attrNameLst>
                                          <p:attrName>style.visibility</p:attrName>
                                        </p:attrNameLst>
                                      </p:cBhvr>
                                      <p:to>
                                        <p:strVal val="visible"/>
                                      </p:to>
                                    </p:set>
                                    <p:animEffect transition="in" filter="slide(fromBottom)">
                                      <p:cBhvr>
                                        <p:cTn id="47" dur="500">
                                          <p:stCondLst>
                                            <p:cond delay="0"/>
                                          </p:stCondLst>
                                        </p:cTn>
                                        <p:tgtEl>
                                          <p:spTgt spid="204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0483">
                                            <p:txEl>
                                              <p:pRg st="9" end="9"/>
                                            </p:txEl>
                                          </p:spTgt>
                                        </p:tgtEl>
                                        <p:attrNameLst>
                                          <p:attrName>style.visibility</p:attrName>
                                        </p:attrNameLst>
                                      </p:cBhvr>
                                      <p:to>
                                        <p:strVal val="visible"/>
                                      </p:to>
                                    </p:set>
                                    <p:animEffect transition="in" filter="slide(fromBottom)">
                                      <p:cBhvr>
                                        <p:cTn id="52" dur="500">
                                          <p:stCondLst>
                                            <p:cond delay="0"/>
                                          </p:stCondLst>
                                        </p:cTn>
                                        <p:tgtEl>
                                          <p:spTgt spid="204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458200" cy="685800"/>
          </a:xfrm>
        </p:spPr>
        <p:txBody>
          <a:bodyPr>
            <a:normAutofit/>
          </a:bodyPr>
          <a:lstStyle/>
          <a:p>
            <a:r>
              <a:rPr lang="en-US" sz="2800" dirty="0" smtClean="0">
                <a:solidFill>
                  <a:schemeClr val="tx1"/>
                </a:solidFill>
                <a:latin typeface="Tahoma" pitchFamily="34" charset="0"/>
                <a:ea typeface="Tahoma" pitchFamily="34" charset="0"/>
                <a:cs typeface="Tahoma" pitchFamily="34" charset="0"/>
              </a:rPr>
              <a:t>Continued…</a:t>
            </a:r>
            <a:endParaRPr lang="ms-MY" sz="2800" dirty="0" smtClean="0">
              <a:solidFill>
                <a:schemeClr val="tx1"/>
              </a:solidFill>
              <a:latin typeface="Tahoma" pitchFamily="34" charset="0"/>
              <a:ea typeface="Tahoma" pitchFamily="34" charset="0"/>
              <a:cs typeface="Tahoma" pitchFamily="34" charset="0"/>
            </a:endParaRPr>
          </a:p>
        </p:txBody>
      </p:sp>
      <p:sp>
        <p:nvSpPr>
          <p:cNvPr id="23555" name="Rectangle 3"/>
          <p:cNvSpPr>
            <a:spLocks noGrp="1" noChangeArrowheads="1"/>
          </p:cNvSpPr>
          <p:nvPr>
            <p:ph idx="1"/>
          </p:nvPr>
        </p:nvSpPr>
        <p:spPr>
          <a:xfrm>
            <a:off x="228600" y="838200"/>
            <a:ext cx="8686800" cy="5715000"/>
          </a:xfrm>
        </p:spPr>
        <p:txBody>
          <a:bodyPr>
            <a:normAutofit fontScale="92500" lnSpcReduction="20000"/>
          </a:bodyPr>
          <a:lstStyle/>
          <a:p>
            <a:r>
              <a:rPr lang="en-US" sz="2800" dirty="0" smtClean="0">
                <a:latin typeface="Times New Roman" panose="02020603050405020304" pitchFamily="18" charset="0"/>
                <a:ea typeface="Tahoma" pitchFamily="34" charset="0"/>
                <a:cs typeface="Times New Roman" panose="02020603050405020304" pitchFamily="18" charset="0"/>
              </a:rPr>
              <a:t>Rationale is poorly presented, logical processes not followed</a:t>
            </a:r>
          </a:p>
          <a:p>
            <a:r>
              <a:rPr lang="en-US" sz="2800" dirty="0" smtClean="0">
                <a:latin typeface="Times New Roman" panose="02020603050405020304" pitchFamily="18" charset="0"/>
                <a:ea typeface="Tahoma" pitchFamily="34" charset="0"/>
                <a:cs typeface="Times New Roman" panose="02020603050405020304" pitchFamily="18" charset="0"/>
              </a:rPr>
              <a:t>Methods or procedures unsuited to stated objectives</a:t>
            </a:r>
          </a:p>
          <a:p>
            <a:pPr eaLnBrk="1" hangingPunct="1"/>
            <a:r>
              <a:rPr lang="en-US" sz="2800" dirty="0" smtClean="0">
                <a:latin typeface="Times New Roman" panose="02020603050405020304" pitchFamily="18" charset="0"/>
                <a:ea typeface="Tahoma" pitchFamily="34" charset="0"/>
                <a:cs typeface="Times New Roman" panose="02020603050405020304" pitchFamily="18" charset="0"/>
              </a:rPr>
              <a:t>The design is too ambitious or otherwise inappropriate</a:t>
            </a:r>
          </a:p>
          <a:p>
            <a:pPr eaLnBrk="1" hangingPunct="1"/>
            <a:r>
              <a:rPr lang="en-US" sz="2800" dirty="0" smtClean="0">
                <a:latin typeface="Times New Roman" panose="02020603050405020304" pitchFamily="18" charset="0"/>
                <a:ea typeface="Tahoma" pitchFamily="34" charset="0"/>
                <a:cs typeface="Times New Roman" panose="02020603050405020304" pitchFamily="18" charset="0"/>
              </a:rPr>
              <a:t>Unethical or hazardous procedure will be used</a:t>
            </a:r>
          </a:p>
          <a:p>
            <a:pPr eaLnBrk="1" hangingPunct="1"/>
            <a:r>
              <a:rPr lang="en-US" sz="2800" dirty="0" smtClean="0">
                <a:latin typeface="Times New Roman" panose="02020603050405020304" pitchFamily="18" charset="0"/>
                <a:ea typeface="Tahoma" pitchFamily="34" charset="0"/>
                <a:cs typeface="Times New Roman" panose="02020603050405020304" pitchFamily="18" charset="0"/>
              </a:rPr>
              <a:t>The procedure is not well enough organized, coordinated or planned </a:t>
            </a:r>
          </a:p>
          <a:p>
            <a:r>
              <a:rPr lang="en-US" sz="2800" dirty="0" smtClean="0">
                <a:latin typeface="Times New Roman" panose="02020603050405020304" pitchFamily="18" charset="0"/>
                <a:ea typeface="Tahoma" pitchFamily="34" charset="0"/>
                <a:cs typeface="Times New Roman" panose="02020603050405020304" pitchFamily="18" charset="0"/>
              </a:rPr>
              <a:t>Some problems are not realized or dealt with adequately</a:t>
            </a:r>
          </a:p>
          <a:p>
            <a:r>
              <a:rPr lang="en-US" sz="2800" dirty="0" smtClean="0">
                <a:latin typeface="Times New Roman" panose="02020603050405020304" pitchFamily="18" charset="0"/>
                <a:ea typeface="Tahoma" pitchFamily="34" charset="0"/>
                <a:cs typeface="Times New Roman" panose="02020603050405020304" pitchFamily="18" charset="0"/>
              </a:rPr>
              <a:t>The overall design is unsound or some techniques are unrealistic</a:t>
            </a:r>
          </a:p>
          <a:p>
            <a:r>
              <a:rPr lang="en-US" sz="2800" dirty="0" smtClean="0">
                <a:latin typeface="Times New Roman" panose="02020603050405020304" pitchFamily="18" charset="0"/>
                <a:ea typeface="Tahoma" pitchFamily="34" charset="0"/>
                <a:cs typeface="Times New Roman" panose="02020603050405020304" pitchFamily="18" charset="0"/>
              </a:rPr>
              <a:t>The results will be confusing, difficult to interpret or meaningless</a:t>
            </a:r>
          </a:p>
          <a:p>
            <a:r>
              <a:rPr lang="en-US" sz="2800" dirty="0" smtClean="0">
                <a:latin typeface="Times New Roman" panose="02020603050405020304" pitchFamily="18" charset="0"/>
                <a:ea typeface="Tahoma" pitchFamily="34" charset="0"/>
                <a:cs typeface="Times New Roman" panose="02020603050405020304" pitchFamily="18" charset="0"/>
              </a:rPr>
              <a:t>Results from previous research are inadequate</a:t>
            </a:r>
          </a:p>
          <a:p>
            <a:r>
              <a:rPr lang="en-US" sz="2800" dirty="0" smtClean="0">
                <a:latin typeface="Times New Roman" panose="02020603050405020304" pitchFamily="18" charset="0"/>
                <a:ea typeface="Tahoma" pitchFamily="34" charset="0"/>
                <a:cs typeface="Times New Roman" panose="02020603050405020304" pitchFamily="18" charset="0"/>
              </a:rPr>
              <a:t>Proposer’s knowledge or judgment of the scientific literature  is poor</a:t>
            </a:r>
          </a:p>
          <a:p>
            <a:pPr eaLnBrk="1" hangingPunct="1"/>
            <a:endParaRPr lang="en-US" dirty="0" smtClean="0">
              <a:solidFill>
                <a:srgbClr val="FF0000"/>
              </a:solidFill>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540A246C-EA51-4A2B-9E9C-814B28DDFECA}" type="slidenum">
              <a:rPr lang="en-US" smtClean="0">
                <a:solidFill>
                  <a:prstClr val="black">
                    <a:tint val="75000"/>
                  </a:prstClr>
                </a:solidFill>
              </a:rPr>
              <a:pPr>
                <a:defRPr/>
              </a:pPr>
              <a:t>38</a:t>
            </a:fld>
            <a:endParaRPr lang="en-US">
              <a:solidFill>
                <a:prstClr val="black">
                  <a:tint val="75000"/>
                </a:prstClr>
              </a:solidFill>
            </a:endParaRPr>
          </a:p>
        </p:txBody>
      </p:sp>
    </p:spTree>
    <p:extLst>
      <p:ext uri="{BB962C8B-B14F-4D97-AF65-F5344CB8AC3E}">
        <p14:creationId xmlns:p14="http://schemas.microsoft.com/office/powerpoint/2010/main" val="195301776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600">
                                          <p:stCondLst>
                                            <p:cond delay="0"/>
                                          </p:stCondLst>
                                        </p:cTn>
                                        <p:tgtEl>
                                          <p:spTgt spid="23554"/>
                                        </p:tgtEl>
                                      </p:cBhvr>
                                    </p:animEffect>
                                    <p:anim calcmode="lin" valueType="num">
                                      <p:cBhvr>
                                        <p:cTn id="8" dur="600" fill="hold">
                                          <p:stCondLst>
                                            <p:cond delay="0"/>
                                          </p:stCondLst>
                                        </p:cTn>
                                        <p:tgtEl>
                                          <p:spTgt spid="2355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355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355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animEffect transition="in" filter="slide(fromBottom)">
                                      <p:cBhvr>
                                        <p:cTn id="15" dur="500">
                                          <p:stCondLst>
                                            <p:cond delay="0"/>
                                          </p:stCondLst>
                                        </p:cTn>
                                        <p:tgtEl>
                                          <p:spTgt spid="235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slide(fromBottom)">
                                      <p:cBhvr>
                                        <p:cTn id="20" dur="500">
                                          <p:stCondLst>
                                            <p:cond delay="0"/>
                                          </p:stCondLst>
                                        </p:cTn>
                                        <p:tgtEl>
                                          <p:spTgt spid="235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slide(fromBottom)">
                                      <p:cBhvr>
                                        <p:cTn id="25" dur="500">
                                          <p:stCondLst>
                                            <p:cond delay="0"/>
                                          </p:stCondLst>
                                        </p:cTn>
                                        <p:tgtEl>
                                          <p:spTgt spid="2355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Effect transition="in" filter="slide(fromBottom)">
                                      <p:cBhvr>
                                        <p:cTn id="30" dur="500">
                                          <p:stCondLst>
                                            <p:cond delay="0"/>
                                          </p:stCondLst>
                                        </p:cTn>
                                        <p:tgtEl>
                                          <p:spTgt spid="2355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3555">
                                            <p:txEl>
                                              <p:pRg st="4" end="4"/>
                                            </p:txEl>
                                          </p:spTgt>
                                        </p:tgtEl>
                                        <p:attrNameLst>
                                          <p:attrName>style.visibility</p:attrName>
                                        </p:attrNameLst>
                                      </p:cBhvr>
                                      <p:to>
                                        <p:strVal val="visible"/>
                                      </p:to>
                                    </p:set>
                                    <p:animEffect transition="in" filter="slide(fromBottom)">
                                      <p:cBhvr>
                                        <p:cTn id="35" dur="500">
                                          <p:stCondLst>
                                            <p:cond delay="0"/>
                                          </p:stCondLst>
                                        </p:cTn>
                                        <p:tgtEl>
                                          <p:spTgt spid="2355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3555">
                                            <p:txEl>
                                              <p:pRg st="5" end="5"/>
                                            </p:txEl>
                                          </p:spTgt>
                                        </p:tgtEl>
                                        <p:attrNameLst>
                                          <p:attrName>style.visibility</p:attrName>
                                        </p:attrNameLst>
                                      </p:cBhvr>
                                      <p:to>
                                        <p:strVal val="visible"/>
                                      </p:to>
                                    </p:set>
                                    <p:animEffect transition="in" filter="slide(fromBottom)">
                                      <p:cBhvr>
                                        <p:cTn id="40" dur="500">
                                          <p:stCondLst>
                                            <p:cond delay="0"/>
                                          </p:stCondLst>
                                        </p:cTn>
                                        <p:tgtEl>
                                          <p:spTgt spid="2355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3555">
                                            <p:txEl>
                                              <p:pRg st="6" end="6"/>
                                            </p:txEl>
                                          </p:spTgt>
                                        </p:tgtEl>
                                        <p:attrNameLst>
                                          <p:attrName>style.visibility</p:attrName>
                                        </p:attrNameLst>
                                      </p:cBhvr>
                                      <p:to>
                                        <p:strVal val="visible"/>
                                      </p:to>
                                    </p:set>
                                    <p:animEffect transition="in" filter="slide(fromBottom)">
                                      <p:cBhvr>
                                        <p:cTn id="45" dur="500">
                                          <p:stCondLst>
                                            <p:cond delay="0"/>
                                          </p:stCondLst>
                                        </p:cTn>
                                        <p:tgtEl>
                                          <p:spTgt spid="2355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3555">
                                            <p:txEl>
                                              <p:pRg st="7" end="7"/>
                                            </p:txEl>
                                          </p:spTgt>
                                        </p:tgtEl>
                                        <p:attrNameLst>
                                          <p:attrName>style.visibility</p:attrName>
                                        </p:attrNameLst>
                                      </p:cBhvr>
                                      <p:to>
                                        <p:strVal val="visible"/>
                                      </p:to>
                                    </p:set>
                                    <p:animEffect transition="in" filter="slide(fromBottom)">
                                      <p:cBhvr>
                                        <p:cTn id="50" dur="500">
                                          <p:stCondLst>
                                            <p:cond delay="0"/>
                                          </p:stCondLst>
                                        </p:cTn>
                                        <p:tgtEl>
                                          <p:spTgt spid="2355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3555">
                                            <p:txEl>
                                              <p:pRg st="8" end="8"/>
                                            </p:txEl>
                                          </p:spTgt>
                                        </p:tgtEl>
                                        <p:attrNameLst>
                                          <p:attrName>style.visibility</p:attrName>
                                        </p:attrNameLst>
                                      </p:cBhvr>
                                      <p:to>
                                        <p:strVal val="visible"/>
                                      </p:to>
                                    </p:set>
                                    <p:animEffect transition="in" filter="slide(fromBottom)">
                                      <p:cBhvr>
                                        <p:cTn id="55" dur="500">
                                          <p:stCondLst>
                                            <p:cond delay="0"/>
                                          </p:stCondLst>
                                        </p:cTn>
                                        <p:tgtEl>
                                          <p:spTgt spid="2355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3555">
                                            <p:txEl>
                                              <p:pRg st="9" end="9"/>
                                            </p:txEl>
                                          </p:spTgt>
                                        </p:tgtEl>
                                        <p:attrNameLst>
                                          <p:attrName>style.visibility</p:attrName>
                                        </p:attrNameLst>
                                      </p:cBhvr>
                                      <p:to>
                                        <p:strVal val="visible"/>
                                      </p:to>
                                    </p:set>
                                    <p:animEffect transition="in" filter="slide(fromBottom)">
                                      <p:cBhvr>
                                        <p:cTn id="60" dur="500">
                                          <p:stCondLst>
                                            <p:cond delay="0"/>
                                          </p:stCondLst>
                                        </p:cTn>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62341"/>
          </a:xfrm>
        </p:spPr>
        <p:txBody>
          <a:bodyPr/>
          <a:lstStyle/>
          <a:p>
            <a:r>
              <a:rPr lang="en-IN" sz="2400" b="1" dirty="0">
                <a:solidFill>
                  <a:prstClr val="black"/>
                </a:solidFill>
                <a:latin typeface="Calibri Light" panose="020F0302020204030204"/>
              </a:rPr>
              <a:t>Considerations In Selecting The Research Topic </a:t>
            </a:r>
            <a:endParaRPr lang="en-US" dirty="0"/>
          </a:p>
        </p:txBody>
      </p:sp>
      <p:sp>
        <p:nvSpPr>
          <p:cNvPr id="3" name="Content Placeholder 2"/>
          <p:cNvSpPr>
            <a:spLocks noGrp="1"/>
          </p:cNvSpPr>
          <p:nvPr>
            <p:ph sz="quarter" idx="1"/>
          </p:nvPr>
        </p:nvSpPr>
        <p:spPr>
          <a:xfrm>
            <a:off x="272955" y="736979"/>
            <a:ext cx="8707272" cy="5316656"/>
          </a:xfrm>
        </p:spPr>
        <p:txBody>
          <a:bodyPr/>
          <a:lstStyle/>
          <a:p>
            <a:pPr marL="0" lvl="0" indent="0"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The research topic to be undertaken for the study must be carefully selected. This task is more difficult than it appears.</a:t>
            </a:r>
          </a:p>
          <a:p>
            <a:pPr marL="0" lvl="0" indent="0"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In the case of academic research, the help of research guide should be taken. </a:t>
            </a:r>
            <a:r>
              <a:rPr lang="en-IN" sz="2000" b="1" dirty="0">
                <a:solidFill>
                  <a:prstClr val="black"/>
                </a:solidFill>
                <a:latin typeface="Times New Roman" panose="02020603050405020304" pitchFamily="18" charset="0"/>
                <a:cs typeface="Times New Roman" panose="02020603050405020304" pitchFamily="18" charset="0"/>
              </a:rPr>
              <a:t>Every researcher must find out his own salvation for research problems for it the research problems cannot be borrowed. </a:t>
            </a:r>
          </a:p>
          <a:p>
            <a:pPr marL="0" lvl="0" indent="0"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The research problem </a:t>
            </a:r>
            <a:r>
              <a:rPr lang="en-IN" sz="2000" b="1" dirty="0">
                <a:solidFill>
                  <a:prstClr val="black"/>
                </a:solidFill>
                <a:latin typeface="Times New Roman" panose="02020603050405020304" pitchFamily="18" charset="0"/>
                <a:cs typeface="Times New Roman" panose="02020603050405020304" pitchFamily="18" charset="0"/>
              </a:rPr>
              <a:t>must spring from the minds of the researcher</a:t>
            </a:r>
            <a:r>
              <a:rPr lang="en-IN" sz="2000" dirty="0">
                <a:solidFill>
                  <a:prstClr val="black"/>
                </a:solidFill>
                <a:latin typeface="Times New Roman" panose="02020603050405020304" pitchFamily="18" charset="0"/>
                <a:cs typeface="Times New Roman" panose="02020603050405020304" pitchFamily="18" charset="0"/>
              </a:rPr>
              <a:t>. A research guide can at the most only help the researcher to choose a subject. </a:t>
            </a:r>
          </a:p>
          <a:p>
            <a:pPr marL="0" lvl="0" indent="0"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Nevertheless, the following guidelines can be useful while selecting a research problem:</a:t>
            </a:r>
            <a:endParaRPr lang="en-US" sz="2000" dirty="0">
              <a:solidFill>
                <a:prstClr val="black"/>
              </a:solidFill>
              <a:latin typeface="Times New Roman" panose="02020603050405020304" pitchFamily="18" charset="0"/>
              <a:cs typeface="Times New Roman" panose="02020603050405020304" pitchFamily="18" charset="0"/>
            </a:endParaRP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achievable</a:t>
            </a: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specific</a:t>
            </a: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relevant</a:t>
            </a: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of researcher’s interest</a:t>
            </a: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satisfying the project guidelines</a:t>
            </a:r>
          </a:p>
          <a:p>
            <a:pPr marL="342900" lvl="0" indent="-342900" eaLnBrk="1" fontAlgn="auto" hangingPunct="1">
              <a:lnSpc>
                <a:spcPct val="90000"/>
              </a:lnSpc>
              <a:spcBef>
                <a:spcPts val="1000"/>
              </a:spcBef>
              <a:spcAft>
                <a:spcPts val="0"/>
              </a:spcAft>
              <a:buClrTx/>
              <a:buSzTx/>
              <a:buFont typeface="+mj-lt"/>
              <a:buAutoNum type="arabicPeriod"/>
            </a:pPr>
            <a:r>
              <a:rPr lang="en-IN" sz="2000" b="1" dirty="0">
                <a:solidFill>
                  <a:prstClr val="black"/>
                </a:solidFill>
                <a:latin typeface="Times New Roman" panose="02020603050405020304" pitchFamily="18" charset="0"/>
                <a:cs typeface="Times New Roman" panose="02020603050405020304" pitchFamily="18" charset="0"/>
              </a:rPr>
              <a:t>The research topic is not controversial, is not overdone, and is not too narrow or too vague</a:t>
            </a:r>
            <a:endParaRPr lang="en-US" sz="2000" b="1"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4</a:t>
            </a:fld>
            <a:endParaRPr lang="en-US" altLang="en-US"/>
          </a:p>
        </p:txBody>
      </p:sp>
    </p:spTree>
    <p:extLst>
      <p:ext uri="{BB962C8B-B14F-4D97-AF65-F5344CB8AC3E}">
        <p14:creationId xmlns:p14="http://schemas.microsoft.com/office/powerpoint/2010/main" val="172116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21398"/>
          </a:xfrm>
        </p:spPr>
        <p:txBody>
          <a:bodyPr/>
          <a:lstStyle/>
          <a:p>
            <a:r>
              <a:rPr lang="en-IN" sz="2400" b="1" dirty="0">
                <a:solidFill>
                  <a:prstClr val="black"/>
                </a:solidFill>
                <a:latin typeface="Calibri Light" panose="020F0302020204030204"/>
              </a:rPr>
              <a:t>Technique of defining a research problem</a:t>
            </a:r>
            <a:endParaRPr lang="en-US" dirty="0"/>
          </a:p>
        </p:txBody>
      </p:sp>
      <p:sp>
        <p:nvSpPr>
          <p:cNvPr id="3" name="Content Placeholder 2"/>
          <p:cNvSpPr>
            <a:spLocks noGrp="1"/>
          </p:cNvSpPr>
          <p:nvPr>
            <p:ph sz="quarter" idx="1"/>
          </p:nvPr>
        </p:nvSpPr>
        <p:spPr>
          <a:xfrm>
            <a:off x="341195" y="696036"/>
            <a:ext cx="8611736" cy="4572000"/>
          </a:xfrm>
        </p:spPr>
        <p:txBody>
          <a:bodyPr/>
          <a:lstStyle/>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Defining a problem is </a:t>
            </a:r>
            <a:r>
              <a:rPr lang="en-IN" sz="2000" b="1" dirty="0">
                <a:solidFill>
                  <a:prstClr val="black"/>
                </a:solidFill>
                <a:latin typeface="Times New Roman" panose="02020603050405020304" pitchFamily="18" charset="0"/>
                <a:cs typeface="Times New Roman" panose="02020603050405020304" pitchFamily="18" charset="0"/>
              </a:rPr>
              <a:t>stating the problem along with laying the boundaries within which a researcher shall study the problem with predetermined set of objectives</a:t>
            </a:r>
            <a:r>
              <a:rPr lang="en-IN" sz="2000" dirty="0">
                <a:solidFill>
                  <a:prstClr val="black"/>
                </a:solidFill>
                <a:latin typeface="Times New Roman" panose="02020603050405020304" pitchFamily="18" charset="0"/>
                <a:cs typeface="Times New Roman" panose="02020603050405020304" pitchFamily="18" charset="0"/>
              </a:rPr>
              <a:t>. </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How to define a problem is a </a:t>
            </a:r>
            <a:r>
              <a:rPr lang="en-IN" sz="2000" b="1" dirty="0">
                <a:solidFill>
                  <a:prstClr val="black"/>
                </a:solidFill>
                <a:latin typeface="Times New Roman" panose="02020603050405020304" pitchFamily="18" charset="0"/>
                <a:cs typeface="Times New Roman" panose="02020603050405020304" pitchFamily="18" charset="0"/>
              </a:rPr>
              <a:t>herculean task </a:t>
            </a:r>
            <a:r>
              <a:rPr lang="en-IN" sz="2000" dirty="0">
                <a:solidFill>
                  <a:prstClr val="black"/>
                </a:solidFill>
                <a:latin typeface="Times New Roman" panose="02020603050405020304" pitchFamily="18" charset="0"/>
                <a:cs typeface="Times New Roman" panose="02020603050405020304" pitchFamily="18" charset="0"/>
              </a:rPr>
              <a:t>and should not be </a:t>
            </a:r>
            <a:r>
              <a:rPr lang="en-IN" sz="2000" b="1" dirty="0">
                <a:solidFill>
                  <a:prstClr val="black"/>
                </a:solidFill>
                <a:latin typeface="Times New Roman" panose="02020603050405020304" pitchFamily="18" charset="0"/>
                <a:cs typeface="Times New Roman" panose="02020603050405020304" pitchFamily="18" charset="0"/>
              </a:rPr>
              <a:t>accomplished hurriedly</a:t>
            </a:r>
            <a:r>
              <a:rPr lang="en-IN" sz="2000" dirty="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The process of formulating a research problem consists of a number of steps. A brief description of these steps is given below.</a:t>
            </a:r>
            <a:endParaRPr lang="en-US"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lnSpc>
                <a:spcPct val="90000"/>
              </a:lnSpc>
              <a:spcBef>
                <a:spcPts val="1000"/>
              </a:spcBef>
              <a:spcAft>
                <a:spcPts val="0"/>
              </a:spcAft>
              <a:buClrTx/>
              <a:buSzTx/>
              <a:buFont typeface="Arial" panose="020B0604020202020204" pitchFamily="34" charset="0"/>
              <a:buAutoNum type="arabicPeriod"/>
            </a:pPr>
            <a:r>
              <a:rPr lang="en-IN" sz="2000" b="1" dirty="0">
                <a:solidFill>
                  <a:prstClr val="black"/>
                </a:solidFill>
                <a:latin typeface="Times New Roman" panose="02020603050405020304" pitchFamily="18" charset="0"/>
                <a:cs typeface="Times New Roman" panose="02020603050405020304" pitchFamily="18" charset="0"/>
              </a:rPr>
              <a:t>Identify a broad area or subject field</a:t>
            </a:r>
            <a:endParaRPr lang="en-IN" sz="20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 Research topic </a:t>
            </a:r>
            <a:r>
              <a:rPr lang="en-IN" sz="2000" b="1" dirty="0">
                <a:solidFill>
                  <a:prstClr val="black"/>
                </a:solidFill>
                <a:latin typeface="Times New Roman" panose="02020603050405020304" pitchFamily="18" charset="0"/>
                <a:cs typeface="Times New Roman" panose="02020603050405020304" pitchFamily="18" charset="0"/>
              </a:rPr>
              <a:t>should be in the field in which the researcher would like to work</a:t>
            </a:r>
            <a:r>
              <a:rPr lang="en-IN" sz="2000" dirty="0">
                <a:solidFill>
                  <a:prstClr val="black"/>
                </a:solidFill>
                <a:latin typeface="Times New Roman" panose="02020603050405020304" pitchFamily="18" charset="0"/>
                <a:cs typeface="Times New Roman" panose="02020603050405020304" pitchFamily="18" charset="0"/>
              </a:rPr>
              <a:t>. This will help him to find an interesting topic. For example, if the researcher is management program student, he/she may be inclined to work in the area of marketing, finance, human resource management or banking and insurance after graduation. </a:t>
            </a:r>
          </a:p>
          <a:p>
            <a:pPr marL="0" lvl="0" indent="0" algn="just" eaLnBrk="1" fontAlgn="auto" hangingPunct="1">
              <a:lnSpc>
                <a:spcPct val="90000"/>
              </a:lnSpc>
              <a:spcBef>
                <a:spcPts val="1000"/>
              </a:spcBef>
              <a:spcAft>
                <a:spcPts val="0"/>
              </a:spcAft>
              <a:buClrTx/>
              <a:buSzTx/>
              <a:buNone/>
            </a:pPr>
            <a:r>
              <a:rPr lang="en-IN" sz="2000" dirty="0">
                <a:solidFill>
                  <a:prstClr val="black"/>
                </a:solidFill>
                <a:latin typeface="Times New Roman" panose="02020603050405020304" pitchFamily="18" charset="0"/>
                <a:cs typeface="Times New Roman" panose="02020603050405020304" pitchFamily="18" charset="0"/>
              </a:rPr>
              <a:t>Or if the researcher is social work or public health student, he/she may be inclined to work in the area of youth welfare, alcoholism, refugees or intending to work with patients who have HIV/AIDS. </a:t>
            </a:r>
          </a:p>
          <a:p>
            <a:pPr marL="0" lvl="0" indent="0" algn="just" eaLnBrk="1" fontAlgn="auto" hangingPunct="1">
              <a:lnSpc>
                <a:spcPct val="90000"/>
              </a:lnSpc>
              <a:spcBef>
                <a:spcPts val="1000"/>
              </a:spcBef>
              <a:spcAft>
                <a:spcPts val="0"/>
              </a:spcAft>
              <a:buClrTx/>
              <a:buSzTx/>
              <a:buNone/>
            </a:pPr>
            <a:r>
              <a:rPr lang="en-IN" sz="2000" b="1" dirty="0">
                <a:solidFill>
                  <a:prstClr val="black"/>
                </a:solidFill>
                <a:latin typeface="Times New Roman" panose="02020603050405020304" pitchFamily="18" charset="0"/>
                <a:cs typeface="Times New Roman" panose="02020603050405020304" pitchFamily="18" charset="0"/>
              </a:rPr>
              <a:t>As for as the research journey goes these are the broad research areas</a:t>
            </a:r>
            <a:r>
              <a:rPr lang="en-IN" sz="2000" dirty="0">
                <a:solidFill>
                  <a:prstClr val="black"/>
                </a:solidFill>
                <a:latin typeface="Times New Roman" panose="02020603050405020304" pitchFamily="18" charset="0"/>
                <a:cs typeface="Times New Roman" panose="02020603050405020304" pitchFamily="18" charset="0"/>
              </a:rPr>
              <a:t>. Accordingly the researcher can select a broad area of his/her interest.</a:t>
            </a:r>
            <a:endParaRPr lang="en-US" sz="20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5</a:t>
            </a:fld>
            <a:endParaRPr lang="en-US" altLang="en-US"/>
          </a:p>
        </p:txBody>
      </p:sp>
    </p:spTree>
    <p:extLst>
      <p:ext uri="{BB962C8B-B14F-4D97-AF65-F5344CB8AC3E}">
        <p14:creationId xmlns:p14="http://schemas.microsoft.com/office/powerpoint/2010/main" val="339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403000"/>
            <a:ext cx="8591929" cy="4572000"/>
          </a:xfrm>
        </p:spPr>
        <p:txBody>
          <a:bodyPr/>
          <a:lstStyle/>
          <a:p>
            <a:pPr marL="0" lvl="0" indent="0"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2. Dissect the broad areas into subareas:</a:t>
            </a:r>
            <a:r>
              <a:rPr lang="en-IN" sz="2400" dirty="0">
                <a:solidFill>
                  <a:prstClr val="black"/>
                </a:solidFill>
                <a:latin typeface="Times New Roman" panose="02020603050405020304" pitchFamily="18" charset="0"/>
                <a:cs typeface="Times New Roman" panose="02020603050405020304" pitchFamily="18" charset="0"/>
              </a:rPr>
              <a:t> At the outset the researcher has to realize that all the broad areas mentioned above - marketing, finance, human resource management or banking and insurance, youth welfare, alcoholism, refugees and HIV/AIDS have many aspects.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For example, there are many aspects and issues in the area of alcoholism, illustrated in figure below.</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6</a:t>
            </a:fld>
            <a:endParaRPr lang="en-US" altLang="en-US"/>
          </a:p>
        </p:txBody>
      </p:sp>
      <p:pic>
        <p:nvPicPr>
          <p:cNvPr id="6" name="Picture 5"/>
          <p:cNvPicPr>
            <a:picLocks noChangeAspect="1"/>
          </p:cNvPicPr>
          <p:nvPr/>
        </p:nvPicPr>
        <p:blipFill>
          <a:blip r:embed="rId2"/>
          <a:stretch>
            <a:fillRect/>
          </a:stretch>
        </p:blipFill>
        <p:spPr>
          <a:xfrm>
            <a:off x="1549090" y="2994474"/>
            <a:ext cx="5643280" cy="3447269"/>
          </a:xfrm>
          <a:prstGeom prst="rect">
            <a:avLst/>
          </a:prstGeom>
        </p:spPr>
      </p:pic>
    </p:spTree>
    <p:extLst>
      <p:ext uri="{BB962C8B-B14F-4D97-AF65-F5344CB8AC3E}">
        <p14:creationId xmlns:p14="http://schemas.microsoft.com/office/powerpoint/2010/main" val="3952018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9433" y="410571"/>
            <a:ext cx="8570794" cy="4572000"/>
          </a:xfrm>
        </p:spPr>
        <p:txBody>
          <a:bodyPr/>
          <a:lstStyle/>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Similarly, the researcher can select any area from other fields such as marketing of banking and finance and go through this dissection process.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In preparing this list of subareas, the researcher should discuss with colleagues and consult others who have knowledge of the area</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Number of new ideas can be developed through such an exercise. This is known as </a:t>
            </a:r>
            <a:r>
              <a:rPr lang="en-IN" sz="2400" b="1" dirty="0">
                <a:solidFill>
                  <a:prstClr val="black"/>
                </a:solidFill>
                <a:latin typeface="Times New Roman" panose="02020603050405020304" pitchFamily="18" charset="0"/>
                <a:cs typeface="Times New Roman" panose="02020603050405020304" pitchFamily="18" charset="0"/>
              </a:rPr>
              <a:t>experience survey</a:t>
            </a:r>
            <a:r>
              <a:rPr lang="en-IN" sz="2400" dirty="0">
                <a:solidFill>
                  <a:prstClr val="black"/>
                </a:solidFill>
                <a:latin typeface="Times New Roman" panose="02020603050405020304" pitchFamily="18" charset="0"/>
                <a:cs typeface="Times New Roman" panose="02020603050405020304" pitchFamily="18" charset="0"/>
              </a:rPr>
              <a:t>. Experience survey sharpens the researcher’s focus of attention on aspects within this subarea.</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eaLnBrk="1" fontAlgn="auto" hangingPunct="1">
              <a:lnSpc>
                <a:spcPct val="90000"/>
              </a:lnSpc>
              <a:spcBef>
                <a:spcPts val="1000"/>
              </a:spcBef>
              <a:spcAft>
                <a:spcPts val="0"/>
              </a:spcAft>
              <a:buClrTx/>
              <a:buSzTx/>
              <a:buNone/>
            </a:pPr>
            <a:r>
              <a:rPr lang="en-IN" sz="2400" b="1" dirty="0">
                <a:solidFill>
                  <a:prstClr val="black"/>
                </a:solidFill>
                <a:latin typeface="Times New Roman" panose="02020603050405020304" pitchFamily="18" charset="0"/>
                <a:cs typeface="Times New Roman" panose="02020603050405020304" pitchFamily="18" charset="0"/>
              </a:rPr>
              <a:t>3. Select what is of most interest</a:t>
            </a:r>
            <a:r>
              <a:rPr lang="en-IN" sz="2400" dirty="0">
                <a:solidFill>
                  <a:prstClr val="black"/>
                </a:solidFill>
                <a:latin typeface="Times New Roman" panose="02020603050405020304" pitchFamily="18" charset="0"/>
                <a:cs typeface="Times New Roman" panose="02020603050405020304" pitchFamily="18" charset="0"/>
              </a:rPr>
              <a:t>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It is neither feasible nor advisable to study all sub areas. Out of this list, the researcher has to select issues or sub areas about which he/she is passionate.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One way to decide what is of most interest is to delete all those sub areas in which the researcher is not very interested. </a:t>
            </a:r>
          </a:p>
          <a:p>
            <a:pPr marL="0" lvl="0" indent="0" algn="just" eaLnBrk="1" fontAlgn="auto" hangingPunct="1">
              <a:lnSpc>
                <a:spcPct val="90000"/>
              </a:lnSpc>
              <a:spcBef>
                <a:spcPts val="1000"/>
              </a:spcBef>
              <a:spcAft>
                <a:spcPts val="0"/>
              </a:spcAft>
              <a:buClrTx/>
              <a:buSzTx/>
              <a:buNone/>
            </a:pPr>
            <a:r>
              <a:rPr lang="en-IN" sz="2400" dirty="0">
                <a:solidFill>
                  <a:prstClr val="black"/>
                </a:solidFill>
                <a:latin typeface="Times New Roman" panose="02020603050405020304" pitchFamily="18" charset="0"/>
                <a:cs typeface="Times New Roman" panose="02020603050405020304" pitchFamily="18" charset="0"/>
              </a:rPr>
              <a:t>At the end of this process, it will become very difficult for the researcher to delete anything further. </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7</a:t>
            </a:fld>
            <a:endParaRPr lang="en-US" altLang="en-US"/>
          </a:p>
        </p:txBody>
      </p:sp>
    </p:spTree>
    <p:extLst>
      <p:ext uri="{BB962C8B-B14F-4D97-AF65-F5344CB8AC3E}">
        <p14:creationId xmlns:p14="http://schemas.microsoft.com/office/powerpoint/2010/main" val="256182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50" y="110320"/>
            <a:ext cx="8469099" cy="4572000"/>
          </a:xfrm>
        </p:spPr>
        <p:txBody>
          <a:bodyPr/>
          <a:lstStyle/>
          <a:p>
            <a:pPr marL="0" lvl="0" indent="0" eaLnBrk="1" fontAlgn="auto" hangingPunct="1">
              <a:lnSpc>
                <a:spcPct val="90000"/>
              </a:lnSpc>
              <a:spcBef>
                <a:spcPts val="1000"/>
              </a:spcBef>
              <a:spcAft>
                <a:spcPts val="0"/>
              </a:spcAft>
              <a:buClrTx/>
              <a:buSzTx/>
              <a:buNone/>
            </a:pPr>
            <a:r>
              <a:rPr lang="en-IN" sz="2800" b="1" dirty="0">
                <a:solidFill>
                  <a:prstClr val="black"/>
                </a:solidFill>
                <a:latin typeface="Calibri" panose="020F0502020204030204"/>
              </a:rPr>
              <a:t>4. State the problem in general </a:t>
            </a:r>
            <a:r>
              <a:rPr lang="en-IN" sz="2800" b="1" dirty="0" smtClean="0">
                <a:solidFill>
                  <a:prstClr val="black"/>
                </a:solidFill>
                <a:latin typeface="Calibri" panose="020F0502020204030204"/>
              </a:rPr>
              <a:t>way</a:t>
            </a:r>
            <a:endParaRPr lang="en-IN" sz="2000" b="1" dirty="0">
              <a:solidFill>
                <a:prstClr val="black"/>
              </a:solidFill>
              <a:latin typeface="Calibri" panose="020F0502020204030204"/>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Once the sub area is selected, the researcher has to state the problem in a general way. The researcher can himself state the problem or he can seek the guidance of the research supervisor or the subject experts.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In the case of sponsored research project and business research there is some directive from an organization / sponsoring authority and hence, the problem can be stated accordingly.</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 In the case of social science research, the researcher may undertake preliminary survey (often called pilot study). </a:t>
            </a: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problem defined in general </a:t>
            </a:r>
            <a:r>
              <a:rPr lang="en-IN" sz="2400" b="1" dirty="0">
                <a:solidFill>
                  <a:prstClr val="black"/>
                </a:solidFill>
                <a:latin typeface="Times New Roman" panose="02020603050405020304" pitchFamily="18" charset="0"/>
                <a:cs typeface="Times New Roman" panose="02020603050405020304" pitchFamily="18" charset="0"/>
              </a:rPr>
              <a:t>may contain ambiguities which must be resolved by thinking and rethinking</a:t>
            </a:r>
            <a:r>
              <a:rPr lang="en-IN" sz="2400" dirty="0">
                <a:solidFill>
                  <a:prstClr val="black"/>
                </a:solidFill>
                <a:latin typeface="Times New Roman" panose="02020603050405020304" pitchFamily="18" charset="0"/>
                <a:cs typeface="Times New Roman" panose="02020603050405020304" pitchFamily="18" charset="0"/>
              </a:rPr>
              <a:t>, literature review, discussion with the experts etc. </a:t>
            </a: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8</a:t>
            </a:fld>
            <a:endParaRPr lang="en-US" altLang="en-US"/>
          </a:p>
        </p:txBody>
      </p:sp>
    </p:spTree>
    <p:extLst>
      <p:ext uri="{BB962C8B-B14F-4D97-AF65-F5344CB8AC3E}">
        <p14:creationId xmlns:p14="http://schemas.microsoft.com/office/powerpoint/2010/main" val="108089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649" y="396922"/>
            <a:ext cx="8455451" cy="4572000"/>
          </a:xfrm>
        </p:spPr>
        <p:txBody>
          <a:bodyPr/>
          <a:lstStyle/>
          <a:p>
            <a:pPr marL="0" lvl="0" indent="0" eaLnBrk="1" fontAlgn="auto" hangingPunct="1">
              <a:lnSpc>
                <a:spcPct val="90000"/>
              </a:lnSpc>
              <a:spcBef>
                <a:spcPts val="1000"/>
              </a:spcBef>
              <a:spcAft>
                <a:spcPts val="0"/>
              </a:spcAft>
              <a:buClrTx/>
              <a:buSzTx/>
              <a:buNone/>
            </a:pPr>
            <a:r>
              <a:rPr lang="en-IN" sz="2800" b="1" dirty="0">
                <a:solidFill>
                  <a:prstClr val="black"/>
                </a:solidFill>
                <a:latin typeface="Calibri" panose="020F0502020204030204"/>
              </a:rPr>
              <a:t>5. Understand the nature of the </a:t>
            </a:r>
            <a:r>
              <a:rPr lang="en-IN" sz="2800" b="1" dirty="0" smtClean="0">
                <a:solidFill>
                  <a:prstClr val="black"/>
                </a:solidFill>
                <a:latin typeface="Calibri" panose="020F0502020204030204"/>
              </a:rPr>
              <a:t>problem</a:t>
            </a:r>
            <a:endParaRPr lang="en-IN" sz="2800" b="1" dirty="0">
              <a:solidFill>
                <a:prstClr val="black"/>
              </a:solidFill>
              <a:latin typeface="Calibri" panose="020F0502020204030204"/>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To define a problem, it is necessary to first understand the nature and origin of the problem.</a:t>
            </a:r>
          </a:p>
          <a:p>
            <a:pPr marL="0" lvl="0" indent="0" algn="just" eaLnBrk="1" fontAlgn="auto" hangingPunct="1">
              <a:lnSpc>
                <a:spcPct val="90000"/>
              </a:lnSpc>
              <a:spcBef>
                <a:spcPts val="1000"/>
              </a:spcBef>
              <a:spcAft>
                <a:spcPts val="0"/>
              </a:spcAft>
              <a:buClrTx/>
              <a:buSzTx/>
              <a:buNone/>
            </a:pP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 In the case of business research and funded research studies, this can be done by discussing with those who first raised it in order to find out how the problem originally came about and with what objectives in view.</a:t>
            </a:r>
          </a:p>
          <a:p>
            <a:pPr marL="0" lvl="0" indent="0" algn="just" eaLnBrk="1" fontAlgn="auto" hangingPunct="1">
              <a:lnSpc>
                <a:spcPct val="90000"/>
              </a:lnSpc>
              <a:spcBef>
                <a:spcPts val="1000"/>
              </a:spcBef>
              <a:spcAft>
                <a:spcPts val="0"/>
              </a:spcAft>
              <a:buClrTx/>
              <a:buSzTx/>
              <a:buNone/>
            </a:pPr>
            <a:endParaRPr lang="en-US"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 In the case of academic research, the problem is stated by the researcher himself and hence, he should consider all those points that induced him to take up this problem. </a:t>
            </a:r>
          </a:p>
          <a:p>
            <a:pPr marL="0" lvl="0" indent="0" algn="just" eaLnBrk="1" fontAlgn="auto" hangingPunct="1">
              <a:lnSpc>
                <a:spcPct val="90000"/>
              </a:lnSpc>
              <a:spcBef>
                <a:spcPts val="1000"/>
              </a:spcBef>
              <a:spcAft>
                <a:spcPts val="0"/>
              </a:spcAft>
              <a:buClrTx/>
              <a:buSzTx/>
              <a:buNone/>
            </a:pPr>
            <a:endParaRPr lang="en-IN" sz="2400" dirty="0">
              <a:solidFill>
                <a:prstClr val="black"/>
              </a:solidFill>
              <a:latin typeface="Times New Roman" panose="02020603050405020304" pitchFamily="18" charset="0"/>
              <a:cs typeface="Times New Roman" panose="02020603050405020304" pitchFamily="18" charset="0"/>
            </a:endParaRPr>
          </a:p>
          <a:p>
            <a:pPr marL="257175" lvl="0" indent="-257175" algn="just" eaLnBrk="1" fontAlgn="auto" hangingPunct="1">
              <a:lnSpc>
                <a:spcPct val="90000"/>
              </a:lnSpc>
              <a:spcBef>
                <a:spcPts val="1000"/>
              </a:spcBef>
              <a:spcAft>
                <a:spcPts val="0"/>
              </a:spcAft>
              <a:buClrTx/>
              <a:buSzTx/>
              <a:buFont typeface="Arial" panose="020B0604020202020204" pitchFamily="34" charset="0"/>
              <a:buChar char="•"/>
            </a:pPr>
            <a:r>
              <a:rPr lang="en-IN" sz="2400" dirty="0">
                <a:solidFill>
                  <a:prstClr val="black"/>
                </a:solidFill>
                <a:latin typeface="Times New Roman" panose="02020603050405020304" pitchFamily="18" charset="0"/>
                <a:cs typeface="Times New Roman" panose="02020603050405020304" pitchFamily="18" charset="0"/>
              </a:rPr>
              <a:t>The researcher should also understand the environment in which the problem is to be studied.</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89AAF1F-9D1F-4530-B77D-368FC577E8E0}" type="datetime1">
              <a:rPr lang="en-US" smtClean="0">
                <a:solidFill>
                  <a:srgbClr val="696464"/>
                </a:solidFill>
              </a:rPr>
              <a:pPr>
                <a:defRPr/>
              </a:pPr>
              <a:t>4/23/2020</a:t>
            </a:fld>
            <a:endParaRPr lang="en-US">
              <a:solidFill>
                <a:srgbClr val="696464"/>
              </a:solidFill>
            </a:endParaRPr>
          </a:p>
        </p:txBody>
      </p:sp>
      <p:sp>
        <p:nvSpPr>
          <p:cNvPr id="5" name="Slide Number Placeholder 4"/>
          <p:cNvSpPr>
            <a:spLocks noGrp="1"/>
          </p:cNvSpPr>
          <p:nvPr>
            <p:ph type="sldNum" sz="quarter" idx="12"/>
          </p:nvPr>
        </p:nvSpPr>
        <p:spPr/>
        <p:txBody>
          <a:bodyPr/>
          <a:lstStyle/>
          <a:p>
            <a:pPr>
              <a:defRPr/>
            </a:pPr>
            <a:fld id="{989B8CA0-BA8C-4DF4-AA1E-D0F52A476ADB}" type="slidenum">
              <a:rPr lang="en-US" altLang="en-US" smtClean="0"/>
              <a:pPr>
                <a:defRPr/>
              </a:pPr>
              <a:t>9</a:t>
            </a:fld>
            <a:endParaRPr lang="en-US" altLang="en-US"/>
          </a:p>
        </p:txBody>
      </p:sp>
    </p:spTree>
    <p:extLst>
      <p:ext uri="{BB962C8B-B14F-4D97-AF65-F5344CB8AC3E}">
        <p14:creationId xmlns:p14="http://schemas.microsoft.com/office/powerpoint/2010/main" val="1121328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880</TotalTime>
  <Words>3630</Words>
  <Application>Microsoft Office PowerPoint</Application>
  <PresentationFormat>On-screen Show (4:3)</PresentationFormat>
  <Paragraphs>363</Paragraphs>
  <Slides>38</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38</vt:i4>
      </vt:variant>
    </vt:vector>
  </HeadingPairs>
  <TitlesOfParts>
    <vt:vector size="55" baseType="lpstr">
      <vt:lpstr>SimSun</vt:lpstr>
      <vt:lpstr>Arial</vt:lpstr>
      <vt:lpstr>Calibri</vt:lpstr>
      <vt:lpstr>Calibri Light</vt:lpstr>
      <vt:lpstr>Century Gothic</vt:lpstr>
      <vt:lpstr>Courier New</vt:lpstr>
      <vt:lpstr>Franklin Gothic Book</vt:lpstr>
      <vt:lpstr>Lao UI</vt:lpstr>
      <vt:lpstr>Perpetua</vt:lpstr>
      <vt:lpstr>Tahoma</vt:lpstr>
      <vt:lpstr>Times New Roman</vt:lpstr>
      <vt:lpstr>Wingdings</vt:lpstr>
      <vt:lpstr>Wingdings 2</vt:lpstr>
      <vt:lpstr>Wingdings 3</vt:lpstr>
      <vt:lpstr>1_Equity</vt:lpstr>
      <vt:lpstr>Modèle par défaut</vt:lpstr>
      <vt:lpstr>Office Theme</vt:lpstr>
      <vt:lpstr>Chapter two</vt:lpstr>
      <vt:lpstr>PowerPoint Presentation</vt:lpstr>
      <vt:lpstr>Research problem</vt:lpstr>
      <vt:lpstr>Considerations In Selecting The Research Topic </vt:lpstr>
      <vt:lpstr>Technique of defining a research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start writing the proposal</vt:lpstr>
      <vt:lpstr>What the proposal should contain? </vt:lpstr>
      <vt:lpstr>Structure of the proposal</vt:lpstr>
      <vt:lpstr>Title</vt:lpstr>
      <vt:lpstr>Problem statement</vt:lpstr>
      <vt:lpstr>Significance of research</vt:lpstr>
      <vt:lpstr>Scope and Limitation</vt:lpstr>
      <vt:lpstr>PowerPoint Presentation</vt:lpstr>
      <vt:lpstr>Methodology</vt:lpstr>
      <vt:lpstr>Literature review</vt:lpstr>
      <vt:lpstr>Proposed schedule Financial request,, References</vt:lpstr>
      <vt:lpstr>Why research proposal are unsuccessful</vt:lpstr>
      <vt:lpstr>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73</cp:revision>
  <dcterms:created xsi:type="dcterms:W3CDTF">2017-10-28T13:53:45Z</dcterms:created>
  <dcterms:modified xsi:type="dcterms:W3CDTF">2020-04-23T10:21:03Z</dcterms:modified>
</cp:coreProperties>
</file>