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 id="2147483660" r:id="rId2"/>
    <p:sldMasterId id="2147483673" r:id="rId3"/>
    <p:sldMasterId id="2147483685" r:id="rId4"/>
    <p:sldMasterId id="2147483710" r:id="rId5"/>
  </p:sldMasterIdLst>
  <p:notesMasterIdLst>
    <p:notesMasterId r:id="rId40"/>
  </p:notesMasterIdLst>
  <p:handoutMasterIdLst>
    <p:handoutMasterId r:id="rId41"/>
  </p:handoutMasterIdLst>
  <p:sldIdLst>
    <p:sldId id="840" r:id="rId6"/>
    <p:sldId id="841" r:id="rId7"/>
    <p:sldId id="842" r:id="rId8"/>
    <p:sldId id="843" r:id="rId9"/>
    <p:sldId id="844" r:id="rId10"/>
    <p:sldId id="845" r:id="rId11"/>
    <p:sldId id="846" r:id="rId12"/>
    <p:sldId id="847" r:id="rId13"/>
    <p:sldId id="880" r:id="rId14"/>
    <p:sldId id="881" r:id="rId15"/>
    <p:sldId id="882" r:id="rId16"/>
    <p:sldId id="883" r:id="rId17"/>
    <p:sldId id="884" r:id="rId18"/>
    <p:sldId id="885" r:id="rId19"/>
    <p:sldId id="886" r:id="rId20"/>
    <p:sldId id="871" r:id="rId21"/>
    <p:sldId id="868" r:id="rId22"/>
    <p:sldId id="875" r:id="rId23"/>
    <p:sldId id="877" r:id="rId24"/>
    <p:sldId id="876" r:id="rId25"/>
    <p:sldId id="879" r:id="rId26"/>
    <p:sldId id="887" r:id="rId27"/>
    <p:sldId id="850" r:id="rId28"/>
    <p:sldId id="888" r:id="rId29"/>
    <p:sldId id="851" r:id="rId30"/>
    <p:sldId id="854" r:id="rId31"/>
    <p:sldId id="855" r:id="rId32"/>
    <p:sldId id="856" r:id="rId33"/>
    <p:sldId id="857" r:id="rId34"/>
    <p:sldId id="858" r:id="rId35"/>
    <p:sldId id="859" r:id="rId36"/>
    <p:sldId id="861" r:id="rId37"/>
    <p:sldId id="862" r:id="rId38"/>
    <p:sldId id="863" r:id="rId39"/>
  </p:sldIdLst>
  <p:sldSz cx="9144000" cy="6858000" type="screen4x3"/>
  <p:notesSz cx="9283700" cy="6997700"/>
  <p:defaultTextStyle>
    <a:defPPr>
      <a:defRPr lang="fr-FR"/>
    </a:defPPr>
    <a:lvl1pPr algn="l" rtl="0" fontAlgn="base">
      <a:spcBef>
        <a:spcPct val="0"/>
      </a:spcBef>
      <a:spcAft>
        <a:spcPct val="0"/>
      </a:spcAft>
      <a:defRPr sz="2000" b="1"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2000" b="1"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2000" b="1"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2000" b="1"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2000" b="1" kern="1200">
        <a:solidFill>
          <a:schemeClr val="tx1"/>
        </a:solidFill>
        <a:latin typeface="Arial" panose="020B0604020202020204" pitchFamily="34" charset="0"/>
        <a:ea typeface="+mn-ea"/>
        <a:cs typeface="+mn-cs"/>
      </a:defRPr>
    </a:lvl5pPr>
    <a:lvl6pPr marL="2286000" algn="l" defTabSz="914400" rtl="0" eaLnBrk="1" latinLnBrk="0" hangingPunct="1">
      <a:defRPr sz="2000" b="1" kern="1200">
        <a:solidFill>
          <a:schemeClr val="tx1"/>
        </a:solidFill>
        <a:latin typeface="Arial" panose="020B0604020202020204" pitchFamily="34" charset="0"/>
        <a:ea typeface="+mn-ea"/>
        <a:cs typeface="+mn-cs"/>
      </a:defRPr>
    </a:lvl6pPr>
    <a:lvl7pPr marL="2743200" algn="l" defTabSz="914400" rtl="0" eaLnBrk="1" latinLnBrk="0" hangingPunct="1">
      <a:defRPr sz="2000" b="1" kern="1200">
        <a:solidFill>
          <a:schemeClr val="tx1"/>
        </a:solidFill>
        <a:latin typeface="Arial" panose="020B0604020202020204" pitchFamily="34" charset="0"/>
        <a:ea typeface="+mn-ea"/>
        <a:cs typeface="+mn-cs"/>
      </a:defRPr>
    </a:lvl7pPr>
    <a:lvl8pPr marL="3200400" algn="l" defTabSz="914400" rtl="0" eaLnBrk="1" latinLnBrk="0" hangingPunct="1">
      <a:defRPr sz="2000" b="1" kern="1200">
        <a:solidFill>
          <a:schemeClr val="tx1"/>
        </a:solidFill>
        <a:latin typeface="Arial" panose="020B0604020202020204" pitchFamily="34" charset="0"/>
        <a:ea typeface="+mn-ea"/>
        <a:cs typeface="+mn-cs"/>
      </a:defRPr>
    </a:lvl8pPr>
    <a:lvl9pPr marL="3657600" algn="l" defTabSz="914400" rtl="0" eaLnBrk="1" latinLnBrk="0" hangingPunct="1">
      <a:defRPr sz="2000"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05">
          <p15:clr>
            <a:srgbClr val="A4A3A4"/>
          </p15:clr>
        </p15:guide>
      </p15:sldGuideLst>
    </p:ext>
    <p:ext uri="{2D200454-40CA-4A62-9FC3-DE9A4176ACB9}">
      <p15:notesGuideLst xmlns:p15="http://schemas.microsoft.com/office/powerpoint/2012/main">
        <p15:guide id="1" orient="horz" pos="2204">
          <p15:clr>
            <a:srgbClr val="A4A3A4"/>
          </p15:clr>
        </p15:guide>
        <p15:guide id="2" pos="294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514AC"/>
    <a:srgbClr val="0099FF"/>
    <a:srgbClr val="0066FF"/>
    <a:srgbClr val="91B9F9"/>
    <a:srgbClr val="1C30EC"/>
    <a:srgbClr val="0000FF"/>
    <a:srgbClr val="C026B9"/>
    <a:srgbClr val="B281E7"/>
    <a:srgbClr val="2D82FF"/>
    <a:srgbClr val="F2EA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E171933-4619-4E11-9A3F-F7608DF75F80}" styleName="中度样式 1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97" autoAdjust="0"/>
    <p:restoredTop sz="92832" autoAdjust="0"/>
  </p:normalViewPr>
  <p:slideViewPr>
    <p:cSldViewPr snapToGrid="0">
      <p:cViewPr varScale="1">
        <p:scale>
          <a:sx n="69" d="100"/>
          <a:sy n="69" d="100"/>
        </p:scale>
        <p:origin x="1380" y="66"/>
      </p:cViewPr>
      <p:guideLst>
        <p:guide orient="horz" pos="2160"/>
        <p:guide pos="2905"/>
      </p:guideLst>
    </p:cSldViewPr>
  </p:slideViewPr>
  <p:outlineViewPr>
    <p:cViewPr>
      <p:scale>
        <a:sx n="33" d="100"/>
        <a:sy n="33" d="100"/>
      </p:scale>
      <p:origin x="0" y="1056"/>
    </p:cViewPr>
  </p:outlineViewPr>
  <p:notesTextViewPr>
    <p:cViewPr>
      <p:scale>
        <a:sx n="150" d="100"/>
        <a:sy n="150" d="100"/>
      </p:scale>
      <p:origin x="0" y="0"/>
    </p:cViewPr>
  </p:notesTextViewPr>
  <p:sorterViewPr>
    <p:cViewPr>
      <p:scale>
        <a:sx n="45" d="100"/>
        <a:sy n="45" d="100"/>
      </p:scale>
      <p:origin x="0" y="3738"/>
    </p:cViewPr>
  </p:sorterViewPr>
  <p:notesViewPr>
    <p:cSldViewPr snapToGrid="0">
      <p:cViewPr varScale="1">
        <p:scale>
          <a:sx n="62" d="100"/>
          <a:sy n="62" d="100"/>
        </p:scale>
        <p:origin x="-3402" y="-84"/>
      </p:cViewPr>
      <p:guideLst>
        <p:guide orient="horz" pos="2204"/>
        <p:guide pos="294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4022937" cy="349885"/>
          </a:xfrm>
          <a:prstGeom prst="rect">
            <a:avLst/>
          </a:prstGeom>
          <a:noFill/>
          <a:ln w="9525">
            <a:noFill/>
            <a:miter lim="800000"/>
          </a:ln>
          <a:effectLst/>
        </p:spPr>
        <p:txBody>
          <a:bodyPr vert="horz" wrap="square" lIns="93019" tIns="46509" rIns="93019" bIns="46509" numCol="1" anchor="t" anchorCtr="0" compatLnSpc="1"/>
          <a:lstStyle>
            <a:lvl1pPr>
              <a:defRPr sz="1200" b="0">
                <a:latin typeface="Arial" panose="020B0604020202020204" pitchFamily="34" charset="0"/>
              </a:defRPr>
            </a:lvl1pPr>
          </a:lstStyle>
          <a:p>
            <a:pPr>
              <a:defRPr/>
            </a:pPr>
            <a:endParaRPr lang="fr-FR"/>
          </a:p>
        </p:txBody>
      </p:sp>
      <p:sp>
        <p:nvSpPr>
          <p:cNvPr id="5123" name="Rectangle 3"/>
          <p:cNvSpPr>
            <a:spLocks noGrp="1" noChangeArrowheads="1"/>
          </p:cNvSpPr>
          <p:nvPr>
            <p:ph type="dt" sz="quarter" idx="1"/>
          </p:nvPr>
        </p:nvSpPr>
        <p:spPr bwMode="auto">
          <a:xfrm>
            <a:off x="5258616" y="0"/>
            <a:ext cx="4022937" cy="349885"/>
          </a:xfrm>
          <a:prstGeom prst="rect">
            <a:avLst/>
          </a:prstGeom>
          <a:noFill/>
          <a:ln w="9525">
            <a:noFill/>
            <a:miter lim="800000"/>
          </a:ln>
          <a:effectLst/>
        </p:spPr>
        <p:txBody>
          <a:bodyPr vert="horz" wrap="square" lIns="93019" tIns="46509" rIns="93019" bIns="46509" numCol="1" anchor="t" anchorCtr="0" compatLnSpc="1"/>
          <a:lstStyle>
            <a:lvl1pPr algn="r">
              <a:defRPr sz="1200" b="0">
                <a:latin typeface="Arial" panose="020B0604020202020204" pitchFamily="34" charset="0"/>
              </a:defRPr>
            </a:lvl1pPr>
          </a:lstStyle>
          <a:p>
            <a:pPr>
              <a:defRPr/>
            </a:pPr>
            <a:endParaRPr lang="fr-FR"/>
          </a:p>
        </p:txBody>
      </p:sp>
      <p:sp>
        <p:nvSpPr>
          <p:cNvPr id="5124" name="Rectangle 4"/>
          <p:cNvSpPr>
            <a:spLocks noGrp="1" noChangeArrowheads="1"/>
          </p:cNvSpPr>
          <p:nvPr>
            <p:ph type="ftr" sz="quarter" idx="2"/>
          </p:nvPr>
        </p:nvSpPr>
        <p:spPr bwMode="auto">
          <a:xfrm>
            <a:off x="0" y="6646601"/>
            <a:ext cx="4022937" cy="349885"/>
          </a:xfrm>
          <a:prstGeom prst="rect">
            <a:avLst/>
          </a:prstGeom>
          <a:noFill/>
          <a:ln w="9525">
            <a:noFill/>
            <a:miter lim="800000"/>
          </a:ln>
          <a:effectLst/>
        </p:spPr>
        <p:txBody>
          <a:bodyPr vert="horz" wrap="square" lIns="93019" tIns="46509" rIns="93019" bIns="46509" numCol="1" anchor="b" anchorCtr="0" compatLnSpc="1"/>
          <a:lstStyle>
            <a:lvl1pPr>
              <a:defRPr sz="1200" b="0">
                <a:latin typeface="Arial" panose="020B0604020202020204" pitchFamily="34" charset="0"/>
              </a:defRPr>
            </a:lvl1pPr>
          </a:lstStyle>
          <a:p>
            <a:pPr>
              <a:defRPr/>
            </a:pPr>
            <a:endParaRPr lang="fr-FR"/>
          </a:p>
        </p:txBody>
      </p:sp>
      <p:sp>
        <p:nvSpPr>
          <p:cNvPr id="5125" name="Rectangle 5"/>
          <p:cNvSpPr>
            <a:spLocks noGrp="1" noChangeArrowheads="1"/>
          </p:cNvSpPr>
          <p:nvPr>
            <p:ph type="sldNum" sz="quarter" idx="3"/>
          </p:nvPr>
        </p:nvSpPr>
        <p:spPr bwMode="auto">
          <a:xfrm>
            <a:off x="5258616" y="6646601"/>
            <a:ext cx="4022937" cy="349885"/>
          </a:xfrm>
          <a:prstGeom prst="rect">
            <a:avLst/>
          </a:prstGeom>
          <a:noFill/>
          <a:ln w="9525">
            <a:noFill/>
            <a:miter lim="800000"/>
          </a:ln>
          <a:effectLst/>
        </p:spPr>
        <p:txBody>
          <a:bodyPr vert="horz" wrap="square" lIns="93019" tIns="46509" rIns="93019" bIns="46509" numCol="1" anchor="b" anchorCtr="0" compatLnSpc="1"/>
          <a:lstStyle>
            <a:lvl1pPr algn="r">
              <a:defRPr sz="1200" b="0">
                <a:latin typeface="Arial" panose="020B0604020202020204" pitchFamily="34" charset="0"/>
              </a:defRPr>
            </a:lvl1pPr>
          </a:lstStyle>
          <a:p>
            <a:pPr>
              <a:defRPr/>
            </a:pPr>
            <a:fld id="{ADA06199-E208-487A-AE38-4D19CA0FF16A}" type="slidenum">
              <a:rPr lang="fr-FR"/>
              <a:t>‹#›</a:t>
            </a:fld>
            <a:endParaRPr lang="fr-FR"/>
          </a:p>
        </p:txBody>
      </p:sp>
    </p:spTree>
    <p:extLst>
      <p:ext uri="{BB962C8B-B14F-4D97-AF65-F5344CB8AC3E}">
        <p14:creationId xmlns:p14="http://schemas.microsoft.com/office/powerpoint/2010/main" val="34910000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4022937" cy="349885"/>
          </a:xfrm>
          <a:prstGeom prst="rect">
            <a:avLst/>
          </a:prstGeom>
          <a:noFill/>
          <a:ln w="9525">
            <a:noFill/>
            <a:miter lim="800000"/>
          </a:ln>
          <a:effectLst/>
        </p:spPr>
        <p:txBody>
          <a:bodyPr vert="horz" wrap="square" lIns="93019" tIns="46509" rIns="93019" bIns="46509" numCol="1" anchor="t" anchorCtr="0" compatLnSpc="1"/>
          <a:lstStyle>
            <a:lvl1pPr>
              <a:defRPr sz="1200" b="0">
                <a:latin typeface="Arial" panose="020B0604020202020204" pitchFamily="34" charset="0"/>
              </a:defRPr>
            </a:lvl1pPr>
          </a:lstStyle>
          <a:p>
            <a:pPr>
              <a:defRPr/>
            </a:pPr>
            <a:endParaRPr lang="fr-FR"/>
          </a:p>
        </p:txBody>
      </p:sp>
      <p:sp>
        <p:nvSpPr>
          <p:cNvPr id="15363" name="Rectangle 3"/>
          <p:cNvSpPr>
            <a:spLocks noGrp="1" noChangeArrowheads="1"/>
          </p:cNvSpPr>
          <p:nvPr>
            <p:ph type="dt" idx="1"/>
          </p:nvPr>
        </p:nvSpPr>
        <p:spPr bwMode="auto">
          <a:xfrm>
            <a:off x="5258616" y="0"/>
            <a:ext cx="4022937" cy="349885"/>
          </a:xfrm>
          <a:prstGeom prst="rect">
            <a:avLst/>
          </a:prstGeom>
          <a:noFill/>
          <a:ln w="9525">
            <a:noFill/>
            <a:miter lim="800000"/>
          </a:ln>
          <a:effectLst/>
        </p:spPr>
        <p:txBody>
          <a:bodyPr vert="horz" wrap="square" lIns="93019" tIns="46509" rIns="93019" bIns="46509" numCol="1" anchor="t" anchorCtr="0" compatLnSpc="1"/>
          <a:lstStyle>
            <a:lvl1pPr algn="r">
              <a:defRPr sz="1200" b="0">
                <a:latin typeface="Arial" panose="020B0604020202020204" pitchFamily="34" charset="0"/>
              </a:defRPr>
            </a:lvl1pPr>
          </a:lstStyle>
          <a:p>
            <a:pPr>
              <a:defRPr/>
            </a:pPr>
            <a:endParaRPr lang="fr-FR"/>
          </a:p>
        </p:txBody>
      </p:sp>
      <p:sp>
        <p:nvSpPr>
          <p:cNvPr id="69636" name="Rectangle 4"/>
          <p:cNvSpPr>
            <a:spLocks noGrp="1" noRot="1" noChangeAspect="1" noChangeArrowheads="1" noTextEdit="1"/>
          </p:cNvSpPr>
          <p:nvPr>
            <p:ph type="sldImg" idx="2"/>
          </p:nvPr>
        </p:nvSpPr>
        <p:spPr bwMode="auto">
          <a:xfrm>
            <a:off x="2894013" y="525463"/>
            <a:ext cx="3495675" cy="2622550"/>
          </a:xfrm>
          <a:prstGeom prst="rect">
            <a:avLst/>
          </a:prstGeom>
          <a:noFill/>
          <a:ln w="9525">
            <a:solidFill>
              <a:srgbClr val="000000"/>
            </a:solidFill>
            <a:miter lim="800000"/>
          </a:ln>
        </p:spPr>
      </p:sp>
      <p:sp>
        <p:nvSpPr>
          <p:cNvPr id="15365" name="Rectangle 5"/>
          <p:cNvSpPr>
            <a:spLocks noGrp="1" noChangeArrowheads="1"/>
          </p:cNvSpPr>
          <p:nvPr>
            <p:ph type="body" sz="quarter" idx="3"/>
          </p:nvPr>
        </p:nvSpPr>
        <p:spPr bwMode="auto">
          <a:xfrm>
            <a:off x="928371" y="3323908"/>
            <a:ext cx="7426960" cy="3148965"/>
          </a:xfrm>
          <a:prstGeom prst="rect">
            <a:avLst/>
          </a:prstGeom>
          <a:noFill/>
          <a:ln w="9525">
            <a:noFill/>
            <a:miter lim="800000"/>
          </a:ln>
          <a:effectLst/>
        </p:spPr>
        <p:txBody>
          <a:bodyPr vert="horz" wrap="square" lIns="93019" tIns="46509" rIns="93019" bIns="46509" numCol="1" anchor="t" anchorCtr="0" compatLnSpc="1"/>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15366" name="Rectangle 6"/>
          <p:cNvSpPr>
            <a:spLocks noGrp="1" noChangeArrowheads="1"/>
          </p:cNvSpPr>
          <p:nvPr>
            <p:ph type="ftr" sz="quarter" idx="4"/>
          </p:nvPr>
        </p:nvSpPr>
        <p:spPr bwMode="auto">
          <a:xfrm>
            <a:off x="0" y="6646601"/>
            <a:ext cx="4022937" cy="349885"/>
          </a:xfrm>
          <a:prstGeom prst="rect">
            <a:avLst/>
          </a:prstGeom>
          <a:noFill/>
          <a:ln w="9525">
            <a:noFill/>
            <a:miter lim="800000"/>
          </a:ln>
          <a:effectLst/>
        </p:spPr>
        <p:txBody>
          <a:bodyPr vert="horz" wrap="square" lIns="93019" tIns="46509" rIns="93019" bIns="46509" numCol="1" anchor="b" anchorCtr="0" compatLnSpc="1"/>
          <a:lstStyle>
            <a:lvl1pPr>
              <a:defRPr sz="1200" b="0">
                <a:latin typeface="Arial" panose="020B0604020202020204" pitchFamily="34" charset="0"/>
              </a:defRPr>
            </a:lvl1pPr>
          </a:lstStyle>
          <a:p>
            <a:pPr>
              <a:defRPr/>
            </a:pPr>
            <a:endParaRPr lang="fr-FR"/>
          </a:p>
        </p:txBody>
      </p:sp>
      <p:sp>
        <p:nvSpPr>
          <p:cNvPr id="15367" name="Rectangle 7"/>
          <p:cNvSpPr>
            <a:spLocks noGrp="1" noChangeArrowheads="1"/>
          </p:cNvSpPr>
          <p:nvPr>
            <p:ph type="sldNum" sz="quarter" idx="5"/>
          </p:nvPr>
        </p:nvSpPr>
        <p:spPr bwMode="auto">
          <a:xfrm>
            <a:off x="5258616" y="6646601"/>
            <a:ext cx="4022937" cy="349885"/>
          </a:xfrm>
          <a:prstGeom prst="rect">
            <a:avLst/>
          </a:prstGeom>
          <a:noFill/>
          <a:ln w="9525">
            <a:noFill/>
            <a:miter lim="800000"/>
          </a:ln>
          <a:effectLst/>
        </p:spPr>
        <p:txBody>
          <a:bodyPr vert="horz" wrap="square" lIns="93019" tIns="46509" rIns="93019" bIns="46509" numCol="1" anchor="b" anchorCtr="0" compatLnSpc="1"/>
          <a:lstStyle>
            <a:lvl1pPr algn="r">
              <a:defRPr sz="1200" b="0">
                <a:latin typeface="Arial" panose="020B0604020202020204" pitchFamily="34" charset="0"/>
              </a:defRPr>
            </a:lvl1pPr>
          </a:lstStyle>
          <a:p>
            <a:pPr>
              <a:defRPr/>
            </a:pPr>
            <a:fld id="{C1559049-1D4D-4F91-9D96-A97EA0729D01}" type="slidenum">
              <a:rPr lang="fr-FR"/>
              <a:t>‹#›</a:t>
            </a:fld>
            <a:endParaRPr lang="fr-FR"/>
          </a:p>
        </p:txBody>
      </p:sp>
    </p:spTree>
    <p:extLst>
      <p:ext uri="{BB962C8B-B14F-4D97-AF65-F5344CB8AC3E}">
        <p14:creationId xmlns:p14="http://schemas.microsoft.com/office/powerpoint/2010/main" val="60959529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BF3908B0-B15A-457B-837D-E1D9750028B8}" type="datetime1">
              <a:rPr lang="fr-FR" smtClean="0"/>
              <a:t>13/03/2020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A5DFC2D-C498-4404-866D-F8EBEA61B6DF}" type="slidenum">
              <a:rPr lang="en-GB"/>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A96712AE-4A04-4D11-8967-6D40C0DF890C}" type="datetime1">
              <a:rPr lang="fr-FR" smtClean="0"/>
              <a:t>13/03/2020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3C363AF-F8EA-491B-B667-A340769E2C7B}" type="slidenum">
              <a:rPr lang="en-GB"/>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8A97823E-2A89-4EA2-8CAD-5332129BA08F}" type="datetime1">
              <a:rPr lang="fr-FR" smtClean="0"/>
              <a:t>13/03/2020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7F9B484-F345-490D-9C29-7146A6943D4D}" type="slidenum">
              <a:rPr lang="en-GB"/>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C7EC7F1A-7AA2-48A8-82F1-601E0CFA42B6}" type="datetime1">
              <a:rPr lang="fr-FR" smtClean="0"/>
              <a:t>13/03/2020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56D8282-FE2C-4934-A812-77398FE035A4}" type="slidenum">
              <a:rPr lang="en-GB"/>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E5F98260-FF90-437D-B5DE-1EB9C6D79CEA}" type="datetime1">
              <a:rPr lang="fr-FR" smtClean="0"/>
              <a:t>13/03/2020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7663898-3F7B-4744-9F6D-CBB6DF2953B0}" type="slidenum">
              <a:rPr lang="en-GB"/>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E2D20986-FD1A-41D4-99AE-D7B3D5FA7037}" type="datetime1">
              <a:rPr lang="fr-FR" smtClean="0"/>
              <a:t>13/03/2020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E7B322DD-D7EF-4DF4-87D4-A631239F5E26}" type="slidenum">
              <a:rPr lang="en-GB"/>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ADA6D1FF-9FE3-4ED2-AACA-FCE1D2267979}" type="datetime1">
              <a:rPr lang="fr-FR" smtClean="0"/>
              <a:t>13/03/2020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158B2FCA-99A8-44C7-AE5D-182CDEDE8E85}" type="slidenum">
              <a:rPr lang="en-GB"/>
              <a:t>‹#›</a:t>
            </a:fld>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2C040877-2E3B-4F5B-89E9-CE2A72A0DC59}" type="datetime1">
              <a:rPr lang="fr-FR" smtClean="0"/>
              <a:t>13/03/2020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E7F4E6AB-1098-499B-8FDC-494B59187003}" type="slidenum">
              <a:rPr lang="en-GB"/>
              <a:t>‹#›</a:t>
            </a:fld>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A9B66E7A-A36F-4D57-ADF0-6C47B0698ED1}" type="datetime1">
              <a:rPr lang="fr-FR" smtClean="0"/>
              <a:t>13/03/2020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BCBDAF42-342B-4BC9-AB66-456C433DF1E5}" type="slidenum">
              <a:rPr lang="en-GB"/>
              <a:t>‹#›</a:t>
            </a:fld>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6FED7D7-C770-42AA-AB4D-C4E2AFE4B794}" type="datetime1">
              <a:rPr lang="fr-FR" smtClean="0"/>
              <a:t>13/03/2020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EF2B1CA5-CD7B-47A0-86FD-C0D61D048DE4}" type="slidenum">
              <a:rPr lang="en-GB"/>
              <a:t>‹#›</a:t>
            </a:fld>
            <a:endParaRPr lang="en-GB"/>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ACE6C2D-50E9-4C4D-880A-79E55300F151}" type="datetime1">
              <a:rPr lang="fr-FR" smtClean="0"/>
              <a:t>13/03/2020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903FC7BB-A649-4676-8D4B-2CD8C3DD7754}" type="slidenum">
              <a:rPr lang="en-GB"/>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3D7BF8BC-D1C0-43E5-8FAF-DE37C4B391B1}" type="datetime1">
              <a:rPr lang="fr-FR" smtClean="0"/>
              <a:t>13/03/2020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E88A80A-D08A-4B2C-ABF2-9C18DB5BC245}" type="slidenum">
              <a:rPr lang="en-GB"/>
              <a:t>‹#›</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1C3630-0B5D-4857-B0F7-B8C9DCD1F439}" type="datetime1">
              <a:rPr lang="fr-FR" smtClean="0"/>
              <a:t>13/03/2020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0D628451-5346-4B09-B79F-ED21A931C117}" type="slidenum">
              <a:rPr lang="en-GB"/>
              <a:t>‹#›</a:t>
            </a:fld>
            <a:endParaRPr lang="en-GB"/>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0D3AA2E7-CF19-4C68-B229-6B51F357D53A}" type="datetime1">
              <a:rPr lang="fr-FR" smtClean="0"/>
              <a:t>13/03/2020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7CA90C1-F20D-4321-BDBF-2991E879D5CC}" type="slidenum">
              <a:rPr lang="en-GB"/>
              <a:t>‹#›</a:t>
            </a:fld>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59237937-9B36-444E-A50D-8FCD96C1EAE6}" type="datetime1">
              <a:rPr lang="fr-FR" smtClean="0"/>
              <a:t>13/03/2020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2643383-F9BC-4CEC-BA4F-D7C42A21DC15}" type="slidenum">
              <a:rPr lang="en-GB"/>
              <a:t>‹#›</a:t>
            </a:fld>
            <a:endParaRPr lang="en-GB"/>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GB"/>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hasCustomPrompt="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4" name="Rectangle 4"/>
          <p:cNvSpPr>
            <a:spLocks noGrp="1" noChangeArrowheads="1"/>
          </p:cNvSpPr>
          <p:nvPr>
            <p:ph type="dt" sz="half" idx="10"/>
          </p:nvPr>
        </p:nvSpPr>
        <p:spPr/>
        <p:txBody>
          <a:bodyPr/>
          <a:lstStyle>
            <a:lvl1pPr>
              <a:defRPr/>
            </a:lvl1pPr>
          </a:lstStyle>
          <a:p>
            <a:pPr>
              <a:defRPr/>
            </a:pPr>
            <a:fld id="{6660AFEA-B7FA-450B-88B8-BB70B9B4AD8F}" type="datetime1">
              <a:rPr lang="fr-FR" smtClean="0"/>
              <a:t>13/03/2020</a:t>
            </a:fld>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55B8D508-E1C2-4643-81D9-41B767AF1351}" type="slidenum">
              <a:rPr lang="en-US"/>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a:t>Cliquez pour modifier le style du titre</a:t>
            </a:r>
          </a:p>
        </p:txBody>
      </p:sp>
      <p:sp>
        <p:nvSpPr>
          <p:cNvPr id="3" name="Espace réservé du contenu 2"/>
          <p:cNvSpPr>
            <a:spLocks noGrp="1"/>
          </p:cNvSpPr>
          <p:nvPr>
            <p:ph idx="1" hasCustomPrompt="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p:txBody>
          <a:bodyPr/>
          <a:lstStyle>
            <a:lvl1pPr>
              <a:defRPr/>
            </a:lvl1pPr>
          </a:lstStyle>
          <a:p>
            <a:pPr>
              <a:defRPr/>
            </a:pPr>
            <a:fld id="{75FB6819-3375-46F7-B259-82D2271B00E4}" type="datetime1">
              <a:rPr lang="fr-FR" smtClean="0"/>
              <a:t>13/03/2020</a:t>
            </a:fld>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2A59357B-9E7B-43DA-B995-F9D71CB50F62}" type="slidenum">
              <a:rPr lang="en-US"/>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hasCustomPrompt="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Rectangle 4"/>
          <p:cNvSpPr>
            <a:spLocks noGrp="1" noChangeArrowheads="1"/>
          </p:cNvSpPr>
          <p:nvPr>
            <p:ph type="dt" sz="half" idx="10"/>
          </p:nvPr>
        </p:nvSpPr>
        <p:spPr/>
        <p:txBody>
          <a:bodyPr/>
          <a:lstStyle>
            <a:lvl1pPr>
              <a:defRPr/>
            </a:lvl1pPr>
          </a:lstStyle>
          <a:p>
            <a:pPr>
              <a:defRPr/>
            </a:pPr>
            <a:fld id="{7FC7EF7F-007C-45BD-8AAE-1816AD9EA82B}" type="datetime1">
              <a:rPr lang="fr-FR" smtClean="0"/>
              <a:t>13/03/2020</a:t>
            </a:fld>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2C9ED000-8841-416F-ADCE-B5149A17D564}" type="slidenum">
              <a:rPr lang="en-US"/>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a:t>Cliquez pour modifier le style du titre</a:t>
            </a:r>
          </a:p>
        </p:txBody>
      </p:sp>
      <p:sp>
        <p:nvSpPr>
          <p:cNvPr id="3" name="Espace réservé du contenu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p:cNvSpPr>
            <a:spLocks noGrp="1" noChangeArrowheads="1"/>
          </p:cNvSpPr>
          <p:nvPr>
            <p:ph type="dt" sz="half" idx="10"/>
          </p:nvPr>
        </p:nvSpPr>
        <p:spPr/>
        <p:txBody>
          <a:bodyPr/>
          <a:lstStyle>
            <a:lvl1pPr>
              <a:defRPr/>
            </a:lvl1pPr>
          </a:lstStyle>
          <a:p>
            <a:pPr>
              <a:defRPr/>
            </a:pPr>
            <a:fld id="{6E29F689-CB9D-4B3E-8190-F8A2406503C2}" type="datetime1">
              <a:rPr lang="fr-FR" smtClean="0"/>
              <a:t>13/03/2020</a:t>
            </a:fld>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1F146EE9-E5ED-4C50-B181-1BE1EA912510}" type="slidenum">
              <a:rPr lang="en-US"/>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lvl1pPr>
              <a:defRPr/>
            </a:lvl1pPr>
          </a:lstStyle>
          <a:p>
            <a:r>
              <a:rPr lang="fr-FR"/>
              <a:t>Cliquez pour modifier le style du titre</a:t>
            </a:r>
          </a:p>
        </p:txBody>
      </p:sp>
      <p:sp>
        <p:nvSpPr>
          <p:cNvPr id="3" name="Espace réservé du texte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4"/>
          <p:cNvSpPr>
            <a:spLocks noGrp="1" noChangeArrowheads="1"/>
          </p:cNvSpPr>
          <p:nvPr>
            <p:ph type="dt" sz="half" idx="10"/>
          </p:nvPr>
        </p:nvSpPr>
        <p:spPr/>
        <p:txBody>
          <a:bodyPr/>
          <a:lstStyle>
            <a:lvl1pPr>
              <a:defRPr/>
            </a:lvl1pPr>
          </a:lstStyle>
          <a:p>
            <a:pPr>
              <a:defRPr/>
            </a:pPr>
            <a:fld id="{D0E08730-E7A8-48A2-BEB8-6E4841052C8A}" type="datetime1">
              <a:rPr lang="fr-FR" smtClean="0"/>
              <a:t>13/03/2020</a:t>
            </a:fld>
            <a:endParaRPr lang="en-US"/>
          </a:p>
        </p:txBody>
      </p:sp>
      <p:sp>
        <p:nvSpPr>
          <p:cNvPr id="8" name="Rectangle 5"/>
          <p:cNvSpPr>
            <a:spLocks noGrp="1" noChangeArrowheads="1"/>
          </p:cNvSpPr>
          <p:nvPr>
            <p:ph type="ftr" sz="quarter" idx="11"/>
          </p:nvPr>
        </p:nvSpPr>
        <p:spPr/>
        <p:txBody>
          <a:bodyPr/>
          <a:lstStyle>
            <a:lvl1pPr>
              <a:defRPr/>
            </a:lvl1pPr>
          </a:lstStyle>
          <a:p>
            <a:pPr>
              <a:defRPr/>
            </a:pPr>
            <a:endParaRPr lang="en-US"/>
          </a:p>
        </p:txBody>
      </p:sp>
      <p:sp>
        <p:nvSpPr>
          <p:cNvPr id="9" name="Rectangle 6"/>
          <p:cNvSpPr>
            <a:spLocks noGrp="1" noChangeArrowheads="1"/>
          </p:cNvSpPr>
          <p:nvPr>
            <p:ph type="sldNum" sz="quarter" idx="12"/>
          </p:nvPr>
        </p:nvSpPr>
        <p:spPr/>
        <p:txBody>
          <a:bodyPr/>
          <a:lstStyle>
            <a:lvl1pPr>
              <a:defRPr/>
            </a:lvl1pPr>
          </a:lstStyle>
          <a:p>
            <a:pPr>
              <a:defRPr/>
            </a:pPr>
            <a:fld id="{2ADB09D0-0941-4917-A9CB-55B8021C7FED}" type="slidenum">
              <a:rPr lang="en-US"/>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a:t>Cliquez pour modifier le style du titre</a:t>
            </a:r>
          </a:p>
        </p:txBody>
      </p:sp>
      <p:sp>
        <p:nvSpPr>
          <p:cNvPr id="3" name="Rectangle 4"/>
          <p:cNvSpPr>
            <a:spLocks noGrp="1" noChangeArrowheads="1"/>
          </p:cNvSpPr>
          <p:nvPr>
            <p:ph type="dt" sz="half" idx="10"/>
          </p:nvPr>
        </p:nvSpPr>
        <p:spPr/>
        <p:txBody>
          <a:bodyPr/>
          <a:lstStyle>
            <a:lvl1pPr>
              <a:defRPr/>
            </a:lvl1pPr>
          </a:lstStyle>
          <a:p>
            <a:pPr>
              <a:defRPr/>
            </a:pPr>
            <a:fld id="{D590C535-A144-4F84-B71F-F18C80EE41AA}" type="datetime1">
              <a:rPr lang="fr-FR" smtClean="0"/>
              <a:t>13/03/2020</a:t>
            </a:fld>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59F875A7-6921-48A0-83A2-D1BF52CF1314}" type="slidenum">
              <a:rPr lang="en-US"/>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C2D9212-0CA1-4E12-8D7B-A1BD6D209B37}" type="datetime1">
              <a:rPr lang="fr-FR" smtClean="0"/>
              <a:t>13/03/2020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6D2E6A6-24A4-4733-AA1C-8AE2B533F8D5}" type="slidenum">
              <a:rPr lang="en-GB"/>
              <a:t>‹#›</a:t>
            </a:fld>
            <a:endParaRPr lang="en-GB"/>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fld id="{5ED8FB74-0897-4E83-80C7-C65AC64F45CC}" type="datetime1">
              <a:rPr lang="fr-FR" smtClean="0"/>
              <a:t>13/03/2020</a:t>
            </a:fld>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vl1pPr>
          </a:lstStyle>
          <a:p>
            <a:pPr>
              <a:defRPr/>
            </a:pPr>
            <a:fld id="{8C5E3187-D7F4-4D4E-A6F2-56C443B50DB0}" type="slidenum">
              <a:rPr lang="en-US"/>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4"/>
          <p:cNvSpPr>
            <a:spLocks noGrp="1" noChangeArrowheads="1"/>
          </p:cNvSpPr>
          <p:nvPr>
            <p:ph type="dt" sz="half" idx="10"/>
          </p:nvPr>
        </p:nvSpPr>
        <p:spPr/>
        <p:txBody>
          <a:bodyPr/>
          <a:lstStyle>
            <a:lvl1pPr>
              <a:defRPr/>
            </a:lvl1pPr>
          </a:lstStyle>
          <a:p>
            <a:pPr>
              <a:defRPr/>
            </a:pPr>
            <a:fld id="{D329846A-F33C-4F6C-A611-433BF354C60A}" type="datetime1">
              <a:rPr lang="fr-FR" smtClean="0"/>
              <a:t>13/03/2020</a:t>
            </a:fld>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C1E476FA-EE52-42B0-8B01-41BA3343282B}" type="slidenum">
              <a:rPr lang="en-US"/>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4"/>
          <p:cNvSpPr>
            <a:spLocks noGrp="1" noChangeArrowheads="1"/>
          </p:cNvSpPr>
          <p:nvPr>
            <p:ph type="dt" sz="half" idx="10"/>
          </p:nvPr>
        </p:nvSpPr>
        <p:spPr/>
        <p:txBody>
          <a:bodyPr/>
          <a:lstStyle>
            <a:lvl1pPr>
              <a:defRPr/>
            </a:lvl1pPr>
          </a:lstStyle>
          <a:p>
            <a:pPr>
              <a:defRPr/>
            </a:pPr>
            <a:fld id="{3BB83B09-DAF1-4390-A295-7006779F57C0}" type="datetime1">
              <a:rPr lang="fr-FR" smtClean="0"/>
              <a:t>13/03/2020</a:t>
            </a:fld>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58CB9F1A-5771-445F-8E5D-A425793B53C5}" type="slidenum">
              <a:rPr lang="en-US"/>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a:t>Cliquez pour modifier le style du titre</a:t>
            </a:r>
          </a:p>
        </p:txBody>
      </p:sp>
      <p:sp>
        <p:nvSpPr>
          <p:cNvPr id="3" name="Espace réservé du texte vertical 2"/>
          <p:cNvSpPr>
            <a:spLocks noGrp="1"/>
          </p:cNvSpPr>
          <p:nvPr>
            <p:ph type="body" orient="vert" idx="1" hasCustomPrompt="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p:txBody>
          <a:bodyPr/>
          <a:lstStyle>
            <a:lvl1pPr>
              <a:defRPr/>
            </a:lvl1pPr>
          </a:lstStyle>
          <a:p>
            <a:pPr>
              <a:defRPr/>
            </a:pPr>
            <a:fld id="{87FDA4F6-A532-4E8C-BF3D-986EC6A83E57}" type="datetime1">
              <a:rPr lang="fr-FR" smtClean="0"/>
              <a:t>13/03/2020</a:t>
            </a:fld>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22706D12-D669-41F7-9ACA-9735270B6FC1}" type="slidenum">
              <a:rPr lang="en-US"/>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hasCustomPrompt="1"/>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hasCustomPrompt="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p:txBody>
          <a:bodyPr/>
          <a:lstStyle>
            <a:lvl1pPr>
              <a:defRPr/>
            </a:lvl1pPr>
          </a:lstStyle>
          <a:p>
            <a:pPr>
              <a:defRPr/>
            </a:pPr>
            <a:fld id="{9ABBAA27-DE6D-4219-8674-84C3D828887D}" type="datetime1">
              <a:rPr lang="fr-FR" smtClean="0"/>
              <a:t>13/03/2020</a:t>
            </a:fld>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C84D75F5-BB15-4EB4-8C60-69C06C9FFC79}" type="slidenum">
              <a:rPr lang="en-US"/>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hasCustomPrompt="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4" name="Rectangle 4"/>
          <p:cNvSpPr>
            <a:spLocks noGrp="1" noChangeArrowheads="1"/>
          </p:cNvSpPr>
          <p:nvPr>
            <p:ph type="dt" sz="half" idx="10"/>
          </p:nvPr>
        </p:nvSpPr>
        <p:spPr/>
        <p:txBody>
          <a:bodyPr/>
          <a:lstStyle>
            <a:lvl1pPr>
              <a:defRPr/>
            </a:lvl1pPr>
          </a:lstStyle>
          <a:p>
            <a:pPr>
              <a:defRPr/>
            </a:pPr>
            <a:fld id="{05EBE566-02C3-4CBD-B8B9-BE897B735EC5}" type="datetime1">
              <a:rPr lang="fr-FR" smtClean="0"/>
              <a:t>13/03/2020</a:t>
            </a:fld>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F6A4B2E5-2CCA-406A-B52B-A64EFFDBA18E}" type="slidenum">
              <a:rPr lang="en-US"/>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a:t>Cliquez pour modifier le style du titre</a:t>
            </a:r>
          </a:p>
        </p:txBody>
      </p:sp>
      <p:sp>
        <p:nvSpPr>
          <p:cNvPr id="3" name="Espace réservé du contenu 2"/>
          <p:cNvSpPr>
            <a:spLocks noGrp="1"/>
          </p:cNvSpPr>
          <p:nvPr>
            <p:ph idx="1" hasCustomPrompt="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p:txBody>
          <a:bodyPr/>
          <a:lstStyle>
            <a:lvl1pPr>
              <a:defRPr/>
            </a:lvl1pPr>
          </a:lstStyle>
          <a:p>
            <a:pPr>
              <a:defRPr/>
            </a:pPr>
            <a:fld id="{36ACBB38-F6D4-4AF0-9DFF-F7F41BE3A329}" type="datetime1">
              <a:rPr lang="fr-FR" smtClean="0"/>
              <a:t>13/03/2020</a:t>
            </a:fld>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6140275A-2DE7-4E7B-8AF3-6C91C4F55AB8}" type="slidenum">
              <a:rPr lang="en-US"/>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hasCustomPrompt="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Rectangle 4"/>
          <p:cNvSpPr>
            <a:spLocks noGrp="1" noChangeArrowheads="1"/>
          </p:cNvSpPr>
          <p:nvPr>
            <p:ph type="dt" sz="half" idx="10"/>
          </p:nvPr>
        </p:nvSpPr>
        <p:spPr/>
        <p:txBody>
          <a:bodyPr/>
          <a:lstStyle>
            <a:lvl1pPr>
              <a:defRPr/>
            </a:lvl1pPr>
          </a:lstStyle>
          <a:p>
            <a:pPr>
              <a:defRPr/>
            </a:pPr>
            <a:fld id="{8E78F672-7562-455D-8CE7-7E744D2B286C}" type="datetime1">
              <a:rPr lang="fr-FR" smtClean="0"/>
              <a:t>13/03/2020</a:t>
            </a:fld>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67836A09-C32A-436D-9343-393E8579BAAC}" type="slidenum">
              <a:rPr lang="en-US"/>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a:t>Cliquez pour modifier le style du titre</a:t>
            </a:r>
          </a:p>
        </p:txBody>
      </p:sp>
      <p:sp>
        <p:nvSpPr>
          <p:cNvPr id="3" name="Espace réservé du contenu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p:cNvSpPr>
            <a:spLocks noGrp="1" noChangeArrowheads="1"/>
          </p:cNvSpPr>
          <p:nvPr>
            <p:ph type="dt" sz="half" idx="10"/>
          </p:nvPr>
        </p:nvSpPr>
        <p:spPr/>
        <p:txBody>
          <a:bodyPr/>
          <a:lstStyle>
            <a:lvl1pPr>
              <a:defRPr/>
            </a:lvl1pPr>
          </a:lstStyle>
          <a:p>
            <a:pPr>
              <a:defRPr/>
            </a:pPr>
            <a:fld id="{51FEF6A8-B872-43AB-A96D-CD217312FB7B}" type="datetime1">
              <a:rPr lang="fr-FR" smtClean="0"/>
              <a:t>13/03/2020</a:t>
            </a:fld>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F79594EE-3917-46C1-A411-30C3EF032E78}" type="slidenum">
              <a:rPr lang="en-US"/>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lvl1pPr>
              <a:defRPr/>
            </a:lvl1pPr>
          </a:lstStyle>
          <a:p>
            <a:r>
              <a:rPr lang="fr-FR"/>
              <a:t>Cliquez pour modifier le style du titre</a:t>
            </a:r>
          </a:p>
        </p:txBody>
      </p:sp>
      <p:sp>
        <p:nvSpPr>
          <p:cNvPr id="3" name="Espace réservé du texte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4"/>
          <p:cNvSpPr>
            <a:spLocks noGrp="1" noChangeArrowheads="1"/>
          </p:cNvSpPr>
          <p:nvPr>
            <p:ph type="dt" sz="half" idx="10"/>
          </p:nvPr>
        </p:nvSpPr>
        <p:spPr/>
        <p:txBody>
          <a:bodyPr/>
          <a:lstStyle>
            <a:lvl1pPr>
              <a:defRPr/>
            </a:lvl1pPr>
          </a:lstStyle>
          <a:p>
            <a:pPr>
              <a:defRPr/>
            </a:pPr>
            <a:fld id="{D9746904-B6CB-4E3F-9CC3-05785F1238AE}" type="datetime1">
              <a:rPr lang="fr-FR" smtClean="0"/>
              <a:t>13/03/2020</a:t>
            </a:fld>
            <a:endParaRPr lang="en-US"/>
          </a:p>
        </p:txBody>
      </p:sp>
      <p:sp>
        <p:nvSpPr>
          <p:cNvPr id="8" name="Rectangle 5"/>
          <p:cNvSpPr>
            <a:spLocks noGrp="1" noChangeArrowheads="1"/>
          </p:cNvSpPr>
          <p:nvPr>
            <p:ph type="ftr" sz="quarter" idx="11"/>
          </p:nvPr>
        </p:nvSpPr>
        <p:spPr/>
        <p:txBody>
          <a:bodyPr/>
          <a:lstStyle>
            <a:lvl1pPr>
              <a:defRPr/>
            </a:lvl1pPr>
          </a:lstStyle>
          <a:p>
            <a:pPr>
              <a:defRPr/>
            </a:pPr>
            <a:endParaRPr lang="en-US"/>
          </a:p>
        </p:txBody>
      </p:sp>
      <p:sp>
        <p:nvSpPr>
          <p:cNvPr id="9" name="Rectangle 6"/>
          <p:cNvSpPr>
            <a:spLocks noGrp="1" noChangeArrowheads="1"/>
          </p:cNvSpPr>
          <p:nvPr>
            <p:ph type="sldNum" sz="quarter" idx="12"/>
          </p:nvPr>
        </p:nvSpPr>
        <p:spPr/>
        <p:txBody>
          <a:bodyPr/>
          <a:lstStyle>
            <a:lvl1pPr>
              <a:defRPr/>
            </a:lvl1pPr>
          </a:lstStyle>
          <a:p>
            <a:pPr>
              <a:defRPr/>
            </a:pPr>
            <a:fld id="{F3AF6068-66D6-4612-951B-E004A2708E66}" type="slidenum">
              <a:rPr lang="en-US"/>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01B6A861-2564-429D-815A-6584016B1E83}" type="datetime1">
              <a:rPr lang="fr-FR" smtClean="0"/>
              <a:t>13/03/2020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6E672BB1-262A-411A-AD04-54C29B61417F}" type="slidenum">
              <a:rPr lang="en-GB"/>
              <a:t>‹#›</a:t>
            </a:fld>
            <a:endParaRPr lang="en-GB"/>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a:t>Cliquez pour modifier le style du titre</a:t>
            </a:r>
          </a:p>
        </p:txBody>
      </p:sp>
      <p:sp>
        <p:nvSpPr>
          <p:cNvPr id="3" name="Rectangle 4"/>
          <p:cNvSpPr>
            <a:spLocks noGrp="1" noChangeArrowheads="1"/>
          </p:cNvSpPr>
          <p:nvPr>
            <p:ph type="dt" sz="half" idx="10"/>
          </p:nvPr>
        </p:nvSpPr>
        <p:spPr/>
        <p:txBody>
          <a:bodyPr/>
          <a:lstStyle>
            <a:lvl1pPr>
              <a:defRPr/>
            </a:lvl1pPr>
          </a:lstStyle>
          <a:p>
            <a:pPr>
              <a:defRPr/>
            </a:pPr>
            <a:fld id="{38120E8F-6900-433F-AF95-B54DF48902F8}" type="datetime1">
              <a:rPr lang="fr-FR" smtClean="0"/>
              <a:t>13/03/2020</a:t>
            </a:fld>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058036BD-2B63-467E-A18F-ADB36ACE2282}" type="slidenum">
              <a:rPr lang="en-US"/>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fld id="{502DB690-F1E3-43A0-A915-411563401813}" type="datetime1">
              <a:rPr lang="fr-FR" smtClean="0"/>
              <a:t>13/03/2020</a:t>
            </a:fld>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vl1pPr>
          </a:lstStyle>
          <a:p>
            <a:pPr>
              <a:defRPr/>
            </a:pPr>
            <a:fld id="{ADF5AB36-D333-4AB9-BC7E-8E2A5385C5F3}" type="slidenum">
              <a:rPr lang="en-US"/>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4"/>
          <p:cNvSpPr>
            <a:spLocks noGrp="1" noChangeArrowheads="1"/>
          </p:cNvSpPr>
          <p:nvPr>
            <p:ph type="dt" sz="half" idx="10"/>
          </p:nvPr>
        </p:nvSpPr>
        <p:spPr/>
        <p:txBody>
          <a:bodyPr/>
          <a:lstStyle>
            <a:lvl1pPr>
              <a:defRPr/>
            </a:lvl1pPr>
          </a:lstStyle>
          <a:p>
            <a:pPr>
              <a:defRPr/>
            </a:pPr>
            <a:fld id="{E8AC2F43-016F-4AA8-AF9E-A20CE7E2334C}" type="datetime1">
              <a:rPr lang="fr-FR" smtClean="0"/>
              <a:t>13/03/2020</a:t>
            </a:fld>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EEB8CB0B-E1DB-4BE4-A65A-82D8C474F703}" type="slidenum">
              <a:rPr lang="en-US"/>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4"/>
          <p:cNvSpPr>
            <a:spLocks noGrp="1" noChangeArrowheads="1"/>
          </p:cNvSpPr>
          <p:nvPr>
            <p:ph type="dt" sz="half" idx="10"/>
          </p:nvPr>
        </p:nvSpPr>
        <p:spPr/>
        <p:txBody>
          <a:bodyPr/>
          <a:lstStyle>
            <a:lvl1pPr>
              <a:defRPr/>
            </a:lvl1pPr>
          </a:lstStyle>
          <a:p>
            <a:pPr>
              <a:defRPr/>
            </a:pPr>
            <a:fld id="{B451D4D8-8B45-456D-97D7-CF38F1615ECC}" type="datetime1">
              <a:rPr lang="fr-FR" smtClean="0"/>
              <a:t>13/03/2020</a:t>
            </a:fld>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8CE2BC73-4556-4A60-A656-4C6987172A54}" type="slidenum">
              <a:rPr lang="en-US"/>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a:t>Cliquez pour modifier le style du titre</a:t>
            </a:r>
          </a:p>
        </p:txBody>
      </p:sp>
      <p:sp>
        <p:nvSpPr>
          <p:cNvPr id="3" name="Espace réservé du texte vertical 2"/>
          <p:cNvSpPr>
            <a:spLocks noGrp="1"/>
          </p:cNvSpPr>
          <p:nvPr>
            <p:ph type="body" orient="vert" idx="1" hasCustomPrompt="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p:txBody>
          <a:bodyPr/>
          <a:lstStyle>
            <a:lvl1pPr>
              <a:defRPr/>
            </a:lvl1pPr>
          </a:lstStyle>
          <a:p>
            <a:pPr>
              <a:defRPr/>
            </a:pPr>
            <a:fld id="{0FAB03EF-17FC-48DF-BC45-80476FC01E3B}" type="datetime1">
              <a:rPr lang="fr-FR" smtClean="0"/>
              <a:t>13/03/2020</a:t>
            </a:fld>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C05F0007-8B8C-47E1-8A43-475F15294F0A}" type="slidenum">
              <a:rPr lang="en-US"/>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hasCustomPrompt="1"/>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hasCustomPrompt="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p:txBody>
          <a:bodyPr/>
          <a:lstStyle>
            <a:lvl1pPr>
              <a:defRPr/>
            </a:lvl1pPr>
          </a:lstStyle>
          <a:p>
            <a:pPr>
              <a:defRPr/>
            </a:pPr>
            <a:fld id="{BEC22A45-0E9B-459D-8F22-C8A353A760F1}" type="datetime1">
              <a:rPr lang="fr-FR" smtClean="0"/>
              <a:t>13/03/2020</a:t>
            </a:fld>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973F8A9F-1D8B-4725-842C-D14708C5C524}" type="slidenum">
              <a:rPr lang="en-US"/>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b="0">
              <a:solidFill>
                <a:prstClr val="white"/>
              </a:solidFill>
            </a:endParaRPr>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sz="1800" b="0">
              <a:solidFill>
                <a:prstClr val="white"/>
              </a:solidFill>
            </a:endParaRPr>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a:solidFill>
                <a:prstClr val="white"/>
              </a:solidFill>
            </a:endParaRPr>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a:solidFill>
                <a:prstClr val="white"/>
              </a:solidFill>
            </a:endParaRPr>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a:solidFill>
                <a:prstClr val="white"/>
              </a:solidFill>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1" name="Date Placeholder 27"/>
          <p:cNvSpPr>
            <a:spLocks noGrp="1"/>
          </p:cNvSpPr>
          <p:nvPr>
            <p:ph type="dt" sz="half" idx="10"/>
          </p:nvPr>
        </p:nvSpPr>
        <p:spPr/>
        <p:txBody>
          <a:bodyPr/>
          <a:lstStyle>
            <a:lvl1pPr>
              <a:defRPr/>
            </a:lvl1pPr>
          </a:lstStyle>
          <a:p>
            <a:pPr>
              <a:defRPr/>
            </a:pPr>
            <a:fld id="{3F3548CF-EEEA-45C2-A5A8-FD8DD651C719}" type="datetime1">
              <a:rPr lang="en-US">
                <a:solidFill>
                  <a:srgbClr val="696464"/>
                </a:solidFill>
              </a:rPr>
              <a:pPr>
                <a:defRPr/>
              </a:pPr>
              <a:t>3/13/2020</a:t>
            </a:fld>
            <a:endParaRPr lang="en-US">
              <a:solidFill>
                <a:srgbClr val="696464"/>
              </a:solidFill>
            </a:endParaRPr>
          </a:p>
        </p:txBody>
      </p:sp>
      <p:sp>
        <p:nvSpPr>
          <p:cNvPr id="12" name="Footer Placeholder 16"/>
          <p:cNvSpPr>
            <a:spLocks noGrp="1"/>
          </p:cNvSpPr>
          <p:nvPr>
            <p:ph type="ftr" sz="quarter" idx="11"/>
          </p:nvPr>
        </p:nvSpPr>
        <p:spPr/>
        <p:txBody>
          <a:bodyPr/>
          <a:lstStyle>
            <a:lvl1pPr>
              <a:defRPr/>
            </a:lvl1pPr>
          </a:lstStyle>
          <a:p>
            <a:pPr>
              <a:defRPr/>
            </a:pPr>
            <a:r>
              <a:rPr lang="en-US">
                <a:solidFill>
                  <a:srgbClr val="696464"/>
                </a:solidFill>
              </a:rPr>
              <a:t>Statistics for Managers Using Microsoft Excel, 5e © 2008 Pearson Prentice-Hall, Inc. </a:t>
            </a:r>
          </a:p>
        </p:txBody>
      </p:sp>
      <p:sp>
        <p:nvSpPr>
          <p:cNvPr id="13" name="Slide Number Placeholder 28"/>
          <p:cNvSpPr>
            <a:spLocks noGrp="1"/>
          </p:cNvSpPr>
          <p:nvPr>
            <p:ph type="sldNum" sz="quarter" idx="12"/>
          </p:nvPr>
        </p:nvSpPr>
        <p:spPr/>
        <p:txBody>
          <a:bodyPr/>
          <a:lstStyle>
            <a:lvl1pPr>
              <a:defRPr/>
            </a:lvl1pPr>
          </a:lstStyle>
          <a:p>
            <a:pPr>
              <a:defRPr/>
            </a:pPr>
            <a:fld id="{F27EA6B1-97DE-42C9-A7AA-ADC2677863AD}" type="slidenum">
              <a:rPr lang="en-US" altLang="en-US"/>
              <a:pPr>
                <a:defRPr/>
              </a:pPr>
              <a:t>‹#›</a:t>
            </a:fld>
            <a:endParaRPr lang="en-US" altLang="en-US"/>
          </a:p>
        </p:txBody>
      </p:sp>
    </p:spTree>
    <p:extLst>
      <p:ext uri="{BB962C8B-B14F-4D97-AF65-F5344CB8AC3E}">
        <p14:creationId xmlns:p14="http://schemas.microsoft.com/office/powerpoint/2010/main" val="598430652"/>
      </p:ext>
    </p:extLst>
  </p:cSld>
  <p:clrMapOvr>
    <a:overrideClrMapping bg1="lt1" tx1="dk1" bg2="lt2" tx2="dk2" accent1="accent1" accent2="accent2" accent3="accent3" accent4="accent4" accent5="accent5" accent6="accent6" hlink="hlink" folHlink="folHlink"/>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689AAF1F-9D1F-4530-B77D-368FC577E8E0}" type="datetime1">
              <a:rPr lang="en-US">
                <a:solidFill>
                  <a:srgbClr val="696464"/>
                </a:solidFill>
              </a:rPr>
              <a:pPr>
                <a:defRPr/>
              </a:pPr>
              <a:t>3/13/2020</a:t>
            </a:fld>
            <a:endParaRPr lang="en-US">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r>
              <a:rPr lang="en-US">
                <a:solidFill>
                  <a:srgbClr val="696464"/>
                </a:solidFill>
              </a:rPr>
              <a:t>Statistics for Managers Using Microsoft Excel, 5e © 2008 Pearson Prentice-Hall, Inc. </a:t>
            </a:r>
          </a:p>
        </p:txBody>
      </p:sp>
      <p:sp>
        <p:nvSpPr>
          <p:cNvPr id="6" name="Slide Number Placeholder 22"/>
          <p:cNvSpPr>
            <a:spLocks noGrp="1"/>
          </p:cNvSpPr>
          <p:nvPr>
            <p:ph type="sldNum" sz="quarter" idx="12"/>
          </p:nvPr>
        </p:nvSpPr>
        <p:spPr/>
        <p:txBody>
          <a:bodyPr/>
          <a:lstStyle>
            <a:lvl1pPr>
              <a:defRPr/>
            </a:lvl1pPr>
          </a:lstStyle>
          <a:p>
            <a:pPr>
              <a:defRPr/>
            </a:pPr>
            <a:fld id="{989B8CA0-BA8C-4DF4-AA1E-D0F52A476ADB}" type="slidenum">
              <a:rPr lang="en-US" altLang="en-US"/>
              <a:pPr>
                <a:defRPr/>
              </a:pPr>
              <a:t>‹#›</a:t>
            </a:fld>
            <a:endParaRPr lang="en-US" altLang="en-US"/>
          </a:p>
        </p:txBody>
      </p:sp>
    </p:spTree>
    <p:extLst>
      <p:ext uri="{BB962C8B-B14F-4D97-AF65-F5344CB8AC3E}">
        <p14:creationId xmlns:p14="http://schemas.microsoft.com/office/powerpoint/2010/main" val="403844007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b="0">
              <a:solidFill>
                <a:prstClr val="white"/>
              </a:solidFill>
            </a:endParaRPr>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defRPr/>
            </a:pPr>
            <a:endParaRPr lang="en-US" sz="1800" b="0">
              <a:solidFill>
                <a:prstClr val="white"/>
              </a:solidFill>
            </a:endParaRPr>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a:solidFill>
                <a:prstClr val="white"/>
              </a:solidFill>
            </a:endParaRPr>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a:solidFill>
                <a:prstClr val="white"/>
              </a:solidFill>
            </a:endParaRPr>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a:solidFill>
                <a:prstClr val="white"/>
              </a:solidFill>
            </a:endParaRPr>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0066AE26-EA6C-4F3B-8033-649355CB7E5A}" type="datetime1">
              <a:rPr lang="en-US">
                <a:solidFill>
                  <a:srgbClr val="696464"/>
                </a:solidFill>
              </a:rPr>
              <a:pPr>
                <a:defRPr/>
              </a:pPr>
              <a:t>3/13/2020</a:t>
            </a:fld>
            <a:endParaRPr lang="en-US">
              <a:solidFill>
                <a:srgbClr val="696464"/>
              </a:solidFill>
            </a:endParaRPr>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r>
              <a:rPr lang="en-US">
                <a:solidFill>
                  <a:srgbClr val="696464"/>
                </a:solidFill>
              </a:rPr>
              <a:t>Statistics for Managers Using Microsoft Excel, 5e © 2008 Pearson Prentice-Hall, Inc. </a:t>
            </a:r>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D4A4981A-3E0C-42B5-95E1-D65E6068EEA5}" type="slidenum">
              <a:rPr lang="en-US" altLang="en-US"/>
              <a:pPr>
                <a:defRPr/>
              </a:pPr>
              <a:t>‹#›</a:t>
            </a:fld>
            <a:endParaRPr lang="en-US" altLang="en-US"/>
          </a:p>
        </p:txBody>
      </p:sp>
    </p:spTree>
    <p:extLst>
      <p:ext uri="{BB962C8B-B14F-4D97-AF65-F5344CB8AC3E}">
        <p14:creationId xmlns:p14="http://schemas.microsoft.com/office/powerpoint/2010/main" val="597801592"/>
      </p:ext>
    </p:extLst>
  </p:cSld>
  <p:clrMapOvr>
    <a:overrideClrMapping bg1="lt1" tx1="dk1" bg2="lt2" tx2="dk2" accent1="accent1" accent2="accent2" accent3="accent3" accent4="accent4" accent5="accent5" accent6="accent6" hlink="hlink" folHlink="folHlink"/>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6253BED4-9595-48CE-9A98-A818D3FFF944}" type="datetime1">
              <a:rPr lang="en-US">
                <a:solidFill>
                  <a:srgbClr val="696464"/>
                </a:solidFill>
              </a:rPr>
              <a:pPr>
                <a:defRPr/>
              </a:pPr>
              <a:t>3/13/2020</a:t>
            </a:fld>
            <a:endParaRPr lang="en-US">
              <a:solidFill>
                <a:srgbClr val="696464"/>
              </a:solidFill>
            </a:endParaRPr>
          </a:p>
        </p:txBody>
      </p:sp>
      <p:sp>
        <p:nvSpPr>
          <p:cNvPr id="6" name="Footer Placeholder 2"/>
          <p:cNvSpPr>
            <a:spLocks noGrp="1"/>
          </p:cNvSpPr>
          <p:nvPr>
            <p:ph type="ftr" sz="quarter" idx="11"/>
          </p:nvPr>
        </p:nvSpPr>
        <p:spPr/>
        <p:txBody>
          <a:bodyPr/>
          <a:lstStyle>
            <a:lvl1pPr>
              <a:defRPr/>
            </a:lvl1pPr>
          </a:lstStyle>
          <a:p>
            <a:pPr>
              <a:defRPr/>
            </a:pPr>
            <a:r>
              <a:rPr lang="en-US">
                <a:solidFill>
                  <a:srgbClr val="696464"/>
                </a:solidFill>
              </a:rPr>
              <a:t>Statistics for Managers Using Microsoft Excel, 5e © 2008 Pearson Prentice-Hall, Inc. </a:t>
            </a:r>
          </a:p>
        </p:txBody>
      </p:sp>
      <p:sp>
        <p:nvSpPr>
          <p:cNvPr id="7" name="Slide Number Placeholder 22"/>
          <p:cNvSpPr>
            <a:spLocks noGrp="1"/>
          </p:cNvSpPr>
          <p:nvPr>
            <p:ph type="sldNum" sz="quarter" idx="12"/>
          </p:nvPr>
        </p:nvSpPr>
        <p:spPr/>
        <p:txBody>
          <a:bodyPr/>
          <a:lstStyle>
            <a:lvl1pPr>
              <a:defRPr/>
            </a:lvl1pPr>
          </a:lstStyle>
          <a:p>
            <a:pPr>
              <a:defRPr/>
            </a:pPr>
            <a:fld id="{4499ED1E-042C-425A-A155-CBA91EDE8D54}" type="slidenum">
              <a:rPr lang="en-US" altLang="en-US"/>
              <a:pPr>
                <a:defRPr/>
              </a:pPr>
              <a:t>‹#›</a:t>
            </a:fld>
            <a:endParaRPr lang="en-US" altLang="en-US"/>
          </a:p>
        </p:txBody>
      </p:sp>
    </p:spTree>
    <p:extLst>
      <p:ext uri="{BB962C8B-B14F-4D97-AF65-F5344CB8AC3E}">
        <p14:creationId xmlns:p14="http://schemas.microsoft.com/office/powerpoint/2010/main" val="2941454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F3CD3393-1F75-4275-8329-262B48C73AEE}" type="datetime1">
              <a:rPr lang="fr-FR" smtClean="0"/>
              <a:t>13/03/2020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97C324D4-4EBB-4DD1-BC49-D6A44BD2E390}" type="slidenum">
              <a:rPr lang="en-GB"/>
              <a:t>‹#›</a:t>
            </a:fld>
            <a:endParaRPr lang="en-GB"/>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79FE62AC-C88E-48CB-9404-5A292B50406E}" type="datetime1">
              <a:rPr lang="en-US">
                <a:solidFill>
                  <a:srgbClr val="696464"/>
                </a:solidFill>
              </a:rPr>
              <a:pPr>
                <a:defRPr/>
              </a:pPr>
              <a:t>3/13/2020</a:t>
            </a:fld>
            <a:endParaRPr lang="en-US">
              <a:solidFill>
                <a:srgbClr val="696464"/>
              </a:solidFill>
            </a:endParaRPr>
          </a:p>
        </p:txBody>
      </p:sp>
      <p:sp>
        <p:nvSpPr>
          <p:cNvPr id="8" name="Footer Placeholder 2"/>
          <p:cNvSpPr>
            <a:spLocks noGrp="1"/>
          </p:cNvSpPr>
          <p:nvPr>
            <p:ph type="ftr" sz="quarter" idx="11"/>
          </p:nvPr>
        </p:nvSpPr>
        <p:spPr/>
        <p:txBody>
          <a:bodyPr/>
          <a:lstStyle>
            <a:lvl1pPr>
              <a:defRPr/>
            </a:lvl1pPr>
          </a:lstStyle>
          <a:p>
            <a:pPr>
              <a:defRPr/>
            </a:pPr>
            <a:r>
              <a:rPr lang="en-US">
                <a:solidFill>
                  <a:srgbClr val="696464"/>
                </a:solidFill>
              </a:rPr>
              <a:t>Statistics for Managers Using Microsoft Excel, 5e © 2008 Pearson Prentice-Hall, Inc. </a:t>
            </a:r>
          </a:p>
        </p:txBody>
      </p:sp>
      <p:sp>
        <p:nvSpPr>
          <p:cNvPr id="9" name="Slide Number Placeholder 22"/>
          <p:cNvSpPr>
            <a:spLocks noGrp="1"/>
          </p:cNvSpPr>
          <p:nvPr>
            <p:ph type="sldNum" sz="quarter" idx="12"/>
          </p:nvPr>
        </p:nvSpPr>
        <p:spPr/>
        <p:txBody>
          <a:bodyPr/>
          <a:lstStyle>
            <a:lvl1pPr>
              <a:defRPr/>
            </a:lvl1pPr>
          </a:lstStyle>
          <a:p>
            <a:pPr>
              <a:defRPr/>
            </a:pPr>
            <a:fld id="{76174CDB-FA99-4F84-B46A-95EEC723723D}" type="slidenum">
              <a:rPr lang="en-US" altLang="en-US"/>
              <a:pPr>
                <a:defRPr/>
              </a:pPr>
              <a:t>‹#›</a:t>
            </a:fld>
            <a:endParaRPr lang="en-US" altLang="en-US"/>
          </a:p>
        </p:txBody>
      </p:sp>
    </p:spTree>
    <p:extLst>
      <p:ext uri="{BB962C8B-B14F-4D97-AF65-F5344CB8AC3E}">
        <p14:creationId xmlns:p14="http://schemas.microsoft.com/office/powerpoint/2010/main" val="187620577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887F1CF4-2585-4628-AB98-AF9D109B4F57}" type="datetime1">
              <a:rPr lang="en-US">
                <a:solidFill>
                  <a:srgbClr val="696464"/>
                </a:solidFill>
              </a:rPr>
              <a:pPr>
                <a:defRPr/>
              </a:pPr>
              <a:t>3/13/2020</a:t>
            </a:fld>
            <a:endParaRPr lang="en-US">
              <a:solidFill>
                <a:srgbClr val="696464"/>
              </a:solidFill>
            </a:endParaRPr>
          </a:p>
        </p:txBody>
      </p:sp>
      <p:sp>
        <p:nvSpPr>
          <p:cNvPr id="4" name="Footer Placeholder 2"/>
          <p:cNvSpPr>
            <a:spLocks noGrp="1"/>
          </p:cNvSpPr>
          <p:nvPr>
            <p:ph type="ftr" sz="quarter" idx="11"/>
          </p:nvPr>
        </p:nvSpPr>
        <p:spPr/>
        <p:txBody>
          <a:bodyPr/>
          <a:lstStyle>
            <a:lvl1pPr>
              <a:defRPr/>
            </a:lvl1pPr>
          </a:lstStyle>
          <a:p>
            <a:pPr>
              <a:defRPr/>
            </a:pPr>
            <a:r>
              <a:rPr lang="en-US">
                <a:solidFill>
                  <a:srgbClr val="696464"/>
                </a:solidFill>
              </a:rPr>
              <a:t>Statistics for Managers Using Microsoft Excel, 5e © 2008 Pearson Prentice-Hall, Inc. </a:t>
            </a:r>
          </a:p>
        </p:txBody>
      </p:sp>
      <p:sp>
        <p:nvSpPr>
          <p:cNvPr id="5" name="Slide Number Placeholder 22"/>
          <p:cNvSpPr>
            <a:spLocks noGrp="1"/>
          </p:cNvSpPr>
          <p:nvPr>
            <p:ph type="sldNum" sz="quarter" idx="12"/>
          </p:nvPr>
        </p:nvSpPr>
        <p:spPr/>
        <p:txBody>
          <a:bodyPr/>
          <a:lstStyle>
            <a:lvl1pPr>
              <a:defRPr/>
            </a:lvl1pPr>
          </a:lstStyle>
          <a:p>
            <a:pPr>
              <a:defRPr/>
            </a:pPr>
            <a:fld id="{CC74A543-463C-43D5-871C-51F4261084B9}" type="slidenum">
              <a:rPr lang="en-US" altLang="en-US"/>
              <a:pPr>
                <a:defRPr/>
              </a:pPr>
              <a:t>‹#›</a:t>
            </a:fld>
            <a:endParaRPr lang="en-US" altLang="en-US"/>
          </a:p>
        </p:txBody>
      </p:sp>
    </p:spTree>
    <p:extLst>
      <p:ext uri="{BB962C8B-B14F-4D97-AF65-F5344CB8AC3E}">
        <p14:creationId xmlns:p14="http://schemas.microsoft.com/office/powerpoint/2010/main" val="173645378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133535C7-370B-4A16-885A-066EE5199F24}" type="datetime1">
              <a:rPr lang="en-US">
                <a:solidFill>
                  <a:srgbClr val="696464"/>
                </a:solidFill>
              </a:rPr>
              <a:pPr>
                <a:defRPr/>
              </a:pPr>
              <a:t>3/13/2020</a:t>
            </a:fld>
            <a:endParaRPr lang="en-US">
              <a:solidFill>
                <a:srgbClr val="696464"/>
              </a:solidFill>
            </a:endParaRPr>
          </a:p>
        </p:txBody>
      </p:sp>
      <p:sp>
        <p:nvSpPr>
          <p:cNvPr id="3" name="Footer Placeholder 2"/>
          <p:cNvSpPr>
            <a:spLocks noGrp="1"/>
          </p:cNvSpPr>
          <p:nvPr>
            <p:ph type="ftr" sz="quarter" idx="11"/>
          </p:nvPr>
        </p:nvSpPr>
        <p:spPr/>
        <p:txBody>
          <a:bodyPr/>
          <a:lstStyle>
            <a:lvl1pPr>
              <a:defRPr/>
            </a:lvl1pPr>
          </a:lstStyle>
          <a:p>
            <a:pPr>
              <a:defRPr/>
            </a:pPr>
            <a:r>
              <a:rPr lang="en-US">
                <a:solidFill>
                  <a:srgbClr val="696464"/>
                </a:solidFill>
              </a:rPr>
              <a:t>Statistics for Managers Using Microsoft Excel, 5e © 2008 Pearson Prentice-Hall, Inc. </a:t>
            </a:r>
          </a:p>
        </p:txBody>
      </p:sp>
      <p:sp>
        <p:nvSpPr>
          <p:cNvPr id="4" name="Slide Number Placeholder 22"/>
          <p:cNvSpPr>
            <a:spLocks noGrp="1"/>
          </p:cNvSpPr>
          <p:nvPr>
            <p:ph type="sldNum" sz="quarter" idx="12"/>
          </p:nvPr>
        </p:nvSpPr>
        <p:spPr/>
        <p:txBody>
          <a:bodyPr/>
          <a:lstStyle>
            <a:lvl1pPr>
              <a:defRPr/>
            </a:lvl1pPr>
          </a:lstStyle>
          <a:p>
            <a:pPr>
              <a:defRPr/>
            </a:pPr>
            <a:fld id="{B2A33BAB-469B-4938-8D70-1BBF2BA3DB08}" type="slidenum">
              <a:rPr lang="en-US" altLang="en-US"/>
              <a:pPr>
                <a:defRPr/>
              </a:pPr>
              <a:t>‹#›</a:t>
            </a:fld>
            <a:endParaRPr lang="en-US" altLang="en-US"/>
          </a:p>
        </p:txBody>
      </p:sp>
    </p:spTree>
    <p:extLst>
      <p:ext uri="{BB962C8B-B14F-4D97-AF65-F5344CB8AC3E}">
        <p14:creationId xmlns:p14="http://schemas.microsoft.com/office/powerpoint/2010/main" val="222741431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a:solidFill>
                <a:prstClr val="white"/>
              </a:solidFill>
            </a:endParaRPr>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sz="1800" b="0">
              <a:solidFill>
                <a:prstClr val="white"/>
              </a:solidFill>
            </a:endParaRPr>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a:lvl1pPr>
          </a:lstStyle>
          <a:p>
            <a:pPr>
              <a:defRPr/>
            </a:pPr>
            <a:fld id="{1356BA99-A81A-412D-AF62-80ADA72D9C0A}" type="datetime1">
              <a:rPr lang="en-US">
                <a:solidFill>
                  <a:srgbClr val="696464"/>
                </a:solidFill>
              </a:rPr>
              <a:pPr>
                <a:defRPr/>
              </a:pPr>
              <a:t>3/13/2020</a:t>
            </a:fld>
            <a:endParaRPr lang="en-US">
              <a:solidFill>
                <a:srgbClr val="696464"/>
              </a:solidFill>
            </a:endParaRPr>
          </a:p>
        </p:txBody>
      </p:sp>
      <p:sp>
        <p:nvSpPr>
          <p:cNvPr id="8" name="Footer Placeholder 5"/>
          <p:cNvSpPr>
            <a:spLocks noGrp="1"/>
          </p:cNvSpPr>
          <p:nvPr>
            <p:ph type="ftr" sz="quarter" idx="11"/>
          </p:nvPr>
        </p:nvSpPr>
        <p:spPr/>
        <p:txBody>
          <a:bodyPr/>
          <a:lstStyle>
            <a:lvl1pPr>
              <a:defRPr/>
            </a:lvl1pPr>
          </a:lstStyle>
          <a:p>
            <a:pPr>
              <a:defRPr/>
            </a:pPr>
            <a:r>
              <a:rPr lang="en-US">
                <a:solidFill>
                  <a:srgbClr val="696464"/>
                </a:solidFill>
              </a:rPr>
              <a:t>Statistics for Managers Using Microsoft Excel, 5e © 2008 Pearson Prentice-Hall, Inc. </a:t>
            </a:r>
          </a:p>
        </p:txBody>
      </p:sp>
      <p:sp>
        <p:nvSpPr>
          <p:cNvPr id="9" name="Slide Number Placeholder 6"/>
          <p:cNvSpPr>
            <a:spLocks noGrp="1"/>
          </p:cNvSpPr>
          <p:nvPr>
            <p:ph type="sldNum" sz="quarter" idx="12"/>
          </p:nvPr>
        </p:nvSpPr>
        <p:spPr/>
        <p:txBody>
          <a:bodyPr/>
          <a:lstStyle>
            <a:lvl1pPr>
              <a:defRPr/>
            </a:lvl1pPr>
          </a:lstStyle>
          <a:p>
            <a:pPr>
              <a:defRPr/>
            </a:pPr>
            <a:fld id="{1A1CC6FF-9CB6-4F8F-9924-829067C15250}" type="slidenum">
              <a:rPr lang="en-US" altLang="en-US"/>
              <a:pPr>
                <a:defRPr/>
              </a:pPr>
              <a:t>‹#›</a:t>
            </a:fld>
            <a:endParaRPr lang="en-US" altLang="en-US"/>
          </a:p>
        </p:txBody>
      </p:sp>
    </p:spTree>
    <p:extLst>
      <p:ext uri="{BB962C8B-B14F-4D97-AF65-F5344CB8AC3E}">
        <p14:creationId xmlns:p14="http://schemas.microsoft.com/office/powerpoint/2010/main" val="347289235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a:solidFill>
                <a:prstClr val="white"/>
              </a:solidFill>
            </a:endParaRPr>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a:solidFill>
                <a:prstClr val="white"/>
              </a:solidFill>
            </a:endParaRPr>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a:solidFill>
                <a:prstClr val="white"/>
              </a:solidFill>
            </a:endParaRPr>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80EB92D3-2AFE-4405-93F4-6E193DA38A97}" type="datetime1">
              <a:rPr lang="en-US">
                <a:solidFill>
                  <a:srgbClr val="696464"/>
                </a:solidFill>
              </a:rPr>
              <a:pPr>
                <a:defRPr/>
              </a:pPr>
              <a:t>3/13/2020</a:t>
            </a:fld>
            <a:endParaRPr lang="en-US">
              <a:solidFill>
                <a:srgbClr val="696464"/>
              </a:solidFill>
            </a:endParaRPr>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r>
              <a:rPr lang="en-US">
                <a:solidFill>
                  <a:srgbClr val="696464"/>
                </a:solidFill>
              </a:rPr>
              <a:t>Statistics for Managers Using Microsoft Excel, 5e © 2008 Pearson Prentice-Hall, Inc. </a:t>
            </a:r>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pPr>
              <a:defRPr/>
            </a:pPr>
            <a:fld id="{BCC11CDA-9F84-4E98-98E1-90DDB7EC34A6}" type="slidenum">
              <a:rPr lang="en-US" altLang="en-US"/>
              <a:pPr>
                <a:defRPr/>
              </a:pPr>
              <a:t>‹#›</a:t>
            </a:fld>
            <a:endParaRPr lang="en-US" altLang="en-US"/>
          </a:p>
        </p:txBody>
      </p:sp>
    </p:spTree>
    <p:extLst>
      <p:ext uri="{BB962C8B-B14F-4D97-AF65-F5344CB8AC3E}">
        <p14:creationId xmlns:p14="http://schemas.microsoft.com/office/powerpoint/2010/main" val="377285623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9DBFAA16-F3C4-4B31-84A5-D70FA9E72A67}" type="datetime1">
              <a:rPr lang="en-US">
                <a:solidFill>
                  <a:srgbClr val="696464"/>
                </a:solidFill>
              </a:rPr>
              <a:pPr>
                <a:defRPr/>
              </a:pPr>
              <a:t>3/13/2020</a:t>
            </a:fld>
            <a:endParaRPr lang="en-US">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r>
              <a:rPr lang="en-US">
                <a:solidFill>
                  <a:srgbClr val="696464"/>
                </a:solidFill>
              </a:rPr>
              <a:t>Statistics for Managers Using Microsoft Excel, 5e © 2008 Pearson Prentice-Hall, Inc. </a:t>
            </a:r>
          </a:p>
        </p:txBody>
      </p:sp>
      <p:sp>
        <p:nvSpPr>
          <p:cNvPr id="6" name="Slide Number Placeholder 22"/>
          <p:cNvSpPr>
            <a:spLocks noGrp="1"/>
          </p:cNvSpPr>
          <p:nvPr>
            <p:ph type="sldNum" sz="quarter" idx="12"/>
          </p:nvPr>
        </p:nvSpPr>
        <p:spPr/>
        <p:txBody>
          <a:bodyPr/>
          <a:lstStyle>
            <a:lvl1pPr>
              <a:defRPr/>
            </a:lvl1pPr>
          </a:lstStyle>
          <a:p>
            <a:pPr>
              <a:defRPr/>
            </a:pPr>
            <a:fld id="{339669B2-0E4D-4A7D-A410-072509DB87D3}" type="slidenum">
              <a:rPr lang="en-US" altLang="en-US"/>
              <a:pPr>
                <a:defRPr/>
              </a:pPr>
              <a:t>‹#›</a:t>
            </a:fld>
            <a:endParaRPr lang="en-US" altLang="en-US"/>
          </a:p>
        </p:txBody>
      </p:sp>
    </p:spTree>
    <p:extLst>
      <p:ext uri="{BB962C8B-B14F-4D97-AF65-F5344CB8AC3E}">
        <p14:creationId xmlns:p14="http://schemas.microsoft.com/office/powerpoint/2010/main" val="355992714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A2C2EBB2-CE98-47A3-9A00-BF7C98351D2B}" type="datetime1">
              <a:rPr lang="en-US">
                <a:solidFill>
                  <a:srgbClr val="696464"/>
                </a:solidFill>
              </a:rPr>
              <a:pPr>
                <a:defRPr/>
              </a:pPr>
              <a:t>3/13/2020</a:t>
            </a:fld>
            <a:endParaRPr lang="en-US">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r>
              <a:rPr lang="en-US">
                <a:solidFill>
                  <a:srgbClr val="696464"/>
                </a:solidFill>
              </a:rPr>
              <a:t>Statistics for Managers Using Microsoft Excel, 5e © 2008 Pearson Prentice-Hall, Inc. </a:t>
            </a:r>
          </a:p>
        </p:txBody>
      </p:sp>
      <p:sp>
        <p:nvSpPr>
          <p:cNvPr id="6" name="Slide Number Placeholder 22"/>
          <p:cNvSpPr>
            <a:spLocks noGrp="1"/>
          </p:cNvSpPr>
          <p:nvPr>
            <p:ph type="sldNum" sz="quarter" idx="12"/>
          </p:nvPr>
        </p:nvSpPr>
        <p:spPr/>
        <p:txBody>
          <a:bodyPr/>
          <a:lstStyle>
            <a:lvl1pPr>
              <a:defRPr/>
            </a:lvl1pPr>
          </a:lstStyle>
          <a:p>
            <a:pPr>
              <a:defRPr/>
            </a:pPr>
            <a:fld id="{E09E6F2D-DB10-4911-83D8-DF9E3CF953E6}" type="slidenum">
              <a:rPr lang="en-US" altLang="en-US"/>
              <a:pPr>
                <a:defRPr/>
              </a:pPr>
              <a:t>‹#›</a:t>
            </a:fld>
            <a:endParaRPr lang="en-US" altLang="en-US"/>
          </a:p>
        </p:txBody>
      </p:sp>
    </p:spTree>
    <p:extLst>
      <p:ext uri="{BB962C8B-B14F-4D97-AF65-F5344CB8AC3E}">
        <p14:creationId xmlns:p14="http://schemas.microsoft.com/office/powerpoint/2010/main" val="46773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B89857BE-4D07-4574-B587-4CF694257C42}" type="datetime1">
              <a:rPr lang="fr-FR" smtClean="0"/>
              <a:t>13/03/2020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0CF473BD-44AA-49A3-A788-69DB0F02958C}" type="slidenum">
              <a:rPr lang="en-GB"/>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2FFC2DC-36AC-4368-8ED3-3A8B0B1524BB}" type="datetime1">
              <a:rPr lang="fr-FR" smtClean="0"/>
              <a:t>13/03/2020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D32F4152-6623-4578-AC96-1E78499C5F50}" type="slidenum">
              <a:rPr lang="en-GB"/>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64B922A-268E-4908-BF37-C5838ED64636}" type="datetime1">
              <a:rPr lang="fr-FR" smtClean="0"/>
              <a:t>13/03/2020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2492FE4-5C02-4BD5-9625-95AC5BAF1356}" type="slidenum">
              <a:rPr lang="en-GB"/>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02EC2B7-E4EA-401F-8B57-2E139AD312F0}" type="datetime1">
              <a:rPr lang="fr-FR" smtClean="0"/>
              <a:t>13/03/2020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1ABECD7-5410-4A32-A1BC-666958912F80}" type="slidenum">
              <a:rPr lang="en-GB"/>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9458" name="Title Placeholder 1"/>
          <p:cNvSpPr>
            <a:spLocks noGrp="1"/>
          </p:cNvSpPr>
          <p:nvPr>
            <p:ph type="title"/>
          </p:nvPr>
        </p:nvSpPr>
        <p:spPr bwMode="auto">
          <a:xfrm>
            <a:off x="457200" y="274638"/>
            <a:ext cx="8229600" cy="1143000"/>
          </a:xfrm>
          <a:prstGeom prst="rect">
            <a:avLst/>
          </a:prstGeom>
          <a:noFill/>
          <a:ln w="9525">
            <a:noFill/>
            <a:miter lim="800000"/>
          </a:ln>
        </p:spPr>
        <p:txBody>
          <a:bodyPr vert="horz" wrap="square" lIns="91440" tIns="45720" rIns="91440" bIns="45720" numCol="1" anchor="ctr" anchorCtr="0" compatLnSpc="1"/>
          <a:lstStyle/>
          <a:p>
            <a:pPr lvl="0"/>
            <a:r>
              <a:rPr lang="en-US"/>
              <a:t>Click to edit Master title style</a:t>
            </a:r>
            <a:endParaRPr lang="en-GB"/>
          </a:p>
        </p:txBody>
      </p:sp>
      <p:sp>
        <p:nvSpPr>
          <p:cNvPr id="19459" name="Text Placeholder 2"/>
          <p:cNvSpPr>
            <a:spLocks noGrp="1"/>
          </p:cNvSpPr>
          <p:nvPr>
            <p:ph type="body" idx="1"/>
          </p:nvPr>
        </p:nvSpPr>
        <p:spPr bwMode="auto">
          <a:xfrm>
            <a:off x="457200" y="1600200"/>
            <a:ext cx="8229600" cy="4525963"/>
          </a:xfrm>
          <a:prstGeom prst="rect">
            <a:avLst/>
          </a:prstGeom>
          <a:noFill/>
          <a:ln w="9525">
            <a:noFill/>
            <a:miter lim="800000"/>
          </a:ln>
        </p:spPr>
        <p:txBody>
          <a:bodyPr vert="horz" wrap="square" lIns="91440" tIns="45720" rIns="91440" bIns="45720"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defRPr>
            </a:lvl1pPr>
          </a:lstStyle>
          <a:p>
            <a:pPr>
              <a:defRPr/>
            </a:pPr>
            <a:fld id="{CF3FF641-9488-424B-B675-96EDD200750D}" type="datetime1">
              <a:rPr lang="fr-FR" smtClean="0"/>
              <a:t>13/03/2020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lstStyle>
            <a:lvl1pPr algn="ctr">
              <a:defRPr sz="1200">
                <a:solidFill>
                  <a:srgbClr val="898989"/>
                </a:solidFill>
                <a:latin typeface="Arial" panose="020B0604020202020204" pitchFamily="34" charset="0"/>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defRPr>
            </a:lvl1pPr>
          </a:lstStyle>
          <a:p>
            <a:pPr>
              <a:defRPr/>
            </a:pPr>
            <a:fld id="{60C495E4-0BB3-42D9-948F-70BD26D0536B}" type="slidenum">
              <a:rPr lang="en-GB"/>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1746" name="Title Placeholder 1"/>
          <p:cNvSpPr>
            <a:spLocks noGrp="1"/>
          </p:cNvSpPr>
          <p:nvPr>
            <p:ph type="title"/>
          </p:nvPr>
        </p:nvSpPr>
        <p:spPr bwMode="auto">
          <a:xfrm>
            <a:off x="457200" y="274638"/>
            <a:ext cx="8229600" cy="1143000"/>
          </a:xfrm>
          <a:prstGeom prst="rect">
            <a:avLst/>
          </a:prstGeom>
          <a:noFill/>
          <a:ln w="9525">
            <a:noFill/>
            <a:miter lim="800000"/>
          </a:ln>
        </p:spPr>
        <p:txBody>
          <a:bodyPr vert="horz" wrap="square" lIns="91440" tIns="45720" rIns="91440" bIns="45720" numCol="1" anchor="ctr" anchorCtr="0" compatLnSpc="1"/>
          <a:lstStyle/>
          <a:p>
            <a:pPr lvl="0"/>
            <a:r>
              <a:rPr lang="en-US"/>
              <a:t>Click to edit Master title style</a:t>
            </a:r>
            <a:endParaRPr lang="en-GB"/>
          </a:p>
        </p:txBody>
      </p:sp>
      <p:sp>
        <p:nvSpPr>
          <p:cNvPr id="31747" name="Text Placeholder 2"/>
          <p:cNvSpPr>
            <a:spLocks noGrp="1"/>
          </p:cNvSpPr>
          <p:nvPr>
            <p:ph type="body" idx="1"/>
          </p:nvPr>
        </p:nvSpPr>
        <p:spPr bwMode="auto">
          <a:xfrm>
            <a:off x="457200" y="1600200"/>
            <a:ext cx="8229600" cy="4525963"/>
          </a:xfrm>
          <a:prstGeom prst="rect">
            <a:avLst/>
          </a:prstGeom>
          <a:noFill/>
          <a:ln w="9525">
            <a:noFill/>
            <a:miter lim="800000"/>
          </a:ln>
        </p:spPr>
        <p:txBody>
          <a:bodyPr vert="horz" wrap="square" lIns="91440" tIns="45720" rIns="91440" bIns="45720"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defRPr>
            </a:lvl1pPr>
          </a:lstStyle>
          <a:p>
            <a:pPr>
              <a:defRPr/>
            </a:pPr>
            <a:fld id="{D994ECC7-0DD1-49B0-876B-2C1EBF218E6D}" type="datetime1">
              <a:rPr lang="fr-FR" smtClean="0"/>
              <a:t>13/03/2020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lstStyle>
            <a:lvl1pPr algn="ctr">
              <a:defRPr sz="1200">
                <a:solidFill>
                  <a:srgbClr val="898989"/>
                </a:solidFill>
                <a:latin typeface="Arial" panose="020B0604020202020204" pitchFamily="34" charset="0"/>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defRPr>
            </a:lvl1pPr>
          </a:lstStyle>
          <a:p>
            <a:pPr>
              <a:defRPr/>
            </a:pPr>
            <a:fld id="{4B5B8B89-73A0-42BF-A0EC-533819A85C03}" type="slidenum">
              <a:rPr lang="en-GB"/>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bwMode="auto">
          <a:xfrm>
            <a:off x="457200" y="274638"/>
            <a:ext cx="8229600" cy="1143000"/>
          </a:xfrm>
          <a:prstGeom prst="rect">
            <a:avLst/>
          </a:prstGeom>
          <a:noFill/>
          <a:ln w="9525">
            <a:noFill/>
            <a:miter lim="800000"/>
          </a:ln>
        </p:spPr>
        <p:txBody>
          <a:bodyPr vert="horz" wrap="square" lIns="91440" tIns="45720" rIns="91440" bIns="45720" numCol="1" anchor="ctr" anchorCtr="0" compatLnSpc="1"/>
          <a:lstStyle/>
          <a:p>
            <a:pPr lvl="0"/>
            <a:r>
              <a:rPr lang="en-US"/>
              <a:t>Click to edit Master title style</a:t>
            </a:r>
          </a:p>
        </p:txBody>
      </p:sp>
      <p:sp>
        <p:nvSpPr>
          <p:cNvPr id="45059" name="Rectangle 3"/>
          <p:cNvSpPr>
            <a:spLocks noGrp="1" noChangeArrowheads="1"/>
          </p:cNvSpPr>
          <p:nvPr>
            <p:ph type="body" idx="1"/>
          </p:nvPr>
        </p:nvSpPr>
        <p:spPr bwMode="auto">
          <a:xfrm>
            <a:off x="457200" y="1600200"/>
            <a:ext cx="8229600" cy="4525963"/>
          </a:xfrm>
          <a:prstGeom prst="rect">
            <a:avLst/>
          </a:prstGeom>
          <a:noFill/>
          <a:ln w="9525">
            <a:noFill/>
            <a:miter lim="800000"/>
          </a:ln>
        </p:spPr>
        <p:txBody>
          <a:bodyPr vert="horz" wrap="square" lIns="91440" tIns="45720" rIns="91440" bIns="45720"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1316"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eaLnBrk="0" hangingPunct="0">
              <a:defRPr sz="1400" b="0">
                <a:latin typeface="Arial" panose="020B0604020202020204" pitchFamily="34" charset="0"/>
              </a:defRPr>
            </a:lvl1pPr>
          </a:lstStyle>
          <a:p>
            <a:pPr>
              <a:defRPr/>
            </a:pPr>
            <a:fld id="{FA0665ED-8316-439D-A4ED-F43AAD903C4B}" type="datetime1">
              <a:rPr lang="fr-FR" smtClean="0"/>
              <a:t>13/03/2020</a:t>
            </a:fld>
            <a:endParaRPr lang="en-US"/>
          </a:p>
        </p:txBody>
      </p:sp>
      <p:sp>
        <p:nvSpPr>
          <p:cNvPr id="141317"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eaLnBrk="0" hangingPunct="0">
              <a:defRPr sz="1400" b="0">
                <a:latin typeface="Arial" panose="020B0604020202020204" pitchFamily="34" charset="0"/>
              </a:defRPr>
            </a:lvl1pPr>
          </a:lstStyle>
          <a:p>
            <a:pPr>
              <a:defRPr/>
            </a:pPr>
            <a:endParaRPr lang="en-US"/>
          </a:p>
        </p:txBody>
      </p:sp>
      <p:sp>
        <p:nvSpPr>
          <p:cNvPr id="141318"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eaLnBrk="0" hangingPunct="0">
              <a:defRPr sz="1400" b="0">
                <a:latin typeface="Arial" panose="020B0604020202020204" pitchFamily="34" charset="0"/>
              </a:defRPr>
            </a:lvl1pPr>
          </a:lstStyle>
          <a:p>
            <a:pPr>
              <a:defRPr/>
            </a:pPr>
            <a:fld id="{79E97CA6-0D84-478E-98D6-D07D01605850}" type="slidenum">
              <a:rPr lang="en-US"/>
              <a:t>‹#›</a:t>
            </a:fld>
            <a:endParaRPr 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bwMode="auto">
          <a:xfrm>
            <a:off x="457200" y="274638"/>
            <a:ext cx="8229600" cy="1143000"/>
          </a:xfrm>
          <a:prstGeom prst="rect">
            <a:avLst/>
          </a:prstGeom>
          <a:noFill/>
          <a:ln w="9525">
            <a:noFill/>
            <a:miter lim="800000"/>
          </a:ln>
        </p:spPr>
        <p:txBody>
          <a:bodyPr vert="horz" wrap="square" lIns="91440" tIns="45720" rIns="91440" bIns="45720" numCol="1" anchor="ctr" anchorCtr="0" compatLnSpc="1"/>
          <a:lstStyle/>
          <a:p>
            <a:pPr lvl="0"/>
            <a:r>
              <a:rPr lang="en-US"/>
              <a:t>Click to edit Master title style</a:t>
            </a:r>
          </a:p>
        </p:txBody>
      </p:sp>
      <p:sp>
        <p:nvSpPr>
          <p:cNvPr id="57347" name="Rectangle 3"/>
          <p:cNvSpPr>
            <a:spLocks noGrp="1" noChangeArrowheads="1"/>
          </p:cNvSpPr>
          <p:nvPr>
            <p:ph type="body" idx="1"/>
          </p:nvPr>
        </p:nvSpPr>
        <p:spPr bwMode="auto">
          <a:xfrm>
            <a:off x="457200" y="1600200"/>
            <a:ext cx="8229600" cy="4525963"/>
          </a:xfrm>
          <a:prstGeom prst="rect">
            <a:avLst/>
          </a:prstGeom>
          <a:noFill/>
          <a:ln w="9525">
            <a:noFill/>
            <a:miter lim="800000"/>
          </a:ln>
        </p:spPr>
        <p:txBody>
          <a:bodyPr vert="horz" wrap="square" lIns="91440" tIns="45720" rIns="91440" bIns="45720"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2340"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eaLnBrk="0" hangingPunct="0">
              <a:defRPr sz="1400" b="0">
                <a:latin typeface="Arial" panose="020B0604020202020204" pitchFamily="34" charset="0"/>
              </a:defRPr>
            </a:lvl1pPr>
          </a:lstStyle>
          <a:p>
            <a:pPr>
              <a:defRPr/>
            </a:pPr>
            <a:fld id="{576A2B72-95CF-4168-9DB7-CD0AAFFFA916}" type="datetime1">
              <a:rPr lang="fr-FR" smtClean="0"/>
              <a:t>13/03/2020</a:t>
            </a:fld>
            <a:endParaRPr lang="en-US"/>
          </a:p>
        </p:txBody>
      </p:sp>
      <p:sp>
        <p:nvSpPr>
          <p:cNvPr id="142341"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eaLnBrk="0" hangingPunct="0">
              <a:defRPr sz="1400" b="0">
                <a:latin typeface="Arial" panose="020B0604020202020204" pitchFamily="34" charset="0"/>
              </a:defRPr>
            </a:lvl1pPr>
          </a:lstStyle>
          <a:p>
            <a:pPr>
              <a:defRPr/>
            </a:pPr>
            <a:endParaRPr lang="en-US"/>
          </a:p>
        </p:txBody>
      </p:sp>
      <p:sp>
        <p:nvSpPr>
          <p:cNvPr id="142342"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eaLnBrk="0" hangingPunct="0">
              <a:defRPr sz="1400" b="0">
                <a:latin typeface="Arial" panose="020B0604020202020204" pitchFamily="34" charset="0"/>
              </a:defRPr>
            </a:lvl1pPr>
          </a:lstStyle>
          <a:p>
            <a:pPr>
              <a:defRPr/>
            </a:pPr>
            <a:fld id="{5D9D3A6B-CDE6-49E3-B208-BA7249FEAEE5}" type="slidenum">
              <a:rPr lang="en-US"/>
              <a:t>‹#›</a:t>
            </a:fld>
            <a:endParaRPr 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b="0">
              <a:solidFill>
                <a:prstClr val="white"/>
              </a:solidFill>
            </a:endParaRPr>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sz="1800" b="0">
              <a:solidFill>
                <a:prstClr val="white"/>
              </a:solidFill>
            </a:endParaRPr>
          </a:p>
        </p:txBody>
      </p:sp>
      <p:sp>
        <p:nvSpPr>
          <p:cNvPr id="1028" name="Title Placeholder 21"/>
          <p:cNvSpPr>
            <a:spLocks noGrp="1"/>
          </p:cNvSpPr>
          <p:nvPr>
            <p:ph type="title"/>
          </p:nvPr>
        </p:nvSpPr>
        <p:spPr bwMode="auto">
          <a:xfrm>
            <a:off x="914400" y="274638"/>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en-US" altLang="en-US" smtClean="0"/>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latin typeface="Arial" charset="0"/>
              </a:defRPr>
            </a:lvl1pPr>
          </a:lstStyle>
          <a:p>
            <a:pPr>
              <a:defRPr/>
            </a:pPr>
            <a:fld id="{1A29895A-ECF5-44FD-9EE6-B263AF1CCC0A}" type="datetime1">
              <a:rPr lang="en-US" b="0">
                <a:solidFill>
                  <a:srgbClr val="696464"/>
                </a:solidFill>
              </a:rPr>
              <a:pPr>
                <a:defRPr/>
              </a:pPr>
              <a:t>3/13/2020</a:t>
            </a:fld>
            <a:endParaRPr lang="en-US" b="0">
              <a:solidFill>
                <a:srgbClr val="696464"/>
              </a:solidFill>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latin typeface="Arial" charset="0"/>
              </a:defRPr>
            </a:lvl1pPr>
          </a:lstStyle>
          <a:p>
            <a:pPr>
              <a:defRPr/>
            </a:pPr>
            <a:r>
              <a:rPr lang="en-US" b="0">
                <a:solidFill>
                  <a:srgbClr val="696464"/>
                </a:solidFill>
              </a:rPr>
              <a:t>Statistics for Managers Using Microsoft Excel, 5e © 2008 Pearson Prentice-Hall, Inc. </a:t>
            </a:r>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vert="horz" wrap="none" lIns="0" tIns="0" rIns="0" bIns="0" numCol="1" anchor="ctr" anchorCtr="1" compatLnSpc="1">
            <a:prstTxWarp prst="textNoShape">
              <a:avLst/>
            </a:prstTxWarp>
            <a:noAutofit/>
          </a:bodyPr>
          <a:lstStyle>
            <a:lvl1pPr algn="ctr" eaLnBrk="1" hangingPunct="1">
              <a:defRPr sz="1400">
                <a:solidFill>
                  <a:srgbClr val="FFFFFF"/>
                </a:solidFill>
                <a:latin typeface="Franklin Gothic Book" panose="020B0503020102020204" pitchFamily="34" charset="0"/>
              </a:defRPr>
            </a:lvl1pPr>
          </a:lstStyle>
          <a:p>
            <a:pPr>
              <a:defRPr/>
            </a:pPr>
            <a:fld id="{FD7A1B85-BF25-4B50-A03C-8008F844F5C2}" type="slidenum">
              <a:rPr lang="en-US" altLang="en-US" b="0"/>
              <a:pPr>
                <a:defRPr/>
              </a:pPr>
              <a:t>‹#›</a:t>
            </a:fld>
            <a:endParaRPr lang="en-US" altLang="en-US" b="0"/>
          </a:p>
        </p:txBody>
      </p:sp>
    </p:spTree>
    <p:extLst>
      <p:ext uri="{BB962C8B-B14F-4D97-AF65-F5344CB8AC3E}">
        <p14:creationId xmlns:p14="http://schemas.microsoft.com/office/powerpoint/2010/main" val="3857790435"/>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hf hdr="0" ftr="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anose="05020102010507070707"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anose="05020102010507070707"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anose="05020102010507070707"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anose="05020102010507070707"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0" lvl="0" indent="0" algn="ctr" eaLnBrk="1" hangingPunct="1">
              <a:spcBef>
                <a:spcPct val="20000"/>
              </a:spcBef>
              <a:buClrTx/>
              <a:buSzTx/>
              <a:buNone/>
            </a:pPr>
            <a:r>
              <a:rPr lang="en-US" sz="3200" b="1" dirty="0">
                <a:solidFill>
                  <a:srgbClr val="000000"/>
                </a:solidFill>
                <a:latin typeface="Arial" panose="020B0604020202020204" pitchFamily="34" charset="0"/>
                <a:ea typeface="SimSun"/>
              </a:rPr>
              <a:t>Chapter One </a:t>
            </a:r>
            <a:endParaRPr lang="en-US" sz="3200" dirty="0">
              <a:solidFill>
                <a:srgbClr val="000000"/>
              </a:solidFill>
              <a:latin typeface="Arial" panose="020B0604020202020204" pitchFamily="34" charset="0"/>
              <a:ea typeface="SimSun"/>
            </a:endParaRPr>
          </a:p>
          <a:p>
            <a:pPr marL="0" lvl="0" indent="0" algn="ctr" eaLnBrk="1" hangingPunct="1">
              <a:spcBef>
                <a:spcPct val="20000"/>
              </a:spcBef>
              <a:buClrTx/>
              <a:buSzTx/>
              <a:buNone/>
            </a:pPr>
            <a:r>
              <a:rPr lang="en-US" sz="3200" b="1" dirty="0">
                <a:solidFill>
                  <a:srgbClr val="000000"/>
                </a:solidFill>
                <a:latin typeface="Arial" panose="020B0604020202020204" pitchFamily="34" charset="0"/>
                <a:ea typeface="SimSun"/>
              </a:rPr>
              <a:t>Introduction to Research and Research Methods </a:t>
            </a:r>
            <a:endParaRPr lang="en-US" sz="3200" dirty="0">
              <a:solidFill>
                <a:srgbClr val="000000"/>
              </a:solidFill>
              <a:latin typeface="Arial"/>
              <a:ea typeface="SimSun"/>
            </a:endParaRP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3/13/2020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1</a:t>
            </a:fld>
            <a:endParaRPr lang="en-US" altLang="en-US"/>
          </a:p>
        </p:txBody>
      </p:sp>
    </p:spTree>
    <p:extLst>
      <p:ext uri="{BB962C8B-B14F-4D97-AF65-F5344CB8AC3E}">
        <p14:creationId xmlns:p14="http://schemas.microsoft.com/office/powerpoint/2010/main" val="1534709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28926"/>
          </a:xfrm>
        </p:spPr>
        <p:txBody>
          <a:bodyPr/>
          <a:lstStyle/>
          <a:p>
            <a:r>
              <a:rPr lang="en-US" sz="3200" dirty="0">
                <a:solidFill>
                  <a:srgbClr val="FF0000"/>
                </a:solidFill>
                <a:latin typeface="Cambria" panose="02040503050406030204" pitchFamily="18" charset="0"/>
              </a:rPr>
              <a:t>Applied Research:</a:t>
            </a:r>
            <a:endParaRPr lang="en-US" sz="3200" dirty="0">
              <a:solidFill>
                <a:srgbClr val="FF0000"/>
              </a:solidFill>
            </a:endParaRPr>
          </a:p>
        </p:txBody>
      </p:sp>
      <p:sp>
        <p:nvSpPr>
          <p:cNvPr id="3" name="Content Placeholder 2"/>
          <p:cNvSpPr>
            <a:spLocks noGrp="1"/>
          </p:cNvSpPr>
          <p:nvPr>
            <p:ph sz="quarter" idx="1"/>
          </p:nvPr>
        </p:nvSpPr>
        <p:spPr>
          <a:xfrm>
            <a:off x="374649" y="803564"/>
            <a:ext cx="8644659" cy="4572000"/>
          </a:xfrm>
        </p:spPr>
        <p:txBody>
          <a:bodyPr/>
          <a:lstStyle/>
          <a:p>
            <a:pPr algn="just"/>
            <a:r>
              <a:rPr lang="en-US" sz="2800" dirty="0">
                <a:solidFill>
                  <a:srgbClr val="2F2B20"/>
                </a:solidFill>
                <a:latin typeface="Times New Roman" panose="02020603050405020304" pitchFamily="18" charset="0"/>
                <a:cs typeface="Times New Roman" panose="02020603050405020304" pitchFamily="18" charset="0"/>
              </a:rPr>
              <a:t>Research done to address a specific concern.</a:t>
            </a:r>
          </a:p>
          <a:p>
            <a:pPr algn="just"/>
            <a:r>
              <a:rPr lang="en-US" sz="2800" dirty="0" smtClean="0">
                <a:solidFill>
                  <a:srgbClr val="AAA67C"/>
                </a:solidFill>
                <a:latin typeface="Times New Roman" panose="02020603050405020304" pitchFamily="18" charset="0"/>
                <a:cs typeface="Times New Roman" panose="02020603050405020304" pitchFamily="18" charset="0"/>
              </a:rPr>
              <a:t> </a:t>
            </a:r>
            <a:r>
              <a:rPr lang="en-US" sz="2800" dirty="0">
                <a:solidFill>
                  <a:srgbClr val="2F2B20"/>
                </a:solidFill>
                <a:latin typeface="Times New Roman" panose="02020603050405020304" pitchFamily="18" charset="0"/>
                <a:cs typeface="Times New Roman" panose="02020603050405020304" pitchFamily="18" charset="0"/>
              </a:rPr>
              <a:t>It is designed to offer practical solutions to a concrete </a:t>
            </a:r>
            <a:r>
              <a:rPr lang="en-US" sz="2800" dirty="0" smtClean="0">
                <a:solidFill>
                  <a:srgbClr val="2F2B20"/>
                </a:solidFill>
                <a:latin typeface="Times New Roman" panose="02020603050405020304" pitchFamily="18" charset="0"/>
                <a:cs typeface="Times New Roman" panose="02020603050405020304" pitchFamily="18" charset="0"/>
              </a:rPr>
              <a:t>problem or </a:t>
            </a:r>
            <a:r>
              <a:rPr lang="en-US" sz="2800" dirty="0">
                <a:solidFill>
                  <a:srgbClr val="2F2B20"/>
                </a:solidFill>
                <a:latin typeface="Times New Roman" panose="02020603050405020304" pitchFamily="18" charset="0"/>
                <a:cs typeface="Times New Roman" panose="02020603050405020304" pitchFamily="18" charset="0"/>
              </a:rPr>
              <a:t>address the immediate and specific needs of practitioners.</a:t>
            </a:r>
          </a:p>
          <a:p>
            <a:pPr algn="just"/>
            <a:r>
              <a:rPr lang="en-US" sz="2800" dirty="0" smtClean="0">
                <a:solidFill>
                  <a:srgbClr val="AAA67C"/>
                </a:solidFill>
                <a:latin typeface="Times New Roman" panose="02020603050405020304" pitchFamily="18" charset="0"/>
                <a:cs typeface="Times New Roman" panose="02020603050405020304" pitchFamily="18" charset="0"/>
              </a:rPr>
              <a:t> </a:t>
            </a:r>
            <a:r>
              <a:rPr lang="en-US" sz="2800" dirty="0">
                <a:solidFill>
                  <a:srgbClr val="2F2B20"/>
                </a:solidFill>
                <a:latin typeface="Times New Roman" panose="02020603050405020304" pitchFamily="18" charset="0"/>
                <a:cs typeface="Times New Roman" panose="02020603050405020304" pitchFamily="18" charset="0"/>
              </a:rPr>
              <a:t>It is conducted to offer solutions to a question raised by </a:t>
            </a:r>
            <a:r>
              <a:rPr lang="en-US" sz="2800" dirty="0" smtClean="0">
                <a:solidFill>
                  <a:srgbClr val="2F2B20"/>
                </a:solidFill>
                <a:latin typeface="Times New Roman" panose="02020603050405020304" pitchFamily="18" charset="0"/>
                <a:cs typeface="Times New Roman" panose="02020603050405020304" pitchFamily="18" charset="0"/>
              </a:rPr>
              <a:t>an employer</a:t>
            </a:r>
            <a:r>
              <a:rPr lang="en-US" sz="2800" dirty="0">
                <a:solidFill>
                  <a:srgbClr val="2F2B20"/>
                </a:solidFill>
                <a:latin typeface="Times New Roman" panose="02020603050405020304" pitchFamily="18" charset="0"/>
                <a:cs typeface="Times New Roman" panose="02020603050405020304" pitchFamily="18" charset="0"/>
              </a:rPr>
              <a:t>, a local community, or a social cause.</a:t>
            </a:r>
          </a:p>
          <a:p>
            <a:pPr algn="just"/>
            <a:r>
              <a:rPr lang="en-US" sz="2800" dirty="0" smtClean="0">
                <a:solidFill>
                  <a:srgbClr val="2F2B20"/>
                </a:solidFill>
                <a:latin typeface="Times New Roman" panose="02020603050405020304" pitchFamily="18" charset="0"/>
                <a:cs typeface="Times New Roman" panose="02020603050405020304" pitchFamily="18" charset="0"/>
              </a:rPr>
              <a:t>Building</a:t>
            </a:r>
            <a:r>
              <a:rPr lang="en-US" sz="2800" dirty="0">
                <a:solidFill>
                  <a:srgbClr val="2F2B20"/>
                </a:solidFill>
                <a:latin typeface="Times New Roman" panose="02020603050405020304" pitchFamily="18" charset="0"/>
                <a:cs typeface="Times New Roman" panose="02020603050405020304" pitchFamily="18" charset="0"/>
              </a:rPr>
              <a:t>, testing, or making connection to theory is </a:t>
            </a:r>
            <a:r>
              <a:rPr lang="en-US" sz="2800" dirty="0" smtClean="0">
                <a:solidFill>
                  <a:srgbClr val="2F2B20"/>
                </a:solidFill>
                <a:latin typeface="Times New Roman" panose="02020603050405020304" pitchFamily="18" charset="0"/>
                <a:cs typeface="Times New Roman" panose="02020603050405020304" pitchFamily="18" charset="0"/>
              </a:rPr>
              <a:t>rarely done </a:t>
            </a:r>
            <a:r>
              <a:rPr lang="en-US" sz="2800" dirty="0">
                <a:solidFill>
                  <a:srgbClr val="2F2B20"/>
                </a:solidFill>
                <a:latin typeface="Times New Roman" panose="02020603050405020304" pitchFamily="18" charset="0"/>
                <a:cs typeface="Times New Roman" panose="02020603050405020304" pitchFamily="18" charset="0"/>
              </a:rPr>
              <a:t>here</a:t>
            </a:r>
            <a:r>
              <a:rPr lang="en-US" sz="2800" dirty="0" smtClean="0">
                <a:solidFill>
                  <a:srgbClr val="2F2B20"/>
                </a:solidFill>
                <a:latin typeface="Times New Roman" panose="02020603050405020304" pitchFamily="18" charset="0"/>
                <a:cs typeface="Times New Roman" panose="02020603050405020304" pitchFamily="18" charset="0"/>
              </a:rPr>
              <a:t>.</a:t>
            </a:r>
          </a:p>
          <a:p>
            <a:pPr algn="just"/>
            <a:r>
              <a:rPr lang="en-US" sz="2800" dirty="0" smtClean="0">
                <a:solidFill>
                  <a:srgbClr val="2F2B20"/>
                </a:solidFill>
                <a:latin typeface="Times New Roman" panose="02020603050405020304" pitchFamily="18" charset="0"/>
                <a:cs typeface="Times New Roman" panose="02020603050405020304" pitchFamily="18" charset="0"/>
              </a:rPr>
              <a:t>Businesses</a:t>
            </a:r>
            <a:r>
              <a:rPr lang="en-US" sz="2800" dirty="0">
                <a:solidFill>
                  <a:srgbClr val="2F2B20"/>
                </a:solidFill>
                <a:latin typeface="Times New Roman" panose="02020603050405020304" pitchFamily="18" charset="0"/>
                <a:cs typeface="Times New Roman" panose="02020603050405020304" pitchFamily="18" charset="0"/>
              </a:rPr>
              <a:t>, government offices, health care facilities, social service agencies, political organizations, and educational institutions conduct applied studies and make decisions based on findings.</a:t>
            </a: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10</a:t>
            </a:fld>
            <a:endParaRPr lang="en-US" altLang="en-US"/>
          </a:p>
        </p:txBody>
      </p:sp>
    </p:spTree>
    <p:extLst>
      <p:ext uri="{BB962C8B-B14F-4D97-AF65-F5344CB8AC3E}">
        <p14:creationId xmlns:p14="http://schemas.microsoft.com/office/powerpoint/2010/main" val="770538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46494" y="688639"/>
            <a:ext cx="8689688" cy="4572000"/>
          </a:xfrm>
        </p:spPr>
        <p:txBody>
          <a:bodyPr/>
          <a:lstStyle/>
          <a:p>
            <a:pPr algn="just"/>
            <a:r>
              <a:rPr lang="en-US" sz="2800" dirty="0" smtClean="0">
                <a:latin typeface="Times New Roman" panose="02020603050405020304" pitchFamily="18" charset="0"/>
                <a:cs typeface="Times New Roman" panose="02020603050405020304" pitchFamily="18" charset="0"/>
              </a:rPr>
              <a:t>It </a:t>
            </a:r>
            <a:r>
              <a:rPr lang="en-US" sz="2800" dirty="0" smtClean="0">
                <a:latin typeface="Times New Roman" panose="02020603050405020304" pitchFamily="18" charset="0"/>
                <a:cs typeface="Times New Roman" panose="02020603050405020304" pitchFamily="18" charset="0"/>
              </a:rPr>
              <a:t>is also called pure or fundamental and   </a:t>
            </a:r>
            <a:r>
              <a:rPr lang="en-US" sz="2800" dirty="0">
                <a:latin typeface="Times New Roman" panose="02020603050405020304" pitchFamily="18" charset="0"/>
                <a:cs typeface="Times New Roman" panose="02020603050405020304" pitchFamily="18" charset="0"/>
              </a:rPr>
              <a:t>performed without a specific purpose in mind. Rather, it is primarily </a:t>
            </a:r>
            <a:r>
              <a:rPr lang="en-US" sz="2800" dirty="0" smtClean="0">
                <a:latin typeface="Times New Roman" panose="02020603050405020304" pitchFamily="18" charset="0"/>
                <a:cs typeface="Times New Roman" panose="02020603050405020304" pitchFamily="18" charset="0"/>
              </a:rPr>
              <a:t>concerned with </a:t>
            </a:r>
            <a:r>
              <a:rPr lang="en-US" sz="2800" dirty="0">
                <a:latin typeface="Times New Roman" panose="02020603050405020304" pitchFamily="18" charset="0"/>
                <a:cs typeface="Times New Roman" panose="02020603050405020304" pitchFamily="18" charset="0"/>
              </a:rPr>
              <a:t>generation of new knowledge. </a:t>
            </a:r>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It </a:t>
            </a:r>
            <a:r>
              <a:rPr lang="en-US" sz="2800" dirty="0">
                <a:latin typeface="Times New Roman" panose="02020603050405020304" pitchFamily="18" charset="0"/>
                <a:cs typeface="Times New Roman" panose="02020603050405020304" pitchFamily="18" charset="0"/>
              </a:rPr>
              <a:t>is used to generate and expand theories </a:t>
            </a:r>
            <a:r>
              <a:rPr lang="en-US" sz="2800" dirty="0" smtClean="0">
                <a:latin typeface="Times New Roman" panose="02020603050405020304" pitchFamily="18" charset="0"/>
                <a:cs typeface="Times New Roman" panose="02020603050405020304" pitchFamily="18" charset="0"/>
              </a:rPr>
              <a:t>that describe</a:t>
            </a:r>
            <a:r>
              <a:rPr lang="en-US" sz="2800" dirty="0">
                <a:latin typeface="Times New Roman" panose="02020603050405020304" pitchFamily="18" charset="0"/>
                <a:cs typeface="Times New Roman" panose="02020603050405020304" pitchFamily="18" charset="0"/>
              </a:rPr>
              <a:t>, explain or predict a phenomenon of interest to the discipline </a:t>
            </a:r>
            <a:r>
              <a:rPr lang="en-US" sz="2800" dirty="0" smtClean="0">
                <a:latin typeface="Times New Roman" panose="02020603050405020304" pitchFamily="18" charset="0"/>
                <a:cs typeface="Times New Roman" panose="02020603050405020304" pitchFamily="18" charset="0"/>
              </a:rPr>
              <a:t>without regard </a:t>
            </a:r>
            <a:r>
              <a:rPr lang="en-US" sz="2800" dirty="0">
                <a:latin typeface="Times New Roman" panose="02020603050405020304" pitchFamily="18" charset="0"/>
                <a:cs typeface="Times New Roman" panose="02020603050405020304" pitchFamily="18" charset="0"/>
              </a:rPr>
              <a:t>to its immediate use.</a:t>
            </a:r>
          </a:p>
          <a:p>
            <a:pPr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Basic research is usually carried out for some of the following aims:</a:t>
            </a:r>
          </a:p>
          <a:p>
            <a:pPr marL="0" indent="0" algn="just">
              <a:buNone/>
            </a:pPr>
            <a:r>
              <a:rPr lang="en-US" sz="2800" dirty="0">
                <a:latin typeface="Times New Roman" panose="02020603050405020304" pitchFamily="18" charset="0"/>
                <a:cs typeface="Times New Roman" panose="02020603050405020304" pitchFamily="18" charset="0"/>
              </a:rPr>
              <a:t>1. Gather and generate information.</a:t>
            </a:r>
          </a:p>
          <a:p>
            <a:pPr marL="0" indent="0" algn="just">
              <a:buNone/>
            </a:pPr>
            <a:r>
              <a:rPr lang="en-US" sz="2800" dirty="0">
                <a:latin typeface="Times New Roman" panose="02020603050405020304" pitchFamily="18" charset="0"/>
                <a:cs typeface="Times New Roman" panose="02020603050405020304" pitchFamily="18" charset="0"/>
              </a:rPr>
              <a:t>2. Expand the body of knowledge to improve understanding about a discipline.</a:t>
            </a:r>
          </a:p>
          <a:p>
            <a:pPr marL="0" indent="0" algn="just">
              <a:buNone/>
            </a:pPr>
            <a:r>
              <a:rPr lang="en-US" sz="2800" dirty="0">
                <a:latin typeface="Times New Roman" panose="02020603050405020304" pitchFamily="18" charset="0"/>
                <a:cs typeface="Times New Roman" panose="02020603050405020304" pitchFamily="18" charset="0"/>
              </a:rPr>
              <a:t>3. Develop or refine theories and principles</a:t>
            </a:r>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3/13/2020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11</a:t>
            </a:fld>
            <a:endParaRPr lang="en-US" altLang="en-US"/>
          </a:p>
        </p:txBody>
      </p:sp>
      <p:sp>
        <p:nvSpPr>
          <p:cNvPr id="8" name="Rectangle 7"/>
          <p:cNvSpPr/>
          <p:nvPr/>
        </p:nvSpPr>
        <p:spPr>
          <a:xfrm>
            <a:off x="3017299" y="200846"/>
            <a:ext cx="5631401" cy="584775"/>
          </a:xfrm>
          <a:prstGeom prst="rect">
            <a:avLst/>
          </a:prstGeom>
        </p:spPr>
        <p:txBody>
          <a:bodyPr wrap="square">
            <a:spAutoFit/>
          </a:bodyPr>
          <a:lstStyle/>
          <a:p>
            <a:pPr lvl="0" eaLnBrk="0" hangingPunct="0">
              <a:spcBef>
                <a:spcPts val="575"/>
              </a:spcBef>
              <a:buClr>
                <a:srgbClr val="D34817"/>
              </a:buClr>
              <a:buSzPct val="85000"/>
            </a:pPr>
            <a:r>
              <a:rPr lang="en-US" sz="3200" dirty="0" smtClean="0">
                <a:solidFill>
                  <a:srgbClr val="FF0000"/>
                </a:solidFill>
                <a:latin typeface="Perpetua"/>
              </a:rPr>
              <a:t>Basic Research</a:t>
            </a:r>
            <a:endParaRPr lang="en-US" sz="3200" dirty="0">
              <a:solidFill>
                <a:srgbClr val="FF0000"/>
              </a:solidFill>
              <a:latin typeface="Perpetua"/>
            </a:endParaRPr>
          </a:p>
        </p:txBody>
      </p:sp>
    </p:spTree>
    <p:extLst>
      <p:ext uri="{BB962C8B-B14F-4D97-AF65-F5344CB8AC3E}">
        <p14:creationId xmlns:p14="http://schemas.microsoft.com/office/powerpoint/2010/main" val="3806421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04235"/>
          </a:xfrm>
        </p:spPr>
        <p:txBody>
          <a:bodyPr/>
          <a:lstStyle/>
          <a:p>
            <a:pPr algn="ctr"/>
            <a:r>
              <a:rPr lang="en-US" sz="3600" b="1" dirty="0">
                <a:solidFill>
                  <a:srgbClr val="FF0000"/>
                </a:solidFill>
                <a:latin typeface="Perpetua"/>
                <a:ea typeface="+mn-ea"/>
                <a:cs typeface="+mn-cs"/>
              </a:rPr>
              <a:t>Evaluation research</a:t>
            </a:r>
            <a:endParaRPr lang="en-US" sz="5400" b="1" dirty="0">
              <a:solidFill>
                <a:srgbClr val="FF0000"/>
              </a:solidFill>
            </a:endParaRPr>
          </a:p>
        </p:txBody>
      </p:sp>
      <p:sp>
        <p:nvSpPr>
          <p:cNvPr id="3" name="Content Placeholder 2"/>
          <p:cNvSpPr>
            <a:spLocks noGrp="1"/>
          </p:cNvSpPr>
          <p:nvPr>
            <p:ph sz="quarter" idx="1"/>
          </p:nvPr>
        </p:nvSpPr>
        <p:spPr>
          <a:xfrm>
            <a:off x="0" y="476755"/>
            <a:ext cx="9033164" cy="4572000"/>
          </a:xfrm>
        </p:spPr>
        <p:txBody>
          <a:bodyPr/>
          <a:lstStyle/>
          <a:p>
            <a:pPr algn="just"/>
            <a:r>
              <a:rPr lang="en-US" sz="2800" dirty="0" smtClean="0">
                <a:latin typeface="Times New Roman" panose="02020603050405020304" pitchFamily="18" charset="0"/>
                <a:cs typeface="Times New Roman" panose="02020603050405020304" pitchFamily="18" charset="0"/>
              </a:rPr>
              <a:t>Evaluation </a:t>
            </a:r>
            <a:r>
              <a:rPr lang="en-US" sz="2800" dirty="0">
                <a:latin typeface="Times New Roman" panose="02020603050405020304" pitchFamily="18" charset="0"/>
                <a:cs typeface="Times New Roman" panose="02020603050405020304" pitchFamily="18" charset="0"/>
              </a:rPr>
              <a:t>research is the systematic assessment of the worth or merit of time, money, effort and resources spent in order to achieve a </a:t>
            </a:r>
            <a:r>
              <a:rPr lang="en-US" sz="2800" dirty="0" smtClean="0">
                <a:latin typeface="Times New Roman" panose="02020603050405020304" pitchFamily="18" charset="0"/>
                <a:cs typeface="Times New Roman" panose="02020603050405020304" pitchFamily="18" charset="0"/>
              </a:rPr>
              <a:t>goal</a:t>
            </a:r>
          </a:p>
          <a:p>
            <a:pPr algn="just"/>
            <a:r>
              <a:rPr lang="en-US" sz="2800" dirty="0" smtClean="0">
                <a:solidFill>
                  <a:srgbClr val="2F2B20"/>
                </a:solidFill>
                <a:latin typeface="Times New Roman" panose="02020603050405020304" pitchFamily="18" charset="0"/>
                <a:cs typeface="Times New Roman" panose="02020603050405020304" pitchFamily="18" charset="0"/>
              </a:rPr>
              <a:t>Evaluation  </a:t>
            </a:r>
            <a:r>
              <a:rPr lang="en-US" sz="2800" dirty="0">
                <a:solidFill>
                  <a:srgbClr val="2F2B20"/>
                </a:solidFill>
                <a:latin typeface="Times New Roman" panose="02020603050405020304" pitchFamily="18" charset="0"/>
                <a:cs typeface="Times New Roman" panose="02020603050405020304" pitchFamily="18" charset="0"/>
              </a:rPr>
              <a:t>research in which one tries to determine how well </a:t>
            </a:r>
            <a:r>
              <a:rPr lang="en-US" sz="2800" dirty="0" smtClean="0">
                <a:solidFill>
                  <a:srgbClr val="2F2B20"/>
                </a:solidFill>
                <a:latin typeface="Times New Roman" panose="02020603050405020304" pitchFamily="18" charset="0"/>
                <a:cs typeface="Times New Roman" panose="02020603050405020304" pitchFamily="18" charset="0"/>
              </a:rPr>
              <a:t>a program </a:t>
            </a:r>
            <a:r>
              <a:rPr lang="en-US" sz="2800" dirty="0">
                <a:solidFill>
                  <a:srgbClr val="2F2B20"/>
                </a:solidFill>
                <a:latin typeface="Times New Roman" panose="02020603050405020304" pitchFamily="18" charset="0"/>
                <a:cs typeface="Times New Roman" panose="02020603050405020304" pitchFamily="18" charset="0"/>
              </a:rPr>
              <a:t>or policy is working or reaching its goals </a:t>
            </a:r>
            <a:r>
              <a:rPr lang="en-US" sz="2800" dirty="0" smtClean="0">
                <a:solidFill>
                  <a:srgbClr val="2F2B20"/>
                </a:solidFill>
                <a:latin typeface="Times New Roman" panose="02020603050405020304" pitchFamily="18" charset="0"/>
                <a:cs typeface="Times New Roman" panose="02020603050405020304" pitchFamily="18" charset="0"/>
              </a:rPr>
              <a:t>and objectives</a:t>
            </a:r>
            <a:r>
              <a:rPr lang="en-US" sz="2800" dirty="0">
                <a:solidFill>
                  <a:srgbClr val="2F2B20"/>
                </a:solidFill>
                <a:latin typeface="Times New Roman" panose="02020603050405020304" pitchFamily="18" charset="0"/>
                <a:cs typeface="Times New Roman" panose="02020603050405020304" pitchFamily="18" charset="0"/>
              </a:rPr>
              <a:t>.</a:t>
            </a:r>
          </a:p>
          <a:p>
            <a:pPr algn="just"/>
            <a:r>
              <a:rPr lang="en-US" sz="2800" dirty="0" smtClean="0">
                <a:solidFill>
                  <a:srgbClr val="AAA67C"/>
                </a:solidFill>
                <a:latin typeface="Times New Roman" panose="02020603050405020304" pitchFamily="18" charset="0"/>
                <a:cs typeface="Times New Roman" panose="02020603050405020304" pitchFamily="18" charset="0"/>
              </a:rPr>
              <a:t> </a:t>
            </a:r>
            <a:r>
              <a:rPr lang="en-US" sz="2800" dirty="0">
                <a:solidFill>
                  <a:srgbClr val="2F2B20"/>
                </a:solidFill>
                <a:latin typeface="Times New Roman" panose="02020603050405020304" pitchFamily="18" charset="0"/>
                <a:cs typeface="Times New Roman" panose="02020603050405020304" pitchFamily="18" charset="0"/>
              </a:rPr>
              <a:t>Many organizations e.g. government agencies and </a:t>
            </a:r>
            <a:r>
              <a:rPr lang="en-US" sz="2800" dirty="0" smtClean="0">
                <a:solidFill>
                  <a:srgbClr val="2F2B20"/>
                </a:solidFill>
                <a:latin typeface="Times New Roman" panose="02020603050405020304" pitchFamily="18" charset="0"/>
                <a:cs typeface="Times New Roman" panose="02020603050405020304" pitchFamily="18" charset="0"/>
              </a:rPr>
              <a:t>businesses have </a:t>
            </a:r>
            <a:r>
              <a:rPr lang="en-US" sz="2800" dirty="0">
                <a:solidFill>
                  <a:srgbClr val="2F2B20"/>
                </a:solidFill>
                <a:latin typeface="Times New Roman" panose="02020603050405020304" pitchFamily="18" charset="0"/>
                <a:cs typeface="Times New Roman" panose="02020603050405020304" pitchFamily="18" charset="0"/>
              </a:rPr>
              <a:t>made evaluation research part of their </a:t>
            </a:r>
            <a:r>
              <a:rPr lang="en-US" sz="2800" dirty="0" smtClean="0">
                <a:solidFill>
                  <a:srgbClr val="2F2B20"/>
                </a:solidFill>
                <a:latin typeface="Times New Roman" panose="02020603050405020304" pitchFamily="18" charset="0"/>
                <a:cs typeface="Times New Roman" panose="02020603050405020304" pitchFamily="18" charset="0"/>
              </a:rPr>
              <a:t>ongoing operations.</a:t>
            </a:r>
            <a:endParaRPr lang="en-US" sz="2800" dirty="0" smtClean="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3/13/2020</a:t>
            </a:fld>
            <a:endParaRPr lang="en-US" dirty="0">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12</a:t>
            </a:fld>
            <a:endParaRPr lang="en-US" altLang="en-US"/>
          </a:p>
        </p:txBody>
      </p:sp>
    </p:spTree>
    <p:extLst>
      <p:ext uri="{BB962C8B-B14F-4D97-AF65-F5344CB8AC3E}">
        <p14:creationId xmlns:p14="http://schemas.microsoft.com/office/powerpoint/2010/main" val="25604011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59653"/>
          </a:xfrm>
        </p:spPr>
        <p:txBody>
          <a:bodyPr/>
          <a:lstStyle/>
          <a:p>
            <a:r>
              <a:rPr lang="en-US" dirty="0"/>
              <a:t>benefits of evaluation research</a:t>
            </a:r>
          </a:p>
        </p:txBody>
      </p:sp>
      <p:sp>
        <p:nvSpPr>
          <p:cNvPr id="3" name="Content Placeholder 2"/>
          <p:cNvSpPr>
            <a:spLocks noGrp="1"/>
          </p:cNvSpPr>
          <p:nvPr>
            <p:ph sz="quarter" idx="1"/>
          </p:nvPr>
        </p:nvSpPr>
        <p:spPr>
          <a:xfrm>
            <a:off x="146049" y="838200"/>
            <a:ext cx="8831695" cy="4572000"/>
          </a:xfrm>
        </p:spPr>
        <p:txBody>
          <a:bodyPr/>
          <a:lstStyle/>
          <a:p>
            <a:pPr algn="just"/>
            <a:r>
              <a:rPr lang="en-US" sz="2800" dirty="0" smtClean="0">
                <a:latin typeface="Times New Roman" panose="02020603050405020304" pitchFamily="18" charset="0"/>
                <a:cs typeface="Times New Roman" panose="02020603050405020304" pitchFamily="18" charset="0"/>
              </a:rPr>
              <a:t>Gain </a:t>
            </a:r>
            <a:r>
              <a:rPr lang="en-US" sz="2800" dirty="0">
                <a:latin typeface="Times New Roman" panose="02020603050405020304" pitchFamily="18" charset="0"/>
                <a:cs typeface="Times New Roman" panose="02020603050405020304" pitchFamily="18" charset="0"/>
              </a:rPr>
              <a:t>insights about a project or program and </a:t>
            </a:r>
            <a:r>
              <a:rPr lang="en-US" sz="2800" dirty="0" smtClean="0">
                <a:latin typeface="Times New Roman" panose="02020603050405020304" pitchFamily="18" charset="0"/>
                <a:cs typeface="Times New Roman" panose="02020603050405020304" pitchFamily="18" charset="0"/>
              </a:rPr>
              <a:t>its operations</a:t>
            </a:r>
          </a:p>
          <a:p>
            <a:pPr algn="just"/>
            <a:r>
              <a:rPr lang="en-US" sz="2800" dirty="0" smtClean="0">
                <a:latin typeface="Times New Roman" panose="02020603050405020304" pitchFamily="18" charset="0"/>
                <a:cs typeface="Times New Roman" panose="02020603050405020304" pitchFamily="18" charset="0"/>
              </a:rPr>
              <a:t>Evaluation </a:t>
            </a:r>
            <a:r>
              <a:rPr lang="en-US" sz="2800" dirty="0">
                <a:latin typeface="Times New Roman" panose="02020603050405020304" pitchFamily="18" charset="0"/>
                <a:cs typeface="Times New Roman" panose="02020603050405020304" pitchFamily="18" charset="0"/>
              </a:rPr>
              <a:t>Research lets you understand what works and what doesn’t, where we were, where we are and where we are headed towards. </a:t>
            </a:r>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You </a:t>
            </a:r>
            <a:r>
              <a:rPr lang="en-US" sz="2800" dirty="0">
                <a:latin typeface="Times New Roman" panose="02020603050405020304" pitchFamily="18" charset="0"/>
                <a:cs typeface="Times New Roman" panose="02020603050405020304" pitchFamily="18" charset="0"/>
              </a:rPr>
              <a:t>can find out the areas of improvement and identify strengths. So, it will help you to figure out what do you need to focus more on and if there are any threats to your </a:t>
            </a:r>
            <a:r>
              <a:rPr lang="en-US" sz="2800" dirty="0" smtClean="0">
                <a:latin typeface="Times New Roman" panose="02020603050405020304" pitchFamily="18" charset="0"/>
                <a:cs typeface="Times New Roman" panose="02020603050405020304" pitchFamily="18" charset="0"/>
              </a:rPr>
              <a:t>business.</a:t>
            </a:r>
          </a:p>
          <a:p>
            <a:pPr algn="just"/>
            <a:r>
              <a:rPr lang="en-US" sz="2800" dirty="0" smtClean="0">
                <a:latin typeface="Times New Roman" panose="02020603050405020304" pitchFamily="18" charset="0"/>
                <a:cs typeface="Times New Roman" panose="02020603050405020304" pitchFamily="18" charset="0"/>
              </a:rPr>
              <a:t>You </a:t>
            </a:r>
            <a:r>
              <a:rPr lang="en-US" sz="2800" dirty="0">
                <a:latin typeface="Times New Roman" panose="02020603050405020304" pitchFamily="18" charset="0"/>
                <a:cs typeface="Times New Roman" panose="02020603050405020304" pitchFamily="18" charset="0"/>
              </a:rPr>
              <a:t>can also find out if there are currently hidden sectors in the market that are yet untapped.</a:t>
            </a:r>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3/13/2020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13</a:t>
            </a:fld>
            <a:endParaRPr lang="en-US" altLang="en-US"/>
          </a:p>
        </p:txBody>
      </p:sp>
    </p:spTree>
    <p:extLst>
      <p:ext uri="{BB962C8B-B14F-4D97-AF65-F5344CB8AC3E}">
        <p14:creationId xmlns:p14="http://schemas.microsoft.com/office/powerpoint/2010/main" val="5221793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46050" y="339436"/>
            <a:ext cx="8748568" cy="4572000"/>
          </a:xfrm>
        </p:spPr>
        <p:txBody>
          <a:bodyPr/>
          <a:lstStyle/>
          <a:p>
            <a:pPr algn="just"/>
            <a:r>
              <a:rPr lang="en-US" sz="3200" dirty="0" smtClean="0">
                <a:latin typeface="Times New Roman" panose="02020603050405020304" pitchFamily="18" charset="0"/>
                <a:cs typeface="Times New Roman" panose="02020603050405020304" pitchFamily="18" charset="0"/>
              </a:rPr>
              <a:t>Evaluation </a:t>
            </a:r>
            <a:r>
              <a:rPr lang="en-US" sz="3200" dirty="0">
                <a:latin typeface="Times New Roman" panose="02020603050405020304" pitchFamily="18" charset="0"/>
                <a:cs typeface="Times New Roman" panose="02020603050405020304" pitchFamily="18" charset="0"/>
              </a:rPr>
              <a:t>research gives an opportunity to your employees and customers to express how they feel and if there’s anything they would like to change. </a:t>
            </a:r>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It </a:t>
            </a:r>
            <a:r>
              <a:rPr lang="en-US" sz="3200" dirty="0">
                <a:latin typeface="Times New Roman" panose="02020603050405020304" pitchFamily="18" charset="0"/>
                <a:cs typeface="Times New Roman" panose="02020603050405020304" pitchFamily="18" charset="0"/>
              </a:rPr>
              <a:t>also lets you modify or adopt a practice such that it increases the chances of </a:t>
            </a:r>
            <a:r>
              <a:rPr lang="en-US" sz="3200" dirty="0" smtClean="0">
                <a:latin typeface="Times New Roman" panose="02020603050405020304" pitchFamily="18" charset="0"/>
                <a:cs typeface="Times New Roman" panose="02020603050405020304" pitchFamily="18" charset="0"/>
              </a:rPr>
              <a:t>success</a:t>
            </a:r>
            <a:r>
              <a:rPr lang="en-US" sz="3200" dirty="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evaluating </a:t>
            </a:r>
            <a:r>
              <a:rPr lang="en-US" sz="3200" dirty="0">
                <a:latin typeface="Times New Roman" panose="02020603050405020304" pitchFamily="18" charset="0"/>
                <a:cs typeface="Times New Roman" panose="02020603050405020304" pitchFamily="18" charset="0"/>
              </a:rPr>
              <a:t>the efforts, you can see how well you are meeting objectives and </a:t>
            </a:r>
            <a:r>
              <a:rPr lang="en-US" sz="3200" dirty="0" smtClean="0">
                <a:latin typeface="Times New Roman" panose="02020603050405020304" pitchFamily="18" charset="0"/>
                <a:cs typeface="Times New Roman" panose="02020603050405020304" pitchFamily="18" charset="0"/>
              </a:rPr>
              <a:t>targets.</a:t>
            </a:r>
          </a:p>
          <a:p>
            <a:pPr algn="just"/>
            <a:r>
              <a:rPr lang="en-US" sz="3200" dirty="0" smtClean="0">
                <a:latin typeface="Times New Roman" panose="02020603050405020304" pitchFamily="18" charset="0"/>
                <a:cs typeface="Times New Roman" panose="02020603050405020304" pitchFamily="18" charset="0"/>
              </a:rPr>
              <a:t>Evaluations </a:t>
            </a:r>
            <a:r>
              <a:rPr lang="en-US" sz="3200" dirty="0">
                <a:latin typeface="Times New Roman" panose="02020603050405020304" pitchFamily="18" charset="0"/>
                <a:cs typeface="Times New Roman" panose="02020603050405020304" pitchFamily="18" charset="0"/>
              </a:rPr>
              <a:t>let you measure if the intended benefits are really reaching the targeted audience and if yes, then how effectively.</a:t>
            </a:r>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3/13/2020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14</a:t>
            </a:fld>
            <a:endParaRPr lang="en-US" altLang="en-US"/>
          </a:p>
        </p:txBody>
      </p:sp>
    </p:spTree>
    <p:extLst>
      <p:ext uri="{BB962C8B-B14F-4D97-AF65-F5344CB8AC3E}">
        <p14:creationId xmlns:p14="http://schemas.microsoft.com/office/powerpoint/2010/main" val="35102308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3250" y="270164"/>
            <a:ext cx="7772400" cy="4572000"/>
          </a:xfrm>
        </p:spPr>
        <p:txBody>
          <a:bodyPr/>
          <a:lstStyle/>
          <a:p>
            <a:pPr marL="0" indent="0">
              <a:buNone/>
            </a:pPr>
            <a:r>
              <a:rPr lang="en-US" sz="2800" b="1" dirty="0">
                <a:solidFill>
                  <a:srgbClr val="000000"/>
                </a:solidFill>
                <a:latin typeface="Comic Sans MS" panose="030F0702030302020204" pitchFamily="66" charset="0"/>
              </a:rPr>
              <a:t>Types of research based on Objectives </a:t>
            </a:r>
            <a:endParaRPr lang="en-US" sz="2800" dirty="0">
              <a:solidFill>
                <a:srgbClr val="000000"/>
              </a:solidFill>
              <a:latin typeface="Comic Sans MS" panose="030F0702030302020204" pitchFamily="66" charset="0"/>
            </a:endParaRPr>
          </a:p>
          <a:p>
            <a:pPr marL="0" lvl="0" indent="0" algn="just" eaLnBrk="1" hangingPunct="1">
              <a:spcBef>
                <a:spcPct val="20000"/>
              </a:spcBef>
              <a:buClrTx/>
              <a:buSzTx/>
              <a:buNone/>
            </a:pPr>
            <a:r>
              <a:rPr lang="en-US" sz="2800" b="1" dirty="0" smtClean="0">
                <a:solidFill>
                  <a:srgbClr val="000000"/>
                </a:solidFill>
                <a:latin typeface="Comic Sans MS" panose="030F0702030302020204" pitchFamily="66" charset="0"/>
              </a:rPr>
              <a:t> </a:t>
            </a:r>
            <a:r>
              <a:rPr lang="en-US" sz="2800" b="1" dirty="0">
                <a:solidFill>
                  <a:srgbClr val="000000"/>
                </a:solidFill>
                <a:latin typeface="Comic Sans MS" panose="030F0702030302020204" pitchFamily="66" charset="0"/>
              </a:rPr>
              <a:t>perspective</a:t>
            </a:r>
          </a:p>
          <a:p>
            <a:pPr marL="342900" lvl="0" indent="-342900" algn="just" eaLnBrk="1" hangingPunct="1">
              <a:spcBef>
                <a:spcPct val="20000"/>
              </a:spcBef>
              <a:buClrTx/>
              <a:buSzTx/>
              <a:buFontTx/>
              <a:buChar char="•"/>
            </a:pPr>
            <a:endParaRPr lang="en-US" b="1" dirty="0">
              <a:solidFill>
                <a:srgbClr val="0A3250"/>
              </a:solidFill>
              <a:latin typeface="Times New Roman" panose="02020603050405020304" pitchFamily="18" charset="0"/>
              <a:ea typeface="SimSun"/>
              <a:cs typeface="Times New Roman" panose="02020603050405020304" pitchFamily="18" charset="0"/>
            </a:endParaRPr>
          </a:p>
          <a:p>
            <a:pPr marL="342900" lvl="0" indent="-342900" algn="just" eaLnBrk="1" hangingPunct="1">
              <a:spcBef>
                <a:spcPct val="20000"/>
              </a:spcBef>
              <a:buClrTx/>
              <a:buSzTx/>
              <a:buFontTx/>
              <a:buChar char="•"/>
            </a:pPr>
            <a:r>
              <a:rPr lang="en-US" sz="3200" b="1" dirty="0" smtClean="0">
                <a:solidFill>
                  <a:srgbClr val="0A3250"/>
                </a:solidFill>
                <a:latin typeface="Times New Roman" panose="02020603050405020304" pitchFamily="18" charset="0"/>
                <a:cs typeface="Times New Roman" panose="02020603050405020304" pitchFamily="18" charset="0"/>
              </a:rPr>
              <a:t>Descriptive  </a:t>
            </a:r>
            <a:r>
              <a:rPr lang="en-US" sz="3200" b="1" dirty="0">
                <a:solidFill>
                  <a:srgbClr val="0A3250"/>
                </a:solidFill>
                <a:latin typeface="Times New Roman" panose="02020603050405020304" pitchFamily="18" charset="0"/>
                <a:cs typeface="Times New Roman" panose="02020603050405020304" pitchFamily="18" charset="0"/>
              </a:rPr>
              <a:t>research</a:t>
            </a:r>
          </a:p>
          <a:p>
            <a:pPr marL="342900" lvl="0" indent="-342900" algn="just" eaLnBrk="1" hangingPunct="1">
              <a:spcBef>
                <a:spcPct val="20000"/>
              </a:spcBef>
              <a:buClrTx/>
              <a:buSzTx/>
              <a:buFontTx/>
              <a:buChar char="•"/>
            </a:pPr>
            <a:r>
              <a:rPr lang="en-US" sz="3200" b="1" dirty="0" smtClean="0">
                <a:solidFill>
                  <a:srgbClr val="0A3250"/>
                </a:solidFill>
                <a:latin typeface="Times New Roman" panose="02020603050405020304" pitchFamily="18" charset="0"/>
                <a:ea typeface="SimSun"/>
                <a:cs typeface="Times New Roman" panose="02020603050405020304" pitchFamily="18" charset="0"/>
              </a:rPr>
              <a:t>Historical  </a:t>
            </a:r>
            <a:r>
              <a:rPr lang="en-US" sz="3200" b="1" dirty="0">
                <a:solidFill>
                  <a:srgbClr val="0A3250"/>
                </a:solidFill>
                <a:latin typeface="Times New Roman" panose="02020603050405020304" pitchFamily="18" charset="0"/>
                <a:ea typeface="SimSun"/>
                <a:cs typeface="Times New Roman" panose="02020603050405020304" pitchFamily="18" charset="0"/>
              </a:rPr>
              <a:t>research     </a:t>
            </a:r>
          </a:p>
          <a:p>
            <a:pPr marL="342900" lvl="0" indent="-342900" algn="just" eaLnBrk="1" hangingPunct="1">
              <a:spcBef>
                <a:spcPct val="20000"/>
              </a:spcBef>
              <a:buClrTx/>
              <a:buSzTx/>
              <a:buFontTx/>
              <a:buChar char="•"/>
            </a:pPr>
            <a:r>
              <a:rPr lang="en-US" sz="3200" b="1" dirty="0" smtClean="0">
                <a:solidFill>
                  <a:srgbClr val="0A3250"/>
                </a:solidFill>
                <a:latin typeface="Times New Roman" panose="02020603050405020304" pitchFamily="18" charset="0"/>
                <a:ea typeface="SimSun"/>
                <a:cs typeface="Times New Roman" panose="02020603050405020304" pitchFamily="18" charset="0"/>
              </a:rPr>
              <a:t>Experimental  research</a:t>
            </a:r>
          </a:p>
          <a:p>
            <a:pPr marL="342900" indent="-342900" algn="just" eaLnBrk="1" hangingPunct="1">
              <a:spcBef>
                <a:spcPct val="20000"/>
              </a:spcBef>
              <a:buClrTx/>
              <a:buSzTx/>
              <a:buFontTx/>
              <a:buChar char="•"/>
            </a:pPr>
            <a:r>
              <a:rPr lang="en-US" sz="3200" b="1" dirty="0" smtClean="0">
                <a:solidFill>
                  <a:srgbClr val="0A3250"/>
                </a:solidFill>
                <a:latin typeface="Times New Roman" panose="02020603050405020304" pitchFamily="18" charset="0"/>
                <a:ea typeface="SimSun"/>
                <a:cs typeface="Times New Roman" panose="02020603050405020304" pitchFamily="18" charset="0"/>
              </a:rPr>
              <a:t>Quasi-experimental  </a:t>
            </a:r>
            <a:r>
              <a:rPr lang="en-US" sz="3200" b="1" dirty="0">
                <a:solidFill>
                  <a:srgbClr val="0A3250"/>
                </a:solidFill>
                <a:latin typeface="Times New Roman" panose="02020603050405020304" pitchFamily="18" charset="0"/>
                <a:ea typeface="SimSun"/>
                <a:cs typeface="Times New Roman" panose="02020603050405020304" pitchFamily="18" charset="0"/>
              </a:rPr>
              <a:t>research</a:t>
            </a:r>
          </a:p>
          <a:p>
            <a:pPr marL="342900" lvl="0" indent="-342900" algn="just" eaLnBrk="1" hangingPunct="1">
              <a:spcBef>
                <a:spcPct val="20000"/>
              </a:spcBef>
              <a:buClrTx/>
              <a:buSzTx/>
              <a:buFontTx/>
              <a:buChar char="•"/>
            </a:pPr>
            <a:endParaRPr lang="en-US" sz="3200" b="1" dirty="0">
              <a:solidFill>
                <a:srgbClr val="0A3250"/>
              </a:solidFill>
              <a:latin typeface="Times New Roman" panose="02020603050405020304" pitchFamily="18" charset="0"/>
              <a:ea typeface="SimSun"/>
              <a:cs typeface="Times New Roman" panose="02020603050405020304" pitchFamily="18" charset="0"/>
            </a:endParaRP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3/13/2020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15</a:t>
            </a:fld>
            <a:endParaRPr lang="en-US" altLang="en-US"/>
          </a:p>
        </p:txBody>
      </p:sp>
    </p:spTree>
    <p:extLst>
      <p:ext uri="{BB962C8B-B14F-4D97-AF65-F5344CB8AC3E}">
        <p14:creationId xmlns:p14="http://schemas.microsoft.com/office/powerpoint/2010/main" val="30294779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sz="quarter" idx="1"/>
          </p:nvPr>
        </p:nvPicPr>
        <p:blipFill>
          <a:blip r:embed="rId2"/>
          <a:stretch>
            <a:fillRect/>
          </a:stretch>
        </p:blipFill>
        <p:spPr>
          <a:xfrm>
            <a:off x="415873" y="719528"/>
            <a:ext cx="8502650" cy="4856813"/>
          </a:xfrm>
          <a:prstGeom prst="rect">
            <a:avLst/>
          </a:prstGeom>
        </p:spPr>
      </p:pic>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3/13/2020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16</a:t>
            </a:fld>
            <a:endParaRPr lang="en-US" altLang="en-US"/>
          </a:p>
        </p:txBody>
      </p:sp>
    </p:spTree>
    <p:extLst>
      <p:ext uri="{BB962C8B-B14F-4D97-AF65-F5344CB8AC3E}">
        <p14:creationId xmlns:p14="http://schemas.microsoft.com/office/powerpoint/2010/main" val="36020555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28219"/>
          </a:xfrm>
        </p:spPr>
        <p:txBody>
          <a:bodyPr/>
          <a:lstStyle/>
          <a:p>
            <a:r>
              <a:rPr lang="en-US" dirty="0" smtClean="0"/>
              <a:t>Descriptive research</a:t>
            </a:r>
            <a:endParaRPr lang="en-US" dirty="0"/>
          </a:p>
        </p:txBody>
      </p:sp>
      <p:sp>
        <p:nvSpPr>
          <p:cNvPr id="3" name="Content Placeholder 2"/>
          <p:cNvSpPr>
            <a:spLocks noGrp="1"/>
          </p:cNvSpPr>
          <p:nvPr>
            <p:ph sz="quarter" idx="1"/>
          </p:nvPr>
        </p:nvSpPr>
        <p:spPr>
          <a:xfrm>
            <a:off x="374650" y="1002857"/>
            <a:ext cx="8330888" cy="3486462"/>
          </a:xfrm>
        </p:spPr>
        <p:txBody>
          <a:bodyPr/>
          <a:lstStyle/>
          <a:p>
            <a:pPr algn="just"/>
            <a:r>
              <a:rPr lang="en-US" sz="2800" dirty="0" smtClean="0">
                <a:latin typeface="Times New Roman" panose="02020603050405020304" pitchFamily="18" charset="0"/>
                <a:cs typeface="Times New Roman" panose="02020603050405020304" pitchFamily="18" charset="0"/>
              </a:rPr>
              <a:t>It includes fact finding enquiries of different kind such what,why,when who and how</a:t>
            </a:r>
          </a:p>
          <a:p>
            <a:pPr algn="just"/>
            <a:r>
              <a:rPr lang="en-US" sz="2800" dirty="0" smtClean="0">
                <a:latin typeface="Times New Roman" panose="02020603050405020304" pitchFamily="18" charset="0"/>
                <a:cs typeface="Times New Roman" panose="02020603050405020304" pitchFamily="18" charset="0"/>
              </a:rPr>
              <a:t>The main aim of this research is description of the characteristics of a phenomena at present.</a:t>
            </a:r>
          </a:p>
          <a:p>
            <a:pPr algn="just"/>
            <a:r>
              <a:rPr lang="en-US" sz="2800" dirty="0" smtClean="0">
                <a:latin typeface="Times New Roman" panose="02020603050405020304" pitchFamily="18" charset="0"/>
                <a:cs typeface="Times New Roman" panose="02020603050405020304" pitchFamily="18" charset="0"/>
              </a:rPr>
              <a:t>This research has no control over the variable only have report what is happening or what has happened</a:t>
            </a:r>
          </a:p>
          <a:p>
            <a:pPr algn="just"/>
            <a:r>
              <a:rPr lang="en-US" sz="2800" dirty="0" smtClean="0">
                <a:latin typeface="Times New Roman" panose="02020603050405020304" pitchFamily="18" charset="0"/>
                <a:cs typeface="Times New Roman" panose="02020603050405020304" pitchFamily="18" charset="0"/>
              </a:rPr>
              <a:t>The </a:t>
            </a:r>
            <a:r>
              <a:rPr lang="en-US" sz="2800" dirty="0" smtClean="0">
                <a:latin typeface="Times New Roman" panose="02020603050405020304" pitchFamily="18" charset="0"/>
                <a:cs typeface="Times New Roman" panose="02020603050405020304" pitchFamily="18" charset="0"/>
              </a:rPr>
              <a:t>method used by this research involves survey method of all kind including comparative and correlation method</a:t>
            </a:r>
          </a:p>
          <a:p>
            <a:endParaRPr lang="en-US" dirty="0" smtClean="0"/>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3/13/2020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17</a:t>
            </a:fld>
            <a:endParaRPr lang="en-US" altLang="en-US"/>
          </a:p>
        </p:txBody>
      </p:sp>
    </p:spTree>
    <p:extLst>
      <p:ext uri="{BB962C8B-B14F-4D97-AF65-F5344CB8AC3E}">
        <p14:creationId xmlns:p14="http://schemas.microsoft.com/office/powerpoint/2010/main" val="1029454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77667" y="304800"/>
            <a:ext cx="8630805" cy="4572000"/>
          </a:xfrm>
        </p:spPr>
        <p:txBody>
          <a:bodyPr/>
          <a:lstStyle/>
          <a:p>
            <a:pPr marL="0" indent="0">
              <a:buNone/>
            </a:pPr>
            <a:r>
              <a:rPr lang="en-US" sz="3200" b="1" dirty="0">
                <a:solidFill>
                  <a:srgbClr val="000081"/>
                </a:solidFill>
                <a:latin typeface="Times New Roman" panose="02020603050405020304" pitchFamily="18" charset="0"/>
              </a:rPr>
              <a:t>Historical Research</a:t>
            </a:r>
          </a:p>
          <a:p>
            <a:pPr algn="just"/>
            <a:r>
              <a:rPr lang="en-US" sz="3200" dirty="0">
                <a:solidFill>
                  <a:srgbClr val="000000"/>
                </a:solidFill>
                <a:latin typeface="Times New Roman" panose="02020603050405020304" pitchFamily="18" charset="0"/>
              </a:rPr>
              <a:t>A systematic process of searching for information </a:t>
            </a:r>
            <a:r>
              <a:rPr lang="en-US" sz="3200" dirty="0" smtClean="0">
                <a:solidFill>
                  <a:srgbClr val="000000"/>
                </a:solidFill>
                <a:latin typeface="Times New Roman" panose="02020603050405020304" pitchFamily="18" charset="0"/>
              </a:rPr>
              <a:t>and fact </a:t>
            </a:r>
            <a:r>
              <a:rPr lang="en-US" sz="3200" dirty="0">
                <a:solidFill>
                  <a:srgbClr val="000000"/>
                </a:solidFill>
                <a:latin typeface="Times New Roman" panose="02020603050405020304" pitchFamily="18" charset="0"/>
              </a:rPr>
              <a:t>to describe analyze or interpret the past</a:t>
            </a:r>
          </a:p>
          <a:p>
            <a:pPr marL="0" indent="0" algn="just">
              <a:buNone/>
            </a:pPr>
            <a:r>
              <a:rPr lang="en-US" sz="3200" dirty="0">
                <a:solidFill>
                  <a:srgbClr val="000081"/>
                </a:solidFill>
                <a:latin typeface="Times New Roman" panose="02020603050405020304" pitchFamily="18" charset="0"/>
              </a:rPr>
              <a:t>Value</a:t>
            </a:r>
            <a:r>
              <a:rPr lang="en-US" sz="3200" dirty="0">
                <a:solidFill>
                  <a:srgbClr val="000000"/>
                </a:solidFill>
                <a:latin typeface="Times New Roman" panose="02020603050405020304" pitchFamily="18" charset="0"/>
              </a:rPr>
              <a:t>-can provide prospective for decision </a:t>
            </a:r>
            <a:r>
              <a:rPr lang="en-US" sz="3200" dirty="0" smtClean="0">
                <a:solidFill>
                  <a:srgbClr val="000000"/>
                </a:solidFill>
                <a:latin typeface="Times New Roman" panose="02020603050405020304" pitchFamily="18" charset="0"/>
              </a:rPr>
              <a:t>making about </a:t>
            </a:r>
            <a:r>
              <a:rPr lang="en-US" sz="3200" dirty="0">
                <a:solidFill>
                  <a:srgbClr val="000000"/>
                </a:solidFill>
                <a:latin typeface="Times New Roman" panose="02020603050405020304" pitchFamily="18" charset="0"/>
              </a:rPr>
              <a:t>current problems</a:t>
            </a:r>
          </a:p>
          <a:p>
            <a:pPr algn="just"/>
            <a:r>
              <a:rPr lang="en-US" sz="3200" dirty="0">
                <a:solidFill>
                  <a:srgbClr val="000000"/>
                </a:solidFill>
                <a:latin typeface="Times New Roman" panose="02020603050405020304" pitchFamily="18" charset="0"/>
              </a:rPr>
              <a:t>-issues are often better understood if we </a:t>
            </a:r>
            <a:r>
              <a:rPr lang="en-US" sz="3200" dirty="0" smtClean="0">
                <a:solidFill>
                  <a:srgbClr val="000000"/>
                </a:solidFill>
                <a:latin typeface="Times New Roman" panose="02020603050405020304" pitchFamily="18" charset="0"/>
              </a:rPr>
              <a:t>understand the </a:t>
            </a:r>
            <a:r>
              <a:rPr lang="en-US" sz="3200" dirty="0">
                <a:solidFill>
                  <a:srgbClr val="000000"/>
                </a:solidFill>
                <a:latin typeface="Times New Roman" panose="02020603050405020304" pitchFamily="18" charset="0"/>
              </a:rPr>
              <a:t>historical perspective</a:t>
            </a:r>
          </a:p>
          <a:p>
            <a:pPr marL="0" indent="0" algn="just">
              <a:buNone/>
            </a:pPr>
            <a:r>
              <a:rPr lang="en-US" sz="3200" dirty="0">
                <a:solidFill>
                  <a:srgbClr val="000081"/>
                </a:solidFill>
                <a:latin typeface="Times New Roman" panose="02020603050405020304" pitchFamily="18" charset="0"/>
              </a:rPr>
              <a:t>Sources</a:t>
            </a:r>
            <a:r>
              <a:rPr lang="en-US" sz="3200" dirty="0">
                <a:solidFill>
                  <a:srgbClr val="000000"/>
                </a:solidFill>
                <a:latin typeface="Times New Roman" panose="02020603050405020304" pitchFamily="18" charset="0"/>
              </a:rPr>
              <a:t>-must have good backed sources to protect </a:t>
            </a:r>
            <a:r>
              <a:rPr lang="en-US" sz="3200" dirty="0" smtClean="0">
                <a:solidFill>
                  <a:srgbClr val="000000"/>
                </a:solidFill>
                <a:latin typeface="Times New Roman" panose="02020603050405020304" pitchFamily="18" charset="0"/>
              </a:rPr>
              <a:t>from criticism</a:t>
            </a:r>
            <a:endParaRPr lang="en-US" sz="3200" dirty="0">
              <a:solidFill>
                <a:srgbClr val="000000"/>
              </a:solidFill>
              <a:latin typeface="Times New Roman" panose="02020603050405020304" pitchFamily="18" charset="0"/>
            </a:endParaRPr>
          </a:p>
          <a:p>
            <a:pPr algn="just"/>
            <a:r>
              <a:rPr lang="en-US" sz="3200" dirty="0">
                <a:solidFill>
                  <a:srgbClr val="000000"/>
                </a:solidFill>
                <a:latin typeface="Times New Roman" panose="02020603050405020304" pitchFamily="18" charset="0"/>
              </a:rPr>
              <a:t>-most common sources are past records</a:t>
            </a:r>
            <a:endParaRPr lang="en-US" sz="3200"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3/13/2020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18</a:t>
            </a:fld>
            <a:endParaRPr lang="en-US" altLang="en-US"/>
          </a:p>
        </p:txBody>
      </p:sp>
    </p:spTree>
    <p:extLst>
      <p:ext uri="{BB962C8B-B14F-4D97-AF65-F5344CB8AC3E}">
        <p14:creationId xmlns:p14="http://schemas.microsoft.com/office/powerpoint/2010/main" val="41226237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36744"/>
          </a:xfrm>
        </p:spPr>
        <p:txBody>
          <a:bodyPr/>
          <a:lstStyle/>
          <a:p>
            <a:r>
              <a:rPr lang="en-US" b="1" dirty="0" smtClean="0"/>
              <a:t>Types of sources </a:t>
            </a:r>
            <a:endParaRPr lang="en-US" b="1" dirty="0"/>
          </a:p>
        </p:txBody>
      </p:sp>
      <p:sp>
        <p:nvSpPr>
          <p:cNvPr id="3" name="Content Placeholder 2"/>
          <p:cNvSpPr>
            <a:spLocks noGrp="1"/>
          </p:cNvSpPr>
          <p:nvPr>
            <p:ph sz="quarter" idx="1"/>
          </p:nvPr>
        </p:nvSpPr>
        <p:spPr>
          <a:xfrm>
            <a:off x="471055" y="1447800"/>
            <a:ext cx="8215745" cy="4572000"/>
          </a:xfrm>
        </p:spPr>
        <p:txBody>
          <a:bodyPr/>
          <a:lstStyle/>
          <a:p>
            <a:r>
              <a:rPr lang="en-US" sz="2800" dirty="0">
                <a:solidFill>
                  <a:srgbClr val="FF0000"/>
                </a:solidFill>
                <a:latin typeface="Times New Roman" panose="02020603050405020304" pitchFamily="18" charset="0"/>
              </a:rPr>
              <a:t>Primary sources</a:t>
            </a:r>
            <a:r>
              <a:rPr lang="en-US" sz="2800" dirty="0">
                <a:solidFill>
                  <a:srgbClr val="000000"/>
                </a:solidFill>
                <a:latin typeface="Times New Roman" panose="02020603050405020304" pitchFamily="18" charset="0"/>
              </a:rPr>
              <a:t>-original or first hand account of </a:t>
            </a:r>
            <a:r>
              <a:rPr lang="en-US" sz="2800" dirty="0" smtClean="0">
                <a:solidFill>
                  <a:srgbClr val="000000"/>
                </a:solidFill>
                <a:latin typeface="Times New Roman" panose="02020603050405020304" pitchFamily="18" charset="0"/>
              </a:rPr>
              <a:t>event or </a:t>
            </a:r>
            <a:r>
              <a:rPr lang="en-US" sz="2800" dirty="0">
                <a:solidFill>
                  <a:srgbClr val="000000"/>
                </a:solidFill>
                <a:latin typeface="Times New Roman" panose="02020603050405020304" pitchFamily="18" charset="0"/>
              </a:rPr>
              <a:t>experience, persons involved, documents, </a:t>
            </a:r>
            <a:r>
              <a:rPr lang="en-US" sz="2800" dirty="0" smtClean="0">
                <a:solidFill>
                  <a:srgbClr val="000000"/>
                </a:solidFill>
                <a:latin typeface="Times New Roman" panose="02020603050405020304" pitchFamily="18" charset="0"/>
              </a:rPr>
              <a:t>records or </a:t>
            </a:r>
            <a:r>
              <a:rPr lang="en-US" sz="2800" dirty="0">
                <a:solidFill>
                  <a:srgbClr val="000000"/>
                </a:solidFill>
                <a:latin typeface="Times New Roman" panose="02020603050405020304" pitchFamily="18" charset="0"/>
              </a:rPr>
              <a:t>relics</a:t>
            </a:r>
          </a:p>
          <a:p>
            <a:r>
              <a:rPr lang="en-US" sz="2800" dirty="0">
                <a:solidFill>
                  <a:srgbClr val="FF0000"/>
                </a:solidFill>
                <a:latin typeface="Times New Roman" panose="02020603050405020304" pitchFamily="18" charset="0"/>
              </a:rPr>
              <a:t>Secondary sources</a:t>
            </a:r>
            <a:r>
              <a:rPr lang="en-US" sz="2800" dirty="0">
                <a:solidFill>
                  <a:srgbClr val="000000"/>
                </a:solidFill>
                <a:latin typeface="Times New Roman" panose="02020603050405020304" pitchFamily="18" charset="0"/>
              </a:rPr>
              <a:t>-an account that is at least once</a:t>
            </a:r>
          </a:p>
          <a:p>
            <a:pPr marL="0" indent="0">
              <a:buNone/>
            </a:pPr>
            <a:r>
              <a:rPr lang="en-US" sz="2800" dirty="0">
                <a:solidFill>
                  <a:srgbClr val="000000"/>
                </a:solidFill>
                <a:latin typeface="Times New Roman" panose="02020603050405020304" pitchFamily="18" charset="0"/>
              </a:rPr>
              <a:t>removed</a:t>
            </a:r>
          </a:p>
          <a:p>
            <a:r>
              <a:rPr lang="en-US" sz="2800" dirty="0">
                <a:solidFill>
                  <a:srgbClr val="000000"/>
                </a:solidFill>
                <a:latin typeface="Times New Roman" panose="02020603050405020304" pitchFamily="18" charset="0"/>
              </a:rPr>
              <a:t>-persons not involved directly with an event</a:t>
            </a:r>
          </a:p>
          <a:p>
            <a:r>
              <a:rPr lang="en-US" sz="2800" dirty="0">
                <a:solidFill>
                  <a:srgbClr val="000000"/>
                </a:solidFill>
                <a:latin typeface="Times New Roman" panose="02020603050405020304" pitchFamily="18" charset="0"/>
              </a:rPr>
              <a:t>but has close knowledge (parents, relatives)</a:t>
            </a:r>
          </a:p>
          <a:p>
            <a:r>
              <a:rPr lang="en-US" sz="2800" dirty="0">
                <a:solidFill>
                  <a:srgbClr val="000000"/>
                </a:solidFill>
                <a:latin typeface="Times New Roman" panose="02020603050405020304" pitchFamily="18" charset="0"/>
              </a:rPr>
              <a:t>-newspaper</a:t>
            </a:r>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3/13/2020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19</a:t>
            </a:fld>
            <a:endParaRPr lang="en-US" altLang="en-US"/>
          </a:p>
        </p:txBody>
      </p:sp>
    </p:spTree>
    <p:extLst>
      <p:ext uri="{BB962C8B-B14F-4D97-AF65-F5344CB8AC3E}">
        <p14:creationId xmlns:p14="http://schemas.microsoft.com/office/powerpoint/2010/main" val="8198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2663" y="292768"/>
            <a:ext cx="8758990" cy="4572000"/>
          </a:xfrm>
        </p:spPr>
        <p:txBody>
          <a:bodyPr/>
          <a:lstStyle/>
          <a:p>
            <a:pPr marL="0" lvl="0" indent="0" algn="just" eaLnBrk="1" hangingPunct="1">
              <a:spcBef>
                <a:spcPct val="20000"/>
              </a:spcBef>
              <a:buClrTx/>
              <a:buSzTx/>
              <a:buNone/>
            </a:pPr>
            <a:r>
              <a:rPr lang="en-US" sz="2800" b="1" dirty="0" smtClean="0">
                <a:solidFill>
                  <a:srgbClr val="000000"/>
                </a:solidFill>
                <a:latin typeface="Times New Roman" panose="02020603050405020304" pitchFamily="18" charset="0"/>
                <a:ea typeface="SimSun"/>
                <a:cs typeface="Times New Roman" panose="02020603050405020304" pitchFamily="18" charset="0"/>
              </a:rPr>
              <a:t> </a:t>
            </a:r>
            <a:r>
              <a:rPr lang="en-US" sz="2800" b="1" dirty="0">
                <a:solidFill>
                  <a:srgbClr val="000000"/>
                </a:solidFill>
                <a:latin typeface="Times New Roman" panose="02020603050405020304" pitchFamily="18" charset="0"/>
                <a:ea typeface="SimSun"/>
                <a:cs typeface="Times New Roman" panose="02020603050405020304" pitchFamily="18" charset="0"/>
              </a:rPr>
              <a:t>Introduction </a:t>
            </a:r>
            <a:endParaRPr lang="en-US" sz="2800" dirty="0">
              <a:solidFill>
                <a:srgbClr val="000000"/>
              </a:solidFill>
              <a:latin typeface="Times New Roman" panose="02020603050405020304" pitchFamily="18" charset="0"/>
              <a:ea typeface="SimSun"/>
              <a:cs typeface="Times New Roman" panose="02020603050405020304" pitchFamily="18" charset="0"/>
            </a:endParaRPr>
          </a:p>
          <a:p>
            <a:pPr marL="342900" lvl="0" indent="-342900" algn="just" eaLnBrk="1" hangingPunct="1">
              <a:spcBef>
                <a:spcPct val="20000"/>
              </a:spcBef>
              <a:buClrTx/>
              <a:buSzTx/>
              <a:buFontTx/>
              <a:buChar char="•"/>
            </a:pPr>
            <a:r>
              <a:rPr lang="en-US" sz="2800" dirty="0">
                <a:solidFill>
                  <a:srgbClr val="000000"/>
                </a:solidFill>
                <a:latin typeface="Times New Roman" panose="02020603050405020304" pitchFamily="18" charset="0"/>
                <a:ea typeface="SimSun"/>
                <a:cs typeface="Times New Roman" panose="02020603050405020304" pitchFamily="18" charset="0"/>
              </a:rPr>
              <a:t>Science can be defined as a methodological and systematic approach to the acquisition of new knowledge. </a:t>
            </a:r>
          </a:p>
          <a:p>
            <a:pPr marL="342900" lvl="0" indent="-342900" algn="just" eaLnBrk="1" hangingPunct="1">
              <a:spcBef>
                <a:spcPct val="20000"/>
              </a:spcBef>
              <a:buClrTx/>
              <a:buSzTx/>
              <a:buFontTx/>
              <a:buChar char="•"/>
            </a:pPr>
            <a:r>
              <a:rPr lang="en-US" sz="2800" dirty="0">
                <a:solidFill>
                  <a:srgbClr val="000000"/>
                </a:solidFill>
                <a:latin typeface="Times New Roman" panose="02020603050405020304" pitchFamily="18" charset="0"/>
                <a:ea typeface="SimSun"/>
                <a:cs typeface="Times New Roman" panose="02020603050405020304" pitchFamily="18" charset="0"/>
              </a:rPr>
              <a:t>This definition of science highlights some of the key differences between how scientists and nonscientists go about acquiring new knowledge. </a:t>
            </a:r>
          </a:p>
          <a:p>
            <a:pPr marL="342900" lvl="0" indent="-342900" algn="just" eaLnBrk="1" hangingPunct="1">
              <a:spcBef>
                <a:spcPct val="20000"/>
              </a:spcBef>
              <a:buClrTx/>
              <a:buSzTx/>
              <a:buFontTx/>
              <a:buChar char="•"/>
            </a:pPr>
            <a:r>
              <a:rPr lang="en-US" sz="2800" dirty="0">
                <a:solidFill>
                  <a:srgbClr val="000000"/>
                </a:solidFill>
                <a:latin typeface="Times New Roman" panose="02020603050405020304" pitchFamily="18" charset="0"/>
                <a:ea typeface="SimSun"/>
                <a:cs typeface="Times New Roman" panose="02020603050405020304" pitchFamily="18" charset="0"/>
              </a:rPr>
              <a:t>Specifically, rather than relying on mere casual observations and an informal approach to learn about the world, scientists attempt to gain new knowledge by making careful observations and using systematic, controlled, and methodical approaches (Shaughnessy &amp; </a:t>
            </a:r>
            <a:r>
              <a:rPr lang="en-US" sz="2800" dirty="0" err="1">
                <a:solidFill>
                  <a:srgbClr val="000000"/>
                </a:solidFill>
                <a:latin typeface="Times New Roman" panose="02020603050405020304" pitchFamily="18" charset="0"/>
                <a:ea typeface="SimSun"/>
                <a:cs typeface="Times New Roman" panose="02020603050405020304" pitchFamily="18" charset="0"/>
              </a:rPr>
              <a:t>Zechmeister</a:t>
            </a:r>
            <a:r>
              <a:rPr lang="en-US" sz="2800" dirty="0">
                <a:solidFill>
                  <a:srgbClr val="000000"/>
                </a:solidFill>
                <a:latin typeface="Times New Roman" panose="02020603050405020304" pitchFamily="18" charset="0"/>
                <a:ea typeface="SimSun"/>
                <a:cs typeface="Times New Roman" panose="02020603050405020304" pitchFamily="18" charset="0"/>
              </a:rPr>
              <a:t>, 1997). </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3/13/2020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2</a:t>
            </a:fld>
            <a:endParaRPr lang="en-US" altLang="en-US"/>
          </a:p>
        </p:txBody>
      </p:sp>
    </p:spTree>
    <p:extLst>
      <p:ext uri="{BB962C8B-B14F-4D97-AF65-F5344CB8AC3E}">
        <p14:creationId xmlns:p14="http://schemas.microsoft.com/office/powerpoint/2010/main" val="34779356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77668" y="159327"/>
            <a:ext cx="8616950" cy="4572000"/>
          </a:xfrm>
        </p:spPr>
        <p:txBody>
          <a:bodyPr/>
          <a:lstStyle/>
          <a:p>
            <a:pPr marL="0" indent="0">
              <a:buNone/>
            </a:pPr>
            <a:r>
              <a:rPr lang="en-US" sz="3200" b="1" dirty="0">
                <a:solidFill>
                  <a:srgbClr val="000081"/>
                </a:solidFill>
                <a:latin typeface="Times New Roman" panose="02020603050405020304" pitchFamily="18" charset="0"/>
              </a:rPr>
              <a:t>Experimental Research</a:t>
            </a:r>
          </a:p>
          <a:p>
            <a:pPr algn="just"/>
            <a:r>
              <a:rPr lang="en-US" sz="2800" dirty="0">
                <a:solidFill>
                  <a:srgbClr val="000000"/>
                </a:solidFill>
                <a:latin typeface="Times New Roman" panose="02020603050405020304" pitchFamily="18" charset="0"/>
                <a:cs typeface="Times New Roman" panose="02020603050405020304" pitchFamily="18" charset="0"/>
              </a:rPr>
              <a:t>An </a:t>
            </a:r>
            <a:r>
              <a:rPr lang="en-US" sz="2800" dirty="0">
                <a:solidFill>
                  <a:srgbClr val="FF0000"/>
                </a:solidFill>
                <a:latin typeface="Times New Roman" panose="02020603050405020304" pitchFamily="18" charset="0"/>
                <a:cs typeface="Times New Roman" panose="02020603050405020304" pitchFamily="18" charset="0"/>
              </a:rPr>
              <a:t>experiment </a:t>
            </a:r>
            <a:r>
              <a:rPr lang="en-US" sz="2800" dirty="0">
                <a:solidFill>
                  <a:srgbClr val="000000"/>
                </a:solidFill>
                <a:latin typeface="Times New Roman" panose="02020603050405020304" pitchFamily="18" charset="0"/>
                <a:cs typeface="Times New Roman" panose="02020603050405020304" pitchFamily="18" charset="0"/>
              </a:rPr>
              <a:t>is a research situation where at least </a:t>
            </a:r>
            <a:r>
              <a:rPr lang="en-US" sz="2800" dirty="0" smtClean="0">
                <a:solidFill>
                  <a:srgbClr val="000000"/>
                </a:solidFill>
                <a:latin typeface="Times New Roman" panose="02020603050405020304" pitchFamily="18" charset="0"/>
                <a:cs typeface="Times New Roman" panose="02020603050405020304" pitchFamily="18" charset="0"/>
              </a:rPr>
              <a:t>one independent </a:t>
            </a:r>
            <a:r>
              <a:rPr lang="en-US" sz="2800" dirty="0">
                <a:solidFill>
                  <a:srgbClr val="000000"/>
                </a:solidFill>
                <a:latin typeface="Times New Roman" panose="02020603050405020304" pitchFamily="18" charset="0"/>
                <a:cs typeface="Times New Roman" panose="02020603050405020304" pitchFamily="18" charset="0"/>
              </a:rPr>
              <a:t>variable, called the </a:t>
            </a:r>
            <a:r>
              <a:rPr lang="en-US" sz="2800" dirty="0" smtClean="0">
                <a:solidFill>
                  <a:srgbClr val="000000"/>
                </a:solidFill>
                <a:latin typeface="Times New Roman" panose="02020603050405020304" pitchFamily="18" charset="0"/>
                <a:cs typeface="Times New Roman" panose="02020603050405020304" pitchFamily="18" charset="0"/>
              </a:rPr>
              <a:t>experimental variable</a:t>
            </a:r>
            <a:r>
              <a:rPr lang="en-US" sz="2800" dirty="0">
                <a:solidFill>
                  <a:srgbClr val="000000"/>
                </a:solidFill>
                <a:latin typeface="Times New Roman" panose="02020603050405020304" pitchFamily="18" charset="0"/>
                <a:cs typeface="Times New Roman" panose="02020603050405020304" pitchFamily="18" charset="0"/>
              </a:rPr>
              <a:t>, is deliberately manipulated or varied by </a:t>
            </a:r>
            <a:r>
              <a:rPr lang="en-US" sz="2800" dirty="0" smtClean="0">
                <a:solidFill>
                  <a:srgbClr val="000000"/>
                </a:solidFill>
                <a:latin typeface="Times New Roman" panose="02020603050405020304" pitchFamily="18" charset="0"/>
                <a:cs typeface="Times New Roman" panose="02020603050405020304" pitchFamily="18" charset="0"/>
              </a:rPr>
              <a:t>the researcher.</a:t>
            </a:r>
          </a:p>
          <a:p>
            <a:pPr algn="just"/>
            <a:r>
              <a:rPr lang="en-US" sz="2800" b="1" dirty="0">
                <a:solidFill>
                  <a:srgbClr val="FF0000"/>
                </a:solidFill>
                <a:latin typeface="Times New Roman" panose="02020603050405020304" pitchFamily="18" charset="0"/>
                <a:cs typeface="Times New Roman" panose="02020603050405020304" pitchFamily="18" charset="0"/>
              </a:rPr>
              <a:t>Independent Variable</a:t>
            </a:r>
            <a:r>
              <a:rPr lang="en-US" sz="2800" dirty="0">
                <a:latin typeface="Times New Roman" panose="02020603050405020304" pitchFamily="18" charset="0"/>
                <a:cs typeface="Times New Roman" panose="02020603050405020304" pitchFamily="18" charset="0"/>
              </a:rPr>
              <a:t>-experimental or treatment </a:t>
            </a:r>
            <a:r>
              <a:rPr lang="en-US" sz="2800" dirty="0" smtClean="0">
                <a:latin typeface="Times New Roman" panose="02020603050405020304" pitchFamily="18" charset="0"/>
                <a:cs typeface="Times New Roman" panose="02020603050405020304" pitchFamily="18" charset="0"/>
              </a:rPr>
              <a:t>variable (it </a:t>
            </a:r>
            <a:r>
              <a:rPr lang="en-US" sz="2800" dirty="0">
                <a:latin typeface="Times New Roman" panose="02020603050405020304" pitchFamily="18" charset="0"/>
                <a:cs typeface="Times New Roman" panose="02020603050405020304" pitchFamily="18" charset="0"/>
              </a:rPr>
              <a:t>is the cause)</a:t>
            </a:r>
          </a:p>
          <a:p>
            <a:pPr marL="0" indent="0" algn="just">
              <a:buNone/>
            </a:pPr>
            <a:r>
              <a:rPr lang="en-US" sz="2800" dirty="0">
                <a:latin typeface="Times New Roman" panose="02020603050405020304" pitchFamily="18" charset="0"/>
                <a:cs typeface="Times New Roman" panose="02020603050405020304" pitchFamily="18" charset="0"/>
              </a:rPr>
              <a:t>-what we are studying</a:t>
            </a:r>
          </a:p>
          <a:p>
            <a:pPr marL="0" indent="0" algn="just">
              <a:buNone/>
            </a:pPr>
            <a:r>
              <a:rPr lang="en-US" sz="2800" dirty="0">
                <a:latin typeface="Times New Roman" panose="02020603050405020304" pitchFamily="18" charset="0"/>
                <a:cs typeface="Times New Roman" panose="02020603050405020304" pitchFamily="18" charset="0"/>
              </a:rPr>
              <a:t>-it is what we are manipulating in our study</a:t>
            </a:r>
          </a:p>
          <a:p>
            <a:pPr algn="just"/>
            <a:r>
              <a:rPr lang="en-US" sz="2800" b="1" dirty="0">
                <a:solidFill>
                  <a:srgbClr val="FF0000"/>
                </a:solidFill>
                <a:latin typeface="Times New Roman" panose="02020603050405020304" pitchFamily="18" charset="0"/>
                <a:cs typeface="Times New Roman" panose="02020603050405020304" pitchFamily="18" charset="0"/>
              </a:rPr>
              <a:t>Dependent </a:t>
            </a:r>
            <a:r>
              <a:rPr lang="en-US" sz="2800" b="1" dirty="0" smtClean="0">
                <a:solidFill>
                  <a:srgbClr val="FF0000"/>
                </a:solidFill>
                <a:latin typeface="Times New Roman" panose="02020603050405020304" pitchFamily="18" charset="0"/>
                <a:cs typeface="Times New Roman" panose="02020603050405020304" pitchFamily="18" charset="0"/>
              </a:rPr>
              <a:t>Variable- </a:t>
            </a:r>
            <a:r>
              <a:rPr lang="en-US" sz="2800" dirty="0">
                <a:latin typeface="Times New Roman" panose="02020603050405020304" pitchFamily="18" charset="0"/>
                <a:cs typeface="Times New Roman" panose="02020603050405020304" pitchFamily="18" charset="0"/>
              </a:rPr>
              <a:t>what is measured to assess </a:t>
            </a:r>
            <a:r>
              <a:rPr lang="en-US" sz="2800" dirty="0" smtClean="0">
                <a:latin typeface="Times New Roman" panose="02020603050405020304" pitchFamily="18" charset="0"/>
                <a:cs typeface="Times New Roman" panose="02020603050405020304" pitchFamily="18" charset="0"/>
              </a:rPr>
              <a:t>the effects </a:t>
            </a:r>
            <a:r>
              <a:rPr lang="en-US" sz="2800" dirty="0">
                <a:latin typeface="Times New Roman" panose="02020603050405020304" pitchFamily="18" charset="0"/>
                <a:cs typeface="Times New Roman" panose="02020603050405020304" pitchFamily="18" charset="0"/>
              </a:rPr>
              <a:t>of the independent variable</a:t>
            </a:r>
          </a:p>
          <a:p>
            <a:pPr marL="0" indent="0" algn="just">
              <a:buNone/>
            </a:pPr>
            <a:r>
              <a:rPr lang="en-US" sz="2800" dirty="0">
                <a:latin typeface="Times New Roman" panose="02020603050405020304" pitchFamily="18" charset="0"/>
                <a:cs typeface="Times New Roman" panose="02020603050405020304" pitchFamily="18" charset="0"/>
              </a:rPr>
              <a:t>-it is thought to be </a:t>
            </a:r>
            <a:r>
              <a:rPr lang="en-US" sz="2800" dirty="0" smtClean="0">
                <a:latin typeface="Times New Roman" panose="02020603050405020304" pitchFamily="18" charset="0"/>
                <a:cs typeface="Times New Roman" panose="02020603050405020304" pitchFamily="18" charset="0"/>
              </a:rPr>
              <a:t>dependent </a:t>
            </a:r>
            <a:r>
              <a:rPr lang="en-US" sz="2800" dirty="0">
                <a:latin typeface="Times New Roman" panose="02020603050405020304" pitchFamily="18" charset="0"/>
                <a:cs typeface="Times New Roman" panose="02020603050405020304" pitchFamily="18" charset="0"/>
              </a:rPr>
              <a:t>on </a:t>
            </a:r>
            <a:r>
              <a:rPr lang="en-US" sz="2800" dirty="0" smtClean="0">
                <a:latin typeface="Times New Roman" panose="02020603050405020304" pitchFamily="18" charset="0"/>
                <a:cs typeface="Times New Roman" panose="02020603050405020304" pitchFamily="18" charset="0"/>
              </a:rPr>
              <a:t>the independent </a:t>
            </a:r>
            <a:r>
              <a:rPr lang="en-US" sz="2800" dirty="0">
                <a:latin typeface="Times New Roman" panose="02020603050405020304" pitchFamily="18" charset="0"/>
                <a:cs typeface="Times New Roman" panose="02020603050405020304" pitchFamily="18" charset="0"/>
              </a:rPr>
              <a:t>variable</a:t>
            </a:r>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3/13/2020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20</a:t>
            </a:fld>
            <a:endParaRPr lang="en-US" altLang="en-US"/>
          </a:p>
        </p:txBody>
      </p:sp>
    </p:spTree>
    <p:extLst>
      <p:ext uri="{BB962C8B-B14F-4D97-AF65-F5344CB8AC3E}">
        <p14:creationId xmlns:p14="http://schemas.microsoft.com/office/powerpoint/2010/main" val="23173573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609600"/>
            <a:ext cx="7772400" cy="554182"/>
          </a:xfrm>
        </p:spPr>
        <p:txBody>
          <a:bodyPr/>
          <a:lstStyle/>
          <a:p>
            <a:pPr eaLnBrk="1" hangingPunct="1"/>
            <a:r>
              <a:rPr lang="en-US" b="1" dirty="0" smtClean="0">
                <a:solidFill>
                  <a:srgbClr val="3514AC"/>
                </a:solidFill>
              </a:rPr>
              <a:t> Quasi-Experiments</a:t>
            </a:r>
          </a:p>
        </p:txBody>
      </p:sp>
      <p:sp>
        <p:nvSpPr>
          <p:cNvPr id="22531" name="Rectangle 3"/>
          <p:cNvSpPr>
            <a:spLocks noGrp="1" noChangeArrowheads="1"/>
          </p:cNvSpPr>
          <p:nvPr>
            <p:ph type="body" idx="1"/>
          </p:nvPr>
        </p:nvSpPr>
        <p:spPr>
          <a:xfrm>
            <a:off x="367145" y="1163782"/>
            <a:ext cx="8610600" cy="4932218"/>
          </a:xfrm>
        </p:spPr>
        <p:txBody>
          <a:bodyPr/>
          <a:lstStyle/>
          <a:p>
            <a:pPr eaLnBrk="1" hangingPunct="1"/>
            <a:r>
              <a:rPr lang="en-US" sz="2800" dirty="0" smtClean="0">
                <a:latin typeface="Times New Roman" panose="02020603050405020304" pitchFamily="18" charset="0"/>
                <a:cs typeface="Times New Roman" panose="02020603050405020304" pitchFamily="18" charset="0"/>
              </a:rPr>
              <a:t>Quasi-experiments are just like experiments except for one thing.</a:t>
            </a:r>
          </a:p>
          <a:p>
            <a:pPr eaLnBrk="1" hangingPunct="1"/>
            <a:r>
              <a:rPr lang="en-US" sz="2800" dirty="0" smtClean="0">
                <a:latin typeface="Times New Roman" panose="02020603050405020304" pitchFamily="18" charset="0"/>
                <a:cs typeface="Times New Roman" panose="02020603050405020304" pitchFamily="18" charset="0"/>
              </a:rPr>
              <a:t>They </a:t>
            </a:r>
            <a:r>
              <a:rPr lang="en-US" sz="2800" b="1" dirty="0" smtClean="0">
                <a:latin typeface="Times New Roman" panose="02020603050405020304" pitchFamily="18" charset="0"/>
                <a:cs typeface="Times New Roman" panose="02020603050405020304" pitchFamily="18" charset="0"/>
              </a:rPr>
              <a:t>violate</a:t>
            </a:r>
            <a:r>
              <a:rPr lang="en-US" sz="2800" dirty="0" smtClean="0">
                <a:latin typeface="Times New Roman" panose="02020603050405020304" pitchFamily="18" charset="0"/>
                <a:cs typeface="Times New Roman" panose="02020603050405020304" pitchFamily="18" charset="0"/>
              </a:rPr>
              <a:t> the condition of random assignment of test subjects to treatment and control groups.</a:t>
            </a:r>
          </a:p>
          <a:p>
            <a:pPr eaLnBrk="1" hangingPunct="1">
              <a:lnSpc>
                <a:spcPct val="90000"/>
              </a:lnSpc>
            </a:pPr>
            <a:r>
              <a:rPr lang="en-US" sz="2800" dirty="0">
                <a:latin typeface="Times New Roman" panose="02020603050405020304" pitchFamily="18" charset="0"/>
                <a:cs typeface="Times New Roman" panose="02020603050405020304" pitchFamily="18" charset="0"/>
              </a:rPr>
              <a:t>There are two main reasons why researchers fail to achieve the random assignment assumption:</a:t>
            </a:r>
          </a:p>
          <a:p>
            <a:pPr lvl="1" eaLnBrk="1" hangingPunct="1">
              <a:lnSpc>
                <a:spcPct val="90000"/>
              </a:lnSpc>
            </a:pPr>
            <a:r>
              <a:rPr lang="en-US" sz="2800" dirty="0">
                <a:latin typeface="Times New Roman" panose="02020603050405020304" pitchFamily="18" charset="0"/>
                <a:cs typeface="Times New Roman" panose="02020603050405020304" pitchFamily="18" charset="0"/>
              </a:rPr>
              <a:t>It is difficult or impossible to achieve random assignment </a:t>
            </a:r>
          </a:p>
          <a:p>
            <a:pPr lvl="1" eaLnBrk="1" hangingPunct="1">
              <a:lnSpc>
                <a:spcPct val="90000"/>
              </a:lnSpc>
            </a:pPr>
            <a:r>
              <a:rPr lang="en-US" sz="2800" dirty="0">
                <a:latin typeface="Times New Roman" panose="02020603050405020304" pitchFamily="18" charset="0"/>
                <a:cs typeface="Times New Roman" panose="02020603050405020304" pitchFamily="18" charset="0"/>
              </a:rPr>
              <a:t>There are ethical reasons for assigning some participants to the treatment group</a:t>
            </a:r>
          </a:p>
          <a:p>
            <a:pPr marL="0" indent="0" eaLnBrk="1" hangingPunct="1">
              <a:buNone/>
            </a:pPr>
            <a:endParaRPr lang="en-US" dirty="0" smtClean="0"/>
          </a:p>
        </p:txBody>
      </p:sp>
    </p:spTree>
    <p:extLst>
      <p:ext uri="{BB962C8B-B14F-4D97-AF65-F5344CB8AC3E}">
        <p14:creationId xmlns:p14="http://schemas.microsoft.com/office/powerpoint/2010/main" val="38712602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74650" y="450273"/>
            <a:ext cx="8506114" cy="4572000"/>
          </a:xfrm>
        </p:spPr>
        <p:txBody>
          <a:bodyPr/>
          <a:lstStyle/>
          <a:p>
            <a:pPr marL="0" indent="0">
              <a:buNone/>
            </a:pPr>
            <a:r>
              <a:rPr lang="en-US" sz="2800" b="1" dirty="0">
                <a:solidFill>
                  <a:srgbClr val="000000"/>
                </a:solidFill>
                <a:latin typeface="Comic Sans MS" panose="030F0702030302020204" pitchFamily="66" charset="0"/>
              </a:rPr>
              <a:t>Types of </a:t>
            </a:r>
            <a:r>
              <a:rPr lang="en-US" sz="2800" b="1" dirty="0" smtClean="0">
                <a:solidFill>
                  <a:srgbClr val="000000"/>
                </a:solidFill>
                <a:latin typeface="Comic Sans MS" panose="030F0702030302020204" pitchFamily="66" charset="0"/>
              </a:rPr>
              <a:t>research based on Mode </a:t>
            </a:r>
            <a:r>
              <a:rPr lang="en-US" sz="2800" b="1" dirty="0">
                <a:solidFill>
                  <a:srgbClr val="000000"/>
                </a:solidFill>
                <a:latin typeface="Comic Sans MS" panose="030F0702030302020204" pitchFamily="66" charset="0"/>
              </a:rPr>
              <a:t>of enquiry </a:t>
            </a:r>
            <a:r>
              <a:rPr lang="en-US" sz="2800" b="1" dirty="0" smtClean="0">
                <a:solidFill>
                  <a:srgbClr val="000000"/>
                </a:solidFill>
                <a:latin typeface="Comic Sans MS" panose="030F0702030302020204" pitchFamily="66" charset="0"/>
              </a:rPr>
              <a:t>perspective</a:t>
            </a:r>
          </a:p>
          <a:p>
            <a:endParaRPr lang="en-US" b="1" dirty="0" smtClean="0"/>
          </a:p>
          <a:p>
            <a:r>
              <a:rPr lang="en-US" b="1" dirty="0" smtClean="0">
                <a:solidFill>
                  <a:srgbClr val="3514AC"/>
                </a:solidFill>
              </a:rPr>
              <a:t>Quantitative </a:t>
            </a:r>
            <a:r>
              <a:rPr lang="en-US" b="1" dirty="0">
                <a:solidFill>
                  <a:srgbClr val="3514AC"/>
                </a:solidFill>
              </a:rPr>
              <a:t>research (structured research</a:t>
            </a:r>
            <a:r>
              <a:rPr lang="en-US" b="1" dirty="0" smtClean="0">
                <a:solidFill>
                  <a:srgbClr val="3514AC"/>
                </a:solidFill>
              </a:rPr>
              <a:t>)</a:t>
            </a:r>
          </a:p>
          <a:p>
            <a:r>
              <a:rPr lang="en-US" b="1" dirty="0">
                <a:solidFill>
                  <a:srgbClr val="3514AC"/>
                </a:solidFill>
              </a:rPr>
              <a:t>Qualitative research (unstructured</a:t>
            </a:r>
            <a:r>
              <a:rPr lang="en-US" b="1" dirty="0" smtClean="0">
                <a:solidFill>
                  <a:srgbClr val="3514AC"/>
                </a:solidFill>
              </a:rPr>
              <a:t>)</a:t>
            </a:r>
            <a:endParaRPr lang="en-US" b="1" dirty="0">
              <a:solidFill>
                <a:srgbClr val="3514AC"/>
              </a:solidFill>
            </a:endParaRPr>
          </a:p>
          <a:p>
            <a:endParaRPr lang="en-US" dirty="0"/>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3/13/2020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22</a:t>
            </a:fld>
            <a:endParaRPr lang="en-US" altLang="en-US"/>
          </a:p>
        </p:txBody>
      </p:sp>
    </p:spTree>
    <p:extLst>
      <p:ext uri="{BB962C8B-B14F-4D97-AF65-F5344CB8AC3E}">
        <p14:creationId xmlns:p14="http://schemas.microsoft.com/office/powerpoint/2010/main" val="15168637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6300" y="343911"/>
            <a:ext cx="7772400" cy="880394"/>
          </a:xfrm>
        </p:spPr>
        <p:txBody>
          <a:bodyPr/>
          <a:lstStyle/>
          <a:p>
            <a:pPr lvl="0" eaLnBrk="1" hangingPunct="1"/>
            <a:r>
              <a:rPr lang="en-US" sz="2600" b="1" dirty="0" smtClean="0">
                <a:solidFill>
                  <a:srgbClr val="0A3250"/>
                </a:solidFill>
                <a:latin typeface="Times New Roman" panose="02020603050405020304" pitchFamily="18" charset="0"/>
                <a:ea typeface="SimSun"/>
                <a:cs typeface="Times New Roman" panose="02020603050405020304" pitchFamily="18" charset="0"/>
              </a:rPr>
              <a:t> </a:t>
            </a:r>
            <a:r>
              <a:rPr lang="en-US" sz="2800" b="1" dirty="0" smtClean="0">
                <a:solidFill>
                  <a:srgbClr val="3514AC"/>
                </a:solidFill>
                <a:latin typeface="Times New Roman" panose="02020603050405020304" pitchFamily="18" charset="0"/>
                <a:ea typeface="SimSun"/>
                <a:cs typeface="Times New Roman" panose="02020603050405020304" pitchFamily="18" charset="0"/>
              </a:rPr>
              <a:t>Quantitative </a:t>
            </a:r>
            <a:r>
              <a:rPr lang="en-US" sz="2800" b="1" dirty="0">
                <a:solidFill>
                  <a:srgbClr val="3514AC"/>
                </a:solidFill>
                <a:latin typeface="Times New Roman" panose="02020603050405020304" pitchFamily="18" charset="0"/>
                <a:ea typeface="SimSun"/>
                <a:cs typeface="Times New Roman" panose="02020603050405020304" pitchFamily="18" charset="0"/>
              </a:rPr>
              <a:t>research</a:t>
            </a:r>
            <a:r>
              <a:rPr lang="en-US" sz="2600" b="1" dirty="0">
                <a:solidFill>
                  <a:srgbClr val="0A3250"/>
                </a:solidFill>
                <a:latin typeface="Times New Roman" panose="02020603050405020304" pitchFamily="18" charset="0"/>
                <a:ea typeface="SimSun"/>
                <a:cs typeface="Times New Roman" panose="02020603050405020304" pitchFamily="18" charset="0"/>
              </a:rPr>
              <a:t/>
            </a:r>
            <a:br>
              <a:rPr lang="en-US" sz="2600" b="1" dirty="0">
                <a:solidFill>
                  <a:srgbClr val="0A3250"/>
                </a:solidFill>
                <a:latin typeface="Times New Roman" panose="02020603050405020304" pitchFamily="18" charset="0"/>
                <a:ea typeface="SimSun"/>
                <a:cs typeface="Times New Roman" panose="02020603050405020304" pitchFamily="18" charset="0"/>
              </a:rPr>
            </a:br>
            <a:endParaRPr lang="en-US" dirty="0"/>
          </a:p>
        </p:txBody>
      </p:sp>
      <p:sp>
        <p:nvSpPr>
          <p:cNvPr id="3" name="Content Placeholder 2"/>
          <p:cNvSpPr>
            <a:spLocks noGrp="1"/>
          </p:cNvSpPr>
          <p:nvPr>
            <p:ph sz="quarter" idx="1"/>
          </p:nvPr>
        </p:nvSpPr>
        <p:spPr>
          <a:xfrm>
            <a:off x="146050" y="557463"/>
            <a:ext cx="8817476" cy="4572000"/>
          </a:xfrm>
        </p:spPr>
        <p:txBody>
          <a:bodyPr/>
          <a:lstStyle/>
          <a:p>
            <a:pPr marL="342900" lvl="0" indent="-342900" algn="just" eaLnBrk="1" hangingPunct="1">
              <a:spcBef>
                <a:spcPct val="20000"/>
              </a:spcBef>
              <a:buClrTx/>
              <a:buSzTx/>
              <a:buFontTx/>
              <a:buChar char="•"/>
            </a:pPr>
            <a:r>
              <a:rPr lang="en-US" sz="2400" b="1" dirty="0">
                <a:solidFill>
                  <a:srgbClr val="000000"/>
                </a:solidFill>
                <a:latin typeface="Times New Roman" panose="02020603050405020304" pitchFamily="18" charset="0"/>
                <a:ea typeface="SimSun"/>
                <a:cs typeface="Times New Roman" panose="02020603050405020304" pitchFamily="18" charset="0"/>
              </a:rPr>
              <a:t>Quantitative research </a:t>
            </a:r>
            <a:r>
              <a:rPr lang="en-US" sz="2400" dirty="0">
                <a:solidFill>
                  <a:srgbClr val="000000"/>
                </a:solidFill>
                <a:latin typeface="Times New Roman" panose="02020603050405020304" pitchFamily="18" charset="0"/>
                <a:ea typeface="SimSun"/>
                <a:cs typeface="Times New Roman" panose="02020603050405020304" pitchFamily="18" charset="0"/>
              </a:rPr>
              <a:t>is a more logical and data-led approach which provides a measure of what people think from a statistical and numerical point of view. For example, if you wanted to know how many of your customers support a proposed change in your products or service and how strongly (on a scale) they support it.</a:t>
            </a:r>
          </a:p>
          <a:p>
            <a:pPr marL="342900" lvl="0" indent="-342900" algn="just" eaLnBrk="1" hangingPunct="1">
              <a:spcBef>
                <a:spcPct val="20000"/>
              </a:spcBef>
              <a:buClrTx/>
              <a:buSzTx/>
              <a:buFontTx/>
              <a:buChar char="•"/>
            </a:pPr>
            <a:r>
              <a:rPr lang="en-US" sz="2400" b="1" dirty="0">
                <a:solidFill>
                  <a:srgbClr val="000000"/>
                </a:solidFill>
                <a:latin typeface="Times New Roman" panose="02020603050405020304" pitchFamily="18" charset="0"/>
                <a:ea typeface="SimSun"/>
                <a:cs typeface="Times New Roman" panose="02020603050405020304" pitchFamily="18" charset="0"/>
              </a:rPr>
              <a:t>Quantitative research </a:t>
            </a:r>
            <a:r>
              <a:rPr lang="en-US" sz="2400" dirty="0">
                <a:solidFill>
                  <a:srgbClr val="000000"/>
                </a:solidFill>
                <a:latin typeface="Times New Roman" panose="02020603050405020304" pitchFamily="18" charset="0"/>
                <a:ea typeface="SimSun"/>
                <a:cs typeface="Times New Roman" panose="02020603050405020304" pitchFamily="18" charset="0"/>
              </a:rPr>
              <a:t>largely uses methods such as questionnaires and surveys with set questions and answers that respondents tick from a predefined selection. Answers can be measured in strengths of feeling such as ‘strongly agree’ ‘disagree’ or numbers such as scales out of 10</a:t>
            </a:r>
            <a:r>
              <a:rPr lang="en-US" sz="2400" dirty="0" smtClean="0">
                <a:solidFill>
                  <a:srgbClr val="000000"/>
                </a:solidFill>
                <a:latin typeface="Times New Roman" panose="02020603050405020304" pitchFamily="18" charset="0"/>
                <a:ea typeface="SimSun"/>
                <a:cs typeface="Times New Roman" panose="02020603050405020304" pitchFamily="18" charset="0"/>
              </a:rPr>
              <a:t>.</a:t>
            </a:r>
          </a:p>
          <a:p>
            <a:pPr marL="342900" lvl="0" indent="-342900" algn="just" eaLnBrk="1" hangingPunct="1">
              <a:spcBef>
                <a:spcPct val="20000"/>
              </a:spcBef>
              <a:buClrTx/>
              <a:buSzTx/>
              <a:buFontTx/>
              <a:buChar char="•"/>
            </a:pPr>
            <a:r>
              <a:rPr lang="en-US" sz="2400" b="1" dirty="0">
                <a:solidFill>
                  <a:srgbClr val="000000"/>
                </a:solidFill>
                <a:latin typeface="Times New Roman" panose="02020603050405020304" pitchFamily="18" charset="0"/>
                <a:ea typeface="SimSun"/>
                <a:cs typeface="Times New Roman" panose="02020603050405020304" pitchFamily="18" charset="0"/>
              </a:rPr>
              <a:t>Quantitative research </a:t>
            </a:r>
            <a:r>
              <a:rPr lang="en-US" sz="2400" dirty="0">
                <a:solidFill>
                  <a:srgbClr val="000000"/>
                </a:solidFill>
                <a:latin typeface="Times New Roman" panose="02020603050405020304" pitchFamily="18" charset="0"/>
                <a:ea typeface="SimSun"/>
                <a:cs typeface="Times New Roman" panose="02020603050405020304" pitchFamily="18" charset="0"/>
              </a:rPr>
              <a:t>aim to measure the quantity or amount and compares it with past records and tries to project for future period</a:t>
            </a:r>
          </a:p>
          <a:p>
            <a:pPr marL="0" lvl="0" indent="0" algn="just" eaLnBrk="1" hangingPunct="1">
              <a:spcBef>
                <a:spcPct val="20000"/>
              </a:spcBef>
              <a:buClrTx/>
              <a:buSzTx/>
              <a:buNone/>
            </a:pPr>
            <a:r>
              <a:rPr lang="en-US" sz="2400" dirty="0" smtClean="0">
                <a:solidFill>
                  <a:srgbClr val="000000"/>
                </a:solidFill>
                <a:latin typeface="Times New Roman" panose="02020603050405020304" pitchFamily="18" charset="0"/>
                <a:ea typeface="SimSun"/>
                <a:cs typeface="Times New Roman" panose="02020603050405020304" pitchFamily="18" charset="0"/>
              </a:rPr>
              <a:t>    If </a:t>
            </a:r>
            <a:r>
              <a:rPr lang="en-US" sz="2400" dirty="0">
                <a:solidFill>
                  <a:srgbClr val="000000"/>
                </a:solidFill>
                <a:latin typeface="Times New Roman" panose="02020603050405020304" pitchFamily="18" charset="0"/>
                <a:ea typeface="SimSun"/>
                <a:cs typeface="Times New Roman" panose="02020603050405020304" pitchFamily="18" charset="0"/>
              </a:rPr>
              <a:t>you want to get inside your customers’ minds you need to do qualitative research. Face-to-face interviews and focus groups can provide valuable insights into your products, your market and your customers.</a:t>
            </a:r>
          </a:p>
          <a:p>
            <a:pPr marL="342900" lvl="0" indent="-342900" algn="just" eaLnBrk="1" hangingPunct="1">
              <a:spcBef>
                <a:spcPct val="20000"/>
              </a:spcBef>
              <a:buClrTx/>
              <a:buSzTx/>
              <a:buFontTx/>
              <a:buChar char="•"/>
            </a:pPr>
            <a:endParaRPr lang="en-US" sz="2000" dirty="0">
              <a:solidFill>
                <a:srgbClr val="000000"/>
              </a:solidFill>
              <a:latin typeface="Times New Roman" panose="02020603050405020304" pitchFamily="18" charset="0"/>
              <a:ea typeface="SimSun"/>
              <a:cs typeface="Times New Roman" panose="02020603050405020304" pitchFamily="18" charset="0"/>
            </a:endParaRP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3/13/2020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23</a:t>
            </a:fld>
            <a:endParaRPr lang="en-US" altLang="en-US"/>
          </a:p>
        </p:txBody>
      </p:sp>
    </p:spTree>
    <p:extLst>
      <p:ext uri="{BB962C8B-B14F-4D97-AF65-F5344CB8AC3E}">
        <p14:creationId xmlns:p14="http://schemas.microsoft.com/office/powerpoint/2010/main" val="40083751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916488"/>
          </a:xfrm>
        </p:spPr>
        <p:txBody>
          <a:bodyPr/>
          <a:lstStyle/>
          <a:p>
            <a:pPr lvl="0" eaLnBrk="1" hangingPunct="1"/>
            <a:r>
              <a:rPr lang="en-US" sz="2600" b="1" dirty="0" smtClean="0">
                <a:solidFill>
                  <a:srgbClr val="0A3250"/>
                </a:solidFill>
                <a:latin typeface="Times New Roman" panose="02020603050405020304" pitchFamily="18" charset="0"/>
                <a:ea typeface="SimSun"/>
                <a:cs typeface="Times New Roman" panose="02020603050405020304" pitchFamily="18" charset="0"/>
              </a:rPr>
              <a:t>Research </a:t>
            </a:r>
            <a:r>
              <a:rPr lang="en-US" sz="2600" b="1" dirty="0">
                <a:solidFill>
                  <a:srgbClr val="0A3250"/>
                </a:solidFill>
                <a:latin typeface="Times New Roman" panose="02020603050405020304" pitchFamily="18" charset="0"/>
                <a:ea typeface="SimSun"/>
                <a:cs typeface="Times New Roman" panose="02020603050405020304" pitchFamily="18" charset="0"/>
              </a:rPr>
              <a:t>approaches</a:t>
            </a:r>
            <a:br>
              <a:rPr lang="en-US" sz="2600" b="1" dirty="0">
                <a:solidFill>
                  <a:srgbClr val="0A3250"/>
                </a:solidFill>
                <a:latin typeface="Times New Roman" panose="02020603050405020304" pitchFamily="18" charset="0"/>
                <a:ea typeface="SimSun"/>
                <a:cs typeface="Times New Roman" panose="02020603050405020304" pitchFamily="18" charset="0"/>
              </a:rPr>
            </a:br>
            <a:endParaRPr lang="en-US" dirty="0"/>
          </a:p>
        </p:txBody>
      </p:sp>
      <p:sp>
        <p:nvSpPr>
          <p:cNvPr id="3" name="Content Placeholder 2"/>
          <p:cNvSpPr>
            <a:spLocks noGrp="1"/>
          </p:cNvSpPr>
          <p:nvPr>
            <p:ph sz="quarter" idx="1"/>
          </p:nvPr>
        </p:nvSpPr>
        <p:spPr>
          <a:xfrm>
            <a:off x="276726" y="569495"/>
            <a:ext cx="8686800" cy="4572000"/>
          </a:xfrm>
        </p:spPr>
        <p:txBody>
          <a:bodyPr/>
          <a:lstStyle/>
          <a:p>
            <a:pPr marL="342900" lvl="0" indent="-342900" eaLnBrk="1" hangingPunct="1">
              <a:lnSpc>
                <a:spcPct val="90000"/>
              </a:lnSpc>
              <a:spcBef>
                <a:spcPct val="20000"/>
              </a:spcBef>
              <a:buClrTx/>
              <a:buSzTx/>
              <a:buFontTx/>
              <a:buChar char="•"/>
            </a:pPr>
            <a:r>
              <a:rPr lang="en-US" sz="2400" dirty="0" smtClean="0">
                <a:solidFill>
                  <a:srgbClr val="000000"/>
                </a:solidFill>
                <a:latin typeface="Times New Roman" panose="02020603050405020304" pitchFamily="18" charset="0"/>
                <a:ea typeface="SimSun"/>
                <a:cs typeface="Times New Roman" panose="02020603050405020304" pitchFamily="18" charset="0"/>
              </a:rPr>
              <a:t>Quantitative </a:t>
            </a:r>
            <a:r>
              <a:rPr lang="en-US" sz="2400" dirty="0">
                <a:solidFill>
                  <a:srgbClr val="000000"/>
                </a:solidFill>
                <a:latin typeface="Times New Roman" panose="02020603050405020304" pitchFamily="18" charset="0"/>
                <a:ea typeface="SimSun"/>
                <a:cs typeface="Times New Roman" panose="02020603050405020304" pitchFamily="18" charset="0"/>
              </a:rPr>
              <a:t>approach can be further divided into 3 groups:</a:t>
            </a:r>
          </a:p>
          <a:p>
            <a:pPr marL="342900" lvl="0" indent="-342900" algn="just" eaLnBrk="1" hangingPunct="1">
              <a:lnSpc>
                <a:spcPct val="90000"/>
              </a:lnSpc>
              <a:spcBef>
                <a:spcPct val="20000"/>
              </a:spcBef>
              <a:buClrTx/>
              <a:buSzTx/>
              <a:buFontTx/>
              <a:buChar char="•"/>
            </a:pPr>
            <a:r>
              <a:rPr lang="en-US" sz="2400" b="1" dirty="0">
                <a:solidFill>
                  <a:srgbClr val="000000"/>
                </a:solidFill>
                <a:latin typeface="Times New Roman" panose="02020603050405020304" pitchFamily="18" charset="0"/>
                <a:ea typeface="SimSun"/>
                <a:cs typeface="Times New Roman" panose="02020603050405020304" pitchFamily="18" charset="0"/>
              </a:rPr>
              <a:t>Inferential approach </a:t>
            </a:r>
            <a:r>
              <a:rPr lang="en-US" sz="2400" dirty="0">
                <a:solidFill>
                  <a:srgbClr val="000000"/>
                </a:solidFill>
                <a:latin typeface="Times New Roman" panose="02020603050405020304" pitchFamily="18" charset="0"/>
                <a:ea typeface="SimSun"/>
                <a:cs typeface="Times New Roman" panose="02020603050405020304" pitchFamily="18" charset="0"/>
              </a:rPr>
              <a:t>– infer characteristics of a phenomenon  through collection of data – example CO</a:t>
            </a:r>
            <a:r>
              <a:rPr lang="en-US" sz="2400" baseline="-25000" dirty="0">
                <a:solidFill>
                  <a:srgbClr val="000000"/>
                </a:solidFill>
                <a:latin typeface="Times New Roman" panose="02020603050405020304" pitchFamily="18" charset="0"/>
                <a:ea typeface="SimSun"/>
                <a:cs typeface="Times New Roman" panose="02020603050405020304" pitchFamily="18" charset="0"/>
              </a:rPr>
              <a:t>2</a:t>
            </a:r>
            <a:r>
              <a:rPr lang="en-US" sz="2400" dirty="0">
                <a:solidFill>
                  <a:srgbClr val="000000"/>
                </a:solidFill>
                <a:latin typeface="Times New Roman" panose="02020603050405020304" pitchFamily="18" charset="0"/>
                <a:ea typeface="SimSun"/>
                <a:cs typeface="Times New Roman" panose="02020603050405020304" pitchFamily="18" charset="0"/>
              </a:rPr>
              <a:t> emission.</a:t>
            </a:r>
          </a:p>
          <a:p>
            <a:pPr marL="342900" lvl="0" indent="-342900" algn="just" eaLnBrk="1" hangingPunct="1">
              <a:lnSpc>
                <a:spcPct val="90000"/>
              </a:lnSpc>
              <a:spcBef>
                <a:spcPct val="20000"/>
              </a:spcBef>
              <a:buClrTx/>
              <a:buSzTx/>
              <a:buFontTx/>
              <a:buChar char="•"/>
            </a:pPr>
            <a:r>
              <a:rPr lang="en-US" sz="2400" b="1" dirty="0">
                <a:solidFill>
                  <a:srgbClr val="000000"/>
                </a:solidFill>
                <a:latin typeface="Times New Roman" panose="02020603050405020304" pitchFamily="18" charset="0"/>
                <a:ea typeface="SimSun"/>
                <a:cs typeface="Times New Roman" panose="02020603050405020304" pitchFamily="18" charset="0"/>
              </a:rPr>
              <a:t>Experimental approach </a:t>
            </a:r>
            <a:r>
              <a:rPr lang="en-US" sz="2400" dirty="0">
                <a:solidFill>
                  <a:srgbClr val="000000"/>
                </a:solidFill>
                <a:latin typeface="Times New Roman" panose="02020603050405020304" pitchFamily="18" charset="0"/>
                <a:ea typeface="SimSun"/>
                <a:cs typeface="Times New Roman" panose="02020603050405020304" pitchFamily="18" charset="0"/>
              </a:rPr>
              <a:t>– Researcher deliberately changes some variables to know the causal effect- example – effect of temperature rise on plant growth under open sky.</a:t>
            </a:r>
          </a:p>
          <a:p>
            <a:pPr marL="342900" lvl="0" indent="-342900" algn="just" eaLnBrk="1" hangingPunct="1">
              <a:spcBef>
                <a:spcPct val="20000"/>
              </a:spcBef>
              <a:buClrTx/>
              <a:buSzTx/>
              <a:buFontTx/>
              <a:buChar char="•"/>
            </a:pPr>
            <a:r>
              <a:rPr lang="en-US" sz="2400" b="1" dirty="0">
                <a:solidFill>
                  <a:srgbClr val="000000"/>
                </a:solidFill>
                <a:latin typeface="Times New Roman" panose="02020603050405020304" pitchFamily="18" charset="0"/>
                <a:ea typeface="SimSun"/>
                <a:cs typeface="Times New Roman" panose="02020603050405020304" pitchFamily="18" charset="0"/>
              </a:rPr>
              <a:t>Simulation approach </a:t>
            </a:r>
            <a:r>
              <a:rPr lang="en-US" sz="2400" dirty="0">
                <a:solidFill>
                  <a:srgbClr val="000000"/>
                </a:solidFill>
                <a:latin typeface="Times New Roman" panose="02020603050405020304" pitchFamily="18" charset="0"/>
                <a:ea typeface="SimSun"/>
                <a:cs typeface="Times New Roman" panose="02020603050405020304" pitchFamily="18" charset="0"/>
              </a:rPr>
              <a:t>– Researcher artificially construct an environment and data can be generated. This permits an observation of the dynamic behavior of a system under controlled conditions.</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3/13/2020</a:t>
            </a:fld>
            <a:endParaRPr lang="en-US" dirty="0">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24</a:t>
            </a:fld>
            <a:endParaRPr lang="en-US" altLang="en-US"/>
          </a:p>
        </p:txBody>
      </p:sp>
    </p:spTree>
    <p:extLst>
      <p:ext uri="{BB962C8B-B14F-4D97-AF65-F5344CB8AC3E}">
        <p14:creationId xmlns:p14="http://schemas.microsoft.com/office/powerpoint/2010/main" val="1813807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081346"/>
            <a:ext cx="8793413" cy="4572000"/>
          </a:xfrm>
        </p:spPr>
        <p:txBody>
          <a:bodyPr/>
          <a:lstStyle/>
          <a:p>
            <a:pPr marL="342900" lvl="0" indent="-342900" algn="just" eaLnBrk="1" hangingPunct="1">
              <a:spcBef>
                <a:spcPct val="20000"/>
              </a:spcBef>
              <a:buClrTx/>
              <a:buSzTx/>
              <a:buFontTx/>
              <a:buChar char="•"/>
            </a:pPr>
            <a:r>
              <a:rPr lang="en-US" sz="2400" b="1" dirty="0" smtClean="0">
                <a:solidFill>
                  <a:srgbClr val="000000"/>
                </a:solidFill>
                <a:latin typeface="Times New Roman" panose="02020603050405020304" pitchFamily="18" charset="0"/>
                <a:ea typeface="SimSun"/>
                <a:cs typeface="Times New Roman" panose="02020603050405020304" pitchFamily="18" charset="0"/>
              </a:rPr>
              <a:t>Unlike </a:t>
            </a:r>
            <a:r>
              <a:rPr lang="en-US" sz="2400" b="1" dirty="0">
                <a:solidFill>
                  <a:srgbClr val="000000"/>
                </a:solidFill>
                <a:latin typeface="Times New Roman" panose="02020603050405020304" pitchFamily="18" charset="0"/>
                <a:ea typeface="SimSun"/>
                <a:cs typeface="Times New Roman" panose="02020603050405020304" pitchFamily="18" charset="0"/>
              </a:rPr>
              <a:t>quantitative research </a:t>
            </a:r>
            <a:r>
              <a:rPr lang="en-US" sz="2400" dirty="0">
                <a:solidFill>
                  <a:srgbClr val="000000"/>
                </a:solidFill>
                <a:latin typeface="Times New Roman" panose="02020603050405020304" pitchFamily="18" charset="0"/>
                <a:ea typeface="SimSun"/>
                <a:cs typeface="Times New Roman" panose="02020603050405020304" pitchFamily="18" charset="0"/>
              </a:rPr>
              <a:t>which relies </a:t>
            </a:r>
            <a:r>
              <a:rPr lang="en-US" sz="2400" b="1" dirty="0">
                <a:solidFill>
                  <a:srgbClr val="000000"/>
                </a:solidFill>
                <a:latin typeface="Times New Roman" panose="02020603050405020304" pitchFamily="18" charset="0"/>
                <a:ea typeface="SimSun"/>
                <a:cs typeface="Times New Roman" panose="02020603050405020304" pitchFamily="18" charset="0"/>
              </a:rPr>
              <a:t>on numbers and data</a:t>
            </a:r>
            <a:r>
              <a:rPr lang="en-US" sz="2400" dirty="0">
                <a:solidFill>
                  <a:srgbClr val="000000"/>
                </a:solidFill>
                <a:latin typeface="Times New Roman" panose="02020603050405020304" pitchFamily="18" charset="0"/>
                <a:ea typeface="SimSun"/>
                <a:cs typeface="Times New Roman" panose="02020603050405020304" pitchFamily="18" charset="0"/>
              </a:rPr>
              <a:t>, qualitative research is </a:t>
            </a:r>
            <a:r>
              <a:rPr lang="en-US" sz="2400" b="1" dirty="0">
                <a:solidFill>
                  <a:srgbClr val="000000"/>
                </a:solidFill>
                <a:latin typeface="Times New Roman" panose="02020603050405020304" pitchFamily="18" charset="0"/>
                <a:ea typeface="SimSun"/>
                <a:cs typeface="Times New Roman" panose="02020603050405020304" pitchFamily="18" charset="0"/>
              </a:rPr>
              <a:t>more focused on how people feel, what they think and why they make certain choices</a:t>
            </a:r>
            <a:r>
              <a:rPr lang="en-US" sz="2400" dirty="0">
                <a:solidFill>
                  <a:srgbClr val="000000"/>
                </a:solidFill>
                <a:latin typeface="Times New Roman" panose="02020603050405020304" pitchFamily="18" charset="0"/>
                <a:ea typeface="SimSun"/>
                <a:cs typeface="Times New Roman" panose="02020603050405020304" pitchFamily="18" charset="0"/>
              </a:rPr>
              <a:t>. </a:t>
            </a:r>
            <a:endParaRPr lang="en-US" sz="2400" b="1" dirty="0" smtClean="0">
              <a:solidFill>
                <a:srgbClr val="000000"/>
              </a:solidFill>
              <a:latin typeface="Times New Roman" panose="02020603050405020304" pitchFamily="18" charset="0"/>
              <a:ea typeface="SimSun"/>
              <a:cs typeface="Times New Roman" panose="02020603050405020304" pitchFamily="18" charset="0"/>
            </a:endParaRPr>
          </a:p>
          <a:p>
            <a:pPr marL="342900" lvl="0" indent="-342900" algn="just" eaLnBrk="1" hangingPunct="1">
              <a:spcBef>
                <a:spcPct val="20000"/>
              </a:spcBef>
              <a:buClrTx/>
              <a:buSzTx/>
              <a:buFontTx/>
              <a:buChar char="•"/>
            </a:pPr>
            <a:r>
              <a:rPr lang="en-US" sz="2400" b="1" dirty="0" smtClean="0">
                <a:solidFill>
                  <a:srgbClr val="000000"/>
                </a:solidFill>
                <a:latin typeface="Times New Roman" panose="02020603050405020304" pitchFamily="18" charset="0"/>
                <a:ea typeface="SimSun"/>
                <a:cs typeface="Times New Roman" panose="02020603050405020304" pitchFamily="18" charset="0"/>
              </a:rPr>
              <a:t>Qualitative </a:t>
            </a:r>
            <a:r>
              <a:rPr lang="en-US" sz="2400" b="1" dirty="0">
                <a:solidFill>
                  <a:srgbClr val="000000"/>
                </a:solidFill>
                <a:latin typeface="Times New Roman" panose="02020603050405020304" pitchFamily="18" charset="0"/>
                <a:ea typeface="SimSun"/>
                <a:cs typeface="Times New Roman" panose="02020603050405020304" pitchFamily="18" charset="0"/>
              </a:rPr>
              <a:t>research </a:t>
            </a:r>
            <a:r>
              <a:rPr lang="en-US" sz="2400" dirty="0">
                <a:solidFill>
                  <a:srgbClr val="000000"/>
                </a:solidFill>
                <a:latin typeface="Times New Roman" panose="02020603050405020304" pitchFamily="18" charset="0"/>
                <a:ea typeface="SimSun"/>
                <a:cs typeface="Times New Roman" panose="02020603050405020304" pitchFamily="18" charset="0"/>
              </a:rPr>
              <a:t>is about finding out not just what people think but why they think it. It’s about getting people to talk about their opinions so you can understand their motivations and feelings.</a:t>
            </a:r>
          </a:p>
          <a:p>
            <a:pPr marL="342900" lvl="0" indent="-342900" algn="just" eaLnBrk="1" hangingPunct="1">
              <a:spcBef>
                <a:spcPct val="20000"/>
              </a:spcBef>
              <a:buClrTx/>
              <a:buSzTx/>
              <a:buFontTx/>
              <a:buChar char="•"/>
            </a:pPr>
            <a:r>
              <a:rPr lang="en-US" sz="2400" b="1" dirty="0">
                <a:solidFill>
                  <a:srgbClr val="000000"/>
                </a:solidFill>
                <a:latin typeface="Times New Roman" panose="02020603050405020304" pitchFamily="18" charset="0"/>
                <a:ea typeface="SimSun"/>
                <a:cs typeface="Times New Roman" panose="02020603050405020304" pitchFamily="18" charset="0"/>
              </a:rPr>
              <a:t>Qualitative research </a:t>
            </a:r>
            <a:r>
              <a:rPr lang="en-US" sz="2400" dirty="0">
                <a:solidFill>
                  <a:srgbClr val="000000"/>
                </a:solidFill>
                <a:latin typeface="Times New Roman" panose="02020603050405020304" pitchFamily="18" charset="0"/>
                <a:ea typeface="SimSun"/>
                <a:cs typeface="Times New Roman" panose="02020603050405020304" pitchFamily="18" charset="0"/>
              </a:rPr>
              <a:t>can be valuable when you are developing new products and you want to test reactions and refine your approach.</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3/13/2020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25</a:t>
            </a:fld>
            <a:endParaRPr lang="en-US" altLang="en-US"/>
          </a:p>
        </p:txBody>
      </p:sp>
      <p:sp>
        <p:nvSpPr>
          <p:cNvPr id="6" name="Rectangle 5"/>
          <p:cNvSpPr/>
          <p:nvPr/>
        </p:nvSpPr>
        <p:spPr>
          <a:xfrm>
            <a:off x="1089692" y="20222"/>
            <a:ext cx="6906127" cy="523220"/>
          </a:xfrm>
          <a:prstGeom prst="rect">
            <a:avLst/>
          </a:prstGeom>
        </p:spPr>
        <p:txBody>
          <a:bodyPr wrap="square">
            <a:spAutoFit/>
          </a:bodyPr>
          <a:lstStyle/>
          <a:p>
            <a:pPr lvl="0" algn="ctr"/>
            <a:r>
              <a:rPr lang="en-US" sz="2600" dirty="0" smtClean="0">
                <a:solidFill>
                  <a:srgbClr val="0A3250"/>
                </a:solidFill>
                <a:latin typeface="Times New Roman" panose="02020603050405020304" pitchFamily="18" charset="0"/>
                <a:ea typeface="SimSun"/>
                <a:cs typeface="Times New Roman" panose="02020603050405020304" pitchFamily="18" charset="0"/>
              </a:rPr>
              <a:t> </a:t>
            </a:r>
            <a:r>
              <a:rPr lang="en-US" sz="2600" dirty="0" smtClean="0">
                <a:solidFill>
                  <a:srgbClr val="3514AC"/>
                </a:solidFill>
                <a:latin typeface="Times New Roman" panose="02020603050405020304" pitchFamily="18" charset="0"/>
                <a:ea typeface="SimSun"/>
                <a:cs typeface="Times New Roman" panose="02020603050405020304" pitchFamily="18" charset="0"/>
              </a:rPr>
              <a:t>Qualitative </a:t>
            </a:r>
            <a:r>
              <a:rPr lang="en-US" sz="2800" dirty="0">
                <a:solidFill>
                  <a:srgbClr val="3514AC"/>
                </a:solidFill>
                <a:latin typeface="Times New Roman" panose="02020603050405020304" pitchFamily="18" charset="0"/>
                <a:ea typeface="SimSun"/>
                <a:cs typeface="Times New Roman" panose="02020603050405020304" pitchFamily="18" charset="0"/>
              </a:rPr>
              <a:t>research</a:t>
            </a:r>
            <a:endParaRPr lang="en-US" sz="2600" dirty="0">
              <a:solidFill>
                <a:srgbClr val="3514AC"/>
              </a:solidFill>
              <a:latin typeface="Times New Roman" panose="02020603050405020304" pitchFamily="18" charset="0"/>
              <a:ea typeface="SimSun"/>
              <a:cs typeface="Times New Roman" panose="02020603050405020304" pitchFamily="18" charset="0"/>
            </a:endParaRPr>
          </a:p>
        </p:txBody>
      </p:sp>
    </p:spTree>
    <p:extLst>
      <p:ext uri="{BB962C8B-B14F-4D97-AF65-F5344CB8AC3E}">
        <p14:creationId xmlns:p14="http://schemas.microsoft.com/office/powerpoint/2010/main" val="21047262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3250" y="274638"/>
            <a:ext cx="7772400" cy="1001712"/>
          </a:xfrm>
        </p:spPr>
        <p:txBody>
          <a:bodyPr/>
          <a:lstStyle/>
          <a:p>
            <a:pPr lvl="0" eaLnBrk="1" hangingPunct="1"/>
            <a:r>
              <a:rPr lang="en-US" sz="2600" b="1" dirty="0" smtClean="0">
                <a:solidFill>
                  <a:srgbClr val="0A3250"/>
                </a:solidFill>
                <a:latin typeface="Times New Roman" panose="02020603050405020304" pitchFamily="18" charset="0"/>
                <a:ea typeface="SimSun"/>
                <a:cs typeface="Times New Roman" panose="02020603050405020304" pitchFamily="18" charset="0"/>
              </a:rPr>
              <a:t>Research </a:t>
            </a:r>
            <a:r>
              <a:rPr lang="en-US" sz="2600" b="1" dirty="0">
                <a:solidFill>
                  <a:srgbClr val="0A3250"/>
                </a:solidFill>
                <a:latin typeface="Times New Roman" panose="02020603050405020304" pitchFamily="18" charset="0"/>
                <a:ea typeface="SimSun"/>
                <a:cs typeface="Times New Roman" panose="02020603050405020304" pitchFamily="18" charset="0"/>
              </a:rPr>
              <a:t>processes </a:t>
            </a:r>
            <a:br>
              <a:rPr lang="en-US" sz="2600" b="1" dirty="0">
                <a:solidFill>
                  <a:srgbClr val="0A3250"/>
                </a:solidFill>
                <a:latin typeface="Times New Roman" panose="02020603050405020304" pitchFamily="18" charset="0"/>
                <a:ea typeface="SimSun"/>
                <a:cs typeface="Times New Roman" panose="02020603050405020304" pitchFamily="18" charset="0"/>
              </a:rPr>
            </a:br>
            <a:endParaRPr lang="en-US" dirty="0"/>
          </a:p>
        </p:txBody>
      </p:sp>
      <p:sp>
        <p:nvSpPr>
          <p:cNvPr id="3" name="Content Placeholder 2"/>
          <p:cNvSpPr>
            <a:spLocks noGrp="1"/>
          </p:cNvSpPr>
          <p:nvPr>
            <p:ph sz="quarter" idx="1"/>
          </p:nvPr>
        </p:nvSpPr>
        <p:spPr>
          <a:xfrm>
            <a:off x="374650" y="791536"/>
            <a:ext cx="8600908" cy="4572000"/>
          </a:xfrm>
        </p:spPr>
        <p:txBody>
          <a:bodyPr/>
          <a:lstStyle/>
          <a:p>
            <a:pPr marL="342900" lvl="0" indent="-342900" algn="just" eaLnBrk="1" hangingPunct="1">
              <a:spcBef>
                <a:spcPct val="20000"/>
              </a:spcBef>
              <a:buClrTx/>
              <a:buSzTx/>
              <a:buFontTx/>
              <a:buChar char="•"/>
            </a:pPr>
            <a:r>
              <a:rPr lang="en-US" dirty="0">
                <a:solidFill>
                  <a:srgbClr val="000000"/>
                </a:solidFill>
                <a:latin typeface="Times New Roman" panose="02020603050405020304" pitchFamily="18" charset="0"/>
                <a:ea typeface="SimSun"/>
                <a:cs typeface="Times New Roman" panose="02020603050405020304" pitchFamily="18" charset="0"/>
              </a:rPr>
              <a:t>Research process consists of series of actions or steps necessary to effectively carry out research and the desired sequencing of these steps.</a:t>
            </a:r>
          </a:p>
          <a:p>
            <a:pPr marL="0" lvl="0" indent="0" eaLnBrk="1" hangingPunct="1">
              <a:spcBef>
                <a:spcPct val="20000"/>
              </a:spcBef>
              <a:buClrTx/>
              <a:buSzTx/>
              <a:buNone/>
            </a:pPr>
            <a:r>
              <a:rPr lang="en-US" sz="2800" dirty="0">
                <a:solidFill>
                  <a:srgbClr val="000000"/>
                </a:solidFill>
                <a:latin typeface="Times New Roman" panose="02020603050405020304" pitchFamily="18" charset="0"/>
                <a:ea typeface="SimSun"/>
                <a:cs typeface="Times New Roman" panose="02020603050405020304" pitchFamily="18" charset="0"/>
              </a:rPr>
              <a:t>Research involves the following processes </a:t>
            </a:r>
          </a:p>
          <a:p>
            <a:pPr marL="342900" lvl="0" indent="-342900" eaLnBrk="1" hangingPunct="1">
              <a:spcBef>
                <a:spcPct val="20000"/>
              </a:spcBef>
              <a:buClrTx/>
              <a:buSzTx/>
              <a:buFontTx/>
              <a:buChar char="•"/>
            </a:pPr>
            <a:r>
              <a:rPr lang="en-US" sz="2800" dirty="0">
                <a:solidFill>
                  <a:srgbClr val="000000"/>
                </a:solidFill>
                <a:latin typeface="Times New Roman" panose="02020603050405020304" pitchFamily="18" charset="0"/>
                <a:ea typeface="SimSun"/>
                <a:cs typeface="Times New Roman" panose="02020603050405020304" pitchFamily="18" charset="0"/>
              </a:rPr>
              <a:t> Selecting a broad area of study </a:t>
            </a:r>
          </a:p>
          <a:p>
            <a:pPr marL="342900" lvl="0" indent="-342900" eaLnBrk="1" hangingPunct="1">
              <a:spcBef>
                <a:spcPct val="20000"/>
              </a:spcBef>
              <a:buClrTx/>
              <a:buSzTx/>
              <a:buFontTx/>
              <a:buChar char="•"/>
            </a:pPr>
            <a:r>
              <a:rPr lang="en-US" sz="2800" dirty="0">
                <a:solidFill>
                  <a:srgbClr val="000000"/>
                </a:solidFill>
                <a:latin typeface="Times New Roman" panose="02020603050405020304" pitchFamily="18" charset="0"/>
                <a:ea typeface="SimSun"/>
                <a:cs typeface="Times New Roman" panose="02020603050405020304" pitchFamily="18" charset="0"/>
              </a:rPr>
              <a:t> Problem definition </a:t>
            </a:r>
          </a:p>
          <a:p>
            <a:pPr marL="342900" lvl="0" indent="-342900" eaLnBrk="1" hangingPunct="1">
              <a:spcBef>
                <a:spcPct val="20000"/>
              </a:spcBef>
              <a:buClrTx/>
              <a:buSzTx/>
              <a:buFontTx/>
              <a:buChar char="•"/>
            </a:pPr>
            <a:r>
              <a:rPr lang="en-US" sz="2800" dirty="0">
                <a:solidFill>
                  <a:srgbClr val="000000"/>
                </a:solidFill>
                <a:latin typeface="Times New Roman" panose="02020603050405020304" pitchFamily="18" charset="0"/>
                <a:ea typeface="SimSun"/>
                <a:cs typeface="Times New Roman" panose="02020603050405020304" pitchFamily="18" charset="0"/>
              </a:rPr>
              <a:t>Developing objectives and hypothesis formulation </a:t>
            </a:r>
          </a:p>
          <a:p>
            <a:pPr marL="342900" lvl="0" indent="-342900" eaLnBrk="1" hangingPunct="1">
              <a:spcBef>
                <a:spcPct val="20000"/>
              </a:spcBef>
              <a:buClrTx/>
              <a:buSzTx/>
              <a:buFontTx/>
              <a:buChar char="•"/>
            </a:pPr>
            <a:r>
              <a:rPr lang="en-US" sz="2800" dirty="0">
                <a:solidFill>
                  <a:srgbClr val="000000"/>
                </a:solidFill>
                <a:latin typeface="Times New Roman" panose="02020603050405020304" pitchFamily="18" charset="0"/>
                <a:ea typeface="SimSun"/>
                <a:cs typeface="Times New Roman" panose="02020603050405020304" pitchFamily="18" charset="0"/>
              </a:rPr>
              <a:t>Literature review </a:t>
            </a:r>
          </a:p>
          <a:p>
            <a:pPr marL="342900" lvl="0" indent="-342900" eaLnBrk="1" hangingPunct="1">
              <a:spcBef>
                <a:spcPct val="20000"/>
              </a:spcBef>
              <a:buClrTx/>
              <a:buSzTx/>
              <a:buFontTx/>
              <a:buChar char="•"/>
            </a:pPr>
            <a:r>
              <a:rPr lang="en-US" sz="2800" dirty="0">
                <a:solidFill>
                  <a:srgbClr val="000000"/>
                </a:solidFill>
                <a:latin typeface="Times New Roman" panose="02020603050405020304" pitchFamily="18" charset="0"/>
                <a:ea typeface="SimSun"/>
                <a:cs typeface="Times New Roman" panose="02020603050405020304" pitchFamily="18" charset="0"/>
              </a:rPr>
              <a:t>Design of Research </a:t>
            </a:r>
          </a:p>
          <a:p>
            <a:pPr marL="342900" lvl="0" indent="-342900" eaLnBrk="1" hangingPunct="1">
              <a:spcBef>
                <a:spcPct val="20000"/>
              </a:spcBef>
              <a:buClrTx/>
              <a:buSzTx/>
              <a:buFontTx/>
              <a:buChar char="•"/>
            </a:pPr>
            <a:r>
              <a:rPr lang="en-US" sz="2800" dirty="0">
                <a:solidFill>
                  <a:srgbClr val="000000"/>
                </a:solidFill>
                <a:latin typeface="Times New Roman" panose="02020603050405020304" pitchFamily="18" charset="0"/>
                <a:ea typeface="SimSun"/>
                <a:cs typeface="Times New Roman" panose="02020603050405020304" pitchFamily="18" charset="0"/>
              </a:rPr>
              <a:t> Execution of the project : Data collection, analysis and interpretation </a:t>
            </a:r>
            <a:endParaRPr lang="en-US" sz="2800" dirty="0" smtClean="0">
              <a:solidFill>
                <a:srgbClr val="000000"/>
              </a:solidFill>
              <a:latin typeface="Times New Roman" panose="02020603050405020304" pitchFamily="18" charset="0"/>
              <a:ea typeface="SimSun"/>
              <a:cs typeface="Times New Roman" panose="02020603050405020304" pitchFamily="18" charset="0"/>
            </a:endParaRPr>
          </a:p>
          <a:p>
            <a:pPr marL="342900" lvl="0" indent="-342900" eaLnBrk="1" hangingPunct="1">
              <a:spcBef>
                <a:spcPct val="20000"/>
              </a:spcBef>
              <a:buClrTx/>
              <a:buSzTx/>
              <a:buFontTx/>
              <a:buChar char="•"/>
            </a:pPr>
            <a:r>
              <a:rPr lang="en-US" sz="2800" dirty="0" smtClean="0">
                <a:solidFill>
                  <a:srgbClr val="000000"/>
                </a:solidFill>
                <a:latin typeface="Times New Roman" panose="02020603050405020304" pitchFamily="18" charset="0"/>
                <a:ea typeface="SimSun"/>
                <a:cs typeface="Times New Roman" panose="02020603050405020304" pitchFamily="18" charset="0"/>
              </a:rPr>
              <a:t>Reporting </a:t>
            </a:r>
            <a:endParaRPr lang="en-US" sz="2800" dirty="0">
              <a:solidFill>
                <a:srgbClr val="000000"/>
              </a:solidFill>
              <a:latin typeface="Times New Roman" panose="02020603050405020304" pitchFamily="18" charset="0"/>
              <a:ea typeface="SimSun"/>
              <a:cs typeface="Times New Roman" panose="02020603050405020304" pitchFamily="18" charset="0"/>
            </a:endParaRP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3/13/2020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26</a:t>
            </a:fld>
            <a:endParaRPr lang="en-US" altLang="en-US"/>
          </a:p>
        </p:txBody>
      </p:sp>
    </p:spTree>
    <p:extLst>
      <p:ext uri="{BB962C8B-B14F-4D97-AF65-F5344CB8AC3E}">
        <p14:creationId xmlns:p14="http://schemas.microsoft.com/office/powerpoint/2010/main" val="16148025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30271" y="244642"/>
            <a:ext cx="8817476" cy="4572000"/>
          </a:xfrm>
        </p:spPr>
        <p:txBody>
          <a:bodyPr/>
          <a:lstStyle/>
          <a:p>
            <a:pPr marL="0" lvl="0" indent="0" eaLnBrk="1" hangingPunct="1">
              <a:spcBef>
                <a:spcPct val="0"/>
              </a:spcBef>
              <a:buClrTx/>
              <a:buSzTx/>
              <a:buNone/>
            </a:pPr>
            <a:r>
              <a:rPr lang="en-US" sz="2400" b="1" dirty="0">
                <a:solidFill>
                  <a:srgbClr val="000000"/>
                </a:solidFill>
                <a:latin typeface="Times New Roman" panose="02020603050405020304" pitchFamily="18" charset="0"/>
                <a:ea typeface="SimSun"/>
                <a:cs typeface="Times New Roman" panose="02020603050405020304" pitchFamily="18" charset="0"/>
              </a:rPr>
              <a:t>Selecting a broad area of study: </a:t>
            </a:r>
            <a:r>
              <a:rPr lang="en-US" sz="2400" dirty="0">
                <a:solidFill>
                  <a:srgbClr val="000000"/>
                </a:solidFill>
                <a:latin typeface="Times New Roman" panose="02020603050405020304" pitchFamily="18" charset="0"/>
                <a:ea typeface="SimSun"/>
                <a:cs typeface="Times New Roman" panose="02020603050405020304" pitchFamily="18" charset="0"/>
              </a:rPr>
              <a:t>This all about Looking for a subject that interests you and will maintain your interest throughout the various stages of research that will help you to obtain the maximum self-development from the research project. /It should be related with you career. Some preliminary reading will help to determine the extent of your interest </a:t>
            </a:r>
            <a:endParaRPr lang="en-US" sz="2400" dirty="0" smtClean="0">
              <a:solidFill>
                <a:srgbClr val="000000"/>
              </a:solidFill>
              <a:latin typeface="Times New Roman" panose="02020603050405020304" pitchFamily="18" charset="0"/>
              <a:ea typeface="SimSun"/>
              <a:cs typeface="Times New Roman" panose="02020603050405020304" pitchFamily="18" charset="0"/>
            </a:endParaRPr>
          </a:p>
          <a:p>
            <a:pPr marL="0" indent="0">
              <a:buNone/>
            </a:pPr>
            <a:r>
              <a:rPr lang="en-US" sz="2400" b="1" dirty="0" smtClean="0">
                <a:solidFill>
                  <a:srgbClr val="000000"/>
                </a:solidFill>
                <a:latin typeface="Times New Roman" panose="02020603050405020304" pitchFamily="18" charset="0"/>
                <a:cs typeface="Times New Roman" panose="02020603050405020304" pitchFamily="18" charset="0"/>
              </a:rPr>
              <a:t>Problem definition: </a:t>
            </a:r>
            <a:r>
              <a:rPr lang="en-US" sz="2400" b="0" dirty="0" smtClean="0">
                <a:solidFill>
                  <a:srgbClr val="000000"/>
                </a:solidFill>
                <a:latin typeface="Times New Roman" panose="02020603050405020304" pitchFamily="18" charset="0"/>
                <a:cs typeface="Times New Roman" panose="02020603050405020304" pitchFamily="18" charset="0"/>
              </a:rPr>
              <a:t>The task of formulating, or defining a research problem is a step of greatest importance in the entire research process. It is important because It determines: </a:t>
            </a:r>
          </a:p>
          <a:p>
            <a:r>
              <a:rPr lang="en-US" sz="2400" b="0" dirty="0" smtClean="0">
                <a:solidFill>
                  <a:srgbClr val="000000"/>
                </a:solidFill>
                <a:latin typeface="Times New Roman" panose="02020603050405020304" pitchFamily="18" charset="0"/>
                <a:cs typeface="Times New Roman" panose="02020603050405020304" pitchFamily="18" charset="0"/>
              </a:rPr>
              <a:t> the data to be collected, </a:t>
            </a:r>
          </a:p>
          <a:p>
            <a:r>
              <a:rPr lang="en-US" sz="2400" b="0" dirty="0" smtClean="0">
                <a:solidFill>
                  <a:srgbClr val="000000"/>
                </a:solidFill>
                <a:latin typeface="Times New Roman" panose="02020603050405020304" pitchFamily="18" charset="0"/>
                <a:cs typeface="Times New Roman" panose="02020603050405020304" pitchFamily="18" charset="0"/>
              </a:rPr>
              <a:t> the characteristic of the data which are relevant, </a:t>
            </a:r>
          </a:p>
          <a:p>
            <a:r>
              <a:rPr lang="en-US" sz="2400" b="0" dirty="0" smtClean="0">
                <a:solidFill>
                  <a:srgbClr val="000000"/>
                </a:solidFill>
                <a:latin typeface="Times New Roman" panose="02020603050405020304" pitchFamily="18" charset="0"/>
                <a:cs typeface="Times New Roman" panose="02020603050405020304" pitchFamily="18" charset="0"/>
              </a:rPr>
              <a:t>the choice of techniques to be used </a:t>
            </a:r>
          </a:p>
          <a:p>
            <a:r>
              <a:rPr lang="en-US" sz="2400" b="0" dirty="0" smtClean="0">
                <a:solidFill>
                  <a:srgbClr val="000000"/>
                </a:solidFill>
                <a:latin typeface="Times New Roman" panose="02020603050405020304" pitchFamily="18" charset="0"/>
                <a:cs typeface="Times New Roman" panose="02020603050405020304" pitchFamily="18" charset="0"/>
              </a:rPr>
              <a:t> the form of the final report. </a:t>
            </a:r>
          </a:p>
          <a:p>
            <a:pPr marL="0" indent="0">
              <a:buNone/>
            </a:pPr>
            <a:r>
              <a:rPr lang="en-US" sz="2400" b="0" dirty="0" smtClean="0">
                <a:solidFill>
                  <a:srgbClr val="000000"/>
                </a:solidFill>
                <a:latin typeface="Times New Roman" panose="02020603050405020304" pitchFamily="18" charset="0"/>
                <a:cs typeface="Times New Roman" panose="02020603050405020304" pitchFamily="18" charset="0"/>
              </a:rPr>
              <a:t>Therefore, the researcher must single out the problem s/he wants to study </a:t>
            </a:r>
            <a:endParaRPr lang="en-US" sz="2400" dirty="0" smtClean="0">
              <a:latin typeface="Times New Roman" panose="02020603050405020304" pitchFamily="18" charset="0"/>
              <a:cs typeface="Times New Roman" panose="02020603050405020304" pitchFamily="18" charset="0"/>
            </a:endParaRPr>
          </a:p>
          <a:p>
            <a:pPr marL="0" lvl="0" indent="0" eaLnBrk="1" hangingPunct="1">
              <a:spcBef>
                <a:spcPct val="0"/>
              </a:spcBef>
              <a:buClrTx/>
              <a:buSzTx/>
              <a:buNone/>
            </a:pPr>
            <a:endParaRPr lang="en-US" sz="2400" dirty="0">
              <a:solidFill>
                <a:srgbClr val="000000"/>
              </a:solidFill>
              <a:latin typeface="Times New Roman" panose="02020603050405020304" pitchFamily="18" charset="0"/>
              <a:ea typeface="SimSun"/>
              <a:cs typeface="Times New Roman" panose="02020603050405020304" pitchFamily="18" charset="0"/>
            </a:endParaRP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3/13/2020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27</a:t>
            </a:fld>
            <a:endParaRPr lang="en-US" altLang="en-US"/>
          </a:p>
        </p:txBody>
      </p:sp>
    </p:spTree>
    <p:extLst>
      <p:ext uri="{BB962C8B-B14F-4D97-AF65-F5344CB8AC3E}">
        <p14:creationId xmlns:p14="http://schemas.microsoft.com/office/powerpoint/2010/main" val="31954926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0659" y="316832"/>
            <a:ext cx="8785057" cy="4572000"/>
          </a:xfrm>
        </p:spPr>
        <p:txBody>
          <a:bodyPr/>
          <a:lstStyle/>
          <a:p>
            <a:pPr marL="0" lvl="0" indent="0" algn="just" eaLnBrk="1" hangingPunct="1">
              <a:spcBef>
                <a:spcPct val="0"/>
              </a:spcBef>
              <a:buClrTx/>
              <a:buSzTx/>
              <a:buNone/>
            </a:pPr>
            <a:r>
              <a:rPr lang="en-US" sz="2400" b="1" dirty="0">
                <a:solidFill>
                  <a:srgbClr val="000000"/>
                </a:solidFill>
                <a:latin typeface="Times New Roman" panose="02020603050405020304" pitchFamily="18" charset="0"/>
                <a:ea typeface="SimSun"/>
                <a:cs typeface="Times New Roman" panose="02020603050405020304" pitchFamily="18" charset="0"/>
              </a:rPr>
              <a:t>Literature review: </a:t>
            </a:r>
            <a:r>
              <a:rPr lang="en-US" sz="2400" dirty="0">
                <a:solidFill>
                  <a:srgbClr val="000000"/>
                </a:solidFill>
                <a:latin typeface="Times New Roman" panose="02020603050405020304" pitchFamily="18" charset="0"/>
                <a:ea typeface="SimSun"/>
                <a:cs typeface="Times New Roman" panose="02020603050405020304" pitchFamily="18" charset="0"/>
              </a:rPr>
              <a:t>Purpose of the literature review is mainly to identify if the topic has been researched and to see the path of prior research and learn from others about methodological problems </a:t>
            </a:r>
            <a:endParaRPr lang="en-US" sz="2400" dirty="0" smtClean="0">
              <a:solidFill>
                <a:srgbClr val="000000"/>
              </a:solidFill>
              <a:latin typeface="Times New Roman" panose="02020603050405020304" pitchFamily="18" charset="0"/>
              <a:ea typeface="SimSun"/>
              <a:cs typeface="Times New Roman" panose="02020603050405020304" pitchFamily="18" charset="0"/>
            </a:endParaRPr>
          </a:p>
          <a:p>
            <a:pPr algn="just"/>
            <a:r>
              <a:rPr lang="en-US" sz="2400" dirty="0" smtClean="0">
                <a:solidFill>
                  <a:srgbClr val="000000"/>
                </a:solidFill>
                <a:latin typeface="Times New Roman" panose="02020603050405020304" pitchFamily="18" charset="0"/>
              </a:rPr>
              <a:t>Developing objectives and hypothesis formulation </a:t>
            </a:r>
            <a:endParaRPr lang="en-US" sz="2400" b="0" dirty="0" smtClean="0">
              <a:solidFill>
                <a:srgbClr val="000000"/>
              </a:solidFill>
              <a:latin typeface="Times New Roman" panose="02020603050405020304" pitchFamily="18" charset="0"/>
            </a:endParaRPr>
          </a:p>
          <a:p>
            <a:pPr marL="0" indent="0" algn="just">
              <a:buNone/>
            </a:pPr>
            <a:r>
              <a:rPr lang="en-US" sz="2400" b="0" dirty="0" smtClean="0">
                <a:solidFill>
                  <a:srgbClr val="000000"/>
                </a:solidFill>
                <a:latin typeface="Times New Roman" panose="02020603050405020304" pitchFamily="18" charset="0"/>
              </a:rPr>
              <a:t>– </a:t>
            </a:r>
            <a:r>
              <a:rPr lang="en-US" sz="2400" b="0" dirty="0" smtClean="0">
                <a:solidFill>
                  <a:srgbClr val="000000"/>
                </a:solidFill>
                <a:latin typeface="Times New Roman" panose="02020603050405020304" pitchFamily="18" charset="0"/>
                <a:cs typeface="Times New Roman" panose="02020603050405020304" pitchFamily="18" charset="0"/>
              </a:rPr>
              <a:t>Objectives: </a:t>
            </a:r>
            <a:endParaRPr lang="en-US" sz="2400" b="0" dirty="0" smtClean="0">
              <a:latin typeface="Times New Roman" panose="02020603050405020304" pitchFamily="18" charset="0"/>
              <a:cs typeface="Times New Roman" panose="02020603050405020304" pitchFamily="18" charset="0"/>
            </a:endParaRPr>
          </a:p>
          <a:p>
            <a:pPr algn="just"/>
            <a:r>
              <a:rPr lang="en-US" sz="2400" b="0" dirty="0" smtClean="0">
                <a:latin typeface="Times New Roman" panose="02020603050405020304" pitchFamily="18" charset="0"/>
                <a:cs typeface="Times New Roman" panose="02020603050405020304" pitchFamily="18" charset="0"/>
              </a:rPr>
              <a:t>Statements that indicate what a researcher intends to accomplish in a more specific term; </a:t>
            </a:r>
          </a:p>
          <a:p>
            <a:pPr marL="0" indent="0" algn="just">
              <a:buNone/>
            </a:pPr>
            <a:r>
              <a:rPr lang="en-US" sz="2400" b="0" dirty="0" smtClean="0">
                <a:latin typeface="Times New Roman" panose="02020603050405020304" pitchFamily="18" charset="0"/>
                <a:cs typeface="Times New Roman" panose="02020603050405020304" pitchFamily="18" charset="0"/>
              </a:rPr>
              <a:t>-</a:t>
            </a:r>
            <a:r>
              <a:rPr lang="en-US" sz="2400" b="0" dirty="0" smtClean="0">
                <a:latin typeface="Times New Roman" panose="02020603050405020304" pitchFamily="18" charset="0"/>
                <a:cs typeface="Times New Roman" panose="02020603050405020304" pitchFamily="18" charset="0"/>
              </a:rPr>
              <a:t>Hypothesis: </a:t>
            </a:r>
          </a:p>
          <a:p>
            <a:pPr marL="0" indent="0" algn="just">
              <a:buNone/>
            </a:pPr>
            <a:r>
              <a:rPr lang="en-US" sz="2400" b="0" dirty="0" smtClean="0">
                <a:latin typeface="Times New Roman" panose="02020603050405020304" pitchFamily="18" charset="0"/>
                <a:cs typeface="Times New Roman" panose="02020603050405020304" pitchFamily="18" charset="0"/>
              </a:rPr>
              <a:t>• An assertion about the relationship between two or more concepts. </a:t>
            </a:r>
          </a:p>
          <a:p>
            <a:pPr marL="0" indent="0" algn="just">
              <a:buNone/>
            </a:pPr>
            <a:r>
              <a:rPr lang="en-US" sz="2400" b="0" dirty="0" smtClean="0">
                <a:latin typeface="Times New Roman" panose="02020603050405020304" pitchFamily="18" charset="0"/>
                <a:cs typeface="Times New Roman" panose="02020603050405020304" pitchFamily="18" charset="0"/>
              </a:rPr>
              <a:t>• Important bridges between empirical inquiry and theory </a:t>
            </a:r>
          </a:p>
          <a:p>
            <a:pPr marL="0" lvl="0" indent="0" eaLnBrk="1" hangingPunct="1">
              <a:spcBef>
                <a:spcPct val="0"/>
              </a:spcBef>
              <a:buClrTx/>
              <a:buSzTx/>
              <a:buNone/>
            </a:pPr>
            <a:endParaRPr lang="en-US" sz="2400" dirty="0">
              <a:solidFill>
                <a:srgbClr val="000000"/>
              </a:solidFill>
              <a:latin typeface="Times New Roman" panose="02020603050405020304" pitchFamily="18" charset="0"/>
              <a:ea typeface="SimSun"/>
              <a:cs typeface="Times New Roman" panose="02020603050405020304" pitchFamily="18" charset="0"/>
            </a:endParaRP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3/13/2020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28</a:t>
            </a:fld>
            <a:endParaRPr lang="en-US" altLang="en-US"/>
          </a:p>
        </p:txBody>
      </p:sp>
    </p:spTree>
    <p:extLst>
      <p:ext uri="{BB962C8B-B14F-4D97-AF65-F5344CB8AC3E}">
        <p14:creationId xmlns:p14="http://schemas.microsoft.com/office/powerpoint/2010/main" val="8660239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74650" y="304800"/>
            <a:ext cx="8528718" cy="4572000"/>
          </a:xfrm>
        </p:spPr>
        <p:txBody>
          <a:bodyPr/>
          <a:lstStyle/>
          <a:p>
            <a:pPr marL="0" lvl="0" indent="0" eaLnBrk="1" hangingPunct="1">
              <a:spcBef>
                <a:spcPct val="0"/>
              </a:spcBef>
              <a:buClrTx/>
              <a:buSzTx/>
              <a:buNone/>
            </a:pPr>
            <a:r>
              <a:rPr lang="en-US" sz="2400" b="1" dirty="0">
                <a:solidFill>
                  <a:srgbClr val="000000"/>
                </a:solidFill>
                <a:latin typeface="Times New Roman" panose="02020603050405020304" pitchFamily="18" charset="0"/>
                <a:ea typeface="SimSun"/>
                <a:cs typeface="Times New Roman" panose="02020603050405020304" pitchFamily="18" charset="0"/>
              </a:rPr>
              <a:t>Design of Research: </a:t>
            </a:r>
          </a:p>
          <a:p>
            <a:pPr lvl="0" algn="just" eaLnBrk="1" hangingPunct="1">
              <a:spcBef>
                <a:spcPct val="0"/>
              </a:spcBef>
              <a:buClrTx/>
              <a:buSzTx/>
              <a:buFont typeface="Wingdings" panose="05000000000000000000" pitchFamily="2" charset="2"/>
              <a:buChar char="ü"/>
            </a:pPr>
            <a:r>
              <a:rPr lang="en-US" sz="2400" dirty="0" smtClean="0">
                <a:solidFill>
                  <a:srgbClr val="000000"/>
                </a:solidFill>
                <a:latin typeface="Times New Roman" panose="02020603050405020304" pitchFamily="18" charset="0"/>
                <a:ea typeface="SimSun"/>
                <a:cs typeface="Times New Roman" panose="02020603050405020304" pitchFamily="18" charset="0"/>
              </a:rPr>
              <a:t>Research </a:t>
            </a:r>
            <a:r>
              <a:rPr lang="en-US" sz="2400" dirty="0">
                <a:solidFill>
                  <a:srgbClr val="000000"/>
                </a:solidFill>
                <a:latin typeface="Times New Roman" panose="02020603050405020304" pitchFamily="18" charset="0"/>
                <a:ea typeface="SimSun"/>
                <a:cs typeface="Times New Roman" panose="02020603050405020304" pitchFamily="18" charset="0"/>
              </a:rPr>
              <a:t>design refers to the arrangement of the conditions for collection and analysis of data in a manner that will satisfy or achieve the objectives of a research undertaking. </a:t>
            </a:r>
            <a:endParaRPr lang="en-US" sz="2400" dirty="0" smtClean="0">
              <a:solidFill>
                <a:srgbClr val="000000"/>
              </a:solidFill>
              <a:latin typeface="Times New Roman" panose="02020603050405020304" pitchFamily="18" charset="0"/>
              <a:ea typeface="SimSun"/>
              <a:cs typeface="Times New Roman" panose="02020603050405020304" pitchFamily="18" charset="0"/>
            </a:endParaRPr>
          </a:p>
          <a:p>
            <a:pPr lvl="0" algn="just" eaLnBrk="1" hangingPunct="1">
              <a:spcBef>
                <a:spcPct val="0"/>
              </a:spcBef>
              <a:buClrTx/>
              <a:buSzTx/>
              <a:buFont typeface="Wingdings" panose="05000000000000000000" pitchFamily="2" charset="2"/>
              <a:buChar char="ü"/>
            </a:pPr>
            <a:r>
              <a:rPr lang="en-US" sz="2400" dirty="0" smtClean="0">
                <a:solidFill>
                  <a:srgbClr val="000000"/>
                </a:solidFill>
                <a:latin typeface="Times New Roman" panose="02020603050405020304" pitchFamily="18" charset="0"/>
                <a:ea typeface="SimSun"/>
                <a:cs typeface="Times New Roman" panose="02020603050405020304" pitchFamily="18" charset="0"/>
              </a:rPr>
              <a:t>It </a:t>
            </a:r>
            <a:r>
              <a:rPr lang="en-US" sz="2400" dirty="0">
                <a:solidFill>
                  <a:srgbClr val="000000"/>
                </a:solidFill>
                <a:latin typeface="Times New Roman" panose="02020603050405020304" pitchFamily="18" charset="0"/>
                <a:ea typeface="SimSun"/>
                <a:cs typeface="Times New Roman" panose="02020603050405020304" pitchFamily="18" charset="0"/>
              </a:rPr>
              <a:t>is intended to enable the researcher to answer questions as validly, objectively, accurately and economically as possible; It provides for the collection of relevant data with </a:t>
            </a:r>
            <a:r>
              <a:rPr lang="en-US" sz="2400" b="1" dirty="0">
                <a:solidFill>
                  <a:srgbClr val="000000"/>
                </a:solidFill>
                <a:latin typeface="Times New Roman" panose="02020603050405020304" pitchFamily="18" charset="0"/>
                <a:ea typeface="SimSun"/>
                <a:cs typeface="Times New Roman" panose="02020603050405020304" pitchFamily="18" charset="0"/>
              </a:rPr>
              <a:t>minimum effort, time and money. </a:t>
            </a:r>
            <a:endParaRPr lang="en-US" sz="2400" b="1" dirty="0" smtClean="0">
              <a:solidFill>
                <a:srgbClr val="000000"/>
              </a:solidFill>
              <a:latin typeface="Times New Roman" panose="02020603050405020304" pitchFamily="18" charset="0"/>
              <a:ea typeface="SimSun"/>
              <a:cs typeface="Times New Roman" panose="02020603050405020304" pitchFamily="18" charset="0"/>
            </a:endParaRPr>
          </a:p>
          <a:p>
            <a:pPr marL="0" lvl="0" indent="0" eaLnBrk="1" hangingPunct="1">
              <a:spcBef>
                <a:spcPct val="0"/>
              </a:spcBef>
              <a:buClrTx/>
              <a:buSzTx/>
              <a:buNone/>
            </a:pPr>
            <a:endParaRPr lang="en-US" sz="2400" b="1" dirty="0" smtClean="0">
              <a:solidFill>
                <a:srgbClr val="000000"/>
              </a:solidFill>
              <a:latin typeface="Times New Roman" panose="02020603050405020304" pitchFamily="18" charset="0"/>
              <a:ea typeface="SimSun"/>
              <a:cs typeface="Times New Roman" panose="02020603050405020304" pitchFamily="18" charset="0"/>
            </a:endParaRPr>
          </a:p>
          <a:p>
            <a:pPr marL="0" indent="0" algn="just" eaLnBrk="1" hangingPunct="1">
              <a:spcBef>
                <a:spcPct val="0"/>
              </a:spcBef>
              <a:buClrTx/>
              <a:buSzTx/>
              <a:buNone/>
            </a:pPr>
            <a:r>
              <a:rPr lang="en-US" sz="2400" b="1" dirty="0" smtClean="0">
                <a:solidFill>
                  <a:srgbClr val="000000"/>
                </a:solidFill>
                <a:latin typeface="Times New Roman" panose="02020603050405020304" pitchFamily="18" charset="0"/>
              </a:rPr>
              <a:t>Reporting:</a:t>
            </a:r>
            <a:r>
              <a:rPr lang="en-US" sz="2400" dirty="0" smtClean="0">
                <a:solidFill>
                  <a:srgbClr val="000000"/>
                </a:solidFill>
                <a:latin typeface="Times New Roman" panose="02020603050405020304" pitchFamily="18" charset="0"/>
              </a:rPr>
              <a:t> </a:t>
            </a:r>
            <a:r>
              <a:rPr lang="en-US" sz="2400" b="0" dirty="0" smtClean="0">
                <a:solidFill>
                  <a:srgbClr val="000000"/>
                </a:solidFill>
                <a:latin typeface="Times New Roman" panose="02020603050405020304" pitchFamily="18" charset="0"/>
                <a:cs typeface="Times New Roman" panose="02020603050405020304" pitchFamily="18" charset="0"/>
              </a:rPr>
              <a:t>Finally, the researcher has to prepare the report of what has been done by him/her. In writing the report, care has to be taken as to for whom he report is being written. The style and content varies depending on to whom the researcher is writing. </a:t>
            </a:r>
          </a:p>
          <a:p>
            <a:pPr marL="0" lvl="0" indent="0" eaLnBrk="1" hangingPunct="1">
              <a:spcBef>
                <a:spcPct val="0"/>
              </a:spcBef>
              <a:buClrTx/>
              <a:buSzTx/>
              <a:buNone/>
            </a:pPr>
            <a:endParaRPr lang="en-US" sz="2400" dirty="0">
              <a:solidFill>
                <a:srgbClr val="000000"/>
              </a:solidFill>
              <a:latin typeface="Times New Roman" panose="02020603050405020304" pitchFamily="18" charset="0"/>
              <a:ea typeface="SimSun"/>
              <a:cs typeface="Times New Roman" panose="02020603050405020304" pitchFamily="18" charset="0"/>
            </a:endParaRP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3/13/2020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29</a:t>
            </a:fld>
            <a:endParaRPr lang="en-US" altLang="en-US"/>
          </a:p>
        </p:txBody>
      </p:sp>
    </p:spTree>
    <p:extLst>
      <p:ext uri="{BB962C8B-B14F-4D97-AF65-F5344CB8AC3E}">
        <p14:creationId xmlns:p14="http://schemas.microsoft.com/office/powerpoint/2010/main" val="587856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5150" y="202448"/>
            <a:ext cx="8083550" cy="1245351"/>
          </a:xfrm>
        </p:spPr>
        <p:txBody>
          <a:bodyPr/>
          <a:lstStyle/>
          <a:p>
            <a:pPr lvl="0" eaLnBrk="1" hangingPunct="1">
              <a:defRPr/>
            </a:pPr>
            <a:r>
              <a:rPr lang="en-US" sz="2600" b="1" dirty="0" smtClean="0">
                <a:solidFill>
                  <a:srgbClr val="0A3250"/>
                </a:solidFill>
                <a:latin typeface="Times New Roman" panose="02020603050405020304" pitchFamily="18" charset="0"/>
                <a:ea typeface="SimSun"/>
                <a:cs typeface="Times New Roman" panose="02020603050405020304" pitchFamily="18" charset="0"/>
              </a:rPr>
              <a:t> </a:t>
            </a:r>
            <a:r>
              <a:rPr lang="en-US" sz="2800" b="1" dirty="0">
                <a:solidFill>
                  <a:srgbClr val="000000"/>
                </a:solidFill>
                <a:latin typeface="Times New Roman" panose="02020603050405020304" pitchFamily="18" charset="0"/>
                <a:ea typeface="SimSun"/>
                <a:cs typeface="Times New Roman" panose="02020603050405020304" pitchFamily="18" charset="0"/>
              </a:rPr>
              <a:t>Meaning of Research</a:t>
            </a:r>
            <a:r>
              <a:rPr lang="en-US" sz="2800" b="1" dirty="0">
                <a:solidFill>
                  <a:srgbClr val="0A3250"/>
                </a:solidFill>
                <a:latin typeface="Times New Roman" panose="02020603050405020304" pitchFamily="18" charset="0"/>
                <a:ea typeface="SimSun"/>
                <a:cs typeface="Times New Roman" panose="02020603050405020304" pitchFamily="18" charset="0"/>
              </a:rPr>
              <a:t> </a:t>
            </a:r>
            <a:r>
              <a:rPr lang="en-US" sz="2600" b="1" dirty="0">
                <a:solidFill>
                  <a:srgbClr val="0A3250"/>
                </a:solidFill>
                <a:latin typeface="Times New Roman" panose="02020603050405020304" pitchFamily="18" charset="0"/>
                <a:ea typeface="SimSun"/>
                <a:cs typeface="Times New Roman" panose="02020603050405020304" pitchFamily="18" charset="0"/>
              </a:rPr>
              <a:t/>
            </a:r>
            <a:br>
              <a:rPr lang="en-US" sz="2600" b="1" dirty="0">
                <a:solidFill>
                  <a:srgbClr val="0A3250"/>
                </a:solidFill>
                <a:latin typeface="Times New Roman" panose="02020603050405020304" pitchFamily="18" charset="0"/>
                <a:ea typeface="SimSun"/>
                <a:cs typeface="Times New Roman" panose="02020603050405020304" pitchFamily="18" charset="0"/>
              </a:rPr>
            </a:br>
            <a:endParaRPr lang="en-US" dirty="0"/>
          </a:p>
        </p:txBody>
      </p:sp>
      <p:sp>
        <p:nvSpPr>
          <p:cNvPr id="3" name="Content Placeholder 2"/>
          <p:cNvSpPr>
            <a:spLocks noGrp="1"/>
          </p:cNvSpPr>
          <p:nvPr>
            <p:ph sz="quarter" idx="1"/>
          </p:nvPr>
        </p:nvSpPr>
        <p:spPr>
          <a:xfrm>
            <a:off x="263525" y="1018309"/>
            <a:ext cx="8686800" cy="4572000"/>
          </a:xfrm>
        </p:spPr>
        <p:txBody>
          <a:bodyPr/>
          <a:lstStyle/>
          <a:p>
            <a:pPr marL="0" lvl="0" indent="0" eaLnBrk="1" hangingPunct="1">
              <a:spcBef>
                <a:spcPct val="20000"/>
              </a:spcBef>
              <a:buClrTx/>
              <a:buSzTx/>
              <a:buNone/>
            </a:pPr>
            <a:r>
              <a:rPr lang="en-US" sz="2400" dirty="0">
                <a:solidFill>
                  <a:srgbClr val="000000"/>
                </a:solidFill>
                <a:latin typeface="Arial"/>
                <a:ea typeface="SimSun"/>
              </a:rPr>
              <a:t>Research may be defined as </a:t>
            </a:r>
          </a:p>
          <a:p>
            <a:pPr marL="0" lvl="0" indent="0" algn="just" eaLnBrk="1" hangingPunct="1">
              <a:spcBef>
                <a:spcPct val="20000"/>
              </a:spcBef>
              <a:buClrTx/>
              <a:buSzTx/>
              <a:buNone/>
            </a:pPr>
            <a:r>
              <a:rPr lang="en-US" sz="2800" dirty="0">
                <a:solidFill>
                  <a:srgbClr val="000000"/>
                </a:solidFill>
                <a:latin typeface="Arial"/>
                <a:ea typeface="SimSun"/>
              </a:rPr>
              <a:t> </a:t>
            </a:r>
            <a:r>
              <a:rPr lang="en-US" sz="3200" dirty="0">
                <a:solidFill>
                  <a:srgbClr val="000000"/>
                </a:solidFill>
                <a:latin typeface="Times New Roman" panose="02020603050405020304" pitchFamily="18" charset="0"/>
                <a:ea typeface="SimSun"/>
                <a:cs typeface="Times New Roman" panose="02020603050405020304" pitchFamily="18" charset="0"/>
              </a:rPr>
              <a:t>The systematic investigation into and study of materials and sources in order to establish facts and reach new conclusions.</a:t>
            </a:r>
          </a:p>
          <a:p>
            <a:pPr marL="0" lvl="0" indent="0" algn="just" eaLnBrk="1" hangingPunct="1">
              <a:spcBef>
                <a:spcPct val="20000"/>
              </a:spcBef>
              <a:buClrTx/>
              <a:buSzTx/>
              <a:buNone/>
            </a:pPr>
            <a:r>
              <a:rPr lang="en-US" sz="3200" dirty="0">
                <a:solidFill>
                  <a:srgbClr val="000000"/>
                </a:solidFill>
                <a:latin typeface="Times New Roman" panose="02020603050405020304" pitchFamily="18" charset="0"/>
                <a:ea typeface="SimSun"/>
                <a:cs typeface="Times New Roman" panose="02020603050405020304" pitchFamily="18" charset="0"/>
              </a:rPr>
              <a:t> Seeking through methodical processes to add to one’s own body of knowledge and to that of others, by the discovery of non-trivial facts and insights. </a:t>
            </a:r>
          </a:p>
          <a:p>
            <a:pPr marL="0" lvl="0" indent="0" eaLnBrk="1" hangingPunct="1">
              <a:spcBef>
                <a:spcPct val="20000"/>
              </a:spcBef>
              <a:buClrTx/>
              <a:buSzTx/>
              <a:buNone/>
            </a:pPr>
            <a:r>
              <a:rPr lang="en-US" sz="3200" dirty="0">
                <a:solidFill>
                  <a:srgbClr val="000000"/>
                </a:solidFill>
                <a:latin typeface="Times New Roman" panose="02020603050405020304" pitchFamily="18" charset="0"/>
                <a:ea typeface="SimSun"/>
                <a:cs typeface="Times New Roman" panose="02020603050405020304" pitchFamily="18" charset="0"/>
              </a:rPr>
              <a:t> Some people consider research as a movement, a movement from the known to the unknown </a:t>
            </a:r>
          </a:p>
          <a:p>
            <a:pPr marL="0" lvl="0" indent="0" eaLnBrk="1" hangingPunct="1">
              <a:spcBef>
                <a:spcPct val="20000"/>
              </a:spcBef>
              <a:buClrTx/>
              <a:buSzTx/>
              <a:buNone/>
            </a:pPr>
            <a:r>
              <a:rPr lang="en-US" sz="3200" dirty="0">
                <a:solidFill>
                  <a:srgbClr val="000000"/>
                </a:solidFill>
                <a:latin typeface="Times New Roman" panose="02020603050405020304" pitchFamily="18" charset="0"/>
                <a:ea typeface="SimSun"/>
                <a:cs typeface="Times New Roman" panose="02020603050405020304" pitchFamily="18" charset="0"/>
              </a:rPr>
              <a:t> It is actually a voyage of discovery. </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3/13/2020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3</a:t>
            </a:fld>
            <a:endParaRPr lang="en-US" altLang="en-US"/>
          </a:p>
        </p:txBody>
      </p:sp>
    </p:spTree>
    <p:extLst>
      <p:ext uri="{BB962C8B-B14F-4D97-AF65-F5344CB8AC3E}">
        <p14:creationId xmlns:p14="http://schemas.microsoft.com/office/powerpoint/2010/main" val="16039763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46050" y="667327"/>
            <a:ext cx="8805445" cy="4572000"/>
          </a:xfrm>
        </p:spPr>
        <p:txBody>
          <a:bodyPr/>
          <a:lstStyle/>
          <a:p>
            <a:pPr marL="0" lvl="0" indent="0" algn="just" eaLnBrk="1" hangingPunct="1">
              <a:spcBef>
                <a:spcPct val="0"/>
              </a:spcBef>
              <a:buClrTx/>
              <a:buSzTx/>
              <a:buNone/>
            </a:pPr>
            <a:r>
              <a:rPr kumimoji="0" lang="en-US" sz="2400" b="0" i="0" u="none" strike="noStrike" kern="0" cap="none" spc="0" normalizeH="0" baseline="0" noProof="0" dirty="0" smtClean="0">
                <a:ln>
                  <a:noFill/>
                </a:ln>
                <a:solidFill>
                  <a:srgbClr val="000000"/>
                </a:solidFill>
                <a:effectLst/>
                <a:uLnTx/>
                <a:uFillTx/>
                <a:latin typeface="Times New Roman" panose="02020603050405020304" pitchFamily="18" charset="0"/>
                <a:ea typeface="SimSun"/>
                <a:cs typeface="Times New Roman" panose="02020603050405020304" pitchFamily="18" charset="0"/>
              </a:rPr>
              <a:t>Research has its </a:t>
            </a:r>
            <a:r>
              <a:rPr kumimoji="0" lang="en-US" sz="2400" b="1" i="0" u="none" strike="noStrike" kern="0" cap="none" spc="0" normalizeH="0" baseline="0" noProof="0" dirty="0" smtClean="0">
                <a:ln>
                  <a:noFill/>
                </a:ln>
                <a:solidFill>
                  <a:srgbClr val="000000"/>
                </a:solidFill>
                <a:effectLst/>
                <a:uLnTx/>
                <a:uFillTx/>
                <a:latin typeface="Times New Roman" panose="02020603050405020304" pitchFamily="18" charset="0"/>
                <a:ea typeface="SimSun"/>
                <a:cs typeface="Times New Roman" panose="02020603050405020304" pitchFamily="18" charset="0"/>
              </a:rPr>
              <a:t>special significance in solving various problems </a:t>
            </a:r>
            <a:r>
              <a:rPr kumimoji="0" lang="en-US" sz="2400" b="0" i="0" u="none" strike="noStrike" kern="0" cap="none" spc="0" normalizeH="0" baseline="0" noProof="0" dirty="0" smtClean="0">
                <a:ln>
                  <a:noFill/>
                </a:ln>
                <a:solidFill>
                  <a:srgbClr val="000000"/>
                </a:solidFill>
                <a:effectLst/>
                <a:uLnTx/>
                <a:uFillTx/>
                <a:latin typeface="Times New Roman" panose="02020603050405020304" pitchFamily="18" charset="0"/>
                <a:ea typeface="SimSun"/>
                <a:cs typeface="Times New Roman" panose="02020603050405020304" pitchFamily="18" charset="0"/>
              </a:rPr>
              <a:t>: Energy, Water, Technology, Food….</a:t>
            </a:r>
          </a:p>
          <a:p>
            <a:pPr marL="0" lvl="0" indent="0" algn="just" eaLnBrk="1" hangingPunct="1">
              <a:spcBef>
                <a:spcPct val="0"/>
              </a:spcBef>
              <a:buClrTx/>
              <a:buSzTx/>
              <a:buNone/>
            </a:pPr>
            <a:r>
              <a:rPr kumimoji="0" lang="en-US" sz="2400" b="0" i="0" u="none" strike="noStrike" kern="0" cap="none" spc="0" normalizeH="0" baseline="0" noProof="0" dirty="0" smtClean="0">
                <a:ln>
                  <a:noFill/>
                </a:ln>
                <a:solidFill>
                  <a:srgbClr val="000000"/>
                </a:solidFill>
                <a:effectLst/>
                <a:uLnTx/>
                <a:uFillTx/>
                <a:latin typeface="Times New Roman" panose="02020603050405020304" pitchFamily="18" charset="0"/>
                <a:ea typeface="SimSun"/>
                <a:cs typeface="Times New Roman" panose="02020603050405020304" pitchFamily="18" charset="0"/>
              </a:rPr>
              <a:t>Research inculcates scientific and inductive thinking and it </a:t>
            </a:r>
            <a:r>
              <a:rPr kumimoji="0" lang="en-US" sz="2400" b="1" i="0" u="none" strike="noStrike" kern="0" cap="none" spc="0" normalizeH="0" baseline="0" noProof="0" dirty="0" smtClean="0">
                <a:ln>
                  <a:noFill/>
                </a:ln>
                <a:solidFill>
                  <a:srgbClr val="000000"/>
                </a:solidFill>
                <a:effectLst/>
                <a:uLnTx/>
                <a:uFillTx/>
                <a:latin typeface="Times New Roman" panose="02020603050405020304" pitchFamily="18" charset="0"/>
                <a:ea typeface="SimSun"/>
                <a:cs typeface="Times New Roman" panose="02020603050405020304" pitchFamily="18" charset="0"/>
              </a:rPr>
              <a:t>promotes the development of logical habits of thinking </a:t>
            </a:r>
            <a:r>
              <a:rPr kumimoji="0" lang="en-US" sz="2400" b="0" i="0" u="none" strike="noStrike" kern="0" cap="none" spc="0" normalizeH="0" baseline="0" noProof="0" dirty="0" smtClean="0">
                <a:ln>
                  <a:noFill/>
                </a:ln>
                <a:solidFill>
                  <a:srgbClr val="000000"/>
                </a:solidFill>
                <a:effectLst/>
                <a:uLnTx/>
                <a:uFillTx/>
                <a:latin typeface="Times New Roman" panose="02020603050405020304" pitchFamily="18" charset="0"/>
                <a:ea typeface="SimSun"/>
                <a:cs typeface="Times New Roman" panose="02020603050405020304" pitchFamily="18" charset="0"/>
              </a:rPr>
              <a:t>and organization.</a:t>
            </a:r>
          </a:p>
          <a:p>
            <a:pPr marL="0" lvl="0" indent="0" algn="just" eaLnBrk="1" hangingPunct="1">
              <a:spcBef>
                <a:spcPct val="0"/>
              </a:spcBef>
              <a:buClrTx/>
              <a:buSzTx/>
              <a:buNone/>
            </a:pPr>
            <a:r>
              <a:rPr kumimoji="0" lang="en-US" sz="2400" b="0" i="0" u="none" strike="noStrike" kern="0" cap="none" spc="0" normalizeH="0" baseline="0" noProof="0" dirty="0" smtClean="0">
                <a:ln>
                  <a:noFill/>
                </a:ln>
                <a:solidFill>
                  <a:srgbClr val="000000"/>
                </a:solidFill>
                <a:effectLst/>
                <a:uLnTx/>
                <a:uFillTx/>
                <a:latin typeface="Times New Roman" panose="02020603050405020304" pitchFamily="18" charset="0"/>
                <a:ea typeface="SimSun"/>
                <a:cs typeface="Times New Roman" panose="02020603050405020304" pitchFamily="18" charset="0"/>
              </a:rPr>
              <a:t>Research provides </a:t>
            </a:r>
            <a:r>
              <a:rPr kumimoji="0" lang="en-US" sz="2400" b="1" i="0" u="none" strike="noStrike" kern="0" cap="none" spc="0" normalizeH="0" baseline="0" noProof="0" dirty="0" smtClean="0">
                <a:ln>
                  <a:noFill/>
                </a:ln>
                <a:solidFill>
                  <a:srgbClr val="000000"/>
                </a:solidFill>
                <a:effectLst/>
                <a:uLnTx/>
                <a:uFillTx/>
                <a:latin typeface="Times New Roman" panose="02020603050405020304" pitchFamily="18" charset="0"/>
                <a:ea typeface="SimSun"/>
                <a:cs typeface="Times New Roman" panose="02020603050405020304" pitchFamily="18" charset="0"/>
              </a:rPr>
              <a:t>the basis for nearly all government policies </a:t>
            </a:r>
            <a:r>
              <a:rPr kumimoji="0" lang="en-US" sz="2400" b="0" i="0" u="none" strike="noStrike" kern="0" cap="none" spc="0" normalizeH="0" baseline="0" noProof="0" dirty="0" smtClean="0">
                <a:ln>
                  <a:noFill/>
                </a:ln>
                <a:solidFill>
                  <a:srgbClr val="000000"/>
                </a:solidFill>
                <a:effectLst/>
                <a:uLnTx/>
                <a:uFillTx/>
                <a:latin typeface="Times New Roman" panose="02020603050405020304" pitchFamily="18" charset="0"/>
                <a:ea typeface="SimSun"/>
                <a:cs typeface="Times New Roman" panose="02020603050405020304" pitchFamily="18" charset="0"/>
              </a:rPr>
              <a:t>in our economic system.</a:t>
            </a:r>
          </a:p>
          <a:p>
            <a:pPr marL="0" lvl="0" indent="0" algn="just" eaLnBrk="1" hangingPunct="1">
              <a:spcBef>
                <a:spcPct val="0"/>
              </a:spcBef>
              <a:buClrTx/>
              <a:buSzTx/>
              <a:buNone/>
            </a:pPr>
            <a:r>
              <a:rPr kumimoji="0" lang="en-US" sz="2400" b="0" i="0" u="none" strike="noStrike" kern="0" cap="none" spc="0" normalizeH="0" baseline="0" noProof="0" dirty="0" smtClean="0">
                <a:ln>
                  <a:noFill/>
                </a:ln>
                <a:solidFill>
                  <a:srgbClr val="000000"/>
                </a:solidFill>
                <a:effectLst/>
                <a:uLnTx/>
                <a:uFillTx/>
                <a:latin typeface="Times New Roman" panose="02020603050405020304" pitchFamily="18" charset="0"/>
                <a:ea typeface="SimSun"/>
                <a:cs typeface="Times New Roman" panose="02020603050405020304" pitchFamily="18" charset="0"/>
              </a:rPr>
              <a:t>The role of research in several fields of applied economics, whether related to business or to the economy as a whole, has greatly increased in modern times.</a:t>
            </a:r>
          </a:p>
          <a:p>
            <a:pPr marL="0" lvl="0" indent="0" algn="just" eaLnBrk="1" hangingPunct="1">
              <a:spcBef>
                <a:spcPct val="0"/>
              </a:spcBef>
              <a:buClrTx/>
              <a:buSzTx/>
              <a:buNone/>
            </a:pPr>
            <a:r>
              <a:rPr kumimoji="0" lang="en-US" sz="2400" b="0" i="0" u="none" strike="noStrike" kern="0" cap="none" spc="0" normalizeH="0" baseline="0" noProof="0" dirty="0" smtClean="0">
                <a:ln>
                  <a:noFill/>
                </a:ln>
                <a:solidFill>
                  <a:srgbClr val="000000"/>
                </a:solidFill>
                <a:effectLst/>
                <a:uLnTx/>
                <a:uFillTx/>
                <a:latin typeface="Times New Roman" panose="02020603050405020304" pitchFamily="18" charset="0"/>
                <a:ea typeface="SimSun"/>
                <a:cs typeface="Times New Roman" panose="02020603050405020304" pitchFamily="18" charset="0"/>
              </a:rPr>
              <a:t>Research is equally important for social scientists in studying social relationships and </a:t>
            </a:r>
            <a:r>
              <a:rPr kumimoji="0" lang="en-US" sz="2400" b="1" i="0" u="none" strike="noStrike" kern="0" cap="none" spc="0" normalizeH="0" baseline="0" noProof="0" dirty="0" smtClean="0">
                <a:ln>
                  <a:noFill/>
                </a:ln>
                <a:solidFill>
                  <a:srgbClr val="000000"/>
                </a:solidFill>
                <a:effectLst/>
                <a:uLnTx/>
                <a:uFillTx/>
                <a:latin typeface="Times New Roman" panose="02020603050405020304" pitchFamily="18" charset="0"/>
                <a:ea typeface="SimSun"/>
                <a:cs typeface="Times New Roman" panose="02020603050405020304" pitchFamily="18" charset="0"/>
              </a:rPr>
              <a:t>in seeking answers to various social problems</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3/13/2020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30</a:t>
            </a:fld>
            <a:endParaRPr lang="en-US" altLang="en-US"/>
          </a:p>
        </p:txBody>
      </p:sp>
      <p:sp>
        <p:nvSpPr>
          <p:cNvPr id="6" name="Rectangle 5"/>
          <p:cNvSpPr/>
          <p:nvPr/>
        </p:nvSpPr>
        <p:spPr>
          <a:xfrm>
            <a:off x="1877211" y="174884"/>
            <a:ext cx="3825470" cy="492443"/>
          </a:xfrm>
          <a:prstGeom prst="rect">
            <a:avLst/>
          </a:prstGeom>
        </p:spPr>
        <p:txBody>
          <a:bodyPr wrap="none">
            <a:spAutoFit/>
          </a:bodyPr>
          <a:lstStyle/>
          <a:p>
            <a:pPr lvl="0" algn="ctr"/>
            <a:r>
              <a:rPr lang="en-US" sz="2600" dirty="0" smtClean="0">
                <a:solidFill>
                  <a:srgbClr val="0A3250"/>
                </a:solidFill>
                <a:latin typeface="Times New Roman" panose="02020603050405020304" pitchFamily="18" charset="0"/>
                <a:ea typeface="SimSun"/>
                <a:cs typeface="Times New Roman" panose="02020603050405020304" pitchFamily="18" charset="0"/>
              </a:rPr>
              <a:t> </a:t>
            </a:r>
            <a:r>
              <a:rPr lang="en-US" sz="2600" dirty="0">
                <a:solidFill>
                  <a:srgbClr val="0A3250"/>
                </a:solidFill>
                <a:latin typeface="Times New Roman" panose="02020603050405020304" pitchFamily="18" charset="0"/>
                <a:ea typeface="SimSun"/>
                <a:cs typeface="Times New Roman" panose="02020603050405020304" pitchFamily="18" charset="0"/>
              </a:rPr>
              <a:t>Significance of Research </a:t>
            </a:r>
          </a:p>
        </p:txBody>
      </p:sp>
    </p:spTree>
    <p:extLst>
      <p:ext uri="{BB962C8B-B14F-4D97-AF65-F5344CB8AC3E}">
        <p14:creationId xmlns:p14="http://schemas.microsoft.com/office/powerpoint/2010/main" val="27788145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74650" y="449179"/>
            <a:ext cx="8540750" cy="4572000"/>
          </a:xfrm>
        </p:spPr>
        <p:txBody>
          <a:bodyPr/>
          <a:lstStyle/>
          <a:p>
            <a:pPr marL="0" lvl="0" indent="0" algn="just" eaLnBrk="1" hangingPunct="1">
              <a:spcBef>
                <a:spcPct val="20000"/>
              </a:spcBef>
              <a:buClrTx/>
              <a:buSzTx/>
              <a:buNone/>
            </a:pPr>
            <a:r>
              <a:rPr lang="en-US" sz="2400" dirty="0">
                <a:solidFill>
                  <a:srgbClr val="000000"/>
                </a:solidFill>
                <a:latin typeface="Times New Roman" panose="02020603050405020304" pitchFamily="18" charset="0"/>
                <a:ea typeface="SimSun"/>
                <a:cs typeface="Times New Roman" panose="02020603050405020304" pitchFamily="18" charset="0"/>
              </a:rPr>
              <a:t>In addition to what has been stated above, the significance of research can also be understood keeping in view the following points:</a:t>
            </a:r>
          </a:p>
          <a:p>
            <a:pPr marL="342900" lvl="0" indent="-342900" algn="just" eaLnBrk="1" hangingPunct="1">
              <a:spcBef>
                <a:spcPct val="20000"/>
              </a:spcBef>
              <a:buClrTx/>
              <a:buSzTx/>
              <a:buFontTx/>
              <a:buChar char="•"/>
            </a:pPr>
            <a:r>
              <a:rPr lang="en-US" sz="2400" dirty="0">
                <a:solidFill>
                  <a:srgbClr val="000000"/>
                </a:solidFill>
                <a:latin typeface="Times New Roman" panose="02020603050405020304" pitchFamily="18" charset="0"/>
                <a:ea typeface="SimSun"/>
                <a:cs typeface="Times New Roman" panose="02020603050405020304" pitchFamily="18" charset="0"/>
              </a:rPr>
              <a:t>To those students who are to write a master’s or Ph.D. thesis, research may be a way </a:t>
            </a:r>
            <a:r>
              <a:rPr lang="en-US" sz="2400" b="1" dirty="0">
                <a:solidFill>
                  <a:srgbClr val="000000"/>
                </a:solidFill>
                <a:latin typeface="Times New Roman" panose="02020603050405020304" pitchFamily="18" charset="0"/>
                <a:ea typeface="SimSun"/>
                <a:cs typeface="Times New Roman" panose="02020603050405020304" pitchFamily="18" charset="0"/>
              </a:rPr>
              <a:t>to attain a high position in the social structure</a:t>
            </a:r>
          </a:p>
          <a:p>
            <a:pPr marL="342900" lvl="0" indent="-342900" algn="just" eaLnBrk="1" hangingPunct="1">
              <a:spcBef>
                <a:spcPct val="20000"/>
              </a:spcBef>
              <a:buClrTx/>
              <a:buSzTx/>
              <a:buFontTx/>
              <a:buChar char="•"/>
            </a:pPr>
            <a:r>
              <a:rPr lang="en-US" sz="2400" dirty="0">
                <a:solidFill>
                  <a:srgbClr val="000000"/>
                </a:solidFill>
                <a:latin typeface="Times New Roman" panose="02020603050405020304" pitchFamily="18" charset="0"/>
                <a:ea typeface="SimSun"/>
                <a:cs typeface="Times New Roman" panose="02020603050405020304" pitchFamily="18" charset="0"/>
              </a:rPr>
              <a:t>To professionals in research methodology, </a:t>
            </a:r>
            <a:r>
              <a:rPr lang="en-US" sz="2400" b="1" dirty="0">
                <a:solidFill>
                  <a:srgbClr val="000000"/>
                </a:solidFill>
                <a:latin typeface="Times New Roman" panose="02020603050405020304" pitchFamily="18" charset="0"/>
                <a:ea typeface="SimSun"/>
                <a:cs typeface="Times New Roman" panose="02020603050405020304" pitchFamily="18" charset="0"/>
              </a:rPr>
              <a:t>research may mean a source of livelihood</a:t>
            </a:r>
          </a:p>
          <a:p>
            <a:pPr marL="342900" lvl="0" indent="-342900" algn="just" eaLnBrk="1" hangingPunct="1">
              <a:spcBef>
                <a:spcPct val="20000"/>
              </a:spcBef>
              <a:buClrTx/>
              <a:buSzTx/>
              <a:buFontTx/>
              <a:buChar char="•"/>
            </a:pPr>
            <a:r>
              <a:rPr lang="en-US" sz="2400" dirty="0">
                <a:solidFill>
                  <a:srgbClr val="000000"/>
                </a:solidFill>
                <a:latin typeface="Times New Roman" panose="02020603050405020304" pitchFamily="18" charset="0"/>
                <a:ea typeface="SimSun"/>
                <a:cs typeface="Times New Roman" panose="02020603050405020304" pitchFamily="18" charset="0"/>
              </a:rPr>
              <a:t>To philosophers and thinkers, research may mean </a:t>
            </a:r>
            <a:r>
              <a:rPr lang="en-US" sz="2400" b="1" dirty="0">
                <a:solidFill>
                  <a:srgbClr val="000000"/>
                </a:solidFill>
                <a:latin typeface="Times New Roman" panose="02020603050405020304" pitchFamily="18" charset="0"/>
                <a:ea typeface="SimSun"/>
                <a:cs typeface="Times New Roman" panose="02020603050405020304" pitchFamily="18" charset="0"/>
              </a:rPr>
              <a:t>the outlet for   new ideas and insights</a:t>
            </a:r>
          </a:p>
          <a:p>
            <a:pPr marL="342900" lvl="0" indent="-342900" algn="just" eaLnBrk="1" hangingPunct="1">
              <a:spcBef>
                <a:spcPct val="20000"/>
              </a:spcBef>
              <a:buClrTx/>
              <a:buSzTx/>
              <a:buFontTx/>
              <a:buChar char="•"/>
            </a:pPr>
            <a:r>
              <a:rPr lang="en-US" sz="2400" dirty="0">
                <a:solidFill>
                  <a:srgbClr val="000000"/>
                </a:solidFill>
                <a:latin typeface="Times New Roman" panose="02020603050405020304" pitchFamily="18" charset="0"/>
                <a:ea typeface="SimSun"/>
                <a:cs typeface="Times New Roman" panose="02020603050405020304" pitchFamily="18" charset="0"/>
              </a:rPr>
              <a:t>To literary men and women, research may mean </a:t>
            </a:r>
            <a:r>
              <a:rPr lang="en-US" sz="2400" b="1" dirty="0">
                <a:solidFill>
                  <a:srgbClr val="000000"/>
                </a:solidFill>
                <a:latin typeface="Times New Roman" panose="02020603050405020304" pitchFamily="18" charset="0"/>
                <a:ea typeface="SimSun"/>
                <a:cs typeface="Times New Roman" panose="02020603050405020304" pitchFamily="18" charset="0"/>
              </a:rPr>
              <a:t>the development of new styles and creative work</a:t>
            </a:r>
          </a:p>
          <a:p>
            <a:pPr marL="342900" lvl="0" indent="-342900" algn="just" eaLnBrk="1" hangingPunct="1">
              <a:spcBef>
                <a:spcPct val="20000"/>
              </a:spcBef>
              <a:buClrTx/>
              <a:buSzTx/>
              <a:buFontTx/>
              <a:buChar char="•"/>
            </a:pPr>
            <a:r>
              <a:rPr lang="en-US" sz="2400" dirty="0">
                <a:solidFill>
                  <a:srgbClr val="000000"/>
                </a:solidFill>
                <a:latin typeface="Times New Roman" panose="02020603050405020304" pitchFamily="18" charset="0"/>
                <a:ea typeface="SimSun"/>
                <a:cs typeface="Times New Roman" panose="02020603050405020304" pitchFamily="18" charset="0"/>
              </a:rPr>
              <a:t>To analysts and intellectuals, </a:t>
            </a:r>
            <a:r>
              <a:rPr lang="en-US" sz="2400" b="1" dirty="0">
                <a:solidFill>
                  <a:srgbClr val="000000"/>
                </a:solidFill>
                <a:latin typeface="Times New Roman" panose="02020603050405020304" pitchFamily="18" charset="0"/>
                <a:ea typeface="SimSun"/>
                <a:cs typeface="Times New Roman" panose="02020603050405020304" pitchFamily="18" charset="0"/>
              </a:rPr>
              <a:t>research may mean the generalizations of new theories </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3/13/2020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31</a:t>
            </a:fld>
            <a:endParaRPr lang="en-US" altLang="en-US"/>
          </a:p>
        </p:txBody>
      </p:sp>
    </p:spTree>
    <p:extLst>
      <p:ext uri="{BB962C8B-B14F-4D97-AF65-F5344CB8AC3E}">
        <p14:creationId xmlns:p14="http://schemas.microsoft.com/office/powerpoint/2010/main" val="14521169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3250" y="274638"/>
            <a:ext cx="7772400" cy="1001712"/>
          </a:xfrm>
        </p:spPr>
        <p:txBody>
          <a:bodyPr/>
          <a:lstStyle/>
          <a:p>
            <a:pPr lvl="0" eaLnBrk="1" hangingPunct="1"/>
            <a:r>
              <a:rPr lang="en-US" sz="2600" b="1" dirty="0" smtClean="0">
                <a:solidFill>
                  <a:srgbClr val="0A3250"/>
                </a:solidFill>
                <a:latin typeface="Times New Roman" panose="02020603050405020304" pitchFamily="18" charset="0"/>
                <a:ea typeface="SimSun"/>
                <a:cs typeface="Times New Roman" panose="02020603050405020304" pitchFamily="18" charset="0"/>
              </a:rPr>
              <a:t> </a:t>
            </a:r>
            <a:r>
              <a:rPr lang="en-US" sz="2600" b="1" dirty="0">
                <a:solidFill>
                  <a:srgbClr val="0A3250"/>
                </a:solidFill>
                <a:latin typeface="Times New Roman" panose="02020603050405020304" pitchFamily="18" charset="0"/>
                <a:ea typeface="SimSun"/>
                <a:cs typeface="Times New Roman" panose="02020603050405020304" pitchFamily="18" charset="0"/>
              </a:rPr>
              <a:t>Criteria of Good Research </a:t>
            </a:r>
            <a:br>
              <a:rPr lang="en-US" sz="2600" b="1" dirty="0">
                <a:solidFill>
                  <a:srgbClr val="0A3250"/>
                </a:solidFill>
                <a:latin typeface="Times New Roman" panose="02020603050405020304" pitchFamily="18" charset="0"/>
                <a:ea typeface="SimSun"/>
                <a:cs typeface="Times New Roman" panose="02020603050405020304" pitchFamily="18" charset="0"/>
              </a:rPr>
            </a:br>
            <a:endParaRPr lang="en-US" dirty="0"/>
          </a:p>
        </p:txBody>
      </p:sp>
      <p:sp>
        <p:nvSpPr>
          <p:cNvPr id="3" name="Content Placeholder 2"/>
          <p:cNvSpPr>
            <a:spLocks noGrp="1"/>
          </p:cNvSpPr>
          <p:nvPr>
            <p:ph sz="quarter" idx="1"/>
          </p:nvPr>
        </p:nvSpPr>
        <p:spPr>
          <a:xfrm>
            <a:off x="374649" y="779505"/>
            <a:ext cx="8456529" cy="4572000"/>
          </a:xfrm>
        </p:spPr>
        <p:txBody>
          <a:bodyPr/>
          <a:lstStyle/>
          <a:p>
            <a:pPr marL="342900" lvl="0" indent="-342900" eaLnBrk="1" hangingPunct="1">
              <a:spcBef>
                <a:spcPct val="20000"/>
              </a:spcBef>
              <a:buClrTx/>
              <a:buSzTx/>
              <a:buFontTx/>
              <a:buChar char="•"/>
            </a:pPr>
            <a:r>
              <a:rPr lang="en-US" dirty="0">
                <a:solidFill>
                  <a:srgbClr val="000000"/>
                </a:solidFill>
                <a:latin typeface="Times New Roman" panose="02020603050405020304" pitchFamily="18" charset="0"/>
                <a:ea typeface="SimSun"/>
                <a:cs typeface="Times New Roman" panose="02020603050405020304" pitchFamily="18" charset="0"/>
              </a:rPr>
              <a:t>The objective of the research clearly defined</a:t>
            </a:r>
          </a:p>
          <a:p>
            <a:pPr marL="342900" lvl="0" indent="-342900" algn="just" eaLnBrk="1" hangingPunct="1">
              <a:spcBef>
                <a:spcPct val="20000"/>
              </a:spcBef>
              <a:buClrTx/>
              <a:buSzTx/>
              <a:buFontTx/>
              <a:buChar char="•"/>
            </a:pPr>
            <a:r>
              <a:rPr lang="en-US" dirty="0">
                <a:solidFill>
                  <a:srgbClr val="000000"/>
                </a:solidFill>
                <a:latin typeface="Times New Roman" panose="02020603050405020304" pitchFamily="18" charset="0"/>
                <a:ea typeface="SimSun"/>
                <a:cs typeface="Times New Roman" panose="02020603050405020304" pitchFamily="18" charset="0"/>
              </a:rPr>
              <a:t>The research methodology used should be described in sufficient detail to permit another researcher to repeat the research for further advancement</a:t>
            </a:r>
          </a:p>
          <a:p>
            <a:pPr marL="342900" lvl="0" indent="-342900" eaLnBrk="1" hangingPunct="1">
              <a:spcBef>
                <a:spcPct val="20000"/>
              </a:spcBef>
              <a:buClrTx/>
              <a:buSzTx/>
              <a:buFontTx/>
              <a:buChar char="•"/>
            </a:pPr>
            <a:r>
              <a:rPr lang="en-US" dirty="0">
                <a:solidFill>
                  <a:srgbClr val="000000"/>
                </a:solidFill>
                <a:latin typeface="Times New Roman" panose="02020603050405020304" pitchFamily="18" charset="0"/>
                <a:ea typeface="SimSun"/>
                <a:cs typeface="Times New Roman" panose="02020603050405020304" pitchFamily="18" charset="0"/>
              </a:rPr>
              <a:t>The sampling design should be such as to yield least error</a:t>
            </a:r>
          </a:p>
          <a:p>
            <a:pPr marL="342900" lvl="0" indent="-342900" algn="just" eaLnBrk="1" hangingPunct="1">
              <a:spcBef>
                <a:spcPct val="20000"/>
              </a:spcBef>
              <a:buClrTx/>
              <a:buSzTx/>
              <a:buFontTx/>
              <a:buChar char="•"/>
            </a:pPr>
            <a:r>
              <a:rPr lang="en-US" dirty="0">
                <a:solidFill>
                  <a:srgbClr val="000000"/>
                </a:solidFill>
                <a:latin typeface="Times New Roman" panose="02020603050405020304" pitchFamily="18" charset="0"/>
                <a:ea typeface="SimSun"/>
                <a:cs typeface="Times New Roman" panose="02020603050405020304" pitchFamily="18" charset="0"/>
              </a:rPr>
              <a:t>The writing should be done with complete frankness – nothing which has bearing on the result should be hidden</a:t>
            </a:r>
          </a:p>
          <a:p>
            <a:pPr marL="342900" lvl="0" indent="-342900" eaLnBrk="1" hangingPunct="1">
              <a:spcBef>
                <a:spcPct val="20000"/>
              </a:spcBef>
              <a:buClrTx/>
              <a:buSzTx/>
              <a:buFontTx/>
              <a:buChar char="•"/>
            </a:pPr>
            <a:r>
              <a:rPr lang="en-US" dirty="0">
                <a:solidFill>
                  <a:srgbClr val="000000"/>
                </a:solidFill>
                <a:latin typeface="Times New Roman" panose="02020603050405020304" pitchFamily="18" charset="0"/>
                <a:ea typeface="SimSun"/>
                <a:cs typeface="Times New Roman" panose="02020603050405020304" pitchFamily="18" charset="0"/>
              </a:rPr>
              <a:t>The validity and reliability of data as a well as calculations should be re-checked to avoid mistakes </a:t>
            </a:r>
          </a:p>
          <a:p>
            <a:pPr marL="342900" lvl="0" indent="-342900" eaLnBrk="1" hangingPunct="1">
              <a:spcBef>
                <a:spcPct val="20000"/>
              </a:spcBef>
              <a:buClrTx/>
              <a:buSzTx/>
              <a:buFontTx/>
              <a:buChar char="•"/>
            </a:pPr>
            <a:r>
              <a:rPr lang="en-US" dirty="0">
                <a:solidFill>
                  <a:srgbClr val="000000"/>
                </a:solidFill>
                <a:latin typeface="Times New Roman" panose="02020603050405020304" pitchFamily="18" charset="0"/>
                <a:ea typeface="SimSun"/>
                <a:cs typeface="Times New Roman" panose="02020603050405020304" pitchFamily="18" charset="0"/>
              </a:rPr>
              <a:t>Conclusions should be confined to those justified by data and analysis</a:t>
            </a:r>
          </a:p>
          <a:p>
            <a:pPr marL="342900" lvl="0" indent="-342900" eaLnBrk="1" hangingPunct="1">
              <a:spcBef>
                <a:spcPct val="20000"/>
              </a:spcBef>
              <a:buClrTx/>
              <a:buSzTx/>
              <a:buFontTx/>
              <a:buChar char="•"/>
            </a:pPr>
            <a:r>
              <a:rPr lang="en-US" dirty="0">
                <a:solidFill>
                  <a:srgbClr val="000000"/>
                </a:solidFill>
                <a:latin typeface="Times New Roman" panose="02020603050405020304" pitchFamily="18" charset="0"/>
                <a:ea typeface="SimSun"/>
                <a:cs typeface="Times New Roman" panose="02020603050405020304" pitchFamily="18" charset="0"/>
              </a:rPr>
              <a:t>Researcher should be a person of integrity</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3/13/2020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32</a:t>
            </a:fld>
            <a:endParaRPr lang="en-US" altLang="en-US"/>
          </a:p>
        </p:txBody>
      </p:sp>
    </p:spTree>
    <p:extLst>
      <p:ext uri="{BB962C8B-B14F-4D97-AF65-F5344CB8AC3E}">
        <p14:creationId xmlns:p14="http://schemas.microsoft.com/office/powerpoint/2010/main" val="13358218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eaLnBrk="1" hangingPunct="1"/>
            <a:r>
              <a:rPr lang="en-US" sz="2600" b="1" dirty="0" smtClean="0">
                <a:solidFill>
                  <a:srgbClr val="0A3250"/>
                </a:solidFill>
                <a:latin typeface="Times New Roman" panose="02020603050405020304" pitchFamily="18" charset="0"/>
                <a:ea typeface="SimSun"/>
                <a:cs typeface="Times New Roman" panose="02020603050405020304" pitchFamily="18" charset="0"/>
              </a:rPr>
              <a:t> </a:t>
            </a:r>
            <a:r>
              <a:rPr lang="en-US" sz="2600" b="1" dirty="0">
                <a:solidFill>
                  <a:srgbClr val="0A3250"/>
                </a:solidFill>
                <a:latin typeface="Times New Roman" panose="02020603050405020304" pitchFamily="18" charset="0"/>
                <a:ea typeface="SimSun"/>
                <a:cs typeface="Times New Roman" panose="02020603050405020304" pitchFamily="18" charset="0"/>
              </a:rPr>
              <a:t>Criteria of Good Research </a:t>
            </a:r>
            <a:br>
              <a:rPr lang="en-US" sz="2600" b="1" dirty="0">
                <a:solidFill>
                  <a:srgbClr val="0A3250"/>
                </a:solidFill>
                <a:latin typeface="Times New Roman" panose="02020603050405020304" pitchFamily="18" charset="0"/>
                <a:ea typeface="SimSun"/>
                <a:cs typeface="Times New Roman" panose="02020603050405020304" pitchFamily="18" charset="0"/>
              </a:rPr>
            </a:br>
            <a:endParaRPr lang="en-US" dirty="0"/>
          </a:p>
        </p:txBody>
      </p:sp>
      <p:sp>
        <p:nvSpPr>
          <p:cNvPr id="3" name="Content Placeholder 2"/>
          <p:cNvSpPr>
            <a:spLocks noGrp="1"/>
          </p:cNvSpPr>
          <p:nvPr>
            <p:ph sz="quarter" idx="1"/>
          </p:nvPr>
        </p:nvSpPr>
        <p:spPr>
          <a:xfrm>
            <a:off x="312821" y="978568"/>
            <a:ext cx="8373979" cy="4572000"/>
          </a:xfrm>
        </p:spPr>
        <p:txBody>
          <a:bodyPr/>
          <a:lstStyle/>
          <a:p>
            <a:pPr marL="342900" lvl="0" indent="-342900" eaLnBrk="1" hangingPunct="1">
              <a:spcBef>
                <a:spcPct val="20000"/>
              </a:spcBef>
              <a:buClrTx/>
              <a:buSzTx/>
              <a:buFontTx/>
              <a:buChar char="•"/>
            </a:pPr>
            <a:r>
              <a:rPr lang="en-US" dirty="0">
                <a:solidFill>
                  <a:srgbClr val="000000"/>
                </a:solidFill>
                <a:latin typeface="Times New Roman" panose="02020603050405020304" pitchFamily="18" charset="0"/>
                <a:ea typeface="SimSun"/>
                <a:cs typeface="Times New Roman" panose="02020603050405020304" pitchFamily="18" charset="0"/>
              </a:rPr>
              <a:t>Clarity and relevance of the problem </a:t>
            </a:r>
          </a:p>
          <a:p>
            <a:pPr marL="342900" lvl="0" indent="-342900" eaLnBrk="1" hangingPunct="1">
              <a:spcBef>
                <a:spcPct val="20000"/>
              </a:spcBef>
              <a:buClrTx/>
              <a:buSzTx/>
              <a:buFontTx/>
              <a:buChar char="•"/>
            </a:pPr>
            <a:r>
              <a:rPr lang="en-US" dirty="0">
                <a:solidFill>
                  <a:srgbClr val="000000"/>
                </a:solidFill>
                <a:latin typeface="Times New Roman" panose="02020603050405020304" pitchFamily="18" charset="0"/>
                <a:ea typeface="SimSun"/>
                <a:cs typeface="Times New Roman" panose="02020603050405020304" pitchFamily="18" charset="0"/>
              </a:rPr>
              <a:t>Research ability of the problem </a:t>
            </a:r>
          </a:p>
          <a:p>
            <a:pPr marL="342900" lvl="0" indent="-342900" eaLnBrk="1" hangingPunct="1">
              <a:spcBef>
                <a:spcPct val="20000"/>
              </a:spcBef>
              <a:buClrTx/>
              <a:buSzTx/>
              <a:buFontTx/>
              <a:buChar char="•"/>
            </a:pPr>
            <a:r>
              <a:rPr lang="en-US" dirty="0">
                <a:solidFill>
                  <a:srgbClr val="000000"/>
                </a:solidFill>
                <a:latin typeface="Times New Roman" panose="02020603050405020304" pitchFamily="18" charset="0"/>
                <a:ea typeface="SimSun"/>
                <a:cs typeface="Times New Roman" panose="02020603050405020304" pitchFamily="18" charset="0"/>
              </a:rPr>
              <a:t>Adequacy and relevance of the literature review</a:t>
            </a:r>
          </a:p>
          <a:p>
            <a:pPr marL="342900" lvl="0" indent="-342900" eaLnBrk="1" hangingPunct="1">
              <a:spcBef>
                <a:spcPct val="20000"/>
              </a:spcBef>
              <a:buClrTx/>
              <a:buSzTx/>
              <a:buFontTx/>
              <a:buChar char="•"/>
            </a:pPr>
            <a:r>
              <a:rPr lang="en-US" dirty="0">
                <a:solidFill>
                  <a:srgbClr val="000000"/>
                </a:solidFill>
                <a:latin typeface="Times New Roman" panose="02020603050405020304" pitchFamily="18" charset="0"/>
                <a:ea typeface="SimSun"/>
                <a:cs typeface="Times New Roman" panose="02020603050405020304" pitchFamily="18" charset="0"/>
              </a:rPr>
              <a:t>Match between the purpose, design and method</a:t>
            </a:r>
          </a:p>
          <a:p>
            <a:pPr marL="342900" lvl="0" indent="-342900" eaLnBrk="1" hangingPunct="1">
              <a:spcBef>
                <a:spcPct val="20000"/>
              </a:spcBef>
              <a:buClrTx/>
              <a:buSzTx/>
              <a:buFontTx/>
              <a:buChar char="•"/>
            </a:pPr>
            <a:r>
              <a:rPr lang="en-US" dirty="0">
                <a:solidFill>
                  <a:srgbClr val="000000"/>
                </a:solidFill>
                <a:latin typeface="Times New Roman" panose="02020603050405020304" pitchFamily="18" charset="0"/>
                <a:ea typeface="SimSun"/>
                <a:cs typeface="Times New Roman" panose="02020603050405020304" pitchFamily="18" charset="0"/>
              </a:rPr>
              <a:t>Suitability of the sampling procedure and the sample </a:t>
            </a:r>
          </a:p>
          <a:p>
            <a:pPr marL="342900" lvl="0" indent="-342900" eaLnBrk="1" hangingPunct="1">
              <a:spcBef>
                <a:spcPct val="20000"/>
              </a:spcBef>
              <a:buClrTx/>
              <a:buSzTx/>
              <a:buFontTx/>
              <a:buChar char="•"/>
            </a:pPr>
            <a:r>
              <a:rPr lang="en-US" dirty="0">
                <a:solidFill>
                  <a:srgbClr val="000000"/>
                </a:solidFill>
                <a:latin typeface="Times New Roman" panose="02020603050405020304" pitchFamily="18" charset="0"/>
                <a:ea typeface="SimSun"/>
                <a:cs typeface="Times New Roman" panose="02020603050405020304" pitchFamily="18" charset="0"/>
              </a:rPr>
              <a:t>Correctness of the analytical procedure</a:t>
            </a:r>
          </a:p>
          <a:p>
            <a:pPr marL="342900" lvl="0" indent="-342900" eaLnBrk="1" hangingPunct="1">
              <a:spcBef>
                <a:spcPct val="20000"/>
              </a:spcBef>
              <a:buClrTx/>
              <a:buSzTx/>
              <a:buFontTx/>
              <a:buChar char="•"/>
            </a:pPr>
            <a:r>
              <a:rPr lang="en-US" dirty="0">
                <a:solidFill>
                  <a:srgbClr val="000000"/>
                </a:solidFill>
                <a:latin typeface="Times New Roman" panose="02020603050405020304" pitchFamily="18" charset="0"/>
                <a:ea typeface="SimSun"/>
                <a:cs typeface="Times New Roman" panose="02020603050405020304" pitchFamily="18" charset="0"/>
              </a:rPr>
              <a:t>Clarity of findings</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3/13/2020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33</a:t>
            </a:fld>
            <a:endParaRPr lang="en-US" altLang="en-US"/>
          </a:p>
        </p:txBody>
      </p:sp>
    </p:spTree>
    <p:extLst>
      <p:ext uri="{BB962C8B-B14F-4D97-AF65-F5344CB8AC3E}">
        <p14:creationId xmlns:p14="http://schemas.microsoft.com/office/powerpoint/2010/main" val="14412030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0" lvl="0" indent="0" eaLnBrk="1" hangingPunct="1">
              <a:spcBef>
                <a:spcPct val="20000"/>
              </a:spcBef>
              <a:buClrTx/>
              <a:buSzTx/>
              <a:buNone/>
            </a:pPr>
            <a:endParaRPr lang="en-US" sz="4000" b="1" dirty="0" smtClean="0">
              <a:solidFill>
                <a:srgbClr val="000000"/>
              </a:solidFill>
              <a:latin typeface="Times New Roman" panose="02020603050405020304" pitchFamily="18" charset="0"/>
              <a:ea typeface="SimSun"/>
              <a:cs typeface="Times New Roman" panose="02020603050405020304" pitchFamily="18" charset="0"/>
            </a:endParaRPr>
          </a:p>
          <a:p>
            <a:pPr marL="0" lvl="0" indent="0" eaLnBrk="1" hangingPunct="1">
              <a:spcBef>
                <a:spcPct val="20000"/>
              </a:spcBef>
              <a:buClrTx/>
              <a:buSzTx/>
              <a:buNone/>
            </a:pPr>
            <a:endParaRPr lang="en-US" sz="4000" b="1" dirty="0">
              <a:solidFill>
                <a:srgbClr val="000000"/>
              </a:solidFill>
              <a:latin typeface="Times New Roman" panose="02020603050405020304" pitchFamily="18" charset="0"/>
              <a:ea typeface="SimSun"/>
              <a:cs typeface="Times New Roman" panose="02020603050405020304" pitchFamily="18" charset="0"/>
            </a:endParaRPr>
          </a:p>
          <a:p>
            <a:pPr marL="0" lvl="0" indent="0" eaLnBrk="1" hangingPunct="1">
              <a:spcBef>
                <a:spcPct val="20000"/>
              </a:spcBef>
              <a:buClrTx/>
              <a:buSzTx/>
              <a:buNone/>
            </a:pPr>
            <a:endParaRPr lang="en-US" sz="4000" b="1" dirty="0" smtClean="0">
              <a:solidFill>
                <a:srgbClr val="000000"/>
              </a:solidFill>
              <a:latin typeface="Times New Roman" panose="02020603050405020304" pitchFamily="18" charset="0"/>
              <a:ea typeface="SimSun"/>
              <a:cs typeface="Times New Roman" panose="02020603050405020304" pitchFamily="18" charset="0"/>
            </a:endParaRPr>
          </a:p>
          <a:p>
            <a:pPr marL="0" lvl="0" indent="0" eaLnBrk="1" hangingPunct="1">
              <a:spcBef>
                <a:spcPct val="20000"/>
              </a:spcBef>
              <a:buClrTx/>
              <a:buSzTx/>
              <a:buNone/>
            </a:pPr>
            <a:r>
              <a:rPr lang="en-US" sz="4000" b="1" dirty="0">
                <a:solidFill>
                  <a:srgbClr val="000000"/>
                </a:solidFill>
                <a:latin typeface="Times New Roman" panose="02020603050405020304" pitchFamily="18" charset="0"/>
                <a:ea typeface="SimSun"/>
                <a:cs typeface="Times New Roman" panose="02020603050405020304" pitchFamily="18" charset="0"/>
              </a:rPr>
              <a:t> </a:t>
            </a:r>
            <a:r>
              <a:rPr lang="en-US" sz="4000" b="1" dirty="0" smtClean="0">
                <a:solidFill>
                  <a:srgbClr val="000000"/>
                </a:solidFill>
                <a:latin typeface="Times New Roman" panose="02020603050405020304" pitchFamily="18" charset="0"/>
                <a:ea typeface="SimSun"/>
                <a:cs typeface="Times New Roman" panose="02020603050405020304" pitchFamily="18" charset="0"/>
              </a:rPr>
              <a:t>              Thank </a:t>
            </a:r>
            <a:r>
              <a:rPr lang="en-US" sz="4000" b="1" dirty="0">
                <a:solidFill>
                  <a:srgbClr val="000000"/>
                </a:solidFill>
                <a:latin typeface="Times New Roman" panose="02020603050405020304" pitchFamily="18" charset="0"/>
                <a:ea typeface="SimSun"/>
                <a:cs typeface="Times New Roman" panose="02020603050405020304" pitchFamily="18" charset="0"/>
              </a:rPr>
              <a:t>you !!!</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3/13/2020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34</a:t>
            </a:fld>
            <a:endParaRPr lang="en-US" altLang="en-US"/>
          </a:p>
        </p:txBody>
      </p:sp>
    </p:spTree>
    <p:extLst>
      <p:ext uri="{BB962C8B-B14F-4D97-AF65-F5344CB8AC3E}">
        <p14:creationId xmlns:p14="http://schemas.microsoft.com/office/powerpoint/2010/main" val="3551790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132" y="208547"/>
            <a:ext cx="8626641" cy="4572000"/>
          </a:xfrm>
        </p:spPr>
        <p:txBody>
          <a:bodyPr/>
          <a:lstStyle/>
          <a:p>
            <a:pPr marL="342900" lvl="0" indent="-342900" eaLnBrk="1" hangingPunct="1">
              <a:spcBef>
                <a:spcPct val="20000"/>
              </a:spcBef>
              <a:buClrTx/>
              <a:buSzTx/>
              <a:buFontTx/>
              <a:buChar char="•"/>
            </a:pPr>
            <a:r>
              <a:rPr lang="en-US" sz="2800" dirty="0">
                <a:solidFill>
                  <a:srgbClr val="000000"/>
                </a:solidFill>
                <a:latin typeface="Times New Roman" panose="02020603050405020304" pitchFamily="18" charset="0"/>
                <a:ea typeface="SimSun"/>
                <a:cs typeface="Times New Roman" panose="02020603050405020304" pitchFamily="18" charset="0"/>
              </a:rPr>
              <a:t>research can be defined as an </a:t>
            </a:r>
            <a:r>
              <a:rPr lang="en-US" sz="2800" b="1" dirty="0">
                <a:solidFill>
                  <a:srgbClr val="000000"/>
                </a:solidFill>
                <a:latin typeface="Times New Roman" panose="02020603050405020304" pitchFamily="18" charset="0"/>
                <a:ea typeface="SimSun"/>
                <a:cs typeface="Times New Roman" panose="02020603050405020304" pitchFamily="18" charset="0"/>
              </a:rPr>
              <a:t>art of investigation </a:t>
            </a:r>
          </a:p>
          <a:p>
            <a:pPr marL="742950" lvl="1" indent="-285750" algn="just" eaLnBrk="1" hangingPunct="1">
              <a:spcBef>
                <a:spcPct val="20000"/>
              </a:spcBef>
              <a:buClrTx/>
              <a:buSzTx/>
              <a:buFontTx/>
              <a:buChar char="–"/>
            </a:pPr>
            <a:r>
              <a:rPr lang="en-US" sz="2800" dirty="0">
                <a:solidFill>
                  <a:srgbClr val="000000"/>
                </a:solidFill>
                <a:latin typeface="Times New Roman" panose="02020603050405020304" pitchFamily="18" charset="0"/>
                <a:ea typeface="SimSun"/>
                <a:cs typeface="Times New Roman" panose="02020603050405020304" pitchFamily="18" charset="0"/>
              </a:rPr>
              <a:t>Scientific and systematic search for relevant information on  specific topic </a:t>
            </a:r>
          </a:p>
          <a:p>
            <a:pPr marL="742950" lvl="1" indent="-285750" algn="just" eaLnBrk="1" hangingPunct="1">
              <a:spcBef>
                <a:spcPct val="20000"/>
              </a:spcBef>
              <a:buClrTx/>
              <a:buSzTx/>
              <a:buFontTx/>
              <a:buChar char="–"/>
            </a:pPr>
            <a:r>
              <a:rPr lang="en-US" sz="2800" dirty="0">
                <a:solidFill>
                  <a:srgbClr val="000000"/>
                </a:solidFill>
                <a:latin typeface="Times New Roman" panose="02020603050405020304" pitchFamily="18" charset="0"/>
                <a:ea typeface="SimSun"/>
                <a:cs typeface="Times New Roman" panose="02020603050405020304" pitchFamily="18" charset="0"/>
              </a:rPr>
              <a:t>Process of arriving at </a:t>
            </a:r>
            <a:r>
              <a:rPr lang="en-US" sz="2800" b="1" dirty="0">
                <a:solidFill>
                  <a:srgbClr val="000000"/>
                </a:solidFill>
                <a:latin typeface="Times New Roman" panose="02020603050405020304" pitchFamily="18" charset="0"/>
                <a:ea typeface="SimSun"/>
                <a:cs typeface="Times New Roman" panose="02020603050405020304" pitchFamily="18" charset="0"/>
              </a:rPr>
              <a:t>dependable solutions to problems </a:t>
            </a:r>
            <a:r>
              <a:rPr lang="en-US" sz="2800" dirty="0">
                <a:solidFill>
                  <a:srgbClr val="000000"/>
                </a:solidFill>
                <a:latin typeface="Times New Roman" panose="02020603050405020304" pitchFamily="18" charset="0"/>
                <a:ea typeface="SimSun"/>
                <a:cs typeface="Times New Roman" panose="02020603050405020304" pitchFamily="18" charset="0"/>
              </a:rPr>
              <a:t>through systematic </a:t>
            </a:r>
            <a:r>
              <a:rPr lang="en-US" sz="2800" b="1" dirty="0">
                <a:solidFill>
                  <a:srgbClr val="000000"/>
                </a:solidFill>
                <a:latin typeface="Times New Roman" panose="02020603050405020304" pitchFamily="18" charset="0"/>
                <a:ea typeface="SimSun"/>
                <a:cs typeface="Times New Roman" panose="02020603050405020304" pitchFamily="18" charset="0"/>
              </a:rPr>
              <a:t>data collection</a:t>
            </a:r>
            <a:r>
              <a:rPr lang="en-US" sz="2800" dirty="0">
                <a:solidFill>
                  <a:srgbClr val="000000"/>
                </a:solidFill>
                <a:latin typeface="Times New Roman" panose="02020603050405020304" pitchFamily="18" charset="0"/>
                <a:ea typeface="SimSun"/>
                <a:cs typeface="Times New Roman" panose="02020603050405020304" pitchFamily="18" charset="0"/>
              </a:rPr>
              <a:t>, </a:t>
            </a:r>
            <a:r>
              <a:rPr lang="en-US" sz="2800" b="1" dirty="0">
                <a:solidFill>
                  <a:srgbClr val="000000"/>
                </a:solidFill>
                <a:latin typeface="Times New Roman" panose="02020603050405020304" pitchFamily="18" charset="0"/>
                <a:ea typeface="SimSun"/>
                <a:cs typeface="Times New Roman" panose="02020603050405020304" pitchFamily="18" charset="0"/>
              </a:rPr>
              <a:t>analysis</a:t>
            </a:r>
            <a:r>
              <a:rPr lang="en-US" sz="2800" dirty="0">
                <a:solidFill>
                  <a:srgbClr val="000000"/>
                </a:solidFill>
                <a:latin typeface="Times New Roman" panose="02020603050405020304" pitchFamily="18" charset="0"/>
                <a:ea typeface="SimSun"/>
                <a:cs typeface="Times New Roman" panose="02020603050405020304" pitchFamily="18" charset="0"/>
              </a:rPr>
              <a:t> and </a:t>
            </a:r>
            <a:r>
              <a:rPr lang="en-US" sz="2800" b="1" dirty="0">
                <a:solidFill>
                  <a:srgbClr val="000000"/>
                </a:solidFill>
                <a:latin typeface="Times New Roman" panose="02020603050405020304" pitchFamily="18" charset="0"/>
                <a:ea typeface="SimSun"/>
                <a:cs typeface="Times New Roman" panose="02020603050405020304" pitchFamily="18" charset="0"/>
              </a:rPr>
              <a:t>interpretation of data</a:t>
            </a:r>
          </a:p>
          <a:p>
            <a:pPr marL="342900" lvl="0" indent="-342900" algn="just" eaLnBrk="1" hangingPunct="1">
              <a:spcBef>
                <a:spcPct val="20000"/>
              </a:spcBef>
              <a:buClrTx/>
              <a:buSzTx/>
              <a:buFontTx/>
              <a:buChar char="•"/>
            </a:pPr>
            <a:r>
              <a:rPr lang="en-US" sz="2800" dirty="0">
                <a:solidFill>
                  <a:srgbClr val="000000"/>
                </a:solidFill>
                <a:latin typeface="Times New Roman" panose="02020603050405020304" pitchFamily="18" charset="0"/>
                <a:ea typeface="SimSun"/>
                <a:cs typeface="Times New Roman" panose="02020603050405020304" pitchFamily="18" charset="0"/>
              </a:rPr>
              <a:t>A systematized effort to gain new knowledge; a movement from the known to unknown </a:t>
            </a:r>
          </a:p>
          <a:p>
            <a:pPr marL="742950" lvl="1" indent="-285750" algn="just" eaLnBrk="1" hangingPunct="1">
              <a:spcBef>
                <a:spcPct val="20000"/>
              </a:spcBef>
              <a:buClrTx/>
              <a:buSzTx/>
              <a:buFontTx/>
              <a:buChar char="–"/>
            </a:pPr>
            <a:r>
              <a:rPr lang="en-US" sz="2800" dirty="0">
                <a:solidFill>
                  <a:srgbClr val="000000"/>
                </a:solidFill>
                <a:latin typeface="Times New Roman" panose="02020603050405020304" pitchFamily="18" charset="0"/>
                <a:ea typeface="SimSun"/>
                <a:cs typeface="Times New Roman" panose="02020603050405020304" pitchFamily="18" charset="0"/>
              </a:rPr>
              <a:t>Search for new knowledge/facts </a:t>
            </a:r>
            <a:r>
              <a:rPr lang="en-US" sz="2800" dirty="0" smtClean="0">
                <a:solidFill>
                  <a:srgbClr val="000000"/>
                </a:solidFill>
                <a:latin typeface="Times New Roman" panose="02020603050405020304" pitchFamily="18" charset="0"/>
                <a:ea typeface="SimSun"/>
                <a:cs typeface="Times New Roman" panose="02020603050405020304" pitchFamily="18" charset="0"/>
              </a:rPr>
              <a:t>through </a:t>
            </a:r>
            <a:r>
              <a:rPr lang="en-US" sz="2800" dirty="0">
                <a:solidFill>
                  <a:srgbClr val="000000"/>
                </a:solidFill>
                <a:latin typeface="Times New Roman" panose="02020603050405020304" pitchFamily="18" charset="0"/>
                <a:ea typeface="SimSun"/>
                <a:cs typeface="Times New Roman" panose="02020603050405020304" pitchFamily="18" charset="0"/>
              </a:rPr>
              <a:t>objectives, systematic and scientific method of finding solution to a problem</a:t>
            </a:r>
          </a:p>
          <a:p>
            <a:pPr marL="342900" lvl="1" indent="-342900" algn="just" eaLnBrk="1" hangingPunct="1">
              <a:spcBef>
                <a:spcPct val="20000"/>
              </a:spcBef>
              <a:buClrTx/>
              <a:buSzTx/>
              <a:buFontTx/>
              <a:buChar char="•"/>
            </a:pPr>
            <a:r>
              <a:rPr lang="en-US" sz="2800" dirty="0">
                <a:solidFill>
                  <a:srgbClr val="000000"/>
                </a:solidFill>
                <a:latin typeface="Times New Roman" panose="02020603050405020304" pitchFamily="18" charset="0"/>
                <a:ea typeface="SimSun"/>
                <a:cs typeface="Times New Roman" panose="02020603050405020304" pitchFamily="18" charset="0"/>
              </a:rPr>
              <a:t>Research deals with </a:t>
            </a:r>
            <a:r>
              <a:rPr lang="en-US" sz="2800" b="1" dirty="0">
                <a:solidFill>
                  <a:srgbClr val="000000"/>
                </a:solidFill>
                <a:latin typeface="Times New Roman" panose="02020603050405020304" pitchFamily="18" charset="0"/>
                <a:ea typeface="SimSun"/>
                <a:cs typeface="Times New Roman" panose="02020603050405020304" pitchFamily="18" charset="0"/>
              </a:rPr>
              <a:t>discovering</a:t>
            </a:r>
            <a:r>
              <a:rPr lang="en-US" sz="2800" dirty="0">
                <a:solidFill>
                  <a:srgbClr val="000000"/>
                </a:solidFill>
                <a:latin typeface="Times New Roman" panose="02020603050405020304" pitchFamily="18" charset="0"/>
                <a:ea typeface="SimSun"/>
                <a:cs typeface="Times New Roman" panose="02020603050405020304" pitchFamily="18" charset="0"/>
              </a:rPr>
              <a:t>, </a:t>
            </a:r>
            <a:r>
              <a:rPr lang="en-US" sz="2800" b="1" dirty="0">
                <a:solidFill>
                  <a:srgbClr val="000000"/>
                </a:solidFill>
                <a:latin typeface="Times New Roman" panose="02020603050405020304" pitchFamily="18" charset="0"/>
                <a:ea typeface="SimSun"/>
                <a:cs typeface="Times New Roman" panose="02020603050405020304" pitchFamily="18" charset="0"/>
              </a:rPr>
              <a:t>interpreting</a:t>
            </a:r>
            <a:r>
              <a:rPr lang="en-US" sz="2800" dirty="0">
                <a:solidFill>
                  <a:srgbClr val="000000"/>
                </a:solidFill>
                <a:latin typeface="Times New Roman" panose="02020603050405020304" pitchFamily="18" charset="0"/>
                <a:ea typeface="SimSun"/>
                <a:cs typeface="Times New Roman" panose="02020603050405020304" pitchFamily="18" charset="0"/>
              </a:rPr>
              <a:t> and </a:t>
            </a:r>
            <a:r>
              <a:rPr lang="en-US" sz="2800" b="1" dirty="0">
                <a:solidFill>
                  <a:srgbClr val="000000"/>
                </a:solidFill>
                <a:latin typeface="Times New Roman" panose="02020603050405020304" pitchFamily="18" charset="0"/>
                <a:ea typeface="SimSun"/>
                <a:cs typeface="Times New Roman" panose="02020603050405020304" pitchFamily="18" charset="0"/>
              </a:rPr>
              <a:t>developing of methods </a:t>
            </a:r>
            <a:r>
              <a:rPr lang="en-US" sz="2800" dirty="0">
                <a:solidFill>
                  <a:srgbClr val="000000"/>
                </a:solidFill>
                <a:latin typeface="Times New Roman" panose="02020603050405020304" pitchFamily="18" charset="0"/>
                <a:ea typeface="SimSun"/>
                <a:cs typeface="Times New Roman" panose="02020603050405020304" pitchFamily="18" charset="0"/>
              </a:rPr>
              <a:t>and </a:t>
            </a:r>
            <a:r>
              <a:rPr lang="en-US" sz="2800" b="1" dirty="0">
                <a:solidFill>
                  <a:srgbClr val="000000"/>
                </a:solidFill>
                <a:latin typeface="Times New Roman" panose="02020603050405020304" pitchFamily="18" charset="0"/>
                <a:ea typeface="SimSun"/>
                <a:cs typeface="Times New Roman" panose="02020603050405020304" pitchFamily="18" charset="0"/>
              </a:rPr>
              <a:t>systems for the advancement of human knowledge</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3/13/2020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4</a:t>
            </a:fld>
            <a:endParaRPr lang="en-US" altLang="en-US"/>
          </a:p>
        </p:txBody>
      </p:sp>
    </p:spTree>
    <p:extLst>
      <p:ext uri="{BB962C8B-B14F-4D97-AF65-F5344CB8AC3E}">
        <p14:creationId xmlns:p14="http://schemas.microsoft.com/office/powerpoint/2010/main" val="1962313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46050" y="607169"/>
            <a:ext cx="8829508" cy="3950368"/>
          </a:xfrm>
        </p:spPr>
        <p:txBody>
          <a:bodyPr/>
          <a:lstStyle/>
          <a:p>
            <a:pPr marL="342900" lvl="0" indent="-342900" algn="just" eaLnBrk="1" hangingPunct="1">
              <a:spcBef>
                <a:spcPct val="20000"/>
              </a:spcBef>
              <a:buClrTx/>
              <a:buSzTx/>
              <a:buFontTx/>
              <a:buChar char="•"/>
            </a:pPr>
            <a:r>
              <a:rPr lang="en-US" sz="2800" dirty="0">
                <a:solidFill>
                  <a:srgbClr val="000000"/>
                </a:solidFill>
                <a:latin typeface="Times New Roman" panose="02020603050405020304" pitchFamily="18" charset="0"/>
                <a:ea typeface="SimSun"/>
                <a:cs typeface="Times New Roman" panose="02020603050405020304" pitchFamily="18" charset="0"/>
              </a:rPr>
              <a:t>The purpose of research is to discover answers to questions through the application of scientific procedures</a:t>
            </a:r>
          </a:p>
          <a:p>
            <a:pPr marL="342900" lvl="0" indent="-342900" algn="just" eaLnBrk="1" hangingPunct="1">
              <a:spcBef>
                <a:spcPct val="20000"/>
              </a:spcBef>
              <a:buClrTx/>
              <a:buSzTx/>
              <a:buFontTx/>
              <a:buChar char="•"/>
            </a:pPr>
            <a:r>
              <a:rPr lang="en-US" sz="2800" dirty="0">
                <a:solidFill>
                  <a:srgbClr val="000000"/>
                </a:solidFill>
                <a:latin typeface="Times New Roman" panose="02020603050405020304" pitchFamily="18" charset="0"/>
                <a:ea typeface="SimSun"/>
                <a:cs typeface="Times New Roman" panose="02020603050405020304" pitchFamily="18" charset="0"/>
              </a:rPr>
              <a:t>The main aim of research is to find out the truth which is hidden and which has not been discovered yet </a:t>
            </a:r>
          </a:p>
          <a:p>
            <a:pPr marL="0" lvl="0" indent="0" algn="just" eaLnBrk="1" hangingPunct="1">
              <a:spcBef>
                <a:spcPct val="20000"/>
              </a:spcBef>
              <a:buClrTx/>
              <a:buSzTx/>
              <a:buNone/>
            </a:pPr>
            <a:r>
              <a:rPr lang="en-US" sz="2800" dirty="0">
                <a:solidFill>
                  <a:srgbClr val="000000"/>
                </a:solidFill>
                <a:latin typeface="Times New Roman" panose="02020603050405020304" pitchFamily="18" charset="0"/>
                <a:ea typeface="SimSun"/>
                <a:cs typeface="Times New Roman" panose="02020603050405020304" pitchFamily="18" charset="0"/>
              </a:rPr>
              <a:t>Though each research study has its own specific purpose, we may think of research objectives as falling into a number of following broad groupings</a:t>
            </a:r>
          </a:p>
          <a:p>
            <a:pPr marL="342900" lvl="0" indent="-342900" eaLnBrk="1" hangingPunct="1">
              <a:spcBef>
                <a:spcPct val="20000"/>
              </a:spcBef>
              <a:buClrTx/>
              <a:buSzTx/>
              <a:buFontTx/>
              <a:buChar char="•"/>
            </a:pPr>
            <a:r>
              <a:rPr lang="en-US" sz="2400" dirty="0">
                <a:solidFill>
                  <a:srgbClr val="000000"/>
                </a:solidFill>
                <a:latin typeface="Times New Roman" panose="02020603050405020304" pitchFamily="18" charset="0"/>
                <a:ea typeface="SimSun"/>
                <a:cs typeface="Times New Roman" panose="02020603050405020304" pitchFamily="18" charset="0"/>
              </a:rPr>
              <a:t>To gain familiarity with a phenomenon or to achieve new insights into it </a:t>
            </a:r>
          </a:p>
          <a:p>
            <a:pPr marL="342900" lvl="0" indent="-342900" eaLnBrk="1" hangingPunct="1">
              <a:spcBef>
                <a:spcPct val="20000"/>
              </a:spcBef>
              <a:buClrTx/>
              <a:buSzTx/>
              <a:buFontTx/>
              <a:buChar char="•"/>
            </a:pPr>
            <a:r>
              <a:rPr lang="en-US" sz="2400" dirty="0">
                <a:solidFill>
                  <a:srgbClr val="000000"/>
                </a:solidFill>
                <a:latin typeface="Times New Roman" panose="02020603050405020304" pitchFamily="18" charset="0"/>
                <a:ea typeface="SimSun"/>
                <a:cs typeface="Times New Roman" panose="02020603050405020304" pitchFamily="18" charset="0"/>
              </a:rPr>
              <a:t>To know accurately the characteristics of a particular problem</a:t>
            </a:r>
          </a:p>
          <a:p>
            <a:pPr marL="342900" lvl="0" indent="-342900" eaLnBrk="1" hangingPunct="1">
              <a:spcBef>
                <a:spcPct val="20000"/>
              </a:spcBef>
              <a:buClrTx/>
              <a:buSzTx/>
              <a:buFontTx/>
              <a:buChar char="•"/>
            </a:pPr>
            <a:r>
              <a:rPr lang="en-US" sz="2400" dirty="0">
                <a:solidFill>
                  <a:srgbClr val="000000"/>
                </a:solidFill>
                <a:latin typeface="Times New Roman" panose="02020603050405020304" pitchFamily="18" charset="0"/>
                <a:ea typeface="SimSun"/>
                <a:cs typeface="Times New Roman" panose="02020603050405020304" pitchFamily="18" charset="0"/>
              </a:rPr>
              <a:t>To determine the frequency with which something occurs </a:t>
            </a:r>
          </a:p>
          <a:p>
            <a:pPr marL="342900" lvl="0" indent="-342900" eaLnBrk="1" hangingPunct="1">
              <a:spcBef>
                <a:spcPct val="20000"/>
              </a:spcBef>
              <a:buClrTx/>
              <a:buSzTx/>
              <a:buFontTx/>
              <a:buChar char="•"/>
            </a:pPr>
            <a:r>
              <a:rPr lang="en-US" sz="2400" dirty="0">
                <a:solidFill>
                  <a:srgbClr val="000000"/>
                </a:solidFill>
                <a:latin typeface="Times New Roman" panose="02020603050405020304" pitchFamily="18" charset="0"/>
                <a:ea typeface="SimSun"/>
                <a:cs typeface="Times New Roman" panose="02020603050405020304" pitchFamily="18" charset="0"/>
              </a:rPr>
              <a:t>To test a hypothesis of a causal relationship between variables</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3/13/2020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5</a:t>
            </a:fld>
            <a:endParaRPr lang="en-US" altLang="en-US"/>
          </a:p>
        </p:txBody>
      </p:sp>
      <p:sp>
        <p:nvSpPr>
          <p:cNvPr id="6" name="Rectangle 5"/>
          <p:cNvSpPr/>
          <p:nvPr/>
        </p:nvSpPr>
        <p:spPr>
          <a:xfrm>
            <a:off x="1699633" y="114726"/>
            <a:ext cx="4012189" cy="584775"/>
          </a:xfrm>
          <a:prstGeom prst="rect">
            <a:avLst/>
          </a:prstGeom>
        </p:spPr>
        <p:txBody>
          <a:bodyPr wrap="none">
            <a:spAutoFit/>
          </a:bodyPr>
          <a:lstStyle/>
          <a:p>
            <a:pPr lvl="0" algn="ctr"/>
            <a:r>
              <a:rPr lang="en-US" sz="3200" dirty="0" smtClean="0">
                <a:solidFill>
                  <a:srgbClr val="0A3250"/>
                </a:solidFill>
                <a:latin typeface="Times New Roman" panose="02020603050405020304" pitchFamily="18" charset="0"/>
                <a:ea typeface="SimSun"/>
                <a:cs typeface="Times New Roman" panose="02020603050405020304" pitchFamily="18" charset="0"/>
              </a:rPr>
              <a:t>Objective </a:t>
            </a:r>
            <a:r>
              <a:rPr lang="en-US" sz="3200" dirty="0">
                <a:solidFill>
                  <a:srgbClr val="0A3250"/>
                </a:solidFill>
                <a:latin typeface="Times New Roman" panose="02020603050405020304" pitchFamily="18" charset="0"/>
                <a:ea typeface="SimSun"/>
                <a:cs typeface="Times New Roman" panose="02020603050405020304" pitchFamily="18" charset="0"/>
              </a:rPr>
              <a:t>of research </a:t>
            </a:r>
          </a:p>
        </p:txBody>
      </p:sp>
    </p:spTree>
    <p:extLst>
      <p:ext uri="{BB962C8B-B14F-4D97-AF65-F5344CB8AC3E}">
        <p14:creationId xmlns:p14="http://schemas.microsoft.com/office/powerpoint/2010/main" val="1693707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2663" y="461211"/>
            <a:ext cx="8698832" cy="4572000"/>
          </a:xfrm>
        </p:spPr>
        <p:txBody>
          <a:bodyPr/>
          <a:lstStyle/>
          <a:p>
            <a:pPr marL="457200" lvl="0" indent="-457200" eaLnBrk="1" hangingPunct="1">
              <a:spcBef>
                <a:spcPct val="0"/>
              </a:spcBef>
              <a:buClrTx/>
              <a:buSzTx/>
              <a:buFont typeface="Wingdings" panose="05000000000000000000" pitchFamily="2" charset="2"/>
              <a:buChar char="Ø"/>
            </a:pPr>
            <a:r>
              <a:rPr lang="en-US" sz="2800" dirty="0">
                <a:solidFill>
                  <a:srgbClr val="000000"/>
                </a:solidFill>
                <a:latin typeface="Times New Roman" panose="02020603050405020304" pitchFamily="18" charset="0"/>
                <a:ea typeface="SimSun"/>
                <a:cs typeface="Times New Roman" panose="02020603050405020304" pitchFamily="18" charset="0"/>
              </a:rPr>
              <a:t>To gain familiarity with a phenomenon or to achieve new insights into it (studies with this object in view are termed as </a:t>
            </a:r>
            <a:r>
              <a:rPr lang="en-US" sz="2800" i="1" dirty="0">
                <a:solidFill>
                  <a:srgbClr val="000000"/>
                </a:solidFill>
                <a:latin typeface="Times New Roman" panose="02020603050405020304" pitchFamily="18" charset="0"/>
                <a:ea typeface="SimSun"/>
                <a:cs typeface="Times New Roman" panose="02020603050405020304" pitchFamily="18" charset="0"/>
              </a:rPr>
              <a:t>exploratory </a:t>
            </a:r>
            <a:r>
              <a:rPr lang="en-US" sz="2800" dirty="0">
                <a:solidFill>
                  <a:srgbClr val="000000"/>
                </a:solidFill>
                <a:latin typeface="Times New Roman" panose="02020603050405020304" pitchFamily="18" charset="0"/>
                <a:ea typeface="SimSun"/>
                <a:cs typeface="Times New Roman" panose="02020603050405020304" pitchFamily="18" charset="0"/>
              </a:rPr>
              <a:t>or </a:t>
            </a:r>
            <a:r>
              <a:rPr lang="en-US" sz="2800" i="1" dirty="0">
                <a:solidFill>
                  <a:srgbClr val="000000"/>
                </a:solidFill>
                <a:latin typeface="Times New Roman" panose="02020603050405020304" pitchFamily="18" charset="0"/>
                <a:ea typeface="SimSun"/>
                <a:cs typeface="Times New Roman" panose="02020603050405020304" pitchFamily="18" charset="0"/>
              </a:rPr>
              <a:t>formative </a:t>
            </a:r>
            <a:r>
              <a:rPr lang="en-US" sz="2800" dirty="0">
                <a:solidFill>
                  <a:srgbClr val="000000"/>
                </a:solidFill>
                <a:latin typeface="Times New Roman" panose="02020603050405020304" pitchFamily="18" charset="0"/>
                <a:ea typeface="SimSun"/>
                <a:cs typeface="Times New Roman" panose="02020603050405020304" pitchFamily="18" charset="0"/>
              </a:rPr>
              <a:t>research studies); </a:t>
            </a:r>
          </a:p>
          <a:p>
            <a:pPr marL="457200" lvl="0" indent="-457200" eaLnBrk="1" hangingPunct="1">
              <a:spcBef>
                <a:spcPct val="0"/>
              </a:spcBef>
              <a:buClrTx/>
              <a:buSzTx/>
              <a:buFont typeface="Wingdings" panose="05000000000000000000" pitchFamily="2" charset="2"/>
              <a:buChar char="Ø"/>
            </a:pPr>
            <a:r>
              <a:rPr lang="en-US" sz="2800" dirty="0">
                <a:solidFill>
                  <a:srgbClr val="000000"/>
                </a:solidFill>
                <a:latin typeface="Times New Roman" panose="02020603050405020304" pitchFamily="18" charset="0"/>
                <a:ea typeface="SimSun"/>
                <a:cs typeface="Times New Roman" panose="02020603050405020304" pitchFamily="18" charset="0"/>
              </a:rPr>
              <a:t>To portray accurately the characteristics of a particular individual, situation or a group(studies with this object in view are known as </a:t>
            </a:r>
            <a:r>
              <a:rPr lang="en-US" sz="2800" i="1" dirty="0">
                <a:solidFill>
                  <a:srgbClr val="000000"/>
                </a:solidFill>
                <a:latin typeface="Times New Roman" panose="02020603050405020304" pitchFamily="18" charset="0"/>
                <a:ea typeface="SimSun"/>
                <a:cs typeface="Times New Roman" panose="02020603050405020304" pitchFamily="18" charset="0"/>
              </a:rPr>
              <a:t>descriptive </a:t>
            </a:r>
            <a:r>
              <a:rPr lang="en-US" sz="2800" dirty="0">
                <a:solidFill>
                  <a:srgbClr val="000000"/>
                </a:solidFill>
                <a:latin typeface="Times New Roman" panose="02020603050405020304" pitchFamily="18" charset="0"/>
                <a:ea typeface="SimSun"/>
                <a:cs typeface="Times New Roman" panose="02020603050405020304" pitchFamily="18" charset="0"/>
              </a:rPr>
              <a:t>research studies); </a:t>
            </a:r>
          </a:p>
          <a:p>
            <a:pPr marL="457200" lvl="0" indent="-457200" eaLnBrk="1" hangingPunct="1">
              <a:spcBef>
                <a:spcPct val="0"/>
              </a:spcBef>
              <a:buClrTx/>
              <a:buSzTx/>
              <a:buFont typeface="Wingdings" panose="05000000000000000000" pitchFamily="2" charset="2"/>
              <a:buChar char="Ø"/>
            </a:pPr>
            <a:r>
              <a:rPr lang="en-US" sz="2800" dirty="0">
                <a:solidFill>
                  <a:srgbClr val="000000"/>
                </a:solidFill>
                <a:latin typeface="Times New Roman" panose="02020603050405020304" pitchFamily="18" charset="0"/>
                <a:ea typeface="SimSun"/>
                <a:cs typeface="Times New Roman" panose="02020603050405020304" pitchFamily="18" charset="0"/>
              </a:rPr>
              <a:t> To determine the frequency with which something occurs or with which it is associated with something else (studies with this object in view are known as </a:t>
            </a:r>
            <a:r>
              <a:rPr lang="en-US" sz="2800" i="1" dirty="0">
                <a:solidFill>
                  <a:srgbClr val="000000"/>
                </a:solidFill>
                <a:latin typeface="Times New Roman" panose="02020603050405020304" pitchFamily="18" charset="0"/>
                <a:ea typeface="SimSun"/>
                <a:cs typeface="Times New Roman" panose="02020603050405020304" pitchFamily="18" charset="0"/>
              </a:rPr>
              <a:t>diagnostic </a:t>
            </a:r>
            <a:r>
              <a:rPr lang="en-US" sz="2800" dirty="0">
                <a:solidFill>
                  <a:srgbClr val="000000"/>
                </a:solidFill>
                <a:latin typeface="Times New Roman" panose="02020603050405020304" pitchFamily="18" charset="0"/>
                <a:ea typeface="SimSun"/>
                <a:cs typeface="Times New Roman" panose="02020603050405020304" pitchFamily="18" charset="0"/>
              </a:rPr>
              <a:t>research studies); </a:t>
            </a:r>
          </a:p>
          <a:p>
            <a:pPr marL="457200" lvl="0" indent="-457200" eaLnBrk="1" hangingPunct="1">
              <a:spcBef>
                <a:spcPct val="0"/>
              </a:spcBef>
              <a:buClrTx/>
              <a:buSzTx/>
              <a:buFont typeface="Wingdings" panose="05000000000000000000" pitchFamily="2" charset="2"/>
              <a:buChar char="Ø"/>
            </a:pPr>
            <a:r>
              <a:rPr lang="en-US" sz="2800" dirty="0">
                <a:solidFill>
                  <a:srgbClr val="000000"/>
                </a:solidFill>
                <a:latin typeface="Times New Roman" panose="02020603050405020304" pitchFamily="18" charset="0"/>
                <a:ea typeface="SimSun"/>
                <a:cs typeface="Times New Roman" panose="02020603050405020304" pitchFamily="18" charset="0"/>
              </a:rPr>
              <a:t>To test a hypothesis of a causal relationship between variables (such studies are known as </a:t>
            </a:r>
            <a:r>
              <a:rPr lang="en-US" sz="2800" i="1" dirty="0">
                <a:solidFill>
                  <a:srgbClr val="000000"/>
                </a:solidFill>
                <a:latin typeface="Times New Roman" panose="02020603050405020304" pitchFamily="18" charset="0"/>
                <a:ea typeface="SimSun"/>
                <a:cs typeface="Times New Roman" panose="02020603050405020304" pitchFamily="18" charset="0"/>
              </a:rPr>
              <a:t>hypothesis-testing </a:t>
            </a:r>
            <a:r>
              <a:rPr lang="en-US" sz="2800" dirty="0">
                <a:solidFill>
                  <a:srgbClr val="000000"/>
                </a:solidFill>
                <a:latin typeface="Times New Roman" panose="02020603050405020304" pitchFamily="18" charset="0"/>
                <a:ea typeface="SimSun"/>
                <a:cs typeface="Times New Roman" panose="02020603050405020304" pitchFamily="18" charset="0"/>
              </a:rPr>
              <a:t>research studies). </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3/13/2020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6</a:t>
            </a:fld>
            <a:endParaRPr lang="en-US" altLang="en-US"/>
          </a:p>
        </p:txBody>
      </p:sp>
    </p:spTree>
    <p:extLst>
      <p:ext uri="{BB962C8B-B14F-4D97-AF65-F5344CB8AC3E}">
        <p14:creationId xmlns:p14="http://schemas.microsoft.com/office/powerpoint/2010/main" val="2306042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46051" y="1026694"/>
            <a:ext cx="8853570" cy="4856747"/>
          </a:xfrm>
        </p:spPr>
        <p:txBody>
          <a:bodyPr/>
          <a:lstStyle/>
          <a:p>
            <a:pPr marL="0" lvl="0" indent="0" algn="just" eaLnBrk="1" hangingPunct="1">
              <a:spcBef>
                <a:spcPct val="20000"/>
              </a:spcBef>
              <a:buClrTx/>
              <a:buSzTx/>
              <a:buNone/>
            </a:pPr>
            <a:r>
              <a:rPr lang="en-US" dirty="0">
                <a:solidFill>
                  <a:srgbClr val="000000"/>
                </a:solidFill>
                <a:latin typeface="Times New Roman" panose="02020603050405020304" pitchFamily="18" charset="0"/>
                <a:ea typeface="SimSun"/>
                <a:cs typeface="Times New Roman" panose="02020603050405020304" pitchFamily="18" charset="0"/>
              </a:rPr>
              <a:t>What makes people to undertake research? This is a question of fundamental importance. </a:t>
            </a:r>
          </a:p>
          <a:p>
            <a:pPr marL="0" lvl="0" indent="0" algn="just" eaLnBrk="1" hangingPunct="1">
              <a:spcBef>
                <a:spcPct val="20000"/>
              </a:spcBef>
              <a:buClrTx/>
              <a:buSzTx/>
              <a:buNone/>
            </a:pPr>
            <a:r>
              <a:rPr lang="en-US" dirty="0">
                <a:solidFill>
                  <a:srgbClr val="000000"/>
                </a:solidFill>
                <a:latin typeface="Times New Roman" panose="02020603050405020304" pitchFamily="18" charset="0"/>
                <a:ea typeface="SimSun"/>
                <a:cs typeface="Times New Roman" panose="02020603050405020304" pitchFamily="18" charset="0"/>
              </a:rPr>
              <a:t>The possible motives for doing research may be either one or more of the following :</a:t>
            </a:r>
          </a:p>
          <a:p>
            <a:pPr marL="342900" lvl="0" indent="-342900" eaLnBrk="1" hangingPunct="1">
              <a:spcBef>
                <a:spcPct val="20000"/>
              </a:spcBef>
              <a:buClrTx/>
              <a:buSzTx/>
              <a:buFontTx/>
              <a:buChar char="•"/>
            </a:pPr>
            <a:r>
              <a:rPr lang="en-US" dirty="0">
                <a:solidFill>
                  <a:srgbClr val="000000"/>
                </a:solidFill>
                <a:latin typeface="Times New Roman" panose="02020603050405020304" pitchFamily="18" charset="0"/>
                <a:ea typeface="SimSun"/>
                <a:cs typeface="Times New Roman" panose="02020603050405020304" pitchFamily="18" charset="0"/>
              </a:rPr>
              <a:t>Desire to get a research degree along with its consequential benefits;</a:t>
            </a:r>
          </a:p>
          <a:p>
            <a:pPr marL="342900" lvl="0" indent="-342900" eaLnBrk="1" hangingPunct="1">
              <a:spcBef>
                <a:spcPct val="20000"/>
              </a:spcBef>
              <a:buClrTx/>
              <a:buSzTx/>
              <a:buFontTx/>
              <a:buChar char="•"/>
            </a:pPr>
            <a:r>
              <a:rPr lang="en-US" dirty="0">
                <a:solidFill>
                  <a:srgbClr val="000000"/>
                </a:solidFill>
                <a:latin typeface="Times New Roman" panose="02020603050405020304" pitchFamily="18" charset="0"/>
                <a:ea typeface="SimSun"/>
                <a:cs typeface="Times New Roman" panose="02020603050405020304" pitchFamily="18" charset="0"/>
              </a:rPr>
              <a:t>Desire to face the challenge in solving the unsolved problems</a:t>
            </a:r>
          </a:p>
          <a:p>
            <a:pPr marL="342900" lvl="0" indent="-342900" eaLnBrk="1" hangingPunct="1">
              <a:spcBef>
                <a:spcPct val="20000"/>
              </a:spcBef>
              <a:buClrTx/>
              <a:buSzTx/>
              <a:buFontTx/>
              <a:buChar char="•"/>
            </a:pPr>
            <a:r>
              <a:rPr lang="en-US" dirty="0">
                <a:solidFill>
                  <a:srgbClr val="000000"/>
                </a:solidFill>
                <a:latin typeface="Times New Roman" panose="02020603050405020304" pitchFamily="18" charset="0"/>
                <a:ea typeface="SimSun"/>
                <a:cs typeface="Times New Roman" panose="02020603050405020304" pitchFamily="18" charset="0"/>
              </a:rPr>
              <a:t>Desire to get intellectual joy of doing some creative work</a:t>
            </a:r>
          </a:p>
          <a:p>
            <a:pPr marL="342900" lvl="0" indent="-342900" eaLnBrk="1" hangingPunct="1">
              <a:spcBef>
                <a:spcPct val="20000"/>
              </a:spcBef>
              <a:buClrTx/>
              <a:buSzTx/>
              <a:buFontTx/>
              <a:buChar char="•"/>
            </a:pPr>
            <a:r>
              <a:rPr lang="en-US" dirty="0">
                <a:solidFill>
                  <a:srgbClr val="000000"/>
                </a:solidFill>
                <a:latin typeface="Times New Roman" panose="02020603050405020304" pitchFamily="18" charset="0"/>
                <a:ea typeface="SimSun"/>
                <a:cs typeface="Times New Roman" panose="02020603050405020304" pitchFamily="18" charset="0"/>
              </a:rPr>
              <a:t>Desire to be of service to society</a:t>
            </a:r>
          </a:p>
          <a:p>
            <a:pPr marL="342900" lvl="0" indent="-342900" eaLnBrk="1" hangingPunct="1">
              <a:spcBef>
                <a:spcPct val="20000"/>
              </a:spcBef>
              <a:buClrTx/>
              <a:buSzTx/>
              <a:buFontTx/>
              <a:buChar char="•"/>
            </a:pPr>
            <a:r>
              <a:rPr lang="en-US" dirty="0">
                <a:solidFill>
                  <a:srgbClr val="000000"/>
                </a:solidFill>
                <a:latin typeface="Times New Roman" panose="02020603050405020304" pitchFamily="18" charset="0"/>
                <a:ea typeface="SimSun"/>
                <a:cs typeface="Times New Roman" panose="02020603050405020304" pitchFamily="18" charset="0"/>
              </a:rPr>
              <a:t>Desire to get respectability</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3/13/2020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7</a:t>
            </a:fld>
            <a:endParaRPr lang="en-US" altLang="en-US"/>
          </a:p>
        </p:txBody>
      </p:sp>
      <p:sp>
        <p:nvSpPr>
          <p:cNvPr id="6" name="Rectangle 5"/>
          <p:cNvSpPr/>
          <p:nvPr/>
        </p:nvSpPr>
        <p:spPr>
          <a:xfrm>
            <a:off x="2000477" y="226442"/>
            <a:ext cx="3651128" cy="492443"/>
          </a:xfrm>
          <a:prstGeom prst="rect">
            <a:avLst/>
          </a:prstGeom>
        </p:spPr>
        <p:txBody>
          <a:bodyPr wrap="none">
            <a:spAutoFit/>
          </a:bodyPr>
          <a:lstStyle/>
          <a:p>
            <a:pPr lvl="0" algn="ctr"/>
            <a:r>
              <a:rPr lang="en-US" sz="2600" dirty="0" smtClean="0">
                <a:solidFill>
                  <a:srgbClr val="0A3250"/>
                </a:solidFill>
                <a:latin typeface="Times New Roman" panose="02020603050405020304" pitchFamily="18" charset="0"/>
                <a:ea typeface="SimSun"/>
                <a:cs typeface="Times New Roman" panose="02020603050405020304" pitchFamily="18" charset="0"/>
              </a:rPr>
              <a:t>Motivation </a:t>
            </a:r>
            <a:r>
              <a:rPr lang="en-US" sz="2600" dirty="0">
                <a:solidFill>
                  <a:srgbClr val="0A3250"/>
                </a:solidFill>
                <a:latin typeface="Times New Roman" panose="02020603050405020304" pitchFamily="18" charset="0"/>
                <a:ea typeface="SimSun"/>
                <a:cs typeface="Times New Roman" panose="02020603050405020304" pitchFamily="18" charset="0"/>
              </a:rPr>
              <a:t>for Research</a:t>
            </a:r>
          </a:p>
        </p:txBody>
      </p:sp>
    </p:spTree>
    <p:extLst>
      <p:ext uri="{BB962C8B-B14F-4D97-AF65-F5344CB8AC3E}">
        <p14:creationId xmlns:p14="http://schemas.microsoft.com/office/powerpoint/2010/main" val="104842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46051" y="846221"/>
            <a:ext cx="8805444" cy="4572000"/>
          </a:xfrm>
        </p:spPr>
        <p:txBody>
          <a:bodyPr/>
          <a:lstStyle/>
          <a:p>
            <a:r>
              <a:rPr lang="en-US" sz="2800" dirty="0">
                <a:solidFill>
                  <a:srgbClr val="000000"/>
                </a:solidFill>
                <a:latin typeface="Times New Roman" panose="02020603050405020304" pitchFamily="18" charset="0"/>
                <a:cs typeface="Times New Roman" panose="02020603050405020304" pitchFamily="18" charset="0"/>
              </a:rPr>
              <a:t>Types of research can be classified from three different perspectives(Kumar, 2011):</a:t>
            </a:r>
          </a:p>
          <a:p>
            <a:r>
              <a:rPr lang="en-US" sz="2800" b="1" dirty="0" smtClean="0">
                <a:solidFill>
                  <a:srgbClr val="000000"/>
                </a:solidFill>
                <a:latin typeface="Times New Roman" panose="02020603050405020304" pitchFamily="18" charset="0"/>
                <a:cs typeface="Times New Roman" panose="02020603050405020304" pitchFamily="18" charset="0"/>
              </a:rPr>
              <a:t>Application </a:t>
            </a:r>
            <a:r>
              <a:rPr lang="en-US" sz="2800" dirty="0" smtClean="0">
                <a:solidFill>
                  <a:srgbClr val="000000"/>
                </a:solidFill>
                <a:latin typeface="Times New Roman" panose="02020603050405020304" pitchFamily="18" charset="0"/>
                <a:cs typeface="Times New Roman" panose="02020603050405020304" pitchFamily="18" charset="0"/>
              </a:rPr>
              <a:t>of </a:t>
            </a:r>
            <a:r>
              <a:rPr lang="en-US" sz="2800" dirty="0">
                <a:solidFill>
                  <a:srgbClr val="000000"/>
                </a:solidFill>
                <a:latin typeface="Times New Roman" panose="02020603050405020304" pitchFamily="18" charset="0"/>
                <a:cs typeface="Times New Roman" panose="02020603050405020304" pitchFamily="18" charset="0"/>
              </a:rPr>
              <a:t>the findings of the research study</a:t>
            </a:r>
          </a:p>
          <a:p>
            <a:r>
              <a:rPr lang="en-US" sz="2800" b="1" dirty="0" smtClean="0">
                <a:solidFill>
                  <a:srgbClr val="000000"/>
                </a:solidFill>
                <a:latin typeface="Times New Roman" panose="02020603050405020304" pitchFamily="18" charset="0"/>
                <a:cs typeface="Times New Roman" panose="02020603050405020304" pitchFamily="18" charset="0"/>
              </a:rPr>
              <a:t>Objectives </a:t>
            </a:r>
            <a:r>
              <a:rPr lang="en-US" sz="2800" dirty="0" smtClean="0">
                <a:solidFill>
                  <a:srgbClr val="000000"/>
                </a:solidFill>
                <a:latin typeface="Times New Roman" panose="02020603050405020304" pitchFamily="18" charset="0"/>
                <a:cs typeface="Times New Roman" panose="02020603050405020304" pitchFamily="18" charset="0"/>
              </a:rPr>
              <a:t>of </a:t>
            </a:r>
            <a:r>
              <a:rPr lang="en-US" sz="2800" dirty="0">
                <a:solidFill>
                  <a:srgbClr val="000000"/>
                </a:solidFill>
                <a:latin typeface="Times New Roman" panose="02020603050405020304" pitchFamily="18" charset="0"/>
                <a:cs typeface="Times New Roman" panose="02020603050405020304" pitchFamily="18" charset="0"/>
              </a:rPr>
              <a:t>the study</a:t>
            </a:r>
          </a:p>
          <a:p>
            <a:r>
              <a:rPr lang="en-US" sz="2800" b="1" dirty="0" smtClean="0">
                <a:solidFill>
                  <a:srgbClr val="000000"/>
                </a:solidFill>
                <a:latin typeface="Times New Roman" panose="02020603050405020304" pitchFamily="18" charset="0"/>
                <a:cs typeface="Times New Roman" panose="02020603050405020304" pitchFamily="18" charset="0"/>
              </a:rPr>
              <a:t>Mode </a:t>
            </a:r>
            <a:r>
              <a:rPr lang="en-US" sz="2800" b="1" dirty="0">
                <a:solidFill>
                  <a:srgbClr val="000000"/>
                </a:solidFill>
                <a:latin typeface="Times New Roman" panose="02020603050405020304" pitchFamily="18" charset="0"/>
                <a:cs typeface="Times New Roman" panose="02020603050405020304" pitchFamily="18" charset="0"/>
              </a:rPr>
              <a:t>of </a:t>
            </a:r>
            <a:r>
              <a:rPr lang="en-US" sz="2800" b="1" dirty="0" smtClean="0">
                <a:solidFill>
                  <a:srgbClr val="000000"/>
                </a:solidFill>
                <a:latin typeface="Times New Roman" panose="02020603050405020304" pitchFamily="18" charset="0"/>
                <a:cs typeface="Times New Roman" panose="02020603050405020304" pitchFamily="18" charset="0"/>
              </a:rPr>
              <a:t>enquiry </a:t>
            </a:r>
            <a:r>
              <a:rPr lang="en-US" sz="2800" dirty="0" smtClean="0">
                <a:solidFill>
                  <a:srgbClr val="000000"/>
                </a:solidFill>
                <a:latin typeface="Times New Roman" panose="02020603050405020304" pitchFamily="18" charset="0"/>
                <a:cs typeface="Times New Roman" panose="02020603050405020304" pitchFamily="18" charset="0"/>
              </a:rPr>
              <a:t>used </a:t>
            </a:r>
            <a:r>
              <a:rPr lang="en-US" sz="2800" dirty="0">
                <a:solidFill>
                  <a:srgbClr val="000000"/>
                </a:solidFill>
                <a:latin typeface="Times New Roman" panose="02020603050405020304" pitchFamily="18" charset="0"/>
                <a:cs typeface="Times New Roman" panose="02020603050405020304" pitchFamily="18" charset="0"/>
              </a:rPr>
              <a:t>in conducting the study</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3/13/2020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8</a:t>
            </a:fld>
            <a:endParaRPr lang="en-US" altLang="en-US"/>
          </a:p>
        </p:txBody>
      </p:sp>
      <p:sp>
        <p:nvSpPr>
          <p:cNvPr id="6" name="Rectangle 5"/>
          <p:cNvSpPr/>
          <p:nvPr/>
        </p:nvSpPr>
        <p:spPr>
          <a:xfrm>
            <a:off x="1878769" y="259105"/>
            <a:ext cx="2763577" cy="492443"/>
          </a:xfrm>
          <a:prstGeom prst="rect">
            <a:avLst/>
          </a:prstGeom>
        </p:spPr>
        <p:txBody>
          <a:bodyPr wrap="none">
            <a:spAutoFit/>
          </a:bodyPr>
          <a:lstStyle/>
          <a:p>
            <a:pPr lvl="0" algn="ctr"/>
            <a:r>
              <a:rPr lang="en-US" sz="2600" dirty="0" smtClean="0">
                <a:solidFill>
                  <a:srgbClr val="0A3250"/>
                </a:solidFill>
                <a:latin typeface="Times New Roman" panose="02020603050405020304" pitchFamily="18" charset="0"/>
                <a:ea typeface="SimSun"/>
                <a:cs typeface="Times New Roman" panose="02020603050405020304" pitchFamily="18" charset="0"/>
              </a:rPr>
              <a:t>Types </a:t>
            </a:r>
            <a:r>
              <a:rPr lang="en-US" sz="2600" dirty="0">
                <a:solidFill>
                  <a:srgbClr val="0A3250"/>
                </a:solidFill>
                <a:latin typeface="Times New Roman" panose="02020603050405020304" pitchFamily="18" charset="0"/>
                <a:ea typeface="SimSun"/>
                <a:cs typeface="Times New Roman" panose="02020603050405020304" pitchFamily="18" charset="0"/>
              </a:rPr>
              <a:t>of Research</a:t>
            </a:r>
          </a:p>
        </p:txBody>
      </p:sp>
    </p:spTree>
    <p:extLst>
      <p:ext uri="{BB962C8B-B14F-4D97-AF65-F5344CB8AC3E}">
        <p14:creationId xmlns:p14="http://schemas.microsoft.com/office/powerpoint/2010/main" val="4016618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17357" y="617621"/>
            <a:ext cx="8470231" cy="4572000"/>
          </a:xfrm>
        </p:spPr>
        <p:txBody>
          <a:bodyPr/>
          <a:lstStyle/>
          <a:p>
            <a:pPr marL="0" lvl="0" indent="0" algn="just" eaLnBrk="1" hangingPunct="1">
              <a:spcBef>
                <a:spcPct val="20000"/>
              </a:spcBef>
              <a:buClrTx/>
              <a:buSzTx/>
              <a:buNone/>
            </a:pPr>
            <a:r>
              <a:rPr lang="en-US" sz="2800" b="1" dirty="0">
                <a:solidFill>
                  <a:srgbClr val="000000"/>
                </a:solidFill>
                <a:latin typeface="Comic Sans MS" panose="030F0702030302020204" pitchFamily="66" charset="0"/>
              </a:rPr>
              <a:t>Types of </a:t>
            </a:r>
            <a:r>
              <a:rPr lang="en-US" sz="2800" b="1" dirty="0" smtClean="0">
                <a:solidFill>
                  <a:srgbClr val="000000"/>
                </a:solidFill>
                <a:latin typeface="Comic Sans MS" panose="030F0702030302020204" pitchFamily="66" charset="0"/>
              </a:rPr>
              <a:t>research based on </a:t>
            </a:r>
            <a:r>
              <a:rPr lang="en-US" sz="2800" b="1" dirty="0">
                <a:solidFill>
                  <a:srgbClr val="000000"/>
                </a:solidFill>
                <a:latin typeface="Comic Sans MS" panose="030F0702030302020204" pitchFamily="66" charset="0"/>
              </a:rPr>
              <a:t>Application </a:t>
            </a:r>
            <a:r>
              <a:rPr lang="en-US" sz="2800" b="1" dirty="0" smtClean="0">
                <a:solidFill>
                  <a:srgbClr val="000000"/>
                </a:solidFill>
                <a:latin typeface="Comic Sans MS" panose="030F0702030302020204" pitchFamily="66" charset="0"/>
              </a:rPr>
              <a:t>perspective</a:t>
            </a:r>
          </a:p>
          <a:p>
            <a:pPr marL="342900" lvl="0" indent="-342900" algn="just" eaLnBrk="1" hangingPunct="1">
              <a:spcBef>
                <a:spcPct val="20000"/>
              </a:spcBef>
              <a:buClrTx/>
              <a:buSzTx/>
              <a:buFontTx/>
              <a:buChar char="•"/>
            </a:pPr>
            <a:endParaRPr lang="en-US" b="1" dirty="0" smtClean="0">
              <a:solidFill>
                <a:srgbClr val="0A3250"/>
              </a:solidFill>
              <a:latin typeface="Times New Roman" panose="02020603050405020304" pitchFamily="18" charset="0"/>
              <a:ea typeface="SimSun"/>
              <a:cs typeface="Times New Roman" panose="02020603050405020304" pitchFamily="18" charset="0"/>
            </a:endParaRPr>
          </a:p>
          <a:p>
            <a:pPr marL="342900" indent="-342900" algn="just" eaLnBrk="1" hangingPunct="1">
              <a:spcBef>
                <a:spcPct val="20000"/>
              </a:spcBef>
              <a:buClrTx/>
              <a:buSzTx/>
              <a:buFontTx/>
              <a:buChar char="•"/>
            </a:pPr>
            <a:r>
              <a:rPr lang="en-US" sz="3200" b="1" dirty="0">
                <a:solidFill>
                  <a:srgbClr val="0A3250"/>
                </a:solidFill>
                <a:latin typeface="Times New Roman" panose="02020603050405020304" pitchFamily="18" charset="0"/>
                <a:cs typeface="Times New Roman" panose="02020603050405020304" pitchFamily="18" charset="0"/>
              </a:rPr>
              <a:t>Applied research</a:t>
            </a:r>
          </a:p>
          <a:p>
            <a:pPr marL="342900" lvl="0" indent="-342900" algn="just" eaLnBrk="1" hangingPunct="1">
              <a:spcBef>
                <a:spcPct val="20000"/>
              </a:spcBef>
              <a:buClrTx/>
              <a:buSzTx/>
              <a:buFontTx/>
              <a:buChar char="•"/>
            </a:pPr>
            <a:r>
              <a:rPr lang="en-US" sz="3200" b="1" dirty="0" smtClean="0">
                <a:solidFill>
                  <a:srgbClr val="0A3250"/>
                </a:solidFill>
                <a:latin typeface="Times New Roman" panose="02020603050405020304" pitchFamily="18" charset="0"/>
                <a:ea typeface="SimSun"/>
                <a:cs typeface="Times New Roman" panose="02020603050405020304" pitchFamily="18" charset="0"/>
              </a:rPr>
              <a:t>Basic </a:t>
            </a:r>
            <a:r>
              <a:rPr lang="en-US" sz="3200" b="1" dirty="0">
                <a:solidFill>
                  <a:srgbClr val="0A3250"/>
                </a:solidFill>
                <a:latin typeface="Times New Roman" panose="02020603050405020304" pitchFamily="18" charset="0"/>
                <a:ea typeface="SimSun"/>
                <a:cs typeface="Times New Roman" panose="02020603050405020304" pitchFamily="18" charset="0"/>
              </a:rPr>
              <a:t>research     </a:t>
            </a:r>
            <a:endParaRPr lang="en-US" sz="3200" b="1" dirty="0" smtClean="0">
              <a:solidFill>
                <a:srgbClr val="0A3250"/>
              </a:solidFill>
              <a:latin typeface="Times New Roman" panose="02020603050405020304" pitchFamily="18" charset="0"/>
              <a:ea typeface="SimSun"/>
              <a:cs typeface="Times New Roman" panose="02020603050405020304" pitchFamily="18" charset="0"/>
            </a:endParaRPr>
          </a:p>
          <a:p>
            <a:pPr marL="342900" lvl="0" indent="-342900" algn="just" eaLnBrk="1" hangingPunct="1">
              <a:spcBef>
                <a:spcPct val="20000"/>
              </a:spcBef>
              <a:buClrTx/>
              <a:buSzTx/>
              <a:buFontTx/>
              <a:buChar char="•"/>
            </a:pPr>
            <a:r>
              <a:rPr lang="en-US" sz="3200" b="1" dirty="0" smtClean="0">
                <a:solidFill>
                  <a:srgbClr val="0A3250"/>
                </a:solidFill>
                <a:latin typeface="Times New Roman" panose="02020603050405020304" pitchFamily="18" charset="0"/>
                <a:ea typeface="SimSun"/>
                <a:cs typeface="Times New Roman" panose="02020603050405020304" pitchFamily="18" charset="0"/>
              </a:rPr>
              <a:t>Evaluation research</a:t>
            </a:r>
            <a:endParaRPr lang="en-US" sz="3200" b="1" dirty="0">
              <a:solidFill>
                <a:srgbClr val="0A3250"/>
              </a:solidFill>
              <a:latin typeface="Times New Roman" panose="02020603050405020304" pitchFamily="18" charset="0"/>
              <a:ea typeface="SimSun"/>
              <a:cs typeface="Times New Roman" panose="02020603050405020304" pitchFamily="18" charset="0"/>
            </a:endParaRP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3/13/2020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9</a:t>
            </a:fld>
            <a:endParaRPr lang="en-US" altLang="en-US"/>
          </a:p>
        </p:txBody>
      </p:sp>
    </p:spTree>
    <p:extLst>
      <p:ext uri="{BB962C8B-B14F-4D97-AF65-F5344CB8AC3E}">
        <p14:creationId xmlns:p14="http://schemas.microsoft.com/office/powerpoint/2010/main" val="3087127601"/>
      </p:ext>
    </p:extLst>
  </p:cSld>
  <p:clrMapOvr>
    <a:masterClrMapping/>
  </p:clrMapOvr>
</p:sld>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6.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601</TotalTime>
  <Words>2523</Words>
  <Application>Microsoft Office PowerPoint</Application>
  <PresentationFormat>On-screen Show (4:3)</PresentationFormat>
  <Paragraphs>255</Paragraphs>
  <Slides>34</Slides>
  <Notes>0</Notes>
  <HiddenSlides>0</HiddenSlides>
  <MMClips>0</MMClips>
  <ScaleCrop>false</ScaleCrop>
  <HeadingPairs>
    <vt:vector size="6" baseType="variant">
      <vt:variant>
        <vt:lpstr>Fonts Used</vt:lpstr>
      </vt:variant>
      <vt:variant>
        <vt:i4>10</vt:i4>
      </vt:variant>
      <vt:variant>
        <vt:lpstr>Theme</vt:lpstr>
      </vt:variant>
      <vt:variant>
        <vt:i4>5</vt:i4>
      </vt:variant>
      <vt:variant>
        <vt:lpstr>Slide Titles</vt:lpstr>
      </vt:variant>
      <vt:variant>
        <vt:i4>34</vt:i4>
      </vt:variant>
    </vt:vector>
  </HeadingPairs>
  <TitlesOfParts>
    <vt:vector size="49" baseType="lpstr">
      <vt:lpstr>SimSun</vt:lpstr>
      <vt:lpstr>Arial</vt:lpstr>
      <vt:lpstr>Calibri</vt:lpstr>
      <vt:lpstr>Cambria</vt:lpstr>
      <vt:lpstr>Comic Sans MS</vt:lpstr>
      <vt:lpstr>Franklin Gothic Book</vt:lpstr>
      <vt:lpstr>Perpetua</vt:lpstr>
      <vt:lpstr>Times New Roman</vt:lpstr>
      <vt:lpstr>Wingdings</vt:lpstr>
      <vt:lpstr>Wingdings 2</vt:lpstr>
      <vt:lpstr>2_Custom Design</vt:lpstr>
      <vt:lpstr>3_Custom Design</vt:lpstr>
      <vt:lpstr>Custom Design</vt:lpstr>
      <vt:lpstr>1_Custom Design</vt:lpstr>
      <vt:lpstr>Equity</vt:lpstr>
      <vt:lpstr>PowerPoint Presentation</vt:lpstr>
      <vt:lpstr>PowerPoint Presentation</vt:lpstr>
      <vt:lpstr> Meaning of Research  </vt:lpstr>
      <vt:lpstr>PowerPoint Presentation</vt:lpstr>
      <vt:lpstr>PowerPoint Presentation</vt:lpstr>
      <vt:lpstr>PowerPoint Presentation</vt:lpstr>
      <vt:lpstr>PowerPoint Presentation</vt:lpstr>
      <vt:lpstr>PowerPoint Presentation</vt:lpstr>
      <vt:lpstr>PowerPoint Presentation</vt:lpstr>
      <vt:lpstr>Applied Research:</vt:lpstr>
      <vt:lpstr>PowerPoint Presentation</vt:lpstr>
      <vt:lpstr>Evaluation research</vt:lpstr>
      <vt:lpstr>benefits of evaluation research</vt:lpstr>
      <vt:lpstr>PowerPoint Presentation</vt:lpstr>
      <vt:lpstr>PowerPoint Presentation</vt:lpstr>
      <vt:lpstr>PowerPoint Presentation</vt:lpstr>
      <vt:lpstr>Descriptive research</vt:lpstr>
      <vt:lpstr>PowerPoint Presentation</vt:lpstr>
      <vt:lpstr>Types of sources </vt:lpstr>
      <vt:lpstr>PowerPoint Presentation</vt:lpstr>
      <vt:lpstr> Quasi-Experiments</vt:lpstr>
      <vt:lpstr>PowerPoint Presentation</vt:lpstr>
      <vt:lpstr> Quantitative research </vt:lpstr>
      <vt:lpstr>Research approaches </vt:lpstr>
      <vt:lpstr>PowerPoint Presentation</vt:lpstr>
      <vt:lpstr>Research processes  </vt:lpstr>
      <vt:lpstr>PowerPoint Presentation</vt:lpstr>
      <vt:lpstr>PowerPoint Presentation</vt:lpstr>
      <vt:lpstr>PowerPoint Presentation</vt:lpstr>
      <vt:lpstr>PowerPoint Presentation</vt:lpstr>
      <vt:lpstr>PowerPoint Presentation</vt:lpstr>
      <vt:lpstr> Criteria of Good Research  </vt:lpstr>
      <vt:lpstr> Criteria of Good Research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masre</dc:creator>
  <cp:lastModifiedBy>PC</cp:lastModifiedBy>
  <cp:revision>5701</cp:revision>
  <cp:lastPrinted>2015-07-03T13:28:00Z</cp:lastPrinted>
  <dcterms:created xsi:type="dcterms:W3CDTF">2113-01-01T00:00:00Z</dcterms:created>
  <dcterms:modified xsi:type="dcterms:W3CDTF">2020-03-13T09:56:22Z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KSOProductBuildVer">
    <vt:lpwstr>1033-10.2.0.5996</vt:lpwstr>
  </property>
</Properties>
</file>