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0" r:id="rId4"/>
  </p:sldMasterIdLst>
  <p:notesMasterIdLst>
    <p:notesMasterId r:id="rId41"/>
  </p:notesMasterIdLst>
  <p:sldIdLst>
    <p:sldId id="301" r:id="rId5"/>
    <p:sldId id="302" r:id="rId6"/>
    <p:sldId id="303" r:id="rId7"/>
    <p:sldId id="260" r:id="rId8"/>
    <p:sldId id="294"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0" r:id="rId25"/>
    <p:sldId id="281" r:id="rId26"/>
    <p:sldId id="282" r:id="rId27"/>
    <p:sldId id="283" r:id="rId28"/>
    <p:sldId id="284" r:id="rId29"/>
    <p:sldId id="288" r:id="rId30"/>
    <p:sldId id="289" r:id="rId31"/>
    <p:sldId id="290" r:id="rId32"/>
    <p:sldId id="291" r:id="rId33"/>
    <p:sldId id="292" r:id="rId34"/>
    <p:sldId id="310" r:id="rId35"/>
    <p:sldId id="312" r:id="rId36"/>
    <p:sldId id="314" r:id="rId37"/>
    <p:sldId id="315" r:id="rId38"/>
    <p:sldId id="316" r:id="rId39"/>
    <p:sldId id="31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4660"/>
  </p:normalViewPr>
  <p:slideViewPr>
    <p:cSldViewPr snapToGrid="0">
      <p:cViewPr varScale="1">
        <p:scale>
          <a:sx n="74" d="100"/>
          <a:sy n="74" d="100"/>
        </p:scale>
        <p:origin x="1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B2F651-2FBD-42C3-9A27-09BDF4342AD3}" type="datetimeFigureOut">
              <a:rPr lang="en-US" smtClean="0"/>
              <a:t>4/23/2020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38EB6-8C6B-4180-AE4D-45A5C4BC685D}" type="slidenum">
              <a:rPr lang="en-US" smtClean="0"/>
              <a:t>‹#›</a:t>
            </a:fld>
            <a:endParaRPr lang="en-US"/>
          </a:p>
        </p:txBody>
      </p:sp>
    </p:spTree>
    <p:extLst>
      <p:ext uri="{BB962C8B-B14F-4D97-AF65-F5344CB8AC3E}">
        <p14:creationId xmlns:p14="http://schemas.microsoft.com/office/powerpoint/2010/main" val="332712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solidFill>
                  <a:srgbClr val="000000"/>
                </a:solidFill>
                <a:latin typeface="Times New Roman" panose="02020603050405020304" pitchFamily="18" charset="0"/>
              </a:rPr>
              <a:t>Dr.AdelFathy</a:t>
            </a:r>
          </a:p>
        </p:txBody>
      </p:sp>
      <p:sp>
        <p:nvSpPr>
          <p:cNvPr id="7475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solidFill>
                  <a:srgbClr val="000000"/>
                </a:solidFill>
                <a:latin typeface="Times New Roman" panose="02020603050405020304" pitchFamily="18" charset="0"/>
              </a:rPr>
              <a:t>Dr. Adel Fathy </a:t>
            </a:r>
          </a:p>
        </p:txBody>
      </p:sp>
      <p:sp>
        <p:nvSpPr>
          <p:cNvPr id="7475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DED2DC-5FA4-405C-9F4F-D7B9FDCE0DAC}" type="slidenum">
              <a:rPr lang="ar-SA" altLang="en-US" smtClean="0">
                <a:solidFill>
                  <a:srgbClr val="000000"/>
                </a:solidFill>
                <a:latin typeface="Times New Roman" panose="02020603050405020304" pitchFamily="18" charset="0"/>
              </a:rPr>
              <a:pPr>
                <a:spcBef>
                  <a:spcPct val="0"/>
                </a:spcBef>
              </a:pPr>
              <a:t>2</a:t>
            </a:fld>
            <a:endParaRPr lang="en-US" altLang="en-US" smtClean="0">
              <a:solidFill>
                <a:srgbClr val="000000"/>
              </a:solidFill>
              <a:latin typeface="Times New Roman" panose="02020603050405020304" pitchFamily="18" charset="0"/>
            </a:endParaRPr>
          </a:p>
        </p:txBody>
      </p:sp>
      <p:sp>
        <p:nvSpPr>
          <p:cNvPr id="7475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271903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325"/>
          <p:cNvGrpSpPr>
            <a:grpSpLocks/>
          </p:cNvGrpSpPr>
          <p:nvPr/>
        </p:nvGrpSpPr>
        <p:grpSpPr bwMode="auto">
          <a:xfrm>
            <a:off x="1" y="68265"/>
            <a:ext cx="8678863" cy="6713537"/>
            <a:chOff x="0" y="43"/>
            <a:chExt cx="5467" cy="4229"/>
          </a:xfrm>
        </p:grpSpPr>
        <p:sp>
          <p:nvSpPr>
            <p:cNvPr id="5" name="Rectangle 217"/>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grpSp>
          <p:nvGrpSpPr>
            <p:cNvPr id="3" name="Group 324"/>
            <p:cNvGrpSpPr>
              <a:grpSpLocks/>
            </p:cNvGrpSpPr>
            <p:nvPr userDrawn="1"/>
          </p:nvGrpSpPr>
          <p:grpSpPr bwMode="auto">
            <a:xfrm>
              <a:off x="0" y="43"/>
              <a:ext cx="624" cy="4229"/>
              <a:chOff x="0" y="43"/>
              <a:chExt cx="624" cy="4229"/>
            </a:xfrm>
          </p:grpSpPr>
          <p:sp>
            <p:nvSpPr>
              <p:cNvPr id="7" name="Line 224"/>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 name="Line 225"/>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9" name="Line 226"/>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0" name="Line 227"/>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 name="Line 228"/>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 name="Line 229"/>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3" name="Line 230"/>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4" name="Line 231"/>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5" name="Line 232"/>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6" name="Line 233"/>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7" name="Line 234"/>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8" name="Line 235"/>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9" name="Line 236"/>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0" name="Line 237"/>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1" name="Line 238"/>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2" name="Line 239"/>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23" name="Line 240"/>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24" name="Line 241"/>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25" name="Line 242"/>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6" name="Line 243"/>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27" name="Line 244"/>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28" name="Line 245"/>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29" name="Line 246"/>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0" name="Line 247"/>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31" name="Line 248"/>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32" name="Line 249"/>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33" name="Line 250"/>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4" name="Line 251"/>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5" name="Line 252"/>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6" name="Line 253"/>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37" name="Line 254"/>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38" name="Line 255"/>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39" name="Line 256"/>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40" name="Line 257"/>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1" name="Line 258"/>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2" name="Line 259"/>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43" name="Line 260"/>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44" name="Line 261"/>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45" name="Line 262"/>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46" name="Line 263"/>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47" name="Line 264"/>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48" name="Line 265"/>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49" name="Line 266"/>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0" name="Line 267"/>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1" name="Line 268"/>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52" name="Line 269"/>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3" name="Line 270"/>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4" name="Line 271"/>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5" name="Line 272"/>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56" name="Line 273"/>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57" name="Line 274"/>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58" name="Line 275"/>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59" name="Line 276"/>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0" name="Line 277"/>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61" name="Line 278"/>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62" name="Line 279"/>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63" name="Line 280"/>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64" name="Line 281"/>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65" name="Line 282"/>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6" name="Line 283"/>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67" name="Line 284"/>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8" name="Line 285"/>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69" name="Line 286"/>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0" name="Line 287"/>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1" name="Line 288"/>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2" name="Line 289"/>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73" name="Line 290"/>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4" name="Line 291"/>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75" name="Line 292"/>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76" name="Line 293"/>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77" name="Line 294"/>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78" name="Line 295"/>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79" name="Line 296"/>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0" name="Line 297"/>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1" name="Line 298"/>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82" name="Line 299"/>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3" name="Line 300"/>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4" name="Line 301"/>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85" name="Line 302"/>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86" name="Line 303"/>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7" name="Line 304"/>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88" name="Line 305"/>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89" name="Line 306"/>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0" name="Line 307"/>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1" name="Line 308"/>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92" name="Line 309"/>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93" name="Line 310"/>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4" name="Line 311"/>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95" name="Line 312"/>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96" name="Line 313"/>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7" name="Line 314"/>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98" name="Line 315"/>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99" name="Line 316"/>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00" name="Line 317"/>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01" name="Line 318"/>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02" name="Line 319"/>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03" name="Line 320"/>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04" name="Line 321"/>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grpSp>
      </p:grpSp>
      <p:sp>
        <p:nvSpPr>
          <p:cNvPr id="105" name="Rectangle 220"/>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a:defRPr/>
            </a:pPr>
            <a:endParaRPr kumimoji="1" lang="en-US" sz="1350">
              <a:solidFill>
                <a:srgbClr val="003366"/>
              </a:solidFill>
            </a:endParaRPr>
          </a:p>
        </p:txBody>
      </p:sp>
      <p:sp>
        <p:nvSpPr>
          <p:cNvPr id="106" name="Rectangle 219"/>
          <p:cNvSpPr>
            <a:spLocks noChangeArrowheads="1"/>
          </p:cNvSpPr>
          <p:nvPr/>
        </p:nvSpPr>
        <p:spPr bwMode="auto">
          <a:xfrm>
            <a:off x="1098551" y="862015"/>
            <a:ext cx="5662613" cy="77787"/>
          </a:xfrm>
          <a:prstGeom prst="rect">
            <a:avLst/>
          </a:prstGeom>
          <a:solidFill>
            <a:schemeClr val="hlink"/>
          </a:solidFill>
          <a:ln w="9525">
            <a:noFill/>
            <a:miter lim="800000"/>
            <a:headEnd/>
            <a:tailEnd/>
          </a:ln>
          <a:effectLst/>
        </p:spPr>
        <p:txBody>
          <a:bodyPr wrap="none" anchor="ctr"/>
          <a:lstStyle/>
          <a:p>
            <a:pPr algn="ctr">
              <a:defRPr/>
            </a:pPr>
            <a:endParaRPr kumimoji="1" lang="en-US" sz="1350">
              <a:solidFill>
                <a:srgbClr val="003366"/>
              </a:solidFill>
            </a:endParaRPr>
          </a:p>
        </p:txBody>
      </p:sp>
      <p:sp>
        <p:nvSpPr>
          <p:cNvPr id="3175" name="Rectangle 103"/>
          <p:cNvSpPr>
            <a:spLocks noGrp="1" noChangeArrowheads="1"/>
          </p:cNvSpPr>
          <p:nvPr>
            <p:ph type="ctrTitle"/>
          </p:nvPr>
        </p:nvSpPr>
        <p:spPr>
          <a:xfrm>
            <a:off x="1169989" y="1046165"/>
            <a:ext cx="7380287" cy="1012825"/>
          </a:xfrm>
        </p:spPr>
        <p:txBody>
          <a:bodyPr/>
          <a:lstStyle>
            <a:lvl1pPr>
              <a:defRPr sz="3000"/>
            </a:lvl1pPr>
          </a:lstStyle>
          <a:p>
            <a:r>
              <a:rPr lang="en-US"/>
              <a:t>Click to edit Master title style</a:t>
            </a:r>
          </a:p>
        </p:txBody>
      </p:sp>
      <p:sp>
        <p:nvSpPr>
          <p:cNvPr id="3293" name="Rectangle 221"/>
          <p:cNvSpPr>
            <a:spLocks noGrp="1" noChangeArrowheads="1"/>
          </p:cNvSpPr>
          <p:nvPr>
            <p:ph type="subTitle" idx="1"/>
          </p:nvPr>
        </p:nvSpPr>
        <p:spPr>
          <a:xfrm>
            <a:off x="1566864" y="2693990"/>
            <a:ext cx="6662737" cy="2994025"/>
          </a:xfrm>
        </p:spPr>
        <p:txBody>
          <a:bodyPr/>
          <a:lstStyle>
            <a:lvl1pPr marL="0" indent="0" algn="ctr">
              <a:buFont typeface="Wingdings" pitchFamily="2" charset="2"/>
              <a:buNone/>
              <a:defRPr/>
            </a:lvl1pPr>
          </a:lstStyle>
          <a:p>
            <a:r>
              <a:rPr lang="en-US"/>
              <a:t>Click to edit Master subtitle style</a:t>
            </a:r>
          </a:p>
        </p:txBody>
      </p:sp>
      <p:sp>
        <p:nvSpPr>
          <p:cNvPr id="107" name="Rectangle 105"/>
          <p:cNvSpPr>
            <a:spLocks noGrp="1" noChangeArrowheads="1"/>
          </p:cNvSpPr>
          <p:nvPr>
            <p:ph type="dt" sz="half" idx="10"/>
          </p:nvPr>
        </p:nvSpPr>
        <p:spPr>
          <a:xfrm>
            <a:off x="1387475" y="6357938"/>
            <a:ext cx="1905000" cy="457200"/>
          </a:xfrm>
        </p:spPr>
        <p:txBody>
          <a:bodyPr/>
          <a:lstStyle>
            <a:lvl1pPr>
              <a:defRPr/>
            </a:lvl1pPr>
          </a:lstStyle>
          <a:p>
            <a:pPr>
              <a:defRPr/>
            </a:pPr>
            <a:fld id="{2BEE05F6-0B91-4623-B158-E4DDEB20EE32}" type="datetime1">
              <a:rPr lang="en-US" smtClean="0">
                <a:solidFill>
                  <a:srgbClr val="800000"/>
                </a:solidFill>
              </a:rPr>
              <a:t>4/23/2020</a:t>
            </a:fld>
            <a:endParaRPr lang="en-US">
              <a:solidFill>
                <a:srgbClr val="800000"/>
              </a:solidFill>
            </a:endParaRPr>
          </a:p>
        </p:txBody>
      </p:sp>
      <p:sp>
        <p:nvSpPr>
          <p:cNvPr id="108" name="Rectangle 106"/>
          <p:cNvSpPr>
            <a:spLocks noGrp="1" noChangeArrowheads="1"/>
          </p:cNvSpPr>
          <p:nvPr>
            <p:ph type="ftr" sz="quarter" idx="11"/>
          </p:nvPr>
        </p:nvSpPr>
        <p:spPr>
          <a:xfrm>
            <a:off x="3722688" y="6357938"/>
            <a:ext cx="2271712" cy="457200"/>
          </a:xfrm>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109" name="Rectangle 107"/>
          <p:cNvSpPr>
            <a:spLocks noGrp="1" noChangeArrowheads="1"/>
          </p:cNvSpPr>
          <p:nvPr>
            <p:ph type="sldNum" sz="quarter" idx="12"/>
          </p:nvPr>
        </p:nvSpPr>
        <p:spPr>
          <a:xfrm>
            <a:off x="6464301" y="6361113"/>
            <a:ext cx="1906588" cy="457200"/>
          </a:xfrm>
        </p:spPr>
        <p:txBody>
          <a:bodyPr/>
          <a:lstStyle>
            <a:lvl1pPr>
              <a:defRPr/>
            </a:lvl1pPr>
          </a:lstStyle>
          <a:p>
            <a:pPr>
              <a:defRPr/>
            </a:pPr>
            <a:fld id="{F2BDF1DF-F3C8-4117-A5F6-E0DD75BB5D3C}"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421949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P spid="106" grpId="0" animBg="1" autoUpdateAnimBg="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3ADC40B-723D-4C3E-ABC9-A9819FBA8560}"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2BD2B1-A08B-4A2F-AB0A-159C3435B02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73006596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09600"/>
            <a:ext cx="1989138"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9626" y="609600"/>
            <a:ext cx="5816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3C5DE0-3C3D-4A3A-B85F-2F99C82177D2}"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375771-3C47-4C18-98F1-97B017DF006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5028560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6"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618959A-3ABC-4915-A0DA-389273A4CA4E}"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B299D82-AE29-4959-B553-E0B00D42179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2051511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6" y="2214563"/>
            <a:ext cx="3902075" cy="3881437"/>
          </a:xfrm>
        </p:spPr>
        <p:txBody>
          <a:bodyPr/>
          <a:lstStyle/>
          <a:p>
            <a:pPr lvl="0"/>
            <a:endParaRPr lang="en-US" noProof="0" smtClean="0"/>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44B8F00-7EB0-40A0-BB9A-3E0562C06542}"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A7C7891-7F9C-4A7B-B26A-22136F8A8080}"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40189344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1"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6"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864100" y="2214565"/>
            <a:ext cx="3903663" cy="1863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864100" y="4230688"/>
            <a:ext cx="3903663" cy="1865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932FDD75-49F1-45CF-BE08-58336094D8FE}" type="datetime1">
              <a:rPr lang="en-US" smtClean="0">
                <a:solidFill>
                  <a:srgbClr val="800000"/>
                </a:solidFill>
              </a:rPr>
              <a:t>4/23/2020</a:t>
            </a:fld>
            <a:endParaRPr lang="en-US">
              <a:solidFill>
                <a:srgbClr val="8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6632D3F8-68ED-4825-8F86-D06AE4A3ABC8}"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5395409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sz="1350">
              <a:solidFill>
                <a:prstClr val="white"/>
              </a:solidFill>
            </a:endParaRPr>
          </a:p>
        </p:txBody>
      </p:sp>
      <p:sp>
        <p:nvSpPr>
          <p:cNvPr id="9" name="Title 8"/>
          <p:cNvSpPr>
            <a:spLocks noGrp="1"/>
          </p:cNvSpPr>
          <p:nvPr>
            <p:ph type="ctrTitle"/>
          </p:nvPr>
        </p:nvSpPr>
        <p:spPr>
          <a:xfrm>
            <a:off x="685800" y="1752603"/>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48006" indent="0" algn="r">
              <a:buNone/>
              <a:defRPr>
                <a:solidFill>
                  <a:schemeClr val="tx2"/>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extLst/>
          </a:lstStyle>
          <a:p>
            <a:r>
              <a:rPr kumimoji="0" lang="en-US" smtClean="0"/>
              <a:t>Click to edit Master subtitle style</a:t>
            </a:r>
            <a:endParaRPr kumimoji="0" lang="en-US"/>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350">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sz="1350">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sz="1350">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369489D-3DC9-4E0A-9729-D1D876BD39F7}" type="datetime1">
              <a:rPr lang="en-US" smtClean="0"/>
              <a:t>4/23/2020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solidFill>
                  <a:srgbClr val="2DA2BF">
                    <a:tint val="20000"/>
                  </a:srgbClr>
                </a:solidFill>
              </a:rPr>
              <a:t>Dr. Teshome Mulatie @BDU</a:t>
            </a:r>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7BACEF3-8991-428D-9634-EDF53AE7D436}" type="slidenum">
              <a:rPr lang="en-US" smtClean="0"/>
              <a:pPr/>
              <a:t>‹#›</a:t>
            </a:fld>
            <a:endParaRPr lang="en-US"/>
          </a:p>
        </p:txBody>
      </p:sp>
    </p:spTree>
    <p:extLst>
      <p:ext uri="{BB962C8B-B14F-4D97-AF65-F5344CB8AC3E}">
        <p14:creationId xmlns:p14="http://schemas.microsoft.com/office/powerpoint/2010/main" val="1381830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6662051-C4F9-45F7-AFA4-A4E963DF8C02}" type="datetime1">
              <a:rPr lang="en-US" smtClean="0">
                <a:solidFill>
                  <a:prstClr val="black"/>
                </a:solidFill>
              </a:rPr>
              <a:t>4/23/2020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6934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36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1725">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5B9DE0A-DD63-4696-8819-3F40103D1286}" type="datetime1">
              <a:rPr lang="en-US" smtClean="0">
                <a:solidFill>
                  <a:prstClr val="white"/>
                </a:solidFill>
              </a:rPr>
              <a:t>4/23/2020</a:t>
            </a:fld>
            <a:endParaRPr lang="en-US">
              <a:solidFill>
                <a:prstClr val="white"/>
              </a:solidFill>
            </a:endParaRPr>
          </a:p>
        </p:txBody>
      </p:sp>
      <p:sp>
        <p:nvSpPr>
          <p:cNvPr id="5" name="Footer Placeholder 4"/>
          <p:cNvSpPr>
            <a:spLocks noGrp="1"/>
          </p:cNvSpPr>
          <p:nvPr>
            <p:ph type="ftr" sz="quarter" idx="11"/>
          </p:nvPr>
        </p:nvSpPr>
        <p:spPr/>
        <p:txBody>
          <a:bodyPr/>
          <a:lstStyle>
            <a:extLst/>
          </a:lstStyle>
          <a:p>
            <a:r>
              <a:rPr lang="en-US" smtClean="0">
                <a:solidFill>
                  <a:prstClr val="white"/>
                </a:solidFill>
              </a:rPr>
              <a:t>Dr. Teshome Mulatie @BDU</a:t>
            </a:r>
            <a:endParaRPr lang="en-US">
              <a:solidFill>
                <a:prstClr val="white"/>
              </a:solidFill>
            </a:endParaRPr>
          </a:p>
        </p:txBody>
      </p:sp>
      <p:sp>
        <p:nvSpPr>
          <p:cNvPr id="6" name="Slide Number Placeholder 5"/>
          <p:cNvSpPr>
            <a:spLocks noGrp="1"/>
          </p:cNvSpPr>
          <p:nvPr>
            <p:ph type="sldNum" sz="quarter" idx="12"/>
          </p:nvPr>
        </p:nvSpPr>
        <p:spPr/>
        <p:txBody>
          <a:bodyPr/>
          <a:lstStyle>
            <a:extLst/>
          </a:lstStyle>
          <a:p>
            <a:fld id="{87BACEF3-8991-428D-9634-EDF53AE7D436}" type="slidenum">
              <a:rPr lang="en-US" smtClean="0">
                <a:solidFill>
                  <a:prstClr val="white"/>
                </a:solidFill>
              </a:rPr>
              <a:pPr/>
              <a:t>‹#›</a:t>
            </a:fld>
            <a:endParaRPr lang="en-US">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350">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350">
              <a:solidFill>
                <a:prstClr val="white"/>
              </a:solidFill>
            </a:endParaRPr>
          </a:p>
        </p:txBody>
      </p:sp>
    </p:spTree>
    <p:extLst>
      <p:ext uri="{BB962C8B-B14F-4D97-AF65-F5344CB8AC3E}">
        <p14:creationId xmlns:p14="http://schemas.microsoft.com/office/powerpoint/2010/main" val="46449394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30"/>
            <a:ext cx="4038600" cy="4525963"/>
          </a:xfrm>
        </p:spPr>
        <p:txBody>
          <a:bodyPr/>
          <a:lstStyle>
            <a:lvl1pPr>
              <a:defRPr sz="2100"/>
            </a:lvl1pPr>
            <a:lvl2pPr>
              <a:defRPr sz="1800"/>
            </a:lvl2pPr>
            <a:lvl3pPr>
              <a:defRPr sz="1500"/>
            </a:lvl3pPr>
            <a:lvl4pPr>
              <a:defRPr sz="1350"/>
            </a:lvl4pPr>
            <a:lvl5pPr>
              <a:defRPr sz="135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9F5BB7B-FADD-40D0-8CFB-E90FAF5ED9F4}" type="datetime1">
              <a:rPr lang="en-US" smtClean="0">
                <a:solidFill>
                  <a:prstClr val="white"/>
                </a:solidFill>
              </a:rPr>
              <a:t>4/23/2020</a:t>
            </a:fld>
            <a:endParaRPr lang="en-US">
              <a:solidFill>
                <a:prstClr val="white"/>
              </a:solidFill>
            </a:endParaRPr>
          </a:p>
        </p:txBody>
      </p:sp>
      <p:sp>
        <p:nvSpPr>
          <p:cNvPr id="6" name="Footer Placeholder 5"/>
          <p:cNvSpPr>
            <a:spLocks noGrp="1"/>
          </p:cNvSpPr>
          <p:nvPr>
            <p:ph type="ftr" sz="quarter" idx="11"/>
          </p:nvPr>
        </p:nvSpPr>
        <p:spPr/>
        <p:txBody>
          <a:bodyPr/>
          <a:lstStyle>
            <a:extLst/>
          </a:lstStyle>
          <a:p>
            <a:r>
              <a:rPr lang="en-US" smtClean="0">
                <a:solidFill>
                  <a:prstClr val="white"/>
                </a:solidFill>
              </a:rPr>
              <a:t>Dr. Teshome Mulatie @BDU</a:t>
            </a:r>
            <a:endParaRPr lang="en-US">
              <a:solidFill>
                <a:prstClr val="white"/>
              </a:solidFill>
            </a:endParaRPr>
          </a:p>
        </p:txBody>
      </p:sp>
      <p:sp>
        <p:nvSpPr>
          <p:cNvPr id="7" name="Slide Number Placeholder 6"/>
          <p:cNvSpPr>
            <a:spLocks noGrp="1"/>
          </p:cNvSpPr>
          <p:nvPr>
            <p:ph type="sldNum" sz="quarter" idx="12"/>
          </p:nvPr>
        </p:nvSpPr>
        <p:spPr/>
        <p:txBody>
          <a:bodyPr/>
          <a:lstStyle>
            <a:extLst/>
          </a:lstStyle>
          <a:p>
            <a:fld id="{87BACEF3-8991-428D-9634-EDF53AE7D436}" type="slidenum">
              <a:rPr lang="en-US" smtClean="0">
                <a:solidFill>
                  <a:prstClr val="white"/>
                </a:solidFill>
              </a:rPr>
              <a:pPr/>
              <a:t>‹#›</a:t>
            </a:fld>
            <a:endParaRPr lang="en-US">
              <a:solidFill>
                <a:prstClr val="white"/>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22414415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1800" b="0">
                <a:solidFill>
                  <a:schemeClr val="bg1"/>
                </a:solidFill>
              </a:defRPr>
            </a:lvl1pPr>
            <a:lvl2pPr>
              <a:buNone/>
              <a:defRPr sz="1500" b="1"/>
            </a:lvl2pPr>
            <a:lvl3pPr>
              <a:buNone/>
              <a:defRPr sz="1350" b="1"/>
            </a:lvl3pPr>
            <a:lvl4pPr>
              <a:buNone/>
              <a:defRPr sz="1200" b="1"/>
            </a:lvl4pPr>
            <a:lvl5pPr>
              <a:buNone/>
              <a:defRPr sz="12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6"/>
            <a:ext cx="4040188" cy="3941763"/>
          </a:xfrm>
          <a:ln>
            <a:noFill/>
            <a:prstDash val="sysDash"/>
            <a:miter lim="800000"/>
          </a:ln>
        </p:spPr>
        <p:txBody>
          <a:bodyPr/>
          <a:lstStyle>
            <a:lvl1pPr>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6"/>
            <a:ext cx="4041775" cy="3941763"/>
          </a:xfrm>
          <a:ln>
            <a:noFill/>
            <a:prstDash val="sysDash"/>
            <a:miter lim="800000"/>
          </a:ln>
        </p:spPr>
        <p:txBody>
          <a:bodyPr/>
          <a:lstStyle>
            <a:lvl1pPr>
              <a:spcBef>
                <a:spcPts val="0"/>
              </a:spcBef>
              <a:defRPr sz="1800"/>
            </a:lvl1pPr>
            <a:lvl2pPr>
              <a:defRPr sz="1500"/>
            </a:lvl2pPr>
            <a:lvl3pPr>
              <a:defRPr sz="1350"/>
            </a:lvl3pPr>
            <a:lvl4pPr>
              <a:defRPr sz="1200"/>
            </a:lvl4pPr>
            <a:lvl5pPr>
              <a:defRPr sz="12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9FD4834-4CC7-4A1F-BB72-7CADE196D99F}" type="datetime1">
              <a:rPr lang="en-US" smtClean="0">
                <a:solidFill>
                  <a:prstClr val="black"/>
                </a:solidFill>
              </a:rPr>
              <a:t>4/23/2020</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597584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802D67A-FF0B-40D1-8845-D442892089CE}"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E7734F-F7B9-413E-8A37-41AB5C1EA93D}"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44731849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E7E043A-984D-4514-BB5F-F14C96BCABDE}" type="datetime1">
              <a:rPr lang="en-US" smtClean="0">
                <a:solidFill>
                  <a:prstClr val="white"/>
                </a:solidFill>
              </a:rPr>
              <a:t>4/23/2020</a:t>
            </a:fld>
            <a:endParaRPr lang="en-US">
              <a:solidFill>
                <a:prstClr val="white"/>
              </a:solidFill>
            </a:endParaRPr>
          </a:p>
        </p:txBody>
      </p:sp>
      <p:sp>
        <p:nvSpPr>
          <p:cNvPr id="4" name="Footer Placeholder 3"/>
          <p:cNvSpPr>
            <a:spLocks noGrp="1"/>
          </p:cNvSpPr>
          <p:nvPr>
            <p:ph type="ftr" sz="quarter" idx="11"/>
          </p:nvPr>
        </p:nvSpPr>
        <p:spPr/>
        <p:txBody>
          <a:bodyPr/>
          <a:lstStyle>
            <a:extLst/>
          </a:lstStyle>
          <a:p>
            <a:r>
              <a:rPr lang="en-US" smtClean="0">
                <a:solidFill>
                  <a:prstClr val="white"/>
                </a:solidFill>
              </a:rPr>
              <a:t>Dr. Teshome Mulatie @BDU</a:t>
            </a:r>
            <a:endParaRPr lang="en-US">
              <a:solidFill>
                <a:prstClr val="white"/>
              </a:solidFill>
            </a:endParaRPr>
          </a:p>
        </p:txBody>
      </p:sp>
      <p:sp>
        <p:nvSpPr>
          <p:cNvPr id="5" name="Slide Number Placeholder 4"/>
          <p:cNvSpPr>
            <a:spLocks noGrp="1"/>
          </p:cNvSpPr>
          <p:nvPr>
            <p:ph type="sldNum" sz="quarter" idx="12"/>
          </p:nvPr>
        </p:nvSpPr>
        <p:spPr/>
        <p:txBody>
          <a:bodyPr/>
          <a:lstStyle>
            <a:extLst/>
          </a:lstStyle>
          <a:p>
            <a:fld id="{87BACEF3-8991-428D-9634-EDF53AE7D436}" type="slidenum">
              <a:rPr lang="en-US" smtClean="0">
                <a:solidFill>
                  <a:prstClr val="white"/>
                </a:solidFill>
              </a:rPr>
              <a:pPr/>
              <a:t>‹#›</a:t>
            </a:fld>
            <a:endParaRPr lang="en-US">
              <a:solidFill>
                <a:prstClr val="white"/>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023586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C6FDDDE-F201-4997-BB1D-82431A4B66D7}" type="datetime1">
              <a:rPr lang="en-US" smtClean="0">
                <a:solidFill>
                  <a:prstClr val="black"/>
                </a:solidFill>
              </a:rPr>
              <a:t>4/23/2020</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74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1875"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200"/>
            </a:lvl1pPr>
            <a:lvl2pPr>
              <a:buNone/>
              <a:defRPr sz="900"/>
            </a:lvl2pPr>
            <a:lvl3pPr>
              <a:buNone/>
              <a:defRPr sz="750"/>
            </a:lvl3pPr>
            <a:lvl4pPr>
              <a:buNone/>
              <a:defRPr sz="675"/>
            </a:lvl4pPr>
            <a:lvl5pPr>
              <a:buNone/>
              <a:defRPr sz="675"/>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2400"/>
            </a:lvl1pPr>
            <a:lvl2pPr>
              <a:defRPr sz="2100"/>
            </a:lvl2pPr>
            <a:lvl3pPr>
              <a:defRPr sz="1800"/>
            </a:lvl3pPr>
            <a:lvl4pPr>
              <a:defRPr sz="1500"/>
            </a:lvl4pPr>
            <a:lvl5pPr>
              <a:defRPr sz="15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807FAC9E-FF49-445F-9099-9B6732772CD5}" type="datetime1">
              <a:rPr lang="en-US" smtClean="0">
                <a:solidFill>
                  <a:prstClr val="black"/>
                </a:solidFill>
              </a:rPr>
              <a:t>4/23/2020</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316292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3716" indent="0" algn="r">
              <a:buNone/>
              <a:defRPr sz="1050"/>
            </a:lvl1pPr>
            <a:lvl2pPr>
              <a:defRPr sz="900"/>
            </a:lvl2pPr>
            <a:lvl3pPr>
              <a:defRPr sz="750"/>
            </a:lvl3pPr>
            <a:lvl4pPr>
              <a:defRPr sz="675"/>
            </a:lvl4pPr>
            <a:lvl5pPr>
              <a:defRPr sz="675"/>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24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9CEFB09-0799-45EB-91D2-113828E4901A}" type="datetime1">
              <a:rPr lang="en-US" smtClean="0">
                <a:solidFill>
                  <a:prstClr val="white"/>
                </a:solidFill>
              </a:rPr>
              <a:t>4/23/2020</a:t>
            </a:fld>
            <a:endParaRPr lang="en-US">
              <a:solidFill>
                <a:prstClr val="white"/>
              </a:solidFill>
            </a:endParaRPr>
          </a:p>
        </p:txBody>
      </p:sp>
      <p:sp>
        <p:nvSpPr>
          <p:cNvPr id="6" name="Footer Placeholder 5"/>
          <p:cNvSpPr>
            <a:spLocks noGrp="1"/>
          </p:cNvSpPr>
          <p:nvPr>
            <p:ph type="ftr" sz="quarter" idx="11"/>
          </p:nvPr>
        </p:nvSpPr>
        <p:spPr>
          <a:xfrm>
            <a:off x="4380073" y="6407946"/>
            <a:ext cx="2350681" cy="365125"/>
          </a:xfrm>
        </p:spPr>
        <p:txBody>
          <a:bodyPr/>
          <a:lstStyle>
            <a:lvl1pPr>
              <a:defRPr>
                <a:solidFill>
                  <a:schemeClr val="tx1"/>
                </a:solidFill>
              </a:defRPr>
            </a:lvl1pPr>
            <a:extLst/>
          </a:lstStyle>
          <a:p>
            <a:r>
              <a:rPr lang="en-US" smtClean="0">
                <a:solidFill>
                  <a:prstClr val="white"/>
                </a:solidFill>
              </a:rPr>
              <a:t>Dr. Teshome Mulatie @BDU</a:t>
            </a:r>
            <a:endParaRPr lang="en-US">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7BACEF3-8991-428D-9634-EDF53AE7D436}" type="slidenum">
              <a:rPr lang="en-US" smtClean="0">
                <a:solidFill>
                  <a:prstClr val="white"/>
                </a:solidFill>
              </a:rPr>
              <a:pPr/>
              <a:t>‹#›</a:t>
            </a:fld>
            <a:endParaRPr lang="en-US">
              <a:solidFill>
                <a:prstClr val="white"/>
              </a:solidFill>
            </a:endParaRPr>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225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endParaRPr lang="en-US" sz="1350">
              <a:solidFill>
                <a:prstClr val="white"/>
              </a:solidFill>
            </a:endParaRPr>
          </a:p>
        </p:txBody>
      </p:sp>
      <p:sp>
        <p:nvSpPr>
          <p:cNvPr id="9" name="Freeform 8"/>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endParaRPr lang="en-US" sz="1350">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extLst/>
          </a:lstStyle>
          <a:p>
            <a:pPr algn="ctr"/>
            <a:endParaRPr lang="en-US" sz="1350">
              <a:solidFill>
                <a:prstClr val="white"/>
              </a:solidFill>
            </a:endParaRPr>
          </a:p>
        </p:txBody>
      </p:sp>
      <p:cxnSp>
        <p:nvCxnSpPr>
          <p:cNvPr id="11" name="Straight Connector 10"/>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350">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sz="1350">
              <a:solidFill>
                <a:prstClr val="white"/>
              </a:solidFill>
            </a:endParaRPr>
          </a:p>
        </p:txBody>
      </p:sp>
    </p:spTree>
    <p:extLst>
      <p:ext uri="{BB962C8B-B14F-4D97-AF65-F5344CB8AC3E}">
        <p14:creationId xmlns:p14="http://schemas.microsoft.com/office/powerpoint/2010/main" val="203471888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1"/>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770D0AD-FC4D-4DCA-83ED-3EA58FDABCAC}" type="datetime1">
              <a:rPr lang="en-US" smtClean="0">
                <a:solidFill>
                  <a:prstClr val="black"/>
                </a:solidFill>
              </a:rPr>
              <a:t>4/23/2020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511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2"/>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CB4923-0857-4F43-B3F3-8E6E0227A79C}" type="datetime1">
              <a:rPr lang="en-US" smtClean="0">
                <a:solidFill>
                  <a:prstClr val="black"/>
                </a:solidFill>
              </a:rPr>
              <a:t>4/23/2020</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r>
              <a:rPr lang="en-US" smtClean="0">
                <a:solidFill>
                  <a:prstClr val="black"/>
                </a:solidFill>
              </a:rPr>
              <a:t>Dr. Teshome Mulatie @BDU</a:t>
            </a:r>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97358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07951352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5963355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34624062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423578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29D6B9DA-3283-472D-BC10-5C8CCBBA020C}" type="datetime1">
              <a:rPr lang="en-US" smtClean="0">
                <a:solidFill>
                  <a:srgbClr val="800000"/>
                </a:solidFill>
              </a:rPr>
              <a:t>4/23/2020</a:t>
            </a:fld>
            <a:endParaRPr lang="en-US">
              <a:solidFill>
                <a:srgbClr val="8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D2B35F-D82D-4314-A841-DAA7CBB94153}"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111133189"/>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9499319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4755876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7639587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34094103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65831929"/>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1027387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57386593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407580451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69780243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8633376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9626" y="2214563"/>
            <a:ext cx="3902075" cy="3881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E96DF6B-4D72-4513-A5BF-EF81AE274B1D}"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709E8CC-ADEF-4CD8-85D4-5C43CCD53F55}"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73507577"/>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70792169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83208329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57333572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9353603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79044078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4615316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2885147591"/>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1441047640"/>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64504264"/>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p:txBody>
          <a:bodyPr/>
          <a:lstStyle>
            <a:lvl1pPr>
              <a:defRPr/>
            </a:lvl1pPr>
          </a:lstStyle>
          <a:p>
            <a:pPr>
              <a:defRPr/>
            </a:pPr>
            <a:r>
              <a:rPr lang="en-US" smtClean="0"/>
              <a:t>Dr. Teshome Mulatie @BDU</a:t>
            </a:r>
            <a:endParaRPr lang="en-US"/>
          </a:p>
        </p:txBody>
      </p:sp>
    </p:spTree>
    <p:extLst>
      <p:ext uri="{BB962C8B-B14F-4D97-AF65-F5344CB8AC3E}">
        <p14:creationId xmlns:p14="http://schemas.microsoft.com/office/powerpoint/2010/main" val="35369372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FDABD32-A5F5-4A10-B9A3-31C1EE9A2143}" type="datetime1">
              <a:rPr lang="en-US" smtClean="0">
                <a:solidFill>
                  <a:srgbClr val="800000"/>
                </a:solidFill>
              </a:rPr>
              <a:t>4/23/2020</a:t>
            </a:fld>
            <a:endParaRPr lang="en-US">
              <a:solidFill>
                <a:srgbClr val="8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3B4196B-11F0-4508-850D-3F3A3323BDF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9971069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3677FF42-433B-48DB-B336-53E7B02080B1}" type="datetime1">
              <a:rPr lang="en-US" smtClean="0">
                <a:solidFill>
                  <a:srgbClr val="800000"/>
                </a:solidFill>
              </a:rPr>
              <a:t>4/23/2020</a:t>
            </a:fld>
            <a:endParaRPr lang="en-US">
              <a:solidFill>
                <a:srgbClr val="8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DF142E-D02B-4922-9441-6910DC3D6C69}"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309943225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2904C18-CF09-46CF-B148-66F050814DE5}" type="datetime1">
              <a:rPr lang="en-US" smtClean="0">
                <a:solidFill>
                  <a:srgbClr val="800000"/>
                </a:solidFill>
              </a:rPr>
              <a:t>4/23/2020</a:t>
            </a:fld>
            <a:endParaRPr lang="en-US">
              <a:solidFill>
                <a:srgbClr val="8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0097D30-6BDA-4F34-8E6C-3A652C9B3947}"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8264682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26D160-B10C-4053-8FA3-AE64E2402F4B}"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A466B1-AAF8-4D9B-B205-07217CB3E72F}"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25433803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B585B39-8C8E-4DB2-B911-289400632541}" type="datetime1">
              <a:rPr lang="en-US" smtClean="0">
                <a:solidFill>
                  <a:srgbClr val="800000"/>
                </a:solidFill>
              </a:rPr>
              <a:t>4/23/2020</a:t>
            </a:fld>
            <a:endParaRPr lang="en-US">
              <a:solidFill>
                <a:srgbClr val="8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800000"/>
                </a:solidFill>
              </a:rPr>
              <a:t>Dr. Teshome Mulatie @BDU</a:t>
            </a:r>
            <a:endParaRPr lang="en-US">
              <a:solidFill>
                <a:srgbClr val="8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563913-BB42-4DEF-8898-15124871C273}" type="slidenum">
              <a:rPr lang="en-US">
                <a:solidFill>
                  <a:srgbClr val="800000"/>
                </a:solidFill>
              </a:rPr>
              <a:pPr>
                <a:defRPr/>
              </a:pPr>
              <a:t>‹#›</a:t>
            </a:fld>
            <a:endParaRPr lang="en-US">
              <a:solidFill>
                <a:srgbClr val="800000"/>
              </a:solidFill>
            </a:endParaRPr>
          </a:p>
        </p:txBody>
      </p:sp>
    </p:spTree>
    <p:extLst>
      <p:ext uri="{BB962C8B-B14F-4D97-AF65-F5344CB8AC3E}">
        <p14:creationId xmlns:p14="http://schemas.microsoft.com/office/powerpoint/2010/main" val="1966137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25"/>
          <p:cNvGrpSpPr>
            <a:grpSpLocks/>
          </p:cNvGrpSpPr>
          <p:nvPr/>
        </p:nvGrpSpPr>
        <p:grpSpPr bwMode="auto">
          <a:xfrm>
            <a:off x="0" y="68265"/>
            <a:ext cx="8915400" cy="6713537"/>
            <a:chOff x="0" y="43"/>
            <a:chExt cx="5616" cy="4229"/>
          </a:xfrm>
        </p:grpSpPr>
        <p:grpSp>
          <p:nvGrpSpPr>
            <p:cNvPr id="3" name="Group 222"/>
            <p:cNvGrpSpPr>
              <a:grpSpLocks/>
            </p:cNvGrpSpPr>
            <p:nvPr userDrawn="1"/>
          </p:nvGrpSpPr>
          <p:grpSpPr bwMode="auto">
            <a:xfrm>
              <a:off x="0" y="43"/>
              <a:ext cx="408" cy="4229"/>
              <a:chOff x="0" y="43"/>
              <a:chExt cx="5760" cy="4229"/>
            </a:xfrm>
          </p:grpSpPr>
          <p:sp>
            <p:nvSpPr>
              <p:cNvPr id="1146" name="Line 122"/>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47" name="Line 123"/>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48" name="Line 124"/>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49" name="Line 125"/>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50" name="Line 126"/>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1" name="Line 127"/>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52" name="Line 128"/>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53" name="Line 129"/>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54" name="Line 130"/>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55" name="Line 131"/>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56" name="Line 132"/>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7" name="Line 133"/>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58" name="Line 134"/>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59" name="Line 135"/>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60" name="Line 136"/>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1" name="Line 137"/>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2" name="Line 138"/>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3" name="Line 139"/>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64" name="Line 140"/>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5" name="Line 141"/>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66" name="Line 142"/>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67" name="Line 143"/>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68" name="Line 144"/>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69" name="Line 145"/>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70" name="Line 146"/>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71" name="Line 147"/>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72" name="Line 148"/>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3" name="Line 149"/>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74" name="Line 150"/>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5" name="Line 151"/>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76" name="Line 152"/>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77" name="Line 153"/>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78" name="Line 154"/>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79" name="Line 155"/>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0" name="Line 156"/>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1" name="Line 157"/>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2" name="Line 158"/>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83" name="Line 159"/>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84" name="Line 160"/>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85" name="Line 161"/>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6" name="Line 162"/>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87" name="Line 163"/>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88" name="Line 164"/>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89" name="Line 165"/>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0" name="Line 166"/>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91" name="Line 167"/>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2" name="Line 168"/>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3" name="Line 169"/>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4" name="Line 170"/>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195" name="Line 171"/>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196" name="Line 172"/>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197" name="Line 173"/>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198" name="Line 174"/>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199" name="Line 175"/>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0" name="Line 176"/>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01" name="Line 177"/>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02" name="Line 178"/>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3" name="Line 179"/>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04" name="Line 180"/>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5" name="Line 181"/>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06" name="Line 182"/>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7" name="Line 183"/>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08" name="Line 184"/>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09" name="Line 185"/>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0" name="Line 186"/>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1" name="Line 187"/>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12" name="Line 188"/>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13" name="Line 189"/>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14" name="Line 190"/>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15" name="Line 191"/>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16" name="Line 192"/>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17" name="Line 193"/>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18" name="Line 194"/>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19" name="Line 195"/>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0" name="Line 196"/>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1" name="Line 197"/>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2" name="Line 198"/>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23" name="Line 199"/>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24" name="Line 200"/>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25" name="Line 201"/>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6" name="Line 202"/>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27" name="Line 203"/>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28" name="Line 204"/>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29" name="Line 205"/>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30" name="Line 206"/>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31" name="Line 207"/>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32" name="Line 208"/>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3" name="Line 209"/>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a:defRPr/>
                </a:pPr>
                <a:endParaRPr lang="en-US" sz="1350">
                  <a:solidFill>
                    <a:srgbClr val="003366"/>
                  </a:solidFill>
                </a:endParaRPr>
              </a:p>
            </p:txBody>
          </p:sp>
          <p:sp>
            <p:nvSpPr>
              <p:cNvPr id="1234" name="Line 210"/>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35" name="Line 211"/>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6" name="Line 212"/>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7" name="Line 213"/>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38" name="Line 214"/>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a:defRPr/>
                </a:pPr>
                <a:endParaRPr lang="en-US" sz="1350">
                  <a:solidFill>
                    <a:srgbClr val="003366"/>
                  </a:solidFill>
                </a:endParaRPr>
              </a:p>
            </p:txBody>
          </p:sp>
          <p:sp>
            <p:nvSpPr>
              <p:cNvPr id="1239" name="Line 215"/>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a:defRPr/>
                </a:pPr>
                <a:endParaRPr lang="en-US" sz="1350">
                  <a:solidFill>
                    <a:srgbClr val="003366"/>
                  </a:solidFill>
                </a:endParaRPr>
              </a:p>
            </p:txBody>
          </p:sp>
          <p:sp>
            <p:nvSpPr>
              <p:cNvPr id="1240" name="Line 216"/>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sp>
            <p:nvSpPr>
              <p:cNvPr id="1241" name="Line 217"/>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42" name="Line 218"/>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a:defRPr/>
                </a:pPr>
                <a:endParaRPr lang="en-US" sz="1350">
                  <a:solidFill>
                    <a:srgbClr val="003366"/>
                  </a:solidFill>
                </a:endParaRPr>
              </a:p>
            </p:txBody>
          </p:sp>
          <p:sp>
            <p:nvSpPr>
              <p:cNvPr id="1243" name="Line 219"/>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a:defRPr/>
                </a:pPr>
                <a:endParaRPr lang="en-US" sz="1350">
                  <a:solidFill>
                    <a:srgbClr val="003366"/>
                  </a:solidFill>
                </a:endParaRPr>
              </a:p>
            </p:txBody>
          </p:sp>
        </p:grpSp>
        <p:grpSp>
          <p:nvGrpSpPr>
            <p:cNvPr id="4" name="Group 224"/>
            <p:cNvGrpSpPr>
              <a:grpSpLocks/>
            </p:cNvGrpSpPr>
            <p:nvPr userDrawn="1"/>
          </p:nvGrpSpPr>
          <p:grpSpPr bwMode="auto">
            <a:xfrm>
              <a:off x="400" y="205"/>
              <a:ext cx="5216" cy="1123"/>
              <a:chOff x="400" y="205"/>
              <a:chExt cx="5216" cy="1123"/>
            </a:xfrm>
          </p:grpSpPr>
          <p:sp>
            <p:nvSpPr>
              <p:cNvPr id="1140" name="Rectangle 116"/>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sp>
            <p:nvSpPr>
              <p:cNvPr id="1136" name="Rectangle 112"/>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a:defRPr/>
                </a:pPr>
                <a:endParaRPr lang="en-US" sz="1350">
                  <a:solidFill>
                    <a:srgbClr val="003366"/>
                  </a:solidFill>
                </a:endParaRPr>
              </a:p>
            </p:txBody>
          </p:sp>
          <p:sp>
            <p:nvSpPr>
              <p:cNvPr id="1141" name="Rectangle 117"/>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a:defRPr/>
                </a:pPr>
                <a:endParaRPr lang="en-US" sz="1350">
                  <a:solidFill>
                    <a:srgbClr val="003366"/>
                  </a:solidFill>
                </a:endParaRPr>
              </a:p>
            </p:txBody>
          </p:sp>
          <p:sp>
            <p:nvSpPr>
              <p:cNvPr id="1137" name="Rectangle 113"/>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a:defRPr/>
                </a:pPr>
                <a:endParaRPr lang="en-US" sz="1350">
                  <a:solidFill>
                    <a:srgbClr val="003366"/>
                  </a:solidFill>
                </a:endParaRPr>
              </a:p>
            </p:txBody>
          </p:sp>
        </p:grpSp>
      </p:grpSp>
      <p:sp>
        <p:nvSpPr>
          <p:cNvPr id="10243" name="Rectangle 3"/>
          <p:cNvSpPr>
            <a:spLocks noGrp="1" noChangeArrowheads="1"/>
          </p:cNvSpPr>
          <p:nvPr>
            <p:ph type="body" idx="1"/>
          </p:nvPr>
        </p:nvSpPr>
        <p:spPr bwMode="auto">
          <a:xfrm>
            <a:off x="809626"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a:solidFill>
                  <a:schemeClr val="folHlink"/>
                </a:solidFill>
                <a:latin typeface="Times New Roman" charset="0"/>
              </a:defRPr>
            </a:lvl1pPr>
          </a:lstStyle>
          <a:p>
            <a:pPr>
              <a:defRPr/>
            </a:pPr>
            <a:fld id="{A585FC61-FA7D-43EF-9219-84D2E4599BF5}" type="datetime1">
              <a:rPr lang="en-US" smtClean="0">
                <a:solidFill>
                  <a:srgbClr val="800000"/>
                </a:solidFill>
              </a:rPr>
              <a:t>4/23/2020</a:t>
            </a:fld>
            <a:endParaRPr lang="en-US">
              <a:solidFill>
                <a:srgbClr val="800000"/>
              </a:solidFill>
            </a:endParaRPr>
          </a:p>
        </p:txBody>
      </p:sp>
      <p:sp>
        <p:nvSpPr>
          <p:cNvPr id="1029" name="Rectangle 5"/>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a:solidFill>
                  <a:schemeClr val="folHlink"/>
                </a:solidFill>
                <a:latin typeface="Times New Roman" charset="0"/>
              </a:defRPr>
            </a:lvl1pPr>
          </a:lstStyle>
          <a:p>
            <a:pPr>
              <a:defRPr/>
            </a:pPr>
            <a:r>
              <a:rPr lang="en-US" smtClean="0">
                <a:solidFill>
                  <a:srgbClr val="800000"/>
                </a:solidFill>
              </a:rPr>
              <a:t>Dr. Teshome Mulatie @BDU</a:t>
            </a:r>
            <a:endParaRPr lang="en-US">
              <a:solidFill>
                <a:srgbClr val="800000"/>
              </a:solidFill>
            </a:endParaRPr>
          </a:p>
        </p:txBody>
      </p:sp>
      <p:sp>
        <p:nvSpPr>
          <p:cNvPr id="1030" name="Rectangle 6"/>
          <p:cNvSpPr>
            <a:spLocks noGrp="1" noChangeArrowheads="1"/>
          </p:cNvSpPr>
          <p:nvPr>
            <p:ph type="sldNum" sz="quarter" idx="4"/>
          </p:nvPr>
        </p:nvSpPr>
        <p:spPr bwMode="auto">
          <a:xfrm>
            <a:off x="6589714"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a:solidFill>
                  <a:schemeClr val="folHlink"/>
                </a:solidFill>
                <a:latin typeface="Times New Roman" charset="0"/>
              </a:defRPr>
            </a:lvl1pPr>
          </a:lstStyle>
          <a:p>
            <a:pPr>
              <a:defRPr/>
            </a:pPr>
            <a:fld id="{12BEF8E0-054D-4602-A5A4-B0DAE0623D9C}" type="slidenum">
              <a:rPr lang="en-US">
                <a:solidFill>
                  <a:srgbClr val="800000"/>
                </a:solidFill>
              </a:rPr>
              <a:pPr>
                <a:defRPr/>
              </a:pPr>
              <a:t>‹#›</a:t>
            </a:fld>
            <a:endParaRPr lang="en-US">
              <a:solidFill>
                <a:srgbClr val="800000"/>
              </a:solidFill>
            </a:endParaRPr>
          </a:p>
        </p:txBody>
      </p:sp>
      <p:sp>
        <p:nvSpPr>
          <p:cNvPr id="10247" name="Rectangle 2"/>
          <p:cNvSpPr>
            <a:spLocks noGrp="1" noChangeArrowheads="1"/>
          </p:cNvSpPr>
          <p:nvPr>
            <p:ph type="title"/>
          </p:nvPr>
        </p:nvSpPr>
        <p:spPr bwMode="auto">
          <a:xfrm>
            <a:off x="1371601" y="609600"/>
            <a:ext cx="73787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val="563038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hf hdr="0" ftr="0"/>
  <p:txStyles>
    <p:titleStyle>
      <a:lvl1pPr algn="ctr" rtl="0" eaLnBrk="0" fontAlgn="base" hangingPunct="0">
        <a:lnSpc>
          <a:spcPct val="85000"/>
        </a:lnSpc>
        <a:spcBef>
          <a:spcPct val="0"/>
        </a:spcBef>
        <a:spcAft>
          <a:spcPct val="0"/>
        </a:spcAft>
        <a:defRPr sz="3300">
          <a:solidFill>
            <a:schemeClr val="tx2"/>
          </a:solidFill>
          <a:latin typeface="+mj-lt"/>
          <a:ea typeface="+mj-ea"/>
          <a:cs typeface="+mj-cs"/>
        </a:defRPr>
      </a:lvl1pPr>
      <a:lvl2pPr algn="ctr" rtl="0" eaLnBrk="0" fontAlgn="base" hangingPunct="0">
        <a:lnSpc>
          <a:spcPct val="85000"/>
        </a:lnSpc>
        <a:spcBef>
          <a:spcPct val="0"/>
        </a:spcBef>
        <a:spcAft>
          <a:spcPct val="0"/>
        </a:spcAft>
        <a:defRPr sz="3300">
          <a:solidFill>
            <a:schemeClr val="tx2"/>
          </a:solidFill>
          <a:latin typeface="Times New Roman" charset="0"/>
        </a:defRPr>
      </a:lvl2pPr>
      <a:lvl3pPr algn="ctr" rtl="0" eaLnBrk="0" fontAlgn="base" hangingPunct="0">
        <a:lnSpc>
          <a:spcPct val="85000"/>
        </a:lnSpc>
        <a:spcBef>
          <a:spcPct val="0"/>
        </a:spcBef>
        <a:spcAft>
          <a:spcPct val="0"/>
        </a:spcAft>
        <a:defRPr sz="3300">
          <a:solidFill>
            <a:schemeClr val="tx2"/>
          </a:solidFill>
          <a:latin typeface="Times New Roman" charset="0"/>
        </a:defRPr>
      </a:lvl3pPr>
      <a:lvl4pPr algn="ctr" rtl="0" eaLnBrk="0" fontAlgn="base" hangingPunct="0">
        <a:lnSpc>
          <a:spcPct val="85000"/>
        </a:lnSpc>
        <a:spcBef>
          <a:spcPct val="0"/>
        </a:spcBef>
        <a:spcAft>
          <a:spcPct val="0"/>
        </a:spcAft>
        <a:defRPr sz="3300">
          <a:solidFill>
            <a:schemeClr val="tx2"/>
          </a:solidFill>
          <a:latin typeface="Times New Roman" charset="0"/>
        </a:defRPr>
      </a:lvl4pPr>
      <a:lvl5pPr algn="ctr" rtl="0" eaLnBrk="0" fontAlgn="base" hangingPunct="0">
        <a:lnSpc>
          <a:spcPct val="85000"/>
        </a:lnSpc>
        <a:spcBef>
          <a:spcPct val="0"/>
        </a:spcBef>
        <a:spcAft>
          <a:spcPct val="0"/>
        </a:spcAft>
        <a:defRPr sz="3300">
          <a:solidFill>
            <a:schemeClr val="tx2"/>
          </a:solidFill>
          <a:latin typeface="Times New Roman" charset="0"/>
        </a:defRPr>
      </a:lvl5pPr>
      <a:lvl6pPr marL="342900" algn="ctr" rtl="0" fontAlgn="base">
        <a:lnSpc>
          <a:spcPct val="85000"/>
        </a:lnSpc>
        <a:spcBef>
          <a:spcPct val="0"/>
        </a:spcBef>
        <a:spcAft>
          <a:spcPct val="0"/>
        </a:spcAft>
        <a:defRPr sz="3300">
          <a:solidFill>
            <a:schemeClr val="tx2"/>
          </a:solidFill>
          <a:latin typeface="Times New Roman" charset="0"/>
        </a:defRPr>
      </a:lvl6pPr>
      <a:lvl7pPr marL="685800" algn="ctr" rtl="0" fontAlgn="base">
        <a:lnSpc>
          <a:spcPct val="85000"/>
        </a:lnSpc>
        <a:spcBef>
          <a:spcPct val="0"/>
        </a:spcBef>
        <a:spcAft>
          <a:spcPct val="0"/>
        </a:spcAft>
        <a:defRPr sz="3300">
          <a:solidFill>
            <a:schemeClr val="tx2"/>
          </a:solidFill>
          <a:latin typeface="Times New Roman" charset="0"/>
        </a:defRPr>
      </a:lvl7pPr>
      <a:lvl8pPr marL="1028700" algn="ctr" rtl="0" fontAlgn="base">
        <a:lnSpc>
          <a:spcPct val="85000"/>
        </a:lnSpc>
        <a:spcBef>
          <a:spcPct val="0"/>
        </a:spcBef>
        <a:spcAft>
          <a:spcPct val="0"/>
        </a:spcAft>
        <a:defRPr sz="3300">
          <a:solidFill>
            <a:schemeClr val="tx2"/>
          </a:solidFill>
          <a:latin typeface="Times New Roman" charset="0"/>
        </a:defRPr>
      </a:lvl8pPr>
      <a:lvl9pPr marL="1371600" algn="ctr" rtl="0" fontAlgn="base">
        <a:lnSpc>
          <a:spcPct val="85000"/>
        </a:lnSpc>
        <a:spcBef>
          <a:spcPct val="0"/>
        </a:spcBef>
        <a:spcAft>
          <a:spcPct val="0"/>
        </a:spcAft>
        <a:defRPr sz="3300">
          <a:solidFill>
            <a:schemeClr val="tx2"/>
          </a:solidFill>
          <a:latin typeface="Times New Roman" charset="0"/>
        </a:defRPr>
      </a:lvl9pPr>
    </p:titleStyle>
    <p:bodyStyle>
      <a:lvl1pPr marL="257175" indent="-257175" algn="l" rtl="0" eaLnBrk="0" fontAlgn="base" hangingPunct="0">
        <a:spcBef>
          <a:spcPct val="20000"/>
        </a:spcBef>
        <a:spcAft>
          <a:spcPct val="0"/>
        </a:spcAft>
        <a:buClr>
          <a:schemeClr val="accent2"/>
        </a:buClr>
        <a:buFont typeface="Wingdings" pitchFamily="2" charset="2"/>
        <a:buChar char="w"/>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2"/>
        </a:buClr>
        <a:buSzPct val="55000"/>
        <a:buFont typeface="Wingdings" pitchFamily="2" charset="2"/>
        <a:buChar char="n"/>
        <a:defRPr sz="2100">
          <a:solidFill>
            <a:schemeClr val="tx1"/>
          </a:solidFill>
          <a:latin typeface="+mn-lt"/>
        </a:defRPr>
      </a:lvl2pPr>
      <a:lvl3pPr marL="814388" indent="-171450" algn="l" rtl="0" eaLnBrk="0" fontAlgn="base" hangingPunct="0">
        <a:spcBef>
          <a:spcPct val="20000"/>
        </a:spcBef>
        <a:spcAft>
          <a:spcPct val="0"/>
        </a:spcAft>
        <a:buClr>
          <a:schemeClr val="accent2"/>
        </a:buClr>
        <a:buSzPct val="65000"/>
        <a:buFont typeface="Wingdings" pitchFamily="2" charset="2"/>
        <a:buChar char="l"/>
        <a:defRPr sz="1800">
          <a:solidFill>
            <a:schemeClr val="tx1"/>
          </a:solidFill>
          <a:latin typeface="+mn-lt"/>
        </a:defRPr>
      </a:lvl3pPr>
      <a:lvl4pPr marL="1071563" indent="-171450" algn="l" rtl="0" eaLnBrk="0" fontAlgn="base" hangingPunct="0">
        <a:spcBef>
          <a:spcPct val="20000"/>
        </a:spcBef>
        <a:spcAft>
          <a:spcPct val="0"/>
        </a:spcAft>
        <a:buClr>
          <a:schemeClr val="accent2"/>
        </a:buClr>
        <a:buSzPct val="85000"/>
        <a:buFont typeface="Wingdings" pitchFamily="2" charset="2"/>
        <a:buChar char="w"/>
        <a:defRPr sz="1500">
          <a:solidFill>
            <a:schemeClr val="tx1"/>
          </a:solidFill>
          <a:latin typeface="+mn-lt"/>
        </a:defRPr>
      </a:lvl4pPr>
      <a:lvl5pPr marL="1328738" indent="-171450" algn="l" rtl="0" eaLnBrk="0" fontAlgn="base" hangingPunct="0">
        <a:spcBef>
          <a:spcPct val="20000"/>
        </a:spcBef>
        <a:spcAft>
          <a:spcPct val="0"/>
        </a:spcAft>
        <a:buClr>
          <a:schemeClr val="accent2"/>
        </a:buClr>
        <a:buSzPct val="80000"/>
        <a:buFont typeface="Wingdings" pitchFamily="2" charset="2"/>
        <a:buChar char="§"/>
        <a:defRPr sz="1500">
          <a:solidFill>
            <a:schemeClr val="tx1"/>
          </a:solidFill>
          <a:latin typeface="+mn-lt"/>
        </a:defRPr>
      </a:lvl5pPr>
      <a:lvl6pPr marL="16716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0145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23574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2700338" indent="-17145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7" y="5001995"/>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endParaRPr lang="en-US" sz="1350">
              <a:solidFill>
                <a:prstClr val="black"/>
              </a:solidFill>
            </a:endParaRPr>
          </a:p>
        </p:txBody>
      </p:sp>
      <p:sp>
        <p:nvSpPr>
          <p:cNvPr id="12" name="Freeform 11"/>
          <p:cNvSpPr>
            <a:spLocks/>
          </p:cNvSpPr>
          <p:nvPr/>
        </p:nvSpPr>
        <p:spPr bwMode="auto">
          <a:xfrm>
            <a:off x="-53560"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68580" tIns="34290" rIns="68580" bIns="34290" anchor="t" compatLnSpc="1"/>
          <a:lstStyle>
            <a:extLst/>
          </a:lstStyle>
          <a:p>
            <a:endParaRPr lang="en-US" sz="1350">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68580" tIns="34290" rIns="68580" bIns="34290" anchor="ctr" compatLnSpc="1"/>
          <a:lstStyle>
            <a:extLst/>
          </a:lstStyle>
          <a:p>
            <a:pPr algn="ctr"/>
            <a:endParaRPr lang="en-US" sz="1350">
              <a:solidFill>
                <a:prstClr val="white"/>
              </a:solidFill>
            </a:endParaRPr>
          </a:p>
        </p:txBody>
      </p:sp>
      <p:cxnSp>
        <p:nvCxnSpPr>
          <p:cNvPr id="15" name="Straight Connector 14"/>
          <p:cNvCxnSpPr/>
          <p:nvPr/>
        </p:nvCxnSpPr>
        <p:spPr>
          <a:xfrm>
            <a:off x="-9237" y="5787740"/>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30"/>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750">
                <a:solidFill>
                  <a:schemeClr val="tx1"/>
                </a:solidFill>
              </a:defRPr>
            </a:lvl1pPr>
            <a:extLst/>
          </a:lstStyle>
          <a:p>
            <a:fld id="{BD0114B1-CE6A-469B-901A-E0968773903C}" type="datetime1">
              <a:rPr lang="en-US" smtClean="0">
                <a:solidFill>
                  <a:prstClr val="black"/>
                </a:solidFill>
              </a:rPr>
              <a:t>4/23/2020</a:t>
            </a:fld>
            <a:endParaRPr lang="en-US">
              <a:solidFill>
                <a:prstClr val="black"/>
              </a:solidFill>
            </a:endParaRPr>
          </a:p>
        </p:txBody>
      </p:sp>
      <p:sp>
        <p:nvSpPr>
          <p:cNvPr id="22" name="Footer Placeholder 21"/>
          <p:cNvSpPr>
            <a:spLocks noGrp="1"/>
          </p:cNvSpPr>
          <p:nvPr>
            <p:ph type="ftr" sz="quarter" idx="3"/>
          </p:nvPr>
        </p:nvSpPr>
        <p:spPr>
          <a:xfrm>
            <a:off x="4380073" y="6407946"/>
            <a:ext cx="2350681" cy="365125"/>
          </a:xfrm>
          <a:prstGeom prst="rect">
            <a:avLst/>
          </a:prstGeom>
        </p:spPr>
        <p:txBody>
          <a:bodyPr vert="horz" anchor="b"/>
          <a:lstStyle>
            <a:lvl1pPr algn="r" eaLnBrk="1" latinLnBrk="0" hangingPunct="1">
              <a:defRPr kumimoji="0" sz="750">
                <a:solidFill>
                  <a:schemeClr val="tx1"/>
                </a:solidFill>
              </a:defRPr>
            </a:lvl1pPr>
            <a:extLst/>
          </a:lstStyle>
          <a:p>
            <a:r>
              <a:rPr lang="en-US" smtClean="0">
                <a:solidFill>
                  <a:prstClr val="black"/>
                </a:solidFill>
              </a:rPr>
              <a:t>Dr. Teshome Mulatie @BDU</a:t>
            </a:r>
            <a:endParaRPr lang="en-US">
              <a:solidFill>
                <a:prstClr val="black"/>
              </a:solidFill>
            </a:endParaRPr>
          </a:p>
        </p:txBody>
      </p:sp>
      <p:sp>
        <p:nvSpPr>
          <p:cNvPr id="18" name="Slide Number Placeholder 17"/>
          <p:cNvSpPr>
            <a:spLocks noGrp="1"/>
          </p:cNvSpPr>
          <p:nvPr>
            <p:ph type="sldNum" sz="quarter" idx="4"/>
          </p:nvPr>
        </p:nvSpPr>
        <p:spPr>
          <a:xfrm>
            <a:off x="8647272" y="6407946"/>
            <a:ext cx="365760" cy="365125"/>
          </a:xfrm>
          <a:prstGeom prst="rect">
            <a:avLst/>
          </a:prstGeom>
        </p:spPr>
        <p:txBody>
          <a:bodyPr vert="horz" anchor="b"/>
          <a:lstStyle>
            <a:lvl1pPr algn="r" eaLnBrk="1" latinLnBrk="0" hangingPunct="1">
              <a:defRPr kumimoji="0" sz="750" b="0">
                <a:solidFill>
                  <a:schemeClr val="tx1"/>
                </a:solidFill>
              </a:defRPr>
            </a:lvl1pPr>
            <a:extLst/>
          </a:lstStyle>
          <a:p>
            <a:fld id="{87BACEF3-8991-428D-9634-EDF53AE7D4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27273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p:txStyles>
    <p:titleStyle>
      <a:lvl1pPr algn="l" rtl="0" eaLnBrk="1" latinLnBrk="0" hangingPunct="1">
        <a:spcBef>
          <a:spcPct val="0"/>
        </a:spcBef>
        <a:buNone/>
        <a:defRPr kumimoji="0" sz="3075"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274320" indent="-192024" algn="l" rtl="0" eaLnBrk="1" latinLnBrk="0" hangingPunct="1">
        <a:spcBef>
          <a:spcPts val="300"/>
        </a:spcBef>
        <a:spcAft>
          <a:spcPts val="0"/>
        </a:spcAft>
        <a:buClr>
          <a:schemeClr val="accent1"/>
        </a:buClr>
        <a:buSzPct val="68000"/>
        <a:buFont typeface="Wingdings 3"/>
        <a:buChar char=""/>
        <a:defRPr kumimoji="0" sz="2025" kern="1200">
          <a:solidFill>
            <a:schemeClr val="tx1"/>
          </a:solidFill>
          <a:latin typeface="+mn-lt"/>
          <a:ea typeface="+mn-ea"/>
          <a:cs typeface="+mn-cs"/>
        </a:defRPr>
      </a:lvl1pPr>
      <a:lvl2pPr marL="466344" indent="-171450" algn="l" rtl="0" eaLnBrk="1" latinLnBrk="0" hangingPunct="1">
        <a:spcBef>
          <a:spcPts val="243"/>
        </a:spcBef>
        <a:buClr>
          <a:schemeClr val="accent1"/>
        </a:buClr>
        <a:buFont typeface="Verdana"/>
        <a:buChar char="◦"/>
        <a:defRPr kumimoji="0" sz="1725" kern="1200">
          <a:solidFill>
            <a:schemeClr val="tx1"/>
          </a:solidFill>
          <a:latin typeface="+mn-lt"/>
          <a:ea typeface="+mn-ea"/>
          <a:cs typeface="+mn-cs"/>
        </a:defRPr>
      </a:lvl2pPr>
      <a:lvl3pPr marL="644652" indent="-171450" algn="l" rtl="0" eaLnBrk="1" latinLnBrk="0" hangingPunct="1">
        <a:spcBef>
          <a:spcPts val="263"/>
        </a:spcBef>
        <a:buClr>
          <a:schemeClr val="accent2"/>
        </a:buClr>
        <a:buSzPct val="100000"/>
        <a:buFont typeface="Wingdings 2"/>
        <a:buChar char=""/>
        <a:defRPr kumimoji="0" sz="1575" kern="1200">
          <a:solidFill>
            <a:schemeClr val="tx1"/>
          </a:solidFill>
          <a:latin typeface="+mn-lt"/>
          <a:ea typeface="+mn-ea"/>
          <a:cs typeface="+mn-cs"/>
        </a:defRPr>
      </a:lvl3pPr>
      <a:lvl4pPr marL="857250" indent="-171450" algn="l" rtl="0" eaLnBrk="1" latinLnBrk="0" hangingPunct="1">
        <a:spcBef>
          <a:spcPts val="263"/>
        </a:spcBef>
        <a:buClr>
          <a:schemeClr val="accent2"/>
        </a:buClr>
        <a:buFont typeface="Wingdings 2"/>
        <a:buChar char=""/>
        <a:defRPr kumimoji="0" sz="1425" kern="1200">
          <a:solidFill>
            <a:schemeClr val="tx1"/>
          </a:solidFill>
          <a:latin typeface="+mn-lt"/>
          <a:ea typeface="+mn-ea"/>
          <a:cs typeface="+mn-cs"/>
        </a:defRPr>
      </a:lvl4pPr>
      <a:lvl5pPr marL="1028700" indent="-171450" algn="l" rtl="0" eaLnBrk="1" latinLnBrk="0" hangingPunct="1">
        <a:spcBef>
          <a:spcPts val="263"/>
        </a:spcBef>
        <a:buClr>
          <a:schemeClr val="accent2"/>
        </a:buClr>
        <a:buFont typeface="Wingdings 2"/>
        <a:buChar char=""/>
        <a:defRPr kumimoji="0" sz="1350" kern="1200">
          <a:solidFill>
            <a:schemeClr val="tx1"/>
          </a:solidFill>
          <a:latin typeface="+mn-lt"/>
          <a:ea typeface="+mn-ea"/>
          <a:cs typeface="+mn-cs"/>
        </a:defRPr>
      </a:lvl5pPr>
      <a:lvl6pPr marL="1200150" indent="-171450" algn="l" rtl="0" eaLnBrk="1" latinLnBrk="0" hangingPunct="1">
        <a:spcBef>
          <a:spcPts val="263"/>
        </a:spcBef>
        <a:buClr>
          <a:schemeClr val="accent3"/>
        </a:buClr>
        <a:buFont typeface="Wingdings 2"/>
        <a:buChar char=""/>
        <a:defRPr kumimoji="0" sz="1350" kern="1200">
          <a:solidFill>
            <a:schemeClr val="tx1"/>
          </a:solidFill>
          <a:latin typeface="+mn-lt"/>
          <a:ea typeface="+mn-ea"/>
          <a:cs typeface="+mn-cs"/>
        </a:defRPr>
      </a:lvl6pPr>
      <a:lvl7pPr marL="137160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7pPr>
      <a:lvl8pPr marL="1543050" indent="-171450" algn="l" rtl="0" eaLnBrk="1" latinLnBrk="0" hangingPunct="1">
        <a:spcBef>
          <a:spcPts val="263"/>
        </a:spcBef>
        <a:buClr>
          <a:schemeClr val="accent3"/>
        </a:buClr>
        <a:buFont typeface="Wingdings 2"/>
        <a:buChar char=""/>
        <a:defRPr kumimoji="0" sz="1200" kern="1200">
          <a:solidFill>
            <a:schemeClr val="tx1"/>
          </a:solidFill>
          <a:latin typeface="+mn-lt"/>
          <a:ea typeface="+mn-ea"/>
          <a:cs typeface="+mn-cs"/>
        </a:defRPr>
      </a:lvl8pPr>
      <a:lvl9pPr marL="1714500" indent="-171450" algn="l" rtl="0" eaLnBrk="1" latinLnBrk="0" hangingPunct="1">
        <a:spcBef>
          <a:spcPts val="263"/>
        </a:spcBef>
        <a:buClr>
          <a:schemeClr val="accent3"/>
        </a:buClr>
        <a:buFont typeface="Wingdings 2"/>
        <a:buChar char=""/>
        <a:defRPr kumimoji="0" sz="12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ftr" sz="quarter" idx="3"/>
          </p:nvPr>
        </p:nvSpPr>
        <p:spPr bwMode="auto">
          <a:xfrm>
            <a:off x="685800" y="6400800"/>
            <a:ext cx="777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969696"/>
                </a:solidFill>
                <a:latin typeface="Rockwell" pitchFamily="18" charset="0"/>
                <a:cs typeface="Arial" charset="0"/>
              </a:defRPr>
            </a:lvl1pPr>
          </a:lstStyle>
          <a:p>
            <a:pPr fontAlgn="base">
              <a:spcBef>
                <a:spcPct val="0"/>
              </a:spcBef>
              <a:spcAft>
                <a:spcPct val="0"/>
              </a:spcAft>
              <a:defRPr/>
            </a:pPr>
            <a:r>
              <a:rPr lang="en-US" smtClean="0"/>
              <a:t>Dr. Teshome Mulatie @BDU</a:t>
            </a:r>
            <a:endParaRPr lang="en-US"/>
          </a:p>
        </p:txBody>
      </p:sp>
    </p:spTree>
    <p:extLst>
      <p:ext uri="{BB962C8B-B14F-4D97-AF65-F5344CB8AC3E}">
        <p14:creationId xmlns:p14="http://schemas.microsoft.com/office/powerpoint/2010/main" val="2028067942"/>
      </p:ext>
    </p:extLst>
  </p:cSld>
  <p:clrMap bg1="dk2" tx1="lt1" bg2="dk1"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hf hdr="0" ftr="0"/>
  <p:txStyles>
    <p:titleStyle>
      <a:lvl1pPr algn="ctr" rtl="0" eaLnBrk="0" fontAlgn="base" hangingPunct="0">
        <a:spcBef>
          <a:spcPts val="1800"/>
        </a:spcBef>
        <a:spcAft>
          <a:spcPct val="0"/>
        </a:spcAft>
        <a:defRPr sz="2400">
          <a:solidFill>
            <a:srgbClr val="FF9933"/>
          </a:solidFill>
          <a:latin typeface="+mj-lt"/>
          <a:ea typeface="+mj-ea"/>
          <a:cs typeface="+mj-cs"/>
        </a:defRPr>
      </a:lvl1pPr>
      <a:lvl2pPr algn="ctr" rtl="0" eaLnBrk="0" fontAlgn="base" hangingPunct="0">
        <a:spcBef>
          <a:spcPts val="1800"/>
        </a:spcBef>
        <a:spcAft>
          <a:spcPct val="0"/>
        </a:spcAft>
        <a:defRPr sz="2400">
          <a:solidFill>
            <a:srgbClr val="FF9933"/>
          </a:solidFill>
          <a:latin typeface="Rockwell" pitchFamily="18" charset="0"/>
        </a:defRPr>
      </a:lvl2pPr>
      <a:lvl3pPr algn="ctr" rtl="0" eaLnBrk="0" fontAlgn="base" hangingPunct="0">
        <a:spcBef>
          <a:spcPts val="1800"/>
        </a:spcBef>
        <a:spcAft>
          <a:spcPct val="0"/>
        </a:spcAft>
        <a:defRPr sz="2400">
          <a:solidFill>
            <a:srgbClr val="FF9933"/>
          </a:solidFill>
          <a:latin typeface="Rockwell" pitchFamily="18" charset="0"/>
        </a:defRPr>
      </a:lvl3pPr>
      <a:lvl4pPr algn="ctr" rtl="0" eaLnBrk="0" fontAlgn="base" hangingPunct="0">
        <a:spcBef>
          <a:spcPts val="1800"/>
        </a:spcBef>
        <a:spcAft>
          <a:spcPct val="0"/>
        </a:spcAft>
        <a:defRPr sz="2400">
          <a:solidFill>
            <a:srgbClr val="FF9933"/>
          </a:solidFill>
          <a:latin typeface="Rockwell" pitchFamily="18" charset="0"/>
        </a:defRPr>
      </a:lvl4pPr>
      <a:lvl5pPr algn="ctr" rtl="0" eaLnBrk="0" fontAlgn="base" hangingPunct="0">
        <a:spcBef>
          <a:spcPts val="1800"/>
        </a:spcBef>
        <a:spcAft>
          <a:spcPct val="0"/>
        </a:spcAft>
        <a:defRPr sz="2400">
          <a:solidFill>
            <a:srgbClr val="FF9933"/>
          </a:solidFill>
          <a:latin typeface="Rockwell" pitchFamily="18" charset="0"/>
        </a:defRPr>
      </a:lvl5pPr>
      <a:lvl6pPr marL="342900" algn="ctr" rtl="0" fontAlgn="base">
        <a:spcBef>
          <a:spcPts val="1800"/>
        </a:spcBef>
        <a:spcAft>
          <a:spcPct val="0"/>
        </a:spcAft>
        <a:defRPr sz="2400">
          <a:solidFill>
            <a:srgbClr val="FF9933"/>
          </a:solidFill>
          <a:latin typeface="Arial" charset="0"/>
        </a:defRPr>
      </a:lvl6pPr>
      <a:lvl7pPr marL="685800" algn="ctr" rtl="0" fontAlgn="base">
        <a:spcBef>
          <a:spcPts val="1800"/>
        </a:spcBef>
        <a:spcAft>
          <a:spcPct val="0"/>
        </a:spcAft>
        <a:defRPr sz="2400">
          <a:solidFill>
            <a:srgbClr val="FF9933"/>
          </a:solidFill>
          <a:latin typeface="Arial" charset="0"/>
        </a:defRPr>
      </a:lvl7pPr>
      <a:lvl8pPr marL="1028700" algn="ctr" rtl="0" fontAlgn="base">
        <a:spcBef>
          <a:spcPts val="1800"/>
        </a:spcBef>
        <a:spcAft>
          <a:spcPct val="0"/>
        </a:spcAft>
        <a:defRPr sz="2400">
          <a:solidFill>
            <a:srgbClr val="FF9933"/>
          </a:solidFill>
          <a:latin typeface="Arial" charset="0"/>
        </a:defRPr>
      </a:lvl8pPr>
      <a:lvl9pPr marL="1371600" algn="ctr" rtl="0" fontAlgn="base">
        <a:spcBef>
          <a:spcPts val="1800"/>
        </a:spcBef>
        <a:spcAft>
          <a:spcPct val="0"/>
        </a:spcAft>
        <a:defRPr sz="2400">
          <a:solidFill>
            <a:srgbClr val="FF9933"/>
          </a:solidFill>
          <a:latin typeface="Arial" charset="0"/>
        </a:defRPr>
      </a:lvl9pPr>
    </p:titleStyle>
    <p:bodyStyle>
      <a:lvl1pPr marL="257175" indent="-257175" algn="l" rtl="0" eaLnBrk="0" fontAlgn="base" hangingPunct="0">
        <a:spcBef>
          <a:spcPts val="45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Font typeface="Symbol" panose="05050102010706020507" pitchFamily="18" charset="2"/>
        <a:buChar char="-"/>
        <a:defRPr sz="1800">
          <a:solidFill>
            <a:schemeClr val="tx1"/>
          </a:solidFill>
          <a:latin typeface="+mn-lt"/>
        </a:defRPr>
      </a:lvl2pPr>
      <a:lvl3pPr marL="857250" indent="-171450" algn="l" rtl="0" eaLnBrk="0" fontAlgn="base" hangingPunct="0">
        <a:spcBef>
          <a:spcPts val="450"/>
        </a:spcBef>
        <a:spcAft>
          <a:spcPts val="450"/>
        </a:spcAft>
        <a:buClr>
          <a:schemeClr val="tx1"/>
        </a:buClr>
        <a:buFont typeface="Wingdings" panose="05000000000000000000" pitchFamily="2" charset="2"/>
        <a:buChar char="§"/>
        <a:defRPr sz="1800" i="1">
          <a:solidFill>
            <a:schemeClr val="tx1"/>
          </a:solidFill>
          <a:latin typeface="+mn-lt"/>
        </a:defRPr>
      </a:lvl3pPr>
      <a:lvl4pPr marL="1200150" indent="-171450" algn="l" rtl="0" eaLnBrk="0" fontAlgn="base" hangingPunct="0">
        <a:spcBef>
          <a:spcPts val="450"/>
        </a:spcBef>
        <a:spcAft>
          <a:spcPts val="450"/>
        </a:spcAft>
        <a:buChar char="–"/>
        <a:defRPr sz="1800">
          <a:solidFill>
            <a:schemeClr val="tx1"/>
          </a:solidFill>
          <a:latin typeface="+mn-lt"/>
        </a:defRPr>
      </a:lvl4pPr>
      <a:lvl5pPr marL="1543050" indent="-171450" algn="l" rtl="0" eaLnBrk="0" fontAlgn="base" hangingPunct="0">
        <a:spcBef>
          <a:spcPct val="20000"/>
        </a:spcBef>
        <a:spcAft>
          <a:spcPct val="0"/>
        </a:spcAft>
        <a:buChar char="»"/>
        <a:defRPr sz="1800">
          <a:solidFill>
            <a:schemeClr val="tx1"/>
          </a:solidFill>
          <a:latin typeface="+mn-lt"/>
        </a:defRPr>
      </a:lvl5pPr>
      <a:lvl6pPr marL="1885950" indent="-171450" algn="l" rtl="0" fontAlgn="base">
        <a:spcBef>
          <a:spcPct val="20000"/>
        </a:spcBef>
        <a:spcAft>
          <a:spcPct val="0"/>
        </a:spcAft>
        <a:buChar char="»"/>
        <a:defRPr sz="1800">
          <a:solidFill>
            <a:schemeClr val="tx1"/>
          </a:solidFill>
          <a:latin typeface="+mn-lt"/>
        </a:defRPr>
      </a:lvl6pPr>
      <a:lvl7pPr marL="2228850" indent="-171450" algn="l" rtl="0" fontAlgn="base">
        <a:spcBef>
          <a:spcPct val="20000"/>
        </a:spcBef>
        <a:spcAft>
          <a:spcPct val="0"/>
        </a:spcAft>
        <a:buChar char="»"/>
        <a:defRPr sz="1800">
          <a:solidFill>
            <a:schemeClr val="tx1"/>
          </a:solidFill>
          <a:latin typeface="+mn-lt"/>
        </a:defRPr>
      </a:lvl7pPr>
      <a:lvl8pPr marL="2571750" indent="-171450" algn="l" rtl="0" fontAlgn="base">
        <a:spcBef>
          <a:spcPct val="20000"/>
        </a:spcBef>
        <a:spcAft>
          <a:spcPct val="0"/>
        </a:spcAft>
        <a:buChar char="»"/>
        <a:defRPr sz="1800">
          <a:solidFill>
            <a:schemeClr val="tx1"/>
          </a:solidFill>
          <a:latin typeface="+mn-lt"/>
        </a:defRPr>
      </a:lvl8pPr>
      <a:lvl9pPr marL="2914650" indent="-171450" algn="l" rtl="0" fontAlgn="base">
        <a:spcBef>
          <a:spcPct val="20000"/>
        </a:spcBef>
        <a:spcAft>
          <a:spcPct val="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9332" name="Rectangle 4"/>
          <p:cNvSpPr>
            <a:spLocks noGrp="1" noChangeArrowheads="1"/>
          </p:cNvSpPr>
          <p:nvPr>
            <p:ph type="ftr" sz="quarter" idx="3"/>
          </p:nvPr>
        </p:nvSpPr>
        <p:spPr bwMode="auto">
          <a:xfrm>
            <a:off x="685800" y="6400800"/>
            <a:ext cx="7772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solidFill>
                  <a:srgbClr val="969696"/>
                </a:solidFill>
                <a:latin typeface="Rockwell" pitchFamily="18" charset="0"/>
                <a:cs typeface="Arial" charset="0"/>
              </a:defRPr>
            </a:lvl1pPr>
          </a:lstStyle>
          <a:p>
            <a:pPr fontAlgn="base">
              <a:spcBef>
                <a:spcPct val="0"/>
              </a:spcBef>
              <a:spcAft>
                <a:spcPct val="0"/>
              </a:spcAft>
              <a:defRPr/>
            </a:pPr>
            <a:r>
              <a:rPr lang="en-US" smtClean="0"/>
              <a:t>Dr. Teshome Mulatie @BDU</a:t>
            </a:r>
            <a:endParaRPr lang="en-US"/>
          </a:p>
        </p:txBody>
      </p:sp>
    </p:spTree>
    <p:extLst>
      <p:ext uri="{BB962C8B-B14F-4D97-AF65-F5344CB8AC3E}">
        <p14:creationId xmlns:p14="http://schemas.microsoft.com/office/powerpoint/2010/main" val="3590401406"/>
      </p:ext>
    </p:extLst>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ransition/>
  <p:hf hdr="0" ftr="0"/>
  <p:txStyles>
    <p:titleStyle>
      <a:lvl1pPr algn="ctr" rtl="0" eaLnBrk="0" fontAlgn="base" hangingPunct="0">
        <a:spcBef>
          <a:spcPts val="1800"/>
        </a:spcBef>
        <a:spcAft>
          <a:spcPct val="0"/>
        </a:spcAft>
        <a:defRPr sz="2400">
          <a:solidFill>
            <a:srgbClr val="FF9933"/>
          </a:solidFill>
          <a:latin typeface="+mj-lt"/>
          <a:ea typeface="+mj-ea"/>
          <a:cs typeface="+mj-cs"/>
        </a:defRPr>
      </a:lvl1pPr>
      <a:lvl2pPr algn="ctr" rtl="0" eaLnBrk="0" fontAlgn="base" hangingPunct="0">
        <a:spcBef>
          <a:spcPts val="1800"/>
        </a:spcBef>
        <a:spcAft>
          <a:spcPct val="0"/>
        </a:spcAft>
        <a:defRPr sz="2400">
          <a:solidFill>
            <a:srgbClr val="FF9933"/>
          </a:solidFill>
          <a:latin typeface="Rockwell" pitchFamily="18" charset="0"/>
        </a:defRPr>
      </a:lvl2pPr>
      <a:lvl3pPr algn="ctr" rtl="0" eaLnBrk="0" fontAlgn="base" hangingPunct="0">
        <a:spcBef>
          <a:spcPts val="1800"/>
        </a:spcBef>
        <a:spcAft>
          <a:spcPct val="0"/>
        </a:spcAft>
        <a:defRPr sz="2400">
          <a:solidFill>
            <a:srgbClr val="FF9933"/>
          </a:solidFill>
          <a:latin typeface="Rockwell" pitchFamily="18" charset="0"/>
        </a:defRPr>
      </a:lvl3pPr>
      <a:lvl4pPr algn="ctr" rtl="0" eaLnBrk="0" fontAlgn="base" hangingPunct="0">
        <a:spcBef>
          <a:spcPts val="1800"/>
        </a:spcBef>
        <a:spcAft>
          <a:spcPct val="0"/>
        </a:spcAft>
        <a:defRPr sz="2400">
          <a:solidFill>
            <a:srgbClr val="FF9933"/>
          </a:solidFill>
          <a:latin typeface="Rockwell" pitchFamily="18" charset="0"/>
        </a:defRPr>
      </a:lvl4pPr>
      <a:lvl5pPr algn="ctr" rtl="0" eaLnBrk="0" fontAlgn="base" hangingPunct="0">
        <a:spcBef>
          <a:spcPts val="1800"/>
        </a:spcBef>
        <a:spcAft>
          <a:spcPct val="0"/>
        </a:spcAft>
        <a:defRPr sz="2400">
          <a:solidFill>
            <a:srgbClr val="FF9933"/>
          </a:solidFill>
          <a:latin typeface="Rockwell" pitchFamily="18" charset="0"/>
        </a:defRPr>
      </a:lvl5pPr>
      <a:lvl6pPr marL="342900" algn="ctr" rtl="0" fontAlgn="base">
        <a:spcBef>
          <a:spcPts val="1800"/>
        </a:spcBef>
        <a:spcAft>
          <a:spcPct val="0"/>
        </a:spcAft>
        <a:defRPr sz="2400">
          <a:solidFill>
            <a:srgbClr val="FF9933"/>
          </a:solidFill>
          <a:latin typeface="Arial" charset="0"/>
        </a:defRPr>
      </a:lvl6pPr>
      <a:lvl7pPr marL="685800" algn="ctr" rtl="0" fontAlgn="base">
        <a:spcBef>
          <a:spcPts val="1800"/>
        </a:spcBef>
        <a:spcAft>
          <a:spcPct val="0"/>
        </a:spcAft>
        <a:defRPr sz="2400">
          <a:solidFill>
            <a:srgbClr val="FF9933"/>
          </a:solidFill>
          <a:latin typeface="Arial" charset="0"/>
        </a:defRPr>
      </a:lvl7pPr>
      <a:lvl8pPr marL="1028700" algn="ctr" rtl="0" fontAlgn="base">
        <a:spcBef>
          <a:spcPts val="1800"/>
        </a:spcBef>
        <a:spcAft>
          <a:spcPct val="0"/>
        </a:spcAft>
        <a:defRPr sz="2400">
          <a:solidFill>
            <a:srgbClr val="FF9933"/>
          </a:solidFill>
          <a:latin typeface="Arial" charset="0"/>
        </a:defRPr>
      </a:lvl8pPr>
      <a:lvl9pPr marL="1371600" algn="ctr" rtl="0" fontAlgn="base">
        <a:spcBef>
          <a:spcPts val="1800"/>
        </a:spcBef>
        <a:spcAft>
          <a:spcPct val="0"/>
        </a:spcAft>
        <a:defRPr sz="2400">
          <a:solidFill>
            <a:srgbClr val="FF9933"/>
          </a:solidFill>
          <a:latin typeface="Arial" charset="0"/>
        </a:defRPr>
      </a:lvl9pPr>
    </p:titleStyle>
    <p:bodyStyle>
      <a:lvl1pPr marL="257175" indent="-257175" algn="l" rtl="0" eaLnBrk="0" fontAlgn="base" hangingPunct="0">
        <a:spcBef>
          <a:spcPts val="450"/>
        </a:spcBef>
        <a:spcAft>
          <a:spcPct val="0"/>
        </a:spcAft>
        <a:buChar char="•"/>
        <a:defRPr sz="1800">
          <a:solidFill>
            <a:schemeClr val="tx1"/>
          </a:solidFill>
          <a:latin typeface="+mn-lt"/>
          <a:ea typeface="+mn-ea"/>
          <a:cs typeface="+mn-cs"/>
        </a:defRPr>
      </a:lvl1pPr>
      <a:lvl2pPr marL="557213" indent="-214313" algn="l" rtl="0" eaLnBrk="0" fontAlgn="base" hangingPunct="0">
        <a:spcBef>
          <a:spcPct val="20000"/>
        </a:spcBef>
        <a:spcAft>
          <a:spcPct val="0"/>
        </a:spcAft>
        <a:buClr>
          <a:schemeClr val="tx1"/>
        </a:buClr>
        <a:buFont typeface="Symbol" panose="05050102010706020507" pitchFamily="18" charset="2"/>
        <a:buChar char="-"/>
        <a:defRPr sz="1800">
          <a:solidFill>
            <a:schemeClr val="tx1"/>
          </a:solidFill>
          <a:latin typeface="+mn-lt"/>
        </a:defRPr>
      </a:lvl2pPr>
      <a:lvl3pPr marL="857250" indent="-171450" algn="l" rtl="0" eaLnBrk="0" fontAlgn="base" hangingPunct="0">
        <a:spcBef>
          <a:spcPts val="450"/>
        </a:spcBef>
        <a:spcAft>
          <a:spcPts val="450"/>
        </a:spcAft>
        <a:buClr>
          <a:schemeClr val="tx1"/>
        </a:buClr>
        <a:buFont typeface="Wingdings" panose="05000000000000000000" pitchFamily="2" charset="2"/>
        <a:buChar char="§"/>
        <a:defRPr sz="1800" i="1">
          <a:solidFill>
            <a:schemeClr val="tx1"/>
          </a:solidFill>
          <a:latin typeface="+mn-lt"/>
        </a:defRPr>
      </a:lvl3pPr>
      <a:lvl4pPr marL="1200150" indent="-171450" algn="l" rtl="0" eaLnBrk="0" fontAlgn="base" hangingPunct="0">
        <a:spcBef>
          <a:spcPts val="450"/>
        </a:spcBef>
        <a:spcAft>
          <a:spcPts val="450"/>
        </a:spcAft>
        <a:buChar char="–"/>
        <a:defRPr sz="1800">
          <a:solidFill>
            <a:schemeClr val="tx1"/>
          </a:solidFill>
          <a:latin typeface="+mn-lt"/>
        </a:defRPr>
      </a:lvl4pPr>
      <a:lvl5pPr marL="1543050" indent="-171450" algn="l" rtl="0" eaLnBrk="0" fontAlgn="base" hangingPunct="0">
        <a:spcBef>
          <a:spcPct val="20000"/>
        </a:spcBef>
        <a:spcAft>
          <a:spcPct val="0"/>
        </a:spcAft>
        <a:buChar char="»"/>
        <a:defRPr sz="1800">
          <a:solidFill>
            <a:schemeClr val="tx1"/>
          </a:solidFill>
          <a:latin typeface="+mn-lt"/>
        </a:defRPr>
      </a:lvl5pPr>
      <a:lvl6pPr marL="1885950" indent="-171450" algn="l" rtl="0" fontAlgn="base">
        <a:spcBef>
          <a:spcPct val="20000"/>
        </a:spcBef>
        <a:spcAft>
          <a:spcPct val="0"/>
        </a:spcAft>
        <a:buChar char="»"/>
        <a:defRPr sz="1800">
          <a:solidFill>
            <a:schemeClr val="tx1"/>
          </a:solidFill>
          <a:latin typeface="+mn-lt"/>
        </a:defRPr>
      </a:lvl6pPr>
      <a:lvl7pPr marL="2228850" indent="-171450" algn="l" rtl="0" fontAlgn="base">
        <a:spcBef>
          <a:spcPct val="20000"/>
        </a:spcBef>
        <a:spcAft>
          <a:spcPct val="0"/>
        </a:spcAft>
        <a:buChar char="»"/>
        <a:defRPr sz="1800">
          <a:solidFill>
            <a:schemeClr val="tx1"/>
          </a:solidFill>
          <a:latin typeface="+mn-lt"/>
        </a:defRPr>
      </a:lvl7pPr>
      <a:lvl8pPr marL="2571750" indent="-171450" algn="l" rtl="0" fontAlgn="base">
        <a:spcBef>
          <a:spcPct val="20000"/>
        </a:spcBef>
        <a:spcAft>
          <a:spcPct val="0"/>
        </a:spcAft>
        <a:buChar char="»"/>
        <a:defRPr sz="1800">
          <a:solidFill>
            <a:schemeClr val="tx1"/>
          </a:solidFill>
          <a:latin typeface="+mn-lt"/>
        </a:defRPr>
      </a:lvl8pPr>
      <a:lvl9pPr marL="2914650" indent="-171450" algn="l" rtl="0" fontAlgn="base">
        <a:spcBef>
          <a:spcPct val="20000"/>
        </a:spcBef>
        <a:spcAft>
          <a:spcPct val="0"/>
        </a:spcAft>
        <a:buChar char="»"/>
        <a:defRPr sz="18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a:lstStyle/>
          <a:p>
            <a:r>
              <a:rPr lang="en-US" altLang="en-US" smtClean="0"/>
              <a:t>UNIVERSITY OF GONDAR</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r>
              <a:rPr lang="en-US" altLang="en-US" smtClean="0"/>
              <a:t>SCHOOL OF MECHANICAL AND INDUSTRIAL ENGINEERING</a:t>
            </a:r>
            <a:br>
              <a:rPr lang="en-US" altLang="en-US" smtClean="0"/>
            </a:br>
            <a:r>
              <a:rPr lang="en-US" altLang="en-US" smtClean="0"/>
              <a:t/>
            </a:r>
            <a:br>
              <a:rPr lang="en-US" altLang="en-US" smtClean="0"/>
            </a:br>
            <a:r>
              <a:rPr lang="en-US" altLang="en-US" smtClean="0"/>
              <a:t/>
            </a:r>
            <a:br>
              <a:rPr lang="en-US" altLang="en-US" smtClean="0"/>
            </a:br>
            <a:r>
              <a:rPr lang="en-US" altLang="en-US" smtClean="0"/>
              <a:t/>
            </a:r>
            <a:br>
              <a:rPr lang="en-US" altLang="en-US" smtClean="0"/>
            </a:br>
            <a:endParaRPr lang="en-US" altLang="en-US" smtClean="0"/>
          </a:p>
        </p:txBody>
      </p:sp>
      <p:sp>
        <p:nvSpPr>
          <p:cNvPr id="72707" name="Subtitle 2"/>
          <p:cNvSpPr>
            <a:spLocks noGrp="1"/>
          </p:cNvSpPr>
          <p:nvPr>
            <p:ph type="subTitle" idx="1"/>
          </p:nvPr>
        </p:nvSpPr>
        <p:spPr/>
        <p:txBody>
          <a:bodyPr/>
          <a:lstStyle/>
          <a:p>
            <a:endParaRPr lang="en-US" altLang="en-US" sz="2400">
              <a:solidFill>
                <a:srgbClr val="C00000"/>
              </a:solidFill>
            </a:endParaRPr>
          </a:p>
          <a:p>
            <a:r>
              <a:rPr lang="en-US" altLang="en-US" sz="2400">
                <a:solidFill>
                  <a:srgbClr val="C00000"/>
                </a:solidFill>
              </a:rPr>
              <a:t>DEPARTMENT OF INDUSTRIAL ENGINEERING</a:t>
            </a:r>
          </a:p>
        </p:txBody>
      </p:sp>
      <p:pic>
        <p:nvPicPr>
          <p:cNvPr id="7270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51560" y="1545431"/>
            <a:ext cx="2828925"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1712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079837" y="2344954"/>
            <a:ext cx="7952316" cy="3143250"/>
          </a:xfrm>
        </p:spPr>
        <p:txBody>
          <a:bodyPr/>
          <a:lstStyle/>
          <a:p>
            <a:pPr marL="385763" indent="-385763" algn="just">
              <a:buFont typeface="Wingdings" pitchFamily="2" charset="2"/>
              <a:buChar char="Ø"/>
            </a:pPr>
            <a:r>
              <a:rPr lang="en-US" altLang="zh-TW" sz="2800" dirty="0" smtClean="0"/>
              <a:t>This forging operation, known as </a:t>
            </a:r>
            <a:r>
              <a:rPr lang="en-US" altLang="zh-TW" sz="2800" b="1" dirty="0" smtClean="0"/>
              <a:t>upsetting</a:t>
            </a:r>
            <a:r>
              <a:rPr lang="en-US" altLang="zh-TW" sz="2800" dirty="0" smtClean="0"/>
              <a:t> or </a:t>
            </a:r>
            <a:r>
              <a:rPr lang="en-US" altLang="zh-TW" sz="2800" b="1" dirty="0" smtClean="0"/>
              <a:t>upset forging</a:t>
            </a:r>
            <a:r>
              <a:rPr lang="en-US" altLang="zh-TW" sz="2800" dirty="0" smtClean="0"/>
              <a:t>, reduces the height of the work and increases its diameter.</a:t>
            </a:r>
          </a:p>
          <a:p>
            <a:pPr algn="just"/>
            <a:r>
              <a:rPr lang="en-GB" altLang="zh-TW" sz="2800" b="1" dirty="0" smtClean="0"/>
              <a:t>Analysis of open-die forging</a:t>
            </a:r>
            <a:r>
              <a:rPr lang="en-GB" altLang="zh-TW" sz="2800" dirty="0" smtClean="0"/>
              <a:t> </a:t>
            </a:r>
            <a:endParaRPr lang="en-US" altLang="zh-TW" sz="2800" dirty="0" smtClean="0"/>
          </a:p>
          <a:p>
            <a:pPr marL="258365" algn="just"/>
            <a:r>
              <a:rPr lang="en-US" altLang="zh-TW" sz="2800" dirty="0" smtClean="0"/>
              <a:t>If open-die forging is carried out under ideal conditions of no friction between work and die surfaces, then homogeneous deformation occurs, and the radial flow of the material is uniform throughout its height, as shown in Fig. 5.2.</a:t>
            </a:r>
            <a:endParaRPr lang="en-US" altLang="zh-TW" sz="2800" dirty="0"/>
          </a:p>
        </p:txBody>
      </p:sp>
      <p:sp>
        <p:nvSpPr>
          <p:cNvPr id="4" name="Date Placeholder 3"/>
          <p:cNvSpPr>
            <a:spLocks noGrp="1"/>
          </p:cNvSpPr>
          <p:nvPr>
            <p:ph type="dt" sz="half" idx="10"/>
          </p:nvPr>
        </p:nvSpPr>
        <p:spPr/>
        <p:txBody>
          <a:bodyPr/>
          <a:lstStyle/>
          <a:p>
            <a:pPr>
              <a:defRPr/>
            </a:pPr>
            <a:fld id="{2F3D9E08-0D2D-4085-BFC4-41D7915E3F1D}"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10</a:t>
            </a:fld>
            <a:endParaRPr lang="en-US" dirty="0">
              <a:solidFill>
                <a:srgbClr val="800000"/>
              </a:solidFill>
            </a:endParaRPr>
          </a:p>
        </p:txBody>
      </p:sp>
    </p:spTree>
    <p:extLst>
      <p:ext uri="{BB962C8B-B14F-4D97-AF65-F5344CB8AC3E}">
        <p14:creationId xmlns:p14="http://schemas.microsoft.com/office/powerpoint/2010/main" val="39929759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885950" y="2400300"/>
            <a:ext cx="6995583" cy="3257550"/>
          </a:xfrm>
        </p:spPr>
        <p:txBody>
          <a:bodyPr/>
          <a:lstStyle/>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r>
              <a:rPr lang="en-US" altLang="zh-TW" dirty="0"/>
              <a:t>Fig. 5</a:t>
            </a:r>
            <a:r>
              <a:rPr lang="en-US" altLang="zh-TW" dirty="0"/>
              <a:t>.2  </a:t>
            </a:r>
            <a:r>
              <a:rPr lang="en-GB" altLang="zh-TW" dirty="0"/>
              <a:t>Homogeneous deformation of a cylindrical work part under ideal conditions in an open-die forging operation: (1) start of process with </a:t>
            </a:r>
            <a:r>
              <a:rPr lang="en-GB" altLang="zh-TW" dirty="0"/>
              <a:t>work piece </a:t>
            </a:r>
            <a:r>
              <a:rPr lang="en-GB" altLang="zh-TW" dirty="0"/>
              <a:t>at its original length and diameter, (2) partial compression, and (3) final size</a:t>
            </a:r>
            <a:endParaRPr lang="en-US" altLang="zh-TW" dirty="0"/>
          </a:p>
        </p:txBody>
      </p:sp>
      <p:sp>
        <p:nvSpPr>
          <p:cNvPr id="4" name="Date Placeholder 3"/>
          <p:cNvSpPr>
            <a:spLocks noGrp="1"/>
          </p:cNvSpPr>
          <p:nvPr>
            <p:ph type="dt" sz="half" idx="10"/>
          </p:nvPr>
        </p:nvSpPr>
        <p:spPr/>
        <p:txBody>
          <a:bodyPr/>
          <a:lstStyle/>
          <a:p>
            <a:pPr>
              <a:defRPr/>
            </a:pPr>
            <a:fld id="{01BD5CF4-5752-4D74-B43F-DC18B7A80ED1}"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11</a:t>
            </a:fld>
            <a:endParaRPr lang="en-US" dirty="0">
              <a:solidFill>
                <a:srgbClr val="800000"/>
              </a:solidFill>
            </a:endParaRPr>
          </a:p>
        </p:txBody>
      </p:sp>
      <p:pic>
        <p:nvPicPr>
          <p:cNvPr id="2050" name="Picture 2"/>
          <p:cNvPicPr>
            <a:picLocks noChangeAspect="1" noChangeArrowheads="1"/>
          </p:cNvPicPr>
          <p:nvPr/>
        </p:nvPicPr>
        <p:blipFill>
          <a:blip r:embed="rId2" cstate="print"/>
          <a:srcRect l="5442" t="14035"/>
          <a:stretch>
            <a:fillRect/>
          </a:stretch>
        </p:blipFill>
        <p:spPr bwMode="auto">
          <a:xfrm>
            <a:off x="2400301" y="2571750"/>
            <a:ext cx="4964906" cy="2100263"/>
          </a:xfrm>
          <a:prstGeom prst="rect">
            <a:avLst/>
          </a:prstGeom>
          <a:noFill/>
          <a:ln w="9525">
            <a:noFill/>
            <a:miter lim="800000"/>
            <a:headEnd/>
            <a:tailEnd/>
          </a:ln>
        </p:spPr>
      </p:pic>
    </p:spTree>
    <p:extLst>
      <p:ext uri="{BB962C8B-B14F-4D97-AF65-F5344CB8AC3E}">
        <p14:creationId xmlns:p14="http://schemas.microsoft.com/office/powerpoint/2010/main" val="274599148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 …cont’d	</a:t>
            </a:r>
          </a:p>
        </p:txBody>
      </p:sp>
      <p:sp>
        <p:nvSpPr>
          <p:cNvPr id="3" name="Subtitle 2"/>
          <p:cNvSpPr>
            <a:spLocks noGrp="1"/>
          </p:cNvSpPr>
          <p:nvPr>
            <p:ph type="subTitle" idx="1"/>
          </p:nvPr>
        </p:nvSpPr>
        <p:spPr>
          <a:xfrm>
            <a:off x="938743" y="2286682"/>
            <a:ext cx="7611533" cy="3143250"/>
          </a:xfrm>
        </p:spPr>
        <p:txBody>
          <a:bodyPr/>
          <a:lstStyle/>
          <a:p>
            <a:pPr marL="731044" indent="-472679" algn="l">
              <a:buFont typeface="Wingdings" pitchFamily="2" charset="2"/>
              <a:buChar char="l"/>
            </a:pPr>
            <a:r>
              <a:rPr lang="en-US" altLang="zh-TW" sz="2800" dirty="0"/>
              <a:t>Under these ideal conditions, the true strain experienced by the work during the </a:t>
            </a:r>
            <a:r>
              <a:rPr lang="en-US" altLang="zh-TW" sz="2800" dirty="0" smtClean="0"/>
              <a:t>process </a:t>
            </a:r>
            <a:r>
              <a:rPr lang="en-US" altLang="zh-TW" sz="2800" dirty="0"/>
              <a:t>can be determined by</a:t>
            </a:r>
            <a:endParaRPr lang="en-US" altLang="zh-TW" sz="2800" dirty="0">
              <a:latin typeface="Times New Roman"/>
              <a:cs typeface="Times New Roman"/>
            </a:endParaRPr>
          </a:p>
          <a:p>
            <a:pPr marL="731044" indent="-472679" algn="l">
              <a:buFont typeface="Wingdings" pitchFamily="2" charset="2"/>
              <a:buChar char="l"/>
            </a:pPr>
            <a:endParaRPr lang="en-US" altLang="zh-TW" sz="2100" dirty="0"/>
          </a:p>
          <a:p>
            <a:pPr marL="731044" indent="-472679" algn="r"/>
            <a:r>
              <a:rPr lang="en-US" altLang="zh-TW" sz="2100" dirty="0"/>
              <a:t>(5.1</a:t>
            </a:r>
            <a:r>
              <a:rPr lang="en-US" altLang="zh-TW" sz="2100" dirty="0"/>
              <a:t>)</a:t>
            </a:r>
          </a:p>
          <a:p>
            <a:pPr marL="731044" indent="-472679" algn="r"/>
            <a:endParaRPr lang="en-US" altLang="zh-TW" sz="2100" dirty="0"/>
          </a:p>
          <a:p>
            <a:pPr marL="258366" algn="just"/>
            <a:r>
              <a:rPr lang="en-US" altLang="zh-TW" dirty="0"/>
              <a:t>Where </a:t>
            </a:r>
            <a:r>
              <a:rPr lang="en-US" altLang="zh-TW" i="1" dirty="0"/>
              <a:t>h</a:t>
            </a:r>
            <a:r>
              <a:rPr lang="en-US" altLang="zh-TW" i="1" baseline="-25000" dirty="0"/>
              <a:t>o</a:t>
            </a:r>
            <a:r>
              <a:rPr lang="en-US" altLang="zh-TW" dirty="0"/>
              <a:t> = starting height of the work in mm; and </a:t>
            </a:r>
            <a:r>
              <a:rPr lang="en-US" altLang="zh-TW" i="1" dirty="0"/>
              <a:t>h</a:t>
            </a:r>
            <a:r>
              <a:rPr lang="en-US" altLang="zh-TW" dirty="0"/>
              <a:t> = the height at some intermediate point in the process in mm. At the end of the compression stroke, </a:t>
            </a:r>
            <a:r>
              <a:rPr lang="en-US" altLang="zh-TW" i="1" dirty="0"/>
              <a:t>h </a:t>
            </a:r>
            <a:r>
              <a:rPr lang="en-US" altLang="zh-TW" dirty="0"/>
              <a:t>= its final value </a:t>
            </a:r>
            <a:r>
              <a:rPr lang="en-US" altLang="zh-TW" i="1" dirty="0" err="1"/>
              <a:t>h</a:t>
            </a:r>
            <a:r>
              <a:rPr lang="en-US" altLang="zh-TW" i="1" baseline="-25000" dirty="0" err="1"/>
              <a:t>f</a:t>
            </a:r>
            <a:r>
              <a:rPr lang="en-US" altLang="zh-TW" dirty="0"/>
              <a:t> , and the true strain reaches its maximum value.</a:t>
            </a:r>
          </a:p>
        </p:txBody>
      </p:sp>
      <p:sp>
        <p:nvSpPr>
          <p:cNvPr id="4" name="Date Placeholder 3"/>
          <p:cNvSpPr>
            <a:spLocks noGrp="1"/>
          </p:cNvSpPr>
          <p:nvPr>
            <p:ph type="dt" sz="half" idx="10"/>
          </p:nvPr>
        </p:nvSpPr>
        <p:spPr/>
        <p:txBody>
          <a:bodyPr/>
          <a:lstStyle/>
          <a:p>
            <a:pPr>
              <a:defRPr/>
            </a:pPr>
            <a:fld id="{D5A4BB2F-467F-459A-BA75-66ABF8894EC9}"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12</a:t>
            </a:fld>
            <a:endParaRPr lang="en-US" dirty="0">
              <a:solidFill>
                <a:srgbClr val="800000"/>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4226838781"/>
              </p:ext>
            </p:extLst>
          </p:nvPr>
        </p:nvGraphicFramePr>
        <p:xfrm>
          <a:off x="3183049" y="3674772"/>
          <a:ext cx="1257300" cy="781318"/>
        </p:xfrm>
        <a:graphic>
          <a:graphicData uri="http://schemas.openxmlformats.org/presentationml/2006/ole">
            <mc:AlternateContent xmlns:mc="http://schemas.openxmlformats.org/markup-compatibility/2006">
              <mc:Choice xmlns:v="urn:schemas-microsoft-com:vml" Requires="v">
                <p:oleObj spid="_x0000_s1067" name="Equation" r:id="rId3" imgW="723586" imgH="431613" progId="Equation.DSMT4">
                  <p:embed/>
                </p:oleObj>
              </mc:Choice>
              <mc:Fallback>
                <p:oleObj name="Equation" r:id="rId3" imgW="723586" imgH="431613"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049" y="3674772"/>
                        <a:ext cx="1257300" cy="78131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5120356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778406" y="2289034"/>
            <a:ext cx="8159532" cy="3143250"/>
          </a:xfrm>
        </p:spPr>
        <p:txBody>
          <a:bodyPr/>
          <a:lstStyle/>
          <a:p>
            <a:pPr marL="731044" indent="-472679" algn="just">
              <a:buFont typeface="Wingdings" pitchFamily="2" charset="2"/>
              <a:buChar char="l"/>
            </a:pPr>
            <a:r>
              <a:rPr lang="en-US" altLang="zh-TW" sz="2800" dirty="0"/>
              <a:t>Estimates of force to perform upsetting can be calculated.</a:t>
            </a:r>
          </a:p>
          <a:p>
            <a:pPr marL="731044" indent="-472679" algn="just">
              <a:buFont typeface="Wingdings" pitchFamily="2" charset="2"/>
              <a:buChar char="l"/>
            </a:pPr>
            <a:r>
              <a:rPr lang="en-US" altLang="zh-TW" sz="2800" dirty="0"/>
              <a:t>The force (</a:t>
            </a:r>
            <a:r>
              <a:rPr lang="en-US" altLang="zh-TW" sz="2800" i="1" dirty="0"/>
              <a:t>F</a:t>
            </a:r>
            <a:r>
              <a:rPr lang="en-US" altLang="zh-TW" sz="2800" dirty="0"/>
              <a:t> in N) required to continue the compression at any given height </a:t>
            </a:r>
            <a:r>
              <a:rPr lang="en-US" altLang="zh-TW" sz="2800" i="1" dirty="0"/>
              <a:t>h</a:t>
            </a:r>
            <a:r>
              <a:rPr lang="en-US" altLang="zh-TW" sz="2800" dirty="0"/>
              <a:t> during the process can be obtained by multiplying the corresponding cross-sectional area (</a:t>
            </a:r>
            <a:r>
              <a:rPr lang="en-US" altLang="zh-TW" sz="2800" i="1" dirty="0"/>
              <a:t>A</a:t>
            </a:r>
            <a:r>
              <a:rPr lang="en-US" altLang="zh-TW" sz="2800" dirty="0"/>
              <a:t> in mm</a:t>
            </a:r>
            <a:r>
              <a:rPr lang="en-US" altLang="zh-TW" sz="2800" baseline="30000" dirty="0"/>
              <a:t>2</a:t>
            </a:r>
            <a:r>
              <a:rPr lang="en-US" altLang="zh-TW" sz="2800" dirty="0"/>
              <a:t>) by the flow stress (</a:t>
            </a:r>
            <a:r>
              <a:rPr lang="en-US" altLang="zh-TW" sz="2800" i="1" dirty="0" err="1"/>
              <a:t>Y</a:t>
            </a:r>
            <a:r>
              <a:rPr lang="en-US" altLang="zh-TW" sz="2800" i="1" baseline="-25000" dirty="0" err="1"/>
              <a:t>f</a:t>
            </a:r>
            <a:r>
              <a:rPr lang="en-US" altLang="zh-TW" sz="2800" dirty="0"/>
              <a:t> in </a:t>
            </a:r>
            <a:r>
              <a:rPr lang="en-US" altLang="zh-TW" sz="2800" dirty="0" err="1"/>
              <a:t>MPa</a:t>
            </a:r>
            <a:r>
              <a:rPr lang="en-US" altLang="zh-TW" sz="2800" dirty="0"/>
              <a:t>):</a:t>
            </a:r>
          </a:p>
          <a:p>
            <a:pPr marL="731044" indent="-472679" algn="r"/>
            <a:endParaRPr lang="en-US" altLang="zh-TW" sz="2100" dirty="0"/>
          </a:p>
        </p:txBody>
      </p:sp>
      <p:sp>
        <p:nvSpPr>
          <p:cNvPr id="4" name="Date Placeholder 3"/>
          <p:cNvSpPr>
            <a:spLocks noGrp="1"/>
          </p:cNvSpPr>
          <p:nvPr>
            <p:ph type="dt" sz="half" idx="10"/>
          </p:nvPr>
        </p:nvSpPr>
        <p:spPr/>
        <p:txBody>
          <a:bodyPr/>
          <a:lstStyle/>
          <a:p>
            <a:pPr>
              <a:defRPr/>
            </a:pPr>
            <a:fld id="{DEE4DFC2-FF1D-45E8-A568-A39A122B340E}"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13</a:t>
            </a:fld>
            <a:endParaRPr lang="en-US" dirty="0">
              <a:solidFill>
                <a:srgbClr val="800000"/>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1006761330"/>
              </p:ext>
            </p:extLst>
          </p:nvPr>
        </p:nvGraphicFramePr>
        <p:xfrm>
          <a:off x="4021270" y="5830372"/>
          <a:ext cx="860822" cy="522950"/>
        </p:xfrm>
        <a:graphic>
          <a:graphicData uri="http://schemas.openxmlformats.org/presentationml/2006/ole">
            <mc:AlternateContent xmlns:mc="http://schemas.openxmlformats.org/markup-compatibility/2006">
              <mc:Choice xmlns:v="urn:schemas-microsoft-com:vml" Requires="v">
                <p:oleObj spid="_x0000_s2091" name="Equation" r:id="rId3" imgW="558558" imgH="241195" progId="">
                  <p:embed/>
                </p:oleObj>
              </mc:Choice>
              <mc:Fallback>
                <p:oleObj name="Equation" r:id="rId3" imgW="558558" imgH="241195"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1270" y="5830372"/>
                        <a:ext cx="860822" cy="522950"/>
                      </a:xfrm>
                      <a:prstGeom prst="rect">
                        <a:avLst/>
                      </a:prstGeom>
                      <a:noFill/>
                      <a:ln>
                        <a:noFill/>
                      </a:ln>
                      <a:effectLst/>
                      <a:extLst/>
                    </p:spPr>
                  </p:pic>
                </p:oleObj>
              </mc:Fallback>
            </mc:AlternateContent>
          </a:graphicData>
        </a:graphic>
      </p:graphicFrame>
      <p:sp>
        <p:nvSpPr>
          <p:cNvPr id="8" name="Rectangle 7"/>
          <p:cNvSpPr/>
          <p:nvPr/>
        </p:nvSpPr>
        <p:spPr>
          <a:xfrm>
            <a:off x="7417595" y="5830372"/>
            <a:ext cx="961803" cy="415498"/>
          </a:xfrm>
          <a:prstGeom prst="rect">
            <a:avLst/>
          </a:prstGeom>
        </p:spPr>
        <p:txBody>
          <a:bodyPr wrap="none">
            <a:spAutoFit/>
          </a:bodyPr>
          <a:lstStyle/>
          <a:p>
            <a:pPr marL="731044" indent="-472679" algn="r"/>
            <a:r>
              <a:rPr lang="en-US" altLang="zh-TW" sz="2100" dirty="0"/>
              <a:t>(5.2)</a:t>
            </a:r>
            <a:endParaRPr lang="en-US" altLang="zh-TW" sz="2100" dirty="0"/>
          </a:p>
        </p:txBody>
      </p:sp>
    </p:spTree>
    <p:extLst>
      <p:ext uri="{BB962C8B-B14F-4D97-AF65-F5344CB8AC3E}">
        <p14:creationId xmlns:p14="http://schemas.microsoft.com/office/powerpoint/2010/main" val="219249219"/>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875765" y="2229073"/>
            <a:ext cx="8165204" cy="2857500"/>
          </a:xfrm>
        </p:spPr>
        <p:txBody>
          <a:bodyPr/>
          <a:lstStyle/>
          <a:p>
            <a:pPr marL="516731" indent="-347663" algn="just">
              <a:buFont typeface="Wingdings" pitchFamily="2" charset="2"/>
              <a:buChar char="l"/>
              <a:tabLst>
                <a:tab pos="472679" algn="l"/>
              </a:tabLst>
            </a:pPr>
            <a:r>
              <a:rPr lang="en-US" altLang="zh-TW" dirty="0"/>
              <a:t>An actual upsetting operation does not occur quite as shown in Fig. </a:t>
            </a:r>
            <a:r>
              <a:rPr lang="en-US" altLang="zh-TW" dirty="0"/>
              <a:t>5.2 </a:t>
            </a:r>
            <a:r>
              <a:rPr lang="en-US" altLang="zh-TW" dirty="0"/>
              <a:t>because friction opposes the flow of work metal at the die surfaces. </a:t>
            </a:r>
          </a:p>
          <a:p>
            <a:pPr marL="516731" indent="-347663" algn="just">
              <a:buFont typeface="Wingdings" pitchFamily="2" charset="2"/>
              <a:buChar char="l"/>
              <a:tabLst>
                <a:tab pos="472679" algn="l"/>
              </a:tabLst>
            </a:pPr>
            <a:r>
              <a:rPr lang="en-US" altLang="zh-TW" dirty="0"/>
              <a:t>This creates the barreling effect shown in Fig. 5</a:t>
            </a:r>
            <a:r>
              <a:rPr lang="en-US" altLang="zh-TW" dirty="0"/>
              <a:t>.3</a:t>
            </a:r>
            <a:r>
              <a:rPr lang="en-US" altLang="zh-TW" dirty="0"/>
              <a:t>. </a:t>
            </a:r>
            <a:endParaRPr lang="en-US" altLang="zh-TW" dirty="0"/>
          </a:p>
          <a:p>
            <a:pPr marL="516731" indent="-347663" algn="just">
              <a:buFont typeface="Wingdings" pitchFamily="2" charset="2"/>
              <a:buChar char="l"/>
              <a:tabLst>
                <a:tab pos="472679" algn="l"/>
              </a:tabLst>
            </a:pPr>
            <a:r>
              <a:rPr lang="en-US" altLang="zh-TW" dirty="0"/>
              <a:t>Friction forces at the die-work interface oppose the spreading of the material near the surfaces, while the material in the center can expand more easily. The result is to create a barrel shape to the part. This effect is called barreling in </a:t>
            </a:r>
            <a:r>
              <a:rPr lang="en-US" altLang="zh-TW" dirty="0"/>
              <a:t> </a:t>
            </a:r>
            <a:r>
              <a:rPr lang="en-US" altLang="zh-TW" dirty="0"/>
              <a:t>metal forging terms</a:t>
            </a:r>
          </a:p>
          <a:p>
            <a:pPr marL="516731" indent="-347663" algn="just">
              <a:buFont typeface="Wingdings" pitchFamily="2" charset="2"/>
              <a:buChar char="l"/>
              <a:tabLst>
                <a:tab pos="472679" algn="l"/>
              </a:tabLst>
            </a:pPr>
            <a:r>
              <a:rPr lang="en-US" altLang="zh-TW" dirty="0"/>
              <a:t>When performed on a hot work part with cold dies, the barreling effect is even more pronounced</a:t>
            </a:r>
            <a:r>
              <a:rPr lang="en-US" altLang="zh-TW" sz="2800" dirty="0"/>
              <a:t>. </a:t>
            </a:r>
          </a:p>
        </p:txBody>
      </p:sp>
      <p:sp>
        <p:nvSpPr>
          <p:cNvPr id="4" name="Date Placeholder 3"/>
          <p:cNvSpPr>
            <a:spLocks noGrp="1"/>
          </p:cNvSpPr>
          <p:nvPr>
            <p:ph type="dt" sz="half" idx="10"/>
          </p:nvPr>
        </p:nvSpPr>
        <p:spPr/>
        <p:txBody>
          <a:bodyPr/>
          <a:lstStyle/>
          <a:p>
            <a:pPr>
              <a:defRPr/>
            </a:pPr>
            <a:fld id="{37B1277F-A6F7-4531-B177-697025686951}"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14</a:t>
            </a:fld>
            <a:endParaRPr lang="en-US" dirty="0">
              <a:solidFill>
                <a:srgbClr val="800000"/>
              </a:solidFill>
            </a:endParaRPr>
          </a:p>
        </p:txBody>
      </p:sp>
    </p:spTree>
    <p:extLst>
      <p:ext uri="{BB962C8B-B14F-4D97-AF65-F5344CB8AC3E}">
        <p14:creationId xmlns:p14="http://schemas.microsoft.com/office/powerpoint/2010/main" val="308929807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885949" y="2400300"/>
            <a:ext cx="6266377" cy="3257550"/>
          </a:xfrm>
        </p:spPr>
        <p:txBody>
          <a:bodyPr/>
          <a:lstStyle/>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algn="l"/>
            <a:r>
              <a:rPr lang="en-US" altLang="zh-TW" dirty="0"/>
              <a:t>Fig. 5</a:t>
            </a:r>
            <a:r>
              <a:rPr lang="en-US" altLang="zh-TW" dirty="0"/>
              <a:t>.3  </a:t>
            </a:r>
            <a:r>
              <a:rPr lang="en-GB" altLang="zh-TW" dirty="0"/>
              <a:t>Actual deformation of a cylindrical work part in open-die forging, showing pronounced </a:t>
            </a:r>
            <a:r>
              <a:rPr lang="en-GB" altLang="zh-TW" dirty="0" err="1"/>
              <a:t>barreling</a:t>
            </a:r>
            <a:r>
              <a:rPr lang="en-GB" altLang="zh-TW" dirty="0"/>
              <a:t>: (1) start of process, (2) </a:t>
            </a:r>
            <a:r>
              <a:rPr lang="en-GB" altLang="zh-TW" dirty="0" smtClean="0"/>
              <a:t>partial deformation</a:t>
            </a:r>
            <a:r>
              <a:rPr lang="en-GB" altLang="zh-TW" dirty="0"/>
              <a:t>, and (3) final shape.</a:t>
            </a:r>
            <a:endParaRPr lang="en-US" altLang="zh-TW" dirty="0"/>
          </a:p>
        </p:txBody>
      </p:sp>
      <p:sp>
        <p:nvSpPr>
          <p:cNvPr id="4" name="Date Placeholder 3"/>
          <p:cNvSpPr>
            <a:spLocks noGrp="1"/>
          </p:cNvSpPr>
          <p:nvPr>
            <p:ph type="dt" sz="half" idx="10"/>
          </p:nvPr>
        </p:nvSpPr>
        <p:spPr/>
        <p:txBody>
          <a:bodyPr/>
          <a:lstStyle/>
          <a:p>
            <a:pPr>
              <a:defRPr/>
            </a:pPr>
            <a:fld id="{DE792E17-10BE-4DA0-B755-70A5920A9B7C}"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15</a:t>
            </a:fld>
            <a:endParaRPr lang="en-US" dirty="0">
              <a:solidFill>
                <a:srgbClr val="800000"/>
              </a:solidFill>
            </a:endParaRPr>
          </a:p>
        </p:txBody>
      </p:sp>
      <p:pic>
        <p:nvPicPr>
          <p:cNvPr id="29698" name="Picture 2"/>
          <p:cNvPicPr>
            <a:picLocks noChangeAspect="1" noChangeArrowheads="1"/>
          </p:cNvPicPr>
          <p:nvPr/>
        </p:nvPicPr>
        <p:blipFill>
          <a:blip r:embed="rId2" cstate="print"/>
          <a:srcRect t="5145"/>
          <a:stretch>
            <a:fillRect/>
          </a:stretch>
        </p:blipFill>
        <p:spPr bwMode="auto">
          <a:xfrm>
            <a:off x="2000251" y="2571751"/>
            <a:ext cx="5436395" cy="2107406"/>
          </a:xfrm>
          <a:prstGeom prst="rect">
            <a:avLst/>
          </a:prstGeom>
          <a:noFill/>
          <a:ln w="9525">
            <a:noFill/>
            <a:miter lim="800000"/>
            <a:headEnd/>
            <a:tailEnd/>
          </a:ln>
        </p:spPr>
      </p:pic>
    </p:spTree>
    <p:extLst>
      <p:ext uri="{BB962C8B-B14F-4D97-AF65-F5344CB8AC3E}">
        <p14:creationId xmlns:p14="http://schemas.microsoft.com/office/powerpoint/2010/main" val="319872264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062566" y="2486621"/>
            <a:ext cx="8081433" cy="3143250"/>
          </a:xfrm>
        </p:spPr>
        <p:txBody>
          <a:bodyPr/>
          <a:lstStyle/>
          <a:p>
            <a:pPr marL="516731" indent="-347663" algn="just">
              <a:buFont typeface="Wingdings" pitchFamily="2" charset="2"/>
              <a:buChar char="l"/>
              <a:tabLst>
                <a:tab pos="472679" algn="l"/>
              </a:tabLst>
            </a:pPr>
            <a:r>
              <a:rPr lang="en-US" altLang="zh-TW" sz="2800" dirty="0"/>
              <a:t>This results from a higher coefficient of friction typical in hot working and heat transfer at and near the die surfaces, which cools the metal and increases its resistance to deformation. </a:t>
            </a:r>
          </a:p>
          <a:p>
            <a:pPr marL="516731" indent="-347663" algn="just">
              <a:buFont typeface="Wingdings" pitchFamily="2" charset="2"/>
              <a:buChar char="l"/>
              <a:tabLst>
                <a:tab pos="472679" algn="l"/>
              </a:tabLst>
            </a:pPr>
            <a:r>
              <a:rPr lang="en-US" altLang="zh-TW" sz="2800" dirty="0"/>
              <a:t>The hotter metal in the middle of the part flows more readily than the cooler metal at the ends.</a:t>
            </a:r>
          </a:p>
          <a:p>
            <a:pPr marL="516731" indent="-347663" algn="just">
              <a:buFont typeface="Wingdings" pitchFamily="2" charset="2"/>
              <a:buChar char="l"/>
              <a:tabLst>
                <a:tab pos="472679" algn="l"/>
              </a:tabLst>
            </a:pPr>
            <a:r>
              <a:rPr lang="en-US" altLang="zh-TW" sz="2800" dirty="0"/>
              <a:t>These effects are more significant as the diameter-to-height ratio of the work part increases, due to the greater contact area at the work-die interface.</a:t>
            </a:r>
          </a:p>
        </p:txBody>
      </p:sp>
      <p:sp>
        <p:nvSpPr>
          <p:cNvPr id="4" name="Date Placeholder 3"/>
          <p:cNvSpPr>
            <a:spLocks noGrp="1"/>
          </p:cNvSpPr>
          <p:nvPr>
            <p:ph type="dt" sz="half" idx="10"/>
          </p:nvPr>
        </p:nvSpPr>
        <p:spPr/>
        <p:txBody>
          <a:bodyPr/>
          <a:lstStyle/>
          <a:p>
            <a:pPr>
              <a:defRPr/>
            </a:pPr>
            <a:fld id="{5F0C3E45-5A01-48C3-B42B-1485111E3D77}"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16</a:t>
            </a:fld>
            <a:endParaRPr lang="en-US" dirty="0">
              <a:solidFill>
                <a:srgbClr val="800000"/>
              </a:solidFill>
            </a:endParaRPr>
          </a:p>
        </p:txBody>
      </p:sp>
    </p:spTree>
    <p:extLst>
      <p:ext uri="{BB962C8B-B14F-4D97-AF65-F5344CB8AC3E}">
        <p14:creationId xmlns:p14="http://schemas.microsoft.com/office/powerpoint/2010/main" val="97698921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066800" y="2514600"/>
            <a:ext cx="7840133" cy="3143250"/>
          </a:xfrm>
        </p:spPr>
        <p:txBody>
          <a:bodyPr/>
          <a:lstStyle/>
          <a:p>
            <a:pPr marL="731044" indent="-472679" algn="l">
              <a:buFont typeface="Wingdings" pitchFamily="2" charset="2"/>
              <a:buChar char="l"/>
            </a:pPr>
            <a:r>
              <a:rPr lang="en-US" altLang="zh-TW" sz="2800" dirty="0"/>
              <a:t>All of these factors cause the actual upsetting force to be greater than what is predicted by Equation </a:t>
            </a:r>
            <a:r>
              <a:rPr lang="en-US" altLang="zh-TW" sz="2800" dirty="0"/>
              <a:t>(5.2</a:t>
            </a:r>
            <a:r>
              <a:rPr lang="en-US" altLang="zh-TW" sz="2800" dirty="0"/>
              <a:t>).</a:t>
            </a:r>
          </a:p>
          <a:p>
            <a:pPr marL="731044" indent="-472679" algn="l">
              <a:buFont typeface="Wingdings" pitchFamily="2" charset="2"/>
              <a:buChar char="l"/>
            </a:pPr>
            <a:r>
              <a:rPr lang="en-US" altLang="zh-TW" sz="2800" dirty="0"/>
              <a:t>As an approximation, a shape factor can be applied to Equation </a:t>
            </a:r>
            <a:r>
              <a:rPr lang="en-US" altLang="zh-TW" sz="2800" dirty="0"/>
              <a:t>(5.2</a:t>
            </a:r>
            <a:r>
              <a:rPr lang="en-US" altLang="zh-TW" sz="2800" dirty="0"/>
              <a:t>) to account for effects of the D/h ratio and friction:</a:t>
            </a:r>
          </a:p>
          <a:p>
            <a:pPr marL="731044" indent="-472679" algn="r"/>
            <a:r>
              <a:rPr lang="en-US" altLang="zh-TW" sz="2100" dirty="0" smtClean="0"/>
              <a:t>(</a:t>
            </a:r>
            <a:r>
              <a:rPr lang="en-US" altLang="zh-TW" sz="2100" dirty="0"/>
              <a:t>5.3</a:t>
            </a:r>
            <a:r>
              <a:rPr lang="en-US" altLang="zh-TW" sz="2100" dirty="0"/>
              <a:t>)</a:t>
            </a:r>
          </a:p>
          <a:p>
            <a:endParaRPr lang="en-US" altLang="zh-TW" sz="2100" dirty="0"/>
          </a:p>
          <a:p>
            <a:r>
              <a:rPr lang="en-US" altLang="zh-TW" sz="2800" dirty="0" smtClean="0"/>
              <a:t>Where </a:t>
            </a:r>
            <a:r>
              <a:rPr lang="en-US" altLang="zh-TW" sz="2800" i="1" dirty="0" err="1"/>
              <a:t>K</a:t>
            </a:r>
            <a:r>
              <a:rPr lang="en-US" altLang="zh-TW" sz="2800" i="1" baseline="-25000" dirty="0" err="1"/>
              <a:t>f</a:t>
            </a:r>
            <a:r>
              <a:rPr lang="en-US" altLang="zh-TW" sz="2800" dirty="0"/>
              <a:t>  is the forging </a:t>
            </a:r>
            <a:r>
              <a:rPr lang="en-US" altLang="zh-TW" sz="2800" dirty="0" smtClean="0"/>
              <a:t>shape factor, </a:t>
            </a:r>
            <a:r>
              <a:rPr lang="en-US" altLang="zh-TW" sz="2800" dirty="0"/>
              <a:t>defined as</a:t>
            </a:r>
          </a:p>
        </p:txBody>
      </p:sp>
      <p:sp>
        <p:nvSpPr>
          <p:cNvPr id="4" name="Date Placeholder 3"/>
          <p:cNvSpPr>
            <a:spLocks noGrp="1"/>
          </p:cNvSpPr>
          <p:nvPr>
            <p:ph type="dt" sz="half" idx="10"/>
          </p:nvPr>
        </p:nvSpPr>
        <p:spPr/>
        <p:txBody>
          <a:bodyPr/>
          <a:lstStyle/>
          <a:p>
            <a:pPr>
              <a:defRPr/>
            </a:pPr>
            <a:fld id="{0CD63BD5-5C62-4213-B5FF-911BFB1E3DE5}" type="datetime1">
              <a:rPr lang="en-US" smtClean="0">
                <a:solidFill>
                  <a:srgbClr val="800000"/>
                </a:solidFill>
              </a:rPr>
              <a:t>4/23/2020</a:t>
            </a:fld>
            <a:endParaRPr lang="en-US" dirty="0">
              <a:solidFill>
                <a:srgbClr val="800000"/>
              </a:solidFill>
            </a:endParaRPr>
          </a:p>
        </p:txBody>
      </p:sp>
      <p:graphicFrame>
        <p:nvGraphicFramePr>
          <p:cNvPr id="1026" name="Object 2"/>
          <p:cNvGraphicFramePr>
            <a:graphicFrameLocks noChangeAspect="1"/>
          </p:cNvGraphicFramePr>
          <p:nvPr>
            <p:extLst>
              <p:ext uri="{D42A27DB-BD31-4B8C-83A1-F6EECF244321}">
                <p14:modId xmlns:p14="http://schemas.microsoft.com/office/powerpoint/2010/main" val="3024011336"/>
              </p:ext>
            </p:extLst>
          </p:nvPr>
        </p:nvGraphicFramePr>
        <p:xfrm>
          <a:off x="3725467" y="5288656"/>
          <a:ext cx="1134665" cy="479492"/>
        </p:xfrm>
        <a:graphic>
          <a:graphicData uri="http://schemas.openxmlformats.org/presentationml/2006/ole">
            <mc:AlternateContent xmlns:mc="http://schemas.openxmlformats.org/markup-compatibility/2006">
              <mc:Choice xmlns:v="urn:schemas-microsoft-com:vml" Requires="v">
                <p:oleObj spid="_x0000_s3115" name="Equation" r:id="rId3" imgW="736600" imgH="241300" progId="">
                  <p:embed/>
                </p:oleObj>
              </mc:Choice>
              <mc:Fallback>
                <p:oleObj name="Equation" r:id="rId3" imgW="736600" imgH="2413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5467" y="5288656"/>
                        <a:ext cx="1134665" cy="47949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60497957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109133" y="2514600"/>
            <a:ext cx="7586134" cy="3143250"/>
          </a:xfrm>
        </p:spPr>
        <p:txBody>
          <a:bodyPr/>
          <a:lstStyle/>
          <a:p>
            <a:pPr marL="731044" indent="-472679" algn="r"/>
            <a:endParaRPr lang="en-US" altLang="zh-TW" sz="2100" dirty="0"/>
          </a:p>
          <a:p>
            <a:pPr marL="731044" indent="-472679" algn="r"/>
            <a:r>
              <a:rPr lang="en-US" altLang="zh-TW" sz="2100" dirty="0"/>
              <a:t>(5.4</a:t>
            </a:r>
            <a:r>
              <a:rPr lang="en-US" altLang="zh-TW" sz="2100" dirty="0"/>
              <a:t>)</a:t>
            </a:r>
          </a:p>
          <a:p>
            <a:pPr algn="just"/>
            <a:r>
              <a:rPr lang="en-US" altLang="zh-TW" sz="2800" dirty="0"/>
              <a:t>where </a:t>
            </a:r>
            <a:r>
              <a:rPr lang="en-US" altLang="zh-TW" sz="2800" i="1" dirty="0">
                <a:latin typeface="Times New Roman"/>
                <a:cs typeface="Times New Roman"/>
              </a:rPr>
              <a:t>µ</a:t>
            </a:r>
            <a:r>
              <a:rPr lang="en-US" altLang="zh-TW" sz="2800" dirty="0">
                <a:latin typeface="Times New Roman"/>
                <a:cs typeface="Times New Roman"/>
              </a:rPr>
              <a:t> =</a:t>
            </a:r>
            <a:r>
              <a:rPr lang="en-US" altLang="zh-TW" sz="2800" dirty="0"/>
              <a:t> coefficient of friction; </a:t>
            </a:r>
            <a:r>
              <a:rPr lang="en-US" altLang="zh-TW" sz="2800" i="1" dirty="0"/>
              <a:t>D </a:t>
            </a:r>
            <a:r>
              <a:rPr lang="en-US" altLang="zh-TW" sz="2800" dirty="0"/>
              <a:t>= work part diameter or other dimension representing contact length with die surface, mm; and h = work part height, mm.</a:t>
            </a:r>
          </a:p>
          <a:p>
            <a:pPr algn="l"/>
            <a:endParaRPr lang="en-US" altLang="zh-TW" sz="2100" dirty="0"/>
          </a:p>
        </p:txBody>
      </p:sp>
      <p:sp>
        <p:nvSpPr>
          <p:cNvPr id="4" name="Date Placeholder 3"/>
          <p:cNvSpPr>
            <a:spLocks noGrp="1"/>
          </p:cNvSpPr>
          <p:nvPr>
            <p:ph type="dt" sz="half" idx="10"/>
          </p:nvPr>
        </p:nvSpPr>
        <p:spPr/>
        <p:txBody>
          <a:bodyPr/>
          <a:lstStyle/>
          <a:p>
            <a:pPr>
              <a:defRPr/>
            </a:pPr>
            <a:fld id="{4DD7591E-1DB0-41AC-ABEC-56DDF816EB04}"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18</a:t>
            </a:fld>
            <a:endParaRPr lang="en-US" dirty="0">
              <a:solidFill>
                <a:srgbClr val="800000"/>
              </a:solidFill>
            </a:endParaRPr>
          </a:p>
        </p:txBody>
      </p:sp>
      <p:graphicFrame>
        <p:nvGraphicFramePr>
          <p:cNvPr id="1026" name="Object 2"/>
          <p:cNvGraphicFramePr>
            <a:graphicFrameLocks noChangeAspect="1"/>
          </p:cNvGraphicFramePr>
          <p:nvPr/>
        </p:nvGraphicFramePr>
        <p:xfrm>
          <a:off x="3557589" y="2683670"/>
          <a:ext cx="1564481" cy="607219"/>
        </p:xfrm>
        <a:graphic>
          <a:graphicData uri="http://schemas.openxmlformats.org/presentationml/2006/ole">
            <mc:AlternateContent xmlns:mc="http://schemas.openxmlformats.org/markup-compatibility/2006">
              <mc:Choice xmlns:v="urn:schemas-microsoft-com:vml" Requires="v">
                <p:oleObj spid="_x0000_s4138" name="Equation" r:id="rId3" imgW="1016000" imgH="393700" progId="Equation.DSMT4">
                  <p:embed/>
                </p:oleObj>
              </mc:Choice>
              <mc:Fallback>
                <p:oleObj name="Equation" r:id="rId3" imgW="1016000" imgH="39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7589" y="2683670"/>
                        <a:ext cx="1564481" cy="607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0790331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forging…cont’d 	</a:t>
            </a:r>
          </a:p>
        </p:txBody>
      </p:sp>
      <p:sp>
        <p:nvSpPr>
          <p:cNvPr id="3" name="Subtitle 2"/>
          <p:cNvSpPr>
            <a:spLocks noGrp="1"/>
          </p:cNvSpPr>
          <p:nvPr>
            <p:ph type="subTitle" idx="1"/>
          </p:nvPr>
        </p:nvSpPr>
        <p:spPr>
          <a:xfrm>
            <a:off x="1010515" y="2218386"/>
            <a:ext cx="8043333" cy="3143250"/>
          </a:xfrm>
        </p:spPr>
        <p:txBody>
          <a:bodyPr/>
          <a:lstStyle/>
          <a:p>
            <a:pPr marL="385763" indent="-385763" algn="l">
              <a:buFont typeface="Wingdings" pitchFamily="2" charset="2"/>
              <a:buChar char="n"/>
            </a:pPr>
            <a:r>
              <a:rPr lang="en-GB" altLang="zh-TW" sz="2800" b="1" dirty="0"/>
              <a:t>Open-die forging practice</a:t>
            </a:r>
          </a:p>
          <a:p>
            <a:pPr marL="348854" indent="-348854" algn="l">
              <a:buFont typeface="Wingdings" pitchFamily="2" charset="2"/>
              <a:buChar char="l"/>
            </a:pPr>
            <a:r>
              <a:rPr lang="en-US" altLang="zh-TW" sz="2800" dirty="0"/>
              <a:t>Open-die hot forging is an important industrial process. </a:t>
            </a:r>
          </a:p>
          <a:p>
            <a:pPr marL="348854" indent="-348854" algn="l">
              <a:buFont typeface="Wingdings" pitchFamily="2" charset="2"/>
              <a:buChar char="l"/>
            </a:pPr>
            <a:r>
              <a:rPr lang="en-US" altLang="zh-TW" sz="2800" dirty="0"/>
              <a:t>Shapes generated by open-die operations are simple; examples include shafts, disks, and rings.</a:t>
            </a:r>
          </a:p>
          <a:p>
            <a:pPr marL="348854" indent="-348854" algn="l">
              <a:buFont typeface="Wingdings" pitchFamily="2" charset="2"/>
              <a:buChar char="l"/>
            </a:pPr>
            <a:r>
              <a:rPr lang="en-US" altLang="zh-TW" sz="2800" dirty="0"/>
              <a:t>In some applications, the dies have slightly contoured surfaces that help to shape the work. </a:t>
            </a:r>
          </a:p>
          <a:p>
            <a:pPr marL="348854" indent="-348854" algn="l">
              <a:buFont typeface="Wingdings" pitchFamily="2" charset="2"/>
              <a:buChar char="l"/>
            </a:pPr>
            <a:r>
              <a:rPr lang="en-US" altLang="zh-TW" sz="2800" dirty="0"/>
              <a:t>In addition, the work must often be manipulated (e.g., rotating in steps) to effect the desired shape change. </a:t>
            </a:r>
          </a:p>
        </p:txBody>
      </p:sp>
      <p:sp>
        <p:nvSpPr>
          <p:cNvPr id="4" name="Date Placeholder 3"/>
          <p:cNvSpPr>
            <a:spLocks noGrp="1"/>
          </p:cNvSpPr>
          <p:nvPr>
            <p:ph type="dt" sz="half" idx="10"/>
          </p:nvPr>
        </p:nvSpPr>
        <p:spPr/>
        <p:txBody>
          <a:bodyPr/>
          <a:lstStyle/>
          <a:p>
            <a:pPr>
              <a:defRPr/>
            </a:pPr>
            <a:fld id="{DC5D5407-621E-4E99-A6C9-BEA593E1ED95}"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19</a:t>
            </a:fld>
            <a:endParaRPr lang="en-US" dirty="0">
              <a:solidFill>
                <a:srgbClr val="800000"/>
              </a:solidFill>
            </a:endParaRPr>
          </a:p>
        </p:txBody>
      </p:sp>
    </p:spTree>
    <p:extLst>
      <p:ext uri="{BB962C8B-B14F-4D97-AF65-F5344CB8AC3E}">
        <p14:creationId xmlns:p14="http://schemas.microsoft.com/office/powerpoint/2010/main" val="16027621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3"/>
          <p:cNvSpPr>
            <a:spLocks noGrp="1" noChangeArrowheads="1"/>
          </p:cNvSpPr>
          <p:nvPr>
            <p:ph type="body" idx="1"/>
          </p:nvPr>
        </p:nvSpPr>
        <p:spPr>
          <a:xfrm>
            <a:off x="1439466" y="1160860"/>
            <a:ext cx="5829300" cy="3086100"/>
          </a:xfrm>
        </p:spPr>
        <p:txBody>
          <a:bodyPr/>
          <a:lstStyle/>
          <a:p>
            <a:pPr marL="342900" indent="-342900" algn="ctr" eaLnBrk="1" hangingPunct="1">
              <a:buNone/>
              <a:defRPr/>
            </a:pPr>
            <a:r>
              <a:rPr lang="en-US" altLang="en-US" sz="3300" b="1" dirty="0">
                <a:solidFill>
                  <a:schemeClr val="bg2"/>
                </a:solidFill>
              </a:rPr>
              <a:t>CHAPTER </a:t>
            </a:r>
            <a:r>
              <a:rPr lang="en-US" altLang="en-US" sz="3300" b="1" dirty="0">
                <a:solidFill>
                  <a:schemeClr val="bg2"/>
                </a:solidFill>
              </a:rPr>
              <a:t>FIVE</a:t>
            </a:r>
            <a:endParaRPr lang="en-US" altLang="en-US" sz="3300" b="1" dirty="0">
              <a:solidFill>
                <a:schemeClr val="bg2"/>
              </a:solidFill>
            </a:endParaRPr>
          </a:p>
          <a:p>
            <a:pPr marL="342900" indent="-342900" algn="ctr" eaLnBrk="1" hangingPunct="1">
              <a:buNone/>
              <a:defRPr/>
            </a:pPr>
            <a:endParaRPr lang="en-US" altLang="en-US" sz="3300" b="1" dirty="0">
              <a:solidFill>
                <a:schemeClr val="bg2"/>
              </a:solidFill>
            </a:endParaRPr>
          </a:p>
          <a:p>
            <a:pPr marL="0" indent="0" algn="ctr">
              <a:buNone/>
              <a:defRPr/>
            </a:pPr>
            <a:r>
              <a:rPr lang="en-US" sz="3300" b="1" dirty="0">
                <a:solidFill>
                  <a:srgbClr val="FF0000"/>
                </a:solidFill>
                <a:latin typeface="Book Antiqua" pitchFamily="18" charset="0"/>
                <a:cs typeface="Arial" charset="0"/>
              </a:rPr>
              <a:t>METAL FORGING</a:t>
            </a:r>
            <a:endParaRPr lang="en-US" sz="3300" b="1" cap="small" dirty="0">
              <a:solidFill>
                <a:srgbClr val="FF0000"/>
              </a:solidFill>
              <a:latin typeface="Book Antiqua" pitchFamily="18" charset="0"/>
              <a:cs typeface="Times New Roman" pitchFamily="18" charset="0"/>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endParaRPr lang="en-US" altLang="en-US" sz="1500" b="1" i="1" dirty="0">
              <a:solidFill>
                <a:schemeClr val="bg1"/>
              </a:solidFill>
            </a:endParaRPr>
          </a:p>
          <a:p>
            <a:pPr marL="342900" indent="-342900" algn="r" eaLnBrk="1" hangingPunct="1">
              <a:buNone/>
              <a:defRPr/>
            </a:pPr>
            <a:r>
              <a:rPr lang="en-US" altLang="en-US" sz="1500" b="1" i="1" dirty="0">
                <a:solidFill>
                  <a:schemeClr val="bg1"/>
                </a:solidFill>
              </a:rPr>
              <a:t>BY: TESFA G.</a:t>
            </a:r>
          </a:p>
        </p:txBody>
      </p:sp>
    </p:spTree>
    <p:extLst>
      <p:ext uri="{BB962C8B-B14F-4D97-AF65-F5344CB8AC3E}">
        <p14:creationId xmlns:p14="http://schemas.microsoft.com/office/powerpoint/2010/main" val="87469660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Open-die forging …cont’d	</a:t>
            </a:r>
          </a:p>
        </p:txBody>
      </p:sp>
      <p:sp>
        <p:nvSpPr>
          <p:cNvPr id="3" name="Subtitle 2"/>
          <p:cNvSpPr>
            <a:spLocks noGrp="1"/>
          </p:cNvSpPr>
          <p:nvPr>
            <p:ph type="subTitle" idx="1"/>
          </p:nvPr>
        </p:nvSpPr>
        <p:spPr>
          <a:xfrm>
            <a:off x="1169989" y="2635252"/>
            <a:ext cx="7715876" cy="3143250"/>
          </a:xfrm>
        </p:spPr>
        <p:txBody>
          <a:bodyPr/>
          <a:lstStyle/>
          <a:p>
            <a:pPr marL="385763" indent="-385763" algn="just">
              <a:buFont typeface="Wingdings" pitchFamily="2" charset="2"/>
              <a:buChar char="l"/>
            </a:pPr>
            <a:r>
              <a:rPr lang="en-US" altLang="zh-TW" sz="2800" dirty="0"/>
              <a:t>Skill of the human operator is a factor in the success of these operations. </a:t>
            </a:r>
          </a:p>
          <a:p>
            <a:pPr marL="385763" indent="-385763" algn="just">
              <a:buFont typeface="Wingdings" pitchFamily="2" charset="2"/>
              <a:buChar char="l"/>
            </a:pPr>
            <a:r>
              <a:rPr lang="en-US" altLang="zh-TW" sz="2800" dirty="0"/>
              <a:t>An example of open-die forging in the steel industry is the shaping of a large square cast ingot into a round cross section. </a:t>
            </a:r>
          </a:p>
          <a:p>
            <a:pPr marL="385763" indent="-385763" algn="just">
              <a:buFont typeface="Wingdings" pitchFamily="2" charset="2"/>
              <a:buChar char="l"/>
            </a:pPr>
            <a:r>
              <a:rPr lang="en-US" altLang="zh-TW" sz="2800" dirty="0"/>
              <a:t>Open-die forging operations produce rough forms, and subsequent operations are required to refine the parts to final geometry and dimensions. </a:t>
            </a:r>
          </a:p>
        </p:txBody>
      </p:sp>
      <p:sp>
        <p:nvSpPr>
          <p:cNvPr id="4" name="Date Placeholder 3"/>
          <p:cNvSpPr>
            <a:spLocks noGrp="1"/>
          </p:cNvSpPr>
          <p:nvPr>
            <p:ph type="dt" sz="half" idx="10"/>
          </p:nvPr>
        </p:nvSpPr>
        <p:spPr/>
        <p:txBody>
          <a:bodyPr/>
          <a:lstStyle/>
          <a:p>
            <a:pPr>
              <a:defRPr/>
            </a:pPr>
            <a:fld id="{F300D72B-0A29-4EFF-B180-481F3D4AB589}"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20</a:t>
            </a:fld>
            <a:endParaRPr lang="en-US" dirty="0">
              <a:solidFill>
                <a:srgbClr val="800000"/>
              </a:solidFill>
            </a:endParaRPr>
          </a:p>
        </p:txBody>
      </p:sp>
    </p:spTree>
    <p:extLst>
      <p:ext uri="{BB962C8B-B14F-4D97-AF65-F5344CB8AC3E}">
        <p14:creationId xmlns:p14="http://schemas.microsoft.com/office/powerpoint/2010/main" val="379368257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2. Impression-die forging	</a:t>
            </a:r>
          </a:p>
        </p:txBody>
      </p:sp>
      <p:sp>
        <p:nvSpPr>
          <p:cNvPr id="3" name="Subtitle 2"/>
          <p:cNvSpPr>
            <a:spLocks noGrp="1"/>
          </p:cNvSpPr>
          <p:nvPr>
            <p:ph type="subTitle" idx="1"/>
          </p:nvPr>
        </p:nvSpPr>
        <p:spPr>
          <a:xfrm>
            <a:off x="1058332" y="2571750"/>
            <a:ext cx="7995515" cy="3086100"/>
          </a:xfrm>
        </p:spPr>
        <p:txBody>
          <a:bodyPr/>
          <a:lstStyle/>
          <a:p>
            <a:pPr marL="516731" indent="-347663" algn="just">
              <a:buFont typeface="Wingdings" pitchFamily="2" charset="2"/>
              <a:buChar char="Ø"/>
              <a:tabLst>
                <a:tab pos="472679" algn="l"/>
              </a:tabLst>
            </a:pPr>
            <a:r>
              <a:rPr lang="en-US" altLang="zh-TW" sz="2800" dirty="0"/>
              <a:t>Impression-die forging, sometimes called closed-die forging, is performed with dies that contain the inverse of the desired shape of the part. </a:t>
            </a:r>
          </a:p>
          <a:p>
            <a:pPr marL="516731" indent="-347663" algn="just">
              <a:buFont typeface="Wingdings" pitchFamily="2" charset="2"/>
              <a:buChar char="Ø"/>
              <a:tabLst>
                <a:tab pos="472679" algn="l"/>
              </a:tabLst>
            </a:pPr>
            <a:r>
              <a:rPr lang="en-US" altLang="zh-TW" sz="2800" dirty="0"/>
              <a:t>The raw </a:t>
            </a:r>
            <a:r>
              <a:rPr lang="en-US" altLang="zh-TW" sz="2800" dirty="0" smtClean="0"/>
              <a:t>work piece </a:t>
            </a:r>
            <a:r>
              <a:rPr lang="en-US" altLang="zh-TW" sz="2800" dirty="0"/>
              <a:t>is shown as a cylindrical part similar to that used in the previous open-die operation.</a:t>
            </a:r>
          </a:p>
          <a:p>
            <a:pPr marL="516731" indent="-347663" algn="just">
              <a:buFont typeface="Wingdings" pitchFamily="2" charset="2"/>
              <a:buChar char="Ø"/>
              <a:tabLst>
                <a:tab pos="472679" algn="l"/>
              </a:tabLst>
            </a:pPr>
            <a:r>
              <a:rPr lang="en-US" altLang="zh-TW" sz="2800" dirty="0"/>
              <a:t>As the die closes to its final position, flash is formed by metal that flows beyond the die cavity and into the small gap between the die plates. </a:t>
            </a:r>
          </a:p>
        </p:txBody>
      </p:sp>
      <p:sp>
        <p:nvSpPr>
          <p:cNvPr id="4" name="Date Placeholder 3"/>
          <p:cNvSpPr>
            <a:spLocks noGrp="1"/>
          </p:cNvSpPr>
          <p:nvPr>
            <p:ph type="dt" sz="half" idx="10"/>
          </p:nvPr>
        </p:nvSpPr>
        <p:spPr/>
        <p:txBody>
          <a:bodyPr/>
          <a:lstStyle/>
          <a:p>
            <a:pPr>
              <a:defRPr/>
            </a:pPr>
            <a:fld id="{94E4C382-8E05-451F-B578-F7C3A31327C0}"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21</a:t>
            </a:fld>
            <a:endParaRPr lang="en-US" dirty="0">
              <a:solidFill>
                <a:srgbClr val="800000"/>
              </a:solidFill>
            </a:endParaRPr>
          </a:p>
        </p:txBody>
      </p:sp>
    </p:spTree>
    <p:extLst>
      <p:ext uri="{BB962C8B-B14F-4D97-AF65-F5344CB8AC3E}">
        <p14:creationId xmlns:p14="http://schemas.microsoft.com/office/powerpoint/2010/main" val="329713753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Impression-die forging…cont’d</a:t>
            </a:r>
          </a:p>
        </p:txBody>
      </p:sp>
      <p:sp>
        <p:nvSpPr>
          <p:cNvPr id="3" name="Subtitle 2"/>
          <p:cNvSpPr>
            <a:spLocks noGrp="1"/>
          </p:cNvSpPr>
          <p:nvPr>
            <p:ph type="subTitle" idx="1"/>
          </p:nvPr>
        </p:nvSpPr>
        <p:spPr>
          <a:xfrm>
            <a:off x="1100667" y="2571750"/>
            <a:ext cx="7888787" cy="3086100"/>
          </a:xfrm>
        </p:spPr>
        <p:txBody>
          <a:bodyPr/>
          <a:lstStyle/>
          <a:p>
            <a:pPr marL="516731" indent="-347663" algn="just">
              <a:buFont typeface="Wingdings" pitchFamily="2" charset="2"/>
              <a:buChar char="Ø"/>
              <a:tabLst>
                <a:tab pos="472679" algn="l"/>
              </a:tabLst>
            </a:pPr>
            <a:r>
              <a:rPr lang="en-US" altLang="zh-TW" sz="2800" dirty="0"/>
              <a:t>Although this flash must be cut away from the part in a subsequent trimming operation, it actually serves an important function during impression-die forging. </a:t>
            </a:r>
          </a:p>
          <a:p>
            <a:pPr marL="516731" indent="-347663" algn="just">
              <a:buFont typeface="Wingdings" pitchFamily="2" charset="2"/>
              <a:buChar char="Ø"/>
              <a:tabLst>
                <a:tab pos="472679" algn="l"/>
              </a:tabLst>
            </a:pPr>
            <a:r>
              <a:rPr lang="en-US" altLang="zh-TW" sz="2800" dirty="0"/>
              <a:t>As the flash begins to form in the die gap, friction resists continued flow of metal into the gap, thus constraining the bulk of the work material to remain in the die cavity.</a:t>
            </a:r>
          </a:p>
        </p:txBody>
      </p:sp>
      <p:sp>
        <p:nvSpPr>
          <p:cNvPr id="4" name="Date Placeholder 3"/>
          <p:cNvSpPr>
            <a:spLocks noGrp="1"/>
          </p:cNvSpPr>
          <p:nvPr>
            <p:ph type="dt" sz="half" idx="10"/>
          </p:nvPr>
        </p:nvSpPr>
        <p:spPr/>
        <p:txBody>
          <a:bodyPr/>
          <a:lstStyle/>
          <a:p>
            <a:pPr>
              <a:defRPr/>
            </a:pPr>
            <a:fld id="{EBC6F418-4B8F-4689-AB19-9CC89D33F473}"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22</a:t>
            </a:fld>
            <a:endParaRPr lang="en-US" dirty="0">
              <a:solidFill>
                <a:srgbClr val="800000"/>
              </a:solidFill>
            </a:endParaRPr>
          </a:p>
        </p:txBody>
      </p:sp>
    </p:spTree>
    <p:extLst>
      <p:ext uri="{BB962C8B-B14F-4D97-AF65-F5344CB8AC3E}">
        <p14:creationId xmlns:p14="http://schemas.microsoft.com/office/powerpoint/2010/main" val="135851600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Impression-die forging…cont’d</a:t>
            </a:r>
          </a:p>
        </p:txBody>
      </p:sp>
      <p:sp>
        <p:nvSpPr>
          <p:cNvPr id="3" name="Subtitle 2"/>
          <p:cNvSpPr>
            <a:spLocks noGrp="1"/>
          </p:cNvSpPr>
          <p:nvPr>
            <p:ph type="subTitle" idx="1"/>
          </p:nvPr>
        </p:nvSpPr>
        <p:spPr>
          <a:xfrm>
            <a:off x="1169989" y="2571750"/>
            <a:ext cx="7652278" cy="3086100"/>
          </a:xfrm>
        </p:spPr>
        <p:txBody>
          <a:bodyPr/>
          <a:lstStyle/>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2100" dirty="0"/>
          </a:p>
          <a:p>
            <a:pPr marL="385763" indent="-385763" algn="l">
              <a:buFont typeface="Wingdings" pitchFamily="2" charset="2"/>
              <a:buChar char="Ø"/>
            </a:pPr>
            <a:endParaRPr lang="en-US" altLang="zh-TW" sz="1650" dirty="0"/>
          </a:p>
          <a:p>
            <a:pPr algn="l"/>
            <a:r>
              <a:rPr lang="en-US" altLang="zh-TW" sz="2800" dirty="0"/>
              <a:t>Fig. </a:t>
            </a:r>
            <a:r>
              <a:rPr lang="en-US" altLang="zh-TW" sz="2800" dirty="0"/>
              <a:t>5.5  </a:t>
            </a:r>
            <a:r>
              <a:rPr lang="en-US" altLang="zh-TW" sz="2800" dirty="0"/>
              <a:t>Sequence in impression-die forging: (1) just prior to initial contact with raw workpiece, (2) partial compression, and (3) final die closure, causing flash to form in gap between die plates.</a:t>
            </a:r>
          </a:p>
        </p:txBody>
      </p:sp>
      <p:sp>
        <p:nvSpPr>
          <p:cNvPr id="4" name="Date Placeholder 3"/>
          <p:cNvSpPr>
            <a:spLocks noGrp="1"/>
          </p:cNvSpPr>
          <p:nvPr>
            <p:ph type="dt" sz="half" idx="10"/>
          </p:nvPr>
        </p:nvSpPr>
        <p:spPr/>
        <p:txBody>
          <a:bodyPr/>
          <a:lstStyle/>
          <a:p>
            <a:pPr>
              <a:defRPr/>
            </a:pPr>
            <a:fld id="{AB50D3FF-94F1-4960-97CC-018596319039}"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23</a:t>
            </a:fld>
            <a:endParaRPr lang="en-US" dirty="0">
              <a:solidFill>
                <a:srgbClr val="800000"/>
              </a:solidFill>
            </a:endParaRPr>
          </a:p>
        </p:txBody>
      </p:sp>
      <p:pic>
        <p:nvPicPr>
          <p:cNvPr id="35842" name="Picture 2"/>
          <p:cNvPicPr>
            <a:picLocks noChangeAspect="1" noChangeArrowheads="1"/>
          </p:cNvPicPr>
          <p:nvPr/>
        </p:nvPicPr>
        <p:blipFill>
          <a:blip r:embed="rId2" cstate="print"/>
          <a:srcRect l="11242" t="14953"/>
          <a:stretch>
            <a:fillRect/>
          </a:stretch>
        </p:blipFill>
        <p:spPr bwMode="auto">
          <a:xfrm>
            <a:off x="1975705" y="2331076"/>
            <a:ext cx="5692653" cy="2420841"/>
          </a:xfrm>
          <a:prstGeom prst="rect">
            <a:avLst/>
          </a:prstGeom>
          <a:noFill/>
          <a:ln w="9525">
            <a:noFill/>
            <a:miter lim="800000"/>
            <a:headEnd/>
            <a:tailEnd/>
          </a:ln>
        </p:spPr>
      </p:pic>
    </p:spTree>
    <p:extLst>
      <p:ext uri="{BB962C8B-B14F-4D97-AF65-F5344CB8AC3E}">
        <p14:creationId xmlns:p14="http://schemas.microsoft.com/office/powerpoint/2010/main" val="414334454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Impression-die forging…cont’d</a:t>
            </a:r>
          </a:p>
        </p:txBody>
      </p:sp>
      <p:sp>
        <p:nvSpPr>
          <p:cNvPr id="3" name="Subtitle 2"/>
          <p:cNvSpPr>
            <a:spLocks noGrp="1"/>
          </p:cNvSpPr>
          <p:nvPr>
            <p:ph type="subTitle" idx="1"/>
          </p:nvPr>
        </p:nvSpPr>
        <p:spPr>
          <a:xfrm>
            <a:off x="1041400" y="2571750"/>
            <a:ext cx="8012448" cy="3086100"/>
          </a:xfrm>
        </p:spPr>
        <p:txBody>
          <a:bodyPr/>
          <a:lstStyle/>
          <a:p>
            <a:pPr marL="516731" indent="-347663" algn="just">
              <a:buFont typeface="Wingdings" pitchFamily="2" charset="2"/>
              <a:buChar char="Ø"/>
              <a:tabLst>
                <a:tab pos="472679" algn="l"/>
              </a:tabLst>
            </a:pPr>
            <a:r>
              <a:rPr lang="en-US" altLang="zh-TW" sz="2800" dirty="0"/>
              <a:t>Several forming steps are often required in impression die forging to transform the starting blank into the desired </a:t>
            </a:r>
            <a:r>
              <a:rPr lang="en-US" altLang="zh-TW" sz="2800" dirty="0" smtClean="0"/>
              <a:t>final </a:t>
            </a:r>
            <a:r>
              <a:rPr lang="en-US" altLang="zh-TW" sz="2800" dirty="0"/>
              <a:t>geometry. </a:t>
            </a:r>
          </a:p>
          <a:p>
            <a:pPr marL="516731" indent="-347663" algn="just">
              <a:buFont typeface="Wingdings" pitchFamily="2" charset="2"/>
              <a:buChar char="Ø"/>
              <a:tabLst>
                <a:tab pos="472679" algn="l"/>
              </a:tabLst>
            </a:pPr>
            <a:r>
              <a:rPr lang="en-US" altLang="zh-TW" sz="2800" dirty="0"/>
              <a:t>Separate cavities in the die are needed for each step. The beginning steps are designed to redistribute the metal in the work part to achieve a uniform deformation and desired metallurgical structure in the subsequent steps. </a:t>
            </a:r>
          </a:p>
          <a:p>
            <a:pPr marL="516731" indent="-347663" algn="just">
              <a:buFont typeface="Wingdings" pitchFamily="2" charset="2"/>
              <a:buChar char="Ø"/>
              <a:tabLst>
                <a:tab pos="472679" algn="l"/>
              </a:tabLst>
            </a:pPr>
            <a:r>
              <a:rPr lang="en-US" altLang="zh-TW" sz="2800" dirty="0"/>
              <a:t>The final steps bring the part to its </a:t>
            </a:r>
            <a:r>
              <a:rPr lang="en-US" altLang="zh-TW" sz="2800" dirty="0" smtClean="0"/>
              <a:t>final geometry.</a:t>
            </a:r>
            <a:endParaRPr lang="en-US" altLang="zh-TW" sz="2800" dirty="0"/>
          </a:p>
        </p:txBody>
      </p:sp>
      <p:sp>
        <p:nvSpPr>
          <p:cNvPr id="4" name="Date Placeholder 3"/>
          <p:cNvSpPr>
            <a:spLocks noGrp="1"/>
          </p:cNvSpPr>
          <p:nvPr>
            <p:ph type="dt" sz="half" idx="10"/>
          </p:nvPr>
        </p:nvSpPr>
        <p:spPr/>
        <p:txBody>
          <a:bodyPr/>
          <a:lstStyle/>
          <a:p>
            <a:pPr>
              <a:defRPr/>
            </a:pPr>
            <a:fld id="{638DE459-290E-43EA-85A2-6B846C21831C}"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24</a:t>
            </a:fld>
            <a:endParaRPr lang="en-US" dirty="0">
              <a:solidFill>
                <a:srgbClr val="800000"/>
              </a:solidFill>
            </a:endParaRPr>
          </a:p>
        </p:txBody>
      </p:sp>
    </p:spTree>
    <p:extLst>
      <p:ext uri="{BB962C8B-B14F-4D97-AF65-F5344CB8AC3E}">
        <p14:creationId xmlns:p14="http://schemas.microsoft.com/office/powerpoint/2010/main" val="37543196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Impression-die forging …cont’d</a:t>
            </a:r>
          </a:p>
        </p:txBody>
      </p:sp>
      <p:sp>
        <p:nvSpPr>
          <p:cNvPr id="3" name="Subtitle 2"/>
          <p:cNvSpPr>
            <a:spLocks noGrp="1"/>
          </p:cNvSpPr>
          <p:nvPr>
            <p:ph type="subTitle" idx="1"/>
          </p:nvPr>
        </p:nvSpPr>
        <p:spPr>
          <a:xfrm>
            <a:off x="1169989" y="2241022"/>
            <a:ext cx="7696200" cy="3143250"/>
          </a:xfrm>
        </p:spPr>
        <p:txBody>
          <a:bodyPr/>
          <a:lstStyle/>
          <a:p>
            <a:pPr marL="731044" indent="-472679" algn="just">
              <a:buFont typeface="Wingdings" pitchFamily="2" charset="2"/>
              <a:buChar char="Ø"/>
            </a:pPr>
            <a:r>
              <a:rPr lang="en-US" altLang="zh-TW" dirty="0" smtClean="0"/>
              <a:t>Forces in this process are significantly greater and more difficult to </a:t>
            </a:r>
            <a:r>
              <a:rPr lang="en-US" altLang="zh-TW" dirty="0"/>
              <a:t>analyze than in open-die forging.</a:t>
            </a:r>
          </a:p>
          <a:p>
            <a:pPr marL="731044" indent="-472679" algn="just">
              <a:buFont typeface="Wingdings" pitchFamily="2" charset="2"/>
              <a:buChar char="Ø"/>
            </a:pPr>
            <a:r>
              <a:rPr lang="en-US" altLang="zh-TW" dirty="0"/>
              <a:t>The force formula is the same as previous Equation </a:t>
            </a:r>
            <a:r>
              <a:rPr lang="en-US" altLang="zh-TW" dirty="0"/>
              <a:t>(5.3</a:t>
            </a:r>
            <a:r>
              <a:rPr lang="en-US" altLang="zh-TW" dirty="0"/>
              <a:t>) for open-die forging, </a:t>
            </a:r>
            <a:r>
              <a:rPr lang="en-GB" altLang="zh-TW" dirty="0"/>
              <a:t>but its interpretation is slightly different.</a:t>
            </a:r>
          </a:p>
          <a:p>
            <a:pPr marL="731044" indent="-472679" algn="just"/>
            <a:r>
              <a:rPr lang="en-GB" altLang="zh-TW" dirty="0"/>
              <a:t>Table 5</a:t>
            </a:r>
            <a:r>
              <a:rPr lang="en-GB" altLang="zh-TW" dirty="0"/>
              <a:t>.1 </a:t>
            </a:r>
            <a:r>
              <a:rPr lang="en-US" altLang="zh-TW" dirty="0"/>
              <a:t>typical </a:t>
            </a:r>
            <a:r>
              <a:rPr lang="en-US" altLang="zh-TW" i="1" dirty="0" err="1"/>
              <a:t>K</a:t>
            </a:r>
            <a:r>
              <a:rPr lang="en-US" altLang="zh-TW" i="1" baseline="-25000" dirty="0" err="1"/>
              <a:t>f</a:t>
            </a:r>
            <a:r>
              <a:rPr lang="en-US" altLang="zh-TW" i="1" dirty="0"/>
              <a:t>  </a:t>
            </a:r>
            <a:r>
              <a:rPr lang="en-US" altLang="zh-TW" dirty="0"/>
              <a:t>(forging shape </a:t>
            </a:r>
            <a:r>
              <a:rPr lang="en-US" altLang="zh-TW" dirty="0" smtClean="0"/>
              <a:t>factor</a:t>
            </a:r>
            <a:r>
              <a:rPr lang="en-US" altLang="zh-TW" dirty="0"/>
              <a:t>)</a:t>
            </a:r>
            <a:r>
              <a:rPr lang="en-US" altLang="zh-TW" i="1" dirty="0"/>
              <a:t> </a:t>
            </a:r>
            <a:r>
              <a:rPr lang="en-US" altLang="zh-TW" dirty="0"/>
              <a:t>values for various part shapes in impression-die and </a:t>
            </a:r>
            <a:r>
              <a:rPr lang="en-GB" altLang="zh-TW" dirty="0" err="1"/>
              <a:t>flashless</a:t>
            </a:r>
            <a:r>
              <a:rPr lang="en-GB" altLang="zh-TW" dirty="0"/>
              <a:t> forging.</a:t>
            </a:r>
            <a:endParaRPr lang="en-US" altLang="zh-TW" dirty="0"/>
          </a:p>
        </p:txBody>
      </p:sp>
      <p:sp>
        <p:nvSpPr>
          <p:cNvPr id="4" name="Date Placeholder 3"/>
          <p:cNvSpPr>
            <a:spLocks noGrp="1"/>
          </p:cNvSpPr>
          <p:nvPr>
            <p:ph type="dt" sz="half" idx="10"/>
          </p:nvPr>
        </p:nvSpPr>
        <p:spPr/>
        <p:txBody>
          <a:bodyPr/>
          <a:lstStyle/>
          <a:p>
            <a:pPr>
              <a:defRPr/>
            </a:pPr>
            <a:fld id="{6ABF534B-3FF9-4E56-85D4-F044AA26CE9A}"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25</a:t>
            </a:fld>
            <a:endParaRPr lang="en-US" dirty="0">
              <a:solidFill>
                <a:srgbClr val="800000"/>
              </a:solidFill>
            </a:endParaRPr>
          </a:p>
        </p:txBody>
      </p:sp>
      <p:pic>
        <p:nvPicPr>
          <p:cNvPr id="36867" name="Picture 3"/>
          <p:cNvPicPr>
            <a:picLocks noChangeAspect="1" noChangeArrowheads="1"/>
          </p:cNvPicPr>
          <p:nvPr/>
        </p:nvPicPr>
        <p:blipFill>
          <a:blip r:embed="rId2" cstate="print"/>
          <a:srcRect/>
          <a:stretch>
            <a:fillRect/>
          </a:stretch>
        </p:blipFill>
        <p:spPr bwMode="auto">
          <a:xfrm>
            <a:off x="2225658" y="5566305"/>
            <a:ext cx="5305461" cy="1248833"/>
          </a:xfrm>
          <a:prstGeom prst="rect">
            <a:avLst/>
          </a:prstGeom>
          <a:noFill/>
          <a:ln w="9525">
            <a:noFill/>
            <a:miter lim="800000"/>
            <a:headEnd/>
            <a:tailEnd/>
          </a:ln>
        </p:spPr>
      </p:pic>
    </p:spTree>
    <p:extLst>
      <p:ext uri="{BB962C8B-B14F-4D97-AF65-F5344CB8AC3E}">
        <p14:creationId xmlns:p14="http://schemas.microsoft.com/office/powerpoint/2010/main" val="3058124104"/>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3.Flashless forging 	</a:t>
            </a:r>
          </a:p>
        </p:txBody>
      </p:sp>
      <p:sp>
        <p:nvSpPr>
          <p:cNvPr id="3" name="Subtitle 2"/>
          <p:cNvSpPr>
            <a:spLocks noGrp="1"/>
          </p:cNvSpPr>
          <p:nvPr>
            <p:ph type="subTitle" idx="1"/>
          </p:nvPr>
        </p:nvSpPr>
        <p:spPr>
          <a:xfrm>
            <a:off x="1058333" y="2571750"/>
            <a:ext cx="7636934" cy="3086100"/>
          </a:xfrm>
        </p:spPr>
        <p:txBody>
          <a:bodyPr/>
          <a:lstStyle/>
          <a:p>
            <a:pPr marL="516731" indent="-347663" algn="just">
              <a:buFont typeface="Wingdings" pitchFamily="2" charset="2"/>
              <a:buChar char="Ø"/>
              <a:tabLst>
                <a:tab pos="472679" algn="l"/>
              </a:tabLst>
            </a:pPr>
            <a:r>
              <a:rPr lang="en-US" altLang="zh-TW" sz="2800" dirty="0"/>
              <a:t>Impression-die forging is sometimes called closed-die forging in industry terminology, however, there is a technical distinction between impression-die forging and true closed-die forging.</a:t>
            </a:r>
          </a:p>
          <a:p>
            <a:pPr marL="516731" indent="-347663" algn="just">
              <a:buFont typeface="Wingdings" pitchFamily="2" charset="2"/>
              <a:buChar char="Ø"/>
              <a:tabLst>
                <a:tab pos="472679" algn="l"/>
              </a:tabLst>
            </a:pPr>
            <a:r>
              <a:rPr lang="en-US" altLang="zh-TW" sz="2800" dirty="0"/>
              <a:t>The distinction is that in closed-die forging, the raw </a:t>
            </a:r>
            <a:r>
              <a:rPr lang="en-US" altLang="zh-TW" sz="2800" dirty="0" smtClean="0"/>
              <a:t>work piece </a:t>
            </a:r>
            <a:r>
              <a:rPr lang="en-US" altLang="zh-TW" sz="2800" dirty="0"/>
              <a:t>is completely contained within the die cavity during compression, and no flash is formed. </a:t>
            </a:r>
          </a:p>
        </p:txBody>
      </p:sp>
      <p:sp>
        <p:nvSpPr>
          <p:cNvPr id="4" name="Date Placeholder 3"/>
          <p:cNvSpPr>
            <a:spLocks noGrp="1"/>
          </p:cNvSpPr>
          <p:nvPr>
            <p:ph type="dt" sz="half" idx="10"/>
          </p:nvPr>
        </p:nvSpPr>
        <p:spPr/>
        <p:txBody>
          <a:bodyPr/>
          <a:lstStyle/>
          <a:p>
            <a:pPr>
              <a:defRPr/>
            </a:pPr>
            <a:fld id="{25F4FD23-7F25-4410-BFD6-FFEC8C342F89}"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26</a:t>
            </a:fld>
            <a:endParaRPr lang="en-US" dirty="0">
              <a:solidFill>
                <a:srgbClr val="800000"/>
              </a:solidFill>
            </a:endParaRPr>
          </a:p>
        </p:txBody>
      </p:sp>
    </p:spTree>
    <p:extLst>
      <p:ext uri="{BB962C8B-B14F-4D97-AF65-F5344CB8AC3E}">
        <p14:creationId xmlns:p14="http://schemas.microsoft.com/office/powerpoint/2010/main" val="82909818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err="1" smtClean="0">
                <a:solidFill>
                  <a:srgbClr val="3333CC"/>
                </a:solidFill>
              </a:rPr>
              <a:t>Flashless</a:t>
            </a:r>
            <a:r>
              <a:rPr lang="en-GB" altLang="zh-TW" b="1" dirty="0" smtClean="0">
                <a:solidFill>
                  <a:srgbClr val="3333CC"/>
                </a:solidFill>
              </a:rPr>
              <a:t> forging…cont’d 	</a:t>
            </a:r>
          </a:p>
        </p:txBody>
      </p:sp>
      <p:sp>
        <p:nvSpPr>
          <p:cNvPr id="3" name="Subtitle 2"/>
          <p:cNvSpPr>
            <a:spLocks noGrp="1"/>
          </p:cNvSpPr>
          <p:nvPr>
            <p:ph type="subTitle" idx="1"/>
          </p:nvPr>
        </p:nvSpPr>
        <p:spPr>
          <a:xfrm>
            <a:off x="1116012" y="2571750"/>
            <a:ext cx="7587722" cy="3086100"/>
          </a:xfrm>
        </p:spPr>
        <p:txBody>
          <a:bodyPr/>
          <a:lstStyle/>
          <a:p>
            <a:pPr marL="516731" indent="-347663" algn="l">
              <a:buFont typeface="Wingdings" pitchFamily="2" charset="2"/>
              <a:buChar char="Ø"/>
              <a:tabLst>
                <a:tab pos="472679" algn="l"/>
              </a:tabLst>
            </a:pPr>
            <a:r>
              <a:rPr lang="en-US" altLang="zh-TW" sz="2100" dirty="0"/>
              <a:t>The term </a:t>
            </a:r>
            <a:r>
              <a:rPr lang="en-US" altLang="zh-TW" sz="2100" dirty="0" err="1"/>
              <a:t>flashless</a:t>
            </a:r>
            <a:r>
              <a:rPr lang="en-US" altLang="zh-TW" sz="2100" dirty="0"/>
              <a:t> forging is appropriate to identify this process.</a:t>
            </a:r>
          </a:p>
          <a:p>
            <a:pPr marL="516731" indent="-347663" algn="l">
              <a:buFont typeface="Wingdings" pitchFamily="2" charset="2"/>
              <a:buChar char="Ø"/>
              <a:tabLst>
                <a:tab pos="472679" algn="l"/>
              </a:tabLst>
            </a:pPr>
            <a:endParaRPr lang="en-US" altLang="zh-TW" sz="2100" dirty="0"/>
          </a:p>
        </p:txBody>
      </p:sp>
      <p:sp>
        <p:nvSpPr>
          <p:cNvPr id="4" name="Date Placeholder 3"/>
          <p:cNvSpPr>
            <a:spLocks noGrp="1"/>
          </p:cNvSpPr>
          <p:nvPr>
            <p:ph type="dt" sz="half" idx="10"/>
          </p:nvPr>
        </p:nvSpPr>
        <p:spPr/>
        <p:txBody>
          <a:bodyPr/>
          <a:lstStyle/>
          <a:p>
            <a:pPr>
              <a:defRPr/>
            </a:pPr>
            <a:fld id="{CC632912-5EAF-4994-9588-F23E156AD205}"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27</a:t>
            </a:fld>
            <a:endParaRPr lang="en-US" dirty="0">
              <a:solidFill>
                <a:srgbClr val="800000"/>
              </a:solidFill>
            </a:endParaRPr>
          </a:p>
        </p:txBody>
      </p:sp>
      <p:pic>
        <p:nvPicPr>
          <p:cNvPr id="39938" name="Picture 2"/>
          <p:cNvPicPr>
            <a:picLocks noChangeAspect="1" noChangeArrowheads="1"/>
          </p:cNvPicPr>
          <p:nvPr/>
        </p:nvPicPr>
        <p:blipFill>
          <a:blip r:embed="rId2" cstate="print"/>
          <a:srcRect l="17888" t="24356"/>
          <a:stretch>
            <a:fillRect/>
          </a:stretch>
        </p:blipFill>
        <p:spPr bwMode="auto">
          <a:xfrm>
            <a:off x="3970867" y="3235525"/>
            <a:ext cx="4897703" cy="2592584"/>
          </a:xfrm>
          <a:prstGeom prst="rect">
            <a:avLst/>
          </a:prstGeom>
          <a:noFill/>
          <a:ln w="9525">
            <a:noFill/>
            <a:miter lim="800000"/>
            <a:headEnd/>
            <a:tailEnd/>
          </a:ln>
        </p:spPr>
      </p:pic>
      <p:sp>
        <p:nvSpPr>
          <p:cNvPr id="9" name="Rectangle 8"/>
          <p:cNvSpPr/>
          <p:nvPr/>
        </p:nvSpPr>
        <p:spPr>
          <a:xfrm>
            <a:off x="1116012" y="3235524"/>
            <a:ext cx="3043864" cy="3170099"/>
          </a:xfrm>
          <a:prstGeom prst="rect">
            <a:avLst/>
          </a:prstGeom>
          <a:solidFill>
            <a:schemeClr val="bg1"/>
          </a:solidFill>
        </p:spPr>
        <p:txBody>
          <a:bodyPr wrap="square">
            <a:spAutoFit/>
          </a:bodyPr>
          <a:lstStyle/>
          <a:p>
            <a:r>
              <a:rPr lang="en-US" altLang="zh-TW" sz="2000" dirty="0">
                <a:solidFill>
                  <a:srgbClr val="003366"/>
                </a:solidFill>
              </a:rPr>
              <a:t>Fig. 5</a:t>
            </a:r>
            <a:r>
              <a:rPr lang="en-US" altLang="zh-TW" sz="2000" dirty="0">
                <a:solidFill>
                  <a:srgbClr val="003366"/>
                </a:solidFill>
              </a:rPr>
              <a:t>.8 </a:t>
            </a:r>
            <a:r>
              <a:rPr lang="en-US" altLang="zh-TW" sz="2000" dirty="0" err="1">
                <a:solidFill>
                  <a:srgbClr val="003366"/>
                </a:solidFill>
              </a:rPr>
              <a:t>Flashless</a:t>
            </a:r>
            <a:r>
              <a:rPr lang="en-US" altLang="zh-TW" sz="2000" dirty="0">
                <a:solidFill>
                  <a:srgbClr val="003366"/>
                </a:solidFill>
              </a:rPr>
              <a:t> forging:</a:t>
            </a:r>
          </a:p>
          <a:p>
            <a:r>
              <a:rPr lang="en-US" altLang="zh-TW" sz="2000" dirty="0">
                <a:solidFill>
                  <a:srgbClr val="003366"/>
                </a:solidFill>
              </a:rPr>
              <a:t>(1) just before initial</a:t>
            </a:r>
          </a:p>
          <a:p>
            <a:r>
              <a:rPr lang="en-US" altLang="zh-TW" sz="2000" dirty="0">
                <a:solidFill>
                  <a:srgbClr val="003366"/>
                </a:solidFill>
              </a:rPr>
              <a:t>contact with </a:t>
            </a:r>
            <a:r>
              <a:rPr lang="en-US" altLang="zh-TW" sz="2000" dirty="0" err="1">
                <a:solidFill>
                  <a:srgbClr val="003366"/>
                </a:solidFill>
              </a:rPr>
              <a:t>workpiece</a:t>
            </a:r>
            <a:r>
              <a:rPr lang="en-US" altLang="zh-TW" sz="2000" dirty="0">
                <a:solidFill>
                  <a:srgbClr val="003366"/>
                </a:solidFill>
              </a:rPr>
              <a:t>,</a:t>
            </a:r>
          </a:p>
          <a:p>
            <a:r>
              <a:rPr lang="en-US" altLang="zh-TW" sz="2000" dirty="0">
                <a:solidFill>
                  <a:srgbClr val="003366"/>
                </a:solidFill>
              </a:rPr>
              <a:t>(2) partial compression,</a:t>
            </a:r>
          </a:p>
          <a:p>
            <a:r>
              <a:rPr lang="en-US" altLang="zh-TW" sz="2000" dirty="0">
                <a:solidFill>
                  <a:srgbClr val="003366"/>
                </a:solidFill>
              </a:rPr>
              <a:t>and (3) final punch and</a:t>
            </a:r>
          </a:p>
          <a:p>
            <a:r>
              <a:rPr lang="en-US" altLang="zh-TW" sz="2000" dirty="0" smtClean="0">
                <a:solidFill>
                  <a:srgbClr val="003366"/>
                </a:solidFill>
              </a:rPr>
              <a:t>die closure. Symbols </a:t>
            </a:r>
            <a:r>
              <a:rPr lang="en-US" altLang="zh-TW" sz="2000" i="1" dirty="0" smtClean="0">
                <a:solidFill>
                  <a:srgbClr val="003366"/>
                </a:solidFill>
              </a:rPr>
              <a:t>v</a:t>
            </a:r>
          </a:p>
          <a:p>
            <a:r>
              <a:rPr lang="en-US" altLang="zh-TW" sz="2000" dirty="0" smtClean="0">
                <a:solidFill>
                  <a:srgbClr val="003366"/>
                </a:solidFill>
              </a:rPr>
              <a:t>and </a:t>
            </a:r>
            <a:r>
              <a:rPr lang="en-US" altLang="zh-TW" sz="2000" i="1" dirty="0" smtClean="0">
                <a:solidFill>
                  <a:srgbClr val="003366"/>
                </a:solidFill>
              </a:rPr>
              <a:t>F</a:t>
            </a:r>
            <a:r>
              <a:rPr lang="en-US" altLang="zh-TW" sz="2000" dirty="0" smtClean="0">
                <a:solidFill>
                  <a:srgbClr val="003366"/>
                </a:solidFill>
              </a:rPr>
              <a:t> indicate motion</a:t>
            </a:r>
          </a:p>
          <a:p>
            <a:r>
              <a:rPr lang="en-US" altLang="zh-TW" sz="2000" dirty="0" smtClean="0">
                <a:solidFill>
                  <a:srgbClr val="003366"/>
                </a:solidFill>
              </a:rPr>
              <a:t>(</a:t>
            </a:r>
            <a:r>
              <a:rPr lang="en-US" altLang="zh-TW" sz="2000" i="1" dirty="0" smtClean="0">
                <a:solidFill>
                  <a:srgbClr val="003366"/>
                </a:solidFill>
              </a:rPr>
              <a:t>v</a:t>
            </a:r>
            <a:r>
              <a:rPr lang="en-US" altLang="zh-TW" sz="2000" dirty="0" smtClean="0">
                <a:solidFill>
                  <a:srgbClr val="003366"/>
                </a:solidFill>
              </a:rPr>
              <a:t> = velocity) and</a:t>
            </a:r>
          </a:p>
          <a:p>
            <a:r>
              <a:rPr lang="en-US" altLang="zh-TW" sz="2000" dirty="0" smtClean="0">
                <a:solidFill>
                  <a:srgbClr val="003366"/>
                </a:solidFill>
              </a:rPr>
              <a:t>applied force,</a:t>
            </a:r>
          </a:p>
          <a:p>
            <a:r>
              <a:rPr lang="en-US" altLang="zh-TW" sz="2000" dirty="0" smtClean="0">
                <a:solidFill>
                  <a:srgbClr val="003366"/>
                </a:solidFill>
              </a:rPr>
              <a:t>respectively.</a:t>
            </a:r>
            <a:endParaRPr lang="en-US" altLang="zh-TW" sz="2000" dirty="0">
              <a:solidFill>
                <a:srgbClr val="003366"/>
              </a:solidFill>
            </a:endParaRPr>
          </a:p>
        </p:txBody>
      </p:sp>
    </p:spTree>
    <p:extLst>
      <p:ext uri="{BB962C8B-B14F-4D97-AF65-F5344CB8AC3E}">
        <p14:creationId xmlns:p14="http://schemas.microsoft.com/office/powerpoint/2010/main" val="4196273139"/>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err="1" smtClean="0">
                <a:solidFill>
                  <a:srgbClr val="3333CC"/>
                </a:solidFill>
              </a:rPr>
              <a:t>Flashless</a:t>
            </a:r>
            <a:r>
              <a:rPr lang="en-GB" altLang="zh-TW" b="1" dirty="0" smtClean="0">
                <a:solidFill>
                  <a:srgbClr val="3333CC"/>
                </a:solidFill>
              </a:rPr>
              <a:t> forging …cont’d	</a:t>
            </a:r>
          </a:p>
        </p:txBody>
      </p:sp>
      <p:sp>
        <p:nvSpPr>
          <p:cNvPr id="3" name="Subtitle 2"/>
          <p:cNvSpPr>
            <a:spLocks noGrp="1"/>
          </p:cNvSpPr>
          <p:nvPr>
            <p:ph type="subTitle" idx="1"/>
          </p:nvPr>
        </p:nvSpPr>
        <p:spPr>
          <a:xfrm>
            <a:off x="981417" y="2295658"/>
            <a:ext cx="8020915" cy="3143250"/>
          </a:xfrm>
        </p:spPr>
        <p:txBody>
          <a:bodyPr/>
          <a:lstStyle/>
          <a:p>
            <a:pPr marL="516731" indent="-347663" algn="just">
              <a:buFont typeface="Wingdings" pitchFamily="2" charset="2"/>
              <a:buChar char="Ø"/>
              <a:tabLst>
                <a:tab pos="472679" algn="l"/>
              </a:tabLst>
            </a:pPr>
            <a:r>
              <a:rPr lang="en-US" altLang="zh-TW" sz="2800" dirty="0" err="1"/>
              <a:t>Flashless</a:t>
            </a:r>
            <a:r>
              <a:rPr lang="en-US" altLang="zh-TW" sz="2800" dirty="0"/>
              <a:t> forging imposes requirements on process control that are more demanding than impression-die forging. Most important is that the work volume must equal the space in the die cavity within a very close tolerance.</a:t>
            </a:r>
          </a:p>
          <a:p>
            <a:pPr marL="516731" indent="-347663" algn="just">
              <a:buFont typeface="Wingdings" pitchFamily="2" charset="2"/>
              <a:buChar char="Ø"/>
              <a:tabLst>
                <a:tab pos="472679" algn="l"/>
              </a:tabLst>
            </a:pPr>
            <a:r>
              <a:rPr lang="en-US" altLang="zh-TW" sz="2800" dirty="0"/>
              <a:t>It is the best to part geometries that are usually simple and symmetrical, and to work materials such as aluminum and magnesium and their alloys.</a:t>
            </a:r>
          </a:p>
          <a:p>
            <a:pPr marL="516731" indent="-347663" algn="just">
              <a:buFont typeface="Wingdings" pitchFamily="2" charset="2"/>
              <a:buChar char="Ø"/>
              <a:tabLst>
                <a:tab pos="472679" algn="l"/>
              </a:tabLst>
            </a:pPr>
            <a:r>
              <a:rPr lang="en-US" altLang="zh-TW" sz="2800" dirty="0" err="1"/>
              <a:t>Flashless</a:t>
            </a:r>
            <a:r>
              <a:rPr lang="en-US" altLang="zh-TW" sz="2800" dirty="0"/>
              <a:t> forging is often classified as a precision forging process.</a:t>
            </a:r>
          </a:p>
        </p:txBody>
      </p:sp>
      <p:sp>
        <p:nvSpPr>
          <p:cNvPr id="4" name="Date Placeholder 3"/>
          <p:cNvSpPr>
            <a:spLocks noGrp="1"/>
          </p:cNvSpPr>
          <p:nvPr>
            <p:ph type="dt" sz="half" idx="10"/>
          </p:nvPr>
        </p:nvSpPr>
        <p:spPr/>
        <p:txBody>
          <a:bodyPr/>
          <a:lstStyle/>
          <a:p>
            <a:pPr>
              <a:defRPr/>
            </a:pPr>
            <a:fld id="{57A1ECC2-05C8-4F5D-BFEE-08E4AE5BA20F}"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28</a:t>
            </a:fld>
            <a:endParaRPr lang="en-US" dirty="0">
              <a:solidFill>
                <a:srgbClr val="800000"/>
              </a:solidFill>
            </a:endParaRPr>
          </a:p>
        </p:txBody>
      </p:sp>
    </p:spTree>
    <p:extLst>
      <p:ext uri="{BB962C8B-B14F-4D97-AF65-F5344CB8AC3E}">
        <p14:creationId xmlns:p14="http://schemas.microsoft.com/office/powerpoint/2010/main" val="314904363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err="1" smtClean="0">
                <a:solidFill>
                  <a:srgbClr val="3333CC"/>
                </a:solidFill>
              </a:rPr>
              <a:t>Flashless</a:t>
            </a:r>
            <a:r>
              <a:rPr lang="en-GB" altLang="zh-TW" b="1" dirty="0" smtClean="0">
                <a:solidFill>
                  <a:srgbClr val="3333CC"/>
                </a:solidFill>
              </a:rPr>
              <a:t> forging…cont’d 	</a:t>
            </a:r>
          </a:p>
        </p:txBody>
      </p:sp>
      <p:sp>
        <p:nvSpPr>
          <p:cNvPr id="3" name="Subtitle 2"/>
          <p:cNvSpPr>
            <a:spLocks noGrp="1"/>
          </p:cNvSpPr>
          <p:nvPr>
            <p:ph type="subTitle" idx="1"/>
          </p:nvPr>
        </p:nvSpPr>
        <p:spPr>
          <a:xfrm>
            <a:off x="985114" y="2282781"/>
            <a:ext cx="8068733" cy="3143250"/>
          </a:xfrm>
        </p:spPr>
        <p:txBody>
          <a:bodyPr/>
          <a:lstStyle/>
          <a:p>
            <a:pPr marL="516731" indent="-347663" algn="just">
              <a:buFont typeface="Wingdings" pitchFamily="2" charset="2"/>
              <a:buChar char="Ø"/>
              <a:tabLst>
                <a:tab pos="472679" algn="l"/>
              </a:tabLst>
            </a:pPr>
            <a:r>
              <a:rPr lang="en-US" altLang="zh-TW" dirty="0"/>
              <a:t>Forces in </a:t>
            </a:r>
            <a:r>
              <a:rPr lang="en-US" altLang="zh-TW" dirty="0" err="1"/>
              <a:t>flashless</a:t>
            </a:r>
            <a:r>
              <a:rPr lang="en-US" altLang="zh-TW" dirty="0"/>
              <a:t> forging can be computed using the same </a:t>
            </a:r>
            <a:r>
              <a:rPr lang="en-US" altLang="zh-TW" dirty="0" smtClean="0"/>
              <a:t>methods as for impression die forging.</a:t>
            </a:r>
          </a:p>
          <a:p>
            <a:pPr marL="516731" indent="-347663" algn="just">
              <a:buFont typeface="Wingdings" pitchFamily="2" charset="2"/>
              <a:buChar char="Ø"/>
              <a:tabLst>
                <a:tab pos="472679" algn="l"/>
              </a:tabLst>
            </a:pPr>
            <a:r>
              <a:rPr lang="en-US" altLang="zh-TW" dirty="0" smtClean="0"/>
              <a:t>Coining is a special application of closed-die forging in which fine details in the die are impressed into the top and bottom surfaces of the work part.</a:t>
            </a:r>
          </a:p>
          <a:p>
            <a:pPr marL="516731" indent="-347663" algn="just">
              <a:buFont typeface="Wingdings" pitchFamily="2" charset="2"/>
              <a:buChar char="Ø"/>
              <a:tabLst>
                <a:tab pos="472679" algn="l"/>
              </a:tabLst>
            </a:pPr>
            <a:r>
              <a:rPr lang="en-US" altLang="zh-TW" dirty="0" smtClean="0"/>
              <a:t>A </a:t>
            </a:r>
            <a:r>
              <a:rPr lang="en-US" altLang="zh-TW" dirty="0"/>
              <a:t>common application of coining is, </a:t>
            </a:r>
            <a:r>
              <a:rPr lang="en-US" altLang="zh-TW" dirty="0" smtClean="0"/>
              <a:t>of </a:t>
            </a:r>
            <a:r>
              <a:rPr lang="en-US" altLang="zh-TW" dirty="0"/>
              <a:t>course, in the minting of coins as shown in Fig. </a:t>
            </a:r>
            <a:r>
              <a:rPr lang="en-US" altLang="zh-TW" dirty="0"/>
              <a:t>5</a:t>
            </a:r>
            <a:r>
              <a:rPr lang="en-US" altLang="zh-TW" dirty="0"/>
              <a:t>.9.</a:t>
            </a:r>
            <a:endParaRPr lang="en-US" altLang="zh-TW" dirty="0"/>
          </a:p>
          <a:p>
            <a:pPr marL="516731" indent="-347663" algn="just">
              <a:buFont typeface="Wingdings" pitchFamily="2" charset="2"/>
              <a:buChar char="Ø"/>
              <a:tabLst>
                <a:tab pos="472679" algn="l"/>
              </a:tabLst>
            </a:pPr>
            <a:r>
              <a:rPr lang="en-US" altLang="zh-TW" dirty="0" smtClean="0"/>
              <a:t>Coining is also used to provide good surface finish and dimensional accuracy on work parts made by other operations.</a:t>
            </a:r>
          </a:p>
          <a:p>
            <a:pPr marL="516731" indent="-347663" algn="l">
              <a:buFont typeface="Wingdings" pitchFamily="2" charset="2"/>
              <a:buChar char="Ø"/>
              <a:tabLst>
                <a:tab pos="472679" algn="l"/>
              </a:tabLst>
            </a:pPr>
            <a:endParaRPr lang="en-US" altLang="zh-TW" sz="1950" dirty="0"/>
          </a:p>
        </p:txBody>
      </p:sp>
      <p:sp>
        <p:nvSpPr>
          <p:cNvPr id="4" name="Date Placeholder 3"/>
          <p:cNvSpPr>
            <a:spLocks noGrp="1"/>
          </p:cNvSpPr>
          <p:nvPr>
            <p:ph type="dt" sz="half" idx="10"/>
          </p:nvPr>
        </p:nvSpPr>
        <p:spPr/>
        <p:txBody>
          <a:bodyPr/>
          <a:lstStyle/>
          <a:p>
            <a:pPr>
              <a:defRPr/>
            </a:pPr>
            <a:fld id="{5EEF449F-3943-42B5-9A34-31E9593C539F}"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29</a:t>
            </a:fld>
            <a:endParaRPr lang="en-US" dirty="0">
              <a:solidFill>
                <a:srgbClr val="800000"/>
              </a:solidFill>
            </a:endParaRPr>
          </a:p>
        </p:txBody>
      </p:sp>
    </p:spTree>
    <p:extLst>
      <p:ext uri="{BB962C8B-B14F-4D97-AF65-F5344CB8AC3E}">
        <p14:creationId xmlns:p14="http://schemas.microsoft.com/office/powerpoint/2010/main" val="27456943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Forging </a:t>
            </a:r>
          </a:p>
        </p:txBody>
      </p:sp>
      <p:sp>
        <p:nvSpPr>
          <p:cNvPr id="3" name="Subtitle 2"/>
          <p:cNvSpPr>
            <a:spLocks noGrp="1"/>
          </p:cNvSpPr>
          <p:nvPr>
            <p:ph type="subTitle" idx="1"/>
          </p:nvPr>
        </p:nvSpPr>
        <p:spPr>
          <a:xfrm>
            <a:off x="1169989" y="2628900"/>
            <a:ext cx="7491411" cy="2914650"/>
          </a:xfrm>
        </p:spPr>
        <p:txBody>
          <a:bodyPr/>
          <a:lstStyle/>
          <a:p>
            <a:pPr marL="383381" indent="-383381" algn="just">
              <a:buFont typeface="Wingdings" pitchFamily="2" charset="2"/>
              <a:buChar char="Ø"/>
            </a:pPr>
            <a:r>
              <a:rPr lang="en-US" altLang="zh-TW" sz="2800" dirty="0" smtClean="0"/>
              <a:t>Forging is a deformation process in which the work is compressed between two dies, using either impact or gradual pressure to form the part. </a:t>
            </a:r>
          </a:p>
          <a:p>
            <a:pPr marL="383381" indent="-383381" algn="just">
              <a:buFont typeface="Wingdings" pitchFamily="2" charset="2"/>
              <a:buChar char="Ø"/>
            </a:pPr>
            <a:r>
              <a:rPr lang="en-US" altLang="zh-TW" sz="2800" dirty="0" smtClean="0"/>
              <a:t>It is the oldest of the metal forming operations, dating back to perhaps 5000 B.C.</a:t>
            </a:r>
            <a:endParaRPr lang="en-US" altLang="zh-TW" dirty="0"/>
          </a:p>
        </p:txBody>
      </p:sp>
      <p:sp>
        <p:nvSpPr>
          <p:cNvPr id="4" name="Date Placeholder 3"/>
          <p:cNvSpPr>
            <a:spLocks noGrp="1"/>
          </p:cNvSpPr>
          <p:nvPr>
            <p:ph type="dt" sz="half" idx="10"/>
          </p:nvPr>
        </p:nvSpPr>
        <p:spPr/>
        <p:txBody>
          <a:bodyPr/>
          <a:lstStyle/>
          <a:p>
            <a:pPr>
              <a:defRPr/>
            </a:pPr>
            <a:fld id="{515AA80A-B2C3-49E0-A8DE-12FFBADC760B}" type="datetime1">
              <a:rPr lang="en-US" smtClean="0">
                <a:solidFill>
                  <a:srgbClr val="800000"/>
                </a:solidFill>
              </a:rPr>
              <a:t>4/23/2020</a:t>
            </a:fld>
            <a:endParaRPr lang="en-US">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3</a:t>
            </a:fld>
            <a:endParaRPr lang="en-US">
              <a:solidFill>
                <a:srgbClr val="800000"/>
              </a:solidFill>
            </a:endParaRPr>
          </a:p>
        </p:txBody>
      </p:sp>
      <p:cxnSp>
        <p:nvCxnSpPr>
          <p:cNvPr id="7" name="Straight Connector 6"/>
          <p:cNvCxnSpPr/>
          <p:nvPr/>
        </p:nvCxnSpPr>
        <p:spPr bwMode="auto">
          <a:xfrm>
            <a:off x="2000250" y="5715000"/>
            <a:ext cx="5715000" cy="0"/>
          </a:xfrm>
          <a:prstGeom prst="line">
            <a:avLst/>
          </a:prstGeom>
          <a:solidFill>
            <a:schemeClr val="accent1"/>
          </a:solidFill>
          <a:ln w="25400" cap="flat" cmpd="sng" algn="ctr">
            <a:solidFill>
              <a:srgbClr val="3333CC"/>
            </a:solidFill>
            <a:prstDash val="solid"/>
            <a:round/>
            <a:headEnd type="none" w="med" len="med"/>
            <a:tailEnd type="none" w="med" len="med"/>
          </a:ln>
          <a:effectLst/>
        </p:spPr>
      </p:cxnSp>
    </p:spTree>
    <p:extLst>
      <p:ext uri="{BB962C8B-B14F-4D97-AF65-F5344CB8AC3E}">
        <p14:creationId xmlns:p14="http://schemas.microsoft.com/office/powerpoint/2010/main" val="23079836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err="1" smtClean="0">
                <a:solidFill>
                  <a:srgbClr val="3333CC"/>
                </a:solidFill>
              </a:rPr>
              <a:t>Flashless</a:t>
            </a:r>
            <a:r>
              <a:rPr lang="en-GB" altLang="zh-TW" b="1" dirty="0" smtClean="0">
                <a:solidFill>
                  <a:srgbClr val="3333CC"/>
                </a:solidFill>
              </a:rPr>
              <a:t> forging …cont’d	</a:t>
            </a:r>
          </a:p>
        </p:txBody>
      </p:sp>
      <p:sp>
        <p:nvSpPr>
          <p:cNvPr id="3" name="Subtitle 2"/>
          <p:cNvSpPr>
            <a:spLocks noGrp="1"/>
          </p:cNvSpPr>
          <p:nvPr>
            <p:ph type="subTitle" idx="1"/>
          </p:nvPr>
        </p:nvSpPr>
        <p:spPr>
          <a:xfrm>
            <a:off x="1041400" y="2571750"/>
            <a:ext cx="7755467" cy="3086100"/>
          </a:xfrm>
        </p:spPr>
        <p:txBody>
          <a:bodyPr/>
          <a:lstStyle/>
          <a:p>
            <a:pPr marL="516731" indent="-347663" algn="l">
              <a:buFont typeface="Wingdings" pitchFamily="2" charset="2"/>
              <a:buChar char="Ø"/>
              <a:tabLst>
                <a:tab pos="472679" algn="l"/>
              </a:tabLst>
            </a:pPr>
            <a:r>
              <a:rPr lang="en-US" altLang="zh-TW" sz="2100" dirty="0"/>
              <a:t>The term </a:t>
            </a:r>
            <a:r>
              <a:rPr lang="en-US" altLang="zh-TW" sz="2100" dirty="0" err="1"/>
              <a:t>flashless</a:t>
            </a:r>
            <a:r>
              <a:rPr lang="en-US" altLang="zh-TW" sz="2100" dirty="0"/>
              <a:t> forging is appropriate to identify this process.</a:t>
            </a:r>
          </a:p>
          <a:p>
            <a:pPr marL="516731" indent="-347663" algn="l">
              <a:buFont typeface="Wingdings" pitchFamily="2" charset="2"/>
              <a:buChar char="Ø"/>
              <a:tabLst>
                <a:tab pos="472679" algn="l"/>
              </a:tabLst>
            </a:pPr>
            <a:endParaRPr lang="en-US" altLang="zh-TW" sz="2100" dirty="0"/>
          </a:p>
        </p:txBody>
      </p:sp>
      <p:sp>
        <p:nvSpPr>
          <p:cNvPr id="4" name="Date Placeholder 3"/>
          <p:cNvSpPr>
            <a:spLocks noGrp="1"/>
          </p:cNvSpPr>
          <p:nvPr>
            <p:ph type="dt" sz="half" idx="10"/>
          </p:nvPr>
        </p:nvSpPr>
        <p:spPr/>
        <p:txBody>
          <a:bodyPr/>
          <a:lstStyle/>
          <a:p>
            <a:pPr>
              <a:defRPr/>
            </a:pPr>
            <a:fld id="{9122075C-95F6-4795-A4E8-F9523632C9D0}"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30</a:t>
            </a:fld>
            <a:endParaRPr lang="en-US" dirty="0">
              <a:solidFill>
                <a:srgbClr val="800000"/>
              </a:solidFill>
            </a:endParaRPr>
          </a:p>
        </p:txBody>
      </p:sp>
      <p:sp>
        <p:nvSpPr>
          <p:cNvPr id="9" name="Rectangle 8"/>
          <p:cNvSpPr/>
          <p:nvPr/>
        </p:nvSpPr>
        <p:spPr>
          <a:xfrm>
            <a:off x="1177924" y="3742267"/>
            <a:ext cx="2114551" cy="2246769"/>
          </a:xfrm>
          <a:prstGeom prst="rect">
            <a:avLst/>
          </a:prstGeom>
          <a:solidFill>
            <a:schemeClr val="bg1"/>
          </a:solidFill>
        </p:spPr>
        <p:txBody>
          <a:bodyPr wrap="square">
            <a:spAutoFit/>
          </a:bodyPr>
          <a:lstStyle/>
          <a:p>
            <a:r>
              <a:rPr lang="en-US" altLang="zh-TW" sz="2000" dirty="0">
                <a:solidFill>
                  <a:srgbClr val="003366"/>
                </a:solidFill>
              </a:rPr>
              <a:t>Fig. </a:t>
            </a:r>
            <a:r>
              <a:rPr lang="en-US" altLang="zh-TW" sz="2000" dirty="0">
                <a:solidFill>
                  <a:srgbClr val="003366"/>
                </a:solidFill>
              </a:rPr>
              <a:t>5.9 </a:t>
            </a:r>
            <a:r>
              <a:rPr lang="en-US" altLang="zh-TW" sz="2000" dirty="0">
                <a:solidFill>
                  <a:srgbClr val="003366"/>
                </a:solidFill>
              </a:rPr>
              <a:t>Coining operation: (1) start of cycle, (2) compression stroke, and (3) ejection of finished part.</a:t>
            </a:r>
          </a:p>
        </p:txBody>
      </p:sp>
      <p:pic>
        <p:nvPicPr>
          <p:cNvPr id="40962" name="Picture 2"/>
          <p:cNvPicPr>
            <a:picLocks noChangeAspect="1" noChangeArrowheads="1"/>
          </p:cNvPicPr>
          <p:nvPr/>
        </p:nvPicPr>
        <p:blipFill>
          <a:blip r:embed="rId2" cstate="print"/>
          <a:srcRect l="15608" t="14286"/>
          <a:stretch>
            <a:fillRect/>
          </a:stretch>
        </p:blipFill>
        <p:spPr bwMode="auto">
          <a:xfrm>
            <a:off x="4432829" y="3319919"/>
            <a:ext cx="4500563" cy="2669117"/>
          </a:xfrm>
          <a:prstGeom prst="rect">
            <a:avLst/>
          </a:prstGeom>
          <a:noFill/>
          <a:ln w="9525">
            <a:noFill/>
            <a:miter lim="800000"/>
            <a:headEnd/>
            <a:tailEnd/>
          </a:ln>
        </p:spPr>
      </p:pic>
    </p:spTree>
    <p:extLst>
      <p:ext uri="{BB962C8B-B14F-4D97-AF65-F5344CB8AC3E}">
        <p14:creationId xmlns:p14="http://schemas.microsoft.com/office/powerpoint/2010/main" val="2585803157"/>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91998" y="1449715"/>
            <a:ext cx="8982307" cy="3394472"/>
          </a:xfrm>
        </p:spPr>
        <p:txBody>
          <a:bodyPr>
            <a:noAutofit/>
          </a:bodyPr>
          <a:lstStyle/>
          <a:p>
            <a:pPr marL="0" indent="0" algn="just">
              <a:buNone/>
            </a:pPr>
            <a:r>
              <a:rPr lang="en-US" sz="2400" dirty="0">
                <a:latin typeface="Times New Roman" panose="02020603050405020304" pitchFamily="18" charset="0"/>
                <a:cs typeface="Times New Roman" panose="02020603050405020304" pitchFamily="18" charset="0"/>
              </a:rPr>
              <a:t>Some common advantages of forging are given as under.</a:t>
            </a:r>
          </a:p>
          <a:p>
            <a:pPr marL="0" indent="0" algn="just">
              <a:buNone/>
            </a:pPr>
            <a:r>
              <a:rPr lang="en-US" sz="2400" dirty="0">
                <a:latin typeface="Times New Roman" panose="02020603050405020304" pitchFamily="18" charset="0"/>
                <a:cs typeface="Times New Roman" panose="02020603050405020304" pitchFamily="18" charset="0"/>
              </a:rPr>
              <a:t>1. Forged parts possess </a:t>
            </a:r>
            <a:r>
              <a:rPr lang="en-US" sz="2400" dirty="0">
                <a:solidFill>
                  <a:srgbClr val="FF0000"/>
                </a:solidFill>
                <a:latin typeface="Times New Roman" panose="02020603050405020304" pitchFamily="18" charset="0"/>
                <a:cs typeface="Times New Roman" panose="02020603050405020304" pitchFamily="18" charset="0"/>
              </a:rPr>
              <a:t>high ductility </a:t>
            </a:r>
            <a:r>
              <a:rPr lang="en-US" sz="2400" dirty="0">
                <a:latin typeface="Times New Roman" panose="02020603050405020304" pitchFamily="18" charset="0"/>
                <a:cs typeface="Times New Roman" panose="02020603050405020304" pitchFamily="18" charset="0"/>
              </a:rPr>
              <a:t>and offers great </a:t>
            </a:r>
            <a:r>
              <a:rPr lang="en-US" sz="2400" dirty="0">
                <a:solidFill>
                  <a:srgbClr val="FF0000"/>
                </a:solidFill>
                <a:latin typeface="Times New Roman" panose="02020603050405020304" pitchFamily="18" charset="0"/>
                <a:cs typeface="Times New Roman" panose="02020603050405020304" pitchFamily="18" charset="0"/>
              </a:rPr>
              <a:t>resistance </a:t>
            </a:r>
            <a:r>
              <a:rPr lang="en-US" sz="2400" dirty="0">
                <a:latin typeface="Times New Roman" panose="02020603050405020304" pitchFamily="18" charset="0"/>
                <a:cs typeface="Times New Roman" panose="02020603050405020304" pitchFamily="18" charset="0"/>
              </a:rPr>
              <a:t>to impact and fatigue loads.</a:t>
            </a:r>
          </a:p>
          <a:p>
            <a:pPr marL="0" indent="0" algn="just">
              <a:buNone/>
            </a:pPr>
            <a:r>
              <a:rPr lang="en-US" sz="2400" dirty="0">
                <a:latin typeface="Times New Roman" panose="02020603050405020304" pitchFamily="18" charset="0"/>
                <a:cs typeface="Times New Roman" panose="02020603050405020304" pitchFamily="18" charset="0"/>
              </a:rPr>
              <a:t>2. Forging </a:t>
            </a:r>
            <a:r>
              <a:rPr lang="en-US" sz="2400" dirty="0">
                <a:solidFill>
                  <a:srgbClr val="FF0000"/>
                </a:solidFill>
                <a:latin typeface="Times New Roman" panose="02020603050405020304" pitchFamily="18" charset="0"/>
                <a:cs typeface="Times New Roman" panose="02020603050405020304" pitchFamily="18" charset="0"/>
              </a:rPr>
              <a:t>refines</a:t>
            </a:r>
            <a:r>
              <a:rPr lang="en-US" sz="2400" dirty="0">
                <a:latin typeface="Times New Roman" panose="02020603050405020304" pitchFamily="18" charset="0"/>
                <a:cs typeface="Times New Roman" panose="02020603050405020304" pitchFamily="18" charset="0"/>
              </a:rPr>
              <a:t> the structure of the metal.</a:t>
            </a:r>
          </a:p>
          <a:p>
            <a:pPr marL="0" indent="0" algn="just">
              <a:buNone/>
            </a:pPr>
            <a:r>
              <a:rPr lang="en-US" sz="2400" dirty="0">
                <a:latin typeface="Times New Roman" panose="02020603050405020304" pitchFamily="18" charset="0"/>
                <a:cs typeface="Times New Roman" panose="02020603050405020304" pitchFamily="18" charset="0"/>
              </a:rPr>
              <a:t>3. It results in considerable </a:t>
            </a:r>
            <a:r>
              <a:rPr lang="en-US" sz="2400" dirty="0">
                <a:solidFill>
                  <a:srgbClr val="FF0000"/>
                </a:solidFill>
                <a:latin typeface="Times New Roman" panose="02020603050405020304" pitchFamily="18" charset="0"/>
                <a:cs typeface="Times New Roman" panose="02020603050405020304" pitchFamily="18" charset="0"/>
              </a:rPr>
              <a:t>saving in time, labor and material </a:t>
            </a:r>
            <a:r>
              <a:rPr lang="en-US" sz="2400" dirty="0">
                <a:latin typeface="Times New Roman" panose="02020603050405020304" pitchFamily="18" charset="0"/>
                <a:cs typeface="Times New Roman" panose="02020603050405020304" pitchFamily="18" charset="0"/>
              </a:rPr>
              <a:t>as compared to the production of similar item by cutting from a solid stock and then shaping it.</a:t>
            </a:r>
          </a:p>
          <a:p>
            <a:pPr marL="0" indent="0" algn="just">
              <a:buNone/>
            </a:pPr>
            <a:r>
              <a:rPr lang="en-US" sz="2400" dirty="0">
                <a:latin typeface="Times New Roman" panose="02020603050405020304" pitchFamily="18" charset="0"/>
                <a:cs typeface="Times New Roman" panose="02020603050405020304" pitchFamily="18" charset="0"/>
              </a:rPr>
              <a:t>4. Forging distorts the previously created unidirectional fiber as created by rolling and </a:t>
            </a:r>
            <a:r>
              <a:rPr lang="en-US" sz="2400" dirty="0">
                <a:solidFill>
                  <a:srgbClr val="FF0000"/>
                </a:solidFill>
                <a:latin typeface="Times New Roman" panose="02020603050405020304" pitchFamily="18" charset="0"/>
                <a:cs typeface="Times New Roman" panose="02020603050405020304" pitchFamily="18" charset="0"/>
              </a:rPr>
              <a:t>increases the strength </a:t>
            </a:r>
            <a:r>
              <a:rPr lang="en-US" sz="2400" dirty="0">
                <a:latin typeface="Times New Roman" panose="02020603050405020304" pitchFamily="18" charset="0"/>
                <a:cs typeface="Times New Roman" panose="02020603050405020304" pitchFamily="18" charset="0"/>
              </a:rPr>
              <a:t>by setting the direction of grains</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5. Because of intense working, flaws are rarely found, so have </a:t>
            </a:r>
            <a:r>
              <a:rPr lang="en-US" sz="2400" dirty="0">
                <a:solidFill>
                  <a:srgbClr val="FF0000"/>
                </a:solidFill>
                <a:latin typeface="Times New Roman" panose="02020603050405020304" pitchFamily="18" charset="0"/>
                <a:cs typeface="Times New Roman" panose="02020603050405020304" pitchFamily="18" charset="0"/>
              </a:rPr>
              <a:t>good reliability</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6.  The forged parts can be </a:t>
            </a:r>
            <a:r>
              <a:rPr lang="en-US" sz="2400" dirty="0">
                <a:solidFill>
                  <a:srgbClr val="FF0000"/>
                </a:solidFill>
                <a:latin typeface="Times New Roman" panose="02020603050405020304" pitchFamily="18" charset="0"/>
                <a:cs typeface="Times New Roman" panose="02020603050405020304" pitchFamily="18" charset="0"/>
              </a:rPr>
              <a:t>easily welded</a:t>
            </a:r>
            <a:endParaRPr lang="en-US" sz="2100" dirty="0">
              <a:latin typeface="Times New Roman" panose="02020603050405020304" pitchFamily="18" charset="0"/>
              <a:cs typeface="Times New Roman" panose="02020603050405020304" pitchFamily="18" charset="0"/>
            </a:endParaRP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524108" y="859350"/>
            <a:ext cx="8229600" cy="857250"/>
          </a:xfrm>
        </p:spPr>
        <p:txBody>
          <a:bodyPr/>
          <a:lstStyle/>
          <a:p>
            <a:r>
              <a:rPr lang="en-US" b="1" dirty="0" smtClean="0"/>
              <a:t>           Advantages </a:t>
            </a:r>
            <a:r>
              <a:rPr lang="en-US" b="1" dirty="0"/>
              <a:t>of </a:t>
            </a:r>
            <a:r>
              <a:rPr lang="en-US" b="1" dirty="0" smtClean="0"/>
              <a:t>Forging</a:t>
            </a:r>
            <a:endParaRPr lang="en-US" dirty="0"/>
          </a:p>
        </p:txBody>
      </p:sp>
      <p:sp>
        <p:nvSpPr>
          <p:cNvPr id="2" name="Date Placeholder 1"/>
          <p:cNvSpPr>
            <a:spLocks noGrp="1"/>
          </p:cNvSpPr>
          <p:nvPr>
            <p:ph type="dt" sz="half" idx="10"/>
          </p:nvPr>
        </p:nvSpPr>
        <p:spPr/>
        <p:txBody>
          <a:bodyPr/>
          <a:lstStyle/>
          <a:p>
            <a:fld id="{41A01A7F-E009-4B3A-87C0-FCDD7029E7AB}" type="datetime1">
              <a:rPr lang="en-US" smtClean="0">
                <a:solidFill>
                  <a:prstClr val="black"/>
                </a:solidFill>
              </a:rPr>
              <a:pPr/>
              <a:t>4/23/2020</a:t>
            </a:fld>
            <a:endParaRPr lang="en-US">
              <a:solidFill>
                <a:prstClr val="black"/>
              </a:solidFill>
            </a:endParaRPr>
          </a:p>
        </p:txBody>
      </p:sp>
      <p:sp>
        <p:nvSpPr>
          <p:cNvPr id="3" name="Slide Number Placeholder 2"/>
          <p:cNvSpPr>
            <a:spLocks noGrp="1"/>
          </p:cNvSpPr>
          <p:nvPr>
            <p:ph type="sldNum" sz="quarter" idx="12"/>
          </p:nvPr>
        </p:nvSpPr>
        <p:spPr/>
        <p:txBody>
          <a:bodyPr/>
          <a:lstStyle/>
          <a:p>
            <a:fld id="{87BACEF3-8991-428D-9634-EDF53AE7D436}"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28878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17672" y="1424625"/>
            <a:ext cx="8595360" cy="4238108"/>
          </a:xfrm>
        </p:spPr>
        <p:txBody>
          <a:bodyPr>
            <a:normAutofit fontScale="92500"/>
          </a:bodyPr>
          <a:lstStyle/>
          <a:p>
            <a:pPr marL="0" indent="0" algn="just">
              <a:buNone/>
            </a:pPr>
            <a:r>
              <a:rPr lang="en-US" sz="2400" dirty="0">
                <a:latin typeface="Times New Roman" panose="02020603050405020304" pitchFamily="18" charset="0"/>
                <a:cs typeface="Times New Roman" panose="02020603050405020304" pitchFamily="18" charset="0"/>
              </a:rPr>
              <a:t>Few dis-advantages of forging are given as under</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0" indent="0" algn="just">
              <a:buNone/>
            </a:pPr>
            <a:r>
              <a:rPr lang="en-US" sz="2400" dirty="0">
                <a:latin typeface="Times New Roman" panose="02020603050405020304" pitchFamily="18" charset="0"/>
                <a:cs typeface="Times New Roman" panose="02020603050405020304" pitchFamily="18" charset="0"/>
              </a:rPr>
              <a:t>1. </a:t>
            </a:r>
            <a:r>
              <a:rPr lang="en-US" sz="2400" dirty="0">
                <a:solidFill>
                  <a:srgbClr val="FF0000"/>
                </a:solidFill>
                <a:latin typeface="Times New Roman" panose="02020603050405020304" pitchFamily="18" charset="0"/>
                <a:cs typeface="Times New Roman" panose="02020603050405020304" pitchFamily="18" charset="0"/>
              </a:rPr>
              <a:t>Rapid oxidation </a:t>
            </a:r>
            <a:r>
              <a:rPr lang="en-US" sz="2400" dirty="0">
                <a:latin typeface="Times New Roman" panose="02020603050405020304" pitchFamily="18" charset="0"/>
                <a:cs typeface="Times New Roman" panose="02020603050405020304" pitchFamily="18" charset="0"/>
              </a:rPr>
              <a:t>in forging of metal surface at high temperature results in </a:t>
            </a:r>
            <a:r>
              <a:rPr lang="en-US" sz="2400" dirty="0">
                <a:latin typeface="Times New Roman" panose="02020603050405020304" pitchFamily="18" charset="0"/>
                <a:cs typeface="Times New Roman" panose="02020603050405020304" pitchFamily="18" charset="0"/>
              </a:rPr>
              <a:t>scaling which </a:t>
            </a:r>
            <a:r>
              <a:rPr lang="en-US" sz="2400" dirty="0">
                <a:solidFill>
                  <a:srgbClr val="FF0000"/>
                </a:solidFill>
                <a:latin typeface="Times New Roman" panose="02020603050405020304" pitchFamily="18" charset="0"/>
                <a:cs typeface="Times New Roman" panose="02020603050405020304" pitchFamily="18" charset="0"/>
              </a:rPr>
              <a:t>wears the dies</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2. The </a:t>
            </a:r>
            <a:r>
              <a:rPr lang="en-US" sz="2400" dirty="0">
                <a:solidFill>
                  <a:srgbClr val="FF0000"/>
                </a:solidFill>
                <a:latin typeface="Times New Roman" panose="02020603050405020304" pitchFamily="18" charset="0"/>
                <a:cs typeface="Times New Roman" panose="02020603050405020304" pitchFamily="18" charset="0"/>
              </a:rPr>
              <a:t>close tolerances </a:t>
            </a:r>
            <a:r>
              <a:rPr lang="en-US" sz="2400" dirty="0">
                <a:latin typeface="Times New Roman" panose="02020603050405020304" pitchFamily="18" charset="0"/>
                <a:cs typeface="Times New Roman" panose="02020603050405020304" pitchFamily="18" charset="0"/>
              </a:rPr>
              <a:t>in forging operations are </a:t>
            </a:r>
            <a:r>
              <a:rPr lang="en-US" sz="2400" dirty="0">
                <a:solidFill>
                  <a:srgbClr val="FF0000"/>
                </a:solidFill>
                <a:latin typeface="Times New Roman" panose="02020603050405020304" pitchFamily="18" charset="0"/>
                <a:cs typeface="Times New Roman" panose="02020603050405020304" pitchFamily="18" charset="0"/>
              </a:rPr>
              <a:t>difficult to maintain</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3. Forging is limited to </a:t>
            </a:r>
            <a:r>
              <a:rPr lang="en-US" sz="2400" dirty="0">
                <a:solidFill>
                  <a:srgbClr val="FF0000"/>
                </a:solidFill>
                <a:latin typeface="Times New Roman" panose="02020603050405020304" pitchFamily="18" charset="0"/>
                <a:cs typeface="Times New Roman" panose="02020603050405020304" pitchFamily="18" charset="0"/>
              </a:rPr>
              <a:t>simple shapes </a:t>
            </a:r>
            <a:r>
              <a:rPr lang="en-US" sz="2400" dirty="0">
                <a:latin typeface="Times New Roman" panose="02020603050405020304" pitchFamily="18" charset="0"/>
                <a:cs typeface="Times New Roman" panose="02020603050405020304" pitchFamily="18" charset="0"/>
              </a:rPr>
              <a:t>and has limitation for parts having </a:t>
            </a:r>
            <a:r>
              <a:rPr lang="en-US" sz="2400" dirty="0">
                <a:latin typeface="Times New Roman" panose="02020603050405020304" pitchFamily="18" charset="0"/>
                <a:cs typeface="Times New Roman" panose="02020603050405020304" pitchFamily="18" charset="0"/>
              </a:rPr>
              <a:t>undercuts etc</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4. Some materials are </a:t>
            </a:r>
            <a:r>
              <a:rPr lang="en-US" sz="2400" dirty="0">
                <a:solidFill>
                  <a:srgbClr val="FF0000"/>
                </a:solidFill>
                <a:latin typeface="Times New Roman" panose="02020603050405020304" pitchFamily="18" charset="0"/>
                <a:cs typeface="Times New Roman" panose="02020603050405020304" pitchFamily="18" charset="0"/>
              </a:rPr>
              <a:t>not readily worked </a:t>
            </a:r>
            <a:r>
              <a:rPr lang="en-US" sz="2400" dirty="0">
                <a:latin typeface="Times New Roman" panose="02020603050405020304" pitchFamily="18" charset="0"/>
                <a:cs typeface="Times New Roman" panose="02020603050405020304" pitchFamily="18" charset="0"/>
              </a:rPr>
              <a:t>by forging</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5. </a:t>
            </a:r>
            <a:r>
              <a:rPr lang="en-US" sz="2400" dirty="0">
                <a:solidFill>
                  <a:srgbClr val="FF0000"/>
                </a:solidFill>
                <a:latin typeface="Times New Roman" panose="02020603050405020304" pitchFamily="18" charset="0"/>
                <a:cs typeface="Times New Roman" panose="02020603050405020304" pitchFamily="18" charset="0"/>
              </a:rPr>
              <a:t>The initial cost </a:t>
            </a:r>
            <a:r>
              <a:rPr lang="en-US" sz="2400" dirty="0">
                <a:latin typeface="Times New Roman" panose="02020603050405020304" pitchFamily="18" charset="0"/>
                <a:cs typeface="Times New Roman" panose="02020603050405020304" pitchFamily="18" charset="0"/>
              </a:rPr>
              <a:t>of forging dies and the cost of their maintenance is </a:t>
            </a:r>
            <a:r>
              <a:rPr lang="en-US" sz="2400" dirty="0">
                <a:solidFill>
                  <a:srgbClr val="FF0000"/>
                </a:solidFill>
                <a:latin typeface="Times New Roman" panose="02020603050405020304" pitchFamily="18" charset="0"/>
                <a:cs typeface="Times New Roman" panose="02020603050405020304" pitchFamily="18" charset="0"/>
              </a:rPr>
              <a:t>high</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a:latin typeface="Times New Roman" panose="02020603050405020304" pitchFamily="18" charset="0"/>
                <a:cs typeface="Times New Roman" panose="02020603050405020304" pitchFamily="18" charset="0"/>
              </a:rPr>
              <a:t>6. The metals gets </a:t>
            </a:r>
            <a:r>
              <a:rPr lang="en-US" sz="2400" dirty="0">
                <a:solidFill>
                  <a:srgbClr val="FF0000"/>
                </a:solidFill>
                <a:latin typeface="Times New Roman" panose="02020603050405020304" pitchFamily="18" charset="0"/>
                <a:cs typeface="Times New Roman" panose="02020603050405020304" pitchFamily="18" charset="0"/>
              </a:rPr>
              <a:t>cracked or distorted </a:t>
            </a:r>
            <a:r>
              <a:rPr lang="en-US" sz="2400" dirty="0">
                <a:latin typeface="Times New Roman" panose="02020603050405020304" pitchFamily="18" charset="0"/>
                <a:cs typeface="Times New Roman" panose="02020603050405020304" pitchFamily="18" charset="0"/>
              </a:rPr>
              <a:t>if worked below a specified temperature limit.</a:t>
            </a:r>
          </a:p>
          <a:p>
            <a:pPr marL="0" indent="0" algn="just">
              <a:buNone/>
            </a:pPr>
            <a:endParaRPr lang="en-US"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914400" y="850987"/>
            <a:ext cx="8229600" cy="857250"/>
          </a:xfrm>
        </p:spPr>
        <p:txBody>
          <a:bodyPr/>
          <a:lstStyle/>
          <a:p>
            <a:r>
              <a:rPr lang="en-US" b="1" dirty="0"/>
              <a:t>Disadvantages of </a:t>
            </a:r>
            <a:r>
              <a:rPr lang="en-US" b="1" dirty="0" smtClean="0"/>
              <a:t>Forging</a:t>
            </a:r>
            <a:endParaRPr lang="en-US" dirty="0"/>
          </a:p>
        </p:txBody>
      </p:sp>
      <p:sp>
        <p:nvSpPr>
          <p:cNvPr id="2" name="Date Placeholder 1"/>
          <p:cNvSpPr>
            <a:spLocks noGrp="1"/>
          </p:cNvSpPr>
          <p:nvPr>
            <p:ph type="dt" sz="half" idx="10"/>
          </p:nvPr>
        </p:nvSpPr>
        <p:spPr/>
        <p:txBody>
          <a:bodyPr/>
          <a:lstStyle/>
          <a:p>
            <a:fld id="{A823212F-575E-4BCC-837A-DB0845C33A4D}" type="datetime1">
              <a:rPr lang="en-US" smtClean="0">
                <a:solidFill>
                  <a:prstClr val="black"/>
                </a:solidFill>
              </a:rPr>
              <a:pPr/>
              <a:t>4/23/2020</a:t>
            </a:fld>
            <a:endParaRPr lang="en-US">
              <a:solidFill>
                <a:prstClr val="black"/>
              </a:solidFill>
            </a:endParaRPr>
          </a:p>
        </p:txBody>
      </p:sp>
      <p:sp>
        <p:nvSpPr>
          <p:cNvPr id="3" name="Slide Number Placeholder 2"/>
          <p:cNvSpPr>
            <a:spLocks noGrp="1"/>
          </p:cNvSpPr>
          <p:nvPr>
            <p:ph type="sldNum" sz="quarter" idx="12"/>
          </p:nvPr>
        </p:nvSpPr>
        <p:spPr/>
        <p:txBody>
          <a:bodyPr/>
          <a:lstStyle/>
          <a:p>
            <a:fld id="{87BACEF3-8991-428D-9634-EDF53AE7D436}"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86062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72" y="1675528"/>
            <a:ext cx="8514455" cy="3394472"/>
          </a:xfrm>
        </p:spPr>
        <p:txBody>
          <a:bodyPr>
            <a:noAutofit/>
          </a:bodyPr>
          <a:lstStyle/>
          <a:p>
            <a:pPr algn="just"/>
            <a:r>
              <a:rPr lang="en-US" sz="2400" dirty="0">
                <a:latin typeface="Times New Roman" panose="02020603050405020304" pitchFamily="18" charset="0"/>
                <a:cs typeface="Times New Roman" panose="02020603050405020304" pitchFamily="18" charset="0"/>
              </a:rPr>
              <a:t>Almost all metals and alloys can be forged. </a:t>
            </a:r>
          </a:p>
          <a:p>
            <a:pPr algn="just"/>
            <a:r>
              <a:rPr lang="en-US" sz="2400" dirty="0">
                <a:latin typeface="Times New Roman" panose="02020603050405020304" pitchFamily="18" charset="0"/>
                <a:cs typeface="Times New Roman" panose="02020603050405020304" pitchFamily="18" charset="0"/>
              </a:rPr>
              <a:t>The </a:t>
            </a:r>
            <a:r>
              <a:rPr lang="en-US" sz="2400" dirty="0">
                <a:solidFill>
                  <a:srgbClr val="FF0000"/>
                </a:solidFill>
                <a:latin typeface="Times New Roman" panose="02020603050405020304" pitchFamily="18" charset="0"/>
                <a:cs typeface="Times New Roman" panose="02020603050405020304" pitchFamily="18" charset="0"/>
              </a:rPr>
              <a:t>low and medium carbon steels </a:t>
            </a:r>
            <a:r>
              <a:rPr lang="en-US" sz="2400" dirty="0">
                <a:latin typeface="Times New Roman" panose="02020603050405020304" pitchFamily="18" charset="0"/>
                <a:cs typeface="Times New Roman" panose="02020603050405020304" pitchFamily="18" charset="0"/>
              </a:rPr>
              <a:t>are readily hot forged without difficulty, </a:t>
            </a:r>
          </a:p>
          <a:p>
            <a:pPr algn="just"/>
            <a:r>
              <a:rPr lang="en-US" sz="2400" dirty="0">
                <a:latin typeface="Times New Roman" panose="02020603050405020304" pitchFamily="18" charset="0"/>
                <a:cs typeface="Times New Roman" panose="02020603050405020304" pitchFamily="18" charset="0"/>
              </a:rPr>
              <a:t>but the </a:t>
            </a:r>
            <a:r>
              <a:rPr lang="en-US" sz="2400" dirty="0">
                <a:solidFill>
                  <a:srgbClr val="FF0000"/>
                </a:solidFill>
                <a:latin typeface="Times New Roman" panose="02020603050405020304" pitchFamily="18" charset="0"/>
                <a:cs typeface="Times New Roman" panose="02020603050405020304" pitchFamily="18" charset="0"/>
              </a:rPr>
              <a:t>high-carbon and alloy steels </a:t>
            </a:r>
            <a:r>
              <a:rPr lang="en-US" sz="2400" dirty="0">
                <a:latin typeface="Times New Roman" panose="02020603050405020304" pitchFamily="18" charset="0"/>
                <a:cs typeface="Times New Roman" panose="02020603050405020304" pitchFamily="18" charset="0"/>
              </a:rPr>
              <a:t>are more </a:t>
            </a:r>
            <a:r>
              <a:rPr lang="en-US" sz="2400" dirty="0">
                <a:solidFill>
                  <a:srgbClr val="FF0000"/>
                </a:solidFill>
                <a:latin typeface="Times New Roman" panose="02020603050405020304" pitchFamily="18" charset="0"/>
                <a:cs typeface="Times New Roman" panose="02020603050405020304" pitchFamily="18" charset="0"/>
              </a:rPr>
              <a:t>difficult</a:t>
            </a:r>
            <a:r>
              <a:rPr lang="en-US" sz="2400" dirty="0">
                <a:latin typeface="Times New Roman" panose="02020603050405020304" pitchFamily="18" charset="0"/>
                <a:cs typeface="Times New Roman" panose="02020603050405020304" pitchFamily="18" charset="0"/>
              </a:rPr>
              <a:t> to forge and require greater care.</a:t>
            </a:r>
          </a:p>
          <a:p>
            <a:pPr algn="just"/>
            <a:r>
              <a:rPr lang="en-US" sz="2400" dirty="0">
                <a:latin typeface="Times New Roman" panose="02020603050405020304" pitchFamily="18" charset="0"/>
                <a:cs typeface="Times New Roman" panose="02020603050405020304" pitchFamily="18" charset="0"/>
              </a:rPr>
              <a:t> Forging is generally carried out on </a:t>
            </a:r>
            <a:r>
              <a:rPr lang="en-US" sz="2400" dirty="0">
                <a:solidFill>
                  <a:srgbClr val="FF0000"/>
                </a:solidFill>
                <a:latin typeface="Times New Roman" panose="02020603050405020304" pitchFamily="18" charset="0"/>
                <a:cs typeface="Times New Roman" panose="02020603050405020304" pitchFamily="18" charset="0"/>
              </a:rPr>
              <a:t>carbon alloy steels, wrought iron, copper-base alloys, aluminum alloys, and magnesium alloys.</a:t>
            </a:r>
          </a:p>
          <a:p>
            <a:pPr algn="just"/>
            <a:r>
              <a:rPr lang="en-US" sz="2400" dirty="0">
                <a:solidFill>
                  <a:srgbClr val="FF0000"/>
                </a:solidFill>
                <a:latin typeface="Times New Roman" panose="02020603050405020304" pitchFamily="18" charset="0"/>
                <a:cs typeface="Times New Roman" panose="02020603050405020304" pitchFamily="18" charset="0"/>
              </a:rPr>
              <a:t> Stainless steels, nickel based super-alloys, and titanium </a:t>
            </a:r>
            <a:r>
              <a:rPr lang="en-US" sz="2400" dirty="0">
                <a:latin typeface="Times New Roman" panose="02020603050405020304" pitchFamily="18" charset="0"/>
                <a:cs typeface="Times New Roman" panose="02020603050405020304" pitchFamily="18" charset="0"/>
              </a:rPr>
              <a:t>are forged especially for aerospace uses</a:t>
            </a:r>
            <a:endParaRPr lang="en-US" sz="2400" dirty="0">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p:txBody>
          <a:bodyPr/>
          <a:lstStyle/>
          <a:p>
            <a:r>
              <a:rPr lang="en-US" b="1" dirty="0"/>
              <a:t>Applications of </a:t>
            </a:r>
            <a:r>
              <a:rPr lang="en-US" b="1" dirty="0" smtClean="0"/>
              <a:t>Forging</a:t>
            </a:r>
            <a:endParaRPr lang="en-US" dirty="0"/>
          </a:p>
        </p:txBody>
      </p:sp>
      <p:sp>
        <p:nvSpPr>
          <p:cNvPr id="2" name="Date Placeholder 1"/>
          <p:cNvSpPr>
            <a:spLocks noGrp="1"/>
          </p:cNvSpPr>
          <p:nvPr>
            <p:ph type="dt" sz="half" idx="10"/>
          </p:nvPr>
        </p:nvSpPr>
        <p:spPr/>
        <p:txBody>
          <a:bodyPr/>
          <a:lstStyle/>
          <a:p>
            <a:fld id="{E23A3B9F-6D63-4357-9B97-BF1F6C652D03}" type="datetime1">
              <a:rPr lang="en-US" smtClean="0">
                <a:solidFill>
                  <a:prstClr val="black"/>
                </a:solidFill>
              </a:rPr>
              <a:pPr/>
              <a:t>4/23/2020</a:t>
            </a:fld>
            <a:endParaRPr lang="en-US">
              <a:solidFill>
                <a:prstClr val="black"/>
              </a:solidFill>
            </a:endParaRPr>
          </a:p>
        </p:txBody>
      </p:sp>
      <p:sp>
        <p:nvSpPr>
          <p:cNvPr id="5" name="Slide Number Placeholder 4"/>
          <p:cNvSpPr>
            <a:spLocks noGrp="1"/>
          </p:cNvSpPr>
          <p:nvPr>
            <p:ph type="sldNum" sz="quarter" idx="12"/>
          </p:nvPr>
        </p:nvSpPr>
        <p:spPr/>
        <p:txBody>
          <a:bodyPr/>
          <a:lstStyle/>
          <a:p>
            <a:fld id="{87BACEF3-8991-428D-9634-EDF53AE7D43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644029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Producing of </a:t>
            </a:r>
            <a:r>
              <a:rPr lang="en-US" sz="2400" dirty="0">
                <a:solidFill>
                  <a:srgbClr val="FF0000"/>
                </a:solidFill>
                <a:latin typeface="Times New Roman" panose="02020603050405020304" pitchFamily="18" charset="0"/>
                <a:cs typeface="Times New Roman" panose="02020603050405020304" pitchFamily="18" charset="0"/>
              </a:rPr>
              <a:t>crank shaft </a:t>
            </a:r>
            <a:r>
              <a:rPr lang="en-US" sz="2400" dirty="0">
                <a:latin typeface="Times New Roman" panose="02020603050405020304" pitchFamily="18" charset="0"/>
                <a:cs typeface="Times New Roman" panose="02020603050405020304" pitchFamily="18" charset="0"/>
              </a:rPr>
              <a:t>of alloy steel is a good example which is produced by forging. </a:t>
            </a:r>
          </a:p>
          <a:p>
            <a:pPr algn="just"/>
            <a:r>
              <a:rPr lang="en-US" sz="2400" dirty="0">
                <a:latin typeface="Times New Roman" panose="02020603050405020304" pitchFamily="18" charset="0"/>
                <a:cs typeface="Times New Roman" panose="02020603050405020304" pitchFamily="18" charset="0"/>
              </a:rPr>
              <a:t>Forging processes are among the most important manufacturing techniques utilized </a:t>
            </a:r>
          </a:p>
          <a:p>
            <a:pPr algn="just"/>
            <a:r>
              <a:rPr lang="en-US" sz="2400" dirty="0">
                <a:latin typeface="Times New Roman" panose="02020603050405020304" pitchFamily="18" charset="0"/>
                <a:cs typeface="Times New Roman" panose="02020603050405020304" pitchFamily="18" charset="0"/>
              </a:rPr>
              <a:t>widely in manufacturing of </a:t>
            </a:r>
            <a:r>
              <a:rPr lang="en-US" sz="2400" dirty="0">
                <a:solidFill>
                  <a:srgbClr val="FF0000"/>
                </a:solidFill>
                <a:latin typeface="Times New Roman" panose="02020603050405020304" pitchFamily="18" charset="0"/>
                <a:cs typeface="Times New Roman" panose="02020603050405020304" pitchFamily="18" charset="0"/>
              </a:rPr>
              <a:t>small tools, rail-road equipment, automobiles and trucks and components of aero plane industries</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 These processes are also extensively used in the manufacturing of  the parts of </a:t>
            </a:r>
            <a:r>
              <a:rPr lang="en-US" sz="2400" dirty="0">
                <a:solidFill>
                  <a:srgbClr val="FF0000"/>
                </a:solidFill>
                <a:latin typeface="Times New Roman" panose="02020603050405020304" pitchFamily="18" charset="0"/>
                <a:cs typeface="Times New Roman" panose="02020603050405020304" pitchFamily="18" charset="0"/>
              </a:rPr>
              <a:t>tractors, shipbuilding, cycle industries, railroad components, agricultural machinery etc.</a:t>
            </a:r>
          </a:p>
          <a:p>
            <a:endParaRPr lang="en-US" dirty="0"/>
          </a:p>
        </p:txBody>
      </p:sp>
      <p:sp>
        <p:nvSpPr>
          <p:cNvPr id="2" name="Title 1"/>
          <p:cNvSpPr>
            <a:spLocks noGrp="1"/>
          </p:cNvSpPr>
          <p:nvPr>
            <p:ph type="title"/>
          </p:nvPr>
        </p:nvSpPr>
        <p:spPr/>
        <p:txBody>
          <a:bodyPr/>
          <a:lstStyle/>
          <a:p>
            <a:r>
              <a:rPr lang="en-US" dirty="0" smtClean="0"/>
              <a:t>Cont…</a:t>
            </a:r>
            <a:endParaRPr lang="en-US" dirty="0"/>
          </a:p>
        </p:txBody>
      </p:sp>
      <p:sp>
        <p:nvSpPr>
          <p:cNvPr id="4" name="Date Placeholder 3"/>
          <p:cNvSpPr>
            <a:spLocks noGrp="1"/>
          </p:cNvSpPr>
          <p:nvPr>
            <p:ph type="dt" sz="half" idx="10"/>
          </p:nvPr>
        </p:nvSpPr>
        <p:spPr/>
        <p:txBody>
          <a:bodyPr/>
          <a:lstStyle/>
          <a:p>
            <a:fld id="{1B4320E5-EC67-4645-B769-B4AB3E1DF1EA}" type="datetime1">
              <a:rPr lang="en-US" smtClean="0">
                <a:solidFill>
                  <a:prstClr val="black"/>
                </a:solidFill>
              </a:rPr>
              <a:pPr/>
              <a:t>4/23/2020</a:t>
            </a:fld>
            <a:endParaRPr lang="en-US">
              <a:solidFill>
                <a:prstClr val="black"/>
              </a:solidFill>
            </a:endParaRPr>
          </a:p>
        </p:txBody>
      </p:sp>
      <p:sp>
        <p:nvSpPr>
          <p:cNvPr id="5" name="Slide Number Placeholder 4"/>
          <p:cNvSpPr>
            <a:spLocks noGrp="1"/>
          </p:cNvSpPr>
          <p:nvPr>
            <p:ph type="sldNum" sz="quarter" idx="12"/>
          </p:nvPr>
        </p:nvSpPr>
        <p:spPr/>
        <p:txBody>
          <a:bodyPr/>
          <a:lstStyle/>
          <a:p>
            <a:fld id="{87BACEF3-8991-428D-9634-EDF53AE7D436}"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8866738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Example1</a:t>
            </a:r>
            <a:endParaRPr lang="en-US" dirty="0"/>
          </a:p>
        </p:txBody>
      </p:sp>
      <p:sp>
        <p:nvSpPr>
          <p:cNvPr id="3" name="Content Placeholder 2"/>
          <p:cNvSpPr>
            <a:spLocks noGrp="1"/>
          </p:cNvSpPr>
          <p:nvPr>
            <p:ph idx="1"/>
          </p:nvPr>
        </p:nvSpPr>
        <p:spPr/>
        <p:txBody>
          <a:bodyPr/>
          <a:lstStyle/>
          <a:p>
            <a:pPr algn="just"/>
            <a:r>
              <a:rPr lang="en-US" dirty="0"/>
              <a:t>A cylindrical part is warm upset forged in an open </a:t>
            </a:r>
            <a:r>
              <a:rPr lang="en-US" dirty="0" smtClean="0"/>
              <a:t>die. The initial diameter and height is  </a:t>
            </a:r>
            <a:r>
              <a:rPr lang="en-US" dirty="0"/>
              <a:t>50 mm </a:t>
            </a:r>
            <a:r>
              <a:rPr lang="en-US" dirty="0" smtClean="0"/>
              <a:t>and </a:t>
            </a:r>
            <a:r>
              <a:rPr lang="en-US" dirty="0"/>
              <a:t>40 </a:t>
            </a:r>
            <a:r>
              <a:rPr lang="en-US" dirty="0" smtClean="0"/>
              <a:t>mm respectively. </a:t>
            </a:r>
            <a:r>
              <a:rPr lang="en-US" dirty="0"/>
              <a:t>Final height </a:t>
            </a:r>
            <a:r>
              <a:rPr lang="en-US" dirty="0" smtClean="0"/>
              <a:t>is 20 mm and Coefficient </a:t>
            </a:r>
            <a:r>
              <a:rPr lang="en-US" dirty="0"/>
              <a:t>of friction at the die -work interface = 0.20. The work material has a flow curve defined by: </a:t>
            </a:r>
            <a:r>
              <a:rPr lang="en-US" i="1" dirty="0"/>
              <a:t>K </a:t>
            </a:r>
            <a:r>
              <a:rPr lang="en-US" dirty="0"/>
              <a:t>= 600 MPa and </a:t>
            </a:r>
            <a:r>
              <a:rPr lang="en-US" i="1" dirty="0"/>
              <a:t>n </a:t>
            </a:r>
            <a:r>
              <a:rPr lang="en-US" dirty="0"/>
              <a:t>= 0.12. Determine the force in the operation (a) at </a:t>
            </a:r>
            <a:r>
              <a:rPr lang="en-US" i="1" dirty="0"/>
              <a:t>h </a:t>
            </a:r>
            <a:r>
              <a:rPr lang="en-US" dirty="0"/>
              <a:t>= 30 mm, and (b) at </a:t>
            </a:r>
            <a:r>
              <a:rPr lang="en-US" i="1" dirty="0"/>
              <a:t>h </a:t>
            </a:r>
            <a:r>
              <a:rPr lang="en-US" dirty="0"/>
              <a:t>= 20 mm.</a:t>
            </a:r>
          </a:p>
          <a:p>
            <a:endParaRPr lang="en-US" dirty="0"/>
          </a:p>
        </p:txBody>
      </p:sp>
      <p:sp>
        <p:nvSpPr>
          <p:cNvPr id="4" name="Date Placeholder 3"/>
          <p:cNvSpPr>
            <a:spLocks noGrp="1"/>
          </p:cNvSpPr>
          <p:nvPr>
            <p:ph type="dt" sz="half" idx="10"/>
          </p:nvPr>
        </p:nvSpPr>
        <p:spPr/>
        <p:txBody>
          <a:bodyPr/>
          <a:lstStyle/>
          <a:p>
            <a:pPr>
              <a:defRPr/>
            </a:pPr>
            <a:fld id="{316C98F5-69F3-47E2-8F57-A85BFE5C33AE}" type="datetime1">
              <a:rPr lang="en-US" smtClean="0">
                <a:solidFill>
                  <a:srgbClr val="800000"/>
                </a:solidFill>
              </a:rPr>
              <a:pPr>
                <a:defRPr/>
              </a:p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35</a:t>
            </a:fld>
            <a:endParaRPr lang="en-US">
              <a:solidFill>
                <a:srgbClr val="800000"/>
              </a:solidFill>
            </a:endParaRPr>
          </a:p>
        </p:txBody>
      </p:sp>
    </p:spTree>
    <p:extLst>
      <p:ext uri="{BB962C8B-B14F-4D97-AF65-F5344CB8AC3E}">
        <p14:creationId xmlns:p14="http://schemas.microsoft.com/office/powerpoint/2010/main" val="2847236019"/>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solidFill>
                  <a:srgbClr val="003366"/>
                </a:solidFill>
                <a:ea typeface="+mn-ea"/>
                <a:cs typeface="+mn-cs"/>
              </a:rPr>
              <a:t>Example 2</a:t>
            </a:r>
            <a:endParaRPr lang="en-US" sz="3600" dirty="0"/>
          </a:p>
        </p:txBody>
      </p:sp>
      <p:sp>
        <p:nvSpPr>
          <p:cNvPr id="3" name="Content Placeholder 2"/>
          <p:cNvSpPr>
            <a:spLocks noGrp="1"/>
          </p:cNvSpPr>
          <p:nvPr>
            <p:ph idx="1"/>
          </p:nvPr>
        </p:nvSpPr>
        <p:spPr/>
        <p:txBody>
          <a:bodyPr/>
          <a:lstStyle/>
          <a:p>
            <a:pPr algn="just"/>
            <a:r>
              <a:rPr lang="en-US" dirty="0" smtClean="0"/>
              <a:t>Using </a:t>
            </a:r>
            <a:r>
              <a:rPr lang="en-US" dirty="0"/>
              <a:t>open-die forging operation, a solid cylindrical piece of 304 stainless steel having 100 mm </a:t>
            </a:r>
            <a:r>
              <a:rPr lang="en-US" dirty="0" err="1"/>
              <a:t>dia</a:t>
            </a:r>
            <a:r>
              <a:rPr lang="en-US" dirty="0"/>
              <a:t> x 72 mm height is reduced in the height to 60 mm at room temperature. Assuming the coefficient of friction as 0.22 and the flow stress for this material at the required true strain as 1000 MPa, calculate the forging force at the end of stroke.</a:t>
            </a:r>
          </a:p>
          <a:p>
            <a:endParaRPr lang="en-US" dirty="0"/>
          </a:p>
        </p:txBody>
      </p:sp>
      <p:sp>
        <p:nvSpPr>
          <p:cNvPr id="4" name="Date Placeholder 3"/>
          <p:cNvSpPr>
            <a:spLocks noGrp="1"/>
          </p:cNvSpPr>
          <p:nvPr>
            <p:ph type="dt" sz="half" idx="10"/>
          </p:nvPr>
        </p:nvSpPr>
        <p:spPr/>
        <p:txBody>
          <a:bodyPr/>
          <a:lstStyle/>
          <a:p>
            <a:pPr>
              <a:defRPr/>
            </a:pPr>
            <a:fld id="{316C98F5-69F3-47E2-8F57-A85BFE5C33AE}" type="datetime1">
              <a:rPr lang="en-US" smtClean="0">
                <a:solidFill>
                  <a:srgbClr val="800000"/>
                </a:solidFill>
              </a:rPr>
              <a:pPr>
                <a:defRPr/>
              </a:pPr>
              <a:t>4/23/2020</a:t>
            </a:fld>
            <a:endParaRPr lang="en-US">
              <a:solidFill>
                <a:srgbClr val="800000"/>
              </a:solidFill>
            </a:endParaRPr>
          </a:p>
        </p:txBody>
      </p:sp>
      <p:sp>
        <p:nvSpPr>
          <p:cNvPr id="5" name="Slide Number Placeholder 4"/>
          <p:cNvSpPr>
            <a:spLocks noGrp="1"/>
          </p:cNvSpPr>
          <p:nvPr>
            <p:ph type="sldNum" sz="quarter" idx="12"/>
          </p:nvPr>
        </p:nvSpPr>
        <p:spPr/>
        <p:txBody>
          <a:bodyPr/>
          <a:lstStyle/>
          <a:p>
            <a:pPr>
              <a:defRPr/>
            </a:pPr>
            <a:fld id="{F1E7734F-F7B9-413E-8A37-41AB5C1EA93D}" type="slidenum">
              <a:rPr lang="en-US" smtClean="0">
                <a:solidFill>
                  <a:srgbClr val="800000"/>
                </a:solidFill>
              </a:rPr>
              <a:pPr>
                <a:defRPr/>
              </a:pPr>
              <a:t>36</a:t>
            </a:fld>
            <a:endParaRPr lang="en-US">
              <a:solidFill>
                <a:srgbClr val="800000"/>
              </a:solidFill>
            </a:endParaRPr>
          </a:p>
        </p:txBody>
      </p:sp>
    </p:spTree>
    <p:extLst>
      <p:ext uri="{BB962C8B-B14F-4D97-AF65-F5344CB8AC3E}">
        <p14:creationId xmlns:p14="http://schemas.microsoft.com/office/powerpoint/2010/main" val="203443186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Forging …cont’d</a:t>
            </a:r>
          </a:p>
        </p:txBody>
      </p:sp>
      <p:sp>
        <p:nvSpPr>
          <p:cNvPr id="3" name="Subtitle 2"/>
          <p:cNvSpPr>
            <a:spLocks noGrp="1"/>
          </p:cNvSpPr>
          <p:nvPr>
            <p:ph type="subTitle" idx="1"/>
          </p:nvPr>
        </p:nvSpPr>
        <p:spPr>
          <a:xfrm>
            <a:off x="1100667" y="2514600"/>
            <a:ext cx="7569199" cy="3143250"/>
          </a:xfrm>
        </p:spPr>
        <p:txBody>
          <a:bodyPr/>
          <a:lstStyle/>
          <a:p>
            <a:pPr marL="383381" indent="-383381" algn="just">
              <a:buFont typeface="Wingdings" pitchFamily="2" charset="2"/>
              <a:buChar char="Ø"/>
            </a:pPr>
            <a:r>
              <a:rPr lang="en-US" altLang="zh-TW" dirty="0" smtClean="0"/>
              <a:t>Today, forging is an important industrial process used to make a variety of high-strength components for automotive, aerospace, and other applications. </a:t>
            </a:r>
          </a:p>
          <a:p>
            <a:pPr marL="383381" indent="-383381" algn="just">
              <a:buFont typeface="Wingdings" pitchFamily="2" charset="2"/>
              <a:buChar char="Ø"/>
            </a:pPr>
            <a:r>
              <a:rPr lang="en-US" altLang="zh-TW" dirty="0" smtClean="0"/>
              <a:t>These components include engine crankshafts and connecting rods, gears, aircraft structural components, and jet engine turbine parts. </a:t>
            </a:r>
          </a:p>
          <a:p>
            <a:pPr marL="383381" indent="-383381" algn="just">
              <a:buFont typeface="Wingdings" pitchFamily="2" charset="2"/>
              <a:buChar char="Ø"/>
            </a:pPr>
            <a:r>
              <a:rPr lang="en-US" altLang="zh-TW" dirty="0" smtClean="0"/>
              <a:t>In addition, steel and other basic metals industries use forging to establish the basic form of large components that are subsequently machined to final shape and dimensions.</a:t>
            </a:r>
            <a:endParaRPr lang="en-US" altLang="zh-TW" dirty="0"/>
          </a:p>
        </p:txBody>
      </p:sp>
      <p:sp>
        <p:nvSpPr>
          <p:cNvPr id="4" name="Date Placeholder 3"/>
          <p:cNvSpPr>
            <a:spLocks noGrp="1"/>
          </p:cNvSpPr>
          <p:nvPr>
            <p:ph type="dt" sz="half" idx="10"/>
          </p:nvPr>
        </p:nvSpPr>
        <p:spPr/>
        <p:txBody>
          <a:bodyPr/>
          <a:lstStyle/>
          <a:p>
            <a:pPr>
              <a:defRPr/>
            </a:pPr>
            <a:fld id="{16ED7450-6C46-4979-AFF1-B16512A0606D}"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4</a:t>
            </a:fld>
            <a:endParaRPr lang="en-US" dirty="0">
              <a:solidFill>
                <a:srgbClr val="800000"/>
              </a:solidFill>
            </a:endParaRPr>
          </a:p>
        </p:txBody>
      </p:sp>
    </p:spTree>
    <p:extLst>
      <p:ext uri="{BB962C8B-B14F-4D97-AF65-F5344CB8AC3E}">
        <p14:creationId xmlns:p14="http://schemas.microsoft.com/office/powerpoint/2010/main" val="21463794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t>
            </a:r>
            <a:endParaRPr lang="en-US" dirty="0"/>
          </a:p>
        </p:txBody>
      </p:sp>
      <p:pic>
        <p:nvPicPr>
          <p:cNvPr id="4" name="Content Placeholder 3"/>
          <p:cNvPicPr>
            <a:picLocks noGrp="1" noChangeAspect="1" noChangeArrowheads="1"/>
          </p:cNvPicPr>
          <p:nvPr>
            <p:ph idx="1"/>
          </p:nvPr>
        </p:nvPicPr>
        <p:blipFill>
          <a:blip r:embed="rId2"/>
          <a:srcRect/>
          <a:stretch>
            <a:fillRect/>
          </a:stretch>
        </p:blipFill>
        <p:spPr bwMode="auto">
          <a:xfrm>
            <a:off x="1437217" y="2059517"/>
            <a:ext cx="3591983" cy="3198283"/>
          </a:xfrm>
          <a:prstGeom prst="rect">
            <a:avLst/>
          </a:prstGeom>
          <a:noFill/>
          <a:ln w="9525">
            <a:noFill/>
            <a:miter lim="800000"/>
            <a:headEnd/>
            <a:tailEnd/>
          </a:ln>
        </p:spPr>
      </p:pic>
      <p:pic>
        <p:nvPicPr>
          <p:cNvPr id="5" name="Picture 8"/>
          <p:cNvPicPr>
            <a:picLocks noChangeAspect="1" noChangeArrowheads="1"/>
          </p:cNvPicPr>
          <p:nvPr/>
        </p:nvPicPr>
        <p:blipFill>
          <a:blip r:embed="rId3"/>
          <a:srcRect/>
          <a:stretch>
            <a:fillRect/>
          </a:stretch>
        </p:blipFill>
        <p:spPr bwMode="auto">
          <a:xfrm>
            <a:off x="5029200" y="2059516"/>
            <a:ext cx="3361267" cy="3198284"/>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D49EE11F-D8B2-4CF4-986D-FEC38D78FD2F}" type="datetime1">
              <a:rPr lang="en-US" smtClean="0">
                <a:solidFill>
                  <a:prstClr val="black"/>
                </a:solidFill>
              </a:rPr>
              <a:t>4/23/2020</a:t>
            </a:fld>
            <a:endParaRPr lang="en-US">
              <a:solidFill>
                <a:prstClr val="black"/>
              </a:solidFill>
            </a:endParaRPr>
          </a:p>
        </p:txBody>
      </p:sp>
      <p:sp>
        <p:nvSpPr>
          <p:cNvPr id="6" name="Slide Number Placeholder 5"/>
          <p:cNvSpPr>
            <a:spLocks noGrp="1"/>
          </p:cNvSpPr>
          <p:nvPr>
            <p:ph type="sldNum" sz="quarter" idx="12"/>
          </p:nvPr>
        </p:nvSpPr>
        <p:spPr/>
        <p:txBody>
          <a:bodyPr/>
          <a:lstStyle/>
          <a:p>
            <a:fld id="{87BACEF3-8991-428D-9634-EDF53AE7D43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7358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 Types of forging processes 	</a:t>
            </a:r>
          </a:p>
        </p:txBody>
      </p:sp>
      <p:sp>
        <p:nvSpPr>
          <p:cNvPr id="3" name="Subtitle 2"/>
          <p:cNvSpPr>
            <a:spLocks noGrp="1"/>
          </p:cNvSpPr>
          <p:nvPr>
            <p:ph type="subTitle" idx="1"/>
          </p:nvPr>
        </p:nvSpPr>
        <p:spPr>
          <a:xfrm>
            <a:off x="1075267" y="2514600"/>
            <a:ext cx="7603067" cy="3143250"/>
          </a:xfrm>
        </p:spPr>
        <p:txBody>
          <a:bodyPr/>
          <a:lstStyle/>
          <a:p>
            <a:pPr marL="383381" indent="-383381" algn="l">
              <a:buFont typeface="Wingdings" pitchFamily="2" charset="2"/>
              <a:buChar char="Ø"/>
            </a:pPr>
            <a:r>
              <a:rPr lang="en-US" altLang="zh-TW" sz="2800" dirty="0"/>
              <a:t>Forging is carried out in many different ways</a:t>
            </a:r>
          </a:p>
          <a:p>
            <a:pPr marL="385763" indent="-385763" algn="l">
              <a:buFont typeface="+mj-lt"/>
              <a:buAutoNum type="arabicPeriod"/>
            </a:pPr>
            <a:r>
              <a:rPr lang="en-GB" altLang="zh-TW" sz="2800" dirty="0"/>
              <a:t>Based on working temperature:</a:t>
            </a:r>
            <a:endParaRPr lang="en-US" altLang="zh-TW" sz="2800" dirty="0"/>
          </a:p>
          <a:p>
            <a:pPr marL="1034654" indent="-291704" algn="l">
              <a:buFont typeface="Arial" pitchFamily="34" charset="0"/>
              <a:buChar char="•"/>
            </a:pPr>
            <a:r>
              <a:rPr lang="en-US" altLang="zh-TW" sz="2800" dirty="0"/>
              <a:t>Cold forging </a:t>
            </a:r>
          </a:p>
          <a:p>
            <a:pPr marL="1034654" indent="-291704" algn="l">
              <a:buFont typeface="Arial" pitchFamily="34" charset="0"/>
              <a:buChar char="•"/>
            </a:pPr>
            <a:r>
              <a:rPr lang="en-US" altLang="zh-TW" sz="2800" dirty="0"/>
              <a:t>Warm forging </a:t>
            </a:r>
          </a:p>
          <a:p>
            <a:pPr marL="1034654" indent="-291704" algn="l">
              <a:buFont typeface="Arial" pitchFamily="34" charset="0"/>
              <a:buChar char="•"/>
            </a:pPr>
            <a:r>
              <a:rPr lang="en-US" altLang="zh-TW" sz="2800" dirty="0"/>
              <a:t>Hot forging </a:t>
            </a:r>
          </a:p>
          <a:p>
            <a:pPr marL="385763" indent="-385763" algn="l">
              <a:buClr>
                <a:srgbClr val="003366"/>
              </a:buClr>
              <a:buFont typeface="+mj-lt"/>
              <a:buAutoNum type="arabicPeriod" startAt="2"/>
            </a:pPr>
            <a:r>
              <a:rPr lang="en-GB" altLang="zh-TW" sz="2800" dirty="0">
                <a:solidFill>
                  <a:srgbClr val="003366"/>
                </a:solidFill>
              </a:rPr>
              <a:t>Based on source of power</a:t>
            </a:r>
          </a:p>
          <a:p>
            <a:pPr marL="1034654" indent="-291704" algn="l">
              <a:buFont typeface="Arial" pitchFamily="34" charset="0"/>
              <a:buChar char="•"/>
            </a:pPr>
            <a:r>
              <a:rPr lang="en-GB" altLang="zh-TW" sz="2800" dirty="0"/>
              <a:t>forging hammer </a:t>
            </a:r>
            <a:r>
              <a:rPr lang="en-GB" altLang="zh-TW" sz="2800" dirty="0"/>
              <a:t>,Applied Impact load </a:t>
            </a:r>
            <a:endParaRPr lang="en-GB" altLang="zh-TW" sz="2800" dirty="0"/>
          </a:p>
          <a:p>
            <a:pPr marL="1034654" indent="-291704" algn="l">
              <a:buFont typeface="Arial" pitchFamily="34" charset="0"/>
              <a:buChar char="•"/>
            </a:pPr>
            <a:r>
              <a:rPr lang="en-GB" altLang="zh-TW" sz="2800" dirty="0"/>
              <a:t>forging press,</a:t>
            </a:r>
            <a:r>
              <a:rPr lang="en-GB" altLang="zh-TW" sz="2800" dirty="0"/>
              <a:t> Applied Gradual pressure </a:t>
            </a:r>
            <a:endParaRPr lang="en-US" altLang="zh-TW" sz="2800" dirty="0"/>
          </a:p>
          <a:p>
            <a:pPr marL="383381" indent="-383381" algn="l">
              <a:buClr>
                <a:srgbClr val="003366"/>
              </a:buClr>
              <a:buFont typeface="Wingdings" pitchFamily="2" charset="2"/>
              <a:buChar char="Ø"/>
            </a:pPr>
            <a:endParaRPr lang="en-US" altLang="zh-TW" sz="2100" dirty="0">
              <a:solidFill>
                <a:srgbClr val="003366"/>
              </a:solidFill>
            </a:endParaRPr>
          </a:p>
        </p:txBody>
      </p:sp>
      <p:sp>
        <p:nvSpPr>
          <p:cNvPr id="4" name="Date Placeholder 3"/>
          <p:cNvSpPr>
            <a:spLocks noGrp="1"/>
          </p:cNvSpPr>
          <p:nvPr>
            <p:ph type="dt" sz="half" idx="10"/>
          </p:nvPr>
        </p:nvSpPr>
        <p:spPr/>
        <p:txBody>
          <a:bodyPr/>
          <a:lstStyle/>
          <a:p>
            <a:pPr>
              <a:defRPr/>
            </a:pPr>
            <a:fld id="{302C9623-30F9-4970-B91E-C7490DF699AE}"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6</a:t>
            </a:fld>
            <a:endParaRPr lang="en-US" dirty="0">
              <a:solidFill>
                <a:srgbClr val="800000"/>
              </a:solidFill>
            </a:endParaRPr>
          </a:p>
        </p:txBody>
      </p:sp>
    </p:spTree>
    <p:extLst>
      <p:ext uri="{BB962C8B-B14F-4D97-AF65-F5344CB8AC3E}">
        <p14:creationId xmlns:p14="http://schemas.microsoft.com/office/powerpoint/2010/main" val="26711745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 Types of forging processes…cont’d 	</a:t>
            </a:r>
          </a:p>
        </p:txBody>
      </p:sp>
      <p:sp>
        <p:nvSpPr>
          <p:cNvPr id="3" name="Subtitle 2"/>
          <p:cNvSpPr>
            <a:spLocks noGrp="1"/>
          </p:cNvSpPr>
          <p:nvPr>
            <p:ph type="subTitle" idx="1"/>
          </p:nvPr>
        </p:nvSpPr>
        <p:spPr>
          <a:xfrm>
            <a:off x="1885951" y="2514600"/>
            <a:ext cx="5714999" cy="3143250"/>
          </a:xfrm>
        </p:spPr>
        <p:txBody>
          <a:bodyPr/>
          <a:lstStyle/>
          <a:p>
            <a:pPr marL="385763" indent="-385763" algn="l">
              <a:buFont typeface="+mj-lt"/>
              <a:buAutoNum type="arabicPeriod" startAt="3"/>
            </a:pPr>
            <a:endParaRPr lang="en-US" altLang="zh-TW" dirty="0" smtClean="0"/>
          </a:p>
          <a:p>
            <a:pPr marL="385763" indent="-385763" algn="l">
              <a:buFont typeface="+mj-lt"/>
              <a:buAutoNum type="arabicPeriod" startAt="3"/>
            </a:pPr>
            <a:r>
              <a:rPr lang="en-US" altLang="zh-TW" sz="3200" dirty="0" smtClean="0"/>
              <a:t>Based on the degree to which the flow of the work metal: </a:t>
            </a:r>
          </a:p>
          <a:p>
            <a:pPr marL="1034654" indent="-291704" algn="l">
              <a:buFont typeface="Arial" pitchFamily="34" charset="0"/>
              <a:buChar char="•"/>
            </a:pPr>
            <a:r>
              <a:rPr lang="en-GB" altLang="zh-TW" sz="3200" dirty="0" smtClean="0"/>
              <a:t>Open-die forging,</a:t>
            </a:r>
          </a:p>
          <a:p>
            <a:pPr marL="1034654" indent="-291704" algn="l">
              <a:buFont typeface="Arial" pitchFamily="34" charset="0"/>
              <a:buChar char="•"/>
            </a:pPr>
            <a:r>
              <a:rPr lang="en-US" altLang="zh-TW" sz="3200" dirty="0" smtClean="0"/>
              <a:t>Impression-die forging, and </a:t>
            </a:r>
          </a:p>
          <a:p>
            <a:pPr marL="1034654" indent="-291704" algn="l">
              <a:buFont typeface="Arial" pitchFamily="34" charset="0"/>
              <a:buChar char="•"/>
            </a:pPr>
            <a:r>
              <a:rPr lang="en-US" altLang="zh-TW" sz="3200" dirty="0" smtClean="0"/>
              <a:t> F</a:t>
            </a:r>
            <a:r>
              <a:rPr lang="en-GB" altLang="zh-TW" sz="3200" dirty="0" smtClean="0"/>
              <a:t>lash less forging.</a:t>
            </a:r>
            <a:endParaRPr lang="en-US" altLang="zh-TW" sz="3200" dirty="0" smtClean="0"/>
          </a:p>
          <a:p>
            <a:pPr marL="383381" indent="-383381" algn="l"/>
            <a:endParaRPr lang="en-US" altLang="zh-TW" sz="2100" dirty="0"/>
          </a:p>
        </p:txBody>
      </p:sp>
      <p:sp>
        <p:nvSpPr>
          <p:cNvPr id="4" name="Date Placeholder 3"/>
          <p:cNvSpPr>
            <a:spLocks noGrp="1"/>
          </p:cNvSpPr>
          <p:nvPr>
            <p:ph type="dt" sz="half" idx="10"/>
          </p:nvPr>
        </p:nvSpPr>
        <p:spPr/>
        <p:txBody>
          <a:bodyPr/>
          <a:lstStyle/>
          <a:p>
            <a:pPr>
              <a:defRPr/>
            </a:pPr>
            <a:fld id="{155E9ACD-FC16-4594-A5CA-580757FF87E6}"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7</a:t>
            </a:fld>
            <a:endParaRPr lang="en-US" dirty="0">
              <a:solidFill>
                <a:srgbClr val="800000"/>
              </a:solidFill>
            </a:endParaRPr>
          </a:p>
        </p:txBody>
      </p:sp>
    </p:spTree>
    <p:extLst>
      <p:ext uri="{BB962C8B-B14F-4D97-AF65-F5344CB8AC3E}">
        <p14:creationId xmlns:p14="http://schemas.microsoft.com/office/powerpoint/2010/main" val="105037488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 Types of forging processes…cont’d 	</a:t>
            </a:r>
          </a:p>
        </p:txBody>
      </p:sp>
      <p:sp>
        <p:nvSpPr>
          <p:cNvPr id="3" name="Subtitle 2"/>
          <p:cNvSpPr>
            <a:spLocks noGrp="1"/>
          </p:cNvSpPr>
          <p:nvPr>
            <p:ph type="subTitle" idx="1"/>
          </p:nvPr>
        </p:nvSpPr>
        <p:spPr>
          <a:xfrm>
            <a:off x="1885951" y="2514600"/>
            <a:ext cx="5714999" cy="3143250"/>
          </a:xfrm>
        </p:spPr>
        <p:txBody>
          <a:bodyPr/>
          <a:lstStyle/>
          <a:p>
            <a:pPr marL="385763" indent="-385763" algn="l">
              <a:buFont typeface="+mj-lt"/>
              <a:buAutoNum type="arabicPeriod" startAt="3"/>
            </a:pPr>
            <a:endParaRPr lang="en-US" altLang="zh-TW" dirty="0" smtClean="0"/>
          </a:p>
          <a:p>
            <a:pPr marL="383381" indent="-383381" algn="l"/>
            <a:endParaRPr lang="en-US" altLang="zh-TW" sz="2100" dirty="0"/>
          </a:p>
          <a:p>
            <a:pPr marL="383381" indent="-383381" algn="l"/>
            <a:endParaRPr lang="en-US" altLang="zh-TW" sz="2100" dirty="0"/>
          </a:p>
          <a:p>
            <a:pPr marL="383381" indent="-383381" algn="l"/>
            <a:endParaRPr lang="en-US" altLang="zh-TW" sz="2100" dirty="0"/>
          </a:p>
          <a:p>
            <a:pPr marL="383381" indent="-383381" algn="l"/>
            <a:endParaRPr lang="en-US" altLang="zh-TW" sz="2100" dirty="0"/>
          </a:p>
          <a:p>
            <a:pPr marL="383381" indent="-383381" algn="l"/>
            <a:endParaRPr lang="en-US" altLang="zh-TW" sz="2100" dirty="0"/>
          </a:p>
          <a:p>
            <a:pPr marL="383381" indent="-383381" algn="l"/>
            <a:endParaRPr lang="en-US" altLang="zh-TW" sz="2100" dirty="0"/>
          </a:p>
        </p:txBody>
      </p:sp>
      <p:sp>
        <p:nvSpPr>
          <p:cNvPr id="4" name="Date Placeholder 3"/>
          <p:cNvSpPr>
            <a:spLocks noGrp="1"/>
          </p:cNvSpPr>
          <p:nvPr>
            <p:ph type="dt" sz="half" idx="10"/>
          </p:nvPr>
        </p:nvSpPr>
        <p:spPr/>
        <p:txBody>
          <a:bodyPr/>
          <a:lstStyle/>
          <a:p>
            <a:pPr>
              <a:defRPr/>
            </a:pPr>
            <a:fld id="{27968585-AB9D-4021-9C94-FDB92F554870}"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8</a:t>
            </a:fld>
            <a:endParaRPr lang="en-US" dirty="0">
              <a:solidFill>
                <a:srgbClr val="800000"/>
              </a:solidFill>
            </a:endParaRPr>
          </a:p>
        </p:txBody>
      </p:sp>
      <p:pic>
        <p:nvPicPr>
          <p:cNvPr id="1027" name="Picture 3"/>
          <p:cNvPicPr>
            <a:picLocks noChangeAspect="1" noChangeArrowheads="1"/>
          </p:cNvPicPr>
          <p:nvPr/>
        </p:nvPicPr>
        <p:blipFill>
          <a:blip r:embed="rId2" cstate="print"/>
          <a:srcRect l="14356" t="26471"/>
          <a:stretch>
            <a:fillRect/>
          </a:stretch>
        </p:blipFill>
        <p:spPr bwMode="auto">
          <a:xfrm>
            <a:off x="3461415" y="5157788"/>
            <a:ext cx="3750469" cy="1428750"/>
          </a:xfrm>
          <a:prstGeom prst="rect">
            <a:avLst/>
          </a:prstGeom>
          <a:noFill/>
          <a:ln w="9525">
            <a:noFill/>
            <a:miter lim="800000"/>
            <a:headEnd/>
            <a:tailEnd/>
          </a:ln>
        </p:spPr>
      </p:pic>
      <p:pic>
        <p:nvPicPr>
          <p:cNvPr id="11" name="Picture 2"/>
          <p:cNvPicPr>
            <a:picLocks noChangeAspect="1" noChangeArrowheads="1"/>
          </p:cNvPicPr>
          <p:nvPr/>
        </p:nvPicPr>
        <p:blipFill>
          <a:blip r:embed="rId3" cstate="print"/>
          <a:srcRect l="36749" t="32092"/>
          <a:stretch>
            <a:fillRect/>
          </a:stretch>
        </p:blipFill>
        <p:spPr bwMode="auto">
          <a:xfrm>
            <a:off x="3710189" y="2991570"/>
            <a:ext cx="2557463" cy="169306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20513" t="14508"/>
          <a:stretch>
            <a:fillRect/>
          </a:stretch>
        </p:blipFill>
        <p:spPr bwMode="auto">
          <a:xfrm>
            <a:off x="6593681" y="2621758"/>
            <a:ext cx="2214563" cy="2357438"/>
          </a:xfrm>
          <a:prstGeom prst="rect">
            <a:avLst/>
          </a:prstGeom>
          <a:noFill/>
          <a:ln w="9525">
            <a:noFill/>
            <a:miter lim="800000"/>
            <a:headEnd/>
            <a:tailEnd/>
          </a:ln>
        </p:spPr>
      </p:pic>
      <p:sp>
        <p:nvSpPr>
          <p:cNvPr id="13" name="Rectangle 12"/>
          <p:cNvSpPr/>
          <p:nvPr/>
        </p:nvSpPr>
        <p:spPr>
          <a:xfrm>
            <a:off x="791582" y="2991570"/>
            <a:ext cx="2613819" cy="2677656"/>
          </a:xfrm>
          <a:prstGeom prst="rect">
            <a:avLst/>
          </a:prstGeom>
          <a:solidFill>
            <a:schemeClr val="bg1"/>
          </a:solidFill>
        </p:spPr>
        <p:txBody>
          <a:bodyPr wrap="square">
            <a:spAutoFit/>
          </a:bodyPr>
          <a:lstStyle/>
          <a:p>
            <a:pPr algn="ctr"/>
            <a:r>
              <a:rPr lang="en-US" altLang="zh-TW" sz="2400" dirty="0">
                <a:solidFill>
                  <a:srgbClr val="003366"/>
                </a:solidFill>
              </a:rPr>
              <a:t>Fig. 5</a:t>
            </a:r>
            <a:r>
              <a:rPr lang="en-US" altLang="zh-TW" sz="2400" dirty="0">
                <a:solidFill>
                  <a:srgbClr val="003366"/>
                </a:solidFill>
              </a:rPr>
              <a:t>.1 </a:t>
            </a:r>
            <a:r>
              <a:rPr lang="en-US" altLang="zh-TW" sz="2400" dirty="0">
                <a:solidFill>
                  <a:srgbClr val="003366"/>
                </a:solidFill>
              </a:rPr>
              <a:t>Three types of forging operation: (a) open-die forging, (b) impression-die forging, and (c) </a:t>
            </a:r>
            <a:r>
              <a:rPr lang="en-US" altLang="zh-TW" sz="2400" dirty="0" err="1">
                <a:solidFill>
                  <a:srgbClr val="003366"/>
                </a:solidFill>
              </a:rPr>
              <a:t>flashless</a:t>
            </a:r>
            <a:r>
              <a:rPr lang="en-US" altLang="zh-TW" sz="2400" dirty="0">
                <a:solidFill>
                  <a:srgbClr val="003366"/>
                </a:solidFill>
              </a:rPr>
              <a:t> forging.</a:t>
            </a:r>
            <a:endParaRPr lang="zh-TW" altLang="en-US" sz="2400" dirty="0">
              <a:solidFill>
                <a:srgbClr val="003366"/>
              </a:solidFill>
            </a:endParaRPr>
          </a:p>
        </p:txBody>
      </p:sp>
    </p:spTree>
    <p:extLst>
      <p:ext uri="{BB962C8B-B14F-4D97-AF65-F5344CB8AC3E}">
        <p14:creationId xmlns:p14="http://schemas.microsoft.com/office/powerpoint/2010/main" val="1715252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zh-TW" b="1" dirty="0" smtClean="0">
                <a:solidFill>
                  <a:srgbClr val="3333CC"/>
                </a:solidFill>
              </a:rPr>
              <a:t>1. Open-die forging 	</a:t>
            </a:r>
          </a:p>
        </p:txBody>
      </p:sp>
      <p:sp>
        <p:nvSpPr>
          <p:cNvPr id="3" name="Subtitle 2"/>
          <p:cNvSpPr>
            <a:spLocks noGrp="1"/>
          </p:cNvSpPr>
          <p:nvPr>
            <p:ph type="subTitle" idx="1"/>
          </p:nvPr>
        </p:nvSpPr>
        <p:spPr>
          <a:xfrm>
            <a:off x="1169989" y="2743200"/>
            <a:ext cx="7567611" cy="2971800"/>
          </a:xfrm>
        </p:spPr>
        <p:txBody>
          <a:bodyPr/>
          <a:lstStyle/>
          <a:p>
            <a:pPr marL="385763" indent="-385763" algn="just">
              <a:buFont typeface="Wingdings" pitchFamily="2" charset="2"/>
              <a:buChar char="Ø"/>
            </a:pPr>
            <a:r>
              <a:rPr lang="en-US" altLang="zh-TW" sz="2800" dirty="0"/>
              <a:t>The work is compressed between two flat (or almost flat) dies, thus allowing the metal to flow without constraint in a lateral direction relative to the die surfaces.</a:t>
            </a:r>
          </a:p>
          <a:p>
            <a:pPr marL="385763" indent="-385763" algn="just">
              <a:buFont typeface="Wingdings" pitchFamily="2" charset="2"/>
              <a:buChar char="Ø"/>
            </a:pPr>
            <a:r>
              <a:rPr lang="en-US" altLang="zh-TW" sz="2800" dirty="0"/>
              <a:t>The simplest case of open-die forging involves compression of a work part of cylindrical cross section between two flat dies, much in the manner of a compression test.</a:t>
            </a:r>
          </a:p>
        </p:txBody>
      </p:sp>
      <p:sp>
        <p:nvSpPr>
          <p:cNvPr id="4" name="Date Placeholder 3"/>
          <p:cNvSpPr>
            <a:spLocks noGrp="1"/>
          </p:cNvSpPr>
          <p:nvPr>
            <p:ph type="dt" sz="half" idx="10"/>
          </p:nvPr>
        </p:nvSpPr>
        <p:spPr/>
        <p:txBody>
          <a:bodyPr/>
          <a:lstStyle/>
          <a:p>
            <a:pPr>
              <a:defRPr/>
            </a:pPr>
            <a:fld id="{B2FB7A5C-50AC-4402-8AE6-D84F7D105FEF}" type="datetime1">
              <a:rPr lang="en-US" smtClean="0">
                <a:solidFill>
                  <a:srgbClr val="800000"/>
                </a:solidFill>
              </a:rPr>
              <a:t>4/23/2020</a:t>
            </a:fld>
            <a:endParaRPr lang="en-US" dirty="0">
              <a:solidFill>
                <a:srgbClr val="800000"/>
              </a:solidFill>
            </a:endParaRPr>
          </a:p>
        </p:txBody>
      </p:sp>
      <p:sp>
        <p:nvSpPr>
          <p:cNvPr id="6" name="Slide Number Placeholder 5"/>
          <p:cNvSpPr>
            <a:spLocks noGrp="1"/>
          </p:cNvSpPr>
          <p:nvPr>
            <p:ph type="sldNum" sz="quarter" idx="12"/>
          </p:nvPr>
        </p:nvSpPr>
        <p:spPr/>
        <p:txBody>
          <a:bodyPr/>
          <a:lstStyle/>
          <a:p>
            <a:pPr>
              <a:defRPr/>
            </a:pPr>
            <a:fld id="{F2BDF1DF-F3C8-4117-A5F6-E0DD75BB5D3C}" type="slidenum">
              <a:rPr lang="en-US" smtClean="0">
                <a:solidFill>
                  <a:srgbClr val="800000"/>
                </a:solidFill>
              </a:rPr>
              <a:pPr>
                <a:defRPr/>
              </a:pPr>
              <a:t>9</a:t>
            </a:fld>
            <a:endParaRPr lang="en-US" dirty="0">
              <a:solidFill>
                <a:srgbClr val="800000"/>
              </a:solidFill>
            </a:endParaRPr>
          </a:p>
        </p:txBody>
      </p:sp>
    </p:spTree>
    <p:extLst>
      <p:ext uri="{BB962C8B-B14F-4D97-AF65-F5344CB8AC3E}">
        <p14:creationId xmlns:p14="http://schemas.microsoft.com/office/powerpoint/2010/main" val="1515825448"/>
      </p:ext>
    </p:extLst>
  </p:cSld>
  <p:clrMapOvr>
    <a:masterClrMapping/>
  </p:clrMapOvr>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TEDGE">
  <a:themeElements>
    <a:clrScheme name="STRT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STRTEDG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STRT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STRT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STRT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STRT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MfgBookTemplateb">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gBookTemplate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Template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Template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Template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Templat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Templat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Templat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fgBookTemplateb">
  <a:themeElements>
    <a:clrScheme name="">
      <a:dk1>
        <a:srgbClr val="000000"/>
      </a:dk1>
      <a:lt1>
        <a:srgbClr val="FFFFFF"/>
      </a:lt1>
      <a:dk2>
        <a:srgbClr val="003399"/>
      </a:dk2>
      <a:lt2>
        <a:srgbClr val="FFCC00"/>
      </a:lt2>
      <a:accent1>
        <a:srgbClr val="FF9900"/>
      </a:accent1>
      <a:accent2>
        <a:srgbClr val="00FFFF"/>
      </a:accent2>
      <a:accent3>
        <a:srgbClr val="AAADCA"/>
      </a:accent3>
      <a:accent4>
        <a:srgbClr val="DADADA"/>
      </a:accent4>
      <a:accent5>
        <a:srgbClr val="FFCAAA"/>
      </a:accent5>
      <a:accent6>
        <a:srgbClr val="00E7E7"/>
      </a:accent6>
      <a:hlink>
        <a:srgbClr val="FF0000"/>
      </a:hlink>
      <a:folHlink>
        <a:srgbClr val="969696"/>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fgBookTemplate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fgBookTemplate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fgBookTemplate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fgBookTemplate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fgBookTemplate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fgBookTemplate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fgBookTemplate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TotalTime>
  <Words>2297</Words>
  <Application>Microsoft Office PowerPoint</Application>
  <PresentationFormat>On-screen Show (4:3)</PresentationFormat>
  <Paragraphs>256</Paragraphs>
  <Slides>36</Slides>
  <Notes>1</Notes>
  <HiddenSlides>0</HiddenSlides>
  <MMClips>0</MMClips>
  <ScaleCrop>false</ScaleCrop>
  <HeadingPairs>
    <vt:vector size="8" baseType="variant">
      <vt:variant>
        <vt:lpstr>Fonts Used</vt:lpstr>
      </vt:variant>
      <vt:variant>
        <vt:i4>11</vt:i4>
      </vt:variant>
      <vt:variant>
        <vt:lpstr>Theme</vt:lpstr>
      </vt:variant>
      <vt:variant>
        <vt:i4>4</vt:i4>
      </vt:variant>
      <vt:variant>
        <vt:lpstr>Embedded OLE Servers</vt:lpstr>
      </vt:variant>
      <vt:variant>
        <vt:i4>2</vt:i4>
      </vt:variant>
      <vt:variant>
        <vt:lpstr>Slide Titles</vt:lpstr>
      </vt:variant>
      <vt:variant>
        <vt:i4>36</vt:i4>
      </vt:variant>
    </vt:vector>
  </HeadingPairs>
  <TitlesOfParts>
    <vt:vector size="53" baseType="lpstr">
      <vt:lpstr>Arial</vt:lpstr>
      <vt:lpstr>Book Antiqua</vt:lpstr>
      <vt:lpstr>Calibri</vt:lpstr>
      <vt:lpstr>Lucida Sans Unicode</vt:lpstr>
      <vt:lpstr>Rockwell</vt:lpstr>
      <vt:lpstr>Symbol</vt:lpstr>
      <vt:lpstr>Times New Roman</vt:lpstr>
      <vt:lpstr>Verdana</vt:lpstr>
      <vt:lpstr>Wingdings</vt:lpstr>
      <vt:lpstr>Wingdings 2</vt:lpstr>
      <vt:lpstr>Wingdings 3</vt:lpstr>
      <vt:lpstr>STRTEDGE</vt:lpstr>
      <vt:lpstr>Concourse</vt:lpstr>
      <vt:lpstr>MfgBookTemplateb</vt:lpstr>
      <vt:lpstr>1_MfgBookTemplateb</vt:lpstr>
      <vt:lpstr>MathType 7.0 Equation</vt:lpstr>
      <vt:lpstr>Equation</vt:lpstr>
      <vt:lpstr>UNIVERSITY OF GONDAR     SCHOOL OF MECHANICAL AND INDUSTRIAL ENGINEERING    </vt:lpstr>
      <vt:lpstr>PowerPoint Presentation</vt:lpstr>
      <vt:lpstr>Forging </vt:lpstr>
      <vt:lpstr>Forging …cont’d</vt:lpstr>
      <vt:lpstr>Cont…</vt:lpstr>
      <vt:lpstr> Types of forging processes  </vt:lpstr>
      <vt:lpstr> Types of forging processes…cont’d  </vt:lpstr>
      <vt:lpstr> Types of forging processes…cont’d  </vt:lpstr>
      <vt:lpstr>1. Open-die forging  </vt:lpstr>
      <vt:lpstr>Open-die forging…cont’d  </vt:lpstr>
      <vt:lpstr>Open-die forging…cont’d  </vt:lpstr>
      <vt:lpstr>Open-die forging …cont’d </vt:lpstr>
      <vt:lpstr>Open-die forging…cont’d  </vt:lpstr>
      <vt:lpstr>Open-die forging…cont’d  </vt:lpstr>
      <vt:lpstr>Open-die forging…cont’d  </vt:lpstr>
      <vt:lpstr>Open-die forging…cont’d  </vt:lpstr>
      <vt:lpstr>Open-die forging…cont’d  </vt:lpstr>
      <vt:lpstr>Open-die forging…cont’d  </vt:lpstr>
      <vt:lpstr>Open-die forging…cont’d  </vt:lpstr>
      <vt:lpstr>Open-die forging …cont’d </vt:lpstr>
      <vt:lpstr>2. Impression-die forging </vt:lpstr>
      <vt:lpstr>Impression-die forging…cont’d</vt:lpstr>
      <vt:lpstr>Impression-die forging…cont’d</vt:lpstr>
      <vt:lpstr>Impression-die forging…cont’d</vt:lpstr>
      <vt:lpstr>Impression-die forging …cont’d</vt:lpstr>
      <vt:lpstr>3.Flashless forging  </vt:lpstr>
      <vt:lpstr>Flashless forging…cont’d  </vt:lpstr>
      <vt:lpstr>Flashless forging …cont’d </vt:lpstr>
      <vt:lpstr>Flashless forging…cont’d  </vt:lpstr>
      <vt:lpstr>Flashless forging …cont’d </vt:lpstr>
      <vt:lpstr>           Advantages of Forging</vt:lpstr>
      <vt:lpstr>Disadvantages of Forging</vt:lpstr>
      <vt:lpstr>Applications of Forging</vt:lpstr>
      <vt:lpstr>Cont…</vt:lpstr>
      <vt:lpstr>Example1</vt:lpstr>
      <vt:lpstr>Example 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Forging </dc:title>
  <dc:creator>PC</dc:creator>
  <cp:lastModifiedBy>PC</cp:lastModifiedBy>
  <cp:revision>34</cp:revision>
  <dcterms:created xsi:type="dcterms:W3CDTF">2019-03-20T17:59:59Z</dcterms:created>
  <dcterms:modified xsi:type="dcterms:W3CDTF">2020-04-23T11:09:38Z</dcterms:modified>
</cp:coreProperties>
</file>