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0" r:id="rId3"/>
  </p:sldMasterIdLst>
  <p:notesMasterIdLst>
    <p:notesMasterId r:id="rId26"/>
  </p:notesMasterIdLst>
  <p:sldIdLst>
    <p:sldId id="301" r:id="rId4"/>
    <p:sldId id="302" r:id="rId5"/>
    <p:sldId id="318" r:id="rId6"/>
    <p:sldId id="323" r:id="rId7"/>
    <p:sldId id="356" r:id="rId8"/>
    <p:sldId id="355" r:id="rId9"/>
    <p:sldId id="354" r:id="rId10"/>
    <p:sldId id="353" r:id="rId11"/>
    <p:sldId id="359" r:id="rId12"/>
    <p:sldId id="352" r:id="rId13"/>
    <p:sldId id="351" r:id="rId14"/>
    <p:sldId id="357" r:id="rId15"/>
    <p:sldId id="358" r:id="rId16"/>
    <p:sldId id="348" r:id="rId17"/>
    <p:sldId id="361" r:id="rId18"/>
    <p:sldId id="362" r:id="rId19"/>
    <p:sldId id="328" r:id="rId20"/>
    <p:sldId id="360" r:id="rId21"/>
    <p:sldId id="345" r:id="rId22"/>
    <p:sldId id="346" r:id="rId23"/>
    <p:sldId id="344" r:id="rId24"/>
    <p:sldId id="3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4" d="100"/>
          <a:sy n="74" d="100"/>
        </p:scale>
        <p:origin x="1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2F651-2FBD-42C3-9A27-09BDF4342AD3}" type="datetimeFigureOut">
              <a:rPr lang="en-US" smtClean="0"/>
              <a:t>4/23/2020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8EB6-8C6B-4180-AE4D-45A5C4BC685D}" type="slidenum">
              <a:rPr lang="en-US" smtClean="0"/>
              <a:t>‹#›</a:t>
            </a:fld>
            <a:endParaRPr lang="en-US"/>
          </a:p>
        </p:txBody>
      </p:sp>
    </p:spTree>
    <p:extLst>
      <p:ext uri="{BB962C8B-B14F-4D97-AF65-F5344CB8AC3E}">
        <p14:creationId xmlns:p14="http://schemas.microsoft.com/office/powerpoint/2010/main" val="33271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solidFill>
                  <a:srgbClr val="000000"/>
                </a:solidFill>
                <a:latin typeface="Times New Roman" panose="02020603050405020304" pitchFamily="18" charset="0"/>
              </a:rPr>
              <a:t>Dr.AdelFathy</a:t>
            </a:r>
          </a:p>
        </p:txBody>
      </p:sp>
      <p:sp>
        <p:nvSpPr>
          <p:cNvPr id="7475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solidFill>
                  <a:srgbClr val="000000"/>
                </a:solidFill>
                <a:latin typeface="Times New Roman" panose="02020603050405020304" pitchFamily="18" charset="0"/>
              </a:rPr>
              <a:t>Dr. Adel Fathy </a:t>
            </a:r>
          </a:p>
        </p:txBody>
      </p:sp>
      <p:sp>
        <p:nvSpPr>
          <p:cNvPr id="747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DED2DC-5FA4-405C-9F4F-D7B9FDCE0DAC}" type="slidenum">
              <a:rPr lang="ar-SA" altLang="en-US" smtClean="0">
                <a:solidFill>
                  <a:srgbClr val="000000"/>
                </a:solidFill>
                <a:latin typeface="Times New Roman" panose="02020603050405020304" pitchFamily="18" charset="0"/>
              </a:rPr>
              <a:pPr>
                <a:spcBef>
                  <a:spcPct val="0"/>
                </a:spcBef>
              </a:pPr>
              <a:t>2</a:t>
            </a:fld>
            <a:endParaRPr lang="en-US" altLang="en-US" smtClean="0">
              <a:solidFill>
                <a:srgbClr val="000000"/>
              </a:solidFill>
              <a:latin typeface="Times New Roman" panose="02020603050405020304" pitchFamily="18" charset="0"/>
            </a:endParaRPr>
          </a:p>
        </p:txBody>
      </p:sp>
      <p:sp>
        <p:nvSpPr>
          <p:cNvPr id="7475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190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1" y="68265"/>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grpSp>
      </p:grpSp>
      <p:sp>
        <p:nvSpPr>
          <p:cNvPr id="105" name="Rectangle 220"/>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US" sz="1350">
              <a:solidFill>
                <a:srgbClr val="003366"/>
              </a:solidFill>
            </a:endParaRPr>
          </a:p>
        </p:txBody>
      </p:sp>
      <p:sp>
        <p:nvSpPr>
          <p:cNvPr id="106" name="Rectangle 219"/>
          <p:cNvSpPr>
            <a:spLocks noChangeArrowheads="1"/>
          </p:cNvSpPr>
          <p:nvPr/>
        </p:nvSpPr>
        <p:spPr bwMode="auto">
          <a:xfrm>
            <a:off x="1098551" y="862015"/>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US" sz="1350">
              <a:solidFill>
                <a:srgbClr val="003366"/>
              </a:solidFill>
            </a:endParaRPr>
          </a:p>
        </p:txBody>
      </p:sp>
      <p:sp>
        <p:nvSpPr>
          <p:cNvPr id="3175" name="Rectangle 103"/>
          <p:cNvSpPr>
            <a:spLocks noGrp="1" noChangeArrowheads="1"/>
          </p:cNvSpPr>
          <p:nvPr>
            <p:ph type="ctrTitle"/>
          </p:nvPr>
        </p:nvSpPr>
        <p:spPr>
          <a:xfrm>
            <a:off x="1169989" y="1046165"/>
            <a:ext cx="7380287" cy="1012825"/>
          </a:xfrm>
        </p:spPr>
        <p:txBody>
          <a:bodyPr/>
          <a:lstStyle>
            <a:lvl1pPr>
              <a:defRPr sz="3000"/>
            </a:lvl1pPr>
          </a:lstStyle>
          <a:p>
            <a:r>
              <a:rPr lang="en-US"/>
              <a:t>Click to edit Master title style</a:t>
            </a:r>
          </a:p>
        </p:txBody>
      </p:sp>
      <p:sp>
        <p:nvSpPr>
          <p:cNvPr id="3293" name="Rectangle 221"/>
          <p:cNvSpPr>
            <a:spLocks noGrp="1" noChangeArrowheads="1"/>
          </p:cNvSpPr>
          <p:nvPr>
            <p:ph type="subTitle" idx="1"/>
          </p:nvPr>
        </p:nvSpPr>
        <p:spPr>
          <a:xfrm>
            <a:off x="1566864" y="2693990"/>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5" y="6357938"/>
            <a:ext cx="1905000" cy="457200"/>
          </a:xfrm>
        </p:spPr>
        <p:txBody>
          <a:bodyPr/>
          <a:lstStyle>
            <a:lvl1pPr>
              <a:defRPr/>
            </a:lvl1pPr>
          </a:lstStyle>
          <a:p>
            <a:pPr>
              <a:defRPr/>
            </a:pPr>
            <a:fld id="{2BEE05F6-0B91-4623-B158-E4DDEB20EE32}" type="datetime1">
              <a:rPr lang="en-US" smtClean="0">
                <a:solidFill>
                  <a:srgbClr val="800000"/>
                </a:solidFill>
              </a:rPr>
              <a:t>4/23/2020</a:t>
            </a:fld>
            <a:endParaRPr lang="en-US">
              <a:solidFill>
                <a:srgbClr val="800000"/>
              </a:solidFill>
            </a:endParaRPr>
          </a:p>
        </p:txBody>
      </p:sp>
      <p:sp>
        <p:nvSpPr>
          <p:cNvPr id="108" name="Rectangle 106"/>
          <p:cNvSpPr>
            <a:spLocks noGrp="1" noChangeArrowheads="1"/>
          </p:cNvSpPr>
          <p:nvPr>
            <p:ph type="ftr" sz="quarter" idx="11"/>
          </p:nvPr>
        </p:nvSpPr>
        <p:spPr>
          <a:xfrm>
            <a:off x="3722688" y="6357938"/>
            <a:ext cx="2271712" cy="457200"/>
          </a:xfrm>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109" name="Rectangle 107"/>
          <p:cNvSpPr>
            <a:spLocks noGrp="1" noChangeArrowheads="1"/>
          </p:cNvSpPr>
          <p:nvPr>
            <p:ph type="sldNum" sz="quarter" idx="12"/>
          </p:nvPr>
        </p:nvSpPr>
        <p:spPr>
          <a:xfrm>
            <a:off x="6464301" y="6361113"/>
            <a:ext cx="1906588" cy="457200"/>
          </a:xfrm>
        </p:spPr>
        <p:txBody>
          <a:bodyPr/>
          <a:lstStyle>
            <a:lvl1pPr>
              <a:defRPr/>
            </a:lvl1pPr>
          </a:lstStyle>
          <a:p>
            <a:pPr>
              <a:defRPr/>
            </a:pPr>
            <a:fld id="{F2BDF1DF-F3C8-4117-A5F6-E0DD75BB5D3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21949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ADC40B-723D-4C3E-ABC9-A9819FBA8560}"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BD2B1-A08B-4A2F-AB0A-159C3435B02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7300659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6"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3C5DE0-3C3D-4A3A-B85F-2F99C82177D2}"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75771-3C47-4C18-98F1-97B017DF006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5028560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6"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618959A-3ABC-4915-A0DA-389273A4CA4E}"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299D82-AE29-4959-B553-E0B00D42179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051511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6" y="2214563"/>
            <a:ext cx="3902075" cy="3881437"/>
          </a:xfrm>
        </p:spPr>
        <p:txBody>
          <a:bodyPr/>
          <a:lstStyle/>
          <a:p>
            <a:pPr lvl="0"/>
            <a:endParaRPr lang="en-US" noProof="0" smtClean="0"/>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44B8F00-7EB0-40A0-BB9A-3E0562C06542}"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7C7891-7F9C-4A7B-B26A-22136F8A808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401893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6"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64100" y="2214565"/>
            <a:ext cx="3903663"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64100" y="4230688"/>
            <a:ext cx="3903663"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32FDD75-49F1-45CF-BE08-58336094D8FE}" type="datetime1">
              <a:rPr lang="en-US" smtClean="0">
                <a:solidFill>
                  <a:srgbClr val="800000"/>
                </a:solidFill>
              </a:rPr>
              <a:t>4/23/2020</a:t>
            </a:fld>
            <a:endParaRPr lang="en-US">
              <a:solidFill>
                <a:srgbClr val="8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632D3F8-68ED-4825-8F86-D06AE4A3ABC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5395409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0795135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596335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3462406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423578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949931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7734F-F7B9-413E-8A37-41AB5C1EA93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4473184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4755876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763958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3409410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658319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102738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5738659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40758045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6978024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863337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7079216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D6B9DA-3283-472D-BC10-5C8CCBBA020C}"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2B35F-D82D-4314-A841-DAA7CBB94153}"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1111331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83208329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5733357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3536037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7904407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61531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851475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4410476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645042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5369372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6" y="2214563"/>
            <a:ext cx="3902075" cy="3881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E96DF6B-4D72-4513-A5BF-EF81AE274B1D}"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09E8CC-ADEF-4CD8-85D4-5C43CCD53F5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73507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FDABD32-A5F5-4A10-B9A3-31C1EE9A2143}" type="datetime1">
              <a:rPr lang="en-US" smtClean="0">
                <a:solidFill>
                  <a:srgbClr val="800000"/>
                </a:solidFill>
              </a:rPr>
              <a:t>4/23/2020</a:t>
            </a:fld>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B4196B-11F0-4508-850D-3F3A3323BDF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9971069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677FF42-433B-48DB-B336-53E7B02080B1}" type="datetime1">
              <a:rPr lang="en-US" smtClean="0">
                <a:solidFill>
                  <a:srgbClr val="800000"/>
                </a:solidFill>
              </a:rPr>
              <a:t>4/23/2020</a:t>
            </a:fld>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DF142E-D02B-4922-9441-6910DC3D6C6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99432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904C18-CF09-46CF-B148-66F050814DE5}" type="datetime1">
              <a:rPr lang="en-US" smtClean="0">
                <a:solidFill>
                  <a:srgbClr val="800000"/>
                </a:solidFill>
              </a:rPr>
              <a:t>4/23/2020</a:t>
            </a:fld>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097D30-6BDA-4F34-8E6C-3A652C9B394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8264682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6D160-B10C-4053-8FA3-AE64E2402F4B}"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A466B1-AAF8-4D9B-B205-07217CB3E72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5433803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B585B39-8C8E-4DB2-B911-289400632541}"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563913-BB42-4DEF-8898-15124871C273}"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96613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25"/>
          <p:cNvGrpSpPr>
            <a:grpSpLocks/>
          </p:cNvGrpSpPr>
          <p:nvPr/>
        </p:nvGrpSpPr>
        <p:grpSpPr bwMode="auto">
          <a:xfrm>
            <a:off x="0" y="68265"/>
            <a:ext cx="8915400" cy="6713537"/>
            <a:chOff x="0" y="43"/>
            <a:chExt cx="5616" cy="4229"/>
          </a:xfrm>
        </p:grpSpPr>
        <p:grpSp>
          <p:nvGrpSpPr>
            <p:cNvPr id="3" name="Group 222"/>
            <p:cNvGrpSpPr>
              <a:grpSpLocks/>
            </p:cNvGrpSpPr>
            <p:nvPr userDrawn="1"/>
          </p:nvGrpSpPr>
          <p:grpSpPr bwMode="auto">
            <a:xfrm>
              <a:off x="0" y="43"/>
              <a:ext cx="408" cy="4229"/>
              <a:chOff x="0" y="43"/>
              <a:chExt cx="5760" cy="4229"/>
            </a:xfrm>
          </p:grpSpPr>
          <p:sp>
            <p:nvSpPr>
              <p:cNvPr id="1146" name="Line 122"/>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47" name="Line 123"/>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48" name="Line 124"/>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49" name="Line 125"/>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50" name="Line 126"/>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1" name="Line 127"/>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52" name="Line 128"/>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53" name="Line 129"/>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54" name="Line 130"/>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55" name="Line 131"/>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56" name="Line 132"/>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7" name="Line 133"/>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58" name="Line 134"/>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9" name="Line 135"/>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60" name="Line 136"/>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1" name="Line 137"/>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2" name="Line 138"/>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3" name="Line 139"/>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64" name="Line 140"/>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5" name="Line 141"/>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66" name="Line 142"/>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67" name="Line 143"/>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8" name="Line 144"/>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9" name="Line 145"/>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70" name="Line 146"/>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71" name="Line 147"/>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72" name="Line 148"/>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3" name="Line 149"/>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74" name="Line 150"/>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5" name="Line 151"/>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6" name="Line 152"/>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77" name="Line 153"/>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78" name="Line 154"/>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79" name="Line 155"/>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0" name="Line 156"/>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1" name="Line 157"/>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2" name="Line 158"/>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83" name="Line 159"/>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84" name="Line 160"/>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85" name="Line 161"/>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6" name="Line 162"/>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87" name="Line 163"/>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8" name="Line 164"/>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9" name="Line 165"/>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0" name="Line 166"/>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91" name="Line 167"/>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2" name="Line 168"/>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3" name="Line 169"/>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4" name="Line 170"/>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5" name="Line 171"/>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96" name="Line 172"/>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7" name="Line 173"/>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98" name="Line 174"/>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99" name="Line 175"/>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0" name="Line 176"/>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01" name="Line 177"/>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02" name="Line 178"/>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3" name="Line 179"/>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04" name="Line 180"/>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5" name="Line 181"/>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06" name="Line 182"/>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7" name="Line 183"/>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8" name="Line 184"/>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9" name="Line 185"/>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0" name="Line 186"/>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1" name="Line 187"/>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12" name="Line 188"/>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13" name="Line 189"/>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14" name="Line 190"/>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15" name="Line 191"/>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6" name="Line 192"/>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17" name="Line 193"/>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18" name="Line 194"/>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19" name="Line 195"/>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0" name="Line 196"/>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1" name="Line 197"/>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2" name="Line 198"/>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23" name="Line 199"/>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24" name="Line 200"/>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25" name="Line 201"/>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6" name="Line 202"/>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27" name="Line 203"/>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8" name="Line 204"/>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9" name="Line 205"/>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30" name="Line 206"/>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31" name="Line 207"/>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32" name="Line 208"/>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3" name="Line 209"/>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34" name="Line 210"/>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35" name="Line 211"/>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6" name="Line 212"/>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7" name="Line 213"/>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38" name="Line 214"/>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9" name="Line 215"/>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40" name="Line 216"/>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41" name="Line 217"/>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42" name="Line 218"/>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43" name="Line 219"/>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grpSp>
        <p:grpSp>
          <p:nvGrpSpPr>
            <p:cNvPr id="4" name="Group 224"/>
            <p:cNvGrpSpPr>
              <a:grpSpLocks/>
            </p:cNvGrpSpPr>
            <p:nvPr userDrawn="1"/>
          </p:nvGrpSpPr>
          <p:grpSpPr bwMode="auto">
            <a:xfrm>
              <a:off x="400" y="205"/>
              <a:ext cx="5216" cy="1123"/>
              <a:chOff x="400" y="205"/>
              <a:chExt cx="5216" cy="1123"/>
            </a:xfrm>
          </p:grpSpPr>
          <p:sp>
            <p:nvSpPr>
              <p:cNvPr id="1140" name="Rectangle 116"/>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sp>
            <p:nvSpPr>
              <p:cNvPr id="1136" name="Rectangle 112"/>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en-US" sz="1350">
                  <a:solidFill>
                    <a:srgbClr val="003366"/>
                  </a:solidFill>
                </a:endParaRPr>
              </a:p>
            </p:txBody>
          </p:sp>
          <p:sp>
            <p:nvSpPr>
              <p:cNvPr id="1141" name="Rectangle 117"/>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sp>
            <p:nvSpPr>
              <p:cNvPr id="1137" name="Rectangle 113"/>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en-US" sz="1350">
                  <a:solidFill>
                    <a:srgbClr val="003366"/>
                  </a:solidFill>
                </a:endParaRPr>
              </a:p>
            </p:txBody>
          </p:sp>
        </p:grpSp>
      </p:grpSp>
      <p:sp>
        <p:nvSpPr>
          <p:cNvPr id="10243" name="Rectangle 3"/>
          <p:cNvSpPr>
            <a:spLocks noGrp="1" noChangeArrowheads="1"/>
          </p:cNvSpPr>
          <p:nvPr>
            <p:ph type="body" idx="1"/>
          </p:nvPr>
        </p:nvSpPr>
        <p:spPr bwMode="auto">
          <a:xfrm>
            <a:off x="809626"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solidFill>
                  <a:schemeClr val="folHlink"/>
                </a:solidFill>
                <a:latin typeface="Times New Roman" charset="0"/>
              </a:defRPr>
            </a:lvl1pPr>
          </a:lstStyle>
          <a:p>
            <a:pPr>
              <a:defRPr/>
            </a:pPr>
            <a:fld id="{A585FC61-FA7D-43EF-9219-84D2E4599BF5}" type="datetime1">
              <a:rPr lang="en-US" smtClean="0">
                <a:solidFill>
                  <a:srgbClr val="800000"/>
                </a:solidFill>
              </a:rPr>
              <a:t>4/23/2020</a:t>
            </a:fld>
            <a:endParaRPr lang="en-US">
              <a:solidFill>
                <a:srgbClr val="800000"/>
              </a:solidFill>
            </a:endParaRPr>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solidFill>
                  <a:schemeClr val="folHlink"/>
                </a:solidFill>
                <a:latin typeface="Times New Roman" charset="0"/>
              </a:defRPr>
            </a:lvl1pPr>
          </a:lstStyle>
          <a:p>
            <a:pPr>
              <a:defRPr/>
            </a:pPr>
            <a:r>
              <a:rPr lang="en-US" smtClean="0">
                <a:solidFill>
                  <a:srgbClr val="800000"/>
                </a:solidFill>
              </a:rPr>
              <a:t>Dr. Teshome Mulatie @BDU</a:t>
            </a:r>
            <a:endParaRPr lang="en-US">
              <a:solidFill>
                <a:srgbClr val="800000"/>
              </a:solidFill>
            </a:endParaRPr>
          </a:p>
        </p:txBody>
      </p:sp>
      <p:sp>
        <p:nvSpPr>
          <p:cNvPr id="1030" name="Rectangle 6"/>
          <p:cNvSpPr>
            <a:spLocks noGrp="1" noChangeArrowheads="1"/>
          </p:cNvSpPr>
          <p:nvPr>
            <p:ph type="sldNum" sz="quarter" idx="4"/>
          </p:nvPr>
        </p:nvSpPr>
        <p:spPr bwMode="auto">
          <a:xfrm>
            <a:off x="6589714"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solidFill>
                  <a:schemeClr val="folHlink"/>
                </a:solidFill>
                <a:latin typeface="Times New Roman" charset="0"/>
              </a:defRPr>
            </a:lvl1pPr>
          </a:lstStyle>
          <a:p>
            <a:pPr>
              <a:defRPr/>
            </a:pPr>
            <a:fld id="{12BEF8E0-054D-4602-A5A4-B0DAE0623D9C}" type="slidenum">
              <a:rPr lang="en-US">
                <a:solidFill>
                  <a:srgbClr val="800000"/>
                </a:solidFill>
              </a:rPr>
              <a:pPr>
                <a:defRPr/>
              </a:pPr>
              <a:t>‹#›</a:t>
            </a:fld>
            <a:endParaRPr lang="en-US">
              <a:solidFill>
                <a:srgbClr val="800000"/>
              </a:solidFill>
            </a:endParaRPr>
          </a:p>
        </p:txBody>
      </p:sp>
      <p:sp>
        <p:nvSpPr>
          <p:cNvPr id="10247" name="Rectangle 2"/>
          <p:cNvSpPr>
            <a:spLocks noGrp="1" noChangeArrowheads="1"/>
          </p:cNvSpPr>
          <p:nvPr>
            <p:ph type="title"/>
          </p:nvPr>
        </p:nvSpPr>
        <p:spPr bwMode="auto">
          <a:xfrm>
            <a:off x="1371601"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56303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ftr="0"/>
  <p:txStyles>
    <p:titleStyle>
      <a:lvl1pPr algn="ctr" rtl="0" eaLnBrk="0" fontAlgn="base" hangingPunct="0">
        <a:lnSpc>
          <a:spcPct val="85000"/>
        </a:lnSpc>
        <a:spcBef>
          <a:spcPct val="0"/>
        </a:spcBef>
        <a:spcAft>
          <a:spcPct val="0"/>
        </a:spcAft>
        <a:defRPr sz="3300">
          <a:solidFill>
            <a:schemeClr val="tx2"/>
          </a:solidFill>
          <a:latin typeface="+mj-lt"/>
          <a:ea typeface="+mj-ea"/>
          <a:cs typeface="+mj-cs"/>
        </a:defRPr>
      </a:lvl1pPr>
      <a:lvl2pPr algn="ctr" rtl="0" eaLnBrk="0" fontAlgn="base" hangingPunct="0">
        <a:lnSpc>
          <a:spcPct val="85000"/>
        </a:lnSpc>
        <a:spcBef>
          <a:spcPct val="0"/>
        </a:spcBef>
        <a:spcAft>
          <a:spcPct val="0"/>
        </a:spcAft>
        <a:defRPr sz="3300">
          <a:solidFill>
            <a:schemeClr val="tx2"/>
          </a:solidFill>
          <a:latin typeface="Times New Roman" charset="0"/>
        </a:defRPr>
      </a:lvl2pPr>
      <a:lvl3pPr algn="ctr" rtl="0" eaLnBrk="0" fontAlgn="base" hangingPunct="0">
        <a:lnSpc>
          <a:spcPct val="85000"/>
        </a:lnSpc>
        <a:spcBef>
          <a:spcPct val="0"/>
        </a:spcBef>
        <a:spcAft>
          <a:spcPct val="0"/>
        </a:spcAft>
        <a:defRPr sz="3300">
          <a:solidFill>
            <a:schemeClr val="tx2"/>
          </a:solidFill>
          <a:latin typeface="Times New Roman" charset="0"/>
        </a:defRPr>
      </a:lvl3pPr>
      <a:lvl4pPr algn="ctr" rtl="0" eaLnBrk="0" fontAlgn="base" hangingPunct="0">
        <a:lnSpc>
          <a:spcPct val="85000"/>
        </a:lnSpc>
        <a:spcBef>
          <a:spcPct val="0"/>
        </a:spcBef>
        <a:spcAft>
          <a:spcPct val="0"/>
        </a:spcAft>
        <a:defRPr sz="3300">
          <a:solidFill>
            <a:schemeClr val="tx2"/>
          </a:solidFill>
          <a:latin typeface="Times New Roman" charset="0"/>
        </a:defRPr>
      </a:lvl4pPr>
      <a:lvl5pPr algn="ctr" rtl="0" eaLnBrk="0" fontAlgn="base" hangingPunct="0">
        <a:lnSpc>
          <a:spcPct val="85000"/>
        </a:lnSpc>
        <a:spcBef>
          <a:spcPct val="0"/>
        </a:spcBef>
        <a:spcAft>
          <a:spcPct val="0"/>
        </a:spcAft>
        <a:defRPr sz="3300">
          <a:solidFill>
            <a:schemeClr val="tx2"/>
          </a:solidFill>
          <a:latin typeface="Times New Roman" charset="0"/>
        </a:defRPr>
      </a:lvl5pPr>
      <a:lvl6pPr marL="342900" algn="ctr" rtl="0" fontAlgn="base">
        <a:lnSpc>
          <a:spcPct val="85000"/>
        </a:lnSpc>
        <a:spcBef>
          <a:spcPct val="0"/>
        </a:spcBef>
        <a:spcAft>
          <a:spcPct val="0"/>
        </a:spcAft>
        <a:defRPr sz="3300">
          <a:solidFill>
            <a:schemeClr val="tx2"/>
          </a:solidFill>
          <a:latin typeface="Times New Roman" charset="0"/>
        </a:defRPr>
      </a:lvl6pPr>
      <a:lvl7pPr marL="685800" algn="ctr" rtl="0" fontAlgn="base">
        <a:lnSpc>
          <a:spcPct val="85000"/>
        </a:lnSpc>
        <a:spcBef>
          <a:spcPct val="0"/>
        </a:spcBef>
        <a:spcAft>
          <a:spcPct val="0"/>
        </a:spcAft>
        <a:defRPr sz="3300">
          <a:solidFill>
            <a:schemeClr val="tx2"/>
          </a:solidFill>
          <a:latin typeface="Times New Roman" charset="0"/>
        </a:defRPr>
      </a:lvl7pPr>
      <a:lvl8pPr marL="1028700" algn="ctr" rtl="0" fontAlgn="base">
        <a:lnSpc>
          <a:spcPct val="85000"/>
        </a:lnSpc>
        <a:spcBef>
          <a:spcPct val="0"/>
        </a:spcBef>
        <a:spcAft>
          <a:spcPct val="0"/>
        </a:spcAft>
        <a:defRPr sz="3300">
          <a:solidFill>
            <a:schemeClr val="tx2"/>
          </a:solidFill>
          <a:latin typeface="Times New Roman" charset="0"/>
        </a:defRPr>
      </a:lvl8pPr>
      <a:lvl9pPr marL="1371600" algn="ctr" rtl="0" fontAlgn="base">
        <a:lnSpc>
          <a:spcPct val="85000"/>
        </a:lnSpc>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lr>
          <a:schemeClr val="accent2"/>
        </a:buClr>
        <a:buFont typeface="Wingdings" pitchFamily="2" charset="2"/>
        <a:buChar char="w"/>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55000"/>
        <a:buFont typeface="Wingdings" pitchFamily="2" charset="2"/>
        <a:buChar char="n"/>
        <a:defRPr sz="2100">
          <a:solidFill>
            <a:schemeClr val="tx1"/>
          </a:solidFill>
          <a:latin typeface="+mn-lt"/>
        </a:defRPr>
      </a:lvl2pPr>
      <a:lvl3pPr marL="814388" indent="-171450" algn="l" rtl="0" eaLnBrk="0" fontAlgn="base" hangingPunct="0">
        <a:spcBef>
          <a:spcPct val="20000"/>
        </a:spcBef>
        <a:spcAft>
          <a:spcPct val="0"/>
        </a:spcAft>
        <a:buClr>
          <a:schemeClr val="accent2"/>
        </a:buClr>
        <a:buSzPct val="65000"/>
        <a:buFont typeface="Wingdings" pitchFamily="2" charset="2"/>
        <a:buChar char="l"/>
        <a:defRPr sz="1800">
          <a:solidFill>
            <a:schemeClr val="tx1"/>
          </a:solidFill>
          <a:latin typeface="+mn-lt"/>
        </a:defRPr>
      </a:lvl3pPr>
      <a:lvl4pPr marL="1071563" indent="-171450" algn="l" rtl="0" eaLnBrk="0" fontAlgn="base" hangingPunct="0">
        <a:spcBef>
          <a:spcPct val="20000"/>
        </a:spcBef>
        <a:spcAft>
          <a:spcPct val="0"/>
        </a:spcAft>
        <a:buClr>
          <a:schemeClr val="accent2"/>
        </a:buClr>
        <a:buSzPct val="85000"/>
        <a:buFont typeface="Wingdings" pitchFamily="2" charset="2"/>
        <a:buChar char="w"/>
        <a:defRPr sz="1500">
          <a:solidFill>
            <a:schemeClr val="tx1"/>
          </a:solidFill>
          <a:latin typeface="+mn-lt"/>
        </a:defRPr>
      </a:lvl4pPr>
      <a:lvl5pPr marL="1328738" indent="-171450" algn="l" rtl="0" eaLnBrk="0" fontAlgn="base" hangingPunct="0">
        <a:spcBef>
          <a:spcPct val="20000"/>
        </a:spcBef>
        <a:spcAft>
          <a:spcPct val="0"/>
        </a:spcAft>
        <a:buClr>
          <a:schemeClr val="accent2"/>
        </a:buClr>
        <a:buSzPct val="80000"/>
        <a:buFont typeface="Wingdings" pitchFamily="2" charset="2"/>
        <a:buChar char="§"/>
        <a:defRPr sz="1500">
          <a:solidFill>
            <a:schemeClr val="tx1"/>
          </a:solidFill>
          <a:latin typeface="+mn-lt"/>
        </a:defRPr>
      </a:lvl5pPr>
      <a:lvl6pPr marL="16716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0145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23574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27003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ftr" sz="quarter" idx="3"/>
          </p:nvPr>
        </p:nvSpPr>
        <p:spPr bwMode="auto">
          <a:xfrm>
            <a:off x="685800" y="6400800"/>
            <a:ext cx="777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969696"/>
                </a:solidFill>
                <a:latin typeface="Rockwell" pitchFamily="18" charset="0"/>
                <a:cs typeface="Arial" charset="0"/>
              </a:defRPr>
            </a:lvl1pPr>
          </a:lstStyle>
          <a:p>
            <a:pPr fontAlgn="base">
              <a:spcBef>
                <a:spcPct val="0"/>
              </a:spcBef>
              <a:spcAft>
                <a:spcPct val="0"/>
              </a:spcAft>
              <a:defRPr/>
            </a:pPr>
            <a:r>
              <a:rPr lang="en-US" smtClean="0"/>
              <a:t>Dr. Teshome Mulatie @BDU</a:t>
            </a:r>
            <a:endParaRPr lang="en-US"/>
          </a:p>
        </p:txBody>
      </p:sp>
    </p:spTree>
    <p:extLst>
      <p:ext uri="{BB962C8B-B14F-4D97-AF65-F5344CB8AC3E}">
        <p14:creationId xmlns:p14="http://schemas.microsoft.com/office/powerpoint/2010/main" val="2028067942"/>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p:txStyles>
    <p:titleStyle>
      <a:lvl1pPr algn="ctr" rtl="0" eaLnBrk="0" fontAlgn="base" hangingPunct="0">
        <a:spcBef>
          <a:spcPts val="1800"/>
        </a:spcBef>
        <a:spcAft>
          <a:spcPct val="0"/>
        </a:spcAft>
        <a:defRPr sz="2400">
          <a:solidFill>
            <a:srgbClr val="FF9933"/>
          </a:solidFill>
          <a:latin typeface="+mj-lt"/>
          <a:ea typeface="+mj-ea"/>
          <a:cs typeface="+mj-cs"/>
        </a:defRPr>
      </a:lvl1pPr>
      <a:lvl2pPr algn="ctr" rtl="0" eaLnBrk="0" fontAlgn="base" hangingPunct="0">
        <a:spcBef>
          <a:spcPts val="1800"/>
        </a:spcBef>
        <a:spcAft>
          <a:spcPct val="0"/>
        </a:spcAft>
        <a:defRPr sz="2400">
          <a:solidFill>
            <a:srgbClr val="FF9933"/>
          </a:solidFill>
          <a:latin typeface="Rockwell" pitchFamily="18" charset="0"/>
        </a:defRPr>
      </a:lvl2pPr>
      <a:lvl3pPr algn="ctr" rtl="0" eaLnBrk="0" fontAlgn="base" hangingPunct="0">
        <a:spcBef>
          <a:spcPts val="1800"/>
        </a:spcBef>
        <a:spcAft>
          <a:spcPct val="0"/>
        </a:spcAft>
        <a:defRPr sz="2400">
          <a:solidFill>
            <a:srgbClr val="FF9933"/>
          </a:solidFill>
          <a:latin typeface="Rockwell" pitchFamily="18" charset="0"/>
        </a:defRPr>
      </a:lvl3pPr>
      <a:lvl4pPr algn="ctr" rtl="0" eaLnBrk="0" fontAlgn="base" hangingPunct="0">
        <a:spcBef>
          <a:spcPts val="1800"/>
        </a:spcBef>
        <a:spcAft>
          <a:spcPct val="0"/>
        </a:spcAft>
        <a:defRPr sz="2400">
          <a:solidFill>
            <a:srgbClr val="FF9933"/>
          </a:solidFill>
          <a:latin typeface="Rockwell" pitchFamily="18" charset="0"/>
        </a:defRPr>
      </a:lvl4pPr>
      <a:lvl5pPr algn="ctr" rtl="0" eaLnBrk="0" fontAlgn="base" hangingPunct="0">
        <a:spcBef>
          <a:spcPts val="1800"/>
        </a:spcBef>
        <a:spcAft>
          <a:spcPct val="0"/>
        </a:spcAft>
        <a:defRPr sz="2400">
          <a:solidFill>
            <a:srgbClr val="FF9933"/>
          </a:solidFill>
          <a:latin typeface="Rockwell" pitchFamily="18" charset="0"/>
        </a:defRPr>
      </a:lvl5pPr>
      <a:lvl6pPr marL="342900" algn="ctr" rtl="0" fontAlgn="base">
        <a:spcBef>
          <a:spcPts val="1800"/>
        </a:spcBef>
        <a:spcAft>
          <a:spcPct val="0"/>
        </a:spcAft>
        <a:defRPr sz="2400">
          <a:solidFill>
            <a:srgbClr val="FF9933"/>
          </a:solidFill>
          <a:latin typeface="Arial" charset="0"/>
        </a:defRPr>
      </a:lvl6pPr>
      <a:lvl7pPr marL="685800" algn="ctr" rtl="0" fontAlgn="base">
        <a:spcBef>
          <a:spcPts val="1800"/>
        </a:spcBef>
        <a:spcAft>
          <a:spcPct val="0"/>
        </a:spcAft>
        <a:defRPr sz="2400">
          <a:solidFill>
            <a:srgbClr val="FF9933"/>
          </a:solidFill>
          <a:latin typeface="Arial" charset="0"/>
        </a:defRPr>
      </a:lvl7pPr>
      <a:lvl8pPr marL="1028700" algn="ctr" rtl="0" fontAlgn="base">
        <a:spcBef>
          <a:spcPts val="1800"/>
        </a:spcBef>
        <a:spcAft>
          <a:spcPct val="0"/>
        </a:spcAft>
        <a:defRPr sz="2400">
          <a:solidFill>
            <a:srgbClr val="FF9933"/>
          </a:solidFill>
          <a:latin typeface="Arial" charset="0"/>
        </a:defRPr>
      </a:lvl8pPr>
      <a:lvl9pPr marL="1371600" algn="ctr" rtl="0" fontAlgn="base">
        <a:spcBef>
          <a:spcPts val="1800"/>
        </a:spcBef>
        <a:spcAft>
          <a:spcPct val="0"/>
        </a:spcAft>
        <a:defRPr sz="2400">
          <a:solidFill>
            <a:srgbClr val="FF9933"/>
          </a:solidFill>
          <a:latin typeface="Arial" charset="0"/>
        </a:defRPr>
      </a:lvl9pPr>
    </p:titleStyle>
    <p:bodyStyle>
      <a:lvl1pPr marL="257175" indent="-257175" algn="l" rtl="0" eaLnBrk="0" fontAlgn="base" hangingPunct="0">
        <a:spcBef>
          <a:spcPts val="45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Font typeface="Symbol" panose="05050102010706020507" pitchFamily="18" charset="2"/>
        <a:buChar char="-"/>
        <a:defRPr sz="1800">
          <a:solidFill>
            <a:schemeClr val="tx1"/>
          </a:solidFill>
          <a:latin typeface="+mn-lt"/>
        </a:defRPr>
      </a:lvl2pPr>
      <a:lvl3pPr marL="857250" indent="-171450" algn="l" rtl="0" eaLnBrk="0" fontAlgn="base" hangingPunct="0">
        <a:spcBef>
          <a:spcPts val="450"/>
        </a:spcBef>
        <a:spcAft>
          <a:spcPts val="450"/>
        </a:spcAft>
        <a:buClr>
          <a:schemeClr val="tx1"/>
        </a:buClr>
        <a:buFont typeface="Wingdings" panose="05000000000000000000" pitchFamily="2" charset="2"/>
        <a:buChar char="§"/>
        <a:defRPr sz="1800" i="1">
          <a:solidFill>
            <a:schemeClr val="tx1"/>
          </a:solidFill>
          <a:latin typeface="+mn-lt"/>
        </a:defRPr>
      </a:lvl3pPr>
      <a:lvl4pPr marL="1200150" indent="-171450" algn="l" rtl="0" eaLnBrk="0" fontAlgn="base" hangingPunct="0">
        <a:spcBef>
          <a:spcPts val="450"/>
        </a:spcBef>
        <a:spcAft>
          <a:spcPts val="450"/>
        </a:spcAft>
        <a:buChar char="–"/>
        <a:defRPr sz="1800">
          <a:solidFill>
            <a:schemeClr val="tx1"/>
          </a:solidFill>
          <a:latin typeface="+mn-lt"/>
        </a:defRPr>
      </a:lvl4pPr>
      <a:lvl5pPr marL="1543050" indent="-171450" algn="l" rtl="0" eaLnBrk="0" fontAlgn="base" hangingPunct="0">
        <a:spcBef>
          <a:spcPct val="20000"/>
        </a:spcBef>
        <a:spcAft>
          <a:spcPct val="0"/>
        </a:spcAft>
        <a:buChar char="»"/>
        <a:defRPr sz="1800">
          <a:solidFill>
            <a:schemeClr val="tx1"/>
          </a:solidFill>
          <a:latin typeface="+mn-lt"/>
        </a:defRPr>
      </a:lvl5pPr>
      <a:lvl6pPr marL="1885950" indent="-171450" algn="l" rtl="0" fontAlgn="base">
        <a:spcBef>
          <a:spcPct val="20000"/>
        </a:spcBef>
        <a:spcAft>
          <a:spcPct val="0"/>
        </a:spcAft>
        <a:buChar char="»"/>
        <a:defRPr sz="1800">
          <a:solidFill>
            <a:schemeClr val="tx1"/>
          </a:solidFill>
          <a:latin typeface="+mn-lt"/>
        </a:defRPr>
      </a:lvl6pPr>
      <a:lvl7pPr marL="2228850" indent="-171450" algn="l" rtl="0" fontAlgn="base">
        <a:spcBef>
          <a:spcPct val="20000"/>
        </a:spcBef>
        <a:spcAft>
          <a:spcPct val="0"/>
        </a:spcAft>
        <a:buChar char="»"/>
        <a:defRPr sz="1800">
          <a:solidFill>
            <a:schemeClr val="tx1"/>
          </a:solidFill>
          <a:latin typeface="+mn-lt"/>
        </a:defRPr>
      </a:lvl7pPr>
      <a:lvl8pPr marL="2571750" indent="-171450" algn="l" rtl="0" fontAlgn="base">
        <a:spcBef>
          <a:spcPct val="20000"/>
        </a:spcBef>
        <a:spcAft>
          <a:spcPct val="0"/>
        </a:spcAft>
        <a:buChar char="»"/>
        <a:defRPr sz="1800">
          <a:solidFill>
            <a:schemeClr val="tx1"/>
          </a:solidFill>
          <a:latin typeface="+mn-lt"/>
        </a:defRPr>
      </a:lvl8pPr>
      <a:lvl9pPr marL="2914650" indent="-171450" algn="l" rtl="0" fontAlgn="base">
        <a:spcBef>
          <a:spcPct val="20000"/>
        </a:spcBef>
        <a:spcAft>
          <a:spcPct val="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ftr" sz="quarter" idx="3"/>
          </p:nvPr>
        </p:nvSpPr>
        <p:spPr bwMode="auto">
          <a:xfrm>
            <a:off x="685800" y="6400800"/>
            <a:ext cx="777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969696"/>
                </a:solidFill>
                <a:latin typeface="Rockwell" pitchFamily="18" charset="0"/>
                <a:cs typeface="Arial" charset="0"/>
              </a:defRPr>
            </a:lvl1pPr>
          </a:lstStyle>
          <a:p>
            <a:pPr fontAlgn="base">
              <a:spcBef>
                <a:spcPct val="0"/>
              </a:spcBef>
              <a:spcAft>
                <a:spcPct val="0"/>
              </a:spcAft>
              <a:defRPr/>
            </a:pPr>
            <a:r>
              <a:rPr lang="en-US" smtClean="0"/>
              <a:t>Dr. Teshome Mulatie @BDU</a:t>
            </a:r>
            <a:endParaRPr lang="en-US"/>
          </a:p>
        </p:txBody>
      </p:sp>
    </p:spTree>
    <p:extLst>
      <p:ext uri="{BB962C8B-B14F-4D97-AF65-F5344CB8AC3E}">
        <p14:creationId xmlns:p14="http://schemas.microsoft.com/office/powerpoint/2010/main" val="3590401406"/>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hf hdr="0" ftr="0"/>
  <p:txStyles>
    <p:titleStyle>
      <a:lvl1pPr algn="ctr" rtl="0" eaLnBrk="0" fontAlgn="base" hangingPunct="0">
        <a:spcBef>
          <a:spcPts val="1800"/>
        </a:spcBef>
        <a:spcAft>
          <a:spcPct val="0"/>
        </a:spcAft>
        <a:defRPr sz="2400">
          <a:solidFill>
            <a:srgbClr val="FF9933"/>
          </a:solidFill>
          <a:latin typeface="+mj-lt"/>
          <a:ea typeface="+mj-ea"/>
          <a:cs typeface="+mj-cs"/>
        </a:defRPr>
      </a:lvl1pPr>
      <a:lvl2pPr algn="ctr" rtl="0" eaLnBrk="0" fontAlgn="base" hangingPunct="0">
        <a:spcBef>
          <a:spcPts val="1800"/>
        </a:spcBef>
        <a:spcAft>
          <a:spcPct val="0"/>
        </a:spcAft>
        <a:defRPr sz="2400">
          <a:solidFill>
            <a:srgbClr val="FF9933"/>
          </a:solidFill>
          <a:latin typeface="Rockwell" pitchFamily="18" charset="0"/>
        </a:defRPr>
      </a:lvl2pPr>
      <a:lvl3pPr algn="ctr" rtl="0" eaLnBrk="0" fontAlgn="base" hangingPunct="0">
        <a:spcBef>
          <a:spcPts val="1800"/>
        </a:spcBef>
        <a:spcAft>
          <a:spcPct val="0"/>
        </a:spcAft>
        <a:defRPr sz="2400">
          <a:solidFill>
            <a:srgbClr val="FF9933"/>
          </a:solidFill>
          <a:latin typeface="Rockwell" pitchFamily="18" charset="0"/>
        </a:defRPr>
      </a:lvl3pPr>
      <a:lvl4pPr algn="ctr" rtl="0" eaLnBrk="0" fontAlgn="base" hangingPunct="0">
        <a:spcBef>
          <a:spcPts val="1800"/>
        </a:spcBef>
        <a:spcAft>
          <a:spcPct val="0"/>
        </a:spcAft>
        <a:defRPr sz="2400">
          <a:solidFill>
            <a:srgbClr val="FF9933"/>
          </a:solidFill>
          <a:latin typeface="Rockwell" pitchFamily="18" charset="0"/>
        </a:defRPr>
      </a:lvl4pPr>
      <a:lvl5pPr algn="ctr" rtl="0" eaLnBrk="0" fontAlgn="base" hangingPunct="0">
        <a:spcBef>
          <a:spcPts val="1800"/>
        </a:spcBef>
        <a:spcAft>
          <a:spcPct val="0"/>
        </a:spcAft>
        <a:defRPr sz="2400">
          <a:solidFill>
            <a:srgbClr val="FF9933"/>
          </a:solidFill>
          <a:latin typeface="Rockwell" pitchFamily="18" charset="0"/>
        </a:defRPr>
      </a:lvl5pPr>
      <a:lvl6pPr marL="342900" algn="ctr" rtl="0" fontAlgn="base">
        <a:spcBef>
          <a:spcPts val="1800"/>
        </a:spcBef>
        <a:spcAft>
          <a:spcPct val="0"/>
        </a:spcAft>
        <a:defRPr sz="2400">
          <a:solidFill>
            <a:srgbClr val="FF9933"/>
          </a:solidFill>
          <a:latin typeface="Arial" charset="0"/>
        </a:defRPr>
      </a:lvl6pPr>
      <a:lvl7pPr marL="685800" algn="ctr" rtl="0" fontAlgn="base">
        <a:spcBef>
          <a:spcPts val="1800"/>
        </a:spcBef>
        <a:spcAft>
          <a:spcPct val="0"/>
        </a:spcAft>
        <a:defRPr sz="2400">
          <a:solidFill>
            <a:srgbClr val="FF9933"/>
          </a:solidFill>
          <a:latin typeface="Arial" charset="0"/>
        </a:defRPr>
      </a:lvl7pPr>
      <a:lvl8pPr marL="1028700" algn="ctr" rtl="0" fontAlgn="base">
        <a:spcBef>
          <a:spcPts val="1800"/>
        </a:spcBef>
        <a:spcAft>
          <a:spcPct val="0"/>
        </a:spcAft>
        <a:defRPr sz="2400">
          <a:solidFill>
            <a:srgbClr val="FF9933"/>
          </a:solidFill>
          <a:latin typeface="Arial" charset="0"/>
        </a:defRPr>
      </a:lvl8pPr>
      <a:lvl9pPr marL="1371600" algn="ctr" rtl="0" fontAlgn="base">
        <a:spcBef>
          <a:spcPts val="1800"/>
        </a:spcBef>
        <a:spcAft>
          <a:spcPct val="0"/>
        </a:spcAft>
        <a:defRPr sz="2400">
          <a:solidFill>
            <a:srgbClr val="FF9933"/>
          </a:solidFill>
          <a:latin typeface="Arial" charset="0"/>
        </a:defRPr>
      </a:lvl9pPr>
    </p:titleStyle>
    <p:bodyStyle>
      <a:lvl1pPr marL="257175" indent="-257175" algn="l" rtl="0" eaLnBrk="0" fontAlgn="base" hangingPunct="0">
        <a:spcBef>
          <a:spcPts val="45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Font typeface="Symbol" panose="05050102010706020507" pitchFamily="18" charset="2"/>
        <a:buChar char="-"/>
        <a:defRPr sz="1800">
          <a:solidFill>
            <a:schemeClr val="tx1"/>
          </a:solidFill>
          <a:latin typeface="+mn-lt"/>
        </a:defRPr>
      </a:lvl2pPr>
      <a:lvl3pPr marL="857250" indent="-171450" algn="l" rtl="0" eaLnBrk="0" fontAlgn="base" hangingPunct="0">
        <a:spcBef>
          <a:spcPts val="450"/>
        </a:spcBef>
        <a:spcAft>
          <a:spcPts val="450"/>
        </a:spcAft>
        <a:buClr>
          <a:schemeClr val="tx1"/>
        </a:buClr>
        <a:buFont typeface="Wingdings" panose="05000000000000000000" pitchFamily="2" charset="2"/>
        <a:buChar char="§"/>
        <a:defRPr sz="1800" i="1">
          <a:solidFill>
            <a:schemeClr val="tx1"/>
          </a:solidFill>
          <a:latin typeface="+mn-lt"/>
        </a:defRPr>
      </a:lvl3pPr>
      <a:lvl4pPr marL="1200150" indent="-171450" algn="l" rtl="0" eaLnBrk="0" fontAlgn="base" hangingPunct="0">
        <a:spcBef>
          <a:spcPts val="450"/>
        </a:spcBef>
        <a:spcAft>
          <a:spcPts val="450"/>
        </a:spcAft>
        <a:buChar char="–"/>
        <a:defRPr sz="1800">
          <a:solidFill>
            <a:schemeClr val="tx1"/>
          </a:solidFill>
          <a:latin typeface="+mn-lt"/>
        </a:defRPr>
      </a:lvl4pPr>
      <a:lvl5pPr marL="1543050" indent="-171450" algn="l" rtl="0" eaLnBrk="0" fontAlgn="base" hangingPunct="0">
        <a:spcBef>
          <a:spcPct val="20000"/>
        </a:spcBef>
        <a:spcAft>
          <a:spcPct val="0"/>
        </a:spcAft>
        <a:buChar char="»"/>
        <a:defRPr sz="1800">
          <a:solidFill>
            <a:schemeClr val="tx1"/>
          </a:solidFill>
          <a:latin typeface="+mn-lt"/>
        </a:defRPr>
      </a:lvl5pPr>
      <a:lvl6pPr marL="1885950" indent="-171450" algn="l" rtl="0" fontAlgn="base">
        <a:spcBef>
          <a:spcPct val="20000"/>
        </a:spcBef>
        <a:spcAft>
          <a:spcPct val="0"/>
        </a:spcAft>
        <a:buChar char="»"/>
        <a:defRPr sz="1800">
          <a:solidFill>
            <a:schemeClr val="tx1"/>
          </a:solidFill>
          <a:latin typeface="+mn-lt"/>
        </a:defRPr>
      </a:lvl6pPr>
      <a:lvl7pPr marL="2228850" indent="-171450" algn="l" rtl="0" fontAlgn="base">
        <a:spcBef>
          <a:spcPct val="20000"/>
        </a:spcBef>
        <a:spcAft>
          <a:spcPct val="0"/>
        </a:spcAft>
        <a:buChar char="»"/>
        <a:defRPr sz="1800">
          <a:solidFill>
            <a:schemeClr val="tx1"/>
          </a:solidFill>
          <a:latin typeface="+mn-lt"/>
        </a:defRPr>
      </a:lvl7pPr>
      <a:lvl8pPr marL="2571750" indent="-171450" algn="l" rtl="0" fontAlgn="base">
        <a:spcBef>
          <a:spcPct val="20000"/>
        </a:spcBef>
        <a:spcAft>
          <a:spcPct val="0"/>
        </a:spcAft>
        <a:buChar char="»"/>
        <a:defRPr sz="1800">
          <a:solidFill>
            <a:schemeClr val="tx1"/>
          </a:solidFill>
          <a:latin typeface="+mn-lt"/>
        </a:defRPr>
      </a:lvl8pPr>
      <a:lvl9pPr marL="2914650" indent="-171450" algn="l" rtl="0" fontAlgn="base">
        <a:spcBef>
          <a:spcPct val="20000"/>
        </a:spcBef>
        <a:spcAft>
          <a:spcPct val="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a:lstStyle/>
          <a:p>
            <a:r>
              <a:rPr lang="en-US" altLang="en-US" smtClean="0"/>
              <a:t>UNIVERSITY OF GONDAR</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SCHOOL OF MECHANICAL AND INDUSTRIAL ENGINEERING</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72707" name="Subtitle 2"/>
          <p:cNvSpPr>
            <a:spLocks noGrp="1"/>
          </p:cNvSpPr>
          <p:nvPr>
            <p:ph type="subTitle" idx="1"/>
          </p:nvPr>
        </p:nvSpPr>
        <p:spPr/>
        <p:txBody>
          <a:bodyPr/>
          <a:lstStyle/>
          <a:p>
            <a:endParaRPr lang="en-US" altLang="en-US" sz="2400">
              <a:solidFill>
                <a:srgbClr val="C00000"/>
              </a:solidFill>
            </a:endParaRPr>
          </a:p>
          <a:p>
            <a:r>
              <a:rPr lang="en-US" altLang="en-US" sz="2400">
                <a:solidFill>
                  <a:srgbClr val="C00000"/>
                </a:solidFill>
              </a:rPr>
              <a:t>DEPARTMENT OF INDUSTRIAL ENGINEERING</a:t>
            </a:r>
          </a:p>
        </p:txBody>
      </p:sp>
      <p:pic>
        <p:nvPicPr>
          <p:cNvPr id="7270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560" y="1545431"/>
            <a:ext cx="2828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171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lnSpc>
                <a:spcPct val="100000"/>
              </a:lnSpc>
              <a:spcBef>
                <a:spcPct val="20000"/>
              </a:spcBef>
            </a:pPr>
            <a:r>
              <a:rPr lang="en-US" sz="1800" dirty="0">
                <a:solidFill>
                  <a:srgbClr val="003366"/>
                </a:solidFill>
              </a:rPr>
              <a:t>4: Progressive </a:t>
            </a:r>
            <a:r>
              <a:rPr lang="en-US" sz="1800" dirty="0">
                <a:solidFill>
                  <a:srgbClr val="003366"/>
                </a:solidFill>
              </a:rPr>
              <a:t>Dies</a:t>
            </a:r>
            <a:r>
              <a:rPr lang="en-US" sz="1800" dirty="0">
                <a:solidFill>
                  <a:srgbClr val="003366"/>
                </a:solidFill>
              </a:rPr>
              <a:t/>
            </a:r>
            <a:br>
              <a:rPr lang="en-US" sz="1800" dirty="0">
                <a:solidFill>
                  <a:srgbClr val="003366"/>
                </a:solidFill>
              </a:rPr>
            </a:br>
            <a:endParaRPr lang="en-US" dirty="0"/>
          </a:p>
        </p:txBody>
      </p:sp>
      <p:sp>
        <p:nvSpPr>
          <p:cNvPr id="3" name="Content Placeholder 2"/>
          <p:cNvSpPr>
            <a:spLocks noGrp="1"/>
          </p:cNvSpPr>
          <p:nvPr>
            <p:ph idx="1"/>
          </p:nvPr>
        </p:nvSpPr>
        <p:spPr>
          <a:xfrm>
            <a:off x="680836" y="2054534"/>
            <a:ext cx="8254503" cy="2911078"/>
          </a:xfrm>
        </p:spPr>
        <p:txBody>
          <a:bodyPr/>
          <a:lstStyle/>
          <a:p>
            <a:pPr algn="just"/>
            <a:r>
              <a:rPr lang="en-US" dirty="0">
                <a:latin typeface="+mj-lt"/>
              </a:rPr>
              <a:t>A </a:t>
            </a:r>
            <a:r>
              <a:rPr lang="en-US" b="1" i="1" dirty="0">
                <a:latin typeface="+mj-lt"/>
              </a:rPr>
              <a:t>progressive die </a:t>
            </a:r>
            <a:r>
              <a:rPr lang="en-US" dirty="0">
                <a:latin typeface="+mj-lt"/>
              </a:rPr>
              <a:t>performs two or more operations on a sheet-metal coil at </a:t>
            </a:r>
            <a:r>
              <a:rPr lang="en-US" dirty="0">
                <a:latin typeface="+mj-lt"/>
              </a:rPr>
              <a:t>two or </a:t>
            </a:r>
            <a:r>
              <a:rPr lang="en-US" dirty="0">
                <a:latin typeface="+mj-lt"/>
              </a:rPr>
              <a:t>more stations with each press stroke. </a:t>
            </a:r>
            <a:r>
              <a:rPr lang="en-US" dirty="0">
                <a:latin typeface="+mj-lt"/>
              </a:rPr>
              <a:t>The part is fabricated progressively. </a:t>
            </a:r>
            <a:endParaRPr lang="en-US" dirty="0" smtClean="0">
              <a:latin typeface="+mj-lt"/>
            </a:endParaRPr>
          </a:p>
          <a:p>
            <a:pPr algn="just"/>
            <a:r>
              <a:rPr lang="en-US" dirty="0" smtClean="0">
                <a:latin typeface="+mj-lt"/>
              </a:rPr>
              <a:t>The </a:t>
            </a:r>
            <a:r>
              <a:rPr lang="en-US" dirty="0">
                <a:latin typeface="+mj-lt"/>
              </a:rPr>
              <a:t>coil is </a:t>
            </a:r>
            <a:r>
              <a:rPr lang="en-US" dirty="0">
                <a:latin typeface="+mj-lt"/>
              </a:rPr>
              <a:t>fed from one station to the next and different operations (e.g., punching, </a:t>
            </a:r>
            <a:r>
              <a:rPr lang="en-US" dirty="0">
                <a:latin typeface="+mj-lt"/>
              </a:rPr>
              <a:t>notching, bending, </a:t>
            </a:r>
            <a:r>
              <a:rPr lang="en-US" dirty="0">
                <a:latin typeface="+mj-lt"/>
              </a:rPr>
              <a:t>and blanking) are performed at each station. </a:t>
            </a:r>
            <a:endParaRPr lang="en-US" dirty="0" smtClean="0">
              <a:latin typeface="+mj-lt"/>
            </a:endParaRPr>
          </a:p>
          <a:p>
            <a:pPr algn="just"/>
            <a:r>
              <a:rPr lang="en-US" dirty="0" smtClean="0">
                <a:latin typeface="+mj-lt"/>
              </a:rPr>
              <a:t>When </a:t>
            </a:r>
            <a:r>
              <a:rPr lang="en-US" dirty="0">
                <a:latin typeface="+mj-lt"/>
              </a:rPr>
              <a:t>the part exits the </a:t>
            </a:r>
            <a:r>
              <a:rPr lang="en-US" dirty="0">
                <a:latin typeface="+mj-lt"/>
              </a:rPr>
              <a:t>final station </a:t>
            </a:r>
            <a:r>
              <a:rPr lang="en-US" dirty="0">
                <a:latin typeface="+mj-lt"/>
              </a:rPr>
              <a:t>it has been completed and separated (cut) from the remaining coil. </a:t>
            </a:r>
            <a:endParaRPr lang="en-US" dirty="0">
              <a:latin typeface="+mj-lt"/>
            </a:endParaRPr>
          </a:p>
          <a:p>
            <a:pPr algn="just"/>
            <a:r>
              <a:rPr lang="en-US" dirty="0">
                <a:latin typeface="+mj-lt"/>
              </a:rPr>
              <a:t>In this, more </a:t>
            </a:r>
            <a:r>
              <a:rPr lang="en-US" dirty="0">
                <a:latin typeface="+mj-lt"/>
              </a:rPr>
              <a:t>than one cutting operation will be performed in one stroke but at different stages and punched out sheet is progressing from one stage to another stage for completing the punching operations so that Blanking will be the last operation.</a:t>
            </a:r>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10</a:t>
            </a:fld>
            <a:endParaRPr lang="en-US">
              <a:solidFill>
                <a:srgbClr val="800000"/>
              </a:solidFill>
            </a:endParaRPr>
          </a:p>
        </p:txBody>
      </p:sp>
    </p:spTree>
    <p:extLst>
      <p:ext uri="{BB962C8B-B14F-4D97-AF65-F5344CB8AC3E}">
        <p14:creationId xmlns:p14="http://schemas.microsoft.com/office/powerpoint/2010/main" val="9543323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11</a:t>
            </a:fld>
            <a:endParaRPr lang="en-US">
              <a:solidFill>
                <a:srgbClr val="800000"/>
              </a:solidFill>
            </a:endParaRPr>
          </a:p>
        </p:txBody>
      </p:sp>
      <p:pic>
        <p:nvPicPr>
          <p:cNvPr id="6" name="Content Placeholder 5"/>
          <p:cNvPicPr>
            <a:picLocks noGrp="1"/>
          </p:cNvPicPr>
          <p:nvPr>
            <p:ph idx="1"/>
          </p:nvPr>
        </p:nvPicPr>
        <p:blipFill>
          <a:blip r:embed="rId2"/>
          <a:stretch>
            <a:fillRect/>
          </a:stretch>
        </p:blipFill>
        <p:spPr>
          <a:xfrm>
            <a:off x="1074876" y="2286818"/>
            <a:ext cx="3196915" cy="3453659"/>
          </a:xfrm>
          <a:prstGeom prst="rect">
            <a:avLst/>
          </a:prstGeom>
        </p:spPr>
      </p:pic>
      <p:pic>
        <p:nvPicPr>
          <p:cNvPr id="7" name="Picture 6"/>
          <p:cNvPicPr>
            <a:picLocks noChangeAspect="1"/>
          </p:cNvPicPr>
          <p:nvPr/>
        </p:nvPicPr>
        <p:blipFill>
          <a:blip r:embed="rId3"/>
          <a:stretch>
            <a:fillRect/>
          </a:stretch>
        </p:blipFill>
        <p:spPr>
          <a:xfrm>
            <a:off x="4271790" y="2440495"/>
            <a:ext cx="3779044" cy="1688765"/>
          </a:xfrm>
          <a:prstGeom prst="rect">
            <a:avLst/>
          </a:prstGeom>
        </p:spPr>
      </p:pic>
      <p:pic>
        <p:nvPicPr>
          <p:cNvPr id="8" name="Picture 7"/>
          <p:cNvPicPr>
            <a:picLocks noChangeAspect="1"/>
          </p:cNvPicPr>
          <p:nvPr/>
        </p:nvPicPr>
        <p:blipFill>
          <a:blip r:embed="rId4"/>
          <a:stretch>
            <a:fillRect/>
          </a:stretch>
        </p:blipFill>
        <p:spPr>
          <a:xfrm>
            <a:off x="4271790" y="3974443"/>
            <a:ext cx="3779044" cy="1978819"/>
          </a:xfrm>
          <a:prstGeom prst="rect">
            <a:avLst/>
          </a:prstGeom>
        </p:spPr>
      </p:pic>
    </p:spTree>
    <p:extLst>
      <p:ext uri="{BB962C8B-B14F-4D97-AF65-F5344CB8AC3E}">
        <p14:creationId xmlns:p14="http://schemas.microsoft.com/office/powerpoint/2010/main" val="9238914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lnSpc>
                <a:spcPct val="100000"/>
              </a:lnSpc>
              <a:spcBef>
                <a:spcPct val="20000"/>
              </a:spcBef>
            </a:pPr>
            <a:r>
              <a:rPr lang="en-US" sz="6000" b="1" dirty="0">
                <a:solidFill>
                  <a:srgbClr val="003366"/>
                </a:solidFill>
                <a:latin typeface="Univers-CondensedBold"/>
              </a:rPr>
              <a:t>Presswork</a:t>
            </a:r>
            <a:br>
              <a:rPr lang="en-US" sz="6000" b="1" dirty="0">
                <a:solidFill>
                  <a:srgbClr val="003366"/>
                </a:solidFill>
                <a:latin typeface="Univers-CondensedBold"/>
              </a:rPr>
            </a:br>
            <a:endParaRPr lang="en-US" dirty="0"/>
          </a:p>
        </p:txBody>
      </p:sp>
      <p:sp>
        <p:nvSpPr>
          <p:cNvPr id="3" name="Content Placeholder 2"/>
          <p:cNvSpPr>
            <a:spLocks noGrp="1"/>
          </p:cNvSpPr>
          <p:nvPr>
            <p:ph idx="1"/>
          </p:nvPr>
        </p:nvSpPr>
        <p:spPr>
          <a:xfrm>
            <a:off x="809625" y="2367631"/>
            <a:ext cx="8231226" cy="2911078"/>
          </a:xfrm>
        </p:spPr>
        <p:txBody>
          <a:bodyPr/>
          <a:lstStyle/>
          <a:p>
            <a:pPr algn="just"/>
            <a:r>
              <a:rPr lang="en-US" dirty="0"/>
              <a:t>The </a:t>
            </a:r>
            <a:r>
              <a:rPr lang="en-US" dirty="0"/>
              <a:t>term </a:t>
            </a:r>
            <a:r>
              <a:rPr lang="en-US" dirty="0"/>
              <a:t>presswork </a:t>
            </a:r>
            <a:r>
              <a:rPr lang="en-US" dirty="0"/>
              <a:t>is used here to describe the process in </a:t>
            </a:r>
            <a:r>
              <a:rPr lang="en-US" dirty="0"/>
              <a:t>which force </a:t>
            </a:r>
            <a:r>
              <a:rPr lang="en-US" dirty="0"/>
              <a:t>is applied to sheet metal with the result that the metal is cut, i.e. </a:t>
            </a:r>
            <a:r>
              <a:rPr lang="en-US" dirty="0"/>
              <a:t>in blanking </a:t>
            </a:r>
            <a:r>
              <a:rPr lang="en-US" dirty="0"/>
              <a:t>and piercing, or is formed to a different shape, i.e. in bending</a:t>
            </a:r>
            <a:r>
              <a:rPr lang="en-US" dirty="0"/>
              <a:t>.</a:t>
            </a:r>
          </a:p>
          <a:p>
            <a:pPr algn="just"/>
            <a:r>
              <a:rPr lang="en-US" dirty="0"/>
              <a:t>The </a:t>
            </a:r>
            <a:r>
              <a:rPr lang="en-US" dirty="0"/>
              <a:t>press working </a:t>
            </a:r>
            <a:r>
              <a:rPr lang="en-US" dirty="0"/>
              <a:t>process is carried out by placing the sheet </a:t>
            </a:r>
            <a:r>
              <a:rPr lang="en-US" dirty="0" smtClean="0"/>
              <a:t>metal between </a:t>
            </a:r>
            <a:r>
              <a:rPr lang="en-US" dirty="0"/>
              <a:t>a punch and die mounted in a press. </a:t>
            </a:r>
            <a:endParaRPr lang="en-US" dirty="0"/>
          </a:p>
          <a:p>
            <a:pPr algn="just">
              <a:buFont typeface="Wingdings" panose="05000000000000000000" pitchFamily="2" charset="2"/>
              <a:buChar char="§"/>
            </a:pPr>
            <a:r>
              <a:rPr lang="en-US" dirty="0"/>
              <a:t>The </a:t>
            </a:r>
            <a:r>
              <a:rPr lang="en-US" dirty="0"/>
              <a:t>punch is attached </a:t>
            </a:r>
            <a:r>
              <a:rPr lang="en-US" dirty="0"/>
              <a:t>to the </a:t>
            </a:r>
            <a:r>
              <a:rPr lang="en-US" dirty="0"/>
              <a:t>moving part – the slide or ram – which applies the necessary force </a:t>
            </a:r>
            <a:r>
              <a:rPr lang="en-US" dirty="0"/>
              <a:t>at each </a:t>
            </a:r>
            <a:r>
              <a:rPr lang="en-US" dirty="0"/>
              <a:t>stroke. The die, correctly aligned with the punch, is attached to </a:t>
            </a:r>
            <a:r>
              <a:rPr lang="en-US" dirty="0"/>
              <a:t>the fixed </a:t>
            </a:r>
            <a:r>
              <a:rPr lang="en-US" dirty="0"/>
              <a:t>part or bedplate of the press.</a:t>
            </a:r>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12</a:t>
            </a:fld>
            <a:endParaRPr lang="en-US" dirty="0">
              <a:solidFill>
                <a:srgbClr val="800000"/>
              </a:solidFill>
            </a:endParaRPr>
          </a:p>
        </p:txBody>
      </p:sp>
    </p:spTree>
    <p:extLst>
      <p:ext uri="{BB962C8B-B14F-4D97-AF65-F5344CB8AC3E}">
        <p14:creationId xmlns:p14="http://schemas.microsoft.com/office/powerpoint/2010/main" val="31689276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6" y="2214563"/>
            <a:ext cx="8179828" cy="3881437"/>
          </a:xfrm>
        </p:spPr>
        <p:txBody>
          <a:bodyPr/>
          <a:lstStyle/>
          <a:p>
            <a:r>
              <a:rPr lang="en-US" sz="2800" dirty="0">
                <a:latin typeface="+mj-lt"/>
              </a:rPr>
              <a:t>It is possible to carry out a wide range of operations in a press, </a:t>
            </a:r>
            <a:r>
              <a:rPr lang="en-US" sz="2800" dirty="0">
                <a:latin typeface="+mj-lt"/>
              </a:rPr>
              <a:t>and these </a:t>
            </a:r>
            <a:r>
              <a:rPr lang="en-US" sz="2800" dirty="0">
                <a:latin typeface="+mj-lt"/>
              </a:rPr>
              <a:t>include blanking, piercing and </a:t>
            </a:r>
            <a:r>
              <a:rPr lang="en-US" sz="2800" dirty="0">
                <a:latin typeface="+mj-lt"/>
              </a:rPr>
              <a:t>bending.</a:t>
            </a:r>
          </a:p>
          <a:p>
            <a:r>
              <a:rPr lang="en-US" sz="2800" dirty="0">
                <a:latin typeface="+mj-lt"/>
              </a:rPr>
              <a:t>Blanking </a:t>
            </a:r>
            <a:r>
              <a:rPr lang="en-US" sz="2800" dirty="0">
                <a:latin typeface="+mj-lt"/>
              </a:rPr>
              <a:t>is the production of an external shape, e.g. the </a:t>
            </a:r>
            <a:r>
              <a:rPr lang="en-US" sz="2800" dirty="0">
                <a:latin typeface="+mj-lt"/>
              </a:rPr>
              <a:t>outside diameter </a:t>
            </a:r>
            <a:r>
              <a:rPr lang="en-US" sz="2800" dirty="0">
                <a:latin typeface="+mj-lt"/>
              </a:rPr>
              <a:t>of a washer.</a:t>
            </a:r>
          </a:p>
          <a:p>
            <a:r>
              <a:rPr lang="en-US" sz="2800" dirty="0">
                <a:latin typeface="+mj-lt"/>
              </a:rPr>
              <a:t>Piercing is the production of an internal shape, e.g. the hole in </a:t>
            </a:r>
            <a:r>
              <a:rPr lang="en-US" sz="2800" dirty="0">
                <a:latin typeface="+mj-lt"/>
              </a:rPr>
              <a:t>a washer</a:t>
            </a:r>
            <a:r>
              <a:rPr lang="en-US" sz="2800" dirty="0">
                <a:latin typeface="+mj-lt"/>
              </a:rPr>
              <a:t>.</a:t>
            </a:r>
          </a:p>
          <a:p>
            <a:r>
              <a:rPr lang="en-US" sz="2800" dirty="0">
                <a:latin typeface="+mj-lt"/>
              </a:rPr>
              <a:t>Bending – in this case simple bending – is confined to a straight </a:t>
            </a:r>
            <a:r>
              <a:rPr lang="en-US" sz="2800" dirty="0">
                <a:latin typeface="+mj-lt"/>
              </a:rPr>
              <a:t>bend across </a:t>
            </a:r>
            <a:r>
              <a:rPr lang="en-US" sz="2800" dirty="0">
                <a:latin typeface="+mj-lt"/>
              </a:rPr>
              <a:t>the metal sheet in one plane only.</a:t>
            </a:r>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13</a:t>
            </a:fld>
            <a:endParaRPr lang="en-US" dirty="0">
              <a:solidFill>
                <a:srgbClr val="800000"/>
              </a:solidFill>
            </a:endParaRPr>
          </a:p>
        </p:txBody>
      </p:sp>
    </p:spTree>
    <p:extLst>
      <p:ext uri="{BB962C8B-B14F-4D97-AF65-F5344CB8AC3E}">
        <p14:creationId xmlns:p14="http://schemas.microsoft.com/office/powerpoint/2010/main" val="31493914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Times New Roman" panose="02020603050405020304" pitchFamily="18" charset="0"/>
              </a:rPr>
              <a:t>Types and Selection of press</a:t>
            </a:r>
            <a:endParaRPr lang="en-US" dirty="0"/>
          </a:p>
        </p:txBody>
      </p:sp>
      <p:sp>
        <p:nvSpPr>
          <p:cNvPr id="3" name="Content Placeholder 2"/>
          <p:cNvSpPr>
            <a:spLocks noGrp="1"/>
          </p:cNvSpPr>
          <p:nvPr>
            <p:ph idx="1"/>
          </p:nvPr>
        </p:nvSpPr>
        <p:spPr/>
        <p:txBody>
          <a:bodyPr/>
          <a:lstStyle/>
          <a:p>
            <a:pPr marL="0" indent="0" algn="just">
              <a:lnSpc>
                <a:spcPct val="107000"/>
              </a:lnSpc>
              <a:spcBef>
                <a:spcPts val="0"/>
              </a:spcBef>
              <a:spcAft>
                <a:spcPts val="600"/>
              </a:spcAft>
              <a:buNone/>
            </a:pPr>
            <a:r>
              <a:rPr lang="en-US" sz="2800" dirty="0" smtClean="0">
                <a:solidFill>
                  <a:srgbClr val="000000"/>
                </a:solidFill>
                <a:latin typeface="+mj-lt"/>
                <a:ea typeface="Calibri" panose="020F0502020204030204" pitchFamily="34" charset="0"/>
                <a:cs typeface="Times New Roman" panose="02020603050405020304" pitchFamily="18" charset="0"/>
              </a:rPr>
              <a:t>Classification </a:t>
            </a:r>
            <a:r>
              <a:rPr lang="en-US" sz="2800" dirty="0">
                <a:solidFill>
                  <a:srgbClr val="000000"/>
                </a:solidFill>
                <a:latin typeface="+mj-lt"/>
                <a:ea typeface="Calibri" panose="020F0502020204030204" pitchFamily="34" charset="0"/>
                <a:cs typeface="Times New Roman" panose="02020603050405020304" pitchFamily="18" charset="0"/>
              </a:rPr>
              <a:t>of </a:t>
            </a:r>
            <a:r>
              <a:rPr lang="en-US" sz="2800" dirty="0" smtClean="0">
                <a:solidFill>
                  <a:srgbClr val="000000"/>
                </a:solidFill>
                <a:latin typeface="+mj-lt"/>
                <a:ea typeface="Calibri" panose="020F0502020204030204" pitchFamily="34" charset="0"/>
                <a:cs typeface="Times New Roman" panose="02020603050405020304" pitchFamily="18" charset="0"/>
              </a:rPr>
              <a:t>presses</a:t>
            </a:r>
          </a:p>
          <a:p>
            <a:pPr marL="0" indent="0" algn="just">
              <a:buNone/>
            </a:pPr>
            <a:r>
              <a:rPr lang="en-US" sz="2800" dirty="0" smtClean="0">
                <a:solidFill>
                  <a:srgbClr val="000000"/>
                </a:solidFill>
                <a:latin typeface="+mj-lt"/>
                <a:ea typeface="Calibri" panose="020F0502020204030204" pitchFamily="34" charset="0"/>
                <a:cs typeface="Times New Roman" panose="02020603050405020304" pitchFamily="18" charset="0"/>
              </a:rPr>
              <a:t>Types </a:t>
            </a:r>
            <a:r>
              <a:rPr lang="en-US" sz="2800" dirty="0">
                <a:solidFill>
                  <a:srgbClr val="000000"/>
                </a:solidFill>
                <a:latin typeface="+mj-lt"/>
                <a:ea typeface="Calibri" panose="020F0502020204030204" pitchFamily="34" charset="0"/>
                <a:cs typeface="Times New Roman" panose="02020603050405020304" pitchFamily="18" charset="0"/>
              </a:rPr>
              <a:t>of presses for sheet metal working can be classified by one or a combination of characteristics, such as source of power, number of slides, type of frame and construction, type of drive, </a:t>
            </a:r>
            <a:endParaRPr lang="en-US" sz="2800" dirty="0">
              <a:latin typeface="+mj-lt"/>
            </a:endParaRPr>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14</a:t>
            </a:fld>
            <a:endParaRPr lang="en-US">
              <a:solidFill>
                <a:srgbClr val="800000"/>
              </a:solidFill>
            </a:endParaRPr>
          </a:p>
        </p:txBody>
      </p:sp>
    </p:spTree>
    <p:extLst>
      <p:ext uri="{BB962C8B-B14F-4D97-AF65-F5344CB8AC3E}">
        <p14:creationId xmlns:p14="http://schemas.microsoft.com/office/powerpoint/2010/main" val="16240218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794197"/>
          </a:xfrm>
        </p:spPr>
        <p:txBody>
          <a:bodyPr/>
          <a:lstStyle/>
          <a:p>
            <a:r>
              <a:rPr lang="en-US" sz="2700" b="1" dirty="0">
                <a:solidFill>
                  <a:srgbClr val="003366"/>
                </a:solidFill>
              </a:rPr>
              <a:t>Classification on the basis of source of power</a:t>
            </a:r>
            <a:endParaRPr lang="en-US" sz="4500" b="1" dirty="0"/>
          </a:p>
        </p:txBody>
      </p:sp>
      <p:sp>
        <p:nvSpPr>
          <p:cNvPr id="3" name="Content Placeholder 2"/>
          <p:cNvSpPr>
            <a:spLocks noGrp="1"/>
          </p:cNvSpPr>
          <p:nvPr>
            <p:ph idx="1"/>
          </p:nvPr>
        </p:nvSpPr>
        <p:spPr>
          <a:xfrm>
            <a:off x="463639" y="2254744"/>
            <a:ext cx="8451528" cy="3449541"/>
          </a:xfrm>
        </p:spPr>
        <p:txBody>
          <a:bodyPr/>
          <a:lstStyle/>
          <a:p>
            <a:pPr algn="just"/>
            <a:r>
              <a:rPr lang="en-US" sz="2800" b="1" dirty="0"/>
              <a:t>Manual </a:t>
            </a:r>
            <a:r>
              <a:rPr lang="en-US" sz="2800" b="1" dirty="0"/>
              <a:t>Presses</a:t>
            </a:r>
            <a:r>
              <a:rPr lang="en-US" sz="2800" dirty="0"/>
              <a:t>. These are either hand or foot operated through levers, screws or gears. A common press of this type is the arbor press used for assembly operations</a:t>
            </a:r>
            <a:r>
              <a:rPr lang="en-US" sz="2800" dirty="0"/>
              <a:t>.</a:t>
            </a:r>
          </a:p>
          <a:p>
            <a:pPr algn="just"/>
            <a:r>
              <a:rPr lang="en-US" sz="2800" b="1" dirty="0" smtClean="0"/>
              <a:t>Mechanical presses</a:t>
            </a:r>
            <a:r>
              <a:rPr lang="en-US" sz="2800" dirty="0" smtClean="0"/>
              <a:t>. These presses utilize flywheel energy which is transferred to the work piece by gears, cranks, eccentrics, or levers.</a:t>
            </a:r>
          </a:p>
          <a:p>
            <a:pPr marL="0" indent="0" algn="just">
              <a:buNone/>
            </a:pPr>
            <a:endParaRPr lang="en-US" sz="2800"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15</a:t>
            </a:fld>
            <a:endParaRPr lang="en-US" dirty="0">
              <a:solidFill>
                <a:srgbClr val="800000"/>
              </a:solidFill>
            </a:endParaRPr>
          </a:p>
        </p:txBody>
      </p:sp>
    </p:spTree>
    <p:extLst>
      <p:ext uri="{BB962C8B-B14F-4D97-AF65-F5344CB8AC3E}">
        <p14:creationId xmlns:p14="http://schemas.microsoft.com/office/powerpoint/2010/main" val="36941351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Clr>
                <a:srgbClr val="003366"/>
              </a:buClr>
            </a:pPr>
            <a:r>
              <a:rPr lang="en-US" sz="2800" b="1" dirty="0">
                <a:solidFill>
                  <a:srgbClr val="003366"/>
                </a:solidFill>
              </a:rPr>
              <a:t>Hydraulic Presses These</a:t>
            </a:r>
            <a:r>
              <a:rPr lang="en-US" sz="2800" dirty="0">
                <a:solidFill>
                  <a:srgbClr val="003366"/>
                </a:solidFill>
              </a:rPr>
              <a:t> presses provide working force through the application of fluid pressure on a piston by means of pumps, valves, intensifiers, and accumulators. These presses have better performance and reliability than mechanical presses.</a:t>
            </a:r>
          </a:p>
          <a:p>
            <a:pPr lvl="0" algn="just">
              <a:buClr>
                <a:srgbClr val="003366"/>
              </a:buClr>
            </a:pPr>
            <a:r>
              <a:rPr lang="en-US" sz="2800" b="1" dirty="0">
                <a:solidFill>
                  <a:srgbClr val="003366"/>
                </a:solidFill>
              </a:rPr>
              <a:t>Pneumatic Presses. </a:t>
            </a:r>
            <a:r>
              <a:rPr lang="en-US" sz="2800" dirty="0">
                <a:solidFill>
                  <a:srgbClr val="003366"/>
                </a:solidFill>
              </a:rPr>
              <a:t>These presses utilize air cylinders to exert the required force. These are generally smaller in size and capacity than hydraulic or mechanical presses, and therefore find use for light duty operations only.</a:t>
            </a:r>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16</a:t>
            </a:fld>
            <a:endParaRPr lang="en-US">
              <a:solidFill>
                <a:srgbClr val="800000"/>
              </a:solidFill>
            </a:endParaRPr>
          </a:p>
        </p:txBody>
      </p:sp>
    </p:spTree>
    <p:extLst>
      <p:ext uri="{BB962C8B-B14F-4D97-AF65-F5344CB8AC3E}">
        <p14:creationId xmlns:p14="http://schemas.microsoft.com/office/powerpoint/2010/main" val="3382317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solidFill>
                  <a:srgbClr val="003366"/>
                </a:solidFill>
              </a:rPr>
              <a:t>Classification on the basis of number of slides</a:t>
            </a:r>
            <a:endParaRPr lang="en-US" sz="6000" b="1" dirty="0"/>
          </a:p>
        </p:txBody>
      </p:sp>
      <p:sp>
        <p:nvSpPr>
          <p:cNvPr id="3" name="Content Placeholder 2"/>
          <p:cNvSpPr>
            <a:spLocks noGrp="1"/>
          </p:cNvSpPr>
          <p:nvPr>
            <p:ph idx="1"/>
          </p:nvPr>
        </p:nvSpPr>
        <p:spPr>
          <a:xfrm>
            <a:off x="694063" y="2385970"/>
            <a:ext cx="8370065" cy="2911078"/>
          </a:xfrm>
        </p:spPr>
        <p:txBody>
          <a:bodyPr/>
          <a:lstStyle/>
          <a:p>
            <a:pPr marL="0" indent="0" algn="just">
              <a:buNone/>
            </a:pPr>
            <a:r>
              <a:rPr lang="en-US" sz="1200" dirty="0"/>
              <a:t>.</a:t>
            </a:r>
            <a:r>
              <a:rPr lang="en-US" sz="2800" b="1" dirty="0"/>
              <a:t>Single Action Presses</a:t>
            </a:r>
            <a:r>
              <a:rPr lang="en-US" sz="2800" dirty="0"/>
              <a:t>. A single action press has one reciprocation slide that carries the tool for the metal forming operation. The press has a fixed bed. It is the most widely used press for operations like blanking, </a:t>
            </a:r>
            <a:r>
              <a:rPr lang="en-US" sz="2800" dirty="0"/>
              <a:t>coining, and </a:t>
            </a:r>
            <a:r>
              <a:rPr lang="en-US" sz="2800" dirty="0"/>
              <a:t>drawing</a:t>
            </a:r>
            <a:r>
              <a:rPr lang="en-US" sz="2800" dirty="0"/>
              <a:t>.</a:t>
            </a:r>
          </a:p>
          <a:p>
            <a:pPr marL="0" indent="0">
              <a:buNone/>
            </a:pPr>
            <a:r>
              <a:rPr lang="en-US" sz="2800" dirty="0"/>
              <a:t>.</a:t>
            </a:r>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17</a:t>
            </a:fld>
            <a:endParaRPr lang="en-US" dirty="0">
              <a:solidFill>
                <a:srgbClr val="800000"/>
              </a:solidFill>
            </a:endParaRPr>
          </a:p>
        </p:txBody>
      </p:sp>
    </p:spTree>
    <p:extLst>
      <p:ext uri="{BB962C8B-B14F-4D97-AF65-F5344CB8AC3E}">
        <p14:creationId xmlns:p14="http://schemas.microsoft.com/office/powerpoint/2010/main" val="29652664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Double Action Presses</a:t>
            </a:r>
            <a:r>
              <a:rPr lang="en-US" dirty="0"/>
              <a:t>.</a:t>
            </a:r>
          </a:p>
        </p:txBody>
      </p:sp>
      <p:pic>
        <p:nvPicPr>
          <p:cNvPr id="6" name="Content Placeholder 5"/>
          <p:cNvPicPr>
            <a:picLocks noGrp="1" noChangeAspect="1"/>
          </p:cNvPicPr>
          <p:nvPr>
            <p:ph idx="1"/>
          </p:nvPr>
        </p:nvPicPr>
        <p:blipFill>
          <a:blip r:embed="rId2"/>
          <a:stretch>
            <a:fillRect/>
          </a:stretch>
        </p:blipFill>
        <p:spPr>
          <a:xfrm>
            <a:off x="1343026" y="4411152"/>
            <a:ext cx="6343650" cy="2257425"/>
          </a:xfrm>
          <a:prstGeom prst="rect">
            <a:avLst/>
          </a:prstGeom>
        </p:spPr>
      </p:pic>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18</a:t>
            </a:fld>
            <a:endParaRPr lang="en-US">
              <a:solidFill>
                <a:srgbClr val="800000"/>
              </a:solidFill>
            </a:endParaRPr>
          </a:p>
        </p:txBody>
      </p:sp>
      <p:sp>
        <p:nvSpPr>
          <p:cNvPr id="7" name="Rectangle 6"/>
          <p:cNvSpPr/>
          <p:nvPr/>
        </p:nvSpPr>
        <p:spPr>
          <a:xfrm>
            <a:off x="619612" y="2028259"/>
            <a:ext cx="8369725" cy="2677656"/>
          </a:xfrm>
          <a:prstGeom prst="rect">
            <a:avLst/>
          </a:prstGeom>
        </p:spPr>
        <p:txBody>
          <a:bodyPr wrap="square">
            <a:spAutoFit/>
          </a:bodyPr>
          <a:lstStyle/>
          <a:p>
            <a:pPr marL="257175" indent="-257175" algn="just">
              <a:buFont typeface="Wingdings" panose="05000000000000000000" pitchFamily="2" charset="2"/>
              <a:buChar char="ü"/>
            </a:pPr>
            <a:r>
              <a:rPr lang="en-US" sz="2400" dirty="0"/>
              <a:t>A </a:t>
            </a:r>
            <a:r>
              <a:rPr lang="en-US" sz="2400" dirty="0"/>
              <a:t>double action press has two slides moving in the same direction against a fixed bed. It is more suitable for drawing operations, especially deep drawing, than single action press. </a:t>
            </a:r>
            <a:endParaRPr lang="en-US" sz="2400" dirty="0"/>
          </a:p>
          <a:p>
            <a:pPr marL="257175" indent="-257175" algn="just">
              <a:buFont typeface="Wingdings" panose="05000000000000000000" pitchFamily="2" charset="2"/>
              <a:buChar char="ü"/>
            </a:pPr>
            <a:r>
              <a:rPr lang="en-US" sz="2400" dirty="0"/>
              <a:t>For </a:t>
            </a:r>
            <a:r>
              <a:rPr lang="en-US" sz="2400" dirty="0"/>
              <a:t>this reason, its two slides are generally referred to as outer blank holder slide and the inner draw slide. The blank holder slide is a hollow rectangle, while the inner slide is a solid rectangle that reciprocates within the blank holder. </a:t>
            </a:r>
          </a:p>
        </p:txBody>
      </p:sp>
    </p:spTree>
    <p:extLst>
      <p:ext uri="{BB962C8B-B14F-4D97-AF65-F5344CB8AC3E}">
        <p14:creationId xmlns:p14="http://schemas.microsoft.com/office/powerpoint/2010/main" val="29500410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03366"/>
              </a:buClr>
              <a:buFont typeface="Wingdings" panose="05000000000000000000" pitchFamily="2" charset="2"/>
              <a:buChar char="Ø"/>
            </a:pPr>
            <a:r>
              <a:rPr lang="en-US" dirty="0" smtClean="0">
                <a:solidFill>
                  <a:srgbClr val="003366"/>
                </a:solidFill>
              </a:rPr>
              <a:t>A triple </a:t>
            </a:r>
            <a:r>
              <a:rPr lang="en-US" dirty="0">
                <a:solidFill>
                  <a:srgbClr val="003366"/>
                </a:solidFill>
              </a:rPr>
              <a:t>action press has three moving slides. Two slides (the blank </a:t>
            </a:r>
            <a:r>
              <a:rPr lang="en-US" dirty="0" smtClean="0">
                <a:solidFill>
                  <a:srgbClr val="003366"/>
                </a:solidFill>
              </a:rPr>
              <a:t>holder </a:t>
            </a:r>
            <a:r>
              <a:rPr lang="en-US" dirty="0">
                <a:solidFill>
                  <a:srgbClr val="003366"/>
                </a:solidFill>
              </a:rPr>
              <a:t>and the inner slide) move in the same direction as in a double – action press and the third or lower slide moves upward through the fixed bed in a direction opposite to that of the other two slides. </a:t>
            </a:r>
            <a:endParaRPr lang="en-US" dirty="0">
              <a:solidFill>
                <a:srgbClr val="003366"/>
              </a:solidFill>
            </a:endParaRPr>
          </a:p>
          <a:p>
            <a:pPr lvl="0" algn="just">
              <a:buClr>
                <a:srgbClr val="003366"/>
              </a:buClr>
              <a:buFont typeface="Wingdings" panose="05000000000000000000" pitchFamily="2" charset="2"/>
              <a:buChar char="Ø"/>
            </a:pPr>
            <a:r>
              <a:rPr lang="en-US" dirty="0">
                <a:solidFill>
                  <a:srgbClr val="003366"/>
                </a:solidFill>
              </a:rPr>
              <a:t>This </a:t>
            </a:r>
            <a:r>
              <a:rPr lang="en-US" dirty="0" smtClean="0">
                <a:solidFill>
                  <a:srgbClr val="003366"/>
                </a:solidFill>
              </a:rPr>
              <a:t>action </a:t>
            </a:r>
            <a:r>
              <a:rPr lang="en-US" dirty="0">
                <a:solidFill>
                  <a:srgbClr val="003366"/>
                </a:solidFill>
              </a:rPr>
              <a:t>allows </a:t>
            </a:r>
            <a:r>
              <a:rPr lang="en-US" dirty="0" smtClean="0">
                <a:solidFill>
                  <a:srgbClr val="003366"/>
                </a:solidFill>
              </a:rPr>
              <a:t>reverse </a:t>
            </a:r>
            <a:r>
              <a:rPr lang="en-US" dirty="0">
                <a:solidFill>
                  <a:srgbClr val="003366"/>
                </a:solidFill>
              </a:rPr>
              <a:t>drawing</a:t>
            </a:r>
            <a:r>
              <a:rPr lang="en-US" dirty="0">
                <a:solidFill>
                  <a:srgbClr val="003366"/>
                </a:solidFill>
              </a:rPr>
              <a:t>, forming or bending operations against the inner slide while both upper actions are </a:t>
            </a:r>
            <a:r>
              <a:rPr lang="en-US" dirty="0">
                <a:solidFill>
                  <a:srgbClr val="003366"/>
                </a:solidFill>
              </a:rPr>
              <a:t>dwelling. </a:t>
            </a:r>
            <a:endParaRPr lang="en-US" dirty="0" smtClean="0">
              <a:solidFill>
                <a:srgbClr val="003366"/>
              </a:solidFill>
            </a:endParaRPr>
          </a:p>
          <a:p>
            <a:pPr lvl="0" algn="just">
              <a:buClr>
                <a:srgbClr val="003366"/>
              </a:buClr>
              <a:buFont typeface="Wingdings" panose="05000000000000000000" pitchFamily="2" charset="2"/>
              <a:buChar char="Ø"/>
            </a:pPr>
            <a:r>
              <a:rPr lang="en-US" dirty="0" smtClean="0">
                <a:solidFill>
                  <a:srgbClr val="003366"/>
                </a:solidFill>
              </a:rPr>
              <a:t>Cycle </a:t>
            </a:r>
            <a:r>
              <a:rPr lang="en-US" dirty="0">
                <a:solidFill>
                  <a:srgbClr val="003366"/>
                </a:solidFill>
              </a:rPr>
              <a:t>time for a triple – action press is longer than for a double – action press because of the time required for the third </a:t>
            </a:r>
            <a:r>
              <a:rPr lang="en-US" dirty="0" smtClean="0">
                <a:solidFill>
                  <a:srgbClr val="003366"/>
                </a:solidFill>
              </a:rPr>
              <a:t>action.</a:t>
            </a:r>
            <a:endParaRPr lang="en-US" dirty="0">
              <a:solidFill>
                <a:srgbClr val="003366"/>
              </a:solidFill>
            </a:endParaRPr>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19</a:t>
            </a:fld>
            <a:endParaRPr lang="en-US">
              <a:solidFill>
                <a:srgbClr val="800000"/>
              </a:solidFill>
            </a:endParaRPr>
          </a:p>
        </p:txBody>
      </p:sp>
      <p:sp>
        <p:nvSpPr>
          <p:cNvPr id="2" name="Rectangle 1"/>
          <p:cNvSpPr/>
          <p:nvPr/>
        </p:nvSpPr>
        <p:spPr>
          <a:xfrm>
            <a:off x="2874837" y="970026"/>
            <a:ext cx="3827715" cy="553998"/>
          </a:xfrm>
          <a:prstGeom prst="rect">
            <a:avLst/>
          </a:prstGeom>
        </p:spPr>
        <p:txBody>
          <a:bodyPr wrap="none">
            <a:spAutoFit/>
          </a:bodyPr>
          <a:lstStyle/>
          <a:p>
            <a:r>
              <a:rPr lang="en-US" sz="3000" b="1" dirty="0">
                <a:solidFill>
                  <a:srgbClr val="003366"/>
                </a:solidFill>
              </a:rPr>
              <a:t>Triple Action Presses</a:t>
            </a:r>
            <a:r>
              <a:rPr lang="en-US" sz="3000" dirty="0">
                <a:solidFill>
                  <a:srgbClr val="003366"/>
                </a:solidFill>
              </a:rPr>
              <a:t>. </a:t>
            </a:r>
            <a:endParaRPr lang="en-US" sz="3000" dirty="0"/>
          </a:p>
        </p:txBody>
      </p:sp>
    </p:spTree>
    <p:extLst>
      <p:ext uri="{BB962C8B-B14F-4D97-AF65-F5344CB8AC3E}">
        <p14:creationId xmlns:p14="http://schemas.microsoft.com/office/powerpoint/2010/main" val="12293458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1439466" y="1160860"/>
            <a:ext cx="5829300" cy="3086100"/>
          </a:xfrm>
        </p:spPr>
        <p:txBody>
          <a:bodyPr/>
          <a:lstStyle/>
          <a:p>
            <a:pPr marL="342900" indent="-342900" algn="ctr" eaLnBrk="1" hangingPunct="1">
              <a:buNone/>
              <a:defRPr/>
            </a:pPr>
            <a:r>
              <a:rPr lang="en-US" altLang="en-US" sz="3300" b="1" dirty="0">
                <a:solidFill>
                  <a:schemeClr val="bg2"/>
                </a:solidFill>
              </a:rPr>
              <a:t>CHAPTER </a:t>
            </a:r>
            <a:r>
              <a:rPr lang="en-US" altLang="en-US" sz="3300" b="1" dirty="0">
                <a:solidFill>
                  <a:schemeClr val="bg2"/>
                </a:solidFill>
              </a:rPr>
              <a:t>FOUR</a:t>
            </a:r>
          </a:p>
          <a:p>
            <a:pPr marL="342900" indent="-342900" algn="ctr" eaLnBrk="1" hangingPunct="1">
              <a:buNone/>
              <a:defRPr/>
            </a:pPr>
            <a:r>
              <a:rPr lang="en-US" altLang="en-US" sz="3300" b="1" dirty="0">
                <a:solidFill>
                  <a:schemeClr val="bg2"/>
                </a:solidFill>
              </a:rPr>
              <a:t>Die set and press work</a:t>
            </a:r>
            <a:endParaRPr lang="en-US" altLang="en-US" sz="3300" b="1" dirty="0">
              <a:solidFill>
                <a:schemeClr val="bg2"/>
              </a:solidFill>
            </a:endParaRPr>
          </a:p>
          <a:p>
            <a:pPr marL="0" indent="0" algn="ctr">
              <a:buNone/>
              <a:defRPr/>
            </a:pPr>
            <a:r>
              <a:rPr lang="en-US" sz="3300" b="1" dirty="0">
                <a:latin typeface="Times New Roman" panose="02020603050405020304" pitchFamily="18" charset="0"/>
                <a:ea typeface="Times New Roman" panose="02020603050405020304" pitchFamily="18" charset="0"/>
              </a:rPr>
              <a:t>Die Set And Press Work</a:t>
            </a: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r>
              <a:rPr lang="en-US" altLang="en-US" sz="1500" b="1" i="1" dirty="0">
                <a:solidFill>
                  <a:schemeClr val="bg1"/>
                </a:solidFill>
              </a:rPr>
              <a:t>BY: TESFA G.</a:t>
            </a:r>
          </a:p>
        </p:txBody>
      </p:sp>
    </p:spTree>
    <p:extLst>
      <p:ext uri="{BB962C8B-B14F-4D97-AF65-F5344CB8AC3E}">
        <p14:creationId xmlns:p14="http://schemas.microsoft.com/office/powerpoint/2010/main" val="8746966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3366"/>
                </a:solidFill>
              </a:rPr>
              <a:t>Press Selection</a:t>
            </a:r>
            <a:endParaRPr lang="en-US" sz="4950" b="1" dirty="0"/>
          </a:p>
        </p:txBody>
      </p:sp>
      <p:sp>
        <p:nvSpPr>
          <p:cNvPr id="3" name="Content Placeholder 2"/>
          <p:cNvSpPr>
            <a:spLocks noGrp="1"/>
          </p:cNvSpPr>
          <p:nvPr>
            <p:ph idx="1"/>
          </p:nvPr>
        </p:nvSpPr>
        <p:spPr>
          <a:xfrm>
            <a:off x="438658" y="2113075"/>
            <a:ext cx="8510530" cy="2911078"/>
          </a:xfrm>
        </p:spPr>
        <p:txBody>
          <a:bodyPr/>
          <a:lstStyle/>
          <a:p>
            <a:pPr algn="just">
              <a:buFont typeface="Wingdings" panose="05000000000000000000" pitchFamily="2" charset="2"/>
              <a:buChar char="Ø"/>
            </a:pPr>
            <a:r>
              <a:rPr lang="en-US" dirty="0" smtClean="0"/>
              <a:t>Proper selection of a press is necessary for successful and economical operation. Press is </a:t>
            </a:r>
            <a:r>
              <a:rPr lang="en-US" dirty="0"/>
              <a:t>a costly machine, and the return on investment depends upon how well it performs the </a:t>
            </a:r>
            <a:r>
              <a:rPr lang="en-US" dirty="0"/>
              <a:t>job.</a:t>
            </a:r>
            <a:r>
              <a:rPr lang="en-US" dirty="0"/>
              <a:t>          </a:t>
            </a:r>
          </a:p>
          <a:p>
            <a:pPr algn="just">
              <a:buFont typeface="Wingdings" panose="05000000000000000000" pitchFamily="2" charset="2"/>
              <a:buChar char="Ø"/>
            </a:pPr>
            <a:r>
              <a:rPr lang="en-US" dirty="0" smtClean="0"/>
              <a:t>Important factors affecting the selection of a press are </a:t>
            </a:r>
            <a:r>
              <a:rPr lang="en-US" dirty="0" smtClean="0">
                <a:solidFill>
                  <a:srgbClr val="FF0000"/>
                </a:solidFill>
              </a:rPr>
              <a:t>size, force, energy and speed </a:t>
            </a:r>
            <a:r>
              <a:rPr lang="en-US" dirty="0" smtClean="0"/>
              <a:t>requirements.</a:t>
            </a:r>
            <a:r>
              <a:rPr lang="en-US" dirty="0"/>
              <a:t>          </a:t>
            </a:r>
            <a:endParaRPr lang="en-US" dirty="0"/>
          </a:p>
          <a:p>
            <a:pPr algn="just">
              <a:buFont typeface="Wingdings" panose="05000000000000000000" pitchFamily="2" charset="2"/>
              <a:buChar char="Ø"/>
            </a:pPr>
            <a:r>
              <a:rPr lang="en-US" b="1" dirty="0"/>
              <a:t>Size</a:t>
            </a:r>
            <a:r>
              <a:rPr lang="en-US" b="1" dirty="0"/>
              <a:t>. </a:t>
            </a:r>
            <a:r>
              <a:rPr lang="en-US" dirty="0"/>
              <a:t>Bed and slide areas of the press should be of enough size so as to accommodate the dies to be used and to make available adequate space for die changing and </a:t>
            </a:r>
            <a:r>
              <a:rPr lang="en-US" dirty="0" smtClean="0"/>
              <a:t>maintenance</a:t>
            </a:r>
            <a:r>
              <a:rPr lang="en-US" dirty="0"/>
              <a:t>. </a:t>
            </a:r>
            <a:r>
              <a:rPr lang="en-US" dirty="0"/>
              <a:t>Stroke requirements are related to the height of the parts to be produced. Press with short stroke should be preferred because it would permit faster operation, thus increasing productivity. </a:t>
            </a:r>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20</a:t>
            </a:fld>
            <a:endParaRPr lang="en-US" dirty="0">
              <a:solidFill>
                <a:srgbClr val="800000"/>
              </a:solidFill>
            </a:endParaRPr>
          </a:p>
        </p:txBody>
      </p:sp>
    </p:spTree>
    <p:extLst>
      <p:ext uri="{BB962C8B-B14F-4D97-AF65-F5344CB8AC3E}">
        <p14:creationId xmlns:p14="http://schemas.microsoft.com/office/powerpoint/2010/main" val="26826856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09625" y="1995622"/>
            <a:ext cx="8218464" cy="3881437"/>
          </a:xfrm>
        </p:spPr>
        <p:txBody>
          <a:bodyPr/>
          <a:lstStyle/>
          <a:p>
            <a:pPr marL="0" indent="0" algn="just">
              <a:buClr>
                <a:srgbClr val="003366"/>
              </a:buClr>
              <a:buNone/>
            </a:pPr>
            <a:endParaRPr lang="en-US" sz="2000" dirty="0" smtClean="0">
              <a:solidFill>
                <a:srgbClr val="003366"/>
              </a:solidFill>
            </a:endParaRPr>
          </a:p>
          <a:p>
            <a:pPr marL="0" indent="0" algn="just">
              <a:buClr>
                <a:srgbClr val="003366"/>
              </a:buClr>
              <a:buNone/>
            </a:pPr>
            <a:r>
              <a:rPr lang="en-US" sz="2800" dirty="0" smtClean="0">
                <a:solidFill>
                  <a:srgbClr val="003366"/>
                </a:solidFill>
              </a:rPr>
              <a:t>Size and type of press to be selected also depends upon the method and nature of part feeding, the type of operation, and the material being formed.          </a:t>
            </a:r>
          </a:p>
          <a:p>
            <a:pPr lvl="0" algn="just">
              <a:buClr>
                <a:srgbClr val="003366"/>
              </a:buClr>
              <a:buFont typeface="Wingdings" pitchFamily="2" charset="2"/>
              <a:buChar char="Ø"/>
            </a:pPr>
            <a:r>
              <a:rPr lang="en-US" sz="2800" b="1" dirty="0" smtClean="0">
                <a:solidFill>
                  <a:srgbClr val="003366"/>
                </a:solidFill>
              </a:rPr>
              <a:t>Force and Energy. </a:t>
            </a:r>
            <a:r>
              <a:rPr lang="en-US" sz="2800" dirty="0" smtClean="0">
                <a:solidFill>
                  <a:srgbClr val="003366"/>
                </a:solidFill>
              </a:rPr>
              <a:t>Press selected should have the capacity to provide the force and energy necessary for carrying out the operation. </a:t>
            </a:r>
          </a:p>
          <a:p>
            <a:pPr lvl="0" algn="just">
              <a:buClr>
                <a:srgbClr val="003366"/>
              </a:buClr>
              <a:buFont typeface="Wingdings" pitchFamily="2" charset="2"/>
              <a:buChar char="Ø"/>
            </a:pPr>
            <a:r>
              <a:rPr lang="en-US" sz="2800" dirty="0" smtClean="0">
                <a:solidFill>
                  <a:srgbClr val="003366"/>
                </a:solidFill>
              </a:rPr>
              <a:t>The major source of energy in mechanical presses is the flywheel, and the energy available is a function of mass of flywheel and square of its speed.  </a:t>
            </a:r>
            <a:r>
              <a:rPr lang="en-US" sz="2000" dirty="0" smtClean="0">
                <a:solidFill>
                  <a:srgbClr val="003366"/>
                </a:solidFill>
              </a:rPr>
              <a:t>       </a:t>
            </a:r>
          </a:p>
          <a:p>
            <a:pPr marL="0" lvl="0" indent="0" algn="just">
              <a:buClr>
                <a:srgbClr val="003366"/>
              </a:buClr>
              <a:buNone/>
            </a:pPr>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21</a:t>
            </a:fld>
            <a:endParaRPr lang="en-US">
              <a:solidFill>
                <a:srgbClr val="800000"/>
              </a:solidFill>
            </a:endParaRPr>
          </a:p>
        </p:txBody>
      </p:sp>
    </p:spTree>
    <p:extLst>
      <p:ext uri="{BB962C8B-B14F-4D97-AF65-F5344CB8AC3E}">
        <p14:creationId xmlns:p14="http://schemas.microsoft.com/office/powerpoint/2010/main" val="14982843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Con’t</a:t>
            </a:r>
            <a:endParaRPr lang="en-US" dirty="0"/>
          </a:p>
        </p:txBody>
      </p:sp>
      <p:sp>
        <p:nvSpPr>
          <p:cNvPr id="3" name="Content Placeholder 2"/>
          <p:cNvSpPr>
            <a:spLocks noGrp="1"/>
          </p:cNvSpPr>
          <p:nvPr>
            <p:ph idx="1"/>
          </p:nvPr>
        </p:nvSpPr>
        <p:spPr/>
        <p:txBody>
          <a:bodyPr/>
          <a:lstStyle/>
          <a:p>
            <a:pPr lvl="0" algn="just">
              <a:buClr>
                <a:srgbClr val="003366"/>
              </a:buClr>
              <a:buFont typeface="Wingdings" pitchFamily="2" charset="2"/>
              <a:buChar char="Ø"/>
            </a:pPr>
            <a:r>
              <a:rPr lang="en-US" sz="2800" b="1" dirty="0">
                <a:solidFill>
                  <a:srgbClr val="003366"/>
                </a:solidFill>
              </a:rPr>
              <a:t>Press Speed. </a:t>
            </a:r>
            <a:r>
              <a:rPr lang="en-US" sz="2800" dirty="0">
                <a:solidFill>
                  <a:srgbClr val="003366"/>
                </a:solidFill>
              </a:rPr>
              <a:t>Fast speeds are generally desirable, but they are limited by the operations performed. High speed may not, however, be most productive or efficient. </a:t>
            </a:r>
            <a:endParaRPr lang="en-US" sz="2800" dirty="0" smtClean="0">
              <a:solidFill>
                <a:srgbClr val="003366"/>
              </a:solidFill>
            </a:endParaRPr>
          </a:p>
          <a:p>
            <a:pPr lvl="0" algn="just">
              <a:buClr>
                <a:srgbClr val="003366"/>
              </a:buClr>
              <a:buFont typeface="Wingdings" pitchFamily="2" charset="2"/>
              <a:buChar char="Ø"/>
            </a:pPr>
            <a:r>
              <a:rPr lang="en-US" sz="2800" dirty="0" smtClean="0">
                <a:solidFill>
                  <a:srgbClr val="003366"/>
                </a:solidFill>
              </a:rPr>
              <a:t>Size</a:t>
            </a:r>
            <a:r>
              <a:rPr lang="en-US" sz="2800" dirty="0">
                <a:solidFill>
                  <a:srgbClr val="003366"/>
                </a:solidFill>
              </a:rPr>
              <a:t>, shape and material of work piece, die life, maintenance costs, and other factors should be considered while attempting to achieve the highest production rate at the lowest cost per piece.</a:t>
            </a:r>
          </a:p>
          <a:p>
            <a:pPr marL="0" indent="0">
              <a:buNone/>
            </a:pPr>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22</a:t>
            </a:fld>
            <a:endParaRPr lang="en-US">
              <a:solidFill>
                <a:srgbClr val="800000"/>
              </a:solidFill>
            </a:endParaRPr>
          </a:p>
        </p:txBody>
      </p:sp>
    </p:spTree>
    <p:extLst>
      <p:ext uri="{BB962C8B-B14F-4D97-AF65-F5344CB8AC3E}">
        <p14:creationId xmlns:p14="http://schemas.microsoft.com/office/powerpoint/2010/main" val="13985082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lnSpc>
                <a:spcPct val="100000"/>
              </a:lnSpc>
              <a:spcBef>
                <a:spcPct val="20000"/>
              </a:spcBef>
            </a:pPr>
            <a:r>
              <a:rPr lang="en-US" sz="2400" dirty="0">
                <a:solidFill>
                  <a:srgbClr val="003366"/>
                </a:solidFill>
              </a:rPr>
              <a:t>Dies and its Types:</a:t>
            </a:r>
            <a:r>
              <a:rPr lang="en-US" sz="1500" dirty="0">
                <a:solidFill>
                  <a:srgbClr val="003366"/>
                </a:solidFill>
              </a:rPr>
              <a:t/>
            </a:r>
            <a:br>
              <a:rPr lang="en-US" sz="1500" dirty="0">
                <a:solidFill>
                  <a:srgbClr val="003366"/>
                </a:solidFill>
              </a:rPr>
            </a:br>
            <a:endParaRPr lang="en-US" dirty="0"/>
          </a:p>
        </p:txBody>
      </p:sp>
      <p:sp>
        <p:nvSpPr>
          <p:cNvPr id="3" name="Content Placeholder 2"/>
          <p:cNvSpPr>
            <a:spLocks noGrp="1"/>
          </p:cNvSpPr>
          <p:nvPr>
            <p:ph idx="1"/>
          </p:nvPr>
        </p:nvSpPr>
        <p:spPr>
          <a:xfrm>
            <a:off x="809625" y="1984048"/>
            <a:ext cx="8246240" cy="2911078"/>
          </a:xfrm>
        </p:spPr>
        <p:txBody>
          <a:bodyPr/>
          <a:lstStyle/>
          <a:p>
            <a:pPr marL="0" indent="0" algn="just">
              <a:buNone/>
            </a:pPr>
            <a:r>
              <a:rPr lang="en-US" dirty="0"/>
              <a:t>The </a:t>
            </a:r>
            <a:r>
              <a:rPr lang="en-US" dirty="0"/>
              <a:t>die may be defined as the female part of a complete tool for producing work in a press. It is also referred to a complete tool consists of a pair of mating members for producing work in a press.</a:t>
            </a:r>
          </a:p>
          <a:p>
            <a:pPr marL="0" indent="0" algn="just">
              <a:buNone/>
            </a:pPr>
            <a:r>
              <a:rPr lang="en-US" dirty="0"/>
              <a:t>Types of dies:</a:t>
            </a:r>
          </a:p>
          <a:p>
            <a:pPr algn="just"/>
            <a:r>
              <a:rPr lang="en-US" dirty="0"/>
              <a:t>The dies may be classified according to the </a:t>
            </a:r>
            <a:r>
              <a:rPr lang="en-US" dirty="0">
                <a:solidFill>
                  <a:srgbClr val="FF0000"/>
                </a:solidFill>
              </a:rPr>
              <a:t>type of press operation </a:t>
            </a:r>
            <a:r>
              <a:rPr lang="en-US" dirty="0"/>
              <a:t>and according to </a:t>
            </a:r>
            <a:r>
              <a:rPr lang="en-US" dirty="0">
                <a:solidFill>
                  <a:srgbClr val="FF0000"/>
                </a:solidFill>
              </a:rPr>
              <a:t>the method of operation</a:t>
            </a:r>
            <a:r>
              <a:rPr lang="en-US" dirty="0"/>
              <a:t>.</a:t>
            </a:r>
          </a:p>
          <a:p>
            <a:pPr marL="0" indent="0" algn="just">
              <a:buNone/>
            </a:pPr>
            <a:r>
              <a:rPr lang="en-US" b="1" dirty="0">
                <a:solidFill>
                  <a:srgbClr val="FF0000"/>
                </a:solidFill>
              </a:rPr>
              <a:t>(A</a:t>
            </a:r>
            <a:r>
              <a:rPr lang="en-US" b="1" dirty="0">
                <a:solidFill>
                  <a:srgbClr val="FF0000"/>
                </a:solidFill>
              </a:rPr>
              <a:t>) </a:t>
            </a:r>
            <a:r>
              <a:rPr lang="en-US" b="1" dirty="0">
                <a:solidFill>
                  <a:srgbClr val="FF0000"/>
                </a:solidFill>
              </a:rPr>
              <a:t>According to type of press operation:</a:t>
            </a:r>
          </a:p>
          <a:p>
            <a:pPr marL="0" indent="0" algn="just">
              <a:buNone/>
            </a:pPr>
            <a:r>
              <a:rPr lang="en-US" dirty="0"/>
              <a:t>1 Cutting Dies</a:t>
            </a:r>
            <a:endParaRPr lang="en-US" dirty="0"/>
          </a:p>
          <a:p>
            <a:pPr algn="just"/>
            <a:r>
              <a:rPr lang="en-US" dirty="0"/>
              <a:t>These dies are used to cut the metal. They utilize the cutting or shearing action. The common cutting dies are : blanking dies , perforating dies , notching dies , trimming , </a:t>
            </a:r>
            <a:r>
              <a:rPr lang="en-US" dirty="0"/>
              <a:t>dies</a:t>
            </a:r>
            <a:r>
              <a:rPr lang="en-US" dirty="0"/>
              <a:t>.</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3</a:t>
            </a:fld>
            <a:endParaRPr lang="en-US" dirty="0">
              <a:solidFill>
                <a:srgbClr val="800000"/>
              </a:solidFill>
            </a:endParaRPr>
          </a:p>
        </p:txBody>
      </p:sp>
    </p:spTree>
    <p:extLst>
      <p:ext uri="{BB962C8B-B14F-4D97-AF65-F5344CB8AC3E}">
        <p14:creationId xmlns:p14="http://schemas.microsoft.com/office/powerpoint/2010/main" val="38414909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ct val="20000"/>
              </a:spcBef>
            </a:pPr>
            <a:r>
              <a:rPr lang="en-US" sz="2400" dirty="0">
                <a:solidFill>
                  <a:srgbClr val="003366"/>
                </a:solidFill>
              </a:rPr>
              <a:t>2: Forming </a:t>
            </a:r>
            <a:r>
              <a:rPr lang="en-US" sz="2400" dirty="0">
                <a:solidFill>
                  <a:srgbClr val="003366"/>
                </a:solidFill>
              </a:rPr>
              <a:t>Dies</a:t>
            </a:r>
            <a:r>
              <a:rPr lang="en-US" sz="2400" dirty="0">
                <a:solidFill>
                  <a:srgbClr val="003366"/>
                </a:solidFill>
              </a:rPr>
              <a:t/>
            </a:r>
            <a:br>
              <a:rPr lang="en-US" sz="2400" dirty="0">
                <a:solidFill>
                  <a:srgbClr val="003366"/>
                </a:solidFill>
              </a:rPr>
            </a:br>
            <a:endParaRPr lang="en-US" dirty="0"/>
          </a:p>
        </p:txBody>
      </p:sp>
      <p:sp>
        <p:nvSpPr>
          <p:cNvPr id="3" name="Content Placeholder 2"/>
          <p:cNvSpPr>
            <a:spLocks noGrp="1"/>
          </p:cNvSpPr>
          <p:nvPr>
            <p:ph idx="1"/>
          </p:nvPr>
        </p:nvSpPr>
        <p:spPr>
          <a:xfrm>
            <a:off x="809626" y="2518173"/>
            <a:ext cx="8130563" cy="2911078"/>
          </a:xfrm>
        </p:spPr>
        <p:txBody>
          <a:bodyPr/>
          <a:lstStyle/>
          <a:p>
            <a:pPr algn="just"/>
            <a:r>
              <a:rPr lang="en-US" sz="2800" dirty="0" smtClean="0"/>
              <a:t>These </a:t>
            </a:r>
            <a:r>
              <a:rPr lang="en-US" sz="2800" dirty="0"/>
              <a:t>dies change the appearance of the blank without removing any stock. Theses dies include bending, </a:t>
            </a:r>
            <a:r>
              <a:rPr lang="en-US" sz="2800" dirty="0">
                <a:solidFill>
                  <a:srgbClr val="003366"/>
                </a:solidFill>
              </a:rPr>
              <a:t>and </a:t>
            </a:r>
            <a:r>
              <a:rPr lang="en-US" sz="2800" dirty="0" smtClean="0"/>
              <a:t>drawing dies </a:t>
            </a:r>
            <a:r>
              <a:rPr lang="en-US" sz="2800" dirty="0"/>
              <a:t>etc.</a:t>
            </a:r>
          </a:p>
          <a:p>
            <a:pPr marL="0" indent="0" algn="just">
              <a:buNone/>
            </a:pPr>
            <a:r>
              <a:rPr lang="en-US" sz="2800" b="1" dirty="0">
                <a:solidFill>
                  <a:srgbClr val="FF0000"/>
                </a:solidFill>
              </a:rPr>
              <a:t>(B) According to the method of operation:</a:t>
            </a:r>
          </a:p>
          <a:p>
            <a:pPr algn="just"/>
            <a:r>
              <a:rPr lang="en-US" sz="2800" dirty="0"/>
              <a:t>According to this criterion, the dies may be classified as : single operation or simple dies , compound dies , combination dies , progressive dies </a:t>
            </a:r>
            <a:r>
              <a:rPr lang="en-US" sz="2800" dirty="0" smtClean="0"/>
              <a:t>.</a:t>
            </a:r>
            <a:endParaRPr lang="en-US" sz="2800" dirty="0"/>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4</a:t>
            </a:fld>
            <a:endParaRPr lang="en-US">
              <a:solidFill>
                <a:srgbClr val="800000"/>
              </a:solidFill>
            </a:endParaRPr>
          </a:p>
        </p:txBody>
      </p:sp>
    </p:spTree>
    <p:extLst>
      <p:ext uri="{BB962C8B-B14F-4D97-AF65-F5344CB8AC3E}">
        <p14:creationId xmlns:p14="http://schemas.microsoft.com/office/powerpoint/2010/main" val="37332878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lnSpc>
                <a:spcPct val="100000"/>
              </a:lnSpc>
              <a:spcBef>
                <a:spcPct val="20000"/>
              </a:spcBef>
            </a:pPr>
            <a:r>
              <a:rPr lang="en-US" sz="2400" dirty="0">
                <a:solidFill>
                  <a:srgbClr val="003366"/>
                </a:solidFill>
              </a:rPr>
              <a:t>1 </a:t>
            </a:r>
            <a:r>
              <a:rPr lang="en-US" sz="2400" dirty="0">
                <a:solidFill>
                  <a:srgbClr val="003366"/>
                </a:solidFill>
              </a:rPr>
              <a:t>Simple </a:t>
            </a:r>
            <a:r>
              <a:rPr lang="en-US" sz="2400" dirty="0">
                <a:solidFill>
                  <a:srgbClr val="003366"/>
                </a:solidFill>
              </a:rPr>
              <a:t>Dies</a:t>
            </a:r>
            <a:r>
              <a:rPr lang="en-US" sz="2400" dirty="0">
                <a:solidFill>
                  <a:srgbClr val="003366"/>
                </a:solidFill>
              </a:rPr>
              <a:t/>
            </a:r>
            <a:br>
              <a:rPr lang="en-US" sz="2400" dirty="0">
                <a:solidFill>
                  <a:srgbClr val="003366"/>
                </a:solidFill>
              </a:rPr>
            </a:br>
            <a:endParaRPr lang="en-US" dirty="0"/>
          </a:p>
        </p:txBody>
      </p:sp>
      <p:sp>
        <p:nvSpPr>
          <p:cNvPr id="3" name="Content Placeholder 2"/>
          <p:cNvSpPr>
            <a:spLocks noGrp="1"/>
          </p:cNvSpPr>
          <p:nvPr>
            <p:ph idx="1"/>
          </p:nvPr>
        </p:nvSpPr>
        <p:spPr>
          <a:xfrm>
            <a:off x="663374" y="2054774"/>
            <a:ext cx="7958138" cy="2911078"/>
          </a:xfrm>
        </p:spPr>
        <p:txBody>
          <a:bodyPr/>
          <a:lstStyle/>
          <a:p>
            <a:pPr algn="just"/>
            <a:r>
              <a:rPr lang="en-US" sz="2800" dirty="0" smtClean="0"/>
              <a:t>Simple dies or single action dies perform single operation for each stroke of the press slide. The operation may be one of the operation listed </a:t>
            </a:r>
            <a:r>
              <a:rPr lang="en-US" sz="2800" dirty="0" smtClean="0"/>
              <a:t>under </a:t>
            </a:r>
            <a:r>
              <a:rPr lang="en-US" sz="2800" dirty="0" smtClean="0"/>
              <a:t>cutting or forming dies.</a:t>
            </a:r>
          </a:p>
          <a:p>
            <a:pPr algn="just"/>
            <a:r>
              <a:rPr lang="en-US" sz="2800" dirty="0" smtClean="0"/>
              <a:t>If only one operation </a:t>
            </a:r>
            <a:r>
              <a:rPr lang="en-US" sz="2800" dirty="0" smtClean="0"/>
              <a:t>is performed </a:t>
            </a:r>
            <a:r>
              <a:rPr lang="en-US" sz="2800" dirty="0" smtClean="0"/>
              <a:t>in One Stroke and at One Stage is called as Simple </a:t>
            </a:r>
            <a:r>
              <a:rPr lang="en-US" sz="2800" dirty="0" smtClean="0"/>
              <a:t>Die</a:t>
            </a:r>
            <a:r>
              <a:rPr lang="en-US" dirty="0" smtClean="0"/>
              <a:t>.</a:t>
            </a:r>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5</a:t>
            </a:fld>
            <a:endParaRPr lang="en-US">
              <a:solidFill>
                <a:srgbClr val="800000"/>
              </a:solidFill>
            </a:endParaRPr>
          </a:p>
        </p:txBody>
      </p:sp>
      <p:pic>
        <p:nvPicPr>
          <p:cNvPr id="7" name="Picture 6"/>
          <p:cNvPicPr>
            <a:picLocks noChangeAspect="1"/>
          </p:cNvPicPr>
          <p:nvPr/>
        </p:nvPicPr>
        <p:blipFill>
          <a:blip r:embed="rId2"/>
          <a:stretch>
            <a:fillRect/>
          </a:stretch>
        </p:blipFill>
        <p:spPr>
          <a:xfrm>
            <a:off x="1117997" y="4909598"/>
            <a:ext cx="3193256" cy="1746259"/>
          </a:xfrm>
          <a:prstGeom prst="rect">
            <a:avLst/>
          </a:prstGeom>
        </p:spPr>
      </p:pic>
      <p:pic>
        <p:nvPicPr>
          <p:cNvPr id="8" name="Picture 7"/>
          <p:cNvPicPr>
            <a:picLocks noChangeAspect="1"/>
          </p:cNvPicPr>
          <p:nvPr/>
        </p:nvPicPr>
        <p:blipFill>
          <a:blip r:embed="rId3"/>
          <a:stretch>
            <a:fillRect/>
          </a:stretch>
        </p:blipFill>
        <p:spPr>
          <a:xfrm>
            <a:off x="5347495" y="4829036"/>
            <a:ext cx="3436144" cy="1907381"/>
          </a:xfrm>
          <a:prstGeom prst="rect">
            <a:avLst/>
          </a:prstGeom>
        </p:spPr>
      </p:pic>
    </p:spTree>
    <p:extLst>
      <p:ext uri="{BB962C8B-B14F-4D97-AF65-F5344CB8AC3E}">
        <p14:creationId xmlns:p14="http://schemas.microsoft.com/office/powerpoint/2010/main" val="7639268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257175">
              <a:lnSpc>
                <a:spcPct val="107000"/>
              </a:lnSpc>
              <a:spcBef>
                <a:spcPts val="0"/>
              </a:spcBef>
              <a:spcAft>
                <a:spcPts val="600"/>
              </a:spcAft>
            </a:pPr>
            <a:r>
              <a:rPr lang="en-US" sz="2400" dirty="0">
                <a:solidFill>
                  <a:srgbClr val="003366"/>
                </a:solidFill>
                <a:latin typeface="Calibri" panose="020F0502020204030204" pitchFamily="34" charset="0"/>
                <a:ea typeface="Calibri" panose="020F0502020204030204" pitchFamily="34" charset="0"/>
                <a:cs typeface="Times New Roman" panose="02020603050405020304" pitchFamily="18" charset="0"/>
              </a:rPr>
              <a:t>2: Compound </a:t>
            </a:r>
            <a:r>
              <a:rPr lang="en-US" sz="2400" dirty="0">
                <a:solidFill>
                  <a:srgbClr val="003366"/>
                </a:solidFill>
                <a:latin typeface="Calibri" panose="020F0502020204030204" pitchFamily="34" charset="0"/>
                <a:ea typeface="Calibri" panose="020F0502020204030204" pitchFamily="34" charset="0"/>
                <a:cs typeface="Times New Roman" panose="02020603050405020304" pitchFamily="18" charset="0"/>
              </a:rPr>
              <a:t>Dies</a:t>
            </a:r>
            <a:r>
              <a:rPr lang="en-US" sz="2400" dirty="0">
                <a:solidFill>
                  <a:srgbClr val="003366"/>
                </a:solidFill>
                <a:latin typeface="Calibri" panose="020F0502020204030204" pitchFamily="34" charset="0"/>
                <a:ea typeface="Calibri" panose="020F0502020204030204" pitchFamily="34" charset="0"/>
                <a:cs typeface="Times New Roman" panose="02020603050405020304" pitchFamily="18" charset="0"/>
              </a:rPr>
              <a:t/>
            </a:r>
            <a:br>
              <a:rPr lang="en-US" sz="2400" dirty="0">
                <a:solidFill>
                  <a:srgbClr val="003366"/>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algn="just">
              <a:lnSpc>
                <a:spcPct val="107000"/>
              </a:lnSpc>
              <a:spcBef>
                <a:spcPts val="0"/>
              </a:spcBef>
              <a:spcAft>
                <a:spcPts val="600"/>
              </a:spcAft>
            </a:pPr>
            <a:r>
              <a:rPr lang="en-US" sz="2800" dirty="0" smtClean="0">
                <a:latin typeface="+mj-lt"/>
              </a:rPr>
              <a:t>A </a:t>
            </a:r>
            <a:r>
              <a:rPr lang="en-US" sz="2800" b="1" i="1" dirty="0" smtClean="0">
                <a:latin typeface="+mj-lt"/>
              </a:rPr>
              <a:t>compound </a:t>
            </a:r>
            <a:r>
              <a:rPr lang="en-US" sz="2800" b="1" i="1" dirty="0">
                <a:latin typeface="+mj-lt"/>
              </a:rPr>
              <a:t>die </a:t>
            </a:r>
            <a:r>
              <a:rPr lang="en-US" sz="2800" dirty="0">
                <a:latin typeface="+mj-lt"/>
              </a:rPr>
              <a:t>performs two operations at a single station, such as blanking and </a:t>
            </a:r>
            <a:r>
              <a:rPr lang="en-US" sz="2800" dirty="0">
                <a:latin typeface="+mj-lt"/>
              </a:rPr>
              <a:t>punching. </a:t>
            </a:r>
            <a:r>
              <a:rPr lang="en-US" sz="2800" dirty="0">
                <a:latin typeface="+mj-lt"/>
              </a:rPr>
              <a:t>A good example is a compound die that blanks and punches a </a:t>
            </a:r>
            <a:r>
              <a:rPr lang="en-US" sz="2800" dirty="0">
                <a:latin typeface="+mj-lt"/>
              </a:rPr>
              <a:t>washer</a:t>
            </a:r>
            <a:endParaRPr lang="en-US" sz="2800" dirty="0">
              <a:latin typeface="+mj-lt"/>
              <a:ea typeface="Calibri" panose="020F0502020204030204" pitchFamily="34" charset="0"/>
              <a:cs typeface="Times New Roman" panose="02020603050405020304" pitchFamily="18" charset="0"/>
            </a:endParaRPr>
          </a:p>
          <a:p>
            <a:pPr marL="0" algn="just">
              <a:lnSpc>
                <a:spcPct val="107000"/>
              </a:lnSpc>
              <a:spcBef>
                <a:spcPts val="0"/>
              </a:spcBef>
              <a:spcAft>
                <a:spcPts val="600"/>
              </a:spcAft>
            </a:pPr>
            <a:r>
              <a:rPr lang="en-US" sz="2800" dirty="0" smtClean="0">
                <a:latin typeface="+mj-lt"/>
                <a:ea typeface="Calibri" panose="020F0502020204030204" pitchFamily="34" charset="0"/>
                <a:cs typeface="Times New Roman" panose="02020603050405020304" pitchFamily="18" charset="0"/>
              </a:rPr>
              <a:t>Such dies are considered as cutting tools since, only cutting operations are carried out. </a:t>
            </a:r>
          </a:p>
          <a:p>
            <a:pPr marL="0" algn="just">
              <a:lnSpc>
                <a:spcPct val="107000"/>
              </a:lnSpc>
              <a:spcBef>
                <a:spcPts val="0"/>
              </a:spcBef>
              <a:spcAft>
                <a:spcPts val="600"/>
              </a:spcAft>
            </a:pPr>
            <a:r>
              <a:rPr lang="en-US" sz="2800" dirty="0" smtClean="0">
                <a:latin typeface="+mj-lt"/>
                <a:ea typeface="Calibri" panose="020F0502020204030204" pitchFamily="34" charset="0"/>
                <a:cs typeface="Times New Roman" panose="02020603050405020304" pitchFamily="18" charset="0"/>
              </a:rPr>
              <a:t>Compound dies are more accurate and economical in production as compared to single operation dies.</a:t>
            </a:r>
            <a:endParaRPr lang="en-US" sz="2800" dirty="0">
              <a:latin typeface="+mj-lt"/>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6</a:t>
            </a:fld>
            <a:endParaRPr lang="en-US" dirty="0">
              <a:solidFill>
                <a:srgbClr val="800000"/>
              </a:solidFill>
            </a:endParaRPr>
          </a:p>
        </p:txBody>
      </p:sp>
    </p:spTree>
    <p:extLst>
      <p:ext uri="{BB962C8B-B14F-4D97-AF65-F5344CB8AC3E}">
        <p14:creationId xmlns:p14="http://schemas.microsoft.com/office/powerpoint/2010/main" val="36526816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7</a:t>
            </a:fld>
            <a:endParaRPr lang="en-US">
              <a:solidFill>
                <a:srgbClr val="800000"/>
              </a:solidFill>
            </a:endParaRPr>
          </a:p>
        </p:txBody>
      </p:sp>
      <p:pic>
        <p:nvPicPr>
          <p:cNvPr id="8" name="Picture 7"/>
          <p:cNvPicPr>
            <a:picLocks noChangeAspect="1"/>
          </p:cNvPicPr>
          <p:nvPr/>
        </p:nvPicPr>
        <p:blipFill>
          <a:blip r:embed="rId2"/>
          <a:stretch>
            <a:fillRect/>
          </a:stretch>
        </p:blipFill>
        <p:spPr>
          <a:xfrm>
            <a:off x="809625" y="2171701"/>
            <a:ext cx="4271905" cy="2936081"/>
          </a:xfrm>
          <a:prstGeom prst="rect">
            <a:avLst/>
          </a:prstGeom>
        </p:spPr>
      </p:pic>
      <p:pic>
        <p:nvPicPr>
          <p:cNvPr id="9" name="Picture 8"/>
          <p:cNvPicPr>
            <a:picLocks noChangeAspect="1"/>
          </p:cNvPicPr>
          <p:nvPr/>
        </p:nvPicPr>
        <p:blipFill>
          <a:blip r:embed="rId3"/>
          <a:stretch>
            <a:fillRect/>
          </a:stretch>
        </p:blipFill>
        <p:spPr>
          <a:xfrm>
            <a:off x="5081530" y="2171701"/>
            <a:ext cx="3896270" cy="2936081"/>
          </a:xfrm>
          <a:prstGeom prst="rect">
            <a:avLst/>
          </a:prstGeom>
        </p:spPr>
      </p:pic>
      <p:pic>
        <p:nvPicPr>
          <p:cNvPr id="10" name="Picture 9"/>
          <p:cNvPicPr>
            <a:picLocks noChangeAspect="1"/>
          </p:cNvPicPr>
          <p:nvPr/>
        </p:nvPicPr>
        <p:blipFill>
          <a:blip r:embed="rId4"/>
          <a:stretch>
            <a:fillRect/>
          </a:stretch>
        </p:blipFill>
        <p:spPr>
          <a:xfrm>
            <a:off x="809626" y="5107781"/>
            <a:ext cx="8168174" cy="371475"/>
          </a:xfrm>
          <a:prstGeom prst="rect">
            <a:avLst/>
          </a:prstGeom>
        </p:spPr>
      </p:pic>
    </p:spTree>
    <p:extLst>
      <p:ext uri="{BB962C8B-B14F-4D97-AF65-F5344CB8AC3E}">
        <p14:creationId xmlns:p14="http://schemas.microsoft.com/office/powerpoint/2010/main" val="29020018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lnSpc>
                <a:spcPct val="100000"/>
              </a:lnSpc>
              <a:spcBef>
                <a:spcPct val="20000"/>
              </a:spcBef>
            </a:pPr>
            <a:r>
              <a:rPr lang="en-US" sz="2400" dirty="0">
                <a:solidFill>
                  <a:srgbClr val="003366"/>
                </a:solidFill>
              </a:rPr>
              <a:t>3 Combination Dies</a:t>
            </a:r>
            <a:r>
              <a:rPr lang="en-US" sz="2400" dirty="0">
                <a:solidFill>
                  <a:srgbClr val="003366"/>
                </a:solidFill>
              </a:rPr>
              <a:t/>
            </a:r>
            <a:br>
              <a:rPr lang="en-US" sz="2400" dirty="0">
                <a:solidFill>
                  <a:srgbClr val="003366"/>
                </a:solidFill>
              </a:rPr>
            </a:br>
            <a:endParaRPr lang="en-US" dirty="0"/>
          </a:p>
        </p:txBody>
      </p:sp>
      <p:sp>
        <p:nvSpPr>
          <p:cNvPr id="3" name="Content Placeholder 2"/>
          <p:cNvSpPr>
            <a:spLocks noGrp="1"/>
          </p:cNvSpPr>
          <p:nvPr>
            <p:ph idx="1"/>
          </p:nvPr>
        </p:nvSpPr>
        <p:spPr>
          <a:xfrm>
            <a:off x="809625" y="2518173"/>
            <a:ext cx="8262765" cy="2911078"/>
          </a:xfrm>
        </p:spPr>
        <p:txBody>
          <a:bodyPr/>
          <a:lstStyle/>
          <a:p>
            <a:pPr algn="just"/>
            <a:r>
              <a:rPr lang="en-US" sz="2800" dirty="0"/>
              <a:t>A </a:t>
            </a:r>
            <a:r>
              <a:rPr lang="en-US" sz="2800" b="1" i="1" dirty="0"/>
              <a:t>combination die </a:t>
            </a:r>
            <a:r>
              <a:rPr lang="en-US" sz="2800" dirty="0"/>
              <a:t>is </a:t>
            </a:r>
            <a:r>
              <a:rPr lang="en-US" sz="2800" dirty="0"/>
              <a:t>performs two operations at two different </a:t>
            </a:r>
            <a:r>
              <a:rPr lang="en-US" sz="2800" dirty="0"/>
              <a:t>stations in </a:t>
            </a:r>
            <a:r>
              <a:rPr lang="en-US" sz="2800" dirty="0"/>
              <a:t>the die. Examples of applications include blanking two different parts (</a:t>
            </a:r>
            <a:r>
              <a:rPr lang="en-US" sz="2800" dirty="0"/>
              <a:t>e.g. right-hand </a:t>
            </a:r>
            <a:r>
              <a:rPr lang="en-US" sz="2800" dirty="0"/>
              <a:t>and left-hand parts), or blanking and then bending the </a:t>
            </a:r>
            <a:r>
              <a:rPr lang="en-US" sz="2800" dirty="0"/>
              <a:t>same. </a:t>
            </a:r>
            <a:r>
              <a:rPr lang="en-US" sz="2800" dirty="0" err="1"/>
              <a:t>Exa</a:t>
            </a:r>
            <a:r>
              <a:rPr lang="en-US" sz="2800" dirty="0"/>
              <a:t>.</a:t>
            </a:r>
          </a:p>
          <a:p>
            <a:pPr marL="0" indent="0" algn="just">
              <a:buNone/>
            </a:pPr>
            <a:r>
              <a:rPr lang="en-US" sz="2800" dirty="0"/>
              <a:t>Blanking </a:t>
            </a:r>
            <a:r>
              <a:rPr lang="en-US" sz="2800" dirty="0"/>
              <a:t>combined with Deep drawing</a:t>
            </a:r>
          </a:p>
          <a:p>
            <a:pPr marL="0" indent="0" algn="just">
              <a:buNone/>
            </a:pPr>
            <a:r>
              <a:rPr lang="en-US" sz="2800" dirty="0"/>
              <a:t>Punching combined with Deep drawing</a:t>
            </a:r>
          </a:p>
          <a:p>
            <a:pPr marL="0" indent="0" algn="just">
              <a:buNone/>
            </a:pPr>
            <a:r>
              <a:rPr lang="en-US" sz="2800" dirty="0"/>
              <a:t>Blanking combined with bending etc.</a:t>
            </a:r>
          </a:p>
          <a:p>
            <a:endParaRPr lang="en-US" dirty="0"/>
          </a:p>
          <a:p>
            <a:endParaRPr lang="en-US" dirty="0"/>
          </a:p>
        </p:txBody>
      </p:sp>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8</a:t>
            </a:fld>
            <a:endParaRPr lang="en-US" dirty="0">
              <a:solidFill>
                <a:srgbClr val="800000"/>
              </a:solidFill>
            </a:endParaRPr>
          </a:p>
        </p:txBody>
      </p:sp>
    </p:spTree>
    <p:extLst>
      <p:ext uri="{BB962C8B-B14F-4D97-AF65-F5344CB8AC3E}">
        <p14:creationId xmlns:p14="http://schemas.microsoft.com/office/powerpoint/2010/main" val="31836681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41446" y="2302892"/>
            <a:ext cx="5072063" cy="2878931"/>
          </a:xfrm>
          <a:prstGeom prst="rect">
            <a:avLst/>
          </a:prstGeom>
        </p:spPr>
      </p:pic>
      <p:sp>
        <p:nvSpPr>
          <p:cNvPr id="4" name="Date Placeholder 3"/>
          <p:cNvSpPr>
            <a:spLocks noGrp="1"/>
          </p:cNvSpPr>
          <p:nvPr>
            <p:ph type="dt" sz="half" idx="10"/>
          </p:nvPr>
        </p:nvSpPr>
        <p:spPr/>
        <p:txBody>
          <a:body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9</a:t>
            </a:fld>
            <a:endParaRPr lang="en-US">
              <a:solidFill>
                <a:srgbClr val="800000"/>
              </a:solidFill>
            </a:endParaRPr>
          </a:p>
        </p:txBody>
      </p:sp>
      <p:pic>
        <p:nvPicPr>
          <p:cNvPr id="7" name="Picture 6"/>
          <p:cNvPicPr>
            <a:picLocks noChangeAspect="1"/>
          </p:cNvPicPr>
          <p:nvPr/>
        </p:nvPicPr>
        <p:blipFill>
          <a:blip r:embed="rId3"/>
          <a:stretch>
            <a:fillRect/>
          </a:stretch>
        </p:blipFill>
        <p:spPr>
          <a:xfrm>
            <a:off x="5713509" y="2302892"/>
            <a:ext cx="3358882" cy="2878931"/>
          </a:xfrm>
          <a:prstGeom prst="rect">
            <a:avLst/>
          </a:prstGeom>
        </p:spPr>
      </p:pic>
      <p:pic>
        <p:nvPicPr>
          <p:cNvPr id="8" name="Picture 7"/>
          <p:cNvPicPr>
            <a:picLocks noChangeAspect="1"/>
          </p:cNvPicPr>
          <p:nvPr/>
        </p:nvPicPr>
        <p:blipFill>
          <a:blip r:embed="rId4"/>
          <a:stretch>
            <a:fillRect/>
          </a:stretch>
        </p:blipFill>
        <p:spPr>
          <a:xfrm>
            <a:off x="1685581" y="5181823"/>
            <a:ext cx="4998904" cy="455787"/>
          </a:xfrm>
          <a:prstGeom prst="rect">
            <a:avLst/>
          </a:prstGeom>
        </p:spPr>
      </p:pic>
    </p:spTree>
    <p:extLst>
      <p:ext uri="{BB962C8B-B14F-4D97-AF65-F5344CB8AC3E}">
        <p14:creationId xmlns:p14="http://schemas.microsoft.com/office/powerpoint/2010/main" val="40534736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TEDGE">
  <a:themeElements>
    <a:clrScheme name="STRT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T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T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T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T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T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fgBookTemplateb">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gBookTemplate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Template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Template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Template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Templat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Templat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Templat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fgBookTemplateb">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gBookTemplate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Template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Template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Template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Templat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Templat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Templat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1327</Words>
  <Application>Microsoft Office PowerPoint</Application>
  <PresentationFormat>On-screen Show (4:3)</PresentationFormat>
  <Paragraphs>120</Paragraphs>
  <Slides>22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Rockwell</vt:lpstr>
      <vt:lpstr>Symbol</vt:lpstr>
      <vt:lpstr>Times New Roman</vt:lpstr>
      <vt:lpstr>Univers-CondensedBold</vt:lpstr>
      <vt:lpstr>Wingdings</vt:lpstr>
      <vt:lpstr>STRTEDGE</vt:lpstr>
      <vt:lpstr>MfgBookTemplateb</vt:lpstr>
      <vt:lpstr>1_MfgBookTemplateb</vt:lpstr>
      <vt:lpstr>UNIVERSITY OF GONDAR     SCHOOL OF MECHANICAL AND INDUSTRIAL ENGINEERING    </vt:lpstr>
      <vt:lpstr>PowerPoint Presentation</vt:lpstr>
      <vt:lpstr>Dies and its Types: </vt:lpstr>
      <vt:lpstr>2: Forming Dies </vt:lpstr>
      <vt:lpstr>1 Simple Dies </vt:lpstr>
      <vt:lpstr>2: Compound Dies </vt:lpstr>
      <vt:lpstr>PowerPoint Presentation</vt:lpstr>
      <vt:lpstr>3 Combination Dies </vt:lpstr>
      <vt:lpstr>PowerPoint Presentation</vt:lpstr>
      <vt:lpstr>4: Progressive Dies </vt:lpstr>
      <vt:lpstr>PowerPoint Presentation</vt:lpstr>
      <vt:lpstr>Presswork </vt:lpstr>
      <vt:lpstr>PowerPoint Presentation</vt:lpstr>
      <vt:lpstr>Types and Selection of press</vt:lpstr>
      <vt:lpstr>Classification on the basis of source of power</vt:lpstr>
      <vt:lpstr>PowerPoint Presentation</vt:lpstr>
      <vt:lpstr>Classification on the basis of number of slides</vt:lpstr>
      <vt:lpstr>Double Action Presses.</vt:lpstr>
      <vt:lpstr>PowerPoint Presentation</vt:lpstr>
      <vt:lpstr>Press Selection</vt:lpstr>
      <vt:lpstr>Con’t</vt:lpstr>
      <vt:lpstr>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Forging </dc:title>
  <dc:creator>PC</dc:creator>
  <cp:lastModifiedBy>PC</cp:lastModifiedBy>
  <cp:revision>60</cp:revision>
  <dcterms:created xsi:type="dcterms:W3CDTF">2019-03-20T17:59:59Z</dcterms:created>
  <dcterms:modified xsi:type="dcterms:W3CDTF">2020-04-23T10:53:30Z</dcterms:modified>
</cp:coreProperties>
</file>