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33" r:id="rId4"/>
    <p:sldId id="321" r:id="rId5"/>
    <p:sldId id="322" r:id="rId6"/>
    <p:sldId id="323" r:id="rId7"/>
    <p:sldId id="324" r:id="rId8"/>
    <p:sldId id="325" r:id="rId9"/>
    <p:sldId id="326" r:id="rId10"/>
    <p:sldId id="327" r:id="rId11"/>
    <p:sldId id="328" r:id="rId12"/>
    <p:sldId id="329" r:id="rId13"/>
    <p:sldId id="330" r:id="rId14"/>
    <p:sldId id="331" r:id="rId15"/>
    <p:sldId id="332" r:id="rId16"/>
    <p:sldId id="297" r:id="rId17"/>
    <p:sldId id="257" r:id="rId18"/>
    <p:sldId id="258" r:id="rId19"/>
    <p:sldId id="259" r:id="rId20"/>
    <p:sldId id="261" r:id="rId21"/>
    <p:sldId id="260" r:id="rId22"/>
    <p:sldId id="262" r:id="rId23"/>
    <p:sldId id="263" r:id="rId24"/>
    <p:sldId id="271" r:id="rId25"/>
    <p:sldId id="272" r:id="rId26"/>
    <p:sldId id="273" r:id="rId27"/>
    <p:sldId id="274" r:id="rId28"/>
    <p:sldId id="264" r:id="rId29"/>
    <p:sldId id="302" r:id="rId30"/>
    <p:sldId id="303" r:id="rId31"/>
    <p:sldId id="304" r:id="rId32"/>
    <p:sldId id="305" r:id="rId33"/>
    <p:sldId id="306" r:id="rId34"/>
    <p:sldId id="307" r:id="rId35"/>
    <p:sldId id="308" r:id="rId36"/>
    <p:sldId id="341" r:id="rId37"/>
    <p:sldId id="309" r:id="rId38"/>
    <p:sldId id="310" r:id="rId39"/>
    <p:sldId id="313" r:id="rId40"/>
    <p:sldId id="314" r:id="rId41"/>
    <p:sldId id="318" r:id="rId42"/>
    <p:sldId id="319" r:id="rId43"/>
    <p:sldId id="315" r:id="rId44"/>
    <p:sldId id="317" r:id="rId45"/>
    <p:sldId id="334" r:id="rId46"/>
    <p:sldId id="335" r:id="rId47"/>
    <p:sldId id="337" r:id="rId48"/>
    <p:sldId id="336" r:id="rId49"/>
    <p:sldId id="338" r:id="rId50"/>
    <p:sldId id="340" r:id="rId51"/>
    <p:sldId id="339" r:id="rId52"/>
    <p:sldId id="342" r:id="rId53"/>
    <p:sldId id="343" r:id="rId54"/>
    <p:sldId id="345" r:id="rId55"/>
    <p:sldId id="346" r:id="rId56"/>
    <p:sldId id="344" r:id="rId57"/>
    <p:sldId id="349" r:id="rId58"/>
    <p:sldId id="348" r:id="rId59"/>
    <p:sldId id="347" r:id="rId60"/>
    <p:sldId id="350" r:id="rId61"/>
    <p:sldId id="381" r:id="rId62"/>
    <p:sldId id="382" r:id="rId63"/>
    <p:sldId id="352" r:id="rId64"/>
    <p:sldId id="351" r:id="rId65"/>
    <p:sldId id="353" r:id="rId66"/>
    <p:sldId id="354" r:id="rId67"/>
    <p:sldId id="356" r:id="rId68"/>
    <p:sldId id="363" r:id="rId69"/>
    <p:sldId id="361" r:id="rId70"/>
    <p:sldId id="362" r:id="rId71"/>
    <p:sldId id="360" r:id="rId72"/>
    <p:sldId id="385" r:id="rId73"/>
    <p:sldId id="364" r:id="rId74"/>
    <p:sldId id="373" r:id="rId75"/>
    <p:sldId id="374" r:id="rId76"/>
    <p:sldId id="375" r:id="rId77"/>
    <p:sldId id="378" r:id="rId78"/>
    <p:sldId id="377" r:id="rId79"/>
    <p:sldId id="376" r:id="rId80"/>
    <p:sldId id="380" r:id="rId81"/>
    <p:sldId id="265" r:id="rId82"/>
    <p:sldId id="266" r:id="rId83"/>
    <p:sldId id="267" r:id="rId84"/>
    <p:sldId id="268" r:id="rId85"/>
    <p:sldId id="269" r:id="rId86"/>
    <p:sldId id="270" r:id="rId87"/>
    <p:sldId id="275" r:id="rId88"/>
    <p:sldId id="276" r:id="rId89"/>
    <p:sldId id="277" r:id="rId90"/>
    <p:sldId id="278" r:id="rId91"/>
    <p:sldId id="279" r:id="rId92"/>
    <p:sldId id="280" r:id="rId93"/>
    <p:sldId id="286" r:id="rId94"/>
    <p:sldId id="287" r:id="rId95"/>
    <p:sldId id="288" r:id="rId96"/>
    <p:sldId id="289" r:id="rId97"/>
    <p:sldId id="290" r:id="rId98"/>
    <p:sldId id="291" r:id="rId99"/>
    <p:sldId id="292" r:id="rId100"/>
    <p:sldId id="293" r:id="rId101"/>
    <p:sldId id="294" r:id="rId102"/>
    <p:sldId id="295" r:id="rId103"/>
    <p:sldId id="296" r:id="rId104"/>
    <p:sldId id="298" r:id="rId105"/>
    <p:sldId id="299"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226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7087E9-8B35-4F7A-9234-565FB80012D7}" type="datetimeFigureOut">
              <a:rPr lang="en-US" smtClean="0"/>
              <a:pPr/>
              <a:t>6/4/2019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2F0976A-F7A0-4597-8D21-F70F950D1EF5}"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087E9-8B35-4F7A-9234-565FB80012D7}" type="datetimeFigureOut">
              <a:rPr lang="en-US" smtClean="0"/>
              <a:pPr/>
              <a:t>6/4/2019</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0976A-F7A0-4597-8D21-F70F950D1EF5}"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2.doc"/></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928934"/>
            <a:ext cx="7772400" cy="1470025"/>
          </a:xfrm>
        </p:spPr>
        <p:txBody>
          <a:bodyPr>
            <a:noAutofit/>
          </a:bodyPr>
          <a:lstStyle/>
          <a:p>
            <a:pPr algn="just"/>
            <a:r>
              <a:rPr lang="en-US" sz="4000" dirty="0" smtClean="0">
                <a:latin typeface="Times New Roman" pitchFamily="18" charset="0"/>
                <a:cs typeface="Times New Roman" pitchFamily="18" charset="0"/>
              </a:rPr>
              <a:t>Project Management and Resource Allocation</a:t>
            </a:r>
            <a:endParaRPr lang="en-IN" sz="4000" dirty="0">
              <a:latin typeface="Times New Roman" pitchFamily="18" charset="0"/>
              <a:cs typeface="Times New Roman" pitchFamily="18" charset="0"/>
            </a:endParaRPr>
          </a:p>
        </p:txBody>
      </p:sp>
      <p:sp>
        <p:nvSpPr>
          <p:cNvPr id="3" name="Subtitle 2"/>
          <p:cNvSpPr>
            <a:spLocks noGrp="1"/>
          </p:cNvSpPr>
          <p:nvPr>
            <p:ph type="subTitle" idx="1"/>
          </p:nvPr>
        </p:nvSpPr>
        <p:spPr>
          <a:xfrm>
            <a:off x="1214414" y="1500174"/>
            <a:ext cx="6400800" cy="1214446"/>
          </a:xfrm>
        </p:spPr>
        <p:txBody>
          <a:bodyPr>
            <a:normAutofit/>
          </a:bodyPr>
          <a:lstStyle/>
          <a:p>
            <a:pPr algn="l"/>
            <a:r>
              <a:rPr lang="en-US" sz="4800" dirty="0" smtClean="0">
                <a:solidFill>
                  <a:srgbClr val="0070C0"/>
                </a:solidFill>
              </a:rPr>
              <a:t>          </a:t>
            </a:r>
            <a:r>
              <a:rPr lang="en-US" sz="4800" b="1" dirty="0" smtClean="0">
                <a:solidFill>
                  <a:srgbClr val="0070C0"/>
                </a:solidFill>
                <a:latin typeface="Times New Roman" pitchFamily="18" charset="0"/>
                <a:cs typeface="Times New Roman" pitchFamily="18" charset="0"/>
              </a:rPr>
              <a:t>Chapter - 5</a:t>
            </a:r>
            <a:endParaRPr lang="en-IN" sz="48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800" dirty="0"/>
              <a:t>Project Planning</a:t>
            </a:r>
          </a:p>
        </p:txBody>
      </p:sp>
      <p:pic>
        <p:nvPicPr>
          <p:cNvPr id="5" name="Picture 3" descr="MCj02403650000[1]"/>
          <p:cNvPicPr>
            <a:picLocks noGrp="1" noChangeAspect="1" noChangeArrowheads="1"/>
          </p:cNvPicPr>
          <p:nvPr>
            <p:ph idx="1"/>
          </p:nvPr>
        </p:nvPicPr>
        <p:blipFill>
          <a:blip r:embed="rId2"/>
          <a:srcRect/>
          <a:stretch>
            <a:fillRect/>
          </a:stretch>
        </p:blipFill>
        <p:spPr>
          <a:xfrm>
            <a:off x="1672301" y="2143116"/>
            <a:ext cx="5660243" cy="3357586"/>
          </a:xfrm>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Autofit/>
          </a:bodyPr>
          <a:lstStyle/>
          <a:p>
            <a:r>
              <a:rPr lang="en-US" sz="3200" dirty="0" smtClean="0"/>
              <a:t>Combined Direct and Indirect Costs</a:t>
            </a:r>
            <a:endParaRPr lang="en-IN" sz="3200" dirty="0"/>
          </a:p>
        </p:txBody>
      </p:sp>
      <p:sp>
        <p:nvSpPr>
          <p:cNvPr id="3" name="Content Placeholder 2"/>
          <p:cNvSpPr>
            <a:spLocks noGrp="1"/>
          </p:cNvSpPr>
          <p:nvPr>
            <p:ph idx="1"/>
          </p:nvPr>
        </p:nvSpPr>
        <p:spPr>
          <a:xfrm>
            <a:off x="142844" y="3857628"/>
            <a:ext cx="8715436" cy="2714644"/>
          </a:xfrm>
        </p:spPr>
        <p:txBody>
          <a:bodyPr>
            <a:normAutofit fontScale="77500" lnSpcReduction="20000"/>
          </a:bodyPr>
          <a:lstStyle/>
          <a:p>
            <a:pPr algn="just"/>
            <a:r>
              <a:rPr lang="en-US" dirty="0" smtClean="0">
                <a:solidFill>
                  <a:srgbClr val="00B0F0"/>
                </a:solidFill>
              </a:rPr>
              <a:t>Time cost trade-off: </a:t>
            </a:r>
            <a:r>
              <a:rPr lang="en-US" dirty="0" smtClean="0"/>
              <a:t>This fig. outline graphically four different time costs positions. </a:t>
            </a:r>
          </a:p>
          <a:p>
            <a:pPr algn="just"/>
            <a:r>
              <a:rPr lang="en-US" dirty="0" smtClean="0"/>
              <a:t>Starting at point </a:t>
            </a:r>
            <a:r>
              <a:rPr lang="en-US" dirty="0" smtClean="0">
                <a:solidFill>
                  <a:srgbClr val="00B0F0"/>
                </a:solidFill>
              </a:rPr>
              <a:t>A</a:t>
            </a:r>
            <a:r>
              <a:rPr lang="en-US" dirty="0" smtClean="0"/>
              <a:t>, that represents normal time and normal cost, consider first the effect of crashing all the non-critical activities. </a:t>
            </a:r>
          </a:p>
          <a:p>
            <a:pPr algn="just"/>
            <a:r>
              <a:rPr lang="en-US" dirty="0" smtClean="0"/>
              <a:t>The </a:t>
            </a:r>
            <a:r>
              <a:rPr lang="en-US" dirty="0" err="1" smtClean="0"/>
              <a:t>poject</a:t>
            </a:r>
            <a:r>
              <a:rPr lang="en-US" dirty="0" smtClean="0"/>
              <a:t> moves to point </a:t>
            </a:r>
            <a:r>
              <a:rPr lang="en-US" dirty="0" smtClean="0">
                <a:solidFill>
                  <a:srgbClr val="00B0F0"/>
                </a:solidFill>
              </a:rPr>
              <a:t>D</a:t>
            </a:r>
            <a:r>
              <a:rPr lang="en-US" dirty="0" smtClean="0"/>
              <a:t> with no change of the project’s duration , but the costs have increased dramatically.</a:t>
            </a:r>
            <a:endParaRPr lang="en-IN" dirty="0"/>
          </a:p>
        </p:txBody>
      </p:sp>
      <p:cxnSp>
        <p:nvCxnSpPr>
          <p:cNvPr id="8" name="Straight Arrow Connector 7"/>
          <p:cNvCxnSpPr/>
          <p:nvPr/>
        </p:nvCxnSpPr>
        <p:spPr>
          <a:xfrm rot="5400000" flipH="1" flipV="1">
            <a:off x="-463585" y="1963727"/>
            <a:ext cx="29289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000100" y="3357562"/>
            <a:ext cx="52149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2464579" y="1893083"/>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00100" y="1928802"/>
            <a:ext cx="5000660" cy="14287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092036" y="942109"/>
            <a:ext cx="4114800" cy="1064491"/>
          </a:xfrm>
          <a:custGeom>
            <a:avLst/>
            <a:gdLst>
              <a:gd name="connsiteX0" fmla="*/ 0 w 4114800"/>
              <a:gd name="connsiteY0" fmla="*/ 0 h 1064491"/>
              <a:gd name="connsiteX1" fmla="*/ 1537855 w 4114800"/>
              <a:gd name="connsiteY1" fmla="*/ 997527 h 1064491"/>
              <a:gd name="connsiteX2" fmla="*/ 3740728 w 4114800"/>
              <a:gd name="connsiteY2" fmla="*/ 401782 h 1064491"/>
              <a:gd name="connsiteX3" fmla="*/ 3782291 w 4114800"/>
              <a:gd name="connsiteY3" fmla="*/ 401782 h 1064491"/>
              <a:gd name="connsiteX4" fmla="*/ 3782291 w 4114800"/>
              <a:gd name="connsiteY4" fmla="*/ 387927 h 106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1064491">
                <a:moveTo>
                  <a:pt x="0" y="0"/>
                </a:moveTo>
                <a:cubicBezTo>
                  <a:pt x="457200" y="465281"/>
                  <a:pt x="914400" y="930563"/>
                  <a:pt x="1537855" y="997527"/>
                </a:cubicBezTo>
                <a:cubicBezTo>
                  <a:pt x="2161310" y="1064491"/>
                  <a:pt x="3366656" y="501073"/>
                  <a:pt x="3740728" y="401782"/>
                </a:cubicBezTo>
                <a:cubicBezTo>
                  <a:pt x="4114800" y="302491"/>
                  <a:pt x="3775364" y="404091"/>
                  <a:pt x="3782291" y="401782"/>
                </a:cubicBezTo>
                <a:cubicBezTo>
                  <a:pt x="3789218" y="399473"/>
                  <a:pt x="3785754" y="393700"/>
                  <a:pt x="3782291" y="38792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7" name="Freeform 26"/>
          <p:cNvSpPr/>
          <p:nvPr/>
        </p:nvSpPr>
        <p:spPr>
          <a:xfrm>
            <a:off x="1524000" y="1039091"/>
            <a:ext cx="4170218" cy="2008909"/>
          </a:xfrm>
          <a:custGeom>
            <a:avLst/>
            <a:gdLst>
              <a:gd name="connsiteX0" fmla="*/ 0 w 4170218"/>
              <a:gd name="connsiteY0" fmla="*/ 0 h 2008909"/>
              <a:gd name="connsiteX1" fmla="*/ 2563091 w 4170218"/>
              <a:gd name="connsiteY1" fmla="*/ 1676400 h 2008909"/>
              <a:gd name="connsiteX2" fmla="*/ 4170218 w 4170218"/>
              <a:gd name="connsiteY2" fmla="*/ 1995054 h 2008909"/>
              <a:gd name="connsiteX3" fmla="*/ 4170218 w 4170218"/>
              <a:gd name="connsiteY3" fmla="*/ 1995054 h 2008909"/>
            </a:gdLst>
            <a:ahLst/>
            <a:cxnLst>
              <a:cxn ang="0">
                <a:pos x="connsiteX0" y="connsiteY0"/>
              </a:cxn>
              <a:cxn ang="0">
                <a:pos x="connsiteX1" y="connsiteY1"/>
              </a:cxn>
              <a:cxn ang="0">
                <a:pos x="connsiteX2" y="connsiteY2"/>
              </a:cxn>
              <a:cxn ang="0">
                <a:pos x="connsiteX3" y="connsiteY3"/>
              </a:cxn>
            </a:cxnLst>
            <a:rect l="l" t="t" r="r" b="b"/>
            <a:pathLst>
              <a:path w="4170218" h="2008909">
                <a:moveTo>
                  <a:pt x="0" y="0"/>
                </a:moveTo>
                <a:cubicBezTo>
                  <a:pt x="934027" y="671945"/>
                  <a:pt x="1868055" y="1343891"/>
                  <a:pt x="2563091" y="1676400"/>
                </a:cubicBezTo>
                <a:cubicBezTo>
                  <a:pt x="3258127" y="2008909"/>
                  <a:pt x="4170218" y="1995054"/>
                  <a:pt x="4170218" y="1995054"/>
                </a:cubicBezTo>
                <a:lnTo>
                  <a:pt x="4170218" y="199505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28" name="TextBox 27"/>
          <p:cNvSpPr txBox="1"/>
          <p:nvPr/>
        </p:nvSpPr>
        <p:spPr>
          <a:xfrm>
            <a:off x="428596" y="214290"/>
            <a:ext cx="594073" cy="369332"/>
          </a:xfrm>
          <a:prstGeom prst="rect">
            <a:avLst/>
          </a:prstGeom>
          <a:noFill/>
        </p:spPr>
        <p:txBody>
          <a:bodyPr wrap="none" rtlCol="0">
            <a:spAutoFit/>
          </a:bodyPr>
          <a:lstStyle/>
          <a:p>
            <a:r>
              <a:rPr lang="en-US" dirty="0" smtClean="0"/>
              <a:t>Cost</a:t>
            </a:r>
            <a:endParaRPr lang="en-IN" dirty="0"/>
          </a:p>
        </p:txBody>
      </p:sp>
      <p:sp>
        <p:nvSpPr>
          <p:cNvPr id="29" name="TextBox 28"/>
          <p:cNvSpPr txBox="1"/>
          <p:nvPr/>
        </p:nvSpPr>
        <p:spPr>
          <a:xfrm>
            <a:off x="6215074" y="3131106"/>
            <a:ext cx="649537" cy="369332"/>
          </a:xfrm>
          <a:prstGeom prst="rect">
            <a:avLst/>
          </a:prstGeom>
          <a:noFill/>
        </p:spPr>
        <p:txBody>
          <a:bodyPr wrap="none" rtlCol="0">
            <a:spAutoFit/>
          </a:bodyPr>
          <a:lstStyle/>
          <a:p>
            <a:r>
              <a:rPr lang="en-US" dirty="0" smtClean="0"/>
              <a:t>Time</a:t>
            </a:r>
            <a:endParaRPr lang="en-IN" dirty="0"/>
          </a:p>
        </p:txBody>
      </p:sp>
      <p:sp>
        <p:nvSpPr>
          <p:cNvPr id="30" name="TextBox 29"/>
          <p:cNvSpPr txBox="1"/>
          <p:nvPr/>
        </p:nvSpPr>
        <p:spPr>
          <a:xfrm>
            <a:off x="5715008" y="2786058"/>
            <a:ext cx="747512" cy="369332"/>
          </a:xfrm>
          <a:prstGeom prst="rect">
            <a:avLst/>
          </a:prstGeom>
          <a:noFill/>
        </p:spPr>
        <p:txBody>
          <a:bodyPr wrap="none" rtlCol="0">
            <a:spAutoFit/>
          </a:bodyPr>
          <a:lstStyle/>
          <a:p>
            <a:r>
              <a:rPr lang="en-US" dirty="0" smtClean="0"/>
              <a:t>Direct</a:t>
            </a:r>
            <a:endParaRPr lang="en-IN" dirty="0"/>
          </a:p>
        </p:txBody>
      </p:sp>
      <p:sp>
        <p:nvSpPr>
          <p:cNvPr id="31" name="TextBox 30"/>
          <p:cNvSpPr txBox="1"/>
          <p:nvPr/>
        </p:nvSpPr>
        <p:spPr>
          <a:xfrm>
            <a:off x="6143636" y="1714488"/>
            <a:ext cx="906210" cy="369332"/>
          </a:xfrm>
          <a:prstGeom prst="rect">
            <a:avLst/>
          </a:prstGeom>
          <a:noFill/>
        </p:spPr>
        <p:txBody>
          <a:bodyPr wrap="none" rtlCol="0">
            <a:spAutoFit/>
          </a:bodyPr>
          <a:lstStyle/>
          <a:p>
            <a:r>
              <a:rPr lang="en-US" dirty="0" smtClean="0"/>
              <a:t>Indirect</a:t>
            </a:r>
            <a:endParaRPr lang="en-IN" dirty="0"/>
          </a:p>
        </p:txBody>
      </p:sp>
      <p:sp>
        <p:nvSpPr>
          <p:cNvPr id="32" name="TextBox 31"/>
          <p:cNvSpPr txBox="1"/>
          <p:nvPr/>
        </p:nvSpPr>
        <p:spPr>
          <a:xfrm>
            <a:off x="3571868" y="397543"/>
            <a:ext cx="285752" cy="2031325"/>
          </a:xfrm>
          <a:prstGeom prst="rect">
            <a:avLst/>
          </a:prstGeom>
          <a:noFill/>
        </p:spPr>
        <p:txBody>
          <a:bodyPr wrap="square" rtlCol="0">
            <a:spAutoFit/>
          </a:bodyPr>
          <a:lstStyle/>
          <a:p>
            <a:r>
              <a:rPr lang="en-US" dirty="0" smtClean="0"/>
              <a:t>Optimum</a:t>
            </a:r>
            <a:endParaRPr lang="en-IN"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This is not a recommended course of action as it only increases the float of non-critical activities. </a:t>
            </a:r>
            <a:endParaRPr lang="en-IN" sz="3200" dirty="0"/>
          </a:p>
        </p:txBody>
      </p:sp>
      <p:sp>
        <p:nvSpPr>
          <p:cNvPr id="3" name="Content Placeholder 2"/>
          <p:cNvSpPr>
            <a:spLocks noGrp="1"/>
          </p:cNvSpPr>
          <p:nvPr>
            <p:ph idx="1"/>
          </p:nvPr>
        </p:nvSpPr>
        <p:spPr>
          <a:xfrm>
            <a:off x="142844" y="1428736"/>
            <a:ext cx="8786874" cy="5214974"/>
          </a:xfrm>
        </p:spPr>
        <p:txBody>
          <a:bodyPr>
            <a:normAutofit fontScale="92500"/>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The correct action would be to crash all the critical activities. The project moves to point B. Crashing the critical activities has reduced the duration of the project with a small increase in costs.</a:t>
            </a:r>
            <a:endParaRPr lang="en-IN" dirty="0"/>
          </a:p>
        </p:txBody>
      </p:sp>
      <p:cxnSp>
        <p:nvCxnSpPr>
          <p:cNvPr id="5" name="Straight Arrow Connector 4"/>
          <p:cNvCxnSpPr/>
          <p:nvPr/>
        </p:nvCxnSpPr>
        <p:spPr>
          <a:xfrm rot="5400000" flipH="1" flipV="1">
            <a:off x="-1071602" y="3214686"/>
            <a:ext cx="314327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0034" y="4786322"/>
            <a:ext cx="54292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214414" y="2928934"/>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14678" y="3571876"/>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57356" y="2285992"/>
            <a:ext cx="1928826" cy="714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57356" y="3571876"/>
            <a:ext cx="1928826"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00430" y="3774048"/>
            <a:ext cx="317716" cy="369332"/>
          </a:xfrm>
          <a:prstGeom prst="rect">
            <a:avLst/>
          </a:prstGeom>
          <a:noFill/>
        </p:spPr>
        <p:txBody>
          <a:bodyPr wrap="none" rtlCol="0">
            <a:spAutoFit/>
          </a:bodyPr>
          <a:lstStyle/>
          <a:p>
            <a:r>
              <a:rPr lang="en-US" dirty="0" smtClean="0"/>
              <a:t>A</a:t>
            </a:r>
            <a:endParaRPr lang="en-IN" dirty="0"/>
          </a:p>
        </p:txBody>
      </p:sp>
      <p:sp>
        <p:nvSpPr>
          <p:cNvPr id="19" name="TextBox 18"/>
          <p:cNvSpPr txBox="1"/>
          <p:nvPr/>
        </p:nvSpPr>
        <p:spPr>
          <a:xfrm>
            <a:off x="1785918" y="3273982"/>
            <a:ext cx="309700" cy="369332"/>
          </a:xfrm>
          <a:prstGeom prst="rect">
            <a:avLst/>
          </a:prstGeom>
          <a:noFill/>
        </p:spPr>
        <p:txBody>
          <a:bodyPr wrap="none" rtlCol="0">
            <a:spAutoFit/>
          </a:bodyPr>
          <a:lstStyle/>
          <a:p>
            <a:r>
              <a:rPr lang="en-US" dirty="0" smtClean="0"/>
              <a:t>B</a:t>
            </a:r>
            <a:endParaRPr lang="en-IN" dirty="0"/>
          </a:p>
        </p:txBody>
      </p:sp>
      <p:sp>
        <p:nvSpPr>
          <p:cNvPr id="20" name="TextBox 19"/>
          <p:cNvSpPr txBox="1"/>
          <p:nvPr/>
        </p:nvSpPr>
        <p:spPr>
          <a:xfrm>
            <a:off x="1785918" y="2285992"/>
            <a:ext cx="308098" cy="369332"/>
          </a:xfrm>
          <a:prstGeom prst="rect">
            <a:avLst/>
          </a:prstGeom>
          <a:noFill/>
        </p:spPr>
        <p:txBody>
          <a:bodyPr wrap="none" rtlCol="0">
            <a:spAutoFit/>
          </a:bodyPr>
          <a:lstStyle/>
          <a:p>
            <a:r>
              <a:rPr lang="en-US" dirty="0" smtClean="0"/>
              <a:t>C</a:t>
            </a:r>
            <a:endParaRPr lang="en-IN" dirty="0"/>
          </a:p>
        </p:txBody>
      </p:sp>
      <p:sp>
        <p:nvSpPr>
          <p:cNvPr id="21" name="TextBox 20"/>
          <p:cNvSpPr txBox="1"/>
          <p:nvPr/>
        </p:nvSpPr>
        <p:spPr>
          <a:xfrm>
            <a:off x="3571868" y="2916792"/>
            <a:ext cx="327334" cy="369332"/>
          </a:xfrm>
          <a:prstGeom prst="rect">
            <a:avLst/>
          </a:prstGeom>
          <a:noFill/>
        </p:spPr>
        <p:txBody>
          <a:bodyPr wrap="none" rtlCol="0">
            <a:spAutoFit/>
          </a:bodyPr>
          <a:lstStyle/>
          <a:p>
            <a:r>
              <a:rPr lang="en-US" dirty="0" smtClean="0"/>
              <a:t>D</a:t>
            </a:r>
            <a:endParaRPr lang="en-IN" dirty="0"/>
          </a:p>
        </p:txBody>
      </p:sp>
      <p:sp>
        <p:nvSpPr>
          <p:cNvPr id="22" name="TextBox 21"/>
          <p:cNvSpPr txBox="1"/>
          <p:nvPr/>
        </p:nvSpPr>
        <p:spPr>
          <a:xfrm>
            <a:off x="3714744" y="3857628"/>
            <a:ext cx="1401346" cy="646331"/>
          </a:xfrm>
          <a:prstGeom prst="rect">
            <a:avLst/>
          </a:prstGeom>
          <a:noFill/>
        </p:spPr>
        <p:txBody>
          <a:bodyPr wrap="none" rtlCol="0">
            <a:spAutoFit/>
          </a:bodyPr>
          <a:lstStyle/>
          <a:p>
            <a:r>
              <a:rPr lang="en-US" dirty="0" smtClean="0"/>
              <a:t>Normal Time</a:t>
            </a:r>
          </a:p>
          <a:p>
            <a:r>
              <a:rPr lang="en-US" dirty="0" smtClean="0"/>
              <a:t>Normal Cost</a:t>
            </a:r>
            <a:endParaRPr lang="en-IN" dirty="0"/>
          </a:p>
        </p:txBody>
      </p:sp>
      <p:sp>
        <p:nvSpPr>
          <p:cNvPr id="23" name="TextBox 22"/>
          <p:cNvSpPr txBox="1"/>
          <p:nvPr/>
        </p:nvSpPr>
        <p:spPr>
          <a:xfrm>
            <a:off x="3714744" y="2714620"/>
            <a:ext cx="1798634" cy="369332"/>
          </a:xfrm>
          <a:prstGeom prst="rect">
            <a:avLst/>
          </a:prstGeom>
          <a:noFill/>
        </p:spPr>
        <p:txBody>
          <a:bodyPr wrap="none" rtlCol="0">
            <a:spAutoFit/>
          </a:bodyPr>
          <a:lstStyle/>
          <a:p>
            <a:r>
              <a:rPr lang="en-US" dirty="0" smtClean="0"/>
              <a:t>Crash No- Critical</a:t>
            </a:r>
            <a:endParaRPr lang="en-IN" dirty="0"/>
          </a:p>
        </p:txBody>
      </p:sp>
      <p:sp>
        <p:nvSpPr>
          <p:cNvPr id="24" name="TextBox 23"/>
          <p:cNvSpPr txBox="1"/>
          <p:nvPr/>
        </p:nvSpPr>
        <p:spPr>
          <a:xfrm>
            <a:off x="1500166" y="1928802"/>
            <a:ext cx="997453" cy="369332"/>
          </a:xfrm>
          <a:prstGeom prst="rect">
            <a:avLst/>
          </a:prstGeom>
          <a:noFill/>
        </p:spPr>
        <p:txBody>
          <a:bodyPr wrap="none" rtlCol="0">
            <a:spAutoFit/>
          </a:bodyPr>
          <a:lstStyle/>
          <a:p>
            <a:r>
              <a:rPr lang="en-US" dirty="0" smtClean="0"/>
              <a:t>Crash All</a:t>
            </a:r>
            <a:endParaRPr lang="en-IN" dirty="0"/>
          </a:p>
        </p:txBody>
      </p:sp>
      <p:sp>
        <p:nvSpPr>
          <p:cNvPr id="25" name="TextBox 24"/>
          <p:cNvSpPr txBox="1"/>
          <p:nvPr/>
        </p:nvSpPr>
        <p:spPr>
          <a:xfrm>
            <a:off x="571472" y="3143248"/>
            <a:ext cx="1314462" cy="646331"/>
          </a:xfrm>
          <a:prstGeom prst="rect">
            <a:avLst/>
          </a:prstGeom>
          <a:noFill/>
        </p:spPr>
        <p:txBody>
          <a:bodyPr wrap="none" rtlCol="0">
            <a:spAutoFit/>
          </a:bodyPr>
          <a:lstStyle/>
          <a:p>
            <a:r>
              <a:rPr lang="en-US" dirty="0" smtClean="0"/>
              <a:t>Crash </a:t>
            </a:r>
          </a:p>
          <a:p>
            <a:r>
              <a:rPr lang="en-US" dirty="0" smtClean="0"/>
              <a:t>Critical Only</a:t>
            </a:r>
            <a:endParaRPr lang="en-IN" dirty="0"/>
          </a:p>
        </p:txBody>
      </p:sp>
      <p:sp>
        <p:nvSpPr>
          <p:cNvPr id="26" name="TextBox 25"/>
          <p:cNvSpPr txBox="1"/>
          <p:nvPr/>
        </p:nvSpPr>
        <p:spPr>
          <a:xfrm>
            <a:off x="5857884" y="4572008"/>
            <a:ext cx="649537" cy="369332"/>
          </a:xfrm>
          <a:prstGeom prst="rect">
            <a:avLst/>
          </a:prstGeom>
          <a:noFill/>
        </p:spPr>
        <p:txBody>
          <a:bodyPr wrap="none" rtlCol="0">
            <a:spAutoFit/>
          </a:bodyPr>
          <a:lstStyle/>
          <a:p>
            <a:r>
              <a:rPr lang="en-US" dirty="0" smtClean="0"/>
              <a:t>Time</a:t>
            </a:r>
            <a:endParaRPr lang="en-IN" dirty="0"/>
          </a:p>
        </p:txBody>
      </p:sp>
      <p:sp>
        <p:nvSpPr>
          <p:cNvPr id="27" name="TextBox 26"/>
          <p:cNvSpPr txBox="1"/>
          <p:nvPr/>
        </p:nvSpPr>
        <p:spPr>
          <a:xfrm>
            <a:off x="142844" y="1357298"/>
            <a:ext cx="594073" cy="369332"/>
          </a:xfrm>
          <a:prstGeom prst="rect">
            <a:avLst/>
          </a:prstGeom>
          <a:noFill/>
        </p:spPr>
        <p:txBody>
          <a:bodyPr wrap="none" rtlCol="0">
            <a:spAutoFit/>
          </a:bodyPr>
          <a:lstStyle/>
          <a:p>
            <a:r>
              <a:rPr lang="en-US" dirty="0" smtClean="0"/>
              <a:t>Cost</a:t>
            </a:r>
            <a:endParaRPr lang="en-IN" dirty="0"/>
          </a:p>
        </p:txBody>
      </p:sp>
      <p:sp>
        <p:nvSpPr>
          <p:cNvPr id="28" name="TextBox 27"/>
          <p:cNvSpPr txBox="1"/>
          <p:nvPr/>
        </p:nvSpPr>
        <p:spPr>
          <a:xfrm>
            <a:off x="2357422" y="4774180"/>
            <a:ext cx="2695161" cy="461665"/>
          </a:xfrm>
          <a:prstGeom prst="rect">
            <a:avLst/>
          </a:prstGeom>
          <a:noFill/>
        </p:spPr>
        <p:txBody>
          <a:bodyPr wrap="none" rtlCol="0">
            <a:spAutoFit/>
          </a:bodyPr>
          <a:lstStyle/>
          <a:p>
            <a:r>
              <a:rPr lang="en-US" sz="2400" dirty="0" smtClean="0"/>
              <a:t>Time Cost Trade -off</a:t>
            </a:r>
            <a:endParaRPr lang="en-IN" sz="2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786874" cy="1296974"/>
          </a:xfrm>
        </p:spPr>
        <p:txBody>
          <a:bodyPr>
            <a:noAutofit/>
          </a:bodyPr>
          <a:lstStyle/>
          <a:p>
            <a:pPr algn="just"/>
            <a:r>
              <a:rPr lang="en-US" sz="3200" dirty="0" smtClean="0"/>
              <a:t>Crashing the critical activities has reduced the duration of the project with a small increase in costs.</a:t>
            </a:r>
            <a:endParaRPr lang="en-IN" sz="3200" dirty="0"/>
          </a:p>
        </p:txBody>
      </p:sp>
      <p:sp>
        <p:nvSpPr>
          <p:cNvPr id="3" name="Content Placeholder 2"/>
          <p:cNvSpPr>
            <a:spLocks noGrp="1"/>
          </p:cNvSpPr>
          <p:nvPr>
            <p:ph idx="1"/>
          </p:nvPr>
        </p:nvSpPr>
        <p:spPr>
          <a:xfrm>
            <a:off x="214282" y="1600200"/>
            <a:ext cx="8715436" cy="5114948"/>
          </a:xfrm>
        </p:spPr>
        <p:txBody>
          <a:bodyPr/>
          <a:lstStyle/>
          <a:p>
            <a:r>
              <a:rPr lang="en-US" dirty="0" smtClean="0"/>
              <a:t>The fourth point on the graph, C, indicates the position when all the activities are crashed. Again this is not recommended because there has been no time improvement on point B, yet the costs have increased tremendously.</a:t>
            </a:r>
          </a:p>
          <a:p>
            <a:r>
              <a:rPr lang="en-US" dirty="0" smtClean="0"/>
              <a:t>The total cost of the project can be calculated by:</a:t>
            </a:r>
          </a:p>
          <a:p>
            <a:r>
              <a:rPr lang="en-US" dirty="0" smtClean="0"/>
              <a:t>C</a:t>
            </a:r>
            <a:r>
              <a:rPr lang="en-US" baseline="-25000" dirty="0" smtClean="0"/>
              <a:t>total</a:t>
            </a:r>
            <a:r>
              <a:rPr lang="en-US" dirty="0" smtClean="0"/>
              <a:t>  = C</a:t>
            </a:r>
            <a:r>
              <a:rPr lang="en-US" sz="1800" dirty="0" smtClean="0"/>
              <a:t>N</a:t>
            </a:r>
            <a:r>
              <a:rPr lang="en-US" sz="1800" baseline="-25000" dirty="0" smtClean="0"/>
              <a:t>total   </a:t>
            </a:r>
            <a:r>
              <a:rPr lang="en-US" sz="1800" dirty="0" smtClean="0"/>
              <a:t> +</a:t>
            </a:r>
            <a:r>
              <a:rPr lang="en-US" dirty="0" smtClean="0"/>
              <a:t> m d</a:t>
            </a:r>
            <a:r>
              <a:rPr lang="en-US" sz="1800" dirty="0" smtClean="0"/>
              <a:t>cp </a:t>
            </a:r>
            <a:r>
              <a:rPr lang="en-US" dirty="0" smtClean="0"/>
              <a:t>where </a:t>
            </a:r>
            <a:r>
              <a:rPr lang="en-US" dirty="0" smtClean="0">
                <a:solidFill>
                  <a:prstClr val="black"/>
                </a:solidFill>
              </a:rPr>
              <a:t>C</a:t>
            </a:r>
            <a:r>
              <a:rPr lang="en-US" sz="1800" dirty="0" smtClean="0">
                <a:solidFill>
                  <a:prstClr val="black"/>
                </a:solidFill>
              </a:rPr>
              <a:t>N</a:t>
            </a:r>
            <a:r>
              <a:rPr lang="en-US" sz="1800" baseline="-25000" dirty="0" smtClean="0">
                <a:solidFill>
                  <a:prstClr val="black"/>
                </a:solidFill>
              </a:rPr>
              <a:t>total</a:t>
            </a:r>
            <a:r>
              <a:rPr lang="en-US" sz="1800" dirty="0" smtClean="0">
                <a:solidFill>
                  <a:prstClr val="black"/>
                </a:solidFill>
              </a:rPr>
              <a:t> </a:t>
            </a:r>
            <a:r>
              <a:rPr lang="en-US" dirty="0" smtClean="0">
                <a:solidFill>
                  <a:prstClr val="black"/>
                </a:solidFill>
              </a:rPr>
              <a:t>= total sum of normal costs, m= Indirect cost slope, d</a:t>
            </a:r>
            <a:r>
              <a:rPr lang="en-US" sz="1800" dirty="0" smtClean="0">
                <a:solidFill>
                  <a:prstClr val="black"/>
                </a:solidFill>
              </a:rPr>
              <a:t>cp</a:t>
            </a:r>
            <a:r>
              <a:rPr lang="en-US" dirty="0" smtClean="0">
                <a:solidFill>
                  <a:prstClr val="black"/>
                </a:solidFill>
              </a:rPr>
              <a:t>= number of days in critical path.</a:t>
            </a:r>
            <a:endParaRPr lang="en-IN" sz="1800" baseline="-25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511180"/>
          </a:xfrm>
        </p:spPr>
        <p:txBody>
          <a:bodyPr>
            <a:normAutofit fontScale="90000"/>
          </a:bodyPr>
          <a:lstStyle/>
          <a:p>
            <a:r>
              <a:rPr lang="en-US" dirty="0" smtClean="0"/>
              <a:t>Resource Allocation</a:t>
            </a:r>
            <a:endParaRPr lang="en-IN" dirty="0"/>
          </a:p>
        </p:txBody>
      </p:sp>
      <p:sp>
        <p:nvSpPr>
          <p:cNvPr id="3" name="Content Placeholder 2"/>
          <p:cNvSpPr>
            <a:spLocks noGrp="1"/>
          </p:cNvSpPr>
          <p:nvPr>
            <p:ph idx="1"/>
          </p:nvPr>
        </p:nvSpPr>
        <p:spPr>
          <a:xfrm>
            <a:off x="214282" y="714356"/>
            <a:ext cx="8786874" cy="5929354"/>
          </a:xfrm>
        </p:spPr>
        <p:txBody>
          <a:bodyPr>
            <a:normAutofit fontScale="92500" lnSpcReduction="20000"/>
          </a:bodyPr>
          <a:lstStyle/>
          <a:p>
            <a:pPr algn="just"/>
            <a:r>
              <a:rPr lang="en-US" dirty="0" smtClean="0"/>
              <a:t>Depending upon the type of constraints, the resource allocation procedure can be categorized into two main activities: </a:t>
            </a:r>
            <a:r>
              <a:rPr lang="en-US" dirty="0" smtClean="0">
                <a:solidFill>
                  <a:srgbClr val="00B0F0"/>
                </a:solidFill>
              </a:rPr>
              <a:t>resource smoothing </a:t>
            </a:r>
            <a:r>
              <a:rPr lang="en-US" dirty="0" smtClean="0"/>
              <a:t>and </a:t>
            </a:r>
            <a:r>
              <a:rPr lang="en-US" dirty="0" smtClean="0">
                <a:solidFill>
                  <a:srgbClr val="00B0F0"/>
                </a:solidFill>
              </a:rPr>
              <a:t>resource leveling.</a:t>
            </a:r>
          </a:p>
          <a:p>
            <a:pPr algn="just"/>
            <a:r>
              <a:rPr lang="en-US" dirty="0" smtClean="0">
                <a:solidFill>
                  <a:srgbClr val="00B0F0"/>
                </a:solidFill>
              </a:rPr>
              <a:t>Resource smoothing:</a:t>
            </a:r>
            <a:r>
              <a:rPr lang="en-US" dirty="0" smtClean="0"/>
              <a:t> The periods of </a:t>
            </a:r>
            <a:r>
              <a:rPr lang="en-US" dirty="0" err="1" smtClean="0"/>
              <a:t>maximun</a:t>
            </a:r>
            <a:r>
              <a:rPr lang="en-US" dirty="0" smtClean="0"/>
              <a:t> demand for resources are located and activities according to their float values are shifted for balancing the availability and requirement of resources. </a:t>
            </a:r>
          </a:p>
          <a:p>
            <a:pPr algn="just"/>
            <a:r>
              <a:rPr lang="en-US" dirty="0" smtClean="0"/>
              <a:t>So the intelligent utilization of floats can smoothen the demand of resources to the maximum possible extent. </a:t>
            </a:r>
          </a:p>
          <a:p>
            <a:pPr algn="just"/>
            <a:r>
              <a:rPr lang="en-US" dirty="0" smtClean="0"/>
              <a:t>Such type of resources allocation is called” resources Smoothing or Load smoothing”.</a:t>
            </a:r>
            <a:endParaRPr lang="en-IN" dirty="0">
              <a:solidFill>
                <a:srgbClr val="00B0F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00B0F0"/>
                </a:solidFill>
              </a:rPr>
              <a:t>Resource Smoothing steps:</a:t>
            </a:r>
            <a:endParaRPr lang="en-IN" sz="3200" dirty="0">
              <a:solidFill>
                <a:srgbClr val="00B0F0"/>
              </a:solidFill>
            </a:endParaRPr>
          </a:p>
        </p:txBody>
      </p:sp>
      <p:sp>
        <p:nvSpPr>
          <p:cNvPr id="3" name="Content Placeholder 2"/>
          <p:cNvSpPr>
            <a:spLocks noGrp="1"/>
          </p:cNvSpPr>
          <p:nvPr>
            <p:ph idx="1"/>
          </p:nvPr>
        </p:nvSpPr>
        <p:spPr>
          <a:xfrm>
            <a:off x="214282" y="857232"/>
            <a:ext cx="8715436" cy="5715040"/>
          </a:xfrm>
        </p:spPr>
        <p:txBody>
          <a:bodyPr>
            <a:normAutofit lnSpcReduction="10000"/>
          </a:bodyPr>
          <a:lstStyle/>
          <a:p>
            <a:pPr algn="just"/>
            <a:r>
              <a:rPr lang="en-US" dirty="0" smtClean="0"/>
              <a:t>1. Determine the maximum requirement. One way is to draw the time scale version of the network and assign the resource requirements to activities.</a:t>
            </a:r>
          </a:p>
          <a:p>
            <a:pPr algn="just"/>
            <a:r>
              <a:rPr lang="en-US" dirty="0" smtClean="0"/>
              <a:t>2. Then, below the time scaled network, the cumulative resource requirements for each time unit are plotted. </a:t>
            </a:r>
          </a:p>
          <a:p>
            <a:pPr algn="just"/>
            <a:r>
              <a:rPr lang="en-US" dirty="0" smtClean="0"/>
              <a:t>3. The resource histogram is plotted on the basis of the early start times or the late start times of the activities. These resource histograms establish the frame work under which the smoothing or leveling must occur.</a:t>
            </a:r>
            <a:endParaRPr lang="en-IN"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lstStyle/>
          <a:p>
            <a:r>
              <a:rPr lang="en-US" sz="3200" dirty="0" smtClean="0">
                <a:solidFill>
                  <a:srgbClr val="00B0F0"/>
                </a:solidFill>
              </a:rPr>
              <a:t>Resource Leveling:</a:t>
            </a:r>
            <a:endParaRPr lang="en-IN" sz="3200" dirty="0">
              <a:solidFill>
                <a:srgbClr val="00B0F0"/>
              </a:solidFill>
            </a:endParaRPr>
          </a:p>
        </p:txBody>
      </p:sp>
      <p:sp>
        <p:nvSpPr>
          <p:cNvPr id="3" name="Content Placeholder 2"/>
          <p:cNvSpPr>
            <a:spLocks noGrp="1"/>
          </p:cNvSpPr>
          <p:nvPr>
            <p:ph idx="1"/>
          </p:nvPr>
        </p:nvSpPr>
        <p:spPr>
          <a:xfrm>
            <a:off x="214282" y="785794"/>
            <a:ext cx="8715436" cy="5857916"/>
          </a:xfrm>
        </p:spPr>
        <p:txBody>
          <a:bodyPr>
            <a:normAutofit fontScale="92500" lnSpcReduction="10000"/>
          </a:bodyPr>
          <a:lstStyle/>
          <a:p>
            <a:r>
              <a:rPr lang="en-US" dirty="0" smtClean="0"/>
              <a:t>There are various activities in a project demanding varying levels of resources. </a:t>
            </a:r>
          </a:p>
          <a:p>
            <a:r>
              <a:rPr lang="en-US" dirty="0" smtClean="0"/>
              <a:t>The demand on certain specified resources should not go beyond the prescribed level. </a:t>
            </a:r>
          </a:p>
          <a:p>
            <a:r>
              <a:rPr lang="en-US" dirty="0" smtClean="0"/>
              <a:t>This operation of resource allocation is called ‘Resource leveling’ or ‘ Load Leveling’.</a:t>
            </a:r>
          </a:p>
          <a:p>
            <a:r>
              <a:rPr lang="en-US" dirty="0" smtClean="0"/>
              <a:t>Although the overall resources of the organization are limited, but these should not go below the amount required to perform an activity among all the activities in the process, </a:t>
            </a:r>
          </a:p>
          <a:p>
            <a:r>
              <a:rPr lang="en-US" dirty="0" smtClean="0"/>
              <a:t>otherwise that particular activity cannot be computed.</a:t>
            </a:r>
            <a:br>
              <a:rPr lang="en-US" dirty="0" smtClean="0"/>
            </a:b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Rectangle 3"/>
          <p:cNvSpPr>
            <a:spLocks noGrp="1" noChangeArrowheads="1"/>
          </p:cNvSpPr>
          <p:nvPr>
            <p:ph idx="1"/>
          </p:nvPr>
        </p:nvSpPr>
        <p:spPr/>
        <p:txBody>
          <a:bodyPr/>
          <a:lstStyle/>
          <a:p>
            <a:r>
              <a:rPr lang="en-GB" sz="2800" b="1" dirty="0"/>
              <a:t>Adequate planning leads to the correct completion of work</a:t>
            </a:r>
          </a:p>
        </p:txBody>
      </p:sp>
      <p:pic>
        <p:nvPicPr>
          <p:cNvPr id="5" name="Picture 9" descr="j0406830"/>
          <p:cNvPicPr>
            <a:picLocks noChangeAspect="1" noChangeArrowheads="1"/>
          </p:cNvPicPr>
          <p:nvPr/>
        </p:nvPicPr>
        <p:blipFill>
          <a:blip r:embed="rId3" cstate="print"/>
          <a:srcRect/>
          <a:stretch>
            <a:fillRect/>
          </a:stretch>
        </p:blipFill>
        <p:spPr>
          <a:xfrm>
            <a:off x="900113" y="3716338"/>
            <a:ext cx="3024187" cy="2020887"/>
          </a:xfrm>
          <a:prstGeom prst="rect">
            <a:avLst/>
          </a:prstGeom>
          <a:noFill/>
          <a:ln/>
        </p:spPr>
      </p:pic>
      <p:sp>
        <p:nvSpPr>
          <p:cNvPr id="6" name="AutoShape 11"/>
          <p:cNvSpPr>
            <a:spLocks noChangeArrowheads="1"/>
          </p:cNvSpPr>
          <p:nvPr/>
        </p:nvSpPr>
        <p:spPr bwMode="auto">
          <a:xfrm>
            <a:off x="3929058" y="4214818"/>
            <a:ext cx="2089150" cy="792163"/>
          </a:xfrm>
          <a:prstGeom prst="rightArrow">
            <a:avLst>
              <a:gd name="adj1" fmla="val 50000"/>
              <a:gd name="adj2" fmla="val 65932"/>
            </a:avLst>
          </a:prstGeom>
          <a:solidFill>
            <a:srgbClr val="FFFF66"/>
          </a:solidFill>
          <a:ln w="9525">
            <a:solidFill>
              <a:schemeClr val="tx1"/>
            </a:solidFill>
            <a:miter lim="800000"/>
            <a:headEnd/>
            <a:tailEnd/>
          </a:ln>
          <a:effectLst/>
        </p:spPr>
        <p:txBody>
          <a:bodyPr wrap="none" anchor="ctr"/>
          <a:lstStyle/>
          <a:p>
            <a:endParaRPr lang="en-US" dirty="0"/>
          </a:p>
        </p:txBody>
      </p:sp>
      <p:graphicFrame>
        <p:nvGraphicFramePr>
          <p:cNvPr id="2050" name="Object 2"/>
          <p:cNvGraphicFramePr>
            <a:graphicFrameLocks noChangeAspect="1"/>
          </p:cNvGraphicFramePr>
          <p:nvPr/>
        </p:nvGraphicFramePr>
        <p:xfrm>
          <a:off x="6143636" y="3643314"/>
          <a:ext cx="1647825" cy="1882775"/>
        </p:xfrm>
        <a:graphic>
          <a:graphicData uri="http://schemas.openxmlformats.org/presentationml/2006/ole">
            <p:oleObj spid="_x0000_s2059" name="GALLERY" r:id="rId4" imgW="5199278" imgH="5941771"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GB" dirty="0" smtClean="0"/>
              <a:t>Inadequate planning leads to frustration towards the end of the project &amp; poor project performance</a:t>
            </a:r>
            <a:endParaRPr lang="en-GB" sz="2800" dirty="0" smtClean="0"/>
          </a:p>
          <a:p>
            <a:endParaRPr lang="en-US" dirty="0"/>
          </a:p>
        </p:txBody>
      </p:sp>
      <p:grpSp>
        <p:nvGrpSpPr>
          <p:cNvPr id="4" name="Group 113"/>
          <p:cNvGrpSpPr>
            <a:grpSpLocks/>
          </p:cNvGrpSpPr>
          <p:nvPr/>
        </p:nvGrpSpPr>
        <p:grpSpPr bwMode="auto">
          <a:xfrm>
            <a:off x="971550" y="3500438"/>
            <a:ext cx="1797050" cy="1514475"/>
            <a:chOff x="476" y="1389"/>
            <a:chExt cx="1132" cy="954"/>
          </a:xfrm>
        </p:grpSpPr>
        <p:sp>
          <p:nvSpPr>
            <p:cNvPr id="5" name="AutoShape 28"/>
            <p:cNvSpPr>
              <a:spLocks noChangeAspect="1" noChangeArrowheads="1" noTextEdit="1"/>
            </p:cNvSpPr>
            <p:nvPr/>
          </p:nvSpPr>
          <p:spPr bwMode="auto">
            <a:xfrm>
              <a:off x="476" y="1389"/>
              <a:ext cx="1132" cy="954"/>
            </a:xfrm>
            <a:prstGeom prst="rect">
              <a:avLst/>
            </a:prstGeom>
            <a:noFill/>
            <a:ln w="9525">
              <a:noFill/>
              <a:miter lim="800000"/>
              <a:headEnd/>
              <a:tailEnd/>
            </a:ln>
          </p:spPr>
          <p:txBody>
            <a:bodyPr/>
            <a:lstStyle/>
            <a:p>
              <a:endParaRPr lang="en-US" dirty="0"/>
            </a:p>
          </p:txBody>
        </p:sp>
        <p:sp>
          <p:nvSpPr>
            <p:cNvPr id="6" name="Freeform 30"/>
            <p:cNvSpPr>
              <a:spLocks/>
            </p:cNvSpPr>
            <p:nvPr/>
          </p:nvSpPr>
          <p:spPr bwMode="auto">
            <a:xfrm>
              <a:off x="478" y="1395"/>
              <a:ext cx="1121" cy="945"/>
            </a:xfrm>
            <a:custGeom>
              <a:avLst/>
              <a:gdLst/>
              <a:ahLst/>
              <a:cxnLst>
                <a:cxn ang="0">
                  <a:pos x="304" y="1650"/>
                </a:cxn>
                <a:cxn ang="0">
                  <a:pos x="192" y="1546"/>
                </a:cxn>
                <a:cxn ang="0">
                  <a:pos x="102" y="1446"/>
                </a:cxn>
                <a:cxn ang="0">
                  <a:pos x="62" y="924"/>
                </a:cxn>
                <a:cxn ang="0">
                  <a:pos x="36" y="673"/>
                </a:cxn>
                <a:cxn ang="0">
                  <a:pos x="15" y="467"/>
                </a:cxn>
                <a:cxn ang="0">
                  <a:pos x="147" y="370"/>
                </a:cxn>
                <a:cxn ang="0">
                  <a:pos x="317" y="472"/>
                </a:cxn>
                <a:cxn ang="0">
                  <a:pos x="420" y="520"/>
                </a:cxn>
                <a:cxn ang="0">
                  <a:pos x="468" y="313"/>
                </a:cxn>
                <a:cxn ang="0">
                  <a:pos x="549" y="312"/>
                </a:cxn>
                <a:cxn ang="0">
                  <a:pos x="636" y="247"/>
                </a:cxn>
                <a:cxn ang="0">
                  <a:pos x="746" y="380"/>
                </a:cxn>
                <a:cxn ang="0">
                  <a:pos x="999" y="410"/>
                </a:cxn>
                <a:cxn ang="0">
                  <a:pos x="1238" y="459"/>
                </a:cxn>
                <a:cxn ang="0">
                  <a:pos x="1403" y="563"/>
                </a:cxn>
                <a:cxn ang="0">
                  <a:pos x="1466" y="594"/>
                </a:cxn>
                <a:cxn ang="0">
                  <a:pos x="1555" y="535"/>
                </a:cxn>
                <a:cxn ang="0">
                  <a:pos x="1695" y="461"/>
                </a:cxn>
                <a:cxn ang="0">
                  <a:pos x="1736" y="304"/>
                </a:cxn>
                <a:cxn ang="0">
                  <a:pos x="1880" y="226"/>
                </a:cxn>
                <a:cxn ang="0">
                  <a:pos x="1949" y="101"/>
                </a:cxn>
                <a:cxn ang="0">
                  <a:pos x="2085" y="11"/>
                </a:cxn>
                <a:cxn ang="0">
                  <a:pos x="2203" y="226"/>
                </a:cxn>
                <a:cxn ang="0">
                  <a:pos x="2231" y="477"/>
                </a:cxn>
                <a:cxn ang="0">
                  <a:pos x="2197" y="639"/>
                </a:cxn>
                <a:cxn ang="0">
                  <a:pos x="1915" y="1000"/>
                </a:cxn>
                <a:cxn ang="0">
                  <a:pos x="1791" y="1251"/>
                </a:cxn>
                <a:cxn ang="0">
                  <a:pos x="1620" y="1273"/>
                </a:cxn>
                <a:cxn ang="0">
                  <a:pos x="1557" y="1325"/>
                </a:cxn>
                <a:cxn ang="0">
                  <a:pos x="1309" y="1197"/>
                </a:cxn>
                <a:cxn ang="0">
                  <a:pos x="1205" y="1122"/>
                </a:cxn>
                <a:cxn ang="0">
                  <a:pos x="1127" y="1044"/>
                </a:cxn>
                <a:cxn ang="0">
                  <a:pos x="1121" y="818"/>
                </a:cxn>
                <a:cxn ang="0">
                  <a:pos x="1130" y="772"/>
                </a:cxn>
                <a:cxn ang="0">
                  <a:pos x="1064" y="751"/>
                </a:cxn>
                <a:cxn ang="0">
                  <a:pos x="960" y="720"/>
                </a:cxn>
                <a:cxn ang="0">
                  <a:pos x="1066" y="873"/>
                </a:cxn>
                <a:cxn ang="0">
                  <a:pos x="1020" y="1309"/>
                </a:cxn>
                <a:cxn ang="0">
                  <a:pos x="1167" y="1453"/>
                </a:cxn>
                <a:cxn ang="0">
                  <a:pos x="1141" y="1427"/>
                </a:cxn>
                <a:cxn ang="0">
                  <a:pos x="1072" y="1382"/>
                </a:cxn>
                <a:cxn ang="0">
                  <a:pos x="1215" y="1356"/>
                </a:cxn>
                <a:cxn ang="0">
                  <a:pos x="1350" y="1325"/>
                </a:cxn>
                <a:cxn ang="0">
                  <a:pos x="1519" y="1468"/>
                </a:cxn>
                <a:cxn ang="0">
                  <a:pos x="1720" y="1523"/>
                </a:cxn>
                <a:cxn ang="0">
                  <a:pos x="1719" y="1610"/>
                </a:cxn>
                <a:cxn ang="0">
                  <a:pos x="1638" y="1595"/>
                </a:cxn>
                <a:cxn ang="0">
                  <a:pos x="1790" y="1695"/>
                </a:cxn>
                <a:cxn ang="0">
                  <a:pos x="1715" y="1767"/>
                </a:cxn>
                <a:cxn ang="0">
                  <a:pos x="1576" y="1678"/>
                </a:cxn>
                <a:cxn ang="0">
                  <a:pos x="1441" y="1638"/>
                </a:cxn>
                <a:cxn ang="0">
                  <a:pos x="1319" y="1613"/>
                </a:cxn>
                <a:cxn ang="0">
                  <a:pos x="1248" y="1562"/>
                </a:cxn>
                <a:cxn ang="0">
                  <a:pos x="1095" y="1544"/>
                </a:cxn>
                <a:cxn ang="0">
                  <a:pos x="951" y="1659"/>
                </a:cxn>
                <a:cxn ang="0">
                  <a:pos x="883" y="1877"/>
                </a:cxn>
                <a:cxn ang="0">
                  <a:pos x="810" y="1683"/>
                </a:cxn>
                <a:cxn ang="0">
                  <a:pos x="588" y="1651"/>
                </a:cxn>
                <a:cxn ang="0">
                  <a:pos x="442" y="1818"/>
                </a:cxn>
              </a:cxnLst>
              <a:rect l="0" t="0" r="r" b="b"/>
              <a:pathLst>
                <a:path w="2242" h="1889">
                  <a:moveTo>
                    <a:pt x="384" y="1889"/>
                  </a:moveTo>
                  <a:lnTo>
                    <a:pt x="377" y="1885"/>
                  </a:lnTo>
                  <a:lnTo>
                    <a:pt x="373" y="1882"/>
                  </a:lnTo>
                  <a:lnTo>
                    <a:pt x="369" y="1879"/>
                  </a:lnTo>
                  <a:lnTo>
                    <a:pt x="365" y="1873"/>
                  </a:lnTo>
                  <a:lnTo>
                    <a:pt x="350" y="1817"/>
                  </a:lnTo>
                  <a:lnTo>
                    <a:pt x="345" y="1760"/>
                  </a:lnTo>
                  <a:lnTo>
                    <a:pt x="342" y="1704"/>
                  </a:lnTo>
                  <a:lnTo>
                    <a:pt x="332" y="1648"/>
                  </a:lnTo>
                  <a:lnTo>
                    <a:pt x="320" y="1648"/>
                  </a:lnTo>
                  <a:lnTo>
                    <a:pt x="304" y="1650"/>
                  </a:lnTo>
                  <a:lnTo>
                    <a:pt x="286" y="1650"/>
                  </a:lnTo>
                  <a:lnTo>
                    <a:pt x="269" y="1650"/>
                  </a:lnTo>
                  <a:lnTo>
                    <a:pt x="252" y="1648"/>
                  </a:lnTo>
                  <a:lnTo>
                    <a:pt x="237" y="1647"/>
                  </a:lnTo>
                  <a:lnTo>
                    <a:pt x="224" y="1644"/>
                  </a:lnTo>
                  <a:lnTo>
                    <a:pt x="215" y="1638"/>
                  </a:lnTo>
                  <a:lnTo>
                    <a:pt x="210" y="1620"/>
                  </a:lnTo>
                  <a:lnTo>
                    <a:pt x="207" y="1600"/>
                  </a:lnTo>
                  <a:lnTo>
                    <a:pt x="202" y="1582"/>
                  </a:lnTo>
                  <a:lnTo>
                    <a:pt x="198" y="1564"/>
                  </a:lnTo>
                  <a:lnTo>
                    <a:pt x="192" y="1546"/>
                  </a:lnTo>
                  <a:lnTo>
                    <a:pt x="187" y="1529"/>
                  </a:lnTo>
                  <a:lnTo>
                    <a:pt x="182" y="1511"/>
                  </a:lnTo>
                  <a:lnTo>
                    <a:pt x="177" y="1494"/>
                  </a:lnTo>
                  <a:lnTo>
                    <a:pt x="164" y="1493"/>
                  </a:lnTo>
                  <a:lnTo>
                    <a:pt x="152" y="1491"/>
                  </a:lnTo>
                  <a:lnTo>
                    <a:pt x="140" y="1486"/>
                  </a:lnTo>
                  <a:lnTo>
                    <a:pt x="130" y="1481"/>
                  </a:lnTo>
                  <a:lnTo>
                    <a:pt x="121" y="1474"/>
                  </a:lnTo>
                  <a:lnTo>
                    <a:pt x="112" y="1466"/>
                  </a:lnTo>
                  <a:lnTo>
                    <a:pt x="107" y="1457"/>
                  </a:lnTo>
                  <a:lnTo>
                    <a:pt x="102" y="1446"/>
                  </a:lnTo>
                  <a:lnTo>
                    <a:pt x="103" y="1410"/>
                  </a:lnTo>
                  <a:lnTo>
                    <a:pt x="106" y="1372"/>
                  </a:lnTo>
                  <a:lnTo>
                    <a:pt x="106" y="1332"/>
                  </a:lnTo>
                  <a:lnTo>
                    <a:pt x="106" y="1292"/>
                  </a:lnTo>
                  <a:lnTo>
                    <a:pt x="102" y="1253"/>
                  </a:lnTo>
                  <a:lnTo>
                    <a:pt x="95" y="1216"/>
                  </a:lnTo>
                  <a:lnTo>
                    <a:pt x="84" y="1182"/>
                  </a:lnTo>
                  <a:lnTo>
                    <a:pt x="66" y="1151"/>
                  </a:lnTo>
                  <a:lnTo>
                    <a:pt x="56" y="1079"/>
                  </a:lnTo>
                  <a:lnTo>
                    <a:pt x="57" y="1001"/>
                  </a:lnTo>
                  <a:lnTo>
                    <a:pt x="62" y="924"/>
                  </a:lnTo>
                  <a:lnTo>
                    <a:pt x="65" y="851"/>
                  </a:lnTo>
                  <a:lnTo>
                    <a:pt x="63" y="812"/>
                  </a:lnTo>
                  <a:lnTo>
                    <a:pt x="59" y="775"/>
                  </a:lnTo>
                  <a:lnTo>
                    <a:pt x="55" y="738"/>
                  </a:lnTo>
                  <a:lnTo>
                    <a:pt x="49" y="704"/>
                  </a:lnTo>
                  <a:lnTo>
                    <a:pt x="46" y="698"/>
                  </a:lnTo>
                  <a:lnTo>
                    <a:pt x="45" y="692"/>
                  </a:lnTo>
                  <a:lnTo>
                    <a:pt x="45" y="686"/>
                  </a:lnTo>
                  <a:lnTo>
                    <a:pt x="46" y="682"/>
                  </a:lnTo>
                  <a:lnTo>
                    <a:pt x="41" y="677"/>
                  </a:lnTo>
                  <a:lnTo>
                    <a:pt x="36" y="673"/>
                  </a:lnTo>
                  <a:lnTo>
                    <a:pt x="32" y="669"/>
                  </a:lnTo>
                  <a:lnTo>
                    <a:pt x="27" y="664"/>
                  </a:lnTo>
                  <a:lnTo>
                    <a:pt x="23" y="660"/>
                  </a:lnTo>
                  <a:lnTo>
                    <a:pt x="18" y="655"/>
                  </a:lnTo>
                  <a:lnTo>
                    <a:pt x="13" y="651"/>
                  </a:lnTo>
                  <a:lnTo>
                    <a:pt x="9" y="646"/>
                  </a:lnTo>
                  <a:lnTo>
                    <a:pt x="1" y="613"/>
                  </a:lnTo>
                  <a:lnTo>
                    <a:pt x="0" y="568"/>
                  </a:lnTo>
                  <a:lnTo>
                    <a:pt x="4" y="525"/>
                  </a:lnTo>
                  <a:lnTo>
                    <a:pt x="15" y="495"/>
                  </a:lnTo>
                  <a:lnTo>
                    <a:pt x="15" y="467"/>
                  </a:lnTo>
                  <a:lnTo>
                    <a:pt x="13" y="441"/>
                  </a:lnTo>
                  <a:lnTo>
                    <a:pt x="13" y="414"/>
                  </a:lnTo>
                  <a:lnTo>
                    <a:pt x="17" y="390"/>
                  </a:lnTo>
                  <a:lnTo>
                    <a:pt x="25" y="368"/>
                  </a:lnTo>
                  <a:lnTo>
                    <a:pt x="38" y="352"/>
                  </a:lnTo>
                  <a:lnTo>
                    <a:pt x="59" y="341"/>
                  </a:lnTo>
                  <a:lnTo>
                    <a:pt x="89" y="335"/>
                  </a:lnTo>
                  <a:lnTo>
                    <a:pt x="104" y="341"/>
                  </a:lnTo>
                  <a:lnTo>
                    <a:pt x="118" y="350"/>
                  </a:lnTo>
                  <a:lnTo>
                    <a:pt x="132" y="359"/>
                  </a:lnTo>
                  <a:lnTo>
                    <a:pt x="147" y="370"/>
                  </a:lnTo>
                  <a:lnTo>
                    <a:pt x="161" y="379"/>
                  </a:lnTo>
                  <a:lnTo>
                    <a:pt x="177" y="387"/>
                  </a:lnTo>
                  <a:lnTo>
                    <a:pt x="193" y="393"/>
                  </a:lnTo>
                  <a:lnTo>
                    <a:pt x="211" y="395"/>
                  </a:lnTo>
                  <a:lnTo>
                    <a:pt x="228" y="403"/>
                  </a:lnTo>
                  <a:lnTo>
                    <a:pt x="244" y="411"/>
                  </a:lnTo>
                  <a:lnTo>
                    <a:pt x="261" y="420"/>
                  </a:lnTo>
                  <a:lnTo>
                    <a:pt x="278" y="431"/>
                  </a:lnTo>
                  <a:lnTo>
                    <a:pt x="293" y="442"/>
                  </a:lnTo>
                  <a:lnTo>
                    <a:pt x="307" y="456"/>
                  </a:lnTo>
                  <a:lnTo>
                    <a:pt x="317" y="472"/>
                  </a:lnTo>
                  <a:lnTo>
                    <a:pt x="326" y="491"/>
                  </a:lnTo>
                  <a:lnTo>
                    <a:pt x="334" y="497"/>
                  </a:lnTo>
                  <a:lnTo>
                    <a:pt x="340" y="503"/>
                  </a:lnTo>
                  <a:lnTo>
                    <a:pt x="347" y="511"/>
                  </a:lnTo>
                  <a:lnTo>
                    <a:pt x="355" y="523"/>
                  </a:lnTo>
                  <a:lnTo>
                    <a:pt x="375" y="523"/>
                  </a:lnTo>
                  <a:lnTo>
                    <a:pt x="389" y="522"/>
                  </a:lnTo>
                  <a:lnTo>
                    <a:pt x="400" y="522"/>
                  </a:lnTo>
                  <a:lnTo>
                    <a:pt x="408" y="522"/>
                  </a:lnTo>
                  <a:lnTo>
                    <a:pt x="414" y="520"/>
                  </a:lnTo>
                  <a:lnTo>
                    <a:pt x="420" y="520"/>
                  </a:lnTo>
                  <a:lnTo>
                    <a:pt x="425" y="519"/>
                  </a:lnTo>
                  <a:lnTo>
                    <a:pt x="430" y="518"/>
                  </a:lnTo>
                  <a:lnTo>
                    <a:pt x="429" y="493"/>
                  </a:lnTo>
                  <a:lnTo>
                    <a:pt x="428" y="466"/>
                  </a:lnTo>
                  <a:lnTo>
                    <a:pt x="428" y="440"/>
                  </a:lnTo>
                  <a:lnTo>
                    <a:pt x="429" y="413"/>
                  </a:lnTo>
                  <a:lnTo>
                    <a:pt x="431" y="388"/>
                  </a:lnTo>
                  <a:lnTo>
                    <a:pt x="437" y="364"/>
                  </a:lnTo>
                  <a:lnTo>
                    <a:pt x="446" y="341"/>
                  </a:lnTo>
                  <a:lnTo>
                    <a:pt x="459" y="319"/>
                  </a:lnTo>
                  <a:lnTo>
                    <a:pt x="468" y="313"/>
                  </a:lnTo>
                  <a:lnTo>
                    <a:pt x="475" y="308"/>
                  </a:lnTo>
                  <a:lnTo>
                    <a:pt x="482" y="305"/>
                  </a:lnTo>
                  <a:lnTo>
                    <a:pt x="489" y="302"/>
                  </a:lnTo>
                  <a:lnTo>
                    <a:pt x="496" y="299"/>
                  </a:lnTo>
                  <a:lnTo>
                    <a:pt x="504" y="298"/>
                  </a:lnTo>
                  <a:lnTo>
                    <a:pt x="513" y="297"/>
                  </a:lnTo>
                  <a:lnTo>
                    <a:pt x="525" y="296"/>
                  </a:lnTo>
                  <a:lnTo>
                    <a:pt x="530" y="299"/>
                  </a:lnTo>
                  <a:lnTo>
                    <a:pt x="536" y="303"/>
                  </a:lnTo>
                  <a:lnTo>
                    <a:pt x="543" y="307"/>
                  </a:lnTo>
                  <a:lnTo>
                    <a:pt x="549" y="312"/>
                  </a:lnTo>
                  <a:lnTo>
                    <a:pt x="556" y="317"/>
                  </a:lnTo>
                  <a:lnTo>
                    <a:pt x="560" y="321"/>
                  </a:lnTo>
                  <a:lnTo>
                    <a:pt x="565" y="325"/>
                  </a:lnTo>
                  <a:lnTo>
                    <a:pt x="568" y="326"/>
                  </a:lnTo>
                  <a:lnTo>
                    <a:pt x="572" y="307"/>
                  </a:lnTo>
                  <a:lnTo>
                    <a:pt x="580" y="290"/>
                  </a:lnTo>
                  <a:lnTo>
                    <a:pt x="590" y="273"/>
                  </a:lnTo>
                  <a:lnTo>
                    <a:pt x="600" y="258"/>
                  </a:lnTo>
                  <a:lnTo>
                    <a:pt x="612" y="250"/>
                  </a:lnTo>
                  <a:lnTo>
                    <a:pt x="625" y="246"/>
                  </a:lnTo>
                  <a:lnTo>
                    <a:pt x="636" y="247"/>
                  </a:lnTo>
                  <a:lnTo>
                    <a:pt x="647" y="252"/>
                  </a:lnTo>
                  <a:lnTo>
                    <a:pt x="657" y="259"/>
                  </a:lnTo>
                  <a:lnTo>
                    <a:pt x="666" y="268"/>
                  </a:lnTo>
                  <a:lnTo>
                    <a:pt x="677" y="279"/>
                  </a:lnTo>
                  <a:lnTo>
                    <a:pt x="686" y="291"/>
                  </a:lnTo>
                  <a:lnTo>
                    <a:pt x="695" y="306"/>
                  </a:lnTo>
                  <a:lnTo>
                    <a:pt x="704" y="321"/>
                  </a:lnTo>
                  <a:lnTo>
                    <a:pt x="714" y="336"/>
                  </a:lnTo>
                  <a:lnTo>
                    <a:pt x="724" y="350"/>
                  </a:lnTo>
                  <a:lnTo>
                    <a:pt x="734" y="365"/>
                  </a:lnTo>
                  <a:lnTo>
                    <a:pt x="746" y="380"/>
                  </a:lnTo>
                  <a:lnTo>
                    <a:pt x="757" y="395"/>
                  </a:lnTo>
                  <a:lnTo>
                    <a:pt x="770" y="410"/>
                  </a:lnTo>
                  <a:lnTo>
                    <a:pt x="795" y="409"/>
                  </a:lnTo>
                  <a:lnTo>
                    <a:pt x="821" y="409"/>
                  </a:lnTo>
                  <a:lnTo>
                    <a:pt x="846" y="408"/>
                  </a:lnTo>
                  <a:lnTo>
                    <a:pt x="871" y="408"/>
                  </a:lnTo>
                  <a:lnTo>
                    <a:pt x="897" y="408"/>
                  </a:lnTo>
                  <a:lnTo>
                    <a:pt x="922" y="408"/>
                  </a:lnTo>
                  <a:lnTo>
                    <a:pt x="949" y="408"/>
                  </a:lnTo>
                  <a:lnTo>
                    <a:pt x="974" y="409"/>
                  </a:lnTo>
                  <a:lnTo>
                    <a:pt x="999" y="410"/>
                  </a:lnTo>
                  <a:lnTo>
                    <a:pt x="1025" y="411"/>
                  </a:lnTo>
                  <a:lnTo>
                    <a:pt x="1050" y="412"/>
                  </a:lnTo>
                  <a:lnTo>
                    <a:pt x="1076" y="414"/>
                  </a:lnTo>
                  <a:lnTo>
                    <a:pt x="1102" y="417"/>
                  </a:lnTo>
                  <a:lnTo>
                    <a:pt x="1127" y="419"/>
                  </a:lnTo>
                  <a:lnTo>
                    <a:pt x="1153" y="423"/>
                  </a:lnTo>
                  <a:lnTo>
                    <a:pt x="1179" y="426"/>
                  </a:lnTo>
                  <a:lnTo>
                    <a:pt x="1194" y="433"/>
                  </a:lnTo>
                  <a:lnTo>
                    <a:pt x="1209" y="441"/>
                  </a:lnTo>
                  <a:lnTo>
                    <a:pt x="1223" y="450"/>
                  </a:lnTo>
                  <a:lnTo>
                    <a:pt x="1238" y="459"/>
                  </a:lnTo>
                  <a:lnTo>
                    <a:pt x="1253" y="469"/>
                  </a:lnTo>
                  <a:lnTo>
                    <a:pt x="1267" y="478"/>
                  </a:lnTo>
                  <a:lnTo>
                    <a:pt x="1282" y="488"/>
                  </a:lnTo>
                  <a:lnTo>
                    <a:pt x="1297" y="499"/>
                  </a:lnTo>
                  <a:lnTo>
                    <a:pt x="1312" y="509"/>
                  </a:lnTo>
                  <a:lnTo>
                    <a:pt x="1327" y="518"/>
                  </a:lnTo>
                  <a:lnTo>
                    <a:pt x="1342" y="529"/>
                  </a:lnTo>
                  <a:lnTo>
                    <a:pt x="1357" y="538"/>
                  </a:lnTo>
                  <a:lnTo>
                    <a:pt x="1372" y="547"/>
                  </a:lnTo>
                  <a:lnTo>
                    <a:pt x="1387" y="555"/>
                  </a:lnTo>
                  <a:lnTo>
                    <a:pt x="1403" y="563"/>
                  </a:lnTo>
                  <a:lnTo>
                    <a:pt x="1418" y="570"/>
                  </a:lnTo>
                  <a:lnTo>
                    <a:pt x="1424" y="569"/>
                  </a:lnTo>
                  <a:lnTo>
                    <a:pt x="1430" y="569"/>
                  </a:lnTo>
                  <a:lnTo>
                    <a:pt x="1436" y="568"/>
                  </a:lnTo>
                  <a:lnTo>
                    <a:pt x="1441" y="569"/>
                  </a:lnTo>
                  <a:lnTo>
                    <a:pt x="1447" y="570"/>
                  </a:lnTo>
                  <a:lnTo>
                    <a:pt x="1453" y="573"/>
                  </a:lnTo>
                  <a:lnTo>
                    <a:pt x="1458" y="578"/>
                  </a:lnTo>
                  <a:lnTo>
                    <a:pt x="1463" y="584"/>
                  </a:lnTo>
                  <a:lnTo>
                    <a:pt x="1464" y="591"/>
                  </a:lnTo>
                  <a:lnTo>
                    <a:pt x="1466" y="594"/>
                  </a:lnTo>
                  <a:lnTo>
                    <a:pt x="1467" y="597"/>
                  </a:lnTo>
                  <a:lnTo>
                    <a:pt x="1469" y="599"/>
                  </a:lnTo>
                  <a:lnTo>
                    <a:pt x="1475" y="598"/>
                  </a:lnTo>
                  <a:lnTo>
                    <a:pt x="1481" y="595"/>
                  </a:lnTo>
                  <a:lnTo>
                    <a:pt x="1485" y="593"/>
                  </a:lnTo>
                  <a:lnTo>
                    <a:pt x="1490" y="590"/>
                  </a:lnTo>
                  <a:lnTo>
                    <a:pt x="1499" y="571"/>
                  </a:lnTo>
                  <a:lnTo>
                    <a:pt x="1510" y="558"/>
                  </a:lnTo>
                  <a:lnTo>
                    <a:pt x="1524" y="548"/>
                  </a:lnTo>
                  <a:lnTo>
                    <a:pt x="1539" y="541"/>
                  </a:lnTo>
                  <a:lnTo>
                    <a:pt x="1555" y="535"/>
                  </a:lnTo>
                  <a:lnTo>
                    <a:pt x="1573" y="531"/>
                  </a:lnTo>
                  <a:lnTo>
                    <a:pt x="1591" y="524"/>
                  </a:lnTo>
                  <a:lnTo>
                    <a:pt x="1608" y="516"/>
                  </a:lnTo>
                  <a:lnTo>
                    <a:pt x="1619" y="507"/>
                  </a:lnTo>
                  <a:lnTo>
                    <a:pt x="1629" y="499"/>
                  </a:lnTo>
                  <a:lnTo>
                    <a:pt x="1639" y="492"/>
                  </a:lnTo>
                  <a:lnTo>
                    <a:pt x="1650" y="485"/>
                  </a:lnTo>
                  <a:lnTo>
                    <a:pt x="1660" y="479"/>
                  </a:lnTo>
                  <a:lnTo>
                    <a:pt x="1672" y="473"/>
                  </a:lnTo>
                  <a:lnTo>
                    <a:pt x="1683" y="466"/>
                  </a:lnTo>
                  <a:lnTo>
                    <a:pt x="1695" y="461"/>
                  </a:lnTo>
                  <a:lnTo>
                    <a:pt x="1705" y="439"/>
                  </a:lnTo>
                  <a:lnTo>
                    <a:pt x="1714" y="414"/>
                  </a:lnTo>
                  <a:lnTo>
                    <a:pt x="1720" y="389"/>
                  </a:lnTo>
                  <a:lnTo>
                    <a:pt x="1722" y="368"/>
                  </a:lnTo>
                  <a:lnTo>
                    <a:pt x="1721" y="367"/>
                  </a:lnTo>
                  <a:lnTo>
                    <a:pt x="1720" y="365"/>
                  </a:lnTo>
                  <a:lnTo>
                    <a:pt x="1718" y="364"/>
                  </a:lnTo>
                  <a:lnTo>
                    <a:pt x="1717" y="363"/>
                  </a:lnTo>
                  <a:lnTo>
                    <a:pt x="1720" y="338"/>
                  </a:lnTo>
                  <a:lnTo>
                    <a:pt x="1727" y="320"/>
                  </a:lnTo>
                  <a:lnTo>
                    <a:pt x="1736" y="304"/>
                  </a:lnTo>
                  <a:lnTo>
                    <a:pt x="1748" y="292"/>
                  </a:lnTo>
                  <a:lnTo>
                    <a:pt x="1763" y="283"/>
                  </a:lnTo>
                  <a:lnTo>
                    <a:pt x="1779" y="277"/>
                  </a:lnTo>
                  <a:lnTo>
                    <a:pt x="1798" y="272"/>
                  </a:lnTo>
                  <a:lnTo>
                    <a:pt x="1820" y="268"/>
                  </a:lnTo>
                  <a:lnTo>
                    <a:pt x="1829" y="264"/>
                  </a:lnTo>
                  <a:lnTo>
                    <a:pt x="1840" y="257"/>
                  </a:lnTo>
                  <a:lnTo>
                    <a:pt x="1851" y="251"/>
                  </a:lnTo>
                  <a:lnTo>
                    <a:pt x="1863" y="243"/>
                  </a:lnTo>
                  <a:lnTo>
                    <a:pt x="1873" y="235"/>
                  </a:lnTo>
                  <a:lnTo>
                    <a:pt x="1880" y="226"/>
                  </a:lnTo>
                  <a:lnTo>
                    <a:pt x="1885" y="215"/>
                  </a:lnTo>
                  <a:lnTo>
                    <a:pt x="1886" y="204"/>
                  </a:lnTo>
                  <a:lnTo>
                    <a:pt x="1879" y="194"/>
                  </a:lnTo>
                  <a:lnTo>
                    <a:pt x="1876" y="187"/>
                  </a:lnTo>
                  <a:lnTo>
                    <a:pt x="1872" y="183"/>
                  </a:lnTo>
                  <a:lnTo>
                    <a:pt x="1870" y="176"/>
                  </a:lnTo>
                  <a:lnTo>
                    <a:pt x="1877" y="160"/>
                  </a:lnTo>
                  <a:lnTo>
                    <a:pt x="1889" y="145"/>
                  </a:lnTo>
                  <a:lnTo>
                    <a:pt x="1908" y="131"/>
                  </a:lnTo>
                  <a:lnTo>
                    <a:pt x="1928" y="116"/>
                  </a:lnTo>
                  <a:lnTo>
                    <a:pt x="1949" y="101"/>
                  </a:lnTo>
                  <a:lnTo>
                    <a:pt x="1969" y="85"/>
                  </a:lnTo>
                  <a:lnTo>
                    <a:pt x="1986" y="68"/>
                  </a:lnTo>
                  <a:lnTo>
                    <a:pt x="1998" y="48"/>
                  </a:lnTo>
                  <a:lnTo>
                    <a:pt x="2010" y="28"/>
                  </a:lnTo>
                  <a:lnTo>
                    <a:pt x="2019" y="15"/>
                  </a:lnTo>
                  <a:lnTo>
                    <a:pt x="2025" y="5"/>
                  </a:lnTo>
                  <a:lnTo>
                    <a:pt x="2032" y="1"/>
                  </a:lnTo>
                  <a:lnTo>
                    <a:pt x="2039" y="0"/>
                  </a:lnTo>
                  <a:lnTo>
                    <a:pt x="2049" y="2"/>
                  </a:lnTo>
                  <a:lnTo>
                    <a:pt x="2064" y="5"/>
                  </a:lnTo>
                  <a:lnTo>
                    <a:pt x="2085" y="11"/>
                  </a:lnTo>
                  <a:lnTo>
                    <a:pt x="2106" y="26"/>
                  </a:lnTo>
                  <a:lnTo>
                    <a:pt x="2123" y="41"/>
                  </a:lnTo>
                  <a:lnTo>
                    <a:pt x="2136" y="56"/>
                  </a:lnTo>
                  <a:lnTo>
                    <a:pt x="2147" y="73"/>
                  </a:lnTo>
                  <a:lnTo>
                    <a:pt x="2155" y="92"/>
                  </a:lnTo>
                  <a:lnTo>
                    <a:pt x="2162" y="114"/>
                  </a:lnTo>
                  <a:lnTo>
                    <a:pt x="2169" y="138"/>
                  </a:lnTo>
                  <a:lnTo>
                    <a:pt x="2175" y="167"/>
                  </a:lnTo>
                  <a:lnTo>
                    <a:pt x="2190" y="189"/>
                  </a:lnTo>
                  <a:lnTo>
                    <a:pt x="2199" y="206"/>
                  </a:lnTo>
                  <a:lnTo>
                    <a:pt x="2203" y="226"/>
                  </a:lnTo>
                  <a:lnTo>
                    <a:pt x="2200" y="254"/>
                  </a:lnTo>
                  <a:lnTo>
                    <a:pt x="2191" y="274"/>
                  </a:lnTo>
                  <a:lnTo>
                    <a:pt x="2186" y="297"/>
                  </a:lnTo>
                  <a:lnTo>
                    <a:pt x="2186" y="321"/>
                  </a:lnTo>
                  <a:lnTo>
                    <a:pt x="2191" y="346"/>
                  </a:lnTo>
                  <a:lnTo>
                    <a:pt x="2197" y="372"/>
                  </a:lnTo>
                  <a:lnTo>
                    <a:pt x="2204" y="397"/>
                  </a:lnTo>
                  <a:lnTo>
                    <a:pt x="2212" y="421"/>
                  </a:lnTo>
                  <a:lnTo>
                    <a:pt x="2218" y="444"/>
                  </a:lnTo>
                  <a:lnTo>
                    <a:pt x="2224" y="461"/>
                  </a:lnTo>
                  <a:lnTo>
                    <a:pt x="2231" y="477"/>
                  </a:lnTo>
                  <a:lnTo>
                    <a:pt x="2236" y="493"/>
                  </a:lnTo>
                  <a:lnTo>
                    <a:pt x="2241" y="509"/>
                  </a:lnTo>
                  <a:lnTo>
                    <a:pt x="2242" y="526"/>
                  </a:lnTo>
                  <a:lnTo>
                    <a:pt x="2241" y="544"/>
                  </a:lnTo>
                  <a:lnTo>
                    <a:pt x="2236" y="560"/>
                  </a:lnTo>
                  <a:lnTo>
                    <a:pt x="2226" y="577"/>
                  </a:lnTo>
                  <a:lnTo>
                    <a:pt x="2226" y="584"/>
                  </a:lnTo>
                  <a:lnTo>
                    <a:pt x="2226" y="591"/>
                  </a:lnTo>
                  <a:lnTo>
                    <a:pt x="2227" y="599"/>
                  </a:lnTo>
                  <a:lnTo>
                    <a:pt x="2227" y="608"/>
                  </a:lnTo>
                  <a:lnTo>
                    <a:pt x="2197" y="639"/>
                  </a:lnTo>
                  <a:lnTo>
                    <a:pt x="2168" y="671"/>
                  </a:lnTo>
                  <a:lnTo>
                    <a:pt x="2139" y="703"/>
                  </a:lnTo>
                  <a:lnTo>
                    <a:pt x="2110" y="734"/>
                  </a:lnTo>
                  <a:lnTo>
                    <a:pt x="2084" y="765"/>
                  </a:lnTo>
                  <a:lnTo>
                    <a:pt x="2057" y="797"/>
                  </a:lnTo>
                  <a:lnTo>
                    <a:pt x="2031" y="829"/>
                  </a:lnTo>
                  <a:lnTo>
                    <a:pt x="2007" y="862"/>
                  </a:lnTo>
                  <a:lnTo>
                    <a:pt x="1983" y="895"/>
                  </a:lnTo>
                  <a:lnTo>
                    <a:pt x="1958" y="928"/>
                  </a:lnTo>
                  <a:lnTo>
                    <a:pt x="1937" y="964"/>
                  </a:lnTo>
                  <a:lnTo>
                    <a:pt x="1915" y="1000"/>
                  </a:lnTo>
                  <a:lnTo>
                    <a:pt x="1894" y="1037"/>
                  </a:lnTo>
                  <a:lnTo>
                    <a:pt x="1874" y="1075"/>
                  </a:lnTo>
                  <a:lnTo>
                    <a:pt x="1856" y="1114"/>
                  </a:lnTo>
                  <a:lnTo>
                    <a:pt x="1839" y="1154"/>
                  </a:lnTo>
                  <a:lnTo>
                    <a:pt x="1831" y="1167"/>
                  </a:lnTo>
                  <a:lnTo>
                    <a:pt x="1824" y="1180"/>
                  </a:lnTo>
                  <a:lnTo>
                    <a:pt x="1817" y="1193"/>
                  </a:lnTo>
                  <a:lnTo>
                    <a:pt x="1810" y="1207"/>
                  </a:lnTo>
                  <a:lnTo>
                    <a:pt x="1803" y="1222"/>
                  </a:lnTo>
                  <a:lnTo>
                    <a:pt x="1797" y="1236"/>
                  </a:lnTo>
                  <a:lnTo>
                    <a:pt x="1791" y="1251"/>
                  </a:lnTo>
                  <a:lnTo>
                    <a:pt x="1785" y="1265"/>
                  </a:lnTo>
                  <a:lnTo>
                    <a:pt x="1771" y="1269"/>
                  </a:lnTo>
                  <a:lnTo>
                    <a:pt x="1753" y="1269"/>
                  </a:lnTo>
                  <a:lnTo>
                    <a:pt x="1734" y="1265"/>
                  </a:lnTo>
                  <a:lnTo>
                    <a:pt x="1713" y="1259"/>
                  </a:lnTo>
                  <a:lnTo>
                    <a:pt x="1692" y="1253"/>
                  </a:lnTo>
                  <a:lnTo>
                    <a:pt x="1671" y="1249"/>
                  </a:lnTo>
                  <a:lnTo>
                    <a:pt x="1651" y="1247"/>
                  </a:lnTo>
                  <a:lnTo>
                    <a:pt x="1634" y="1251"/>
                  </a:lnTo>
                  <a:lnTo>
                    <a:pt x="1627" y="1265"/>
                  </a:lnTo>
                  <a:lnTo>
                    <a:pt x="1620" y="1273"/>
                  </a:lnTo>
                  <a:lnTo>
                    <a:pt x="1614" y="1277"/>
                  </a:lnTo>
                  <a:lnTo>
                    <a:pt x="1608" y="1279"/>
                  </a:lnTo>
                  <a:lnTo>
                    <a:pt x="1601" y="1280"/>
                  </a:lnTo>
                  <a:lnTo>
                    <a:pt x="1592" y="1280"/>
                  </a:lnTo>
                  <a:lnTo>
                    <a:pt x="1582" y="1282"/>
                  </a:lnTo>
                  <a:lnTo>
                    <a:pt x="1568" y="1288"/>
                  </a:lnTo>
                  <a:lnTo>
                    <a:pt x="1566" y="1297"/>
                  </a:lnTo>
                  <a:lnTo>
                    <a:pt x="1562" y="1306"/>
                  </a:lnTo>
                  <a:lnTo>
                    <a:pt x="1560" y="1315"/>
                  </a:lnTo>
                  <a:lnTo>
                    <a:pt x="1557" y="1325"/>
                  </a:lnTo>
                  <a:lnTo>
                    <a:pt x="1557" y="1325"/>
                  </a:lnTo>
                  <a:lnTo>
                    <a:pt x="1350" y="1325"/>
                  </a:lnTo>
                  <a:lnTo>
                    <a:pt x="1350" y="1325"/>
                  </a:lnTo>
                  <a:lnTo>
                    <a:pt x="1353" y="1302"/>
                  </a:lnTo>
                  <a:lnTo>
                    <a:pt x="1355" y="1279"/>
                  </a:lnTo>
                  <a:lnTo>
                    <a:pt x="1356" y="1257"/>
                  </a:lnTo>
                  <a:lnTo>
                    <a:pt x="1357" y="1235"/>
                  </a:lnTo>
                  <a:lnTo>
                    <a:pt x="1343" y="1228"/>
                  </a:lnTo>
                  <a:lnTo>
                    <a:pt x="1331" y="1221"/>
                  </a:lnTo>
                  <a:lnTo>
                    <a:pt x="1322" y="1214"/>
                  </a:lnTo>
                  <a:lnTo>
                    <a:pt x="1314" y="1206"/>
                  </a:lnTo>
                  <a:lnTo>
                    <a:pt x="1309" y="1197"/>
                  </a:lnTo>
                  <a:lnTo>
                    <a:pt x="1307" y="1186"/>
                  </a:lnTo>
                  <a:lnTo>
                    <a:pt x="1305" y="1175"/>
                  </a:lnTo>
                  <a:lnTo>
                    <a:pt x="1308" y="1160"/>
                  </a:lnTo>
                  <a:lnTo>
                    <a:pt x="1295" y="1153"/>
                  </a:lnTo>
                  <a:lnTo>
                    <a:pt x="1282" y="1147"/>
                  </a:lnTo>
                  <a:lnTo>
                    <a:pt x="1269" y="1141"/>
                  </a:lnTo>
                  <a:lnTo>
                    <a:pt x="1255" y="1137"/>
                  </a:lnTo>
                  <a:lnTo>
                    <a:pt x="1242" y="1133"/>
                  </a:lnTo>
                  <a:lnTo>
                    <a:pt x="1229" y="1129"/>
                  </a:lnTo>
                  <a:lnTo>
                    <a:pt x="1217" y="1125"/>
                  </a:lnTo>
                  <a:lnTo>
                    <a:pt x="1205" y="1122"/>
                  </a:lnTo>
                  <a:lnTo>
                    <a:pt x="1197" y="1118"/>
                  </a:lnTo>
                  <a:lnTo>
                    <a:pt x="1190" y="1115"/>
                  </a:lnTo>
                  <a:lnTo>
                    <a:pt x="1185" y="1113"/>
                  </a:lnTo>
                  <a:lnTo>
                    <a:pt x="1178" y="1110"/>
                  </a:lnTo>
                  <a:lnTo>
                    <a:pt x="1172" y="1108"/>
                  </a:lnTo>
                  <a:lnTo>
                    <a:pt x="1166" y="1106"/>
                  </a:lnTo>
                  <a:lnTo>
                    <a:pt x="1162" y="1105"/>
                  </a:lnTo>
                  <a:lnTo>
                    <a:pt x="1156" y="1103"/>
                  </a:lnTo>
                  <a:lnTo>
                    <a:pt x="1145" y="1084"/>
                  </a:lnTo>
                  <a:lnTo>
                    <a:pt x="1136" y="1063"/>
                  </a:lnTo>
                  <a:lnTo>
                    <a:pt x="1127" y="1044"/>
                  </a:lnTo>
                  <a:lnTo>
                    <a:pt x="1119" y="1024"/>
                  </a:lnTo>
                  <a:lnTo>
                    <a:pt x="1111" y="1004"/>
                  </a:lnTo>
                  <a:lnTo>
                    <a:pt x="1102" y="985"/>
                  </a:lnTo>
                  <a:lnTo>
                    <a:pt x="1094" y="965"/>
                  </a:lnTo>
                  <a:lnTo>
                    <a:pt x="1084" y="947"/>
                  </a:lnTo>
                  <a:lnTo>
                    <a:pt x="1087" y="920"/>
                  </a:lnTo>
                  <a:lnTo>
                    <a:pt x="1090" y="880"/>
                  </a:lnTo>
                  <a:lnTo>
                    <a:pt x="1095" y="842"/>
                  </a:lnTo>
                  <a:lnTo>
                    <a:pt x="1103" y="819"/>
                  </a:lnTo>
                  <a:lnTo>
                    <a:pt x="1112" y="819"/>
                  </a:lnTo>
                  <a:lnTo>
                    <a:pt x="1121" y="818"/>
                  </a:lnTo>
                  <a:lnTo>
                    <a:pt x="1130" y="818"/>
                  </a:lnTo>
                  <a:lnTo>
                    <a:pt x="1140" y="818"/>
                  </a:lnTo>
                  <a:lnTo>
                    <a:pt x="1148" y="818"/>
                  </a:lnTo>
                  <a:lnTo>
                    <a:pt x="1157" y="818"/>
                  </a:lnTo>
                  <a:lnTo>
                    <a:pt x="1166" y="818"/>
                  </a:lnTo>
                  <a:lnTo>
                    <a:pt x="1175" y="818"/>
                  </a:lnTo>
                  <a:lnTo>
                    <a:pt x="1166" y="809"/>
                  </a:lnTo>
                  <a:lnTo>
                    <a:pt x="1157" y="799"/>
                  </a:lnTo>
                  <a:lnTo>
                    <a:pt x="1148" y="790"/>
                  </a:lnTo>
                  <a:lnTo>
                    <a:pt x="1140" y="781"/>
                  </a:lnTo>
                  <a:lnTo>
                    <a:pt x="1130" y="772"/>
                  </a:lnTo>
                  <a:lnTo>
                    <a:pt x="1121" y="762"/>
                  </a:lnTo>
                  <a:lnTo>
                    <a:pt x="1112" y="753"/>
                  </a:lnTo>
                  <a:lnTo>
                    <a:pt x="1103" y="744"/>
                  </a:lnTo>
                  <a:lnTo>
                    <a:pt x="1097" y="744"/>
                  </a:lnTo>
                  <a:lnTo>
                    <a:pt x="1092" y="745"/>
                  </a:lnTo>
                  <a:lnTo>
                    <a:pt x="1088" y="745"/>
                  </a:lnTo>
                  <a:lnTo>
                    <a:pt x="1083" y="747"/>
                  </a:lnTo>
                  <a:lnTo>
                    <a:pt x="1079" y="749"/>
                  </a:lnTo>
                  <a:lnTo>
                    <a:pt x="1074" y="750"/>
                  </a:lnTo>
                  <a:lnTo>
                    <a:pt x="1069" y="751"/>
                  </a:lnTo>
                  <a:lnTo>
                    <a:pt x="1064" y="751"/>
                  </a:lnTo>
                  <a:lnTo>
                    <a:pt x="1049" y="739"/>
                  </a:lnTo>
                  <a:lnTo>
                    <a:pt x="1037" y="730"/>
                  </a:lnTo>
                  <a:lnTo>
                    <a:pt x="1026" y="724"/>
                  </a:lnTo>
                  <a:lnTo>
                    <a:pt x="1015" y="721"/>
                  </a:lnTo>
                  <a:lnTo>
                    <a:pt x="1005" y="719"/>
                  </a:lnTo>
                  <a:lnTo>
                    <a:pt x="992" y="717"/>
                  </a:lnTo>
                  <a:lnTo>
                    <a:pt x="978" y="716"/>
                  </a:lnTo>
                  <a:lnTo>
                    <a:pt x="960" y="715"/>
                  </a:lnTo>
                  <a:lnTo>
                    <a:pt x="960" y="716"/>
                  </a:lnTo>
                  <a:lnTo>
                    <a:pt x="960" y="719"/>
                  </a:lnTo>
                  <a:lnTo>
                    <a:pt x="960" y="720"/>
                  </a:lnTo>
                  <a:lnTo>
                    <a:pt x="960" y="722"/>
                  </a:lnTo>
                  <a:lnTo>
                    <a:pt x="973" y="730"/>
                  </a:lnTo>
                  <a:lnTo>
                    <a:pt x="985" y="741"/>
                  </a:lnTo>
                  <a:lnTo>
                    <a:pt x="998" y="753"/>
                  </a:lnTo>
                  <a:lnTo>
                    <a:pt x="1011" y="766"/>
                  </a:lnTo>
                  <a:lnTo>
                    <a:pt x="1023" y="779"/>
                  </a:lnTo>
                  <a:lnTo>
                    <a:pt x="1037" y="791"/>
                  </a:lnTo>
                  <a:lnTo>
                    <a:pt x="1051" y="804"/>
                  </a:lnTo>
                  <a:lnTo>
                    <a:pt x="1066" y="814"/>
                  </a:lnTo>
                  <a:lnTo>
                    <a:pt x="1066" y="838"/>
                  </a:lnTo>
                  <a:lnTo>
                    <a:pt x="1066" y="873"/>
                  </a:lnTo>
                  <a:lnTo>
                    <a:pt x="1063" y="906"/>
                  </a:lnTo>
                  <a:lnTo>
                    <a:pt x="1056" y="932"/>
                  </a:lnTo>
                  <a:lnTo>
                    <a:pt x="1051" y="933"/>
                  </a:lnTo>
                  <a:lnTo>
                    <a:pt x="1045" y="935"/>
                  </a:lnTo>
                  <a:lnTo>
                    <a:pt x="1041" y="936"/>
                  </a:lnTo>
                  <a:lnTo>
                    <a:pt x="1035" y="939"/>
                  </a:lnTo>
                  <a:lnTo>
                    <a:pt x="1028" y="1022"/>
                  </a:lnTo>
                  <a:lnTo>
                    <a:pt x="1023" y="1106"/>
                  </a:lnTo>
                  <a:lnTo>
                    <a:pt x="1020" y="1192"/>
                  </a:lnTo>
                  <a:lnTo>
                    <a:pt x="1018" y="1277"/>
                  </a:lnTo>
                  <a:lnTo>
                    <a:pt x="1020" y="1309"/>
                  </a:lnTo>
                  <a:lnTo>
                    <a:pt x="1021" y="1335"/>
                  </a:lnTo>
                  <a:lnTo>
                    <a:pt x="1023" y="1371"/>
                  </a:lnTo>
                  <a:lnTo>
                    <a:pt x="1026" y="1431"/>
                  </a:lnTo>
                  <a:lnTo>
                    <a:pt x="1035" y="1433"/>
                  </a:lnTo>
                  <a:lnTo>
                    <a:pt x="1043" y="1435"/>
                  </a:lnTo>
                  <a:lnTo>
                    <a:pt x="1052" y="1436"/>
                  </a:lnTo>
                  <a:lnTo>
                    <a:pt x="1064" y="1439"/>
                  </a:lnTo>
                  <a:lnTo>
                    <a:pt x="1079" y="1441"/>
                  </a:lnTo>
                  <a:lnTo>
                    <a:pt x="1101" y="1443"/>
                  </a:lnTo>
                  <a:lnTo>
                    <a:pt x="1129" y="1448"/>
                  </a:lnTo>
                  <a:lnTo>
                    <a:pt x="1167" y="1453"/>
                  </a:lnTo>
                  <a:lnTo>
                    <a:pt x="1170" y="1453"/>
                  </a:lnTo>
                  <a:lnTo>
                    <a:pt x="1172" y="1453"/>
                  </a:lnTo>
                  <a:lnTo>
                    <a:pt x="1172" y="1451"/>
                  </a:lnTo>
                  <a:lnTo>
                    <a:pt x="1173" y="1450"/>
                  </a:lnTo>
                  <a:lnTo>
                    <a:pt x="1168" y="1445"/>
                  </a:lnTo>
                  <a:lnTo>
                    <a:pt x="1164" y="1440"/>
                  </a:lnTo>
                  <a:lnTo>
                    <a:pt x="1159" y="1436"/>
                  </a:lnTo>
                  <a:lnTo>
                    <a:pt x="1155" y="1433"/>
                  </a:lnTo>
                  <a:lnTo>
                    <a:pt x="1150" y="1431"/>
                  </a:lnTo>
                  <a:lnTo>
                    <a:pt x="1145" y="1428"/>
                  </a:lnTo>
                  <a:lnTo>
                    <a:pt x="1141" y="1427"/>
                  </a:lnTo>
                  <a:lnTo>
                    <a:pt x="1137" y="1426"/>
                  </a:lnTo>
                  <a:lnTo>
                    <a:pt x="1130" y="1430"/>
                  </a:lnTo>
                  <a:lnTo>
                    <a:pt x="1122" y="1431"/>
                  </a:lnTo>
                  <a:lnTo>
                    <a:pt x="1113" y="1430"/>
                  </a:lnTo>
                  <a:lnTo>
                    <a:pt x="1104" y="1427"/>
                  </a:lnTo>
                  <a:lnTo>
                    <a:pt x="1095" y="1424"/>
                  </a:lnTo>
                  <a:lnTo>
                    <a:pt x="1087" y="1420"/>
                  </a:lnTo>
                  <a:lnTo>
                    <a:pt x="1080" y="1417"/>
                  </a:lnTo>
                  <a:lnTo>
                    <a:pt x="1075" y="1413"/>
                  </a:lnTo>
                  <a:lnTo>
                    <a:pt x="1072" y="1395"/>
                  </a:lnTo>
                  <a:lnTo>
                    <a:pt x="1072" y="1382"/>
                  </a:lnTo>
                  <a:lnTo>
                    <a:pt x="1074" y="1370"/>
                  </a:lnTo>
                  <a:lnTo>
                    <a:pt x="1077" y="1355"/>
                  </a:lnTo>
                  <a:lnTo>
                    <a:pt x="1090" y="1339"/>
                  </a:lnTo>
                  <a:lnTo>
                    <a:pt x="1104" y="1327"/>
                  </a:lnTo>
                  <a:lnTo>
                    <a:pt x="1118" y="1321"/>
                  </a:lnTo>
                  <a:lnTo>
                    <a:pt x="1133" y="1320"/>
                  </a:lnTo>
                  <a:lnTo>
                    <a:pt x="1148" y="1322"/>
                  </a:lnTo>
                  <a:lnTo>
                    <a:pt x="1164" y="1328"/>
                  </a:lnTo>
                  <a:lnTo>
                    <a:pt x="1180" y="1335"/>
                  </a:lnTo>
                  <a:lnTo>
                    <a:pt x="1197" y="1345"/>
                  </a:lnTo>
                  <a:lnTo>
                    <a:pt x="1215" y="1356"/>
                  </a:lnTo>
                  <a:lnTo>
                    <a:pt x="1232" y="1367"/>
                  </a:lnTo>
                  <a:lnTo>
                    <a:pt x="1249" y="1379"/>
                  </a:lnTo>
                  <a:lnTo>
                    <a:pt x="1266" y="1389"/>
                  </a:lnTo>
                  <a:lnTo>
                    <a:pt x="1285" y="1400"/>
                  </a:lnTo>
                  <a:lnTo>
                    <a:pt x="1302" y="1406"/>
                  </a:lnTo>
                  <a:lnTo>
                    <a:pt x="1318" y="1411"/>
                  </a:lnTo>
                  <a:lnTo>
                    <a:pt x="1335" y="1413"/>
                  </a:lnTo>
                  <a:lnTo>
                    <a:pt x="1340" y="1393"/>
                  </a:lnTo>
                  <a:lnTo>
                    <a:pt x="1343" y="1370"/>
                  </a:lnTo>
                  <a:lnTo>
                    <a:pt x="1347" y="1345"/>
                  </a:lnTo>
                  <a:lnTo>
                    <a:pt x="1350" y="1325"/>
                  </a:lnTo>
                  <a:lnTo>
                    <a:pt x="1350" y="1325"/>
                  </a:lnTo>
                  <a:lnTo>
                    <a:pt x="1557" y="1325"/>
                  </a:lnTo>
                  <a:lnTo>
                    <a:pt x="1557" y="1325"/>
                  </a:lnTo>
                  <a:lnTo>
                    <a:pt x="1552" y="1341"/>
                  </a:lnTo>
                  <a:lnTo>
                    <a:pt x="1546" y="1358"/>
                  </a:lnTo>
                  <a:lnTo>
                    <a:pt x="1540" y="1377"/>
                  </a:lnTo>
                  <a:lnTo>
                    <a:pt x="1535" y="1396"/>
                  </a:lnTo>
                  <a:lnTo>
                    <a:pt x="1530" y="1415"/>
                  </a:lnTo>
                  <a:lnTo>
                    <a:pt x="1525" y="1433"/>
                  </a:lnTo>
                  <a:lnTo>
                    <a:pt x="1521" y="1451"/>
                  </a:lnTo>
                  <a:lnTo>
                    <a:pt x="1519" y="1468"/>
                  </a:lnTo>
                  <a:lnTo>
                    <a:pt x="1530" y="1477"/>
                  </a:lnTo>
                  <a:lnTo>
                    <a:pt x="1545" y="1483"/>
                  </a:lnTo>
                  <a:lnTo>
                    <a:pt x="1562" y="1488"/>
                  </a:lnTo>
                  <a:lnTo>
                    <a:pt x="1581" y="1492"/>
                  </a:lnTo>
                  <a:lnTo>
                    <a:pt x="1601" y="1495"/>
                  </a:lnTo>
                  <a:lnTo>
                    <a:pt x="1622" y="1499"/>
                  </a:lnTo>
                  <a:lnTo>
                    <a:pt x="1644" y="1501"/>
                  </a:lnTo>
                  <a:lnTo>
                    <a:pt x="1665" y="1504"/>
                  </a:lnTo>
                  <a:lnTo>
                    <a:pt x="1684" y="1509"/>
                  </a:lnTo>
                  <a:lnTo>
                    <a:pt x="1703" y="1515"/>
                  </a:lnTo>
                  <a:lnTo>
                    <a:pt x="1720" y="1523"/>
                  </a:lnTo>
                  <a:lnTo>
                    <a:pt x="1735" y="1532"/>
                  </a:lnTo>
                  <a:lnTo>
                    <a:pt x="1745" y="1545"/>
                  </a:lnTo>
                  <a:lnTo>
                    <a:pt x="1753" y="1561"/>
                  </a:lnTo>
                  <a:lnTo>
                    <a:pt x="1758" y="1579"/>
                  </a:lnTo>
                  <a:lnTo>
                    <a:pt x="1757" y="1602"/>
                  </a:lnTo>
                  <a:lnTo>
                    <a:pt x="1749" y="1608"/>
                  </a:lnTo>
                  <a:lnTo>
                    <a:pt x="1743" y="1613"/>
                  </a:lnTo>
                  <a:lnTo>
                    <a:pt x="1736" y="1614"/>
                  </a:lnTo>
                  <a:lnTo>
                    <a:pt x="1730" y="1614"/>
                  </a:lnTo>
                  <a:lnTo>
                    <a:pt x="1725" y="1613"/>
                  </a:lnTo>
                  <a:lnTo>
                    <a:pt x="1719" y="1610"/>
                  </a:lnTo>
                  <a:lnTo>
                    <a:pt x="1712" y="1607"/>
                  </a:lnTo>
                  <a:lnTo>
                    <a:pt x="1704" y="1604"/>
                  </a:lnTo>
                  <a:lnTo>
                    <a:pt x="1692" y="1601"/>
                  </a:lnTo>
                  <a:lnTo>
                    <a:pt x="1681" y="1599"/>
                  </a:lnTo>
                  <a:lnTo>
                    <a:pt x="1671" y="1597"/>
                  </a:lnTo>
                  <a:lnTo>
                    <a:pt x="1661" y="1594"/>
                  </a:lnTo>
                  <a:lnTo>
                    <a:pt x="1652" y="1592"/>
                  </a:lnTo>
                  <a:lnTo>
                    <a:pt x="1645" y="1591"/>
                  </a:lnTo>
                  <a:lnTo>
                    <a:pt x="1638" y="1590"/>
                  </a:lnTo>
                  <a:lnTo>
                    <a:pt x="1633" y="1589"/>
                  </a:lnTo>
                  <a:lnTo>
                    <a:pt x="1638" y="1595"/>
                  </a:lnTo>
                  <a:lnTo>
                    <a:pt x="1651" y="1606"/>
                  </a:lnTo>
                  <a:lnTo>
                    <a:pt x="1669" y="1617"/>
                  </a:lnTo>
                  <a:lnTo>
                    <a:pt x="1690" y="1630"/>
                  </a:lnTo>
                  <a:lnTo>
                    <a:pt x="1712" y="1643"/>
                  </a:lnTo>
                  <a:lnTo>
                    <a:pt x="1733" y="1655"/>
                  </a:lnTo>
                  <a:lnTo>
                    <a:pt x="1750" y="1666"/>
                  </a:lnTo>
                  <a:lnTo>
                    <a:pt x="1763" y="1673"/>
                  </a:lnTo>
                  <a:lnTo>
                    <a:pt x="1770" y="1678"/>
                  </a:lnTo>
                  <a:lnTo>
                    <a:pt x="1776" y="1684"/>
                  </a:lnTo>
                  <a:lnTo>
                    <a:pt x="1783" y="1689"/>
                  </a:lnTo>
                  <a:lnTo>
                    <a:pt x="1790" y="1695"/>
                  </a:lnTo>
                  <a:lnTo>
                    <a:pt x="1796" y="1701"/>
                  </a:lnTo>
                  <a:lnTo>
                    <a:pt x="1801" y="1708"/>
                  </a:lnTo>
                  <a:lnTo>
                    <a:pt x="1805" y="1718"/>
                  </a:lnTo>
                  <a:lnTo>
                    <a:pt x="1808" y="1729"/>
                  </a:lnTo>
                  <a:lnTo>
                    <a:pt x="1797" y="1749"/>
                  </a:lnTo>
                  <a:lnTo>
                    <a:pt x="1786" y="1765"/>
                  </a:lnTo>
                  <a:lnTo>
                    <a:pt x="1772" y="1775"/>
                  </a:lnTo>
                  <a:lnTo>
                    <a:pt x="1758" y="1782"/>
                  </a:lnTo>
                  <a:lnTo>
                    <a:pt x="1743" y="1783"/>
                  </a:lnTo>
                  <a:lnTo>
                    <a:pt x="1728" y="1777"/>
                  </a:lnTo>
                  <a:lnTo>
                    <a:pt x="1715" y="1767"/>
                  </a:lnTo>
                  <a:lnTo>
                    <a:pt x="1703" y="1750"/>
                  </a:lnTo>
                  <a:lnTo>
                    <a:pt x="1690" y="1742"/>
                  </a:lnTo>
                  <a:lnTo>
                    <a:pt x="1677" y="1734"/>
                  </a:lnTo>
                  <a:lnTo>
                    <a:pt x="1665" y="1726"/>
                  </a:lnTo>
                  <a:lnTo>
                    <a:pt x="1652" y="1719"/>
                  </a:lnTo>
                  <a:lnTo>
                    <a:pt x="1639" y="1711"/>
                  </a:lnTo>
                  <a:lnTo>
                    <a:pt x="1627" y="1705"/>
                  </a:lnTo>
                  <a:lnTo>
                    <a:pt x="1614" y="1698"/>
                  </a:lnTo>
                  <a:lnTo>
                    <a:pt x="1601" y="1691"/>
                  </a:lnTo>
                  <a:lnTo>
                    <a:pt x="1589" y="1685"/>
                  </a:lnTo>
                  <a:lnTo>
                    <a:pt x="1576" y="1678"/>
                  </a:lnTo>
                  <a:lnTo>
                    <a:pt x="1563" y="1673"/>
                  </a:lnTo>
                  <a:lnTo>
                    <a:pt x="1552" y="1666"/>
                  </a:lnTo>
                  <a:lnTo>
                    <a:pt x="1539" y="1660"/>
                  </a:lnTo>
                  <a:lnTo>
                    <a:pt x="1528" y="1653"/>
                  </a:lnTo>
                  <a:lnTo>
                    <a:pt x="1515" y="1647"/>
                  </a:lnTo>
                  <a:lnTo>
                    <a:pt x="1504" y="1640"/>
                  </a:lnTo>
                  <a:lnTo>
                    <a:pt x="1490" y="1640"/>
                  </a:lnTo>
                  <a:lnTo>
                    <a:pt x="1477" y="1640"/>
                  </a:lnTo>
                  <a:lnTo>
                    <a:pt x="1464" y="1639"/>
                  </a:lnTo>
                  <a:lnTo>
                    <a:pt x="1453" y="1639"/>
                  </a:lnTo>
                  <a:lnTo>
                    <a:pt x="1441" y="1638"/>
                  </a:lnTo>
                  <a:lnTo>
                    <a:pt x="1430" y="1637"/>
                  </a:lnTo>
                  <a:lnTo>
                    <a:pt x="1418" y="1636"/>
                  </a:lnTo>
                  <a:lnTo>
                    <a:pt x="1408" y="1635"/>
                  </a:lnTo>
                  <a:lnTo>
                    <a:pt x="1398" y="1633"/>
                  </a:lnTo>
                  <a:lnTo>
                    <a:pt x="1386" y="1631"/>
                  </a:lnTo>
                  <a:lnTo>
                    <a:pt x="1376" y="1629"/>
                  </a:lnTo>
                  <a:lnTo>
                    <a:pt x="1365" y="1627"/>
                  </a:lnTo>
                  <a:lnTo>
                    <a:pt x="1354" y="1623"/>
                  </a:lnTo>
                  <a:lnTo>
                    <a:pt x="1342" y="1620"/>
                  </a:lnTo>
                  <a:lnTo>
                    <a:pt x="1331" y="1616"/>
                  </a:lnTo>
                  <a:lnTo>
                    <a:pt x="1319" y="1613"/>
                  </a:lnTo>
                  <a:lnTo>
                    <a:pt x="1310" y="1607"/>
                  </a:lnTo>
                  <a:lnTo>
                    <a:pt x="1302" y="1601"/>
                  </a:lnTo>
                  <a:lnTo>
                    <a:pt x="1293" y="1595"/>
                  </a:lnTo>
                  <a:lnTo>
                    <a:pt x="1284" y="1589"/>
                  </a:lnTo>
                  <a:lnTo>
                    <a:pt x="1276" y="1583"/>
                  </a:lnTo>
                  <a:lnTo>
                    <a:pt x="1267" y="1576"/>
                  </a:lnTo>
                  <a:lnTo>
                    <a:pt x="1261" y="1570"/>
                  </a:lnTo>
                  <a:lnTo>
                    <a:pt x="1255" y="1564"/>
                  </a:lnTo>
                  <a:lnTo>
                    <a:pt x="1253" y="1563"/>
                  </a:lnTo>
                  <a:lnTo>
                    <a:pt x="1250" y="1563"/>
                  </a:lnTo>
                  <a:lnTo>
                    <a:pt x="1248" y="1562"/>
                  </a:lnTo>
                  <a:lnTo>
                    <a:pt x="1244" y="1562"/>
                  </a:lnTo>
                  <a:lnTo>
                    <a:pt x="1240" y="1561"/>
                  </a:lnTo>
                  <a:lnTo>
                    <a:pt x="1234" y="1561"/>
                  </a:lnTo>
                  <a:lnTo>
                    <a:pt x="1226" y="1560"/>
                  </a:lnTo>
                  <a:lnTo>
                    <a:pt x="1217" y="1557"/>
                  </a:lnTo>
                  <a:lnTo>
                    <a:pt x="1204" y="1556"/>
                  </a:lnTo>
                  <a:lnTo>
                    <a:pt x="1189" y="1555"/>
                  </a:lnTo>
                  <a:lnTo>
                    <a:pt x="1171" y="1553"/>
                  </a:lnTo>
                  <a:lnTo>
                    <a:pt x="1150" y="1549"/>
                  </a:lnTo>
                  <a:lnTo>
                    <a:pt x="1125" y="1547"/>
                  </a:lnTo>
                  <a:lnTo>
                    <a:pt x="1095" y="1544"/>
                  </a:lnTo>
                  <a:lnTo>
                    <a:pt x="1061" y="1539"/>
                  </a:lnTo>
                  <a:lnTo>
                    <a:pt x="1022" y="1534"/>
                  </a:lnTo>
                  <a:lnTo>
                    <a:pt x="1028" y="1562"/>
                  </a:lnTo>
                  <a:lnTo>
                    <a:pt x="1031" y="1598"/>
                  </a:lnTo>
                  <a:lnTo>
                    <a:pt x="1029" y="1632"/>
                  </a:lnTo>
                  <a:lnTo>
                    <a:pt x="1016" y="1658"/>
                  </a:lnTo>
                  <a:lnTo>
                    <a:pt x="1003" y="1658"/>
                  </a:lnTo>
                  <a:lnTo>
                    <a:pt x="989" y="1658"/>
                  </a:lnTo>
                  <a:lnTo>
                    <a:pt x="975" y="1658"/>
                  </a:lnTo>
                  <a:lnTo>
                    <a:pt x="962" y="1658"/>
                  </a:lnTo>
                  <a:lnTo>
                    <a:pt x="951" y="1659"/>
                  </a:lnTo>
                  <a:lnTo>
                    <a:pt x="938" y="1660"/>
                  </a:lnTo>
                  <a:lnTo>
                    <a:pt x="925" y="1661"/>
                  </a:lnTo>
                  <a:lnTo>
                    <a:pt x="914" y="1662"/>
                  </a:lnTo>
                  <a:lnTo>
                    <a:pt x="911" y="1705"/>
                  </a:lnTo>
                  <a:lnTo>
                    <a:pt x="907" y="1749"/>
                  </a:lnTo>
                  <a:lnTo>
                    <a:pt x="906" y="1795"/>
                  </a:lnTo>
                  <a:lnTo>
                    <a:pt x="904" y="1840"/>
                  </a:lnTo>
                  <a:lnTo>
                    <a:pt x="900" y="1851"/>
                  </a:lnTo>
                  <a:lnTo>
                    <a:pt x="896" y="1862"/>
                  </a:lnTo>
                  <a:lnTo>
                    <a:pt x="890" y="1871"/>
                  </a:lnTo>
                  <a:lnTo>
                    <a:pt x="883" y="1877"/>
                  </a:lnTo>
                  <a:lnTo>
                    <a:pt x="876" y="1881"/>
                  </a:lnTo>
                  <a:lnTo>
                    <a:pt x="868" y="1882"/>
                  </a:lnTo>
                  <a:lnTo>
                    <a:pt x="858" y="1880"/>
                  </a:lnTo>
                  <a:lnTo>
                    <a:pt x="847" y="1874"/>
                  </a:lnTo>
                  <a:lnTo>
                    <a:pt x="836" y="1849"/>
                  </a:lnTo>
                  <a:lnTo>
                    <a:pt x="828" y="1822"/>
                  </a:lnTo>
                  <a:lnTo>
                    <a:pt x="821" y="1795"/>
                  </a:lnTo>
                  <a:lnTo>
                    <a:pt x="817" y="1767"/>
                  </a:lnTo>
                  <a:lnTo>
                    <a:pt x="814" y="1738"/>
                  </a:lnTo>
                  <a:lnTo>
                    <a:pt x="813" y="1711"/>
                  </a:lnTo>
                  <a:lnTo>
                    <a:pt x="810" y="1683"/>
                  </a:lnTo>
                  <a:lnTo>
                    <a:pt x="809" y="1658"/>
                  </a:lnTo>
                  <a:lnTo>
                    <a:pt x="786" y="1657"/>
                  </a:lnTo>
                  <a:lnTo>
                    <a:pt x="764" y="1655"/>
                  </a:lnTo>
                  <a:lnTo>
                    <a:pt x="742" y="1655"/>
                  </a:lnTo>
                  <a:lnTo>
                    <a:pt x="719" y="1654"/>
                  </a:lnTo>
                  <a:lnTo>
                    <a:pt x="697" y="1653"/>
                  </a:lnTo>
                  <a:lnTo>
                    <a:pt x="676" y="1653"/>
                  </a:lnTo>
                  <a:lnTo>
                    <a:pt x="654" y="1652"/>
                  </a:lnTo>
                  <a:lnTo>
                    <a:pt x="632" y="1651"/>
                  </a:lnTo>
                  <a:lnTo>
                    <a:pt x="610" y="1651"/>
                  </a:lnTo>
                  <a:lnTo>
                    <a:pt x="588" y="1651"/>
                  </a:lnTo>
                  <a:lnTo>
                    <a:pt x="566" y="1651"/>
                  </a:lnTo>
                  <a:lnTo>
                    <a:pt x="545" y="1651"/>
                  </a:lnTo>
                  <a:lnTo>
                    <a:pt x="524" y="1651"/>
                  </a:lnTo>
                  <a:lnTo>
                    <a:pt x="502" y="1651"/>
                  </a:lnTo>
                  <a:lnTo>
                    <a:pt x="480" y="1651"/>
                  </a:lnTo>
                  <a:lnTo>
                    <a:pt x="458" y="1652"/>
                  </a:lnTo>
                  <a:lnTo>
                    <a:pt x="454" y="1692"/>
                  </a:lnTo>
                  <a:lnTo>
                    <a:pt x="450" y="1737"/>
                  </a:lnTo>
                  <a:lnTo>
                    <a:pt x="446" y="1776"/>
                  </a:lnTo>
                  <a:lnTo>
                    <a:pt x="444" y="1799"/>
                  </a:lnTo>
                  <a:lnTo>
                    <a:pt x="442" y="1818"/>
                  </a:lnTo>
                  <a:lnTo>
                    <a:pt x="440" y="1834"/>
                  </a:lnTo>
                  <a:lnTo>
                    <a:pt x="437" y="1849"/>
                  </a:lnTo>
                  <a:lnTo>
                    <a:pt x="434" y="1862"/>
                  </a:lnTo>
                  <a:lnTo>
                    <a:pt x="427" y="1872"/>
                  </a:lnTo>
                  <a:lnTo>
                    <a:pt x="416" y="1881"/>
                  </a:lnTo>
                  <a:lnTo>
                    <a:pt x="403" y="1887"/>
                  </a:lnTo>
                  <a:lnTo>
                    <a:pt x="384" y="1889"/>
                  </a:lnTo>
                  <a:lnTo>
                    <a:pt x="384" y="1889"/>
                  </a:lnTo>
                  <a:lnTo>
                    <a:pt x="384" y="1889"/>
                  </a:lnTo>
                  <a:close/>
                </a:path>
              </a:pathLst>
            </a:custGeom>
            <a:solidFill>
              <a:srgbClr val="000000"/>
            </a:solidFill>
            <a:ln w="9525">
              <a:noFill/>
              <a:round/>
              <a:headEnd/>
              <a:tailEnd/>
            </a:ln>
          </p:spPr>
          <p:txBody>
            <a:bodyPr/>
            <a:lstStyle/>
            <a:p>
              <a:endParaRPr lang="en-US" dirty="0"/>
            </a:p>
          </p:txBody>
        </p:sp>
        <p:sp>
          <p:nvSpPr>
            <p:cNvPr id="7" name="Freeform 31"/>
            <p:cNvSpPr>
              <a:spLocks/>
            </p:cNvSpPr>
            <p:nvPr/>
          </p:nvSpPr>
          <p:spPr bwMode="auto">
            <a:xfrm>
              <a:off x="657" y="2219"/>
              <a:ext cx="39" cy="109"/>
            </a:xfrm>
            <a:custGeom>
              <a:avLst/>
              <a:gdLst/>
              <a:ahLst/>
              <a:cxnLst>
                <a:cxn ang="0">
                  <a:pos x="30" y="217"/>
                </a:cxn>
                <a:cxn ang="0">
                  <a:pos x="14" y="165"/>
                </a:cxn>
                <a:cxn ang="0">
                  <a:pos x="0" y="0"/>
                </a:cxn>
                <a:cxn ang="0">
                  <a:pos x="29" y="1"/>
                </a:cxn>
                <a:cxn ang="0">
                  <a:pos x="57" y="4"/>
                </a:cxn>
                <a:cxn ang="0">
                  <a:pos x="76" y="7"/>
                </a:cxn>
                <a:cxn ang="0">
                  <a:pos x="75" y="16"/>
                </a:cxn>
                <a:cxn ang="0">
                  <a:pos x="60" y="18"/>
                </a:cxn>
                <a:cxn ang="0">
                  <a:pos x="46" y="19"/>
                </a:cxn>
                <a:cxn ang="0">
                  <a:pos x="37" y="21"/>
                </a:cxn>
                <a:cxn ang="0">
                  <a:pos x="38" y="23"/>
                </a:cxn>
                <a:cxn ang="0">
                  <a:pos x="52" y="24"/>
                </a:cxn>
                <a:cxn ang="0">
                  <a:pos x="65" y="26"/>
                </a:cxn>
                <a:cxn ang="0">
                  <a:pos x="75" y="29"/>
                </a:cxn>
                <a:cxn ang="0">
                  <a:pos x="73" y="38"/>
                </a:cxn>
                <a:cxn ang="0">
                  <a:pos x="58" y="39"/>
                </a:cxn>
                <a:cxn ang="0">
                  <a:pos x="44" y="41"/>
                </a:cxn>
                <a:cxn ang="0">
                  <a:pos x="33" y="43"/>
                </a:cxn>
                <a:cxn ang="0">
                  <a:pos x="32" y="48"/>
                </a:cxn>
                <a:cxn ang="0">
                  <a:pos x="47" y="48"/>
                </a:cxn>
                <a:cxn ang="0">
                  <a:pos x="63" y="49"/>
                </a:cxn>
                <a:cxn ang="0">
                  <a:pos x="72" y="52"/>
                </a:cxn>
                <a:cxn ang="0">
                  <a:pos x="71" y="60"/>
                </a:cxn>
                <a:cxn ang="0">
                  <a:pos x="57" y="61"/>
                </a:cxn>
                <a:cxn ang="0">
                  <a:pos x="44" y="63"/>
                </a:cxn>
                <a:cxn ang="0">
                  <a:pos x="35" y="65"/>
                </a:cxn>
                <a:cxn ang="0">
                  <a:pos x="37" y="69"/>
                </a:cxn>
                <a:cxn ang="0">
                  <a:pos x="62" y="71"/>
                </a:cxn>
                <a:cxn ang="0">
                  <a:pos x="69" y="76"/>
                </a:cxn>
                <a:cxn ang="0">
                  <a:pos x="58" y="84"/>
                </a:cxn>
                <a:cxn ang="0">
                  <a:pos x="34" y="87"/>
                </a:cxn>
                <a:cxn ang="0">
                  <a:pos x="33" y="91"/>
                </a:cxn>
                <a:cxn ang="0">
                  <a:pos x="45" y="92"/>
                </a:cxn>
                <a:cxn ang="0">
                  <a:pos x="56" y="94"/>
                </a:cxn>
                <a:cxn ang="0">
                  <a:pos x="67" y="96"/>
                </a:cxn>
                <a:cxn ang="0">
                  <a:pos x="64" y="101"/>
                </a:cxn>
                <a:cxn ang="0">
                  <a:pos x="48" y="105"/>
                </a:cxn>
                <a:cxn ang="0">
                  <a:pos x="37" y="111"/>
                </a:cxn>
                <a:cxn ang="0">
                  <a:pos x="63" y="114"/>
                </a:cxn>
                <a:cxn ang="0">
                  <a:pos x="42" y="126"/>
                </a:cxn>
                <a:cxn ang="0">
                  <a:pos x="41" y="135"/>
                </a:cxn>
                <a:cxn ang="0">
                  <a:pos x="61" y="137"/>
                </a:cxn>
                <a:cxn ang="0">
                  <a:pos x="60" y="143"/>
                </a:cxn>
                <a:cxn ang="0">
                  <a:pos x="34" y="144"/>
                </a:cxn>
                <a:cxn ang="0">
                  <a:pos x="26" y="147"/>
                </a:cxn>
                <a:cxn ang="0">
                  <a:pos x="27" y="150"/>
                </a:cxn>
                <a:cxn ang="0">
                  <a:pos x="39" y="155"/>
                </a:cxn>
                <a:cxn ang="0">
                  <a:pos x="54" y="156"/>
                </a:cxn>
                <a:cxn ang="0">
                  <a:pos x="61" y="158"/>
                </a:cxn>
                <a:cxn ang="0">
                  <a:pos x="54" y="166"/>
                </a:cxn>
                <a:cxn ang="0">
                  <a:pos x="42" y="169"/>
                </a:cxn>
                <a:cxn ang="0">
                  <a:pos x="41" y="173"/>
                </a:cxn>
                <a:cxn ang="0">
                  <a:pos x="49" y="178"/>
                </a:cxn>
                <a:cxn ang="0">
                  <a:pos x="56" y="181"/>
                </a:cxn>
                <a:cxn ang="0">
                  <a:pos x="33" y="186"/>
                </a:cxn>
                <a:cxn ang="0">
                  <a:pos x="33" y="190"/>
                </a:cxn>
                <a:cxn ang="0">
                  <a:pos x="45" y="192"/>
                </a:cxn>
                <a:cxn ang="0">
                  <a:pos x="52" y="200"/>
                </a:cxn>
                <a:cxn ang="0">
                  <a:pos x="32" y="218"/>
                </a:cxn>
              </a:cxnLst>
              <a:rect l="0" t="0" r="r" b="b"/>
              <a:pathLst>
                <a:path w="77" h="218">
                  <a:moveTo>
                    <a:pt x="32" y="218"/>
                  </a:moveTo>
                  <a:lnTo>
                    <a:pt x="31" y="217"/>
                  </a:lnTo>
                  <a:lnTo>
                    <a:pt x="30" y="217"/>
                  </a:lnTo>
                  <a:lnTo>
                    <a:pt x="27" y="217"/>
                  </a:lnTo>
                  <a:lnTo>
                    <a:pt x="26" y="217"/>
                  </a:lnTo>
                  <a:lnTo>
                    <a:pt x="14" y="165"/>
                  </a:lnTo>
                  <a:lnTo>
                    <a:pt x="7" y="109"/>
                  </a:lnTo>
                  <a:lnTo>
                    <a:pt x="2" y="51"/>
                  </a:lnTo>
                  <a:lnTo>
                    <a:pt x="0" y="0"/>
                  </a:lnTo>
                  <a:lnTo>
                    <a:pt x="9" y="0"/>
                  </a:lnTo>
                  <a:lnTo>
                    <a:pt x="19" y="1"/>
                  </a:lnTo>
                  <a:lnTo>
                    <a:pt x="29" y="1"/>
                  </a:lnTo>
                  <a:lnTo>
                    <a:pt x="38" y="3"/>
                  </a:lnTo>
                  <a:lnTo>
                    <a:pt x="47" y="3"/>
                  </a:lnTo>
                  <a:lnTo>
                    <a:pt x="57" y="4"/>
                  </a:lnTo>
                  <a:lnTo>
                    <a:pt x="67" y="4"/>
                  </a:lnTo>
                  <a:lnTo>
                    <a:pt x="77" y="5"/>
                  </a:lnTo>
                  <a:lnTo>
                    <a:pt x="76" y="7"/>
                  </a:lnTo>
                  <a:lnTo>
                    <a:pt x="76" y="11"/>
                  </a:lnTo>
                  <a:lnTo>
                    <a:pt x="75" y="14"/>
                  </a:lnTo>
                  <a:lnTo>
                    <a:pt x="75" y="16"/>
                  </a:lnTo>
                  <a:lnTo>
                    <a:pt x="70" y="16"/>
                  </a:lnTo>
                  <a:lnTo>
                    <a:pt x="64" y="18"/>
                  </a:lnTo>
                  <a:lnTo>
                    <a:pt x="60" y="18"/>
                  </a:lnTo>
                  <a:lnTo>
                    <a:pt x="55" y="18"/>
                  </a:lnTo>
                  <a:lnTo>
                    <a:pt x="50" y="19"/>
                  </a:lnTo>
                  <a:lnTo>
                    <a:pt x="46" y="19"/>
                  </a:lnTo>
                  <a:lnTo>
                    <a:pt x="41" y="20"/>
                  </a:lnTo>
                  <a:lnTo>
                    <a:pt x="37" y="20"/>
                  </a:lnTo>
                  <a:lnTo>
                    <a:pt x="37" y="21"/>
                  </a:lnTo>
                  <a:lnTo>
                    <a:pt x="38" y="21"/>
                  </a:lnTo>
                  <a:lnTo>
                    <a:pt x="38" y="22"/>
                  </a:lnTo>
                  <a:lnTo>
                    <a:pt x="38" y="23"/>
                  </a:lnTo>
                  <a:lnTo>
                    <a:pt x="42" y="23"/>
                  </a:lnTo>
                  <a:lnTo>
                    <a:pt x="47" y="24"/>
                  </a:lnTo>
                  <a:lnTo>
                    <a:pt x="52" y="24"/>
                  </a:lnTo>
                  <a:lnTo>
                    <a:pt x="56" y="24"/>
                  </a:lnTo>
                  <a:lnTo>
                    <a:pt x="61" y="26"/>
                  </a:lnTo>
                  <a:lnTo>
                    <a:pt x="65" y="26"/>
                  </a:lnTo>
                  <a:lnTo>
                    <a:pt x="71" y="27"/>
                  </a:lnTo>
                  <a:lnTo>
                    <a:pt x="76" y="27"/>
                  </a:lnTo>
                  <a:lnTo>
                    <a:pt x="75" y="29"/>
                  </a:lnTo>
                  <a:lnTo>
                    <a:pt x="75" y="33"/>
                  </a:lnTo>
                  <a:lnTo>
                    <a:pt x="73" y="36"/>
                  </a:lnTo>
                  <a:lnTo>
                    <a:pt x="73" y="38"/>
                  </a:lnTo>
                  <a:lnTo>
                    <a:pt x="69" y="38"/>
                  </a:lnTo>
                  <a:lnTo>
                    <a:pt x="63" y="39"/>
                  </a:lnTo>
                  <a:lnTo>
                    <a:pt x="58" y="39"/>
                  </a:lnTo>
                  <a:lnTo>
                    <a:pt x="54" y="39"/>
                  </a:lnTo>
                  <a:lnTo>
                    <a:pt x="48" y="41"/>
                  </a:lnTo>
                  <a:lnTo>
                    <a:pt x="44" y="41"/>
                  </a:lnTo>
                  <a:lnTo>
                    <a:pt x="39" y="42"/>
                  </a:lnTo>
                  <a:lnTo>
                    <a:pt x="34" y="42"/>
                  </a:lnTo>
                  <a:lnTo>
                    <a:pt x="33" y="43"/>
                  </a:lnTo>
                  <a:lnTo>
                    <a:pt x="33" y="44"/>
                  </a:lnTo>
                  <a:lnTo>
                    <a:pt x="33" y="46"/>
                  </a:lnTo>
                  <a:lnTo>
                    <a:pt x="32" y="48"/>
                  </a:lnTo>
                  <a:lnTo>
                    <a:pt x="37" y="48"/>
                  </a:lnTo>
                  <a:lnTo>
                    <a:pt x="42" y="48"/>
                  </a:lnTo>
                  <a:lnTo>
                    <a:pt x="47" y="48"/>
                  </a:lnTo>
                  <a:lnTo>
                    <a:pt x="53" y="49"/>
                  </a:lnTo>
                  <a:lnTo>
                    <a:pt x="57" y="49"/>
                  </a:lnTo>
                  <a:lnTo>
                    <a:pt x="63" y="49"/>
                  </a:lnTo>
                  <a:lnTo>
                    <a:pt x="68" y="50"/>
                  </a:lnTo>
                  <a:lnTo>
                    <a:pt x="73" y="50"/>
                  </a:lnTo>
                  <a:lnTo>
                    <a:pt x="72" y="52"/>
                  </a:lnTo>
                  <a:lnTo>
                    <a:pt x="72" y="54"/>
                  </a:lnTo>
                  <a:lnTo>
                    <a:pt x="72" y="58"/>
                  </a:lnTo>
                  <a:lnTo>
                    <a:pt x="71" y="60"/>
                  </a:lnTo>
                  <a:lnTo>
                    <a:pt x="67" y="60"/>
                  </a:lnTo>
                  <a:lnTo>
                    <a:pt x="62" y="61"/>
                  </a:lnTo>
                  <a:lnTo>
                    <a:pt x="57" y="61"/>
                  </a:lnTo>
                  <a:lnTo>
                    <a:pt x="53" y="61"/>
                  </a:lnTo>
                  <a:lnTo>
                    <a:pt x="48" y="63"/>
                  </a:lnTo>
                  <a:lnTo>
                    <a:pt x="44" y="63"/>
                  </a:lnTo>
                  <a:lnTo>
                    <a:pt x="39" y="64"/>
                  </a:lnTo>
                  <a:lnTo>
                    <a:pt x="34" y="64"/>
                  </a:lnTo>
                  <a:lnTo>
                    <a:pt x="35" y="65"/>
                  </a:lnTo>
                  <a:lnTo>
                    <a:pt x="35" y="66"/>
                  </a:lnTo>
                  <a:lnTo>
                    <a:pt x="35" y="68"/>
                  </a:lnTo>
                  <a:lnTo>
                    <a:pt x="37" y="69"/>
                  </a:lnTo>
                  <a:lnTo>
                    <a:pt x="45" y="69"/>
                  </a:lnTo>
                  <a:lnTo>
                    <a:pt x="53" y="69"/>
                  </a:lnTo>
                  <a:lnTo>
                    <a:pt x="62" y="71"/>
                  </a:lnTo>
                  <a:lnTo>
                    <a:pt x="70" y="71"/>
                  </a:lnTo>
                  <a:lnTo>
                    <a:pt x="69" y="74"/>
                  </a:lnTo>
                  <a:lnTo>
                    <a:pt x="69" y="76"/>
                  </a:lnTo>
                  <a:lnTo>
                    <a:pt x="68" y="80"/>
                  </a:lnTo>
                  <a:lnTo>
                    <a:pt x="67" y="83"/>
                  </a:lnTo>
                  <a:lnTo>
                    <a:pt x="58" y="84"/>
                  </a:lnTo>
                  <a:lnTo>
                    <a:pt x="50" y="84"/>
                  </a:lnTo>
                  <a:lnTo>
                    <a:pt x="42" y="86"/>
                  </a:lnTo>
                  <a:lnTo>
                    <a:pt x="34" y="87"/>
                  </a:lnTo>
                  <a:lnTo>
                    <a:pt x="33" y="88"/>
                  </a:lnTo>
                  <a:lnTo>
                    <a:pt x="33" y="90"/>
                  </a:lnTo>
                  <a:lnTo>
                    <a:pt x="33" y="91"/>
                  </a:lnTo>
                  <a:lnTo>
                    <a:pt x="32" y="94"/>
                  </a:lnTo>
                  <a:lnTo>
                    <a:pt x="39" y="94"/>
                  </a:lnTo>
                  <a:lnTo>
                    <a:pt x="45" y="92"/>
                  </a:lnTo>
                  <a:lnTo>
                    <a:pt x="49" y="92"/>
                  </a:lnTo>
                  <a:lnTo>
                    <a:pt x="53" y="92"/>
                  </a:lnTo>
                  <a:lnTo>
                    <a:pt x="56" y="94"/>
                  </a:lnTo>
                  <a:lnTo>
                    <a:pt x="58" y="94"/>
                  </a:lnTo>
                  <a:lnTo>
                    <a:pt x="62" y="95"/>
                  </a:lnTo>
                  <a:lnTo>
                    <a:pt x="67" y="96"/>
                  </a:lnTo>
                  <a:lnTo>
                    <a:pt x="65" y="97"/>
                  </a:lnTo>
                  <a:lnTo>
                    <a:pt x="65" y="99"/>
                  </a:lnTo>
                  <a:lnTo>
                    <a:pt x="64" y="101"/>
                  </a:lnTo>
                  <a:lnTo>
                    <a:pt x="63" y="103"/>
                  </a:lnTo>
                  <a:lnTo>
                    <a:pt x="55" y="104"/>
                  </a:lnTo>
                  <a:lnTo>
                    <a:pt x="48" y="105"/>
                  </a:lnTo>
                  <a:lnTo>
                    <a:pt x="40" y="106"/>
                  </a:lnTo>
                  <a:lnTo>
                    <a:pt x="32" y="107"/>
                  </a:lnTo>
                  <a:lnTo>
                    <a:pt x="37" y="111"/>
                  </a:lnTo>
                  <a:lnTo>
                    <a:pt x="45" y="112"/>
                  </a:lnTo>
                  <a:lnTo>
                    <a:pt x="54" y="113"/>
                  </a:lnTo>
                  <a:lnTo>
                    <a:pt x="63" y="114"/>
                  </a:lnTo>
                  <a:lnTo>
                    <a:pt x="60" y="122"/>
                  </a:lnTo>
                  <a:lnTo>
                    <a:pt x="52" y="126"/>
                  </a:lnTo>
                  <a:lnTo>
                    <a:pt x="42" y="126"/>
                  </a:lnTo>
                  <a:lnTo>
                    <a:pt x="34" y="126"/>
                  </a:lnTo>
                  <a:lnTo>
                    <a:pt x="35" y="133"/>
                  </a:lnTo>
                  <a:lnTo>
                    <a:pt x="41" y="135"/>
                  </a:lnTo>
                  <a:lnTo>
                    <a:pt x="50" y="135"/>
                  </a:lnTo>
                  <a:lnTo>
                    <a:pt x="61" y="135"/>
                  </a:lnTo>
                  <a:lnTo>
                    <a:pt x="61" y="137"/>
                  </a:lnTo>
                  <a:lnTo>
                    <a:pt x="61" y="139"/>
                  </a:lnTo>
                  <a:lnTo>
                    <a:pt x="60" y="141"/>
                  </a:lnTo>
                  <a:lnTo>
                    <a:pt x="60" y="143"/>
                  </a:lnTo>
                  <a:lnTo>
                    <a:pt x="52" y="144"/>
                  </a:lnTo>
                  <a:lnTo>
                    <a:pt x="44" y="144"/>
                  </a:lnTo>
                  <a:lnTo>
                    <a:pt x="34" y="144"/>
                  </a:lnTo>
                  <a:lnTo>
                    <a:pt x="26" y="145"/>
                  </a:lnTo>
                  <a:lnTo>
                    <a:pt x="26" y="145"/>
                  </a:lnTo>
                  <a:lnTo>
                    <a:pt x="26" y="147"/>
                  </a:lnTo>
                  <a:lnTo>
                    <a:pt x="25" y="147"/>
                  </a:lnTo>
                  <a:lnTo>
                    <a:pt x="25" y="148"/>
                  </a:lnTo>
                  <a:lnTo>
                    <a:pt x="27" y="150"/>
                  </a:lnTo>
                  <a:lnTo>
                    <a:pt x="31" y="152"/>
                  </a:lnTo>
                  <a:lnTo>
                    <a:pt x="35" y="154"/>
                  </a:lnTo>
                  <a:lnTo>
                    <a:pt x="39" y="155"/>
                  </a:lnTo>
                  <a:lnTo>
                    <a:pt x="44" y="155"/>
                  </a:lnTo>
                  <a:lnTo>
                    <a:pt x="49" y="155"/>
                  </a:lnTo>
                  <a:lnTo>
                    <a:pt x="54" y="156"/>
                  </a:lnTo>
                  <a:lnTo>
                    <a:pt x="60" y="156"/>
                  </a:lnTo>
                  <a:lnTo>
                    <a:pt x="61" y="157"/>
                  </a:lnTo>
                  <a:lnTo>
                    <a:pt x="61" y="158"/>
                  </a:lnTo>
                  <a:lnTo>
                    <a:pt x="60" y="160"/>
                  </a:lnTo>
                  <a:lnTo>
                    <a:pt x="57" y="165"/>
                  </a:lnTo>
                  <a:lnTo>
                    <a:pt x="54" y="166"/>
                  </a:lnTo>
                  <a:lnTo>
                    <a:pt x="50" y="166"/>
                  </a:lnTo>
                  <a:lnTo>
                    <a:pt x="46" y="167"/>
                  </a:lnTo>
                  <a:lnTo>
                    <a:pt x="42" y="169"/>
                  </a:lnTo>
                  <a:lnTo>
                    <a:pt x="41" y="170"/>
                  </a:lnTo>
                  <a:lnTo>
                    <a:pt x="41" y="172"/>
                  </a:lnTo>
                  <a:lnTo>
                    <a:pt x="41" y="173"/>
                  </a:lnTo>
                  <a:lnTo>
                    <a:pt x="41" y="175"/>
                  </a:lnTo>
                  <a:lnTo>
                    <a:pt x="45" y="177"/>
                  </a:lnTo>
                  <a:lnTo>
                    <a:pt x="49" y="178"/>
                  </a:lnTo>
                  <a:lnTo>
                    <a:pt x="53" y="179"/>
                  </a:lnTo>
                  <a:lnTo>
                    <a:pt x="57" y="180"/>
                  </a:lnTo>
                  <a:lnTo>
                    <a:pt x="56" y="181"/>
                  </a:lnTo>
                  <a:lnTo>
                    <a:pt x="53" y="182"/>
                  </a:lnTo>
                  <a:lnTo>
                    <a:pt x="46" y="183"/>
                  </a:lnTo>
                  <a:lnTo>
                    <a:pt x="33" y="186"/>
                  </a:lnTo>
                  <a:lnTo>
                    <a:pt x="33" y="187"/>
                  </a:lnTo>
                  <a:lnTo>
                    <a:pt x="33" y="188"/>
                  </a:lnTo>
                  <a:lnTo>
                    <a:pt x="33" y="190"/>
                  </a:lnTo>
                  <a:lnTo>
                    <a:pt x="34" y="192"/>
                  </a:lnTo>
                  <a:lnTo>
                    <a:pt x="40" y="192"/>
                  </a:lnTo>
                  <a:lnTo>
                    <a:pt x="45" y="192"/>
                  </a:lnTo>
                  <a:lnTo>
                    <a:pt x="50" y="193"/>
                  </a:lnTo>
                  <a:lnTo>
                    <a:pt x="55" y="193"/>
                  </a:lnTo>
                  <a:lnTo>
                    <a:pt x="52" y="200"/>
                  </a:lnTo>
                  <a:lnTo>
                    <a:pt x="46" y="209"/>
                  </a:lnTo>
                  <a:lnTo>
                    <a:pt x="39" y="216"/>
                  </a:lnTo>
                  <a:lnTo>
                    <a:pt x="32" y="218"/>
                  </a:lnTo>
                  <a:lnTo>
                    <a:pt x="32" y="218"/>
                  </a:lnTo>
                  <a:lnTo>
                    <a:pt x="32" y="218"/>
                  </a:lnTo>
                  <a:close/>
                </a:path>
              </a:pathLst>
            </a:custGeom>
            <a:solidFill>
              <a:srgbClr val="663333"/>
            </a:solidFill>
            <a:ln w="9525">
              <a:noFill/>
              <a:round/>
              <a:headEnd/>
              <a:tailEnd/>
            </a:ln>
          </p:spPr>
          <p:txBody>
            <a:bodyPr/>
            <a:lstStyle/>
            <a:p>
              <a:endParaRPr lang="en-US" dirty="0"/>
            </a:p>
          </p:txBody>
        </p:sp>
        <p:sp>
          <p:nvSpPr>
            <p:cNvPr id="8" name="Freeform 32"/>
            <p:cNvSpPr>
              <a:spLocks/>
            </p:cNvSpPr>
            <p:nvPr/>
          </p:nvSpPr>
          <p:spPr bwMode="auto">
            <a:xfrm>
              <a:off x="895" y="2219"/>
              <a:ext cx="30" cy="102"/>
            </a:xfrm>
            <a:custGeom>
              <a:avLst/>
              <a:gdLst/>
              <a:ahLst/>
              <a:cxnLst>
                <a:cxn ang="0">
                  <a:pos x="9" y="102"/>
                </a:cxn>
                <a:cxn ang="0">
                  <a:pos x="7" y="3"/>
                </a:cxn>
                <a:cxn ang="0">
                  <a:pos x="30" y="1"/>
                </a:cxn>
                <a:cxn ang="0">
                  <a:pos x="53" y="0"/>
                </a:cxn>
                <a:cxn ang="0">
                  <a:pos x="59" y="6"/>
                </a:cxn>
                <a:cxn ang="0">
                  <a:pos x="51" y="15"/>
                </a:cxn>
                <a:cxn ang="0">
                  <a:pos x="39" y="20"/>
                </a:cxn>
                <a:cxn ang="0">
                  <a:pos x="24" y="23"/>
                </a:cxn>
                <a:cxn ang="0">
                  <a:pos x="28" y="24"/>
                </a:cxn>
                <a:cxn ang="0">
                  <a:pos x="43" y="24"/>
                </a:cxn>
                <a:cxn ang="0">
                  <a:pos x="58" y="24"/>
                </a:cxn>
                <a:cxn ang="0">
                  <a:pos x="57" y="33"/>
                </a:cxn>
                <a:cxn ang="0">
                  <a:pos x="29" y="41"/>
                </a:cxn>
                <a:cxn ang="0">
                  <a:pos x="29" y="44"/>
                </a:cxn>
                <a:cxn ang="0">
                  <a:pos x="57" y="45"/>
                </a:cxn>
                <a:cxn ang="0">
                  <a:pos x="55" y="56"/>
                </a:cxn>
                <a:cxn ang="0">
                  <a:pos x="38" y="59"/>
                </a:cxn>
                <a:cxn ang="0">
                  <a:pos x="22" y="63"/>
                </a:cxn>
                <a:cxn ang="0">
                  <a:pos x="23" y="68"/>
                </a:cxn>
                <a:cxn ang="0">
                  <a:pos x="46" y="68"/>
                </a:cxn>
                <a:cxn ang="0">
                  <a:pos x="53" y="74"/>
                </a:cxn>
                <a:cxn ang="0">
                  <a:pos x="46" y="80"/>
                </a:cxn>
                <a:cxn ang="0">
                  <a:pos x="27" y="82"/>
                </a:cxn>
                <a:cxn ang="0">
                  <a:pos x="26" y="87"/>
                </a:cxn>
                <a:cxn ang="0">
                  <a:pos x="39" y="89"/>
                </a:cxn>
                <a:cxn ang="0">
                  <a:pos x="53" y="92"/>
                </a:cxn>
                <a:cxn ang="0">
                  <a:pos x="52" y="98"/>
                </a:cxn>
                <a:cxn ang="0">
                  <a:pos x="35" y="102"/>
                </a:cxn>
                <a:cxn ang="0">
                  <a:pos x="30" y="105"/>
                </a:cxn>
                <a:cxn ang="0">
                  <a:pos x="37" y="109"/>
                </a:cxn>
                <a:cxn ang="0">
                  <a:pos x="52" y="110"/>
                </a:cxn>
                <a:cxn ang="0">
                  <a:pos x="51" y="118"/>
                </a:cxn>
                <a:cxn ang="0">
                  <a:pos x="43" y="121"/>
                </a:cxn>
                <a:cxn ang="0">
                  <a:pos x="32" y="128"/>
                </a:cxn>
                <a:cxn ang="0">
                  <a:pos x="51" y="133"/>
                </a:cxn>
                <a:cxn ang="0">
                  <a:pos x="42" y="142"/>
                </a:cxn>
                <a:cxn ang="0">
                  <a:pos x="37" y="145"/>
                </a:cxn>
                <a:cxn ang="0">
                  <a:pos x="44" y="150"/>
                </a:cxn>
                <a:cxn ang="0">
                  <a:pos x="51" y="151"/>
                </a:cxn>
                <a:cxn ang="0">
                  <a:pos x="45" y="155"/>
                </a:cxn>
                <a:cxn ang="0">
                  <a:pos x="38" y="159"/>
                </a:cxn>
                <a:cxn ang="0">
                  <a:pos x="41" y="164"/>
                </a:cxn>
                <a:cxn ang="0">
                  <a:pos x="49" y="166"/>
                </a:cxn>
                <a:cxn ang="0">
                  <a:pos x="47" y="175"/>
                </a:cxn>
                <a:cxn ang="0">
                  <a:pos x="43" y="180"/>
                </a:cxn>
                <a:cxn ang="0">
                  <a:pos x="37" y="183"/>
                </a:cxn>
                <a:cxn ang="0">
                  <a:pos x="37" y="189"/>
                </a:cxn>
                <a:cxn ang="0">
                  <a:pos x="45" y="192"/>
                </a:cxn>
                <a:cxn ang="0">
                  <a:pos x="43" y="195"/>
                </a:cxn>
                <a:cxn ang="0">
                  <a:pos x="36" y="195"/>
                </a:cxn>
                <a:cxn ang="0">
                  <a:pos x="37" y="198"/>
                </a:cxn>
                <a:cxn ang="0">
                  <a:pos x="31" y="204"/>
                </a:cxn>
                <a:cxn ang="0">
                  <a:pos x="29" y="204"/>
                </a:cxn>
              </a:cxnLst>
              <a:rect l="0" t="0" r="r" b="b"/>
              <a:pathLst>
                <a:path w="60" h="204">
                  <a:moveTo>
                    <a:pt x="29" y="204"/>
                  </a:moveTo>
                  <a:lnTo>
                    <a:pt x="17" y="152"/>
                  </a:lnTo>
                  <a:lnTo>
                    <a:pt x="9" y="102"/>
                  </a:lnTo>
                  <a:lnTo>
                    <a:pt x="4" y="52"/>
                  </a:lnTo>
                  <a:lnTo>
                    <a:pt x="0" y="3"/>
                  </a:lnTo>
                  <a:lnTo>
                    <a:pt x="7" y="3"/>
                  </a:lnTo>
                  <a:lnTo>
                    <a:pt x="15" y="1"/>
                  </a:lnTo>
                  <a:lnTo>
                    <a:pt x="22" y="1"/>
                  </a:lnTo>
                  <a:lnTo>
                    <a:pt x="30" y="1"/>
                  </a:lnTo>
                  <a:lnTo>
                    <a:pt x="38" y="1"/>
                  </a:lnTo>
                  <a:lnTo>
                    <a:pt x="45" y="1"/>
                  </a:lnTo>
                  <a:lnTo>
                    <a:pt x="53" y="0"/>
                  </a:lnTo>
                  <a:lnTo>
                    <a:pt x="60" y="0"/>
                  </a:lnTo>
                  <a:lnTo>
                    <a:pt x="59" y="3"/>
                  </a:lnTo>
                  <a:lnTo>
                    <a:pt x="59" y="6"/>
                  </a:lnTo>
                  <a:lnTo>
                    <a:pt x="58" y="10"/>
                  </a:lnTo>
                  <a:lnTo>
                    <a:pt x="57" y="13"/>
                  </a:lnTo>
                  <a:lnTo>
                    <a:pt x="51" y="15"/>
                  </a:lnTo>
                  <a:lnTo>
                    <a:pt x="46" y="18"/>
                  </a:lnTo>
                  <a:lnTo>
                    <a:pt x="43" y="19"/>
                  </a:lnTo>
                  <a:lnTo>
                    <a:pt x="39" y="20"/>
                  </a:lnTo>
                  <a:lnTo>
                    <a:pt x="35" y="21"/>
                  </a:lnTo>
                  <a:lnTo>
                    <a:pt x="30" y="22"/>
                  </a:lnTo>
                  <a:lnTo>
                    <a:pt x="24" y="23"/>
                  </a:lnTo>
                  <a:lnTo>
                    <a:pt x="17" y="24"/>
                  </a:lnTo>
                  <a:lnTo>
                    <a:pt x="22" y="24"/>
                  </a:lnTo>
                  <a:lnTo>
                    <a:pt x="28" y="24"/>
                  </a:lnTo>
                  <a:lnTo>
                    <a:pt x="32" y="24"/>
                  </a:lnTo>
                  <a:lnTo>
                    <a:pt x="38" y="24"/>
                  </a:lnTo>
                  <a:lnTo>
                    <a:pt x="43" y="24"/>
                  </a:lnTo>
                  <a:lnTo>
                    <a:pt x="47" y="24"/>
                  </a:lnTo>
                  <a:lnTo>
                    <a:pt x="53" y="24"/>
                  </a:lnTo>
                  <a:lnTo>
                    <a:pt x="58" y="24"/>
                  </a:lnTo>
                  <a:lnTo>
                    <a:pt x="58" y="27"/>
                  </a:lnTo>
                  <a:lnTo>
                    <a:pt x="58" y="29"/>
                  </a:lnTo>
                  <a:lnTo>
                    <a:pt x="57" y="33"/>
                  </a:lnTo>
                  <a:lnTo>
                    <a:pt x="57" y="35"/>
                  </a:lnTo>
                  <a:lnTo>
                    <a:pt x="38" y="38"/>
                  </a:lnTo>
                  <a:lnTo>
                    <a:pt x="29" y="41"/>
                  </a:lnTo>
                  <a:lnTo>
                    <a:pt x="26" y="42"/>
                  </a:lnTo>
                  <a:lnTo>
                    <a:pt x="23" y="43"/>
                  </a:lnTo>
                  <a:lnTo>
                    <a:pt x="29" y="44"/>
                  </a:lnTo>
                  <a:lnTo>
                    <a:pt x="37" y="45"/>
                  </a:lnTo>
                  <a:lnTo>
                    <a:pt x="47" y="45"/>
                  </a:lnTo>
                  <a:lnTo>
                    <a:pt x="57" y="45"/>
                  </a:lnTo>
                  <a:lnTo>
                    <a:pt x="55" y="49"/>
                  </a:lnTo>
                  <a:lnTo>
                    <a:pt x="55" y="52"/>
                  </a:lnTo>
                  <a:lnTo>
                    <a:pt x="55" y="56"/>
                  </a:lnTo>
                  <a:lnTo>
                    <a:pt x="54" y="58"/>
                  </a:lnTo>
                  <a:lnTo>
                    <a:pt x="46" y="59"/>
                  </a:lnTo>
                  <a:lnTo>
                    <a:pt x="38" y="59"/>
                  </a:lnTo>
                  <a:lnTo>
                    <a:pt x="29" y="60"/>
                  </a:lnTo>
                  <a:lnTo>
                    <a:pt x="21" y="61"/>
                  </a:lnTo>
                  <a:lnTo>
                    <a:pt x="22" y="63"/>
                  </a:lnTo>
                  <a:lnTo>
                    <a:pt x="22" y="65"/>
                  </a:lnTo>
                  <a:lnTo>
                    <a:pt x="22" y="66"/>
                  </a:lnTo>
                  <a:lnTo>
                    <a:pt x="23" y="68"/>
                  </a:lnTo>
                  <a:lnTo>
                    <a:pt x="31" y="68"/>
                  </a:lnTo>
                  <a:lnTo>
                    <a:pt x="39" y="68"/>
                  </a:lnTo>
                  <a:lnTo>
                    <a:pt x="46" y="68"/>
                  </a:lnTo>
                  <a:lnTo>
                    <a:pt x="54" y="69"/>
                  </a:lnTo>
                  <a:lnTo>
                    <a:pt x="53" y="72"/>
                  </a:lnTo>
                  <a:lnTo>
                    <a:pt x="53" y="74"/>
                  </a:lnTo>
                  <a:lnTo>
                    <a:pt x="53" y="77"/>
                  </a:lnTo>
                  <a:lnTo>
                    <a:pt x="52" y="80"/>
                  </a:lnTo>
                  <a:lnTo>
                    <a:pt x="46" y="80"/>
                  </a:lnTo>
                  <a:lnTo>
                    <a:pt x="39" y="81"/>
                  </a:lnTo>
                  <a:lnTo>
                    <a:pt x="32" y="81"/>
                  </a:lnTo>
                  <a:lnTo>
                    <a:pt x="27" y="82"/>
                  </a:lnTo>
                  <a:lnTo>
                    <a:pt x="26" y="83"/>
                  </a:lnTo>
                  <a:lnTo>
                    <a:pt x="26" y="84"/>
                  </a:lnTo>
                  <a:lnTo>
                    <a:pt x="26" y="87"/>
                  </a:lnTo>
                  <a:lnTo>
                    <a:pt x="26" y="88"/>
                  </a:lnTo>
                  <a:lnTo>
                    <a:pt x="32" y="89"/>
                  </a:lnTo>
                  <a:lnTo>
                    <a:pt x="39" y="89"/>
                  </a:lnTo>
                  <a:lnTo>
                    <a:pt x="46" y="89"/>
                  </a:lnTo>
                  <a:lnTo>
                    <a:pt x="53" y="90"/>
                  </a:lnTo>
                  <a:lnTo>
                    <a:pt x="53" y="92"/>
                  </a:lnTo>
                  <a:lnTo>
                    <a:pt x="53" y="94"/>
                  </a:lnTo>
                  <a:lnTo>
                    <a:pt x="52" y="96"/>
                  </a:lnTo>
                  <a:lnTo>
                    <a:pt x="52" y="98"/>
                  </a:lnTo>
                  <a:lnTo>
                    <a:pt x="46" y="99"/>
                  </a:lnTo>
                  <a:lnTo>
                    <a:pt x="41" y="101"/>
                  </a:lnTo>
                  <a:lnTo>
                    <a:pt x="35" y="102"/>
                  </a:lnTo>
                  <a:lnTo>
                    <a:pt x="29" y="103"/>
                  </a:lnTo>
                  <a:lnTo>
                    <a:pt x="30" y="104"/>
                  </a:lnTo>
                  <a:lnTo>
                    <a:pt x="30" y="105"/>
                  </a:lnTo>
                  <a:lnTo>
                    <a:pt x="30" y="107"/>
                  </a:lnTo>
                  <a:lnTo>
                    <a:pt x="31" y="109"/>
                  </a:lnTo>
                  <a:lnTo>
                    <a:pt x="37" y="109"/>
                  </a:lnTo>
                  <a:lnTo>
                    <a:pt x="42" y="109"/>
                  </a:lnTo>
                  <a:lnTo>
                    <a:pt x="47" y="110"/>
                  </a:lnTo>
                  <a:lnTo>
                    <a:pt x="52" y="110"/>
                  </a:lnTo>
                  <a:lnTo>
                    <a:pt x="52" y="112"/>
                  </a:lnTo>
                  <a:lnTo>
                    <a:pt x="52" y="114"/>
                  </a:lnTo>
                  <a:lnTo>
                    <a:pt x="51" y="118"/>
                  </a:lnTo>
                  <a:lnTo>
                    <a:pt x="51" y="120"/>
                  </a:lnTo>
                  <a:lnTo>
                    <a:pt x="46" y="121"/>
                  </a:lnTo>
                  <a:lnTo>
                    <a:pt x="43" y="121"/>
                  </a:lnTo>
                  <a:lnTo>
                    <a:pt x="39" y="121"/>
                  </a:lnTo>
                  <a:lnTo>
                    <a:pt x="35" y="122"/>
                  </a:lnTo>
                  <a:lnTo>
                    <a:pt x="32" y="128"/>
                  </a:lnTo>
                  <a:lnTo>
                    <a:pt x="36" y="130"/>
                  </a:lnTo>
                  <a:lnTo>
                    <a:pt x="42" y="132"/>
                  </a:lnTo>
                  <a:lnTo>
                    <a:pt x="51" y="133"/>
                  </a:lnTo>
                  <a:lnTo>
                    <a:pt x="51" y="137"/>
                  </a:lnTo>
                  <a:lnTo>
                    <a:pt x="46" y="141"/>
                  </a:lnTo>
                  <a:lnTo>
                    <a:pt x="42" y="142"/>
                  </a:lnTo>
                  <a:lnTo>
                    <a:pt x="38" y="143"/>
                  </a:lnTo>
                  <a:lnTo>
                    <a:pt x="37" y="144"/>
                  </a:lnTo>
                  <a:lnTo>
                    <a:pt x="37" y="145"/>
                  </a:lnTo>
                  <a:lnTo>
                    <a:pt x="37" y="148"/>
                  </a:lnTo>
                  <a:lnTo>
                    <a:pt x="37" y="149"/>
                  </a:lnTo>
                  <a:lnTo>
                    <a:pt x="44" y="150"/>
                  </a:lnTo>
                  <a:lnTo>
                    <a:pt x="47" y="150"/>
                  </a:lnTo>
                  <a:lnTo>
                    <a:pt x="50" y="150"/>
                  </a:lnTo>
                  <a:lnTo>
                    <a:pt x="51" y="151"/>
                  </a:lnTo>
                  <a:lnTo>
                    <a:pt x="50" y="152"/>
                  </a:lnTo>
                  <a:lnTo>
                    <a:pt x="47" y="154"/>
                  </a:lnTo>
                  <a:lnTo>
                    <a:pt x="45" y="155"/>
                  </a:lnTo>
                  <a:lnTo>
                    <a:pt x="39" y="157"/>
                  </a:lnTo>
                  <a:lnTo>
                    <a:pt x="38" y="158"/>
                  </a:lnTo>
                  <a:lnTo>
                    <a:pt x="38" y="159"/>
                  </a:lnTo>
                  <a:lnTo>
                    <a:pt x="38" y="162"/>
                  </a:lnTo>
                  <a:lnTo>
                    <a:pt x="38" y="163"/>
                  </a:lnTo>
                  <a:lnTo>
                    <a:pt x="41" y="164"/>
                  </a:lnTo>
                  <a:lnTo>
                    <a:pt x="44" y="164"/>
                  </a:lnTo>
                  <a:lnTo>
                    <a:pt x="46" y="165"/>
                  </a:lnTo>
                  <a:lnTo>
                    <a:pt x="49" y="166"/>
                  </a:lnTo>
                  <a:lnTo>
                    <a:pt x="47" y="170"/>
                  </a:lnTo>
                  <a:lnTo>
                    <a:pt x="47" y="172"/>
                  </a:lnTo>
                  <a:lnTo>
                    <a:pt x="47" y="175"/>
                  </a:lnTo>
                  <a:lnTo>
                    <a:pt x="46" y="179"/>
                  </a:lnTo>
                  <a:lnTo>
                    <a:pt x="44" y="179"/>
                  </a:lnTo>
                  <a:lnTo>
                    <a:pt x="43" y="180"/>
                  </a:lnTo>
                  <a:lnTo>
                    <a:pt x="41" y="180"/>
                  </a:lnTo>
                  <a:lnTo>
                    <a:pt x="38" y="181"/>
                  </a:lnTo>
                  <a:lnTo>
                    <a:pt x="37" y="183"/>
                  </a:lnTo>
                  <a:lnTo>
                    <a:pt x="37" y="185"/>
                  </a:lnTo>
                  <a:lnTo>
                    <a:pt x="37" y="187"/>
                  </a:lnTo>
                  <a:lnTo>
                    <a:pt x="37" y="189"/>
                  </a:lnTo>
                  <a:lnTo>
                    <a:pt x="42" y="190"/>
                  </a:lnTo>
                  <a:lnTo>
                    <a:pt x="44" y="190"/>
                  </a:lnTo>
                  <a:lnTo>
                    <a:pt x="45" y="192"/>
                  </a:lnTo>
                  <a:lnTo>
                    <a:pt x="46" y="193"/>
                  </a:lnTo>
                  <a:lnTo>
                    <a:pt x="44" y="195"/>
                  </a:lnTo>
                  <a:lnTo>
                    <a:pt x="43" y="195"/>
                  </a:lnTo>
                  <a:lnTo>
                    <a:pt x="39" y="196"/>
                  </a:lnTo>
                  <a:lnTo>
                    <a:pt x="35" y="195"/>
                  </a:lnTo>
                  <a:lnTo>
                    <a:pt x="36" y="195"/>
                  </a:lnTo>
                  <a:lnTo>
                    <a:pt x="36" y="196"/>
                  </a:lnTo>
                  <a:lnTo>
                    <a:pt x="36" y="197"/>
                  </a:lnTo>
                  <a:lnTo>
                    <a:pt x="37" y="198"/>
                  </a:lnTo>
                  <a:lnTo>
                    <a:pt x="35" y="202"/>
                  </a:lnTo>
                  <a:lnTo>
                    <a:pt x="34" y="203"/>
                  </a:lnTo>
                  <a:lnTo>
                    <a:pt x="31" y="204"/>
                  </a:lnTo>
                  <a:lnTo>
                    <a:pt x="29" y="204"/>
                  </a:lnTo>
                  <a:lnTo>
                    <a:pt x="29" y="204"/>
                  </a:lnTo>
                  <a:lnTo>
                    <a:pt x="29" y="204"/>
                  </a:lnTo>
                  <a:close/>
                </a:path>
              </a:pathLst>
            </a:custGeom>
            <a:solidFill>
              <a:srgbClr val="663333"/>
            </a:solidFill>
            <a:ln w="9525">
              <a:noFill/>
              <a:round/>
              <a:headEnd/>
              <a:tailEnd/>
            </a:ln>
          </p:spPr>
          <p:txBody>
            <a:bodyPr/>
            <a:lstStyle/>
            <a:p>
              <a:endParaRPr lang="en-US" dirty="0"/>
            </a:p>
          </p:txBody>
        </p:sp>
        <p:sp>
          <p:nvSpPr>
            <p:cNvPr id="9" name="Freeform 33"/>
            <p:cNvSpPr>
              <a:spLocks/>
            </p:cNvSpPr>
            <p:nvPr/>
          </p:nvSpPr>
          <p:spPr bwMode="auto">
            <a:xfrm>
              <a:off x="987" y="1974"/>
              <a:ext cx="384" cy="302"/>
            </a:xfrm>
            <a:custGeom>
              <a:avLst/>
              <a:gdLst/>
              <a:ahLst/>
              <a:cxnLst>
                <a:cxn ang="0">
                  <a:pos x="640" y="543"/>
                </a:cxn>
                <a:cxn ang="0">
                  <a:pos x="506" y="472"/>
                </a:cxn>
                <a:cxn ang="0">
                  <a:pos x="344" y="448"/>
                </a:cxn>
                <a:cxn ang="0">
                  <a:pos x="188" y="378"/>
                </a:cxn>
                <a:cxn ang="0">
                  <a:pos x="25" y="359"/>
                </a:cxn>
                <a:cxn ang="0">
                  <a:pos x="41" y="302"/>
                </a:cxn>
                <a:cxn ang="0">
                  <a:pos x="180" y="321"/>
                </a:cxn>
                <a:cxn ang="0">
                  <a:pos x="189" y="282"/>
                </a:cxn>
                <a:cxn ang="0">
                  <a:pos x="78" y="217"/>
                </a:cxn>
                <a:cxn ang="0">
                  <a:pos x="203" y="232"/>
                </a:cxn>
                <a:cxn ang="0">
                  <a:pos x="319" y="298"/>
                </a:cxn>
                <a:cxn ang="0">
                  <a:pos x="337" y="287"/>
                </a:cxn>
                <a:cxn ang="0">
                  <a:pos x="379" y="289"/>
                </a:cxn>
                <a:cxn ang="0">
                  <a:pos x="342" y="267"/>
                </a:cxn>
                <a:cxn ang="0">
                  <a:pos x="374" y="262"/>
                </a:cxn>
                <a:cxn ang="0">
                  <a:pos x="374" y="244"/>
                </a:cxn>
                <a:cxn ang="0">
                  <a:pos x="353" y="223"/>
                </a:cxn>
                <a:cxn ang="0">
                  <a:pos x="389" y="218"/>
                </a:cxn>
                <a:cxn ang="0">
                  <a:pos x="374" y="207"/>
                </a:cxn>
                <a:cxn ang="0">
                  <a:pos x="364" y="185"/>
                </a:cxn>
                <a:cxn ang="0">
                  <a:pos x="392" y="184"/>
                </a:cxn>
                <a:cxn ang="0">
                  <a:pos x="360" y="153"/>
                </a:cxn>
                <a:cxn ang="0">
                  <a:pos x="404" y="155"/>
                </a:cxn>
                <a:cxn ang="0">
                  <a:pos x="369" y="138"/>
                </a:cxn>
                <a:cxn ang="0">
                  <a:pos x="399" y="121"/>
                </a:cxn>
                <a:cxn ang="0">
                  <a:pos x="407" y="113"/>
                </a:cxn>
                <a:cxn ang="0">
                  <a:pos x="374" y="81"/>
                </a:cxn>
                <a:cxn ang="0">
                  <a:pos x="386" y="71"/>
                </a:cxn>
                <a:cxn ang="0">
                  <a:pos x="353" y="43"/>
                </a:cxn>
                <a:cxn ang="0">
                  <a:pos x="359" y="37"/>
                </a:cxn>
                <a:cxn ang="0">
                  <a:pos x="352" y="11"/>
                </a:cxn>
                <a:cxn ang="0">
                  <a:pos x="543" y="65"/>
                </a:cxn>
                <a:cxn ang="0">
                  <a:pos x="561" y="85"/>
                </a:cxn>
                <a:cxn ang="0">
                  <a:pos x="585" y="94"/>
                </a:cxn>
                <a:cxn ang="0">
                  <a:pos x="503" y="96"/>
                </a:cxn>
                <a:cxn ang="0">
                  <a:pos x="523" y="123"/>
                </a:cxn>
                <a:cxn ang="0">
                  <a:pos x="509" y="127"/>
                </a:cxn>
                <a:cxn ang="0">
                  <a:pos x="494" y="140"/>
                </a:cxn>
                <a:cxn ang="0">
                  <a:pos x="486" y="143"/>
                </a:cxn>
                <a:cxn ang="0">
                  <a:pos x="489" y="162"/>
                </a:cxn>
                <a:cxn ang="0">
                  <a:pos x="486" y="168"/>
                </a:cxn>
                <a:cxn ang="0">
                  <a:pos x="475" y="187"/>
                </a:cxn>
                <a:cxn ang="0">
                  <a:pos x="483" y="195"/>
                </a:cxn>
                <a:cxn ang="0">
                  <a:pos x="476" y="217"/>
                </a:cxn>
                <a:cxn ang="0">
                  <a:pos x="476" y="223"/>
                </a:cxn>
                <a:cxn ang="0">
                  <a:pos x="470" y="242"/>
                </a:cxn>
                <a:cxn ang="0">
                  <a:pos x="477" y="253"/>
                </a:cxn>
                <a:cxn ang="0">
                  <a:pos x="438" y="269"/>
                </a:cxn>
                <a:cxn ang="0">
                  <a:pos x="478" y="293"/>
                </a:cxn>
                <a:cxn ang="0">
                  <a:pos x="440" y="306"/>
                </a:cxn>
                <a:cxn ang="0">
                  <a:pos x="466" y="328"/>
                </a:cxn>
                <a:cxn ang="0">
                  <a:pos x="468" y="347"/>
                </a:cxn>
                <a:cxn ang="0">
                  <a:pos x="492" y="353"/>
                </a:cxn>
                <a:cxn ang="0">
                  <a:pos x="553" y="351"/>
                </a:cxn>
                <a:cxn ang="0">
                  <a:pos x="706" y="397"/>
                </a:cxn>
                <a:cxn ang="0">
                  <a:pos x="687" y="428"/>
                </a:cxn>
                <a:cxn ang="0">
                  <a:pos x="554" y="399"/>
                </a:cxn>
                <a:cxn ang="0">
                  <a:pos x="542" y="426"/>
                </a:cxn>
                <a:cxn ang="0">
                  <a:pos x="686" y="505"/>
                </a:cxn>
                <a:cxn ang="0">
                  <a:pos x="755" y="594"/>
                </a:cxn>
              </a:cxnLst>
              <a:rect l="0" t="0" r="r" b="b"/>
              <a:pathLst>
                <a:path w="769" h="605">
                  <a:moveTo>
                    <a:pt x="727" y="605"/>
                  </a:moveTo>
                  <a:lnTo>
                    <a:pt x="717" y="598"/>
                  </a:lnTo>
                  <a:lnTo>
                    <a:pt x="711" y="593"/>
                  </a:lnTo>
                  <a:lnTo>
                    <a:pt x="709" y="587"/>
                  </a:lnTo>
                  <a:lnTo>
                    <a:pt x="706" y="579"/>
                  </a:lnTo>
                  <a:lnTo>
                    <a:pt x="693" y="572"/>
                  </a:lnTo>
                  <a:lnTo>
                    <a:pt x="680" y="565"/>
                  </a:lnTo>
                  <a:lnTo>
                    <a:pt x="666" y="557"/>
                  </a:lnTo>
                  <a:lnTo>
                    <a:pt x="653" y="550"/>
                  </a:lnTo>
                  <a:lnTo>
                    <a:pt x="640" y="543"/>
                  </a:lnTo>
                  <a:lnTo>
                    <a:pt x="626" y="536"/>
                  </a:lnTo>
                  <a:lnTo>
                    <a:pt x="613" y="529"/>
                  </a:lnTo>
                  <a:lnTo>
                    <a:pt x="599" y="521"/>
                  </a:lnTo>
                  <a:lnTo>
                    <a:pt x="585" y="514"/>
                  </a:lnTo>
                  <a:lnTo>
                    <a:pt x="573" y="507"/>
                  </a:lnTo>
                  <a:lnTo>
                    <a:pt x="559" y="501"/>
                  </a:lnTo>
                  <a:lnTo>
                    <a:pt x="546" y="494"/>
                  </a:lnTo>
                  <a:lnTo>
                    <a:pt x="532" y="487"/>
                  </a:lnTo>
                  <a:lnTo>
                    <a:pt x="519" y="479"/>
                  </a:lnTo>
                  <a:lnTo>
                    <a:pt x="506" y="472"/>
                  </a:lnTo>
                  <a:lnTo>
                    <a:pt x="492" y="465"/>
                  </a:lnTo>
                  <a:lnTo>
                    <a:pt x="475" y="465"/>
                  </a:lnTo>
                  <a:lnTo>
                    <a:pt x="458" y="464"/>
                  </a:lnTo>
                  <a:lnTo>
                    <a:pt x="440" y="464"/>
                  </a:lnTo>
                  <a:lnTo>
                    <a:pt x="423" y="462"/>
                  </a:lnTo>
                  <a:lnTo>
                    <a:pt x="407" y="460"/>
                  </a:lnTo>
                  <a:lnTo>
                    <a:pt x="391" y="458"/>
                  </a:lnTo>
                  <a:lnTo>
                    <a:pt x="375" y="456"/>
                  </a:lnTo>
                  <a:lnTo>
                    <a:pt x="359" y="451"/>
                  </a:lnTo>
                  <a:lnTo>
                    <a:pt x="344" y="448"/>
                  </a:lnTo>
                  <a:lnTo>
                    <a:pt x="329" y="442"/>
                  </a:lnTo>
                  <a:lnTo>
                    <a:pt x="314" y="436"/>
                  </a:lnTo>
                  <a:lnTo>
                    <a:pt x="300" y="428"/>
                  </a:lnTo>
                  <a:lnTo>
                    <a:pt x="286" y="420"/>
                  </a:lnTo>
                  <a:lnTo>
                    <a:pt x="273" y="409"/>
                  </a:lnTo>
                  <a:lnTo>
                    <a:pt x="261" y="399"/>
                  </a:lnTo>
                  <a:lnTo>
                    <a:pt x="249" y="386"/>
                  </a:lnTo>
                  <a:lnTo>
                    <a:pt x="228" y="384"/>
                  </a:lnTo>
                  <a:lnTo>
                    <a:pt x="208" y="381"/>
                  </a:lnTo>
                  <a:lnTo>
                    <a:pt x="188" y="378"/>
                  </a:lnTo>
                  <a:lnTo>
                    <a:pt x="167" y="376"/>
                  </a:lnTo>
                  <a:lnTo>
                    <a:pt x="148" y="374"/>
                  </a:lnTo>
                  <a:lnTo>
                    <a:pt x="129" y="371"/>
                  </a:lnTo>
                  <a:lnTo>
                    <a:pt x="111" y="369"/>
                  </a:lnTo>
                  <a:lnTo>
                    <a:pt x="94" y="367"/>
                  </a:lnTo>
                  <a:lnTo>
                    <a:pt x="78" y="366"/>
                  </a:lnTo>
                  <a:lnTo>
                    <a:pt x="61" y="363"/>
                  </a:lnTo>
                  <a:lnTo>
                    <a:pt x="48" y="362"/>
                  </a:lnTo>
                  <a:lnTo>
                    <a:pt x="36" y="360"/>
                  </a:lnTo>
                  <a:lnTo>
                    <a:pt x="25" y="359"/>
                  </a:lnTo>
                  <a:lnTo>
                    <a:pt x="15" y="358"/>
                  </a:lnTo>
                  <a:lnTo>
                    <a:pt x="9" y="358"/>
                  </a:lnTo>
                  <a:lnTo>
                    <a:pt x="3" y="356"/>
                  </a:lnTo>
                  <a:lnTo>
                    <a:pt x="2" y="342"/>
                  </a:lnTo>
                  <a:lnTo>
                    <a:pt x="2" y="328"/>
                  </a:lnTo>
                  <a:lnTo>
                    <a:pt x="2" y="314"/>
                  </a:lnTo>
                  <a:lnTo>
                    <a:pt x="0" y="301"/>
                  </a:lnTo>
                  <a:lnTo>
                    <a:pt x="13" y="301"/>
                  </a:lnTo>
                  <a:lnTo>
                    <a:pt x="27" y="301"/>
                  </a:lnTo>
                  <a:lnTo>
                    <a:pt x="41" y="302"/>
                  </a:lnTo>
                  <a:lnTo>
                    <a:pt x="53" y="303"/>
                  </a:lnTo>
                  <a:lnTo>
                    <a:pt x="67" y="306"/>
                  </a:lnTo>
                  <a:lnTo>
                    <a:pt x="81" y="307"/>
                  </a:lnTo>
                  <a:lnTo>
                    <a:pt x="95" y="309"/>
                  </a:lnTo>
                  <a:lnTo>
                    <a:pt x="109" y="312"/>
                  </a:lnTo>
                  <a:lnTo>
                    <a:pt x="123" y="314"/>
                  </a:lnTo>
                  <a:lnTo>
                    <a:pt x="136" y="315"/>
                  </a:lnTo>
                  <a:lnTo>
                    <a:pt x="151" y="317"/>
                  </a:lnTo>
                  <a:lnTo>
                    <a:pt x="165" y="320"/>
                  </a:lnTo>
                  <a:lnTo>
                    <a:pt x="180" y="321"/>
                  </a:lnTo>
                  <a:lnTo>
                    <a:pt x="194" y="322"/>
                  </a:lnTo>
                  <a:lnTo>
                    <a:pt x="209" y="323"/>
                  </a:lnTo>
                  <a:lnTo>
                    <a:pt x="224" y="323"/>
                  </a:lnTo>
                  <a:lnTo>
                    <a:pt x="225" y="320"/>
                  </a:lnTo>
                  <a:lnTo>
                    <a:pt x="226" y="317"/>
                  </a:lnTo>
                  <a:lnTo>
                    <a:pt x="227" y="314"/>
                  </a:lnTo>
                  <a:lnTo>
                    <a:pt x="228" y="312"/>
                  </a:lnTo>
                  <a:lnTo>
                    <a:pt x="217" y="302"/>
                  </a:lnTo>
                  <a:lnTo>
                    <a:pt x="203" y="292"/>
                  </a:lnTo>
                  <a:lnTo>
                    <a:pt x="189" y="282"/>
                  </a:lnTo>
                  <a:lnTo>
                    <a:pt x="174" y="271"/>
                  </a:lnTo>
                  <a:lnTo>
                    <a:pt x="159" y="262"/>
                  </a:lnTo>
                  <a:lnTo>
                    <a:pt x="146" y="253"/>
                  </a:lnTo>
                  <a:lnTo>
                    <a:pt x="133" y="247"/>
                  </a:lnTo>
                  <a:lnTo>
                    <a:pt x="121" y="242"/>
                  </a:lnTo>
                  <a:lnTo>
                    <a:pt x="105" y="252"/>
                  </a:lnTo>
                  <a:lnTo>
                    <a:pt x="91" y="252"/>
                  </a:lnTo>
                  <a:lnTo>
                    <a:pt x="82" y="244"/>
                  </a:lnTo>
                  <a:lnTo>
                    <a:pt x="78" y="232"/>
                  </a:lnTo>
                  <a:lnTo>
                    <a:pt x="78" y="217"/>
                  </a:lnTo>
                  <a:lnTo>
                    <a:pt x="85" y="203"/>
                  </a:lnTo>
                  <a:lnTo>
                    <a:pt x="97" y="192"/>
                  </a:lnTo>
                  <a:lnTo>
                    <a:pt x="118" y="186"/>
                  </a:lnTo>
                  <a:lnTo>
                    <a:pt x="129" y="192"/>
                  </a:lnTo>
                  <a:lnTo>
                    <a:pt x="141" y="197"/>
                  </a:lnTo>
                  <a:lnTo>
                    <a:pt x="154" y="203"/>
                  </a:lnTo>
                  <a:lnTo>
                    <a:pt x="165" y="210"/>
                  </a:lnTo>
                  <a:lnTo>
                    <a:pt x="178" y="217"/>
                  </a:lnTo>
                  <a:lnTo>
                    <a:pt x="190" y="224"/>
                  </a:lnTo>
                  <a:lnTo>
                    <a:pt x="203" y="232"/>
                  </a:lnTo>
                  <a:lnTo>
                    <a:pt x="216" y="240"/>
                  </a:lnTo>
                  <a:lnTo>
                    <a:pt x="226" y="244"/>
                  </a:lnTo>
                  <a:lnTo>
                    <a:pt x="239" y="249"/>
                  </a:lnTo>
                  <a:lnTo>
                    <a:pt x="254" y="256"/>
                  </a:lnTo>
                  <a:lnTo>
                    <a:pt x="270" y="263"/>
                  </a:lnTo>
                  <a:lnTo>
                    <a:pt x="284" y="271"/>
                  </a:lnTo>
                  <a:lnTo>
                    <a:pt x="298" y="279"/>
                  </a:lnTo>
                  <a:lnTo>
                    <a:pt x="308" y="287"/>
                  </a:lnTo>
                  <a:lnTo>
                    <a:pt x="314" y="295"/>
                  </a:lnTo>
                  <a:lnTo>
                    <a:pt x="319" y="298"/>
                  </a:lnTo>
                  <a:lnTo>
                    <a:pt x="329" y="302"/>
                  </a:lnTo>
                  <a:lnTo>
                    <a:pt x="339" y="306"/>
                  </a:lnTo>
                  <a:lnTo>
                    <a:pt x="346" y="303"/>
                  </a:lnTo>
                  <a:lnTo>
                    <a:pt x="344" y="301"/>
                  </a:lnTo>
                  <a:lnTo>
                    <a:pt x="341" y="299"/>
                  </a:lnTo>
                  <a:lnTo>
                    <a:pt x="338" y="298"/>
                  </a:lnTo>
                  <a:lnTo>
                    <a:pt x="336" y="295"/>
                  </a:lnTo>
                  <a:lnTo>
                    <a:pt x="336" y="291"/>
                  </a:lnTo>
                  <a:lnTo>
                    <a:pt x="336" y="289"/>
                  </a:lnTo>
                  <a:lnTo>
                    <a:pt x="337" y="287"/>
                  </a:lnTo>
                  <a:lnTo>
                    <a:pt x="338" y="285"/>
                  </a:lnTo>
                  <a:lnTo>
                    <a:pt x="342" y="286"/>
                  </a:lnTo>
                  <a:lnTo>
                    <a:pt x="348" y="287"/>
                  </a:lnTo>
                  <a:lnTo>
                    <a:pt x="353" y="289"/>
                  </a:lnTo>
                  <a:lnTo>
                    <a:pt x="359" y="289"/>
                  </a:lnTo>
                  <a:lnTo>
                    <a:pt x="364" y="290"/>
                  </a:lnTo>
                  <a:lnTo>
                    <a:pt x="369" y="290"/>
                  </a:lnTo>
                  <a:lnTo>
                    <a:pt x="376" y="290"/>
                  </a:lnTo>
                  <a:lnTo>
                    <a:pt x="382" y="290"/>
                  </a:lnTo>
                  <a:lnTo>
                    <a:pt x="379" y="289"/>
                  </a:lnTo>
                  <a:lnTo>
                    <a:pt x="377" y="287"/>
                  </a:lnTo>
                  <a:lnTo>
                    <a:pt x="374" y="286"/>
                  </a:lnTo>
                  <a:lnTo>
                    <a:pt x="371" y="285"/>
                  </a:lnTo>
                  <a:lnTo>
                    <a:pt x="367" y="284"/>
                  </a:lnTo>
                  <a:lnTo>
                    <a:pt x="361" y="282"/>
                  </a:lnTo>
                  <a:lnTo>
                    <a:pt x="354" y="279"/>
                  </a:lnTo>
                  <a:lnTo>
                    <a:pt x="344" y="277"/>
                  </a:lnTo>
                  <a:lnTo>
                    <a:pt x="344" y="274"/>
                  </a:lnTo>
                  <a:lnTo>
                    <a:pt x="344" y="270"/>
                  </a:lnTo>
                  <a:lnTo>
                    <a:pt x="342" y="267"/>
                  </a:lnTo>
                  <a:lnTo>
                    <a:pt x="342" y="263"/>
                  </a:lnTo>
                  <a:lnTo>
                    <a:pt x="346" y="263"/>
                  </a:lnTo>
                  <a:lnTo>
                    <a:pt x="351" y="263"/>
                  </a:lnTo>
                  <a:lnTo>
                    <a:pt x="354" y="263"/>
                  </a:lnTo>
                  <a:lnTo>
                    <a:pt x="359" y="264"/>
                  </a:lnTo>
                  <a:lnTo>
                    <a:pt x="363" y="264"/>
                  </a:lnTo>
                  <a:lnTo>
                    <a:pt x="368" y="265"/>
                  </a:lnTo>
                  <a:lnTo>
                    <a:pt x="372" y="265"/>
                  </a:lnTo>
                  <a:lnTo>
                    <a:pt x="377" y="265"/>
                  </a:lnTo>
                  <a:lnTo>
                    <a:pt x="374" y="262"/>
                  </a:lnTo>
                  <a:lnTo>
                    <a:pt x="369" y="260"/>
                  </a:lnTo>
                  <a:lnTo>
                    <a:pt x="362" y="256"/>
                  </a:lnTo>
                  <a:lnTo>
                    <a:pt x="348" y="252"/>
                  </a:lnTo>
                  <a:lnTo>
                    <a:pt x="348" y="248"/>
                  </a:lnTo>
                  <a:lnTo>
                    <a:pt x="348" y="245"/>
                  </a:lnTo>
                  <a:lnTo>
                    <a:pt x="348" y="241"/>
                  </a:lnTo>
                  <a:lnTo>
                    <a:pt x="348" y="238"/>
                  </a:lnTo>
                  <a:lnTo>
                    <a:pt x="355" y="239"/>
                  </a:lnTo>
                  <a:lnTo>
                    <a:pt x="364" y="241"/>
                  </a:lnTo>
                  <a:lnTo>
                    <a:pt x="374" y="244"/>
                  </a:lnTo>
                  <a:lnTo>
                    <a:pt x="382" y="244"/>
                  </a:lnTo>
                  <a:lnTo>
                    <a:pt x="382" y="241"/>
                  </a:lnTo>
                  <a:lnTo>
                    <a:pt x="382" y="240"/>
                  </a:lnTo>
                  <a:lnTo>
                    <a:pt x="382" y="238"/>
                  </a:lnTo>
                  <a:lnTo>
                    <a:pt x="382" y="237"/>
                  </a:lnTo>
                  <a:lnTo>
                    <a:pt x="375" y="234"/>
                  </a:lnTo>
                  <a:lnTo>
                    <a:pt x="368" y="231"/>
                  </a:lnTo>
                  <a:lnTo>
                    <a:pt x="361" y="229"/>
                  </a:lnTo>
                  <a:lnTo>
                    <a:pt x="354" y="226"/>
                  </a:lnTo>
                  <a:lnTo>
                    <a:pt x="353" y="223"/>
                  </a:lnTo>
                  <a:lnTo>
                    <a:pt x="353" y="219"/>
                  </a:lnTo>
                  <a:lnTo>
                    <a:pt x="353" y="216"/>
                  </a:lnTo>
                  <a:lnTo>
                    <a:pt x="352" y="212"/>
                  </a:lnTo>
                  <a:lnTo>
                    <a:pt x="362" y="215"/>
                  </a:lnTo>
                  <a:lnTo>
                    <a:pt x="370" y="216"/>
                  </a:lnTo>
                  <a:lnTo>
                    <a:pt x="376" y="217"/>
                  </a:lnTo>
                  <a:lnTo>
                    <a:pt x="380" y="218"/>
                  </a:lnTo>
                  <a:lnTo>
                    <a:pt x="384" y="218"/>
                  </a:lnTo>
                  <a:lnTo>
                    <a:pt x="386" y="218"/>
                  </a:lnTo>
                  <a:lnTo>
                    <a:pt x="389" y="218"/>
                  </a:lnTo>
                  <a:lnTo>
                    <a:pt x="392" y="218"/>
                  </a:lnTo>
                  <a:lnTo>
                    <a:pt x="392" y="217"/>
                  </a:lnTo>
                  <a:lnTo>
                    <a:pt x="392" y="215"/>
                  </a:lnTo>
                  <a:lnTo>
                    <a:pt x="392" y="214"/>
                  </a:lnTo>
                  <a:lnTo>
                    <a:pt x="393" y="212"/>
                  </a:lnTo>
                  <a:lnTo>
                    <a:pt x="387" y="211"/>
                  </a:lnTo>
                  <a:lnTo>
                    <a:pt x="384" y="210"/>
                  </a:lnTo>
                  <a:lnTo>
                    <a:pt x="380" y="209"/>
                  </a:lnTo>
                  <a:lnTo>
                    <a:pt x="377" y="208"/>
                  </a:lnTo>
                  <a:lnTo>
                    <a:pt x="374" y="207"/>
                  </a:lnTo>
                  <a:lnTo>
                    <a:pt x="369" y="206"/>
                  </a:lnTo>
                  <a:lnTo>
                    <a:pt x="364" y="203"/>
                  </a:lnTo>
                  <a:lnTo>
                    <a:pt x="357" y="201"/>
                  </a:lnTo>
                  <a:lnTo>
                    <a:pt x="356" y="196"/>
                  </a:lnTo>
                  <a:lnTo>
                    <a:pt x="356" y="192"/>
                  </a:lnTo>
                  <a:lnTo>
                    <a:pt x="356" y="188"/>
                  </a:lnTo>
                  <a:lnTo>
                    <a:pt x="355" y="184"/>
                  </a:lnTo>
                  <a:lnTo>
                    <a:pt x="359" y="184"/>
                  </a:lnTo>
                  <a:lnTo>
                    <a:pt x="361" y="184"/>
                  </a:lnTo>
                  <a:lnTo>
                    <a:pt x="364" y="185"/>
                  </a:lnTo>
                  <a:lnTo>
                    <a:pt x="368" y="186"/>
                  </a:lnTo>
                  <a:lnTo>
                    <a:pt x="371" y="187"/>
                  </a:lnTo>
                  <a:lnTo>
                    <a:pt x="377" y="188"/>
                  </a:lnTo>
                  <a:lnTo>
                    <a:pt x="385" y="189"/>
                  </a:lnTo>
                  <a:lnTo>
                    <a:pt x="394" y="192"/>
                  </a:lnTo>
                  <a:lnTo>
                    <a:pt x="395" y="189"/>
                  </a:lnTo>
                  <a:lnTo>
                    <a:pt x="395" y="188"/>
                  </a:lnTo>
                  <a:lnTo>
                    <a:pt x="395" y="186"/>
                  </a:lnTo>
                  <a:lnTo>
                    <a:pt x="397" y="185"/>
                  </a:lnTo>
                  <a:lnTo>
                    <a:pt x="392" y="184"/>
                  </a:lnTo>
                  <a:lnTo>
                    <a:pt x="387" y="183"/>
                  </a:lnTo>
                  <a:lnTo>
                    <a:pt x="384" y="180"/>
                  </a:lnTo>
                  <a:lnTo>
                    <a:pt x="379" y="179"/>
                  </a:lnTo>
                  <a:lnTo>
                    <a:pt x="375" y="178"/>
                  </a:lnTo>
                  <a:lnTo>
                    <a:pt x="370" y="176"/>
                  </a:lnTo>
                  <a:lnTo>
                    <a:pt x="365" y="174"/>
                  </a:lnTo>
                  <a:lnTo>
                    <a:pt x="361" y="173"/>
                  </a:lnTo>
                  <a:lnTo>
                    <a:pt x="361" y="166"/>
                  </a:lnTo>
                  <a:lnTo>
                    <a:pt x="361" y="159"/>
                  </a:lnTo>
                  <a:lnTo>
                    <a:pt x="360" y="153"/>
                  </a:lnTo>
                  <a:lnTo>
                    <a:pt x="360" y="147"/>
                  </a:lnTo>
                  <a:lnTo>
                    <a:pt x="371" y="150"/>
                  </a:lnTo>
                  <a:lnTo>
                    <a:pt x="379" y="153"/>
                  </a:lnTo>
                  <a:lnTo>
                    <a:pt x="386" y="155"/>
                  </a:lnTo>
                  <a:lnTo>
                    <a:pt x="391" y="156"/>
                  </a:lnTo>
                  <a:lnTo>
                    <a:pt x="394" y="157"/>
                  </a:lnTo>
                  <a:lnTo>
                    <a:pt x="397" y="157"/>
                  </a:lnTo>
                  <a:lnTo>
                    <a:pt x="400" y="157"/>
                  </a:lnTo>
                  <a:lnTo>
                    <a:pt x="402" y="157"/>
                  </a:lnTo>
                  <a:lnTo>
                    <a:pt x="404" y="155"/>
                  </a:lnTo>
                  <a:lnTo>
                    <a:pt x="405" y="154"/>
                  </a:lnTo>
                  <a:lnTo>
                    <a:pt x="404" y="153"/>
                  </a:lnTo>
                  <a:lnTo>
                    <a:pt x="402" y="151"/>
                  </a:lnTo>
                  <a:lnTo>
                    <a:pt x="398" y="149"/>
                  </a:lnTo>
                  <a:lnTo>
                    <a:pt x="393" y="147"/>
                  </a:lnTo>
                  <a:lnTo>
                    <a:pt x="389" y="146"/>
                  </a:lnTo>
                  <a:lnTo>
                    <a:pt x="384" y="143"/>
                  </a:lnTo>
                  <a:lnTo>
                    <a:pt x="378" y="141"/>
                  </a:lnTo>
                  <a:lnTo>
                    <a:pt x="374" y="140"/>
                  </a:lnTo>
                  <a:lnTo>
                    <a:pt x="369" y="138"/>
                  </a:lnTo>
                  <a:lnTo>
                    <a:pt x="364" y="135"/>
                  </a:lnTo>
                  <a:lnTo>
                    <a:pt x="364" y="130"/>
                  </a:lnTo>
                  <a:lnTo>
                    <a:pt x="364" y="123"/>
                  </a:lnTo>
                  <a:lnTo>
                    <a:pt x="364" y="117"/>
                  </a:lnTo>
                  <a:lnTo>
                    <a:pt x="364" y="111"/>
                  </a:lnTo>
                  <a:lnTo>
                    <a:pt x="376" y="115"/>
                  </a:lnTo>
                  <a:lnTo>
                    <a:pt x="384" y="118"/>
                  </a:lnTo>
                  <a:lnTo>
                    <a:pt x="391" y="120"/>
                  </a:lnTo>
                  <a:lnTo>
                    <a:pt x="395" y="121"/>
                  </a:lnTo>
                  <a:lnTo>
                    <a:pt x="399" y="121"/>
                  </a:lnTo>
                  <a:lnTo>
                    <a:pt x="401" y="123"/>
                  </a:lnTo>
                  <a:lnTo>
                    <a:pt x="404" y="123"/>
                  </a:lnTo>
                  <a:lnTo>
                    <a:pt x="406" y="123"/>
                  </a:lnTo>
                  <a:lnTo>
                    <a:pt x="407" y="121"/>
                  </a:lnTo>
                  <a:lnTo>
                    <a:pt x="408" y="119"/>
                  </a:lnTo>
                  <a:lnTo>
                    <a:pt x="409" y="118"/>
                  </a:lnTo>
                  <a:lnTo>
                    <a:pt x="410" y="117"/>
                  </a:lnTo>
                  <a:lnTo>
                    <a:pt x="409" y="116"/>
                  </a:lnTo>
                  <a:lnTo>
                    <a:pt x="408" y="115"/>
                  </a:lnTo>
                  <a:lnTo>
                    <a:pt x="407" y="113"/>
                  </a:lnTo>
                  <a:lnTo>
                    <a:pt x="404" y="112"/>
                  </a:lnTo>
                  <a:lnTo>
                    <a:pt x="399" y="110"/>
                  </a:lnTo>
                  <a:lnTo>
                    <a:pt x="392" y="108"/>
                  </a:lnTo>
                  <a:lnTo>
                    <a:pt x="382" y="104"/>
                  </a:lnTo>
                  <a:lnTo>
                    <a:pt x="369" y="100"/>
                  </a:lnTo>
                  <a:lnTo>
                    <a:pt x="368" y="95"/>
                  </a:lnTo>
                  <a:lnTo>
                    <a:pt x="368" y="89"/>
                  </a:lnTo>
                  <a:lnTo>
                    <a:pt x="368" y="85"/>
                  </a:lnTo>
                  <a:lnTo>
                    <a:pt x="368" y="80"/>
                  </a:lnTo>
                  <a:lnTo>
                    <a:pt x="374" y="81"/>
                  </a:lnTo>
                  <a:lnTo>
                    <a:pt x="379" y="82"/>
                  </a:lnTo>
                  <a:lnTo>
                    <a:pt x="385" y="83"/>
                  </a:lnTo>
                  <a:lnTo>
                    <a:pt x="390" y="85"/>
                  </a:lnTo>
                  <a:lnTo>
                    <a:pt x="394" y="86"/>
                  </a:lnTo>
                  <a:lnTo>
                    <a:pt x="399" y="87"/>
                  </a:lnTo>
                  <a:lnTo>
                    <a:pt x="405" y="88"/>
                  </a:lnTo>
                  <a:lnTo>
                    <a:pt x="410" y="89"/>
                  </a:lnTo>
                  <a:lnTo>
                    <a:pt x="409" y="83"/>
                  </a:lnTo>
                  <a:lnTo>
                    <a:pt x="400" y="78"/>
                  </a:lnTo>
                  <a:lnTo>
                    <a:pt x="386" y="71"/>
                  </a:lnTo>
                  <a:lnTo>
                    <a:pt x="369" y="64"/>
                  </a:lnTo>
                  <a:lnTo>
                    <a:pt x="352" y="56"/>
                  </a:lnTo>
                  <a:lnTo>
                    <a:pt x="336" y="48"/>
                  </a:lnTo>
                  <a:lnTo>
                    <a:pt x="323" y="40"/>
                  </a:lnTo>
                  <a:lnTo>
                    <a:pt x="317" y="32"/>
                  </a:lnTo>
                  <a:lnTo>
                    <a:pt x="324" y="34"/>
                  </a:lnTo>
                  <a:lnTo>
                    <a:pt x="331" y="36"/>
                  </a:lnTo>
                  <a:lnTo>
                    <a:pt x="338" y="38"/>
                  </a:lnTo>
                  <a:lnTo>
                    <a:pt x="346" y="41"/>
                  </a:lnTo>
                  <a:lnTo>
                    <a:pt x="353" y="43"/>
                  </a:lnTo>
                  <a:lnTo>
                    <a:pt x="361" y="45"/>
                  </a:lnTo>
                  <a:lnTo>
                    <a:pt x="369" y="47"/>
                  </a:lnTo>
                  <a:lnTo>
                    <a:pt x="377" y="48"/>
                  </a:lnTo>
                  <a:lnTo>
                    <a:pt x="378" y="47"/>
                  </a:lnTo>
                  <a:lnTo>
                    <a:pt x="378" y="47"/>
                  </a:lnTo>
                  <a:lnTo>
                    <a:pt x="378" y="45"/>
                  </a:lnTo>
                  <a:lnTo>
                    <a:pt x="379" y="45"/>
                  </a:lnTo>
                  <a:lnTo>
                    <a:pt x="371" y="42"/>
                  </a:lnTo>
                  <a:lnTo>
                    <a:pt x="364" y="40"/>
                  </a:lnTo>
                  <a:lnTo>
                    <a:pt x="359" y="37"/>
                  </a:lnTo>
                  <a:lnTo>
                    <a:pt x="353" y="35"/>
                  </a:lnTo>
                  <a:lnTo>
                    <a:pt x="346" y="32"/>
                  </a:lnTo>
                  <a:lnTo>
                    <a:pt x="338" y="28"/>
                  </a:lnTo>
                  <a:lnTo>
                    <a:pt x="327" y="24"/>
                  </a:lnTo>
                  <a:lnTo>
                    <a:pt x="315" y="17"/>
                  </a:lnTo>
                  <a:lnTo>
                    <a:pt x="315" y="12"/>
                  </a:lnTo>
                  <a:lnTo>
                    <a:pt x="315" y="9"/>
                  </a:lnTo>
                  <a:lnTo>
                    <a:pt x="315" y="5"/>
                  </a:lnTo>
                  <a:lnTo>
                    <a:pt x="315" y="0"/>
                  </a:lnTo>
                  <a:lnTo>
                    <a:pt x="352" y="11"/>
                  </a:lnTo>
                  <a:lnTo>
                    <a:pt x="385" y="21"/>
                  </a:lnTo>
                  <a:lnTo>
                    <a:pt x="414" y="29"/>
                  </a:lnTo>
                  <a:lnTo>
                    <a:pt x="438" y="36"/>
                  </a:lnTo>
                  <a:lnTo>
                    <a:pt x="460" y="42"/>
                  </a:lnTo>
                  <a:lnTo>
                    <a:pt x="478" y="48"/>
                  </a:lnTo>
                  <a:lnTo>
                    <a:pt x="494" y="52"/>
                  </a:lnTo>
                  <a:lnTo>
                    <a:pt x="509" y="56"/>
                  </a:lnTo>
                  <a:lnTo>
                    <a:pt x="521" y="59"/>
                  </a:lnTo>
                  <a:lnTo>
                    <a:pt x="532" y="63"/>
                  </a:lnTo>
                  <a:lnTo>
                    <a:pt x="543" y="65"/>
                  </a:lnTo>
                  <a:lnTo>
                    <a:pt x="553" y="67"/>
                  </a:lnTo>
                  <a:lnTo>
                    <a:pt x="564" y="71"/>
                  </a:lnTo>
                  <a:lnTo>
                    <a:pt x="574" y="73"/>
                  </a:lnTo>
                  <a:lnTo>
                    <a:pt x="584" y="75"/>
                  </a:lnTo>
                  <a:lnTo>
                    <a:pt x="597" y="79"/>
                  </a:lnTo>
                  <a:lnTo>
                    <a:pt x="594" y="83"/>
                  </a:lnTo>
                  <a:lnTo>
                    <a:pt x="588" y="86"/>
                  </a:lnTo>
                  <a:lnTo>
                    <a:pt x="580" y="86"/>
                  </a:lnTo>
                  <a:lnTo>
                    <a:pt x="572" y="86"/>
                  </a:lnTo>
                  <a:lnTo>
                    <a:pt x="561" y="85"/>
                  </a:lnTo>
                  <a:lnTo>
                    <a:pt x="553" y="83"/>
                  </a:lnTo>
                  <a:lnTo>
                    <a:pt x="546" y="82"/>
                  </a:lnTo>
                  <a:lnTo>
                    <a:pt x="542" y="82"/>
                  </a:lnTo>
                  <a:lnTo>
                    <a:pt x="549" y="83"/>
                  </a:lnTo>
                  <a:lnTo>
                    <a:pt x="554" y="86"/>
                  </a:lnTo>
                  <a:lnTo>
                    <a:pt x="561" y="87"/>
                  </a:lnTo>
                  <a:lnTo>
                    <a:pt x="567" y="89"/>
                  </a:lnTo>
                  <a:lnTo>
                    <a:pt x="573" y="90"/>
                  </a:lnTo>
                  <a:lnTo>
                    <a:pt x="579" y="93"/>
                  </a:lnTo>
                  <a:lnTo>
                    <a:pt x="585" y="94"/>
                  </a:lnTo>
                  <a:lnTo>
                    <a:pt x="591" y="96"/>
                  </a:lnTo>
                  <a:lnTo>
                    <a:pt x="584" y="100"/>
                  </a:lnTo>
                  <a:lnTo>
                    <a:pt x="573" y="101"/>
                  </a:lnTo>
                  <a:lnTo>
                    <a:pt x="558" y="101"/>
                  </a:lnTo>
                  <a:lnTo>
                    <a:pt x="542" y="100"/>
                  </a:lnTo>
                  <a:lnTo>
                    <a:pt x="524" y="98"/>
                  </a:lnTo>
                  <a:lnTo>
                    <a:pt x="509" y="96"/>
                  </a:lnTo>
                  <a:lnTo>
                    <a:pt x="498" y="95"/>
                  </a:lnTo>
                  <a:lnTo>
                    <a:pt x="490" y="94"/>
                  </a:lnTo>
                  <a:lnTo>
                    <a:pt x="503" y="96"/>
                  </a:lnTo>
                  <a:lnTo>
                    <a:pt x="512" y="98"/>
                  </a:lnTo>
                  <a:lnTo>
                    <a:pt x="519" y="101"/>
                  </a:lnTo>
                  <a:lnTo>
                    <a:pt x="524" y="102"/>
                  </a:lnTo>
                  <a:lnTo>
                    <a:pt x="528" y="103"/>
                  </a:lnTo>
                  <a:lnTo>
                    <a:pt x="532" y="104"/>
                  </a:lnTo>
                  <a:lnTo>
                    <a:pt x="536" y="105"/>
                  </a:lnTo>
                  <a:lnTo>
                    <a:pt x="541" y="108"/>
                  </a:lnTo>
                  <a:lnTo>
                    <a:pt x="537" y="116"/>
                  </a:lnTo>
                  <a:lnTo>
                    <a:pt x="531" y="120"/>
                  </a:lnTo>
                  <a:lnTo>
                    <a:pt x="523" y="123"/>
                  </a:lnTo>
                  <a:lnTo>
                    <a:pt x="514" y="123"/>
                  </a:lnTo>
                  <a:lnTo>
                    <a:pt x="505" y="121"/>
                  </a:lnTo>
                  <a:lnTo>
                    <a:pt x="496" y="120"/>
                  </a:lnTo>
                  <a:lnTo>
                    <a:pt x="488" y="119"/>
                  </a:lnTo>
                  <a:lnTo>
                    <a:pt x="481" y="119"/>
                  </a:lnTo>
                  <a:lnTo>
                    <a:pt x="486" y="120"/>
                  </a:lnTo>
                  <a:lnTo>
                    <a:pt x="492" y="123"/>
                  </a:lnTo>
                  <a:lnTo>
                    <a:pt x="498" y="124"/>
                  </a:lnTo>
                  <a:lnTo>
                    <a:pt x="504" y="125"/>
                  </a:lnTo>
                  <a:lnTo>
                    <a:pt x="509" y="127"/>
                  </a:lnTo>
                  <a:lnTo>
                    <a:pt x="515" y="128"/>
                  </a:lnTo>
                  <a:lnTo>
                    <a:pt x="521" y="131"/>
                  </a:lnTo>
                  <a:lnTo>
                    <a:pt x="527" y="132"/>
                  </a:lnTo>
                  <a:lnTo>
                    <a:pt x="528" y="135"/>
                  </a:lnTo>
                  <a:lnTo>
                    <a:pt x="528" y="138"/>
                  </a:lnTo>
                  <a:lnTo>
                    <a:pt x="527" y="140"/>
                  </a:lnTo>
                  <a:lnTo>
                    <a:pt x="524" y="141"/>
                  </a:lnTo>
                  <a:lnTo>
                    <a:pt x="513" y="141"/>
                  </a:lnTo>
                  <a:lnTo>
                    <a:pt x="503" y="140"/>
                  </a:lnTo>
                  <a:lnTo>
                    <a:pt x="494" y="140"/>
                  </a:lnTo>
                  <a:lnTo>
                    <a:pt x="489" y="139"/>
                  </a:lnTo>
                  <a:lnTo>
                    <a:pt x="483" y="139"/>
                  </a:lnTo>
                  <a:lnTo>
                    <a:pt x="480" y="139"/>
                  </a:lnTo>
                  <a:lnTo>
                    <a:pt x="476" y="139"/>
                  </a:lnTo>
                  <a:lnTo>
                    <a:pt x="473" y="139"/>
                  </a:lnTo>
                  <a:lnTo>
                    <a:pt x="474" y="140"/>
                  </a:lnTo>
                  <a:lnTo>
                    <a:pt x="475" y="140"/>
                  </a:lnTo>
                  <a:lnTo>
                    <a:pt x="477" y="141"/>
                  </a:lnTo>
                  <a:lnTo>
                    <a:pt x="481" y="142"/>
                  </a:lnTo>
                  <a:lnTo>
                    <a:pt x="486" y="143"/>
                  </a:lnTo>
                  <a:lnTo>
                    <a:pt x="494" y="146"/>
                  </a:lnTo>
                  <a:lnTo>
                    <a:pt x="506" y="149"/>
                  </a:lnTo>
                  <a:lnTo>
                    <a:pt x="521" y="153"/>
                  </a:lnTo>
                  <a:lnTo>
                    <a:pt x="520" y="157"/>
                  </a:lnTo>
                  <a:lnTo>
                    <a:pt x="520" y="159"/>
                  </a:lnTo>
                  <a:lnTo>
                    <a:pt x="519" y="161"/>
                  </a:lnTo>
                  <a:lnTo>
                    <a:pt x="518" y="163"/>
                  </a:lnTo>
                  <a:lnTo>
                    <a:pt x="505" y="162"/>
                  </a:lnTo>
                  <a:lnTo>
                    <a:pt x="496" y="162"/>
                  </a:lnTo>
                  <a:lnTo>
                    <a:pt x="489" y="162"/>
                  </a:lnTo>
                  <a:lnTo>
                    <a:pt x="484" y="161"/>
                  </a:lnTo>
                  <a:lnTo>
                    <a:pt x="480" y="161"/>
                  </a:lnTo>
                  <a:lnTo>
                    <a:pt x="476" y="161"/>
                  </a:lnTo>
                  <a:lnTo>
                    <a:pt x="473" y="162"/>
                  </a:lnTo>
                  <a:lnTo>
                    <a:pt x="469" y="162"/>
                  </a:lnTo>
                  <a:lnTo>
                    <a:pt x="473" y="163"/>
                  </a:lnTo>
                  <a:lnTo>
                    <a:pt x="475" y="164"/>
                  </a:lnTo>
                  <a:lnTo>
                    <a:pt x="478" y="165"/>
                  </a:lnTo>
                  <a:lnTo>
                    <a:pt x="482" y="166"/>
                  </a:lnTo>
                  <a:lnTo>
                    <a:pt x="486" y="168"/>
                  </a:lnTo>
                  <a:lnTo>
                    <a:pt x="493" y="169"/>
                  </a:lnTo>
                  <a:lnTo>
                    <a:pt x="503" y="171"/>
                  </a:lnTo>
                  <a:lnTo>
                    <a:pt x="515" y="173"/>
                  </a:lnTo>
                  <a:lnTo>
                    <a:pt x="513" y="181"/>
                  </a:lnTo>
                  <a:lnTo>
                    <a:pt x="512" y="186"/>
                  </a:lnTo>
                  <a:lnTo>
                    <a:pt x="511" y="188"/>
                  </a:lnTo>
                  <a:lnTo>
                    <a:pt x="509" y="189"/>
                  </a:lnTo>
                  <a:lnTo>
                    <a:pt x="494" y="188"/>
                  </a:lnTo>
                  <a:lnTo>
                    <a:pt x="483" y="187"/>
                  </a:lnTo>
                  <a:lnTo>
                    <a:pt x="475" y="187"/>
                  </a:lnTo>
                  <a:lnTo>
                    <a:pt x="468" y="186"/>
                  </a:lnTo>
                  <a:lnTo>
                    <a:pt x="463" y="186"/>
                  </a:lnTo>
                  <a:lnTo>
                    <a:pt x="459" y="186"/>
                  </a:lnTo>
                  <a:lnTo>
                    <a:pt x="454" y="187"/>
                  </a:lnTo>
                  <a:lnTo>
                    <a:pt x="448" y="187"/>
                  </a:lnTo>
                  <a:lnTo>
                    <a:pt x="455" y="188"/>
                  </a:lnTo>
                  <a:lnTo>
                    <a:pt x="462" y="191"/>
                  </a:lnTo>
                  <a:lnTo>
                    <a:pt x="469" y="192"/>
                  </a:lnTo>
                  <a:lnTo>
                    <a:pt x="476" y="194"/>
                  </a:lnTo>
                  <a:lnTo>
                    <a:pt x="483" y="195"/>
                  </a:lnTo>
                  <a:lnTo>
                    <a:pt x="490" y="197"/>
                  </a:lnTo>
                  <a:lnTo>
                    <a:pt x="496" y="199"/>
                  </a:lnTo>
                  <a:lnTo>
                    <a:pt x="503" y="201"/>
                  </a:lnTo>
                  <a:lnTo>
                    <a:pt x="503" y="207"/>
                  </a:lnTo>
                  <a:lnTo>
                    <a:pt x="503" y="210"/>
                  </a:lnTo>
                  <a:lnTo>
                    <a:pt x="501" y="214"/>
                  </a:lnTo>
                  <a:lnTo>
                    <a:pt x="497" y="221"/>
                  </a:lnTo>
                  <a:lnTo>
                    <a:pt x="490" y="219"/>
                  </a:lnTo>
                  <a:lnTo>
                    <a:pt x="483" y="218"/>
                  </a:lnTo>
                  <a:lnTo>
                    <a:pt x="476" y="217"/>
                  </a:lnTo>
                  <a:lnTo>
                    <a:pt x="469" y="216"/>
                  </a:lnTo>
                  <a:lnTo>
                    <a:pt x="463" y="215"/>
                  </a:lnTo>
                  <a:lnTo>
                    <a:pt x="456" y="215"/>
                  </a:lnTo>
                  <a:lnTo>
                    <a:pt x="451" y="215"/>
                  </a:lnTo>
                  <a:lnTo>
                    <a:pt x="445" y="215"/>
                  </a:lnTo>
                  <a:lnTo>
                    <a:pt x="452" y="216"/>
                  </a:lnTo>
                  <a:lnTo>
                    <a:pt x="458" y="218"/>
                  </a:lnTo>
                  <a:lnTo>
                    <a:pt x="465" y="219"/>
                  </a:lnTo>
                  <a:lnTo>
                    <a:pt x="470" y="222"/>
                  </a:lnTo>
                  <a:lnTo>
                    <a:pt x="476" y="223"/>
                  </a:lnTo>
                  <a:lnTo>
                    <a:pt x="483" y="225"/>
                  </a:lnTo>
                  <a:lnTo>
                    <a:pt x="489" y="226"/>
                  </a:lnTo>
                  <a:lnTo>
                    <a:pt x="496" y="229"/>
                  </a:lnTo>
                  <a:lnTo>
                    <a:pt x="494" y="232"/>
                  </a:lnTo>
                  <a:lnTo>
                    <a:pt x="494" y="236"/>
                  </a:lnTo>
                  <a:lnTo>
                    <a:pt x="493" y="239"/>
                  </a:lnTo>
                  <a:lnTo>
                    <a:pt x="492" y="244"/>
                  </a:lnTo>
                  <a:lnTo>
                    <a:pt x="488" y="244"/>
                  </a:lnTo>
                  <a:lnTo>
                    <a:pt x="481" y="242"/>
                  </a:lnTo>
                  <a:lnTo>
                    <a:pt x="470" y="242"/>
                  </a:lnTo>
                  <a:lnTo>
                    <a:pt x="459" y="240"/>
                  </a:lnTo>
                  <a:lnTo>
                    <a:pt x="447" y="239"/>
                  </a:lnTo>
                  <a:lnTo>
                    <a:pt x="437" y="238"/>
                  </a:lnTo>
                  <a:lnTo>
                    <a:pt x="430" y="238"/>
                  </a:lnTo>
                  <a:lnTo>
                    <a:pt x="425" y="238"/>
                  </a:lnTo>
                  <a:lnTo>
                    <a:pt x="430" y="240"/>
                  </a:lnTo>
                  <a:lnTo>
                    <a:pt x="440" y="242"/>
                  </a:lnTo>
                  <a:lnTo>
                    <a:pt x="452" y="245"/>
                  </a:lnTo>
                  <a:lnTo>
                    <a:pt x="466" y="249"/>
                  </a:lnTo>
                  <a:lnTo>
                    <a:pt x="477" y="253"/>
                  </a:lnTo>
                  <a:lnTo>
                    <a:pt x="485" y="259"/>
                  </a:lnTo>
                  <a:lnTo>
                    <a:pt x="489" y="264"/>
                  </a:lnTo>
                  <a:lnTo>
                    <a:pt x="484" y="271"/>
                  </a:lnTo>
                  <a:lnTo>
                    <a:pt x="477" y="271"/>
                  </a:lnTo>
                  <a:lnTo>
                    <a:pt x="471" y="270"/>
                  </a:lnTo>
                  <a:lnTo>
                    <a:pt x="465" y="270"/>
                  </a:lnTo>
                  <a:lnTo>
                    <a:pt x="458" y="270"/>
                  </a:lnTo>
                  <a:lnTo>
                    <a:pt x="451" y="269"/>
                  </a:lnTo>
                  <a:lnTo>
                    <a:pt x="444" y="269"/>
                  </a:lnTo>
                  <a:lnTo>
                    <a:pt x="438" y="269"/>
                  </a:lnTo>
                  <a:lnTo>
                    <a:pt x="431" y="269"/>
                  </a:lnTo>
                  <a:lnTo>
                    <a:pt x="432" y="270"/>
                  </a:lnTo>
                  <a:lnTo>
                    <a:pt x="433" y="270"/>
                  </a:lnTo>
                  <a:lnTo>
                    <a:pt x="436" y="271"/>
                  </a:lnTo>
                  <a:lnTo>
                    <a:pt x="439" y="272"/>
                  </a:lnTo>
                  <a:lnTo>
                    <a:pt x="445" y="274"/>
                  </a:lnTo>
                  <a:lnTo>
                    <a:pt x="453" y="276"/>
                  </a:lnTo>
                  <a:lnTo>
                    <a:pt x="465" y="279"/>
                  </a:lnTo>
                  <a:lnTo>
                    <a:pt x="480" y="283"/>
                  </a:lnTo>
                  <a:lnTo>
                    <a:pt x="478" y="293"/>
                  </a:lnTo>
                  <a:lnTo>
                    <a:pt x="477" y="300"/>
                  </a:lnTo>
                  <a:lnTo>
                    <a:pt x="474" y="302"/>
                  </a:lnTo>
                  <a:lnTo>
                    <a:pt x="470" y="303"/>
                  </a:lnTo>
                  <a:lnTo>
                    <a:pt x="465" y="303"/>
                  </a:lnTo>
                  <a:lnTo>
                    <a:pt x="458" y="302"/>
                  </a:lnTo>
                  <a:lnTo>
                    <a:pt x="451" y="301"/>
                  </a:lnTo>
                  <a:lnTo>
                    <a:pt x="442" y="300"/>
                  </a:lnTo>
                  <a:lnTo>
                    <a:pt x="440" y="302"/>
                  </a:lnTo>
                  <a:lnTo>
                    <a:pt x="440" y="303"/>
                  </a:lnTo>
                  <a:lnTo>
                    <a:pt x="440" y="306"/>
                  </a:lnTo>
                  <a:lnTo>
                    <a:pt x="443" y="310"/>
                  </a:lnTo>
                  <a:lnTo>
                    <a:pt x="455" y="312"/>
                  </a:lnTo>
                  <a:lnTo>
                    <a:pt x="463" y="313"/>
                  </a:lnTo>
                  <a:lnTo>
                    <a:pt x="468" y="314"/>
                  </a:lnTo>
                  <a:lnTo>
                    <a:pt x="473" y="315"/>
                  </a:lnTo>
                  <a:lnTo>
                    <a:pt x="473" y="318"/>
                  </a:lnTo>
                  <a:lnTo>
                    <a:pt x="473" y="322"/>
                  </a:lnTo>
                  <a:lnTo>
                    <a:pt x="473" y="325"/>
                  </a:lnTo>
                  <a:lnTo>
                    <a:pt x="473" y="329"/>
                  </a:lnTo>
                  <a:lnTo>
                    <a:pt x="466" y="328"/>
                  </a:lnTo>
                  <a:lnTo>
                    <a:pt x="460" y="328"/>
                  </a:lnTo>
                  <a:lnTo>
                    <a:pt x="453" y="328"/>
                  </a:lnTo>
                  <a:lnTo>
                    <a:pt x="447" y="327"/>
                  </a:lnTo>
                  <a:lnTo>
                    <a:pt x="447" y="331"/>
                  </a:lnTo>
                  <a:lnTo>
                    <a:pt x="454" y="335"/>
                  </a:lnTo>
                  <a:lnTo>
                    <a:pt x="463" y="337"/>
                  </a:lnTo>
                  <a:lnTo>
                    <a:pt x="473" y="339"/>
                  </a:lnTo>
                  <a:lnTo>
                    <a:pt x="471" y="342"/>
                  </a:lnTo>
                  <a:lnTo>
                    <a:pt x="470" y="345"/>
                  </a:lnTo>
                  <a:lnTo>
                    <a:pt x="468" y="347"/>
                  </a:lnTo>
                  <a:lnTo>
                    <a:pt x="466" y="350"/>
                  </a:lnTo>
                  <a:lnTo>
                    <a:pt x="466" y="351"/>
                  </a:lnTo>
                  <a:lnTo>
                    <a:pt x="466" y="352"/>
                  </a:lnTo>
                  <a:lnTo>
                    <a:pt x="466" y="354"/>
                  </a:lnTo>
                  <a:lnTo>
                    <a:pt x="466" y="355"/>
                  </a:lnTo>
                  <a:lnTo>
                    <a:pt x="469" y="356"/>
                  </a:lnTo>
                  <a:lnTo>
                    <a:pt x="471" y="358"/>
                  </a:lnTo>
                  <a:lnTo>
                    <a:pt x="477" y="358"/>
                  </a:lnTo>
                  <a:lnTo>
                    <a:pt x="488" y="358"/>
                  </a:lnTo>
                  <a:lnTo>
                    <a:pt x="492" y="353"/>
                  </a:lnTo>
                  <a:lnTo>
                    <a:pt x="496" y="350"/>
                  </a:lnTo>
                  <a:lnTo>
                    <a:pt x="498" y="346"/>
                  </a:lnTo>
                  <a:lnTo>
                    <a:pt x="501" y="340"/>
                  </a:lnTo>
                  <a:lnTo>
                    <a:pt x="505" y="340"/>
                  </a:lnTo>
                  <a:lnTo>
                    <a:pt x="508" y="340"/>
                  </a:lnTo>
                  <a:lnTo>
                    <a:pt x="512" y="340"/>
                  </a:lnTo>
                  <a:lnTo>
                    <a:pt x="515" y="340"/>
                  </a:lnTo>
                  <a:lnTo>
                    <a:pt x="526" y="344"/>
                  </a:lnTo>
                  <a:lnTo>
                    <a:pt x="539" y="347"/>
                  </a:lnTo>
                  <a:lnTo>
                    <a:pt x="553" y="351"/>
                  </a:lnTo>
                  <a:lnTo>
                    <a:pt x="569" y="353"/>
                  </a:lnTo>
                  <a:lnTo>
                    <a:pt x="585" y="355"/>
                  </a:lnTo>
                  <a:lnTo>
                    <a:pt x="603" y="358"/>
                  </a:lnTo>
                  <a:lnTo>
                    <a:pt x="620" y="361"/>
                  </a:lnTo>
                  <a:lnTo>
                    <a:pt x="637" y="365"/>
                  </a:lnTo>
                  <a:lnTo>
                    <a:pt x="655" y="369"/>
                  </a:lnTo>
                  <a:lnTo>
                    <a:pt x="670" y="374"/>
                  </a:lnTo>
                  <a:lnTo>
                    <a:pt x="684" y="381"/>
                  </a:lnTo>
                  <a:lnTo>
                    <a:pt x="696" y="388"/>
                  </a:lnTo>
                  <a:lnTo>
                    <a:pt x="706" y="397"/>
                  </a:lnTo>
                  <a:lnTo>
                    <a:pt x="714" y="407"/>
                  </a:lnTo>
                  <a:lnTo>
                    <a:pt x="719" y="420"/>
                  </a:lnTo>
                  <a:lnTo>
                    <a:pt x="721" y="435"/>
                  </a:lnTo>
                  <a:lnTo>
                    <a:pt x="720" y="436"/>
                  </a:lnTo>
                  <a:lnTo>
                    <a:pt x="719" y="436"/>
                  </a:lnTo>
                  <a:lnTo>
                    <a:pt x="718" y="437"/>
                  </a:lnTo>
                  <a:lnTo>
                    <a:pt x="717" y="438"/>
                  </a:lnTo>
                  <a:lnTo>
                    <a:pt x="708" y="435"/>
                  </a:lnTo>
                  <a:lnTo>
                    <a:pt x="697" y="431"/>
                  </a:lnTo>
                  <a:lnTo>
                    <a:pt x="687" y="428"/>
                  </a:lnTo>
                  <a:lnTo>
                    <a:pt x="674" y="423"/>
                  </a:lnTo>
                  <a:lnTo>
                    <a:pt x="661" y="420"/>
                  </a:lnTo>
                  <a:lnTo>
                    <a:pt x="648" y="415"/>
                  </a:lnTo>
                  <a:lnTo>
                    <a:pt x="634" y="412"/>
                  </a:lnTo>
                  <a:lnTo>
                    <a:pt x="620" y="408"/>
                  </a:lnTo>
                  <a:lnTo>
                    <a:pt x="606" y="405"/>
                  </a:lnTo>
                  <a:lnTo>
                    <a:pt x="592" y="403"/>
                  </a:lnTo>
                  <a:lnTo>
                    <a:pt x="579" y="400"/>
                  </a:lnTo>
                  <a:lnTo>
                    <a:pt x="566" y="399"/>
                  </a:lnTo>
                  <a:lnTo>
                    <a:pt x="554" y="399"/>
                  </a:lnTo>
                  <a:lnTo>
                    <a:pt x="543" y="399"/>
                  </a:lnTo>
                  <a:lnTo>
                    <a:pt x="532" y="401"/>
                  </a:lnTo>
                  <a:lnTo>
                    <a:pt x="524" y="404"/>
                  </a:lnTo>
                  <a:lnTo>
                    <a:pt x="524" y="407"/>
                  </a:lnTo>
                  <a:lnTo>
                    <a:pt x="524" y="411"/>
                  </a:lnTo>
                  <a:lnTo>
                    <a:pt x="523" y="414"/>
                  </a:lnTo>
                  <a:lnTo>
                    <a:pt x="523" y="418"/>
                  </a:lnTo>
                  <a:lnTo>
                    <a:pt x="529" y="420"/>
                  </a:lnTo>
                  <a:lnTo>
                    <a:pt x="535" y="423"/>
                  </a:lnTo>
                  <a:lnTo>
                    <a:pt x="542" y="426"/>
                  </a:lnTo>
                  <a:lnTo>
                    <a:pt x="551" y="429"/>
                  </a:lnTo>
                  <a:lnTo>
                    <a:pt x="559" y="433"/>
                  </a:lnTo>
                  <a:lnTo>
                    <a:pt x="569" y="437"/>
                  </a:lnTo>
                  <a:lnTo>
                    <a:pt x="580" y="442"/>
                  </a:lnTo>
                  <a:lnTo>
                    <a:pt x="591" y="448"/>
                  </a:lnTo>
                  <a:lnTo>
                    <a:pt x="610" y="459"/>
                  </a:lnTo>
                  <a:lnTo>
                    <a:pt x="628" y="471"/>
                  </a:lnTo>
                  <a:lnTo>
                    <a:pt x="648" y="482"/>
                  </a:lnTo>
                  <a:lnTo>
                    <a:pt x="666" y="494"/>
                  </a:lnTo>
                  <a:lnTo>
                    <a:pt x="686" y="505"/>
                  </a:lnTo>
                  <a:lnTo>
                    <a:pt x="704" y="518"/>
                  </a:lnTo>
                  <a:lnTo>
                    <a:pt x="724" y="529"/>
                  </a:lnTo>
                  <a:lnTo>
                    <a:pt x="742" y="541"/>
                  </a:lnTo>
                  <a:lnTo>
                    <a:pt x="750" y="549"/>
                  </a:lnTo>
                  <a:lnTo>
                    <a:pt x="758" y="555"/>
                  </a:lnTo>
                  <a:lnTo>
                    <a:pt x="764" y="563"/>
                  </a:lnTo>
                  <a:lnTo>
                    <a:pt x="769" y="578"/>
                  </a:lnTo>
                  <a:lnTo>
                    <a:pt x="763" y="583"/>
                  </a:lnTo>
                  <a:lnTo>
                    <a:pt x="758" y="589"/>
                  </a:lnTo>
                  <a:lnTo>
                    <a:pt x="755" y="594"/>
                  </a:lnTo>
                  <a:lnTo>
                    <a:pt x="750" y="597"/>
                  </a:lnTo>
                  <a:lnTo>
                    <a:pt x="746" y="601"/>
                  </a:lnTo>
                  <a:lnTo>
                    <a:pt x="740" y="603"/>
                  </a:lnTo>
                  <a:lnTo>
                    <a:pt x="734" y="604"/>
                  </a:lnTo>
                  <a:lnTo>
                    <a:pt x="727" y="605"/>
                  </a:lnTo>
                  <a:lnTo>
                    <a:pt x="727" y="605"/>
                  </a:lnTo>
                  <a:lnTo>
                    <a:pt x="727" y="605"/>
                  </a:lnTo>
                  <a:close/>
                </a:path>
              </a:pathLst>
            </a:custGeom>
            <a:solidFill>
              <a:srgbClr val="669999"/>
            </a:solidFill>
            <a:ln w="9525">
              <a:noFill/>
              <a:round/>
              <a:headEnd/>
              <a:tailEnd/>
            </a:ln>
          </p:spPr>
          <p:txBody>
            <a:bodyPr/>
            <a:lstStyle/>
            <a:p>
              <a:endParaRPr lang="en-US" dirty="0"/>
            </a:p>
          </p:txBody>
        </p:sp>
        <p:sp>
          <p:nvSpPr>
            <p:cNvPr id="10" name="Freeform 34"/>
            <p:cNvSpPr>
              <a:spLocks/>
            </p:cNvSpPr>
            <p:nvPr/>
          </p:nvSpPr>
          <p:spPr bwMode="auto">
            <a:xfrm>
              <a:off x="589" y="1854"/>
              <a:ext cx="394" cy="359"/>
            </a:xfrm>
            <a:custGeom>
              <a:avLst/>
              <a:gdLst/>
              <a:ahLst/>
              <a:cxnLst>
                <a:cxn ang="0">
                  <a:pos x="52" y="707"/>
                </a:cxn>
                <a:cxn ang="0">
                  <a:pos x="60" y="684"/>
                </a:cxn>
                <a:cxn ang="0">
                  <a:pos x="121" y="665"/>
                </a:cxn>
                <a:cxn ang="0">
                  <a:pos x="55" y="640"/>
                </a:cxn>
                <a:cxn ang="0">
                  <a:pos x="14" y="631"/>
                </a:cxn>
                <a:cxn ang="0">
                  <a:pos x="41" y="602"/>
                </a:cxn>
                <a:cxn ang="0">
                  <a:pos x="117" y="577"/>
                </a:cxn>
                <a:cxn ang="0">
                  <a:pos x="66" y="545"/>
                </a:cxn>
                <a:cxn ang="0">
                  <a:pos x="2" y="521"/>
                </a:cxn>
                <a:cxn ang="0">
                  <a:pos x="54" y="507"/>
                </a:cxn>
                <a:cxn ang="0">
                  <a:pos x="145" y="485"/>
                </a:cxn>
                <a:cxn ang="0">
                  <a:pos x="39" y="457"/>
                </a:cxn>
                <a:cxn ang="0">
                  <a:pos x="16" y="447"/>
                </a:cxn>
                <a:cxn ang="0">
                  <a:pos x="37" y="417"/>
                </a:cxn>
                <a:cxn ang="0">
                  <a:pos x="92" y="390"/>
                </a:cxn>
                <a:cxn ang="0">
                  <a:pos x="46" y="358"/>
                </a:cxn>
                <a:cxn ang="0">
                  <a:pos x="3" y="334"/>
                </a:cxn>
                <a:cxn ang="0">
                  <a:pos x="21" y="316"/>
                </a:cxn>
                <a:cxn ang="0">
                  <a:pos x="75" y="286"/>
                </a:cxn>
                <a:cxn ang="0">
                  <a:pos x="122" y="249"/>
                </a:cxn>
                <a:cxn ang="0">
                  <a:pos x="39" y="218"/>
                </a:cxn>
                <a:cxn ang="0">
                  <a:pos x="16" y="207"/>
                </a:cxn>
                <a:cxn ang="0">
                  <a:pos x="106" y="175"/>
                </a:cxn>
                <a:cxn ang="0">
                  <a:pos x="105" y="147"/>
                </a:cxn>
                <a:cxn ang="0">
                  <a:pos x="3" y="121"/>
                </a:cxn>
                <a:cxn ang="0">
                  <a:pos x="18" y="100"/>
                </a:cxn>
                <a:cxn ang="0">
                  <a:pos x="108" y="71"/>
                </a:cxn>
                <a:cxn ang="0">
                  <a:pos x="135" y="40"/>
                </a:cxn>
                <a:cxn ang="0">
                  <a:pos x="24" y="19"/>
                </a:cxn>
                <a:cxn ang="0">
                  <a:pos x="174" y="1"/>
                </a:cxn>
                <a:cxn ang="0">
                  <a:pos x="563" y="4"/>
                </a:cxn>
                <a:cxn ang="0">
                  <a:pos x="759" y="37"/>
                </a:cxn>
                <a:cxn ang="0">
                  <a:pos x="785" y="60"/>
                </a:cxn>
                <a:cxn ang="0">
                  <a:pos x="695" y="82"/>
                </a:cxn>
                <a:cxn ang="0">
                  <a:pos x="751" y="106"/>
                </a:cxn>
                <a:cxn ang="0">
                  <a:pos x="779" y="136"/>
                </a:cxn>
                <a:cxn ang="0">
                  <a:pos x="771" y="154"/>
                </a:cxn>
                <a:cxn ang="0">
                  <a:pos x="720" y="185"/>
                </a:cxn>
                <a:cxn ang="0">
                  <a:pos x="720" y="216"/>
                </a:cxn>
                <a:cxn ang="0">
                  <a:pos x="739" y="248"/>
                </a:cxn>
                <a:cxn ang="0">
                  <a:pos x="775" y="272"/>
                </a:cxn>
                <a:cxn ang="0">
                  <a:pos x="714" y="290"/>
                </a:cxn>
                <a:cxn ang="0">
                  <a:pos x="691" y="321"/>
                </a:cxn>
                <a:cxn ang="0">
                  <a:pos x="770" y="347"/>
                </a:cxn>
                <a:cxn ang="0">
                  <a:pos x="759" y="364"/>
                </a:cxn>
                <a:cxn ang="0">
                  <a:pos x="712" y="398"/>
                </a:cxn>
                <a:cxn ang="0">
                  <a:pos x="667" y="434"/>
                </a:cxn>
                <a:cxn ang="0">
                  <a:pos x="738" y="463"/>
                </a:cxn>
                <a:cxn ang="0">
                  <a:pos x="765" y="471"/>
                </a:cxn>
                <a:cxn ang="0">
                  <a:pos x="669" y="501"/>
                </a:cxn>
                <a:cxn ang="0">
                  <a:pos x="739" y="529"/>
                </a:cxn>
                <a:cxn ang="0">
                  <a:pos x="767" y="538"/>
                </a:cxn>
                <a:cxn ang="0">
                  <a:pos x="675" y="569"/>
                </a:cxn>
                <a:cxn ang="0">
                  <a:pos x="662" y="599"/>
                </a:cxn>
                <a:cxn ang="0">
                  <a:pos x="707" y="635"/>
                </a:cxn>
                <a:cxn ang="0">
                  <a:pos x="769" y="645"/>
                </a:cxn>
                <a:cxn ang="0">
                  <a:pos x="712" y="675"/>
                </a:cxn>
                <a:cxn ang="0">
                  <a:pos x="723" y="700"/>
                </a:cxn>
                <a:cxn ang="0">
                  <a:pos x="784" y="716"/>
                </a:cxn>
                <a:cxn ang="0">
                  <a:pos x="612" y="718"/>
                </a:cxn>
              </a:cxnLst>
              <a:rect l="0" t="0" r="r" b="b"/>
              <a:pathLst>
                <a:path w="788" h="718">
                  <a:moveTo>
                    <a:pt x="596" y="718"/>
                  </a:moveTo>
                  <a:lnTo>
                    <a:pt x="560" y="716"/>
                  </a:lnTo>
                  <a:lnTo>
                    <a:pt x="524" y="716"/>
                  </a:lnTo>
                  <a:lnTo>
                    <a:pt x="487" y="715"/>
                  </a:lnTo>
                  <a:lnTo>
                    <a:pt x="451" y="715"/>
                  </a:lnTo>
                  <a:lnTo>
                    <a:pt x="414" y="714"/>
                  </a:lnTo>
                  <a:lnTo>
                    <a:pt x="379" y="713"/>
                  </a:lnTo>
                  <a:lnTo>
                    <a:pt x="342" y="713"/>
                  </a:lnTo>
                  <a:lnTo>
                    <a:pt x="306" y="712"/>
                  </a:lnTo>
                  <a:lnTo>
                    <a:pt x="269" y="712"/>
                  </a:lnTo>
                  <a:lnTo>
                    <a:pt x="232" y="711"/>
                  </a:lnTo>
                  <a:lnTo>
                    <a:pt x="197" y="710"/>
                  </a:lnTo>
                  <a:lnTo>
                    <a:pt x="160" y="710"/>
                  </a:lnTo>
                  <a:lnTo>
                    <a:pt x="124" y="708"/>
                  </a:lnTo>
                  <a:lnTo>
                    <a:pt x="87" y="708"/>
                  </a:lnTo>
                  <a:lnTo>
                    <a:pt x="52" y="707"/>
                  </a:lnTo>
                  <a:lnTo>
                    <a:pt x="15" y="707"/>
                  </a:lnTo>
                  <a:lnTo>
                    <a:pt x="15" y="704"/>
                  </a:lnTo>
                  <a:lnTo>
                    <a:pt x="15" y="700"/>
                  </a:lnTo>
                  <a:lnTo>
                    <a:pt x="14" y="697"/>
                  </a:lnTo>
                  <a:lnTo>
                    <a:pt x="14" y="693"/>
                  </a:lnTo>
                  <a:lnTo>
                    <a:pt x="22" y="693"/>
                  </a:lnTo>
                  <a:lnTo>
                    <a:pt x="31" y="693"/>
                  </a:lnTo>
                  <a:lnTo>
                    <a:pt x="40" y="693"/>
                  </a:lnTo>
                  <a:lnTo>
                    <a:pt x="51" y="693"/>
                  </a:lnTo>
                  <a:lnTo>
                    <a:pt x="61" y="692"/>
                  </a:lnTo>
                  <a:lnTo>
                    <a:pt x="71" y="691"/>
                  </a:lnTo>
                  <a:lnTo>
                    <a:pt x="80" y="689"/>
                  </a:lnTo>
                  <a:lnTo>
                    <a:pt x="89" y="685"/>
                  </a:lnTo>
                  <a:lnTo>
                    <a:pt x="79" y="685"/>
                  </a:lnTo>
                  <a:lnTo>
                    <a:pt x="69" y="684"/>
                  </a:lnTo>
                  <a:lnTo>
                    <a:pt x="60" y="684"/>
                  </a:lnTo>
                  <a:lnTo>
                    <a:pt x="49" y="683"/>
                  </a:lnTo>
                  <a:lnTo>
                    <a:pt x="40" y="683"/>
                  </a:lnTo>
                  <a:lnTo>
                    <a:pt x="30" y="683"/>
                  </a:lnTo>
                  <a:lnTo>
                    <a:pt x="21" y="682"/>
                  </a:lnTo>
                  <a:lnTo>
                    <a:pt x="10" y="682"/>
                  </a:lnTo>
                  <a:lnTo>
                    <a:pt x="9" y="680"/>
                  </a:lnTo>
                  <a:lnTo>
                    <a:pt x="8" y="677"/>
                  </a:lnTo>
                  <a:lnTo>
                    <a:pt x="8" y="675"/>
                  </a:lnTo>
                  <a:lnTo>
                    <a:pt x="7" y="670"/>
                  </a:lnTo>
                  <a:lnTo>
                    <a:pt x="15" y="670"/>
                  </a:lnTo>
                  <a:lnTo>
                    <a:pt x="29" y="669"/>
                  </a:lnTo>
                  <a:lnTo>
                    <a:pt x="47" y="669"/>
                  </a:lnTo>
                  <a:lnTo>
                    <a:pt x="68" y="668"/>
                  </a:lnTo>
                  <a:lnTo>
                    <a:pt x="89" y="668"/>
                  </a:lnTo>
                  <a:lnTo>
                    <a:pt x="107" y="666"/>
                  </a:lnTo>
                  <a:lnTo>
                    <a:pt x="121" y="665"/>
                  </a:lnTo>
                  <a:lnTo>
                    <a:pt x="128" y="662"/>
                  </a:lnTo>
                  <a:lnTo>
                    <a:pt x="113" y="661"/>
                  </a:lnTo>
                  <a:lnTo>
                    <a:pt x="98" y="661"/>
                  </a:lnTo>
                  <a:lnTo>
                    <a:pt x="83" y="660"/>
                  </a:lnTo>
                  <a:lnTo>
                    <a:pt x="68" y="660"/>
                  </a:lnTo>
                  <a:lnTo>
                    <a:pt x="52" y="659"/>
                  </a:lnTo>
                  <a:lnTo>
                    <a:pt x="37" y="659"/>
                  </a:lnTo>
                  <a:lnTo>
                    <a:pt x="22" y="658"/>
                  </a:lnTo>
                  <a:lnTo>
                    <a:pt x="7" y="658"/>
                  </a:lnTo>
                  <a:lnTo>
                    <a:pt x="6" y="653"/>
                  </a:lnTo>
                  <a:lnTo>
                    <a:pt x="6" y="650"/>
                  </a:lnTo>
                  <a:lnTo>
                    <a:pt x="6" y="646"/>
                  </a:lnTo>
                  <a:lnTo>
                    <a:pt x="4" y="643"/>
                  </a:lnTo>
                  <a:lnTo>
                    <a:pt x="26" y="642"/>
                  </a:lnTo>
                  <a:lnTo>
                    <a:pt x="44" y="640"/>
                  </a:lnTo>
                  <a:lnTo>
                    <a:pt x="55" y="640"/>
                  </a:lnTo>
                  <a:lnTo>
                    <a:pt x="64" y="639"/>
                  </a:lnTo>
                  <a:lnTo>
                    <a:pt x="70" y="639"/>
                  </a:lnTo>
                  <a:lnTo>
                    <a:pt x="74" y="638"/>
                  </a:lnTo>
                  <a:lnTo>
                    <a:pt x="77" y="638"/>
                  </a:lnTo>
                  <a:lnTo>
                    <a:pt x="79" y="637"/>
                  </a:lnTo>
                  <a:lnTo>
                    <a:pt x="79" y="636"/>
                  </a:lnTo>
                  <a:lnTo>
                    <a:pt x="80" y="636"/>
                  </a:lnTo>
                  <a:lnTo>
                    <a:pt x="80" y="635"/>
                  </a:lnTo>
                  <a:lnTo>
                    <a:pt x="80" y="635"/>
                  </a:lnTo>
                  <a:lnTo>
                    <a:pt x="71" y="635"/>
                  </a:lnTo>
                  <a:lnTo>
                    <a:pt x="61" y="634"/>
                  </a:lnTo>
                  <a:lnTo>
                    <a:pt x="52" y="634"/>
                  </a:lnTo>
                  <a:lnTo>
                    <a:pt x="42" y="632"/>
                  </a:lnTo>
                  <a:lnTo>
                    <a:pt x="33" y="632"/>
                  </a:lnTo>
                  <a:lnTo>
                    <a:pt x="23" y="632"/>
                  </a:lnTo>
                  <a:lnTo>
                    <a:pt x="14" y="631"/>
                  </a:lnTo>
                  <a:lnTo>
                    <a:pt x="3" y="631"/>
                  </a:lnTo>
                  <a:lnTo>
                    <a:pt x="3" y="625"/>
                  </a:lnTo>
                  <a:lnTo>
                    <a:pt x="3" y="620"/>
                  </a:lnTo>
                  <a:lnTo>
                    <a:pt x="3" y="615"/>
                  </a:lnTo>
                  <a:lnTo>
                    <a:pt x="3" y="609"/>
                  </a:lnTo>
                  <a:lnTo>
                    <a:pt x="24" y="609"/>
                  </a:lnTo>
                  <a:lnTo>
                    <a:pt x="39" y="608"/>
                  </a:lnTo>
                  <a:lnTo>
                    <a:pt x="51" y="608"/>
                  </a:lnTo>
                  <a:lnTo>
                    <a:pt x="60" y="608"/>
                  </a:lnTo>
                  <a:lnTo>
                    <a:pt x="66" y="608"/>
                  </a:lnTo>
                  <a:lnTo>
                    <a:pt x="69" y="607"/>
                  </a:lnTo>
                  <a:lnTo>
                    <a:pt x="74" y="607"/>
                  </a:lnTo>
                  <a:lnTo>
                    <a:pt x="77" y="606"/>
                  </a:lnTo>
                  <a:lnTo>
                    <a:pt x="62" y="605"/>
                  </a:lnTo>
                  <a:lnTo>
                    <a:pt x="51" y="604"/>
                  </a:lnTo>
                  <a:lnTo>
                    <a:pt x="41" y="602"/>
                  </a:lnTo>
                  <a:lnTo>
                    <a:pt x="33" y="601"/>
                  </a:lnTo>
                  <a:lnTo>
                    <a:pt x="27" y="601"/>
                  </a:lnTo>
                  <a:lnTo>
                    <a:pt x="21" y="600"/>
                  </a:lnTo>
                  <a:lnTo>
                    <a:pt x="13" y="599"/>
                  </a:lnTo>
                  <a:lnTo>
                    <a:pt x="3" y="598"/>
                  </a:lnTo>
                  <a:lnTo>
                    <a:pt x="3" y="593"/>
                  </a:lnTo>
                  <a:lnTo>
                    <a:pt x="3" y="590"/>
                  </a:lnTo>
                  <a:lnTo>
                    <a:pt x="3" y="586"/>
                  </a:lnTo>
                  <a:lnTo>
                    <a:pt x="3" y="583"/>
                  </a:lnTo>
                  <a:lnTo>
                    <a:pt x="36" y="582"/>
                  </a:lnTo>
                  <a:lnTo>
                    <a:pt x="61" y="581"/>
                  </a:lnTo>
                  <a:lnTo>
                    <a:pt x="79" y="581"/>
                  </a:lnTo>
                  <a:lnTo>
                    <a:pt x="93" y="579"/>
                  </a:lnTo>
                  <a:lnTo>
                    <a:pt x="102" y="578"/>
                  </a:lnTo>
                  <a:lnTo>
                    <a:pt x="110" y="578"/>
                  </a:lnTo>
                  <a:lnTo>
                    <a:pt x="117" y="577"/>
                  </a:lnTo>
                  <a:lnTo>
                    <a:pt x="125" y="576"/>
                  </a:lnTo>
                  <a:lnTo>
                    <a:pt x="110" y="576"/>
                  </a:lnTo>
                  <a:lnTo>
                    <a:pt x="95" y="575"/>
                  </a:lnTo>
                  <a:lnTo>
                    <a:pt x="79" y="575"/>
                  </a:lnTo>
                  <a:lnTo>
                    <a:pt x="64" y="574"/>
                  </a:lnTo>
                  <a:lnTo>
                    <a:pt x="49" y="572"/>
                  </a:lnTo>
                  <a:lnTo>
                    <a:pt x="33" y="572"/>
                  </a:lnTo>
                  <a:lnTo>
                    <a:pt x="18" y="571"/>
                  </a:lnTo>
                  <a:lnTo>
                    <a:pt x="3" y="571"/>
                  </a:lnTo>
                  <a:lnTo>
                    <a:pt x="2" y="566"/>
                  </a:lnTo>
                  <a:lnTo>
                    <a:pt x="2" y="560"/>
                  </a:lnTo>
                  <a:lnTo>
                    <a:pt x="2" y="555"/>
                  </a:lnTo>
                  <a:lnTo>
                    <a:pt x="2" y="551"/>
                  </a:lnTo>
                  <a:lnTo>
                    <a:pt x="30" y="548"/>
                  </a:lnTo>
                  <a:lnTo>
                    <a:pt x="51" y="546"/>
                  </a:lnTo>
                  <a:lnTo>
                    <a:pt x="66" y="545"/>
                  </a:lnTo>
                  <a:lnTo>
                    <a:pt x="76" y="544"/>
                  </a:lnTo>
                  <a:lnTo>
                    <a:pt x="82" y="544"/>
                  </a:lnTo>
                  <a:lnTo>
                    <a:pt x="86" y="542"/>
                  </a:lnTo>
                  <a:lnTo>
                    <a:pt x="89" y="541"/>
                  </a:lnTo>
                  <a:lnTo>
                    <a:pt x="91" y="540"/>
                  </a:lnTo>
                  <a:lnTo>
                    <a:pt x="79" y="539"/>
                  </a:lnTo>
                  <a:lnTo>
                    <a:pt x="68" y="538"/>
                  </a:lnTo>
                  <a:lnTo>
                    <a:pt x="56" y="538"/>
                  </a:lnTo>
                  <a:lnTo>
                    <a:pt x="46" y="537"/>
                  </a:lnTo>
                  <a:lnTo>
                    <a:pt x="34" y="537"/>
                  </a:lnTo>
                  <a:lnTo>
                    <a:pt x="24" y="537"/>
                  </a:lnTo>
                  <a:lnTo>
                    <a:pt x="14" y="536"/>
                  </a:lnTo>
                  <a:lnTo>
                    <a:pt x="3" y="534"/>
                  </a:lnTo>
                  <a:lnTo>
                    <a:pt x="2" y="530"/>
                  </a:lnTo>
                  <a:lnTo>
                    <a:pt x="2" y="525"/>
                  </a:lnTo>
                  <a:lnTo>
                    <a:pt x="2" y="521"/>
                  </a:lnTo>
                  <a:lnTo>
                    <a:pt x="2" y="516"/>
                  </a:lnTo>
                  <a:lnTo>
                    <a:pt x="13" y="516"/>
                  </a:lnTo>
                  <a:lnTo>
                    <a:pt x="22" y="515"/>
                  </a:lnTo>
                  <a:lnTo>
                    <a:pt x="32" y="515"/>
                  </a:lnTo>
                  <a:lnTo>
                    <a:pt x="42" y="514"/>
                  </a:lnTo>
                  <a:lnTo>
                    <a:pt x="52" y="514"/>
                  </a:lnTo>
                  <a:lnTo>
                    <a:pt x="62" y="514"/>
                  </a:lnTo>
                  <a:lnTo>
                    <a:pt x="72" y="513"/>
                  </a:lnTo>
                  <a:lnTo>
                    <a:pt x="83" y="513"/>
                  </a:lnTo>
                  <a:lnTo>
                    <a:pt x="84" y="511"/>
                  </a:lnTo>
                  <a:lnTo>
                    <a:pt x="84" y="511"/>
                  </a:lnTo>
                  <a:lnTo>
                    <a:pt x="84" y="510"/>
                  </a:lnTo>
                  <a:lnTo>
                    <a:pt x="85" y="510"/>
                  </a:lnTo>
                  <a:lnTo>
                    <a:pt x="75" y="509"/>
                  </a:lnTo>
                  <a:lnTo>
                    <a:pt x="64" y="508"/>
                  </a:lnTo>
                  <a:lnTo>
                    <a:pt x="54" y="507"/>
                  </a:lnTo>
                  <a:lnTo>
                    <a:pt x="45" y="506"/>
                  </a:lnTo>
                  <a:lnTo>
                    <a:pt x="34" y="504"/>
                  </a:lnTo>
                  <a:lnTo>
                    <a:pt x="24" y="504"/>
                  </a:lnTo>
                  <a:lnTo>
                    <a:pt x="14" y="503"/>
                  </a:lnTo>
                  <a:lnTo>
                    <a:pt x="3" y="502"/>
                  </a:lnTo>
                  <a:lnTo>
                    <a:pt x="3" y="498"/>
                  </a:lnTo>
                  <a:lnTo>
                    <a:pt x="3" y="494"/>
                  </a:lnTo>
                  <a:lnTo>
                    <a:pt x="3" y="491"/>
                  </a:lnTo>
                  <a:lnTo>
                    <a:pt x="3" y="486"/>
                  </a:lnTo>
                  <a:lnTo>
                    <a:pt x="19" y="486"/>
                  </a:lnTo>
                  <a:lnTo>
                    <a:pt x="39" y="487"/>
                  </a:lnTo>
                  <a:lnTo>
                    <a:pt x="60" y="488"/>
                  </a:lnTo>
                  <a:lnTo>
                    <a:pt x="82" y="488"/>
                  </a:lnTo>
                  <a:lnTo>
                    <a:pt x="104" y="488"/>
                  </a:lnTo>
                  <a:lnTo>
                    <a:pt x="125" y="487"/>
                  </a:lnTo>
                  <a:lnTo>
                    <a:pt x="145" y="485"/>
                  </a:lnTo>
                  <a:lnTo>
                    <a:pt x="161" y="480"/>
                  </a:lnTo>
                  <a:lnTo>
                    <a:pt x="140" y="480"/>
                  </a:lnTo>
                  <a:lnTo>
                    <a:pt x="121" y="480"/>
                  </a:lnTo>
                  <a:lnTo>
                    <a:pt x="100" y="479"/>
                  </a:lnTo>
                  <a:lnTo>
                    <a:pt x="82" y="478"/>
                  </a:lnTo>
                  <a:lnTo>
                    <a:pt x="62" y="478"/>
                  </a:lnTo>
                  <a:lnTo>
                    <a:pt x="42" y="477"/>
                  </a:lnTo>
                  <a:lnTo>
                    <a:pt x="24" y="475"/>
                  </a:lnTo>
                  <a:lnTo>
                    <a:pt x="4" y="473"/>
                  </a:lnTo>
                  <a:lnTo>
                    <a:pt x="4" y="470"/>
                  </a:lnTo>
                  <a:lnTo>
                    <a:pt x="4" y="466"/>
                  </a:lnTo>
                  <a:lnTo>
                    <a:pt x="4" y="463"/>
                  </a:lnTo>
                  <a:lnTo>
                    <a:pt x="4" y="460"/>
                  </a:lnTo>
                  <a:lnTo>
                    <a:pt x="16" y="458"/>
                  </a:lnTo>
                  <a:lnTo>
                    <a:pt x="27" y="458"/>
                  </a:lnTo>
                  <a:lnTo>
                    <a:pt x="39" y="457"/>
                  </a:lnTo>
                  <a:lnTo>
                    <a:pt x="52" y="457"/>
                  </a:lnTo>
                  <a:lnTo>
                    <a:pt x="63" y="456"/>
                  </a:lnTo>
                  <a:lnTo>
                    <a:pt x="75" y="456"/>
                  </a:lnTo>
                  <a:lnTo>
                    <a:pt x="86" y="455"/>
                  </a:lnTo>
                  <a:lnTo>
                    <a:pt x="98" y="455"/>
                  </a:lnTo>
                  <a:lnTo>
                    <a:pt x="99" y="454"/>
                  </a:lnTo>
                  <a:lnTo>
                    <a:pt x="99" y="453"/>
                  </a:lnTo>
                  <a:lnTo>
                    <a:pt x="99" y="453"/>
                  </a:lnTo>
                  <a:lnTo>
                    <a:pt x="100" y="451"/>
                  </a:lnTo>
                  <a:lnTo>
                    <a:pt x="89" y="450"/>
                  </a:lnTo>
                  <a:lnTo>
                    <a:pt x="76" y="450"/>
                  </a:lnTo>
                  <a:lnTo>
                    <a:pt x="64" y="449"/>
                  </a:lnTo>
                  <a:lnTo>
                    <a:pt x="52" y="449"/>
                  </a:lnTo>
                  <a:lnTo>
                    <a:pt x="40" y="448"/>
                  </a:lnTo>
                  <a:lnTo>
                    <a:pt x="27" y="448"/>
                  </a:lnTo>
                  <a:lnTo>
                    <a:pt x="16" y="447"/>
                  </a:lnTo>
                  <a:lnTo>
                    <a:pt x="3" y="447"/>
                  </a:lnTo>
                  <a:lnTo>
                    <a:pt x="3" y="442"/>
                  </a:lnTo>
                  <a:lnTo>
                    <a:pt x="4" y="436"/>
                  </a:lnTo>
                  <a:lnTo>
                    <a:pt x="4" y="432"/>
                  </a:lnTo>
                  <a:lnTo>
                    <a:pt x="4" y="427"/>
                  </a:lnTo>
                  <a:lnTo>
                    <a:pt x="14" y="427"/>
                  </a:lnTo>
                  <a:lnTo>
                    <a:pt x="25" y="427"/>
                  </a:lnTo>
                  <a:lnTo>
                    <a:pt x="39" y="427"/>
                  </a:lnTo>
                  <a:lnTo>
                    <a:pt x="54" y="427"/>
                  </a:lnTo>
                  <a:lnTo>
                    <a:pt x="68" y="426"/>
                  </a:lnTo>
                  <a:lnTo>
                    <a:pt x="82" y="425"/>
                  </a:lnTo>
                  <a:lnTo>
                    <a:pt x="93" y="424"/>
                  </a:lnTo>
                  <a:lnTo>
                    <a:pt x="102" y="420"/>
                  </a:lnTo>
                  <a:lnTo>
                    <a:pt x="75" y="419"/>
                  </a:lnTo>
                  <a:lnTo>
                    <a:pt x="53" y="418"/>
                  </a:lnTo>
                  <a:lnTo>
                    <a:pt x="37" y="417"/>
                  </a:lnTo>
                  <a:lnTo>
                    <a:pt x="26" y="417"/>
                  </a:lnTo>
                  <a:lnTo>
                    <a:pt x="18" y="416"/>
                  </a:lnTo>
                  <a:lnTo>
                    <a:pt x="13" y="416"/>
                  </a:lnTo>
                  <a:lnTo>
                    <a:pt x="8" y="417"/>
                  </a:lnTo>
                  <a:lnTo>
                    <a:pt x="3" y="417"/>
                  </a:lnTo>
                  <a:lnTo>
                    <a:pt x="3" y="411"/>
                  </a:lnTo>
                  <a:lnTo>
                    <a:pt x="3" y="404"/>
                  </a:lnTo>
                  <a:lnTo>
                    <a:pt x="3" y="398"/>
                  </a:lnTo>
                  <a:lnTo>
                    <a:pt x="3" y="393"/>
                  </a:lnTo>
                  <a:lnTo>
                    <a:pt x="29" y="393"/>
                  </a:lnTo>
                  <a:lnTo>
                    <a:pt x="47" y="392"/>
                  </a:lnTo>
                  <a:lnTo>
                    <a:pt x="62" y="392"/>
                  </a:lnTo>
                  <a:lnTo>
                    <a:pt x="72" y="392"/>
                  </a:lnTo>
                  <a:lnTo>
                    <a:pt x="79" y="392"/>
                  </a:lnTo>
                  <a:lnTo>
                    <a:pt x="86" y="390"/>
                  </a:lnTo>
                  <a:lnTo>
                    <a:pt x="92" y="390"/>
                  </a:lnTo>
                  <a:lnTo>
                    <a:pt x="98" y="389"/>
                  </a:lnTo>
                  <a:lnTo>
                    <a:pt x="92" y="388"/>
                  </a:lnTo>
                  <a:lnTo>
                    <a:pt x="86" y="387"/>
                  </a:lnTo>
                  <a:lnTo>
                    <a:pt x="79" y="387"/>
                  </a:lnTo>
                  <a:lnTo>
                    <a:pt x="72" y="386"/>
                  </a:lnTo>
                  <a:lnTo>
                    <a:pt x="62" y="386"/>
                  </a:lnTo>
                  <a:lnTo>
                    <a:pt x="48" y="385"/>
                  </a:lnTo>
                  <a:lnTo>
                    <a:pt x="29" y="385"/>
                  </a:lnTo>
                  <a:lnTo>
                    <a:pt x="4" y="383"/>
                  </a:lnTo>
                  <a:lnTo>
                    <a:pt x="4" y="378"/>
                  </a:lnTo>
                  <a:lnTo>
                    <a:pt x="4" y="372"/>
                  </a:lnTo>
                  <a:lnTo>
                    <a:pt x="4" y="366"/>
                  </a:lnTo>
                  <a:lnTo>
                    <a:pt x="4" y="360"/>
                  </a:lnTo>
                  <a:lnTo>
                    <a:pt x="18" y="359"/>
                  </a:lnTo>
                  <a:lnTo>
                    <a:pt x="32" y="359"/>
                  </a:lnTo>
                  <a:lnTo>
                    <a:pt x="46" y="358"/>
                  </a:lnTo>
                  <a:lnTo>
                    <a:pt x="60" y="358"/>
                  </a:lnTo>
                  <a:lnTo>
                    <a:pt x="72" y="357"/>
                  </a:lnTo>
                  <a:lnTo>
                    <a:pt x="86" y="357"/>
                  </a:lnTo>
                  <a:lnTo>
                    <a:pt x="100" y="356"/>
                  </a:lnTo>
                  <a:lnTo>
                    <a:pt x="114" y="356"/>
                  </a:lnTo>
                  <a:lnTo>
                    <a:pt x="100" y="355"/>
                  </a:lnTo>
                  <a:lnTo>
                    <a:pt x="86" y="354"/>
                  </a:lnTo>
                  <a:lnTo>
                    <a:pt x="72" y="352"/>
                  </a:lnTo>
                  <a:lnTo>
                    <a:pt x="60" y="351"/>
                  </a:lnTo>
                  <a:lnTo>
                    <a:pt x="46" y="350"/>
                  </a:lnTo>
                  <a:lnTo>
                    <a:pt x="32" y="349"/>
                  </a:lnTo>
                  <a:lnTo>
                    <a:pt x="18" y="348"/>
                  </a:lnTo>
                  <a:lnTo>
                    <a:pt x="4" y="347"/>
                  </a:lnTo>
                  <a:lnTo>
                    <a:pt x="4" y="342"/>
                  </a:lnTo>
                  <a:lnTo>
                    <a:pt x="4" y="337"/>
                  </a:lnTo>
                  <a:lnTo>
                    <a:pt x="3" y="334"/>
                  </a:lnTo>
                  <a:lnTo>
                    <a:pt x="3" y="329"/>
                  </a:lnTo>
                  <a:lnTo>
                    <a:pt x="14" y="328"/>
                  </a:lnTo>
                  <a:lnTo>
                    <a:pt x="30" y="327"/>
                  </a:lnTo>
                  <a:lnTo>
                    <a:pt x="49" y="326"/>
                  </a:lnTo>
                  <a:lnTo>
                    <a:pt x="71" y="324"/>
                  </a:lnTo>
                  <a:lnTo>
                    <a:pt x="92" y="322"/>
                  </a:lnTo>
                  <a:lnTo>
                    <a:pt x="110" y="321"/>
                  </a:lnTo>
                  <a:lnTo>
                    <a:pt x="124" y="320"/>
                  </a:lnTo>
                  <a:lnTo>
                    <a:pt x="131" y="319"/>
                  </a:lnTo>
                  <a:lnTo>
                    <a:pt x="115" y="319"/>
                  </a:lnTo>
                  <a:lnTo>
                    <a:pt x="99" y="318"/>
                  </a:lnTo>
                  <a:lnTo>
                    <a:pt x="84" y="318"/>
                  </a:lnTo>
                  <a:lnTo>
                    <a:pt x="68" y="317"/>
                  </a:lnTo>
                  <a:lnTo>
                    <a:pt x="52" y="317"/>
                  </a:lnTo>
                  <a:lnTo>
                    <a:pt x="37" y="317"/>
                  </a:lnTo>
                  <a:lnTo>
                    <a:pt x="21" y="316"/>
                  </a:lnTo>
                  <a:lnTo>
                    <a:pt x="4" y="316"/>
                  </a:lnTo>
                  <a:lnTo>
                    <a:pt x="4" y="310"/>
                  </a:lnTo>
                  <a:lnTo>
                    <a:pt x="4" y="304"/>
                  </a:lnTo>
                  <a:lnTo>
                    <a:pt x="4" y="299"/>
                  </a:lnTo>
                  <a:lnTo>
                    <a:pt x="4" y="294"/>
                  </a:lnTo>
                  <a:lnTo>
                    <a:pt x="14" y="294"/>
                  </a:lnTo>
                  <a:lnTo>
                    <a:pt x="29" y="294"/>
                  </a:lnTo>
                  <a:lnTo>
                    <a:pt x="46" y="294"/>
                  </a:lnTo>
                  <a:lnTo>
                    <a:pt x="66" y="292"/>
                  </a:lnTo>
                  <a:lnTo>
                    <a:pt x="85" y="292"/>
                  </a:lnTo>
                  <a:lnTo>
                    <a:pt x="102" y="290"/>
                  </a:lnTo>
                  <a:lnTo>
                    <a:pt x="116" y="289"/>
                  </a:lnTo>
                  <a:lnTo>
                    <a:pt x="124" y="286"/>
                  </a:lnTo>
                  <a:lnTo>
                    <a:pt x="104" y="286"/>
                  </a:lnTo>
                  <a:lnTo>
                    <a:pt x="87" y="286"/>
                  </a:lnTo>
                  <a:lnTo>
                    <a:pt x="75" y="286"/>
                  </a:lnTo>
                  <a:lnTo>
                    <a:pt x="63" y="284"/>
                  </a:lnTo>
                  <a:lnTo>
                    <a:pt x="52" y="284"/>
                  </a:lnTo>
                  <a:lnTo>
                    <a:pt x="39" y="283"/>
                  </a:lnTo>
                  <a:lnTo>
                    <a:pt x="24" y="282"/>
                  </a:lnTo>
                  <a:lnTo>
                    <a:pt x="4" y="281"/>
                  </a:lnTo>
                  <a:lnTo>
                    <a:pt x="4" y="275"/>
                  </a:lnTo>
                  <a:lnTo>
                    <a:pt x="4" y="268"/>
                  </a:lnTo>
                  <a:lnTo>
                    <a:pt x="4" y="261"/>
                  </a:lnTo>
                  <a:lnTo>
                    <a:pt x="4" y="254"/>
                  </a:lnTo>
                  <a:lnTo>
                    <a:pt x="16" y="254"/>
                  </a:lnTo>
                  <a:lnTo>
                    <a:pt x="32" y="254"/>
                  </a:lnTo>
                  <a:lnTo>
                    <a:pt x="49" y="254"/>
                  </a:lnTo>
                  <a:lnTo>
                    <a:pt x="69" y="254"/>
                  </a:lnTo>
                  <a:lnTo>
                    <a:pt x="87" y="253"/>
                  </a:lnTo>
                  <a:lnTo>
                    <a:pt x="106" y="251"/>
                  </a:lnTo>
                  <a:lnTo>
                    <a:pt x="122" y="249"/>
                  </a:lnTo>
                  <a:lnTo>
                    <a:pt x="136" y="245"/>
                  </a:lnTo>
                  <a:lnTo>
                    <a:pt x="114" y="245"/>
                  </a:lnTo>
                  <a:lnTo>
                    <a:pt x="98" y="246"/>
                  </a:lnTo>
                  <a:lnTo>
                    <a:pt x="84" y="246"/>
                  </a:lnTo>
                  <a:lnTo>
                    <a:pt x="71" y="245"/>
                  </a:lnTo>
                  <a:lnTo>
                    <a:pt x="59" y="245"/>
                  </a:lnTo>
                  <a:lnTo>
                    <a:pt x="44" y="245"/>
                  </a:lnTo>
                  <a:lnTo>
                    <a:pt x="26" y="244"/>
                  </a:lnTo>
                  <a:lnTo>
                    <a:pt x="4" y="243"/>
                  </a:lnTo>
                  <a:lnTo>
                    <a:pt x="4" y="237"/>
                  </a:lnTo>
                  <a:lnTo>
                    <a:pt x="4" y="230"/>
                  </a:lnTo>
                  <a:lnTo>
                    <a:pt x="4" y="224"/>
                  </a:lnTo>
                  <a:lnTo>
                    <a:pt x="4" y="219"/>
                  </a:lnTo>
                  <a:lnTo>
                    <a:pt x="16" y="219"/>
                  </a:lnTo>
                  <a:lnTo>
                    <a:pt x="27" y="218"/>
                  </a:lnTo>
                  <a:lnTo>
                    <a:pt x="39" y="218"/>
                  </a:lnTo>
                  <a:lnTo>
                    <a:pt x="52" y="216"/>
                  </a:lnTo>
                  <a:lnTo>
                    <a:pt x="63" y="216"/>
                  </a:lnTo>
                  <a:lnTo>
                    <a:pt x="75" y="216"/>
                  </a:lnTo>
                  <a:lnTo>
                    <a:pt x="86" y="215"/>
                  </a:lnTo>
                  <a:lnTo>
                    <a:pt x="98" y="215"/>
                  </a:lnTo>
                  <a:lnTo>
                    <a:pt x="99" y="214"/>
                  </a:lnTo>
                  <a:lnTo>
                    <a:pt x="99" y="214"/>
                  </a:lnTo>
                  <a:lnTo>
                    <a:pt x="99" y="213"/>
                  </a:lnTo>
                  <a:lnTo>
                    <a:pt x="100" y="213"/>
                  </a:lnTo>
                  <a:lnTo>
                    <a:pt x="89" y="212"/>
                  </a:lnTo>
                  <a:lnTo>
                    <a:pt x="77" y="211"/>
                  </a:lnTo>
                  <a:lnTo>
                    <a:pt x="64" y="210"/>
                  </a:lnTo>
                  <a:lnTo>
                    <a:pt x="53" y="210"/>
                  </a:lnTo>
                  <a:lnTo>
                    <a:pt x="40" y="208"/>
                  </a:lnTo>
                  <a:lnTo>
                    <a:pt x="29" y="207"/>
                  </a:lnTo>
                  <a:lnTo>
                    <a:pt x="16" y="207"/>
                  </a:lnTo>
                  <a:lnTo>
                    <a:pt x="4" y="206"/>
                  </a:lnTo>
                  <a:lnTo>
                    <a:pt x="4" y="201"/>
                  </a:lnTo>
                  <a:lnTo>
                    <a:pt x="4" y="197"/>
                  </a:lnTo>
                  <a:lnTo>
                    <a:pt x="4" y="193"/>
                  </a:lnTo>
                  <a:lnTo>
                    <a:pt x="4" y="189"/>
                  </a:lnTo>
                  <a:lnTo>
                    <a:pt x="24" y="188"/>
                  </a:lnTo>
                  <a:lnTo>
                    <a:pt x="45" y="188"/>
                  </a:lnTo>
                  <a:lnTo>
                    <a:pt x="64" y="188"/>
                  </a:lnTo>
                  <a:lnTo>
                    <a:pt x="85" y="186"/>
                  </a:lnTo>
                  <a:lnTo>
                    <a:pt x="106" y="185"/>
                  </a:lnTo>
                  <a:lnTo>
                    <a:pt x="127" y="183"/>
                  </a:lnTo>
                  <a:lnTo>
                    <a:pt x="147" y="181"/>
                  </a:lnTo>
                  <a:lnTo>
                    <a:pt x="168" y="177"/>
                  </a:lnTo>
                  <a:lnTo>
                    <a:pt x="147" y="176"/>
                  </a:lnTo>
                  <a:lnTo>
                    <a:pt x="127" y="175"/>
                  </a:lnTo>
                  <a:lnTo>
                    <a:pt x="106" y="175"/>
                  </a:lnTo>
                  <a:lnTo>
                    <a:pt x="85" y="175"/>
                  </a:lnTo>
                  <a:lnTo>
                    <a:pt x="64" y="175"/>
                  </a:lnTo>
                  <a:lnTo>
                    <a:pt x="44" y="176"/>
                  </a:lnTo>
                  <a:lnTo>
                    <a:pt x="24" y="175"/>
                  </a:lnTo>
                  <a:lnTo>
                    <a:pt x="4" y="175"/>
                  </a:lnTo>
                  <a:lnTo>
                    <a:pt x="4" y="169"/>
                  </a:lnTo>
                  <a:lnTo>
                    <a:pt x="4" y="165"/>
                  </a:lnTo>
                  <a:lnTo>
                    <a:pt x="4" y="159"/>
                  </a:lnTo>
                  <a:lnTo>
                    <a:pt x="4" y="154"/>
                  </a:lnTo>
                  <a:lnTo>
                    <a:pt x="27" y="153"/>
                  </a:lnTo>
                  <a:lnTo>
                    <a:pt x="45" y="152"/>
                  </a:lnTo>
                  <a:lnTo>
                    <a:pt x="59" y="152"/>
                  </a:lnTo>
                  <a:lnTo>
                    <a:pt x="71" y="151"/>
                  </a:lnTo>
                  <a:lnTo>
                    <a:pt x="82" y="150"/>
                  </a:lnTo>
                  <a:lnTo>
                    <a:pt x="92" y="148"/>
                  </a:lnTo>
                  <a:lnTo>
                    <a:pt x="105" y="147"/>
                  </a:lnTo>
                  <a:lnTo>
                    <a:pt x="120" y="146"/>
                  </a:lnTo>
                  <a:lnTo>
                    <a:pt x="118" y="145"/>
                  </a:lnTo>
                  <a:lnTo>
                    <a:pt x="118" y="143"/>
                  </a:lnTo>
                  <a:lnTo>
                    <a:pt x="118" y="142"/>
                  </a:lnTo>
                  <a:lnTo>
                    <a:pt x="117" y="140"/>
                  </a:lnTo>
                  <a:lnTo>
                    <a:pt x="109" y="142"/>
                  </a:lnTo>
                  <a:lnTo>
                    <a:pt x="102" y="142"/>
                  </a:lnTo>
                  <a:lnTo>
                    <a:pt x="95" y="142"/>
                  </a:lnTo>
                  <a:lnTo>
                    <a:pt x="86" y="143"/>
                  </a:lnTo>
                  <a:lnTo>
                    <a:pt x="74" y="143"/>
                  </a:lnTo>
                  <a:lnTo>
                    <a:pt x="56" y="143"/>
                  </a:lnTo>
                  <a:lnTo>
                    <a:pt x="34" y="142"/>
                  </a:lnTo>
                  <a:lnTo>
                    <a:pt x="4" y="142"/>
                  </a:lnTo>
                  <a:lnTo>
                    <a:pt x="4" y="135"/>
                  </a:lnTo>
                  <a:lnTo>
                    <a:pt x="4" y="128"/>
                  </a:lnTo>
                  <a:lnTo>
                    <a:pt x="3" y="121"/>
                  </a:lnTo>
                  <a:lnTo>
                    <a:pt x="3" y="113"/>
                  </a:lnTo>
                  <a:lnTo>
                    <a:pt x="17" y="112"/>
                  </a:lnTo>
                  <a:lnTo>
                    <a:pt x="32" y="110"/>
                  </a:lnTo>
                  <a:lnTo>
                    <a:pt x="48" y="112"/>
                  </a:lnTo>
                  <a:lnTo>
                    <a:pt x="64" y="112"/>
                  </a:lnTo>
                  <a:lnTo>
                    <a:pt x="80" y="112"/>
                  </a:lnTo>
                  <a:lnTo>
                    <a:pt x="97" y="110"/>
                  </a:lnTo>
                  <a:lnTo>
                    <a:pt x="112" y="109"/>
                  </a:lnTo>
                  <a:lnTo>
                    <a:pt x="124" y="105"/>
                  </a:lnTo>
                  <a:lnTo>
                    <a:pt x="112" y="105"/>
                  </a:lnTo>
                  <a:lnTo>
                    <a:pt x="97" y="104"/>
                  </a:lnTo>
                  <a:lnTo>
                    <a:pt x="82" y="104"/>
                  </a:lnTo>
                  <a:lnTo>
                    <a:pt x="67" y="102"/>
                  </a:lnTo>
                  <a:lnTo>
                    <a:pt x="51" y="101"/>
                  </a:lnTo>
                  <a:lnTo>
                    <a:pt x="34" y="101"/>
                  </a:lnTo>
                  <a:lnTo>
                    <a:pt x="18" y="100"/>
                  </a:lnTo>
                  <a:lnTo>
                    <a:pt x="3" y="100"/>
                  </a:lnTo>
                  <a:lnTo>
                    <a:pt x="3" y="94"/>
                  </a:lnTo>
                  <a:lnTo>
                    <a:pt x="3" y="89"/>
                  </a:lnTo>
                  <a:lnTo>
                    <a:pt x="3" y="83"/>
                  </a:lnTo>
                  <a:lnTo>
                    <a:pt x="3" y="77"/>
                  </a:lnTo>
                  <a:lnTo>
                    <a:pt x="14" y="77"/>
                  </a:lnTo>
                  <a:lnTo>
                    <a:pt x="32" y="78"/>
                  </a:lnTo>
                  <a:lnTo>
                    <a:pt x="55" y="78"/>
                  </a:lnTo>
                  <a:lnTo>
                    <a:pt x="82" y="79"/>
                  </a:lnTo>
                  <a:lnTo>
                    <a:pt x="107" y="79"/>
                  </a:lnTo>
                  <a:lnTo>
                    <a:pt x="131" y="78"/>
                  </a:lnTo>
                  <a:lnTo>
                    <a:pt x="150" y="76"/>
                  </a:lnTo>
                  <a:lnTo>
                    <a:pt x="162" y="72"/>
                  </a:lnTo>
                  <a:lnTo>
                    <a:pt x="140" y="72"/>
                  </a:lnTo>
                  <a:lnTo>
                    <a:pt x="123" y="71"/>
                  </a:lnTo>
                  <a:lnTo>
                    <a:pt x="108" y="71"/>
                  </a:lnTo>
                  <a:lnTo>
                    <a:pt x="93" y="70"/>
                  </a:lnTo>
                  <a:lnTo>
                    <a:pt x="77" y="70"/>
                  </a:lnTo>
                  <a:lnTo>
                    <a:pt x="59" y="69"/>
                  </a:lnTo>
                  <a:lnTo>
                    <a:pt x="36" y="68"/>
                  </a:lnTo>
                  <a:lnTo>
                    <a:pt x="4" y="65"/>
                  </a:lnTo>
                  <a:lnTo>
                    <a:pt x="1" y="60"/>
                  </a:lnTo>
                  <a:lnTo>
                    <a:pt x="0" y="53"/>
                  </a:lnTo>
                  <a:lnTo>
                    <a:pt x="1" y="46"/>
                  </a:lnTo>
                  <a:lnTo>
                    <a:pt x="1" y="41"/>
                  </a:lnTo>
                  <a:lnTo>
                    <a:pt x="33" y="41"/>
                  </a:lnTo>
                  <a:lnTo>
                    <a:pt x="61" y="41"/>
                  </a:lnTo>
                  <a:lnTo>
                    <a:pt x="84" y="42"/>
                  </a:lnTo>
                  <a:lnTo>
                    <a:pt x="102" y="42"/>
                  </a:lnTo>
                  <a:lnTo>
                    <a:pt x="116" y="42"/>
                  </a:lnTo>
                  <a:lnTo>
                    <a:pt x="128" y="41"/>
                  </a:lnTo>
                  <a:lnTo>
                    <a:pt x="135" y="40"/>
                  </a:lnTo>
                  <a:lnTo>
                    <a:pt x="139" y="38"/>
                  </a:lnTo>
                  <a:lnTo>
                    <a:pt x="101" y="37"/>
                  </a:lnTo>
                  <a:lnTo>
                    <a:pt x="72" y="36"/>
                  </a:lnTo>
                  <a:lnTo>
                    <a:pt x="52" y="36"/>
                  </a:lnTo>
                  <a:lnTo>
                    <a:pt x="37" y="34"/>
                  </a:lnTo>
                  <a:lnTo>
                    <a:pt x="26" y="34"/>
                  </a:lnTo>
                  <a:lnTo>
                    <a:pt x="18" y="33"/>
                  </a:lnTo>
                  <a:lnTo>
                    <a:pt x="10" y="33"/>
                  </a:lnTo>
                  <a:lnTo>
                    <a:pt x="3" y="32"/>
                  </a:lnTo>
                  <a:lnTo>
                    <a:pt x="3" y="29"/>
                  </a:lnTo>
                  <a:lnTo>
                    <a:pt x="3" y="25"/>
                  </a:lnTo>
                  <a:lnTo>
                    <a:pt x="3" y="23"/>
                  </a:lnTo>
                  <a:lnTo>
                    <a:pt x="3" y="19"/>
                  </a:lnTo>
                  <a:lnTo>
                    <a:pt x="10" y="19"/>
                  </a:lnTo>
                  <a:lnTo>
                    <a:pt x="17" y="21"/>
                  </a:lnTo>
                  <a:lnTo>
                    <a:pt x="24" y="19"/>
                  </a:lnTo>
                  <a:lnTo>
                    <a:pt x="32" y="17"/>
                  </a:lnTo>
                  <a:lnTo>
                    <a:pt x="31" y="16"/>
                  </a:lnTo>
                  <a:lnTo>
                    <a:pt x="27" y="15"/>
                  </a:lnTo>
                  <a:lnTo>
                    <a:pt x="19" y="12"/>
                  </a:lnTo>
                  <a:lnTo>
                    <a:pt x="3" y="10"/>
                  </a:lnTo>
                  <a:lnTo>
                    <a:pt x="3" y="8"/>
                  </a:lnTo>
                  <a:lnTo>
                    <a:pt x="4" y="4"/>
                  </a:lnTo>
                  <a:lnTo>
                    <a:pt x="4" y="2"/>
                  </a:lnTo>
                  <a:lnTo>
                    <a:pt x="4" y="0"/>
                  </a:lnTo>
                  <a:lnTo>
                    <a:pt x="29" y="0"/>
                  </a:lnTo>
                  <a:lnTo>
                    <a:pt x="53" y="0"/>
                  </a:lnTo>
                  <a:lnTo>
                    <a:pt x="77" y="0"/>
                  </a:lnTo>
                  <a:lnTo>
                    <a:pt x="101" y="0"/>
                  </a:lnTo>
                  <a:lnTo>
                    <a:pt x="125" y="0"/>
                  </a:lnTo>
                  <a:lnTo>
                    <a:pt x="150" y="0"/>
                  </a:lnTo>
                  <a:lnTo>
                    <a:pt x="174" y="1"/>
                  </a:lnTo>
                  <a:lnTo>
                    <a:pt x="198" y="1"/>
                  </a:lnTo>
                  <a:lnTo>
                    <a:pt x="222" y="1"/>
                  </a:lnTo>
                  <a:lnTo>
                    <a:pt x="246" y="1"/>
                  </a:lnTo>
                  <a:lnTo>
                    <a:pt x="270" y="1"/>
                  </a:lnTo>
                  <a:lnTo>
                    <a:pt x="295" y="1"/>
                  </a:lnTo>
                  <a:lnTo>
                    <a:pt x="319" y="1"/>
                  </a:lnTo>
                  <a:lnTo>
                    <a:pt x="344" y="1"/>
                  </a:lnTo>
                  <a:lnTo>
                    <a:pt x="368" y="1"/>
                  </a:lnTo>
                  <a:lnTo>
                    <a:pt x="393" y="1"/>
                  </a:lnTo>
                  <a:lnTo>
                    <a:pt x="417" y="1"/>
                  </a:lnTo>
                  <a:lnTo>
                    <a:pt x="441" y="2"/>
                  </a:lnTo>
                  <a:lnTo>
                    <a:pt x="465" y="2"/>
                  </a:lnTo>
                  <a:lnTo>
                    <a:pt x="490" y="2"/>
                  </a:lnTo>
                  <a:lnTo>
                    <a:pt x="515" y="3"/>
                  </a:lnTo>
                  <a:lnTo>
                    <a:pt x="539" y="4"/>
                  </a:lnTo>
                  <a:lnTo>
                    <a:pt x="563" y="4"/>
                  </a:lnTo>
                  <a:lnTo>
                    <a:pt x="587" y="6"/>
                  </a:lnTo>
                  <a:lnTo>
                    <a:pt x="612" y="7"/>
                  </a:lnTo>
                  <a:lnTo>
                    <a:pt x="637" y="8"/>
                  </a:lnTo>
                  <a:lnTo>
                    <a:pt x="661" y="9"/>
                  </a:lnTo>
                  <a:lnTo>
                    <a:pt x="685" y="10"/>
                  </a:lnTo>
                  <a:lnTo>
                    <a:pt x="709" y="11"/>
                  </a:lnTo>
                  <a:lnTo>
                    <a:pt x="735" y="14"/>
                  </a:lnTo>
                  <a:lnTo>
                    <a:pt x="759" y="15"/>
                  </a:lnTo>
                  <a:lnTo>
                    <a:pt x="783" y="17"/>
                  </a:lnTo>
                  <a:lnTo>
                    <a:pt x="784" y="19"/>
                  </a:lnTo>
                  <a:lnTo>
                    <a:pt x="785" y="23"/>
                  </a:lnTo>
                  <a:lnTo>
                    <a:pt x="785" y="29"/>
                  </a:lnTo>
                  <a:lnTo>
                    <a:pt x="785" y="34"/>
                  </a:lnTo>
                  <a:lnTo>
                    <a:pt x="776" y="34"/>
                  </a:lnTo>
                  <a:lnTo>
                    <a:pt x="768" y="36"/>
                  </a:lnTo>
                  <a:lnTo>
                    <a:pt x="759" y="37"/>
                  </a:lnTo>
                  <a:lnTo>
                    <a:pt x="751" y="37"/>
                  </a:lnTo>
                  <a:lnTo>
                    <a:pt x="743" y="39"/>
                  </a:lnTo>
                  <a:lnTo>
                    <a:pt x="735" y="40"/>
                  </a:lnTo>
                  <a:lnTo>
                    <a:pt x="727" y="41"/>
                  </a:lnTo>
                  <a:lnTo>
                    <a:pt x="718" y="44"/>
                  </a:lnTo>
                  <a:lnTo>
                    <a:pt x="727" y="44"/>
                  </a:lnTo>
                  <a:lnTo>
                    <a:pt x="735" y="44"/>
                  </a:lnTo>
                  <a:lnTo>
                    <a:pt x="743" y="44"/>
                  </a:lnTo>
                  <a:lnTo>
                    <a:pt x="752" y="44"/>
                  </a:lnTo>
                  <a:lnTo>
                    <a:pt x="760" y="44"/>
                  </a:lnTo>
                  <a:lnTo>
                    <a:pt x="768" y="44"/>
                  </a:lnTo>
                  <a:lnTo>
                    <a:pt x="777" y="44"/>
                  </a:lnTo>
                  <a:lnTo>
                    <a:pt x="785" y="44"/>
                  </a:lnTo>
                  <a:lnTo>
                    <a:pt x="786" y="49"/>
                  </a:lnTo>
                  <a:lnTo>
                    <a:pt x="786" y="54"/>
                  </a:lnTo>
                  <a:lnTo>
                    <a:pt x="785" y="60"/>
                  </a:lnTo>
                  <a:lnTo>
                    <a:pt x="783" y="70"/>
                  </a:lnTo>
                  <a:lnTo>
                    <a:pt x="768" y="70"/>
                  </a:lnTo>
                  <a:lnTo>
                    <a:pt x="750" y="71"/>
                  </a:lnTo>
                  <a:lnTo>
                    <a:pt x="729" y="71"/>
                  </a:lnTo>
                  <a:lnTo>
                    <a:pt x="708" y="72"/>
                  </a:lnTo>
                  <a:lnTo>
                    <a:pt x="689" y="75"/>
                  </a:lnTo>
                  <a:lnTo>
                    <a:pt x="670" y="77"/>
                  </a:lnTo>
                  <a:lnTo>
                    <a:pt x="655" y="82"/>
                  </a:lnTo>
                  <a:lnTo>
                    <a:pt x="645" y="86"/>
                  </a:lnTo>
                  <a:lnTo>
                    <a:pt x="647" y="86"/>
                  </a:lnTo>
                  <a:lnTo>
                    <a:pt x="649" y="86"/>
                  </a:lnTo>
                  <a:lnTo>
                    <a:pt x="653" y="86"/>
                  </a:lnTo>
                  <a:lnTo>
                    <a:pt x="659" y="86"/>
                  </a:lnTo>
                  <a:lnTo>
                    <a:pt x="667" y="85"/>
                  </a:lnTo>
                  <a:lnTo>
                    <a:pt x="678" y="84"/>
                  </a:lnTo>
                  <a:lnTo>
                    <a:pt x="695" y="82"/>
                  </a:lnTo>
                  <a:lnTo>
                    <a:pt x="717" y="79"/>
                  </a:lnTo>
                  <a:lnTo>
                    <a:pt x="725" y="79"/>
                  </a:lnTo>
                  <a:lnTo>
                    <a:pt x="733" y="79"/>
                  </a:lnTo>
                  <a:lnTo>
                    <a:pt x="741" y="79"/>
                  </a:lnTo>
                  <a:lnTo>
                    <a:pt x="750" y="80"/>
                  </a:lnTo>
                  <a:lnTo>
                    <a:pt x="758" y="80"/>
                  </a:lnTo>
                  <a:lnTo>
                    <a:pt x="766" y="80"/>
                  </a:lnTo>
                  <a:lnTo>
                    <a:pt x="774" y="82"/>
                  </a:lnTo>
                  <a:lnTo>
                    <a:pt x="782" y="82"/>
                  </a:lnTo>
                  <a:lnTo>
                    <a:pt x="783" y="83"/>
                  </a:lnTo>
                  <a:lnTo>
                    <a:pt x="783" y="86"/>
                  </a:lnTo>
                  <a:lnTo>
                    <a:pt x="782" y="91"/>
                  </a:lnTo>
                  <a:lnTo>
                    <a:pt x="781" y="101"/>
                  </a:lnTo>
                  <a:lnTo>
                    <a:pt x="775" y="102"/>
                  </a:lnTo>
                  <a:lnTo>
                    <a:pt x="765" y="105"/>
                  </a:lnTo>
                  <a:lnTo>
                    <a:pt x="751" y="106"/>
                  </a:lnTo>
                  <a:lnTo>
                    <a:pt x="735" y="108"/>
                  </a:lnTo>
                  <a:lnTo>
                    <a:pt x="717" y="110"/>
                  </a:lnTo>
                  <a:lnTo>
                    <a:pt x="701" y="113"/>
                  </a:lnTo>
                  <a:lnTo>
                    <a:pt x="687" y="115"/>
                  </a:lnTo>
                  <a:lnTo>
                    <a:pt x="676" y="117"/>
                  </a:lnTo>
                  <a:lnTo>
                    <a:pt x="692" y="117"/>
                  </a:lnTo>
                  <a:lnTo>
                    <a:pt x="705" y="118"/>
                  </a:lnTo>
                  <a:lnTo>
                    <a:pt x="715" y="118"/>
                  </a:lnTo>
                  <a:lnTo>
                    <a:pt x="724" y="117"/>
                  </a:lnTo>
                  <a:lnTo>
                    <a:pt x="735" y="117"/>
                  </a:lnTo>
                  <a:lnTo>
                    <a:pt x="747" y="117"/>
                  </a:lnTo>
                  <a:lnTo>
                    <a:pt x="762" y="116"/>
                  </a:lnTo>
                  <a:lnTo>
                    <a:pt x="782" y="115"/>
                  </a:lnTo>
                  <a:lnTo>
                    <a:pt x="781" y="122"/>
                  </a:lnTo>
                  <a:lnTo>
                    <a:pt x="781" y="129"/>
                  </a:lnTo>
                  <a:lnTo>
                    <a:pt x="779" y="136"/>
                  </a:lnTo>
                  <a:lnTo>
                    <a:pt x="779" y="143"/>
                  </a:lnTo>
                  <a:lnTo>
                    <a:pt x="770" y="143"/>
                  </a:lnTo>
                  <a:lnTo>
                    <a:pt x="759" y="144"/>
                  </a:lnTo>
                  <a:lnTo>
                    <a:pt x="746" y="144"/>
                  </a:lnTo>
                  <a:lnTo>
                    <a:pt x="735" y="145"/>
                  </a:lnTo>
                  <a:lnTo>
                    <a:pt x="723" y="146"/>
                  </a:lnTo>
                  <a:lnTo>
                    <a:pt x="713" y="147"/>
                  </a:lnTo>
                  <a:lnTo>
                    <a:pt x="703" y="150"/>
                  </a:lnTo>
                  <a:lnTo>
                    <a:pt x="698" y="152"/>
                  </a:lnTo>
                  <a:lnTo>
                    <a:pt x="715" y="152"/>
                  </a:lnTo>
                  <a:lnTo>
                    <a:pt x="728" y="153"/>
                  </a:lnTo>
                  <a:lnTo>
                    <a:pt x="738" y="153"/>
                  </a:lnTo>
                  <a:lnTo>
                    <a:pt x="747" y="153"/>
                  </a:lnTo>
                  <a:lnTo>
                    <a:pt x="754" y="153"/>
                  </a:lnTo>
                  <a:lnTo>
                    <a:pt x="762" y="154"/>
                  </a:lnTo>
                  <a:lnTo>
                    <a:pt x="771" y="154"/>
                  </a:lnTo>
                  <a:lnTo>
                    <a:pt x="782" y="155"/>
                  </a:lnTo>
                  <a:lnTo>
                    <a:pt x="783" y="160"/>
                  </a:lnTo>
                  <a:lnTo>
                    <a:pt x="783" y="165"/>
                  </a:lnTo>
                  <a:lnTo>
                    <a:pt x="783" y="169"/>
                  </a:lnTo>
                  <a:lnTo>
                    <a:pt x="784" y="174"/>
                  </a:lnTo>
                  <a:lnTo>
                    <a:pt x="775" y="174"/>
                  </a:lnTo>
                  <a:lnTo>
                    <a:pt x="761" y="175"/>
                  </a:lnTo>
                  <a:lnTo>
                    <a:pt x="745" y="176"/>
                  </a:lnTo>
                  <a:lnTo>
                    <a:pt x="729" y="177"/>
                  </a:lnTo>
                  <a:lnTo>
                    <a:pt x="713" y="178"/>
                  </a:lnTo>
                  <a:lnTo>
                    <a:pt x="699" y="181"/>
                  </a:lnTo>
                  <a:lnTo>
                    <a:pt x="689" y="183"/>
                  </a:lnTo>
                  <a:lnTo>
                    <a:pt x="683" y="185"/>
                  </a:lnTo>
                  <a:lnTo>
                    <a:pt x="695" y="185"/>
                  </a:lnTo>
                  <a:lnTo>
                    <a:pt x="707" y="185"/>
                  </a:lnTo>
                  <a:lnTo>
                    <a:pt x="720" y="185"/>
                  </a:lnTo>
                  <a:lnTo>
                    <a:pt x="732" y="185"/>
                  </a:lnTo>
                  <a:lnTo>
                    <a:pt x="745" y="185"/>
                  </a:lnTo>
                  <a:lnTo>
                    <a:pt x="758" y="185"/>
                  </a:lnTo>
                  <a:lnTo>
                    <a:pt x="770" y="185"/>
                  </a:lnTo>
                  <a:lnTo>
                    <a:pt x="783" y="185"/>
                  </a:lnTo>
                  <a:lnTo>
                    <a:pt x="782" y="191"/>
                  </a:lnTo>
                  <a:lnTo>
                    <a:pt x="782" y="197"/>
                  </a:lnTo>
                  <a:lnTo>
                    <a:pt x="781" y="203"/>
                  </a:lnTo>
                  <a:lnTo>
                    <a:pt x="781" y="208"/>
                  </a:lnTo>
                  <a:lnTo>
                    <a:pt x="777" y="210"/>
                  </a:lnTo>
                  <a:lnTo>
                    <a:pt x="773" y="210"/>
                  </a:lnTo>
                  <a:lnTo>
                    <a:pt x="768" y="211"/>
                  </a:lnTo>
                  <a:lnTo>
                    <a:pt x="761" y="212"/>
                  </a:lnTo>
                  <a:lnTo>
                    <a:pt x="752" y="213"/>
                  </a:lnTo>
                  <a:lnTo>
                    <a:pt x="738" y="214"/>
                  </a:lnTo>
                  <a:lnTo>
                    <a:pt x="720" y="216"/>
                  </a:lnTo>
                  <a:lnTo>
                    <a:pt x="695" y="220"/>
                  </a:lnTo>
                  <a:lnTo>
                    <a:pt x="706" y="220"/>
                  </a:lnTo>
                  <a:lnTo>
                    <a:pt x="716" y="221"/>
                  </a:lnTo>
                  <a:lnTo>
                    <a:pt x="727" y="221"/>
                  </a:lnTo>
                  <a:lnTo>
                    <a:pt x="737" y="221"/>
                  </a:lnTo>
                  <a:lnTo>
                    <a:pt x="747" y="221"/>
                  </a:lnTo>
                  <a:lnTo>
                    <a:pt x="758" y="221"/>
                  </a:lnTo>
                  <a:lnTo>
                    <a:pt x="769" y="222"/>
                  </a:lnTo>
                  <a:lnTo>
                    <a:pt x="779" y="222"/>
                  </a:lnTo>
                  <a:lnTo>
                    <a:pt x="781" y="228"/>
                  </a:lnTo>
                  <a:lnTo>
                    <a:pt x="779" y="231"/>
                  </a:lnTo>
                  <a:lnTo>
                    <a:pt x="778" y="237"/>
                  </a:lnTo>
                  <a:lnTo>
                    <a:pt x="776" y="245"/>
                  </a:lnTo>
                  <a:lnTo>
                    <a:pt x="761" y="246"/>
                  </a:lnTo>
                  <a:lnTo>
                    <a:pt x="750" y="246"/>
                  </a:lnTo>
                  <a:lnTo>
                    <a:pt x="739" y="248"/>
                  </a:lnTo>
                  <a:lnTo>
                    <a:pt x="729" y="249"/>
                  </a:lnTo>
                  <a:lnTo>
                    <a:pt x="717" y="250"/>
                  </a:lnTo>
                  <a:lnTo>
                    <a:pt x="705" y="251"/>
                  </a:lnTo>
                  <a:lnTo>
                    <a:pt x="689" y="253"/>
                  </a:lnTo>
                  <a:lnTo>
                    <a:pt x="667" y="257"/>
                  </a:lnTo>
                  <a:lnTo>
                    <a:pt x="680" y="257"/>
                  </a:lnTo>
                  <a:lnTo>
                    <a:pt x="694" y="257"/>
                  </a:lnTo>
                  <a:lnTo>
                    <a:pt x="708" y="257"/>
                  </a:lnTo>
                  <a:lnTo>
                    <a:pt x="722" y="258"/>
                  </a:lnTo>
                  <a:lnTo>
                    <a:pt x="736" y="258"/>
                  </a:lnTo>
                  <a:lnTo>
                    <a:pt x="750" y="258"/>
                  </a:lnTo>
                  <a:lnTo>
                    <a:pt x="763" y="259"/>
                  </a:lnTo>
                  <a:lnTo>
                    <a:pt x="777" y="259"/>
                  </a:lnTo>
                  <a:lnTo>
                    <a:pt x="776" y="264"/>
                  </a:lnTo>
                  <a:lnTo>
                    <a:pt x="776" y="267"/>
                  </a:lnTo>
                  <a:lnTo>
                    <a:pt x="775" y="272"/>
                  </a:lnTo>
                  <a:lnTo>
                    <a:pt x="774" y="276"/>
                  </a:lnTo>
                  <a:lnTo>
                    <a:pt x="762" y="277"/>
                  </a:lnTo>
                  <a:lnTo>
                    <a:pt x="751" y="279"/>
                  </a:lnTo>
                  <a:lnTo>
                    <a:pt x="738" y="281"/>
                  </a:lnTo>
                  <a:lnTo>
                    <a:pt x="727" y="282"/>
                  </a:lnTo>
                  <a:lnTo>
                    <a:pt x="714" y="283"/>
                  </a:lnTo>
                  <a:lnTo>
                    <a:pt x="702" y="286"/>
                  </a:lnTo>
                  <a:lnTo>
                    <a:pt x="690" y="287"/>
                  </a:lnTo>
                  <a:lnTo>
                    <a:pt x="678" y="288"/>
                  </a:lnTo>
                  <a:lnTo>
                    <a:pt x="678" y="289"/>
                  </a:lnTo>
                  <a:lnTo>
                    <a:pt x="679" y="289"/>
                  </a:lnTo>
                  <a:lnTo>
                    <a:pt x="679" y="290"/>
                  </a:lnTo>
                  <a:lnTo>
                    <a:pt x="679" y="291"/>
                  </a:lnTo>
                  <a:lnTo>
                    <a:pt x="691" y="291"/>
                  </a:lnTo>
                  <a:lnTo>
                    <a:pt x="702" y="290"/>
                  </a:lnTo>
                  <a:lnTo>
                    <a:pt x="714" y="290"/>
                  </a:lnTo>
                  <a:lnTo>
                    <a:pt x="727" y="289"/>
                  </a:lnTo>
                  <a:lnTo>
                    <a:pt x="738" y="289"/>
                  </a:lnTo>
                  <a:lnTo>
                    <a:pt x="750" y="289"/>
                  </a:lnTo>
                  <a:lnTo>
                    <a:pt x="761" y="288"/>
                  </a:lnTo>
                  <a:lnTo>
                    <a:pt x="773" y="288"/>
                  </a:lnTo>
                  <a:lnTo>
                    <a:pt x="774" y="298"/>
                  </a:lnTo>
                  <a:lnTo>
                    <a:pt x="774" y="304"/>
                  </a:lnTo>
                  <a:lnTo>
                    <a:pt x="773" y="310"/>
                  </a:lnTo>
                  <a:lnTo>
                    <a:pt x="771" y="317"/>
                  </a:lnTo>
                  <a:lnTo>
                    <a:pt x="760" y="317"/>
                  </a:lnTo>
                  <a:lnTo>
                    <a:pt x="748" y="318"/>
                  </a:lnTo>
                  <a:lnTo>
                    <a:pt x="737" y="318"/>
                  </a:lnTo>
                  <a:lnTo>
                    <a:pt x="725" y="319"/>
                  </a:lnTo>
                  <a:lnTo>
                    <a:pt x="714" y="320"/>
                  </a:lnTo>
                  <a:lnTo>
                    <a:pt x="702" y="321"/>
                  </a:lnTo>
                  <a:lnTo>
                    <a:pt x="691" y="321"/>
                  </a:lnTo>
                  <a:lnTo>
                    <a:pt x="679" y="322"/>
                  </a:lnTo>
                  <a:lnTo>
                    <a:pt x="679" y="322"/>
                  </a:lnTo>
                  <a:lnTo>
                    <a:pt x="679" y="324"/>
                  </a:lnTo>
                  <a:lnTo>
                    <a:pt x="678" y="324"/>
                  </a:lnTo>
                  <a:lnTo>
                    <a:pt x="678" y="325"/>
                  </a:lnTo>
                  <a:lnTo>
                    <a:pt x="703" y="325"/>
                  </a:lnTo>
                  <a:lnTo>
                    <a:pt x="722" y="326"/>
                  </a:lnTo>
                  <a:lnTo>
                    <a:pt x="737" y="326"/>
                  </a:lnTo>
                  <a:lnTo>
                    <a:pt x="747" y="326"/>
                  </a:lnTo>
                  <a:lnTo>
                    <a:pt x="754" y="327"/>
                  </a:lnTo>
                  <a:lnTo>
                    <a:pt x="760" y="327"/>
                  </a:lnTo>
                  <a:lnTo>
                    <a:pt x="766" y="328"/>
                  </a:lnTo>
                  <a:lnTo>
                    <a:pt x="771" y="329"/>
                  </a:lnTo>
                  <a:lnTo>
                    <a:pt x="770" y="335"/>
                  </a:lnTo>
                  <a:lnTo>
                    <a:pt x="770" y="341"/>
                  </a:lnTo>
                  <a:lnTo>
                    <a:pt x="770" y="347"/>
                  </a:lnTo>
                  <a:lnTo>
                    <a:pt x="770" y="352"/>
                  </a:lnTo>
                  <a:lnTo>
                    <a:pt x="758" y="354"/>
                  </a:lnTo>
                  <a:lnTo>
                    <a:pt x="745" y="355"/>
                  </a:lnTo>
                  <a:lnTo>
                    <a:pt x="731" y="355"/>
                  </a:lnTo>
                  <a:lnTo>
                    <a:pt x="718" y="356"/>
                  </a:lnTo>
                  <a:lnTo>
                    <a:pt x="706" y="357"/>
                  </a:lnTo>
                  <a:lnTo>
                    <a:pt x="693" y="358"/>
                  </a:lnTo>
                  <a:lnTo>
                    <a:pt x="679" y="359"/>
                  </a:lnTo>
                  <a:lnTo>
                    <a:pt x="667" y="360"/>
                  </a:lnTo>
                  <a:lnTo>
                    <a:pt x="679" y="360"/>
                  </a:lnTo>
                  <a:lnTo>
                    <a:pt x="693" y="362"/>
                  </a:lnTo>
                  <a:lnTo>
                    <a:pt x="706" y="362"/>
                  </a:lnTo>
                  <a:lnTo>
                    <a:pt x="720" y="363"/>
                  </a:lnTo>
                  <a:lnTo>
                    <a:pt x="732" y="363"/>
                  </a:lnTo>
                  <a:lnTo>
                    <a:pt x="745" y="364"/>
                  </a:lnTo>
                  <a:lnTo>
                    <a:pt x="759" y="364"/>
                  </a:lnTo>
                  <a:lnTo>
                    <a:pt x="771" y="365"/>
                  </a:lnTo>
                  <a:lnTo>
                    <a:pt x="771" y="371"/>
                  </a:lnTo>
                  <a:lnTo>
                    <a:pt x="771" y="375"/>
                  </a:lnTo>
                  <a:lnTo>
                    <a:pt x="771" y="381"/>
                  </a:lnTo>
                  <a:lnTo>
                    <a:pt x="771" y="387"/>
                  </a:lnTo>
                  <a:lnTo>
                    <a:pt x="763" y="388"/>
                  </a:lnTo>
                  <a:lnTo>
                    <a:pt x="752" y="389"/>
                  </a:lnTo>
                  <a:lnTo>
                    <a:pt x="737" y="390"/>
                  </a:lnTo>
                  <a:lnTo>
                    <a:pt x="721" y="392"/>
                  </a:lnTo>
                  <a:lnTo>
                    <a:pt x="706" y="393"/>
                  </a:lnTo>
                  <a:lnTo>
                    <a:pt x="691" y="394"/>
                  </a:lnTo>
                  <a:lnTo>
                    <a:pt x="680" y="395"/>
                  </a:lnTo>
                  <a:lnTo>
                    <a:pt x="674" y="396"/>
                  </a:lnTo>
                  <a:lnTo>
                    <a:pt x="686" y="397"/>
                  </a:lnTo>
                  <a:lnTo>
                    <a:pt x="699" y="397"/>
                  </a:lnTo>
                  <a:lnTo>
                    <a:pt x="712" y="398"/>
                  </a:lnTo>
                  <a:lnTo>
                    <a:pt x="723" y="398"/>
                  </a:lnTo>
                  <a:lnTo>
                    <a:pt x="736" y="400"/>
                  </a:lnTo>
                  <a:lnTo>
                    <a:pt x="748" y="401"/>
                  </a:lnTo>
                  <a:lnTo>
                    <a:pt x="760" y="401"/>
                  </a:lnTo>
                  <a:lnTo>
                    <a:pt x="773" y="402"/>
                  </a:lnTo>
                  <a:lnTo>
                    <a:pt x="774" y="408"/>
                  </a:lnTo>
                  <a:lnTo>
                    <a:pt x="775" y="413"/>
                  </a:lnTo>
                  <a:lnTo>
                    <a:pt x="775" y="418"/>
                  </a:lnTo>
                  <a:lnTo>
                    <a:pt x="776" y="424"/>
                  </a:lnTo>
                  <a:lnTo>
                    <a:pt x="770" y="426"/>
                  </a:lnTo>
                  <a:lnTo>
                    <a:pt x="758" y="428"/>
                  </a:lnTo>
                  <a:lnTo>
                    <a:pt x="740" y="430"/>
                  </a:lnTo>
                  <a:lnTo>
                    <a:pt x="721" y="431"/>
                  </a:lnTo>
                  <a:lnTo>
                    <a:pt x="700" y="433"/>
                  </a:lnTo>
                  <a:lnTo>
                    <a:pt x="682" y="434"/>
                  </a:lnTo>
                  <a:lnTo>
                    <a:pt x="667" y="434"/>
                  </a:lnTo>
                  <a:lnTo>
                    <a:pt x="656" y="435"/>
                  </a:lnTo>
                  <a:lnTo>
                    <a:pt x="671" y="435"/>
                  </a:lnTo>
                  <a:lnTo>
                    <a:pt x="686" y="436"/>
                  </a:lnTo>
                  <a:lnTo>
                    <a:pt x="701" y="436"/>
                  </a:lnTo>
                  <a:lnTo>
                    <a:pt x="717" y="438"/>
                  </a:lnTo>
                  <a:lnTo>
                    <a:pt x="732" y="438"/>
                  </a:lnTo>
                  <a:lnTo>
                    <a:pt x="747" y="439"/>
                  </a:lnTo>
                  <a:lnTo>
                    <a:pt x="762" y="439"/>
                  </a:lnTo>
                  <a:lnTo>
                    <a:pt x="777" y="440"/>
                  </a:lnTo>
                  <a:lnTo>
                    <a:pt x="776" y="450"/>
                  </a:lnTo>
                  <a:lnTo>
                    <a:pt x="776" y="455"/>
                  </a:lnTo>
                  <a:lnTo>
                    <a:pt x="775" y="458"/>
                  </a:lnTo>
                  <a:lnTo>
                    <a:pt x="773" y="461"/>
                  </a:lnTo>
                  <a:lnTo>
                    <a:pt x="761" y="462"/>
                  </a:lnTo>
                  <a:lnTo>
                    <a:pt x="750" y="462"/>
                  </a:lnTo>
                  <a:lnTo>
                    <a:pt x="738" y="463"/>
                  </a:lnTo>
                  <a:lnTo>
                    <a:pt x="727" y="464"/>
                  </a:lnTo>
                  <a:lnTo>
                    <a:pt x="714" y="465"/>
                  </a:lnTo>
                  <a:lnTo>
                    <a:pt x="702" y="465"/>
                  </a:lnTo>
                  <a:lnTo>
                    <a:pt x="691" y="466"/>
                  </a:lnTo>
                  <a:lnTo>
                    <a:pt x="679" y="468"/>
                  </a:lnTo>
                  <a:lnTo>
                    <a:pt x="679" y="469"/>
                  </a:lnTo>
                  <a:lnTo>
                    <a:pt x="679" y="469"/>
                  </a:lnTo>
                  <a:lnTo>
                    <a:pt x="678" y="470"/>
                  </a:lnTo>
                  <a:lnTo>
                    <a:pt x="678" y="471"/>
                  </a:lnTo>
                  <a:lnTo>
                    <a:pt x="691" y="471"/>
                  </a:lnTo>
                  <a:lnTo>
                    <a:pt x="702" y="471"/>
                  </a:lnTo>
                  <a:lnTo>
                    <a:pt x="715" y="471"/>
                  </a:lnTo>
                  <a:lnTo>
                    <a:pt x="728" y="471"/>
                  </a:lnTo>
                  <a:lnTo>
                    <a:pt x="739" y="471"/>
                  </a:lnTo>
                  <a:lnTo>
                    <a:pt x="752" y="471"/>
                  </a:lnTo>
                  <a:lnTo>
                    <a:pt x="765" y="471"/>
                  </a:lnTo>
                  <a:lnTo>
                    <a:pt x="777" y="471"/>
                  </a:lnTo>
                  <a:lnTo>
                    <a:pt x="777" y="476"/>
                  </a:lnTo>
                  <a:lnTo>
                    <a:pt x="776" y="480"/>
                  </a:lnTo>
                  <a:lnTo>
                    <a:pt x="776" y="486"/>
                  </a:lnTo>
                  <a:lnTo>
                    <a:pt x="775" y="491"/>
                  </a:lnTo>
                  <a:lnTo>
                    <a:pt x="762" y="492"/>
                  </a:lnTo>
                  <a:lnTo>
                    <a:pt x="748" y="493"/>
                  </a:lnTo>
                  <a:lnTo>
                    <a:pt x="736" y="493"/>
                  </a:lnTo>
                  <a:lnTo>
                    <a:pt x="723" y="494"/>
                  </a:lnTo>
                  <a:lnTo>
                    <a:pt x="710" y="495"/>
                  </a:lnTo>
                  <a:lnTo>
                    <a:pt x="697" y="496"/>
                  </a:lnTo>
                  <a:lnTo>
                    <a:pt x="684" y="498"/>
                  </a:lnTo>
                  <a:lnTo>
                    <a:pt x="670" y="499"/>
                  </a:lnTo>
                  <a:lnTo>
                    <a:pt x="669" y="500"/>
                  </a:lnTo>
                  <a:lnTo>
                    <a:pt x="669" y="500"/>
                  </a:lnTo>
                  <a:lnTo>
                    <a:pt x="669" y="501"/>
                  </a:lnTo>
                  <a:lnTo>
                    <a:pt x="668" y="502"/>
                  </a:lnTo>
                  <a:lnTo>
                    <a:pt x="682" y="502"/>
                  </a:lnTo>
                  <a:lnTo>
                    <a:pt x="694" y="502"/>
                  </a:lnTo>
                  <a:lnTo>
                    <a:pt x="708" y="502"/>
                  </a:lnTo>
                  <a:lnTo>
                    <a:pt x="722" y="502"/>
                  </a:lnTo>
                  <a:lnTo>
                    <a:pt x="735" y="502"/>
                  </a:lnTo>
                  <a:lnTo>
                    <a:pt x="748" y="502"/>
                  </a:lnTo>
                  <a:lnTo>
                    <a:pt x="761" y="503"/>
                  </a:lnTo>
                  <a:lnTo>
                    <a:pt x="775" y="503"/>
                  </a:lnTo>
                  <a:lnTo>
                    <a:pt x="777" y="504"/>
                  </a:lnTo>
                  <a:lnTo>
                    <a:pt x="778" y="508"/>
                  </a:lnTo>
                  <a:lnTo>
                    <a:pt x="778" y="515"/>
                  </a:lnTo>
                  <a:lnTo>
                    <a:pt x="777" y="526"/>
                  </a:lnTo>
                  <a:lnTo>
                    <a:pt x="765" y="528"/>
                  </a:lnTo>
                  <a:lnTo>
                    <a:pt x="752" y="528"/>
                  </a:lnTo>
                  <a:lnTo>
                    <a:pt x="739" y="529"/>
                  </a:lnTo>
                  <a:lnTo>
                    <a:pt x="728" y="530"/>
                  </a:lnTo>
                  <a:lnTo>
                    <a:pt x="715" y="531"/>
                  </a:lnTo>
                  <a:lnTo>
                    <a:pt x="702" y="531"/>
                  </a:lnTo>
                  <a:lnTo>
                    <a:pt x="691" y="532"/>
                  </a:lnTo>
                  <a:lnTo>
                    <a:pt x="678" y="533"/>
                  </a:lnTo>
                  <a:lnTo>
                    <a:pt x="677" y="534"/>
                  </a:lnTo>
                  <a:lnTo>
                    <a:pt x="677" y="534"/>
                  </a:lnTo>
                  <a:lnTo>
                    <a:pt x="677" y="536"/>
                  </a:lnTo>
                  <a:lnTo>
                    <a:pt x="676" y="537"/>
                  </a:lnTo>
                  <a:lnTo>
                    <a:pt x="689" y="537"/>
                  </a:lnTo>
                  <a:lnTo>
                    <a:pt x="702" y="537"/>
                  </a:lnTo>
                  <a:lnTo>
                    <a:pt x="715" y="537"/>
                  </a:lnTo>
                  <a:lnTo>
                    <a:pt x="728" y="537"/>
                  </a:lnTo>
                  <a:lnTo>
                    <a:pt x="740" y="537"/>
                  </a:lnTo>
                  <a:lnTo>
                    <a:pt x="754" y="537"/>
                  </a:lnTo>
                  <a:lnTo>
                    <a:pt x="767" y="538"/>
                  </a:lnTo>
                  <a:lnTo>
                    <a:pt x="779" y="538"/>
                  </a:lnTo>
                  <a:lnTo>
                    <a:pt x="779" y="541"/>
                  </a:lnTo>
                  <a:lnTo>
                    <a:pt x="779" y="546"/>
                  </a:lnTo>
                  <a:lnTo>
                    <a:pt x="779" y="551"/>
                  </a:lnTo>
                  <a:lnTo>
                    <a:pt x="781" y="554"/>
                  </a:lnTo>
                  <a:lnTo>
                    <a:pt x="767" y="556"/>
                  </a:lnTo>
                  <a:lnTo>
                    <a:pt x="751" y="557"/>
                  </a:lnTo>
                  <a:lnTo>
                    <a:pt x="732" y="559"/>
                  </a:lnTo>
                  <a:lnTo>
                    <a:pt x="713" y="559"/>
                  </a:lnTo>
                  <a:lnTo>
                    <a:pt x="694" y="560"/>
                  </a:lnTo>
                  <a:lnTo>
                    <a:pt x="677" y="561"/>
                  </a:lnTo>
                  <a:lnTo>
                    <a:pt x="664" y="564"/>
                  </a:lnTo>
                  <a:lnTo>
                    <a:pt x="656" y="569"/>
                  </a:lnTo>
                  <a:lnTo>
                    <a:pt x="660" y="569"/>
                  </a:lnTo>
                  <a:lnTo>
                    <a:pt x="665" y="569"/>
                  </a:lnTo>
                  <a:lnTo>
                    <a:pt x="675" y="569"/>
                  </a:lnTo>
                  <a:lnTo>
                    <a:pt x="689" y="568"/>
                  </a:lnTo>
                  <a:lnTo>
                    <a:pt x="705" y="567"/>
                  </a:lnTo>
                  <a:lnTo>
                    <a:pt x="725" y="567"/>
                  </a:lnTo>
                  <a:lnTo>
                    <a:pt x="752" y="567"/>
                  </a:lnTo>
                  <a:lnTo>
                    <a:pt x="782" y="567"/>
                  </a:lnTo>
                  <a:lnTo>
                    <a:pt x="782" y="572"/>
                  </a:lnTo>
                  <a:lnTo>
                    <a:pt x="782" y="578"/>
                  </a:lnTo>
                  <a:lnTo>
                    <a:pt x="782" y="584"/>
                  </a:lnTo>
                  <a:lnTo>
                    <a:pt x="782" y="590"/>
                  </a:lnTo>
                  <a:lnTo>
                    <a:pt x="744" y="592"/>
                  </a:lnTo>
                  <a:lnTo>
                    <a:pt x="715" y="594"/>
                  </a:lnTo>
                  <a:lnTo>
                    <a:pt x="694" y="595"/>
                  </a:lnTo>
                  <a:lnTo>
                    <a:pt x="680" y="597"/>
                  </a:lnTo>
                  <a:lnTo>
                    <a:pt x="671" y="597"/>
                  </a:lnTo>
                  <a:lnTo>
                    <a:pt x="665" y="598"/>
                  </a:lnTo>
                  <a:lnTo>
                    <a:pt x="662" y="599"/>
                  </a:lnTo>
                  <a:lnTo>
                    <a:pt x="659" y="600"/>
                  </a:lnTo>
                  <a:lnTo>
                    <a:pt x="695" y="601"/>
                  </a:lnTo>
                  <a:lnTo>
                    <a:pt x="723" y="601"/>
                  </a:lnTo>
                  <a:lnTo>
                    <a:pt x="743" y="602"/>
                  </a:lnTo>
                  <a:lnTo>
                    <a:pt x="756" y="602"/>
                  </a:lnTo>
                  <a:lnTo>
                    <a:pt x="767" y="604"/>
                  </a:lnTo>
                  <a:lnTo>
                    <a:pt x="773" y="604"/>
                  </a:lnTo>
                  <a:lnTo>
                    <a:pt x="777" y="605"/>
                  </a:lnTo>
                  <a:lnTo>
                    <a:pt x="782" y="606"/>
                  </a:lnTo>
                  <a:lnTo>
                    <a:pt x="782" y="612"/>
                  </a:lnTo>
                  <a:lnTo>
                    <a:pt x="782" y="619"/>
                  </a:lnTo>
                  <a:lnTo>
                    <a:pt x="782" y="625"/>
                  </a:lnTo>
                  <a:lnTo>
                    <a:pt x="782" y="632"/>
                  </a:lnTo>
                  <a:lnTo>
                    <a:pt x="750" y="634"/>
                  </a:lnTo>
                  <a:lnTo>
                    <a:pt x="725" y="635"/>
                  </a:lnTo>
                  <a:lnTo>
                    <a:pt x="707" y="635"/>
                  </a:lnTo>
                  <a:lnTo>
                    <a:pt x="694" y="636"/>
                  </a:lnTo>
                  <a:lnTo>
                    <a:pt x="685" y="636"/>
                  </a:lnTo>
                  <a:lnTo>
                    <a:pt x="678" y="637"/>
                  </a:lnTo>
                  <a:lnTo>
                    <a:pt x="672" y="637"/>
                  </a:lnTo>
                  <a:lnTo>
                    <a:pt x="667" y="638"/>
                  </a:lnTo>
                  <a:lnTo>
                    <a:pt x="667" y="639"/>
                  </a:lnTo>
                  <a:lnTo>
                    <a:pt x="668" y="642"/>
                  </a:lnTo>
                  <a:lnTo>
                    <a:pt x="668" y="643"/>
                  </a:lnTo>
                  <a:lnTo>
                    <a:pt x="668" y="645"/>
                  </a:lnTo>
                  <a:lnTo>
                    <a:pt x="682" y="645"/>
                  </a:lnTo>
                  <a:lnTo>
                    <a:pt x="695" y="645"/>
                  </a:lnTo>
                  <a:lnTo>
                    <a:pt x="710" y="644"/>
                  </a:lnTo>
                  <a:lnTo>
                    <a:pt x="724" y="644"/>
                  </a:lnTo>
                  <a:lnTo>
                    <a:pt x="739" y="644"/>
                  </a:lnTo>
                  <a:lnTo>
                    <a:pt x="754" y="645"/>
                  </a:lnTo>
                  <a:lnTo>
                    <a:pt x="769" y="645"/>
                  </a:lnTo>
                  <a:lnTo>
                    <a:pt x="785" y="647"/>
                  </a:lnTo>
                  <a:lnTo>
                    <a:pt x="784" y="652"/>
                  </a:lnTo>
                  <a:lnTo>
                    <a:pt x="784" y="657"/>
                  </a:lnTo>
                  <a:lnTo>
                    <a:pt x="784" y="662"/>
                  </a:lnTo>
                  <a:lnTo>
                    <a:pt x="783" y="667"/>
                  </a:lnTo>
                  <a:lnTo>
                    <a:pt x="776" y="667"/>
                  </a:lnTo>
                  <a:lnTo>
                    <a:pt x="763" y="667"/>
                  </a:lnTo>
                  <a:lnTo>
                    <a:pt x="747" y="667"/>
                  </a:lnTo>
                  <a:lnTo>
                    <a:pt x="728" y="667"/>
                  </a:lnTo>
                  <a:lnTo>
                    <a:pt x="709" y="667"/>
                  </a:lnTo>
                  <a:lnTo>
                    <a:pt x="691" y="668"/>
                  </a:lnTo>
                  <a:lnTo>
                    <a:pt x="677" y="670"/>
                  </a:lnTo>
                  <a:lnTo>
                    <a:pt x="668" y="674"/>
                  </a:lnTo>
                  <a:lnTo>
                    <a:pt x="683" y="674"/>
                  </a:lnTo>
                  <a:lnTo>
                    <a:pt x="698" y="675"/>
                  </a:lnTo>
                  <a:lnTo>
                    <a:pt x="712" y="675"/>
                  </a:lnTo>
                  <a:lnTo>
                    <a:pt x="727" y="676"/>
                  </a:lnTo>
                  <a:lnTo>
                    <a:pt x="741" y="676"/>
                  </a:lnTo>
                  <a:lnTo>
                    <a:pt x="756" y="677"/>
                  </a:lnTo>
                  <a:lnTo>
                    <a:pt x="770" y="677"/>
                  </a:lnTo>
                  <a:lnTo>
                    <a:pt x="785" y="678"/>
                  </a:lnTo>
                  <a:lnTo>
                    <a:pt x="785" y="683"/>
                  </a:lnTo>
                  <a:lnTo>
                    <a:pt x="785" y="689"/>
                  </a:lnTo>
                  <a:lnTo>
                    <a:pt x="785" y="693"/>
                  </a:lnTo>
                  <a:lnTo>
                    <a:pt x="786" y="699"/>
                  </a:lnTo>
                  <a:lnTo>
                    <a:pt x="778" y="699"/>
                  </a:lnTo>
                  <a:lnTo>
                    <a:pt x="769" y="699"/>
                  </a:lnTo>
                  <a:lnTo>
                    <a:pt x="759" y="699"/>
                  </a:lnTo>
                  <a:lnTo>
                    <a:pt x="750" y="699"/>
                  </a:lnTo>
                  <a:lnTo>
                    <a:pt x="740" y="699"/>
                  </a:lnTo>
                  <a:lnTo>
                    <a:pt x="731" y="699"/>
                  </a:lnTo>
                  <a:lnTo>
                    <a:pt x="723" y="700"/>
                  </a:lnTo>
                  <a:lnTo>
                    <a:pt x="717" y="703"/>
                  </a:lnTo>
                  <a:lnTo>
                    <a:pt x="717" y="704"/>
                  </a:lnTo>
                  <a:lnTo>
                    <a:pt x="718" y="704"/>
                  </a:lnTo>
                  <a:lnTo>
                    <a:pt x="718" y="705"/>
                  </a:lnTo>
                  <a:lnTo>
                    <a:pt x="718" y="706"/>
                  </a:lnTo>
                  <a:lnTo>
                    <a:pt x="737" y="707"/>
                  </a:lnTo>
                  <a:lnTo>
                    <a:pt x="750" y="707"/>
                  </a:lnTo>
                  <a:lnTo>
                    <a:pt x="760" y="708"/>
                  </a:lnTo>
                  <a:lnTo>
                    <a:pt x="768" y="708"/>
                  </a:lnTo>
                  <a:lnTo>
                    <a:pt x="774" y="710"/>
                  </a:lnTo>
                  <a:lnTo>
                    <a:pt x="778" y="710"/>
                  </a:lnTo>
                  <a:lnTo>
                    <a:pt x="783" y="711"/>
                  </a:lnTo>
                  <a:lnTo>
                    <a:pt x="788" y="712"/>
                  </a:lnTo>
                  <a:lnTo>
                    <a:pt x="786" y="713"/>
                  </a:lnTo>
                  <a:lnTo>
                    <a:pt x="785" y="714"/>
                  </a:lnTo>
                  <a:lnTo>
                    <a:pt x="784" y="716"/>
                  </a:lnTo>
                  <a:lnTo>
                    <a:pt x="783" y="718"/>
                  </a:lnTo>
                  <a:lnTo>
                    <a:pt x="767" y="718"/>
                  </a:lnTo>
                  <a:lnTo>
                    <a:pt x="752" y="718"/>
                  </a:lnTo>
                  <a:lnTo>
                    <a:pt x="739" y="718"/>
                  </a:lnTo>
                  <a:lnTo>
                    <a:pt x="728" y="716"/>
                  </a:lnTo>
                  <a:lnTo>
                    <a:pt x="717" y="716"/>
                  </a:lnTo>
                  <a:lnTo>
                    <a:pt x="708" y="716"/>
                  </a:lnTo>
                  <a:lnTo>
                    <a:pt x="699" y="716"/>
                  </a:lnTo>
                  <a:lnTo>
                    <a:pt x="690" y="716"/>
                  </a:lnTo>
                  <a:lnTo>
                    <a:pt x="680" y="716"/>
                  </a:lnTo>
                  <a:lnTo>
                    <a:pt x="671" y="716"/>
                  </a:lnTo>
                  <a:lnTo>
                    <a:pt x="662" y="716"/>
                  </a:lnTo>
                  <a:lnTo>
                    <a:pt x="652" y="716"/>
                  </a:lnTo>
                  <a:lnTo>
                    <a:pt x="640" y="718"/>
                  </a:lnTo>
                  <a:lnTo>
                    <a:pt x="627" y="718"/>
                  </a:lnTo>
                  <a:lnTo>
                    <a:pt x="612" y="718"/>
                  </a:lnTo>
                  <a:lnTo>
                    <a:pt x="596" y="718"/>
                  </a:lnTo>
                  <a:lnTo>
                    <a:pt x="596" y="718"/>
                  </a:lnTo>
                  <a:lnTo>
                    <a:pt x="596" y="718"/>
                  </a:lnTo>
                  <a:close/>
                </a:path>
              </a:pathLst>
            </a:custGeom>
            <a:solidFill>
              <a:srgbClr val="B57F49"/>
            </a:solidFill>
            <a:ln w="9525">
              <a:noFill/>
              <a:round/>
              <a:headEnd/>
              <a:tailEnd/>
            </a:ln>
          </p:spPr>
          <p:txBody>
            <a:bodyPr/>
            <a:lstStyle/>
            <a:p>
              <a:endParaRPr lang="en-US" dirty="0"/>
            </a:p>
          </p:txBody>
        </p:sp>
        <p:sp>
          <p:nvSpPr>
            <p:cNvPr id="11" name="Freeform 35"/>
            <p:cNvSpPr>
              <a:spLocks/>
            </p:cNvSpPr>
            <p:nvPr/>
          </p:nvSpPr>
          <p:spPr bwMode="auto">
            <a:xfrm>
              <a:off x="893" y="2192"/>
              <a:ext cx="9" cy="4"/>
            </a:xfrm>
            <a:custGeom>
              <a:avLst/>
              <a:gdLst/>
              <a:ahLst/>
              <a:cxnLst>
                <a:cxn ang="0">
                  <a:pos x="4" y="8"/>
                </a:cxn>
                <a:cxn ang="0">
                  <a:pos x="3" y="7"/>
                </a:cxn>
                <a:cxn ang="0">
                  <a:pos x="2" y="6"/>
                </a:cxn>
                <a:cxn ang="0">
                  <a:pos x="1" y="5"/>
                </a:cxn>
                <a:cxn ang="0">
                  <a:pos x="0" y="1"/>
                </a:cxn>
                <a:cxn ang="0">
                  <a:pos x="4" y="1"/>
                </a:cxn>
                <a:cxn ang="0">
                  <a:pos x="8" y="0"/>
                </a:cxn>
                <a:cxn ang="0">
                  <a:pos x="11" y="0"/>
                </a:cxn>
                <a:cxn ang="0">
                  <a:pos x="16" y="0"/>
                </a:cxn>
                <a:cxn ang="0">
                  <a:pos x="15" y="1"/>
                </a:cxn>
                <a:cxn ang="0">
                  <a:pos x="15" y="4"/>
                </a:cxn>
                <a:cxn ang="0">
                  <a:pos x="15" y="5"/>
                </a:cxn>
                <a:cxn ang="0">
                  <a:pos x="15" y="7"/>
                </a:cxn>
                <a:cxn ang="0">
                  <a:pos x="13" y="7"/>
                </a:cxn>
                <a:cxn ang="0">
                  <a:pos x="10" y="7"/>
                </a:cxn>
                <a:cxn ang="0">
                  <a:pos x="7" y="7"/>
                </a:cxn>
                <a:cxn ang="0">
                  <a:pos x="4" y="8"/>
                </a:cxn>
                <a:cxn ang="0">
                  <a:pos x="4" y="8"/>
                </a:cxn>
                <a:cxn ang="0">
                  <a:pos x="4" y="8"/>
                </a:cxn>
              </a:cxnLst>
              <a:rect l="0" t="0" r="r" b="b"/>
              <a:pathLst>
                <a:path w="16" h="8">
                  <a:moveTo>
                    <a:pt x="4" y="8"/>
                  </a:moveTo>
                  <a:lnTo>
                    <a:pt x="3" y="7"/>
                  </a:lnTo>
                  <a:lnTo>
                    <a:pt x="2" y="6"/>
                  </a:lnTo>
                  <a:lnTo>
                    <a:pt x="1" y="5"/>
                  </a:lnTo>
                  <a:lnTo>
                    <a:pt x="0" y="1"/>
                  </a:lnTo>
                  <a:lnTo>
                    <a:pt x="4" y="1"/>
                  </a:lnTo>
                  <a:lnTo>
                    <a:pt x="8" y="0"/>
                  </a:lnTo>
                  <a:lnTo>
                    <a:pt x="11" y="0"/>
                  </a:lnTo>
                  <a:lnTo>
                    <a:pt x="16" y="0"/>
                  </a:lnTo>
                  <a:lnTo>
                    <a:pt x="15" y="1"/>
                  </a:lnTo>
                  <a:lnTo>
                    <a:pt x="15" y="4"/>
                  </a:lnTo>
                  <a:lnTo>
                    <a:pt x="15" y="5"/>
                  </a:lnTo>
                  <a:lnTo>
                    <a:pt x="15" y="7"/>
                  </a:lnTo>
                  <a:lnTo>
                    <a:pt x="13" y="7"/>
                  </a:lnTo>
                  <a:lnTo>
                    <a:pt x="10" y="7"/>
                  </a:lnTo>
                  <a:lnTo>
                    <a:pt x="7" y="7"/>
                  </a:lnTo>
                  <a:lnTo>
                    <a:pt x="4" y="8"/>
                  </a:lnTo>
                  <a:lnTo>
                    <a:pt x="4" y="8"/>
                  </a:lnTo>
                  <a:lnTo>
                    <a:pt x="4" y="8"/>
                  </a:lnTo>
                  <a:close/>
                </a:path>
              </a:pathLst>
            </a:custGeom>
            <a:solidFill>
              <a:srgbClr val="000000"/>
            </a:solidFill>
            <a:ln w="9525">
              <a:noFill/>
              <a:round/>
              <a:headEnd/>
              <a:tailEnd/>
            </a:ln>
          </p:spPr>
          <p:txBody>
            <a:bodyPr/>
            <a:lstStyle/>
            <a:p>
              <a:endParaRPr lang="en-US" dirty="0"/>
            </a:p>
          </p:txBody>
        </p:sp>
        <p:sp>
          <p:nvSpPr>
            <p:cNvPr id="12" name="Freeform 36"/>
            <p:cNvSpPr>
              <a:spLocks/>
            </p:cNvSpPr>
            <p:nvPr/>
          </p:nvSpPr>
          <p:spPr bwMode="auto">
            <a:xfrm>
              <a:off x="668" y="2184"/>
              <a:ext cx="31" cy="3"/>
            </a:xfrm>
            <a:custGeom>
              <a:avLst/>
              <a:gdLst/>
              <a:ahLst/>
              <a:cxnLst>
                <a:cxn ang="0">
                  <a:pos x="12" y="7"/>
                </a:cxn>
                <a:cxn ang="0">
                  <a:pos x="10" y="6"/>
                </a:cxn>
                <a:cxn ang="0">
                  <a:pos x="6" y="6"/>
                </a:cxn>
                <a:cxn ang="0">
                  <a:pos x="3" y="6"/>
                </a:cxn>
                <a:cxn ang="0">
                  <a:pos x="0" y="6"/>
                </a:cxn>
                <a:cxn ang="0">
                  <a:pos x="0" y="5"/>
                </a:cxn>
                <a:cxn ang="0">
                  <a:pos x="0" y="2"/>
                </a:cxn>
                <a:cxn ang="0">
                  <a:pos x="0" y="1"/>
                </a:cxn>
                <a:cxn ang="0">
                  <a:pos x="0" y="0"/>
                </a:cxn>
                <a:cxn ang="0">
                  <a:pos x="19" y="1"/>
                </a:cxn>
                <a:cxn ang="0">
                  <a:pos x="33" y="2"/>
                </a:cxn>
                <a:cxn ang="0">
                  <a:pos x="43" y="2"/>
                </a:cxn>
                <a:cxn ang="0">
                  <a:pos x="50" y="3"/>
                </a:cxn>
                <a:cxn ang="0">
                  <a:pos x="55" y="3"/>
                </a:cxn>
                <a:cxn ang="0">
                  <a:pos x="58" y="5"/>
                </a:cxn>
                <a:cxn ang="0">
                  <a:pos x="60" y="5"/>
                </a:cxn>
                <a:cxn ang="0">
                  <a:pos x="63" y="6"/>
                </a:cxn>
                <a:cxn ang="0">
                  <a:pos x="56" y="6"/>
                </a:cxn>
                <a:cxn ang="0">
                  <a:pos x="50" y="6"/>
                </a:cxn>
                <a:cxn ang="0">
                  <a:pos x="43" y="6"/>
                </a:cxn>
                <a:cxn ang="0">
                  <a:pos x="37" y="6"/>
                </a:cxn>
                <a:cxn ang="0">
                  <a:pos x="32" y="6"/>
                </a:cxn>
                <a:cxn ang="0">
                  <a:pos x="25" y="6"/>
                </a:cxn>
                <a:cxn ang="0">
                  <a:pos x="19" y="7"/>
                </a:cxn>
                <a:cxn ang="0">
                  <a:pos x="12" y="7"/>
                </a:cxn>
                <a:cxn ang="0">
                  <a:pos x="12" y="7"/>
                </a:cxn>
                <a:cxn ang="0">
                  <a:pos x="12" y="7"/>
                </a:cxn>
              </a:cxnLst>
              <a:rect l="0" t="0" r="r" b="b"/>
              <a:pathLst>
                <a:path w="63" h="7">
                  <a:moveTo>
                    <a:pt x="12" y="7"/>
                  </a:moveTo>
                  <a:lnTo>
                    <a:pt x="10" y="6"/>
                  </a:lnTo>
                  <a:lnTo>
                    <a:pt x="6" y="6"/>
                  </a:lnTo>
                  <a:lnTo>
                    <a:pt x="3" y="6"/>
                  </a:lnTo>
                  <a:lnTo>
                    <a:pt x="0" y="6"/>
                  </a:lnTo>
                  <a:lnTo>
                    <a:pt x="0" y="5"/>
                  </a:lnTo>
                  <a:lnTo>
                    <a:pt x="0" y="2"/>
                  </a:lnTo>
                  <a:lnTo>
                    <a:pt x="0" y="1"/>
                  </a:lnTo>
                  <a:lnTo>
                    <a:pt x="0" y="0"/>
                  </a:lnTo>
                  <a:lnTo>
                    <a:pt x="19" y="1"/>
                  </a:lnTo>
                  <a:lnTo>
                    <a:pt x="33" y="2"/>
                  </a:lnTo>
                  <a:lnTo>
                    <a:pt x="43" y="2"/>
                  </a:lnTo>
                  <a:lnTo>
                    <a:pt x="50" y="3"/>
                  </a:lnTo>
                  <a:lnTo>
                    <a:pt x="55" y="3"/>
                  </a:lnTo>
                  <a:lnTo>
                    <a:pt x="58" y="5"/>
                  </a:lnTo>
                  <a:lnTo>
                    <a:pt x="60" y="5"/>
                  </a:lnTo>
                  <a:lnTo>
                    <a:pt x="63" y="6"/>
                  </a:lnTo>
                  <a:lnTo>
                    <a:pt x="56" y="6"/>
                  </a:lnTo>
                  <a:lnTo>
                    <a:pt x="50" y="6"/>
                  </a:lnTo>
                  <a:lnTo>
                    <a:pt x="43" y="6"/>
                  </a:lnTo>
                  <a:lnTo>
                    <a:pt x="37" y="6"/>
                  </a:lnTo>
                  <a:lnTo>
                    <a:pt x="32" y="6"/>
                  </a:lnTo>
                  <a:lnTo>
                    <a:pt x="25" y="6"/>
                  </a:lnTo>
                  <a:lnTo>
                    <a:pt x="19" y="7"/>
                  </a:lnTo>
                  <a:lnTo>
                    <a:pt x="12" y="7"/>
                  </a:lnTo>
                  <a:lnTo>
                    <a:pt x="12" y="7"/>
                  </a:lnTo>
                  <a:lnTo>
                    <a:pt x="12" y="7"/>
                  </a:lnTo>
                  <a:close/>
                </a:path>
              </a:pathLst>
            </a:custGeom>
            <a:solidFill>
              <a:srgbClr val="000000"/>
            </a:solidFill>
            <a:ln w="9525">
              <a:noFill/>
              <a:round/>
              <a:headEnd/>
              <a:tailEnd/>
            </a:ln>
          </p:spPr>
          <p:txBody>
            <a:bodyPr/>
            <a:lstStyle/>
            <a:p>
              <a:endParaRPr lang="en-US" dirty="0"/>
            </a:p>
          </p:txBody>
        </p:sp>
        <p:sp>
          <p:nvSpPr>
            <p:cNvPr id="13" name="Freeform 37"/>
            <p:cNvSpPr>
              <a:spLocks/>
            </p:cNvSpPr>
            <p:nvPr/>
          </p:nvSpPr>
          <p:spPr bwMode="auto">
            <a:xfrm>
              <a:off x="881" y="2178"/>
              <a:ext cx="23" cy="5"/>
            </a:xfrm>
            <a:custGeom>
              <a:avLst/>
              <a:gdLst/>
              <a:ahLst/>
              <a:cxnLst>
                <a:cxn ang="0">
                  <a:pos x="6" y="11"/>
                </a:cxn>
                <a:cxn ang="0">
                  <a:pos x="5" y="10"/>
                </a:cxn>
                <a:cxn ang="0">
                  <a:pos x="3" y="8"/>
                </a:cxn>
                <a:cxn ang="0">
                  <a:pos x="2" y="8"/>
                </a:cxn>
                <a:cxn ang="0">
                  <a:pos x="0" y="7"/>
                </a:cxn>
                <a:cxn ang="0">
                  <a:pos x="1" y="6"/>
                </a:cxn>
                <a:cxn ang="0">
                  <a:pos x="1" y="6"/>
                </a:cxn>
                <a:cxn ang="0">
                  <a:pos x="1" y="5"/>
                </a:cxn>
                <a:cxn ang="0">
                  <a:pos x="2" y="5"/>
                </a:cxn>
                <a:cxn ang="0">
                  <a:pos x="15" y="4"/>
                </a:cxn>
                <a:cxn ang="0">
                  <a:pos x="24" y="3"/>
                </a:cxn>
                <a:cxn ang="0">
                  <a:pos x="31" y="1"/>
                </a:cxn>
                <a:cxn ang="0">
                  <a:pos x="35" y="1"/>
                </a:cxn>
                <a:cxn ang="0">
                  <a:pos x="39" y="0"/>
                </a:cxn>
                <a:cxn ang="0">
                  <a:pos x="41" y="0"/>
                </a:cxn>
                <a:cxn ang="0">
                  <a:pos x="43" y="1"/>
                </a:cxn>
                <a:cxn ang="0">
                  <a:pos x="46" y="1"/>
                </a:cxn>
                <a:cxn ang="0">
                  <a:pos x="46" y="3"/>
                </a:cxn>
                <a:cxn ang="0">
                  <a:pos x="46" y="5"/>
                </a:cxn>
                <a:cxn ang="0">
                  <a:pos x="46" y="6"/>
                </a:cxn>
                <a:cxn ang="0">
                  <a:pos x="47" y="8"/>
                </a:cxn>
                <a:cxn ang="0">
                  <a:pos x="42" y="8"/>
                </a:cxn>
                <a:cxn ang="0">
                  <a:pos x="36" y="8"/>
                </a:cxn>
                <a:cxn ang="0">
                  <a:pos x="32" y="8"/>
                </a:cxn>
                <a:cxn ang="0">
                  <a:pos x="26" y="10"/>
                </a:cxn>
                <a:cxn ang="0">
                  <a:pos x="21" y="10"/>
                </a:cxn>
                <a:cxn ang="0">
                  <a:pos x="16" y="10"/>
                </a:cxn>
                <a:cxn ang="0">
                  <a:pos x="11" y="11"/>
                </a:cxn>
                <a:cxn ang="0">
                  <a:pos x="6" y="11"/>
                </a:cxn>
                <a:cxn ang="0">
                  <a:pos x="6" y="11"/>
                </a:cxn>
                <a:cxn ang="0">
                  <a:pos x="6" y="11"/>
                </a:cxn>
              </a:cxnLst>
              <a:rect l="0" t="0" r="r" b="b"/>
              <a:pathLst>
                <a:path w="47" h="11">
                  <a:moveTo>
                    <a:pt x="6" y="11"/>
                  </a:moveTo>
                  <a:lnTo>
                    <a:pt x="5" y="10"/>
                  </a:lnTo>
                  <a:lnTo>
                    <a:pt x="3" y="8"/>
                  </a:lnTo>
                  <a:lnTo>
                    <a:pt x="2" y="8"/>
                  </a:lnTo>
                  <a:lnTo>
                    <a:pt x="0" y="7"/>
                  </a:lnTo>
                  <a:lnTo>
                    <a:pt x="1" y="6"/>
                  </a:lnTo>
                  <a:lnTo>
                    <a:pt x="1" y="6"/>
                  </a:lnTo>
                  <a:lnTo>
                    <a:pt x="1" y="5"/>
                  </a:lnTo>
                  <a:lnTo>
                    <a:pt x="2" y="5"/>
                  </a:lnTo>
                  <a:lnTo>
                    <a:pt x="15" y="4"/>
                  </a:lnTo>
                  <a:lnTo>
                    <a:pt x="24" y="3"/>
                  </a:lnTo>
                  <a:lnTo>
                    <a:pt x="31" y="1"/>
                  </a:lnTo>
                  <a:lnTo>
                    <a:pt x="35" y="1"/>
                  </a:lnTo>
                  <a:lnTo>
                    <a:pt x="39" y="0"/>
                  </a:lnTo>
                  <a:lnTo>
                    <a:pt x="41" y="0"/>
                  </a:lnTo>
                  <a:lnTo>
                    <a:pt x="43" y="1"/>
                  </a:lnTo>
                  <a:lnTo>
                    <a:pt x="46" y="1"/>
                  </a:lnTo>
                  <a:lnTo>
                    <a:pt x="46" y="3"/>
                  </a:lnTo>
                  <a:lnTo>
                    <a:pt x="46" y="5"/>
                  </a:lnTo>
                  <a:lnTo>
                    <a:pt x="46" y="6"/>
                  </a:lnTo>
                  <a:lnTo>
                    <a:pt x="47" y="8"/>
                  </a:lnTo>
                  <a:lnTo>
                    <a:pt x="42" y="8"/>
                  </a:lnTo>
                  <a:lnTo>
                    <a:pt x="36" y="8"/>
                  </a:lnTo>
                  <a:lnTo>
                    <a:pt x="32" y="8"/>
                  </a:lnTo>
                  <a:lnTo>
                    <a:pt x="26" y="10"/>
                  </a:lnTo>
                  <a:lnTo>
                    <a:pt x="21" y="10"/>
                  </a:lnTo>
                  <a:lnTo>
                    <a:pt x="16" y="10"/>
                  </a:lnTo>
                  <a:lnTo>
                    <a:pt x="11" y="11"/>
                  </a:lnTo>
                  <a:lnTo>
                    <a:pt x="6" y="11"/>
                  </a:lnTo>
                  <a:lnTo>
                    <a:pt x="6" y="11"/>
                  </a:lnTo>
                  <a:lnTo>
                    <a:pt x="6" y="11"/>
                  </a:lnTo>
                  <a:close/>
                </a:path>
              </a:pathLst>
            </a:custGeom>
            <a:solidFill>
              <a:srgbClr val="000000"/>
            </a:solidFill>
            <a:ln w="9525">
              <a:noFill/>
              <a:round/>
              <a:headEnd/>
              <a:tailEnd/>
            </a:ln>
          </p:spPr>
          <p:txBody>
            <a:bodyPr/>
            <a:lstStyle/>
            <a:p>
              <a:endParaRPr lang="en-US" dirty="0"/>
            </a:p>
          </p:txBody>
        </p:sp>
        <p:sp>
          <p:nvSpPr>
            <p:cNvPr id="14" name="Freeform 38"/>
            <p:cNvSpPr>
              <a:spLocks/>
            </p:cNvSpPr>
            <p:nvPr/>
          </p:nvSpPr>
          <p:spPr bwMode="auto">
            <a:xfrm>
              <a:off x="1228" y="2158"/>
              <a:ext cx="10" cy="13"/>
            </a:xfrm>
            <a:custGeom>
              <a:avLst/>
              <a:gdLst/>
              <a:ahLst/>
              <a:cxnLst>
                <a:cxn ang="0">
                  <a:pos x="7" y="27"/>
                </a:cxn>
                <a:cxn ang="0">
                  <a:pos x="7" y="23"/>
                </a:cxn>
                <a:cxn ang="0">
                  <a:pos x="7" y="20"/>
                </a:cxn>
                <a:cxn ang="0">
                  <a:pos x="7" y="16"/>
                </a:cxn>
                <a:cxn ang="0">
                  <a:pos x="8" y="13"/>
                </a:cxn>
                <a:cxn ang="0">
                  <a:pos x="3" y="9"/>
                </a:cxn>
                <a:cxn ang="0">
                  <a:pos x="1" y="7"/>
                </a:cxn>
                <a:cxn ang="0">
                  <a:pos x="0" y="6"/>
                </a:cxn>
                <a:cxn ang="0">
                  <a:pos x="0" y="4"/>
                </a:cxn>
                <a:cxn ang="0">
                  <a:pos x="2" y="2"/>
                </a:cxn>
                <a:cxn ang="0">
                  <a:pos x="3" y="1"/>
                </a:cxn>
                <a:cxn ang="0">
                  <a:pos x="6" y="1"/>
                </a:cxn>
                <a:cxn ang="0">
                  <a:pos x="7" y="0"/>
                </a:cxn>
                <a:cxn ang="0">
                  <a:pos x="10" y="4"/>
                </a:cxn>
                <a:cxn ang="0">
                  <a:pos x="14" y="8"/>
                </a:cxn>
                <a:cxn ang="0">
                  <a:pos x="16" y="15"/>
                </a:cxn>
                <a:cxn ang="0">
                  <a:pos x="20" y="23"/>
                </a:cxn>
                <a:cxn ang="0">
                  <a:pos x="17" y="24"/>
                </a:cxn>
                <a:cxn ang="0">
                  <a:pos x="15" y="26"/>
                </a:cxn>
                <a:cxn ang="0">
                  <a:pos x="11" y="26"/>
                </a:cxn>
                <a:cxn ang="0">
                  <a:pos x="7" y="27"/>
                </a:cxn>
                <a:cxn ang="0">
                  <a:pos x="7" y="27"/>
                </a:cxn>
                <a:cxn ang="0">
                  <a:pos x="7" y="27"/>
                </a:cxn>
              </a:cxnLst>
              <a:rect l="0" t="0" r="r" b="b"/>
              <a:pathLst>
                <a:path w="20" h="27">
                  <a:moveTo>
                    <a:pt x="7" y="27"/>
                  </a:moveTo>
                  <a:lnTo>
                    <a:pt x="7" y="23"/>
                  </a:lnTo>
                  <a:lnTo>
                    <a:pt x="7" y="20"/>
                  </a:lnTo>
                  <a:lnTo>
                    <a:pt x="7" y="16"/>
                  </a:lnTo>
                  <a:lnTo>
                    <a:pt x="8" y="13"/>
                  </a:lnTo>
                  <a:lnTo>
                    <a:pt x="3" y="9"/>
                  </a:lnTo>
                  <a:lnTo>
                    <a:pt x="1" y="7"/>
                  </a:lnTo>
                  <a:lnTo>
                    <a:pt x="0" y="6"/>
                  </a:lnTo>
                  <a:lnTo>
                    <a:pt x="0" y="4"/>
                  </a:lnTo>
                  <a:lnTo>
                    <a:pt x="2" y="2"/>
                  </a:lnTo>
                  <a:lnTo>
                    <a:pt x="3" y="1"/>
                  </a:lnTo>
                  <a:lnTo>
                    <a:pt x="6" y="1"/>
                  </a:lnTo>
                  <a:lnTo>
                    <a:pt x="7" y="0"/>
                  </a:lnTo>
                  <a:lnTo>
                    <a:pt x="10" y="4"/>
                  </a:lnTo>
                  <a:lnTo>
                    <a:pt x="14" y="8"/>
                  </a:lnTo>
                  <a:lnTo>
                    <a:pt x="16" y="15"/>
                  </a:lnTo>
                  <a:lnTo>
                    <a:pt x="20" y="23"/>
                  </a:lnTo>
                  <a:lnTo>
                    <a:pt x="17" y="24"/>
                  </a:lnTo>
                  <a:lnTo>
                    <a:pt x="15" y="26"/>
                  </a:lnTo>
                  <a:lnTo>
                    <a:pt x="11" y="26"/>
                  </a:lnTo>
                  <a:lnTo>
                    <a:pt x="7" y="27"/>
                  </a:lnTo>
                  <a:lnTo>
                    <a:pt x="7" y="27"/>
                  </a:lnTo>
                  <a:lnTo>
                    <a:pt x="7" y="27"/>
                  </a:lnTo>
                  <a:close/>
                </a:path>
              </a:pathLst>
            </a:custGeom>
            <a:solidFill>
              <a:srgbClr val="000000"/>
            </a:solidFill>
            <a:ln w="9525">
              <a:noFill/>
              <a:round/>
              <a:headEnd/>
              <a:tailEnd/>
            </a:ln>
          </p:spPr>
          <p:txBody>
            <a:bodyPr/>
            <a:lstStyle/>
            <a:p>
              <a:endParaRPr lang="en-US" dirty="0"/>
            </a:p>
          </p:txBody>
        </p:sp>
        <p:sp>
          <p:nvSpPr>
            <p:cNvPr id="15" name="Freeform 39"/>
            <p:cNvSpPr>
              <a:spLocks/>
            </p:cNvSpPr>
            <p:nvPr/>
          </p:nvSpPr>
          <p:spPr bwMode="auto">
            <a:xfrm>
              <a:off x="882" y="2156"/>
              <a:ext cx="13" cy="4"/>
            </a:xfrm>
            <a:custGeom>
              <a:avLst/>
              <a:gdLst/>
              <a:ahLst/>
              <a:cxnLst>
                <a:cxn ang="0">
                  <a:pos x="2" y="7"/>
                </a:cxn>
                <a:cxn ang="0">
                  <a:pos x="1" y="5"/>
                </a:cxn>
                <a:cxn ang="0">
                  <a:pos x="1" y="4"/>
                </a:cxn>
                <a:cxn ang="0">
                  <a:pos x="1" y="4"/>
                </a:cxn>
                <a:cxn ang="0">
                  <a:pos x="0" y="3"/>
                </a:cxn>
                <a:cxn ang="0">
                  <a:pos x="6" y="2"/>
                </a:cxn>
                <a:cxn ang="0">
                  <a:pos x="13" y="1"/>
                </a:cxn>
                <a:cxn ang="0">
                  <a:pos x="18" y="1"/>
                </a:cxn>
                <a:cxn ang="0">
                  <a:pos x="25" y="0"/>
                </a:cxn>
                <a:cxn ang="0">
                  <a:pos x="25" y="1"/>
                </a:cxn>
                <a:cxn ang="0">
                  <a:pos x="25" y="3"/>
                </a:cxn>
                <a:cxn ang="0">
                  <a:pos x="25" y="4"/>
                </a:cxn>
                <a:cxn ang="0">
                  <a:pos x="25" y="7"/>
                </a:cxn>
                <a:cxn ang="0">
                  <a:pos x="19" y="7"/>
                </a:cxn>
                <a:cxn ang="0">
                  <a:pos x="14" y="7"/>
                </a:cxn>
                <a:cxn ang="0">
                  <a:pos x="8" y="7"/>
                </a:cxn>
                <a:cxn ang="0">
                  <a:pos x="2" y="7"/>
                </a:cxn>
                <a:cxn ang="0">
                  <a:pos x="2" y="7"/>
                </a:cxn>
                <a:cxn ang="0">
                  <a:pos x="2" y="7"/>
                </a:cxn>
              </a:cxnLst>
              <a:rect l="0" t="0" r="r" b="b"/>
              <a:pathLst>
                <a:path w="25" h="7">
                  <a:moveTo>
                    <a:pt x="2" y="7"/>
                  </a:moveTo>
                  <a:lnTo>
                    <a:pt x="1" y="5"/>
                  </a:lnTo>
                  <a:lnTo>
                    <a:pt x="1" y="4"/>
                  </a:lnTo>
                  <a:lnTo>
                    <a:pt x="1" y="4"/>
                  </a:lnTo>
                  <a:lnTo>
                    <a:pt x="0" y="3"/>
                  </a:lnTo>
                  <a:lnTo>
                    <a:pt x="6" y="2"/>
                  </a:lnTo>
                  <a:lnTo>
                    <a:pt x="13" y="1"/>
                  </a:lnTo>
                  <a:lnTo>
                    <a:pt x="18" y="1"/>
                  </a:lnTo>
                  <a:lnTo>
                    <a:pt x="25" y="0"/>
                  </a:lnTo>
                  <a:lnTo>
                    <a:pt x="25" y="1"/>
                  </a:lnTo>
                  <a:lnTo>
                    <a:pt x="25" y="3"/>
                  </a:lnTo>
                  <a:lnTo>
                    <a:pt x="25" y="4"/>
                  </a:lnTo>
                  <a:lnTo>
                    <a:pt x="25" y="7"/>
                  </a:lnTo>
                  <a:lnTo>
                    <a:pt x="19" y="7"/>
                  </a:lnTo>
                  <a:lnTo>
                    <a:pt x="14" y="7"/>
                  </a:lnTo>
                  <a:lnTo>
                    <a:pt x="8" y="7"/>
                  </a:lnTo>
                  <a:lnTo>
                    <a:pt x="2" y="7"/>
                  </a:lnTo>
                  <a:lnTo>
                    <a:pt x="2" y="7"/>
                  </a:lnTo>
                  <a:lnTo>
                    <a:pt x="2" y="7"/>
                  </a:lnTo>
                  <a:close/>
                </a:path>
              </a:pathLst>
            </a:custGeom>
            <a:solidFill>
              <a:srgbClr val="000000"/>
            </a:solidFill>
            <a:ln w="9525">
              <a:noFill/>
              <a:round/>
              <a:headEnd/>
              <a:tailEnd/>
            </a:ln>
          </p:spPr>
          <p:txBody>
            <a:bodyPr/>
            <a:lstStyle/>
            <a:p>
              <a:endParaRPr lang="en-US" dirty="0"/>
            </a:p>
          </p:txBody>
        </p:sp>
        <p:sp>
          <p:nvSpPr>
            <p:cNvPr id="16" name="Freeform 40"/>
            <p:cNvSpPr>
              <a:spLocks/>
            </p:cNvSpPr>
            <p:nvPr/>
          </p:nvSpPr>
          <p:spPr bwMode="auto">
            <a:xfrm>
              <a:off x="516" y="1759"/>
              <a:ext cx="69" cy="393"/>
            </a:xfrm>
            <a:custGeom>
              <a:avLst/>
              <a:gdLst/>
              <a:ahLst/>
              <a:cxnLst>
                <a:cxn ang="0">
                  <a:pos x="93" y="666"/>
                </a:cxn>
                <a:cxn ang="0">
                  <a:pos x="57" y="547"/>
                </a:cxn>
                <a:cxn ang="0">
                  <a:pos x="26" y="444"/>
                </a:cxn>
                <a:cxn ang="0">
                  <a:pos x="10" y="393"/>
                </a:cxn>
                <a:cxn ang="0">
                  <a:pos x="49" y="457"/>
                </a:cxn>
                <a:cxn ang="0">
                  <a:pos x="41" y="426"/>
                </a:cxn>
                <a:cxn ang="0">
                  <a:pos x="5" y="353"/>
                </a:cxn>
                <a:cxn ang="0">
                  <a:pos x="39" y="408"/>
                </a:cxn>
                <a:cxn ang="0">
                  <a:pos x="68" y="458"/>
                </a:cxn>
                <a:cxn ang="0">
                  <a:pos x="41" y="404"/>
                </a:cxn>
                <a:cxn ang="0">
                  <a:pos x="11" y="319"/>
                </a:cxn>
                <a:cxn ang="0">
                  <a:pos x="68" y="410"/>
                </a:cxn>
                <a:cxn ang="0">
                  <a:pos x="33" y="334"/>
                </a:cxn>
                <a:cxn ang="0">
                  <a:pos x="7" y="270"/>
                </a:cxn>
                <a:cxn ang="0">
                  <a:pos x="23" y="280"/>
                </a:cxn>
                <a:cxn ang="0">
                  <a:pos x="81" y="373"/>
                </a:cxn>
                <a:cxn ang="0">
                  <a:pos x="33" y="283"/>
                </a:cxn>
                <a:cxn ang="0">
                  <a:pos x="15" y="226"/>
                </a:cxn>
                <a:cxn ang="0">
                  <a:pos x="54" y="285"/>
                </a:cxn>
                <a:cxn ang="0">
                  <a:pos x="56" y="274"/>
                </a:cxn>
                <a:cxn ang="0">
                  <a:pos x="15" y="188"/>
                </a:cxn>
                <a:cxn ang="0">
                  <a:pos x="51" y="230"/>
                </a:cxn>
                <a:cxn ang="0">
                  <a:pos x="103" y="310"/>
                </a:cxn>
                <a:cxn ang="0">
                  <a:pos x="65" y="246"/>
                </a:cxn>
                <a:cxn ang="0">
                  <a:pos x="15" y="146"/>
                </a:cxn>
                <a:cxn ang="0">
                  <a:pos x="70" y="214"/>
                </a:cxn>
                <a:cxn ang="0">
                  <a:pos x="70" y="206"/>
                </a:cxn>
                <a:cxn ang="0">
                  <a:pos x="13" y="118"/>
                </a:cxn>
                <a:cxn ang="0">
                  <a:pos x="62" y="161"/>
                </a:cxn>
                <a:cxn ang="0">
                  <a:pos x="93" y="198"/>
                </a:cxn>
                <a:cxn ang="0">
                  <a:pos x="38" y="120"/>
                </a:cxn>
                <a:cxn ang="0">
                  <a:pos x="7" y="61"/>
                </a:cxn>
                <a:cxn ang="0">
                  <a:pos x="30" y="76"/>
                </a:cxn>
                <a:cxn ang="0">
                  <a:pos x="34" y="69"/>
                </a:cxn>
                <a:cxn ang="0">
                  <a:pos x="4" y="29"/>
                </a:cxn>
                <a:cxn ang="0">
                  <a:pos x="35" y="42"/>
                </a:cxn>
                <a:cxn ang="0">
                  <a:pos x="103" y="154"/>
                </a:cxn>
                <a:cxn ang="0">
                  <a:pos x="133" y="194"/>
                </a:cxn>
                <a:cxn ang="0">
                  <a:pos x="132" y="438"/>
                </a:cxn>
                <a:cxn ang="0">
                  <a:pos x="123" y="429"/>
                </a:cxn>
                <a:cxn ang="0">
                  <a:pos x="135" y="491"/>
                </a:cxn>
                <a:cxn ang="0">
                  <a:pos x="114" y="462"/>
                </a:cxn>
                <a:cxn ang="0">
                  <a:pos x="134" y="517"/>
                </a:cxn>
                <a:cxn ang="0">
                  <a:pos x="119" y="526"/>
                </a:cxn>
                <a:cxn ang="0">
                  <a:pos x="97" y="495"/>
                </a:cxn>
                <a:cxn ang="0">
                  <a:pos x="131" y="568"/>
                </a:cxn>
                <a:cxn ang="0">
                  <a:pos x="133" y="630"/>
                </a:cxn>
                <a:cxn ang="0">
                  <a:pos x="118" y="605"/>
                </a:cxn>
                <a:cxn ang="0">
                  <a:pos x="95" y="563"/>
                </a:cxn>
                <a:cxn ang="0">
                  <a:pos x="132" y="659"/>
                </a:cxn>
                <a:cxn ang="0">
                  <a:pos x="125" y="668"/>
                </a:cxn>
                <a:cxn ang="0">
                  <a:pos x="127" y="698"/>
                </a:cxn>
                <a:cxn ang="0">
                  <a:pos x="131" y="785"/>
                </a:cxn>
              </a:cxnLst>
              <a:rect l="0" t="0" r="r" b="b"/>
              <a:pathLst>
                <a:path w="138" h="787">
                  <a:moveTo>
                    <a:pt x="130" y="787"/>
                  </a:moveTo>
                  <a:lnTo>
                    <a:pt x="126" y="768"/>
                  </a:lnTo>
                  <a:lnTo>
                    <a:pt x="122" y="746"/>
                  </a:lnTo>
                  <a:lnTo>
                    <a:pt x="115" y="728"/>
                  </a:lnTo>
                  <a:lnTo>
                    <a:pt x="109" y="718"/>
                  </a:lnTo>
                  <a:lnTo>
                    <a:pt x="93" y="666"/>
                  </a:lnTo>
                  <a:lnTo>
                    <a:pt x="81" y="626"/>
                  </a:lnTo>
                  <a:lnTo>
                    <a:pt x="73" y="598"/>
                  </a:lnTo>
                  <a:lnTo>
                    <a:pt x="66" y="577"/>
                  </a:lnTo>
                  <a:lnTo>
                    <a:pt x="63" y="563"/>
                  </a:lnTo>
                  <a:lnTo>
                    <a:pt x="59" y="554"/>
                  </a:lnTo>
                  <a:lnTo>
                    <a:pt x="57" y="547"/>
                  </a:lnTo>
                  <a:lnTo>
                    <a:pt x="55" y="540"/>
                  </a:lnTo>
                  <a:lnTo>
                    <a:pt x="53" y="519"/>
                  </a:lnTo>
                  <a:lnTo>
                    <a:pt x="47" y="500"/>
                  </a:lnTo>
                  <a:lnTo>
                    <a:pt x="41" y="481"/>
                  </a:lnTo>
                  <a:lnTo>
                    <a:pt x="34" y="463"/>
                  </a:lnTo>
                  <a:lnTo>
                    <a:pt x="26" y="444"/>
                  </a:lnTo>
                  <a:lnTo>
                    <a:pt x="19" y="427"/>
                  </a:lnTo>
                  <a:lnTo>
                    <a:pt x="11" y="410"/>
                  </a:lnTo>
                  <a:lnTo>
                    <a:pt x="5" y="393"/>
                  </a:lnTo>
                  <a:lnTo>
                    <a:pt x="7" y="393"/>
                  </a:lnTo>
                  <a:lnTo>
                    <a:pt x="8" y="393"/>
                  </a:lnTo>
                  <a:lnTo>
                    <a:pt x="10" y="393"/>
                  </a:lnTo>
                  <a:lnTo>
                    <a:pt x="11" y="393"/>
                  </a:lnTo>
                  <a:lnTo>
                    <a:pt x="24" y="414"/>
                  </a:lnTo>
                  <a:lnTo>
                    <a:pt x="33" y="432"/>
                  </a:lnTo>
                  <a:lnTo>
                    <a:pt x="40" y="443"/>
                  </a:lnTo>
                  <a:lnTo>
                    <a:pt x="46" y="451"/>
                  </a:lnTo>
                  <a:lnTo>
                    <a:pt x="49" y="457"/>
                  </a:lnTo>
                  <a:lnTo>
                    <a:pt x="51" y="462"/>
                  </a:lnTo>
                  <a:lnTo>
                    <a:pt x="54" y="464"/>
                  </a:lnTo>
                  <a:lnTo>
                    <a:pt x="56" y="466"/>
                  </a:lnTo>
                  <a:lnTo>
                    <a:pt x="54" y="455"/>
                  </a:lnTo>
                  <a:lnTo>
                    <a:pt x="48" y="441"/>
                  </a:lnTo>
                  <a:lnTo>
                    <a:pt x="41" y="426"/>
                  </a:lnTo>
                  <a:lnTo>
                    <a:pt x="32" y="411"/>
                  </a:lnTo>
                  <a:lnTo>
                    <a:pt x="21" y="395"/>
                  </a:lnTo>
                  <a:lnTo>
                    <a:pt x="13" y="380"/>
                  </a:lnTo>
                  <a:lnTo>
                    <a:pt x="7" y="366"/>
                  </a:lnTo>
                  <a:lnTo>
                    <a:pt x="3" y="353"/>
                  </a:lnTo>
                  <a:lnTo>
                    <a:pt x="5" y="353"/>
                  </a:lnTo>
                  <a:lnTo>
                    <a:pt x="7" y="353"/>
                  </a:lnTo>
                  <a:lnTo>
                    <a:pt x="9" y="353"/>
                  </a:lnTo>
                  <a:lnTo>
                    <a:pt x="11" y="355"/>
                  </a:lnTo>
                  <a:lnTo>
                    <a:pt x="21" y="374"/>
                  </a:lnTo>
                  <a:lnTo>
                    <a:pt x="31" y="391"/>
                  </a:lnTo>
                  <a:lnTo>
                    <a:pt x="39" y="408"/>
                  </a:lnTo>
                  <a:lnTo>
                    <a:pt x="46" y="421"/>
                  </a:lnTo>
                  <a:lnTo>
                    <a:pt x="53" y="433"/>
                  </a:lnTo>
                  <a:lnTo>
                    <a:pt x="57" y="443"/>
                  </a:lnTo>
                  <a:lnTo>
                    <a:pt x="62" y="451"/>
                  </a:lnTo>
                  <a:lnTo>
                    <a:pt x="66" y="458"/>
                  </a:lnTo>
                  <a:lnTo>
                    <a:pt x="68" y="458"/>
                  </a:lnTo>
                  <a:lnTo>
                    <a:pt x="69" y="458"/>
                  </a:lnTo>
                  <a:lnTo>
                    <a:pt x="71" y="458"/>
                  </a:lnTo>
                  <a:lnTo>
                    <a:pt x="72" y="458"/>
                  </a:lnTo>
                  <a:lnTo>
                    <a:pt x="62" y="441"/>
                  </a:lnTo>
                  <a:lnTo>
                    <a:pt x="51" y="423"/>
                  </a:lnTo>
                  <a:lnTo>
                    <a:pt x="41" y="404"/>
                  </a:lnTo>
                  <a:lnTo>
                    <a:pt x="31" y="385"/>
                  </a:lnTo>
                  <a:lnTo>
                    <a:pt x="21" y="366"/>
                  </a:lnTo>
                  <a:lnTo>
                    <a:pt x="15" y="348"/>
                  </a:lnTo>
                  <a:lnTo>
                    <a:pt x="9" y="332"/>
                  </a:lnTo>
                  <a:lnTo>
                    <a:pt x="5" y="315"/>
                  </a:lnTo>
                  <a:lnTo>
                    <a:pt x="11" y="319"/>
                  </a:lnTo>
                  <a:lnTo>
                    <a:pt x="19" y="329"/>
                  </a:lnTo>
                  <a:lnTo>
                    <a:pt x="28" y="343"/>
                  </a:lnTo>
                  <a:lnTo>
                    <a:pt x="40" y="360"/>
                  </a:lnTo>
                  <a:lnTo>
                    <a:pt x="50" y="378"/>
                  </a:lnTo>
                  <a:lnTo>
                    <a:pt x="59" y="395"/>
                  </a:lnTo>
                  <a:lnTo>
                    <a:pt x="68" y="410"/>
                  </a:lnTo>
                  <a:lnTo>
                    <a:pt x="73" y="420"/>
                  </a:lnTo>
                  <a:lnTo>
                    <a:pt x="71" y="408"/>
                  </a:lnTo>
                  <a:lnTo>
                    <a:pt x="64" y="391"/>
                  </a:lnTo>
                  <a:lnTo>
                    <a:pt x="55" y="373"/>
                  </a:lnTo>
                  <a:lnTo>
                    <a:pt x="45" y="353"/>
                  </a:lnTo>
                  <a:lnTo>
                    <a:pt x="33" y="334"/>
                  </a:lnTo>
                  <a:lnTo>
                    <a:pt x="21" y="315"/>
                  </a:lnTo>
                  <a:lnTo>
                    <a:pt x="12" y="300"/>
                  </a:lnTo>
                  <a:lnTo>
                    <a:pt x="7" y="290"/>
                  </a:lnTo>
                  <a:lnTo>
                    <a:pt x="7" y="283"/>
                  </a:lnTo>
                  <a:lnTo>
                    <a:pt x="7" y="277"/>
                  </a:lnTo>
                  <a:lnTo>
                    <a:pt x="7" y="270"/>
                  </a:lnTo>
                  <a:lnTo>
                    <a:pt x="8" y="265"/>
                  </a:lnTo>
                  <a:lnTo>
                    <a:pt x="9" y="264"/>
                  </a:lnTo>
                  <a:lnTo>
                    <a:pt x="10" y="264"/>
                  </a:lnTo>
                  <a:lnTo>
                    <a:pt x="12" y="264"/>
                  </a:lnTo>
                  <a:lnTo>
                    <a:pt x="13" y="264"/>
                  </a:lnTo>
                  <a:lnTo>
                    <a:pt x="23" y="280"/>
                  </a:lnTo>
                  <a:lnTo>
                    <a:pt x="33" y="295"/>
                  </a:lnTo>
                  <a:lnTo>
                    <a:pt x="42" y="311"/>
                  </a:lnTo>
                  <a:lnTo>
                    <a:pt x="53" y="326"/>
                  </a:lnTo>
                  <a:lnTo>
                    <a:pt x="62" y="342"/>
                  </a:lnTo>
                  <a:lnTo>
                    <a:pt x="71" y="357"/>
                  </a:lnTo>
                  <a:lnTo>
                    <a:pt x="81" y="373"/>
                  </a:lnTo>
                  <a:lnTo>
                    <a:pt x="91" y="389"/>
                  </a:lnTo>
                  <a:lnTo>
                    <a:pt x="87" y="368"/>
                  </a:lnTo>
                  <a:lnTo>
                    <a:pt x="77" y="347"/>
                  </a:lnTo>
                  <a:lnTo>
                    <a:pt x="63" y="326"/>
                  </a:lnTo>
                  <a:lnTo>
                    <a:pt x="48" y="304"/>
                  </a:lnTo>
                  <a:lnTo>
                    <a:pt x="33" y="283"/>
                  </a:lnTo>
                  <a:lnTo>
                    <a:pt x="19" y="264"/>
                  </a:lnTo>
                  <a:lnTo>
                    <a:pt x="11" y="244"/>
                  </a:lnTo>
                  <a:lnTo>
                    <a:pt x="9" y="226"/>
                  </a:lnTo>
                  <a:lnTo>
                    <a:pt x="11" y="226"/>
                  </a:lnTo>
                  <a:lnTo>
                    <a:pt x="12" y="226"/>
                  </a:lnTo>
                  <a:lnTo>
                    <a:pt x="15" y="226"/>
                  </a:lnTo>
                  <a:lnTo>
                    <a:pt x="17" y="227"/>
                  </a:lnTo>
                  <a:lnTo>
                    <a:pt x="24" y="238"/>
                  </a:lnTo>
                  <a:lnTo>
                    <a:pt x="32" y="250"/>
                  </a:lnTo>
                  <a:lnTo>
                    <a:pt x="39" y="261"/>
                  </a:lnTo>
                  <a:lnTo>
                    <a:pt x="47" y="274"/>
                  </a:lnTo>
                  <a:lnTo>
                    <a:pt x="54" y="285"/>
                  </a:lnTo>
                  <a:lnTo>
                    <a:pt x="62" y="297"/>
                  </a:lnTo>
                  <a:lnTo>
                    <a:pt x="69" y="310"/>
                  </a:lnTo>
                  <a:lnTo>
                    <a:pt x="77" y="321"/>
                  </a:lnTo>
                  <a:lnTo>
                    <a:pt x="73" y="305"/>
                  </a:lnTo>
                  <a:lnTo>
                    <a:pt x="66" y="290"/>
                  </a:lnTo>
                  <a:lnTo>
                    <a:pt x="56" y="274"/>
                  </a:lnTo>
                  <a:lnTo>
                    <a:pt x="43" y="258"/>
                  </a:lnTo>
                  <a:lnTo>
                    <a:pt x="32" y="242"/>
                  </a:lnTo>
                  <a:lnTo>
                    <a:pt x="21" y="224"/>
                  </a:lnTo>
                  <a:lnTo>
                    <a:pt x="15" y="206"/>
                  </a:lnTo>
                  <a:lnTo>
                    <a:pt x="13" y="188"/>
                  </a:lnTo>
                  <a:lnTo>
                    <a:pt x="15" y="188"/>
                  </a:lnTo>
                  <a:lnTo>
                    <a:pt x="16" y="188"/>
                  </a:lnTo>
                  <a:lnTo>
                    <a:pt x="18" y="188"/>
                  </a:lnTo>
                  <a:lnTo>
                    <a:pt x="19" y="188"/>
                  </a:lnTo>
                  <a:lnTo>
                    <a:pt x="30" y="201"/>
                  </a:lnTo>
                  <a:lnTo>
                    <a:pt x="40" y="216"/>
                  </a:lnTo>
                  <a:lnTo>
                    <a:pt x="51" y="230"/>
                  </a:lnTo>
                  <a:lnTo>
                    <a:pt x="62" y="245"/>
                  </a:lnTo>
                  <a:lnTo>
                    <a:pt x="72" y="261"/>
                  </a:lnTo>
                  <a:lnTo>
                    <a:pt x="83" y="276"/>
                  </a:lnTo>
                  <a:lnTo>
                    <a:pt x="93" y="292"/>
                  </a:lnTo>
                  <a:lnTo>
                    <a:pt x="102" y="310"/>
                  </a:lnTo>
                  <a:lnTo>
                    <a:pt x="103" y="310"/>
                  </a:lnTo>
                  <a:lnTo>
                    <a:pt x="104" y="310"/>
                  </a:lnTo>
                  <a:lnTo>
                    <a:pt x="106" y="310"/>
                  </a:lnTo>
                  <a:lnTo>
                    <a:pt x="107" y="310"/>
                  </a:lnTo>
                  <a:lnTo>
                    <a:pt x="94" y="289"/>
                  </a:lnTo>
                  <a:lnTo>
                    <a:pt x="80" y="267"/>
                  </a:lnTo>
                  <a:lnTo>
                    <a:pt x="65" y="246"/>
                  </a:lnTo>
                  <a:lnTo>
                    <a:pt x="51" y="224"/>
                  </a:lnTo>
                  <a:lnTo>
                    <a:pt x="38" y="204"/>
                  </a:lnTo>
                  <a:lnTo>
                    <a:pt x="26" y="183"/>
                  </a:lnTo>
                  <a:lnTo>
                    <a:pt x="16" y="163"/>
                  </a:lnTo>
                  <a:lnTo>
                    <a:pt x="9" y="144"/>
                  </a:lnTo>
                  <a:lnTo>
                    <a:pt x="15" y="146"/>
                  </a:lnTo>
                  <a:lnTo>
                    <a:pt x="23" y="154"/>
                  </a:lnTo>
                  <a:lnTo>
                    <a:pt x="32" y="164"/>
                  </a:lnTo>
                  <a:lnTo>
                    <a:pt x="42" y="176"/>
                  </a:lnTo>
                  <a:lnTo>
                    <a:pt x="53" y="190"/>
                  </a:lnTo>
                  <a:lnTo>
                    <a:pt x="62" y="202"/>
                  </a:lnTo>
                  <a:lnTo>
                    <a:pt x="70" y="214"/>
                  </a:lnTo>
                  <a:lnTo>
                    <a:pt x="76" y="222"/>
                  </a:lnTo>
                  <a:lnTo>
                    <a:pt x="77" y="222"/>
                  </a:lnTo>
                  <a:lnTo>
                    <a:pt x="78" y="222"/>
                  </a:lnTo>
                  <a:lnTo>
                    <a:pt x="80" y="222"/>
                  </a:lnTo>
                  <a:lnTo>
                    <a:pt x="81" y="222"/>
                  </a:lnTo>
                  <a:lnTo>
                    <a:pt x="70" y="206"/>
                  </a:lnTo>
                  <a:lnTo>
                    <a:pt x="58" y="191"/>
                  </a:lnTo>
                  <a:lnTo>
                    <a:pt x="47" y="177"/>
                  </a:lnTo>
                  <a:lnTo>
                    <a:pt x="36" y="162"/>
                  </a:lnTo>
                  <a:lnTo>
                    <a:pt x="26" y="147"/>
                  </a:lnTo>
                  <a:lnTo>
                    <a:pt x="19" y="133"/>
                  </a:lnTo>
                  <a:lnTo>
                    <a:pt x="13" y="118"/>
                  </a:lnTo>
                  <a:lnTo>
                    <a:pt x="11" y="102"/>
                  </a:lnTo>
                  <a:lnTo>
                    <a:pt x="21" y="107"/>
                  </a:lnTo>
                  <a:lnTo>
                    <a:pt x="32" y="116"/>
                  </a:lnTo>
                  <a:lnTo>
                    <a:pt x="42" y="130"/>
                  </a:lnTo>
                  <a:lnTo>
                    <a:pt x="53" y="145"/>
                  </a:lnTo>
                  <a:lnTo>
                    <a:pt x="62" y="161"/>
                  </a:lnTo>
                  <a:lnTo>
                    <a:pt x="72" y="176"/>
                  </a:lnTo>
                  <a:lnTo>
                    <a:pt x="83" y="191"/>
                  </a:lnTo>
                  <a:lnTo>
                    <a:pt x="93" y="202"/>
                  </a:lnTo>
                  <a:lnTo>
                    <a:pt x="93" y="201"/>
                  </a:lnTo>
                  <a:lnTo>
                    <a:pt x="93" y="199"/>
                  </a:lnTo>
                  <a:lnTo>
                    <a:pt x="93" y="198"/>
                  </a:lnTo>
                  <a:lnTo>
                    <a:pt x="94" y="197"/>
                  </a:lnTo>
                  <a:lnTo>
                    <a:pt x="81" y="183"/>
                  </a:lnTo>
                  <a:lnTo>
                    <a:pt x="70" y="168"/>
                  </a:lnTo>
                  <a:lnTo>
                    <a:pt x="58" y="152"/>
                  </a:lnTo>
                  <a:lnTo>
                    <a:pt x="48" y="136"/>
                  </a:lnTo>
                  <a:lnTo>
                    <a:pt x="38" y="120"/>
                  </a:lnTo>
                  <a:lnTo>
                    <a:pt x="27" y="105"/>
                  </a:lnTo>
                  <a:lnTo>
                    <a:pt x="17" y="90"/>
                  </a:lnTo>
                  <a:lnTo>
                    <a:pt x="7" y="77"/>
                  </a:lnTo>
                  <a:lnTo>
                    <a:pt x="7" y="71"/>
                  </a:lnTo>
                  <a:lnTo>
                    <a:pt x="7" y="65"/>
                  </a:lnTo>
                  <a:lnTo>
                    <a:pt x="7" y="61"/>
                  </a:lnTo>
                  <a:lnTo>
                    <a:pt x="8" y="55"/>
                  </a:lnTo>
                  <a:lnTo>
                    <a:pt x="12" y="57"/>
                  </a:lnTo>
                  <a:lnTo>
                    <a:pt x="16" y="60"/>
                  </a:lnTo>
                  <a:lnTo>
                    <a:pt x="20" y="64"/>
                  </a:lnTo>
                  <a:lnTo>
                    <a:pt x="25" y="70"/>
                  </a:lnTo>
                  <a:lnTo>
                    <a:pt x="30" y="76"/>
                  </a:lnTo>
                  <a:lnTo>
                    <a:pt x="34" y="82"/>
                  </a:lnTo>
                  <a:lnTo>
                    <a:pt x="38" y="88"/>
                  </a:lnTo>
                  <a:lnTo>
                    <a:pt x="42" y="93"/>
                  </a:lnTo>
                  <a:lnTo>
                    <a:pt x="41" y="85"/>
                  </a:lnTo>
                  <a:lnTo>
                    <a:pt x="38" y="77"/>
                  </a:lnTo>
                  <a:lnTo>
                    <a:pt x="34" y="69"/>
                  </a:lnTo>
                  <a:lnTo>
                    <a:pt x="28" y="61"/>
                  </a:lnTo>
                  <a:lnTo>
                    <a:pt x="23" y="54"/>
                  </a:lnTo>
                  <a:lnTo>
                    <a:pt x="17" y="47"/>
                  </a:lnTo>
                  <a:lnTo>
                    <a:pt x="11" y="41"/>
                  </a:lnTo>
                  <a:lnTo>
                    <a:pt x="7" y="37"/>
                  </a:lnTo>
                  <a:lnTo>
                    <a:pt x="4" y="29"/>
                  </a:lnTo>
                  <a:lnTo>
                    <a:pt x="2" y="22"/>
                  </a:lnTo>
                  <a:lnTo>
                    <a:pt x="1" y="14"/>
                  </a:lnTo>
                  <a:lnTo>
                    <a:pt x="0" y="0"/>
                  </a:lnTo>
                  <a:lnTo>
                    <a:pt x="9" y="7"/>
                  </a:lnTo>
                  <a:lnTo>
                    <a:pt x="21" y="22"/>
                  </a:lnTo>
                  <a:lnTo>
                    <a:pt x="35" y="42"/>
                  </a:lnTo>
                  <a:lnTo>
                    <a:pt x="51" y="67"/>
                  </a:lnTo>
                  <a:lnTo>
                    <a:pt x="65" y="92"/>
                  </a:lnTo>
                  <a:lnTo>
                    <a:pt x="79" y="116"/>
                  </a:lnTo>
                  <a:lnTo>
                    <a:pt x="91" y="136"/>
                  </a:lnTo>
                  <a:lnTo>
                    <a:pt x="99" y="148"/>
                  </a:lnTo>
                  <a:lnTo>
                    <a:pt x="103" y="154"/>
                  </a:lnTo>
                  <a:lnTo>
                    <a:pt x="108" y="160"/>
                  </a:lnTo>
                  <a:lnTo>
                    <a:pt x="114" y="167"/>
                  </a:lnTo>
                  <a:lnTo>
                    <a:pt x="118" y="173"/>
                  </a:lnTo>
                  <a:lnTo>
                    <a:pt x="124" y="179"/>
                  </a:lnTo>
                  <a:lnTo>
                    <a:pt x="129" y="188"/>
                  </a:lnTo>
                  <a:lnTo>
                    <a:pt x="133" y="194"/>
                  </a:lnTo>
                  <a:lnTo>
                    <a:pt x="137" y="204"/>
                  </a:lnTo>
                  <a:lnTo>
                    <a:pt x="137" y="261"/>
                  </a:lnTo>
                  <a:lnTo>
                    <a:pt x="138" y="319"/>
                  </a:lnTo>
                  <a:lnTo>
                    <a:pt x="138" y="378"/>
                  </a:lnTo>
                  <a:lnTo>
                    <a:pt x="138" y="435"/>
                  </a:lnTo>
                  <a:lnTo>
                    <a:pt x="132" y="438"/>
                  </a:lnTo>
                  <a:lnTo>
                    <a:pt x="130" y="435"/>
                  </a:lnTo>
                  <a:lnTo>
                    <a:pt x="129" y="432"/>
                  </a:lnTo>
                  <a:lnTo>
                    <a:pt x="127" y="429"/>
                  </a:lnTo>
                  <a:lnTo>
                    <a:pt x="126" y="429"/>
                  </a:lnTo>
                  <a:lnTo>
                    <a:pt x="125" y="429"/>
                  </a:lnTo>
                  <a:lnTo>
                    <a:pt x="123" y="429"/>
                  </a:lnTo>
                  <a:lnTo>
                    <a:pt x="122" y="429"/>
                  </a:lnTo>
                  <a:lnTo>
                    <a:pt x="130" y="443"/>
                  </a:lnTo>
                  <a:lnTo>
                    <a:pt x="134" y="457"/>
                  </a:lnTo>
                  <a:lnTo>
                    <a:pt x="137" y="472"/>
                  </a:lnTo>
                  <a:lnTo>
                    <a:pt x="137" y="489"/>
                  </a:lnTo>
                  <a:lnTo>
                    <a:pt x="135" y="491"/>
                  </a:lnTo>
                  <a:lnTo>
                    <a:pt x="134" y="492"/>
                  </a:lnTo>
                  <a:lnTo>
                    <a:pt x="133" y="493"/>
                  </a:lnTo>
                  <a:lnTo>
                    <a:pt x="132" y="494"/>
                  </a:lnTo>
                  <a:lnTo>
                    <a:pt x="123" y="478"/>
                  </a:lnTo>
                  <a:lnTo>
                    <a:pt x="118" y="469"/>
                  </a:lnTo>
                  <a:lnTo>
                    <a:pt x="114" y="462"/>
                  </a:lnTo>
                  <a:lnTo>
                    <a:pt x="108" y="455"/>
                  </a:lnTo>
                  <a:lnTo>
                    <a:pt x="110" y="463"/>
                  </a:lnTo>
                  <a:lnTo>
                    <a:pt x="115" y="474"/>
                  </a:lnTo>
                  <a:lnTo>
                    <a:pt x="122" y="488"/>
                  </a:lnTo>
                  <a:lnTo>
                    <a:pt x="129" y="502"/>
                  </a:lnTo>
                  <a:lnTo>
                    <a:pt x="134" y="517"/>
                  </a:lnTo>
                  <a:lnTo>
                    <a:pt x="138" y="531"/>
                  </a:lnTo>
                  <a:lnTo>
                    <a:pt x="138" y="542"/>
                  </a:lnTo>
                  <a:lnTo>
                    <a:pt x="132" y="553"/>
                  </a:lnTo>
                  <a:lnTo>
                    <a:pt x="127" y="544"/>
                  </a:lnTo>
                  <a:lnTo>
                    <a:pt x="124" y="535"/>
                  </a:lnTo>
                  <a:lnTo>
                    <a:pt x="119" y="526"/>
                  </a:lnTo>
                  <a:lnTo>
                    <a:pt x="115" y="518"/>
                  </a:lnTo>
                  <a:lnTo>
                    <a:pt x="109" y="510"/>
                  </a:lnTo>
                  <a:lnTo>
                    <a:pt x="104" y="503"/>
                  </a:lnTo>
                  <a:lnTo>
                    <a:pt x="101" y="496"/>
                  </a:lnTo>
                  <a:lnTo>
                    <a:pt x="96" y="489"/>
                  </a:lnTo>
                  <a:lnTo>
                    <a:pt x="97" y="495"/>
                  </a:lnTo>
                  <a:lnTo>
                    <a:pt x="101" y="506"/>
                  </a:lnTo>
                  <a:lnTo>
                    <a:pt x="107" y="517"/>
                  </a:lnTo>
                  <a:lnTo>
                    <a:pt x="112" y="530"/>
                  </a:lnTo>
                  <a:lnTo>
                    <a:pt x="118" y="544"/>
                  </a:lnTo>
                  <a:lnTo>
                    <a:pt x="125" y="556"/>
                  </a:lnTo>
                  <a:lnTo>
                    <a:pt x="131" y="568"/>
                  </a:lnTo>
                  <a:lnTo>
                    <a:pt x="134" y="577"/>
                  </a:lnTo>
                  <a:lnTo>
                    <a:pt x="135" y="585"/>
                  </a:lnTo>
                  <a:lnTo>
                    <a:pt x="137" y="594"/>
                  </a:lnTo>
                  <a:lnTo>
                    <a:pt x="135" y="607"/>
                  </a:lnTo>
                  <a:lnTo>
                    <a:pt x="134" y="630"/>
                  </a:lnTo>
                  <a:lnTo>
                    <a:pt x="133" y="630"/>
                  </a:lnTo>
                  <a:lnTo>
                    <a:pt x="133" y="630"/>
                  </a:lnTo>
                  <a:lnTo>
                    <a:pt x="132" y="631"/>
                  </a:lnTo>
                  <a:lnTo>
                    <a:pt x="132" y="631"/>
                  </a:lnTo>
                  <a:lnTo>
                    <a:pt x="126" y="621"/>
                  </a:lnTo>
                  <a:lnTo>
                    <a:pt x="122" y="612"/>
                  </a:lnTo>
                  <a:lnTo>
                    <a:pt x="118" y="605"/>
                  </a:lnTo>
                  <a:lnTo>
                    <a:pt x="115" y="597"/>
                  </a:lnTo>
                  <a:lnTo>
                    <a:pt x="110" y="588"/>
                  </a:lnTo>
                  <a:lnTo>
                    <a:pt x="106" y="578"/>
                  </a:lnTo>
                  <a:lnTo>
                    <a:pt x="100" y="565"/>
                  </a:lnTo>
                  <a:lnTo>
                    <a:pt x="93" y="548"/>
                  </a:lnTo>
                  <a:lnTo>
                    <a:pt x="95" y="563"/>
                  </a:lnTo>
                  <a:lnTo>
                    <a:pt x="100" y="577"/>
                  </a:lnTo>
                  <a:lnTo>
                    <a:pt x="106" y="593"/>
                  </a:lnTo>
                  <a:lnTo>
                    <a:pt x="114" y="608"/>
                  </a:lnTo>
                  <a:lnTo>
                    <a:pt x="122" y="624"/>
                  </a:lnTo>
                  <a:lnTo>
                    <a:pt x="127" y="641"/>
                  </a:lnTo>
                  <a:lnTo>
                    <a:pt x="132" y="659"/>
                  </a:lnTo>
                  <a:lnTo>
                    <a:pt x="134" y="676"/>
                  </a:lnTo>
                  <a:lnTo>
                    <a:pt x="133" y="677"/>
                  </a:lnTo>
                  <a:lnTo>
                    <a:pt x="133" y="678"/>
                  </a:lnTo>
                  <a:lnTo>
                    <a:pt x="132" y="679"/>
                  </a:lnTo>
                  <a:lnTo>
                    <a:pt x="131" y="681"/>
                  </a:lnTo>
                  <a:lnTo>
                    <a:pt x="125" y="668"/>
                  </a:lnTo>
                  <a:lnTo>
                    <a:pt x="118" y="655"/>
                  </a:lnTo>
                  <a:lnTo>
                    <a:pt x="112" y="643"/>
                  </a:lnTo>
                  <a:lnTo>
                    <a:pt x="106" y="630"/>
                  </a:lnTo>
                  <a:lnTo>
                    <a:pt x="109" y="650"/>
                  </a:lnTo>
                  <a:lnTo>
                    <a:pt x="117" y="674"/>
                  </a:lnTo>
                  <a:lnTo>
                    <a:pt x="127" y="698"/>
                  </a:lnTo>
                  <a:lnTo>
                    <a:pt x="134" y="719"/>
                  </a:lnTo>
                  <a:lnTo>
                    <a:pt x="134" y="745"/>
                  </a:lnTo>
                  <a:lnTo>
                    <a:pt x="134" y="761"/>
                  </a:lnTo>
                  <a:lnTo>
                    <a:pt x="133" y="773"/>
                  </a:lnTo>
                  <a:lnTo>
                    <a:pt x="132" y="784"/>
                  </a:lnTo>
                  <a:lnTo>
                    <a:pt x="131" y="785"/>
                  </a:lnTo>
                  <a:lnTo>
                    <a:pt x="131" y="785"/>
                  </a:lnTo>
                  <a:lnTo>
                    <a:pt x="131" y="785"/>
                  </a:lnTo>
                  <a:lnTo>
                    <a:pt x="130" y="787"/>
                  </a:lnTo>
                  <a:lnTo>
                    <a:pt x="130" y="787"/>
                  </a:lnTo>
                  <a:lnTo>
                    <a:pt x="130" y="787"/>
                  </a:lnTo>
                  <a:close/>
                </a:path>
              </a:pathLst>
            </a:custGeom>
            <a:solidFill>
              <a:srgbClr val="B57F49"/>
            </a:solidFill>
            <a:ln w="9525">
              <a:noFill/>
              <a:round/>
              <a:headEnd/>
              <a:tailEnd/>
            </a:ln>
          </p:spPr>
          <p:txBody>
            <a:bodyPr/>
            <a:lstStyle/>
            <a:p>
              <a:endParaRPr lang="en-US" dirty="0"/>
            </a:p>
          </p:txBody>
        </p:sp>
        <p:sp>
          <p:nvSpPr>
            <p:cNvPr id="17" name="Freeform 41"/>
            <p:cNvSpPr>
              <a:spLocks/>
            </p:cNvSpPr>
            <p:nvPr/>
          </p:nvSpPr>
          <p:spPr bwMode="auto">
            <a:xfrm>
              <a:off x="665" y="2145"/>
              <a:ext cx="18" cy="1"/>
            </a:xfrm>
            <a:custGeom>
              <a:avLst/>
              <a:gdLst/>
              <a:ahLst/>
              <a:cxnLst>
                <a:cxn ang="0">
                  <a:pos x="0" y="2"/>
                </a:cxn>
                <a:cxn ang="0">
                  <a:pos x="2" y="1"/>
                </a:cxn>
                <a:cxn ang="0">
                  <a:pos x="7" y="0"/>
                </a:cxn>
                <a:cxn ang="0">
                  <a:pos x="10" y="0"/>
                </a:cxn>
                <a:cxn ang="0">
                  <a:pos x="16" y="0"/>
                </a:cxn>
                <a:cxn ang="0">
                  <a:pos x="20" y="0"/>
                </a:cxn>
                <a:cxn ang="0">
                  <a:pos x="26" y="1"/>
                </a:cxn>
                <a:cxn ang="0">
                  <a:pos x="32" y="2"/>
                </a:cxn>
                <a:cxn ang="0">
                  <a:pos x="37" y="2"/>
                </a:cxn>
                <a:cxn ang="0">
                  <a:pos x="32" y="2"/>
                </a:cxn>
                <a:cxn ang="0">
                  <a:pos x="27" y="2"/>
                </a:cxn>
                <a:cxn ang="0">
                  <a:pos x="23" y="2"/>
                </a:cxn>
                <a:cxn ang="0">
                  <a:pos x="18" y="2"/>
                </a:cxn>
                <a:cxn ang="0">
                  <a:pos x="14" y="2"/>
                </a:cxn>
                <a:cxn ang="0">
                  <a:pos x="9" y="2"/>
                </a:cxn>
                <a:cxn ang="0">
                  <a:pos x="4" y="2"/>
                </a:cxn>
                <a:cxn ang="0">
                  <a:pos x="0" y="2"/>
                </a:cxn>
                <a:cxn ang="0">
                  <a:pos x="0" y="2"/>
                </a:cxn>
                <a:cxn ang="0">
                  <a:pos x="0" y="2"/>
                </a:cxn>
              </a:cxnLst>
              <a:rect l="0" t="0" r="r" b="b"/>
              <a:pathLst>
                <a:path w="37" h="2">
                  <a:moveTo>
                    <a:pt x="0" y="2"/>
                  </a:moveTo>
                  <a:lnTo>
                    <a:pt x="2" y="1"/>
                  </a:lnTo>
                  <a:lnTo>
                    <a:pt x="7" y="0"/>
                  </a:lnTo>
                  <a:lnTo>
                    <a:pt x="10" y="0"/>
                  </a:lnTo>
                  <a:lnTo>
                    <a:pt x="16" y="0"/>
                  </a:lnTo>
                  <a:lnTo>
                    <a:pt x="20" y="0"/>
                  </a:lnTo>
                  <a:lnTo>
                    <a:pt x="26" y="1"/>
                  </a:lnTo>
                  <a:lnTo>
                    <a:pt x="32" y="2"/>
                  </a:lnTo>
                  <a:lnTo>
                    <a:pt x="37" y="2"/>
                  </a:lnTo>
                  <a:lnTo>
                    <a:pt x="32" y="2"/>
                  </a:lnTo>
                  <a:lnTo>
                    <a:pt x="27" y="2"/>
                  </a:lnTo>
                  <a:lnTo>
                    <a:pt x="23" y="2"/>
                  </a:lnTo>
                  <a:lnTo>
                    <a:pt x="18" y="2"/>
                  </a:lnTo>
                  <a:lnTo>
                    <a:pt x="14" y="2"/>
                  </a:lnTo>
                  <a:lnTo>
                    <a:pt x="9" y="2"/>
                  </a:lnTo>
                  <a:lnTo>
                    <a:pt x="4" y="2"/>
                  </a:lnTo>
                  <a:lnTo>
                    <a:pt x="0" y="2"/>
                  </a:lnTo>
                  <a:lnTo>
                    <a:pt x="0" y="2"/>
                  </a:lnTo>
                  <a:lnTo>
                    <a:pt x="0" y="2"/>
                  </a:lnTo>
                  <a:close/>
                </a:path>
              </a:pathLst>
            </a:custGeom>
            <a:solidFill>
              <a:srgbClr val="000000"/>
            </a:solidFill>
            <a:ln w="9525">
              <a:noFill/>
              <a:round/>
              <a:headEnd/>
              <a:tailEnd/>
            </a:ln>
          </p:spPr>
          <p:txBody>
            <a:bodyPr/>
            <a:lstStyle/>
            <a:p>
              <a:endParaRPr lang="en-US" dirty="0"/>
            </a:p>
          </p:txBody>
        </p:sp>
        <p:sp>
          <p:nvSpPr>
            <p:cNvPr id="18" name="Freeform 42"/>
            <p:cNvSpPr>
              <a:spLocks/>
            </p:cNvSpPr>
            <p:nvPr/>
          </p:nvSpPr>
          <p:spPr bwMode="auto">
            <a:xfrm>
              <a:off x="826" y="2141"/>
              <a:ext cx="16" cy="3"/>
            </a:xfrm>
            <a:custGeom>
              <a:avLst/>
              <a:gdLst/>
              <a:ahLst/>
              <a:cxnLst>
                <a:cxn ang="0">
                  <a:pos x="0" y="7"/>
                </a:cxn>
                <a:cxn ang="0">
                  <a:pos x="6" y="3"/>
                </a:cxn>
                <a:cxn ang="0">
                  <a:pos x="13" y="1"/>
                </a:cxn>
                <a:cxn ang="0">
                  <a:pos x="22" y="1"/>
                </a:cxn>
                <a:cxn ang="0">
                  <a:pos x="31" y="0"/>
                </a:cxn>
                <a:cxn ang="0">
                  <a:pos x="32" y="2"/>
                </a:cxn>
                <a:cxn ang="0">
                  <a:pos x="31" y="3"/>
                </a:cxn>
                <a:cxn ang="0">
                  <a:pos x="29" y="5"/>
                </a:cxn>
                <a:cxn ang="0">
                  <a:pos x="25" y="5"/>
                </a:cxn>
                <a:cxn ang="0">
                  <a:pos x="21" y="7"/>
                </a:cxn>
                <a:cxn ang="0">
                  <a:pos x="15" y="7"/>
                </a:cxn>
                <a:cxn ang="0">
                  <a:pos x="8" y="7"/>
                </a:cxn>
                <a:cxn ang="0">
                  <a:pos x="0" y="7"/>
                </a:cxn>
                <a:cxn ang="0">
                  <a:pos x="0" y="7"/>
                </a:cxn>
                <a:cxn ang="0">
                  <a:pos x="0" y="7"/>
                </a:cxn>
              </a:cxnLst>
              <a:rect l="0" t="0" r="r" b="b"/>
              <a:pathLst>
                <a:path w="32" h="7">
                  <a:moveTo>
                    <a:pt x="0" y="7"/>
                  </a:moveTo>
                  <a:lnTo>
                    <a:pt x="6" y="3"/>
                  </a:lnTo>
                  <a:lnTo>
                    <a:pt x="13" y="1"/>
                  </a:lnTo>
                  <a:lnTo>
                    <a:pt x="22" y="1"/>
                  </a:lnTo>
                  <a:lnTo>
                    <a:pt x="31" y="0"/>
                  </a:lnTo>
                  <a:lnTo>
                    <a:pt x="32" y="2"/>
                  </a:lnTo>
                  <a:lnTo>
                    <a:pt x="31" y="3"/>
                  </a:lnTo>
                  <a:lnTo>
                    <a:pt x="29" y="5"/>
                  </a:lnTo>
                  <a:lnTo>
                    <a:pt x="25" y="5"/>
                  </a:lnTo>
                  <a:lnTo>
                    <a:pt x="21" y="7"/>
                  </a:lnTo>
                  <a:lnTo>
                    <a:pt x="15" y="7"/>
                  </a:lnTo>
                  <a:lnTo>
                    <a:pt x="8" y="7"/>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19" name="Freeform 43"/>
            <p:cNvSpPr>
              <a:spLocks/>
            </p:cNvSpPr>
            <p:nvPr/>
          </p:nvSpPr>
          <p:spPr bwMode="auto">
            <a:xfrm>
              <a:off x="859" y="2135"/>
              <a:ext cx="40" cy="9"/>
            </a:xfrm>
            <a:custGeom>
              <a:avLst/>
              <a:gdLst/>
              <a:ahLst/>
              <a:cxnLst>
                <a:cxn ang="0">
                  <a:pos x="1" y="17"/>
                </a:cxn>
                <a:cxn ang="0">
                  <a:pos x="1" y="16"/>
                </a:cxn>
                <a:cxn ang="0">
                  <a:pos x="1" y="15"/>
                </a:cxn>
                <a:cxn ang="0">
                  <a:pos x="0" y="15"/>
                </a:cxn>
                <a:cxn ang="0">
                  <a:pos x="0" y="14"/>
                </a:cxn>
                <a:cxn ang="0">
                  <a:pos x="9" y="12"/>
                </a:cxn>
                <a:cxn ang="0">
                  <a:pos x="18" y="10"/>
                </a:cxn>
                <a:cxn ang="0">
                  <a:pos x="27" y="8"/>
                </a:cxn>
                <a:cxn ang="0">
                  <a:pos x="37" y="7"/>
                </a:cxn>
                <a:cxn ang="0">
                  <a:pos x="46" y="5"/>
                </a:cxn>
                <a:cxn ang="0">
                  <a:pos x="56" y="4"/>
                </a:cxn>
                <a:cxn ang="0">
                  <a:pos x="65" y="1"/>
                </a:cxn>
                <a:cxn ang="0">
                  <a:pos x="75" y="0"/>
                </a:cxn>
                <a:cxn ang="0">
                  <a:pos x="76" y="2"/>
                </a:cxn>
                <a:cxn ang="0">
                  <a:pos x="77" y="5"/>
                </a:cxn>
                <a:cxn ang="0">
                  <a:pos x="78" y="7"/>
                </a:cxn>
                <a:cxn ang="0">
                  <a:pos x="79" y="9"/>
                </a:cxn>
                <a:cxn ang="0">
                  <a:pos x="69" y="10"/>
                </a:cxn>
                <a:cxn ang="0">
                  <a:pos x="60" y="12"/>
                </a:cxn>
                <a:cxn ang="0">
                  <a:pos x="49" y="12"/>
                </a:cxn>
                <a:cxn ang="0">
                  <a:pos x="40" y="13"/>
                </a:cxn>
                <a:cxn ang="0">
                  <a:pos x="30" y="14"/>
                </a:cxn>
                <a:cxn ang="0">
                  <a:pos x="21" y="15"/>
                </a:cxn>
                <a:cxn ang="0">
                  <a:pos x="10" y="16"/>
                </a:cxn>
                <a:cxn ang="0">
                  <a:pos x="1" y="17"/>
                </a:cxn>
                <a:cxn ang="0">
                  <a:pos x="1" y="17"/>
                </a:cxn>
                <a:cxn ang="0">
                  <a:pos x="1" y="17"/>
                </a:cxn>
              </a:cxnLst>
              <a:rect l="0" t="0" r="r" b="b"/>
              <a:pathLst>
                <a:path w="79" h="17">
                  <a:moveTo>
                    <a:pt x="1" y="17"/>
                  </a:moveTo>
                  <a:lnTo>
                    <a:pt x="1" y="16"/>
                  </a:lnTo>
                  <a:lnTo>
                    <a:pt x="1" y="15"/>
                  </a:lnTo>
                  <a:lnTo>
                    <a:pt x="0" y="15"/>
                  </a:lnTo>
                  <a:lnTo>
                    <a:pt x="0" y="14"/>
                  </a:lnTo>
                  <a:lnTo>
                    <a:pt x="9" y="12"/>
                  </a:lnTo>
                  <a:lnTo>
                    <a:pt x="18" y="10"/>
                  </a:lnTo>
                  <a:lnTo>
                    <a:pt x="27" y="8"/>
                  </a:lnTo>
                  <a:lnTo>
                    <a:pt x="37" y="7"/>
                  </a:lnTo>
                  <a:lnTo>
                    <a:pt x="46" y="5"/>
                  </a:lnTo>
                  <a:lnTo>
                    <a:pt x="56" y="4"/>
                  </a:lnTo>
                  <a:lnTo>
                    <a:pt x="65" y="1"/>
                  </a:lnTo>
                  <a:lnTo>
                    <a:pt x="75" y="0"/>
                  </a:lnTo>
                  <a:lnTo>
                    <a:pt x="76" y="2"/>
                  </a:lnTo>
                  <a:lnTo>
                    <a:pt x="77" y="5"/>
                  </a:lnTo>
                  <a:lnTo>
                    <a:pt x="78" y="7"/>
                  </a:lnTo>
                  <a:lnTo>
                    <a:pt x="79" y="9"/>
                  </a:lnTo>
                  <a:lnTo>
                    <a:pt x="69" y="10"/>
                  </a:lnTo>
                  <a:lnTo>
                    <a:pt x="60" y="12"/>
                  </a:lnTo>
                  <a:lnTo>
                    <a:pt x="49" y="12"/>
                  </a:lnTo>
                  <a:lnTo>
                    <a:pt x="40" y="13"/>
                  </a:lnTo>
                  <a:lnTo>
                    <a:pt x="30" y="14"/>
                  </a:lnTo>
                  <a:lnTo>
                    <a:pt x="21" y="15"/>
                  </a:lnTo>
                  <a:lnTo>
                    <a:pt x="10" y="16"/>
                  </a:lnTo>
                  <a:lnTo>
                    <a:pt x="1" y="17"/>
                  </a:lnTo>
                  <a:lnTo>
                    <a:pt x="1" y="17"/>
                  </a:lnTo>
                  <a:lnTo>
                    <a:pt x="1" y="17"/>
                  </a:lnTo>
                  <a:close/>
                </a:path>
              </a:pathLst>
            </a:custGeom>
            <a:solidFill>
              <a:srgbClr val="000000"/>
            </a:solidFill>
            <a:ln w="9525">
              <a:noFill/>
              <a:round/>
              <a:headEnd/>
              <a:tailEnd/>
            </a:ln>
          </p:spPr>
          <p:txBody>
            <a:bodyPr/>
            <a:lstStyle/>
            <a:p>
              <a:endParaRPr lang="en-US" dirty="0"/>
            </a:p>
          </p:txBody>
        </p:sp>
        <p:sp>
          <p:nvSpPr>
            <p:cNvPr id="20" name="Freeform 44"/>
            <p:cNvSpPr>
              <a:spLocks/>
            </p:cNvSpPr>
            <p:nvPr/>
          </p:nvSpPr>
          <p:spPr bwMode="auto">
            <a:xfrm>
              <a:off x="646" y="2129"/>
              <a:ext cx="12" cy="3"/>
            </a:xfrm>
            <a:custGeom>
              <a:avLst/>
              <a:gdLst/>
              <a:ahLst/>
              <a:cxnLst>
                <a:cxn ang="0">
                  <a:pos x="8" y="3"/>
                </a:cxn>
                <a:cxn ang="0">
                  <a:pos x="6" y="2"/>
                </a:cxn>
                <a:cxn ang="0">
                  <a:pos x="3" y="1"/>
                </a:cxn>
                <a:cxn ang="0">
                  <a:pos x="2" y="1"/>
                </a:cxn>
                <a:cxn ang="0">
                  <a:pos x="0" y="0"/>
                </a:cxn>
                <a:cxn ang="0">
                  <a:pos x="6" y="0"/>
                </a:cxn>
                <a:cxn ang="0">
                  <a:pos x="10" y="0"/>
                </a:cxn>
                <a:cxn ang="0">
                  <a:pos x="16" y="0"/>
                </a:cxn>
                <a:cxn ang="0">
                  <a:pos x="21" y="0"/>
                </a:cxn>
                <a:cxn ang="0">
                  <a:pos x="22" y="1"/>
                </a:cxn>
                <a:cxn ang="0">
                  <a:pos x="22" y="2"/>
                </a:cxn>
                <a:cxn ang="0">
                  <a:pos x="22" y="3"/>
                </a:cxn>
                <a:cxn ang="0">
                  <a:pos x="23" y="4"/>
                </a:cxn>
                <a:cxn ang="0">
                  <a:pos x="19" y="4"/>
                </a:cxn>
                <a:cxn ang="0">
                  <a:pos x="16" y="3"/>
                </a:cxn>
                <a:cxn ang="0">
                  <a:pos x="11" y="3"/>
                </a:cxn>
                <a:cxn ang="0">
                  <a:pos x="8" y="3"/>
                </a:cxn>
                <a:cxn ang="0">
                  <a:pos x="8" y="3"/>
                </a:cxn>
                <a:cxn ang="0">
                  <a:pos x="8" y="3"/>
                </a:cxn>
              </a:cxnLst>
              <a:rect l="0" t="0" r="r" b="b"/>
              <a:pathLst>
                <a:path w="23" h="4">
                  <a:moveTo>
                    <a:pt x="8" y="3"/>
                  </a:moveTo>
                  <a:lnTo>
                    <a:pt x="6" y="2"/>
                  </a:lnTo>
                  <a:lnTo>
                    <a:pt x="3" y="1"/>
                  </a:lnTo>
                  <a:lnTo>
                    <a:pt x="2" y="1"/>
                  </a:lnTo>
                  <a:lnTo>
                    <a:pt x="0" y="0"/>
                  </a:lnTo>
                  <a:lnTo>
                    <a:pt x="6" y="0"/>
                  </a:lnTo>
                  <a:lnTo>
                    <a:pt x="10" y="0"/>
                  </a:lnTo>
                  <a:lnTo>
                    <a:pt x="16" y="0"/>
                  </a:lnTo>
                  <a:lnTo>
                    <a:pt x="21" y="0"/>
                  </a:lnTo>
                  <a:lnTo>
                    <a:pt x="22" y="1"/>
                  </a:lnTo>
                  <a:lnTo>
                    <a:pt x="22" y="2"/>
                  </a:lnTo>
                  <a:lnTo>
                    <a:pt x="22" y="3"/>
                  </a:lnTo>
                  <a:lnTo>
                    <a:pt x="23" y="4"/>
                  </a:lnTo>
                  <a:lnTo>
                    <a:pt x="19" y="4"/>
                  </a:lnTo>
                  <a:lnTo>
                    <a:pt x="16" y="3"/>
                  </a:lnTo>
                  <a:lnTo>
                    <a:pt x="11" y="3"/>
                  </a:lnTo>
                  <a:lnTo>
                    <a:pt x="8" y="3"/>
                  </a:lnTo>
                  <a:lnTo>
                    <a:pt x="8" y="3"/>
                  </a:lnTo>
                  <a:lnTo>
                    <a:pt x="8" y="3"/>
                  </a:lnTo>
                  <a:close/>
                </a:path>
              </a:pathLst>
            </a:custGeom>
            <a:solidFill>
              <a:srgbClr val="000000"/>
            </a:solidFill>
            <a:ln w="9525">
              <a:noFill/>
              <a:round/>
              <a:headEnd/>
              <a:tailEnd/>
            </a:ln>
          </p:spPr>
          <p:txBody>
            <a:bodyPr/>
            <a:lstStyle/>
            <a:p>
              <a:endParaRPr lang="en-US" dirty="0"/>
            </a:p>
          </p:txBody>
        </p:sp>
        <p:sp>
          <p:nvSpPr>
            <p:cNvPr id="21" name="Freeform 45"/>
            <p:cNvSpPr>
              <a:spLocks/>
            </p:cNvSpPr>
            <p:nvPr/>
          </p:nvSpPr>
          <p:spPr bwMode="auto">
            <a:xfrm>
              <a:off x="540" y="2057"/>
              <a:ext cx="24" cy="73"/>
            </a:xfrm>
            <a:custGeom>
              <a:avLst/>
              <a:gdLst/>
              <a:ahLst/>
              <a:cxnLst>
                <a:cxn ang="0">
                  <a:pos x="34" y="146"/>
                </a:cxn>
                <a:cxn ang="0">
                  <a:pos x="27" y="144"/>
                </a:cxn>
                <a:cxn ang="0">
                  <a:pos x="21" y="141"/>
                </a:cxn>
                <a:cxn ang="0">
                  <a:pos x="16" y="138"/>
                </a:cxn>
                <a:cxn ang="0">
                  <a:pos x="11" y="134"/>
                </a:cxn>
                <a:cxn ang="0">
                  <a:pos x="8" y="131"/>
                </a:cxn>
                <a:cxn ang="0">
                  <a:pos x="6" y="126"/>
                </a:cxn>
                <a:cxn ang="0">
                  <a:pos x="2" y="123"/>
                </a:cxn>
                <a:cxn ang="0">
                  <a:pos x="0" y="118"/>
                </a:cxn>
                <a:cxn ang="0">
                  <a:pos x="0" y="89"/>
                </a:cxn>
                <a:cxn ang="0">
                  <a:pos x="0" y="55"/>
                </a:cxn>
                <a:cxn ang="0">
                  <a:pos x="2" y="23"/>
                </a:cxn>
                <a:cxn ang="0">
                  <a:pos x="9" y="0"/>
                </a:cxn>
                <a:cxn ang="0">
                  <a:pos x="14" y="8"/>
                </a:cxn>
                <a:cxn ang="0">
                  <a:pos x="19" y="25"/>
                </a:cxn>
                <a:cxn ang="0">
                  <a:pos x="25" y="43"/>
                </a:cxn>
                <a:cxn ang="0">
                  <a:pos x="25" y="58"/>
                </a:cxn>
                <a:cxn ang="0">
                  <a:pos x="24" y="57"/>
                </a:cxn>
                <a:cxn ang="0">
                  <a:pos x="23" y="56"/>
                </a:cxn>
                <a:cxn ang="0">
                  <a:pos x="22" y="56"/>
                </a:cxn>
                <a:cxn ang="0">
                  <a:pos x="21" y="55"/>
                </a:cxn>
                <a:cxn ang="0">
                  <a:pos x="25" y="70"/>
                </a:cxn>
                <a:cxn ang="0">
                  <a:pos x="34" y="87"/>
                </a:cxn>
                <a:cxn ang="0">
                  <a:pos x="42" y="104"/>
                </a:cxn>
                <a:cxn ang="0">
                  <a:pos x="47" y="124"/>
                </a:cxn>
                <a:cxn ang="0">
                  <a:pos x="46" y="125"/>
                </a:cxn>
                <a:cxn ang="0">
                  <a:pos x="45" y="125"/>
                </a:cxn>
                <a:cxn ang="0">
                  <a:pos x="42" y="126"/>
                </a:cxn>
                <a:cxn ang="0">
                  <a:pos x="41" y="127"/>
                </a:cxn>
                <a:cxn ang="0">
                  <a:pos x="36" y="119"/>
                </a:cxn>
                <a:cxn ang="0">
                  <a:pos x="29" y="111"/>
                </a:cxn>
                <a:cxn ang="0">
                  <a:pos x="23" y="104"/>
                </a:cxn>
                <a:cxn ang="0">
                  <a:pos x="17" y="101"/>
                </a:cxn>
                <a:cxn ang="0">
                  <a:pos x="22" y="110"/>
                </a:cxn>
                <a:cxn ang="0">
                  <a:pos x="30" y="122"/>
                </a:cxn>
                <a:cxn ang="0">
                  <a:pos x="37" y="134"/>
                </a:cxn>
                <a:cxn ang="0">
                  <a:pos x="40" y="146"/>
                </a:cxn>
                <a:cxn ang="0">
                  <a:pos x="39" y="146"/>
                </a:cxn>
                <a:cxn ang="0">
                  <a:pos x="37" y="146"/>
                </a:cxn>
                <a:cxn ang="0">
                  <a:pos x="36" y="146"/>
                </a:cxn>
                <a:cxn ang="0">
                  <a:pos x="34" y="146"/>
                </a:cxn>
                <a:cxn ang="0">
                  <a:pos x="34" y="146"/>
                </a:cxn>
                <a:cxn ang="0">
                  <a:pos x="34" y="146"/>
                </a:cxn>
              </a:cxnLst>
              <a:rect l="0" t="0" r="r" b="b"/>
              <a:pathLst>
                <a:path w="47" h="146">
                  <a:moveTo>
                    <a:pt x="34" y="146"/>
                  </a:moveTo>
                  <a:lnTo>
                    <a:pt x="27" y="144"/>
                  </a:lnTo>
                  <a:lnTo>
                    <a:pt x="21" y="141"/>
                  </a:lnTo>
                  <a:lnTo>
                    <a:pt x="16" y="138"/>
                  </a:lnTo>
                  <a:lnTo>
                    <a:pt x="11" y="134"/>
                  </a:lnTo>
                  <a:lnTo>
                    <a:pt x="8" y="131"/>
                  </a:lnTo>
                  <a:lnTo>
                    <a:pt x="6" y="126"/>
                  </a:lnTo>
                  <a:lnTo>
                    <a:pt x="2" y="123"/>
                  </a:lnTo>
                  <a:lnTo>
                    <a:pt x="0" y="118"/>
                  </a:lnTo>
                  <a:lnTo>
                    <a:pt x="0" y="89"/>
                  </a:lnTo>
                  <a:lnTo>
                    <a:pt x="0" y="55"/>
                  </a:lnTo>
                  <a:lnTo>
                    <a:pt x="2" y="23"/>
                  </a:lnTo>
                  <a:lnTo>
                    <a:pt x="9" y="0"/>
                  </a:lnTo>
                  <a:lnTo>
                    <a:pt x="14" y="8"/>
                  </a:lnTo>
                  <a:lnTo>
                    <a:pt x="19" y="25"/>
                  </a:lnTo>
                  <a:lnTo>
                    <a:pt x="25" y="43"/>
                  </a:lnTo>
                  <a:lnTo>
                    <a:pt x="25" y="58"/>
                  </a:lnTo>
                  <a:lnTo>
                    <a:pt x="24" y="57"/>
                  </a:lnTo>
                  <a:lnTo>
                    <a:pt x="23" y="56"/>
                  </a:lnTo>
                  <a:lnTo>
                    <a:pt x="22" y="56"/>
                  </a:lnTo>
                  <a:lnTo>
                    <a:pt x="21" y="55"/>
                  </a:lnTo>
                  <a:lnTo>
                    <a:pt x="25" y="70"/>
                  </a:lnTo>
                  <a:lnTo>
                    <a:pt x="34" y="87"/>
                  </a:lnTo>
                  <a:lnTo>
                    <a:pt x="42" y="104"/>
                  </a:lnTo>
                  <a:lnTo>
                    <a:pt x="47" y="124"/>
                  </a:lnTo>
                  <a:lnTo>
                    <a:pt x="46" y="125"/>
                  </a:lnTo>
                  <a:lnTo>
                    <a:pt x="45" y="125"/>
                  </a:lnTo>
                  <a:lnTo>
                    <a:pt x="42" y="126"/>
                  </a:lnTo>
                  <a:lnTo>
                    <a:pt x="41" y="127"/>
                  </a:lnTo>
                  <a:lnTo>
                    <a:pt x="36" y="119"/>
                  </a:lnTo>
                  <a:lnTo>
                    <a:pt x="29" y="111"/>
                  </a:lnTo>
                  <a:lnTo>
                    <a:pt x="23" y="104"/>
                  </a:lnTo>
                  <a:lnTo>
                    <a:pt x="17" y="101"/>
                  </a:lnTo>
                  <a:lnTo>
                    <a:pt x="22" y="110"/>
                  </a:lnTo>
                  <a:lnTo>
                    <a:pt x="30" y="122"/>
                  </a:lnTo>
                  <a:lnTo>
                    <a:pt x="37" y="134"/>
                  </a:lnTo>
                  <a:lnTo>
                    <a:pt x="40" y="146"/>
                  </a:lnTo>
                  <a:lnTo>
                    <a:pt x="39" y="146"/>
                  </a:lnTo>
                  <a:lnTo>
                    <a:pt x="37" y="146"/>
                  </a:lnTo>
                  <a:lnTo>
                    <a:pt x="36" y="146"/>
                  </a:lnTo>
                  <a:lnTo>
                    <a:pt x="34" y="146"/>
                  </a:lnTo>
                  <a:lnTo>
                    <a:pt x="34" y="146"/>
                  </a:lnTo>
                  <a:lnTo>
                    <a:pt x="34" y="146"/>
                  </a:lnTo>
                  <a:close/>
                </a:path>
              </a:pathLst>
            </a:custGeom>
            <a:solidFill>
              <a:srgbClr val="663333"/>
            </a:solidFill>
            <a:ln w="9525">
              <a:noFill/>
              <a:round/>
              <a:headEnd/>
              <a:tailEnd/>
            </a:ln>
          </p:spPr>
          <p:txBody>
            <a:bodyPr/>
            <a:lstStyle/>
            <a:p>
              <a:endParaRPr lang="en-US" dirty="0"/>
            </a:p>
          </p:txBody>
        </p:sp>
        <p:sp>
          <p:nvSpPr>
            <p:cNvPr id="22" name="Freeform 46"/>
            <p:cNvSpPr>
              <a:spLocks/>
            </p:cNvSpPr>
            <p:nvPr/>
          </p:nvSpPr>
          <p:spPr bwMode="auto">
            <a:xfrm>
              <a:off x="1136" y="2126"/>
              <a:ext cx="9" cy="4"/>
            </a:xfrm>
            <a:custGeom>
              <a:avLst/>
              <a:gdLst/>
              <a:ahLst/>
              <a:cxnLst>
                <a:cxn ang="0">
                  <a:pos x="1" y="8"/>
                </a:cxn>
                <a:cxn ang="0">
                  <a:pos x="1" y="7"/>
                </a:cxn>
                <a:cxn ang="0">
                  <a:pos x="1" y="6"/>
                </a:cxn>
                <a:cxn ang="0">
                  <a:pos x="0" y="3"/>
                </a:cxn>
                <a:cxn ang="0">
                  <a:pos x="0" y="1"/>
                </a:cxn>
                <a:cxn ang="0">
                  <a:pos x="2" y="1"/>
                </a:cxn>
                <a:cxn ang="0">
                  <a:pos x="3" y="0"/>
                </a:cxn>
                <a:cxn ang="0">
                  <a:pos x="6" y="0"/>
                </a:cxn>
                <a:cxn ang="0">
                  <a:pos x="7" y="0"/>
                </a:cxn>
                <a:cxn ang="0">
                  <a:pos x="9" y="2"/>
                </a:cxn>
                <a:cxn ang="0">
                  <a:pos x="13" y="4"/>
                </a:cxn>
                <a:cxn ang="0">
                  <a:pos x="15" y="6"/>
                </a:cxn>
                <a:cxn ang="0">
                  <a:pos x="17" y="8"/>
                </a:cxn>
                <a:cxn ang="0">
                  <a:pos x="13" y="8"/>
                </a:cxn>
                <a:cxn ang="0">
                  <a:pos x="9" y="8"/>
                </a:cxn>
                <a:cxn ang="0">
                  <a:pos x="6" y="8"/>
                </a:cxn>
                <a:cxn ang="0">
                  <a:pos x="1" y="8"/>
                </a:cxn>
                <a:cxn ang="0">
                  <a:pos x="1" y="8"/>
                </a:cxn>
                <a:cxn ang="0">
                  <a:pos x="1" y="8"/>
                </a:cxn>
              </a:cxnLst>
              <a:rect l="0" t="0" r="r" b="b"/>
              <a:pathLst>
                <a:path w="17" h="8">
                  <a:moveTo>
                    <a:pt x="1" y="8"/>
                  </a:moveTo>
                  <a:lnTo>
                    <a:pt x="1" y="7"/>
                  </a:lnTo>
                  <a:lnTo>
                    <a:pt x="1" y="6"/>
                  </a:lnTo>
                  <a:lnTo>
                    <a:pt x="0" y="3"/>
                  </a:lnTo>
                  <a:lnTo>
                    <a:pt x="0" y="1"/>
                  </a:lnTo>
                  <a:lnTo>
                    <a:pt x="2" y="1"/>
                  </a:lnTo>
                  <a:lnTo>
                    <a:pt x="3" y="0"/>
                  </a:lnTo>
                  <a:lnTo>
                    <a:pt x="6" y="0"/>
                  </a:lnTo>
                  <a:lnTo>
                    <a:pt x="7" y="0"/>
                  </a:lnTo>
                  <a:lnTo>
                    <a:pt x="9" y="2"/>
                  </a:lnTo>
                  <a:lnTo>
                    <a:pt x="13" y="4"/>
                  </a:lnTo>
                  <a:lnTo>
                    <a:pt x="15" y="6"/>
                  </a:lnTo>
                  <a:lnTo>
                    <a:pt x="17" y="8"/>
                  </a:lnTo>
                  <a:lnTo>
                    <a:pt x="13" y="8"/>
                  </a:lnTo>
                  <a:lnTo>
                    <a:pt x="9" y="8"/>
                  </a:lnTo>
                  <a:lnTo>
                    <a:pt x="6" y="8"/>
                  </a:lnTo>
                  <a:lnTo>
                    <a:pt x="1" y="8"/>
                  </a:lnTo>
                  <a:lnTo>
                    <a:pt x="1" y="8"/>
                  </a:lnTo>
                  <a:lnTo>
                    <a:pt x="1" y="8"/>
                  </a:lnTo>
                  <a:close/>
                </a:path>
              </a:pathLst>
            </a:custGeom>
            <a:solidFill>
              <a:srgbClr val="000000"/>
            </a:solidFill>
            <a:ln w="9525">
              <a:noFill/>
              <a:round/>
              <a:headEnd/>
              <a:tailEnd/>
            </a:ln>
          </p:spPr>
          <p:txBody>
            <a:bodyPr/>
            <a:lstStyle/>
            <a:p>
              <a:endParaRPr lang="en-US" dirty="0"/>
            </a:p>
          </p:txBody>
        </p:sp>
        <p:sp>
          <p:nvSpPr>
            <p:cNvPr id="23" name="Freeform 47"/>
            <p:cNvSpPr>
              <a:spLocks/>
            </p:cNvSpPr>
            <p:nvPr/>
          </p:nvSpPr>
          <p:spPr bwMode="auto">
            <a:xfrm>
              <a:off x="685" y="2094"/>
              <a:ext cx="29" cy="5"/>
            </a:xfrm>
            <a:custGeom>
              <a:avLst/>
              <a:gdLst/>
              <a:ahLst/>
              <a:cxnLst>
                <a:cxn ang="0">
                  <a:pos x="36" y="11"/>
                </a:cxn>
                <a:cxn ang="0">
                  <a:pos x="28" y="9"/>
                </a:cxn>
                <a:cxn ang="0">
                  <a:pos x="20" y="8"/>
                </a:cxn>
                <a:cxn ang="0">
                  <a:pos x="10" y="8"/>
                </a:cxn>
                <a:cxn ang="0">
                  <a:pos x="2" y="7"/>
                </a:cxn>
                <a:cxn ang="0">
                  <a:pos x="1" y="5"/>
                </a:cxn>
                <a:cxn ang="0">
                  <a:pos x="1" y="4"/>
                </a:cxn>
                <a:cxn ang="0">
                  <a:pos x="1" y="1"/>
                </a:cxn>
                <a:cxn ang="0">
                  <a:pos x="0" y="0"/>
                </a:cxn>
                <a:cxn ang="0">
                  <a:pos x="18" y="3"/>
                </a:cxn>
                <a:cxn ang="0">
                  <a:pos x="32" y="4"/>
                </a:cxn>
                <a:cxn ang="0">
                  <a:pos x="41" y="6"/>
                </a:cxn>
                <a:cxn ang="0">
                  <a:pos x="48" y="6"/>
                </a:cxn>
                <a:cxn ang="0">
                  <a:pos x="53" y="7"/>
                </a:cxn>
                <a:cxn ang="0">
                  <a:pos x="56" y="8"/>
                </a:cxn>
                <a:cxn ang="0">
                  <a:pos x="58" y="8"/>
                </a:cxn>
                <a:cxn ang="0">
                  <a:pos x="59" y="9"/>
                </a:cxn>
                <a:cxn ang="0">
                  <a:pos x="53" y="9"/>
                </a:cxn>
                <a:cxn ang="0">
                  <a:pos x="47" y="9"/>
                </a:cxn>
                <a:cxn ang="0">
                  <a:pos x="41" y="11"/>
                </a:cxn>
                <a:cxn ang="0">
                  <a:pos x="36" y="11"/>
                </a:cxn>
                <a:cxn ang="0">
                  <a:pos x="36" y="11"/>
                </a:cxn>
                <a:cxn ang="0">
                  <a:pos x="36" y="11"/>
                </a:cxn>
              </a:cxnLst>
              <a:rect l="0" t="0" r="r" b="b"/>
              <a:pathLst>
                <a:path w="59" h="11">
                  <a:moveTo>
                    <a:pt x="36" y="11"/>
                  </a:moveTo>
                  <a:lnTo>
                    <a:pt x="28" y="9"/>
                  </a:lnTo>
                  <a:lnTo>
                    <a:pt x="20" y="8"/>
                  </a:lnTo>
                  <a:lnTo>
                    <a:pt x="10" y="8"/>
                  </a:lnTo>
                  <a:lnTo>
                    <a:pt x="2" y="7"/>
                  </a:lnTo>
                  <a:lnTo>
                    <a:pt x="1" y="5"/>
                  </a:lnTo>
                  <a:lnTo>
                    <a:pt x="1" y="4"/>
                  </a:lnTo>
                  <a:lnTo>
                    <a:pt x="1" y="1"/>
                  </a:lnTo>
                  <a:lnTo>
                    <a:pt x="0" y="0"/>
                  </a:lnTo>
                  <a:lnTo>
                    <a:pt x="18" y="3"/>
                  </a:lnTo>
                  <a:lnTo>
                    <a:pt x="32" y="4"/>
                  </a:lnTo>
                  <a:lnTo>
                    <a:pt x="41" y="6"/>
                  </a:lnTo>
                  <a:lnTo>
                    <a:pt x="48" y="6"/>
                  </a:lnTo>
                  <a:lnTo>
                    <a:pt x="53" y="7"/>
                  </a:lnTo>
                  <a:lnTo>
                    <a:pt x="56" y="8"/>
                  </a:lnTo>
                  <a:lnTo>
                    <a:pt x="58" y="8"/>
                  </a:lnTo>
                  <a:lnTo>
                    <a:pt x="59" y="9"/>
                  </a:lnTo>
                  <a:lnTo>
                    <a:pt x="53" y="9"/>
                  </a:lnTo>
                  <a:lnTo>
                    <a:pt x="47" y="9"/>
                  </a:lnTo>
                  <a:lnTo>
                    <a:pt x="41" y="11"/>
                  </a:lnTo>
                  <a:lnTo>
                    <a:pt x="36" y="11"/>
                  </a:lnTo>
                  <a:lnTo>
                    <a:pt x="36" y="11"/>
                  </a:lnTo>
                  <a:lnTo>
                    <a:pt x="36" y="11"/>
                  </a:lnTo>
                  <a:close/>
                </a:path>
              </a:pathLst>
            </a:custGeom>
            <a:solidFill>
              <a:srgbClr val="000000"/>
            </a:solidFill>
            <a:ln w="9525">
              <a:noFill/>
              <a:round/>
              <a:headEnd/>
              <a:tailEnd/>
            </a:ln>
          </p:spPr>
          <p:txBody>
            <a:bodyPr/>
            <a:lstStyle/>
            <a:p>
              <a:endParaRPr lang="en-US" dirty="0"/>
            </a:p>
          </p:txBody>
        </p:sp>
        <p:sp>
          <p:nvSpPr>
            <p:cNvPr id="24" name="Freeform 48"/>
            <p:cNvSpPr>
              <a:spLocks/>
            </p:cNvSpPr>
            <p:nvPr/>
          </p:nvSpPr>
          <p:spPr bwMode="auto">
            <a:xfrm>
              <a:off x="896" y="2092"/>
              <a:ext cx="13" cy="3"/>
            </a:xfrm>
            <a:custGeom>
              <a:avLst/>
              <a:gdLst/>
              <a:ahLst/>
              <a:cxnLst>
                <a:cxn ang="0">
                  <a:pos x="0" y="7"/>
                </a:cxn>
                <a:cxn ang="0">
                  <a:pos x="0" y="5"/>
                </a:cxn>
                <a:cxn ang="0">
                  <a:pos x="0" y="3"/>
                </a:cxn>
                <a:cxn ang="0">
                  <a:pos x="0" y="2"/>
                </a:cxn>
                <a:cxn ang="0">
                  <a:pos x="0" y="1"/>
                </a:cxn>
                <a:cxn ang="0">
                  <a:pos x="5" y="0"/>
                </a:cxn>
                <a:cxn ang="0">
                  <a:pos x="11" y="0"/>
                </a:cxn>
                <a:cxn ang="0">
                  <a:pos x="17" y="0"/>
                </a:cxn>
                <a:cxn ang="0">
                  <a:pos x="24" y="0"/>
                </a:cxn>
                <a:cxn ang="0">
                  <a:pos x="25" y="1"/>
                </a:cxn>
                <a:cxn ang="0">
                  <a:pos x="25" y="2"/>
                </a:cxn>
                <a:cxn ang="0">
                  <a:pos x="25" y="3"/>
                </a:cxn>
                <a:cxn ang="0">
                  <a:pos x="24" y="5"/>
                </a:cxn>
                <a:cxn ang="0">
                  <a:pos x="17" y="5"/>
                </a:cxn>
                <a:cxn ang="0">
                  <a:pos x="11" y="5"/>
                </a:cxn>
                <a:cxn ang="0">
                  <a:pos x="5" y="5"/>
                </a:cxn>
                <a:cxn ang="0">
                  <a:pos x="0" y="7"/>
                </a:cxn>
                <a:cxn ang="0">
                  <a:pos x="0" y="7"/>
                </a:cxn>
                <a:cxn ang="0">
                  <a:pos x="0" y="7"/>
                </a:cxn>
              </a:cxnLst>
              <a:rect l="0" t="0" r="r" b="b"/>
              <a:pathLst>
                <a:path w="25" h="7">
                  <a:moveTo>
                    <a:pt x="0" y="7"/>
                  </a:moveTo>
                  <a:lnTo>
                    <a:pt x="0" y="5"/>
                  </a:lnTo>
                  <a:lnTo>
                    <a:pt x="0" y="3"/>
                  </a:lnTo>
                  <a:lnTo>
                    <a:pt x="0" y="2"/>
                  </a:lnTo>
                  <a:lnTo>
                    <a:pt x="0" y="1"/>
                  </a:lnTo>
                  <a:lnTo>
                    <a:pt x="5" y="0"/>
                  </a:lnTo>
                  <a:lnTo>
                    <a:pt x="11" y="0"/>
                  </a:lnTo>
                  <a:lnTo>
                    <a:pt x="17" y="0"/>
                  </a:lnTo>
                  <a:lnTo>
                    <a:pt x="24" y="0"/>
                  </a:lnTo>
                  <a:lnTo>
                    <a:pt x="25" y="1"/>
                  </a:lnTo>
                  <a:lnTo>
                    <a:pt x="25" y="2"/>
                  </a:lnTo>
                  <a:lnTo>
                    <a:pt x="25" y="3"/>
                  </a:lnTo>
                  <a:lnTo>
                    <a:pt x="24" y="5"/>
                  </a:lnTo>
                  <a:lnTo>
                    <a:pt x="17" y="5"/>
                  </a:lnTo>
                  <a:lnTo>
                    <a:pt x="11" y="5"/>
                  </a:lnTo>
                  <a:lnTo>
                    <a:pt x="5" y="5"/>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25" name="Freeform 49"/>
            <p:cNvSpPr>
              <a:spLocks/>
            </p:cNvSpPr>
            <p:nvPr/>
          </p:nvSpPr>
          <p:spPr bwMode="auto">
            <a:xfrm>
              <a:off x="866" y="2071"/>
              <a:ext cx="34" cy="4"/>
            </a:xfrm>
            <a:custGeom>
              <a:avLst/>
              <a:gdLst/>
              <a:ahLst/>
              <a:cxnLst>
                <a:cxn ang="0">
                  <a:pos x="0" y="8"/>
                </a:cxn>
                <a:cxn ang="0">
                  <a:pos x="6" y="7"/>
                </a:cxn>
                <a:cxn ang="0">
                  <a:pos x="10" y="6"/>
                </a:cxn>
                <a:cxn ang="0">
                  <a:pos x="16" y="5"/>
                </a:cxn>
                <a:cxn ang="0">
                  <a:pos x="20" y="3"/>
                </a:cxn>
                <a:cxn ang="0">
                  <a:pos x="27" y="2"/>
                </a:cxn>
                <a:cxn ang="0">
                  <a:pos x="37" y="2"/>
                </a:cxn>
                <a:cxn ang="0">
                  <a:pos x="49" y="1"/>
                </a:cxn>
                <a:cxn ang="0">
                  <a:pos x="65" y="0"/>
                </a:cxn>
                <a:cxn ang="0">
                  <a:pos x="67" y="1"/>
                </a:cxn>
                <a:cxn ang="0">
                  <a:pos x="68" y="2"/>
                </a:cxn>
                <a:cxn ang="0">
                  <a:pos x="67" y="3"/>
                </a:cxn>
                <a:cxn ang="0">
                  <a:pos x="65" y="6"/>
                </a:cxn>
                <a:cxn ang="0">
                  <a:pos x="57" y="7"/>
                </a:cxn>
                <a:cxn ang="0">
                  <a:pos x="48" y="7"/>
                </a:cxn>
                <a:cxn ang="0">
                  <a:pos x="40" y="8"/>
                </a:cxn>
                <a:cxn ang="0">
                  <a:pos x="31" y="8"/>
                </a:cxn>
                <a:cxn ang="0">
                  <a:pos x="23" y="8"/>
                </a:cxn>
                <a:cxn ang="0">
                  <a:pos x="15" y="8"/>
                </a:cxn>
                <a:cxn ang="0">
                  <a:pos x="8" y="8"/>
                </a:cxn>
                <a:cxn ang="0">
                  <a:pos x="0" y="8"/>
                </a:cxn>
                <a:cxn ang="0">
                  <a:pos x="0" y="8"/>
                </a:cxn>
                <a:cxn ang="0">
                  <a:pos x="0" y="8"/>
                </a:cxn>
              </a:cxnLst>
              <a:rect l="0" t="0" r="r" b="b"/>
              <a:pathLst>
                <a:path w="68" h="8">
                  <a:moveTo>
                    <a:pt x="0" y="8"/>
                  </a:moveTo>
                  <a:lnTo>
                    <a:pt x="6" y="7"/>
                  </a:lnTo>
                  <a:lnTo>
                    <a:pt x="10" y="6"/>
                  </a:lnTo>
                  <a:lnTo>
                    <a:pt x="16" y="5"/>
                  </a:lnTo>
                  <a:lnTo>
                    <a:pt x="20" y="3"/>
                  </a:lnTo>
                  <a:lnTo>
                    <a:pt x="27" y="2"/>
                  </a:lnTo>
                  <a:lnTo>
                    <a:pt x="37" y="2"/>
                  </a:lnTo>
                  <a:lnTo>
                    <a:pt x="49" y="1"/>
                  </a:lnTo>
                  <a:lnTo>
                    <a:pt x="65" y="0"/>
                  </a:lnTo>
                  <a:lnTo>
                    <a:pt x="67" y="1"/>
                  </a:lnTo>
                  <a:lnTo>
                    <a:pt x="68" y="2"/>
                  </a:lnTo>
                  <a:lnTo>
                    <a:pt x="67" y="3"/>
                  </a:lnTo>
                  <a:lnTo>
                    <a:pt x="65" y="6"/>
                  </a:lnTo>
                  <a:lnTo>
                    <a:pt x="57" y="7"/>
                  </a:lnTo>
                  <a:lnTo>
                    <a:pt x="48" y="7"/>
                  </a:lnTo>
                  <a:lnTo>
                    <a:pt x="40" y="8"/>
                  </a:lnTo>
                  <a:lnTo>
                    <a:pt x="31" y="8"/>
                  </a:lnTo>
                  <a:lnTo>
                    <a:pt x="23" y="8"/>
                  </a:lnTo>
                  <a:lnTo>
                    <a:pt x="15" y="8"/>
                  </a:lnTo>
                  <a:lnTo>
                    <a:pt x="8" y="8"/>
                  </a:lnTo>
                  <a:lnTo>
                    <a:pt x="0" y="8"/>
                  </a:lnTo>
                  <a:lnTo>
                    <a:pt x="0" y="8"/>
                  </a:lnTo>
                  <a:lnTo>
                    <a:pt x="0" y="8"/>
                  </a:lnTo>
                  <a:close/>
                </a:path>
              </a:pathLst>
            </a:custGeom>
            <a:solidFill>
              <a:srgbClr val="000000"/>
            </a:solidFill>
            <a:ln w="9525">
              <a:noFill/>
              <a:round/>
              <a:headEnd/>
              <a:tailEnd/>
            </a:ln>
          </p:spPr>
          <p:txBody>
            <a:bodyPr/>
            <a:lstStyle/>
            <a:p>
              <a:endParaRPr lang="en-US" dirty="0"/>
            </a:p>
          </p:txBody>
        </p:sp>
        <p:sp>
          <p:nvSpPr>
            <p:cNvPr id="26" name="Freeform 50"/>
            <p:cNvSpPr>
              <a:spLocks/>
            </p:cNvSpPr>
            <p:nvPr/>
          </p:nvSpPr>
          <p:spPr bwMode="auto">
            <a:xfrm>
              <a:off x="652" y="2065"/>
              <a:ext cx="17" cy="4"/>
            </a:xfrm>
            <a:custGeom>
              <a:avLst/>
              <a:gdLst/>
              <a:ahLst/>
              <a:cxnLst>
                <a:cxn ang="0">
                  <a:pos x="0" y="7"/>
                </a:cxn>
                <a:cxn ang="0">
                  <a:pos x="2" y="4"/>
                </a:cxn>
                <a:cxn ang="0">
                  <a:pos x="2" y="3"/>
                </a:cxn>
                <a:cxn ang="0">
                  <a:pos x="2" y="1"/>
                </a:cxn>
                <a:cxn ang="0">
                  <a:pos x="3" y="0"/>
                </a:cxn>
                <a:cxn ang="0">
                  <a:pos x="8" y="0"/>
                </a:cxn>
                <a:cxn ang="0">
                  <a:pos x="15" y="0"/>
                </a:cxn>
                <a:cxn ang="0">
                  <a:pos x="22" y="0"/>
                </a:cxn>
                <a:cxn ang="0">
                  <a:pos x="29" y="0"/>
                </a:cxn>
                <a:cxn ang="0">
                  <a:pos x="30" y="1"/>
                </a:cxn>
                <a:cxn ang="0">
                  <a:pos x="31" y="2"/>
                </a:cxn>
                <a:cxn ang="0">
                  <a:pos x="33" y="4"/>
                </a:cxn>
                <a:cxn ang="0">
                  <a:pos x="34" y="5"/>
                </a:cxn>
                <a:cxn ang="0">
                  <a:pos x="26" y="5"/>
                </a:cxn>
                <a:cxn ang="0">
                  <a:pos x="18" y="5"/>
                </a:cxn>
                <a:cxn ang="0">
                  <a:pos x="8" y="7"/>
                </a:cxn>
                <a:cxn ang="0">
                  <a:pos x="0" y="7"/>
                </a:cxn>
                <a:cxn ang="0">
                  <a:pos x="0" y="7"/>
                </a:cxn>
                <a:cxn ang="0">
                  <a:pos x="0" y="7"/>
                </a:cxn>
              </a:cxnLst>
              <a:rect l="0" t="0" r="r" b="b"/>
              <a:pathLst>
                <a:path w="34" h="7">
                  <a:moveTo>
                    <a:pt x="0" y="7"/>
                  </a:moveTo>
                  <a:lnTo>
                    <a:pt x="2" y="4"/>
                  </a:lnTo>
                  <a:lnTo>
                    <a:pt x="2" y="3"/>
                  </a:lnTo>
                  <a:lnTo>
                    <a:pt x="2" y="1"/>
                  </a:lnTo>
                  <a:lnTo>
                    <a:pt x="3" y="0"/>
                  </a:lnTo>
                  <a:lnTo>
                    <a:pt x="8" y="0"/>
                  </a:lnTo>
                  <a:lnTo>
                    <a:pt x="15" y="0"/>
                  </a:lnTo>
                  <a:lnTo>
                    <a:pt x="22" y="0"/>
                  </a:lnTo>
                  <a:lnTo>
                    <a:pt x="29" y="0"/>
                  </a:lnTo>
                  <a:lnTo>
                    <a:pt x="30" y="1"/>
                  </a:lnTo>
                  <a:lnTo>
                    <a:pt x="31" y="2"/>
                  </a:lnTo>
                  <a:lnTo>
                    <a:pt x="33" y="4"/>
                  </a:lnTo>
                  <a:lnTo>
                    <a:pt x="34" y="5"/>
                  </a:lnTo>
                  <a:lnTo>
                    <a:pt x="26" y="5"/>
                  </a:lnTo>
                  <a:lnTo>
                    <a:pt x="18" y="5"/>
                  </a:lnTo>
                  <a:lnTo>
                    <a:pt x="8" y="7"/>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27" name="Freeform 51"/>
            <p:cNvSpPr>
              <a:spLocks/>
            </p:cNvSpPr>
            <p:nvPr/>
          </p:nvSpPr>
          <p:spPr bwMode="auto">
            <a:xfrm>
              <a:off x="903" y="2024"/>
              <a:ext cx="8" cy="4"/>
            </a:xfrm>
            <a:custGeom>
              <a:avLst/>
              <a:gdLst/>
              <a:ahLst/>
              <a:cxnLst>
                <a:cxn ang="0">
                  <a:pos x="9" y="8"/>
                </a:cxn>
                <a:cxn ang="0">
                  <a:pos x="6" y="7"/>
                </a:cxn>
                <a:cxn ang="0">
                  <a:pos x="4" y="6"/>
                </a:cxn>
                <a:cxn ang="0">
                  <a:pos x="3" y="4"/>
                </a:cxn>
                <a:cxn ang="0">
                  <a:pos x="0" y="3"/>
                </a:cxn>
                <a:cxn ang="0">
                  <a:pos x="4" y="1"/>
                </a:cxn>
                <a:cxn ang="0">
                  <a:pos x="6" y="0"/>
                </a:cxn>
                <a:cxn ang="0">
                  <a:pos x="10" y="0"/>
                </a:cxn>
                <a:cxn ang="0">
                  <a:pos x="14" y="0"/>
                </a:cxn>
                <a:cxn ang="0">
                  <a:pos x="15" y="1"/>
                </a:cxn>
                <a:cxn ang="0">
                  <a:pos x="15" y="1"/>
                </a:cxn>
                <a:cxn ang="0">
                  <a:pos x="15" y="2"/>
                </a:cxn>
                <a:cxn ang="0">
                  <a:pos x="17" y="3"/>
                </a:cxn>
                <a:cxn ang="0">
                  <a:pos x="14" y="6"/>
                </a:cxn>
                <a:cxn ang="0">
                  <a:pos x="12" y="7"/>
                </a:cxn>
                <a:cxn ang="0">
                  <a:pos x="11" y="8"/>
                </a:cxn>
                <a:cxn ang="0">
                  <a:pos x="9" y="8"/>
                </a:cxn>
                <a:cxn ang="0">
                  <a:pos x="9" y="8"/>
                </a:cxn>
                <a:cxn ang="0">
                  <a:pos x="9" y="8"/>
                </a:cxn>
              </a:cxnLst>
              <a:rect l="0" t="0" r="r" b="b"/>
              <a:pathLst>
                <a:path w="17" h="8">
                  <a:moveTo>
                    <a:pt x="9" y="8"/>
                  </a:moveTo>
                  <a:lnTo>
                    <a:pt x="6" y="7"/>
                  </a:lnTo>
                  <a:lnTo>
                    <a:pt x="4" y="6"/>
                  </a:lnTo>
                  <a:lnTo>
                    <a:pt x="3" y="4"/>
                  </a:lnTo>
                  <a:lnTo>
                    <a:pt x="0" y="3"/>
                  </a:lnTo>
                  <a:lnTo>
                    <a:pt x="4" y="1"/>
                  </a:lnTo>
                  <a:lnTo>
                    <a:pt x="6" y="0"/>
                  </a:lnTo>
                  <a:lnTo>
                    <a:pt x="10" y="0"/>
                  </a:lnTo>
                  <a:lnTo>
                    <a:pt x="14" y="0"/>
                  </a:lnTo>
                  <a:lnTo>
                    <a:pt x="15" y="1"/>
                  </a:lnTo>
                  <a:lnTo>
                    <a:pt x="15" y="1"/>
                  </a:lnTo>
                  <a:lnTo>
                    <a:pt x="15" y="2"/>
                  </a:lnTo>
                  <a:lnTo>
                    <a:pt x="17" y="3"/>
                  </a:lnTo>
                  <a:lnTo>
                    <a:pt x="14" y="6"/>
                  </a:lnTo>
                  <a:lnTo>
                    <a:pt x="12" y="7"/>
                  </a:lnTo>
                  <a:lnTo>
                    <a:pt x="11" y="8"/>
                  </a:lnTo>
                  <a:lnTo>
                    <a:pt x="9" y="8"/>
                  </a:lnTo>
                  <a:lnTo>
                    <a:pt x="9" y="8"/>
                  </a:lnTo>
                  <a:lnTo>
                    <a:pt x="9" y="8"/>
                  </a:lnTo>
                  <a:close/>
                </a:path>
              </a:pathLst>
            </a:custGeom>
            <a:solidFill>
              <a:srgbClr val="000000"/>
            </a:solidFill>
            <a:ln w="9525">
              <a:noFill/>
              <a:round/>
              <a:headEnd/>
              <a:tailEnd/>
            </a:ln>
          </p:spPr>
          <p:txBody>
            <a:bodyPr/>
            <a:lstStyle/>
            <a:p>
              <a:endParaRPr lang="en-US" dirty="0"/>
            </a:p>
          </p:txBody>
        </p:sp>
        <p:sp>
          <p:nvSpPr>
            <p:cNvPr id="28" name="Freeform 52"/>
            <p:cNvSpPr>
              <a:spLocks/>
            </p:cNvSpPr>
            <p:nvPr/>
          </p:nvSpPr>
          <p:spPr bwMode="auto">
            <a:xfrm>
              <a:off x="666" y="2015"/>
              <a:ext cx="22" cy="3"/>
            </a:xfrm>
            <a:custGeom>
              <a:avLst/>
              <a:gdLst/>
              <a:ahLst/>
              <a:cxnLst>
                <a:cxn ang="0">
                  <a:pos x="6" y="7"/>
                </a:cxn>
                <a:cxn ang="0">
                  <a:pos x="5" y="6"/>
                </a:cxn>
                <a:cxn ang="0">
                  <a:pos x="2" y="6"/>
                </a:cxn>
                <a:cxn ang="0">
                  <a:pos x="1" y="6"/>
                </a:cxn>
                <a:cxn ang="0">
                  <a:pos x="0" y="6"/>
                </a:cxn>
                <a:cxn ang="0">
                  <a:pos x="0" y="5"/>
                </a:cxn>
                <a:cxn ang="0">
                  <a:pos x="0" y="3"/>
                </a:cxn>
                <a:cxn ang="0">
                  <a:pos x="0" y="1"/>
                </a:cxn>
                <a:cxn ang="0">
                  <a:pos x="0" y="0"/>
                </a:cxn>
                <a:cxn ang="0">
                  <a:pos x="6" y="0"/>
                </a:cxn>
                <a:cxn ang="0">
                  <a:pos x="12" y="1"/>
                </a:cxn>
                <a:cxn ang="0">
                  <a:pos x="16" y="1"/>
                </a:cxn>
                <a:cxn ang="0">
                  <a:pos x="22" y="1"/>
                </a:cxn>
                <a:cxn ang="0">
                  <a:pos x="28" y="1"/>
                </a:cxn>
                <a:cxn ang="0">
                  <a:pos x="32" y="1"/>
                </a:cxn>
                <a:cxn ang="0">
                  <a:pos x="38" y="3"/>
                </a:cxn>
                <a:cxn ang="0">
                  <a:pos x="44" y="3"/>
                </a:cxn>
                <a:cxn ang="0">
                  <a:pos x="44" y="3"/>
                </a:cxn>
                <a:cxn ang="0">
                  <a:pos x="44" y="4"/>
                </a:cxn>
                <a:cxn ang="0">
                  <a:pos x="43" y="4"/>
                </a:cxn>
                <a:cxn ang="0">
                  <a:pos x="43" y="5"/>
                </a:cxn>
                <a:cxn ang="0">
                  <a:pos x="38" y="5"/>
                </a:cxn>
                <a:cxn ang="0">
                  <a:pos x="33" y="6"/>
                </a:cxn>
                <a:cxn ang="0">
                  <a:pos x="29" y="6"/>
                </a:cxn>
                <a:cxn ang="0">
                  <a:pos x="24" y="6"/>
                </a:cxn>
                <a:cxn ang="0">
                  <a:pos x="20" y="6"/>
                </a:cxn>
                <a:cxn ang="0">
                  <a:pos x="15" y="6"/>
                </a:cxn>
                <a:cxn ang="0">
                  <a:pos x="10" y="7"/>
                </a:cxn>
                <a:cxn ang="0">
                  <a:pos x="6" y="7"/>
                </a:cxn>
                <a:cxn ang="0">
                  <a:pos x="6" y="7"/>
                </a:cxn>
                <a:cxn ang="0">
                  <a:pos x="6" y="7"/>
                </a:cxn>
              </a:cxnLst>
              <a:rect l="0" t="0" r="r" b="b"/>
              <a:pathLst>
                <a:path w="44" h="7">
                  <a:moveTo>
                    <a:pt x="6" y="7"/>
                  </a:moveTo>
                  <a:lnTo>
                    <a:pt x="5" y="6"/>
                  </a:lnTo>
                  <a:lnTo>
                    <a:pt x="2" y="6"/>
                  </a:lnTo>
                  <a:lnTo>
                    <a:pt x="1" y="6"/>
                  </a:lnTo>
                  <a:lnTo>
                    <a:pt x="0" y="6"/>
                  </a:lnTo>
                  <a:lnTo>
                    <a:pt x="0" y="5"/>
                  </a:lnTo>
                  <a:lnTo>
                    <a:pt x="0" y="3"/>
                  </a:lnTo>
                  <a:lnTo>
                    <a:pt x="0" y="1"/>
                  </a:lnTo>
                  <a:lnTo>
                    <a:pt x="0" y="0"/>
                  </a:lnTo>
                  <a:lnTo>
                    <a:pt x="6" y="0"/>
                  </a:lnTo>
                  <a:lnTo>
                    <a:pt x="12" y="1"/>
                  </a:lnTo>
                  <a:lnTo>
                    <a:pt x="16" y="1"/>
                  </a:lnTo>
                  <a:lnTo>
                    <a:pt x="22" y="1"/>
                  </a:lnTo>
                  <a:lnTo>
                    <a:pt x="28" y="1"/>
                  </a:lnTo>
                  <a:lnTo>
                    <a:pt x="32" y="1"/>
                  </a:lnTo>
                  <a:lnTo>
                    <a:pt x="38" y="3"/>
                  </a:lnTo>
                  <a:lnTo>
                    <a:pt x="44" y="3"/>
                  </a:lnTo>
                  <a:lnTo>
                    <a:pt x="44" y="3"/>
                  </a:lnTo>
                  <a:lnTo>
                    <a:pt x="44" y="4"/>
                  </a:lnTo>
                  <a:lnTo>
                    <a:pt x="43" y="4"/>
                  </a:lnTo>
                  <a:lnTo>
                    <a:pt x="43" y="5"/>
                  </a:lnTo>
                  <a:lnTo>
                    <a:pt x="38" y="5"/>
                  </a:lnTo>
                  <a:lnTo>
                    <a:pt x="33" y="6"/>
                  </a:lnTo>
                  <a:lnTo>
                    <a:pt x="29" y="6"/>
                  </a:lnTo>
                  <a:lnTo>
                    <a:pt x="24" y="6"/>
                  </a:lnTo>
                  <a:lnTo>
                    <a:pt x="20" y="6"/>
                  </a:lnTo>
                  <a:lnTo>
                    <a:pt x="15" y="6"/>
                  </a:lnTo>
                  <a:lnTo>
                    <a:pt x="10" y="7"/>
                  </a:lnTo>
                  <a:lnTo>
                    <a:pt x="6" y="7"/>
                  </a:lnTo>
                  <a:lnTo>
                    <a:pt x="6" y="7"/>
                  </a:lnTo>
                  <a:lnTo>
                    <a:pt x="6" y="7"/>
                  </a:lnTo>
                  <a:close/>
                </a:path>
              </a:pathLst>
            </a:custGeom>
            <a:solidFill>
              <a:srgbClr val="000000"/>
            </a:solidFill>
            <a:ln w="9525">
              <a:noFill/>
              <a:round/>
              <a:headEnd/>
              <a:tailEnd/>
            </a:ln>
          </p:spPr>
          <p:txBody>
            <a:bodyPr/>
            <a:lstStyle/>
            <a:p>
              <a:endParaRPr lang="en-US" dirty="0"/>
            </a:p>
          </p:txBody>
        </p:sp>
        <p:sp>
          <p:nvSpPr>
            <p:cNvPr id="29" name="Freeform 53"/>
            <p:cNvSpPr>
              <a:spLocks/>
            </p:cNvSpPr>
            <p:nvPr/>
          </p:nvSpPr>
          <p:spPr bwMode="auto">
            <a:xfrm>
              <a:off x="1067" y="1695"/>
              <a:ext cx="509" cy="321"/>
            </a:xfrm>
            <a:custGeom>
              <a:avLst/>
              <a:gdLst/>
              <a:ahLst/>
              <a:cxnLst>
                <a:cxn ang="0">
                  <a:pos x="358" y="601"/>
                </a:cxn>
                <a:cxn ang="0">
                  <a:pos x="27" y="498"/>
                </a:cxn>
                <a:cxn ang="0">
                  <a:pos x="104" y="509"/>
                </a:cxn>
                <a:cxn ang="0">
                  <a:pos x="4" y="456"/>
                </a:cxn>
                <a:cxn ang="0">
                  <a:pos x="63" y="461"/>
                </a:cxn>
                <a:cxn ang="0">
                  <a:pos x="61" y="447"/>
                </a:cxn>
                <a:cxn ang="0">
                  <a:pos x="33" y="425"/>
                </a:cxn>
                <a:cxn ang="0">
                  <a:pos x="97" y="435"/>
                </a:cxn>
                <a:cxn ang="0">
                  <a:pos x="26" y="387"/>
                </a:cxn>
                <a:cxn ang="0">
                  <a:pos x="135" y="417"/>
                </a:cxn>
                <a:cxn ang="0">
                  <a:pos x="44" y="374"/>
                </a:cxn>
                <a:cxn ang="0">
                  <a:pos x="82" y="367"/>
                </a:cxn>
                <a:cxn ang="0">
                  <a:pos x="249" y="418"/>
                </a:cxn>
                <a:cxn ang="0">
                  <a:pos x="456" y="477"/>
                </a:cxn>
                <a:cxn ang="0">
                  <a:pos x="585" y="416"/>
                </a:cxn>
                <a:cxn ang="0">
                  <a:pos x="773" y="148"/>
                </a:cxn>
                <a:cxn ang="0">
                  <a:pos x="975" y="9"/>
                </a:cxn>
                <a:cxn ang="0">
                  <a:pos x="986" y="24"/>
                </a:cxn>
                <a:cxn ang="0">
                  <a:pos x="977" y="44"/>
                </a:cxn>
                <a:cxn ang="0">
                  <a:pos x="956" y="60"/>
                </a:cxn>
                <a:cxn ang="0">
                  <a:pos x="948" y="80"/>
                </a:cxn>
                <a:cxn ang="0">
                  <a:pos x="916" y="79"/>
                </a:cxn>
                <a:cxn ang="0">
                  <a:pos x="884" y="90"/>
                </a:cxn>
                <a:cxn ang="0">
                  <a:pos x="914" y="122"/>
                </a:cxn>
                <a:cxn ang="0">
                  <a:pos x="864" y="116"/>
                </a:cxn>
                <a:cxn ang="0">
                  <a:pos x="894" y="144"/>
                </a:cxn>
                <a:cxn ang="0">
                  <a:pos x="836" y="133"/>
                </a:cxn>
                <a:cxn ang="0">
                  <a:pos x="876" y="165"/>
                </a:cxn>
                <a:cxn ang="0">
                  <a:pos x="831" y="158"/>
                </a:cxn>
                <a:cxn ang="0">
                  <a:pos x="845" y="186"/>
                </a:cxn>
                <a:cxn ang="0">
                  <a:pos x="829" y="208"/>
                </a:cxn>
                <a:cxn ang="0">
                  <a:pos x="818" y="212"/>
                </a:cxn>
                <a:cxn ang="0">
                  <a:pos x="779" y="216"/>
                </a:cxn>
                <a:cxn ang="0">
                  <a:pos x="801" y="250"/>
                </a:cxn>
                <a:cxn ang="0">
                  <a:pos x="798" y="264"/>
                </a:cxn>
                <a:cxn ang="0">
                  <a:pos x="751" y="267"/>
                </a:cxn>
                <a:cxn ang="0">
                  <a:pos x="755" y="291"/>
                </a:cxn>
                <a:cxn ang="0">
                  <a:pos x="763" y="304"/>
                </a:cxn>
                <a:cxn ang="0">
                  <a:pos x="722" y="312"/>
                </a:cxn>
                <a:cxn ang="0">
                  <a:pos x="723" y="340"/>
                </a:cxn>
                <a:cxn ang="0">
                  <a:pos x="708" y="343"/>
                </a:cxn>
                <a:cxn ang="0">
                  <a:pos x="719" y="367"/>
                </a:cxn>
                <a:cxn ang="0">
                  <a:pos x="722" y="379"/>
                </a:cxn>
                <a:cxn ang="0">
                  <a:pos x="672" y="380"/>
                </a:cxn>
                <a:cxn ang="0">
                  <a:pos x="689" y="412"/>
                </a:cxn>
                <a:cxn ang="0">
                  <a:pos x="680" y="419"/>
                </a:cxn>
                <a:cxn ang="0">
                  <a:pos x="678" y="439"/>
                </a:cxn>
                <a:cxn ang="0">
                  <a:pos x="656" y="443"/>
                </a:cxn>
                <a:cxn ang="0">
                  <a:pos x="652" y="465"/>
                </a:cxn>
                <a:cxn ang="0">
                  <a:pos x="666" y="477"/>
                </a:cxn>
                <a:cxn ang="0">
                  <a:pos x="620" y="495"/>
                </a:cxn>
                <a:cxn ang="0">
                  <a:pos x="651" y="518"/>
                </a:cxn>
                <a:cxn ang="0">
                  <a:pos x="612" y="521"/>
                </a:cxn>
                <a:cxn ang="0">
                  <a:pos x="639" y="533"/>
                </a:cxn>
                <a:cxn ang="0">
                  <a:pos x="563" y="539"/>
                </a:cxn>
                <a:cxn ang="0">
                  <a:pos x="612" y="555"/>
                </a:cxn>
                <a:cxn ang="0">
                  <a:pos x="557" y="574"/>
                </a:cxn>
                <a:cxn ang="0">
                  <a:pos x="612" y="602"/>
                </a:cxn>
                <a:cxn ang="0">
                  <a:pos x="541" y="601"/>
                </a:cxn>
                <a:cxn ang="0">
                  <a:pos x="579" y="629"/>
                </a:cxn>
              </a:cxnLst>
              <a:rect l="0" t="0" r="r" b="b"/>
              <a:pathLst>
                <a:path w="1019" h="642">
                  <a:moveTo>
                    <a:pt x="570" y="642"/>
                  </a:moveTo>
                  <a:lnTo>
                    <a:pt x="553" y="638"/>
                  </a:lnTo>
                  <a:lnTo>
                    <a:pt x="536" y="636"/>
                  </a:lnTo>
                  <a:lnTo>
                    <a:pt x="521" y="634"/>
                  </a:lnTo>
                  <a:lnTo>
                    <a:pt x="505" y="630"/>
                  </a:lnTo>
                  <a:lnTo>
                    <a:pt x="490" y="628"/>
                  </a:lnTo>
                  <a:lnTo>
                    <a:pt x="474" y="625"/>
                  </a:lnTo>
                  <a:lnTo>
                    <a:pt x="459" y="624"/>
                  </a:lnTo>
                  <a:lnTo>
                    <a:pt x="444" y="622"/>
                  </a:lnTo>
                  <a:lnTo>
                    <a:pt x="415" y="615"/>
                  </a:lnTo>
                  <a:lnTo>
                    <a:pt x="386" y="609"/>
                  </a:lnTo>
                  <a:lnTo>
                    <a:pt x="358" y="601"/>
                  </a:lnTo>
                  <a:lnTo>
                    <a:pt x="330" y="594"/>
                  </a:lnTo>
                  <a:lnTo>
                    <a:pt x="301" y="586"/>
                  </a:lnTo>
                  <a:lnTo>
                    <a:pt x="272" y="578"/>
                  </a:lnTo>
                  <a:lnTo>
                    <a:pt x="245" y="570"/>
                  </a:lnTo>
                  <a:lnTo>
                    <a:pt x="217" y="562"/>
                  </a:lnTo>
                  <a:lnTo>
                    <a:pt x="188" y="553"/>
                  </a:lnTo>
                  <a:lnTo>
                    <a:pt x="161" y="545"/>
                  </a:lnTo>
                  <a:lnTo>
                    <a:pt x="134" y="536"/>
                  </a:lnTo>
                  <a:lnTo>
                    <a:pt x="107" y="526"/>
                  </a:lnTo>
                  <a:lnTo>
                    <a:pt x="80" y="516"/>
                  </a:lnTo>
                  <a:lnTo>
                    <a:pt x="54" y="507"/>
                  </a:lnTo>
                  <a:lnTo>
                    <a:pt x="27" y="498"/>
                  </a:lnTo>
                  <a:lnTo>
                    <a:pt x="1" y="487"/>
                  </a:lnTo>
                  <a:lnTo>
                    <a:pt x="0" y="484"/>
                  </a:lnTo>
                  <a:lnTo>
                    <a:pt x="0" y="480"/>
                  </a:lnTo>
                  <a:lnTo>
                    <a:pt x="0" y="477"/>
                  </a:lnTo>
                  <a:lnTo>
                    <a:pt x="0" y="473"/>
                  </a:lnTo>
                  <a:lnTo>
                    <a:pt x="12" y="476"/>
                  </a:lnTo>
                  <a:lnTo>
                    <a:pt x="26" y="480"/>
                  </a:lnTo>
                  <a:lnTo>
                    <a:pt x="42" y="486"/>
                  </a:lnTo>
                  <a:lnTo>
                    <a:pt x="58" y="493"/>
                  </a:lnTo>
                  <a:lnTo>
                    <a:pt x="76" y="500"/>
                  </a:lnTo>
                  <a:lnTo>
                    <a:pt x="90" y="506"/>
                  </a:lnTo>
                  <a:lnTo>
                    <a:pt x="104" y="509"/>
                  </a:lnTo>
                  <a:lnTo>
                    <a:pt x="116" y="509"/>
                  </a:lnTo>
                  <a:lnTo>
                    <a:pt x="101" y="503"/>
                  </a:lnTo>
                  <a:lnTo>
                    <a:pt x="86" y="498"/>
                  </a:lnTo>
                  <a:lnTo>
                    <a:pt x="71" y="492"/>
                  </a:lnTo>
                  <a:lnTo>
                    <a:pt x="57" y="486"/>
                  </a:lnTo>
                  <a:lnTo>
                    <a:pt x="43" y="480"/>
                  </a:lnTo>
                  <a:lnTo>
                    <a:pt x="29" y="475"/>
                  </a:lnTo>
                  <a:lnTo>
                    <a:pt x="17" y="468"/>
                  </a:lnTo>
                  <a:lnTo>
                    <a:pt x="4" y="462"/>
                  </a:lnTo>
                  <a:lnTo>
                    <a:pt x="4" y="460"/>
                  </a:lnTo>
                  <a:lnTo>
                    <a:pt x="4" y="457"/>
                  </a:lnTo>
                  <a:lnTo>
                    <a:pt x="4" y="456"/>
                  </a:lnTo>
                  <a:lnTo>
                    <a:pt x="4" y="454"/>
                  </a:lnTo>
                  <a:lnTo>
                    <a:pt x="14" y="456"/>
                  </a:lnTo>
                  <a:lnTo>
                    <a:pt x="26" y="458"/>
                  </a:lnTo>
                  <a:lnTo>
                    <a:pt x="38" y="463"/>
                  </a:lnTo>
                  <a:lnTo>
                    <a:pt x="50" y="468"/>
                  </a:lnTo>
                  <a:lnTo>
                    <a:pt x="62" y="472"/>
                  </a:lnTo>
                  <a:lnTo>
                    <a:pt x="73" y="476"/>
                  </a:lnTo>
                  <a:lnTo>
                    <a:pt x="85" y="478"/>
                  </a:lnTo>
                  <a:lnTo>
                    <a:pt x="95" y="478"/>
                  </a:lnTo>
                  <a:lnTo>
                    <a:pt x="85" y="472"/>
                  </a:lnTo>
                  <a:lnTo>
                    <a:pt x="74" y="466"/>
                  </a:lnTo>
                  <a:lnTo>
                    <a:pt x="63" y="461"/>
                  </a:lnTo>
                  <a:lnTo>
                    <a:pt x="51" y="456"/>
                  </a:lnTo>
                  <a:lnTo>
                    <a:pt x="39" y="453"/>
                  </a:lnTo>
                  <a:lnTo>
                    <a:pt x="28" y="449"/>
                  </a:lnTo>
                  <a:lnTo>
                    <a:pt x="17" y="446"/>
                  </a:lnTo>
                  <a:lnTo>
                    <a:pt x="8" y="443"/>
                  </a:lnTo>
                  <a:lnTo>
                    <a:pt x="9" y="440"/>
                  </a:lnTo>
                  <a:lnTo>
                    <a:pt x="9" y="436"/>
                  </a:lnTo>
                  <a:lnTo>
                    <a:pt x="10" y="433"/>
                  </a:lnTo>
                  <a:lnTo>
                    <a:pt x="11" y="430"/>
                  </a:lnTo>
                  <a:lnTo>
                    <a:pt x="25" y="432"/>
                  </a:lnTo>
                  <a:lnTo>
                    <a:pt x="42" y="439"/>
                  </a:lnTo>
                  <a:lnTo>
                    <a:pt x="61" y="447"/>
                  </a:lnTo>
                  <a:lnTo>
                    <a:pt x="81" y="456"/>
                  </a:lnTo>
                  <a:lnTo>
                    <a:pt x="101" y="464"/>
                  </a:lnTo>
                  <a:lnTo>
                    <a:pt x="119" y="471"/>
                  </a:lnTo>
                  <a:lnTo>
                    <a:pt x="137" y="476"/>
                  </a:lnTo>
                  <a:lnTo>
                    <a:pt x="150" y="476"/>
                  </a:lnTo>
                  <a:lnTo>
                    <a:pt x="133" y="469"/>
                  </a:lnTo>
                  <a:lnTo>
                    <a:pt x="116" y="462"/>
                  </a:lnTo>
                  <a:lnTo>
                    <a:pt x="99" y="455"/>
                  </a:lnTo>
                  <a:lnTo>
                    <a:pt x="81" y="447"/>
                  </a:lnTo>
                  <a:lnTo>
                    <a:pt x="65" y="440"/>
                  </a:lnTo>
                  <a:lnTo>
                    <a:pt x="49" y="432"/>
                  </a:lnTo>
                  <a:lnTo>
                    <a:pt x="33" y="425"/>
                  </a:lnTo>
                  <a:lnTo>
                    <a:pt x="18" y="418"/>
                  </a:lnTo>
                  <a:lnTo>
                    <a:pt x="18" y="415"/>
                  </a:lnTo>
                  <a:lnTo>
                    <a:pt x="18" y="411"/>
                  </a:lnTo>
                  <a:lnTo>
                    <a:pt x="18" y="409"/>
                  </a:lnTo>
                  <a:lnTo>
                    <a:pt x="18" y="405"/>
                  </a:lnTo>
                  <a:lnTo>
                    <a:pt x="27" y="407"/>
                  </a:lnTo>
                  <a:lnTo>
                    <a:pt x="38" y="411"/>
                  </a:lnTo>
                  <a:lnTo>
                    <a:pt x="50" y="416"/>
                  </a:lnTo>
                  <a:lnTo>
                    <a:pt x="63" y="422"/>
                  </a:lnTo>
                  <a:lnTo>
                    <a:pt x="76" y="428"/>
                  </a:lnTo>
                  <a:lnTo>
                    <a:pt x="88" y="433"/>
                  </a:lnTo>
                  <a:lnTo>
                    <a:pt x="97" y="435"/>
                  </a:lnTo>
                  <a:lnTo>
                    <a:pt x="105" y="435"/>
                  </a:lnTo>
                  <a:lnTo>
                    <a:pt x="95" y="431"/>
                  </a:lnTo>
                  <a:lnTo>
                    <a:pt x="86" y="425"/>
                  </a:lnTo>
                  <a:lnTo>
                    <a:pt x="76" y="420"/>
                  </a:lnTo>
                  <a:lnTo>
                    <a:pt x="65" y="415"/>
                  </a:lnTo>
                  <a:lnTo>
                    <a:pt x="55" y="410"/>
                  </a:lnTo>
                  <a:lnTo>
                    <a:pt x="46" y="404"/>
                  </a:lnTo>
                  <a:lnTo>
                    <a:pt x="35" y="400"/>
                  </a:lnTo>
                  <a:lnTo>
                    <a:pt x="26" y="395"/>
                  </a:lnTo>
                  <a:lnTo>
                    <a:pt x="25" y="392"/>
                  </a:lnTo>
                  <a:lnTo>
                    <a:pt x="26" y="389"/>
                  </a:lnTo>
                  <a:lnTo>
                    <a:pt x="26" y="387"/>
                  </a:lnTo>
                  <a:lnTo>
                    <a:pt x="28" y="383"/>
                  </a:lnTo>
                  <a:lnTo>
                    <a:pt x="38" y="386"/>
                  </a:lnTo>
                  <a:lnTo>
                    <a:pt x="51" y="390"/>
                  </a:lnTo>
                  <a:lnTo>
                    <a:pt x="66" y="397"/>
                  </a:lnTo>
                  <a:lnTo>
                    <a:pt x="84" y="404"/>
                  </a:lnTo>
                  <a:lnTo>
                    <a:pt x="101" y="411"/>
                  </a:lnTo>
                  <a:lnTo>
                    <a:pt x="117" y="417"/>
                  </a:lnTo>
                  <a:lnTo>
                    <a:pt x="130" y="419"/>
                  </a:lnTo>
                  <a:lnTo>
                    <a:pt x="139" y="419"/>
                  </a:lnTo>
                  <a:lnTo>
                    <a:pt x="138" y="418"/>
                  </a:lnTo>
                  <a:lnTo>
                    <a:pt x="137" y="418"/>
                  </a:lnTo>
                  <a:lnTo>
                    <a:pt x="135" y="417"/>
                  </a:lnTo>
                  <a:lnTo>
                    <a:pt x="132" y="415"/>
                  </a:lnTo>
                  <a:lnTo>
                    <a:pt x="126" y="413"/>
                  </a:lnTo>
                  <a:lnTo>
                    <a:pt x="118" y="410"/>
                  </a:lnTo>
                  <a:lnTo>
                    <a:pt x="108" y="407"/>
                  </a:lnTo>
                  <a:lnTo>
                    <a:pt x="94" y="401"/>
                  </a:lnTo>
                  <a:lnTo>
                    <a:pt x="87" y="397"/>
                  </a:lnTo>
                  <a:lnTo>
                    <a:pt x="79" y="394"/>
                  </a:lnTo>
                  <a:lnTo>
                    <a:pt x="72" y="390"/>
                  </a:lnTo>
                  <a:lnTo>
                    <a:pt x="65" y="386"/>
                  </a:lnTo>
                  <a:lnTo>
                    <a:pt x="58" y="382"/>
                  </a:lnTo>
                  <a:lnTo>
                    <a:pt x="51" y="379"/>
                  </a:lnTo>
                  <a:lnTo>
                    <a:pt x="44" y="374"/>
                  </a:lnTo>
                  <a:lnTo>
                    <a:pt x="38" y="371"/>
                  </a:lnTo>
                  <a:lnTo>
                    <a:pt x="36" y="370"/>
                  </a:lnTo>
                  <a:lnTo>
                    <a:pt x="36" y="367"/>
                  </a:lnTo>
                  <a:lnTo>
                    <a:pt x="36" y="366"/>
                  </a:lnTo>
                  <a:lnTo>
                    <a:pt x="36" y="365"/>
                  </a:lnTo>
                  <a:lnTo>
                    <a:pt x="38" y="364"/>
                  </a:lnTo>
                  <a:lnTo>
                    <a:pt x="39" y="363"/>
                  </a:lnTo>
                  <a:lnTo>
                    <a:pt x="40" y="362"/>
                  </a:lnTo>
                  <a:lnTo>
                    <a:pt x="41" y="360"/>
                  </a:lnTo>
                  <a:lnTo>
                    <a:pt x="55" y="362"/>
                  </a:lnTo>
                  <a:lnTo>
                    <a:pt x="69" y="365"/>
                  </a:lnTo>
                  <a:lnTo>
                    <a:pt x="82" y="367"/>
                  </a:lnTo>
                  <a:lnTo>
                    <a:pt x="95" y="371"/>
                  </a:lnTo>
                  <a:lnTo>
                    <a:pt x="109" y="375"/>
                  </a:lnTo>
                  <a:lnTo>
                    <a:pt x="123" y="379"/>
                  </a:lnTo>
                  <a:lnTo>
                    <a:pt x="137" y="383"/>
                  </a:lnTo>
                  <a:lnTo>
                    <a:pt x="152" y="388"/>
                  </a:lnTo>
                  <a:lnTo>
                    <a:pt x="165" y="393"/>
                  </a:lnTo>
                  <a:lnTo>
                    <a:pt x="179" y="397"/>
                  </a:lnTo>
                  <a:lnTo>
                    <a:pt x="193" y="402"/>
                  </a:lnTo>
                  <a:lnTo>
                    <a:pt x="207" y="407"/>
                  </a:lnTo>
                  <a:lnTo>
                    <a:pt x="222" y="411"/>
                  </a:lnTo>
                  <a:lnTo>
                    <a:pt x="236" y="415"/>
                  </a:lnTo>
                  <a:lnTo>
                    <a:pt x="249" y="418"/>
                  </a:lnTo>
                  <a:lnTo>
                    <a:pt x="264" y="420"/>
                  </a:lnTo>
                  <a:lnTo>
                    <a:pt x="281" y="425"/>
                  </a:lnTo>
                  <a:lnTo>
                    <a:pt x="297" y="430"/>
                  </a:lnTo>
                  <a:lnTo>
                    <a:pt x="313" y="435"/>
                  </a:lnTo>
                  <a:lnTo>
                    <a:pt x="330" y="440"/>
                  </a:lnTo>
                  <a:lnTo>
                    <a:pt x="347" y="446"/>
                  </a:lnTo>
                  <a:lnTo>
                    <a:pt x="366" y="451"/>
                  </a:lnTo>
                  <a:lnTo>
                    <a:pt x="383" y="457"/>
                  </a:lnTo>
                  <a:lnTo>
                    <a:pt x="401" y="462"/>
                  </a:lnTo>
                  <a:lnTo>
                    <a:pt x="420" y="468"/>
                  </a:lnTo>
                  <a:lnTo>
                    <a:pt x="437" y="472"/>
                  </a:lnTo>
                  <a:lnTo>
                    <a:pt x="456" y="477"/>
                  </a:lnTo>
                  <a:lnTo>
                    <a:pt x="474" y="481"/>
                  </a:lnTo>
                  <a:lnTo>
                    <a:pt x="492" y="485"/>
                  </a:lnTo>
                  <a:lnTo>
                    <a:pt x="511" y="487"/>
                  </a:lnTo>
                  <a:lnTo>
                    <a:pt x="529" y="489"/>
                  </a:lnTo>
                  <a:lnTo>
                    <a:pt x="547" y="491"/>
                  </a:lnTo>
                  <a:lnTo>
                    <a:pt x="550" y="486"/>
                  </a:lnTo>
                  <a:lnTo>
                    <a:pt x="555" y="477"/>
                  </a:lnTo>
                  <a:lnTo>
                    <a:pt x="560" y="465"/>
                  </a:lnTo>
                  <a:lnTo>
                    <a:pt x="567" y="451"/>
                  </a:lnTo>
                  <a:lnTo>
                    <a:pt x="573" y="438"/>
                  </a:lnTo>
                  <a:lnTo>
                    <a:pt x="580" y="425"/>
                  </a:lnTo>
                  <a:lnTo>
                    <a:pt x="585" y="416"/>
                  </a:lnTo>
                  <a:lnTo>
                    <a:pt x="587" y="410"/>
                  </a:lnTo>
                  <a:lnTo>
                    <a:pt x="603" y="386"/>
                  </a:lnTo>
                  <a:lnTo>
                    <a:pt x="620" y="360"/>
                  </a:lnTo>
                  <a:lnTo>
                    <a:pt x="636" y="336"/>
                  </a:lnTo>
                  <a:lnTo>
                    <a:pt x="652" y="312"/>
                  </a:lnTo>
                  <a:lnTo>
                    <a:pt x="670" y="289"/>
                  </a:lnTo>
                  <a:lnTo>
                    <a:pt x="686" y="265"/>
                  </a:lnTo>
                  <a:lnTo>
                    <a:pt x="703" y="241"/>
                  </a:lnTo>
                  <a:lnTo>
                    <a:pt x="720" y="218"/>
                  </a:lnTo>
                  <a:lnTo>
                    <a:pt x="738" y="195"/>
                  </a:lnTo>
                  <a:lnTo>
                    <a:pt x="755" y="171"/>
                  </a:lnTo>
                  <a:lnTo>
                    <a:pt x="773" y="148"/>
                  </a:lnTo>
                  <a:lnTo>
                    <a:pt x="792" y="125"/>
                  </a:lnTo>
                  <a:lnTo>
                    <a:pt x="810" y="102"/>
                  </a:lnTo>
                  <a:lnTo>
                    <a:pt x="829" y="80"/>
                  </a:lnTo>
                  <a:lnTo>
                    <a:pt x="848" y="57"/>
                  </a:lnTo>
                  <a:lnTo>
                    <a:pt x="868" y="36"/>
                  </a:lnTo>
                  <a:lnTo>
                    <a:pt x="876" y="33"/>
                  </a:lnTo>
                  <a:lnTo>
                    <a:pt x="883" y="31"/>
                  </a:lnTo>
                  <a:lnTo>
                    <a:pt x="892" y="29"/>
                  </a:lnTo>
                  <a:lnTo>
                    <a:pt x="904" y="26"/>
                  </a:lnTo>
                  <a:lnTo>
                    <a:pt x="921" y="22"/>
                  </a:lnTo>
                  <a:lnTo>
                    <a:pt x="944" y="17"/>
                  </a:lnTo>
                  <a:lnTo>
                    <a:pt x="975" y="9"/>
                  </a:lnTo>
                  <a:lnTo>
                    <a:pt x="1016" y="0"/>
                  </a:lnTo>
                  <a:lnTo>
                    <a:pt x="1018" y="0"/>
                  </a:lnTo>
                  <a:lnTo>
                    <a:pt x="1018" y="1"/>
                  </a:lnTo>
                  <a:lnTo>
                    <a:pt x="1018" y="1"/>
                  </a:lnTo>
                  <a:lnTo>
                    <a:pt x="1019" y="2"/>
                  </a:lnTo>
                  <a:lnTo>
                    <a:pt x="1014" y="8"/>
                  </a:lnTo>
                  <a:lnTo>
                    <a:pt x="1008" y="14"/>
                  </a:lnTo>
                  <a:lnTo>
                    <a:pt x="1004" y="19"/>
                  </a:lnTo>
                  <a:lnTo>
                    <a:pt x="999" y="25"/>
                  </a:lnTo>
                  <a:lnTo>
                    <a:pt x="994" y="24"/>
                  </a:lnTo>
                  <a:lnTo>
                    <a:pt x="991" y="24"/>
                  </a:lnTo>
                  <a:lnTo>
                    <a:pt x="986" y="24"/>
                  </a:lnTo>
                  <a:lnTo>
                    <a:pt x="982" y="23"/>
                  </a:lnTo>
                  <a:lnTo>
                    <a:pt x="980" y="25"/>
                  </a:lnTo>
                  <a:lnTo>
                    <a:pt x="978" y="26"/>
                  </a:lnTo>
                  <a:lnTo>
                    <a:pt x="978" y="29"/>
                  </a:lnTo>
                  <a:lnTo>
                    <a:pt x="978" y="32"/>
                  </a:lnTo>
                  <a:lnTo>
                    <a:pt x="981" y="32"/>
                  </a:lnTo>
                  <a:lnTo>
                    <a:pt x="982" y="33"/>
                  </a:lnTo>
                  <a:lnTo>
                    <a:pt x="984" y="33"/>
                  </a:lnTo>
                  <a:lnTo>
                    <a:pt x="985" y="34"/>
                  </a:lnTo>
                  <a:lnTo>
                    <a:pt x="985" y="40"/>
                  </a:lnTo>
                  <a:lnTo>
                    <a:pt x="982" y="42"/>
                  </a:lnTo>
                  <a:lnTo>
                    <a:pt x="977" y="44"/>
                  </a:lnTo>
                  <a:lnTo>
                    <a:pt x="971" y="42"/>
                  </a:lnTo>
                  <a:lnTo>
                    <a:pt x="966" y="41"/>
                  </a:lnTo>
                  <a:lnTo>
                    <a:pt x="960" y="39"/>
                  </a:lnTo>
                  <a:lnTo>
                    <a:pt x="955" y="38"/>
                  </a:lnTo>
                  <a:lnTo>
                    <a:pt x="952" y="38"/>
                  </a:lnTo>
                  <a:lnTo>
                    <a:pt x="956" y="40"/>
                  </a:lnTo>
                  <a:lnTo>
                    <a:pt x="961" y="44"/>
                  </a:lnTo>
                  <a:lnTo>
                    <a:pt x="966" y="49"/>
                  </a:lnTo>
                  <a:lnTo>
                    <a:pt x="971" y="57"/>
                  </a:lnTo>
                  <a:lnTo>
                    <a:pt x="967" y="60"/>
                  </a:lnTo>
                  <a:lnTo>
                    <a:pt x="962" y="60"/>
                  </a:lnTo>
                  <a:lnTo>
                    <a:pt x="956" y="60"/>
                  </a:lnTo>
                  <a:lnTo>
                    <a:pt x="952" y="59"/>
                  </a:lnTo>
                  <a:lnTo>
                    <a:pt x="946" y="57"/>
                  </a:lnTo>
                  <a:lnTo>
                    <a:pt x="942" y="55"/>
                  </a:lnTo>
                  <a:lnTo>
                    <a:pt x="937" y="54"/>
                  </a:lnTo>
                  <a:lnTo>
                    <a:pt x="935" y="54"/>
                  </a:lnTo>
                  <a:lnTo>
                    <a:pt x="937" y="57"/>
                  </a:lnTo>
                  <a:lnTo>
                    <a:pt x="940" y="61"/>
                  </a:lnTo>
                  <a:lnTo>
                    <a:pt x="946" y="64"/>
                  </a:lnTo>
                  <a:lnTo>
                    <a:pt x="953" y="69"/>
                  </a:lnTo>
                  <a:lnTo>
                    <a:pt x="952" y="74"/>
                  </a:lnTo>
                  <a:lnTo>
                    <a:pt x="951" y="77"/>
                  </a:lnTo>
                  <a:lnTo>
                    <a:pt x="948" y="80"/>
                  </a:lnTo>
                  <a:lnTo>
                    <a:pt x="946" y="83"/>
                  </a:lnTo>
                  <a:lnTo>
                    <a:pt x="940" y="82"/>
                  </a:lnTo>
                  <a:lnTo>
                    <a:pt x="933" y="79"/>
                  </a:lnTo>
                  <a:lnTo>
                    <a:pt x="927" y="77"/>
                  </a:lnTo>
                  <a:lnTo>
                    <a:pt x="920" y="74"/>
                  </a:lnTo>
                  <a:lnTo>
                    <a:pt x="914" y="72"/>
                  </a:lnTo>
                  <a:lnTo>
                    <a:pt x="908" y="70"/>
                  </a:lnTo>
                  <a:lnTo>
                    <a:pt x="904" y="69"/>
                  </a:lnTo>
                  <a:lnTo>
                    <a:pt x="900" y="69"/>
                  </a:lnTo>
                  <a:lnTo>
                    <a:pt x="904" y="71"/>
                  </a:lnTo>
                  <a:lnTo>
                    <a:pt x="909" y="75"/>
                  </a:lnTo>
                  <a:lnTo>
                    <a:pt x="916" y="79"/>
                  </a:lnTo>
                  <a:lnTo>
                    <a:pt x="924" y="84"/>
                  </a:lnTo>
                  <a:lnTo>
                    <a:pt x="930" y="90"/>
                  </a:lnTo>
                  <a:lnTo>
                    <a:pt x="933" y="95"/>
                  </a:lnTo>
                  <a:lnTo>
                    <a:pt x="931" y="100"/>
                  </a:lnTo>
                  <a:lnTo>
                    <a:pt x="923" y="104"/>
                  </a:lnTo>
                  <a:lnTo>
                    <a:pt x="917" y="100"/>
                  </a:lnTo>
                  <a:lnTo>
                    <a:pt x="910" y="98"/>
                  </a:lnTo>
                  <a:lnTo>
                    <a:pt x="906" y="95"/>
                  </a:lnTo>
                  <a:lnTo>
                    <a:pt x="900" y="93"/>
                  </a:lnTo>
                  <a:lnTo>
                    <a:pt x="894" y="91"/>
                  </a:lnTo>
                  <a:lnTo>
                    <a:pt x="890" y="90"/>
                  </a:lnTo>
                  <a:lnTo>
                    <a:pt x="884" y="90"/>
                  </a:lnTo>
                  <a:lnTo>
                    <a:pt x="879" y="90"/>
                  </a:lnTo>
                  <a:lnTo>
                    <a:pt x="882" y="93"/>
                  </a:lnTo>
                  <a:lnTo>
                    <a:pt x="886" y="97"/>
                  </a:lnTo>
                  <a:lnTo>
                    <a:pt x="891" y="99"/>
                  </a:lnTo>
                  <a:lnTo>
                    <a:pt x="898" y="100"/>
                  </a:lnTo>
                  <a:lnTo>
                    <a:pt x="904" y="104"/>
                  </a:lnTo>
                  <a:lnTo>
                    <a:pt x="909" y="106"/>
                  </a:lnTo>
                  <a:lnTo>
                    <a:pt x="914" y="110"/>
                  </a:lnTo>
                  <a:lnTo>
                    <a:pt x="918" y="117"/>
                  </a:lnTo>
                  <a:lnTo>
                    <a:pt x="917" y="118"/>
                  </a:lnTo>
                  <a:lnTo>
                    <a:pt x="915" y="121"/>
                  </a:lnTo>
                  <a:lnTo>
                    <a:pt x="914" y="122"/>
                  </a:lnTo>
                  <a:lnTo>
                    <a:pt x="912" y="124"/>
                  </a:lnTo>
                  <a:lnTo>
                    <a:pt x="907" y="123"/>
                  </a:lnTo>
                  <a:lnTo>
                    <a:pt x="904" y="123"/>
                  </a:lnTo>
                  <a:lnTo>
                    <a:pt x="899" y="122"/>
                  </a:lnTo>
                  <a:lnTo>
                    <a:pt x="895" y="121"/>
                  </a:lnTo>
                  <a:lnTo>
                    <a:pt x="891" y="120"/>
                  </a:lnTo>
                  <a:lnTo>
                    <a:pt x="884" y="117"/>
                  </a:lnTo>
                  <a:lnTo>
                    <a:pt x="876" y="115"/>
                  </a:lnTo>
                  <a:lnTo>
                    <a:pt x="864" y="112"/>
                  </a:lnTo>
                  <a:lnTo>
                    <a:pt x="864" y="113"/>
                  </a:lnTo>
                  <a:lnTo>
                    <a:pt x="864" y="114"/>
                  </a:lnTo>
                  <a:lnTo>
                    <a:pt x="864" y="116"/>
                  </a:lnTo>
                  <a:lnTo>
                    <a:pt x="864" y="117"/>
                  </a:lnTo>
                  <a:lnTo>
                    <a:pt x="872" y="121"/>
                  </a:lnTo>
                  <a:lnTo>
                    <a:pt x="882" y="124"/>
                  </a:lnTo>
                  <a:lnTo>
                    <a:pt x="890" y="128"/>
                  </a:lnTo>
                  <a:lnTo>
                    <a:pt x="898" y="132"/>
                  </a:lnTo>
                  <a:lnTo>
                    <a:pt x="898" y="133"/>
                  </a:lnTo>
                  <a:lnTo>
                    <a:pt x="898" y="136"/>
                  </a:lnTo>
                  <a:lnTo>
                    <a:pt x="898" y="137"/>
                  </a:lnTo>
                  <a:lnTo>
                    <a:pt x="899" y="139"/>
                  </a:lnTo>
                  <a:lnTo>
                    <a:pt x="898" y="140"/>
                  </a:lnTo>
                  <a:lnTo>
                    <a:pt x="895" y="142"/>
                  </a:lnTo>
                  <a:lnTo>
                    <a:pt x="894" y="144"/>
                  </a:lnTo>
                  <a:lnTo>
                    <a:pt x="892" y="145"/>
                  </a:lnTo>
                  <a:lnTo>
                    <a:pt x="884" y="144"/>
                  </a:lnTo>
                  <a:lnTo>
                    <a:pt x="877" y="143"/>
                  </a:lnTo>
                  <a:lnTo>
                    <a:pt x="869" y="140"/>
                  </a:lnTo>
                  <a:lnTo>
                    <a:pt x="862" y="138"/>
                  </a:lnTo>
                  <a:lnTo>
                    <a:pt x="856" y="136"/>
                  </a:lnTo>
                  <a:lnTo>
                    <a:pt x="849" y="133"/>
                  </a:lnTo>
                  <a:lnTo>
                    <a:pt x="842" y="131"/>
                  </a:lnTo>
                  <a:lnTo>
                    <a:pt x="836" y="129"/>
                  </a:lnTo>
                  <a:lnTo>
                    <a:pt x="836" y="130"/>
                  </a:lnTo>
                  <a:lnTo>
                    <a:pt x="836" y="132"/>
                  </a:lnTo>
                  <a:lnTo>
                    <a:pt x="836" y="133"/>
                  </a:lnTo>
                  <a:lnTo>
                    <a:pt x="836" y="136"/>
                  </a:lnTo>
                  <a:lnTo>
                    <a:pt x="841" y="138"/>
                  </a:lnTo>
                  <a:lnTo>
                    <a:pt x="848" y="140"/>
                  </a:lnTo>
                  <a:lnTo>
                    <a:pt x="854" y="143"/>
                  </a:lnTo>
                  <a:lnTo>
                    <a:pt x="860" y="145"/>
                  </a:lnTo>
                  <a:lnTo>
                    <a:pt x="866" y="147"/>
                  </a:lnTo>
                  <a:lnTo>
                    <a:pt x="872" y="150"/>
                  </a:lnTo>
                  <a:lnTo>
                    <a:pt x="878" y="152"/>
                  </a:lnTo>
                  <a:lnTo>
                    <a:pt x="885" y="154"/>
                  </a:lnTo>
                  <a:lnTo>
                    <a:pt x="882" y="158"/>
                  </a:lnTo>
                  <a:lnTo>
                    <a:pt x="879" y="161"/>
                  </a:lnTo>
                  <a:lnTo>
                    <a:pt x="876" y="165"/>
                  </a:lnTo>
                  <a:lnTo>
                    <a:pt x="874" y="169"/>
                  </a:lnTo>
                  <a:lnTo>
                    <a:pt x="868" y="167"/>
                  </a:lnTo>
                  <a:lnTo>
                    <a:pt x="863" y="166"/>
                  </a:lnTo>
                  <a:lnTo>
                    <a:pt x="857" y="163"/>
                  </a:lnTo>
                  <a:lnTo>
                    <a:pt x="853" y="162"/>
                  </a:lnTo>
                  <a:lnTo>
                    <a:pt x="847" y="160"/>
                  </a:lnTo>
                  <a:lnTo>
                    <a:pt x="842" y="159"/>
                  </a:lnTo>
                  <a:lnTo>
                    <a:pt x="837" y="157"/>
                  </a:lnTo>
                  <a:lnTo>
                    <a:pt x="832" y="155"/>
                  </a:lnTo>
                  <a:lnTo>
                    <a:pt x="831" y="157"/>
                  </a:lnTo>
                  <a:lnTo>
                    <a:pt x="831" y="157"/>
                  </a:lnTo>
                  <a:lnTo>
                    <a:pt x="831" y="158"/>
                  </a:lnTo>
                  <a:lnTo>
                    <a:pt x="830" y="159"/>
                  </a:lnTo>
                  <a:lnTo>
                    <a:pt x="838" y="162"/>
                  </a:lnTo>
                  <a:lnTo>
                    <a:pt x="846" y="167"/>
                  </a:lnTo>
                  <a:lnTo>
                    <a:pt x="853" y="170"/>
                  </a:lnTo>
                  <a:lnTo>
                    <a:pt x="861" y="175"/>
                  </a:lnTo>
                  <a:lnTo>
                    <a:pt x="861" y="176"/>
                  </a:lnTo>
                  <a:lnTo>
                    <a:pt x="861" y="178"/>
                  </a:lnTo>
                  <a:lnTo>
                    <a:pt x="861" y="180"/>
                  </a:lnTo>
                  <a:lnTo>
                    <a:pt x="862" y="182"/>
                  </a:lnTo>
                  <a:lnTo>
                    <a:pt x="857" y="185"/>
                  </a:lnTo>
                  <a:lnTo>
                    <a:pt x="852" y="188"/>
                  </a:lnTo>
                  <a:lnTo>
                    <a:pt x="845" y="186"/>
                  </a:lnTo>
                  <a:lnTo>
                    <a:pt x="838" y="185"/>
                  </a:lnTo>
                  <a:lnTo>
                    <a:pt x="831" y="183"/>
                  </a:lnTo>
                  <a:lnTo>
                    <a:pt x="824" y="180"/>
                  </a:lnTo>
                  <a:lnTo>
                    <a:pt x="819" y="177"/>
                  </a:lnTo>
                  <a:lnTo>
                    <a:pt x="815" y="176"/>
                  </a:lnTo>
                  <a:lnTo>
                    <a:pt x="821" y="182"/>
                  </a:lnTo>
                  <a:lnTo>
                    <a:pt x="830" y="186"/>
                  </a:lnTo>
                  <a:lnTo>
                    <a:pt x="840" y="191"/>
                  </a:lnTo>
                  <a:lnTo>
                    <a:pt x="847" y="199"/>
                  </a:lnTo>
                  <a:lnTo>
                    <a:pt x="841" y="205"/>
                  </a:lnTo>
                  <a:lnTo>
                    <a:pt x="836" y="208"/>
                  </a:lnTo>
                  <a:lnTo>
                    <a:pt x="829" y="208"/>
                  </a:lnTo>
                  <a:lnTo>
                    <a:pt x="822" y="206"/>
                  </a:lnTo>
                  <a:lnTo>
                    <a:pt x="814" y="204"/>
                  </a:lnTo>
                  <a:lnTo>
                    <a:pt x="807" y="201"/>
                  </a:lnTo>
                  <a:lnTo>
                    <a:pt x="800" y="198"/>
                  </a:lnTo>
                  <a:lnTo>
                    <a:pt x="793" y="197"/>
                  </a:lnTo>
                  <a:lnTo>
                    <a:pt x="795" y="199"/>
                  </a:lnTo>
                  <a:lnTo>
                    <a:pt x="796" y="200"/>
                  </a:lnTo>
                  <a:lnTo>
                    <a:pt x="799" y="201"/>
                  </a:lnTo>
                  <a:lnTo>
                    <a:pt x="802" y="204"/>
                  </a:lnTo>
                  <a:lnTo>
                    <a:pt x="806" y="206"/>
                  </a:lnTo>
                  <a:lnTo>
                    <a:pt x="811" y="208"/>
                  </a:lnTo>
                  <a:lnTo>
                    <a:pt x="818" y="212"/>
                  </a:lnTo>
                  <a:lnTo>
                    <a:pt x="829" y="216"/>
                  </a:lnTo>
                  <a:lnTo>
                    <a:pt x="829" y="221"/>
                  </a:lnTo>
                  <a:lnTo>
                    <a:pt x="829" y="223"/>
                  </a:lnTo>
                  <a:lnTo>
                    <a:pt x="828" y="226"/>
                  </a:lnTo>
                  <a:lnTo>
                    <a:pt x="826" y="227"/>
                  </a:lnTo>
                  <a:lnTo>
                    <a:pt x="819" y="226"/>
                  </a:lnTo>
                  <a:lnTo>
                    <a:pt x="813" y="223"/>
                  </a:lnTo>
                  <a:lnTo>
                    <a:pt x="806" y="221"/>
                  </a:lnTo>
                  <a:lnTo>
                    <a:pt x="799" y="220"/>
                  </a:lnTo>
                  <a:lnTo>
                    <a:pt x="791" y="218"/>
                  </a:lnTo>
                  <a:lnTo>
                    <a:pt x="785" y="216"/>
                  </a:lnTo>
                  <a:lnTo>
                    <a:pt x="779" y="216"/>
                  </a:lnTo>
                  <a:lnTo>
                    <a:pt x="773" y="216"/>
                  </a:lnTo>
                  <a:lnTo>
                    <a:pt x="779" y="219"/>
                  </a:lnTo>
                  <a:lnTo>
                    <a:pt x="784" y="221"/>
                  </a:lnTo>
                  <a:lnTo>
                    <a:pt x="789" y="223"/>
                  </a:lnTo>
                  <a:lnTo>
                    <a:pt x="794" y="226"/>
                  </a:lnTo>
                  <a:lnTo>
                    <a:pt x="800" y="229"/>
                  </a:lnTo>
                  <a:lnTo>
                    <a:pt x="804" y="231"/>
                  </a:lnTo>
                  <a:lnTo>
                    <a:pt x="810" y="234"/>
                  </a:lnTo>
                  <a:lnTo>
                    <a:pt x="815" y="236"/>
                  </a:lnTo>
                  <a:lnTo>
                    <a:pt x="813" y="244"/>
                  </a:lnTo>
                  <a:lnTo>
                    <a:pt x="808" y="249"/>
                  </a:lnTo>
                  <a:lnTo>
                    <a:pt x="801" y="250"/>
                  </a:lnTo>
                  <a:lnTo>
                    <a:pt x="794" y="249"/>
                  </a:lnTo>
                  <a:lnTo>
                    <a:pt x="786" y="246"/>
                  </a:lnTo>
                  <a:lnTo>
                    <a:pt x="779" y="244"/>
                  </a:lnTo>
                  <a:lnTo>
                    <a:pt x="771" y="242"/>
                  </a:lnTo>
                  <a:lnTo>
                    <a:pt x="764" y="242"/>
                  </a:lnTo>
                  <a:lnTo>
                    <a:pt x="772" y="246"/>
                  </a:lnTo>
                  <a:lnTo>
                    <a:pt x="780" y="250"/>
                  </a:lnTo>
                  <a:lnTo>
                    <a:pt x="789" y="253"/>
                  </a:lnTo>
                  <a:lnTo>
                    <a:pt x="798" y="258"/>
                  </a:lnTo>
                  <a:lnTo>
                    <a:pt x="798" y="260"/>
                  </a:lnTo>
                  <a:lnTo>
                    <a:pt x="798" y="261"/>
                  </a:lnTo>
                  <a:lnTo>
                    <a:pt x="798" y="264"/>
                  </a:lnTo>
                  <a:lnTo>
                    <a:pt x="798" y="266"/>
                  </a:lnTo>
                  <a:lnTo>
                    <a:pt x="792" y="269"/>
                  </a:lnTo>
                  <a:lnTo>
                    <a:pt x="785" y="271"/>
                  </a:lnTo>
                  <a:lnTo>
                    <a:pt x="777" y="269"/>
                  </a:lnTo>
                  <a:lnTo>
                    <a:pt x="769" y="267"/>
                  </a:lnTo>
                  <a:lnTo>
                    <a:pt x="761" y="265"/>
                  </a:lnTo>
                  <a:lnTo>
                    <a:pt x="754" y="263"/>
                  </a:lnTo>
                  <a:lnTo>
                    <a:pt x="747" y="260"/>
                  </a:lnTo>
                  <a:lnTo>
                    <a:pt x="741" y="260"/>
                  </a:lnTo>
                  <a:lnTo>
                    <a:pt x="743" y="263"/>
                  </a:lnTo>
                  <a:lnTo>
                    <a:pt x="747" y="264"/>
                  </a:lnTo>
                  <a:lnTo>
                    <a:pt x="751" y="267"/>
                  </a:lnTo>
                  <a:lnTo>
                    <a:pt x="757" y="269"/>
                  </a:lnTo>
                  <a:lnTo>
                    <a:pt x="763" y="272"/>
                  </a:lnTo>
                  <a:lnTo>
                    <a:pt x="770" y="274"/>
                  </a:lnTo>
                  <a:lnTo>
                    <a:pt x="776" y="277"/>
                  </a:lnTo>
                  <a:lnTo>
                    <a:pt x="781" y="280"/>
                  </a:lnTo>
                  <a:lnTo>
                    <a:pt x="781" y="284"/>
                  </a:lnTo>
                  <a:lnTo>
                    <a:pt x="780" y="288"/>
                  </a:lnTo>
                  <a:lnTo>
                    <a:pt x="778" y="291"/>
                  </a:lnTo>
                  <a:lnTo>
                    <a:pt x="776" y="296"/>
                  </a:lnTo>
                  <a:lnTo>
                    <a:pt x="769" y="295"/>
                  </a:lnTo>
                  <a:lnTo>
                    <a:pt x="762" y="294"/>
                  </a:lnTo>
                  <a:lnTo>
                    <a:pt x="755" y="291"/>
                  </a:lnTo>
                  <a:lnTo>
                    <a:pt x="749" y="289"/>
                  </a:lnTo>
                  <a:lnTo>
                    <a:pt x="743" y="288"/>
                  </a:lnTo>
                  <a:lnTo>
                    <a:pt x="738" y="287"/>
                  </a:lnTo>
                  <a:lnTo>
                    <a:pt x="733" y="287"/>
                  </a:lnTo>
                  <a:lnTo>
                    <a:pt x="727" y="287"/>
                  </a:lnTo>
                  <a:lnTo>
                    <a:pt x="731" y="289"/>
                  </a:lnTo>
                  <a:lnTo>
                    <a:pt x="734" y="291"/>
                  </a:lnTo>
                  <a:lnTo>
                    <a:pt x="740" y="294"/>
                  </a:lnTo>
                  <a:lnTo>
                    <a:pt x="746" y="296"/>
                  </a:lnTo>
                  <a:lnTo>
                    <a:pt x="751" y="299"/>
                  </a:lnTo>
                  <a:lnTo>
                    <a:pt x="757" y="302"/>
                  </a:lnTo>
                  <a:lnTo>
                    <a:pt x="763" y="304"/>
                  </a:lnTo>
                  <a:lnTo>
                    <a:pt x="768" y="306"/>
                  </a:lnTo>
                  <a:lnTo>
                    <a:pt x="765" y="310"/>
                  </a:lnTo>
                  <a:lnTo>
                    <a:pt x="764" y="312"/>
                  </a:lnTo>
                  <a:lnTo>
                    <a:pt x="762" y="316"/>
                  </a:lnTo>
                  <a:lnTo>
                    <a:pt x="760" y="319"/>
                  </a:lnTo>
                  <a:lnTo>
                    <a:pt x="754" y="318"/>
                  </a:lnTo>
                  <a:lnTo>
                    <a:pt x="748" y="317"/>
                  </a:lnTo>
                  <a:lnTo>
                    <a:pt x="742" y="316"/>
                  </a:lnTo>
                  <a:lnTo>
                    <a:pt x="738" y="313"/>
                  </a:lnTo>
                  <a:lnTo>
                    <a:pt x="732" y="313"/>
                  </a:lnTo>
                  <a:lnTo>
                    <a:pt x="727" y="312"/>
                  </a:lnTo>
                  <a:lnTo>
                    <a:pt x="722" y="312"/>
                  </a:lnTo>
                  <a:lnTo>
                    <a:pt x="717" y="312"/>
                  </a:lnTo>
                  <a:lnTo>
                    <a:pt x="725" y="317"/>
                  </a:lnTo>
                  <a:lnTo>
                    <a:pt x="733" y="320"/>
                  </a:lnTo>
                  <a:lnTo>
                    <a:pt x="741" y="324"/>
                  </a:lnTo>
                  <a:lnTo>
                    <a:pt x="749" y="328"/>
                  </a:lnTo>
                  <a:lnTo>
                    <a:pt x="749" y="332"/>
                  </a:lnTo>
                  <a:lnTo>
                    <a:pt x="748" y="334"/>
                  </a:lnTo>
                  <a:lnTo>
                    <a:pt x="746" y="339"/>
                  </a:lnTo>
                  <a:lnTo>
                    <a:pt x="742" y="344"/>
                  </a:lnTo>
                  <a:lnTo>
                    <a:pt x="735" y="343"/>
                  </a:lnTo>
                  <a:lnTo>
                    <a:pt x="730" y="342"/>
                  </a:lnTo>
                  <a:lnTo>
                    <a:pt x="723" y="340"/>
                  </a:lnTo>
                  <a:lnTo>
                    <a:pt x="717" y="339"/>
                  </a:lnTo>
                  <a:lnTo>
                    <a:pt x="710" y="336"/>
                  </a:lnTo>
                  <a:lnTo>
                    <a:pt x="703" y="335"/>
                  </a:lnTo>
                  <a:lnTo>
                    <a:pt x="697" y="333"/>
                  </a:lnTo>
                  <a:lnTo>
                    <a:pt x="690" y="332"/>
                  </a:lnTo>
                  <a:lnTo>
                    <a:pt x="690" y="333"/>
                  </a:lnTo>
                  <a:lnTo>
                    <a:pt x="692" y="334"/>
                  </a:lnTo>
                  <a:lnTo>
                    <a:pt x="692" y="336"/>
                  </a:lnTo>
                  <a:lnTo>
                    <a:pt x="692" y="337"/>
                  </a:lnTo>
                  <a:lnTo>
                    <a:pt x="697" y="340"/>
                  </a:lnTo>
                  <a:lnTo>
                    <a:pt x="702" y="342"/>
                  </a:lnTo>
                  <a:lnTo>
                    <a:pt x="708" y="343"/>
                  </a:lnTo>
                  <a:lnTo>
                    <a:pt x="712" y="345"/>
                  </a:lnTo>
                  <a:lnTo>
                    <a:pt x="718" y="347"/>
                  </a:lnTo>
                  <a:lnTo>
                    <a:pt x="723" y="349"/>
                  </a:lnTo>
                  <a:lnTo>
                    <a:pt x="728" y="350"/>
                  </a:lnTo>
                  <a:lnTo>
                    <a:pt x="733" y="352"/>
                  </a:lnTo>
                  <a:lnTo>
                    <a:pt x="733" y="356"/>
                  </a:lnTo>
                  <a:lnTo>
                    <a:pt x="733" y="359"/>
                  </a:lnTo>
                  <a:lnTo>
                    <a:pt x="732" y="364"/>
                  </a:lnTo>
                  <a:lnTo>
                    <a:pt x="730" y="367"/>
                  </a:lnTo>
                  <a:lnTo>
                    <a:pt x="725" y="367"/>
                  </a:lnTo>
                  <a:lnTo>
                    <a:pt x="722" y="367"/>
                  </a:lnTo>
                  <a:lnTo>
                    <a:pt x="719" y="367"/>
                  </a:lnTo>
                  <a:lnTo>
                    <a:pt x="716" y="366"/>
                  </a:lnTo>
                  <a:lnTo>
                    <a:pt x="711" y="366"/>
                  </a:lnTo>
                  <a:lnTo>
                    <a:pt x="707" y="365"/>
                  </a:lnTo>
                  <a:lnTo>
                    <a:pt x="701" y="364"/>
                  </a:lnTo>
                  <a:lnTo>
                    <a:pt x="693" y="363"/>
                  </a:lnTo>
                  <a:lnTo>
                    <a:pt x="693" y="364"/>
                  </a:lnTo>
                  <a:lnTo>
                    <a:pt x="693" y="365"/>
                  </a:lnTo>
                  <a:lnTo>
                    <a:pt x="693" y="367"/>
                  </a:lnTo>
                  <a:lnTo>
                    <a:pt x="693" y="369"/>
                  </a:lnTo>
                  <a:lnTo>
                    <a:pt x="709" y="374"/>
                  </a:lnTo>
                  <a:lnTo>
                    <a:pt x="718" y="377"/>
                  </a:lnTo>
                  <a:lnTo>
                    <a:pt x="722" y="379"/>
                  </a:lnTo>
                  <a:lnTo>
                    <a:pt x="723" y="380"/>
                  </a:lnTo>
                  <a:lnTo>
                    <a:pt x="722" y="382"/>
                  </a:lnTo>
                  <a:lnTo>
                    <a:pt x="720" y="386"/>
                  </a:lnTo>
                  <a:lnTo>
                    <a:pt x="718" y="389"/>
                  </a:lnTo>
                  <a:lnTo>
                    <a:pt x="717" y="392"/>
                  </a:lnTo>
                  <a:lnTo>
                    <a:pt x="710" y="390"/>
                  </a:lnTo>
                  <a:lnTo>
                    <a:pt x="704" y="388"/>
                  </a:lnTo>
                  <a:lnTo>
                    <a:pt x="697" y="387"/>
                  </a:lnTo>
                  <a:lnTo>
                    <a:pt x="692" y="385"/>
                  </a:lnTo>
                  <a:lnTo>
                    <a:pt x="685" y="383"/>
                  </a:lnTo>
                  <a:lnTo>
                    <a:pt x="678" y="381"/>
                  </a:lnTo>
                  <a:lnTo>
                    <a:pt x="672" y="380"/>
                  </a:lnTo>
                  <a:lnTo>
                    <a:pt x="665" y="379"/>
                  </a:lnTo>
                  <a:lnTo>
                    <a:pt x="665" y="383"/>
                  </a:lnTo>
                  <a:lnTo>
                    <a:pt x="670" y="387"/>
                  </a:lnTo>
                  <a:lnTo>
                    <a:pt x="679" y="390"/>
                  </a:lnTo>
                  <a:lnTo>
                    <a:pt x="688" y="393"/>
                  </a:lnTo>
                  <a:lnTo>
                    <a:pt x="699" y="395"/>
                  </a:lnTo>
                  <a:lnTo>
                    <a:pt x="705" y="400"/>
                  </a:lnTo>
                  <a:lnTo>
                    <a:pt x="708" y="405"/>
                  </a:lnTo>
                  <a:lnTo>
                    <a:pt x="704" y="413"/>
                  </a:lnTo>
                  <a:lnTo>
                    <a:pt x="701" y="413"/>
                  </a:lnTo>
                  <a:lnTo>
                    <a:pt x="696" y="412"/>
                  </a:lnTo>
                  <a:lnTo>
                    <a:pt x="689" y="412"/>
                  </a:lnTo>
                  <a:lnTo>
                    <a:pt x="681" y="410"/>
                  </a:lnTo>
                  <a:lnTo>
                    <a:pt x="673" y="409"/>
                  </a:lnTo>
                  <a:lnTo>
                    <a:pt x="666" y="408"/>
                  </a:lnTo>
                  <a:lnTo>
                    <a:pt x="659" y="407"/>
                  </a:lnTo>
                  <a:lnTo>
                    <a:pt x="654" y="407"/>
                  </a:lnTo>
                  <a:lnTo>
                    <a:pt x="654" y="408"/>
                  </a:lnTo>
                  <a:lnTo>
                    <a:pt x="655" y="409"/>
                  </a:lnTo>
                  <a:lnTo>
                    <a:pt x="655" y="411"/>
                  </a:lnTo>
                  <a:lnTo>
                    <a:pt x="655" y="412"/>
                  </a:lnTo>
                  <a:lnTo>
                    <a:pt x="665" y="415"/>
                  </a:lnTo>
                  <a:lnTo>
                    <a:pt x="673" y="417"/>
                  </a:lnTo>
                  <a:lnTo>
                    <a:pt x="680" y="419"/>
                  </a:lnTo>
                  <a:lnTo>
                    <a:pt x="685" y="420"/>
                  </a:lnTo>
                  <a:lnTo>
                    <a:pt x="688" y="422"/>
                  </a:lnTo>
                  <a:lnTo>
                    <a:pt x="692" y="423"/>
                  </a:lnTo>
                  <a:lnTo>
                    <a:pt x="695" y="424"/>
                  </a:lnTo>
                  <a:lnTo>
                    <a:pt x="699" y="425"/>
                  </a:lnTo>
                  <a:lnTo>
                    <a:pt x="697" y="428"/>
                  </a:lnTo>
                  <a:lnTo>
                    <a:pt x="695" y="432"/>
                  </a:lnTo>
                  <a:lnTo>
                    <a:pt x="694" y="435"/>
                  </a:lnTo>
                  <a:lnTo>
                    <a:pt x="692" y="439"/>
                  </a:lnTo>
                  <a:lnTo>
                    <a:pt x="688" y="439"/>
                  </a:lnTo>
                  <a:lnTo>
                    <a:pt x="684" y="439"/>
                  </a:lnTo>
                  <a:lnTo>
                    <a:pt x="678" y="439"/>
                  </a:lnTo>
                  <a:lnTo>
                    <a:pt x="672" y="438"/>
                  </a:lnTo>
                  <a:lnTo>
                    <a:pt x="664" y="436"/>
                  </a:lnTo>
                  <a:lnTo>
                    <a:pt x="656" y="436"/>
                  </a:lnTo>
                  <a:lnTo>
                    <a:pt x="648" y="435"/>
                  </a:lnTo>
                  <a:lnTo>
                    <a:pt x="637" y="434"/>
                  </a:lnTo>
                  <a:lnTo>
                    <a:pt x="637" y="435"/>
                  </a:lnTo>
                  <a:lnTo>
                    <a:pt x="637" y="435"/>
                  </a:lnTo>
                  <a:lnTo>
                    <a:pt x="636" y="436"/>
                  </a:lnTo>
                  <a:lnTo>
                    <a:pt x="636" y="438"/>
                  </a:lnTo>
                  <a:lnTo>
                    <a:pt x="642" y="440"/>
                  </a:lnTo>
                  <a:lnTo>
                    <a:pt x="649" y="441"/>
                  </a:lnTo>
                  <a:lnTo>
                    <a:pt x="656" y="443"/>
                  </a:lnTo>
                  <a:lnTo>
                    <a:pt x="664" y="446"/>
                  </a:lnTo>
                  <a:lnTo>
                    <a:pt x="671" y="448"/>
                  </a:lnTo>
                  <a:lnTo>
                    <a:pt x="678" y="449"/>
                  </a:lnTo>
                  <a:lnTo>
                    <a:pt x="682" y="451"/>
                  </a:lnTo>
                  <a:lnTo>
                    <a:pt x="685" y="453"/>
                  </a:lnTo>
                  <a:lnTo>
                    <a:pt x="682" y="456"/>
                  </a:lnTo>
                  <a:lnTo>
                    <a:pt x="680" y="461"/>
                  </a:lnTo>
                  <a:lnTo>
                    <a:pt x="677" y="464"/>
                  </a:lnTo>
                  <a:lnTo>
                    <a:pt x="674" y="469"/>
                  </a:lnTo>
                  <a:lnTo>
                    <a:pt x="667" y="468"/>
                  </a:lnTo>
                  <a:lnTo>
                    <a:pt x="659" y="466"/>
                  </a:lnTo>
                  <a:lnTo>
                    <a:pt x="652" y="465"/>
                  </a:lnTo>
                  <a:lnTo>
                    <a:pt x="644" y="464"/>
                  </a:lnTo>
                  <a:lnTo>
                    <a:pt x="636" y="464"/>
                  </a:lnTo>
                  <a:lnTo>
                    <a:pt x="629" y="463"/>
                  </a:lnTo>
                  <a:lnTo>
                    <a:pt x="621" y="462"/>
                  </a:lnTo>
                  <a:lnTo>
                    <a:pt x="614" y="461"/>
                  </a:lnTo>
                  <a:lnTo>
                    <a:pt x="613" y="465"/>
                  </a:lnTo>
                  <a:lnTo>
                    <a:pt x="618" y="469"/>
                  </a:lnTo>
                  <a:lnTo>
                    <a:pt x="626" y="471"/>
                  </a:lnTo>
                  <a:lnTo>
                    <a:pt x="636" y="472"/>
                  </a:lnTo>
                  <a:lnTo>
                    <a:pt x="647" y="473"/>
                  </a:lnTo>
                  <a:lnTo>
                    <a:pt x="657" y="475"/>
                  </a:lnTo>
                  <a:lnTo>
                    <a:pt x="666" y="477"/>
                  </a:lnTo>
                  <a:lnTo>
                    <a:pt x="671" y="481"/>
                  </a:lnTo>
                  <a:lnTo>
                    <a:pt x="667" y="486"/>
                  </a:lnTo>
                  <a:lnTo>
                    <a:pt x="665" y="491"/>
                  </a:lnTo>
                  <a:lnTo>
                    <a:pt x="662" y="496"/>
                  </a:lnTo>
                  <a:lnTo>
                    <a:pt x="659" y="501"/>
                  </a:lnTo>
                  <a:lnTo>
                    <a:pt x="652" y="501"/>
                  </a:lnTo>
                  <a:lnTo>
                    <a:pt x="647" y="500"/>
                  </a:lnTo>
                  <a:lnTo>
                    <a:pt x="641" y="499"/>
                  </a:lnTo>
                  <a:lnTo>
                    <a:pt x="635" y="498"/>
                  </a:lnTo>
                  <a:lnTo>
                    <a:pt x="631" y="495"/>
                  </a:lnTo>
                  <a:lnTo>
                    <a:pt x="625" y="495"/>
                  </a:lnTo>
                  <a:lnTo>
                    <a:pt x="620" y="495"/>
                  </a:lnTo>
                  <a:lnTo>
                    <a:pt x="614" y="498"/>
                  </a:lnTo>
                  <a:lnTo>
                    <a:pt x="619" y="499"/>
                  </a:lnTo>
                  <a:lnTo>
                    <a:pt x="624" y="501"/>
                  </a:lnTo>
                  <a:lnTo>
                    <a:pt x="628" y="502"/>
                  </a:lnTo>
                  <a:lnTo>
                    <a:pt x="633" y="504"/>
                  </a:lnTo>
                  <a:lnTo>
                    <a:pt x="637" y="506"/>
                  </a:lnTo>
                  <a:lnTo>
                    <a:pt x="642" y="508"/>
                  </a:lnTo>
                  <a:lnTo>
                    <a:pt x="647" y="509"/>
                  </a:lnTo>
                  <a:lnTo>
                    <a:pt x="651" y="511"/>
                  </a:lnTo>
                  <a:lnTo>
                    <a:pt x="651" y="514"/>
                  </a:lnTo>
                  <a:lnTo>
                    <a:pt x="651" y="516"/>
                  </a:lnTo>
                  <a:lnTo>
                    <a:pt x="651" y="518"/>
                  </a:lnTo>
                  <a:lnTo>
                    <a:pt x="652" y="521"/>
                  </a:lnTo>
                  <a:lnTo>
                    <a:pt x="651" y="522"/>
                  </a:lnTo>
                  <a:lnTo>
                    <a:pt x="650" y="523"/>
                  </a:lnTo>
                  <a:lnTo>
                    <a:pt x="649" y="525"/>
                  </a:lnTo>
                  <a:lnTo>
                    <a:pt x="648" y="526"/>
                  </a:lnTo>
                  <a:lnTo>
                    <a:pt x="643" y="525"/>
                  </a:lnTo>
                  <a:lnTo>
                    <a:pt x="637" y="525"/>
                  </a:lnTo>
                  <a:lnTo>
                    <a:pt x="633" y="524"/>
                  </a:lnTo>
                  <a:lnTo>
                    <a:pt x="627" y="523"/>
                  </a:lnTo>
                  <a:lnTo>
                    <a:pt x="623" y="522"/>
                  </a:lnTo>
                  <a:lnTo>
                    <a:pt x="617" y="522"/>
                  </a:lnTo>
                  <a:lnTo>
                    <a:pt x="612" y="521"/>
                  </a:lnTo>
                  <a:lnTo>
                    <a:pt x="606" y="521"/>
                  </a:lnTo>
                  <a:lnTo>
                    <a:pt x="608" y="522"/>
                  </a:lnTo>
                  <a:lnTo>
                    <a:pt x="608" y="524"/>
                  </a:lnTo>
                  <a:lnTo>
                    <a:pt x="608" y="525"/>
                  </a:lnTo>
                  <a:lnTo>
                    <a:pt x="609" y="528"/>
                  </a:lnTo>
                  <a:lnTo>
                    <a:pt x="613" y="529"/>
                  </a:lnTo>
                  <a:lnTo>
                    <a:pt x="618" y="529"/>
                  </a:lnTo>
                  <a:lnTo>
                    <a:pt x="621" y="530"/>
                  </a:lnTo>
                  <a:lnTo>
                    <a:pt x="626" y="531"/>
                  </a:lnTo>
                  <a:lnTo>
                    <a:pt x="631" y="532"/>
                  </a:lnTo>
                  <a:lnTo>
                    <a:pt x="635" y="532"/>
                  </a:lnTo>
                  <a:lnTo>
                    <a:pt x="639" y="533"/>
                  </a:lnTo>
                  <a:lnTo>
                    <a:pt x="643" y="534"/>
                  </a:lnTo>
                  <a:lnTo>
                    <a:pt x="642" y="541"/>
                  </a:lnTo>
                  <a:lnTo>
                    <a:pt x="641" y="545"/>
                  </a:lnTo>
                  <a:lnTo>
                    <a:pt x="640" y="547"/>
                  </a:lnTo>
                  <a:lnTo>
                    <a:pt x="637" y="548"/>
                  </a:lnTo>
                  <a:lnTo>
                    <a:pt x="627" y="547"/>
                  </a:lnTo>
                  <a:lnTo>
                    <a:pt x="616" y="546"/>
                  </a:lnTo>
                  <a:lnTo>
                    <a:pt x="605" y="545"/>
                  </a:lnTo>
                  <a:lnTo>
                    <a:pt x="595" y="542"/>
                  </a:lnTo>
                  <a:lnTo>
                    <a:pt x="583" y="541"/>
                  </a:lnTo>
                  <a:lnTo>
                    <a:pt x="573" y="540"/>
                  </a:lnTo>
                  <a:lnTo>
                    <a:pt x="563" y="539"/>
                  </a:lnTo>
                  <a:lnTo>
                    <a:pt x="552" y="538"/>
                  </a:lnTo>
                  <a:lnTo>
                    <a:pt x="552" y="539"/>
                  </a:lnTo>
                  <a:lnTo>
                    <a:pt x="552" y="540"/>
                  </a:lnTo>
                  <a:lnTo>
                    <a:pt x="552" y="542"/>
                  </a:lnTo>
                  <a:lnTo>
                    <a:pt x="552" y="544"/>
                  </a:lnTo>
                  <a:lnTo>
                    <a:pt x="561" y="545"/>
                  </a:lnTo>
                  <a:lnTo>
                    <a:pt x="568" y="546"/>
                  </a:lnTo>
                  <a:lnTo>
                    <a:pt x="575" y="547"/>
                  </a:lnTo>
                  <a:lnTo>
                    <a:pt x="582" y="548"/>
                  </a:lnTo>
                  <a:lnTo>
                    <a:pt x="590" y="549"/>
                  </a:lnTo>
                  <a:lnTo>
                    <a:pt x="599" y="552"/>
                  </a:lnTo>
                  <a:lnTo>
                    <a:pt x="612" y="555"/>
                  </a:lnTo>
                  <a:lnTo>
                    <a:pt x="629" y="559"/>
                  </a:lnTo>
                  <a:lnTo>
                    <a:pt x="628" y="566"/>
                  </a:lnTo>
                  <a:lnTo>
                    <a:pt x="627" y="572"/>
                  </a:lnTo>
                  <a:lnTo>
                    <a:pt x="624" y="581"/>
                  </a:lnTo>
                  <a:lnTo>
                    <a:pt x="618" y="587"/>
                  </a:lnTo>
                  <a:lnTo>
                    <a:pt x="611" y="585"/>
                  </a:lnTo>
                  <a:lnTo>
                    <a:pt x="603" y="582"/>
                  </a:lnTo>
                  <a:lnTo>
                    <a:pt x="593" y="579"/>
                  </a:lnTo>
                  <a:lnTo>
                    <a:pt x="582" y="576"/>
                  </a:lnTo>
                  <a:lnTo>
                    <a:pt x="573" y="575"/>
                  </a:lnTo>
                  <a:lnTo>
                    <a:pt x="564" y="572"/>
                  </a:lnTo>
                  <a:lnTo>
                    <a:pt x="557" y="574"/>
                  </a:lnTo>
                  <a:lnTo>
                    <a:pt x="552" y="575"/>
                  </a:lnTo>
                  <a:lnTo>
                    <a:pt x="555" y="576"/>
                  </a:lnTo>
                  <a:lnTo>
                    <a:pt x="559" y="577"/>
                  </a:lnTo>
                  <a:lnTo>
                    <a:pt x="566" y="579"/>
                  </a:lnTo>
                  <a:lnTo>
                    <a:pt x="574" y="582"/>
                  </a:lnTo>
                  <a:lnTo>
                    <a:pt x="583" y="585"/>
                  </a:lnTo>
                  <a:lnTo>
                    <a:pt x="593" y="587"/>
                  </a:lnTo>
                  <a:lnTo>
                    <a:pt x="602" y="591"/>
                  </a:lnTo>
                  <a:lnTo>
                    <a:pt x="611" y="593"/>
                  </a:lnTo>
                  <a:lnTo>
                    <a:pt x="612" y="597"/>
                  </a:lnTo>
                  <a:lnTo>
                    <a:pt x="612" y="599"/>
                  </a:lnTo>
                  <a:lnTo>
                    <a:pt x="612" y="602"/>
                  </a:lnTo>
                  <a:lnTo>
                    <a:pt x="610" y="608"/>
                  </a:lnTo>
                  <a:lnTo>
                    <a:pt x="597" y="607"/>
                  </a:lnTo>
                  <a:lnTo>
                    <a:pt x="585" y="606"/>
                  </a:lnTo>
                  <a:lnTo>
                    <a:pt x="573" y="604"/>
                  </a:lnTo>
                  <a:lnTo>
                    <a:pt x="561" y="601"/>
                  </a:lnTo>
                  <a:lnTo>
                    <a:pt x="550" y="598"/>
                  </a:lnTo>
                  <a:lnTo>
                    <a:pt x="540" y="595"/>
                  </a:lnTo>
                  <a:lnTo>
                    <a:pt x="528" y="593"/>
                  </a:lnTo>
                  <a:lnTo>
                    <a:pt x="518" y="592"/>
                  </a:lnTo>
                  <a:lnTo>
                    <a:pt x="522" y="595"/>
                  </a:lnTo>
                  <a:lnTo>
                    <a:pt x="529" y="599"/>
                  </a:lnTo>
                  <a:lnTo>
                    <a:pt x="541" y="601"/>
                  </a:lnTo>
                  <a:lnTo>
                    <a:pt x="553" y="605"/>
                  </a:lnTo>
                  <a:lnTo>
                    <a:pt x="567" y="608"/>
                  </a:lnTo>
                  <a:lnTo>
                    <a:pt x="581" y="613"/>
                  </a:lnTo>
                  <a:lnTo>
                    <a:pt x="593" y="617"/>
                  </a:lnTo>
                  <a:lnTo>
                    <a:pt x="603" y="623"/>
                  </a:lnTo>
                  <a:lnTo>
                    <a:pt x="602" y="624"/>
                  </a:lnTo>
                  <a:lnTo>
                    <a:pt x="602" y="627"/>
                  </a:lnTo>
                  <a:lnTo>
                    <a:pt x="601" y="628"/>
                  </a:lnTo>
                  <a:lnTo>
                    <a:pt x="599" y="630"/>
                  </a:lnTo>
                  <a:lnTo>
                    <a:pt x="590" y="630"/>
                  </a:lnTo>
                  <a:lnTo>
                    <a:pt x="585" y="630"/>
                  </a:lnTo>
                  <a:lnTo>
                    <a:pt x="579" y="629"/>
                  </a:lnTo>
                  <a:lnTo>
                    <a:pt x="572" y="628"/>
                  </a:lnTo>
                  <a:lnTo>
                    <a:pt x="573" y="631"/>
                  </a:lnTo>
                  <a:lnTo>
                    <a:pt x="575" y="636"/>
                  </a:lnTo>
                  <a:lnTo>
                    <a:pt x="576" y="639"/>
                  </a:lnTo>
                  <a:lnTo>
                    <a:pt x="578" y="642"/>
                  </a:lnTo>
                  <a:lnTo>
                    <a:pt x="575" y="642"/>
                  </a:lnTo>
                  <a:lnTo>
                    <a:pt x="573" y="642"/>
                  </a:lnTo>
                  <a:lnTo>
                    <a:pt x="572" y="642"/>
                  </a:lnTo>
                  <a:lnTo>
                    <a:pt x="570" y="642"/>
                  </a:lnTo>
                  <a:lnTo>
                    <a:pt x="570" y="642"/>
                  </a:lnTo>
                  <a:lnTo>
                    <a:pt x="570" y="642"/>
                  </a:lnTo>
                  <a:close/>
                </a:path>
              </a:pathLst>
            </a:custGeom>
            <a:solidFill>
              <a:srgbClr val="B2B2B2"/>
            </a:solidFill>
            <a:ln w="9525">
              <a:noFill/>
              <a:round/>
              <a:headEnd/>
              <a:tailEnd/>
            </a:ln>
          </p:spPr>
          <p:txBody>
            <a:bodyPr/>
            <a:lstStyle/>
            <a:p>
              <a:endParaRPr lang="en-US" dirty="0"/>
            </a:p>
          </p:txBody>
        </p:sp>
        <p:sp>
          <p:nvSpPr>
            <p:cNvPr id="30" name="Freeform 54"/>
            <p:cNvSpPr>
              <a:spLocks/>
            </p:cNvSpPr>
            <p:nvPr/>
          </p:nvSpPr>
          <p:spPr bwMode="auto">
            <a:xfrm>
              <a:off x="892" y="2002"/>
              <a:ext cx="20" cy="5"/>
            </a:xfrm>
            <a:custGeom>
              <a:avLst/>
              <a:gdLst/>
              <a:ahLst/>
              <a:cxnLst>
                <a:cxn ang="0">
                  <a:pos x="8" y="10"/>
                </a:cxn>
                <a:cxn ang="0">
                  <a:pos x="6" y="9"/>
                </a:cxn>
                <a:cxn ang="0">
                  <a:pos x="4" y="8"/>
                </a:cxn>
                <a:cxn ang="0">
                  <a:pos x="3" y="8"/>
                </a:cxn>
                <a:cxn ang="0">
                  <a:pos x="0" y="7"/>
                </a:cxn>
                <a:cxn ang="0">
                  <a:pos x="5" y="6"/>
                </a:cxn>
                <a:cxn ang="0">
                  <a:pos x="10" y="5"/>
                </a:cxn>
                <a:cxn ang="0">
                  <a:pos x="13" y="3"/>
                </a:cxn>
                <a:cxn ang="0">
                  <a:pos x="17" y="2"/>
                </a:cxn>
                <a:cxn ang="0">
                  <a:pos x="21" y="2"/>
                </a:cxn>
                <a:cxn ang="0">
                  <a:pos x="26" y="1"/>
                </a:cxn>
                <a:cxn ang="0">
                  <a:pos x="33" y="1"/>
                </a:cxn>
                <a:cxn ang="0">
                  <a:pos x="41" y="0"/>
                </a:cxn>
                <a:cxn ang="0">
                  <a:pos x="41" y="1"/>
                </a:cxn>
                <a:cxn ang="0">
                  <a:pos x="41" y="3"/>
                </a:cxn>
                <a:cxn ang="0">
                  <a:pos x="40" y="5"/>
                </a:cxn>
                <a:cxn ang="0">
                  <a:pos x="40" y="7"/>
                </a:cxn>
                <a:cxn ang="0">
                  <a:pos x="32" y="8"/>
                </a:cxn>
                <a:cxn ang="0">
                  <a:pos x="23" y="8"/>
                </a:cxn>
                <a:cxn ang="0">
                  <a:pos x="15" y="9"/>
                </a:cxn>
                <a:cxn ang="0">
                  <a:pos x="8" y="10"/>
                </a:cxn>
                <a:cxn ang="0">
                  <a:pos x="8" y="10"/>
                </a:cxn>
                <a:cxn ang="0">
                  <a:pos x="8" y="10"/>
                </a:cxn>
              </a:cxnLst>
              <a:rect l="0" t="0" r="r" b="b"/>
              <a:pathLst>
                <a:path w="41" h="10">
                  <a:moveTo>
                    <a:pt x="8" y="10"/>
                  </a:moveTo>
                  <a:lnTo>
                    <a:pt x="6" y="9"/>
                  </a:lnTo>
                  <a:lnTo>
                    <a:pt x="4" y="8"/>
                  </a:lnTo>
                  <a:lnTo>
                    <a:pt x="3" y="8"/>
                  </a:lnTo>
                  <a:lnTo>
                    <a:pt x="0" y="7"/>
                  </a:lnTo>
                  <a:lnTo>
                    <a:pt x="5" y="6"/>
                  </a:lnTo>
                  <a:lnTo>
                    <a:pt x="10" y="5"/>
                  </a:lnTo>
                  <a:lnTo>
                    <a:pt x="13" y="3"/>
                  </a:lnTo>
                  <a:lnTo>
                    <a:pt x="17" y="2"/>
                  </a:lnTo>
                  <a:lnTo>
                    <a:pt x="21" y="2"/>
                  </a:lnTo>
                  <a:lnTo>
                    <a:pt x="26" y="1"/>
                  </a:lnTo>
                  <a:lnTo>
                    <a:pt x="33" y="1"/>
                  </a:lnTo>
                  <a:lnTo>
                    <a:pt x="41" y="0"/>
                  </a:lnTo>
                  <a:lnTo>
                    <a:pt x="41" y="1"/>
                  </a:lnTo>
                  <a:lnTo>
                    <a:pt x="41" y="3"/>
                  </a:lnTo>
                  <a:lnTo>
                    <a:pt x="40" y="5"/>
                  </a:lnTo>
                  <a:lnTo>
                    <a:pt x="40" y="7"/>
                  </a:lnTo>
                  <a:lnTo>
                    <a:pt x="32" y="8"/>
                  </a:lnTo>
                  <a:lnTo>
                    <a:pt x="23" y="8"/>
                  </a:lnTo>
                  <a:lnTo>
                    <a:pt x="15" y="9"/>
                  </a:lnTo>
                  <a:lnTo>
                    <a:pt x="8" y="10"/>
                  </a:lnTo>
                  <a:lnTo>
                    <a:pt x="8" y="10"/>
                  </a:lnTo>
                  <a:lnTo>
                    <a:pt x="8" y="10"/>
                  </a:lnTo>
                  <a:close/>
                </a:path>
              </a:pathLst>
            </a:custGeom>
            <a:solidFill>
              <a:srgbClr val="000000"/>
            </a:solidFill>
            <a:ln w="9525">
              <a:noFill/>
              <a:round/>
              <a:headEnd/>
              <a:tailEnd/>
            </a:ln>
          </p:spPr>
          <p:txBody>
            <a:bodyPr/>
            <a:lstStyle/>
            <a:p>
              <a:endParaRPr lang="en-US" dirty="0"/>
            </a:p>
          </p:txBody>
        </p:sp>
        <p:sp>
          <p:nvSpPr>
            <p:cNvPr id="31" name="Freeform 55"/>
            <p:cNvSpPr>
              <a:spLocks/>
            </p:cNvSpPr>
            <p:nvPr/>
          </p:nvSpPr>
          <p:spPr bwMode="auto">
            <a:xfrm>
              <a:off x="663" y="1996"/>
              <a:ext cx="7" cy="5"/>
            </a:xfrm>
            <a:custGeom>
              <a:avLst/>
              <a:gdLst/>
              <a:ahLst/>
              <a:cxnLst>
                <a:cxn ang="0">
                  <a:pos x="1" y="10"/>
                </a:cxn>
                <a:cxn ang="0">
                  <a:pos x="1" y="7"/>
                </a:cxn>
                <a:cxn ang="0">
                  <a:pos x="1" y="6"/>
                </a:cxn>
                <a:cxn ang="0">
                  <a:pos x="0" y="4"/>
                </a:cxn>
                <a:cxn ang="0">
                  <a:pos x="0" y="3"/>
                </a:cxn>
                <a:cxn ang="0">
                  <a:pos x="1" y="2"/>
                </a:cxn>
                <a:cxn ang="0">
                  <a:pos x="3" y="2"/>
                </a:cxn>
                <a:cxn ang="0">
                  <a:pos x="3" y="0"/>
                </a:cxn>
                <a:cxn ang="0">
                  <a:pos x="4" y="0"/>
                </a:cxn>
                <a:cxn ang="0">
                  <a:pos x="6" y="2"/>
                </a:cxn>
                <a:cxn ang="0">
                  <a:pos x="8" y="3"/>
                </a:cxn>
                <a:cxn ang="0">
                  <a:pos x="12" y="5"/>
                </a:cxn>
                <a:cxn ang="0">
                  <a:pos x="14" y="6"/>
                </a:cxn>
                <a:cxn ang="0">
                  <a:pos x="12" y="8"/>
                </a:cxn>
                <a:cxn ang="0">
                  <a:pos x="8" y="10"/>
                </a:cxn>
                <a:cxn ang="0">
                  <a:pos x="5" y="10"/>
                </a:cxn>
                <a:cxn ang="0">
                  <a:pos x="1" y="10"/>
                </a:cxn>
                <a:cxn ang="0">
                  <a:pos x="1" y="10"/>
                </a:cxn>
                <a:cxn ang="0">
                  <a:pos x="1" y="10"/>
                </a:cxn>
              </a:cxnLst>
              <a:rect l="0" t="0" r="r" b="b"/>
              <a:pathLst>
                <a:path w="14" h="10">
                  <a:moveTo>
                    <a:pt x="1" y="10"/>
                  </a:moveTo>
                  <a:lnTo>
                    <a:pt x="1" y="7"/>
                  </a:lnTo>
                  <a:lnTo>
                    <a:pt x="1" y="6"/>
                  </a:lnTo>
                  <a:lnTo>
                    <a:pt x="0" y="4"/>
                  </a:lnTo>
                  <a:lnTo>
                    <a:pt x="0" y="3"/>
                  </a:lnTo>
                  <a:lnTo>
                    <a:pt x="1" y="2"/>
                  </a:lnTo>
                  <a:lnTo>
                    <a:pt x="3" y="2"/>
                  </a:lnTo>
                  <a:lnTo>
                    <a:pt x="3" y="0"/>
                  </a:lnTo>
                  <a:lnTo>
                    <a:pt x="4" y="0"/>
                  </a:lnTo>
                  <a:lnTo>
                    <a:pt x="6" y="2"/>
                  </a:lnTo>
                  <a:lnTo>
                    <a:pt x="8" y="3"/>
                  </a:lnTo>
                  <a:lnTo>
                    <a:pt x="12" y="5"/>
                  </a:lnTo>
                  <a:lnTo>
                    <a:pt x="14" y="6"/>
                  </a:lnTo>
                  <a:lnTo>
                    <a:pt x="12" y="8"/>
                  </a:lnTo>
                  <a:lnTo>
                    <a:pt x="8" y="10"/>
                  </a:lnTo>
                  <a:lnTo>
                    <a:pt x="5" y="10"/>
                  </a:lnTo>
                  <a:lnTo>
                    <a:pt x="1" y="10"/>
                  </a:lnTo>
                  <a:lnTo>
                    <a:pt x="1" y="10"/>
                  </a:lnTo>
                  <a:lnTo>
                    <a:pt x="1" y="10"/>
                  </a:lnTo>
                  <a:close/>
                </a:path>
              </a:pathLst>
            </a:custGeom>
            <a:solidFill>
              <a:srgbClr val="000000"/>
            </a:solidFill>
            <a:ln w="9525">
              <a:noFill/>
              <a:round/>
              <a:headEnd/>
              <a:tailEnd/>
            </a:ln>
          </p:spPr>
          <p:txBody>
            <a:bodyPr/>
            <a:lstStyle/>
            <a:p>
              <a:endParaRPr lang="en-US" dirty="0"/>
            </a:p>
          </p:txBody>
        </p:sp>
        <p:sp>
          <p:nvSpPr>
            <p:cNvPr id="32" name="Freeform 56"/>
            <p:cNvSpPr>
              <a:spLocks/>
            </p:cNvSpPr>
            <p:nvPr/>
          </p:nvSpPr>
          <p:spPr bwMode="auto">
            <a:xfrm>
              <a:off x="855" y="1984"/>
              <a:ext cx="9" cy="4"/>
            </a:xfrm>
            <a:custGeom>
              <a:avLst/>
              <a:gdLst/>
              <a:ahLst/>
              <a:cxnLst>
                <a:cxn ang="0">
                  <a:pos x="4" y="9"/>
                </a:cxn>
                <a:cxn ang="0">
                  <a:pos x="3" y="8"/>
                </a:cxn>
                <a:cxn ang="0">
                  <a:pos x="2" y="7"/>
                </a:cxn>
                <a:cxn ang="0">
                  <a:pos x="1" y="7"/>
                </a:cxn>
                <a:cxn ang="0">
                  <a:pos x="0" y="6"/>
                </a:cxn>
                <a:cxn ang="0">
                  <a:pos x="1" y="5"/>
                </a:cxn>
                <a:cxn ang="0">
                  <a:pos x="3" y="4"/>
                </a:cxn>
                <a:cxn ang="0">
                  <a:pos x="8" y="2"/>
                </a:cxn>
                <a:cxn ang="0">
                  <a:pos x="16" y="0"/>
                </a:cxn>
                <a:cxn ang="0">
                  <a:pos x="15" y="1"/>
                </a:cxn>
                <a:cxn ang="0">
                  <a:pos x="15" y="4"/>
                </a:cxn>
                <a:cxn ang="0">
                  <a:pos x="15" y="5"/>
                </a:cxn>
                <a:cxn ang="0">
                  <a:pos x="14" y="7"/>
                </a:cxn>
                <a:cxn ang="0">
                  <a:pos x="11" y="7"/>
                </a:cxn>
                <a:cxn ang="0">
                  <a:pos x="9" y="8"/>
                </a:cxn>
                <a:cxn ang="0">
                  <a:pos x="7" y="8"/>
                </a:cxn>
                <a:cxn ang="0">
                  <a:pos x="4" y="9"/>
                </a:cxn>
                <a:cxn ang="0">
                  <a:pos x="4" y="9"/>
                </a:cxn>
                <a:cxn ang="0">
                  <a:pos x="4" y="9"/>
                </a:cxn>
              </a:cxnLst>
              <a:rect l="0" t="0" r="r" b="b"/>
              <a:pathLst>
                <a:path w="16" h="9">
                  <a:moveTo>
                    <a:pt x="4" y="9"/>
                  </a:moveTo>
                  <a:lnTo>
                    <a:pt x="3" y="8"/>
                  </a:lnTo>
                  <a:lnTo>
                    <a:pt x="2" y="7"/>
                  </a:lnTo>
                  <a:lnTo>
                    <a:pt x="1" y="7"/>
                  </a:lnTo>
                  <a:lnTo>
                    <a:pt x="0" y="6"/>
                  </a:lnTo>
                  <a:lnTo>
                    <a:pt x="1" y="5"/>
                  </a:lnTo>
                  <a:lnTo>
                    <a:pt x="3" y="4"/>
                  </a:lnTo>
                  <a:lnTo>
                    <a:pt x="8" y="2"/>
                  </a:lnTo>
                  <a:lnTo>
                    <a:pt x="16" y="0"/>
                  </a:lnTo>
                  <a:lnTo>
                    <a:pt x="15" y="1"/>
                  </a:lnTo>
                  <a:lnTo>
                    <a:pt x="15" y="4"/>
                  </a:lnTo>
                  <a:lnTo>
                    <a:pt x="15" y="5"/>
                  </a:lnTo>
                  <a:lnTo>
                    <a:pt x="14" y="7"/>
                  </a:lnTo>
                  <a:lnTo>
                    <a:pt x="11" y="7"/>
                  </a:lnTo>
                  <a:lnTo>
                    <a:pt x="9" y="8"/>
                  </a:lnTo>
                  <a:lnTo>
                    <a:pt x="7" y="8"/>
                  </a:lnTo>
                  <a:lnTo>
                    <a:pt x="4" y="9"/>
                  </a:lnTo>
                  <a:lnTo>
                    <a:pt x="4" y="9"/>
                  </a:lnTo>
                  <a:lnTo>
                    <a:pt x="4" y="9"/>
                  </a:lnTo>
                  <a:close/>
                </a:path>
              </a:pathLst>
            </a:custGeom>
            <a:solidFill>
              <a:srgbClr val="000000"/>
            </a:solidFill>
            <a:ln w="9525">
              <a:noFill/>
              <a:round/>
              <a:headEnd/>
              <a:tailEnd/>
            </a:ln>
          </p:spPr>
          <p:txBody>
            <a:bodyPr/>
            <a:lstStyle/>
            <a:p>
              <a:endParaRPr lang="en-US" dirty="0"/>
            </a:p>
          </p:txBody>
        </p:sp>
        <p:sp>
          <p:nvSpPr>
            <p:cNvPr id="33" name="Freeform 57"/>
            <p:cNvSpPr>
              <a:spLocks/>
            </p:cNvSpPr>
            <p:nvPr/>
          </p:nvSpPr>
          <p:spPr bwMode="auto">
            <a:xfrm>
              <a:off x="1292" y="1978"/>
              <a:ext cx="20" cy="9"/>
            </a:xfrm>
            <a:custGeom>
              <a:avLst/>
              <a:gdLst/>
              <a:ahLst/>
              <a:cxnLst>
                <a:cxn ang="0">
                  <a:pos x="29" y="17"/>
                </a:cxn>
                <a:cxn ang="0">
                  <a:pos x="17" y="14"/>
                </a:cxn>
                <a:cxn ang="0">
                  <a:pos x="9" y="10"/>
                </a:cxn>
                <a:cxn ang="0">
                  <a:pos x="3" y="5"/>
                </a:cxn>
                <a:cxn ang="0">
                  <a:pos x="0" y="0"/>
                </a:cxn>
                <a:cxn ang="0">
                  <a:pos x="13" y="3"/>
                </a:cxn>
                <a:cxn ang="0">
                  <a:pos x="22" y="5"/>
                </a:cxn>
                <a:cxn ang="0">
                  <a:pos x="28" y="8"/>
                </a:cxn>
                <a:cxn ang="0">
                  <a:pos x="32" y="9"/>
                </a:cxn>
                <a:cxn ang="0">
                  <a:pos x="36" y="10"/>
                </a:cxn>
                <a:cxn ang="0">
                  <a:pos x="37" y="11"/>
                </a:cxn>
                <a:cxn ang="0">
                  <a:pos x="38" y="12"/>
                </a:cxn>
                <a:cxn ang="0">
                  <a:pos x="39" y="14"/>
                </a:cxn>
                <a:cxn ang="0">
                  <a:pos x="38" y="16"/>
                </a:cxn>
                <a:cxn ang="0">
                  <a:pos x="36" y="17"/>
                </a:cxn>
                <a:cxn ang="0">
                  <a:pos x="33" y="17"/>
                </a:cxn>
                <a:cxn ang="0">
                  <a:pos x="29" y="17"/>
                </a:cxn>
                <a:cxn ang="0">
                  <a:pos x="29" y="17"/>
                </a:cxn>
                <a:cxn ang="0">
                  <a:pos x="29" y="17"/>
                </a:cxn>
              </a:cxnLst>
              <a:rect l="0" t="0" r="r" b="b"/>
              <a:pathLst>
                <a:path w="39" h="17">
                  <a:moveTo>
                    <a:pt x="29" y="17"/>
                  </a:moveTo>
                  <a:lnTo>
                    <a:pt x="17" y="14"/>
                  </a:lnTo>
                  <a:lnTo>
                    <a:pt x="9" y="10"/>
                  </a:lnTo>
                  <a:lnTo>
                    <a:pt x="3" y="5"/>
                  </a:lnTo>
                  <a:lnTo>
                    <a:pt x="0" y="0"/>
                  </a:lnTo>
                  <a:lnTo>
                    <a:pt x="13" y="3"/>
                  </a:lnTo>
                  <a:lnTo>
                    <a:pt x="22" y="5"/>
                  </a:lnTo>
                  <a:lnTo>
                    <a:pt x="28" y="8"/>
                  </a:lnTo>
                  <a:lnTo>
                    <a:pt x="32" y="9"/>
                  </a:lnTo>
                  <a:lnTo>
                    <a:pt x="36" y="10"/>
                  </a:lnTo>
                  <a:lnTo>
                    <a:pt x="37" y="11"/>
                  </a:lnTo>
                  <a:lnTo>
                    <a:pt x="38" y="12"/>
                  </a:lnTo>
                  <a:lnTo>
                    <a:pt x="39" y="14"/>
                  </a:lnTo>
                  <a:lnTo>
                    <a:pt x="38" y="16"/>
                  </a:lnTo>
                  <a:lnTo>
                    <a:pt x="36" y="17"/>
                  </a:lnTo>
                  <a:lnTo>
                    <a:pt x="33" y="17"/>
                  </a:lnTo>
                  <a:lnTo>
                    <a:pt x="29" y="17"/>
                  </a:lnTo>
                  <a:lnTo>
                    <a:pt x="29" y="17"/>
                  </a:lnTo>
                  <a:lnTo>
                    <a:pt x="29" y="17"/>
                  </a:lnTo>
                  <a:close/>
                </a:path>
              </a:pathLst>
            </a:custGeom>
            <a:solidFill>
              <a:srgbClr val="000000"/>
            </a:solidFill>
            <a:ln w="9525">
              <a:noFill/>
              <a:round/>
              <a:headEnd/>
              <a:tailEnd/>
            </a:ln>
          </p:spPr>
          <p:txBody>
            <a:bodyPr/>
            <a:lstStyle/>
            <a:p>
              <a:endParaRPr lang="en-US" dirty="0"/>
            </a:p>
          </p:txBody>
        </p:sp>
        <p:sp>
          <p:nvSpPr>
            <p:cNvPr id="34" name="Freeform 58"/>
            <p:cNvSpPr>
              <a:spLocks/>
            </p:cNvSpPr>
            <p:nvPr/>
          </p:nvSpPr>
          <p:spPr bwMode="auto">
            <a:xfrm>
              <a:off x="885" y="1981"/>
              <a:ext cx="22" cy="5"/>
            </a:xfrm>
            <a:custGeom>
              <a:avLst/>
              <a:gdLst/>
              <a:ahLst/>
              <a:cxnLst>
                <a:cxn ang="0">
                  <a:pos x="4" y="11"/>
                </a:cxn>
                <a:cxn ang="0">
                  <a:pos x="3" y="10"/>
                </a:cxn>
                <a:cxn ang="0">
                  <a:pos x="2" y="10"/>
                </a:cxn>
                <a:cxn ang="0">
                  <a:pos x="1" y="8"/>
                </a:cxn>
                <a:cxn ang="0">
                  <a:pos x="0" y="8"/>
                </a:cxn>
                <a:cxn ang="0">
                  <a:pos x="5" y="7"/>
                </a:cxn>
                <a:cxn ang="0">
                  <a:pos x="11" y="6"/>
                </a:cxn>
                <a:cxn ang="0">
                  <a:pos x="17" y="5"/>
                </a:cxn>
                <a:cxn ang="0">
                  <a:pos x="23" y="4"/>
                </a:cxn>
                <a:cxn ang="0">
                  <a:pos x="27" y="3"/>
                </a:cxn>
                <a:cxn ang="0">
                  <a:pos x="33" y="3"/>
                </a:cxn>
                <a:cxn ang="0">
                  <a:pos x="39" y="1"/>
                </a:cxn>
                <a:cxn ang="0">
                  <a:pos x="45" y="0"/>
                </a:cxn>
                <a:cxn ang="0">
                  <a:pos x="42" y="5"/>
                </a:cxn>
                <a:cxn ang="0">
                  <a:pos x="38" y="7"/>
                </a:cxn>
                <a:cxn ang="0">
                  <a:pos x="32" y="10"/>
                </a:cxn>
                <a:cxn ang="0">
                  <a:pos x="26" y="11"/>
                </a:cxn>
                <a:cxn ang="0">
                  <a:pos x="20" y="11"/>
                </a:cxn>
                <a:cxn ang="0">
                  <a:pos x="13" y="11"/>
                </a:cxn>
                <a:cxn ang="0">
                  <a:pos x="9" y="11"/>
                </a:cxn>
                <a:cxn ang="0">
                  <a:pos x="4" y="11"/>
                </a:cxn>
                <a:cxn ang="0">
                  <a:pos x="4" y="11"/>
                </a:cxn>
                <a:cxn ang="0">
                  <a:pos x="4" y="11"/>
                </a:cxn>
              </a:cxnLst>
              <a:rect l="0" t="0" r="r" b="b"/>
              <a:pathLst>
                <a:path w="45" h="11">
                  <a:moveTo>
                    <a:pt x="4" y="11"/>
                  </a:moveTo>
                  <a:lnTo>
                    <a:pt x="3" y="10"/>
                  </a:lnTo>
                  <a:lnTo>
                    <a:pt x="2" y="10"/>
                  </a:lnTo>
                  <a:lnTo>
                    <a:pt x="1" y="8"/>
                  </a:lnTo>
                  <a:lnTo>
                    <a:pt x="0" y="8"/>
                  </a:lnTo>
                  <a:lnTo>
                    <a:pt x="5" y="7"/>
                  </a:lnTo>
                  <a:lnTo>
                    <a:pt x="11" y="6"/>
                  </a:lnTo>
                  <a:lnTo>
                    <a:pt x="17" y="5"/>
                  </a:lnTo>
                  <a:lnTo>
                    <a:pt x="23" y="4"/>
                  </a:lnTo>
                  <a:lnTo>
                    <a:pt x="27" y="3"/>
                  </a:lnTo>
                  <a:lnTo>
                    <a:pt x="33" y="3"/>
                  </a:lnTo>
                  <a:lnTo>
                    <a:pt x="39" y="1"/>
                  </a:lnTo>
                  <a:lnTo>
                    <a:pt x="45" y="0"/>
                  </a:lnTo>
                  <a:lnTo>
                    <a:pt x="42" y="5"/>
                  </a:lnTo>
                  <a:lnTo>
                    <a:pt x="38" y="7"/>
                  </a:lnTo>
                  <a:lnTo>
                    <a:pt x="32" y="10"/>
                  </a:lnTo>
                  <a:lnTo>
                    <a:pt x="26" y="11"/>
                  </a:lnTo>
                  <a:lnTo>
                    <a:pt x="20" y="11"/>
                  </a:lnTo>
                  <a:lnTo>
                    <a:pt x="13" y="11"/>
                  </a:lnTo>
                  <a:lnTo>
                    <a:pt x="9" y="11"/>
                  </a:lnTo>
                  <a:lnTo>
                    <a:pt x="4" y="11"/>
                  </a:lnTo>
                  <a:lnTo>
                    <a:pt x="4" y="11"/>
                  </a:lnTo>
                  <a:lnTo>
                    <a:pt x="4" y="11"/>
                  </a:lnTo>
                  <a:close/>
                </a:path>
              </a:pathLst>
            </a:custGeom>
            <a:solidFill>
              <a:srgbClr val="000000"/>
            </a:solidFill>
            <a:ln w="9525">
              <a:noFill/>
              <a:round/>
              <a:headEnd/>
              <a:tailEnd/>
            </a:ln>
          </p:spPr>
          <p:txBody>
            <a:bodyPr/>
            <a:lstStyle/>
            <a:p>
              <a:endParaRPr lang="en-US" dirty="0"/>
            </a:p>
          </p:txBody>
        </p:sp>
        <p:sp>
          <p:nvSpPr>
            <p:cNvPr id="35" name="Freeform 59"/>
            <p:cNvSpPr>
              <a:spLocks/>
            </p:cNvSpPr>
            <p:nvPr/>
          </p:nvSpPr>
          <p:spPr bwMode="auto">
            <a:xfrm>
              <a:off x="1310" y="1954"/>
              <a:ext cx="22" cy="9"/>
            </a:xfrm>
            <a:custGeom>
              <a:avLst/>
              <a:gdLst/>
              <a:ahLst/>
              <a:cxnLst>
                <a:cxn ang="0">
                  <a:pos x="28" y="19"/>
                </a:cxn>
                <a:cxn ang="0">
                  <a:pos x="21" y="16"/>
                </a:cxn>
                <a:cxn ang="0">
                  <a:pos x="14" y="13"/>
                </a:cxn>
                <a:cxn ang="0">
                  <a:pos x="7" y="11"/>
                </a:cxn>
                <a:cxn ang="0">
                  <a:pos x="0" y="8"/>
                </a:cxn>
                <a:cxn ang="0">
                  <a:pos x="0" y="6"/>
                </a:cxn>
                <a:cxn ang="0">
                  <a:pos x="0" y="4"/>
                </a:cxn>
                <a:cxn ang="0">
                  <a:pos x="0" y="3"/>
                </a:cxn>
                <a:cxn ang="0">
                  <a:pos x="0" y="0"/>
                </a:cxn>
                <a:cxn ang="0">
                  <a:pos x="4" y="1"/>
                </a:cxn>
                <a:cxn ang="0">
                  <a:pos x="9" y="3"/>
                </a:cxn>
                <a:cxn ang="0">
                  <a:pos x="15" y="4"/>
                </a:cxn>
                <a:cxn ang="0">
                  <a:pos x="22" y="6"/>
                </a:cxn>
                <a:cxn ang="0">
                  <a:pos x="29" y="8"/>
                </a:cxn>
                <a:cxn ang="0">
                  <a:pos x="35" y="11"/>
                </a:cxn>
                <a:cxn ang="0">
                  <a:pos x="41" y="14"/>
                </a:cxn>
                <a:cxn ang="0">
                  <a:pos x="44" y="19"/>
                </a:cxn>
                <a:cxn ang="0">
                  <a:pos x="40" y="19"/>
                </a:cxn>
                <a:cxn ang="0">
                  <a:pos x="36" y="19"/>
                </a:cxn>
                <a:cxn ang="0">
                  <a:pos x="33" y="19"/>
                </a:cxn>
                <a:cxn ang="0">
                  <a:pos x="28" y="19"/>
                </a:cxn>
                <a:cxn ang="0">
                  <a:pos x="28" y="19"/>
                </a:cxn>
                <a:cxn ang="0">
                  <a:pos x="28" y="19"/>
                </a:cxn>
              </a:cxnLst>
              <a:rect l="0" t="0" r="r" b="b"/>
              <a:pathLst>
                <a:path w="44" h="19">
                  <a:moveTo>
                    <a:pt x="28" y="19"/>
                  </a:moveTo>
                  <a:lnTo>
                    <a:pt x="21" y="16"/>
                  </a:lnTo>
                  <a:lnTo>
                    <a:pt x="14" y="13"/>
                  </a:lnTo>
                  <a:lnTo>
                    <a:pt x="7" y="11"/>
                  </a:lnTo>
                  <a:lnTo>
                    <a:pt x="0" y="8"/>
                  </a:lnTo>
                  <a:lnTo>
                    <a:pt x="0" y="6"/>
                  </a:lnTo>
                  <a:lnTo>
                    <a:pt x="0" y="4"/>
                  </a:lnTo>
                  <a:lnTo>
                    <a:pt x="0" y="3"/>
                  </a:lnTo>
                  <a:lnTo>
                    <a:pt x="0" y="0"/>
                  </a:lnTo>
                  <a:lnTo>
                    <a:pt x="4" y="1"/>
                  </a:lnTo>
                  <a:lnTo>
                    <a:pt x="9" y="3"/>
                  </a:lnTo>
                  <a:lnTo>
                    <a:pt x="15" y="4"/>
                  </a:lnTo>
                  <a:lnTo>
                    <a:pt x="22" y="6"/>
                  </a:lnTo>
                  <a:lnTo>
                    <a:pt x="29" y="8"/>
                  </a:lnTo>
                  <a:lnTo>
                    <a:pt x="35" y="11"/>
                  </a:lnTo>
                  <a:lnTo>
                    <a:pt x="41" y="14"/>
                  </a:lnTo>
                  <a:lnTo>
                    <a:pt x="44" y="19"/>
                  </a:lnTo>
                  <a:lnTo>
                    <a:pt x="40" y="19"/>
                  </a:lnTo>
                  <a:lnTo>
                    <a:pt x="36" y="19"/>
                  </a:lnTo>
                  <a:lnTo>
                    <a:pt x="33" y="19"/>
                  </a:lnTo>
                  <a:lnTo>
                    <a:pt x="28" y="19"/>
                  </a:lnTo>
                  <a:lnTo>
                    <a:pt x="28" y="19"/>
                  </a:lnTo>
                  <a:lnTo>
                    <a:pt x="28" y="19"/>
                  </a:lnTo>
                  <a:close/>
                </a:path>
              </a:pathLst>
            </a:custGeom>
            <a:solidFill>
              <a:srgbClr val="000000"/>
            </a:solidFill>
            <a:ln w="9525">
              <a:noFill/>
              <a:round/>
              <a:headEnd/>
              <a:tailEnd/>
            </a:ln>
          </p:spPr>
          <p:txBody>
            <a:bodyPr/>
            <a:lstStyle/>
            <a:p>
              <a:endParaRPr lang="en-US" dirty="0"/>
            </a:p>
          </p:txBody>
        </p:sp>
        <p:sp>
          <p:nvSpPr>
            <p:cNvPr id="36" name="Freeform 60"/>
            <p:cNvSpPr>
              <a:spLocks/>
            </p:cNvSpPr>
            <p:nvPr/>
          </p:nvSpPr>
          <p:spPr bwMode="auto">
            <a:xfrm>
              <a:off x="893" y="1947"/>
              <a:ext cx="17" cy="3"/>
            </a:xfrm>
            <a:custGeom>
              <a:avLst/>
              <a:gdLst/>
              <a:ahLst/>
              <a:cxnLst>
                <a:cxn ang="0">
                  <a:pos x="11" y="7"/>
                </a:cxn>
                <a:cxn ang="0">
                  <a:pos x="8" y="6"/>
                </a:cxn>
                <a:cxn ang="0">
                  <a:pos x="5" y="5"/>
                </a:cxn>
                <a:cxn ang="0">
                  <a:pos x="2" y="5"/>
                </a:cxn>
                <a:cxn ang="0">
                  <a:pos x="0" y="4"/>
                </a:cxn>
                <a:cxn ang="0">
                  <a:pos x="4" y="4"/>
                </a:cxn>
                <a:cxn ang="0">
                  <a:pos x="9" y="3"/>
                </a:cxn>
                <a:cxn ang="0">
                  <a:pos x="12" y="3"/>
                </a:cxn>
                <a:cxn ang="0">
                  <a:pos x="17" y="1"/>
                </a:cxn>
                <a:cxn ang="0">
                  <a:pos x="22" y="1"/>
                </a:cxn>
                <a:cxn ang="0">
                  <a:pos x="26" y="1"/>
                </a:cxn>
                <a:cxn ang="0">
                  <a:pos x="30" y="0"/>
                </a:cxn>
                <a:cxn ang="0">
                  <a:pos x="34" y="0"/>
                </a:cxn>
                <a:cxn ang="0">
                  <a:pos x="33" y="1"/>
                </a:cxn>
                <a:cxn ang="0">
                  <a:pos x="33" y="4"/>
                </a:cxn>
                <a:cxn ang="0">
                  <a:pos x="33" y="5"/>
                </a:cxn>
                <a:cxn ang="0">
                  <a:pos x="32" y="7"/>
                </a:cxn>
                <a:cxn ang="0">
                  <a:pos x="27" y="7"/>
                </a:cxn>
                <a:cxn ang="0">
                  <a:pos x="22" y="7"/>
                </a:cxn>
                <a:cxn ang="0">
                  <a:pos x="17" y="7"/>
                </a:cxn>
                <a:cxn ang="0">
                  <a:pos x="11" y="7"/>
                </a:cxn>
                <a:cxn ang="0">
                  <a:pos x="11" y="7"/>
                </a:cxn>
                <a:cxn ang="0">
                  <a:pos x="11" y="7"/>
                </a:cxn>
              </a:cxnLst>
              <a:rect l="0" t="0" r="r" b="b"/>
              <a:pathLst>
                <a:path w="34" h="7">
                  <a:moveTo>
                    <a:pt x="11" y="7"/>
                  </a:moveTo>
                  <a:lnTo>
                    <a:pt x="8" y="6"/>
                  </a:lnTo>
                  <a:lnTo>
                    <a:pt x="5" y="5"/>
                  </a:lnTo>
                  <a:lnTo>
                    <a:pt x="2" y="5"/>
                  </a:lnTo>
                  <a:lnTo>
                    <a:pt x="0" y="4"/>
                  </a:lnTo>
                  <a:lnTo>
                    <a:pt x="4" y="4"/>
                  </a:lnTo>
                  <a:lnTo>
                    <a:pt x="9" y="3"/>
                  </a:lnTo>
                  <a:lnTo>
                    <a:pt x="12" y="3"/>
                  </a:lnTo>
                  <a:lnTo>
                    <a:pt x="17" y="1"/>
                  </a:lnTo>
                  <a:lnTo>
                    <a:pt x="22" y="1"/>
                  </a:lnTo>
                  <a:lnTo>
                    <a:pt x="26" y="1"/>
                  </a:lnTo>
                  <a:lnTo>
                    <a:pt x="30" y="0"/>
                  </a:lnTo>
                  <a:lnTo>
                    <a:pt x="34" y="0"/>
                  </a:lnTo>
                  <a:lnTo>
                    <a:pt x="33" y="1"/>
                  </a:lnTo>
                  <a:lnTo>
                    <a:pt x="33" y="4"/>
                  </a:lnTo>
                  <a:lnTo>
                    <a:pt x="33" y="5"/>
                  </a:lnTo>
                  <a:lnTo>
                    <a:pt x="32" y="7"/>
                  </a:lnTo>
                  <a:lnTo>
                    <a:pt x="27" y="7"/>
                  </a:lnTo>
                  <a:lnTo>
                    <a:pt x="22" y="7"/>
                  </a:lnTo>
                  <a:lnTo>
                    <a:pt x="17" y="7"/>
                  </a:lnTo>
                  <a:lnTo>
                    <a:pt x="11" y="7"/>
                  </a:lnTo>
                  <a:lnTo>
                    <a:pt x="11" y="7"/>
                  </a:lnTo>
                  <a:lnTo>
                    <a:pt x="11" y="7"/>
                  </a:lnTo>
                  <a:close/>
                </a:path>
              </a:pathLst>
            </a:custGeom>
            <a:solidFill>
              <a:srgbClr val="000000"/>
            </a:solidFill>
            <a:ln w="9525">
              <a:noFill/>
              <a:round/>
              <a:headEnd/>
              <a:tailEnd/>
            </a:ln>
          </p:spPr>
          <p:txBody>
            <a:bodyPr/>
            <a:lstStyle/>
            <a:p>
              <a:endParaRPr lang="en-US" dirty="0"/>
            </a:p>
          </p:txBody>
        </p:sp>
        <p:sp>
          <p:nvSpPr>
            <p:cNvPr id="37" name="Freeform 61"/>
            <p:cNvSpPr>
              <a:spLocks/>
            </p:cNvSpPr>
            <p:nvPr/>
          </p:nvSpPr>
          <p:spPr bwMode="auto">
            <a:xfrm>
              <a:off x="1158" y="1939"/>
              <a:ext cx="19" cy="6"/>
            </a:xfrm>
            <a:custGeom>
              <a:avLst/>
              <a:gdLst/>
              <a:ahLst/>
              <a:cxnLst>
                <a:cxn ang="0">
                  <a:pos x="32" y="12"/>
                </a:cxn>
                <a:cxn ang="0">
                  <a:pos x="14" y="7"/>
                </a:cxn>
                <a:cxn ang="0">
                  <a:pos x="5" y="4"/>
                </a:cxn>
                <a:cxn ang="0">
                  <a:pos x="2" y="2"/>
                </a:cxn>
                <a:cxn ang="0">
                  <a:pos x="0" y="0"/>
                </a:cxn>
                <a:cxn ang="0">
                  <a:pos x="5" y="0"/>
                </a:cxn>
                <a:cxn ang="0">
                  <a:pos x="10" y="1"/>
                </a:cxn>
                <a:cxn ang="0">
                  <a:pos x="14" y="1"/>
                </a:cxn>
                <a:cxn ang="0">
                  <a:pos x="20" y="2"/>
                </a:cxn>
                <a:cxn ang="0">
                  <a:pos x="25" y="2"/>
                </a:cxn>
                <a:cxn ang="0">
                  <a:pos x="29" y="4"/>
                </a:cxn>
                <a:cxn ang="0">
                  <a:pos x="35" y="4"/>
                </a:cxn>
                <a:cxn ang="0">
                  <a:pos x="40" y="5"/>
                </a:cxn>
                <a:cxn ang="0">
                  <a:pos x="40" y="7"/>
                </a:cxn>
                <a:cxn ang="0">
                  <a:pos x="40" y="8"/>
                </a:cxn>
                <a:cxn ang="0">
                  <a:pos x="40" y="11"/>
                </a:cxn>
                <a:cxn ang="0">
                  <a:pos x="40" y="13"/>
                </a:cxn>
                <a:cxn ang="0">
                  <a:pos x="37" y="12"/>
                </a:cxn>
                <a:cxn ang="0">
                  <a:pos x="35" y="12"/>
                </a:cxn>
                <a:cxn ang="0">
                  <a:pos x="34" y="12"/>
                </a:cxn>
                <a:cxn ang="0">
                  <a:pos x="32" y="12"/>
                </a:cxn>
                <a:cxn ang="0">
                  <a:pos x="32" y="12"/>
                </a:cxn>
                <a:cxn ang="0">
                  <a:pos x="32" y="12"/>
                </a:cxn>
              </a:cxnLst>
              <a:rect l="0" t="0" r="r" b="b"/>
              <a:pathLst>
                <a:path w="40" h="13">
                  <a:moveTo>
                    <a:pt x="32" y="12"/>
                  </a:moveTo>
                  <a:lnTo>
                    <a:pt x="14" y="7"/>
                  </a:lnTo>
                  <a:lnTo>
                    <a:pt x="5" y="4"/>
                  </a:lnTo>
                  <a:lnTo>
                    <a:pt x="2" y="2"/>
                  </a:lnTo>
                  <a:lnTo>
                    <a:pt x="0" y="0"/>
                  </a:lnTo>
                  <a:lnTo>
                    <a:pt x="5" y="0"/>
                  </a:lnTo>
                  <a:lnTo>
                    <a:pt x="10" y="1"/>
                  </a:lnTo>
                  <a:lnTo>
                    <a:pt x="14" y="1"/>
                  </a:lnTo>
                  <a:lnTo>
                    <a:pt x="20" y="2"/>
                  </a:lnTo>
                  <a:lnTo>
                    <a:pt x="25" y="2"/>
                  </a:lnTo>
                  <a:lnTo>
                    <a:pt x="29" y="4"/>
                  </a:lnTo>
                  <a:lnTo>
                    <a:pt x="35" y="4"/>
                  </a:lnTo>
                  <a:lnTo>
                    <a:pt x="40" y="5"/>
                  </a:lnTo>
                  <a:lnTo>
                    <a:pt x="40" y="7"/>
                  </a:lnTo>
                  <a:lnTo>
                    <a:pt x="40" y="8"/>
                  </a:lnTo>
                  <a:lnTo>
                    <a:pt x="40" y="11"/>
                  </a:lnTo>
                  <a:lnTo>
                    <a:pt x="40" y="13"/>
                  </a:lnTo>
                  <a:lnTo>
                    <a:pt x="37" y="12"/>
                  </a:lnTo>
                  <a:lnTo>
                    <a:pt x="35" y="12"/>
                  </a:lnTo>
                  <a:lnTo>
                    <a:pt x="34" y="12"/>
                  </a:lnTo>
                  <a:lnTo>
                    <a:pt x="32" y="12"/>
                  </a:lnTo>
                  <a:lnTo>
                    <a:pt x="32" y="12"/>
                  </a:lnTo>
                  <a:lnTo>
                    <a:pt x="32" y="12"/>
                  </a:lnTo>
                  <a:close/>
                </a:path>
              </a:pathLst>
            </a:custGeom>
            <a:solidFill>
              <a:srgbClr val="000000"/>
            </a:solidFill>
            <a:ln w="9525">
              <a:noFill/>
              <a:round/>
              <a:headEnd/>
              <a:tailEnd/>
            </a:ln>
          </p:spPr>
          <p:txBody>
            <a:bodyPr/>
            <a:lstStyle/>
            <a:p>
              <a:endParaRPr lang="en-US" dirty="0"/>
            </a:p>
          </p:txBody>
        </p:sp>
        <p:sp>
          <p:nvSpPr>
            <p:cNvPr id="38" name="Freeform 62"/>
            <p:cNvSpPr>
              <a:spLocks/>
            </p:cNvSpPr>
            <p:nvPr/>
          </p:nvSpPr>
          <p:spPr bwMode="auto">
            <a:xfrm>
              <a:off x="692" y="1939"/>
              <a:ext cx="19" cy="4"/>
            </a:xfrm>
            <a:custGeom>
              <a:avLst/>
              <a:gdLst/>
              <a:ahLst/>
              <a:cxnLst>
                <a:cxn ang="0">
                  <a:pos x="0" y="7"/>
                </a:cxn>
                <a:cxn ang="0">
                  <a:pos x="2" y="5"/>
                </a:cxn>
                <a:cxn ang="0">
                  <a:pos x="6" y="3"/>
                </a:cxn>
                <a:cxn ang="0">
                  <a:pos x="10" y="1"/>
                </a:cxn>
                <a:cxn ang="0">
                  <a:pos x="15" y="0"/>
                </a:cxn>
                <a:cxn ang="0">
                  <a:pos x="21" y="0"/>
                </a:cxn>
                <a:cxn ang="0">
                  <a:pos x="26" y="0"/>
                </a:cxn>
                <a:cxn ang="0">
                  <a:pos x="32" y="1"/>
                </a:cxn>
                <a:cxn ang="0">
                  <a:pos x="37" y="1"/>
                </a:cxn>
                <a:cxn ang="0">
                  <a:pos x="37" y="3"/>
                </a:cxn>
                <a:cxn ang="0">
                  <a:pos x="37" y="4"/>
                </a:cxn>
                <a:cxn ang="0">
                  <a:pos x="37" y="6"/>
                </a:cxn>
                <a:cxn ang="0">
                  <a:pos x="38" y="7"/>
                </a:cxn>
                <a:cxn ang="0">
                  <a:pos x="33" y="7"/>
                </a:cxn>
                <a:cxn ang="0">
                  <a:pos x="29" y="7"/>
                </a:cxn>
                <a:cxn ang="0">
                  <a:pos x="24" y="7"/>
                </a:cxn>
                <a:cxn ang="0">
                  <a:pos x="20" y="7"/>
                </a:cxn>
                <a:cxn ang="0">
                  <a:pos x="14" y="7"/>
                </a:cxn>
                <a:cxn ang="0">
                  <a:pos x="9" y="7"/>
                </a:cxn>
                <a:cxn ang="0">
                  <a:pos x="5" y="7"/>
                </a:cxn>
                <a:cxn ang="0">
                  <a:pos x="0" y="7"/>
                </a:cxn>
                <a:cxn ang="0">
                  <a:pos x="0" y="7"/>
                </a:cxn>
                <a:cxn ang="0">
                  <a:pos x="0" y="7"/>
                </a:cxn>
              </a:cxnLst>
              <a:rect l="0" t="0" r="r" b="b"/>
              <a:pathLst>
                <a:path w="38" h="7">
                  <a:moveTo>
                    <a:pt x="0" y="7"/>
                  </a:moveTo>
                  <a:lnTo>
                    <a:pt x="2" y="5"/>
                  </a:lnTo>
                  <a:lnTo>
                    <a:pt x="6" y="3"/>
                  </a:lnTo>
                  <a:lnTo>
                    <a:pt x="10" y="1"/>
                  </a:lnTo>
                  <a:lnTo>
                    <a:pt x="15" y="0"/>
                  </a:lnTo>
                  <a:lnTo>
                    <a:pt x="21" y="0"/>
                  </a:lnTo>
                  <a:lnTo>
                    <a:pt x="26" y="0"/>
                  </a:lnTo>
                  <a:lnTo>
                    <a:pt x="32" y="1"/>
                  </a:lnTo>
                  <a:lnTo>
                    <a:pt x="37" y="1"/>
                  </a:lnTo>
                  <a:lnTo>
                    <a:pt x="37" y="3"/>
                  </a:lnTo>
                  <a:lnTo>
                    <a:pt x="37" y="4"/>
                  </a:lnTo>
                  <a:lnTo>
                    <a:pt x="37" y="6"/>
                  </a:lnTo>
                  <a:lnTo>
                    <a:pt x="38" y="7"/>
                  </a:lnTo>
                  <a:lnTo>
                    <a:pt x="33" y="7"/>
                  </a:lnTo>
                  <a:lnTo>
                    <a:pt x="29" y="7"/>
                  </a:lnTo>
                  <a:lnTo>
                    <a:pt x="24" y="7"/>
                  </a:lnTo>
                  <a:lnTo>
                    <a:pt x="20" y="7"/>
                  </a:lnTo>
                  <a:lnTo>
                    <a:pt x="14" y="7"/>
                  </a:lnTo>
                  <a:lnTo>
                    <a:pt x="9" y="7"/>
                  </a:lnTo>
                  <a:lnTo>
                    <a:pt x="5" y="7"/>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39" name="Freeform 63"/>
            <p:cNvSpPr>
              <a:spLocks/>
            </p:cNvSpPr>
            <p:nvPr/>
          </p:nvSpPr>
          <p:spPr bwMode="auto">
            <a:xfrm>
              <a:off x="1229" y="1903"/>
              <a:ext cx="103" cy="30"/>
            </a:xfrm>
            <a:custGeom>
              <a:avLst/>
              <a:gdLst/>
              <a:ahLst/>
              <a:cxnLst>
                <a:cxn ang="0">
                  <a:pos x="195" y="60"/>
                </a:cxn>
                <a:cxn ang="0">
                  <a:pos x="183" y="56"/>
                </a:cxn>
                <a:cxn ang="0">
                  <a:pos x="172" y="54"/>
                </a:cxn>
                <a:cxn ang="0">
                  <a:pos x="159" y="51"/>
                </a:cxn>
                <a:cxn ang="0">
                  <a:pos x="146" y="47"/>
                </a:cxn>
                <a:cxn ang="0">
                  <a:pos x="133" y="44"/>
                </a:cxn>
                <a:cxn ang="0">
                  <a:pos x="120" y="41"/>
                </a:cxn>
                <a:cxn ang="0">
                  <a:pos x="107" y="38"/>
                </a:cxn>
                <a:cxn ang="0">
                  <a:pos x="93" y="34"/>
                </a:cxn>
                <a:cxn ang="0">
                  <a:pos x="81" y="31"/>
                </a:cxn>
                <a:cxn ang="0">
                  <a:pos x="68" y="28"/>
                </a:cxn>
                <a:cxn ang="0">
                  <a:pos x="55" y="24"/>
                </a:cxn>
                <a:cxn ang="0">
                  <a:pos x="43" y="21"/>
                </a:cxn>
                <a:cxn ang="0">
                  <a:pos x="31" y="16"/>
                </a:cxn>
                <a:cxn ang="0">
                  <a:pos x="20" y="13"/>
                </a:cxn>
                <a:cxn ang="0">
                  <a:pos x="9" y="9"/>
                </a:cxn>
                <a:cxn ang="0">
                  <a:pos x="0" y="5"/>
                </a:cxn>
                <a:cxn ang="0">
                  <a:pos x="5" y="5"/>
                </a:cxn>
                <a:cxn ang="0">
                  <a:pos x="12" y="6"/>
                </a:cxn>
                <a:cxn ang="0">
                  <a:pos x="23" y="7"/>
                </a:cxn>
                <a:cxn ang="0">
                  <a:pos x="37" y="8"/>
                </a:cxn>
                <a:cxn ang="0">
                  <a:pos x="55" y="11"/>
                </a:cxn>
                <a:cxn ang="0">
                  <a:pos x="77" y="14"/>
                </a:cxn>
                <a:cxn ang="0">
                  <a:pos x="103" y="16"/>
                </a:cxn>
                <a:cxn ang="0">
                  <a:pos x="134" y="19"/>
                </a:cxn>
                <a:cxn ang="0">
                  <a:pos x="143" y="29"/>
                </a:cxn>
                <a:cxn ang="0">
                  <a:pos x="149" y="33"/>
                </a:cxn>
                <a:cxn ang="0">
                  <a:pos x="152" y="37"/>
                </a:cxn>
                <a:cxn ang="0">
                  <a:pos x="156" y="38"/>
                </a:cxn>
                <a:cxn ang="0">
                  <a:pos x="153" y="30"/>
                </a:cxn>
                <a:cxn ang="0">
                  <a:pos x="150" y="23"/>
                </a:cxn>
                <a:cxn ang="0">
                  <a:pos x="148" y="17"/>
                </a:cxn>
                <a:cxn ang="0">
                  <a:pos x="148" y="13"/>
                </a:cxn>
                <a:cxn ang="0">
                  <a:pos x="150" y="11"/>
                </a:cxn>
                <a:cxn ang="0">
                  <a:pos x="151" y="11"/>
                </a:cxn>
                <a:cxn ang="0">
                  <a:pos x="153" y="11"/>
                </a:cxn>
                <a:cxn ang="0">
                  <a:pos x="156" y="11"/>
                </a:cxn>
                <a:cxn ang="0">
                  <a:pos x="159" y="16"/>
                </a:cxn>
                <a:cxn ang="0">
                  <a:pos x="161" y="22"/>
                </a:cxn>
                <a:cxn ang="0">
                  <a:pos x="166" y="26"/>
                </a:cxn>
                <a:cxn ang="0">
                  <a:pos x="175" y="30"/>
                </a:cxn>
                <a:cxn ang="0">
                  <a:pos x="173" y="22"/>
                </a:cxn>
                <a:cxn ang="0">
                  <a:pos x="171" y="14"/>
                </a:cxn>
                <a:cxn ang="0">
                  <a:pos x="168" y="8"/>
                </a:cxn>
                <a:cxn ang="0">
                  <a:pos x="167" y="1"/>
                </a:cxn>
                <a:cxn ang="0">
                  <a:pos x="169" y="0"/>
                </a:cxn>
                <a:cxn ang="0">
                  <a:pos x="173" y="0"/>
                </a:cxn>
                <a:cxn ang="0">
                  <a:pos x="176" y="0"/>
                </a:cxn>
                <a:cxn ang="0">
                  <a:pos x="179" y="0"/>
                </a:cxn>
                <a:cxn ang="0">
                  <a:pos x="186" y="10"/>
                </a:cxn>
                <a:cxn ang="0">
                  <a:pos x="196" y="28"/>
                </a:cxn>
                <a:cxn ang="0">
                  <a:pos x="205" y="45"/>
                </a:cxn>
                <a:cxn ang="0">
                  <a:pos x="207" y="60"/>
                </a:cxn>
                <a:cxn ang="0">
                  <a:pos x="204" y="60"/>
                </a:cxn>
                <a:cxn ang="0">
                  <a:pos x="200" y="60"/>
                </a:cxn>
                <a:cxn ang="0">
                  <a:pos x="197" y="60"/>
                </a:cxn>
                <a:cxn ang="0">
                  <a:pos x="195" y="60"/>
                </a:cxn>
                <a:cxn ang="0">
                  <a:pos x="195" y="60"/>
                </a:cxn>
                <a:cxn ang="0">
                  <a:pos x="195" y="60"/>
                </a:cxn>
              </a:cxnLst>
              <a:rect l="0" t="0" r="r" b="b"/>
              <a:pathLst>
                <a:path w="207" h="60">
                  <a:moveTo>
                    <a:pt x="195" y="60"/>
                  </a:moveTo>
                  <a:lnTo>
                    <a:pt x="183" y="56"/>
                  </a:lnTo>
                  <a:lnTo>
                    <a:pt x="172" y="54"/>
                  </a:lnTo>
                  <a:lnTo>
                    <a:pt x="159" y="51"/>
                  </a:lnTo>
                  <a:lnTo>
                    <a:pt x="146" y="47"/>
                  </a:lnTo>
                  <a:lnTo>
                    <a:pt x="133" y="44"/>
                  </a:lnTo>
                  <a:lnTo>
                    <a:pt x="120" y="41"/>
                  </a:lnTo>
                  <a:lnTo>
                    <a:pt x="107" y="38"/>
                  </a:lnTo>
                  <a:lnTo>
                    <a:pt x="93" y="34"/>
                  </a:lnTo>
                  <a:lnTo>
                    <a:pt x="81" y="31"/>
                  </a:lnTo>
                  <a:lnTo>
                    <a:pt x="68" y="28"/>
                  </a:lnTo>
                  <a:lnTo>
                    <a:pt x="55" y="24"/>
                  </a:lnTo>
                  <a:lnTo>
                    <a:pt x="43" y="21"/>
                  </a:lnTo>
                  <a:lnTo>
                    <a:pt x="31" y="16"/>
                  </a:lnTo>
                  <a:lnTo>
                    <a:pt x="20" y="13"/>
                  </a:lnTo>
                  <a:lnTo>
                    <a:pt x="9" y="9"/>
                  </a:lnTo>
                  <a:lnTo>
                    <a:pt x="0" y="5"/>
                  </a:lnTo>
                  <a:lnTo>
                    <a:pt x="5" y="5"/>
                  </a:lnTo>
                  <a:lnTo>
                    <a:pt x="12" y="6"/>
                  </a:lnTo>
                  <a:lnTo>
                    <a:pt x="23" y="7"/>
                  </a:lnTo>
                  <a:lnTo>
                    <a:pt x="37" y="8"/>
                  </a:lnTo>
                  <a:lnTo>
                    <a:pt x="55" y="11"/>
                  </a:lnTo>
                  <a:lnTo>
                    <a:pt x="77" y="14"/>
                  </a:lnTo>
                  <a:lnTo>
                    <a:pt x="103" y="16"/>
                  </a:lnTo>
                  <a:lnTo>
                    <a:pt x="134" y="19"/>
                  </a:lnTo>
                  <a:lnTo>
                    <a:pt x="143" y="29"/>
                  </a:lnTo>
                  <a:lnTo>
                    <a:pt x="149" y="33"/>
                  </a:lnTo>
                  <a:lnTo>
                    <a:pt x="152" y="37"/>
                  </a:lnTo>
                  <a:lnTo>
                    <a:pt x="156" y="38"/>
                  </a:lnTo>
                  <a:lnTo>
                    <a:pt x="153" y="30"/>
                  </a:lnTo>
                  <a:lnTo>
                    <a:pt x="150" y="23"/>
                  </a:lnTo>
                  <a:lnTo>
                    <a:pt x="148" y="17"/>
                  </a:lnTo>
                  <a:lnTo>
                    <a:pt x="148" y="13"/>
                  </a:lnTo>
                  <a:lnTo>
                    <a:pt x="150" y="11"/>
                  </a:lnTo>
                  <a:lnTo>
                    <a:pt x="151" y="11"/>
                  </a:lnTo>
                  <a:lnTo>
                    <a:pt x="153" y="11"/>
                  </a:lnTo>
                  <a:lnTo>
                    <a:pt x="156" y="11"/>
                  </a:lnTo>
                  <a:lnTo>
                    <a:pt x="159" y="16"/>
                  </a:lnTo>
                  <a:lnTo>
                    <a:pt x="161" y="22"/>
                  </a:lnTo>
                  <a:lnTo>
                    <a:pt x="166" y="26"/>
                  </a:lnTo>
                  <a:lnTo>
                    <a:pt x="175" y="30"/>
                  </a:lnTo>
                  <a:lnTo>
                    <a:pt x="173" y="22"/>
                  </a:lnTo>
                  <a:lnTo>
                    <a:pt x="171" y="14"/>
                  </a:lnTo>
                  <a:lnTo>
                    <a:pt x="168" y="8"/>
                  </a:lnTo>
                  <a:lnTo>
                    <a:pt x="167" y="1"/>
                  </a:lnTo>
                  <a:lnTo>
                    <a:pt x="169" y="0"/>
                  </a:lnTo>
                  <a:lnTo>
                    <a:pt x="173" y="0"/>
                  </a:lnTo>
                  <a:lnTo>
                    <a:pt x="176" y="0"/>
                  </a:lnTo>
                  <a:lnTo>
                    <a:pt x="179" y="0"/>
                  </a:lnTo>
                  <a:lnTo>
                    <a:pt x="186" y="10"/>
                  </a:lnTo>
                  <a:lnTo>
                    <a:pt x="196" y="28"/>
                  </a:lnTo>
                  <a:lnTo>
                    <a:pt x="205" y="45"/>
                  </a:lnTo>
                  <a:lnTo>
                    <a:pt x="207" y="60"/>
                  </a:lnTo>
                  <a:lnTo>
                    <a:pt x="204" y="60"/>
                  </a:lnTo>
                  <a:lnTo>
                    <a:pt x="200" y="60"/>
                  </a:lnTo>
                  <a:lnTo>
                    <a:pt x="197" y="60"/>
                  </a:lnTo>
                  <a:lnTo>
                    <a:pt x="195" y="60"/>
                  </a:lnTo>
                  <a:lnTo>
                    <a:pt x="195" y="60"/>
                  </a:lnTo>
                  <a:lnTo>
                    <a:pt x="195" y="60"/>
                  </a:lnTo>
                  <a:close/>
                </a:path>
              </a:pathLst>
            </a:custGeom>
            <a:solidFill>
              <a:srgbClr val="7F7F7F"/>
            </a:solidFill>
            <a:ln w="9525">
              <a:noFill/>
              <a:round/>
              <a:headEnd/>
              <a:tailEnd/>
            </a:ln>
          </p:spPr>
          <p:txBody>
            <a:bodyPr/>
            <a:lstStyle/>
            <a:p>
              <a:endParaRPr lang="en-US" dirty="0"/>
            </a:p>
          </p:txBody>
        </p:sp>
        <p:sp>
          <p:nvSpPr>
            <p:cNvPr id="40" name="Freeform 64"/>
            <p:cNvSpPr>
              <a:spLocks/>
            </p:cNvSpPr>
            <p:nvPr/>
          </p:nvSpPr>
          <p:spPr bwMode="auto">
            <a:xfrm>
              <a:off x="665" y="1922"/>
              <a:ext cx="11" cy="5"/>
            </a:xfrm>
            <a:custGeom>
              <a:avLst/>
              <a:gdLst/>
              <a:ahLst/>
              <a:cxnLst>
                <a:cxn ang="0">
                  <a:pos x="2" y="8"/>
                </a:cxn>
                <a:cxn ang="0">
                  <a:pos x="1" y="7"/>
                </a:cxn>
                <a:cxn ang="0">
                  <a:pos x="0" y="6"/>
                </a:cxn>
                <a:cxn ang="0">
                  <a:pos x="0" y="5"/>
                </a:cxn>
                <a:cxn ang="0">
                  <a:pos x="0" y="1"/>
                </a:cxn>
                <a:cxn ang="0">
                  <a:pos x="5" y="0"/>
                </a:cxn>
                <a:cxn ang="0">
                  <a:pos x="10" y="0"/>
                </a:cxn>
                <a:cxn ang="0">
                  <a:pos x="15" y="1"/>
                </a:cxn>
                <a:cxn ang="0">
                  <a:pos x="20" y="3"/>
                </a:cxn>
                <a:cxn ang="0">
                  <a:pos x="20" y="5"/>
                </a:cxn>
                <a:cxn ang="0">
                  <a:pos x="20" y="6"/>
                </a:cxn>
                <a:cxn ang="0">
                  <a:pos x="20" y="8"/>
                </a:cxn>
                <a:cxn ang="0">
                  <a:pos x="22" y="9"/>
                </a:cxn>
                <a:cxn ang="0">
                  <a:pos x="17" y="9"/>
                </a:cxn>
                <a:cxn ang="0">
                  <a:pos x="12" y="8"/>
                </a:cxn>
                <a:cxn ang="0">
                  <a:pos x="7" y="8"/>
                </a:cxn>
                <a:cxn ang="0">
                  <a:pos x="2" y="8"/>
                </a:cxn>
                <a:cxn ang="0">
                  <a:pos x="2" y="8"/>
                </a:cxn>
                <a:cxn ang="0">
                  <a:pos x="2" y="8"/>
                </a:cxn>
              </a:cxnLst>
              <a:rect l="0" t="0" r="r" b="b"/>
              <a:pathLst>
                <a:path w="22" h="9">
                  <a:moveTo>
                    <a:pt x="2" y="8"/>
                  </a:moveTo>
                  <a:lnTo>
                    <a:pt x="1" y="7"/>
                  </a:lnTo>
                  <a:lnTo>
                    <a:pt x="0" y="6"/>
                  </a:lnTo>
                  <a:lnTo>
                    <a:pt x="0" y="5"/>
                  </a:lnTo>
                  <a:lnTo>
                    <a:pt x="0" y="1"/>
                  </a:lnTo>
                  <a:lnTo>
                    <a:pt x="5" y="0"/>
                  </a:lnTo>
                  <a:lnTo>
                    <a:pt x="10" y="0"/>
                  </a:lnTo>
                  <a:lnTo>
                    <a:pt x="15" y="1"/>
                  </a:lnTo>
                  <a:lnTo>
                    <a:pt x="20" y="3"/>
                  </a:lnTo>
                  <a:lnTo>
                    <a:pt x="20" y="5"/>
                  </a:lnTo>
                  <a:lnTo>
                    <a:pt x="20" y="6"/>
                  </a:lnTo>
                  <a:lnTo>
                    <a:pt x="20" y="8"/>
                  </a:lnTo>
                  <a:lnTo>
                    <a:pt x="22" y="9"/>
                  </a:lnTo>
                  <a:lnTo>
                    <a:pt x="17" y="9"/>
                  </a:lnTo>
                  <a:lnTo>
                    <a:pt x="12" y="8"/>
                  </a:lnTo>
                  <a:lnTo>
                    <a:pt x="7" y="8"/>
                  </a:lnTo>
                  <a:lnTo>
                    <a:pt x="2" y="8"/>
                  </a:lnTo>
                  <a:lnTo>
                    <a:pt x="2" y="8"/>
                  </a:lnTo>
                  <a:lnTo>
                    <a:pt x="2" y="8"/>
                  </a:lnTo>
                  <a:close/>
                </a:path>
              </a:pathLst>
            </a:custGeom>
            <a:solidFill>
              <a:srgbClr val="000000"/>
            </a:solidFill>
            <a:ln w="9525">
              <a:noFill/>
              <a:round/>
              <a:headEnd/>
              <a:tailEnd/>
            </a:ln>
          </p:spPr>
          <p:txBody>
            <a:bodyPr/>
            <a:lstStyle/>
            <a:p>
              <a:endParaRPr lang="en-US" dirty="0"/>
            </a:p>
          </p:txBody>
        </p:sp>
        <p:sp>
          <p:nvSpPr>
            <p:cNvPr id="41" name="Freeform 65"/>
            <p:cNvSpPr>
              <a:spLocks/>
            </p:cNvSpPr>
            <p:nvPr/>
          </p:nvSpPr>
          <p:spPr bwMode="auto">
            <a:xfrm>
              <a:off x="1323" y="1741"/>
              <a:ext cx="146" cy="184"/>
            </a:xfrm>
            <a:custGeom>
              <a:avLst/>
              <a:gdLst/>
              <a:ahLst/>
              <a:cxnLst>
                <a:cxn ang="0">
                  <a:pos x="22" y="351"/>
                </a:cxn>
                <a:cxn ang="0">
                  <a:pos x="5" y="319"/>
                </a:cxn>
                <a:cxn ang="0">
                  <a:pos x="2" y="304"/>
                </a:cxn>
                <a:cxn ang="0">
                  <a:pos x="7" y="304"/>
                </a:cxn>
                <a:cxn ang="0">
                  <a:pos x="14" y="311"/>
                </a:cxn>
                <a:cxn ang="0">
                  <a:pos x="24" y="324"/>
                </a:cxn>
                <a:cxn ang="0">
                  <a:pos x="30" y="330"/>
                </a:cxn>
                <a:cxn ang="0">
                  <a:pos x="33" y="330"/>
                </a:cxn>
                <a:cxn ang="0">
                  <a:pos x="25" y="316"/>
                </a:cxn>
                <a:cxn ang="0">
                  <a:pos x="14" y="294"/>
                </a:cxn>
                <a:cxn ang="0">
                  <a:pos x="17" y="280"/>
                </a:cxn>
                <a:cxn ang="0">
                  <a:pos x="21" y="280"/>
                </a:cxn>
                <a:cxn ang="0">
                  <a:pos x="28" y="286"/>
                </a:cxn>
                <a:cxn ang="0">
                  <a:pos x="38" y="300"/>
                </a:cxn>
                <a:cxn ang="0">
                  <a:pos x="40" y="291"/>
                </a:cxn>
                <a:cxn ang="0">
                  <a:pos x="30" y="273"/>
                </a:cxn>
                <a:cxn ang="0">
                  <a:pos x="31" y="265"/>
                </a:cxn>
                <a:cxn ang="0">
                  <a:pos x="36" y="265"/>
                </a:cxn>
                <a:cxn ang="0">
                  <a:pos x="41" y="271"/>
                </a:cxn>
                <a:cxn ang="0">
                  <a:pos x="52" y="283"/>
                </a:cxn>
                <a:cxn ang="0">
                  <a:pos x="58" y="278"/>
                </a:cxn>
                <a:cxn ang="0">
                  <a:pos x="49" y="267"/>
                </a:cxn>
                <a:cxn ang="0">
                  <a:pos x="54" y="262"/>
                </a:cxn>
                <a:cxn ang="0">
                  <a:pos x="64" y="264"/>
                </a:cxn>
                <a:cxn ang="0">
                  <a:pos x="69" y="263"/>
                </a:cxn>
                <a:cxn ang="0">
                  <a:pos x="69" y="256"/>
                </a:cxn>
                <a:cxn ang="0">
                  <a:pos x="83" y="245"/>
                </a:cxn>
                <a:cxn ang="0">
                  <a:pos x="107" y="222"/>
                </a:cxn>
                <a:cxn ang="0">
                  <a:pos x="127" y="192"/>
                </a:cxn>
                <a:cxn ang="0">
                  <a:pos x="142" y="164"/>
                </a:cxn>
                <a:cxn ang="0">
                  <a:pos x="158" y="136"/>
                </a:cxn>
                <a:cxn ang="0">
                  <a:pos x="193" y="89"/>
                </a:cxn>
                <a:cxn ang="0">
                  <a:pos x="238" y="37"/>
                </a:cxn>
                <a:cxn ang="0">
                  <a:pos x="279" y="3"/>
                </a:cxn>
                <a:cxn ang="0">
                  <a:pos x="279" y="16"/>
                </a:cxn>
                <a:cxn ang="0">
                  <a:pos x="253" y="47"/>
                </a:cxn>
                <a:cxn ang="0">
                  <a:pos x="229" y="79"/>
                </a:cxn>
                <a:cxn ang="0">
                  <a:pos x="205" y="111"/>
                </a:cxn>
                <a:cxn ang="0">
                  <a:pos x="181" y="142"/>
                </a:cxn>
                <a:cxn ang="0">
                  <a:pos x="158" y="174"/>
                </a:cxn>
                <a:cxn ang="0">
                  <a:pos x="135" y="206"/>
                </a:cxn>
                <a:cxn ang="0">
                  <a:pos x="113" y="238"/>
                </a:cxn>
                <a:cxn ang="0">
                  <a:pos x="98" y="263"/>
                </a:cxn>
                <a:cxn ang="0">
                  <a:pos x="79" y="296"/>
                </a:cxn>
                <a:cxn ang="0">
                  <a:pos x="56" y="336"/>
                </a:cxn>
                <a:cxn ang="0">
                  <a:pos x="37" y="364"/>
                </a:cxn>
                <a:cxn ang="0">
                  <a:pos x="32" y="368"/>
                </a:cxn>
              </a:cxnLst>
              <a:rect l="0" t="0" r="r" b="b"/>
              <a:pathLst>
                <a:path w="291" h="368">
                  <a:moveTo>
                    <a:pt x="32" y="368"/>
                  </a:moveTo>
                  <a:lnTo>
                    <a:pt x="22" y="351"/>
                  </a:lnTo>
                  <a:lnTo>
                    <a:pt x="13" y="334"/>
                  </a:lnTo>
                  <a:lnTo>
                    <a:pt x="5" y="319"/>
                  </a:lnTo>
                  <a:lnTo>
                    <a:pt x="0" y="304"/>
                  </a:lnTo>
                  <a:lnTo>
                    <a:pt x="2" y="304"/>
                  </a:lnTo>
                  <a:lnTo>
                    <a:pt x="5" y="304"/>
                  </a:lnTo>
                  <a:lnTo>
                    <a:pt x="7" y="304"/>
                  </a:lnTo>
                  <a:lnTo>
                    <a:pt x="9" y="304"/>
                  </a:lnTo>
                  <a:lnTo>
                    <a:pt x="14" y="311"/>
                  </a:lnTo>
                  <a:lnTo>
                    <a:pt x="18" y="317"/>
                  </a:lnTo>
                  <a:lnTo>
                    <a:pt x="24" y="324"/>
                  </a:lnTo>
                  <a:lnTo>
                    <a:pt x="29" y="331"/>
                  </a:lnTo>
                  <a:lnTo>
                    <a:pt x="30" y="330"/>
                  </a:lnTo>
                  <a:lnTo>
                    <a:pt x="32" y="330"/>
                  </a:lnTo>
                  <a:lnTo>
                    <a:pt x="33" y="330"/>
                  </a:lnTo>
                  <a:lnTo>
                    <a:pt x="35" y="330"/>
                  </a:lnTo>
                  <a:lnTo>
                    <a:pt x="25" y="316"/>
                  </a:lnTo>
                  <a:lnTo>
                    <a:pt x="18" y="304"/>
                  </a:lnTo>
                  <a:lnTo>
                    <a:pt x="14" y="294"/>
                  </a:lnTo>
                  <a:lnTo>
                    <a:pt x="15" y="281"/>
                  </a:lnTo>
                  <a:lnTo>
                    <a:pt x="17" y="280"/>
                  </a:lnTo>
                  <a:lnTo>
                    <a:pt x="18" y="280"/>
                  </a:lnTo>
                  <a:lnTo>
                    <a:pt x="21" y="280"/>
                  </a:lnTo>
                  <a:lnTo>
                    <a:pt x="23" y="280"/>
                  </a:lnTo>
                  <a:lnTo>
                    <a:pt x="28" y="286"/>
                  </a:lnTo>
                  <a:lnTo>
                    <a:pt x="33" y="293"/>
                  </a:lnTo>
                  <a:lnTo>
                    <a:pt x="38" y="300"/>
                  </a:lnTo>
                  <a:lnTo>
                    <a:pt x="43" y="306"/>
                  </a:lnTo>
                  <a:lnTo>
                    <a:pt x="40" y="291"/>
                  </a:lnTo>
                  <a:lnTo>
                    <a:pt x="35" y="282"/>
                  </a:lnTo>
                  <a:lnTo>
                    <a:pt x="30" y="273"/>
                  </a:lnTo>
                  <a:lnTo>
                    <a:pt x="29" y="265"/>
                  </a:lnTo>
                  <a:lnTo>
                    <a:pt x="31" y="265"/>
                  </a:lnTo>
                  <a:lnTo>
                    <a:pt x="33" y="265"/>
                  </a:lnTo>
                  <a:lnTo>
                    <a:pt x="36" y="265"/>
                  </a:lnTo>
                  <a:lnTo>
                    <a:pt x="38" y="265"/>
                  </a:lnTo>
                  <a:lnTo>
                    <a:pt x="41" y="271"/>
                  </a:lnTo>
                  <a:lnTo>
                    <a:pt x="46" y="278"/>
                  </a:lnTo>
                  <a:lnTo>
                    <a:pt x="52" y="283"/>
                  </a:lnTo>
                  <a:lnTo>
                    <a:pt x="61" y="287"/>
                  </a:lnTo>
                  <a:lnTo>
                    <a:pt x="58" y="278"/>
                  </a:lnTo>
                  <a:lnTo>
                    <a:pt x="54" y="272"/>
                  </a:lnTo>
                  <a:lnTo>
                    <a:pt x="49" y="267"/>
                  </a:lnTo>
                  <a:lnTo>
                    <a:pt x="49" y="260"/>
                  </a:lnTo>
                  <a:lnTo>
                    <a:pt x="54" y="262"/>
                  </a:lnTo>
                  <a:lnTo>
                    <a:pt x="60" y="263"/>
                  </a:lnTo>
                  <a:lnTo>
                    <a:pt x="64" y="264"/>
                  </a:lnTo>
                  <a:lnTo>
                    <a:pt x="69" y="265"/>
                  </a:lnTo>
                  <a:lnTo>
                    <a:pt x="69" y="263"/>
                  </a:lnTo>
                  <a:lnTo>
                    <a:pt x="69" y="259"/>
                  </a:lnTo>
                  <a:lnTo>
                    <a:pt x="69" y="256"/>
                  </a:lnTo>
                  <a:lnTo>
                    <a:pt x="70" y="253"/>
                  </a:lnTo>
                  <a:lnTo>
                    <a:pt x="83" y="245"/>
                  </a:lnTo>
                  <a:lnTo>
                    <a:pt x="96" y="235"/>
                  </a:lnTo>
                  <a:lnTo>
                    <a:pt x="107" y="222"/>
                  </a:lnTo>
                  <a:lnTo>
                    <a:pt x="117" y="207"/>
                  </a:lnTo>
                  <a:lnTo>
                    <a:pt x="127" y="192"/>
                  </a:lnTo>
                  <a:lnTo>
                    <a:pt x="135" y="177"/>
                  </a:lnTo>
                  <a:lnTo>
                    <a:pt x="142" y="164"/>
                  </a:lnTo>
                  <a:lnTo>
                    <a:pt x="147" y="150"/>
                  </a:lnTo>
                  <a:lnTo>
                    <a:pt x="158" y="136"/>
                  </a:lnTo>
                  <a:lnTo>
                    <a:pt x="174" y="114"/>
                  </a:lnTo>
                  <a:lnTo>
                    <a:pt x="193" y="89"/>
                  </a:lnTo>
                  <a:lnTo>
                    <a:pt x="216" y="62"/>
                  </a:lnTo>
                  <a:lnTo>
                    <a:pt x="238" y="37"/>
                  </a:lnTo>
                  <a:lnTo>
                    <a:pt x="260" y="17"/>
                  </a:lnTo>
                  <a:lnTo>
                    <a:pt x="279" y="3"/>
                  </a:lnTo>
                  <a:lnTo>
                    <a:pt x="291" y="0"/>
                  </a:lnTo>
                  <a:lnTo>
                    <a:pt x="279" y="16"/>
                  </a:lnTo>
                  <a:lnTo>
                    <a:pt x="266" y="32"/>
                  </a:lnTo>
                  <a:lnTo>
                    <a:pt x="253" y="47"/>
                  </a:lnTo>
                  <a:lnTo>
                    <a:pt x="242" y="63"/>
                  </a:lnTo>
                  <a:lnTo>
                    <a:pt x="229" y="79"/>
                  </a:lnTo>
                  <a:lnTo>
                    <a:pt x="216" y="94"/>
                  </a:lnTo>
                  <a:lnTo>
                    <a:pt x="205" y="111"/>
                  </a:lnTo>
                  <a:lnTo>
                    <a:pt x="193" y="126"/>
                  </a:lnTo>
                  <a:lnTo>
                    <a:pt x="181" y="142"/>
                  </a:lnTo>
                  <a:lnTo>
                    <a:pt x="169" y="158"/>
                  </a:lnTo>
                  <a:lnTo>
                    <a:pt x="158" y="174"/>
                  </a:lnTo>
                  <a:lnTo>
                    <a:pt x="146" y="190"/>
                  </a:lnTo>
                  <a:lnTo>
                    <a:pt x="135" y="206"/>
                  </a:lnTo>
                  <a:lnTo>
                    <a:pt x="123" y="222"/>
                  </a:lnTo>
                  <a:lnTo>
                    <a:pt x="113" y="238"/>
                  </a:lnTo>
                  <a:lnTo>
                    <a:pt x="101" y="256"/>
                  </a:lnTo>
                  <a:lnTo>
                    <a:pt x="98" y="263"/>
                  </a:lnTo>
                  <a:lnTo>
                    <a:pt x="90" y="278"/>
                  </a:lnTo>
                  <a:lnTo>
                    <a:pt x="79" y="296"/>
                  </a:lnTo>
                  <a:lnTo>
                    <a:pt x="68" y="317"/>
                  </a:lnTo>
                  <a:lnTo>
                    <a:pt x="56" y="336"/>
                  </a:lnTo>
                  <a:lnTo>
                    <a:pt x="45" y="354"/>
                  </a:lnTo>
                  <a:lnTo>
                    <a:pt x="37" y="364"/>
                  </a:lnTo>
                  <a:lnTo>
                    <a:pt x="32" y="368"/>
                  </a:lnTo>
                  <a:lnTo>
                    <a:pt x="32" y="368"/>
                  </a:lnTo>
                  <a:lnTo>
                    <a:pt x="32" y="368"/>
                  </a:lnTo>
                  <a:close/>
                </a:path>
              </a:pathLst>
            </a:custGeom>
            <a:solidFill>
              <a:srgbClr val="7F7F7F"/>
            </a:solidFill>
            <a:ln w="9525">
              <a:noFill/>
              <a:round/>
              <a:headEnd/>
              <a:tailEnd/>
            </a:ln>
          </p:spPr>
          <p:txBody>
            <a:bodyPr/>
            <a:lstStyle/>
            <a:p>
              <a:endParaRPr lang="en-US" dirty="0"/>
            </a:p>
          </p:txBody>
        </p:sp>
        <p:sp>
          <p:nvSpPr>
            <p:cNvPr id="42" name="Freeform 66"/>
            <p:cNvSpPr>
              <a:spLocks/>
            </p:cNvSpPr>
            <p:nvPr/>
          </p:nvSpPr>
          <p:spPr bwMode="auto">
            <a:xfrm>
              <a:off x="1034" y="1820"/>
              <a:ext cx="47" cy="103"/>
            </a:xfrm>
            <a:custGeom>
              <a:avLst/>
              <a:gdLst/>
              <a:ahLst/>
              <a:cxnLst>
                <a:cxn ang="0">
                  <a:pos x="44" y="191"/>
                </a:cxn>
                <a:cxn ang="0">
                  <a:pos x="28" y="160"/>
                </a:cxn>
                <a:cxn ang="0">
                  <a:pos x="13" y="128"/>
                </a:cxn>
                <a:cxn ang="0">
                  <a:pos x="2" y="99"/>
                </a:cxn>
                <a:cxn ang="0">
                  <a:pos x="2" y="88"/>
                </a:cxn>
                <a:cxn ang="0">
                  <a:pos x="6" y="89"/>
                </a:cxn>
                <a:cxn ang="0">
                  <a:pos x="16" y="108"/>
                </a:cxn>
                <a:cxn ang="0">
                  <a:pos x="23" y="124"/>
                </a:cxn>
                <a:cxn ang="0">
                  <a:pos x="26" y="128"/>
                </a:cxn>
                <a:cxn ang="0">
                  <a:pos x="30" y="128"/>
                </a:cxn>
                <a:cxn ang="0">
                  <a:pos x="19" y="108"/>
                </a:cxn>
                <a:cxn ang="0">
                  <a:pos x="7" y="70"/>
                </a:cxn>
                <a:cxn ang="0">
                  <a:pos x="10" y="55"/>
                </a:cxn>
                <a:cxn ang="0">
                  <a:pos x="22" y="71"/>
                </a:cxn>
                <a:cxn ang="0">
                  <a:pos x="34" y="93"/>
                </a:cxn>
                <a:cxn ang="0">
                  <a:pos x="45" y="114"/>
                </a:cxn>
                <a:cxn ang="0">
                  <a:pos x="48" y="109"/>
                </a:cxn>
                <a:cxn ang="0">
                  <a:pos x="38" y="83"/>
                </a:cxn>
                <a:cxn ang="0">
                  <a:pos x="24" y="55"/>
                </a:cxn>
                <a:cxn ang="0">
                  <a:pos x="11" y="29"/>
                </a:cxn>
                <a:cxn ang="0">
                  <a:pos x="15" y="21"/>
                </a:cxn>
                <a:cxn ang="0">
                  <a:pos x="26" y="37"/>
                </a:cxn>
                <a:cxn ang="0">
                  <a:pos x="39" y="59"/>
                </a:cxn>
                <a:cxn ang="0">
                  <a:pos x="54" y="81"/>
                </a:cxn>
                <a:cxn ang="0">
                  <a:pos x="63" y="89"/>
                </a:cxn>
                <a:cxn ang="0">
                  <a:pos x="63" y="88"/>
                </a:cxn>
                <a:cxn ang="0">
                  <a:pos x="56" y="78"/>
                </a:cxn>
                <a:cxn ang="0">
                  <a:pos x="41" y="56"/>
                </a:cxn>
                <a:cxn ang="0">
                  <a:pos x="30" y="32"/>
                </a:cxn>
                <a:cxn ang="0">
                  <a:pos x="21" y="9"/>
                </a:cxn>
                <a:cxn ang="0">
                  <a:pos x="18" y="0"/>
                </a:cxn>
                <a:cxn ang="0">
                  <a:pos x="22" y="0"/>
                </a:cxn>
                <a:cxn ang="0">
                  <a:pos x="32" y="12"/>
                </a:cxn>
                <a:cxn ang="0">
                  <a:pos x="49" y="35"/>
                </a:cxn>
                <a:cxn ang="0">
                  <a:pos x="67" y="58"/>
                </a:cxn>
                <a:cxn ang="0">
                  <a:pos x="85" y="82"/>
                </a:cxn>
                <a:cxn ang="0">
                  <a:pos x="93" y="98"/>
                </a:cxn>
                <a:cxn ang="0">
                  <a:pos x="87" y="114"/>
                </a:cxn>
                <a:cxn ang="0">
                  <a:pos x="77" y="142"/>
                </a:cxn>
                <a:cxn ang="0">
                  <a:pos x="62" y="180"/>
                </a:cxn>
                <a:cxn ang="0">
                  <a:pos x="53" y="204"/>
                </a:cxn>
                <a:cxn ang="0">
                  <a:pos x="51" y="205"/>
                </a:cxn>
                <a:cxn ang="0">
                  <a:pos x="49" y="205"/>
                </a:cxn>
              </a:cxnLst>
              <a:rect l="0" t="0" r="r" b="b"/>
              <a:pathLst>
                <a:path w="94" h="205">
                  <a:moveTo>
                    <a:pt x="49" y="205"/>
                  </a:moveTo>
                  <a:lnTo>
                    <a:pt x="44" y="191"/>
                  </a:lnTo>
                  <a:lnTo>
                    <a:pt x="36" y="176"/>
                  </a:lnTo>
                  <a:lnTo>
                    <a:pt x="28" y="160"/>
                  </a:lnTo>
                  <a:lnTo>
                    <a:pt x="21" y="144"/>
                  </a:lnTo>
                  <a:lnTo>
                    <a:pt x="13" y="128"/>
                  </a:lnTo>
                  <a:lnTo>
                    <a:pt x="7" y="113"/>
                  </a:lnTo>
                  <a:lnTo>
                    <a:pt x="2" y="99"/>
                  </a:lnTo>
                  <a:lnTo>
                    <a:pt x="0" y="86"/>
                  </a:lnTo>
                  <a:lnTo>
                    <a:pt x="2" y="88"/>
                  </a:lnTo>
                  <a:lnTo>
                    <a:pt x="3" y="88"/>
                  </a:lnTo>
                  <a:lnTo>
                    <a:pt x="6" y="89"/>
                  </a:lnTo>
                  <a:lnTo>
                    <a:pt x="7" y="89"/>
                  </a:lnTo>
                  <a:lnTo>
                    <a:pt x="16" y="108"/>
                  </a:lnTo>
                  <a:lnTo>
                    <a:pt x="21" y="120"/>
                  </a:lnTo>
                  <a:lnTo>
                    <a:pt x="23" y="124"/>
                  </a:lnTo>
                  <a:lnTo>
                    <a:pt x="25" y="128"/>
                  </a:lnTo>
                  <a:lnTo>
                    <a:pt x="26" y="128"/>
                  </a:lnTo>
                  <a:lnTo>
                    <a:pt x="28" y="128"/>
                  </a:lnTo>
                  <a:lnTo>
                    <a:pt x="30" y="128"/>
                  </a:lnTo>
                  <a:lnTo>
                    <a:pt x="31" y="128"/>
                  </a:lnTo>
                  <a:lnTo>
                    <a:pt x="19" y="108"/>
                  </a:lnTo>
                  <a:lnTo>
                    <a:pt x="11" y="89"/>
                  </a:lnTo>
                  <a:lnTo>
                    <a:pt x="7" y="70"/>
                  </a:lnTo>
                  <a:lnTo>
                    <a:pt x="6" y="52"/>
                  </a:lnTo>
                  <a:lnTo>
                    <a:pt x="10" y="55"/>
                  </a:lnTo>
                  <a:lnTo>
                    <a:pt x="16" y="62"/>
                  </a:lnTo>
                  <a:lnTo>
                    <a:pt x="22" y="71"/>
                  </a:lnTo>
                  <a:lnTo>
                    <a:pt x="28" y="82"/>
                  </a:lnTo>
                  <a:lnTo>
                    <a:pt x="34" y="93"/>
                  </a:lnTo>
                  <a:lnTo>
                    <a:pt x="40" y="105"/>
                  </a:lnTo>
                  <a:lnTo>
                    <a:pt x="45" y="114"/>
                  </a:lnTo>
                  <a:lnTo>
                    <a:pt x="49" y="122"/>
                  </a:lnTo>
                  <a:lnTo>
                    <a:pt x="48" y="109"/>
                  </a:lnTo>
                  <a:lnTo>
                    <a:pt x="44" y="97"/>
                  </a:lnTo>
                  <a:lnTo>
                    <a:pt x="38" y="83"/>
                  </a:lnTo>
                  <a:lnTo>
                    <a:pt x="31" y="69"/>
                  </a:lnTo>
                  <a:lnTo>
                    <a:pt x="24" y="55"/>
                  </a:lnTo>
                  <a:lnTo>
                    <a:pt x="17" y="41"/>
                  </a:lnTo>
                  <a:lnTo>
                    <a:pt x="11" y="29"/>
                  </a:lnTo>
                  <a:lnTo>
                    <a:pt x="8" y="17"/>
                  </a:lnTo>
                  <a:lnTo>
                    <a:pt x="15" y="21"/>
                  </a:lnTo>
                  <a:lnTo>
                    <a:pt x="21" y="28"/>
                  </a:lnTo>
                  <a:lnTo>
                    <a:pt x="26" y="37"/>
                  </a:lnTo>
                  <a:lnTo>
                    <a:pt x="33" y="47"/>
                  </a:lnTo>
                  <a:lnTo>
                    <a:pt x="39" y="59"/>
                  </a:lnTo>
                  <a:lnTo>
                    <a:pt x="46" y="70"/>
                  </a:lnTo>
                  <a:lnTo>
                    <a:pt x="54" y="81"/>
                  </a:lnTo>
                  <a:lnTo>
                    <a:pt x="62" y="90"/>
                  </a:lnTo>
                  <a:lnTo>
                    <a:pt x="63" y="89"/>
                  </a:lnTo>
                  <a:lnTo>
                    <a:pt x="63" y="88"/>
                  </a:lnTo>
                  <a:lnTo>
                    <a:pt x="63" y="88"/>
                  </a:lnTo>
                  <a:lnTo>
                    <a:pt x="64" y="86"/>
                  </a:lnTo>
                  <a:lnTo>
                    <a:pt x="56" y="78"/>
                  </a:lnTo>
                  <a:lnTo>
                    <a:pt x="48" y="68"/>
                  </a:lnTo>
                  <a:lnTo>
                    <a:pt x="41" y="56"/>
                  </a:lnTo>
                  <a:lnTo>
                    <a:pt x="36" y="44"/>
                  </a:lnTo>
                  <a:lnTo>
                    <a:pt x="30" y="32"/>
                  </a:lnTo>
                  <a:lnTo>
                    <a:pt x="25" y="20"/>
                  </a:lnTo>
                  <a:lnTo>
                    <a:pt x="21" y="9"/>
                  </a:lnTo>
                  <a:lnTo>
                    <a:pt x="17" y="1"/>
                  </a:lnTo>
                  <a:lnTo>
                    <a:pt x="18" y="0"/>
                  </a:lnTo>
                  <a:lnTo>
                    <a:pt x="19" y="0"/>
                  </a:lnTo>
                  <a:lnTo>
                    <a:pt x="22" y="0"/>
                  </a:lnTo>
                  <a:lnTo>
                    <a:pt x="23" y="0"/>
                  </a:lnTo>
                  <a:lnTo>
                    <a:pt x="32" y="12"/>
                  </a:lnTo>
                  <a:lnTo>
                    <a:pt x="40" y="23"/>
                  </a:lnTo>
                  <a:lnTo>
                    <a:pt x="49" y="35"/>
                  </a:lnTo>
                  <a:lnTo>
                    <a:pt x="59" y="46"/>
                  </a:lnTo>
                  <a:lnTo>
                    <a:pt x="67" y="58"/>
                  </a:lnTo>
                  <a:lnTo>
                    <a:pt x="76" y="69"/>
                  </a:lnTo>
                  <a:lnTo>
                    <a:pt x="85" y="82"/>
                  </a:lnTo>
                  <a:lnTo>
                    <a:pt x="94" y="93"/>
                  </a:lnTo>
                  <a:lnTo>
                    <a:pt x="93" y="98"/>
                  </a:lnTo>
                  <a:lnTo>
                    <a:pt x="91" y="105"/>
                  </a:lnTo>
                  <a:lnTo>
                    <a:pt x="87" y="114"/>
                  </a:lnTo>
                  <a:lnTo>
                    <a:pt x="83" y="127"/>
                  </a:lnTo>
                  <a:lnTo>
                    <a:pt x="77" y="142"/>
                  </a:lnTo>
                  <a:lnTo>
                    <a:pt x="70" y="159"/>
                  </a:lnTo>
                  <a:lnTo>
                    <a:pt x="62" y="180"/>
                  </a:lnTo>
                  <a:lnTo>
                    <a:pt x="54" y="204"/>
                  </a:lnTo>
                  <a:lnTo>
                    <a:pt x="53" y="204"/>
                  </a:lnTo>
                  <a:lnTo>
                    <a:pt x="52" y="204"/>
                  </a:lnTo>
                  <a:lnTo>
                    <a:pt x="51" y="205"/>
                  </a:lnTo>
                  <a:lnTo>
                    <a:pt x="49" y="205"/>
                  </a:lnTo>
                  <a:lnTo>
                    <a:pt x="49" y="205"/>
                  </a:lnTo>
                  <a:lnTo>
                    <a:pt x="49" y="205"/>
                  </a:lnTo>
                  <a:close/>
                </a:path>
              </a:pathLst>
            </a:custGeom>
            <a:solidFill>
              <a:srgbClr val="B2B2B2"/>
            </a:solidFill>
            <a:ln w="9525">
              <a:noFill/>
              <a:round/>
              <a:headEnd/>
              <a:tailEnd/>
            </a:ln>
          </p:spPr>
          <p:txBody>
            <a:bodyPr/>
            <a:lstStyle/>
            <a:p>
              <a:endParaRPr lang="en-US" dirty="0"/>
            </a:p>
          </p:txBody>
        </p:sp>
        <p:sp>
          <p:nvSpPr>
            <p:cNvPr id="43" name="Freeform 67"/>
            <p:cNvSpPr>
              <a:spLocks/>
            </p:cNvSpPr>
            <p:nvPr/>
          </p:nvSpPr>
          <p:spPr bwMode="auto">
            <a:xfrm>
              <a:off x="887" y="1914"/>
              <a:ext cx="24" cy="4"/>
            </a:xfrm>
            <a:custGeom>
              <a:avLst/>
              <a:gdLst/>
              <a:ahLst/>
              <a:cxnLst>
                <a:cxn ang="0">
                  <a:pos x="0" y="9"/>
                </a:cxn>
                <a:cxn ang="0">
                  <a:pos x="6" y="8"/>
                </a:cxn>
                <a:cxn ang="0">
                  <a:pos x="12" y="7"/>
                </a:cxn>
                <a:cxn ang="0">
                  <a:pos x="17" y="5"/>
                </a:cxn>
                <a:cxn ang="0">
                  <a:pos x="23" y="4"/>
                </a:cxn>
                <a:cxn ang="0">
                  <a:pos x="30" y="3"/>
                </a:cxn>
                <a:cxn ang="0">
                  <a:pos x="36" y="2"/>
                </a:cxn>
                <a:cxn ang="0">
                  <a:pos x="42" y="1"/>
                </a:cxn>
                <a:cxn ang="0">
                  <a:pos x="49" y="0"/>
                </a:cxn>
                <a:cxn ang="0">
                  <a:pos x="47" y="1"/>
                </a:cxn>
                <a:cxn ang="0">
                  <a:pos x="47" y="2"/>
                </a:cxn>
                <a:cxn ang="0">
                  <a:pos x="47" y="4"/>
                </a:cxn>
                <a:cxn ang="0">
                  <a:pos x="46" y="5"/>
                </a:cxn>
                <a:cxn ang="0">
                  <a:pos x="39" y="7"/>
                </a:cxn>
                <a:cxn ang="0">
                  <a:pos x="34" y="8"/>
                </a:cxn>
                <a:cxn ang="0">
                  <a:pos x="27" y="8"/>
                </a:cxn>
                <a:cxn ang="0">
                  <a:pos x="22" y="9"/>
                </a:cxn>
                <a:cxn ang="0">
                  <a:pos x="16" y="9"/>
                </a:cxn>
                <a:cxn ang="0">
                  <a:pos x="11" y="9"/>
                </a:cxn>
                <a:cxn ang="0">
                  <a:pos x="6" y="9"/>
                </a:cxn>
                <a:cxn ang="0">
                  <a:pos x="0" y="9"/>
                </a:cxn>
                <a:cxn ang="0">
                  <a:pos x="0" y="9"/>
                </a:cxn>
                <a:cxn ang="0">
                  <a:pos x="0" y="9"/>
                </a:cxn>
              </a:cxnLst>
              <a:rect l="0" t="0" r="r" b="b"/>
              <a:pathLst>
                <a:path w="49" h="9">
                  <a:moveTo>
                    <a:pt x="0" y="9"/>
                  </a:moveTo>
                  <a:lnTo>
                    <a:pt x="6" y="8"/>
                  </a:lnTo>
                  <a:lnTo>
                    <a:pt x="12" y="7"/>
                  </a:lnTo>
                  <a:lnTo>
                    <a:pt x="17" y="5"/>
                  </a:lnTo>
                  <a:lnTo>
                    <a:pt x="23" y="4"/>
                  </a:lnTo>
                  <a:lnTo>
                    <a:pt x="30" y="3"/>
                  </a:lnTo>
                  <a:lnTo>
                    <a:pt x="36" y="2"/>
                  </a:lnTo>
                  <a:lnTo>
                    <a:pt x="42" y="1"/>
                  </a:lnTo>
                  <a:lnTo>
                    <a:pt x="49" y="0"/>
                  </a:lnTo>
                  <a:lnTo>
                    <a:pt x="47" y="1"/>
                  </a:lnTo>
                  <a:lnTo>
                    <a:pt x="47" y="2"/>
                  </a:lnTo>
                  <a:lnTo>
                    <a:pt x="47" y="4"/>
                  </a:lnTo>
                  <a:lnTo>
                    <a:pt x="46" y="5"/>
                  </a:lnTo>
                  <a:lnTo>
                    <a:pt x="39" y="7"/>
                  </a:lnTo>
                  <a:lnTo>
                    <a:pt x="34" y="8"/>
                  </a:lnTo>
                  <a:lnTo>
                    <a:pt x="27" y="8"/>
                  </a:lnTo>
                  <a:lnTo>
                    <a:pt x="22" y="9"/>
                  </a:lnTo>
                  <a:lnTo>
                    <a:pt x="16" y="9"/>
                  </a:lnTo>
                  <a:lnTo>
                    <a:pt x="11" y="9"/>
                  </a:lnTo>
                  <a:lnTo>
                    <a:pt x="6" y="9"/>
                  </a:lnTo>
                  <a:lnTo>
                    <a:pt x="0" y="9"/>
                  </a:lnTo>
                  <a:lnTo>
                    <a:pt x="0" y="9"/>
                  </a:lnTo>
                  <a:lnTo>
                    <a:pt x="0" y="9"/>
                  </a:lnTo>
                  <a:close/>
                </a:path>
              </a:pathLst>
            </a:custGeom>
            <a:solidFill>
              <a:srgbClr val="000000"/>
            </a:solidFill>
            <a:ln w="9525">
              <a:noFill/>
              <a:round/>
              <a:headEnd/>
              <a:tailEnd/>
            </a:ln>
          </p:spPr>
          <p:txBody>
            <a:bodyPr/>
            <a:lstStyle/>
            <a:p>
              <a:endParaRPr lang="en-US" dirty="0"/>
            </a:p>
          </p:txBody>
        </p:sp>
        <p:sp>
          <p:nvSpPr>
            <p:cNvPr id="44" name="Freeform 68"/>
            <p:cNvSpPr>
              <a:spLocks/>
            </p:cNvSpPr>
            <p:nvPr/>
          </p:nvSpPr>
          <p:spPr bwMode="auto">
            <a:xfrm>
              <a:off x="1152" y="1906"/>
              <a:ext cx="11" cy="7"/>
            </a:xfrm>
            <a:custGeom>
              <a:avLst/>
              <a:gdLst/>
              <a:ahLst/>
              <a:cxnLst>
                <a:cxn ang="0">
                  <a:pos x="11" y="14"/>
                </a:cxn>
                <a:cxn ang="0">
                  <a:pos x="8" y="12"/>
                </a:cxn>
                <a:cxn ang="0">
                  <a:pos x="6" y="10"/>
                </a:cxn>
                <a:cxn ang="0">
                  <a:pos x="2" y="9"/>
                </a:cxn>
                <a:cxn ang="0">
                  <a:pos x="0" y="6"/>
                </a:cxn>
                <a:cxn ang="0">
                  <a:pos x="0" y="4"/>
                </a:cxn>
                <a:cxn ang="0">
                  <a:pos x="0" y="3"/>
                </a:cxn>
                <a:cxn ang="0">
                  <a:pos x="0" y="1"/>
                </a:cxn>
                <a:cxn ang="0">
                  <a:pos x="0" y="0"/>
                </a:cxn>
                <a:cxn ang="0">
                  <a:pos x="11" y="3"/>
                </a:cxn>
                <a:cxn ang="0">
                  <a:pos x="18" y="5"/>
                </a:cxn>
                <a:cxn ang="0">
                  <a:pos x="22" y="8"/>
                </a:cxn>
                <a:cxn ang="0">
                  <a:pos x="23" y="9"/>
                </a:cxn>
                <a:cxn ang="0">
                  <a:pos x="20" y="12"/>
                </a:cxn>
                <a:cxn ang="0">
                  <a:pos x="17" y="13"/>
                </a:cxn>
                <a:cxn ang="0">
                  <a:pos x="15" y="14"/>
                </a:cxn>
                <a:cxn ang="0">
                  <a:pos x="11" y="14"/>
                </a:cxn>
                <a:cxn ang="0">
                  <a:pos x="11" y="14"/>
                </a:cxn>
                <a:cxn ang="0">
                  <a:pos x="11" y="14"/>
                </a:cxn>
              </a:cxnLst>
              <a:rect l="0" t="0" r="r" b="b"/>
              <a:pathLst>
                <a:path w="23" h="14">
                  <a:moveTo>
                    <a:pt x="11" y="14"/>
                  </a:moveTo>
                  <a:lnTo>
                    <a:pt x="8" y="12"/>
                  </a:lnTo>
                  <a:lnTo>
                    <a:pt x="6" y="10"/>
                  </a:lnTo>
                  <a:lnTo>
                    <a:pt x="2" y="9"/>
                  </a:lnTo>
                  <a:lnTo>
                    <a:pt x="0" y="6"/>
                  </a:lnTo>
                  <a:lnTo>
                    <a:pt x="0" y="4"/>
                  </a:lnTo>
                  <a:lnTo>
                    <a:pt x="0" y="3"/>
                  </a:lnTo>
                  <a:lnTo>
                    <a:pt x="0" y="1"/>
                  </a:lnTo>
                  <a:lnTo>
                    <a:pt x="0" y="0"/>
                  </a:lnTo>
                  <a:lnTo>
                    <a:pt x="11" y="3"/>
                  </a:lnTo>
                  <a:lnTo>
                    <a:pt x="18" y="5"/>
                  </a:lnTo>
                  <a:lnTo>
                    <a:pt x="22" y="8"/>
                  </a:lnTo>
                  <a:lnTo>
                    <a:pt x="23" y="9"/>
                  </a:lnTo>
                  <a:lnTo>
                    <a:pt x="20" y="12"/>
                  </a:lnTo>
                  <a:lnTo>
                    <a:pt x="17" y="13"/>
                  </a:lnTo>
                  <a:lnTo>
                    <a:pt x="15" y="14"/>
                  </a:lnTo>
                  <a:lnTo>
                    <a:pt x="11" y="14"/>
                  </a:lnTo>
                  <a:lnTo>
                    <a:pt x="11" y="14"/>
                  </a:lnTo>
                  <a:lnTo>
                    <a:pt x="11" y="14"/>
                  </a:lnTo>
                  <a:close/>
                </a:path>
              </a:pathLst>
            </a:custGeom>
            <a:solidFill>
              <a:srgbClr val="000000"/>
            </a:solidFill>
            <a:ln w="9525">
              <a:noFill/>
              <a:round/>
              <a:headEnd/>
              <a:tailEnd/>
            </a:ln>
          </p:spPr>
          <p:txBody>
            <a:bodyPr/>
            <a:lstStyle/>
            <a:p>
              <a:endParaRPr lang="en-US" dirty="0"/>
            </a:p>
          </p:txBody>
        </p:sp>
        <p:sp>
          <p:nvSpPr>
            <p:cNvPr id="45" name="Freeform 69"/>
            <p:cNvSpPr>
              <a:spLocks/>
            </p:cNvSpPr>
            <p:nvPr/>
          </p:nvSpPr>
          <p:spPr bwMode="auto">
            <a:xfrm>
              <a:off x="808" y="1610"/>
              <a:ext cx="519" cy="294"/>
            </a:xfrm>
            <a:custGeom>
              <a:avLst/>
              <a:gdLst/>
              <a:ahLst/>
              <a:cxnLst>
                <a:cxn ang="0">
                  <a:pos x="885" y="572"/>
                </a:cxn>
                <a:cxn ang="0">
                  <a:pos x="847" y="568"/>
                </a:cxn>
                <a:cxn ang="0">
                  <a:pos x="812" y="551"/>
                </a:cxn>
                <a:cxn ang="0">
                  <a:pos x="803" y="563"/>
                </a:cxn>
                <a:cxn ang="0">
                  <a:pos x="766" y="546"/>
                </a:cxn>
                <a:cxn ang="0">
                  <a:pos x="738" y="536"/>
                </a:cxn>
                <a:cxn ang="0">
                  <a:pos x="692" y="495"/>
                </a:cxn>
                <a:cxn ang="0">
                  <a:pos x="657" y="461"/>
                </a:cxn>
                <a:cxn ang="0">
                  <a:pos x="620" y="429"/>
                </a:cxn>
                <a:cxn ang="0">
                  <a:pos x="585" y="417"/>
                </a:cxn>
                <a:cxn ang="0">
                  <a:pos x="553" y="371"/>
                </a:cxn>
                <a:cxn ang="0">
                  <a:pos x="523" y="330"/>
                </a:cxn>
                <a:cxn ang="0">
                  <a:pos x="491" y="288"/>
                </a:cxn>
                <a:cxn ang="0">
                  <a:pos x="468" y="302"/>
                </a:cxn>
                <a:cxn ang="0">
                  <a:pos x="430" y="251"/>
                </a:cxn>
                <a:cxn ang="0">
                  <a:pos x="419" y="260"/>
                </a:cxn>
                <a:cxn ang="0">
                  <a:pos x="417" y="294"/>
                </a:cxn>
                <a:cxn ang="0">
                  <a:pos x="388" y="270"/>
                </a:cxn>
                <a:cxn ang="0">
                  <a:pos x="353" y="249"/>
                </a:cxn>
                <a:cxn ang="0">
                  <a:pos x="326" y="232"/>
                </a:cxn>
                <a:cxn ang="0">
                  <a:pos x="315" y="255"/>
                </a:cxn>
                <a:cxn ang="0">
                  <a:pos x="289" y="256"/>
                </a:cxn>
                <a:cxn ang="0">
                  <a:pos x="257" y="254"/>
                </a:cxn>
                <a:cxn ang="0">
                  <a:pos x="228" y="257"/>
                </a:cxn>
                <a:cxn ang="0">
                  <a:pos x="205" y="248"/>
                </a:cxn>
                <a:cxn ang="0">
                  <a:pos x="423" y="156"/>
                </a:cxn>
                <a:cxn ang="0">
                  <a:pos x="566" y="147"/>
                </a:cxn>
                <a:cxn ang="0">
                  <a:pos x="732" y="235"/>
                </a:cxn>
                <a:cxn ang="0">
                  <a:pos x="736" y="223"/>
                </a:cxn>
                <a:cxn ang="0">
                  <a:pos x="704" y="187"/>
                </a:cxn>
                <a:cxn ang="0">
                  <a:pos x="692" y="163"/>
                </a:cxn>
                <a:cxn ang="0">
                  <a:pos x="667" y="163"/>
                </a:cxn>
                <a:cxn ang="0">
                  <a:pos x="628" y="160"/>
                </a:cxn>
                <a:cxn ang="0">
                  <a:pos x="605" y="136"/>
                </a:cxn>
                <a:cxn ang="0">
                  <a:pos x="582" y="114"/>
                </a:cxn>
                <a:cxn ang="0">
                  <a:pos x="557" y="112"/>
                </a:cxn>
                <a:cxn ang="0">
                  <a:pos x="521" y="118"/>
                </a:cxn>
                <a:cxn ang="0">
                  <a:pos x="489" y="118"/>
                </a:cxn>
                <a:cxn ang="0">
                  <a:pos x="453" y="109"/>
                </a:cxn>
                <a:cxn ang="0">
                  <a:pos x="418" y="125"/>
                </a:cxn>
                <a:cxn ang="0">
                  <a:pos x="378" y="158"/>
                </a:cxn>
                <a:cxn ang="0">
                  <a:pos x="343" y="165"/>
                </a:cxn>
                <a:cxn ang="0">
                  <a:pos x="314" y="160"/>
                </a:cxn>
                <a:cxn ang="0">
                  <a:pos x="276" y="172"/>
                </a:cxn>
                <a:cxn ang="0">
                  <a:pos x="234" y="220"/>
                </a:cxn>
                <a:cxn ang="0">
                  <a:pos x="219" y="219"/>
                </a:cxn>
                <a:cxn ang="0">
                  <a:pos x="186" y="223"/>
                </a:cxn>
                <a:cxn ang="0">
                  <a:pos x="144" y="247"/>
                </a:cxn>
                <a:cxn ang="0">
                  <a:pos x="113" y="263"/>
                </a:cxn>
                <a:cxn ang="0">
                  <a:pos x="90" y="254"/>
                </a:cxn>
                <a:cxn ang="0">
                  <a:pos x="0" y="33"/>
                </a:cxn>
                <a:cxn ang="0">
                  <a:pos x="178" y="0"/>
                </a:cxn>
                <a:cxn ang="0">
                  <a:pos x="398" y="4"/>
                </a:cxn>
                <a:cxn ang="0">
                  <a:pos x="634" y="88"/>
                </a:cxn>
                <a:cxn ang="0">
                  <a:pos x="771" y="163"/>
                </a:cxn>
                <a:cxn ang="0">
                  <a:pos x="800" y="238"/>
                </a:cxn>
                <a:cxn ang="0">
                  <a:pos x="903" y="417"/>
                </a:cxn>
                <a:cxn ang="0">
                  <a:pos x="1007" y="511"/>
                </a:cxn>
                <a:cxn ang="0">
                  <a:pos x="1032" y="530"/>
                </a:cxn>
                <a:cxn ang="0">
                  <a:pos x="973" y="526"/>
                </a:cxn>
                <a:cxn ang="0">
                  <a:pos x="984" y="557"/>
                </a:cxn>
                <a:cxn ang="0">
                  <a:pos x="991" y="580"/>
                </a:cxn>
                <a:cxn ang="0">
                  <a:pos x="956" y="584"/>
                </a:cxn>
              </a:cxnLst>
              <a:rect l="0" t="0" r="r" b="b"/>
              <a:pathLst>
                <a:path w="1039" h="589">
                  <a:moveTo>
                    <a:pt x="935" y="589"/>
                  </a:moveTo>
                  <a:lnTo>
                    <a:pt x="930" y="586"/>
                  </a:lnTo>
                  <a:lnTo>
                    <a:pt x="923" y="583"/>
                  </a:lnTo>
                  <a:lnTo>
                    <a:pt x="917" y="580"/>
                  </a:lnTo>
                  <a:lnTo>
                    <a:pt x="911" y="578"/>
                  </a:lnTo>
                  <a:lnTo>
                    <a:pt x="904" y="574"/>
                  </a:lnTo>
                  <a:lnTo>
                    <a:pt x="899" y="572"/>
                  </a:lnTo>
                  <a:lnTo>
                    <a:pt x="893" y="568"/>
                  </a:lnTo>
                  <a:lnTo>
                    <a:pt x="887" y="566"/>
                  </a:lnTo>
                  <a:lnTo>
                    <a:pt x="886" y="567"/>
                  </a:lnTo>
                  <a:lnTo>
                    <a:pt x="886" y="568"/>
                  </a:lnTo>
                  <a:lnTo>
                    <a:pt x="886" y="571"/>
                  </a:lnTo>
                  <a:lnTo>
                    <a:pt x="885" y="572"/>
                  </a:lnTo>
                  <a:lnTo>
                    <a:pt x="889" y="573"/>
                  </a:lnTo>
                  <a:lnTo>
                    <a:pt x="895" y="575"/>
                  </a:lnTo>
                  <a:lnTo>
                    <a:pt x="901" y="579"/>
                  </a:lnTo>
                  <a:lnTo>
                    <a:pt x="908" y="584"/>
                  </a:lnTo>
                  <a:lnTo>
                    <a:pt x="902" y="587"/>
                  </a:lnTo>
                  <a:lnTo>
                    <a:pt x="895" y="587"/>
                  </a:lnTo>
                  <a:lnTo>
                    <a:pt x="886" y="584"/>
                  </a:lnTo>
                  <a:lnTo>
                    <a:pt x="876" y="580"/>
                  </a:lnTo>
                  <a:lnTo>
                    <a:pt x="865" y="575"/>
                  </a:lnTo>
                  <a:lnTo>
                    <a:pt x="857" y="571"/>
                  </a:lnTo>
                  <a:lnTo>
                    <a:pt x="850" y="567"/>
                  </a:lnTo>
                  <a:lnTo>
                    <a:pt x="846" y="566"/>
                  </a:lnTo>
                  <a:lnTo>
                    <a:pt x="847" y="568"/>
                  </a:lnTo>
                  <a:lnTo>
                    <a:pt x="848" y="571"/>
                  </a:lnTo>
                  <a:lnTo>
                    <a:pt x="848" y="573"/>
                  </a:lnTo>
                  <a:lnTo>
                    <a:pt x="849" y="575"/>
                  </a:lnTo>
                  <a:lnTo>
                    <a:pt x="848" y="575"/>
                  </a:lnTo>
                  <a:lnTo>
                    <a:pt x="848" y="576"/>
                  </a:lnTo>
                  <a:lnTo>
                    <a:pt x="847" y="576"/>
                  </a:lnTo>
                  <a:lnTo>
                    <a:pt x="846" y="578"/>
                  </a:lnTo>
                  <a:lnTo>
                    <a:pt x="836" y="573"/>
                  </a:lnTo>
                  <a:lnTo>
                    <a:pt x="829" y="569"/>
                  </a:lnTo>
                  <a:lnTo>
                    <a:pt x="824" y="565"/>
                  </a:lnTo>
                  <a:lnTo>
                    <a:pt x="819" y="561"/>
                  </a:lnTo>
                  <a:lnTo>
                    <a:pt x="816" y="557"/>
                  </a:lnTo>
                  <a:lnTo>
                    <a:pt x="812" y="551"/>
                  </a:lnTo>
                  <a:lnTo>
                    <a:pt x="809" y="545"/>
                  </a:lnTo>
                  <a:lnTo>
                    <a:pt x="805" y="538"/>
                  </a:lnTo>
                  <a:lnTo>
                    <a:pt x="804" y="538"/>
                  </a:lnTo>
                  <a:lnTo>
                    <a:pt x="802" y="538"/>
                  </a:lnTo>
                  <a:lnTo>
                    <a:pt x="801" y="538"/>
                  </a:lnTo>
                  <a:lnTo>
                    <a:pt x="800" y="538"/>
                  </a:lnTo>
                  <a:lnTo>
                    <a:pt x="802" y="545"/>
                  </a:lnTo>
                  <a:lnTo>
                    <a:pt x="804" y="551"/>
                  </a:lnTo>
                  <a:lnTo>
                    <a:pt x="804" y="556"/>
                  </a:lnTo>
                  <a:lnTo>
                    <a:pt x="804" y="561"/>
                  </a:lnTo>
                  <a:lnTo>
                    <a:pt x="803" y="563"/>
                  </a:lnTo>
                  <a:lnTo>
                    <a:pt x="803" y="563"/>
                  </a:lnTo>
                  <a:lnTo>
                    <a:pt x="803" y="563"/>
                  </a:lnTo>
                  <a:lnTo>
                    <a:pt x="802" y="564"/>
                  </a:lnTo>
                  <a:lnTo>
                    <a:pt x="794" y="556"/>
                  </a:lnTo>
                  <a:lnTo>
                    <a:pt x="787" y="548"/>
                  </a:lnTo>
                  <a:lnTo>
                    <a:pt x="779" y="540"/>
                  </a:lnTo>
                  <a:lnTo>
                    <a:pt x="771" y="533"/>
                  </a:lnTo>
                  <a:lnTo>
                    <a:pt x="771" y="535"/>
                  </a:lnTo>
                  <a:lnTo>
                    <a:pt x="771" y="538"/>
                  </a:lnTo>
                  <a:lnTo>
                    <a:pt x="771" y="542"/>
                  </a:lnTo>
                  <a:lnTo>
                    <a:pt x="771" y="544"/>
                  </a:lnTo>
                  <a:lnTo>
                    <a:pt x="770" y="545"/>
                  </a:lnTo>
                  <a:lnTo>
                    <a:pt x="768" y="545"/>
                  </a:lnTo>
                  <a:lnTo>
                    <a:pt x="767" y="545"/>
                  </a:lnTo>
                  <a:lnTo>
                    <a:pt x="766" y="546"/>
                  </a:lnTo>
                  <a:lnTo>
                    <a:pt x="756" y="535"/>
                  </a:lnTo>
                  <a:lnTo>
                    <a:pt x="749" y="525"/>
                  </a:lnTo>
                  <a:lnTo>
                    <a:pt x="742" y="515"/>
                  </a:lnTo>
                  <a:lnTo>
                    <a:pt x="735" y="508"/>
                  </a:lnTo>
                  <a:lnTo>
                    <a:pt x="736" y="516"/>
                  </a:lnTo>
                  <a:lnTo>
                    <a:pt x="738" y="522"/>
                  </a:lnTo>
                  <a:lnTo>
                    <a:pt x="742" y="529"/>
                  </a:lnTo>
                  <a:lnTo>
                    <a:pt x="748" y="538"/>
                  </a:lnTo>
                  <a:lnTo>
                    <a:pt x="747" y="540"/>
                  </a:lnTo>
                  <a:lnTo>
                    <a:pt x="747" y="540"/>
                  </a:lnTo>
                  <a:lnTo>
                    <a:pt x="745" y="541"/>
                  </a:lnTo>
                  <a:lnTo>
                    <a:pt x="744" y="542"/>
                  </a:lnTo>
                  <a:lnTo>
                    <a:pt x="738" y="536"/>
                  </a:lnTo>
                  <a:lnTo>
                    <a:pt x="732" y="530"/>
                  </a:lnTo>
                  <a:lnTo>
                    <a:pt x="727" y="522"/>
                  </a:lnTo>
                  <a:lnTo>
                    <a:pt x="721" y="514"/>
                  </a:lnTo>
                  <a:lnTo>
                    <a:pt x="717" y="506"/>
                  </a:lnTo>
                  <a:lnTo>
                    <a:pt x="713" y="499"/>
                  </a:lnTo>
                  <a:lnTo>
                    <a:pt x="710" y="492"/>
                  </a:lnTo>
                  <a:lnTo>
                    <a:pt x="707" y="488"/>
                  </a:lnTo>
                  <a:lnTo>
                    <a:pt x="709" y="496"/>
                  </a:lnTo>
                  <a:lnTo>
                    <a:pt x="712" y="506"/>
                  </a:lnTo>
                  <a:lnTo>
                    <a:pt x="713" y="516"/>
                  </a:lnTo>
                  <a:lnTo>
                    <a:pt x="712" y="525"/>
                  </a:lnTo>
                  <a:lnTo>
                    <a:pt x="699" y="511"/>
                  </a:lnTo>
                  <a:lnTo>
                    <a:pt x="692" y="495"/>
                  </a:lnTo>
                  <a:lnTo>
                    <a:pt x="687" y="480"/>
                  </a:lnTo>
                  <a:lnTo>
                    <a:pt x="679" y="468"/>
                  </a:lnTo>
                  <a:lnTo>
                    <a:pt x="680" y="476"/>
                  </a:lnTo>
                  <a:lnTo>
                    <a:pt x="681" y="483"/>
                  </a:lnTo>
                  <a:lnTo>
                    <a:pt x="684" y="492"/>
                  </a:lnTo>
                  <a:lnTo>
                    <a:pt x="688" y="503"/>
                  </a:lnTo>
                  <a:lnTo>
                    <a:pt x="687" y="504"/>
                  </a:lnTo>
                  <a:lnTo>
                    <a:pt x="687" y="504"/>
                  </a:lnTo>
                  <a:lnTo>
                    <a:pt x="685" y="504"/>
                  </a:lnTo>
                  <a:lnTo>
                    <a:pt x="684" y="505"/>
                  </a:lnTo>
                  <a:lnTo>
                    <a:pt x="672" y="491"/>
                  </a:lnTo>
                  <a:lnTo>
                    <a:pt x="664" y="476"/>
                  </a:lnTo>
                  <a:lnTo>
                    <a:pt x="657" y="461"/>
                  </a:lnTo>
                  <a:lnTo>
                    <a:pt x="651" y="446"/>
                  </a:lnTo>
                  <a:lnTo>
                    <a:pt x="651" y="455"/>
                  </a:lnTo>
                  <a:lnTo>
                    <a:pt x="651" y="462"/>
                  </a:lnTo>
                  <a:lnTo>
                    <a:pt x="652" y="468"/>
                  </a:lnTo>
                  <a:lnTo>
                    <a:pt x="654" y="476"/>
                  </a:lnTo>
                  <a:lnTo>
                    <a:pt x="653" y="476"/>
                  </a:lnTo>
                  <a:lnTo>
                    <a:pt x="653" y="477"/>
                  </a:lnTo>
                  <a:lnTo>
                    <a:pt x="652" y="477"/>
                  </a:lnTo>
                  <a:lnTo>
                    <a:pt x="651" y="478"/>
                  </a:lnTo>
                  <a:lnTo>
                    <a:pt x="639" y="465"/>
                  </a:lnTo>
                  <a:lnTo>
                    <a:pt x="633" y="451"/>
                  </a:lnTo>
                  <a:lnTo>
                    <a:pt x="627" y="438"/>
                  </a:lnTo>
                  <a:lnTo>
                    <a:pt x="620" y="429"/>
                  </a:lnTo>
                  <a:lnTo>
                    <a:pt x="619" y="438"/>
                  </a:lnTo>
                  <a:lnTo>
                    <a:pt x="619" y="443"/>
                  </a:lnTo>
                  <a:lnTo>
                    <a:pt x="619" y="445"/>
                  </a:lnTo>
                  <a:lnTo>
                    <a:pt x="618" y="446"/>
                  </a:lnTo>
                  <a:lnTo>
                    <a:pt x="609" y="432"/>
                  </a:lnTo>
                  <a:lnTo>
                    <a:pt x="604" y="416"/>
                  </a:lnTo>
                  <a:lnTo>
                    <a:pt x="599" y="404"/>
                  </a:lnTo>
                  <a:lnTo>
                    <a:pt x="596" y="398"/>
                  </a:lnTo>
                  <a:lnTo>
                    <a:pt x="595" y="404"/>
                  </a:lnTo>
                  <a:lnTo>
                    <a:pt x="595" y="410"/>
                  </a:lnTo>
                  <a:lnTo>
                    <a:pt x="595" y="416"/>
                  </a:lnTo>
                  <a:lnTo>
                    <a:pt x="595" y="423"/>
                  </a:lnTo>
                  <a:lnTo>
                    <a:pt x="585" y="417"/>
                  </a:lnTo>
                  <a:lnTo>
                    <a:pt x="577" y="397"/>
                  </a:lnTo>
                  <a:lnTo>
                    <a:pt x="573" y="374"/>
                  </a:lnTo>
                  <a:lnTo>
                    <a:pt x="570" y="360"/>
                  </a:lnTo>
                  <a:lnTo>
                    <a:pt x="569" y="360"/>
                  </a:lnTo>
                  <a:lnTo>
                    <a:pt x="567" y="360"/>
                  </a:lnTo>
                  <a:lnTo>
                    <a:pt x="566" y="360"/>
                  </a:lnTo>
                  <a:lnTo>
                    <a:pt x="565" y="360"/>
                  </a:lnTo>
                  <a:lnTo>
                    <a:pt x="566" y="369"/>
                  </a:lnTo>
                  <a:lnTo>
                    <a:pt x="567" y="378"/>
                  </a:lnTo>
                  <a:lnTo>
                    <a:pt x="568" y="389"/>
                  </a:lnTo>
                  <a:lnTo>
                    <a:pt x="569" y="398"/>
                  </a:lnTo>
                  <a:lnTo>
                    <a:pt x="561" y="391"/>
                  </a:lnTo>
                  <a:lnTo>
                    <a:pt x="553" y="371"/>
                  </a:lnTo>
                  <a:lnTo>
                    <a:pt x="547" y="351"/>
                  </a:lnTo>
                  <a:lnTo>
                    <a:pt x="545" y="339"/>
                  </a:lnTo>
                  <a:lnTo>
                    <a:pt x="544" y="340"/>
                  </a:lnTo>
                  <a:lnTo>
                    <a:pt x="542" y="340"/>
                  </a:lnTo>
                  <a:lnTo>
                    <a:pt x="540" y="340"/>
                  </a:lnTo>
                  <a:lnTo>
                    <a:pt x="539" y="341"/>
                  </a:lnTo>
                  <a:lnTo>
                    <a:pt x="540" y="348"/>
                  </a:lnTo>
                  <a:lnTo>
                    <a:pt x="544" y="360"/>
                  </a:lnTo>
                  <a:lnTo>
                    <a:pt x="546" y="374"/>
                  </a:lnTo>
                  <a:lnTo>
                    <a:pt x="544" y="382"/>
                  </a:lnTo>
                  <a:lnTo>
                    <a:pt x="535" y="369"/>
                  </a:lnTo>
                  <a:lnTo>
                    <a:pt x="528" y="351"/>
                  </a:lnTo>
                  <a:lnTo>
                    <a:pt x="523" y="330"/>
                  </a:lnTo>
                  <a:lnTo>
                    <a:pt x="520" y="316"/>
                  </a:lnTo>
                  <a:lnTo>
                    <a:pt x="519" y="316"/>
                  </a:lnTo>
                  <a:lnTo>
                    <a:pt x="516" y="316"/>
                  </a:lnTo>
                  <a:lnTo>
                    <a:pt x="515" y="317"/>
                  </a:lnTo>
                  <a:lnTo>
                    <a:pt x="513" y="317"/>
                  </a:lnTo>
                  <a:lnTo>
                    <a:pt x="514" y="326"/>
                  </a:lnTo>
                  <a:lnTo>
                    <a:pt x="515" y="336"/>
                  </a:lnTo>
                  <a:lnTo>
                    <a:pt x="517" y="344"/>
                  </a:lnTo>
                  <a:lnTo>
                    <a:pt x="519" y="353"/>
                  </a:lnTo>
                  <a:lnTo>
                    <a:pt x="509" y="346"/>
                  </a:lnTo>
                  <a:lnTo>
                    <a:pt x="501" y="324"/>
                  </a:lnTo>
                  <a:lnTo>
                    <a:pt x="493" y="301"/>
                  </a:lnTo>
                  <a:lnTo>
                    <a:pt x="491" y="288"/>
                  </a:lnTo>
                  <a:lnTo>
                    <a:pt x="489" y="289"/>
                  </a:lnTo>
                  <a:lnTo>
                    <a:pt x="485" y="289"/>
                  </a:lnTo>
                  <a:lnTo>
                    <a:pt x="483" y="291"/>
                  </a:lnTo>
                  <a:lnTo>
                    <a:pt x="479" y="292"/>
                  </a:lnTo>
                  <a:lnTo>
                    <a:pt x="471" y="280"/>
                  </a:lnTo>
                  <a:lnTo>
                    <a:pt x="467" y="271"/>
                  </a:lnTo>
                  <a:lnTo>
                    <a:pt x="462" y="263"/>
                  </a:lnTo>
                  <a:lnTo>
                    <a:pt x="455" y="260"/>
                  </a:lnTo>
                  <a:lnTo>
                    <a:pt x="459" y="269"/>
                  </a:lnTo>
                  <a:lnTo>
                    <a:pt x="463" y="283"/>
                  </a:lnTo>
                  <a:lnTo>
                    <a:pt x="467" y="294"/>
                  </a:lnTo>
                  <a:lnTo>
                    <a:pt x="469" y="302"/>
                  </a:lnTo>
                  <a:lnTo>
                    <a:pt x="468" y="302"/>
                  </a:lnTo>
                  <a:lnTo>
                    <a:pt x="468" y="303"/>
                  </a:lnTo>
                  <a:lnTo>
                    <a:pt x="467" y="303"/>
                  </a:lnTo>
                  <a:lnTo>
                    <a:pt x="466" y="304"/>
                  </a:lnTo>
                  <a:lnTo>
                    <a:pt x="455" y="292"/>
                  </a:lnTo>
                  <a:lnTo>
                    <a:pt x="447" y="277"/>
                  </a:lnTo>
                  <a:lnTo>
                    <a:pt x="443" y="262"/>
                  </a:lnTo>
                  <a:lnTo>
                    <a:pt x="438" y="249"/>
                  </a:lnTo>
                  <a:lnTo>
                    <a:pt x="437" y="249"/>
                  </a:lnTo>
                  <a:lnTo>
                    <a:pt x="434" y="249"/>
                  </a:lnTo>
                  <a:lnTo>
                    <a:pt x="433" y="249"/>
                  </a:lnTo>
                  <a:lnTo>
                    <a:pt x="431" y="249"/>
                  </a:lnTo>
                  <a:lnTo>
                    <a:pt x="430" y="250"/>
                  </a:lnTo>
                  <a:lnTo>
                    <a:pt x="430" y="251"/>
                  </a:lnTo>
                  <a:lnTo>
                    <a:pt x="430" y="253"/>
                  </a:lnTo>
                  <a:lnTo>
                    <a:pt x="429" y="254"/>
                  </a:lnTo>
                  <a:lnTo>
                    <a:pt x="431" y="258"/>
                  </a:lnTo>
                  <a:lnTo>
                    <a:pt x="434" y="263"/>
                  </a:lnTo>
                  <a:lnTo>
                    <a:pt x="437" y="271"/>
                  </a:lnTo>
                  <a:lnTo>
                    <a:pt x="439" y="280"/>
                  </a:lnTo>
                  <a:lnTo>
                    <a:pt x="437" y="279"/>
                  </a:lnTo>
                  <a:lnTo>
                    <a:pt x="434" y="279"/>
                  </a:lnTo>
                  <a:lnTo>
                    <a:pt x="431" y="279"/>
                  </a:lnTo>
                  <a:lnTo>
                    <a:pt x="429" y="279"/>
                  </a:lnTo>
                  <a:lnTo>
                    <a:pt x="426" y="272"/>
                  </a:lnTo>
                  <a:lnTo>
                    <a:pt x="423" y="266"/>
                  </a:lnTo>
                  <a:lnTo>
                    <a:pt x="419" y="260"/>
                  </a:lnTo>
                  <a:lnTo>
                    <a:pt x="416" y="254"/>
                  </a:lnTo>
                  <a:lnTo>
                    <a:pt x="413" y="254"/>
                  </a:lnTo>
                  <a:lnTo>
                    <a:pt x="410" y="254"/>
                  </a:lnTo>
                  <a:lnTo>
                    <a:pt x="408" y="255"/>
                  </a:lnTo>
                  <a:lnTo>
                    <a:pt x="407" y="257"/>
                  </a:lnTo>
                  <a:lnTo>
                    <a:pt x="411" y="263"/>
                  </a:lnTo>
                  <a:lnTo>
                    <a:pt x="416" y="271"/>
                  </a:lnTo>
                  <a:lnTo>
                    <a:pt x="421" y="280"/>
                  </a:lnTo>
                  <a:lnTo>
                    <a:pt x="422" y="291"/>
                  </a:lnTo>
                  <a:lnTo>
                    <a:pt x="421" y="292"/>
                  </a:lnTo>
                  <a:lnTo>
                    <a:pt x="419" y="292"/>
                  </a:lnTo>
                  <a:lnTo>
                    <a:pt x="418" y="293"/>
                  </a:lnTo>
                  <a:lnTo>
                    <a:pt x="417" y="294"/>
                  </a:lnTo>
                  <a:lnTo>
                    <a:pt x="411" y="287"/>
                  </a:lnTo>
                  <a:lnTo>
                    <a:pt x="403" y="276"/>
                  </a:lnTo>
                  <a:lnTo>
                    <a:pt x="395" y="263"/>
                  </a:lnTo>
                  <a:lnTo>
                    <a:pt x="388" y="254"/>
                  </a:lnTo>
                  <a:lnTo>
                    <a:pt x="386" y="254"/>
                  </a:lnTo>
                  <a:lnTo>
                    <a:pt x="384" y="254"/>
                  </a:lnTo>
                  <a:lnTo>
                    <a:pt x="383" y="254"/>
                  </a:lnTo>
                  <a:lnTo>
                    <a:pt x="380" y="254"/>
                  </a:lnTo>
                  <a:lnTo>
                    <a:pt x="383" y="257"/>
                  </a:lnTo>
                  <a:lnTo>
                    <a:pt x="385" y="262"/>
                  </a:lnTo>
                  <a:lnTo>
                    <a:pt x="387" y="265"/>
                  </a:lnTo>
                  <a:lnTo>
                    <a:pt x="390" y="270"/>
                  </a:lnTo>
                  <a:lnTo>
                    <a:pt x="388" y="270"/>
                  </a:lnTo>
                  <a:lnTo>
                    <a:pt x="386" y="271"/>
                  </a:lnTo>
                  <a:lnTo>
                    <a:pt x="385" y="271"/>
                  </a:lnTo>
                  <a:lnTo>
                    <a:pt x="384" y="272"/>
                  </a:lnTo>
                  <a:lnTo>
                    <a:pt x="379" y="268"/>
                  </a:lnTo>
                  <a:lnTo>
                    <a:pt x="375" y="262"/>
                  </a:lnTo>
                  <a:lnTo>
                    <a:pt x="370" y="256"/>
                  </a:lnTo>
                  <a:lnTo>
                    <a:pt x="365" y="250"/>
                  </a:lnTo>
                  <a:lnTo>
                    <a:pt x="360" y="246"/>
                  </a:lnTo>
                  <a:lnTo>
                    <a:pt x="355" y="241"/>
                  </a:lnTo>
                  <a:lnTo>
                    <a:pt x="350" y="238"/>
                  </a:lnTo>
                  <a:lnTo>
                    <a:pt x="347" y="236"/>
                  </a:lnTo>
                  <a:lnTo>
                    <a:pt x="348" y="243"/>
                  </a:lnTo>
                  <a:lnTo>
                    <a:pt x="353" y="249"/>
                  </a:lnTo>
                  <a:lnTo>
                    <a:pt x="357" y="256"/>
                  </a:lnTo>
                  <a:lnTo>
                    <a:pt x="363" y="265"/>
                  </a:lnTo>
                  <a:lnTo>
                    <a:pt x="362" y="266"/>
                  </a:lnTo>
                  <a:lnTo>
                    <a:pt x="361" y="266"/>
                  </a:lnTo>
                  <a:lnTo>
                    <a:pt x="360" y="268"/>
                  </a:lnTo>
                  <a:lnTo>
                    <a:pt x="358" y="269"/>
                  </a:lnTo>
                  <a:lnTo>
                    <a:pt x="354" y="263"/>
                  </a:lnTo>
                  <a:lnTo>
                    <a:pt x="349" y="257"/>
                  </a:lnTo>
                  <a:lnTo>
                    <a:pt x="345" y="251"/>
                  </a:lnTo>
                  <a:lnTo>
                    <a:pt x="340" y="246"/>
                  </a:lnTo>
                  <a:lnTo>
                    <a:pt x="335" y="240"/>
                  </a:lnTo>
                  <a:lnTo>
                    <a:pt x="331" y="235"/>
                  </a:lnTo>
                  <a:lnTo>
                    <a:pt x="326" y="232"/>
                  </a:lnTo>
                  <a:lnTo>
                    <a:pt x="322" y="231"/>
                  </a:lnTo>
                  <a:lnTo>
                    <a:pt x="322" y="233"/>
                  </a:lnTo>
                  <a:lnTo>
                    <a:pt x="322" y="235"/>
                  </a:lnTo>
                  <a:lnTo>
                    <a:pt x="320" y="238"/>
                  </a:lnTo>
                  <a:lnTo>
                    <a:pt x="320" y="240"/>
                  </a:lnTo>
                  <a:lnTo>
                    <a:pt x="324" y="245"/>
                  </a:lnTo>
                  <a:lnTo>
                    <a:pt x="330" y="249"/>
                  </a:lnTo>
                  <a:lnTo>
                    <a:pt x="334" y="256"/>
                  </a:lnTo>
                  <a:lnTo>
                    <a:pt x="338" y="265"/>
                  </a:lnTo>
                  <a:lnTo>
                    <a:pt x="333" y="266"/>
                  </a:lnTo>
                  <a:lnTo>
                    <a:pt x="327" y="264"/>
                  </a:lnTo>
                  <a:lnTo>
                    <a:pt x="322" y="261"/>
                  </a:lnTo>
                  <a:lnTo>
                    <a:pt x="315" y="255"/>
                  </a:lnTo>
                  <a:lnTo>
                    <a:pt x="309" y="249"/>
                  </a:lnTo>
                  <a:lnTo>
                    <a:pt x="302" y="243"/>
                  </a:lnTo>
                  <a:lnTo>
                    <a:pt x="296" y="240"/>
                  </a:lnTo>
                  <a:lnTo>
                    <a:pt x="291" y="238"/>
                  </a:lnTo>
                  <a:lnTo>
                    <a:pt x="293" y="242"/>
                  </a:lnTo>
                  <a:lnTo>
                    <a:pt x="296" y="247"/>
                  </a:lnTo>
                  <a:lnTo>
                    <a:pt x="301" y="253"/>
                  </a:lnTo>
                  <a:lnTo>
                    <a:pt x="305" y="260"/>
                  </a:lnTo>
                  <a:lnTo>
                    <a:pt x="304" y="261"/>
                  </a:lnTo>
                  <a:lnTo>
                    <a:pt x="302" y="261"/>
                  </a:lnTo>
                  <a:lnTo>
                    <a:pt x="301" y="262"/>
                  </a:lnTo>
                  <a:lnTo>
                    <a:pt x="299" y="263"/>
                  </a:lnTo>
                  <a:lnTo>
                    <a:pt x="289" y="256"/>
                  </a:lnTo>
                  <a:lnTo>
                    <a:pt x="280" y="250"/>
                  </a:lnTo>
                  <a:lnTo>
                    <a:pt x="273" y="247"/>
                  </a:lnTo>
                  <a:lnTo>
                    <a:pt x="265" y="249"/>
                  </a:lnTo>
                  <a:lnTo>
                    <a:pt x="266" y="250"/>
                  </a:lnTo>
                  <a:lnTo>
                    <a:pt x="269" y="253"/>
                  </a:lnTo>
                  <a:lnTo>
                    <a:pt x="270" y="254"/>
                  </a:lnTo>
                  <a:lnTo>
                    <a:pt x="271" y="256"/>
                  </a:lnTo>
                  <a:lnTo>
                    <a:pt x="269" y="258"/>
                  </a:lnTo>
                  <a:lnTo>
                    <a:pt x="267" y="260"/>
                  </a:lnTo>
                  <a:lnTo>
                    <a:pt x="265" y="260"/>
                  </a:lnTo>
                  <a:lnTo>
                    <a:pt x="262" y="260"/>
                  </a:lnTo>
                  <a:lnTo>
                    <a:pt x="259" y="256"/>
                  </a:lnTo>
                  <a:lnTo>
                    <a:pt x="257" y="254"/>
                  </a:lnTo>
                  <a:lnTo>
                    <a:pt x="255" y="250"/>
                  </a:lnTo>
                  <a:lnTo>
                    <a:pt x="253" y="248"/>
                  </a:lnTo>
                  <a:lnTo>
                    <a:pt x="249" y="248"/>
                  </a:lnTo>
                  <a:lnTo>
                    <a:pt x="246" y="248"/>
                  </a:lnTo>
                  <a:lnTo>
                    <a:pt x="242" y="248"/>
                  </a:lnTo>
                  <a:lnTo>
                    <a:pt x="240" y="248"/>
                  </a:lnTo>
                  <a:lnTo>
                    <a:pt x="239" y="250"/>
                  </a:lnTo>
                  <a:lnTo>
                    <a:pt x="239" y="253"/>
                  </a:lnTo>
                  <a:lnTo>
                    <a:pt x="238" y="255"/>
                  </a:lnTo>
                  <a:lnTo>
                    <a:pt x="236" y="257"/>
                  </a:lnTo>
                  <a:lnTo>
                    <a:pt x="234" y="257"/>
                  </a:lnTo>
                  <a:lnTo>
                    <a:pt x="232" y="257"/>
                  </a:lnTo>
                  <a:lnTo>
                    <a:pt x="228" y="257"/>
                  </a:lnTo>
                  <a:lnTo>
                    <a:pt x="226" y="258"/>
                  </a:lnTo>
                  <a:lnTo>
                    <a:pt x="226" y="257"/>
                  </a:lnTo>
                  <a:lnTo>
                    <a:pt x="226" y="256"/>
                  </a:lnTo>
                  <a:lnTo>
                    <a:pt x="225" y="256"/>
                  </a:lnTo>
                  <a:lnTo>
                    <a:pt x="225" y="255"/>
                  </a:lnTo>
                  <a:lnTo>
                    <a:pt x="220" y="255"/>
                  </a:lnTo>
                  <a:lnTo>
                    <a:pt x="217" y="254"/>
                  </a:lnTo>
                  <a:lnTo>
                    <a:pt x="212" y="254"/>
                  </a:lnTo>
                  <a:lnTo>
                    <a:pt x="208" y="254"/>
                  </a:lnTo>
                  <a:lnTo>
                    <a:pt x="206" y="253"/>
                  </a:lnTo>
                  <a:lnTo>
                    <a:pt x="206" y="250"/>
                  </a:lnTo>
                  <a:lnTo>
                    <a:pt x="206" y="249"/>
                  </a:lnTo>
                  <a:lnTo>
                    <a:pt x="205" y="248"/>
                  </a:lnTo>
                  <a:lnTo>
                    <a:pt x="221" y="242"/>
                  </a:lnTo>
                  <a:lnTo>
                    <a:pt x="238" y="235"/>
                  </a:lnTo>
                  <a:lnTo>
                    <a:pt x="254" y="228"/>
                  </a:lnTo>
                  <a:lnTo>
                    <a:pt x="271" y="220"/>
                  </a:lnTo>
                  <a:lnTo>
                    <a:pt x="287" y="212"/>
                  </a:lnTo>
                  <a:lnTo>
                    <a:pt x="304" y="204"/>
                  </a:lnTo>
                  <a:lnTo>
                    <a:pt x="320" y="196"/>
                  </a:lnTo>
                  <a:lnTo>
                    <a:pt x="338" y="188"/>
                  </a:lnTo>
                  <a:lnTo>
                    <a:pt x="355" y="181"/>
                  </a:lnTo>
                  <a:lnTo>
                    <a:pt x="372" y="173"/>
                  </a:lnTo>
                  <a:lnTo>
                    <a:pt x="388" y="167"/>
                  </a:lnTo>
                  <a:lnTo>
                    <a:pt x="406" y="160"/>
                  </a:lnTo>
                  <a:lnTo>
                    <a:pt x="423" y="156"/>
                  </a:lnTo>
                  <a:lnTo>
                    <a:pt x="440" y="151"/>
                  </a:lnTo>
                  <a:lnTo>
                    <a:pt x="456" y="148"/>
                  </a:lnTo>
                  <a:lnTo>
                    <a:pt x="474" y="145"/>
                  </a:lnTo>
                  <a:lnTo>
                    <a:pt x="483" y="149"/>
                  </a:lnTo>
                  <a:lnTo>
                    <a:pt x="491" y="152"/>
                  </a:lnTo>
                  <a:lnTo>
                    <a:pt x="499" y="155"/>
                  </a:lnTo>
                  <a:lnTo>
                    <a:pt x="507" y="156"/>
                  </a:lnTo>
                  <a:lnTo>
                    <a:pt x="515" y="156"/>
                  </a:lnTo>
                  <a:lnTo>
                    <a:pt x="523" y="154"/>
                  </a:lnTo>
                  <a:lnTo>
                    <a:pt x="532" y="148"/>
                  </a:lnTo>
                  <a:lnTo>
                    <a:pt x="542" y="140"/>
                  </a:lnTo>
                  <a:lnTo>
                    <a:pt x="553" y="142"/>
                  </a:lnTo>
                  <a:lnTo>
                    <a:pt x="566" y="147"/>
                  </a:lnTo>
                  <a:lnTo>
                    <a:pt x="577" y="152"/>
                  </a:lnTo>
                  <a:lnTo>
                    <a:pt x="590" y="158"/>
                  </a:lnTo>
                  <a:lnTo>
                    <a:pt x="603" y="166"/>
                  </a:lnTo>
                  <a:lnTo>
                    <a:pt x="616" y="174"/>
                  </a:lnTo>
                  <a:lnTo>
                    <a:pt x="629" y="182"/>
                  </a:lnTo>
                  <a:lnTo>
                    <a:pt x="642" y="192"/>
                  </a:lnTo>
                  <a:lnTo>
                    <a:pt x="654" y="200"/>
                  </a:lnTo>
                  <a:lnTo>
                    <a:pt x="668" y="209"/>
                  </a:lnTo>
                  <a:lnTo>
                    <a:pt x="681" y="216"/>
                  </a:lnTo>
                  <a:lnTo>
                    <a:pt x="694" y="223"/>
                  </a:lnTo>
                  <a:lnTo>
                    <a:pt x="706" y="228"/>
                  </a:lnTo>
                  <a:lnTo>
                    <a:pt x="719" y="233"/>
                  </a:lnTo>
                  <a:lnTo>
                    <a:pt x="732" y="235"/>
                  </a:lnTo>
                  <a:lnTo>
                    <a:pt x="743" y="236"/>
                  </a:lnTo>
                  <a:lnTo>
                    <a:pt x="749" y="227"/>
                  </a:lnTo>
                  <a:lnTo>
                    <a:pt x="752" y="217"/>
                  </a:lnTo>
                  <a:lnTo>
                    <a:pt x="755" y="205"/>
                  </a:lnTo>
                  <a:lnTo>
                    <a:pt x="755" y="196"/>
                  </a:lnTo>
                  <a:lnTo>
                    <a:pt x="752" y="196"/>
                  </a:lnTo>
                  <a:lnTo>
                    <a:pt x="750" y="196"/>
                  </a:lnTo>
                  <a:lnTo>
                    <a:pt x="747" y="196"/>
                  </a:lnTo>
                  <a:lnTo>
                    <a:pt x="744" y="197"/>
                  </a:lnTo>
                  <a:lnTo>
                    <a:pt x="742" y="203"/>
                  </a:lnTo>
                  <a:lnTo>
                    <a:pt x="740" y="210"/>
                  </a:lnTo>
                  <a:lnTo>
                    <a:pt x="738" y="216"/>
                  </a:lnTo>
                  <a:lnTo>
                    <a:pt x="736" y="223"/>
                  </a:lnTo>
                  <a:lnTo>
                    <a:pt x="725" y="218"/>
                  </a:lnTo>
                  <a:lnTo>
                    <a:pt x="723" y="209"/>
                  </a:lnTo>
                  <a:lnTo>
                    <a:pt x="726" y="198"/>
                  </a:lnTo>
                  <a:lnTo>
                    <a:pt x="727" y="189"/>
                  </a:lnTo>
                  <a:lnTo>
                    <a:pt x="721" y="194"/>
                  </a:lnTo>
                  <a:lnTo>
                    <a:pt x="719" y="201"/>
                  </a:lnTo>
                  <a:lnTo>
                    <a:pt x="714" y="207"/>
                  </a:lnTo>
                  <a:lnTo>
                    <a:pt x="706" y="210"/>
                  </a:lnTo>
                  <a:lnTo>
                    <a:pt x="707" y="202"/>
                  </a:lnTo>
                  <a:lnTo>
                    <a:pt x="709" y="194"/>
                  </a:lnTo>
                  <a:lnTo>
                    <a:pt x="710" y="188"/>
                  </a:lnTo>
                  <a:lnTo>
                    <a:pt x="710" y="182"/>
                  </a:lnTo>
                  <a:lnTo>
                    <a:pt x="704" y="187"/>
                  </a:lnTo>
                  <a:lnTo>
                    <a:pt x="700" y="192"/>
                  </a:lnTo>
                  <a:lnTo>
                    <a:pt x="697" y="196"/>
                  </a:lnTo>
                  <a:lnTo>
                    <a:pt x="692" y="201"/>
                  </a:lnTo>
                  <a:lnTo>
                    <a:pt x="690" y="200"/>
                  </a:lnTo>
                  <a:lnTo>
                    <a:pt x="688" y="197"/>
                  </a:lnTo>
                  <a:lnTo>
                    <a:pt x="685" y="196"/>
                  </a:lnTo>
                  <a:lnTo>
                    <a:pt x="683" y="195"/>
                  </a:lnTo>
                  <a:lnTo>
                    <a:pt x="684" y="189"/>
                  </a:lnTo>
                  <a:lnTo>
                    <a:pt x="689" y="180"/>
                  </a:lnTo>
                  <a:lnTo>
                    <a:pt x="692" y="171"/>
                  </a:lnTo>
                  <a:lnTo>
                    <a:pt x="694" y="164"/>
                  </a:lnTo>
                  <a:lnTo>
                    <a:pt x="692" y="163"/>
                  </a:lnTo>
                  <a:lnTo>
                    <a:pt x="692" y="163"/>
                  </a:lnTo>
                  <a:lnTo>
                    <a:pt x="691" y="163"/>
                  </a:lnTo>
                  <a:lnTo>
                    <a:pt x="690" y="162"/>
                  </a:lnTo>
                  <a:lnTo>
                    <a:pt x="688" y="165"/>
                  </a:lnTo>
                  <a:lnTo>
                    <a:pt x="684" y="169"/>
                  </a:lnTo>
                  <a:lnTo>
                    <a:pt x="681" y="175"/>
                  </a:lnTo>
                  <a:lnTo>
                    <a:pt x="675" y="188"/>
                  </a:lnTo>
                  <a:lnTo>
                    <a:pt x="672" y="187"/>
                  </a:lnTo>
                  <a:lnTo>
                    <a:pt x="668" y="187"/>
                  </a:lnTo>
                  <a:lnTo>
                    <a:pt x="665" y="186"/>
                  </a:lnTo>
                  <a:lnTo>
                    <a:pt x="661" y="186"/>
                  </a:lnTo>
                  <a:lnTo>
                    <a:pt x="662" y="177"/>
                  </a:lnTo>
                  <a:lnTo>
                    <a:pt x="665" y="169"/>
                  </a:lnTo>
                  <a:lnTo>
                    <a:pt x="667" y="163"/>
                  </a:lnTo>
                  <a:lnTo>
                    <a:pt x="669" y="155"/>
                  </a:lnTo>
                  <a:lnTo>
                    <a:pt x="661" y="155"/>
                  </a:lnTo>
                  <a:lnTo>
                    <a:pt x="658" y="159"/>
                  </a:lnTo>
                  <a:lnTo>
                    <a:pt x="656" y="167"/>
                  </a:lnTo>
                  <a:lnTo>
                    <a:pt x="652" y="177"/>
                  </a:lnTo>
                  <a:lnTo>
                    <a:pt x="637" y="173"/>
                  </a:lnTo>
                  <a:lnTo>
                    <a:pt x="635" y="165"/>
                  </a:lnTo>
                  <a:lnTo>
                    <a:pt x="639" y="154"/>
                  </a:lnTo>
                  <a:lnTo>
                    <a:pt x="642" y="143"/>
                  </a:lnTo>
                  <a:lnTo>
                    <a:pt x="634" y="144"/>
                  </a:lnTo>
                  <a:lnTo>
                    <a:pt x="630" y="147"/>
                  </a:lnTo>
                  <a:lnTo>
                    <a:pt x="629" y="152"/>
                  </a:lnTo>
                  <a:lnTo>
                    <a:pt x="628" y="160"/>
                  </a:lnTo>
                  <a:lnTo>
                    <a:pt x="622" y="160"/>
                  </a:lnTo>
                  <a:lnTo>
                    <a:pt x="619" y="160"/>
                  </a:lnTo>
                  <a:lnTo>
                    <a:pt x="616" y="159"/>
                  </a:lnTo>
                  <a:lnTo>
                    <a:pt x="613" y="158"/>
                  </a:lnTo>
                  <a:lnTo>
                    <a:pt x="612" y="151"/>
                  </a:lnTo>
                  <a:lnTo>
                    <a:pt x="612" y="147"/>
                  </a:lnTo>
                  <a:lnTo>
                    <a:pt x="612" y="141"/>
                  </a:lnTo>
                  <a:lnTo>
                    <a:pt x="613" y="132"/>
                  </a:lnTo>
                  <a:lnTo>
                    <a:pt x="612" y="130"/>
                  </a:lnTo>
                  <a:lnTo>
                    <a:pt x="609" y="130"/>
                  </a:lnTo>
                  <a:lnTo>
                    <a:pt x="608" y="130"/>
                  </a:lnTo>
                  <a:lnTo>
                    <a:pt x="607" y="130"/>
                  </a:lnTo>
                  <a:lnTo>
                    <a:pt x="605" y="136"/>
                  </a:lnTo>
                  <a:lnTo>
                    <a:pt x="604" y="140"/>
                  </a:lnTo>
                  <a:lnTo>
                    <a:pt x="603" y="143"/>
                  </a:lnTo>
                  <a:lnTo>
                    <a:pt x="600" y="147"/>
                  </a:lnTo>
                  <a:lnTo>
                    <a:pt x="595" y="145"/>
                  </a:lnTo>
                  <a:lnTo>
                    <a:pt x="589" y="144"/>
                  </a:lnTo>
                  <a:lnTo>
                    <a:pt x="584" y="143"/>
                  </a:lnTo>
                  <a:lnTo>
                    <a:pt x="581" y="141"/>
                  </a:lnTo>
                  <a:lnTo>
                    <a:pt x="582" y="134"/>
                  </a:lnTo>
                  <a:lnTo>
                    <a:pt x="583" y="127"/>
                  </a:lnTo>
                  <a:lnTo>
                    <a:pt x="584" y="120"/>
                  </a:lnTo>
                  <a:lnTo>
                    <a:pt x="585" y="113"/>
                  </a:lnTo>
                  <a:lnTo>
                    <a:pt x="584" y="114"/>
                  </a:lnTo>
                  <a:lnTo>
                    <a:pt x="582" y="114"/>
                  </a:lnTo>
                  <a:lnTo>
                    <a:pt x="581" y="114"/>
                  </a:lnTo>
                  <a:lnTo>
                    <a:pt x="578" y="116"/>
                  </a:lnTo>
                  <a:lnTo>
                    <a:pt x="576" y="119"/>
                  </a:lnTo>
                  <a:lnTo>
                    <a:pt x="574" y="124"/>
                  </a:lnTo>
                  <a:lnTo>
                    <a:pt x="573" y="127"/>
                  </a:lnTo>
                  <a:lnTo>
                    <a:pt x="570" y="132"/>
                  </a:lnTo>
                  <a:lnTo>
                    <a:pt x="566" y="132"/>
                  </a:lnTo>
                  <a:lnTo>
                    <a:pt x="562" y="132"/>
                  </a:lnTo>
                  <a:lnTo>
                    <a:pt x="560" y="130"/>
                  </a:lnTo>
                  <a:lnTo>
                    <a:pt x="557" y="128"/>
                  </a:lnTo>
                  <a:lnTo>
                    <a:pt x="557" y="122"/>
                  </a:lnTo>
                  <a:lnTo>
                    <a:pt x="557" y="118"/>
                  </a:lnTo>
                  <a:lnTo>
                    <a:pt x="557" y="112"/>
                  </a:lnTo>
                  <a:lnTo>
                    <a:pt x="557" y="107"/>
                  </a:lnTo>
                  <a:lnTo>
                    <a:pt x="550" y="112"/>
                  </a:lnTo>
                  <a:lnTo>
                    <a:pt x="544" y="119"/>
                  </a:lnTo>
                  <a:lnTo>
                    <a:pt x="538" y="124"/>
                  </a:lnTo>
                  <a:lnTo>
                    <a:pt x="530" y="127"/>
                  </a:lnTo>
                  <a:lnTo>
                    <a:pt x="529" y="125"/>
                  </a:lnTo>
                  <a:lnTo>
                    <a:pt x="528" y="122"/>
                  </a:lnTo>
                  <a:lnTo>
                    <a:pt x="528" y="120"/>
                  </a:lnTo>
                  <a:lnTo>
                    <a:pt x="527" y="118"/>
                  </a:lnTo>
                  <a:lnTo>
                    <a:pt x="525" y="118"/>
                  </a:lnTo>
                  <a:lnTo>
                    <a:pt x="524" y="118"/>
                  </a:lnTo>
                  <a:lnTo>
                    <a:pt x="522" y="118"/>
                  </a:lnTo>
                  <a:lnTo>
                    <a:pt x="521" y="118"/>
                  </a:lnTo>
                  <a:lnTo>
                    <a:pt x="517" y="124"/>
                  </a:lnTo>
                  <a:lnTo>
                    <a:pt x="514" y="130"/>
                  </a:lnTo>
                  <a:lnTo>
                    <a:pt x="510" y="137"/>
                  </a:lnTo>
                  <a:lnTo>
                    <a:pt x="508" y="143"/>
                  </a:lnTo>
                  <a:lnTo>
                    <a:pt x="504" y="143"/>
                  </a:lnTo>
                  <a:lnTo>
                    <a:pt x="500" y="142"/>
                  </a:lnTo>
                  <a:lnTo>
                    <a:pt x="497" y="142"/>
                  </a:lnTo>
                  <a:lnTo>
                    <a:pt x="492" y="142"/>
                  </a:lnTo>
                  <a:lnTo>
                    <a:pt x="492" y="136"/>
                  </a:lnTo>
                  <a:lnTo>
                    <a:pt x="492" y="129"/>
                  </a:lnTo>
                  <a:lnTo>
                    <a:pt x="491" y="124"/>
                  </a:lnTo>
                  <a:lnTo>
                    <a:pt x="491" y="118"/>
                  </a:lnTo>
                  <a:lnTo>
                    <a:pt x="489" y="118"/>
                  </a:lnTo>
                  <a:lnTo>
                    <a:pt x="487" y="118"/>
                  </a:lnTo>
                  <a:lnTo>
                    <a:pt x="485" y="119"/>
                  </a:lnTo>
                  <a:lnTo>
                    <a:pt x="483" y="119"/>
                  </a:lnTo>
                  <a:lnTo>
                    <a:pt x="479" y="128"/>
                  </a:lnTo>
                  <a:lnTo>
                    <a:pt x="476" y="132"/>
                  </a:lnTo>
                  <a:lnTo>
                    <a:pt x="470" y="132"/>
                  </a:lnTo>
                  <a:lnTo>
                    <a:pt x="461" y="130"/>
                  </a:lnTo>
                  <a:lnTo>
                    <a:pt x="459" y="119"/>
                  </a:lnTo>
                  <a:lnTo>
                    <a:pt x="457" y="112"/>
                  </a:lnTo>
                  <a:lnTo>
                    <a:pt x="456" y="109"/>
                  </a:lnTo>
                  <a:lnTo>
                    <a:pt x="454" y="107"/>
                  </a:lnTo>
                  <a:lnTo>
                    <a:pt x="453" y="109"/>
                  </a:lnTo>
                  <a:lnTo>
                    <a:pt x="453" y="109"/>
                  </a:lnTo>
                  <a:lnTo>
                    <a:pt x="452" y="109"/>
                  </a:lnTo>
                  <a:lnTo>
                    <a:pt x="451" y="110"/>
                  </a:lnTo>
                  <a:lnTo>
                    <a:pt x="449" y="116"/>
                  </a:lnTo>
                  <a:lnTo>
                    <a:pt x="448" y="122"/>
                  </a:lnTo>
                  <a:lnTo>
                    <a:pt x="447" y="128"/>
                  </a:lnTo>
                  <a:lnTo>
                    <a:pt x="446" y="135"/>
                  </a:lnTo>
                  <a:lnTo>
                    <a:pt x="439" y="136"/>
                  </a:lnTo>
                  <a:lnTo>
                    <a:pt x="432" y="137"/>
                  </a:lnTo>
                  <a:lnTo>
                    <a:pt x="425" y="140"/>
                  </a:lnTo>
                  <a:lnTo>
                    <a:pt x="418" y="141"/>
                  </a:lnTo>
                  <a:lnTo>
                    <a:pt x="418" y="135"/>
                  </a:lnTo>
                  <a:lnTo>
                    <a:pt x="418" y="129"/>
                  </a:lnTo>
                  <a:lnTo>
                    <a:pt x="418" y="125"/>
                  </a:lnTo>
                  <a:lnTo>
                    <a:pt x="418" y="119"/>
                  </a:lnTo>
                  <a:lnTo>
                    <a:pt x="417" y="119"/>
                  </a:lnTo>
                  <a:lnTo>
                    <a:pt x="416" y="119"/>
                  </a:lnTo>
                  <a:lnTo>
                    <a:pt x="414" y="119"/>
                  </a:lnTo>
                  <a:lnTo>
                    <a:pt x="413" y="119"/>
                  </a:lnTo>
                  <a:lnTo>
                    <a:pt x="410" y="129"/>
                  </a:lnTo>
                  <a:lnTo>
                    <a:pt x="408" y="136"/>
                  </a:lnTo>
                  <a:lnTo>
                    <a:pt x="405" y="142"/>
                  </a:lnTo>
                  <a:lnTo>
                    <a:pt x="402" y="147"/>
                  </a:lnTo>
                  <a:lnTo>
                    <a:pt x="399" y="150"/>
                  </a:lnTo>
                  <a:lnTo>
                    <a:pt x="393" y="152"/>
                  </a:lnTo>
                  <a:lnTo>
                    <a:pt x="387" y="155"/>
                  </a:lnTo>
                  <a:lnTo>
                    <a:pt x="378" y="158"/>
                  </a:lnTo>
                  <a:lnTo>
                    <a:pt x="377" y="151"/>
                  </a:lnTo>
                  <a:lnTo>
                    <a:pt x="377" y="144"/>
                  </a:lnTo>
                  <a:lnTo>
                    <a:pt x="377" y="137"/>
                  </a:lnTo>
                  <a:lnTo>
                    <a:pt x="376" y="130"/>
                  </a:lnTo>
                  <a:lnTo>
                    <a:pt x="369" y="134"/>
                  </a:lnTo>
                  <a:lnTo>
                    <a:pt x="367" y="143"/>
                  </a:lnTo>
                  <a:lnTo>
                    <a:pt x="364" y="156"/>
                  </a:lnTo>
                  <a:lnTo>
                    <a:pt x="358" y="167"/>
                  </a:lnTo>
                  <a:lnTo>
                    <a:pt x="355" y="169"/>
                  </a:lnTo>
                  <a:lnTo>
                    <a:pt x="352" y="170"/>
                  </a:lnTo>
                  <a:lnTo>
                    <a:pt x="347" y="172"/>
                  </a:lnTo>
                  <a:lnTo>
                    <a:pt x="343" y="173"/>
                  </a:lnTo>
                  <a:lnTo>
                    <a:pt x="343" y="165"/>
                  </a:lnTo>
                  <a:lnTo>
                    <a:pt x="345" y="157"/>
                  </a:lnTo>
                  <a:lnTo>
                    <a:pt x="345" y="149"/>
                  </a:lnTo>
                  <a:lnTo>
                    <a:pt x="346" y="141"/>
                  </a:lnTo>
                  <a:lnTo>
                    <a:pt x="343" y="142"/>
                  </a:lnTo>
                  <a:lnTo>
                    <a:pt x="341" y="142"/>
                  </a:lnTo>
                  <a:lnTo>
                    <a:pt x="338" y="142"/>
                  </a:lnTo>
                  <a:lnTo>
                    <a:pt x="335" y="143"/>
                  </a:lnTo>
                  <a:lnTo>
                    <a:pt x="334" y="158"/>
                  </a:lnTo>
                  <a:lnTo>
                    <a:pt x="331" y="171"/>
                  </a:lnTo>
                  <a:lnTo>
                    <a:pt x="323" y="181"/>
                  </a:lnTo>
                  <a:lnTo>
                    <a:pt x="308" y="188"/>
                  </a:lnTo>
                  <a:lnTo>
                    <a:pt x="311" y="171"/>
                  </a:lnTo>
                  <a:lnTo>
                    <a:pt x="314" y="160"/>
                  </a:lnTo>
                  <a:lnTo>
                    <a:pt x="315" y="152"/>
                  </a:lnTo>
                  <a:lnTo>
                    <a:pt x="315" y="144"/>
                  </a:lnTo>
                  <a:lnTo>
                    <a:pt x="314" y="143"/>
                  </a:lnTo>
                  <a:lnTo>
                    <a:pt x="311" y="142"/>
                  </a:lnTo>
                  <a:lnTo>
                    <a:pt x="309" y="142"/>
                  </a:lnTo>
                  <a:lnTo>
                    <a:pt x="304" y="141"/>
                  </a:lnTo>
                  <a:lnTo>
                    <a:pt x="303" y="160"/>
                  </a:lnTo>
                  <a:lnTo>
                    <a:pt x="299" y="177"/>
                  </a:lnTo>
                  <a:lnTo>
                    <a:pt x="289" y="192"/>
                  </a:lnTo>
                  <a:lnTo>
                    <a:pt x="273" y="203"/>
                  </a:lnTo>
                  <a:lnTo>
                    <a:pt x="273" y="196"/>
                  </a:lnTo>
                  <a:lnTo>
                    <a:pt x="274" y="186"/>
                  </a:lnTo>
                  <a:lnTo>
                    <a:pt x="276" y="172"/>
                  </a:lnTo>
                  <a:lnTo>
                    <a:pt x="276" y="155"/>
                  </a:lnTo>
                  <a:lnTo>
                    <a:pt x="274" y="154"/>
                  </a:lnTo>
                  <a:lnTo>
                    <a:pt x="273" y="154"/>
                  </a:lnTo>
                  <a:lnTo>
                    <a:pt x="271" y="154"/>
                  </a:lnTo>
                  <a:lnTo>
                    <a:pt x="269" y="156"/>
                  </a:lnTo>
                  <a:lnTo>
                    <a:pt x="267" y="166"/>
                  </a:lnTo>
                  <a:lnTo>
                    <a:pt x="266" y="177"/>
                  </a:lnTo>
                  <a:lnTo>
                    <a:pt x="264" y="186"/>
                  </a:lnTo>
                  <a:lnTo>
                    <a:pt x="262" y="194"/>
                  </a:lnTo>
                  <a:lnTo>
                    <a:pt x="257" y="202"/>
                  </a:lnTo>
                  <a:lnTo>
                    <a:pt x="251" y="209"/>
                  </a:lnTo>
                  <a:lnTo>
                    <a:pt x="244" y="215"/>
                  </a:lnTo>
                  <a:lnTo>
                    <a:pt x="234" y="220"/>
                  </a:lnTo>
                  <a:lnTo>
                    <a:pt x="235" y="207"/>
                  </a:lnTo>
                  <a:lnTo>
                    <a:pt x="235" y="193"/>
                  </a:lnTo>
                  <a:lnTo>
                    <a:pt x="235" y="180"/>
                  </a:lnTo>
                  <a:lnTo>
                    <a:pt x="236" y="166"/>
                  </a:lnTo>
                  <a:lnTo>
                    <a:pt x="234" y="166"/>
                  </a:lnTo>
                  <a:lnTo>
                    <a:pt x="232" y="166"/>
                  </a:lnTo>
                  <a:lnTo>
                    <a:pt x="231" y="167"/>
                  </a:lnTo>
                  <a:lnTo>
                    <a:pt x="228" y="167"/>
                  </a:lnTo>
                  <a:lnTo>
                    <a:pt x="227" y="178"/>
                  </a:lnTo>
                  <a:lnTo>
                    <a:pt x="227" y="188"/>
                  </a:lnTo>
                  <a:lnTo>
                    <a:pt x="226" y="200"/>
                  </a:lnTo>
                  <a:lnTo>
                    <a:pt x="224" y="210"/>
                  </a:lnTo>
                  <a:lnTo>
                    <a:pt x="219" y="219"/>
                  </a:lnTo>
                  <a:lnTo>
                    <a:pt x="213" y="227"/>
                  </a:lnTo>
                  <a:lnTo>
                    <a:pt x="205" y="233"/>
                  </a:lnTo>
                  <a:lnTo>
                    <a:pt x="194" y="236"/>
                  </a:lnTo>
                  <a:lnTo>
                    <a:pt x="195" y="223"/>
                  </a:lnTo>
                  <a:lnTo>
                    <a:pt x="196" y="209"/>
                  </a:lnTo>
                  <a:lnTo>
                    <a:pt x="198" y="195"/>
                  </a:lnTo>
                  <a:lnTo>
                    <a:pt x="200" y="182"/>
                  </a:lnTo>
                  <a:lnTo>
                    <a:pt x="198" y="182"/>
                  </a:lnTo>
                  <a:lnTo>
                    <a:pt x="196" y="182"/>
                  </a:lnTo>
                  <a:lnTo>
                    <a:pt x="195" y="183"/>
                  </a:lnTo>
                  <a:lnTo>
                    <a:pt x="193" y="183"/>
                  </a:lnTo>
                  <a:lnTo>
                    <a:pt x="189" y="203"/>
                  </a:lnTo>
                  <a:lnTo>
                    <a:pt x="186" y="223"/>
                  </a:lnTo>
                  <a:lnTo>
                    <a:pt x="176" y="240"/>
                  </a:lnTo>
                  <a:lnTo>
                    <a:pt x="160" y="248"/>
                  </a:lnTo>
                  <a:lnTo>
                    <a:pt x="162" y="231"/>
                  </a:lnTo>
                  <a:lnTo>
                    <a:pt x="162" y="213"/>
                  </a:lnTo>
                  <a:lnTo>
                    <a:pt x="162" y="198"/>
                  </a:lnTo>
                  <a:lnTo>
                    <a:pt x="160" y="183"/>
                  </a:lnTo>
                  <a:lnTo>
                    <a:pt x="159" y="183"/>
                  </a:lnTo>
                  <a:lnTo>
                    <a:pt x="157" y="183"/>
                  </a:lnTo>
                  <a:lnTo>
                    <a:pt x="156" y="183"/>
                  </a:lnTo>
                  <a:lnTo>
                    <a:pt x="153" y="183"/>
                  </a:lnTo>
                  <a:lnTo>
                    <a:pt x="153" y="203"/>
                  </a:lnTo>
                  <a:lnTo>
                    <a:pt x="151" y="226"/>
                  </a:lnTo>
                  <a:lnTo>
                    <a:pt x="144" y="247"/>
                  </a:lnTo>
                  <a:lnTo>
                    <a:pt x="127" y="257"/>
                  </a:lnTo>
                  <a:lnTo>
                    <a:pt x="128" y="239"/>
                  </a:lnTo>
                  <a:lnTo>
                    <a:pt x="129" y="220"/>
                  </a:lnTo>
                  <a:lnTo>
                    <a:pt x="130" y="202"/>
                  </a:lnTo>
                  <a:lnTo>
                    <a:pt x="132" y="183"/>
                  </a:lnTo>
                  <a:lnTo>
                    <a:pt x="130" y="185"/>
                  </a:lnTo>
                  <a:lnTo>
                    <a:pt x="128" y="185"/>
                  </a:lnTo>
                  <a:lnTo>
                    <a:pt x="127" y="185"/>
                  </a:lnTo>
                  <a:lnTo>
                    <a:pt x="125" y="186"/>
                  </a:lnTo>
                  <a:lnTo>
                    <a:pt x="121" y="205"/>
                  </a:lnTo>
                  <a:lnTo>
                    <a:pt x="119" y="224"/>
                  </a:lnTo>
                  <a:lnTo>
                    <a:pt x="115" y="243"/>
                  </a:lnTo>
                  <a:lnTo>
                    <a:pt x="113" y="263"/>
                  </a:lnTo>
                  <a:lnTo>
                    <a:pt x="111" y="264"/>
                  </a:lnTo>
                  <a:lnTo>
                    <a:pt x="109" y="264"/>
                  </a:lnTo>
                  <a:lnTo>
                    <a:pt x="105" y="264"/>
                  </a:lnTo>
                  <a:lnTo>
                    <a:pt x="103" y="265"/>
                  </a:lnTo>
                  <a:lnTo>
                    <a:pt x="104" y="253"/>
                  </a:lnTo>
                  <a:lnTo>
                    <a:pt x="105" y="239"/>
                  </a:lnTo>
                  <a:lnTo>
                    <a:pt x="106" y="226"/>
                  </a:lnTo>
                  <a:lnTo>
                    <a:pt x="107" y="212"/>
                  </a:lnTo>
                  <a:lnTo>
                    <a:pt x="100" y="215"/>
                  </a:lnTo>
                  <a:lnTo>
                    <a:pt x="96" y="227"/>
                  </a:lnTo>
                  <a:lnTo>
                    <a:pt x="92" y="242"/>
                  </a:lnTo>
                  <a:lnTo>
                    <a:pt x="91" y="254"/>
                  </a:lnTo>
                  <a:lnTo>
                    <a:pt x="90" y="254"/>
                  </a:lnTo>
                  <a:lnTo>
                    <a:pt x="88" y="254"/>
                  </a:lnTo>
                  <a:lnTo>
                    <a:pt x="87" y="255"/>
                  </a:lnTo>
                  <a:lnTo>
                    <a:pt x="84" y="255"/>
                  </a:lnTo>
                  <a:lnTo>
                    <a:pt x="82" y="227"/>
                  </a:lnTo>
                  <a:lnTo>
                    <a:pt x="76" y="197"/>
                  </a:lnTo>
                  <a:lnTo>
                    <a:pt x="68" y="167"/>
                  </a:lnTo>
                  <a:lnTo>
                    <a:pt x="58" y="139"/>
                  </a:lnTo>
                  <a:lnTo>
                    <a:pt x="45" y="110"/>
                  </a:lnTo>
                  <a:lnTo>
                    <a:pt x="31" y="83"/>
                  </a:lnTo>
                  <a:lnTo>
                    <a:pt x="16" y="59"/>
                  </a:lnTo>
                  <a:lnTo>
                    <a:pt x="0" y="38"/>
                  </a:lnTo>
                  <a:lnTo>
                    <a:pt x="0" y="36"/>
                  </a:lnTo>
                  <a:lnTo>
                    <a:pt x="0" y="33"/>
                  </a:lnTo>
                  <a:lnTo>
                    <a:pt x="0" y="30"/>
                  </a:lnTo>
                  <a:lnTo>
                    <a:pt x="0" y="28"/>
                  </a:lnTo>
                  <a:lnTo>
                    <a:pt x="14" y="22"/>
                  </a:lnTo>
                  <a:lnTo>
                    <a:pt x="28" y="16"/>
                  </a:lnTo>
                  <a:lnTo>
                    <a:pt x="43" y="13"/>
                  </a:lnTo>
                  <a:lnTo>
                    <a:pt x="59" y="10"/>
                  </a:lnTo>
                  <a:lnTo>
                    <a:pt x="75" y="6"/>
                  </a:lnTo>
                  <a:lnTo>
                    <a:pt x="92" y="4"/>
                  </a:lnTo>
                  <a:lnTo>
                    <a:pt x="109" y="3"/>
                  </a:lnTo>
                  <a:lnTo>
                    <a:pt x="126" y="1"/>
                  </a:lnTo>
                  <a:lnTo>
                    <a:pt x="143" y="0"/>
                  </a:lnTo>
                  <a:lnTo>
                    <a:pt x="160" y="0"/>
                  </a:lnTo>
                  <a:lnTo>
                    <a:pt x="178" y="0"/>
                  </a:lnTo>
                  <a:lnTo>
                    <a:pt x="195" y="0"/>
                  </a:lnTo>
                  <a:lnTo>
                    <a:pt x="211" y="0"/>
                  </a:lnTo>
                  <a:lnTo>
                    <a:pt x="227" y="0"/>
                  </a:lnTo>
                  <a:lnTo>
                    <a:pt x="243" y="0"/>
                  </a:lnTo>
                  <a:lnTo>
                    <a:pt x="258" y="0"/>
                  </a:lnTo>
                  <a:lnTo>
                    <a:pt x="276" y="0"/>
                  </a:lnTo>
                  <a:lnTo>
                    <a:pt x="293" y="1"/>
                  </a:lnTo>
                  <a:lnTo>
                    <a:pt x="310" y="1"/>
                  </a:lnTo>
                  <a:lnTo>
                    <a:pt x="327" y="1"/>
                  </a:lnTo>
                  <a:lnTo>
                    <a:pt x="345" y="1"/>
                  </a:lnTo>
                  <a:lnTo>
                    <a:pt x="362" y="3"/>
                  </a:lnTo>
                  <a:lnTo>
                    <a:pt x="379" y="3"/>
                  </a:lnTo>
                  <a:lnTo>
                    <a:pt x="398" y="4"/>
                  </a:lnTo>
                  <a:lnTo>
                    <a:pt x="415" y="5"/>
                  </a:lnTo>
                  <a:lnTo>
                    <a:pt x="432" y="7"/>
                  </a:lnTo>
                  <a:lnTo>
                    <a:pt x="449" y="8"/>
                  </a:lnTo>
                  <a:lnTo>
                    <a:pt x="468" y="12"/>
                  </a:lnTo>
                  <a:lnTo>
                    <a:pt x="485" y="14"/>
                  </a:lnTo>
                  <a:lnTo>
                    <a:pt x="502" y="18"/>
                  </a:lnTo>
                  <a:lnTo>
                    <a:pt x="520" y="22"/>
                  </a:lnTo>
                  <a:lnTo>
                    <a:pt x="537" y="27"/>
                  </a:lnTo>
                  <a:lnTo>
                    <a:pt x="548" y="35"/>
                  </a:lnTo>
                  <a:lnTo>
                    <a:pt x="567" y="46"/>
                  </a:lnTo>
                  <a:lnTo>
                    <a:pt x="588" y="59"/>
                  </a:lnTo>
                  <a:lnTo>
                    <a:pt x="611" y="74"/>
                  </a:lnTo>
                  <a:lnTo>
                    <a:pt x="634" y="88"/>
                  </a:lnTo>
                  <a:lnTo>
                    <a:pt x="654" y="99"/>
                  </a:lnTo>
                  <a:lnTo>
                    <a:pt x="671" y="109"/>
                  </a:lnTo>
                  <a:lnTo>
                    <a:pt x="681" y="114"/>
                  </a:lnTo>
                  <a:lnTo>
                    <a:pt x="689" y="120"/>
                  </a:lnTo>
                  <a:lnTo>
                    <a:pt x="697" y="127"/>
                  </a:lnTo>
                  <a:lnTo>
                    <a:pt x="706" y="133"/>
                  </a:lnTo>
                  <a:lnTo>
                    <a:pt x="714" y="139"/>
                  </a:lnTo>
                  <a:lnTo>
                    <a:pt x="723" y="145"/>
                  </a:lnTo>
                  <a:lnTo>
                    <a:pt x="734" y="151"/>
                  </a:lnTo>
                  <a:lnTo>
                    <a:pt x="744" y="158"/>
                  </a:lnTo>
                  <a:lnTo>
                    <a:pt x="755" y="165"/>
                  </a:lnTo>
                  <a:lnTo>
                    <a:pt x="764" y="164"/>
                  </a:lnTo>
                  <a:lnTo>
                    <a:pt x="771" y="163"/>
                  </a:lnTo>
                  <a:lnTo>
                    <a:pt x="775" y="164"/>
                  </a:lnTo>
                  <a:lnTo>
                    <a:pt x="783" y="165"/>
                  </a:lnTo>
                  <a:lnTo>
                    <a:pt x="786" y="172"/>
                  </a:lnTo>
                  <a:lnTo>
                    <a:pt x="789" y="180"/>
                  </a:lnTo>
                  <a:lnTo>
                    <a:pt x="793" y="189"/>
                  </a:lnTo>
                  <a:lnTo>
                    <a:pt x="798" y="200"/>
                  </a:lnTo>
                  <a:lnTo>
                    <a:pt x="804" y="198"/>
                  </a:lnTo>
                  <a:lnTo>
                    <a:pt x="810" y="198"/>
                  </a:lnTo>
                  <a:lnTo>
                    <a:pt x="816" y="198"/>
                  </a:lnTo>
                  <a:lnTo>
                    <a:pt x="821" y="198"/>
                  </a:lnTo>
                  <a:lnTo>
                    <a:pt x="812" y="212"/>
                  </a:lnTo>
                  <a:lnTo>
                    <a:pt x="804" y="225"/>
                  </a:lnTo>
                  <a:lnTo>
                    <a:pt x="800" y="238"/>
                  </a:lnTo>
                  <a:lnTo>
                    <a:pt x="796" y="255"/>
                  </a:lnTo>
                  <a:lnTo>
                    <a:pt x="800" y="257"/>
                  </a:lnTo>
                  <a:lnTo>
                    <a:pt x="803" y="258"/>
                  </a:lnTo>
                  <a:lnTo>
                    <a:pt x="811" y="258"/>
                  </a:lnTo>
                  <a:lnTo>
                    <a:pt x="825" y="260"/>
                  </a:lnTo>
                  <a:lnTo>
                    <a:pt x="827" y="285"/>
                  </a:lnTo>
                  <a:lnTo>
                    <a:pt x="832" y="307"/>
                  </a:lnTo>
                  <a:lnTo>
                    <a:pt x="839" y="326"/>
                  </a:lnTo>
                  <a:lnTo>
                    <a:pt x="848" y="344"/>
                  </a:lnTo>
                  <a:lnTo>
                    <a:pt x="858" y="360"/>
                  </a:lnTo>
                  <a:lnTo>
                    <a:pt x="872" y="377"/>
                  </a:lnTo>
                  <a:lnTo>
                    <a:pt x="886" y="395"/>
                  </a:lnTo>
                  <a:lnTo>
                    <a:pt x="903" y="417"/>
                  </a:lnTo>
                  <a:lnTo>
                    <a:pt x="932" y="439"/>
                  </a:lnTo>
                  <a:lnTo>
                    <a:pt x="957" y="459"/>
                  </a:lnTo>
                  <a:lnTo>
                    <a:pt x="980" y="476"/>
                  </a:lnTo>
                  <a:lnTo>
                    <a:pt x="1000" y="490"/>
                  </a:lnTo>
                  <a:lnTo>
                    <a:pt x="1016" y="503"/>
                  </a:lnTo>
                  <a:lnTo>
                    <a:pt x="1028" y="512"/>
                  </a:lnTo>
                  <a:lnTo>
                    <a:pt x="1036" y="518"/>
                  </a:lnTo>
                  <a:lnTo>
                    <a:pt x="1039" y="521"/>
                  </a:lnTo>
                  <a:lnTo>
                    <a:pt x="1031" y="520"/>
                  </a:lnTo>
                  <a:lnTo>
                    <a:pt x="1024" y="519"/>
                  </a:lnTo>
                  <a:lnTo>
                    <a:pt x="1018" y="516"/>
                  </a:lnTo>
                  <a:lnTo>
                    <a:pt x="1013" y="513"/>
                  </a:lnTo>
                  <a:lnTo>
                    <a:pt x="1007" y="511"/>
                  </a:lnTo>
                  <a:lnTo>
                    <a:pt x="1001" y="508"/>
                  </a:lnTo>
                  <a:lnTo>
                    <a:pt x="996" y="507"/>
                  </a:lnTo>
                  <a:lnTo>
                    <a:pt x="992" y="506"/>
                  </a:lnTo>
                  <a:lnTo>
                    <a:pt x="991" y="506"/>
                  </a:lnTo>
                  <a:lnTo>
                    <a:pt x="991" y="507"/>
                  </a:lnTo>
                  <a:lnTo>
                    <a:pt x="991" y="507"/>
                  </a:lnTo>
                  <a:lnTo>
                    <a:pt x="990" y="508"/>
                  </a:lnTo>
                  <a:lnTo>
                    <a:pt x="1003" y="515"/>
                  </a:lnTo>
                  <a:lnTo>
                    <a:pt x="1014" y="520"/>
                  </a:lnTo>
                  <a:lnTo>
                    <a:pt x="1021" y="525"/>
                  </a:lnTo>
                  <a:lnTo>
                    <a:pt x="1026" y="527"/>
                  </a:lnTo>
                  <a:lnTo>
                    <a:pt x="1030" y="529"/>
                  </a:lnTo>
                  <a:lnTo>
                    <a:pt x="1032" y="530"/>
                  </a:lnTo>
                  <a:lnTo>
                    <a:pt x="1033" y="533"/>
                  </a:lnTo>
                  <a:lnTo>
                    <a:pt x="1034" y="534"/>
                  </a:lnTo>
                  <a:lnTo>
                    <a:pt x="1033" y="536"/>
                  </a:lnTo>
                  <a:lnTo>
                    <a:pt x="1031" y="538"/>
                  </a:lnTo>
                  <a:lnTo>
                    <a:pt x="1030" y="541"/>
                  </a:lnTo>
                  <a:lnTo>
                    <a:pt x="1029" y="543"/>
                  </a:lnTo>
                  <a:lnTo>
                    <a:pt x="1019" y="542"/>
                  </a:lnTo>
                  <a:lnTo>
                    <a:pt x="1010" y="540"/>
                  </a:lnTo>
                  <a:lnTo>
                    <a:pt x="1002" y="536"/>
                  </a:lnTo>
                  <a:lnTo>
                    <a:pt x="994" y="534"/>
                  </a:lnTo>
                  <a:lnTo>
                    <a:pt x="987" y="530"/>
                  </a:lnTo>
                  <a:lnTo>
                    <a:pt x="980" y="528"/>
                  </a:lnTo>
                  <a:lnTo>
                    <a:pt x="973" y="526"/>
                  </a:lnTo>
                  <a:lnTo>
                    <a:pt x="966" y="525"/>
                  </a:lnTo>
                  <a:lnTo>
                    <a:pt x="969" y="527"/>
                  </a:lnTo>
                  <a:lnTo>
                    <a:pt x="975" y="530"/>
                  </a:lnTo>
                  <a:lnTo>
                    <a:pt x="981" y="534"/>
                  </a:lnTo>
                  <a:lnTo>
                    <a:pt x="990" y="537"/>
                  </a:lnTo>
                  <a:lnTo>
                    <a:pt x="998" y="542"/>
                  </a:lnTo>
                  <a:lnTo>
                    <a:pt x="1006" y="545"/>
                  </a:lnTo>
                  <a:lnTo>
                    <a:pt x="1014" y="549"/>
                  </a:lnTo>
                  <a:lnTo>
                    <a:pt x="1019" y="551"/>
                  </a:lnTo>
                  <a:lnTo>
                    <a:pt x="1015" y="559"/>
                  </a:lnTo>
                  <a:lnTo>
                    <a:pt x="1007" y="561"/>
                  </a:lnTo>
                  <a:lnTo>
                    <a:pt x="996" y="560"/>
                  </a:lnTo>
                  <a:lnTo>
                    <a:pt x="984" y="557"/>
                  </a:lnTo>
                  <a:lnTo>
                    <a:pt x="971" y="552"/>
                  </a:lnTo>
                  <a:lnTo>
                    <a:pt x="960" y="548"/>
                  </a:lnTo>
                  <a:lnTo>
                    <a:pt x="950" y="544"/>
                  </a:lnTo>
                  <a:lnTo>
                    <a:pt x="943" y="544"/>
                  </a:lnTo>
                  <a:lnTo>
                    <a:pt x="950" y="548"/>
                  </a:lnTo>
                  <a:lnTo>
                    <a:pt x="957" y="551"/>
                  </a:lnTo>
                  <a:lnTo>
                    <a:pt x="964" y="554"/>
                  </a:lnTo>
                  <a:lnTo>
                    <a:pt x="971" y="558"/>
                  </a:lnTo>
                  <a:lnTo>
                    <a:pt x="978" y="561"/>
                  </a:lnTo>
                  <a:lnTo>
                    <a:pt x="985" y="565"/>
                  </a:lnTo>
                  <a:lnTo>
                    <a:pt x="993" y="568"/>
                  </a:lnTo>
                  <a:lnTo>
                    <a:pt x="1001" y="573"/>
                  </a:lnTo>
                  <a:lnTo>
                    <a:pt x="991" y="580"/>
                  </a:lnTo>
                  <a:lnTo>
                    <a:pt x="978" y="581"/>
                  </a:lnTo>
                  <a:lnTo>
                    <a:pt x="965" y="579"/>
                  </a:lnTo>
                  <a:lnTo>
                    <a:pt x="953" y="573"/>
                  </a:lnTo>
                  <a:lnTo>
                    <a:pt x="940" y="567"/>
                  </a:lnTo>
                  <a:lnTo>
                    <a:pt x="928" y="561"/>
                  </a:lnTo>
                  <a:lnTo>
                    <a:pt x="920" y="558"/>
                  </a:lnTo>
                  <a:lnTo>
                    <a:pt x="915" y="558"/>
                  </a:lnTo>
                  <a:lnTo>
                    <a:pt x="917" y="560"/>
                  </a:lnTo>
                  <a:lnTo>
                    <a:pt x="924" y="564"/>
                  </a:lnTo>
                  <a:lnTo>
                    <a:pt x="931" y="568"/>
                  </a:lnTo>
                  <a:lnTo>
                    <a:pt x="940" y="574"/>
                  </a:lnTo>
                  <a:lnTo>
                    <a:pt x="949" y="580"/>
                  </a:lnTo>
                  <a:lnTo>
                    <a:pt x="956" y="584"/>
                  </a:lnTo>
                  <a:lnTo>
                    <a:pt x="962" y="588"/>
                  </a:lnTo>
                  <a:lnTo>
                    <a:pt x="963" y="589"/>
                  </a:lnTo>
                  <a:lnTo>
                    <a:pt x="955" y="589"/>
                  </a:lnTo>
                  <a:lnTo>
                    <a:pt x="948" y="589"/>
                  </a:lnTo>
                  <a:lnTo>
                    <a:pt x="941" y="589"/>
                  </a:lnTo>
                  <a:lnTo>
                    <a:pt x="935" y="589"/>
                  </a:lnTo>
                  <a:lnTo>
                    <a:pt x="935" y="589"/>
                  </a:lnTo>
                  <a:lnTo>
                    <a:pt x="935" y="589"/>
                  </a:lnTo>
                  <a:close/>
                </a:path>
              </a:pathLst>
            </a:custGeom>
            <a:solidFill>
              <a:srgbClr val="669966"/>
            </a:solidFill>
            <a:ln w="9525">
              <a:noFill/>
              <a:round/>
              <a:headEnd/>
              <a:tailEnd/>
            </a:ln>
          </p:spPr>
          <p:txBody>
            <a:bodyPr/>
            <a:lstStyle/>
            <a:p>
              <a:endParaRPr lang="en-US" dirty="0"/>
            </a:p>
          </p:txBody>
        </p:sp>
        <p:sp>
          <p:nvSpPr>
            <p:cNvPr id="46" name="Freeform 70"/>
            <p:cNvSpPr>
              <a:spLocks/>
            </p:cNvSpPr>
            <p:nvPr/>
          </p:nvSpPr>
          <p:spPr bwMode="auto">
            <a:xfrm>
              <a:off x="1053" y="1817"/>
              <a:ext cx="168" cy="86"/>
            </a:xfrm>
            <a:custGeom>
              <a:avLst/>
              <a:gdLst/>
              <a:ahLst/>
              <a:cxnLst>
                <a:cxn ang="0">
                  <a:pos x="313" y="168"/>
                </a:cxn>
                <a:cxn ang="0">
                  <a:pos x="282" y="160"/>
                </a:cxn>
                <a:cxn ang="0">
                  <a:pos x="251" y="151"/>
                </a:cxn>
                <a:cxn ang="0">
                  <a:pos x="220" y="142"/>
                </a:cxn>
                <a:cxn ang="0">
                  <a:pos x="189" y="134"/>
                </a:cxn>
                <a:cxn ang="0">
                  <a:pos x="158" y="125"/>
                </a:cxn>
                <a:cxn ang="0">
                  <a:pos x="127" y="115"/>
                </a:cxn>
                <a:cxn ang="0">
                  <a:pos x="95" y="107"/>
                </a:cxn>
                <a:cxn ang="0">
                  <a:pos x="69" y="91"/>
                </a:cxn>
                <a:cxn ang="0">
                  <a:pos x="45" y="65"/>
                </a:cxn>
                <a:cxn ang="0">
                  <a:pos x="21" y="37"/>
                </a:cxn>
                <a:cxn ang="0">
                  <a:pos x="3" y="10"/>
                </a:cxn>
                <a:cxn ang="0">
                  <a:pos x="11" y="2"/>
                </a:cxn>
                <a:cxn ang="0">
                  <a:pos x="30" y="14"/>
                </a:cxn>
                <a:cxn ang="0">
                  <a:pos x="44" y="31"/>
                </a:cxn>
                <a:cxn ang="0">
                  <a:pos x="59" y="52"/>
                </a:cxn>
                <a:cxn ang="0">
                  <a:pos x="63" y="50"/>
                </a:cxn>
                <a:cxn ang="0">
                  <a:pos x="46" y="21"/>
                </a:cxn>
                <a:cxn ang="0">
                  <a:pos x="51" y="12"/>
                </a:cxn>
                <a:cxn ang="0">
                  <a:pos x="68" y="30"/>
                </a:cxn>
                <a:cxn ang="0">
                  <a:pos x="85" y="58"/>
                </a:cxn>
                <a:cxn ang="0">
                  <a:pos x="101" y="82"/>
                </a:cxn>
                <a:cxn ang="0">
                  <a:pos x="108" y="80"/>
                </a:cxn>
                <a:cxn ang="0">
                  <a:pos x="97" y="58"/>
                </a:cxn>
                <a:cxn ang="0">
                  <a:pos x="80" y="35"/>
                </a:cxn>
                <a:cxn ang="0">
                  <a:pos x="69" y="16"/>
                </a:cxn>
                <a:cxn ang="0">
                  <a:pos x="70" y="8"/>
                </a:cxn>
                <a:cxn ang="0">
                  <a:pos x="74" y="8"/>
                </a:cxn>
                <a:cxn ang="0">
                  <a:pos x="80" y="13"/>
                </a:cxn>
                <a:cxn ang="0">
                  <a:pos x="90" y="23"/>
                </a:cxn>
                <a:cxn ang="0">
                  <a:pos x="104" y="40"/>
                </a:cxn>
                <a:cxn ang="0">
                  <a:pos x="129" y="72"/>
                </a:cxn>
                <a:cxn ang="0">
                  <a:pos x="147" y="95"/>
                </a:cxn>
                <a:cxn ang="0">
                  <a:pos x="147" y="91"/>
                </a:cxn>
                <a:cxn ang="0">
                  <a:pos x="137" y="75"/>
                </a:cxn>
                <a:cxn ang="0">
                  <a:pos x="128" y="62"/>
                </a:cxn>
                <a:cxn ang="0">
                  <a:pos x="128" y="58"/>
                </a:cxn>
                <a:cxn ang="0">
                  <a:pos x="129" y="57"/>
                </a:cxn>
                <a:cxn ang="0">
                  <a:pos x="143" y="70"/>
                </a:cxn>
                <a:cxn ang="0">
                  <a:pos x="160" y="90"/>
                </a:cxn>
                <a:cxn ang="0">
                  <a:pos x="169" y="99"/>
                </a:cxn>
                <a:cxn ang="0">
                  <a:pos x="174" y="103"/>
                </a:cxn>
                <a:cxn ang="0">
                  <a:pos x="176" y="103"/>
                </a:cxn>
                <a:cxn ang="0">
                  <a:pos x="176" y="99"/>
                </a:cxn>
                <a:cxn ang="0">
                  <a:pos x="178" y="99"/>
                </a:cxn>
                <a:cxn ang="0">
                  <a:pos x="184" y="99"/>
                </a:cxn>
                <a:cxn ang="0">
                  <a:pos x="204" y="112"/>
                </a:cxn>
                <a:cxn ang="0">
                  <a:pos x="237" y="133"/>
                </a:cxn>
                <a:cxn ang="0">
                  <a:pos x="274" y="149"/>
                </a:cxn>
                <a:cxn ang="0">
                  <a:pos x="314" y="164"/>
                </a:cxn>
                <a:cxn ang="0">
                  <a:pos x="335" y="172"/>
                </a:cxn>
                <a:cxn ang="0">
                  <a:pos x="332" y="173"/>
                </a:cxn>
                <a:cxn ang="0">
                  <a:pos x="328" y="173"/>
                </a:cxn>
              </a:cxnLst>
              <a:rect l="0" t="0" r="r" b="b"/>
              <a:pathLst>
                <a:path w="336" h="173">
                  <a:moveTo>
                    <a:pt x="328" y="173"/>
                  </a:moveTo>
                  <a:lnTo>
                    <a:pt x="313" y="168"/>
                  </a:lnTo>
                  <a:lnTo>
                    <a:pt x="297" y="164"/>
                  </a:lnTo>
                  <a:lnTo>
                    <a:pt x="282" y="160"/>
                  </a:lnTo>
                  <a:lnTo>
                    <a:pt x="266" y="156"/>
                  </a:lnTo>
                  <a:lnTo>
                    <a:pt x="251" y="151"/>
                  </a:lnTo>
                  <a:lnTo>
                    <a:pt x="235" y="146"/>
                  </a:lnTo>
                  <a:lnTo>
                    <a:pt x="220" y="142"/>
                  </a:lnTo>
                  <a:lnTo>
                    <a:pt x="204" y="137"/>
                  </a:lnTo>
                  <a:lnTo>
                    <a:pt x="189" y="134"/>
                  </a:lnTo>
                  <a:lnTo>
                    <a:pt x="173" y="129"/>
                  </a:lnTo>
                  <a:lnTo>
                    <a:pt x="158" y="125"/>
                  </a:lnTo>
                  <a:lnTo>
                    <a:pt x="142" y="120"/>
                  </a:lnTo>
                  <a:lnTo>
                    <a:pt x="127" y="115"/>
                  </a:lnTo>
                  <a:lnTo>
                    <a:pt x="110" y="112"/>
                  </a:lnTo>
                  <a:lnTo>
                    <a:pt x="95" y="107"/>
                  </a:lnTo>
                  <a:lnTo>
                    <a:pt x="79" y="103"/>
                  </a:lnTo>
                  <a:lnTo>
                    <a:pt x="69" y="91"/>
                  </a:lnTo>
                  <a:lnTo>
                    <a:pt x="57" y="78"/>
                  </a:lnTo>
                  <a:lnTo>
                    <a:pt x="45" y="65"/>
                  </a:lnTo>
                  <a:lnTo>
                    <a:pt x="32" y="51"/>
                  </a:lnTo>
                  <a:lnTo>
                    <a:pt x="21" y="37"/>
                  </a:lnTo>
                  <a:lnTo>
                    <a:pt x="10" y="23"/>
                  </a:lnTo>
                  <a:lnTo>
                    <a:pt x="3" y="10"/>
                  </a:lnTo>
                  <a:lnTo>
                    <a:pt x="0" y="0"/>
                  </a:lnTo>
                  <a:lnTo>
                    <a:pt x="11" y="2"/>
                  </a:lnTo>
                  <a:lnTo>
                    <a:pt x="22" y="7"/>
                  </a:lnTo>
                  <a:lnTo>
                    <a:pt x="30" y="14"/>
                  </a:lnTo>
                  <a:lnTo>
                    <a:pt x="37" y="21"/>
                  </a:lnTo>
                  <a:lnTo>
                    <a:pt x="44" y="31"/>
                  </a:lnTo>
                  <a:lnTo>
                    <a:pt x="51" y="40"/>
                  </a:lnTo>
                  <a:lnTo>
                    <a:pt x="59" y="52"/>
                  </a:lnTo>
                  <a:lnTo>
                    <a:pt x="67" y="63"/>
                  </a:lnTo>
                  <a:lnTo>
                    <a:pt x="63" y="50"/>
                  </a:lnTo>
                  <a:lnTo>
                    <a:pt x="55" y="35"/>
                  </a:lnTo>
                  <a:lnTo>
                    <a:pt x="46" y="21"/>
                  </a:lnTo>
                  <a:lnTo>
                    <a:pt x="40" y="8"/>
                  </a:lnTo>
                  <a:lnTo>
                    <a:pt x="51" y="12"/>
                  </a:lnTo>
                  <a:lnTo>
                    <a:pt x="60" y="19"/>
                  </a:lnTo>
                  <a:lnTo>
                    <a:pt x="68" y="30"/>
                  </a:lnTo>
                  <a:lnTo>
                    <a:pt x="77" y="44"/>
                  </a:lnTo>
                  <a:lnTo>
                    <a:pt x="85" y="58"/>
                  </a:lnTo>
                  <a:lnTo>
                    <a:pt x="93" y="70"/>
                  </a:lnTo>
                  <a:lnTo>
                    <a:pt x="101" y="82"/>
                  </a:lnTo>
                  <a:lnTo>
                    <a:pt x="110" y="90"/>
                  </a:lnTo>
                  <a:lnTo>
                    <a:pt x="108" y="80"/>
                  </a:lnTo>
                  <a:lnTo>
                    <a:pt x="104" y="68"/>
                  </a:lnTo>
                  <a:lnTo>
                    <a:pt x="97" y="58"/>
                  </a:lnTo>
                  <a:lnTo>
                    <a:pt x="89" y="46"/>
                  </a:lnTo>
                  <a:lnTo>
                    <a:pt x="80" y="35"/>
                  </a:lnTo>
                  <a:lnTo>
                    <a:pt x="74" y="25"/>
                  </a:lnTo>
                  <a:lnTo>
                    <a:pt x="69" y="16"/>
                  </a:lnTo>
                  <a:lnTo>
                    <a:pt x="69" y="8"/>
                  </a:lnTo>
                  <a:lnTo>
                    <a:pt x="70" y="8"/>
                  </a:lnTo>
                  <a:lnTo>
                    <a:pt x="72" y="8"/>
                  </a:lnTo>
                  <a:lnTo>
                    <a:pt x="74" y="8"/>
                  </a:lnTo>
                  <a:lnTo>
                    <a:pt x="75" y="8"/>
                  </a:lnTo>
                  <a:lnTo>
                    <a:pt x="80" y="13"/>
                  </a:lnTo>
                  <a:lnTo>
                    <a:pt x="85" y="17"/>
                  </a:lnTo>
                  <a:lnTo>
                    <a:pt x="90" y="23"/>
                  </a:lnTo>
                  <a:lnTo>
                    <a:pt x="95" y="30"/>
                  </a:lnTo>
                  <a:lnTo>
                    <a:pt x="104" y="40"/>
                  </a:lnTo>
                  <a:lnTo>
                    <a:pt x="114" y="53"/>
                  </a:lnTo>
                  <a:lnTo>
                    <a:pt x="129" y="72"/>
                  </a:lnTo>
                  <a:lnTo>
                    <a:pt x="147" y="96"/>
                  </a:lnTo>
                  <a:lnTo>
                    <a:pt x="147" y="95"/>
                  </a:lnTo>
                  <a:lnTo>
                    <a:pt x="147" y="92"/>
                  </a:lnTo>
                  <a:lnTo>
                    <a:pt x="147" y="91"/>
                  </a:lnTo>
                  <a:lnTo>
                    <a:pt x="148" y="90"/>
                  </a:lnTo>
                  <a:lnTo>
                    <a:pt x="137" y="75"/>
                  </a:lnTo>
                  <a:lnTo>
                    <a:pt x="130" y="67"/>
                  </a:lnTo>
                  <a:lnTo>
                    <a:pt x="128" y="62"/>
                  </a:lnTo>
                  <a:lnTo>
                    <a:pt x="127" y="59"/>
                  </a:lnTo>
                  <a:lnTo>
                    <a:pt x="128" y="58"/>
                  </a:lnTo>
                  <a:lnTo>
                    <a:pt x="129" y="57"/>
                  </a:lnTo>
                  <a:lnTo>
                    <a:pt x="129" y="57"/>
                  </a:lnTo>
                  <a:lnTo>
                    <a:pt x="130" y="55"/>
                  </a:lnTo>
                  <a:lnTo>
                    <a:pt x="143" y="70"/>
                  </a:lnTo>
                  <a:lnTo>
                    <a:pt x="153" y="82"/>
                  </a:lnTo>
                  <a:lnTo>
                    <a:pt x="160" y="90"/>
                  </a:lnTo>
                  <a:lnTo>
                    <a:pt x="166" y="95"/>
                  </a:lnTo>
                  <a:lnTo>
                    <a:pt x="169" y="99"/>
                  </a:lnTo>
                  <a:lnTo>
                    <a:pt x="171" y="101"/>
                  </a:lnTo>
                  <a:lnTo>
                    <a:pt x="174" y="103"/>
                  </a:lnTo>
                  <a:lnTo>
                    <a:pt x="176" y="104"/>
                  </a:lnTo>
                  <a:lnTo>
                    <a:pt x="176" y="103"/>
                  </a:lnTo>
                  <a:lnTo>
                    <a:pt x="176" y="100"/>
                  </a:lnTo>
                  <a:lnTo>
                    <a:pt x="176" y="99"/>
                  </a:lnTo>
                  <a:lnTo>
                    <a:pt x="176" y="98"/>
                  </a:lnTo>
                  <a:lnTo>
                    <a:pt x="178" y="99"/>
                  </a:lnTo>
                  <a:lnTo>
                    <a:pt x="181" y="99"/>
                  </a:lnTo>
                  <a:lnTo>
                    <a:pt x="184" y="99"/>
                  </a:lnTo>
                  <a:lnTo>
                    <a:pt x="186" y="100"/>
                  </a:lnTo>
                  <a:lnTo>
                    <a:pt x="204" y="112"/>
                  </a:lnTo>
                  <a:lnTo>
                    <a:pt x="220" y="122"/>
                  </a:lnTo>
                  <a:lnTo>
                    <a:pt x="237" y="133"/>
                  </a:lnTo>
                  <a:lnTo>
                    <a:pt x="256" y="141"/>
                  </a:lnTo>
                  <a:lnTo>
                    <a:pt x="274" y="149"/>
                  </a:lnTo>
                  <a:lnTo>
                    <a:pt x="294" y="156"/>
                  </a:lnTo>
                  <a:lnTo>
                    <a:pt x="314" y="164"/>
                  </a:lnTo>
                  <a:lnTo>
                    <a:pt x="336" y="171"/>
                  </a:lnTo>
                  <a:lnTo>
                    <a:pt x="335" y="172"/>
                  </a:lnTo>
                  <a:lnTo>
                    <a:pt x="334" y="173"/>
                  </a:lnTo>
                  <a:lnTo>
                    <a:pt x="332" y="173"/>
                  </a:lnTo>
                  <a:lnTo>
                    <a:pt x="328" y="173"/>
                  </a:lnTo>
                  <a:lnTo>
                    <a:pt x="328" y="173"/>
                  </a:lnTo>
                  <a:lnTo>
                    <a:pt x="328" y="173"/>
                  </a:lnTo>
                  <a:close/>
                </a:path>
              </a:pathLst>
            </a:custGeom>
            <a:solidFill>
              <a:srgbClr val="7F7F7F"/>
            </a:solidFill>
            <a:ln w="9525">
              <a:noFill/>
              <a:round/>
              <a:headEnd/>
              <a:tailEnd/>
            </a:ln>
          </p:spPr>
          <p:txBody>
            <a:bodyPr/>
            <a:lstStyle/>
            <a:p>
              <a:endParaRPr lang="en-US" dirty="0"/>
            </a:p>
          </p:txBody>
        </p:sp>
        <p:sp>
          <p:nvSpPr>
            <p:cNvPr id="47" name="Freeform 71"/>
            <p:cNvSpPr>
              <a:spLocks/>
            </p:cNvSpPr>
            <p:nvPr/>
          </p:nvSpPr>
          <p:spPr bwMode="auto">
            <a:xfrm>
              <a:off x="871" y="1894"/>
              <a:ext cx="25" cy="3"/>
            </a:xfrm>
            <a:custGeom>
              <a:avLst/>
              <a:gdLst/>
              <a:ahLst/>
              <a:cxnLst>
                <a:cxn ang="0">
                  <a:pos x="5" y="6"/>
                </a:cxn>
                <a:cxn ang="0">
                  <a:pos x="3" y="5"/>
                </a:cxn>
                <a:cxn ang="0">
                  <a:pos x="2" y="4"/>
                </a:cxn>
                <a:cxn ang="0">
                  <a:pos x="1" y="4"/>
                </a:cxn>
                <a:cxn ang="0">
                  <a:pos x="0" y="3"/>
                </a:cxn>
                <a:cxn ang="0">
                  <a:pos x="7" y="1"/>
                </a:cxn>
                <a:cxn ang="0">
                  <a:pos x="13" y="1"/>
                </a:cxn>
                <a:cxn ang="0">
                  <a:pos x="18" y="1"/>
                </a:cxn>
                <a:cxn ang="0">
                  <a:pos x="23" y="0"/>
                </a:cxn>
                <a:cxn ang="0">
                  <a:pos x="28" y="0"/>
                </a:cxn>
                <a:cxn ang="0">
                  <a:pos x="33" y="0"/>
                </a:cxn>
                <a:cxn ang="0">
                  <a:pos x="40" y="1"/>
                </a:cxn>
                <a:cxn ang="0">
                  <a:pos x="49" y="1"/>
                </a:cxn>
                <a:cxn ang="0">
                  <a:pos x="46" y="4"/>
                </a:cxn>
                <a:cxn ang="0">
                  <a:pos x="40" y="5"/>
                </a:cxn>
                <a:cxn ang="0">
                  <a:pos x="35" y="6"/>
                </a:cxn>
                <a:cxn ang="0">
                  <a:pos x="28" y="6"/>
                </a:cxn>
                <a:cxn ang="0">
                  <a:pos x="20" y="6"/>
                </a:cxn>
                <a:cxn ang="0">
                  <a:pos x="14" y="6"/>
                </a:cxn>
                <a:cxn ang="0">
                  <a:pos x="8" y="6"/>
                </a:cxn>
                <a:cxn ang="0">
                  <a:pos x="5" y="6"/>
                </a:cxn>
                <a:cxn ang="0">
                  <a:pos x="5" y="6"/>
                </a:cxn>
                <a:cxn ang="0">
                  <a:pos x="5" y="6"/>
                </a:cxn>
              </a:cxnLst>
              <a:rect l="0" t="0" r="r" b="b"/>
              <a:pathLst>
                <a:path w="49" h="6">
                  <a:moveTo>
                    <a:pt x="5" y="6"/>
                  </a:moveTo>
                  <a:lnTo>
                    <a:pt x="3" y="5"/>
                  </a:lnTo>
                  <a:lnTo>
                    <a:pt x="2" y="4"/>
                  </a:lnTo>
                  <a:lnTo>
                    <a:pt x="1" y="4"/>
                  </a:lnTo>
                  <a:lnTo>
                    <a:pt x="0" y="3"/>
                  </a:lnTo>
                  <a:lnTo>
                    <a:pt x="7" y="1"/>
                  </a:lnTo>
                  <a:lnTo>
                    <a:pt x="13" y="1"/>
                  </a:lnTo>
                  <a:lnTo>
                    <a:pt x="18" y="1"/>
                  </a:lnTo>
                  <a:lnTo>
                    <a:pt x="23" y="0"/>
                  </a:lnTo>
                  <a:lnTo>
                    <a:pt x="28" y="0"/>
                  </a:lnTo>
                  <a:lnTo>
                    <a:pt x="33" y="0"/>
                  </a:lnTo>
                  <a:lnTo>
                    <a:pt x="40" y="1"/>
                  </a:lnTo>
                  <a:lnTo>
                    <a:pt x="49" y="1"/>
                  </a:lnTo>
                  <a:lnTo>
                    <a:pt x="46" y="4"/>
                  </a:lnTo>
                  <a:lnTo>
                    <a:pt x="40" y="5"/>
                  </a:lnTo>
                  <a:lnTo>
                    <a:pt x="35" y="6"/>
                  </a:lnTo>
                  <a:lnTo>
                    <a:pt x="28" y="6"/>
                  </a:lnTo>
                  <a:lnTo>
                    <a:pt x="20" y="6"/>
                  </a:lnTo>
                  <a:lnTo>
                    <a:pt x="14" y="6"/>
                  </a:lnTo>
                  <a:lnTo>
                    <a:pt x="8" y="6"/>
                  </a:lnTo>
                  <a:lnTo>
                    <a:pt x="5" y="6"/>
                  </a:lnTo>
                  <a:lnTo>
                    <a:pt x="5" y="6"/>
                  </a:lnTo>
                  <a:lnTo>
                    <a:pt x="5" y="6"/>
                  </a:lnTo>
                  <a:close/>
                </a:path>
              </a:pathLst>
            </a:custGeom>
            <a:solidFill>
              <a:srgbClr val="000000"/>
            </a:solidFill>
            <a:ln w="9525">
              <a:noFill/>
              <a:round/>
              <a:headEnd/>
              <a:tailEnd/>
            </a:ln>
          </p:spPr>
          <p:txBody>
            <a:bodyPr/>
            <a:lstStyle/>
            <a:p>
              <a:endParaRPr lang="en-US" dirty="0"/>
            </a:p>
          </p:txBody>
        </p:sp>
        <p:sp>
          <p:nvSpPr>
            <p:cNvPr id="48" name="Freeform 72"/>
            <p:cNvSpPr>
              <a:spLocks/>
            </p:cNvSpPr>
            <p:nvPr/>
          </p:nvSpPr>
          <p:spPr bwMode="auto">
            <a:xfrm>
              <a:off x="686" y="1889"/>
              <a:ext cx="36" cy="4"/>
            </a:xfrm>
            <a:custGeom>
              <a:avLst/>
              <a:gdLst/>
              <a:ahLst/>
              <a:cxnLst>
                <a:cxn ang="0">
                  <a:pos x="48" y="7"/>
                </a:cxn>
                <a:cxn ang="0">
                  <a:pos x="42" y="7"/>
                </a:cxn>
                <a:cxn ang="0">
                  <a:pos x="36" y="7"/>
                </a:cxn>
                <a:cxn ang="0">
                  <a:pos x="30" y="7"/>
                </a:cxn>
                <a:cxn ang="0">
                  <a:pos x="25" y="7"/>
                </a:cxn>
                <a:cxn ang="0">
                  <a:pos x="18" y="7"/>
                </a:cxn>
                <a:cxn ang="0">
                  <a:pos x="12" y="7"/>
                </a:cxn>
                <a:cxn ang="0">
                  <a:pos x="6" y="7"/>
                </a:cxn>
                <a:cxn ang="0">
                  <a:pos x="0" y="7"/>
                </a:cxn>
                <a:cxn ang="0">
                  <a:pos x="1" y="5"/>
                </a:cxn>
                <a:cxn ang="0">
                  <a:pos x="3" y="4"/>
                </a:cxn>
                <a:cxn ang="0">
                  <a:pos x="3" y="1"/>
                </a:cxn>
                <a:cxn ang="0">
                  <a:pos x="4" y="0"/>
                </a:cxn>
                <a:cxn ang="0">
                  <a:pos x="20" y="0"/>
                </a:cxn>
                <a:cxn ang="0">
                  <a:pos x="33" y="1"/>
                </a:cxn>
                <a:cxn ang="0">
                  <a:pos x="42" y="1"/>
                </a:cxn>
                <a:cxn ang="0">
                  <a:pos x="50" y="1"/>
                </a:cxn>
                <a:cxn ang="0">
                  <a:pos x="56" y="2"/>
                </a:cxn>
                <a:cxn ang="0">
                  <a:pos x="61" y="2"/>
                </a:cxn>
                <a:cxn ang="0">
                  <a:pos x="66" y="4"/>
                </a:cxn>
                <a:cxn ang="0">
                  <a:pos x="73" y="5"/>
                </a:cxn>
                <a:cxn ang="0">
                  <a:pos x="66" y="7"/>
                </a:cxn>
                <a:cxn ang="0">
                  <a:pos x="59" y="7"/>
                </a:cxn>
                <a:cxn ang="0">
                  <a:pos x="52" y="7"/>
                </a:cxn>
                <a:cxn ang="0">
                  <a:pos x="48" y="7"/>
                </a:cxn>
                <a:cxn ang="0">
                  <a:pos x="48" y="7"/>
                </a:cxn>
                <a:cxn ang="0">
                  <a:pos x="48" y="7"/>
                </a:cxn>
              </a:cxnLst>
              <a:rect l="0" t="0" r="r" b="b"/>
              <a:pathLst>
                <a:path w="73" h="7">
                  <a:moveTo>
                    <a:pt x="48" y="7"/>
                  </a:moveTo>
                  <a:lnTo>
                    <a:pt x="42" y="7"/>
                  </a:lnTo>
                  <a:lnTo>
                    <a:pt x="36" y="7"/>
                  </a:lnTo>
                  <a:lnTo>
                    <a:pt x="30" y="7"/>
                  </a:lnTo>
                  <a:lnTo>
                    <a:pt x="25" y="7"/>
                  </a:lnTo>
                  <a:lnTo>
                    <a:pt x="18" y="7"/>
                  </a:lnTo>
                  <a:lnTo>
                    <a:pt x="12" y="7"/>
                  </a:lnTo>
                  <a:lnTo>
                    <a:pt x="6" y="7"/>
                  </a:lnTo>
                  <a:lnTo>
                    <a:pt x="0" y="7"/>
                  </a:lnTo>
                  <a:lnTo>
                    <a:pt x="1" y="5"/>
                  </a:lnTo>
                  <a:lnTo>
                    <a:pt x="3" y="4"/>
                  </a:lnTo>
                  <a:lnTo>
                    <a:pt x="3" y="1"/>
                  </a:lnTo>
                  <a:lnTo>
                    <a:pt x="4" y="0"/>
                  </a:lnTo>
                  <a:lnTo>
                    <a:pt x="20" y="0"/>
                  </a:lnTo>
                  <a:lnTo>
                    <a:pt x="33" y="1"/>
                  </a:lnTo>
                  <a:lnTo>
                    <a:pt x="42" y="1"/>
                  </a:lnTo>
                  <a:lnTo>
                    <a:pt x="50" y="1"/>
                  </a:lnTo>
                  <a:lnTo>
                    <a:pt x="56" y="2"/>
                  </a:lnTo>
                  <a:lnTo>
                    <a:pt x="61" y="2"/>
                  </a:lnTo>
                  <a:lnTo>
                    <a:pt x="66" y="4"/>
                  </a:lnTo>
                  <a:lnTo>
                    <a:pt x="73" y="5"/>
                  </a:lnTo>
                  <a:lnTo>
                    <a:pt x="66" y="7"/>
                  </a:lnTo>
                  <a:lnTo>
                    <a:pt x="59" y="7"/>
                  </a:lnTo>
                  <a:lnTo>
                    <a:pt x="52" y="7"/>
                  </a:lnTo>
                  <a:lnTo>
                    <a:pt x="48" y="7"/>
                  </a:lnTo>
                  <a:lnTo>
                    <a:pt x="48" y="7"/>
                  </a:lnTo>
                  <a:lnTo>
                    <a:pt x="48" y="7"/>
                  </a:lnTo>
                  <a:close/>
                </a:path>
              </a:pathLst>
            </a:custGeom>
            <a:solidFill>
              <a:srgbClr val="000000"/>
            </a:solidFill>
            <a:ln w="9525">
              <a:noFill/>
              <a:round/>
              <a:headEnd/>
              <a:tailEnd/>
            </a:ln>
          </p:spPr>
          <p:txBody>
            <a:bodyPr/>
            <a:lstStyle/>
            <a:p>
              <a:endParaRPr lang="en-US" dirty="0"/>
            </a:p>
          </p:txBody>
        </p:sp>
        <p:sp>
          <p:nvSpPr>
            <p:cNvPr id="49" name="Freeform 73"/>
            <p:cNvSpPr>
              <a:spLocks/>
            </p:cNvSpPr>
            <p:nvPr/>
          </p:nvSpPr>
          <p:spPr bwMode="auto">
            <a:xfrm>
              <a:off x="916" y="1875"/>
              <a:ext cx="11" cy="3"/>
            </a:xfrm>
            <a:custGeom>
              <a:avLst/>
              <a:gdLst/>
              <a:ahLst/>
              <a:cxnLst>
                <a:cxn ang="0">
                  <a:pos x="0" y="6"/>
                </a:cxn>
                <a:cxn ang="0">
                  <a:pos x="4" y="5"/>
                </a:cxn>
                <a:cxn ang="0">
                  <a:pos x="10" y="3"/>
                </a:cxn>
                <a:cxn ang="0">
                  <a:pos x="16" y="1"/>
                </a:cxn>
                <a:cxn ang="0">
                  <a:pos x="23" y="0"/>
                </a:cxn>
                <a:cxn ang="0">
                  <a:pos x="23" y="1"/>
                </a:cxn>
                <a:cxn ang="0">
                  <a:pos x="23" y="3"/>
                </a:cxn>
                <a:cxn ang="0">
                  <a:pos x="23" y="5"/>
                </a:cxn>
                <a:cxn ang="0">
                  <a:pos x="23" y="6"/>
                </a:cxn>
                <a:cxn ang="0">
                  <a:pos x="17" y="6"/>
                </a:cxn>
                <a:cxn ang="0">
                  <a:pos x="11" y="6"/>
                </a:cxn>
                <a:cxn ang="0">
                  <a:pos x="6" y="6"/>
                </a:cxn>
                <a:cxn ang="0">
                  <a:pos x="0" y="6"/>
                </a:cxn>
                <a:cxn ang="0">
                  <a:pos x="0" y="6"/>
                </a:cxn>
                <a:cxn ang="0">
                  <a:pos x="0" y="6"/>
                </a:cxn>
              </a:cxnLst>
              <a:rect l="0" t="0" r="r" b="b"/>
              <a:pathLst>
                <a:path w="23" h="6">
                  <a:moveTo>
                    <a:pt x="0" y="6"/>
                  </a:moveTo>
                  <a:lnTo>
                    <a:pt x="4" y="5"/>
                  </a:lnTo>
                  <a:lnTo>
                    <a:pt x="10" y="3"/>
                  </a:lnTo>
                  <a:lnTo>
                    <a:pt x="16" y="1"/>
                  </a:lnTo>
                  <a:lnTo>
                    <a:pt x="23" y="0"/>
                  </a:lnTo>
                  <a:lnTo>
                    <a:pt x="23" y="1"/>
                  </a:lnTo>
                  <a:lnTo>
                    <a:pt x="23" y="3"/>
                  </a:lnTo>
                  <a:lnTo>
                    <a:pt x="23" y="5"/>
                  </a:lnTo>
                  <a:lnTo>
                    <a:pt x="23" y="6"/>
                  </a:lnTo>
                  <a:lnTo>
                    <a:pt x="17" y="6"/>
                  </a:lnTo>
                  <a:lnTo>
                    <a:pt x="11" y="6"/>
                  </a:lnTo>
                  <a:lnTo>
                    <a:pt x="6" y="6"/>
                  </a:lnTo>
                  <a:lnTo>
                    <a:pt x="0" y="6"/>
                  </a:lnTo>
                  <a:lnTo>
                    <a:pt x="0" y="6"/>
                  </a:lnTo>
                  <a:lnTo>
                    <a:pt x="0" y="6"/>
                  </a:lnTo>
                  <a:close/>
                </a:path>
              </a:pathLst>
            </a:custGeom>
            <a:solidFill>
              <a:srgbClr val="000000"/>
            </a:solidFill>
            <a:ln w="9525">
              <a:noFill/>
              <a:round/>
              <a:headEnd/>
              <a:tailEnd/>
            </a:ln>
          </p:spPr>
          <p:txBody>
            <a:bodyPr/>
            <a:lstStyle/>
            <a:p>
              <a:endParaRPr lang="en-US" dirty="0"/>
            </a:p>
          </p:txBody>
        </p:sp>
        <p:sp>
          <p:nvSpPr>
            <p:cNvPr id="50" name="Freeform 74"/>
            <p:cNvSpPr>
              <a:spLocks/>
            </p:cNvSpPr>
            <p:nvPr/>
          </p:nvSpPr>
          <p:spPr bwMode="auto">
            <a:xfrm>
              <a:off x="675" y="1870"/>
              <a:ext cx="7" cy="3"/>
            </a:xfrm>
            <a:custGeom>
              <a:avLst/>
              <a:gdLst/>
              <a:ahLst/>
              <a:cxnLst>
                <a:cxn ang="0">
                  <a:pos x="0" y="7"/>
                </a:cxn>
                <a:cxn ang="0">
                  <a:pos x="0" y="5"/>
                </a:cxn>
                <a:cxn ang="0">
                  <a:pos x="0" y="4"/>
                </a:cxn>
                <a:cxn ang="0">
                  <a:pos x="0" y="1"/>
                </a:cxn>
                <a:cxn ang="0">
                  <a:pos x="0" y="0"/>
                </a:cxn>
                <a:cxn ang="0">
                  <a:pos x="4" y="0"/>
                </a:cxn>
                <a:cxn ang="0">
                  <a:pos x="7" y="0"/>
                </a:cxn>
                <a:cxn ang="0">
                  <a:pos x="11" y="1"/>
                </a:cxn>
                <a:cxn ang="0">
                  <a:pos x="14" y="1"/>
                </a:cxn>
                <a:cxn ang="0">
                  <a:pos x="14" y="2"/>
                </a:cxn>
                <a:cxn ang="0">
                  <a:pos x="15" y="4"/>
                </a:cxn>
                <a:cxn ang="0">
                  <a:pos x="15" y="6"/>
                </a:cxn>
                <a:cxn ang="0">
                  <a:pos x="15" y="7"/>
                </a:cxn>
                <a:cxn ang="0">
                  <a:pos x="12" y="7"/>
                </a:cxn>
                <a:cxn ang="0">
                  <a:pos x="8" y="7"/>
                </a:cxn>
                <a:cxn ang="0">
                  <a:pos x="4" y="7"/>
                </a:cxn>
                <a:cxn ang="0">
                  <a:pos x="0" y="7"/>
                </a:cxn>
                <a:cxn ang="0">
                  <a:pos x="0" y="7"/>
                </a:cxn>
                <a:cxn ang="0">
                  <a:pos x="0" y="7"/>
                </a:cxn>
              </a:cxnLst>
              <a:rect l="0" t="0" r="r" b="b"/>
              <a:pathLst>
                <a:path w="15" h="7">
                  <a:moveTo>
                    <a:pt x="0" y="7"/>
                  </a:moveTo>
                  <a:lnTo>
                    <a:pt x="0" y="5"/>
                  </a:lnTo>
                  <a:lnTo>
                    <a:pt x="0" y="4"/>
                  </a:lnTo>
                  <a:lnTo>
                    <a:pt x="0" y="1"/>
                  </a:lnTo>
                  <a:lnTo>
                    <a:pt x="0" y="0"/>
                  </a:lnTo>
                  <a:lnTo>
                    <a:pt x="4" y="0"/>
                  </a:lnTo>
                  <a:lnTo>
                    <a:pt x="7" y="0"/>
                  </a:lnTo>
                  <a:lnTo>
                    <a:pt x="11" y="1"/>
                  </a:lnTo>
                  <a:lnTo>
                    <a:pt x="14" y="1"/>
                  </a:lnTo>
                  <a:lnTo>
                    <a:pt x="14" y="2"/>
                  </a:lnTo>
                  <a:lnTo>
                    <a:pt x="15" y="4"/>
                  </a:lnTo>
                  <a:lnTo>
                    <a:pt x="15" y="6"/>
                  </a:lnTo>
                  <a:lnTo>
                    <a:pt x="15" y="7"/>
                  </a:lnTo>
                  <a:lnTo>
                    <a:pt x="12" y="7"/>
                  </a:lnTo>
                  <a:lnTo>
                    <a:pt x="8" y="7"/>
                  </a:lnTo>
                  <a:lnTo>
                    <a:pt x="4" y="7"/>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51" name="Freeform 75"/>
            <p:cNvSpPr>
              <a:spLocks/>
            </p:cNvSpPr>
            <p:nvPr/>
          </p:nvSpPr>
          <p:spPr bwMode="auto">
            <a:xfrm>
              <a:off x="1227" y="1599"/>
              <a:ext cx="295" cy="265"/>
            </a:xfrm>
            <a:custGeom>
              <a:avLst/>
              <a:gdLst/>
              <a:ahLst/>
              <a:cxnLst>
                <a:cxn ang="0">
                  <a:pos x="162" y="498"/>
                </a:cxn>
                <a:cxn ang="0">
                  <a:pos x="53" y="408"/>
                </a:cxn>
                <a:cxn ang="0">
                  <a:pos x="0" y="283"/>
                </a:cxn>
                <a:cxn ang="0">
                  <a:pos x="91" y="273"/>
                </a:cxn>
                <a:cxn ang="0">
                  <a:pos x="163" y="176"/>
                </a:cxn>
                <a:cxn ang="0">
                  <a:pos x="279" y="98"/>
                </a:cxn>
                <a:cxn ang="0">
                  <a:pos x="335" y="33"/>
                </a:cxn>
                <a:cxn ang="0">
                  <a:pos x="398" y="4"/>
                </a:cxn>
                <a:cxn ang="0">
                  <a:pos x="501" y="5"/>
                </a:cxn>
                <a:cxn ang="0">
                  <a:pos x="526" y="96"/>
                </a:cxn>
                <a:cxn ang="0">
                  <a:pos x="589" y="195"/>
                </a:cxn>
                <a:cxn ang="0">
                  <a:pos x="557" y="195"/>
                </a:cxn>
                <a:cxn ang="0">
                  <a:pos x="516" y="186"/>
                </a:cxn>
                <a:cxn ang="0">
                  <a:pos x="544" y="207"/>
                </a:cxn>
                <a:cxn ang="0">
                  <a:pos x="479" y="184"/>
                </a:cxn>
                <a:cxn ang="0">
                  <a:pos x="495" y="200"/>
                </a:cxn>
                <a:cxn ang="0">
                  <a:pos x="503" y="215"/>
                </a:cxn>
                <a:cxn ang="0">
                  <a:pos x="453" y="197"/>
                </a:cxn>
                <a:cxn ang="0">
                  <a:pos x="473" y="217"/>
                </a:cxn>
                <a:cxn ang="0">
                  <a:pos x="441" y="207"/>
                </a:cxn>
                <a:cxn ang="0">
                  <a:pos x="441" y="215"/>
                </a:cxn>
                <a:cxn ang="0">
                  <a:pos x="425" y="256"/>
                </a:cxn>
                <a:cxn ang="0">
                  <a:pos x="456" y="253"/>
                </a:cxn>
                <a:cxn ang="0">
                  <a:pos x="445" y="234"/>
                </a:cxn>
                <a:cxn ang="0">
                  <a:pos x="490" y="231"/>
                </a:cxn>
                <a:cxn ang="0">
                  <a:pos x="472" y="248"/>
                </a:cxn>
                <a:cxn ang="0">
                  <a:pos x="484" y="256"/>
                </a:cxn>
                <a:cxn ang="0">
                  <a:pos x="433" y="276"/>
                </a:cxn>
                <a:cxn ang="0">
                  <a:pos x="445" y="291"/>
                </a:cxn>
                <a:cxn ang="0">
                  <a:pos x="410" y="299"/>
                </a:cxn>
                <a:cxn ang="0">
                  <a:pos x="397" y="310"/>
                </a:cxn>
                <a:cxn ang="0">
                  <a:pos x="381" y="314"/>
                </a:cxn>
                <a:cxn ang="0">
                  <a:pos x="398" y="328"/>
                </a:cxn>
                <a:cxn ang="0">
                  <a:pos x="342" y="322"/>
                </a:cxn>
                <a:cxn ang="0">
                  <a:pos x="397" y="339"/>
                </a:cxn>
                <a:cxn ang="0">
                  <a:pos x="366" y="348"/>
                </a:cxn>
                <a:cxn ang="0">
                  <a:pos x="339" y="348"/>
                </a:cxn>
                <a:cxn ang="0">
                  <a:pos x="375" y="363"/>
                </a:cxn>
                <a:cxn ang="0">
                  <a:pos x="335" y="370"/>
                </a:cxn>
                <a:cxn ang="0">
                  <a:pos x="306" y="368"/>
                </a:cxn>
                <a:cxn ang="0">
                  <a:pos x="354" y="384"/>
                </a:cxn>
                <a:cxn ang="0">
                  <a:pos x="342" y="392"/>
                </a:cxn>
                <a:cxn ang="0">
                  <a:pos x="299" y="388"/>
                </a:cxn>
                <a:cxn ang="0">
                  <a:pos x="315" y="397"/>
                </a:cxn>
                <a:cxn ang="0">
                  <a:pos x="334" y="413"/>
                </a:cxn>
                <a:cxn ang="0">
                  <a:pos x="285" y="408"/>
                </a:cxn>
                <a:cxn ang="0">
                  <a:pos x="328" y="423"/>
                </a:cxn>
                <a:cxn ang="0">
                  <a:pos x="305" y="434"/>
                </a:cxn>
                <a:cxn ang="0">
                  <a:pos x="286" y="434"/>
                </a:cxn>
                <a:cxn ang="0">
                  <a:pos x="319" y="449"/>
                </a:cxn>
                <a:cxn ang="0">
                  <a:pos x="284" y="453"/>
                </a:cxn>
                <a:cxn ang="0">
                  <a:pos x="273" y="457"/>
                </a:cxn>
                <a:cxn ang="0">
                  <a:pos x="305" y="473"/>
                </a:cxn>
                <a:cxn ang="0">
                  <a:pos x="265" y="472"/>
                </a:cxn>
                <a:cxn ang="0">
                  <a:pos x="246" y="472"/>
                </a:cxn>
                <a:cxn ang="0">
                  <a:pos x="289" y="487"/>
                </a:cxn>
                <a:cxn ang="0">
                  <a:pos x="270" y="497"/>
                </a:cxn>
                <a:cxn ang="0">
                  <a:pos x="230" y="485"/>
                </a:cxn>
                <a:cxn ang="0">
                  <a:pos x="279" y="510"/>
                </a:cxn>
                <a:cxn ang="0">
                  <a:pos x="198" y="491"/>
                </a:cxn>
                <a:cxn ang="0">
                  <a:pos x="215" y="507"/>
                </a:cxn>
                <a:cxn ang="0">
                  <a:pos x="227" y="532"/>
                </a:cxn>
              </a:cxnLst>
              <a:rect l="0" t="0" r="r" b="b"/>
              <a:pathLst>
                <a:path w="589" h="532">
                  <a:moveTo>
                    <a:pt x="227" y="532"/>
                  </a:moveTo>
                  <a:lnTo>
                    <a:pt x="218" y="526"/>
                  </a:lnTo>
                  <a:lnTo>
                    <a:pt x="212" y="523"/>
                  </a:lnTo>
                  <a:lnTo>
                    <a:pt x="205" y="522"/>
                  </a:lnTo>
                  <a:lnTo>
                    <a:pt x="198" y="522"/>
                  </a:lnTo>
                  <a:lnTo>
                    <a:pt x="180" y="510"/>
                  </a:lnTo>
                  <a:lnTo>
                    <a:pt x="162" y="498"/>
                  </a:lnTo>
                  <a:lnTo>
                    <a:pt x="145" y="485"/>
                  </a:lnTo>
                  <a:lnTo>
                    <a:pt x="127" y="474"/>
                  </a:lnTo>
                  <a:lnTo>
                    <a:pt x="111" y="461"/>
                  </a:lnTo>
                  <a:lnTo>
                    <a:pt x="95" y="449"/>
                  </a:lnTo>
                  <a:lnTo>
                    <a:pt x="80" y="436"/>
                  </a:lnTo>
                  <a:lnTo>
                    <a:pt x="66" y="422"/>
                  </a:lnTo>
                  <a:lnTo>
                    <a:pt x="53" y="408"/>
                  </a:lnTo>
                  <a:lnTo>
                    <a:pt x="40" y="393"/>
                  </a:lnTo>
                  <a:lnTo>
                    <a:pt x="30" y="377"/>
                  </a:lnTo>
                  <a:lnTo>
                    <a:pt x="20" y="361"/>
                  </a:lnTo>
                  <a:lnTo>
                    <a:pt x="12" y="344"/>
                  </a:lnTo>
                  <a:lnTo>
                    <a:pt x="7" y="324"/>
                  </a:lnTo>
                  <a:lnTo>
                    <a:pt x="2" y="305"/>
                  </a:lnTo>
                  <a:lnTo>
                    <a:pt x="0" y="283"/>
                  </a:lnTo>
                  <a:lnTo>
                    <a:pt x="12" y="282"/>
                  </a:lnTo>
                  <a:lnTo>
                    <a:pt x="25" y="282"/>
                  </a:lnTo>
                  <a:lnTo>
                    <a:pt x="38" y="280"/>
                  </a:lnTo>
                  <a:lnTo>
                    <a:pt x="50" y="280"/>
                  </a:lnTo>
                  <a:lnTo>
                    <a:pt x="64" y="279"/>
                  </a:lnTo>
                  <a:lnTo>
                    <a:pt x="78" y="277"/>
                  </a:lnTo>
                  <a:lnTo>
                    <a:pt x="91" y="273"/>
                  </a:lnTo>
                  <a:lnTo>
                    <a:pt x="104" y="269"/>
                  </a:lnTo>
                  <a:lnTo>
                    <a:pt x="115" y="249"/>
                  </a:lnTo>
                  <a:lnTo>
                    <a:pt x="123" y="232"/>
                  </a:lnTo>
                  <a:lnTo>
                    <a:pt x="132" y="217"/>
                  </a:lnTo>
                  <a:lnTo>
                    <a:pt x="141" y="202"/>
                  </a:lnTo>
                  <a:lnTo>
                    <a:pt x="152" y="189"/>
                  </a:lnTo>
                  <a:lnTo>
                    <a:pt x="163" y="176"/>
                  </a:lnTo>
                  <a:lnTo>
                    <a:pt x="178" y="162"/>
                  </a:lnTo>
                  <a:lnTo>
                    <a:pt x="194" y="147"/>
                  </a:lnTo>
                  <a:lnTo>
                    <a:pt x="222" y="132"/>
                  </a:lnTo>
                  <a:lnTo>
                    <a:pt x="243" y="120"/>
                  </a:lnTo>
                  <a:lnTo>
                    <a:pt x="259" y="111"/>
                  </a:lnTo>
                  <a:lnTo>
                    <a:pt x="270" y="104"/>
                  </a:lnTo>
                  <a:lnTo>
                    <a:pt x="279" y="98"/>
                  </a:lnTo>
                  <a:lnTo>
                    <a:pt x="288" y="94"/>
                  </a:lnTo>
                  <a:lnTo>
                    <a:pt x="297" y="88"/>
                  </a:lnTo>
                  <a:lnTo>
                    <a:pt x="306" y="82"/>
                  </a:lnTo>
                  <a:lnTo>
                    <a:pt x="312" y="67"/>
                  </a:lnTo>
                  <a:lnTo>
                    <a:pt x="319" y="53"/>
                  </a:lnTo>
                  <a:lnTo>
                    <a:pt x="327" y="43"/>
                  </a:lnTo>
                  <a:lnTo>
                    <a:pt x="335" y="33"/>
                  </a:lnTo>
                  <a:lnTo>
                    <a:pt x="344" y="25"/>
                  </a:lnTo>
                  <a:lnTo>
                    <a:pt x="355" y="17"/>
                  </a:lnTo>
                  <a:lnTo>
                    <a:pt x="368" y="8"/>
                  </a:lnTo>
                  <a:lnTo>
                    <a:pt x="382" y="0"/>
                  </a:lnTo>
                  <a:lnTo>
                    <a:pt x="388" y="2"/>
                  </a:lnTo>
                  <a:lnTo>
                    <a:pt x="392" y="3"/>
                  </a:lnTo>
                  <a:lnTo>
                    <a:pt x="398" y="4"/>
                  </a:lnTo>
                  <a:lnTo>
                    <a:pt x="404" y="5"/>
                  </a:lnTo>
                  <a:lnTo>
                    <a:pt x="410" y="6"/>
                  </a:lnTo>
                  <a:lnTo>
                    <a:pt x="415" y="8"/>
                  </a:lnTo>
                  <a:lnTo>
                    <a:pt x="421" y="10"/>
                  </a:lnTo>
                  <a:lnTo>
                    <a:pt x="427" y="11"/>
                  </a:lnTo>
                  <a:lnTo>
                    <a:pt x="469" y="8"/>
                  </a:lnTo>
                  <a:lnTo>
                    <a:pt x="501" y="5"/>
                  </a:lnTo>
                  <a:lnTo>
                    <a:pt x="521" y="3"/>
                  </a:lnTo>
                  <a:lnTo>
                    <a:pt x="534" y="4"/>
                  </a:lnTo>
                  <a:lnTo>
                    <a:pt x="539" y="10"/>
                  </a:lnTo>
                  <a:lnTo>
                    <a:pt x="537" y="22"/>
                  </a:lnTo>
                  <a:lnTo>
                    <a:pt x="533" y="43"/>
                  </a:lnTo>
                  <a:lnTo>
                    <a:pt x="526" y="75"/>
                  </a:lnTo>
                  <a:lnTo>
                    <a:pt x="526" y="96"/>
                  </a:lnTo>
                  <a:lnTo>
                    <a:pt x="527" y="114"/>
                  </a:lnTo>
                  <a:lnTo>
                    <a:pt x="529" y="131"/>
                  </a:lnTo>
                  <a:lnTo>
                    <a:pt x="535" y="146"/>
                  </a:lnTo>
                  <a:lnTo>
                    <a:pt x="543" y="159"/>
                  </a:lnTo>
                  <a:lnTo>
                    <a:pt x="555" y="172"/>
                  </a:lnTo>
                  <a:lnTo>
                    <a:pt x="570" y="184"/>
                  </a:lnTo>
                  <a:lnTo>
                    <a:pt x="589" y="195"/>
                  </a:lnTo>
                  <a:lnTo>
                    <a:pt x="589" y="196"/>
                  </a:lnTo>
                  <a:lnTo>
                    <a:pt x="589" y="197"/>
                  </a:lnTo>
                  <a:lnTo>
                    <a:pt x="589" y="200"/>
                  </a:lnTo>
                  <a:lnTo>
                    <a:pt x="589" y="201"/>
                  </a:lnTo>
                  <a:lnTo>
                    <a:pt x="579" y="200"/>
                  </a:lnTo>
                  <a:lnTo>
                    <a:pt x="569" y="197"/>
                  </a:lnTo>
                  <a:lnTo>
                    <a:pt x="557" y="195"/>
                  </a:lnTo>
                  <a:lnTo>
                    <a:pt x="546" y="192"/>
                  </a:lnTo>
                  <a:lnTo>
                    <a:pt x="535" y="188"/>
                  </a:lnTo>
                  <a:lnTo>
                    <a:pt x="526" y="186"/>
                  </a:lnTo>
                  <a:lnTo>
                    <a:pt x="519" y="184"/>
                  </a:lnTo>
                  <a:lnTo>
                    <a:pt x="514" y="184"/>
                  </a:lnTo>
                  <a:lnTo>
                    <a:pt x="514" y="185"/>
                  </a:lnTo>
                  <a:lnTo>
                    <a:pt x="516" y="186"/>
                  </a:lnTo>
                  <a:lnTo>
                    <a:pt x="517" y="187"/>
                  </a:lnTo>
                  <a:lnTo>
                    <a:pt x="520" y="188"/>
                  </a:lnTo>
                  <a:lnTo>
                    <a:pt x="524" y="192"/>
                  </a:lnTo>
                  <a:lnTo>
                    <a:pt x="531" y="194"/>
                  </a:lnTo>
                  <a:lnTo>
                    <a:pt x="539" y="199"/>
                  </a:lnTo>
                  <a:lnTo>
                    <a:pt x="550" y="204"/>
                  </a:lnTo>
                  <a:lnTo>
                    <a:pt x="544" y="207"/>
                  </a:lnTo>
                  <a:lnTo>
                    <a:pt x="536" y="207"/>
                  </a:lnTo>
                  <a:lnTo>
                    <a:pt x="525" y="203"/>
                  </a:lnTo>
                  <a:lnTo>
                    <a:pt x="513" y="200"/>
                  </a:lnTo>
                  <a:lnTo>
                    <a:pt x="502" y="195"/>
                  </a:lnTo>
                  <a:lnTo>
                    <a:pt x="491" y="189"/>
                  </a:lnTo>
                  <a:lnTo>
                    <a:pt x="483" y="186"/>
                  </a:lnTo>
                  <a:lnTo>
                    <a:pt x="479" y="184"/>
                  </a:lnTo>
                  <a:lnTo>
                    <a:pt x="480" y="186"/>
                  </a:lnTo>
                  <a:lnTo>
                    <a:pt x="480" y="188"/>
                  </a:lnTo>
                  <a:lnTo>
                    <a:pt x="480" y="191"/>
                  </a:lnTo>
                  <a:lnTo>
                    <a:pt x="481" y="193"/>
                  </a:lnTo>
                  <a:lnTo>
                    <a:pt x="486" y="195"/>
                  </a:lnTo>
                  <a:lnTo>
                    <a:pt x="490" y="197"/>
                  </a:lnTo>
                  <a:lnTo>
                    <a:pt x="495" y="200"/>
                  </a:lnTo>
                  <a:lnTo>
                    <a:pt x="499" y="202"/>
                  </a:lnTo>
                  <a:lnTo>
                    <a:pt x="504" y="205"/>
                  </a:lnTo>
                  <a:lnTo>
                    <a:pt x="509" y="208"/>
                  </a:lnTo>
                  <a:lnTo>
                    <a:pt x="513" y="210"/>
                  </a:lnTo>
                  <a:lnTo>
                    <a:pt x="518" y="212"/>
                  </a:lnTo>
                  <a:lnTo>
                    <a:pt x="512" y="215"/>
                  </a:lnTo>
                  <a:lnTo>
                    <a:pt x="503" y="215"/>
                  </a:lnTo>
                  <a:lnTo>
                    <a:pt x="493" y="211"/>
                  </a:lnTo>
                  <a:lnTo>
                    <a:pt x="482" y="207"/>
                  </a:lnTo>
                  <a:lnTo>
                    <a:pt x="471" y="201"/>
                  </a:lnTo>
                  <a:lnTo>
                    <a:pt x="461" y="196"/>
                  </a:lnTo>
                  <a:lnTo>
                    <a:pt x="453" y="192"/>
                  </a:lnTo>
                  <a:lnTo>
                    <a:pt x="448" y="189"/>
                  </a:lnTo>
                  <a:lnTo>
                    <a:pt x="453" y="197"/>
                  </a:lnTo>
                  <a:lnTo>
                    <a:pt x="463" y="204"/>
                  </a:lnTo>
                  <a:lnTo>
                    <a:pt x="472" y="210"/>
                  </a:lnTo>
                  <a:lnTo>
                    <a:pt x="476" y="216"/>
                  </a:lnTo>
                  <a:lnTo>
                    <a:pt x="475" y="216"/>
                  </a:lnTo>
                  <a:lnTo>
                    <a:pt x="475" y="216"/>
                  </a:lnTo>
                  <a:lnTo>
                    <a:pt x="474" y="217"/>
                  </a:lnTo>
                  <a:lnTo>
                    <a:pt x="473" y="217"/>
                  </a:lnTo>
                  <a:lnTo>
                    <a:pt x="468" y="215"/>
                  </a:lnTo>
                  <a:lnTo>
                    <a:pt x="464" y="212"/>
                  </a:lnTo>
                  <a:lnTo>
                    <a:pt x="460" y="211"/>
                  </a:lnTo>
                  <a:lnTo>
                    <a:pt x="457" y="210"/>
                  </a:lnTo>
                  <a:lnTo>
                    <a:pt x="452" y="209"/>
                  </a:lnTo>
                  <a:lnTo>
                    <a:pt x="448" y="208"/>
                  </a:lnTo>
                  <a:lnTo>
                    <a:pt x="441" y="207"/>
                  </a:lnTo>
                  <a:lnTo>
                    <a:pt x="433" y="204"/>
                  </a:lnTo>
                  <a:lnTo>
                    <a:pt x="433" y="207"/>
                  </a:lnTo>
                  <a:lnTo>
                    <a:pt x="434" y="208"/>
                  </a:lnTo>
                  <a:lnTo>
                    <a:pt x="434" y="210"/>
                  </a:lnTo>
                  <a:lnTo>
                    <a:pt x="434" y="212"/>
                  </a:lnTo>
                  <a:lnTo>
                    <a:pt x="438" y="214"/>
                  </a:lnTo>
                  <a:lnTo>
                    <a:pt x="441" y="215"/>
                  </a:lnTo>
                  <a:lnTo>
                    <a:pt x="443" y="216"/>
                  </a:lnTo>
                  <a:lnTo>
                    <a:pt x="444" y="217"/>
                  </a:lnTo>
                  <a:lnTo>
                    <a:pt x="440" y="226"/>
                  </a:lnTo>
                  <a:lnTo>
                    <a:pt x="435" y="237"/>
                  </a:lnTo>
                  <a:lnTo>
                    <a:pt x="428" y="246"/>
                  </a:lnTo>
                  <a:lnTo>
                    <a:pt x="421" y="253"/>
                  </a:lnTo>
                  <a:lnTo>
                    <a:pt x="425" y="256"/>
                  </a:lnTo>
                  <a:lnTo>
                    <a:pt x="428" y="258"/>
                  </a:lnTo>
                  <a:lnTo>
                    <a:pt x="431" y="260"/>
                  </a:lnTo>
                  <a:lnTo>
                    <a:pt x="436" y="261"/>
                  </a:lnTo>
                  <a:lnTo>
                    <a:pt x="441" y="261"/>
                  </a:lnTo>
                  <a:lnTo>
                    <a:pt x="445" y="260"/>
                  </a:lnTo>
                  <a:lnTo>
                    <a:pt x="451" y="257"/>
                  </a:lnTo>
                  <a:lnTo>
                    <a:pt x="456" y="253"/>
                  </a:lnTo>
                  <a:lnTo>
                    <a:pt x="455" y="250"/>
                  </a:lnTo>
                  <a:lnTo>
                    <a:pt x="452" y="249"/>
                  </a:lnTo>
                  <a:lnTo>
                    <a:pt x="450" y="249"/>
                  </a:lnTo>
                  <a:lnTo>
                    <a:pt x="444" y="248"/>
                  </a:lnTo>
                  <a:lnTo>
                    <a:pt x="444" y="241"/>
                  </a:lnTo>
                  <a:lnTo>
                    <a:pt x="444" y="238"/>
                  </a:lnTo>
                  <a:lnTo>
                    <a:pt x="445" y="234"/>
                  </a:lnTo>
                  <a:lnTo>
                    <a:pt x="448" y="232"/>
                  </a:lnTo>
                  <a:lnTo>
                    <a:pt x="453" y="232"/>
                  </a:lnTo>
                  <a:lnTo>
                    <a:pt x="460" y="231"/>
                  </a:lnTo>
                  <a:lnTo>
                    <a:pt x="467" y="231"/>
                  </a:lnTo>
                  <a:lnTo>
                    <a:pt x="475" y="231"/>
                  </a:lnTo>
                  <a:lnTo>
                    <a:pt x="482" y="231"/>
                  </a:lnTo>
                  <a:lnTo>
                    <a:pt x="490" y="231"/>
                  </a:lnTo>
                  <a:lnTo>
                    <a:pt x="497" y="232"/>
                  </a:lnTo>
                  <a:lnTo>
                    <a:pt x="504" y="234"/>
                  </a:lnTo>
                  <a:lnTo>
                    <a:pt x="497" y="239"/>
                  </a:lnTo>
                  <a:lnTo>
                    <a:pt x="488" y="242"/>
                  </a:lnTo>
                  <a:lnTo>
                    <a:pt x="480" y="245"/>
                  </a:lnTo>
                  <a:lnTo>
                    <a:pt x="472" y="247"/>
                  </a:lnTo>
                  <a:lnTo>
                    <a:pt x="472" y="248"/>
                  </a:lnTo>
                  <a:lnTo>
                    <a:pt x="473" y="249"/>
                  </a:lnTo>
                  <a:lnTo>
                    <a:pt x="473" y="252"/>
                  </a:lnTo>
                  <a:lnTo>
                    <a:pt x="473" y="253"/>
                  </a:lnTo>
                  <a:lnTo>
                    <a:pt x="475" y="254"/>
                  </a:lnTo>
                  <a:lnTo>
                    <a:pt x="479" y="254"/>
                  </a:lnTo>
                  <a:lnTo>
                    <a:pt x="482" y="255"/>
                  </a:lnTo>
                  <a:lnTo>
                    <a:pt x="484" y="256"/>
                  </a:lnTo>
                  <a:lnTo>
                    <a:pt x="478" y="263"/>
                  </a:lnTo>
                  <a:lnTo>
                    <a:pt x="471" y="268"/>
                  </a:lnTo>
                  <a:lnTo>
                    <a:pt x="463" y="270"/>
                  </a:lnTo>
                  <a:lnTo>
                    <a:pt x="453" y="272"/>
                  </a:lnTo>
                  <a:lnTo>
                    <a:pt x="445" y="273"/>
                  </a:lnTo>
                  <a:lnTo>
                    <a:pt x="438" y="275"/>
                  </a:lnTo>
                  <a:lnTo>
                    <a:pt x="433" y="276"/>
                  </a:lnTo>
                  <a:lnTo>
                    <a:pt x="428" y="279"/>
                  </a:lnTo>
                  <a:lnTo>
                    <a:pt x="431" y="280"/>
                  </a:lnTo>
                  <a:lnTo>
                    <a:pt x="435" y="282"/>
                  </a:lnTo>
                  <a:lnTo>
                    <a:pt x="442" y="282"/>
                  </a:lnTo>
                  <a:lnTo>
                    <a:pt x="456" y="283"/>
                  </a:lnTo>
                  <a:lnTo>
                    <a:pt x="451" y="287"/>
                  </a:lnTo>
                  <a:lnTo>
                    <a:pt x="445" y="291"/>
                  </a:lnTo>
                  <a:lnTo>
                    <a:pt x="440" y="293"/>
                  </a:lnTo>
                  <a:lnTo>
                    <a:pt x="434" y="294"/>
                  </a:lnTo>
                  <a:lnTo>
                    <a:pt x="427" y="295"/>
                  </a:lnTo>
                  <a:lnTo>
                    <a:pt x="421" y="294"/>
                  </a:lnTo>
                  <a:lnTo>
                    <a:pt x="415" y="294"/>
                  </a:lnTo>
                  <a:lnTo>
                    <a:pt x="410" y="294"/>
                  </a:lnTo>
                  <a:lnTo>
                    <a:pt x="410" y="299"/>
                  </a:lnTo>
                  <a:lnTo>
                    <a:pt x="417" y="301"/>
                  </a:lnTo>
                  <a:lnTo>
                    <a:pt x="425" y="303"/>
                  </a:lnTo>
                  <a:lnTo>
                    <a:pt x="433" y="305"/>
                  </a:lnTo>
                  <a:lnTo>
                    <a:pt x="428" y="308"/>
                  </a:lnTo>
                  <a:lnTo>
                    <a:pt x="419" y="310"/>
                  </a:lnTo>
                  <a:lnTo>
                    <a:pt x="408" y="310"/>
                  </a:lnTo>
                  <a:lnTo>
                    <a:pt x="397" y="310"/>
                  </a:lnTo>
                  <a:lnTo>
                    <a:pt x="385" y="309"/>
                  </a:lnTo>
                  <a:lnTo>
                    <a:pt x="375" y="308"/>
                  </a:lnTo>
                  <a:lnTo>
                    <a:pt x="366" y="307"/>
                  </a:lnTo>
                  <a:lnTo>
                    <a:pt x="361" y="307"/>
                  </a:lnTo>
                  <a:lnTo>
                    <a:pt x="369" y="309"/>
                  </a:lnTo>
                  <a:lnTo>
                    <a:pt x="375" y="311"/>
                  </a:lnTo>
                  <a:lnTo>
                    <a:pt x="381" y="314"/>
                  </a:lnTo>
                  <a:lnTo>
                    <a:pt x="385" y="315"/>
                  </a:lnTo>
                  <a:lnTo>
                    <a:pt x="391" y="316"/>
                  </a:lnTo>
                  <a:lnTo>
                    <a:pt x="397" y="317"/>
                  </a:lnTo>
                  <a:lnTo>
                    <a:pt x="405" y="320"/>
                  </a:lnTo>
                  <a:lnTo>
                    <a:pt x="415" y="322"/>
                  </a:lnTo>
                  <a:lnTo>
                    <a:pt x="408" y="325"/>
                  </a:lnTo>
                  <a:lnTo>
                    <a:pt x="398" y="328"/>
                  </a:lnTo>
                  <a:lnTo>
                    <a:pt x="387" y="328"/>
                  </a:lnTo>
                  <a:lnTo>
                    <a:pt x="375" y="325"/>
                  </a:lnTo>
                  <a:lnTo>
                    <a:pt x="362" y="324"/>
                  </a:lnTo>
                  <a:lnTo>
                    <a:pt x="351" y="322"/>
                  </a:lnTo>
                  <a:lnTo>
                    <a:pt x="341" y="321"/>
                  </a:lnTo>
                  <a:lnTo>
                    <a:pt x="334" y="320"/>
                  </a:lnTo>
                  <a:lnTo>
                    <a:pt x="342" y="322"/>
                  </a:lnTo>
                  <a:lnTo>
                    <a:pt x="350" y="324"/>
                  </a:lnTo>
                  <a:lnTo>
                    <a:pt x="358" y="326"/>
                  </a:lnTo>
                  <a:lnTo>
                    <a:pt x="366" y="329"/>
                  </a:lnTo>
                  <a:lnTo>
                    <a:pt x="373" y="332"/>
                  </a:lnTo>
                  <a:lnTo>
                    <a:pt x="381" y="335"/>
                  </a:lnTo>
                  <a:lnTo>
                    <a:pt x="389" y="337"/>
                  </a:lnTo>
                  <a:lnTo>
                    <a:pt x="397" y="339"/>
                  </a:lnTo>
                  <a:lnTo>
                    <a:pt x="395" y="343"/>
                  </a:lnTo>
                  <a:lnTo>
                    <a:pt x="392" y="345"/>
                  </a:lnTo>
                  <a:lnTo>
                    <a:pt x="390" y="348"/>
                  </a:lnTo>
                  <a:lnTo>
                    <a:pt x="388" y="351"/>
                  </a:lnTo>
                  <a:lnTo>
                    <a:pt x="381" y="350"/>
                  </a:lnTo>
                  <a:lnTo>
                    <a:pt x="373" y="348"/>
                  </a:lnTo>
                  <a:lnTo>
                    <a:pt x="366" y="348"/>
                  </a:lnTo>
                  <a:lnTo>
                    <a:pt x="359" y="347"/>
                  </a:lnTo>
                  <a:lnTo>
                    <a:pt x="351" y="346"/>
                  </a:lnTo>
                  <a:lnTo>
                    <a:pt x="344" y="345"/>
                  </a:lnTo>
                  <a:lnTo>
                    <a:pt x="336" y="345"/>
                  </a:lnTo>
                  <a:lnTo>
                    <a:pt x="329" y="344"/>
                  </a:lnTo>
                  <a:lnTo>
                    <a:pt x="334" y="346"/>
                  </a:lnTo>
                  <a:lnTo>
                    <a:pt x="339" y="348"/>
                  </a:lnTo>
                  <a:lnTo>
                    <a:pt x="345" y="351"/>
                  </a:lnTo>
                  <a:lnTo>
                    <a:pt x="351" y="353"/>
                  </a:lnTo>
                  <a:lnTo>
                    <a:pt x="358" y="355"/>
                  </a:lnTo>
                  <a:lnTo>
                    <a:pt x="365" y="358"/>
                  </a:lnTo>
                  <a:lnTo>
                    <a:pt x="372" y="359"/>
                  </a:lnTo>
                  <a:lnTo>
                    <a:pt x="379" y="361"/>
                  </a:lnTo>
                  <a:lnTo>
                    <a:pt x="375" y="363"/>
                  </a:lnTo>
                  <a:lnTo>
                    <a:pt x="373" y="367"/>
                  </a:lnTo>
                  <a:lnTo>
                    <a:pt x="369" y="370"/>
                  </a:lnTo>
                  <a:lnTo>
                    <a:pt x="367" y="374"/>
                  </a:lnTo>
                  <a:lnTo>
                    <a:pt x="358" y="373"/>
                  </a:lnTo>
                  <a:lnTo>
                    <a:pt x="350" y="373"/>
                  </a:lnTo>
                  <a:lnTo>
                    <a:pt x="342" y="371"/>
                  </a:lnTo>
                  <a:lnTo>
                    <a:pt x="335" y="370"/>
                  </a:lnTo>
                  <a:lnTo>
                    <a:pt x="327" y="368"/>
                  </a:lnTo>
                  <a:lnTo>
                    <a:pt x="320" y="367"/>
                  </a:lnTo>
                  <a:lnTo>
                    <a:pt x="313" y="364"/>
                  </a:lnTo>
                  <a:lnTo>
                    <a:pt x="306" y="363"/>
                  </a:lnTo>
                  <a:lnTo>
                    <a:pt x="306" y="364"/>
                  </a:lnTo>
                  <a:lnTo>
                    <a:pt x="306" y="366"/>
                  </a:lnTo>
                  <a:lnTo>
                    <a:pt x="306" y="368"/>
                  </a:lnTo>
                  <a:lnTo>
                    <a:pt x="306" y="369"/>
                  </a:lnTo>
                  <a:lnTo>
                    <a:pt x="322" y="374"/>
                  </a:lnTo>
                  <a:lnTo>
                    <a:pt x="334" y="377"/>
                  </a:lnTo>
                  <a:lnTo>
                    <a:pt x="343" y="379"/>
                  </a:lnTo>
                  <a:lnTo>
                    <a:pt x="349" y="382"/>
                  </a:lnTo>
                  <a:lnTo>
                    <a:pt x="352" y="383"/>
                  </a:lnTo>
                  <a:lnTo>
                    <a:pt x="354" y="384"/>
                  </a:lnTo>
                  <a:lnTo>
                    <a:pt x="355" y="385"/>
                  </a:lnTo>
                  <a:lnTo>
                    <a:pt x="357" y="386"/>
                  </a:lnTo>
                  <a:lnTo>
                    <a:pt x="355" y="388"/>
                  </a:lnTo>
                  <a:lnTo>
                    <a:pt x="354" y="390"/>
                  </a:lnTo>
                  <a:lnTo>
                    <a:pt x="353" y="391"/>
                  </a:lnTo>
                  <a:lnTo>
                    <a:pt x="352" y="393"/>
                  </a:lnTo>
                  <a:lnTo>
                    <a:pt x="342" y="392"/>
                  </a:lnTo>
                  <a:lnTo>
                    <a:pt x="331" y="391"/>
                  </a:lnTo>
                  <a:lnTo>
                    <a:pt x="323" y="390"/>
                  </a:lnTo>
                  <a:lnTo>
                    <a:pt x="316" y="389"/>
                  </a:lnTo>
                  <a:lnTo>
                    <a:pt x="309" y="389"/>
                  </a:lnTo>
                  <a:lnTo>
                    <a:pt x="305" y="388"/>
                  </a:lnTo>
                  <a:lnTo>
                    <a:pt x="301" y="388"/>
                  </a:lnTo>
                  <a:lnTo>
                    <a:pt x="299" y="388"/>
                  </a:lnTo>
                  <a:lnTo>
                    <a:pt x="298" y="389"/>
                  </a:lnTo>
                  <a:lnTo>
                    <a:pt x="298" y="391"/>
                  </a:lnTo>
                  <a:lnTo>
                    <a:pt x="298" y="392"/>
                  </a:lnTo>
                  <a:lnTo>
                    <a:pt x="298" y="394"/>
                  </a:lnTo>
                  <a:lnTo>
                    <a:pt x="304" y="396"/>
                  </a:lnTo>
                  <a:lnTo>
                    <a:pt x="309" y="397"/>
                  </a:lnTo>
                  <a:lnTo>
                    <a:pt x="315" y="397"/>
                  </a:lnTo>
                  <a:lnTo>
                    <a:pt x="321" y="398"/>
                  </a:lnTo>
                  <a:lnTo>
                    <a:pt x="326" y="399"/>
                  </a:lnTo>
                  <a:lnTo>
                    <a:pt x="331" y="400"/>
                  </a:lnTo>
                  <a:lnTo>
                    <a:pt x="337" y="401"/>
                  </a:lnTo>
                  <a:lnTo>
                    <a:pt x="343" y="403"/>
                  </a:lnTo>
                  <a:lnTo>
                    <a:pt x="339" y="409"/>
                  </a:lnTo>
                  <a:lnTo>
                    <a:pt x="334" y="413"/>
                  </a:lnTo>
                  <a:lnTo>
                    <a:pt x="326" y="414"/>
                  </a:lnTo>
                  <a:lnTo>
                    <a:pt x="316" y="413"/>
                  </a:lnTo>
                  <a:lnTo>
                    <a:pt x="306" y="411"/>
                  </a:lnTo>
                  <a:lnTo>
                    <a:pt x="296" y="408"/>
                  </a:lnTo>
                  <a:lnTo>
                    <a:pt x="286" y="406"/>
                  </a:lnTo>
                  <a:lnTo>
                    <a:pt x="279" y="406"/>
                  </a:lnTo>
                  <a:lnTo>
                    <a:pt x="285" y="408"/>
                  </a:lnTo>
                  <a:lnTo>
                    <a:pt x="291" y="411"/>
                  </a:lnTo>
                  <a:lnTo>
                    <a:pt x="294" y="413"/>
                  </a:lnTo>
                  <a:lnTo>
                    <a:pt x="299" y="414"/>
                  </a:lnTo>
                  <a:lnTo>
                    <a:pt x="305" y="416"/>
                  </a:lnTo>
                  <a:lnTo>
                    <a:pt x="311" y="417"/>
                  </a:lnTo>
                  <a:lnTo>
                    <a:pt x="317" y="420"/>
                  </a:lnTo>
                  <a:lnTo>
                    <a:pt x="328" y="423"/>
                  </a:lnTo>
                  <a:lnTo>
                    <a:pt x="328" y="428"/>
                  </a:lnTo>
                  <a:lnTo>
                    <a:pt x="328" y="431"/>
                  </a:lnTo>
                  <a:lnTo>
                    <a:pt x="327" y="434"/>
                  </a:lnTo>
                  <a:lnTo>
                    <a:pt x="326" y="436"/>
                  </a:lnTo>
                  <a:lnTo>
                    <a:pt x="319" y="436"/>
                  </a:lnTo>
                  <a:lnTo>
                    <a:pt x="312" y="435"/>
                  </a:lnTo>
                  <a:lnTo>
                    <a:pt x="305" y="434"/>
                  </a:lnTo>
                  <a:lnTo>
                    <a:pt x="299" y="431"/>
                  </a:lnTo>
                  <a:lnTo>
                    <a:pt x="293" y="430"/>
                  </a:lnTo>
                  <a:lnTo>
                    <a:pt x="288" y="429"/>
                  </a:lnTo>
                  <a:lnTo>
                    <a:pt x="282" y="429"/>
                  </a:lnTo>
                  <a:lnTo>
                    <a:pt x="277" y="429"/>
                  </a:lnTo>
                  <a:lnTo>
                    <a:pt x="282" y="431"/>
                  </a:lnTo>
                  <a:lnTo>
                    <a:pt x="286" y="434"/>
                  </a:lnTo>
                  <a:lnTo>
                    <a:pt x="291" y="436"/>
                  </a:lnTo>
                  <a:lnTo>
                    <a:pt x="296" y="438"/>
                  </a:lnTo>
                  <a:lnTo>
                    <a:pt x="301" y="439"/>
                  </a:lnTo>
                  <a:lnTo>
                    <a:pt x="307" y="442"/>
                  </a:lnTo>
                  <a:lnTo>
                    <a:pt x="313" y="443"/>
                  </a:lnTo>
                  <a:lnTo>
                    <a:pt x="320" y="445"/>
                  </a:lnTo>
                  <a:lnTo>
                    <a:pt x="319" y="449"/>
                  </a:lnTo>
                  <a:lnTo>
                    <a:pt x="317" y="451"/>
                  </a:lnTo>
                  <a:lnTo>
                    <a:pt x="315" y="454"/>
                  </a:lnTo>
                  <a:lnTo>
                    <a:pt x="314" y="458"/>
                  </a:lnTo>
                  <a:lnTo>
                    <a:pt x="306" y="458"/>
                  </a:lnTo>
                  <a:lnTo>
                    <a:pt x="299" y="457"/>
                  </a:lnTo>
                  <a:lnTo>
                    <a:pt x="291" y="456"/>
                  </a:lnTo>
                  <a:lnTo>
                    <a:pt x="284" y="453"/>
                  </a:lnTo>
                  <a:lnTo>
                    <a:pt x="277" y="452"/>
                  </a:lnTo>
                  <a:lnTo>
                    <a:pt x="271" y="451"/>
                  </a:lnTo>
                  <a:lnTo>
                    <a:pt x="266" y="451"/>
                  </a:lnTo>
                  <a:lnTo>
                    <a:pt x="261" y="451"/>
                  </a:lnTo>
                  <a:lnTo>
                    <a:pt x="263" y="452"/>
                  </a:lnTo>
                  <a:lnTo>
                    <a:pt x="267" y="454"/>
                  </a:lnTo>
                  <a:lnTo>
                    <a:pt x="273" y="457"/>
                  </a:lnTo>
                  <a:lnTo>
                    <a:pt x="278" y="459"/>
                  </a:lnTo>
                  <a:lnTo>
                    <a:pt x="285" y="461"/>
                  </a:lnTo>
                  <a:lnTo>
                    <a:pt x="292" y="464"/>
                  </a:lnTo>
                  <a:lnTo>
                    <a:pt x="299" y="466"/>
                  </a:lnTo>
                  <a:lnTo>
                    <a:pt x="306" y="467"/>
                  </a:lnTo>
                  <a:lnTo>
                    <a:pt x="305" y="469"/>
                  </a:lnTo>
                  <a:lnTo>
                    <a:pt x="305" y="473"/>
                  </a:lnTo>
                  <a:lnTo>
                    <a:pt x="304" y="475"/>
                  </a:lnTo>
                  <a:lnTo>
                    <a:pt x="303" y="479"/>
                  </a:lnTo>
                  <a:lnTo>
                    <a:pt x="294" y="479"/>
                  </a:lnTo>
                  <a:lnTo>
                    <a:pt x="286" y="477"/>
                  </a:lnTo>
                  <a:lnTo>
                    <a:pt x="278" y="476"/>
                  </a:lnTo>
                  <a:lnTo>
                    <a:pt x="271" y="474"/>
                  </a:lnTo>
                  <a:lnTo>
                    <a:pt x="265" y="472"/>
                  </a:lnTo>
                  <a:lnTo>
                    <a:pt x="258" y="469"/>
                  </a:lnTo>
                  <a:lnTo>
                    <a:pt x="251" y="467"/>
                  </a:lnTo>
                  <a:lnTo>
                    <a:pt x="244" y="465"/>
                  </a:lnTo>
                  <a:lnTo>
                    <a:pt x="245" y="466"/>
                  </a:lnTo>
                  <a:lnTo>
                    <a:pt x="245" y="468"/>
                  </a:lnTo>
                  <a:lnTo>
                    <a:pt x="245" y="469"/>
                  </a:lnTo>
                  <a:lnTo>
                    <a:pt x="246" y="472"/>
                  </a:lnTo>
                  <a:lnTo>
                    <a:pt x="252" y="474"/>
                  </a:lnTo>
                  <a:lnTo>
                    <a:pt x="258" y="475"/>
                  </a:lnTo>
                  <a:lnTo>
                    <a:pt x="263" y="477"/>
                  </a:lnTo>
                  <a:lnTo>
                    <a:pt x="270" y="480"/>
                  </a:lnTo>
                  <a:lnTo>
                    <a:pt x="276" y="482"/>
                  </a:lnTo>
                  <a:lnTo>
                    <a:pt x="282" y="484"/>
                  </a:lnTo>
                  <a:lnTo>
                    <a:pt x="289" y="487"/>
                  </a:lnTo>
                  <a:lnTo>
                    <a:pt x="294" y="489"/>
                  </a:lnTo>
                  <a:lnTo>
                    <a:pt x="292" y="495"/>
                  </a:lnTo>
                  <a:lnTo>
                    <a:pt x="291" y="497"/>
                  </a:lnTo>
                  <a:lnTo>
                    <a:pt x="290" y="499"/>
                  </a:lnTo>
                  <a:lnTo>
                    <a:pt x="289" y="500"/>
                  </a:lnTo>
                  <a:lnTo>
                    <a:pt x="279" y="499"/>
                  </a:lnTo>
                  <a:lnTo>
                    <a:pt x="270" y="497"/>
                  </a:lnTo>
                  <a:lnTo>
                    <a:pt x="262" y="494"/>
                  </a:lnTo>
                  <a:lnTo>
                    <a:pt x="254" y="491"/>
                  </a:lnTo>
                  <a:lnTo>
                    <a:pt x="247" y="488"/>
                  </a:lnTo>
                  <a:lnTo>
                    <a:pt x="240" y="485"/>
                  </a:lnTo>
                  <a:lnTo>
                    <a:pt x="233" y="483"/>
                  </a:lnTo>
                  <a:lnTo>
                    <a:pt x="227" y="482"/>
                  </a:lnTo>
                  <a:lnTo>
                    <a:pt x="230" y="485"/>
                  </a:lnTo>
                  <a:lnTo>
                    <a:pt x="235" y="489"/>
                  </a:lnTo>
                  <a:lnTo>
                    <a:pt x="240" y="494"/>
                  </a:lnTo>
                  <a:lnTo>
                    <a:pt x="248" y="497"/>
                  </a:lnTo>
                  <a:lnTo>
                    <a:pt x="255" y="500"/>
                  </a:lnTo>
                  <a:lnTo>
                    <a:pt x="263" y="504"/>
                  </a:lnTo>
                  <a:lnTo>
                    <a:pt x="271" y="507"/>
                  </a:lnTo>
                  <a:lnTo>
                    <a:pt x="279" y="510"/>
                  </a:lnTo>
                  <a:lnTo>
                    <a:pt x="273" y="518"/>
                  </a:lnTo>
                  <a:lnTo>
                    <a:pt x="262" y="520"/>
                  </a:lnTo>
                  <a:lnTo>
                    <a:pt x="250" y="517"/>
                  </a:lnTo>
                  <a:lnTo>
                    <a:pt x="236" y="511"/>
                  </a:lnTo>
                  <a:lnTo>
                    <a:pt x="222" y="503"/>
                  </a:lnTo>
                  <a:lnTo>
                    <a:pt x="208" y="496"/>
                  </a:lnTo>
                  <a:lnTo>
                    <a:pt x="198" y="491"/>
                  </a:lnTo>
                  <a:lnTo>
                    <a:pt x="190" y="490"/>
                  </a:lnTo>
                  <a:lnTo>
                    <a:pt x="191" y="491"/>
                  </a:lnTo>
                  <a:lnTo>
                    <a:pt x="192" y="492"/>
                  </a:lnTo>
                  <a:lnTo>
                    <a:pt x="194" y="495"/>
                  </a:lnTo>
                  <a:lnTo>
                    <a:pt x="199" y="497"/>
                  </a:lnTo>
                  <a:lnTo>
                    <a:pt x="206" y="502"/>
                  </a:lnTo>
                  <a:lnTo>
                    <a:pt x="215" y="507"/>
                  </a:lnTo>
                  <a:lnTo>
                    <a:pt x="229" y="515"/>
                  </a:lnTo>
                  <a:lnTo>
                    <a:pt x="247" y="527"/>
                  </a:lnTo>
                  <a:lnTo>
                    <a:pt x="241" y="530"/>
                  </a:lnTo>
                  <a:lnTo>
                    <a:pt x="237" y="532"/>
                  </a:lnTo>
                  <a:lnTo>
                    <a:pt x="231" y="532"/>
                  </a:lnTo>
                  <a:lnTo>
                    <a:pt x="227" y="532"/>
                  </a:lnTo>
                  <a:lnTo>
                    <a:pt x="227" y="532"/>
                  </a:lnTo>
                  <a:lnTo>
                    <a:pt x="227" y="532"/>
                  </a:lnTo>
                  <a:close/>
                </a:path>
              </a:pathLst>
            </a:custGeom>
            <a:solidFill>
              <a:srgbClr val="CC3300"/>
            </a:solidFill>
            <a:ln w="9525">
              <a:noFill/>
              <a:round/>
              <a:headEnd/>
              <a:tailEnd/>
            </a:ln>
          </p:spPr>
          <p:txBody>
            <a:bodyPr/>
            <a:lstStyle/>
            <a:p>
              <a:endParaRPr lang="en-US" dirty="0"/>
            </a:p>
          </p:txBody>
        </p:sp>
        <p:sp>
          <p:nvSpPr>
            <p:cNvPr id="52" name="Freeform 76"/>
            <p:cNvSpPr>
              <a:spLocks/>
            </p:cNvSpPr>
            <p:nvPr/>
          </p:nvSpPr>
          <p:spPr bwMode="auto">
            <a:xfrm>
              <a:off x="585" y="1811"/>
              <a:ext cx="413" cy="43"/>
            </a:xfrm>
            <a:custGeom>
              <a:avLst/>
              <a:gdLst/>
              <a:ahLst/>
              <a:cxnLst>
                <a:cxn ang="0">
                  <a:pos x="633" y="85"/>
                </a:cxn>
                <a:cxn ang="0">
                  <a:pos x="515" y="81"/>
                </a:cxn>
                <a:cxn ang="0">
                  <a:pos x="397" y="79"/>
                </a:cxn>
                <a:cxn ang="0">
                  <a:pos x="280" y="76"/>
                </a:cxn>
                <a:cxn ang="0">
                  <a:pos x="161" y="75"/>
                </a:cxn>
                <a:cxn ang="0">
                  <a:pos x="72" y="74"/>
                </a:cxn>
                <a:cxn ang="0">
                  <a:pos x="41" y="73"/>
                </a:cxn>
                <a:cxn ang="0">
                  <a:pos x="10" y="71"/>
                </a:cxn>
                <a:cxn ang="0">
                  <a:pos x="0" y="65"/>
                </a:cxn>
                <a:cxn ang="0">
                  <a:pos x="24" y="60"/>
                </a:cxn>
                <a:cxn ang="0">
                  <a:pos x="72" y="60"/>
                </a:cxn>
                <a:cxn ang="0">
                  <a:pos x="123" y="59"/>
                </a:cxn>
                <a:cxn ang="0">
                  <a:pos x="121" y="56"/>
                </a:cxn>
                <a:cxn ang="0">
                  <a:pos x="55" y="52"/>
                </a:cxn>
                <a:cxn ang="0">
                  <a:pos x="0" y="49"/>
                </a:cxn>
                <a:cxn ang="0">
                  <a:pos x="1" y="34"/>
                </a:cxn>
                <a:cxn ang="0">
                  <a:pos x="26" y="29"/>
                </a:cxn>
                <a:cxn ang="0">
                  <a:pos x="64" y="29"/>
                </a:cxn>
                <a:cxn ang="0">
                  <a:pos x="102" y="30"/>
                </a:cxn>
                <a:cxn ang="0">
                  <a:pos x="105" y="26"/>
                </a:cxn>
                <a:cxn ang="0">
                  <a:pos x="88" y="25"/>
                </a:cxn>
                <a:cxn ang="0">
                  <a:pos x="61" y="23"/>
                </a:cxn>
                <a:cxn ang="0">
                  <a:pos x="7" y="19"/>
                </a:cxn>
                <a:cxn ang="0">
                  <a:pos x="9" y="10"/>
                </a:cxn>
                <a:cxn ang="0">
                  <a:pos x="25" y="5"/>
                </a:cxn>
                <a:cxn ang="0">
                  <a:pos x="61" y="3"/>
                </a:cxn>
                <a:cxn ang="0">
                  <a:pos x="153" y="0"/>
                </a:cxn>
                <a:cxn ang="0">
                  <a:pos x="276" y="0"/>
                </a:cxn>
                <a:cxn ang="0">
                  <a:pos x="402" y="0"/>
                </a:cxn>
                <a:cxn ang="0">
                  <a:pos x="527" y="0"/>
                </a:cxn>
                <a:cxn ang="0">
                  <a:pos x="654" y="2"/>
                </a:cxn>
                <a:cxn ang="0">
                  <a:pos x="779" y="4"/>
                </a:cxn>
                <a:cxn ang="0">
                  <a:pos x="813" y="13"/>
                </a:cxn>
                <a:cxn ang="0">
                  <a:pos x="784" y="18"/>
                </a:cxn>
                <a:cxn ang="0">
                  <a:pos x="763" y="19"/>
                </a:cxn>
                <a:cxn ang="0">
                  <a:pos x="774" y="21"/>
                </a:cxn>
                <a:cxn ang="0">
                  <a:pos x="794" y="22"/>
                </a:cxn>
                <a:cxn ang="0">
                  <a:pos x="822" y="25"/>
                </a:cxn>
                <a:cxn ang="0">
                  <a:pos x="824" y="27"/>
                </a:cxn>
                <a:cxn ang="0">
                  <a:pos x="784" y="36"/>
                </a:cxn>
                <a:cxn ang="0">
                  <a:pos x="724" y="42"/>
                </a:cxn>
                <a:cxn ang="0">
                  <a:pos x="711" y="45"/>
                </a:cxn>
                <a:cxn ang="0">
                  <a:pos x="759" y="45"/>
                </a:cxn>
                <a:cxn ang="0">
                  <a:pos x="809" y="43"/>
                </a:cxn>
                <a:cxn ang="0">
                  <a:pos x="824" y="46"/>
                </a:cxn>
                <a:cxn ang="0">
                  <a:pos x="816" y="53"/>
                </a:cxn>
                <a:cxn ang="0">
                  <a:pos x="781" y="57"/>
                </a:cxn>
                <a:cxn ang="0">
                  <a:pos x="745" y="63"/>
                </a:cxn>
                <a:cxn ang="0">
                  <a:pos x="759" y="66"/>
                </a:cxn>
                <a:cxn ang="0">
                  <a:pos x="792" y="65"/>
                </a:cxn>
                <a:cxn ang="0">
                  <a:pos x="824" y="65"/>
                </a:cxn>
                <a:cxn ang="0">
                  <a:pos x="822" y="78"/>
                </a:cxn>
                <a:cxn ang="0">
                  <a:pos x="794" y="87"/>
                </a:cxn>
                <a:cxn ang="0">
                  <a:pos x="752" y="88"/>
                </a:cxn>
                <a:cxn ang="0">
                  <a:pos x="711" y="88"/>
                </a:cxn>
              </a:cxnLst>
              <a:rect l="0" t="0" r="r" b="b"/>
              <a:pathLst>
                <a:path w="824" h="88">
                  <a:moveTo>
                    <a:pt x="711" y="88"/>
                  </a:moveTo>
                  <a:lnTo>
                    <a:pt x="672" y="87"/>
                  </a:lnTo>
                  <a:lnTo>
                    <a:pt x="633" y="85"/>
                  </a:lnTo>
                  <a:lnTo>
                    <a:pt x="594" y="83"/>
                  </a:lnTo>
                  <a:lnTo>
                    <a:pt x="555" y="82"/>
                  </a:lnTo>
                  <a:lnTo>
                    <a:pt x="515" y="81"/>
                  </a:lnTo>
                  <a:lnTo>
                    <a:pt x="475" y="80"/>
                  </a:lnTo>
                  <a:lnTo>
                    <a:pt x="436" y="80"/>
                  </a:lnTo>
                  <a:lnTo>
                    <a:pt x="397" y="79"/>
                  </a:lnTo>
                  <a:lnTo>
                    <a:pt x="358" y="78"/>
                  </a:lnTo>
                  <a:lnTo>
                    <a:pt x="319" y="78"/>
                  </a:lnTo>
                  <a:lnTo>
                    <a:pt x="280" y="76"/>
                  </a:lnTo>
                  <a:lnTo>
                    <a:pt x="240" y="76"/>
                  </a:lnTo>
                  <a:lnTo>
                    <a:pt x="200" y="76"/>
                  </a:lnTo>
                  <a:lnTo>
                    <a:pt x="161" y="75"/>
                  </a:lnTo>
                  <a:lnTo>
                    <a:pt x="122" y="75"/>
                  </a:lnTo>
                  <a:lnTo>
                    <a:pt x="83" y="75"/>
                  </a:lnTo>
                  <a:lnTo>
                    <a:pt x="72" y="74"/>
                  </a:lnTo>
                  <a:lnTo>
                    <a:pt x="62" y="74"/>
                  </a:lnTo>
                  <a:lnTo>
                    <a:pt x="52" y="73"/>
                  </a:lnTo>
                  <a:lnTo>
                    <a:pt x="41" y="73"/>
                  </a:lnTo>
                  <a:lnTo>
                    <a:pt x="31" y="72"/>
                  </a:lnTo>
                  <a:lnTo>
                    <a:pt x="21" y="72"/>
                  </a:lnTo>
                  <a:lnTo>
                    <a:pt x="10" y="71"/>
                  </a:lnTo>
                  <a:lnTo>
                    <a:pt x="0" y="71"/>
                  </a:lnTo>
                  <a:lnTo>
                    <a:pt x="0" y="68"/>
                  </a:lnTo>
                  <a:lnTo>
                    <a:pt x="0" y="65"/>
                  </a:lnTo>
                  <a:lnTo>
                    <a:pt x="0" y="63"/>
                  </a:lnTo>
                  <a:lnTo>
                    <a:pt x="0" y="60"/>
                  </a:lnTo>
                  <a:lnTo>
                    <a:pt x="24" y="60"/>
                  </a:lnTo>
                  <a:lnTo>
                    <a:pt x="42" y="61"/>
                  </a:lnTo>
                  <a:lnTo>
                    <a:pt x="57" y="61"/>
                  </a:lnTo>
                  <a:lnTo>
                    <a:pt x="72" y="60"/>
                  </a:lnTo>
                  <a:lnTo>
                    <a:pt x="86" y="60"/>
                  </a:lnTo>
                  <a:lnTo>
                    <a:pt x="103" y="60"/>
                  </a:lnTo>
                  <a:lnTo>
                    <a:pt x="123" y="59"/>
                  </a:lnTo>
                  <a:lnTo>
                    <a:pt x="150" y="58"/>
                  </a:lnTo>
                  <a:lnTo>
                    <a:pt x="138" y="57"/>
                  </a:lnTo>
                  <a:lnTo>
                    <a:pt x="121" y="56"/>
                  </a:lnTo>
                  <a:lnTo>
                    <a:pt x="101" y="55"/>
                  </a:lnTo>
                  <a:lnTo>
                    <a:pt x="78" y="53"/>
                  </a:lnTo>
                  <a:lnTo>
                    <a:pt x="55" y="52"/>
                  </a:lnTo>
                  <a:lnTo>
                    <a:pt x="33" y="51"/>
                  </a:lnTo>
                  <a:lnTo>
                    <a:pt x="15" y="50"/>
                  </a:lnTo>
                  <a:lnTo>
                    <a:pt x="0" y="49"/>
                  </a:lnTo>
                  <a:lnTo>
                    <a:pt x="0" y="44"/>
                  </a:lnTo>
                  <a:lnTo>
                    <a:pt x="1" y="38"/>
                  </a:lnTo>
                  <a:lnTo>
                    <a:pt x="1" y="34"/>
                  </a:lnTo>
                  <a:lnTo>
                    <a:pt x="1" y="29"/>
                  </a:lnTo>
                  <a:lnTo>
                    <a:pt x="14" y="29"/>
                  </a:lnTo>
                  <a:lnTo>
                    <a:pt x="26" y="29"/>
                  </a:lnTo>
                  <a:lnTo>
                    <a:pt x="39" y="29"/>
                  </a:lnTo>
                  <a:lnTo>
                    <a:pt x="52" y="29"/>
                  </a:lnTo>
                  <a:lnTo>
                    <a:pt x="64" y="29"/>
                  </a:lnTo>
                  <a:lnTo>
                    <a:pt x="77" y="29"/>
                  </a:lnTo>
                  <a:lnTo>
                    <a:pt x="90" y="30"/>
                  </a:lnTo>
                  <a:lnTo>
                    <a:pt x="102" y="30"/>
                  </a:lnTo>
                  <a:lnTo>
                    <a:pt x="103" y="29"/>
                  </a:lnTo>
                  <a:lnTo>
                    <a:pt x="105" y="27"/>
                  </a:lnTo>
                  <a:lnTo>
                    <a:pt x="105" y="26"/>
                  </a:lnTo>
                  <a:lnTo>
                    <a:pt x="106" y="25"/>
                  </a:lnTo>
                  <a:lnTo>
                    <a:pt x="97" y="25"/>
                  </a:lnTo>
                  <a:lnTo>
                    <a:pt x="88" y="25"/>
                  </a:lnTo>
                  <a:lnTo>
                    <a:pt x="80" y="25"/>
                  </a:lnTo>
                  <a:lnTo>
                    <a:pt x="72" y="25"/>
                  </a:lnTo>
                  <a:lnTo>
                    <a:pt x="61" y="23"/>
                  </a:lnTo>
                  <a:lnTo>
                    <a:pt x="48" y="22"/>
                  </a:lnTo>
                  <a:lnTo>
                    <a:pt x="30" y="21"/>
                  </a:lnTo>
                  <a:lnTo>
                    <a:pt x="7" y="19"/>
                  </a:lnTo>
                  <a:lnTo>
                    <a:pt x="8" y="17"/>
                  </a:lnTo>
                  <a:lnTo>
                    <a:pt x="9" y="13"/>
                  </a:lnTo>
                  <a:lnTo>
                    <a:pt x="9" y="10"/>
                  </a:lnTo>
                  <a:lnTo>
                    <a:pt x="10" y="7"/>
                  </a:lnTo>
                  <a:lnTo>
                    <a:pt x="18" y="6"/>
                  </a:lnTo>
                  <a:lnTo>
                    <a:pt x="25" y="5"/>
                  </a:lnTo>
                  <a:lnTo>
                    <a:pt x="34" y="5"/>
                  </a:lnTo>
                  <a:lnTo>
                    <a:pt x="46" y="4"/>
                  </a:lnTo>
                  <a:lnTo>
                    <a:pt x="61" y="3"/>
                  </a:lnTo>
                  <a:lnTo>
                    <a:pt x="84" y="3"/>
                  </a:lnTo>
                  <a:lnTo>
                    <a:pt x="114" y="2"/>
                  </a:lnTo>
                  <a:lnTo>
                    <a:pt x="153" y="0"/>
                  </a:lnTo>
                  <a:lnTo>
                    <a:pt x="194" y="0"/>
                  </a:lnTo>
                  <a:lnTo>
                    <a:pt x="236" y="0"/>
                  </a:lnTo>
                  <a:lnTo>
                    <a:pt x="276" y="0"/>
                  </a:lnTo>
                  <a:lnTo>
                    <a:pt x="319" y="0"/>
                  </a:lnTo>
                  <a:lnTo>
                    <a:pt x="360" y="0"/>
                  </a:lnTo>
                  <a:lnTo>
                    <a:pt x="402" y="0"/>
                  </a:lnTo>
                  <a:lnTo>
                    <a:pt x="443" y="0"/>
                  </a:lnTo>
                  <a:lnTo>
                    <a:pt x="486" y="0"/>
                  </a:lnTo>
                  <a:lnTo>
                    <a:pt x="527" y="0"/>
                  </a:lnTo>
                  <a:lnTo>
                    <a:pt x="570" y="2"/>
                  </a:lnTo>
                  <a:lnTo>
                    <a:pt x="611" y="2"/>
                  </a:lnTo>
                  <a:lnTo>
                    <a:pt x="654" y="2"/>
                  </a:lnTo>
                  <a:lnTo>
                    <a:pt x="695" y="3"/>
                  </a:lnTo>
                  <a:lnTo>
                    <a:pt x="738" y="3"/>
                  </a:lnTo>
                  <a:lnTo>
                    <a:pt x="779" y="4"/>
                  </a:lnTo>
                  <a:lnTo>
                    <a:pt x="822" y="5"/>
                  </a:lnTo>
                  <a:lnTo>
                    <a:pt x="819" y="10"/>
                  </a:lnTo>
                  <a:lnTo>
                    <a:pt x="813" y="13"/>
                  </a:lnTo>
                  <a:lnTo>
                    <a:pt x="804" y="15"/>
                  </a:lnTo>
                  <a:lnTo>
                    <a:pt x="794" y="17"/>
                  </a:lnTo>
                  <a:lnTo>
                    <a:pt x="784" y="18"/>
                  </a:lnTo>
                  <a:lnTo>
                    <a:pt x="776" y="19"/>
                  </a:lnTo>
                  <a:lnTo>
                    <a:pt x="768" y="19"/>
                  </a:lnTo>
                  <a:lnTo>
                    <a:pt x="763" y="19"/>
                  </a:lnTo>
                  <a:lnTo>
                    <a:pt x="767" y="20"/>
                  </a:lnTo>
                  <a:lnTo>
                    <a:pt x="770" y="20"/>
                  </a:lnTo>
                  <a:lnTo>
                    <a:pt x="774" y="21"/>
                  </a:lnTo>
                  <a:lnTo>
                    <a:pt x="778" y="21"/>
                  </a:lnTo>
                  <a:lnTo>
                    <a:pt x="785" y="22"/>
                  </a:lnTo>
                  <a:lnTo>
                    <a:pt x="794" y="22"/>
                  </a:lnTo>
                  <a:lnTo>
                    <a:pt x="806" y="23"/>
                  </a:lnTo>
                  <a:lnTo>
                    <a:pt x="822" y="25"/>
                  </a:lnTo>
                  <a:lnTo>
                    <a:pt x="822" y="25"/>
                  </a:lnTo>
                  <a:lnTo>
                    <a:pt x="823" y="26"/>
                  </a:lnTo>
                  <a:lnTo>
                    <a:pt x="823" y="26"/>
                  </a:lnTo>
                  <a:lnTo>
                    <a:pt x="824" y="27"/>
                  </a:lnTo>
                  <a:lnTo>
                    <a:pt x="816" y="30"/>
                  </a:lnTo>
                  <a:lnTo>
                    <a:pt x="802" y="33"/>
                  </a:lnTo>
                  <a:lnTo>
                    <a:pt x="784" y="36"/>
                  </a:lnTo>
                  <a:lnTo>
                    <a:pt x="763" y="38"/>
                  </a:lnTo>
                  <a:lnTo>
                    <a:pt x="743" y="40"/>
                  </a:lnTo>
                  <a:lnTo>
                    <a:pt x="724" y="42"/>
                  </a:lnTo>
                  <a:lnTo>
                    <a:pt x="709" y="42"/>
                  </a:lnTo>
                  <a:lnTo>
                    <a:pt x="700" y="43"/>
                  </a:lnTo>
                  <a:lnTo>
                    <a:pt x="711" y="45"/>
                  </a:lnTo>
                  <a:lnTo>
                    <a:pt x="726" y="46"/>
                  </a:lnTo>
                  <a:lnTo>
                    <a:pt x="743" y="46"/>
                  </a:lnTo>
                  <a:lnTo>
                    <a:pt x="759" y="45"/>
                  </a:lnTo>
                  <a:lnTo>
                    <a:pt x="777" y="44"/>
                  </a:lnTo>
                  <a:lnTo>
                    <a:pt x="793" y="43"/>
                  </a:lnTo>
                  <a:lnTo>
                    <a:pt x="809" y="43"/>
                  </a:lnTo>
                  <a:lnTo>
                    <a:pt x="824" y="42"/>
                  </a:lnTo>
                  <a:lnTo>
                    <a:pt x="824" y="44"/>
                  </a:lnTo>
                  <a:lnTo>
                    <a:pt x="824" y="46"/>
                  </a:lnTo>
                  <a:lnTo>
                    <a:pt x="824" y="50"/>
                  </a:lnTo>
                  <a:lnTo>
                    <a:pt x="824" y="52"/>
                  </a:lnTo>
                  <a:lnTo>
                    <a:pt x="816" y="53"/>
                  </a:lnTo>
                  <a:lnTo>
                    <a:pt x="805" y="55"/>
                  </a:lnTo>
                  <a:lnTo>
                    <a:pt x="793" y="56"/>
                  </a:lnTo>
                  <a:lnTo>
                    <a:pt x="781" y="57"/>
                  </a:lnTo>
                  <a:lnTo>
                    <a:pt x="768" y="58"/>
                  </a:lnTo>
                  <a:lnTo>
                    <a:pt x="755" y="60"/>
                  </a:lnTo>
                  <a:lnTo>
                    <a:pt x="745" y="63"/>
                  </a:lnTo>
                  <a:lnTo>
                    <a:pt x="737" y="66"/>
                  </a:lnTo>
                  <a:lnTo>
                    <a:pt x="747" y="66"/>
                  </a:lnTo>
                  <a:lnTo>
                    <a:pt x="759" y="66"/>
                  </a:lnTo>
                  <a:lnTo>
                    <a:pt x="769" y="66"/>
                  </a:lnTo>
                  <a:lnTo>
                    <a:pt x="781" y="65"/>
                  </a:lnTo>
                  <a:lnTo>
                    <a:pt x="792" y="65"/>
                  </a:lnTo>
                  <a:lnTo>
                    <a:pt x="802" y="65"/>
                  </a:lnTo>
                  <a:lnTo>
                    <a:pt x="814" y="65"/>
                  </a:lnTo>
                  <a:lnTo>
                    <a:pt x="824" y="65"/>
                  </a:lnTo>
                  <a:lnTo>
                    <a:pt x="823" y="70"/>
                  </a:lnTo>
                  <a:lnTo>
                    <a:pt x="823" y="73"/>
                  </a:lnTo>
                  <a:lnTo>
                    <a:pt x="822" y="78"/>
                  </a:lnTo>
                  <a:lnTo>
                    <a:pt x="822" y="82"/>
                  </a:lnTo>
                  <a:lnTo>
                    <a:pt x="808" y="85"/>
                  </a:lnTo>
                  <a:lnTo>
                    <a:pt x="794" y="87"/>
                  </a:lnTo>
                  <a:lnTo>
                    <a:pt x="779" y="88"/>
                  </a:lnTo>
                  <a:lnTo>
                    <a:pt x="766" y="88"/>
                  </a:lnTo>
                  <a:lnTo>
                    <a:pt x="752" y="88"/>
                  </a:lnTo>
                  <a:lnTo>
                    <a:pt x="738" y="88"/>
                  </a:lnTo>
                  <a:lnTo>
                    <a:pt x="724" y="88"/>
                  </a:lnTo>
                  <a:lnTo>
                    <a:pt x="711" y="88"/>
                  </a:lnTo>
                  <a:lnTo>
                    <a:pt x="711" y="88"/>
                  </a:lnTo>
                  <a:lnTo>
                    <a:pt x="711" y="88"/>
                  </a:lnTo>
                  <a:close/>
                </a:path>
              </a:pathLst>
            </a:custGeom>
            <a:solidFill>
              <a:srgbClr val="FFCC00"/>
            </a:solidFill>
            <a:ln w="9525">
              <a:noFill/>
              <a:round/>
              <a:headEnd/>
              <a:tailEnd/>
            </a:ln>
          </p:spPr>
          <p:txBody>
            <a:bodyPr/>
            <a:lstStyle/>
            <a:p>
              <a:endParaRPr lang="en-US" dirty="0"/>
            </a:p>
          </p:txBody>
        </p:sp>
        <p:sp>
          <p:nvSpPr>
            <p:cNvPr id="53" name="Freeform 77"/>
            <p:cNvSpPr>
              <a:spLocks/>
            </p:cNvSpPr>
            <p:nvPr/>
          </p:nvSpPr>
          <p:spPr bwMode="auto">
            <a:xfrm>
              <a:off x="925" y="1844"/>
              <a:ext cx="6" cy="4"/>
            </a:xfrm>
            <a:custGeom>
              <a:avLst/>
              <a:gdLst/>
              <a:ahLst/>
              <a:cxnLst>
                <a:cxn ang="0">
                  <a:pos x="2" y="8"/>
                </a:cxn>
                <a:cxn ang="0">
                  <a:pos x="1" y="7"/>
                </a:cxn>
                <a:cxn ang="0">
                  <a:pos x="0" y="6"/>
                </a:cxn>
                <a:cxn ang="0">
                  <a:pos x="0" y="5"/>
                </a:cxn>
                <a:cxn ang="0">
                  <a:pos x="0" y="1"/>
                </a:cxn>
                <a:cxn ang="0">
                  <a:pos x="2" y="0"/>
                </a:cxn>
                <a:cxn ang="0">
                  <a:pos x="5" y="0"/>
                </a:cxn>
                <a:cxn ang="0">
                  <a:pos x="7" y="0"/>
                </a:cxn>
                <a:cxn ang="0">
                  <a:pos x="9" y="0"/>
                </a:cxn>
                <a:cxn ang="0">
                  <a:pos x="10" y="1"/>
                </a:cxn>
                <a:cxn ang="0">
                  <a:pos x="12" y="4"/>
                </a:cxn>
                <a:cxn ang="0">
                  <a:pos x="12" y="5"/>
                </a:cxn>
                <a:cxn ang="0">
                  <a:pos x="13" y="7"/>
                </a:cxn>
                <a:cxn ang="0">
                  <a:pos x="10" y="7"/>
                </a:cxn>
                <a:cxn ang="0">
                  <a:pos x="8" y="7"/>
                </a:cxn>
                <a:cxn ang="0">
                  <a:pos x="5" y="7"/>
                </a:cxn>
                <a:cxn ang="0">
                  <a:pos x="2" y="8"/>
                </a:cxn>
                <a:cxn ang="0">
                  <a:pos x="2" y="8"/>
                </a:cxn>
                <a:cxn ang="0">
                  <a:pos x="2" y="8"/>
                </a:cxn>
              </a:cxnLst>
              <a:rect l="0" t="0" r="r" b="b"/>
              <a:pathLst>
                <a:path w="13" h="8">
                  <a:moveTo>
                    <a:pt x="2" y="8"/>
                  </a:moveTo>
                  <a:lnTo>
                    <a:pt x="1" y="7"/>
                  </a:lnTo>
                  <a:lnTo>
                    <a:pt x="0" y="6"/>
                  </a:lnTo>
                  <a:lnTo>
                    <a:pt x="0" y="5"/>
                  </a:lnTo>
                  <a:lnTo>
                    <a:pt x="0" y="1"/>
                  </a:lnTo>
                  <a:lnTo>
                    <a:pt x="2" y="0"/>
                  </a:lnTo>
                  <a:lnTo>
                    <a:pt x="5" y="0"/>
                  </a:lnTo>
                  <a:lnTo>
                    <a:pt x="7" y="0"/>
                  </a:lnTo>
                  <a:lnTo>
                    <a:pt x="9" y="0"/>
                  </a:lnTo>
                  <a:lnTo>
                    <a:pt x="10" y="1"/>
                  </a:lnTo>
                  <a:lnTo>
                    <a:pt x="12" y="4"/>
                  </a:lnTo>
                  <a:lnTo>
                    <a:pt x="12" y="5"/>
                  </a:lnTo>
                  <a:lnTo>
                    <a:pt x="13" y="7"/>
                  </a:lnTo>
                  <a:lnTo>
                    <a:pt x="10" y="7"/>
                  </a:lnTo>
                  <a:lnTo>
                    <a:pt x="8" y="7"/>
                  </a:lnTo>
                  <a:lnTo>
                    <a:pt x="5" y="7"/>
                  </a:lnTo>
                  <a:lnTo>
                    <a:pt x="2" y="8"/>
                  </a:lnTo>
                  <a:lnTo>
                    <a:pt x="2" y="8"/>
                  </a:lnTo>
                  <a:lnTo>
                    <a:pt x="2" y="8"/>
                  </a:lnTo>
                  <a:close/>
                </a:path>
              </a:pathLst>
            </a:custGeom>
            <a:solidFill>
              <a:srgbClr val="000000"/>
            </a:solidFill>
            <a:ln w="9525">
              <a:noFill/>
              <a:round/>
              <a:headEnd/>
              <a:tailEnd/>
            </a:ln>
          </p:spPr>
          <p:txBody>
            <a:bodyPr/>
            <a:lstStyle/>
            <a:p>
              <a:endParaRPr lang="en-US" dirty="0"/>
            </a:p>
          </p:txBody>
        </p:sp>
        <p:sp>
          <p:nvSpPr>
            <p:cNvPr id="54" name="Freeform 78"/>
            <p:cNvSpPr>
              <a:spLocks/>
            </p:cNvSpPr>
            <p:nvPr/>
          </p:nvSpPr>
          <p:spPr bwMode="auto">
            <a:xfrm>
              <a:off x="673" y="1841"/>
              <a:ext cx="29" cy="3"/>
            </a:xfrm>
            <a:custGeom>
              <a:avLst/>
              <a:gdLst/>
              <a:ahLst/>
              <a:cxnLst>
                <a:cxn ang="0">
                  <a:pos x="31" y="7"/>
                </a:cxn>
                <a:cxn ang="0">
                  <a:pos x="23" y="6"/>
                </a:cxn>
                <a:cxn ang="0">
                  <a:pos x="16" y="6"/>
                </a:cxn>
                <a:cxn ang="0">
                  <a:pos x="8" y="6"/>
                </a:cxn>
                <a:cxn ang="0">
                  <a:pos x="0" y="6"/>
                </a:cxn>
                <a:cxn ang="0">
                  <a:pos x="1" y="5"/>
                </a:cxn>
                <a:cxn ang="0">
                  <a:pos x="1" y="3"/>
                </a:cxn>
                <a:cxn ang="0">
                  <a:pos x="1" y="1"/>
                </a:cxn>
                <a:cxn ang="0">
                  <a:pos x="2" y="0"/>
                </a:cxn>
                <a:cxn ang="0">
                  <a:pos x="8" y="0"/>
                </a:cxn>
                <a:cxn ang="0">
                  <a:pos x="14" y="0"/>
                </a:cxn>
                <a:cxn ang="0">
                  <a:pos x="21" y="0"/>
                </a:cxn>
                <a:cxn ang="0">
                  <a:pos x="28" y="1"/>
                </a:cxn>
                <a:cxn ang="0">
                  <a:pos x="35" y="1"/>
                </a:cxn>
                <a:cxn ang="0">
                  <a:pos x="41" y="3"/>
                </a:cxn>
                <a:cxn ang="0">
                  <a:pos x="50" y="3"/>
                </a:cxn>
                <a:cxn ang="0">
                  <a:pos x="56" y="4"/>
                </a:cxn>
                <a:cxn ang="0">
                  <a:pos x="50" y="6"/>
                </a:cxn>
                <a:cxn ang="0">
                  <a:pos x="45" y="7"/>
                </a:cxn>
                <a:cxn ang="0">
                  <a:pos x="39" y="7"/>
                </a:cxn>
                <a:cxn ang="0">
                  <a:pos x="31" y="7"/>
                </a:cxn>
                <a:cxn ang="0">
                  <a:pos x="31" y="7"/>
                </a:cxn>
                <a:cxn ang="0">
                  <a:pos x="31" y="7"/>
                </a:cxn>
              </a:cxnLst>
              <a:rect l="0" t="0" r="r" b="b"/>
              <a:pathLst>
                <a:path w="56" h="7">
                  <a:moveTo>
                    <a:pt x="31" y="7"/>
                  </a:moveTo>
                  <a:lnTo>
                    <a:pt x="23" y="6"/>
                  </a:lnTo>
                  <a:lnTo>
                    <a:pt x="16" y="6"/>
                  </a:lnTo>
                  <a:lnTo>
                    <a:pt x="8" y="6"/>
                  </a:lnTo>
                  <a:lnTo>
                    <a:pt x="0" y="6"/>
                  </a:lnTo>
                  <a:lnTo>
                    <a:pt x="1" y="5"/>
                  </a:lnTo>
                  <a:lnTo>
                    <a:pt x="1" y="3"/>
                  </a:lnTo>
                  <a:lnTo>
                    <a:pt x="1" y="1"/>
                  </a:lnTo>
                  <a:lnTo>
                    <a:pt x="2" y="0"/>
                  </a:lnTo>
                  <a:lnTo>
                    <a:pt x="8" y="0"/>
                  </a:lnTo>
                  <a:lnTo>
                    <a:pt x="14" y="0"/>
                  </a:lnTo>
                  <a:lnTo>
                    <a:pt x="21" y="0"/>
                  </a:lnTo>
                  <a:lnTo>
                    <a:pt x="28" y="1"/>
                  </a:lnTo>
                  <a:lnTo>
                    <a:pt x="35" y="1"/>
                  </a:lnTo>
                  <a:lnTo>
                    <a:pt x="41" y="3"/>
                  </a:lnTo>
                  <a:lnTo>
                    <a:pt x="50" y="3"/>
                  </a:lnTo>
                  <a:lnTo>
                    <a:pt x="56" y="4"/>
                  </a:lnTo>
                  <a:lnTo>
                    <a:pt x="50" y="6"/>
                  </a:lnTo>
                  <a:lnTo>
                    <a:pt x="45" y="7"/>
                  </a:lnTo>
                  <a:lnTo>
                    <a:pt x="39" y="7"/>
                  </a:lnTo>
                  <a:lnTo>
                    <a:pt x="31" y="7"/>
                  </a:lnTo>
                  <a:lnTo>
                    <a:pt x="31" y="7"/>
                  </a:lnTo>
                  <a:lnTo>
                    <a:pt x="31" y="7"/>
                  </a:lnTo>
                  <a:close/>
                </a:path>
              </a:pathLst>
            </a:custGeom>
            <a:solidFill>
              <a:srgbClr val="000000"/>
            </a:solidFill>
            <a:ln w="9525">
              <a:noFill/>
              <a:round/>
              <a:headEnd/>
              <a:tailEnd/>
            </a:ln>
          </p:spPr>
          <p:txBody>
            <a:bodyPr/>
            <a:lstStyle/>
            <a:p>
              <a:endParaRPr lang="en-US" dirty="0"/>
            </a:p>
          </p:txBody>
        </p:sp>
        <p:sp>
          <p:nvSpPr>
            <p:cNvPr id="55" name="Freeform 79"/>
            <p:cNvSpPr>
              <a:spLocks/>
            </p:cNvSpPr>
            <p:nvPr/>
          </p:nvSpPr>
          <p:spPr bwMode="auto">
            <a:xfrm>
              <a:off x="491" y="1669"/>
              <a:ext cx="95" cy="165"/>
            </a:xfrm>
            <a:custGeom>
              <a:avLst/>
              <a:gdLst/>
              <a:ahLst/>
              <a:cxnLst>
                <a:cxn ang="0">
                  <a:pos x="146" y="298"/>
                </a:cxn>
                <a:cxn ang="0">
                  <a:pos x="108" y="233"/>
                </a:cxn>
                <a:cxn ang="0">
                  <a:pos x="70" y="169"/>
                </a:cxn>
                <a:cxn ang="0">
                  <a:pos x="29" y="113"/>
                </a:cxn>
                <a:cxn ang="0">
                  <a:pos x="3" y="82"/>
                </a:cxn>
                <a:cxn ang="0">
                  <a:pos x="2" y="71"/>
                </a:cxn>
                <a:cxn ang="0">
                  <a:pos x="7" y="68"/>
                </a:cxn>
                <a:cxn ang="0">
                  <a:pos x="16" y="76"/>
                </a:cxn>
                <a:cxn ang="0">
                  <a:pos x="26" y="88"/>
                </a:cxn>
                <a:cxn ang="0">
                  <a:pos x="36" y="99"/>
                </a:cxn>
                <a:cxn ang="0">
                  <a:pos x="40" y="103"/>
                </a:cxn>
                <a:cxn ang="0">
                  <a:pos x="41" y="99"/>
                </a:cxn>
                <a:cxn ang="0">
                  <a:pos x="36" y="91"/>
                </a:cxn>
                <a:cxn ang="0">
                  <a:pos x="24" y="78"/>
                </a:cxn>
                <a:cxn ang="0">
                  <a:pos x="15" y="64"/>
                </a:cxn>
                <a:cxn ang="0">
                  <a:pos x="8" y="52"/>
                </a:cxn>
                <a:cxn ang="0">
                  <a:pos x="10" y="46"/>
                </a:cxn>
                <a:cxn ang="0">
                  <a:pos x="18" y="53"/>
                </a:cxn>
                <a:cxn ang="0">
                  <a:pos x="23" y="56"/>
                </a:cxn>
                <a:cxn ang="0">
                  <a:pos x="24" y="53"/>
                </a:cxn>
                <a:cxn ang="0">
                  <a:pos x="11" y="37"/>
                </a:cxn>
                <a:cxn ang="0">
                  <a:pos x="0" y="15"/>
                </a:cxn>
                <a:cxn ang="0">
                  <a:pos x="3" y="2"/>
                </a:cxn>
                <a:cxn ang="0">
                  <a:pos x="18" y="21"/>
                </a:cxn>
                <a:cxn ang="0">
                  <a:pos x="43" y="54"/>
                </a:cxn>
                <a:cxn ang="0">
                  <a:pos x="72" y="97"/>
                </a:cxn>
                <a:cxn ang="0">
                  <a:pos x="105" y="143"/>
                </a:cxn>
                <a:cxn ang="0">
                  <a:pos x="137" y="190"/>
                </a:cxn>
                <a:cxn ang="0">
                  <a:pos x="163" y="232"/>
                </a:cxn>
                <a:cxn ang="0">
                  <a:pos x="184" y="264"/>
                </a:cxn>
                <a:cxn ang="0">
                  <a:pos x="189" y="275"/>
                </a:cxn>
                <a:cxn ang="0">
                  <a:pos x="188" y="278"/>
                </a:cxn>
                <a:cxn ang="0">
                  <a:pos x="177" y="273"/>
                </a:cxn>
                <a:cxn ang="0">
                  <a:pos x="162" y="252"/>
                </a:cxn>
                <a:cxn ang="0">
                  <a:pos x="155" y="245"/>
                </a:cxn>
                <a:cxn ang="0">
                  <a:pos x="153" y="247"/>
                </a:cxn>
                <a:cxn ang="0">
                  <a:pos x="155" y="253"/>
                </a:cxn>
                <a:cxn ang="0">
                  <a:pos x="166" y="266"/>
                </a:cxn>
                <a:cxn ang="0">
                  <a:pos x="176" y="281"/>
                </a:cxn>
                <a:cxn ang="0">
                  <a:pos x="178" y="296"/>
                </a:cxn>
                <a:cxn ang="0">
                  <a:pos x="169" y="296"/>
                </a:cxn>
                <a:cxn ang="0">
                  <a:pos x="158" y="278"/>
                </a:cxn>
                <a:cxn ang="0">
                  <a:pos x="146" y="260"/>
                </a:cxn>
                <a:cxn ang="0">
                  <a:pos x="136" y="248"/>
                </a:cxn>
                <a:cxn ang="0">
                  <a:pos x="135" y="256"/>
                </a:cxn>
                <a:cxn ang="0">
                  <a:pos x="147" y="273"/>
                </a:cxn>
                <a:cxn ang="0">
                  <a:pos x="161" y="291"/>
                </a:cxn>
                <a:cxn ang="0">
                  <a:pos x="172" y="313"/>
                </a:cxn>
                <a:cxn ang="0">
                  <a:pos x="172" y="329"/>
                </a:cxn>
                <a:cxn ang="0">
                  <a:pos x="168" y="331"/>
                </a:cxn>
                <a:cxn ang="0">
                  <a:pos x="167" y="331"/>
                </a:cxn>
              </a:cxnLst>
              <a:rect l="0" t="0" r="r" b="b"/>
              <a:pathLst>
                <a:path w="190" h="331">
                  <a:moveTo>
                    <a:pt x="167" y="331"/>
                  </a:moveTo>
                  <a:lnTo>
                    <a:pt x="146" y="298"/>
                  </a:lnTo>
                  <a:lnTo>
                    <a:pt x="127" y="266"/>
                  </a:lnTo>
                  <a:lnTo>
                    <a:pt x="108" y="233"/>
                  </a:lnTo>
                  <a:lnTo>
                    <a:pt x="90" y="200"/>
                  </a:lnTo>
                  <a:lnTo>
                    <a:pt x="70" y="169"/>
                  </a:lnTo>
                  <a:lnTo>
                    <a:pt x="51" y="141"/>
                  </a:lnTo>
                  <a:lnTo>
                    <a:pt x="29" y="113"/>
                  </a:lnTo>
                  <a:lnTo>
                    <a:pt x="3" y="88"/>
                  </a:lnTo>
                  <a:lnTo>
                    <a:pt x="3" y="82"/>
                  </a:lnTo>
                  <a:lnTo>
                    <a:pt x="3" y="77"/>
                  </a:lnTo>
                  <a:lnTo>
                    <a:pt x="2" y="71"/>
                  </a:lnTo>
                  <a:lnTo>
                    <a:pt x="2" y="67"/>
                  </a:lnTo>
                  <a:lnTo>
                    <a:pt x="7" y="68"/>
                  </a:lnTo>
                  <a:lnTo>
                    <a:pt x="11" y="71"/>
                  </a:lnTo>
                  <a:lnTo>
                    <a:pt x="16" y="76"/>
                  </a:lnTo>
                  <a:lnTo>
                    <a:pt x="21" y="82"/>
                  </a:lnTo>
                  <a:lnTo>
                    <a:pt x="26" y="88"/>
                  </a:lnTo>
                  <a:lnTo>
                    <a:pt x="31" y="93"/>
                  </a:lnTo>
                  <a:lnTo>
                    <a:pt x="36" y="99"/>
                  </a:lnTo>
                  <a:lnTo>
                    <a:pt x="40" y="104"/>
                  </a:lnTo>
                  <a:lnTo>
                    <a:pt x="40" y="103"/>
                  </a:lnTo>
                  <a:lnTo>
                    <a:pt x="41" y="100"/>
                  </a:lnTo>
                  <a:lnTo>
                    <a:pt x="41" y="99"/>
                  </a:lnTo>
                  <a:lnTo>
                    <a:pt x="41" y="98"/>
                  </a:lnTo>
                  <a:lnTo>
                    <a:pt x="36" y="91"/>
                  </a:lnTo>
                  <a:lnTo>
                    <a:pt x="30" y="85"/>
                  </a:lnTo>
                  <a:lnTo>
                    <a:pt x="24" y="78"/>
                  </a:lnTo>
                  <a:lnTo>
                    <a:pt x="20" y="71"/>
                  </a:lnTo>
                  <a:lnTo>
                    <a:pt x="15" y="64"/>
                  </a:lnTo>
                  <a:lnTo>
                    <a:pt x="10" y="58"/>
                  </a:lnTo>
                  <a:lnTo>
                    <a:pt x="8" y="52"/>
                  </a:lnTo>
                  <a:lnTo>
                    <a:pt x="6" y="45"/>
                  </a:lnTo>
                  <a:lnTo>
                    <a:pt x="10" y="46"/>
                  </a:lnTo>
                  <a:lnTo>
                    <a:pt x="14" y="48"/>
                  </a:lnTo>
                  <a:lnTo>
                    <a:pt x="18" y="53"/>
                  </a:lnTo>
                  <a:lnTo>
                    <a:pt x="23" y="59"/>
                  </a:lnTo>
                  <a:lnTo>
                    <a:pt x="23" y="56"/>
                  </a:lnTo>
                  <a:lnTo>
                    <a:pt x="24" y="54"/>
                  </a:lnTo>
                  <a:lnTo>
                    <a:pt x="24" y="53"/>
                  </a:lnTo>
                  <a:lnTo>
                    <a:pt x="24" y="51"/>
                  </a:lnTo>
                  <a:lnTo>
                    <a:pt x="11" y="37"/>
                  </a:lnTo>
                  <a:lnTo>
                    <a:pt x="3" y="26"/>
                  </a:lnTo>
                  <a:lnTo>
                    <a:pt x="0" y="15"/>
                  </a:lnTo>
                  <a:lnTo>
                    <a:pt x="0" y="0"/>
                  </a:lnTo>
                  <a:lnTo>
                    <a:pt x="3" y="2"/>
                  </a:lnTo>
                  <a:lnTo>
                    <a:pt x="9" y="10"/>
                  </a:lnTo>
                  <a:lnTo>
                    <a:pt x="18" y="21"/>
                  </a:lnTo>
                  <a:lnTo>
                    <a:pt x="30" y="36"/>
                  </a:lnTo>
                  <a:lnTo>
                    <a:pt x="43" y="54"/>
                  </a:lnTo>
                  <a:lnTo>
                    <a:pt x="58" y="74"/>
                  </a:lnTo>
                  <a:lnTo>
                    <a:pt x="72" y="97"/>
                  </a:lnTo>
                  <a:lnTo>
                    <a:pt x="89" y="120"/>
                  </a:lnTo>
                  <a:lnTo>
                    <a:pt x="105" y="143"/>
                  </a:lnTo>
                  <a:lnTo>
                    <a:pt x="121" y="167"/>
                  </a:lnTo>
                  <a:lnTo>
                    <a:pt x="137" y="190"/>
                  </a:lnTo>
                  <a:lnTo>
                    <a:pt x="151" y="212"/>
                  </a:lnTo>
                  <a:lnTo>
                    <a:pt x="163" y="232"/>
                  </a:lnTo>
                  <a:lnTo>
                    <a:pt x="175" y="249"/>
                  </a:lnTo>
                  <a:lnTo>
                    <a:pt x="184" y="264"/>
                  </a:lnTo>
                  <a:lnTo>
                    <a:pt x="190" y="274"/>
                  </a:lnTo>
                  <a:lnTo>
                    <a:pt x="189" y="275"/>
                  </a:lnTo>
                  <a:lnTo>
                    <a:pt x="189" y="276"/>
                  </a:lnTo>
                  <a:lnTo>
                    <a:pt x="188" y="278"/>
                  </a:lnTo>
                  <a:lnTo>
                    <a:pt x="186" y="279"/>
                  </a:lnTo>
                  <a:lnTo>
                    <a:pt x="177" y="273"/>
                  </a:lnTo>
                  <a:lnTo>
                    <a:pt x="169" y="263"/>
                  </a:lnTo>
                  <a:lnTo>
                    <a:pt x="162" y="252"/>
                  </a:lnTo>
                  <a:lnTo>
                    <a:pt x="158" y="245"/>
                  </a:lnTo>
                  <a:lnTo>
                    <a:pt x="155" y="245"/>
                  </a:lnTo>
                  <a:lnTo>
                    <a:pt x="153" y="245"/>
                  </a:lnTo>
                  <a:lnTo>
                    <a:pt x="153" y="247"/>
                  </a:lnTo>
                  <a:lnTo>
                    <a:pt x="152" y="249"/>
                  </a:lnTo>
                  <a:lnTo>
                    <a:pt x="155" y="253"/>
                  </a:lnTo>
                  <a:lnTo>
                    <a:pt x="161" y="259"/>
                  </a:lnTo>
                  <a:lnTo>
                    <a:pt x="166" y="266"/>
                  </a:lnTo>
                  <a:lnTo>
                    <a:pt x="172" y="273"/>
                  </a:lnTo>
                  <a:lnTo>
                    <a:pt x="176" y="281"/>
                  </a:lnTo>
                  <a:lnTo>
                    <a:pt x="178" y="288"/>
                  </a:lnTo>
                  <a:lnTo>
                    <a:pt x="178" y="296"/>
                  </a:lnTo>
                  <a:lnTo>
                    <a:pt x="176" y="304"/>
                  </a:lnTo>
                  <a:lnTo>
                    <a:pt x="169" y="296"/>
                  </a:lnTo>
                  <a:lnTo>
                    <a:pt x="163" y="287"/>
                  </a:lnTo>
                  <a:lnTo>
                    <a:pt x="158" y="278"/>
                  </a:lnTo>
                  <a:lnTo>
                    <a:pt x="152" y="268"/>
                  </a:lnTo>
                  <a:lnTo>
                    <a:pt x="146" y="260"/>
                  </a:lnTo>
                  <a:lnTo>
                    <a:pt x="140" y="253"/>
                  </a:lnTo>
                  <a:lnTo>
                    <a:pt x="136" y="248"/>
                  </a:lnTo>
                  <a:lnTo>
                    <a:pt x="130" y="245"/>
                  </a:lnTo>
                  <a:lnTo>
                    <a:pt x="135" y="256"/>
                  </a:lnTo>
                  <a:lnTo>
                    <a:pt x="140" y="265"/>
                  </a:lnTo>
                  <a:lnTo>
                    <a:pt x="147" y="273"/>
                  </a:lnTo>
                  <a:lnTo>
                    <a:pt x="154" y="282"/>
                  </a:lnTo>
                  <a:lnTo>
                    <a:pt x="161" y="291"/>
                  </a:lnTo>
                  <a:lnTo>
                    <a:pt x="167" y="302"/>
                  </a:lnTo>
                  <a:lnTo>
                    <a:pt x="172" y="313"/>
                  </a:lnTo>
                  <a:lnTo>
                    <a:pt x="174" y="326"/>
                  </a:lnTo>
                  <a:lnTo>
                    <a:pt x="172" y="329"/>
                  </a:lnTo>
                  <a:lnTo>
                    <a:pt x="169" y="331"/>
                  </a:lnTo>
                  <a:lnTo>
                    <a:pt x="168" y="331"/>
                  </a:lnTo>
                  <a:lnTo>
                    <a:pt x="167" y="331"/>
                  </a:lnTo>
                  <a:lnTo>
                    <a:pt x="167" y="331"/>
                  </a:lnTo>
                  <a:lnTo>
                    <a:pt x="167" y="331"/>
                  </a:lnTo>
                  <a:close/>
                </a:path>
              </a:pathLst>
            </a:custGeom>
            <a:solidFill>
              <a:srgbClr val="FFCC00"/>
            </a:solidFill>
            <a:ln w="9525">
              <a:noFill/>
              <a:round/>
              <a:headEnd/>
              <a:tailEnd/>
            </a:ln>
          </p:spPr>
          <p:txBody>
            <a:bodyPr/>
            <a:lstStyle/>
            <a:p>
              <a:endParaRPr lang="en-US" dirty="0"/>
            </a:p>
          </p:txBody>
        </p:sp>
        <p:sp>
          <p:nvSpPr>
            <p:cNvPr id="56" name="Freeform 80"/>
            <p:cNvSpPr>
              <a:spLocks/>
            </p:cNvSpPr>
            <p:nvPr/>
          </p:nvSpPr>
          <p:spPr bwMode="auto">
            <a:xfrm>
              <a:off x="897" y="1829"/>
              <a:ext cx="29" cy="4"/>
            </a:xfrm>
            <a:custGeom>
              <a:avLst/>
              <a:gdLst/>
              <a:ahLst/>
              <a:cxnLst>
                <a:cxn ang="0">
                  <a:pos x="0" y="7"/>
                </a:cxn>
                <a:cxn ang="0">
                  <a:pos x="3" y="5"/>
                </a:cxn>
                <a:cxn ang="0">
                  <a:pos x="10" y="3"/>
                </a:cxn>
                <a:cxn ang="0">
                  <a:pos x="18" y="1"/>
                </a:cxn>
                <a:cxn ang="0">
                  <a:pos x="28" y="0"/>
                </a:cxn>
                <a:cxn ang="0">
                  <a:pos x="37" y="0"/>
                </a:cxn>
                <a:cxn ang="0">
                  <a:pos x="45" y="1"/>
                </a:cxn>
                <a:cxn ang="0">
                  <a:pos x="52" y="3"/>
                </a:cxn>
                <a:cxn ang="0">
                  <a:pos x="58" y="6"/>
                </a:cxn>
                <a:cxn ang="0">
                  <a:pos x="58" y="6"/>
                </a:cxn>
                <a:cxn ang="0">
                  <a:pos x="58" y="7"/>
                </a:cxn>
                <a:cxn ang="0">
                  <a:pos x="56" y="7"/>
                </a:cxn>
                <a:cxn ang="0">
                  <a:pos x="56" y="8"/>
                </a:cxn>
                <a:cxn ang="0">
                  <a:pos x="49" y="8"/>
                </a:cxn>
                <a:cxn ang="0">
                  <a:pos x="41" y="8"/>
                </a:cxn>
                <a:cxn ang="0">
                  <a:pos x="35" y="8"/>
                </a:cxn>
                <a:cxn ang="0">
                  <a:pos x="28" y="7"/>
                </a:cxn>
                <a:cxn ang="0">
                  <a:pos x="21" y="7"/>
                </a:cxn>
                <a:cxn ang="0">
                  <a:pos x="14" y="7"/>
                </a:cxn>
                <a:cxn ang="0">
                  <a:pos x="7" y="7"/>
                </a:cxn>
                <a:cxn ang="0">
                  <a:pos x="0" y="7"/>
                </a:cxn>
                <a:cxn ang="0">
                  <a:pos x="0" y="7"/>
                </a:cxn>
                <a:cxn ang="0">
                  <a:pos x="0" y="7"/>
                </a:cxn>
              </a:cxnLst>
              <a:rect l="0" t="0" r="r" b="b"/>
              <a:pathLst>
                <a:path w="58" h="8">
                  <a:moveTo>
                    <a:pt x="0" y="7"/>
                  </a:moveTo>
                  <a:lnTo>
                    <a:pt x="3" y="5"/>
                  </a:lnTo>
                  <a:lnTo>
                    <a:pt x="10" y="3"/>
                  </a:lnTo>
                  <a:lnTo>
                    <a:pt x="18" y="1"/>
                  </a:lnTo>
                  <a:lnTo>
                    <a:pt x="28" y="0"/>
                  </a:lnTo>
                  <a:lnTo>
                    <a:pt x="37" y="0"/>
                  </a:lnTo>
                  <a:lnTo>
                    <a:pt x="45" y="1"/>
                  </a:lnTo>
                  <a:lnTo>
                    <a:pt x="52" y="3"/>
                  </a:lnTo>
                  <a:lnTo>
                    <a:pt x="58" y="6"/>
                  </a:lnTo>
                  <a:lnTo>
                    <a:pt x="58" y="6"/>
                  </a:lnTo>
                  <a:lnTo>
                    <a:pt x="58" y="7"/>
                  </a:lnTo>
                  <a:lnTo>
                    <a:pt x="56" y="7"/>
                  </a:lnTo>
                  <a:lnTo>
                    <a:pt x="56" y="8"/>
                  </a:lnTo>
                  <a:lnTo>
                    <a:pt x="49" y="8"/>
                  </a:lnTo>
                  <a:lnTo>
                    <a:pt x="41" y="8"/>
                  </a:lnTo>
                  <a:lnTo>
                    <a:pt x="35" y="8"/>
                  </a:lnTo>
                  <a:lnTo>
                    <a:pt x="28" y="7"/>
                  </a:lnTo>
                  <a:lnTo>
                    <a:pt x="21" y="7"/>
                  </a:lnTo>
                  <a:lnTo>
                    <a:pt x="14" y="7"/>
                  </a:lnTo>
                  <a:lnTo>
                    <a:pt x="7" y="7"/>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57" name="Freeform 81"/>
            <p:cNvSpPr>
              <a:spLocks/>
            </p:cNvSpPr>
            <p:nvPr/>
          </p:nvSpPr>
          <p:spPr bwMode="auto">
            <a:xfrm>
              <a:off x="652" y="1825"/>
              <a:ext cx="7" cy="3"/>
            </a:xfrm>
            <a:custGeom>
              <a:avLst/>
              <a:gdLst/>
              <a:ahLst/>
              <a:cxnLst>
                <a:cxn ang="0">
                  <a:pos x="0" y="7"/>
                </a:cxn>
                <a:cxn ang="0">
                  <a:pos x="2" y="6"/>
                </a:cxn>
                <a:cxn ang="0">
                  <a:pos x="2" y="4"/>
                </a:cxn>
                <a:cxn ang="0">
                  <a:pos x="2" y="2"/>
                </a:cxn>
                <a:cxn ang="0">
                  <a:pos x="3" y="1"/>
                </a:cxn>
                <a:cxn ang="0">
                  <a:pos x="5" y="1"/>
                </a:cxn>
                <a:cxn ang="0">
                  <a:pos x="6" y="0"/>
                </a:cxn>
                <a:cxn ang="0">
                  <a:pos x="8" y="0"/>
                </a:cxn>
                <a:cxn ang="0">
                  <a:pos x="11" y="0"/>
                </a:cxn>
                <a:cxn ang="0">
                  <a:pos x="12" y="1"/>
                </a:cxn>
                <a:cxn ang="0">
                  <a:pos x="13" y="2"/>
                </a:cxn>
                <a:cxn ang="0">
                  <a:pos x="13" y="4"/>
                </a:cxn>
                <a:cxn ang="0">
                  <a:pos x="14" y="5"/>
                </a:cxn>
                <a:cxn ang="0">
                  <a:pos x="11" y="6"/>
                </a:cxn>
                <a:cxn ang="0">
                  <a:pos x="7" y="6"/>
                </a:cxn>
                <a:cxn ang="0">
                  <a:pos x="4" y="6"/>
                </a:cxn>
                <a:cxn ang="0">
                  <a:pos x="0" y="7"/>
                </a:cxn>
                <a:cxn ang="0">
                  <a:pos x="0" y="7"/>
                </a:cxn>
                <a:cxn ang="0">
                  <a:pos x="0" y="7"/>
                </a:cxn>
              </a:cxnLst>
              <a:rect l="0" t="0" r="r" b="b"/>
              <a:pathLst>
                <a:path w="14" h="7">
                  <a:moveTo>
                    <a:pt x="0" y="7"/>
                  </a:moveTo>
                  <a:lnTo>
                    <a:pt x="2" y="6"/>
                  </a:lnTo>
                  <a:lnTo>
                    <a:pt x="2" y="4"/>
                  </a:lnTo>
                  <a:lnTo>
                    <a:pt x="2" y="2"/>
                  </a:lnTo>
                  <a:lnTo>
                    <a:pt x="3" y="1"/>
                  </a:lnTo>
                  <a:lnTo>
                    <a:pt x="5" y="1"/>
                  </a:lnTo>
                  <a:lnTo>
                    <a:pt x="6" y="0"/>
                  </a:lnTo>
                  <a:lnTo>
                    <a:pt x="8" y="0"/>
                  </a:lnTo>
                  <a:lnTo>
                    <a:pt x="11" y="0"/>
                  </a:lnTo>
                  <a:lnTo>
                    <a:pt x="12" y="1"/>
                  </a:lnTo>
                  <a:lnTo>
                    <a:pt x="13" y="2"/>
                  </a:lnTo>
                  <a:lnTo>
                    <a:pt x="13" y="4"/>
                  </a:lnTo>
                  <a:lnTo>
                    <a:pt x="14" y="5"/>
                  </a:lnTo>
                  <a:lnTo>
                    <a:pt x="11" y="6"/>
                  </a:lnTo>
                  <a:lnTo>
                    <a:pt x="7" y="6"/>
                  </a:lnTo>
                  <a:lnTo>
                    <a:pt x="4" y="6"/>
                  </a:lnTo>
                  <a:lnTo>
                    <a:pt x="0" y="7"/>
                  </a:lnTo>
                  <a:lnTo>
                    <a:pt x="0" y="7"/>
                  </a:lnTo>
                  <a:lnTo>
                    <a:pt x="0" y="7"/>
                  </a:lnTo>
                  <a:close/>
                </a:path>
              </a:pathLst>
            </a:custGeom>
            <a:solidFill>
              <a:srgbClr val="000000"/>
            </a:solidFill>
            <a:ln w="9525">
              <a:noFill/>
              <a:round/>
              <a:headEnd/>
              <a:tailEnd/>
            </a:ln>
          </p:spPr>
          <p:txBody>
            <a:bodyPr/>
            <a:lstStyle/>
            <a:p>
              <a:endParaRPr lang="en-US" dirty="0"/>
            </a:p>
          </p:txBody>
        </p:sp>
        <p:sp>
          <p:nvSpPr>
            <p:cNvPr id="58" name="Freeform 82"/>
            <p:cNvSpPr>
              <a:spLocks/>
            </p:cNvSpPr>
            <p:nvPr/>
          </p:nvSpPr>
          <p:spPr bwMode="auto">
            <a:xfrm>
              <a:off x="934" y="1815"/>
              <a:ext cx="8" cy="5"/>
            </a:xfrm>
            <a:custGeom>
              <a:avLst/>
              <a:gdLst/>
              <a:ahLst/>
              <a:cxnLst>
                <a:cxn ang="0">
                  <a:pos x="5" y="12"/>
                </a:cxn>
                <a:cxn ang="0">
                  <a:pos x="2" y="10"/>
                </a:cxn>
                <a:cxn ang="0">
                  <a:pos x="1" y="7"/>
                </a:cxn>
                <a:cxn ang="0">
                  <a:pos x="0" y="5"/>
                </a:cxn>
                <a:cxn ang="0">
                  <a:pos x="0" y="0"/>
                </a:cxn>
                <a:cxn ang="0">
                  <a:pos x="4" y="0"/>
                </a:cxn>
                <a:cxn ang="0">
                  <a:pos x="6" y="0"/>
                </a:cxn>
                <a:cxn ang="0">
                  <a:pos x="11" y="3"/>
                </a:cxn>
                <a:cxn ang="0">
                  <a:pos x="17" y="7"/>
                </a:cxn>
                <a:cxn ang="0">
                  <a:pos x="13" y="9"/>
                </a:cxn>
                <a:cxn ang="0">
                  <a:pos x="11" y="10"/>
                </a:cxn>
                <a:cxn ang="0">
                  <a:pos x="8" y="11"/>
                </a:cxn>
                <a:cxn ang="0">
                  <a:pos x="5" y="12"/>
                </a:cxn>
                <a:cxn ang="0">
                  <a:pos x="5" y="12"/>
                </a:cxn>
                <a:cxn ang="0">
                  <a:pos x="5" y="12"/>
                </a:cxn>
              </a:cxnLst>
              <a:rect l="0" t="0" r="r" b="b"/>
              <a:pathLst>
                <a:path w="17" h="12">
                  <a:moveTo>
                    <a:pt x="5" y="12"/>
                  </a:moveTo>
                  <a:lnTo>
                    <a:pt x="2" y="10"/>
                  </a:lnTo>
                  <a:lnTo>
                    <a:pt x="1" y="7"/>
                  </a:lnTo>
                  <a:lnTo>
                    <a:pt x="0" y="5"/>
                  </a:lnTo>
                  <a:lnTo>
                    <a:pt x="0" y="0"/>
                  </a:lnTo>
                  <a:lnTo>
                    <a:pt x="4" y="0"/>
                  </a:lnTo>
                  <a:lnTo>
                    <a:pt x="6" y="0"/>
                  </a:lnTo>
                  <a:lnTo>
                    <a:pt x="11" y="3"/>
                  </a:lnTo>
                  <a:lnTo>
                    <a:pt x="17" y="7"/>
                  </a:lnTo>
                  <a:lnTo>
                    <a:pt x="13" y="9"/>
                  </a:lnTo>
                  <a:lnTo>
                    <a:pt x="11" y="10"/>
                  </a:lnTo>
                  <a:lnTo>
                    <a:pt x="8" y="11"/>
                  </a:lnTo>
                  <a:lnTo>
                    <a:pt x="5" y="12"/>
                  </a:lnTo>
                  <a:lnTo>
                    <a:pt x="5" y="12"/>
                  </a:lnTo>
                  <a:lnTo>
                    <a:pt x="5" y="12"/>
                  </a:lnTo>
                  <a:close/>
                </a:path>
              </a:pathLst>
            </a:custGeom>
            <a:solidFill>
              <a:srgbClr val="000000"/>
            </a:solidFill>
            <a:ln w="9525">
              <a:noFill/>
              <a:round/>
              <a:headEnd/>
              <a:tailEnd/>
            </a:ln>
          </p:spPr>
          <p:txBody>
            <a:bodyPr/>
            <a:lstStyle/>
            <a:p>
              <a:endParaRPr lang="en-US" dirty="0"/>
            </a:p>
          </p:txBody>
        </p:sp>
        <p:sp>
          <p:nvSpPr>
            <p:cNvPr id="59" name="Freeform 83"/>
            <p:cNvSpPr>
              <a:spLocks/>
            </p:cNvSpPr>
            <p:nvPr/>
          </p:nvSpPr>
          <p:spPr bwMode="auto">
            <a:xfrm>
              <a:off x="493" y="1653"/>
              <a:ext cx="499" cy="153"/>
            </a:xfrm>
            <a:custGeom>
              <a:avLst/>
              <a:gdLst/>
              <a:ahLst/>
              <a:cxnLst>
                <a:cxn ang="0">
                  <a:pos x="152" y="228"/>
                </a:cxn>
                <a:cxn ang="0">
                  <a:pos x="90" y="135"/>
                </a:cxn>
                <a:cxn ang="0">
                  <a:pos x="28" y="45"/>
                </a:cxn>
                <a:cxn ang="0">
                  <a:pos x="2" y="2"/>
                </a:cxn>
                <a:cxn ang="0">
                  <a:pos x="8" y="1"/>
                </a:cxn>
                <a:cxn ang="0">
                  <a:pos x="69" y="76"/>
                </a:cxn>
                <a:cxn ang="0">
                  <a:pos x="125" y="101"/>
                </a:cxn>
                <a:cxn ang="0">
                  <a:pos x="212" y="101"/>
                </a:cxn>
                <a:cxn ang="0">
                  <a:pos x="310" y="91"/>
                </a:cxn>
                <a:cxn ang="0">
                  <a:pos x="337" y="32"/>
                </a:cxn>
                <a:cxn ang="0">
                  <a:pos x="403" y="26"/>
                </a:cxn>
                <a:cxn ang="0">
                  <a:pos x="455" y="60"/>
                </a:cxn>
                <a:cxn ang="0">
                  <a:pos x="463" y="126"/>
                </a:cxn>
                <a:cxn ang="0">
                  <a:pos x="382" y="129"/>
                </a:cxn>
                <a:cxn ang="0">
                  <a:pos x="292" y="132"/>
                </a:cxn>
                <a:cxn ang="0">
                  <a:pos x="187" y="137"/>
                </a:cxn>
                <a:cxn ang="0">
                  <a:pos x="197" y="206"/>
                </a:cxn>
                <a:cxn ang="0">
                  <a:pos x="278" y="269"/>
                </a:cxn>
                <a:cxn ang="0">
                  <a:pos x="386" y="267"/>
                </a:cxn>
                <a:cxn ang="0">
                  <a:pos x="496" y="264"/>
                </a:cxn>
                <a:cxn ang="0">
                  <a:pos x="605" y="258"/>
                </a:cxn>
                <a:cxn ang="0">
                  <a:pos x="583" y="206"/>
                </a:cxn>
                <a:cxn ang="0">
                  <a:pos x="616" y="223"/>
                </a:cxn>
                <a:cxn ang="0">
                  <a:pos x="611" y="205"/>
                </a:cxn>
                <a:cxn ang="0">
                  <a:pos x="645" y="220"/>
                </a:cxn>
                <a:cxn ang="0">
                  <a:pos x="672" y="242"/>
                </a:cxn>
                <a:cxn ang="0">
                  <a:pos x="630" y="196"/>
                </a:cxn>
                <a:cxn ang="0">
                  <a:pos x="631" y="178"/>
                </a:cxn>
                <a:cxn ang="0">
                  <a:pos x="675" y="220"/>
                </a:cxn>
                <a:cxn ang="0">
                  <a:pos x="717" y="260"/>
                </a:cxn>
                <a:cxn ang="0">
                  <a:pos x="702" y="238"/>
                </a:cxn>
                <a:cxn ang="0">
                  <a:pos x="648" y="175"/>
                </a:cxn>
                <a:cxn ang="0">
                  <a:pos x="654" y="166"/>
                </a:cxn>
                <a:cxn ang="0">
                  <a:pos x="718" y="221"/>
                </a:cxn>
                <a:cxn ang="0">
                  <a:pos x="741" y="234"/>
                </a:cxn>
                <a:cxn ang="0">
                  <a:pos x="717" y="205"/>
                </a:cxn>
                <a:cxn ang="0">
                  <a:pos x="728" y="199"/>
                </a:cxn>
                <a:cxn ang="0">
                  <a:pos x="787" y="244"/>
                </a:cxn>
                <a:cxn ang="0">
                  <a:pos x="823" y="268"/>
                </a:cxn>
                <a:cxn ang="0">
                  <a:pos x="789" y="241"/>
                </a:cxn>
                <a:cxn ang="0">
                  <a:pos x="742" y="192"/>
                </a:cxn>
                <a:cxn ang="0">
                  <a:pos x="795" y="216"/>
                </a:cxn>
                <a:cxn ang="0">
                  <a:pos x="809" y="219"/>
                </a:cxn>
                <a:cxn ang="0">
                  <a:pos x="783" y="193"/>
                </a:cxn>
                <a:cxn ang="0">
                  <a:pos x="779" y="181"/>
                </a:cxn>
                <a:cxn ang="0">
                  <a:pos x="823" y="208"/>
                </a:cxn>
                <a:cxn ang="0">
                  <a:pos x="840" y="213"/>
                </a:cxn>
                <a:cxn ang="0">
                  <a:pos x="806" y="178"/>
                </a:cxn>
                <a:cxn ang="0">
                  <a:pos x="832" y="183"/>
                </a:cxn>
                <a:cxn ang="0">
                  <a:pos x="874" y="220"/>
                </a:cxn>
                <a:cxn ang="0">
                  <a:pos x="886" y="223"/>
                </a:cxn>
                <a:cxn ang="0">
                  <a:pos x="861" y="194"/>
                </a:cxn>
                <a:cxn ang="0">
                  <a:pos x="932" y="235"/>
                </a:cxn>
                <a:cxn ang="0">
                  <a:pos x="999" y="303"/>
                </a:cxn>
                <a:cxn ang="0">
                  <a:pos x="934" y="304"/>
                </a:cxn>
                <a:cxn ang="0">
                  <a:pos x="792" y="302"/>
                </a:cxn>
                <a:cxn ang="0">
                  <a:pos x="650" y="299"/>
                </a:cxn>
                <a:cxn ang="0">
                  <a:pos x="482" y="299"/>
                </a:cxn>
                <a:cxn ang="0">
                  <a:pos x="299" y="303"/>
                </a:cxn>
                <a:cxn ang="0">
                  <a:pos x="226" y="304"/>
                </a:cxn>
                <a:cxn ang="0">
                  <a:pos x="203" y="304"/>
                </a:cxn>
              </a:cxnLst>
              <a:rect l="0" t="0" r="r" b="b"/>
              <a:pathLst>
                <a:path w="1000" h="305">
                  <a:moveTo>
                    <a:pt x="203" y="304"/>
                  </a:moveTo>
                  <a:lnTo>
                    <a:pt x="190" y="284"/>
                  </a:lnTo>
                  <a:lnTo>
                    <a:pt x="178" y="266"/>
                  </a:lnTo>
                  <a:lnTo>
                    <a:pt x="165" y="246"/>
                  </a:lnTo>
                  <a:lnTo>
                    <a:pt x="152" y="228"/>
                  </a:lnTo>
                  <a:lnTo>
                    <a:pt x="140" y="209"/>
                  </a:lnTo>
                  <a:lnTo>
                    <a:pt x="127" y="191"/>
                  </a:lnTo>
                  <a:lnTo>
                    <a:pt x="116" y="171"/>
                  </a:lnTo>
                  <a:lnTo>
                    <a:pt x="103" y="153"/>
                  </a:lnTo>
                  <a:lnTo>
                    <a:pt x="90" y="135"/>
                  </a:lnTo>
                  <a:lnTo>
                    <a:pt x="78" y="117"/>
                  </a:lnTo>
                  <a:lnTo>
                    <a:pt x="65" y="99"/>
                  </a:lnTo>
                  <a:lnTo>
                    <a:pt x="53" y="80"/>
                  </a:lnTo>
                  <a:lnTo>
                    <a:pt x="41" y="62"/>
                  </a:lnTo>
                  <a:lnTo>
                    <a:pt x="28" y="45"/>
                  </a:lnTo>
                  <a:lnTo>
                    <a:pt x="17" y="26"/>
                  </a:lnTo>
                  <a:lnTo>
                    <a:pt x="4" y="9"/>
                  </a:lnTo>
                  <a:lnTo>
                    <a:pt x="3" y="7"/>
                  </a:lnTo>
                  <a:lnTo>
                    <a:pt x="3" y="4"/>
                  </a:lnTo>
                  <a:lnTo>
                    <a:pt x="2" y="2"/>
                  </a:lnTo>
                  <a:lnTo>
                    <a:pt x="0" y="0"/>
                  </a:lnTo>
                  <a:lnTo>
                    <a:pt x="3" y="0"/>
                  </a:lnTo>
                  <a:lnTo>
                    <a:pt x="5" y="0"/>
                  </a:lnTo>
                  <a:lnTo>
                    <a:pt x="6" y="1"/>
                  </a:lnTo>
                  <a:lnTo>
                    <a:pt x="8" y="1"/>
                  </a:lnTo>
                  <a:lnTo>
                    <a:pt x="23" y="20"/>
                  </a:lnTo>
                  <a:lnTo>
                    <a:pt x="36" y="39"/>
                  </a:lnTo>
                  <a:lnTo>
                    <a:pt x="48" y="53"/>
                  </a:lnTo>
                  <a:lnTo>
                    <a:pt x="59" y="65"/>
                  </a:lnTo>
                  <a:lnTo>
                    <a:pt x="69" y="76"/>
                  </a:lnTo>
                  <a:lnTo>
                    <a:pt x="80" y="84"/>
                  </a:lnTo>
                  <a:lnTo>
                    <a:pt x="90" y="91"/>
                  </a:lnTo>
                  <a:lnTo>
                    <a:pt x="101" y="95"/>
                  </a:lnTo>
                  <a:lnTo>
                    <a:pt x="112" y="99"/>
                  </a:lnTo>
                  <a:lnTo>
                    <a:pt x="125" y="101"/>
                  </a:lnTo>
                  <a:lnTo>
                    <a:pt x="139" y="102"/>
                  </a:lnTo>
                  <a:lnTo>
                    <a:pt x="154" y="102"/>
                  </a:lnTo>
                  <a:lnTo>
                    <a:pt x="171" y="102"/>
                  </a:lnTo>
                  <a:lnTo>
                    <a:pt x="190" y="102"/>
                  </a:lnTo>
                  <a:lnTo>
                    <a:pt x="212" y="101"/>
                  </a:lnTo>
                  <a:lnTo>
                    <a:pt x="238" y="101"/>
                  </a:lnTo>
                  <a:lnTo>
                    <a:pt x="264" y="99"/>
                  </a:lnTo>
                  <a:lnTo>
                    <a:pt x="284" y="96"/>
                  </a:lnTo>
                  <a:lnTo>
                    <a:pt x="299" y="94"/>
                  </a:lnTo>
                  <a:lnTo>
                    <a:pt x="310" y="91"/>
                  </a:lnTo>
                  <a:lnTo>
                    <a:pt x="317" y="84"/>
                  </a:lnTo>
                  <a:lnTo>
                    <a:pt x="322" y="72"/>
                  </a:lnTo>
                  <a:lnTo>
                    <a:pt x="325" y="56"/>
                  </a:lnTo>
                  <a:lnTo>
                    <a:pt x="327" y="33"/>
                  </a:lnTo>
                  <a:lnTo>
                    <a:pt x="337" y="32"/>
                  </a:lnTo>
                  <a:lnTo>
                    <a:pt x="348" y="31"/>
                  </a:lnTo>
                  <a:lnTo>
                    <a:pt x="361" y="29"/>
                  </a:lnTo>
                  <a:lnTo>
                    <a:pt x="376" y="27"/>
                  </a:lnTo>
                  <a:lnTo>
                    <a:pt x="390" y="26"/>
                  </a:lnTo>
                  <a:lnTo>
                    <a:pt x="403" y="26"/>
                  </a:lnTo>
                  <a:lnTo>
                    <a:pt x="416" y="27"/>
                  </a:lnTo>
                  <a:lnTo>
                    <a:pt x="426" y="30"/>
                  </a:lnTo>
                  <a:lnTo>
                    <a:pt x="437" y="40"/>
                  </a:lnTo>
                  <a:lnTo>
                    <a:pt x="447" y="50"/>
                  </a:lnTo>
                  <a:lnTo>
                    <a:pt x="455" y="60"/>
                  </a:lnTo>
                  <a:lnTo>
                    <a:pt x="461" y="70"/>
                  </a:lnTo>
                  <a:lnTo>
                    <a:pt x="466" y="82"/>
                  </a:lnTo>
                  <a:lnTo>
                    <a:pt x="468" y="94"/>
                  </a:lnTo>
                  <a:lnTo>
                    <a:pt x="467" y="109"/>
                  </a:lnTo>
                  <a:lnTo>
                    <a:pt x="463" y="126"/>
                  </a:lnTo>
                  <a:lnTo>
                    <a:pt x="447" y="128"/>
                  </a:lnTo>
                  <a:lnTo>
                    <a:pt x="431" y="128"/>
                  </a:lnTo>
                  <a:lnTo>
                    <a:pt x="415" y="128"/>
                  </a:lnTo>
                  <a:lnTo>
                    <a:pt x="399" y="129"/>
                  </a:lnTo>
                  <a:lnTo>
                    <a:pt x="382" y="129"/>
                  </a:lnTo>
                  <a:lnTo>
                    <a:pt x="364" y="130"/>
                  </a:lnTo>
                  <a:lnTo>
                    <a:pt x="347" y="130"/>
                  </a:lnTo>
                  <a:lnTo>
                    <a:pt x="330" y="130"/>
                  </a:lnTo>
                  <a:lnTo>
                    <a:pt x="311" y="131"/>
                  </a:lnTo>
                  <a:lnTo>
                    <a:pt x="292" y="132"/>
                  </a:lnTo>
                  <a:lnTo>
                    <a:pt x="272" y="132"/>
                  </a:lnTo>
                  <a:lnTo>
                    <a:pt x="253" y="133"/>
                  </a:lnTo>
                  <a:lnTo>
                    <a:pt x="231" y="135"/>
                  </a:lnTo>
                  <a:lnTo>
                    <a:pt x="209" y="136"/>
                  </a:lnTo>
                  <a:lnTo>
                    <a:pt x="187" y="137"/>
                  </a:lnTo>
                  <a:lnTo>
                    <a:pt x="163" y="138"/>
                  </a:lnTo>
                  <a:lnTo>
                    <a:pt x="165" y="152"/>
                  </a:lnTo>
                  <a:lnTo>
                    <a:pt x="173" y="168"/>
                  </a:lnTo>
                  <a:lnTo>
                    <a:pt x="185" y="186"/>
                  </a:lnTo>
                  <a:lnTo>
                    <a:pt x="197" y="206"/>
                  </a:lnTo>
                  <a:lnTo>
                    <a:pt x="213" y="226"/>
                  </a:lnTo>
                  <a:lnTo>
                    <a:pt x="228" y="243"/>
                  </a:lnTo>
                  <a:lnTo>
                    <a:pt x="243" y="258"/>
                  </a:lnTo>
                  <a:lnTo>
                    <a:pt x="256" y="269"/>
                  </a:lnTo>
                  <a:lnTo>
                    <a:pt x="278" y="269"/>
                  </a:lnTo>
                  <a:lnTo>
                    <a:pt x="300" y="269"/>
                  </a:lnTo>
                  <a:lnTo>
                    <a:pt x="321" y="269"/>
                  </a:lnTo>
                  <a:lnTo>
                    <a:pt x="342" y="268"/>
                  </a:lnTo>
                  <a:lnTo>
                    <a:pt x="364" y="268"/>
                  </a:lnTo>
                  <a:lnTo>
                    <a:pt x="386" y="267"/>
                  </a:lnTo>
                  <a:lnTo>
                    <a:pt x="408" y="267"/>
                  </a:lnTo>
                  <a:lnTo>
                    <a:pt x="430" y="266"/>
                  </a:lnTo>
                  <a:lnTo>
                    <a:pt x="452" y="266"/>
                  </a:lnTo>
                  <a:lnTo>
                    <a:pt x="474" y="265"/>
                  </a:lnTo>
                  <a:lnTo>
                    <a:pt x="496" y="264"/>
                  </a:lnTo>
                  <a:lnTo>
                    <a:pt x="517" y="262"/>
                  </a:lnTo>
                  <a:lnTo>
                    <a:pt x="539" y="261"/>
                  </a:lnTo>
                  <a:lnTo>
                    <a:pt x="561" y="260"/>
                  </a:lnTo>
                  <a:lnTo>
                    <a:pt x="583" y="259"/>
                  </a:lnTo>
                  <a:lnTo>
                    <a:pt x="605" y="258"/>
                  </a:lnTo>
                  <a:lnTo>
                    <a:pt x="603" y="243"/>
                  </a:lnTo>
                  <a:lnTo>
                    <a:pt x="597" y="231"/>
                  </a:lnTo>
                  <a:lnTo>
                    <a:pt x="589" y="222"/>
                  </a:lnTo>
                  <a:lnTo>
                    <a:pt x="580" y="213"/>
                  </a:lnTo>
                  <a:lnTo>
                    <a:pt x="583" y="206"/>
                  </a:lnTo>
                  <a:lnTo>
                    <a:pt x="588" y="204"/>
                  </a:lnTo>
                  <a:lnTo>
                    <a:pt x="595" y="205"/>
                  </a:lnTo>
                  <a:lnTo>
                    <a:pt x="602" y="209"/>
                  </a:lnTo>
                  <a:lnTo>
                    <a:pt x="608" y="216"/>
                  </a:lnTo>
                  <a:lnTo>
                    <a:pt x="616" y="223"/>
                  </a:lnTo>
                  <a:lnTo>
                    <a:pt x="622" y="229"/>
                  </a:lnTo>
                  <a:lnTo>
                    <a:pt x="627" y="235"/>
                  </a:lnTo>
                  <a:lnTo>
                    <a:pt x="623" y="224"/>
                  </a:lnTo>
                  <a:lnTo>
                    <a:pt x="618" y="214"/>
                  </a:lnTo>
                  <a:lnTo>
                    <a:pt x="611" y="205"/>
                  </a:lnTo>
                  <a:lnTo>
                    <a:pt x="607" y="198"/>
                  </a:lnTo>
                  <a:lnTo>
                    <a:pt x="616" y="196"/>
                  </a:lnTo>
                  <a:lnTo>
                    <a:pt x="626" y="200"/>
                  </a:lnTo>
                  <a:lnTo>
                    <a:pt x="635" y="209"/>
                  </a:lnTo>
                  <a:lnTo>
                    <a:pt x="645" y="220"/>
                  </a:lnTo>
                  <a:lnTo>
                    <a:pt x="654" y="232"/>
                  </a:lnTo>
                  <a:lnTo>
                    <a:pt x="664" y="243"/>
                  </a:lnTo>
                  <a:lnTo>
                    <a:pt x="672" y="249"/>
                  </a:lnTo>
                  <a:lnTo>
                    <a:pt x="680" y="250"/>
                  </a:lnTo>
                  <a:lnTo>
                    <a:pt x="672" y="242"/>
                  </a:lnTo>
                  <a:lnTo>
                    <a:pt x="663" y="234"/>
                  </a:lnTo>
                  <a:lnTo>
                    <a:pt x="653" y="224"/>
                  </a:lnTo>
                  <a:lnTo>
                    <a:pt x="645" y="214"/>
                  </a:lnTo>
                  <a:lnTo>
                    <a:pt x="637" y="205"/>
                  </a:lnTo>
                  <a:lnTo>
                    <a:pt x="630" y="196"/>
                  </a:lnTo>
                  <a:lnTo>
                    <a:pt x="626" y="188"/>
                  </a:lnTo>
                  <a:lnTo>
                    <a:pt x="622" y="179"/>
                  </a:lnTo>
                  <a:lnTo>
                    <a:pt x="625" y="179"/>
                  </a:lnTo>
                  <a:lnTo>
                    <a:pt x="628" y="178"/>
                  </a:lnTo>
                  <a:lnTo>
                    <a:pt x="631" y="178"/>
                  </a:lnTo>
                  <a:lnTo>
                    <a:pt x="635" y="178"/>
                  </a:lnTo>
                  <a:lnTo>
                    <a:pt x="645" y="189"/>
                  </a:lnTo>
                  <a:lnTo>
                    <a:pt x="654" y="199"/>
                  </a:lnTo>
                  <a:lnTo>
                    <a:pt x="665" y="209"/>
                  </a:lnTo>
                  <a:lnTo>
                    <a:pt x="675" y="220"/>
                  </a:lnTo>
                  <a:lnTo>
                    <a:pt x="686" y="230"/>
                  </a:lnTo>
                  <a:lnTo>
                    <a:pt x="696" y="241"/>
                  </a:lnTo>
                  <a:lnTo>
                    <a:pt x="706" y="251"/>
                  </a:lnTo>
                  <a:lnTo>
                    <a:pt x="717" y="261"/>
                  </a:lnTo>
                  <a:lnTo>
                    <a:pt x="717" y="260"/>
                  </a:lnTo>
                  <a:lnTo>
                    <a:pt x="717" y="258"/>
                  </a:lnTo>
                  <a:lnTo>
                    <a:pt x="717" y="257"/>
                  </a:lnTo>
                  <a:lnTo>
                    <a:pt x="718" y="255"/>
                  </a:lnTo>
                  <a:lnTo>
                    <a:pt x="712" y="249"/>
                  </a:lnTo>
                  <a:lnTo>
                    <a:pt x="702" y="238"/>
                  </a:lnTo>
                  <a:lnTo>
                    <a:pt x="690" y="226"/>
                  </a:lnTo>
                  <a:lnTo>
                    <a:pt x="678" y="212"/>
                  </a:lnTo>
                  <a:lnTo>
                    <a:pt x="666" y="198"/>
                  </a:lnTo>
                  <a:lnTo>
                    <a:pt x="656" y="185"/>
                  </a:lnTo>
                  <a:lnTo>
                    <a:pt x="648" y="175"/>
                  </a:lnTo>
                  <a:lnTo>
                    <a:pt x="644" y="168"/>
                  </a:lnTo>
                  <a:lnTo>
                    <a:pt x="646" y="167"/>
                  </a:lnTo>
                  <a:lnTo>
                    <a:pt x="649" y="166"/>
                  </a:lnTo>
                  <a:lnTo>
                    <a:pt x="651" y="166"/>
                  </a:lnTo>
                  <a:lnTo>
                    <a:pt x="654" y="166"/>
                  </a:lnTo>
                  <a:lnTo>
                    <a:pt x="660" y="171"/>
                  </a:lnTo>
                  <a:lnTo>
                    <a:pt x="671" y="181"/>
                  </a:lnTo>
                  <a:lnTo>
                    <a:pt x="686" y="193"/>
                  </a:lnTo>
                  <a:lnTo>
                    <a:pt x="702" y="207"/>
                  </a:lnTo>
                  <a:lnTo>
                    <a:pt x="718" y="221"/>
                  </a:lnTo>
                  <a:lnTo>
                    <a:pt x="733" y="232"/>
                  </a:lnTo>
                  <a:lnTo>
                    <a:pt x="743" y="241"/>
                  </a:lnTo>
                  <a:lnTo>
                    <a:pt x="750" y="243"/>
                  </a:lnTo>
                  <a:lnTo>
                    <a:pt x="745" y="238"/>
                  </a:lnTo>
                  <a:lnTo>
                    <a:pt x="741" y="234"/>
                  </a:lnTo>
                  <a:lnTo>
                    <a:pt x="735" y="228"/>
                  </a:lnTo>
                  <a:lnTo>
                    <a:pt x="729" y="222"/>
                  </a:lnTo>
                  <a:lnTo>
                    <a:pt x="724" y="216"/>
                  </a:lnTo>
                  <a:lnTo>
                    <a:pt x="720" y="209"/>
                  </a:lnTo>
                  <a:lnTo>
                    <a:pt x="717" y="205"/>
                  </a:lnTo>
                  <a:lnTo>
                    <a:pt x="717" y="200"/>
                  </a:lnTo>
                  <a:lnTo>
                    <a:pt x="719" y="200"/>
                  </a:lnTo>
                  <a:lnTo>
                    <a:pt x="722" y="199"/>
                  </a:lnTo>
                  <a:lnTo>
                    <a:pt x="725" y="199"/>
                  </a:lnTo>
                  <a:lnTo>
                    <a:pt x="728" y="199"/>
                  </a:lnTo>
                  <a:lnTo>
                    <a:pt x="740" y="208"/>
                  </a:lnTo>
                  <a:lnTo>
                    <a:pt x="751" y="216"/>
                  </a:lnTo>
                  <a:lnTo>
                    <a:pt x="764" y="226"/>
                  </a:lnTo>
                  <a:lnTo>
                    <a:pt x="775" y="235"/>
                  </a:lnTo>
                  <a:lnTo>
                    <a:pt x="787" y="244"/>
                  </a:lnTo>
                  <a:lnTo>
                    <a:pt x="800" y="253"/>
                  </a:lnTo>
                  <a:lnTo>
                    <a:pt x="811" y="262"/>
                  </a:lnTo>
                  <a:lnTo>
                    <a:pt x="823" y="272"/>
                  </a:lnTo>
                  <a:lnTo>
                    <a:pt x="823" y="270"/>
                  </a:lnTo>
                  <a:lnTo>
                    <a:pt x="823" y="268"/>
                  </a:lnTo>
                  <a:lnTo>
                    <a:pt x="823" y="267"/>
                  </a:lnTo>
                  <a:lnTo>
                    <a:pt x="823" y="266"/>
                  </a:lnTo>
                  <a:lnTo>
                    <a:pt x="813" y="259"/>
                  </a:lnTo>
                  <a:lnTo>
                    <a:pt x="802" y="250"/>
                  </a:lnTo>
                  <a:lnTo>
                    <a:pt x="789" y="241"/>
                  </a:lnTo>
                  <a:lnTo>
                    <a:pt x="775" y="230"/>
                  </a:lnTo>
                  <a:lnTo>
                    <a:pt x="764" y="220"/>
                  </a:lnTo>
                  <a:lnTo>
                    <a:pt x="754" y="209"/>
                  </a:lnTo>
                  <a:lnTo>
                    <a:pt x="745" y="200"/>
                  </a:lnTo>
                  <a:lnTo>
                    <a:pt x="742" y="192"/>
                  </a:lnTo>
                  <a:lnTo>
                    <a:pt x="756" y="191"/>
                  </a:lnTo>
                  <a:lnTo>
                    <a:pt x="767" y="194"/>
                  </a:lnTo>
                  <a:lnTo>
                    <a:pt x="778" y="200"/>
                  </a:lnTo>
                  <a:lnTo>
                    <a:pt x="787" y="208"/>
                  </a:lnTo>
                  <a:lnTo>
                    <a:pt x="795" y="216"/>
                  </a:lnTo>
                  <a:lnTo>
                    <a:pt x="803" y="223"/>
                  </a:lnTo>
                  <a:lnTo>
                    <a:pt x="811" y="228"/>
                  </a:lnTo>
                  <a:lnTo>
                    <a:pt x="819" y="228"/>
                  </a:lnTo>
                  <a:lnTo>
                    <a:pt x="815" y="223"/>
                  </a:lnTo>
                  <a:lnTo>
                    <a:pt x="809" y="219"/>
                  </a:lnTo>
                  <a:lnTo>
                    <a:pt x="804" y="213"/>
                  </a:lnTo>
                  <a:lnTo>
                    <a:pt x="798" y="208"/>
                  </a:lnTo>
                  <a:lnTo>
                    <a:pt x="794" y="204"/>
                  </a:lnTo>
                  <a:lnTo>
                    <a:pt x="788" y="198"/>
                  </a:lnTo>
                  <a:lnTo>
                    <a:pt x="783" y="193"/>
                  </a:lnTo>
                  <a:lnTo>
                    <a:pt x="778" y="189"/>
                  </a:lnTo>
                  <a:lnTo>
                    <a:pt x="778" y="186"/>
                  </a:lnTo>
                  <a:lnTo>
                    <a:pt x="778" y="184"/>
                  </a:lnTo>
                  <a:lnTo>
                    <a:pt x="778" y="183"/>
                  </a:lnTo>
                  <a:lnTo>
                    <a:pt x="779" y="181"/>
                  </a:lnTo>
                  <a:lnTo>
                    <a:pt x="789" y="182"/>
                  </a:lnTo>
                  <a:lnTo>
                    <a:pt x="798" y="186"/>
                  </a:lnTo>
                  <a:lnTo>
                    <a:pt x="806" y="193"/>
                  </a:lnTo>
                  <a:lnTo>
                    <a:pt x="815" y="200"/>
                  </a:lnTo>
                  <a:lnTo>
                    <a:pt x="823" y="208"/>
                  </a:lnTo>
                  <a:lnTo>
                    <a:pt x="832" y="215"/>
                  </a:lnTo>
                  <a:lnTo>
                    <a:pt x="841" y="221"/>
                  </a:lnTo>
                  <a:lnTo>
                    <a:pt x="853" y="224"/>
                  </a:lnTo>
                  <a:lnTo>
                    <a:pt x="847" y="219"/>
                  </a:lnTo>
                  <a:lnTo>
                    <a:pt x="840" y="213"/>
                  </a:lnTo>
                  <a:lnTo>
                    <a:pt x="832" y="206"/>
                  </a:lnTo>
                  <a:lnTo>
                    <a:pt x="824" y="199"/>
                  </a:lnTo>
                  <a:lnTo>
                    <a:pt x="817" y="191"/>
                  </a:lnTo>
                  <a:lnTo>
                    <a:pt x="811" y="185"/>
                  </a:lnTo>
                  <a:lnTo>
                    <a:pt x="806" y="178"/>
                  </a:lnTo>
                  <a:lnTo>
                    <a:pt x="804" y="174"/>
                  </a:lnTo>
                  <a:lnTo>
                    <a:pt x="810" y="176"/>
                  </a:lnTo>
                  <a:lnTo>
                    <a:pt x="817" y="178"/>
                  </a:lnTo>
                  <a:lnTo>
                    <a:pt x="824" y="181"/>
                  </a:lnTo>
                  <a:lnTo>
                    <a:pt x="832" y="183"/>
                  </a:lnTo>
                  <a:lnTo>
                    <a:pt x="835" y="185"/>
                  </a:lnTo>
                  <a:lnTo>
                    <a:pt x="842" y="192"/>
                  </a:lnTo>
                  <a:lnTo>
                    <a:pt x="851" y="200"/>
                  </a:lnTo>
                  <a:lnTo>
                    <a:pt x="863" y="211"/>
                  </a:lnTo>
                  <a:lnTo>
                    <a:pt x="874" y="220"/>
                  </a:lnTo>
                  <a:lnTo>
                    <a:pt x="885" y="228"/>
                  </a:lnTo>
                  <a:lnTo>
                    <a:pt x="893" y="234"/>
                  </a:lnTo>
                  <a:lnTo>
                    <a:pt x="897" y="235"/>
                  </a:lnTo>
                  <a:lnTo>
                    <a:pt x="892" y="229"/>
                  </a:lnTo>
                  <a:lnTo>
                    <a:pt x="886" y="223"/>
                  </a:lnTo>
                  <a:lnTo>
                    <a:pt x="879" y="216"/>
                  </a:lnTo>
                  <a:lnTo>
                    <a:pt x="873" y="211"/>
                  </a:lnTo>
                  <a:lnTo>
                    <a:pt x="869" y="205"/>
                  </a:lnTo>
                  <a:lnTo>
                    <a:pt x="864" y="200"/>
                  </a:lnTo>
                  <a:lnTo>
                    <a:pt x="861" y="194"/>
                  </a:lnTo>
                  <a:lnTo>
                    <a:pt x="858" y="190"/>
                  </a:lnTo>
                  <a:lnTo>
                    <a:pt x="876" y="196"/>
                  </a:lnTo>
                  <a:lnTo>
                    <a:pt x="894" y="206"/>
                  </a:lnTo>
                  <a:lnTo>
                    <a:pt x="912" y="220"/>
                  </a:lnTo>
                  <a:lnTo>
                    <a:pt x="932" y="235"/>
                  </a:lnTo>
                  <a:lnTo>
                    <a:pt x="950" y="252"/>
                  </a:lnTo>
                  <a:lnTo>
                    <a:pt x="968" y="269"/>
                  </a:lnTo>
                  <a:lnTo>
                    <a:pt x="985" y="287"/>
                  </a:lnTo>
                  <a:lnTo>
                    <a:pt x="1000" y="302"/>
                  </a:lnTo>
                  <a:lnTo>
                    <a:pt x="999" y="303"/>
                  </a:lnTo>
                  <a:lnTo>
                    <a:pt x="998" y="304"/>
                  </a:lnTo>
                  <a:lnTo>
                    <a:pt x="995" y="304"/>
                  </a:lnTo>
                  <a:lnTo>
                    <a:pt x="991" y="305"/>
                  </a:lnTo>
                  <a:lnTo>
                    <a:pt x="962" y="305"/>
                  </a:lnTo>
                  <a:lnTo>
                    <a:pt x="934" y="304"/>
                  </a:lnTo>
                  <a:lnTo>
                    <a:pt x="906" y="304"/>
                  </a:lnTo>
                  <a:lnTo>
                    <a:pt x="877" y="303"/>
                  </a:lnTo>
                  <a:lnTo>
                    <a:pt x="849" y="303"/>
                  </a:lnTo>
                  <a:lnTo>
                    <a:pt x="820" y="303"/>
                  </a:lnTo>
                  <a:lnTo>
                    <a:pt x="792" y="302"/>
                  </a:lnTo>
                  <a:lnTo>
                    <a:pt x="764" y="302"/>
                  </a:lnTo>
                  <a:lnTo>
                    <a:pt x="735" y="302"/>
                  </a:lnTo>
                  <a:lnTo>
                    <a:pt x="706" y="300"/>
                  </a:lnTo>
                  <a:lnTo>
                    <a:pt x="679" y="300"/>
                  </a:lnTo>
                  <a:lnTo>
                    <a:pt x="650" y="299"/>
                  </a:lnTo>
                  <a:lnTo>
                    <a:pt x="622" y="299"/>
                  </a:lnTo>
                  <a:lnTo>
                    <a:pt x="593" y="299"/>
                  </a:lnTo>
                  <a:lnTo>
                    <a:pt x="566" y="298"/>
                  </a:lnTo>
                  <a:lnTo>
                    <a:pt x="537" y="298"/>
                  </a:lnTo>
                  <a:lnTo>
                    <a:pt x="482" y="299"/>
                  </a:lnTo>
                  <a:lnTo>
                    <a:pt x="433" y="300"/>
                  </a:lnTo>
                  <a:lnTo>
                    <a:pt x="391" y="302"/>
                  </a:lnTo>
                  <a:lnTo>
                    <a:pt x="355" y="302"/>
                  </a:lnTo>
                  <a:lnTo>
                    <a:pt x="324" y="303"/>
                  </a:lnTo>
                  <a:lnTo>
                    <a:pt x="299" y="303"/>
                  </a:lnTo>
                  <a:lnTo>
                    <a:pt x="277" y="304"/>
                  </a:lnTo>
                  <a:lnTo>
                    <a:pt x="260" y="304"/>
                  </a:lnTo>
                  <a:lnTo>
                    <a:pt x="246" y="304"/>
                  </a:lnTo>
                  <a:lnTo>
                    <a:pt x="234" y="304"/>
                  </a:lnTo>
                  <a:lnTo>
                    <a:pt x="226" y="304"/>
                  </a:lnTo>
                  <a:lnTo>
                    <a:pt x="219" y="304"/>
                  </a:lnTo>
                  <a:lnTo>
                    <a:pt x="215" y="304"/>
                  </a:lnTo>
                  <a:lnTo>
                    <a:pt x="210" y="304"/>
                  </a:lnTo>
                  <a:lnTo>
                    <a:pt x="207" y="304"/>
                  </a:lnTo>
                  <a:lnTo>
                    <a:pt x="203" y="304"/>
                  </a:lnTo>
                  <a:lnTo>
                    <a:pt x="203" y="304"/>
                  </a:lnTo>
                  <a:lnTo>
                    <a:pt x="203" y="304"/>
                  </a:lnTo>
                  <a:close/>
                </a:path>
              </a:pathLst>
            </a:custGeom>
            <a:solidFill>
              <a:srgbClr val="D89605"/>
            </a:solidFill>
            <a:ln w="9525">
              <a:noFill/>
              <a:round/>
              <a:headEnd/>
              <a:tailEnd/>
            </a:ln>
          </p:spPr>
          <p:txBody>
            <a:bodyPr/>
            <a:lstStyle/>
            <a:p>
              <a:endParaRPr lang="en-US" dirty="0"/>
            </a:p>
          </p:txBody>
        </p:sp>
        <p:sp>
          <p:nvSpPr>
            <p:cNvPr id="60" name="Freeform 84"/>
            <p:cNvSpPr>
              <a:spLocks/>
            </p:cNvSpPr>
            <p:nvPr/>
          </p:nvSpPr>
          <p:spPr bwMode="auto">
            <a:xfrm>
              <a:off x="583" y="1723"/>
              <a:ext cx="205" cy="58"/>
            </a:xfrm>
            <a:custGeom>
              <a:avLst/>
              <a:gdLst/>
              <a:ahLst/>
              <a:cxnLst>
                <a:cxn ang="0">
                  <a:pos x="66" y="105"/>
                </a:cxn>
                <a:cxn ang="0">
                  <a:pos x="44" y="78"/>
                </a:cxn>
                <a:cxn ang="0">
                  <a:pos x="22" y="50"/>
                </a:cxn>
                <a:cxn ang="0">
                  <a:pos x="6" y="23"/>
                </a:cxn>
                <a:cxn ang="0">
                  <a:pos x="17" y="9"/>
                </a:cxn>
                <a:cxn ang="0">
                  <a:pos x="51" y="7"/>
                </a:cxn>
                <a:cxn ang="0">
                  <a:pos x="87" y="5"/>
                </a:cxn>
                <a:cxn ang="0">
                  <a:pos x="122" y="2"/>
                </a:cxn>
                <a:cxn ang="0">
                  <a:pos x="159" y="1"/>
                </a:cxn>
                <a:cxn ang="0">
                  <a:pos x="195" y="0"/>
                </a:cxn>
                <a:cxn ang="0">
                  <a:pos x="232" y="0"/>
                </a:cxn>
                <a:cxn ang="0">
                  <a:pos x="267" y="2"/>
                </a:cxn>
                <a:cxn ang="0">
                  <a:pos x="288" y="16"/>
                </a:cxn>
                <a:cxn ang="0">
                  <a:pos x="296" y="35"/>
                </a:cxn>
                <a:cxn ang="0">
                  <a:pos x="305" y="51"/>
                </a:cxn>
                <a:cxn ang="0">
                  <a:pos x="321" y="67"/>
                </a:cxn>
                <a:cxn ang="0">
                  <a:pos x="333" y="74"/>
                </a:cxn>
                <a:cxn ang="0">
                  <a:pos x="334" y="70"/>
                </a:cxn>
                <a:cxn ang="0">
                  <a:pos x="339" y="68"/>
                </a:cxn>
                <a:cxn ang="0">
                  <a:pos x="348" y="73"/>
                </a:cxn>
                <a:cxn ang="0">
                  <a:pos x="357" y="78"/>
                </a:cxn>
                <a:cxn ang="0">
                  <a:pos x="366" y="84"/>
                </a:cxn>
                <a:cxn ang="0">
                  <a:pos x="371" y="87"/>
                </a:cxn>
                <a:cxn ang="0">
                  <a:pos x="371" y="83"/>
                </a:cxn>
                <a:cxn ang="0">
                  <a:pos x="366" y="77"/>
                </a:cxn>
                <a:cxn ang="0">
                  <a:pos x="364" y="73"/>
                </a:cxn>
                <a:cxn ang="0">
                  <a:pos x="371" y="72"/>
                </a:cxn>
                <a:cxn ang="0">
                  <a:pos x="383" y="76"/>
                </a:cxn>
                <a:cxn ang="0">
                  <a:pos x="393" y="85"/>
                </a:cxn>
                <a:cxn ang="0">
                  <a:pos x="403" y="98"/>
                </a:cxn>
                <a:cxn ang="0">
                  <a:pos x="404" y="107"/>
                </a:cxn>
                <a:cxn ang="0">
                  <a:pos x="377" y="112"/>
                </a:cxn>
                <a:cxn ang="0">
                  <a:pos x="334" y="114"/>
                </a:cxn>
                <a:cxn ang="0">
                  <a:pos x="281" y="116"/>
                </a:cxn>
                <a:cxn ang="0">
                  <a:pos x="225" y="118"/>
                </a:cxn>
                <a:cxn ang="0">
                  <a:pos x="169" y="118"/>
                </a:cxn>
                <a:cxn ang="0">
                  <a:pos x="121" y="118"/>
                </a:cxn>
                <a:cxn ang="0">
                  <a:pos x="87" y="118"/>
                </a:cxn>
                <a:cxn ang="0">
                  <a:pos x="76" y="118"/>
                </a:cxn>
              </a:cxnLst>
              <a:rect l="0" t="0" r="r" b="b"/>
              <a:pathLst>
                <a:path w="410" h="118">
                  <a:moveTo>
                    <a:pt x="76" y="118"/>
                  </a:moveTo>
                  <a:lnTo>
                    <a:pt x="66" y="105"/>
                  </a:lnTo>
                  <a:lnTo>
                    <a:pt x="55" y="92"/>
                  </a:lnTo>
                  <a:lnTo>
                    <a:pt x="44" y="78"/>
                  </a:lnTo>
                  <a:lnTo>
                    <a:pt x="32" y="63"/>
                  </a:lnTo>
                  <a:lnTo>
                    <a:pt x="22" y="50"/>
                  </a:lnTo>
                  <a:lnTo>
                    <a:pt x="13" y="36"/>
                  </a:lnTo>
                  <a:lnTo>
                    <a:pt x="6" y="23"/>
                  </a:lnTo>
                  <a:lnTo>
                    <a:pt x="0" y="10"/>
                  </a:lnTo>
                  <a:lnTo>
                    <a:pt x="17" y="9"/>
                  </a:lnTo>
                  <a:lnTo>
                    <a:pt x="34" y="8"/>
                  </a:lnTo>
                  <a:lnTo>
                    <a:pt x="51" y="7"/>
                  </a:lnTo>
                  <a:lnTo>
                    <a:pt x="69" y="6"/>
                  </a:lnTo>
                  <a:lnTo>
                    <a:pt x="87" y="5"/>
                  </a:lnTo>
                  <a:lnTo>
                    <a:pt x="105" y="4"/>
                  </a:lnTo>
                  <a:lnTo>
                    <a:pt x="122" y="2"/>
                  </a:lnTo>
                  <a:lnTo>
                    <a:pt x="141" y="1"/>
                  </a:lnTo>
                  <a:lnTo>
                    <a:pt x="159" y="1"/>
                  </a:lnTo>
                  <a:lnTo>
                    <a:pt x="178" y="0"/>
                  </a:lnTo>
                  <a:lnTo>
                    <a:pt x="195" y="0"/>
                  </a:lnTo>
                  <a:lnTo>
                    <a:pt x="213" y="0"/>
                  </a:lnTo>
                  <a:lnTo>
                    <a:pt x="232" y="0"/>
                  </a:lnTo>
                  <a:lnTo>
                    <a:pt x="249" y="1"/>
                  </a:lnTo>
                  <a:lnTo>
                    <a:pt x="267" y="2"/>
                  </a:lnTo>
                  <a:lnTo>
                    <a:pt x="285" y="5"/>
                  </a:lnTo>
                  <a:lnTo>
                    <a:pt x="288" y="16"/>
                  </a:lnTo>
                  <a:lnTo>
                    <a:pt x="293" y="25"/>
                  </a:lnTo>
                  <a:lnTo>
                    <a:pt x="296" y="35"/>
                  </a:lnTo>
                  <a:lnTo>
                    <a:pt x="301" y="43"/>
                  </a:lnTo>
                  <a:lnTo>
                    <a:pt x="305" y="51"/>
                  </a:lnTo>
                  <a:lnTo>
                    <a:pt x="312" y="59"/>
                  </a:lnTo>
                  <a:lnTo>
                    <a:pt x="321" y="67"/>
                  </a:lnTo>
                  <a:lnTo>
                    <a:pt x="333" y="76"/>
                  </a:lnTo>
                  <a:lnTo>
                    <a:pt x="333" y="74"/>
                  </a:lnTo>
                  <a:lnTo>
                    <a:pt x="334" y="72"/>
                  </a:lnTo>
                  <a:lnTo>
                    <a:pt x="334" y="70"/>
                  </a:lnTo>
                  <a:lnTo>
                    <a:pt x="335" y="68"/>
                  </a:lnTo>
                  <a:lnTo>
                    <a:pt x="339" y="68"/>
                  </a:lnTo>
                  <a:lnTo>
                    <a:pt x="343" y="70"/>
                  </a:lnTo>
                  <a:lnTo>
                    <a:pt x="348" y="73"/>
                  </a:lnTo>
                  <a:lnTo>
                    <a:pt x="353" y="75"/>
                  </a:lnTo>
                  <a:lnTo>
                    <a:pt x="357" y="78"/>
                  </a:lnTo>
                  <a:lnTo>
                    <a:pt x="362" y="81"/>
                  </a:lnTo>
                  <a:lnTo>
                    <a:pt x="366" y="84"/>
                  </a:lnTo>
                  <a:lnTo>
                    <a:pt x="371" y="88"/>
                  </a:lnTo>
                  <a:lnTo>
                    <a:pt x="371" y="87"/>
                  </a:lnTo>
                  <a:lnTo>
                    <a:pt x="371" y="84"/>
                  </a:lnTo>
                  <a:lnTo>
                    <a:pt x="371" y="83"/>
                  </a:lnTo>
                  <a:lnTo>
                    <a:pt x="371" y="82"/>
                  </a:lnTo>
                  <a:lnTo>
                    <a:pt x="366" y="77"/>
                  </a:lnTo>
                  <a:lnTo>
                    <a:pt x="365" y="74"/>
                  </a:lnTo>
                  <a:lnTo>
                    <a:pt x="364" y="73"/>
                  </a:lnTo>
                  <a:lnTo>
                    <a:pt x="364" y="70"/>
                  </a:lnTo>
                  <a:lnTo>
                    <a:pt x="371" y="72"/>
                  </a:lnTo>
                  <a:lnTo>
                    <a:pt x="377" y="74"/>
                  </a:lnTo>
                  <a:lnTo>
                    <a:pt x="383" y="76"/>
                  </a:lnTo>
                  <a:lnTo>
                    <a:pt x="387" y="81"/>
                  </a:lnTo>
                  <a:lnTo>
                    <a:pt x="393" y="85"/>
                  </a:lnTo>
                  <a:lnTo>
                    <a:pt x="397" y="91"/>
                  </a:lnTo>
                  <a:lnTo>
                    <a:pt x="403" y="98"/>
                  </a:lnTo>
                  <a:lnTo>
                    <a:pt x="410" y="105"/>
                  </a:lnTo>
                  <a:lnTo>
                    <a:pt x="404" y="107"/>
                  </a:lnTo>
                  <a:lnTo>
                    <a:pt x="393" y="110"/>
                  </a:lnTo>
                  <a:lnTo>
                    <a:pt x="377" y="112"/>
                  </a:lnTo>
                  <a:lnTo>
                    <a:pt x="357" y="113"/>
                  </a:lnTo>
                  <a:lnTo>
                    <a:pt x="334" y="114"/>
                  </a:lnTo>
                  <a:lnTo>
                    <a:pt x="309" y="115"/>
                  </a:lnTo>
                  <a:lnTo>
                    <a:pt x="281" y="116"/>
                  </a:lnTo>
                  <a:lnTo>
                    <a:pt x="254" y="116"/>
                  </a:lnTo>
                  <a:lnTo>
                    <a:pt x="225" y="118"/>
                  </a:lnTo>
                  <a:lnTo>
                    <a:pt x="196" y="118"/>
                  </a:lnTo>
                  <a:lnTo>
                    <a:pt x="169" y="118"/>
                  </a:lnTo>
                  <a:lnTo>
                    <a:pt x="144" y="118"/>
                  </a:lnTo>
                  <a:lnTo>
                    <a:pt x="121" y="118"/>
                  </a:lnTo>
                  <a:lnTo>
                    <a:pt x="103" y="118"/>
                  </a:lnTo>
                  <a:lnTo>
                    <a:pt x="87" y="118"/>
                  </a:lnTo>
                  <a:lnTo>
                    <a:pt x="76" y="118"/>
                  </a:lnTo>
                  <a:lnTo>
                    <a:pt x="76" y="118"/>
                  </a:lnTo>
                  <a:lnTo>
                    <a:pt x="76" y="118"/>
                  </a:lnTo>
                  <a:close/>
                </a:path>
              </a:pathLst>
            </a:custGeom>
            <a:solidFill>
              <a:srgbClr val="EDEADB"/>
            </a:solidFill>
            <a:ln w="9525">
              <a:noFill/>
              <a:round/>
              <a:headEnd/>
              <a:tailEnd/>
            </a:ln>
          </p:spPr>
          <p:txBody>
            <a:bodyPr/>
            <a:lstStyle/>
            <a:p>
              <a:endParaRPr lang="en-US" dirty="0"/>
            </a:p>
          </p:txBody>
        </p:sp>
        <p:sp>
          <p:nvSpPr>
            <p:cNvPr id="61" name="Freeform 85"/>
            <p:cNvSpPr>
              <a:spLocks/>
            </p:cNvSpPr>
            <p:nvPr/>
          </p:nvSpPr>
          <p:spPr bwMode="auto">
            <a:xfrm>
              <a:off x="1048" y="1759"/>
              <a:ext cx="6" cy="15"/>
            </a:xfrm>
            <a:custGeom>
              <a:avLst/>
              <a:gdLst/>
              <a:ahLst/>
              <a:cxnLst>
                <a:cxn ang="0">
                  <a:pos x="9" y="31"/>
                </a:cxn>
                <a:cxn ang="0">
                  <a:pos x="3" y="16"/>
                </a:cxn>
                <a:cxn ang="0">
                  <a:pos x="0" y="8"/>
                </a:cxn>
                <a:cxn ang="0">
                  <a:pos x="0" y="4"/>
                </a:cxn>
                <a:cxn ang="0">
                  <a:pos x="0" y="1"/>
                </a:cxn>
                <a:cxn ang="0">
                  <a:pos x="1" y="1"/>
                </a:cxn>
                <a:cxn ang="0">
                  <a:pos x="2" y="0"/>
                </a:cxn>
                <a:cxn ang="0">
                  <a:pos x="3" y="0"/>
                </a:cxn>
                <a:cxn ang="0">
                  <a:pos x="4" y="0"/>
                </a:cxn>
                <a:cxn ang="0">
                  <a:pos x="8" y="14"/>
                </a:cxn>
                <a:cxn ang="0">
                  <a:pos x="10" y="20"/>
                </a:cxn>
                <a:cxn ang="0">
                  <a:pos x="11" y="26"/>
                </a:cxn>
                <a:cxn ang="0">
                  <a:pos x="11" y="31"/>
                </a:cxn>
                <a:cxn ang="0">
                  <a:pos x="10" y="31"/>
                </a:cxn>
                <a:cxn ang="0">
                  <a:pos x="10" y="31"/>
                </a:cxn>
                <a:cxn ang="0">
                  <a:pos x="9" y="31"/>
                </a:cxn>
                <a:cxn ang="0">
                  <a:pos x="9" y="31"/>
                </a:cxn>
                <a:cxn ang="0">
                  <a:pos x="9" y="31"/>
                </a:cxn>
                <a:cxn ang="0">
                  <a:pos x="9" y="31"/>
                </a:cxn>
              </a:cxnLst>
              <a:rect l="0" t="0" r="r" b="b"/>
              <a:pathLst>
                <a:path w="11" h="31">
                  <a:moveTo>
                    <a:pt x="9" y="31"/>
                  </a:moveTo>
                  <a:lnTo>
                    <a:pt x="3" y="16"/>
                  </a:lnTo>
                  <a:lnTo>
                    <a:pt x="0" y="8"/>
                  </a:lnTo>
                  <a:lnTo>
                    <a:pt x="0" y="4"/>
                  </a:lnTo>
                  <a:lnTo>
                    <a:pt x="0" y="1"/>
                  </a:lnTo>
                  <a:lnTo>
                    <a:pt x="1" y="1"/>
                  </a:lnTo>
                  <a:lnTo>
                    <a:pt x="2" y="0"/>
                  </a:lnTo>
                  <a:lnTo>
                    <a:pt x="3" y="0"/>
                  </a:lnTo>
                  <a:lnTo>
                    <a:pt x="4" y="0"/>
                  </a:lnTo>
                  <a:lnTo>
                    <a:pt x="8" y="14"/>
                  </a:lnTo>
                  <a:lnTo>
                    <a:pt x="10" y="20"/>
                  </a:lnTo>
                  <a:lnTo>
                    <a:pt x="11" y="26"/>
                  </a:lnTo>
                  <a:lnTo>
                    <a:pt x="11" y="31"/>
                  </a:lnTo>
                  <a:lnTo>
                    <a:pt x="10" y="31"/>
                  </a:lnTo>
                  <a:lnTo>
                    <a:pt x="10" y="31"/>
                  </a:lnTo>
                  <a:lnTo>
                    <a:pt x="9" y="31"/>
                  </a:lnTo>
                  <a:lnTo>
                    <a:pt x="9" y="31"/>
                  </a:lnTo>
                  <a:lnTo>
                    <a:pt x="9" y="31"/>
                  </a:lnTo>
                  <a:lnTo>
                    <a:pt x="9" y="31"/>
                  </a:lnTo>
                  <a:close/>
                </a:path>
              </a:pathLst>
            </a:custGeom>
            <a:solidFill>
              <a:srgbClr val="669966"/>
            </a:solidFill>
            <a:ln w="9525">
              <a:noFill/>
              <a:round/>
              <a:headEnd/>
              <a:tailEnd/>
            </a:ln>
          </p:spPr>
          <p:txBody>
            <a:bodyPr/>
            <a:lstStyle/>
            <a:p>
              <a:endParaRPr lang="en-US" dirty="0"/>
            </a:p>
          </p:txBody>
        </p:sp>
        <p:sp>
          <p:nvSpPr>
            <p:cNvPr id="62" name="Freeform 86"/>
            <p:cNvSpPr>
              <a:spLocks/>
            </p:cNvSpPr>
            <p:nvPr/>
          </p:nvSpPr>
          <p:spPr bwMode="auto">
            <a:xfrm>
              <a:off x="732" y="1698"/>
              <a:ext cx="46" cy="52"/>
            </a:xfrm>
            <a:custGeom>
              <a:avLst/>
              <a:gdLst/>
              <a:ahLst/>
              <a:cxnLst>
                <a:cxn ang="0">
                  <a:pos x="43" y="102"/>
                </a:cxn>
                <a:cxn ang="0">
                  <a:pos x="18" y="92"/>
                </a:cxn>
                <a:cxn ang="0">
                  <a:pos x="5" y="73"/>
                </a:cxn>
                <a:cxn ang="0">
                  <a:pos x="0" y="46"/>
                </a:cxn>
                <a:cxn ang="0">
                  <a:pos x="7" y="24"/>
                </a:cxn>
                <a:cxn ang="0">
                  <a:pos x="23" y="15"/>
                </a:cxn>
                <a:cxn ang="0">
                  <a:pos x="41" y="6"/>
                </a:cxn>
                <a:cxn ang="0">
                  <a:pos x="59" y="1"/>
                </a:cxn>
                <a:cxn ang="0">
                  <a:pos x="71" y="3"/>
                </a:cxn>
                <a:cxn ang="0">
                  <a:pos x="75" y="12"/>
                </a:cxn>
                <a:cxn ang="0">
                  <a:pos x="67" y="24"/>
                </a:cxn>
                <a:cxn ang="0">
                  <a:pos x="59" y="26"/>
                </a:cxn>
                <a:cxn ang="0">
                  <a:pos x="66" y="32"/>
                </a:cxn>
                <a:cxn ang="0">
                  <a:pos x="85" y="35"/>
                </a:cxn>
                <a:cxn ang="0">
                  <a:pos x="78" y="45"/>
                </a:cxn>
                <a:cxn ang="0">
                  <a:pos x="60" y="45"/>
                </a:cxn>
                <a:cxn ang="0">
                  <a:pos x="43" y="45"/>
                </a:cxn>
                <a:cxn ang="0">
                  <a:pos x="26" y="45"/>
                </a:cxn>
                <a:cxn ang="0">
                  <a:pos x="25" y="48"/>
                </a:cxn>
                <a:cxn ang="0">
                  <a:pos x="42" y="53"/>
                </a:cxn>
                <a:cxn ang="0">
                  <a:pos x="61" y="56"/>
                </a:cxn>
                <a:cxn ang="0">
                  <a:pos x="82" y="58"/>
                </a:cxn>
                <a:cxn ang="0">
                  <a:pos x="91" y="62"/>
                </a:cxn>
                <a:cxn ang="0">
                  <a:pos x="93" y="69"/>
                </a:cxn>
                <a:cxn ang="0">
                  <a:pos x="88" y="74"/>
                </a:cxn>
                <a:cxn ang="0">
                  <a:pos x="72" y="76"/>
                </a:cxn>
                <a:cxn ang="0">
                  <a:pos x="50" y="73"/>
                </a:cxn>
                <a:cxn ang="0">
                  <a:pos x="30" y="72"/>
                </a:cxn>
                <a:cxn ang="0">
                  <a:pos x="29" y="77"/>
                </a:cxn>
                <a:cxn ang="0">
                  <a:pos x="44" y="83"/>
                </a:cxn>
                <a:cxn ang="0">
                  <a:pos x="63" y="85"/>
                </a:cxn>
                <a:cxn ang="0">
                  <a:pos x="82" y="86"/>
                </a:cxn>
                <a:cxn ang="0">
                  <a:pos x="89" y="99"/>
                </a:cxn>
                <a:cxn ang="0">
                  <a:pos x="74" y="104"/>
                </a:cxn>
                <a:cxn ang="0">
                  <a:pos x="61" y="104"/>
                </a:cxn>
              </a:cxnLst>
              <a:rect l="0" t="0" r="r" b="b"/>
              <a:pathLst>
                <a:path w="93" h="104">
                  <a:moveTo>
                    <a:pt x="61" y="104"/>
                  </a:moveTo>
                  <a:lnTo>
                    <a:pt x="43" y="102"/>
                  </a:lnTo>
                  <a:lnTo>
                    <a:pt x="28" y="98"/>
                  </a:lnTo>
                  <a:lnTo>
                    <a:pt x="18" y="92"/>
                  </a:lnTo>
                  <a:lnTo>
                    <a:pt x="11" y="84"/>
                  </a:lnTo>
                  <a:lnTo>
                    <a:pt x="5" y="73"/>
                  </a:lnTo>
                  <a:lnTo>
                    <a:pt x="3" y="61"/>
                  </a:lnTo>
                  <a:lnTo>
                    <a:pt x="0" y="46"/>
                  </a:lnTo>
                  <a:lnTo>
                    <a:pt x="0" y="28"/>
                  </a:lnTo>
                  <a:lnTo>
                    <a:pt x="7" y="24"/>
                  </a:lnTo>
                  <a:lnTo>
                    <a:pt x="15" y="18"/>
                  </a:lnTo>
                  <a:lnTo>
                    <a:pt x="23" y="15"/>
                  </a:lnTo>
                  <a:lnTo>
                    <a:pt x="32" y="10"/>
                  </a:lnTo>
                  <a:lnTo>
                    <a:pt x="41" y="6"/>
                  </a:lnTo>
                  <a:lnTo>
                    <a:pt x="50" y="3"/>
                  </a:lnTo>
                  <a:lnTo>
                    <a:pt x="59" y="1"/>
                  </a:lnTo>
                  <a:lnTo>
                    <a:pt x="68" y="0"/>
                  </a:lnTo>
                  <a:lnTo>
                    <a:pt x="71" y="3"/>
                  </a:lnTo>
                  <a:lnTo>
                    <a:pt x="73" y="5"/>
                  </a:lnTo>
                  <a:lnTo>
                    <a:pt x="75" y="12"/>
                  </a:lnTo>
                  <a:lnTo>
                    <a:pt x="78" y="23"/>
                  </a:lnTo>
                  <a:lnTo>
                    <a:pt x="67" y="24"/>
                  </a:lnTo>
                  <a:lnTo>
                    <a:pt x="63" y="25"/>
                  </a:lnTo>
                  <a:lnTo>
                    <a:pt x="59" y="26"/>
                  </a:lnTo>
                  <a:lnTo>
                    <a:pt x="58" y="27"/>
                  </a:lnTo>
                  <a:lnTo>
                    <a:pt x="66" y="32"/>
                  </a:lnTo>
                  <a:lnTo>
                    <a:pt x="76" y="33"/>
                  </a:lnTo>
                  <a:lnTo>
                    <a:pt x="85" y="35"/>
                  </a:lnTo>
                  <a:lnTo>
                    <a:pt x="86" y="45"/>
                  </a:lnTo>
                  <a:lnTo>
                    <a:pt x="78" y="45"/>
                  </a:lnTo>
                  <a:lnTo>
                    <a:pt x="70" y="45"/>
                  </a:lnTo>
                  <a:lnTo>
                    <a:pt x="60" y="45"/>
                  </a:lnTo>
                  <a:lnTo>
                    <a:pt x="52" y="45"/>
                  </a:lnTo>
                  <a:lnTo>
                    <a:pt x="43" y="45"/>
                  </a:lnTo>
                  <a:lnTo>
                    <a:pt x="35" y="45"/>
                  </a:lnTo>
                  <a:lnTo>
                    <a:pt x="26" y="45"/>
                  </a:lnTo>
                  <a:lnTo>
                    <a:pt x="18" y="45"/>
                  </a:lnTo>
                  <a:lnTo>
                    <a:pt x="25" y="48"/>
                  </a:lnTo>
                  <a:lnTo>
                    <a:pt x="33" y="50"/>
                  </a:lnTo>
                  <a:lnTo>
                    <a:pt x="42" y="53"/>
                  </a:lnTo>
                  <a:lnTo>
                    <a:pt x="51" y="55"/>
                  </a:lnTo>
                  <a:lnTo>
                    <a:pt x="61" y="56"/>
                  </a:lnTo>
                  <a:lnTo>
                    <a:pt x="72" y="57"/>
                  </a:lnTo>
                  <a:lnTo>
                    <a:pt x="82" y="58"/>
                  </a:lnTo>
                  <a:lnTo>
                    <a:pt x="91" y="59"/>
                  </a:lnTo>
                  <a:lnTo>
                    <a:pt x="91" y="62"/>
                  </a:lnTo>
                  <a:lnTo>
                    <a:pt x="93" y="65"/>
                  </a:lnTo>
                  <a:lnTo>
                    <a:pt x="93" y="69"/>
                  </a:lnTo>
                  <a:lnTo>
                    <a:pt x="93" y="72"/>
                  </a:lnTo>
                  <a:lnTo>
                    <a:pt x="88" y="74"/>
                  </a:lnTo>
                  <a:lnTo>
                    <a:pt x="81" y="76"/>
                  </a:lnTo>
                  <a:lnTo>
                    <a:pt x="72" y="76"/>
                  </a:lnTo>
                  <a:lnTo>
                    <a:pt x="60" y="74"/>
                  </a:lnTo>
                  <a:lnTo>
                    <a:pt x="50" y="73"/>
                  </a:lnTo>
                  <a:lnTo>
                    <a:pt x="40" y="73"/>
                  </a:lnTo>
                  <a:lnTo>
                    <a:pt x="30" y="72"/>
                  </a:lnTo>
                  <a:lnTo>
                    <a:pt x="23" y="72"/>
                  </a:lnTo>
                  <a:lnTo>
                    <a:pt x="29" y="77"/>
                  </a:lnTo>
                  <a:lnTo>
                    <a:pt x="36" y="80"/>
                  </a:lnTo>
                  <a:lnTo>
                    <a:pt x="44" y="83"/>
                  </a:lnTo>
                  <a:lnTo>
                    <a:pt x="53" y="84"/>
                  </a:lnTo>
                  <a:lnTo>
                    <a:pt x="63" y="85"/>
                  </a:lnTo>
                  <a:lnTo>
                    <a:pt x="73" y="85"/>
                  </a:lnTo>
                  <a:lnTo>
                    <a:pt x="82" y="86"/>
                  </a:lnTo>
                  <a:lnTo>
                    <a:pt x="91" y="86"/>
                  </a:lnTo>
                  <a:lnTo>
                    <a:pt x="89" y="99"/>
                  </a:lnTo>
                  <a:lnTo>
                    <a:pt x="83" y="103"/>
                  </a:lnTo>
                  <a:lnTo>
                    <a:pt x="74" y="104"/>
                  </a:lnTo>
                  <a:lnTo>
                    <a:pt x="61" y="104"/>
                  </a:lnTo>
                  <a:lnTo>
                    <a:pt x="61" y="104"/>
                  </a:lnTo>
                  <a:lnTo>
                    <a:pt x="61" y="104"/>
                  </a:lnTo>
                  <a:close/>
                </a:path>
              </a:pathLst>
            </a:custGeom>
            <a:solidFill>
              <a:srgbClr val="000000"/>
            </a:solidFill>
            <a:ln w="9525">
              <a:noFill/>
              <a:round/>
              <a:headEnd/>
              <a:tailEnd/>
            </a:ln>
          </p:spPr>
          <p:txBody>
            <a:bodyPr/>
            <a:lstStyle/>
            <a:p>
              <a:endParaRPr lang="en-US" dirty="0"/>
            </a:p>
          </p:txBody>
        </p:sp>
        <p:sp>
          <p:nvSpPr>
            <p:cNvPr id="63" name="Freeform 87"/>
            <p:cNvSpPr>
              <a:spLocks/>
            </p:cNvSpPr>
            <p:nvPr/>
          </p:nvSpPr>
          <p:spPr bwMode="auto">
            <a:xfrm>
              <a:off x="774" y="1693"/>
              <a:ext cx="18" cy="53"/>
            </a:xfrm>
            <a:custGeom>
              <a:avLst/>
              <a:gdLst/>
              <a:ahLst/>
              <a:cxnLst>
                <a:cxn ang="0">
                  <a:pos x="27" y="105"/>
                </a:cxn>
                <a:cxn ang="0">
                  <a:pos x="21" y="76"/>
                </a:cxn>
                <a:cxn ang="0">
                  <a:pos x="13" y="49"/>
                </a:cxn>
                <a:cxn ang="0">
                  <a:pos x="4" y="25"/>
                </a:cxn>
                <a:cxn ang="0">
                  <a:pos x="0" y="0"/>
                </a:cxn>
                <a:cxn ang="0">
                  <a:pos x="6" y="3"/>
                </a:cxn>
                <a:cxn ang="0">
                  <a:pos x="10" y="4"/>
                </a:cxn>
                <a:cxn ang="0">
                  <a:pos x="12" y="5"/>
                </a:cxn>
                <a:cxn ang="0">
                  <a:pos x="13" y="6"/>
                </a:cxn>
                <a:cxn ang="0">
                  <a:pos x="20" y="28"/>
                </a:cxn>
                <a:cxn ang="0">
                  <a:pos x="28" y="52"/>
                </a:cxn>
                <a:cxn ang="0">
                  <a:pos x="35" y="78"/>
                </a:cxn>
                <a:cxn ang="0">
                  <a:pos x="35" y="102"/>
                </a:cxn>
                <a:cxn ang="0">
                  <a:pos x="32" y="104"/>
                </a:cxn>
                <a:cxn ang="0">
                  <a:pos x="29" y="105"/>
                </a:cxn>
                <a:cxn ang="0">
                  <a:pos x="28" y="106"/>
                </a:cxn>
                <a:cxn ang="0">
                  <a:pos x="27" y="105"/>
                </a:cxn>
                <a:cxn ang="0">
                  <a:pos x="27" y="105"/>
                </a:cxn>
                <a:cxn ang="0">
                  <a:pos x="27" y="105"/>
                </a:cxn>
              </a:cxnLst>
              <a:rect l="0" t="0" r="r" b="b"/>
              <a:pathLst>
                <a:path w="35" h="106">
                  <a:moveTo>
                    <a:pt x="27" y="105"/>
                  </a:moveTo>
                  <a:lnTo>
                    <a:pt x="21" y="76"/>
                  </a:lnTo>
                  <a:lnTo>
                    <a:pt x="13" y="49"/>
                  </a:lnTo>
                  <a:lnTo>
                    <a:pt x="4" y="25"/>
                  </a:lnTo>
                  <a:lnTo>
                    <a:pt x="0" y="0"/>
                  </a:lnTo>
                  <a:lnTo>
                    <a:pt x="6" y="3"/>
                  </a:lnTo>
                  <a:lnTo>
                    <a:pt x="10" y="4"/>
                  </a:lnTo>
                  <a:lnTo>
                    <a:pt x="12" y="5"/>
                  </a:lnTo>
                  <a:lnTo>
                    <a:pt x="13" y="6"/>
                  </a:lnTo>
                  <a:lnTo>
                    <a:pt x="20" y="28"/>
                  </a:lnTo>
                  <a:lnTo>
                    <a:pt x="28" y="52"/>
                  </a:lnTo>
                  <a:lnTo>
                    <a:pt x="35" y="78"/>
                  </a:lnTo>
                  <a:lnTo>
                    <a:pt x="35" y="102"/>
                  </a:lnTo>
                  <a:lnTo>
                    <a:pt x="32" y="104"/>
                  </a:lnTo>
                  <a:lnTo>
                    <a:pt x="29" y="105"/>
                  </a:lnTo>
                  <a:lnTo>
                    <a:pt x="28" y="106"/>
                  </a:lnTo>
                  <a:lnTo>
                    <a:pt x="27" y="105"/>
                  </a:lnTo>
                  <a:lnTo>
                    <a:pt x="27" y="105"/>
                  </a:lnTo>
                  <a:lnTo>
                    <a:pt x="27" y="105"/>
                  </a:lnTo>
                  <a:close/>
                </a:path>
              </a:pathLst>
            </a:custGeom>
            <a:solidFill>
              <a:srgbClr val="000000"/>
            </a:solidFill>
            <a:ln w="9525">
              <a:noFill/>
              <a:round/>
              <a:headEnd/>
              <a:tailEnd/>
            </a:ln>
          </p:spPr>
          <p:txBody>
            <a:bodyPr/>
            <a:lstStyle/>
            <a:p>
              <a:endParaRPr lang="en-US" dirty="0"/>
            </a:p>
          </p:txBody>
        </p:sp>
        <p:sp>
          <p:nvSpPr>
            <p:cNvPr id="64" name="Freeform 88"/>
            <p:cNvSpPr>
              <a:spLocks/>
            </p:cNvSpPr>
            <p:nvPr/>
          </p:nvSpPr>
          <p:spPr bwMode="auto">
            <a:xfrm>
              <a:off x="822" y="1708"/>
              <a:ext cx="21" cy="38"/>
            </a:xfrm>
            <a:custGeom>
              <a:avLst/>
              <a:gdLst/>
              <a:ahLst/>
              <a:cxnLst>
                <a:cxn ang="0">
                  <a:pos x="35" y="76"/>
                </a:cxn>
                <a:cxn ang="0">
                  <a:pos x="24" y="69"/>
                </a:cxn>
                <a:cxn ang="0">
                  <a:pos x="16" y="62"/>
                </a:cxn>
                <a:cxn ang="0">
                  <a:pos x="10" y="55"/>
                </a:cxn>
                <a:cxn ang="0">
                  <a:pos x="7" y="47"/>
                </a:cxn>
                <a:cxn ang="0">
                  <a:pos x="5" y="38"/>
                </a:cxn>
                <a:cxn ang="0">
                  <a:pos x="2" y="30"/>
                </a:cxn>
                <a:cxn ang="0">
                  <a:pos x="1" y="22"/>
                </a:cxn>
                <a:cxn ang="0">
                  <a:pos x="0" y="13"/>
                </a:cxn>
                <a:cxn ang="0">
                  <a:pos x="7" y="8"/>
                </a:cxn>
                <a:cxn ang="0">
                  <a:pos x="14" y="5"/>
                </a:cxn>
                <a:cxn ang="0">
                  <a:pos x="22" y="2"/>
                </a:cxn>
                <a:cxn ang="0">
                  <a:pos x="31" y="0"/>
                </a:cxn>
                <a:cxn ang="0">
                  <a:pos x="36" y="16"/>
                </a:cxn>
                <a:cxn ang="0">
                  <a:pos x="38" y="35"/>
                </a:cxn>
                <a:cxn ang="0">
                  <a:pos x="40" y="53"/>
                </a:cxn>
                <a:cxn ang="0">
                  <a:pos x="42" y="73"/>
                </a:cxn>
                <a:cxn ang="0">
                  <a:pos x="38" y="75"/>
                </a:cxn>
                <a:cxn ang="0">
                  <a:pos x="37" y="76"/>
                </a:cxn>
                <a:cxn ang="0">
                  <a:pos x="36" y="77"/>
                </a:cxn>
                <a:cxn ang="0">
                  <a:pos x="35" y="76"/>
                </a:cxn>
                <a:cxn ang="0">
                  <a:pos x="35" y="76"/>
                </a:cxn>
                <a:cxn ang="0">
                  <a:pos x="35" y="76"/>
                </a:cxn>
              </a:cxnLst>
              <a:rect l="0" t="0" r="r" b="b"/>
              <a:pathLst>
                <a:path w="42" h="77">
                  <a:moveTo>
                    <a:pt x="35" y="76"/>
                  </a:moveTo>
                  <a:lnTo>
                    <a:pt x="24" y="69"/>
                  </a:lnTo>
                  <a:lnTo>
                    <a:pt x="16" y="62"/>
                  </a:lnTo>
                  <a:lnTo>
                    <a:pt x="10" y="55"/>
                  </a:lnTo>
                  <a:lnTo>
                    <a:pt x="7" y="47"/>
                  </a:lnTo>
                  <a:lnTo>
                    <a:pt x="5" y="38"/>
                  </a:lnTo>
                  <a:lnTo>
                    <a:pt x="2" y="30"/>
                  </a:lnTo>
                  <a:lnTo>
                    <a:pt x="1" y="22"/>
                  </a:lnTo>
                  <a:lnTo>
                    <a:pt x="0" y="13"/>
                  </a:lnTo>
                  <a:lnTo>
                    <a:pt x="7" y="8"/>
                  </a:lnTo>
                  <a:lnTo>
                    <a:pt x="14" y="5"/>
                  </a:lnTo>
                  <a:lnTo>
                    <a:pt x="22" y="2"/>
                  </a:lnTo>
                  <a:lnTo>
                    <a:pt x="31" y="0"/>
                  </a:lnTo>
                  <a:lnTo>
                    <a:pt x="36" y="16"/>
                  </a:lnTo>
                  <a:lnTo>
                    <a:pt x="38" y="35"/>
                  </a:lnTo>
                  <a:lnTo>
                    <a:pt x="40" y="53"/>
                  </a:lnTo>
                  <a:lnTo>
                    <a:pt x="42" y="73"/>
                  </a:lnTo>
                  <a:lnTo>
                    <a:pt x="38" y="75"/>
                  </a:lnTo>
                  <a:lnTo>
                    <a:pt x="37" y="76"/>
                  </a:lnTo>
                  <a:lnTo>
                    <a:pt x="36" y="77"/>
                  </a:lnTo>
                  <a:lnTo>
                    <a:pt x="35" y="76"/>
                  </a:lnTo>
                  <a:lnTo>
                    <a:pt x="35" y="76"/>
                  </a:lnTo>
                  <a:lnTo>
                    <a:pt x="35" y="76"/>
                  </a:lnTo>
                  <a:close/>
                </a:path>
              </a:pathLst>
            </a:custGeom>
            <a:solidFill>
              <a:srgbClr val="056628"/>
            </a:solidFill>
            <a:ln w="9525">
              <a:noFill/>
              <a:round/>
              <a:headEnd/>
              <a:tailEnd/>
            </a:ln>
          </p:spPr>
          <p:txBody>
            <a:bodyPr/>
            <a:lstStyle/>
            <a:p>
              <a:endParaRPr lang="en-US" dirty="0"/>
            </a:p>
          </p:txBody>
        </p:sp>
        <p:sp>
          <p:nvSpPr>
            <p:cNvPr id="65" name="Freeform 89"/>
            <p:cNvSpPr>
              <a:spLocks/>
            </p:cNvSpPr>
            <p:nvPr/>
          </p:nvSpPr>
          <p:spPr bwMode="auto">
            <a:xfrm>
              <a:off x="730" y="1553"/>
              <a:ext cx="85" cy="181"/>
            </a:xfrm>
            <a:custGeom>
              <a:avLst/>
              <a:gdLst/>
              <a:ahLst/>
              <a:cxnLst>
                <a:cxn ang="0">
                  <a:pos x="140" y="362"/>
                </a:cxn>
                <a:cxn ang="0">
                  <a:pos x="137" y="351"/>
                </a:cxn>
                <a:cxn ang="0">
                  <a:pos x="133" y="338"/>
                </a:cxn>
                <a:cxn ang="0">
                  <a:pos x="129" y="323"/>
                </a:cxn>
                <a:cxn ang="0">
                  <a:pos x="124" y="308"/>
                </a:cxn>
                <a:cxn ang="0">
                  <a:pos x="118" y="294"/>
                </a:cxn>
                <a:cxn ang="0">
                  <a:pos x="113" y="282"/>
                </a:cxn>
                <a:cxn ang="0">
                  <a:pos x="106" y="272"/>
                </a:cxn>
                <a:cxn ang="0">
                  <a:pos x="99" y="265"/>
                </a:cxn>
                <a:cxn ang="0">
                  <a:pos x="94" y="265"/>
                </a:cxn>
                <a:cxn ang="0">
                  <a:pos x="90" y="265"/>
                </a:cxn>
                <a:cxn ang="0">
                  <a:pos x="85" y="265"/>
                </a:cxn>
                <a:cxn ang="0">
                  <a:pos x="80" y="267"/>
                </a:cxn>
                <a:cxn ang="0">
                  <a:pos x="76" y="267"/>
                </a:cxn>
                <a:cxn ang="0">
                  <a:pos x="71" y="268"/>
                </a:cxn>
                <a:cxn ang="0">
                  <a:pos x="67" y="268"/>
                </a:cxn>
                <a:cxn ang="0">
                  <a:pos x="63" y="268"/>
                </a:cxn>
                <a:cxn ang="0">
                  <a:pos x="57" y="249"/>
                </a:cxn>
                <a:cxn ang="0">
                  <a:pos x="55" y="239"/>
                </a:cxn>
                <a:cxn ang="0">
                  <a:pos x="56" y="230"/>
                </a:cxn>
                <a:cxn ang="0">
                  <a:pos x="61" y="215"/>
                </a:cxn>
                <a:cxn ang="0">
                  <a:pos x="60" y="186"/>
                </a:cxn>
                <a:cxn ang="0">
                  <a:pos x="56" y="157"/>
                </a:cxn>
                <a:cxn ang="0">
                  <a:pos x="53" y="131"/>
                </a:cxn>
                <a:cxn ang="0">
                  <a:pos x="47" y="104"/>
                </a:cxn>
                <a:cxn ang="0">
                  <a:pos x="39" y="79"/>
                </a:cxn>
                <a:cxn ang="0">
                  <a:pos x="29" y="53"/>
                </a:cxn>
                <a:cxn ang="0">
                  <a:pos x="16" y="30"/>
                </a:cxn>
                <a:cxn ang="0">
                  <a:pos x="1" y="7"/>
                </a:cxn>
                <a:cxn ang="0">
                  <a:pos x="0" y="5"/>
                </a:cxn>
                <a:cxn ang="0">
                  <a:pos x="0" y="4"/>
                </a:cxn>
                <a:cxn ang="0">
                  <a:pos x="0" y="2"/>
                </a:cxn>
                <a:cxn ang="0">
                  <a:pos x="0" y="0"/>
                </a:cxn>
                <a:cxn ang="0">
                  <a:pos x="4" y="0"/>
                </a:cxn>
                <a:cxn ang="0">
                  <a:pos x="9" y="0"/>
                </a:cxn>
                <a:cxn ang="0">
                  <a:pos x="13" y="0"/>
                </a:cxn>
                <a:cxn ang="0">
                  <a:pos x="17" y="0"/>
                </a:cxn>
                <a:cxn ang="0">
                  <a:pos x="22" y="2"/>
                </a:cxn>
                <a:cxn ang="0">
                  <a:pos x="26" y="4"/>
                </a:cxn>
                <a:cxn ang="0">
                  <a:pos x="32" y="5"/>
                </a:cxn>
                <a:cxn ang="0">
                  <a:pos x="39" y="8"/>
                </a:cxn>
                <a:cxn ang="0">
                  <a:pos x="60" y="38"/>
                </a:cxn>
                <a:cxn ang="0">
                  <a:pos x="77" y="71"/>
                </a:cxn>
                <a:cxn ang="0">
                  <a:pos x="93" y="104"/>
                </a:cxn>
                <a:cxn ang="0">
                  <a:pos x="108" y="140"/>
                </a:cxn>
                <a:cxn ang="0">
                  <a:pos x="122" y="176"/>
                </a:cxn>
                <a:cxn ang="0">
                  <a:pos x="136" y="212"/>
                </a:cxn>
                <a:cxn ang="0">
                  <a:pos x="151" y="249"/>
                </a:cxn>
                <a:cxn ang="0">
                  <a:pos x="167" y="285"/>
                </a:cxn>
                <a:cxn ang="0">
                  <a:pos x="168" y="293"/>
                </a:cxn>
                <a:cxn ang="0">
                  <a:pos x="169" y="305"/>
                </a:cxn>
                <a:cxn ang="0">
                  <a:pos x="169" y="318"/>
                </a:cxn>
                <a:cxn ang="0">
                  <a:pos x="169" y="332"/>
                </a:cxn>
                <a:cxn ang="0">
                  <a:pos x="167" y="345"/>
                </a:cxn>
                <a:cxn ang="0">
                  <a:pos x="162" y="355"/>
                </a:cxn>
                <a:cxn ang="0">
                  <a:pos x="153" y="362"/>
                </a:cxn>
                <a:cxn ang="0">
                  <a:pos x="140" y="362"/>
                </a:cxn>
                <a:cxn ang="0">
                  <a:pos x="140" y="362"/>
                </a:cxn>
                <a:cxn ang="0">
                  <a:pos x="140" y="362"/>
                </a:cxn>
              </a:cxnLst>
              <a:rect l="0" t="0" r="r" b="b"/>
              <a:pathLst>
                <a:path w="169" h="362">
                  <a:moveTo>
                    <a:pt x="140" y="362"/>
                  </a:moveTo>
                  <a:lnTo>
                    <a:pt x="137" y="351"/>
                  </a:lnTo>
                  <a:lnTo>
                    <a:pt x="133" y="338"/>
                  </a:lnTo>
                  <a:lnTo>
                    <a:pt x="129" y="323"/>
                  </a:lnTo>
                  <a:lnTo>
                    <a:pt x="124" y="308"/>
                  </a:lnTo>
                  <a:lnTo>
                    <a:pt x="118" y="294"/>
                  </a:lnTo>
                  <a:lnTo>
                    <a:pt x="113" y="282"/>
                  </a:lnTo>
                  <a:lnTo>
                    <a:pt x="106" y="272"/>
                  </a:lnTo>
                  <a:lnTo>
                    <a:pt x="99" y="265"/>
                  </a:lnTo>
                  <a:lnTo>
                    <a:pt x="94" y="265"/>
                  </a:lnTo>
                  <a:lnTo>
                    <a:pt x="90" y="265"/>
                  </a:lnTo>
                  <a:lnTo>
                    <a:pt x="85" y="265"/>
                  </a:lnTo>
                  <a:lnTo>
                    <a:pt x="80" y="267"/>
                  </a:lnTo>
                  <a:lnTo>
                    <a:pt x="76" y="267"/>
                  </a:lnTo>
                  <a:lnTo>
                    <a:pt x="71" y="268"/>
                  </a:lnTo>
                  <a:lnTo>
                    <a:pt x="67" y="268"/>
                  </a:lnTo>
                  <a:lnTo>
                    <a:pt x="63" y="268"/>
                  </a:lnTo>
                  <a:lnTo>
                    <a:pt x="57" y="249"/>
                  </a:lnTo>
                  <a:lnTo>
                    <a:pt x="55" y="239"/>
                  </a:lnTo>
                  <a:lnTo>
                    <a:pt x="56" y="230"/>
                  </a:lnTo>
                  <a:lnTo>
                    <a:pt x="61" y="215"/>
                  </a:lnTo>
                  <a:lnTo>
                    <a:pt x="60" y="186"/>
                  </a:lnTo>
                  <a:lnTo>
                    <a:pt x="56" y="157"/>
                  </a:lnTo>
                  <a:lnTo>
                    <a:pt x="53" y="131"/>
                  </a:lnTo>
                  <a:lnTo>
                    <a:pt x="47" y="104"/>
                  </a:lnTo>
                  <a:lnTo>
                    <a:pt x="39" y="79"/>
                  </a:lnTo>
                  <a:lnTo>
                    <a:pt x="29" y="53"/>
                  </a:lnTo>
                  <a:lnTo>
                    <a:pt x="16" y="30"/>
                  </a:lnTo>
                  <a:lnTo>
                    <a:pt x="1" y="7"/>
                  </a:lnTo>
                  <a:lnTo>
                    <a:pt x="0" y="5"/>
                  </a:lnTo>
                  <a:lnTo>
                    <a:pt x="0" y="4"/>
                  </a:lnTo>
                  <a:lnTo>
                    <a:pt x="0" y="2"/>
                  </a:lnTo>
                  <a:lnTo>
                    <a:pt x="0" y="0"/>
                  </a:lnTo>
                  <a:lnTo>
                    <a:pt x="4" y="0"/>
                  </a:lnTo>
                  <a:lnTo>
                    <a:pt x="9" y="0"/>
                  </a:lnTo>
                  <a:lnTo>
                    <a:pt x="13" y="0"/>
                  </a:lnTo>
                  <a:lnTo>
                    <a:pt x="17" y="0"/>
                  </a:lnTo>
                  <a:lnTo>
                    <a:pt x="22" y="2"/>
                  </a:lnTo>
                  <a:lnTo>
                    <a:pt x="26" y="4"/>
                  </a:lnTo>
                  <a:lnTo>
                    <a:pt x="32" y="5"/>
                  </a:lnTo>
                  <a:lnTo>
                    <a:pt x="39" y="8"/>
                  </a:lnTo>
                  <a:lnTo>
                    <a:pt x="60" y="38"/>
                  </a:lnTo>
                  <a:lnTo>
                    <a:pt x="77" y="71"/>
                  </a:lnTo>
                  <a:lnTo>
                    <a:pt x="93" y="104"/>
                  </a:lnTo>
                  <a:lnTo>
                    <a:pt x="108" y="140"/>
                  </a:lnTo>
                  <a:lnTo>
                    <a:pt x="122" y="176"/>
                  </a:lnTo>
                  <a:lnTo>
                    <a:pt x="136" y="212"/>
                  </a:lnTo>
                  <a:lnTo>
                    <a:pt x="151" y="249"/>
                  </a:lnTo>
                  <a:lnTo>
                    <a:pt x="167" y="285"/>
                  </a:lnTo>
                  <a:lnTo>
                    <a:pt x="168" y="293"/>
                  </a:lnTo>
                  <a:lnTo>
                    <a:pt x="169" y="305"/>
                  </a:lnTo>
                  <a:lnTo>
                    <a:pt x="169" y="318"/>
                  </a:lnTo>
                  <a:lnTo>
                    <a:pt x="169" y="332"/>
                  </a:lnTo>
                  <a:lnTo>
                    <a:pt x="167" y="345"/>
                  </a:lnTo>
                  <a:lnTo>
                    <a:pt x="162" y="355"/>
                  </a:lnTo>
                  <a:lnTo>
                    <a:pt x="153" y="362"/>
                  </a:lnTo>
                  <a:lnTo>
                    <a:pt x="140" y="362"/>
                  </a:lnTo>
                  <a:lnTo>
                    <a:pt x="140" y="362"/>
                  </a:lnTo>
                  <a:lnTo>
                    <a:pt x="140" y="362"/>
                  </a:lnTo>
                  <a:close/>
                </a:path>
              </a:pathLst>
            </a:custGeom>
            <a:solidFill>
              <a:srgbClr val="5E0000"/>
            </a:solidFill>
            <a:ln w="9525">
              <a:noFill/>
              <a:round/>
              <a:headEnd/>
              <a:tailEnd/>
            </a:ln>
          </p:spPr>
          <p:txBody>
            <a:bodyPr/>
            <a:lstStyle/>
            <a:p>
              <a:endParaRPr lang="en-US" dirty="0"/>
            </a:p>
          </p:txBody>
        </p:sp>
        <p:sp>
          <p:nvSpPr>
            <p:cNvPr id="66" name="Freeform 90"/>
            <p:cNvSpPr>
              <a:spLocks/>
            </p:cNvSpPr>
            <p:nvPr/>
          </p:nvSpPr>
          <p:spPr bwMode="auto">
            <a:xfrm>
              <a:off x="1215" y="1583"/>
              <a:ext cx="202" cy="150"/>
            </a:xfrm>
            <a:custGeom>
              <a:avLst/>
              <a:gdLst/>
              <a:ahLst/>
              <a:cxnLst>
                <a:cxn ang="0">
                  <a:pos x="15" y="299"/>
                </a:cxn>
                <a:cxn ang="0">
                  <a:pos x="5" y="299"/>
                </a:cxn>
                <a:cxn ang="0">
                  <a:pos x="3" y="289"/>
                </a:cxn>
                <a:cxn ang="0">
                  <a:pos x="10" y="272"/>
                </a:cxn>
                <a:cxn ang="0">
                  <a:pos x="19" y="257"/>
                </a:cxn>
                <a:cxn ang="0">
                  <a:pos x="30" y="242"/>
                </a:cxn>
                <a:cxn ang="0">
                  <a:pos x="45" y="213"/>
                </a:cxn>
                <a:cxn ang="0">
                  <a:pos x="70" y="189"/>
                </a:cxn>
                <a:cxn ang="0">
                  <a:pos x="100" y="178"/>
                </a:cxn>
                <a:cxn ang="0">
                  <a:pos x="135" y="164"/>
                </a:cxn>
                <a:cxn ang="0">
                  <a:pos x="167" y="139"/>
                </a:cxn>
                <a:cxn ang="0">
                  <a:pos x="196" y="120"/>
                </a:cxn>
                <a:cxn ang="0">
                  <a:pos x="228" y="105"/>
                </a:cxn>
                <a:cxn ang="0">
                  <a:pos x="258" y="87"/>
                </a:cxn>
                <a:cxn ang="0">
                  <a:pos x="283" y="58"/>
                </a:cxn>
                <a:cxn ang="0">
                  <a:pos x="308" y="31"/>
                </a:cxn>
                <a:cxn ang="0">
                  <a:pos x="338" y="13"/>
                </a:cxn>
                <a:cxn ang="0">
                  <a:pos x="374" y="3"/>
                </a:cxn>
                <a:cxn ang="0">
                  <a:pos x="399" y="4"/>
                </a:cxn>
                <a:cxn ang="0">
                  <a:pos x="404" y="10"/>
                </a:cxn>
                <a:cxn ang="0">
                  <a:pos x="390" y="27"/>
                </a:cxn>
                <a:cxn ang="0">
                  <a:pos x="363" y="45"/>
                </a:cxn>
                <a:cxn ang="0">
                  <a:pos x="342" y="63"/>
                </a:cxn>
                <a:cxn ang="0">
                  <a:pos x="328" y="87"/>
                </a:cxn>
                <a:cxn ang="0">
                  <a:pos x="316" y="109"/>
                </a:cxn>
                <a:cxn ang="0">
                  <a:pos x="307" y="116"/>
                </a:cxn>
                <a:cxn ang="0">
                  <a:pos x="279" y="132"/>
                </a:cxn>
                <a:cxn ang="0">
                  <a:pos x="237" y="155"/>
                </a:cxn>
                <a:cxn ang="0">
                  <a:pos x="199" y="181"/>
                </a:cxn>
                <a:cxn ang="0">
                  <a:pos x="165" y="213"/>
                </a:cxn>
                <a:cxn ang="0">
                  <a:pos x="134" y="265"/>
                </a:cxn>
                <a:cxn ang="0">
                  <a:pos x="121" y="289"/>
                </a:cxn>
                <a:cxn ang="0">
                  <a:pos x="106" y="293"/>
                </a:cxn>
                <a:cxn ang="0">
                  <a:pos x="81" y="296"/>
                </a:cxn>
                <a:cxn ang="0">
                  <a:pos x="56" y="299"/>
                </a:cxn>
                <a:cxn ang="0">
                  <a:pos x="32" y="300"/>
                </a:cxn>
                <a:cxn ang="0">
                  <a:pos x="20" y="300"/>
                </a:cxn>
              </a:cxnLst>
              <a:rect l="0" t="0" r="r" b="b"/>
              <a:pathLst>
                <a:path w="406" h="300">
                  <a:moveTo>
                    <a:pt x="20" y="300"/>
                  </a:moveTo>
                  <a:lnTo>
                    <a:pt x="15" y="299"/>
                  </a:lnTo>
                  <a:lnTo>
                    <a:pt x="11" y="299"/>
                  </a:lnTo>
                  <a:lnTo>
                    <a:pt x="5" y="299"/>
                  </a:lnTo>
                  <a:lnTo>
                    <a:pt x="0" y="299"/>
                  </a:lnTo>
                  <a:lnTo>
                    <a:pt x="3" y="289"/>
                  </a:lnTo>
                  <a:lnTo>
                    <a:pt x="5" y="280"/>
                  </a:lnTo>
                  <a:lnTo>
                    <a:pt x="10" y="272"/>
                  </a:lnTo>
                  <a:lnTo>
                    <a:pt x="14" y="264"/>
                  </a:lnTo>
                  <a:lnTo>
                    <a:pt x="19" y="257"/>
                  </a:lnTo>
                  <a:lnTo>
                    <a:pt x="25" y="250"/>
                  </a:lnTo>
                  <a:lnTo>
                    <a:pt x="30" y="242"/>
                  </a:lnTo>
                  <a:lnTo>
                    <a:pt x="35" y="235"/>
                  </a:lnTo>
                  <a:lnTo>
                    <a:pt x="45" y="213"/>
                  </a:lnTo>
                  <a:lnTo>
                    <a:pt x="57" y="198"/>
                  </a:lnTo>
                  <a:lnTo>
                    <a:pt x="70" y="189"/>
                  </a:lnTo>
                  <a:lnTo>
                    <a:pt x="83" y="182"/>
                  </a:lnTo>
                  <a:lnTo>
                    <a:pt x="100" y="178"/>
                  </a:lnTo>
                  <a:lnTo>
                    <a:pt x="117" y="172"/>
                  </a:lnTo>
                  <a:lnTo>
                    <a:pt x="135" y="164"/>
                  </a:lnTo>
                  <a:lnTo>
                    <a:pt x="155" y="151"/>
                  </a:lnTo>
                  <a:lnTo>
                    <a:pt x="167" y="139"/>
                  </a:lnTo>
                  <a:lnTo>
                    <a:pt x="181" y="129"/>
                  </a:lnTo>
                  <a:lnTo>
                    <a:pt x="196" y="120"/>
                  </a:lnTo>
                  <a:lnTo>
                    <a:pt x="212" y="113"/>
                  </a:lnTo>
                  <a:lnTo>
                    <a:pt x="228" y="105"/>
                  </a:lnTo>
                  <a:lnTo>
                    <a:pt x="243" y="97"/>
                  </a:lnTo>
                  <a:lnTo>
                    <a:pt x="258" y="87"/>
                  </a:lnTo>
                  <a:lnTo>
                    <a:pt x="271" y="75"/>
                  </a:lnTo>
                  <a:lnTo>
                    <a:pt x="283" y="58"/>
                  </a:lnTo>
                  <a:lnTo>
                    <a:pt x="295" y="43"/>
                  </a:lnTo>
                  <a:lnTo>
                    <a:pt x="308" y="31"/>
                  </a:lnTo>
                  <a:lnTo>
                    <a:pt x="322" y="21"/>
                  </a:lnTo>
                  <a:lnTo>
                    <a:pt x="338" y="13"/>
                  </a:lnTo>
                  <a:lnTo>
                    <a:pt x="355" y="7"/>
                  </a:lnTo>
                  <a:lnTo>
                    <a:pt x="374" y="3"/>
                  </a:lnTo>
                  <a:lnTo>
                    <a:pt x="395" y="0"/>
                  </a:lnTo>
                  <a:lnTo>
                    <a:pt x="399" y="4"/>
                  </a:lnTo>
                  <a:lnTo>
                    <a:pt x="401" y="6"/>
                  </a:lnTo>
                  <a:lnTo>
                    <a:pt x="404" y="10"/>
                  </a:lnTo>
                  <a:lnTo>
                    <a:pt x="406" y="16"/>
                  </a:lnTo>
                  <a:lnTo>
                    <a:pt x="390" y="27"/>
                  </a:lnTo>
                  <a:lnTo>
                    <a:pt x="376" y="36"/>
                  </a:lnTo>
                  <a:lnTo>
                    <a:pt x="363" y="45"/>
                  </a:lnTo>
                  <a:lnTo>
                    <a:pt x="353" y="53"/>
                  </a:lnTo>
                  <a:lnTo>
                    <a:pt x="342" y="63"/>
                  </a:lnTo>
                  <a:lnTo>
                    <a:pt x="334" y="73"/>
                  </a:lnTo>
                  <a:lnTo>
                    <a:pt x="328" y="87"/>
                  </a:lnTo>
                  <a:lnTo>
                    <a:pt x="321" y="104"/>
                  </a:lnTo>
                  <a:lnTo>
                    <a:pt x="316" y="109"/>
                  </a:lnTo>
                  <a:lnTo>
                    <a:pt x="311" y="112"/>
                  </a:lnTo>
                  <a:lnTo>
                    <a:pt x="307" y="116"/>
                  </a:lnTo>
                  <a:lnTo>
                    <a:pt x="302" y="120"/>
                  </a:lnTo>
                  <a:lnTo>
                    <a:pt x="279" y="132"/>
                  </a:lnTo>
                  <a:lnTo>
                    <a:pt x="257" y="143"/>
                  </a:lnTo>
                  <a:lnTo>
                    <a:pt x="237" y="155"/>
                  </a:lnTo>
                  <a:lnTo>
                    <a:pt x="217" y="167"/>
                  </a:lnTo>
                  <a:lnTo>
                    <a:pt x="199" y="181"/>
                  </a:lnTo>
                  <a:lnTo>
                    <a:pt x="181" y="196"/>
                  </a:lnTo>
                  <a:lnTo>
                    <a:pt x="165" y="213"/>
                  </a:lnTo>
                  <a:lnTo>
                    <a:pt x="149" y="233"/>
                  </a:lnTo>
                  <a:lnTo>
                    <a:pt x="134" y="265"/>
                  </a:lnTo>
                  <a:lnTo>
                    <a:pt x="126" y="283"/>
                  </a:lnTo>
                  <a:lnTo>
                    <a:pt x="121" y="289"/>
                  </a:lnTo>
                  <a:lnTo>
                    <a:pt x="119" y="292"/>
                  </a:lnTo>
                  <a:lnTo>
                    <a:pt x="106" y="293"/>
                  </a:lnTo>
                  <a:lnTo>
                    <a:pt x="93" y="295"/>
                  </a:lnTo>
                  <a:lnTo>
                    <a:pt x="81" y="296"/>
                  </a:lnTo>
                  <a:lnTo>
                    <a:pt x="68" y="298"/>
                  </a:lnTo>
                  <a:lnTo>
                    <a:pt x="56" y="299"/>
                  </a:lnTo>
                  <a:lnTo>
                    <a:pt x="44" y="299"/>
                  </a:lnTo>
                  <a:lnTo>
                    <a:pt x="32" y="300"/>
                  </a:lnTo>
                  <a:lnTo>
                    <a:pt x="20" y="300"/>
                  </a:lnTo>
                  <a:lnTo>
                    <a:pt x="20" y="300"/>
                  </a:lnTo>
                  <a:lnTo>
                    <a:pt x="20" y="300"/>
                  </a:lnTo>
                  <a:close/>
                </a:path>
              </a:pathLst>
            </a:custGeom>
            <a:solidFill>
              <a:srgbClr val="9900CC"/>
            </a:solidFill>
            <a:ln w="9525">
              <a:noFill/>
              <a:round/>
              <a:headEnd/>
              <a:tailEnd/>
            </a:ln>
          </p:spPr>
          <p:txBody>
            <a:bodyPr/>
            <a:lstStyle/>
            <a:p>
              <a:endParaRPr lang="en-US" dirty="0"/>
            </a:p>
          </p:txBody>
        </p:sp>
        <p:sp>
          <p:nvSpPr>
            <p:cNvPr id="67" name="Freeform 91"/>
            <p:cNvSpPr>
              <a:spLocks/>
            </p:cNvSpPr>
            <p:nvPr/>
          </p:nvSpPr>
          <p:spPr bwMode="auto">
            <a:xfrm>
              <a:off x="799" y="1641"/>
              <a:ext cx="36" cy="63"/>
            </a:xfrm>
            <a:custGeom>
              <a:avLst/>
              <a:gdLst/>
              <a:ahLst/>
              <a:cxnLst>
                <a:cxn ang="0">
                  <a:pos x="45" y="124"/>
                </a:cxn>
                <a:cxn ang="0">
                  <a:pos x="40" y="108"/>
                </a:cxn>
                <a:cxn ang="0">
                  <a:pos x="33" y="92"/>
                </a:cxn>
                <a:cxn ang="0">
                  <a:pos x="27" y="77"/>
                </a:cxn>
                <a:cxn ang="0">
                  <a:pos x="18" y="61"/>
                </a:cxn>
                <a:cxn ang="0">
                  <a:pos x="12" y="46"/>
                </a:cxn>
                <a:cxn ang="0">
                  <a:pos x="6" y="32"/>
                </a:cxn>
                <a:cxn ang="0">
                  <a:pos x="1" y="17"/>
                </a:cxn>
                <a:cxn ang="0">
                  <a:pos x="0" y="3"/>
                </a:cxn>
                <a:cxn ang="0">
                  <a:pos x="5" y="1"/>
                </a:cxn>
                <a:cxn ang="0">
                  <a:pos x="10" y="0"/>
                </a:cxn>
                <a:cxn ang="0">
                  <a:pos x="16" y="0"/>
                </a:cxn>
                <a:cxn ang="0">
                  <a:pos x="24" y="1"/>
                </a:cxn>
                <a:cxn ang="0">
                  <a:pos x="31" y="12"/>
                </a:cxn>
                <a:cxn ang="0">
                  <a:pos x="38" y="25"/>
                </a:cxn>
                <a:cxn ang="0">
                  <a:pos x="45" y="39"/>
                </a:cxn>
                <a:cxn ang="0">
                  <a:pos x="51" y="54"/>
                </a:cxn>
                <a:cxn ang="0">
                  <a:pos x="56" y="69"/>
                </a:cxn>
                <a:cxn ang="0">
                  <a:pos x="61" y="84"/>
                </a:cxn>
                <a:cxn ang="0">
                  <a:pos x="67" y="100"/>
                </a:cxn>
                <a:cxn ang="0">
                  <a:pos x="71" y="116"/>
                </a:cxn>
                <a:cxn ang="0">
                  <a:pos x="61" y="119"/>
                </a:cxn>
                <a:cxn ang="0">
                  <a:pos x="54" y="122"/>
                </a:cxn>
                <a:cxn ang="0">
                  <a:pos x="50" y="123"/>
                </a:cxn>
                <a:cxn ang="0">
                  <a:pos x="45" y="124"/>
                </a:cxn>
                <a:cxn ang="0">
                  <a:pos x="45" y="124"/>
                </a:cxn>
                <a:cxn ang="0">
                  <a:pos x="45" y="124"/>
                </a:cxn>
              </a:cxnLst>
              <a:rect l="0" t="0" r="r" b="b"/>
              <a:pathLst>
                <a:path w="71" h="124">
                  <a:moveTo>
                    <a:pt x="45" y="124"/>
                  </a:moveTo>
                  <a:lnTo>
                    <a:pt x="40" y="108"/>
                  </a:lnTo>
                  <a:lnTo>
                    <a:pt x="33" y="92"/>
                  </a:lnTo>
                  <a:lnTo>
                    <a:pt x="27" y="77"/>
                  </a:lnTo>
                  <a:lnTo>
                    <a:pt x="18" y="61"/>
                  </a:lnTo>
                  <a:lnTo>
                    <a:pt x="12" y="46"/>
                  </a:lnTo>
                  <a:lnTo>
                    <a:pt x="6" y="32"/>
                  </a:lnTo>
                  <a:lnTo>
                    <a:pt x="1" y="17"/>
                  </a:lnTo>
                  <a:lnTo>
                    <a:pt x="0" y="3"/>
                  </a:lnTo>
                  <a:lnTo>
                    <a:pt x="5" y="1"/>
                  </a:lnTo>
                  <a:lnTo>
                    <a:pt x="10" y="0"/>
                  </a:lnTo>
                  <a:lnTo>
                    <a:pt x="16" y="0"/>
                  </a:lnTo>
                  <a:lnTo>
                    <a:pt x="24" y="1"/>
                  </a:lnTo>
                  <a:lnTo>
                    <a:pt x="31" y="12"/>
                  </a:lnTo>
                  <a:lnTo>
                    <a:pt x="38" y="25"/>
                  </a:lnTo>
                  <a:lnTo>
                    <a:pt x="45" y="39"/>
                  </a:lnTo>
                  <a:lnTo>
                    <a:pt x="51" y="54"/>
                  </a:lnTo>
                  <a:lnTo>
                    <a:pt x="56" y="69"/>
                  </a:lnTo>
                  <a:lnTo>
                    <a:pt x="61" y="84"/>
                  </a:lnTo>
                  <a:lnTo>
                    <a:pt x="67" y="100"/>
                  </a:lnTo>
                  <a:lnTo>
                    <a:pt x="71" y="116"/>
                  </a:lnTo>
                  <a:lnTo>
                    <a:pt x="61" y="119"/>
                  </a:lnTo>
                  <a:lnTo>
                    <a:pt x="54" y="122"/>
                  </a:lnTo>
                  <a:lnTo>
                    <a:pt x="50" y="123"/>
                  </a:lnTo>
                  <a:lnTo>
                    <a:pt x="45" y="124"/>
                  </a:lnTo>
                  <a:lnTo>
                    <a:pt x="45" y="124"/>
                  </a:lnTo>
                  <a:lnTo>
                    <a:pt x="45" y="124"/>
                  </a:lnTo>
                  <a:close/>
                </a:path>
              </a:pathLst>
            </a:custGeom>
            <a:solidFill>
              <a:srgbClr val="000000"/>
            </a:solidFill>
            <a:ln w="9525">
              <a:noFill/>
              <a:round/>
              <a:headEnd/>
              <a:tailEnd/>
            </a:ln>
          </p:spPr>
          <p:txBody>
            <a:bodyPr/>
            <a:lstStyle/>
            <a:p>
              <a:endParaRPr lang="en-US" dirty="0"/>
            </a:p>
          </p:txBody>
        </p:sp>
        <p:sp>
          <p:nvSpPr>
            <p:cNvPr id="68" name="Freeform 92"/>
            <p:cNvSpPr>
              <a:spLocks/>
            </p:cNvSpPr>
            <p:nvPr/>
          </p:nvSpPr>
          <p:spPr bwMode="auto">
            <a:xfrm>
              <a:off x="730" y="1678"/>
              <a:ext cx="26" cy="22"/>
            </a:xfrm>
            <a:custGeom>
              <a:avLst/>
              <a:gdLst/>
              <a:ahLst/>
              <a:cxnLst>
                <a:cxn ang="0">
                  <a:pos x="11" y="44"/>
                </a:cxn>
                <a:cxn ang="0">
                  <a:pos x="6" y="29"/>
                </a:cxn>
                <a:cxn ang="0">
                  <a:pos x="2" y="21"/>
                </a:cxn>
                <a:cxn ang="0">
                  <a:pos x="1" y="17"/>
                </a:cxn>
                <a:cxn ang="0">
                  <a:pos x="0" y="13"/>
                </a:cxn>
                <a:cxn ang="0">
                  <a:pos x="4" y="12"/>
                </a:cxn>
                <a:cxn ang="0">
                  <a:pos x="9" y="11"/>
                </a:cxn>
                <a:cxn ang="0">
                  <a:pos x="15" y="8"/>
                </a:cxn>
                <a:cxn ang="0">
                  <a:pos x="21" y="6"/>
                </a:cxn>
                <a:cxn ang="0">
                  <a:pos x="25" y="4"/>
                </a:cxn>
                <a:cxn ang="0">
                  <a:pos x="31" y="3"/>
                </a:cxn>
                <a:cxn ang="0">
                  <a:pos x="37" y="0"/>
                </a:cxn>
                <a:cxn ang="0">
                  <a:pos x="41" y="0"/>
                </a:cxn>
                <a:cxn ang="0">
                  <a:pos x="45" y="8"/>
                </a:cxn>
                <a:cxn ang="0">
                  <a:pos x="47" y="13"/>
                </a:cxn>
                <a:cxn ang="0">
                  <a:pos x="49" y="20"/>
                </a:cxn>
                <a:cxn ang="0">
                  <a:pos x="52" y="29"/>
                </a:cxn>
                <a:cxn ang="0">
                  <a:pos x="47" y="32"/>
                </a:cxn>
                <a:cxn ang="0">
                  <a:pos x="41" y="34"/>
                </a:cxn>
                <a:cxn ang="0">
                  <a:pos x="37" y="36"/>
                </a:cxn>
                <a:cxn ang="0">
                  <a:pos x="31" y="38"/>
                </a:cxn>
                <a:cxn ang="0">
                  <a:pos x="26" y="40"/>
                </a:cxn>
                <a:cxn ang="0">
                  <a:pos x="21" y="42"/>
                </a:cxn>
                <a:cxn ang="0">
                  <a:pos x="16" y="43"/>
                </a:cxn>
                <a:cxn ang="0">
                  <a:pos x="11" y="44"/>
                </a:cxn>
                <a:cxn ang="0">
                  <a:pos x="11" y="44"/>
                </a:cxn>
                <a:cxn ang="0">
                  <a:pos x="11" y="44"/>
                </a:cxn>
              </a:cxnLst>
              <a:rect l="0" t="0" r="r" b="b"/>
              <a:pathLst>
                <a:path w="52" h="44">
                  <a:moveTo>
                    <a:pt x="11" y="44"/>
                  </a:moveTo>
                  <a:lnTo>
                    <a:pt x="6" y="29"/>
                  </a:lnTo>
                  <a:lnTo>
                    <a:pt x="2" y="21"/>
                  </a:lnTo>
                  <a:lnTo>
                    <a:pt x="1" y="17"/>
                  </a:lnTo>
                  <a:lnTo>
                    <a:pt x="0" y="13"/>
                  </a:lnTo>
                  <a:lnTo>
                    <a:pt x="4" y="12"/>
                  </a:lnTo>
                  <a:lnTo>
                    <a:pt x="9" y="11"/>
                  </a:lnTo>
                  <a:lnTo>
                    <a:pt x="15" y="8"/>
                  </a:lnTo>
                  <a:lnTo>
                    <a:pt x="21" y="6"/>
                  </a:lnTo>
                  <a:lnTo>
                    <a:pt x="25" y="4"/>
                  </a:lnTo>
                  <a:lnTo>
                    <a:pt x="31" y="3"/>
                  </a:lnTo>
                  <a:lnTo>
                    <a:pt x="37" y="0"/>
                  </a:lnTo>
                  <a:lnTo>
                    <a:pt x="41" y="0"/>
                  </a:lnTo>
                  <a:lnTo>
                    <a:pt x="45" y="8"/>
                  </a:lnTo>
                  <a:lnTo>
                    <a:pt x="47" y="13"/>
                  </a:lnTo>
                  <a:lnTo>
                    <a:pt x="49" y="20"/>
                  </a:lnTo>
                  <a:lnTo>
                    <a:pt x="52" y="29"/>
                  </a:lnTo>
                  <a:lnTo>
                    <a:pt x="47" y="32"/>
                  </a:lnTo>
                  <a:lnTo>
                    <a:pt x="41" y="34"/>
                  </a:lnTo>
                  <a:lnTo>
                    <a:pt x="37" y="36"/>
                  </a:lnTo>
                  <a:lnTo>
                    <a:pt x="31" y="38"/>
                  </a:lnTo>
                  <a:lnTo>
                    <a:pt x="26" y="40"/>
                  </a:lnTo>
                  <a:lnTo>
                    <a:pt x="21" y="42"/>
                  </a:lnTo>
                  <a:lnTo>
                    <a:pt x="16" y="43"/>
                  </a:lnTo>
                  <a:lnTo>
                    <a:pt x="11" y="44"/>
                  </a:lnTo>
                  <a:lnTo>
                    <a:pt x="11" y="44"/>
                  </a:lnTo>
                  <a:lnTo>
                    <a:pt x="11" y="44"/>
                  </a:lnTo>
                  <a:close/>
                </a:path>
              </a:pathLst>
            </a:custGeom>
            <a:solidFill>
              <a:srgbClr val="5E0000"/>
            </a:solidFill>
            <a:ln w="9525">
              <a:noFill/>
              <a:round/>
              <a:headEnd/>
              <a:tailEnd/>
            </a:ln>
          </p:spPr>
          <p:txBody>
            <a:bodyPr/>
            <a:lstStyle/>
            <a:p>
              <a:endParaRPr lang="en-US" dirty="0"/>
            </a:p>
          </p:txBody>
        </p:sp>
        <p:sp>
          <p:nvSpPr>
            <p:cNvPr id="69" name="Freeform 93"/>
            <p:cNvSpPr>
              <a:spLocks/>
            </p:cNvSpPr>
            <p:nvPr/>
          </p:nvSpPr>
          <p:spPr bwMode="auto">
            <a:xfrm>
              <a:off x="498" y="1599"/>
              <a:ext cx="148" cy="99"/>
            </a:xfrm>
            <a:custGeom>
              <a:avLst/>
              <a:gdLst/>
              <a:ahLst/>
              <a:cxnLst>
                <a:cxn ang="0">
                  <a:pos x="119" y="141"/>
                </a:cxn>
                <a:cxn ang="0">
                  <a:pos x="112" y="125"/>
                </a:cxn>
                <a:cxn ang="0">
                  <a:pos x="113" y="167"/>
                </a:cxn>
                <a:cxn ang="0">
                  <a:pos x="104" y="193"/>
                </a:cxn>
                <a:cxn ang="0">
                  <a:pos x="95" y="154"/>
                </a:cxn>
                <a:cxn ang="0">
                  <a:pos x="89" y="130"/>
                </a:cxn>
                <a:cxn ang="0">
                  <a:pos x="89" y="172"/>
                </a:cxn>
                <a:cxn ang="0">
                  <a:pos x="86" y="189"/>
                </a:cxn>
                <a:cxn ang="0">
                  <a:pos x="69" y="127"/>
                </a:cxn>
                <a:cxn ang="0">
                  <a:pos x="63" y="108"/>
                </a:cxn>
                <a:cxn ang="0">
                  <a:pos x="63" y="152"/>
                </a:cxn>
                <a:cxn ang="0">
                  <a:pos x="61" y="168"/>
                </a:cxn>
                <a:cxn ang="0">
                  <a:pos x="47" y="107"/>
                </a:cxn>
                <a:cxn ang="0">
                  <a:pos x="44" y="89"/>
                </a:cxn>
                <a:cxn ang="0">
                  <a:pos x="39" y="137"/>
                </a:cxn>
                <a:cxn ang="0">
                  <a:pos x="23" y="91"/>
                </a:cxn>
                <a:cxn ang="0">
                  <a:pos x="17" y="73"/>
                </a:cxn>
                <a:cxn ang="0">
                  <a:pos x="15" y="104"/>
                </a:cxn>
                <a:cxn ang="0">
                  <a:pos x="0" y="40"/>
                </a:cxn>
                <a:cxn ang="0">
                  <a:pos x="19" y="8"/>
                </a:cxn>
                <a:cxn ang="0">
                  <a:pos x="30" y="0"/>
                </a:cxn>
                <a:cxn ang="0">
                  <a:pos x="28" y="21"/>
                </a:cxn>
                <a:cxn ang="0">
                  <a:pos x="39" y="68"/>
                </a:cxn>
                <a:cxn ang="0">
                  <a:pos x="84" y="91"/>
                </a:cxn>
                <a:cxn ang="0">
                  <a:pos x="139" y="65"/>
                </a:cxn>
                <a:cxn ang="0">
                  <a:pos x="135" y="16"/>
                </a:cxn>
                <a:cxn ang="0">
                  <a:pos x="147" y="17"/>
                </a:cxn>
                <a:cxn ang="0">
                  <a:pos x="184" y="53"/>
                </a:cxn>
                <a:cxn ang="0">
                  <a:pos x="234" y="85"/>
                </a:cxn>
                <a:cxn ang="0">
                  <a:pos x="283" y="110"/>
                </a:cxn>
                <a:cxn ang="0">
                  <a:pos x="296" y="164"/>
                </a:cxn>
                <a:cxn ang="0">
                  <a:pos x="282" y="186"/>
                </a:cxn>
                <a:cxn ang="0">
                  <a:pos x="275" y="154"/>
                </a:cxn>
                <a:cxn ang="0">
                  <a:pos x="269" y="145"/>
                </a:cxn>
                <a:cxn ang="0">
                  <a:pos x="267" y="178"/>
                </a:cxn>
                <a:cxn ang="0">
                  <a:pos x="257" y="191"/>
                </a:cxn>
                <a:cxn ang="0">
                  <a:pos x="239" y="124"/>
                </a:cxn>
                <a:cxn ang="0">
                  <a:pos x="241" y="163"/>
                </a:cxn>
                <a:cxn ang="0">
                  <a:pos x="231" y="194"/>
                </a:cxn>
                <a:cxn ang="0">
                  <a:pos x="214" y="140"/>
                </a:cxn>
                <a:cxn ang="0">
                  <a:pos x="214" y="179"/>
                </a:cxn>
                <a:cxn ang="0">
                  <a:pos x="207" y="194"/>
                </a:cxn>
                <a:cxn ang="0">
                  <a:pos x="191" y="142"/>
                </a:cxn>
                <a:cxn ang="0">
                  <a:pos x="190" y="178"/>
                </a:cxn>
                <a:cxn ang="0">
                  <a:pos x="182" y="193"/>
                </a:cxn>
                <a:cxn ang="0">
                  <a:pos x="167" y="129"/>
                </a:cxn>
                <a:cxn ang="0">
                  <a:pos x="159" y="106"/>
                </a:cxn>
                <a:cxn ang="0">
                  <a:pos x="162" y="145"/>
                </a:cxn>
                <a:cxn ang="0">
                  <a:pos x="153" y="195"/>
                </a:cxn>
                <a:cxn ang="0">
                  <a:pos x="139" y="134"/>
                </a:cxn>
                <a:cxn ang="0">
                  <a:pos x="132" y="115"/>
                </a:cxn>
                <a:cxn ang="0">
                  <a:pos x="137" y="176"/>
                </a:cxn>
                <a:cxn ang="0">
                  <a:pos x="127" y="195"/>
                </a:cxn>
              </a:cxnLst>
              <a:rect l="0" t="0" r="r" b="b"/>
              <a:pathLst>
                <a:path w="296" h="197">
                  <a:moveTo>
                    <a:pt x="123" y="195"/>
                  </a:moveTo>
                  <a:lnTo>
                    <a:pt x="121" y="170"/>
                  </a:lnTo>
                  <a:lnTo>
                    <a:pt x="120" y="154"/>
                  </a:lnTo>
                  <a:lnTo>
                    <a:pt x="119" y="141"/>
                  </a:lnTo>
                  <a:lnTo>
                    <a:pt x="116" y="126"/>
                  </a:lnTo>
                  <a:lnTo>
                    <a:pt x="114" y="125"/>
                  </a:lnTo>
                  <a:lnTo>
                    <a:pt x="113" y="124"/>
                  </a:lnTo>
                  <a:lnTo>
                    <a:pt x="112" y="125"/>
                  </a:lnTo>
                  <a:lnTo>
                    <a:pt x="110" y="126"/>
                  </a:lnTo>
                  <a:lnTo>
                    <a:pt x="112" y="139"/>
                  </a:lnTo>
                  <a:lnTo>
                    <a:pt x="113" y="150"/>
                  </a:lnTo>
                  <a:lnTo>
                    <a:pt x="113" y="167"/>
                  </a:lnTo>
                  <a:lnTo>
                    <a:pt x="112" y="194"/>
                  </a:lnTo>
                  <a:lnTo>
                    <a:pt x="109" y="194"/>
                  </a:lnTo>
                  <a:lnTo>
                    <a:pt x="107" y="193"/>
                  </a:lnTo>
                  <a:lnTo>
                    <a:pt x="104" y="193"/>
                  </a:lnTo>
                  <a:lnTo>
                    <a:pt x="101" y="193"/>
                  </a:lnTo>
                  <a:lnTo>
                    <a:pt x="99" y="179"/>
                  </a:lnTo>
                  <a:lnTo>
                    <a:pt x="97" y="168"/>
                  </a:lnTo>
                  <a:lnTo>
                    <a:pt x="95" y="154"/>
                  </a:lnTo>
                  <a:lnTo>
                    <a:pt x="93" y="130"/>
                  </a:lnTo>
                  <a:lnTo>
                    <a:pt x="92" y="130"/>
                  </a:lnTo>
                  <a:lnTo>
                    <a:pt x="91" y="130"/>
                  </a:lnTo>
                  <a:lnTo>
                    <a:pt x="89" y="130"/>
                  </a:lnTo>
                  <a:lnTo>
                    <a:pt x="87" y="130"/>
                  </a:lnTo>
                  <a:lnTo>
                    <a:pt x="87" y="145"/>
                  </a:lnTo>
                  <a:lnTo>
                    <a:pt x="89" y="159"/>
                  </a:lnTo>
                  <a:lnTo>
                    <a:pt x="89" y="172"/>
                  </a:lnTo>
                  <a:lnTo>
                    <a:pt x="89" y="187"/>
                  </a:lnTo>
                  <a:lnTo>
                    <a:pt x="87" y="189"/>
                  </a:lnTo>
                  <a:lnTo>
                    <a:pt x="87" y="189"/>
                  </a:lnTo>
                  <a:lnTo>
                    <a:pt x="86" y="189"/>
                  </a:lnTo>
                  <a:lnTo>
                    <a:pt x="86" y="190"/>
                  </a:lnTo>
                  <a:lnTo>
                    <a:pt x="74" y="174"/>
                  </a:lnTo>
                  <a:lnTo>
                    <a:pt x="69" y="150"/>
                  </a:lnTo>
                  <a:lnTo>
                    <a:pt x="69" y="127"/>
                  </a:lnTo>
                  <a:lnTo>
                    <a:pt x="68" y="109"/>
                  </a:lnTo>
                  <a:lnTo>
                    <a:pt x="66" y="108"/>
                  </a:lnTo>
                  <a:lnTo>
                    <a:pt x="64" y="107"/>
                  </a:lnTo>
                  <a:lnTo>
                    <a:pt x="63" y="108"/>
                  </a:lnTo>
                  <a:lnTo>
                    <a:pt x="62" y="109"/>
                  </a:lnTo>
                  <a:lnTo>
                    <a:pt x="62" y="123"/>
                  </a:lnTo>
                  <a:lnTo>
                    <a:pt x="63" y="138"/>
                  </a:lnTo>
                  <a:lnTo>
                    <a:pt x="63" y="152"/>
                  </a:lnTo>
                  <a:lnTo>
                    <a:pt x="63" y="167"/>
                  </a:lnTo>
                  <a:lnTo>
                    <a:pt x="62" y="168"/>
                  </a:lnTo>
                  <a:lnTo>
                    <a:pt x="62" y="168"/>
                  </a:lnTo>
                  <a:lnTo>
                    <a:pt x="61" y="168"/>
                  </a:lnTo>
                  <a:lnTo>
                    <a:pt x="61" y="169"/>
                  </a:lnTo>
                  <a:lnTo>
                    <a:pt x="53" y="153"/>
                  </a:lnTo>
                  <a:lnTo>
                    <a:pt x="49" y="130"/>
                  </a:lnTo>
                  <a:lnTo>
                    <a:pt x="47" y="107"/>
                  </a:lnTo>
                  <a:lnTo>
                    <a:pt x="46" y="91"/>
                  </a:lnTo>
                  <a:lnTo>
                    <a:pt x="45" y="89"/>
                  </a:lnTo>
                  <a:lnTo>
                    <a:pt x="45" y="89"/>
                  </a:lnTo>
                  <a:lnTo>
                    <a:pt x="44" y="89"/>
                  </a:lnTo>
                  <a:lnTo>
                    <a:pt x="43" y="88"/>
                  </a:lnTo>
                  <a:lnTo>
                    <a:pt x="41" y="103"/>
                  </a:lnTo>
                  <a:lnTo>
                    <a:pt x="40" y="121"/>
                  </a:lnTo>
                  <a:lnTo>
                    <a:pt x="39" y="137"/>
                  </a:lnTo>
                  <a:lnTo>
                    <a:pt x="38" y="144"/>
                  </a:lnTo>
                  <a:lnTo>
                    <a:pt x="28" y="127"/>
                  </a:lnTo>
                  <a:lnTo>
                    <a:pt x="23" y="109"/>
                  </a:lnTo>
                  <a:lnTo>
                    <a:pt x="23" y="91"/>
                  </a:lnTo>
                  <a:lnTo>
                    <a:pt x="22" y="74"/>
                  </a:lnTo>
                  <a:lnTo>
                    <a:pt x="21" y="73"/>
                  </a:lnTo>
                  <a:lnTo>
                    <a:pt x="19" y="73"/>
                  </a:lnTo>
                  <a:lnTo>
                    <a:pt x="17" y="73"/>
                  </a:lnTo>
                  <a:lnTo>
                    <a:pt x="16" y="73"/>
                  </a:lnTo>
                  <a:lnTo>
                    <a:pt x="15" y="92"/>
                  </a:lnTo>
                  <a:lnTo>
                    <a:pt x="15" y="101"/>
                  </a:lnTo>
                  <a:lnTo>
                    <a:pt x="15" y="104"/>
                  </a:lnTo>
                  <a:lnTo>
                    <a:pt x="14" y="107"/>
                  </a:lnTo>
                  <a:lnTo>
                    <a:pt x="3" y="88"/>
                  </a:lnTo>
                  <a:lnTo>
                    <a:pt x="0" y="64"/>
                  </a:lnTo>
                  <a:lnTo>
                    <a:pt x="0" y="40"/>
                  </a:lnTo>
                  <a:lnTo>
                    <a:pt x="2" y="21"/>
                  </a:lnTo>
                  <a:lnTo>
                    <a:pt x="8" y="18"/>
                  </a:lnTo>
                  <a:lnTo>
                    <a:pt x="15" y="13"/>
                  </a:lnTo>
                  <a:lnTo>
                    <a:pt x="19" y="8"/>
                  </a:lnTo>
                  <a:lnTo>
                    <a:pt x="23" y="1"/>
                  </a:lnTo>
                  <a:lnTo>
                    <a:pt x="25" y="1"/>
                  </a:lnTo>
                  <a:lnTo>
                    <a:pt x="28" y="0"/>
                  </a:lnTo>
                  <a:lnTo>
                    <a:pt x="30" y="0"/>
                  </a:lnTo>
                  <a:lnTo>
                    <a:pt x="32" y="0"/>
                  </a:lnTo>
                  <a:lnTo>
                    <a:pt x="31" y="8"/>
                  </a:lnTo>
                  <a:lnTo>
                    <a:pt x="30" y="15"/>
                  </a:lnTo>
                  <a:lnTo>
                    <a:pt x="28" y="21"/>
                  </a:lnTo>
                  <a:lnTo>
                    <a:pt x="25" y="28"/>
                  </a:lnTo>
                  <a:lnTo>
                    <a:pt x="28" y="43"/>
                  </a:lnTo>
                  <a:lnTo>
                    <a:pt x="32" y="57"/>
                  </a:lnTo>
                  <a:lnTo>
                    <a:pt x="39" y="68"/>
                  </a:lnTo>
                  <a:lnTo>
                    <a:pt x="47" y="77"/>
                  </a:lnTo>
                  <a:lnTo>
                    <a:pt x="56" y="84"/>
                  </a:lnTo>
                  <a:lnTo>
                    <a:pt x="69" y="88"/>
                  </a:lnTo>
                  <a:lnTo>
                    <a:pt x="84" y="91"/>
                  </a:lnTo>
                  <a:lnTo>
                    <a:pt x="102" y="92"/>
                  </a:lnTo>
                  <a:lnTo>
                    <a:pt x="121" y="84"/>
                  </a:lnTo>
                  <a:lnTo>
                    <a:pt x="132" y="76"/>
                  </a:lnTo>
                  <a:lnTo>
                    <a:pt x="139" y="65"/>
                  </a:lnTo>
                  <a:lnTo>
                    <a:pt x="142" y="55"/>
                  </a:lnTo>
                  <a:lnTo>
                    <a:pt x="142" y="42"/>
                  </a:lnTo>
                  <a:lnTo>
                    <a:pt x="139" y="30"/>
                  </a:lnTo>
                  <a:lnTo>
                    <a:pt x="135" y="16"/>
                  </a:lnTo>
                  <a:lnTo>
                    <a:pt x="131" y="1"/>
                  </a:lnTo>
                  <a:lnTo>
                    <a:pt x="138" y="3"/>
                  </a:lnTo>
                  <a:lnTo>
                    <a:pt x="143" y="9"/>
                  </a:lnTo>
                  <a:lnTo>
                    <a:pt x="147" y="17"/>
                  </a:lnTo>
                  <a:lnTo>
                    <a:pt x="151" y="27"/>
                  </a:lnTo>
                  <a:lnTo>
                    <a:pt x="161" y="35"/>
                  </a:lnTo>
                  <a:lnTo>
                    <a:pt x="173" y="44"/>
                  </a:lnTo>
                  <a:lnTo>
                    <a:pt x="184" y="53"/>
                  </a:lnTo>
                  <a:lnTo>
                    <a:pt x="196" y="61"/>
                  </a:lnTo>
                  <a:lnTo>
                    <a:pt x="208" y="69"/>
                  </a:lnTo>
                  <a:lnTo>
                    <a:pt x="220" y="77"/>
                  </a:lnTo>
                  <a:lnTo>
                    <a:pt x="234" y="85"/>
                  </a:lnTo>
                  <a:lnTo>
                    <a:pt x="248" y="93"/>
                  </a:lnTo>
                  <a:lnTo>
                    <a:pt x="262" y="95"/>
                  </a:lnTo>
                  <a:lnTo>
                    <a:pt x="275" y="101"/>
                  </a:lnTo>
                  <a:lnTo>
                    <a:pt x="283" y="110"/>
                  </a:lnTo>
                  <a:lnTo>
                    <a:pt x="290" y="121"/>
                  </a:lnTo>
                  <a:lnTo>
                    <a:pt x="295" y="133"/>
                  </a:lnTo>
                  <a:lnTo>
                    <a:pt x="296" y="148"/>
                  </a:lnTo>
                  <a:lnTo>
                    <a:pt x="296" y="164"/>
                  </a:lnTo>
                  <a:lnTo>
                    <a:pt x="295" y="182"/>
                  </a:lnTo>
                  <a:lnTo>
                    <a:pt x="290" y="185"/>
                  </a:lnTo>
                  <a:lnTo>
                    <a:pt x="286" y="186"/>
                  </a:lnTo>
                  <a:lnTo>
                    <a:pt x="282" y="186"/>
                  </a:lnTo>
                  <a:lnTo>
                    <a:pt x="279" y="186"/>
                  </a:lnTo>
                  <a:lnTo>
                    <a:pt x="277" y="176"/>
                  </a:lnTo>
                  <a:lnTo>
                    <a:pt x="276" y="164"/>
                  </a:lnTo>
                  <a:lnTo>
                    <a:pt x="275" y="154"/>
                  </a:lnTo>
                  <a:lnTo>
                    <a:pt x="274" y="144"/>
                  </a:lnTo>
                  <a:lnTo>
                    <a:pt x="273" y="144"/>
                  </a:lnTo>
                  <a:lnTo>
                    <a:pt x="271" y="144"/>
                  </a:lnTo>
                  <a:lnTo>
                    <a:pt x="269" y="145"/>
                  </a:lnTo>
                  <a:lnTo>
                    <a:pt x="267" y="145"/>
                  </a:lnTo>
                  <a:lnTo>
                    <a:pt x="267" y="156"/>
                  </a:lnTo>
                  <a:lnTo>
                    <a:pt x="267" y="167"/>
                  </a:lnTo>
                  <a:lnTo>
                    <a:pt x="267" y="178"/>
                  </a:lnTo>
                  <a:lnTo>
                    <a:pt x="267" y="190"/>
                  </a:lnTo>
                  <a:lnTo>
                    <a:pt x="264" y="191"/>
                  </a:lnTo>
                  <a:lnTo>
                    <a:pt x="260" y="191"/>
                  </a:lnTo>
                  <a:lnTo>
                    <a:pt x="257" y="191"/>
                  </a:lnTo>
                  <a:lnTo>
                    <a:pt x="253" y="192"/>
                  </a:lnTo>
                  <a:lnTo>
                    <a:pt x="246" y="153"/>
                  </a:lnTo>
                  <a:lnTo>
                    <a:pt x="242" y="132"/>
                  </a:lnTo>
                  <a:lnTo>
                    <a:pt x="239" y="124"/>
                  </a:lnTo>
                  <a:lnTo>
                    <a:pt x="237" y="121"/>
                  </a:lnTo>
                  <a:lnTo>
                    <a:pt x="237" y="127"/>
                  </a:lnTo>
                  <a:lnTo>
                    <a:pt x="238" y="141"/>
                  </a:lnTo>
                  <a:lnTo>
                    <a:pt x="241" y="163"/>
                  </a:lnTo>
                  <a:lnTo>
                    <a:pt x="242" y="192"/>
                  </a:lnTo>
                  <a:lnTo>
                    <a:pt x="238" y="193"/>
                  </a:lnTo>
                  <a:lnTo>
                    <a:pt x="235" y="194"/>
                  </a:lnTo>
                  <a:lnTo>
                    <a:pt x="231" y="194"/>
                  </a:lnTo>
                  <a:lnTo>
                    <a:pt x="224" y="193"/>
                  </a:lnTo>
                  <a:lnTo>
                    <a:pt x="219" y="163"/>
                  </a:lnTo>
                  <a:lnTo>
                    <a:pt x="216" y="147"/>
                  </a:lnTo>
                  <a:lnTo>
                    <a:pt x="214" y="140"/>
                  </a:lnTo>
                  <a:lnTo>
                    <a:pt x="212" y="138"/>
                  </a:lnTo>
                  <a:lnTo>
                    <a:pt x="213" y="152"/>
                  </a:lnTo>
                  <a:lnTo>
                    <a:pt x="214" y="165"/>
                  </a:lnTo>
                  <a:lnTo>
                    <a:pt x="214" y="179"/>
                  </a:lnTo>
                  <a:lnTo>
                    <a:pt x="215" y="193"/>
                  </a:lnTo>
                  <a:lnTo>
                    <a:pt x="213" y="193"/>
                  </a:lnTo>
                  <a:lnTo>
                    <a:pt x="211" y="193"/>
                  </a:lnTo>
                  <a:lnTo>
                    <a:pt x="207" y="194"/>
                  </a:lnTo>
                  <a:lnTo>
                    <a:pt x="205" y="194"/>
                  </a:lnTo>
                  <a:lnTo>
                    <a:pt x="198" y="167"/>
                  </a:lnTo>
                  <a:lnTo>
                    <a:pt x="195" y="152"/>
                  </a:lnTo>
                  <a:lnTo>
                    <a:pt x="191" y="142"/>
                  </a:lnTo>
                  <a:lnTo>
                    <a:pt x="189" y="136"/>
                  </a:lnTo>
                  <a:lnTo>
                    <a:pt x="189" y="150"/>
                  </a:lnTo>
                  <a:lnTo>
                    <a:pt x="190" y="164"/>
                  </a:lnTo>
                  <a:lnTo>
                    <a:pt x="190" y="178"/>
                  </a:lnTo>
                  <a:lnTo>
                    <a:pt x="191" y="193"/>
                  </a:lnTo>
                  <a:lnTo>
                    <a:pt x="189" y="193"/>
                  </a:lnTo>
                  <a:lnTo>
                    <a:pt x="185" y="193"/>
                  </a:lnTo>
                  <a:lnTo>
                    <a:pt x="182" y="193"/>
                  </a:lnTo>
                  <a:lnTo>
                    <a:pt x="180" y="193"/>
                  </a:lnTo>
                  <a:lnTo>
                    <a:pt x="175" y="171"/>
                  </a:lnTo>
                  <a:lnTo>
                    <a:pt x="171" y="149"/>
                  </a:lnTo>
                  <a:lnTo>
                    <a:pt x="167" y="129"/>
                  </a:lnTo>
                  <a:lnTo>
                    <a:pt x="162" y="107"/>
                  </a:lnTo>
                  <a:lnTo>
                    <a:pt x="161" y="106"/>
                  </a:lnTo>
                  <a:lnTo>
                    <a:pt x="160" y="106"/>
                  </a:lnTo>
                  <a:lnTo>
                    <a:pt x="159" y="106"/>
                  </a:lnTo>
                  <a:lnTo>
                    <a:pt x="158" y="104"/>
                  </a:lnTo>
                  <a:lnTo>
                    <a:pt x="158" y="109"/>
                  </a:lnTo>
                  <a:lnTo>
                    <a:pt x="159" y="119"/>
                  </a:lnTo>
                  <a:lnTo>
                    <a:pt x="162" y="145"/>
                  </a:lnTo>
                  <a:lnTo>
                    <a:pt x="168" y="193"/>
                  </a:lnTo>
                  <a:lnTo>
                    <a:pt x="163" y="194"/>
                  </a:lnTo>
                  <a:lnTo>
                    <a:pt x="159" y="194"/>
                  </a:lnTo>
                  <a:lnTo>
                    <a:pt x="153" y="195"/>
                  </a:lnTo>
                  <a:lnTo>
                    <a:pt x="148" y="197"/>
                  </a:lnTo>
                  <a:lnTo>
                    <a:pt x="145" y="176"/>
                  </a:lnTo>
                  <a:lnTo>
                    <a:pt x="143" y="155"/>
                  </a:lnTo>
                  <a:lnTo>
                    <a:pt x="139" y="134"/>
                  </a:lnTo>
                  <a:lnTo>
                    <a:pt x="137" y="115"/>
                  </a:lnTo>
                  <a:lnTo>
                    <a:pt x="136" y="115"/>
                  </a:lnTo>
                  <a:lnTo>
                    <a:pt x="133" y="115"/>
                  </a:lnTo>
                  <a:lnTo>
                    <a:pt x="132" y="115"/>
                  </a:lnTo>
                  <a:lnTo>
                    <a:pt x="131" y="115"/>
                  </a:lnTo>
                  <a:lnTo>
                    <a:pt x="133" y="134"/>
                  </a:lnTo>
                  <a:lnTo>
                    <a:pt x="135" y="155"/>
                  </a:lnTo>
                  <a:lnTo>
                    <a:pt x="137" y="176"/>
                  </a:lnTo>
                  <a:lnTo>
                    <a:pt x="139" y="197"/>
                  </a:lnTo>
                  <a:lnTo>
                    <a:pt x="135" y="195"/>
                  </a:lnTo>
                  <a:lnTo>
                    <a:pt x="131" y="195"/>
                  </a:lnTo>
                  <a:lnTo>
                    <a:pt x="127" y="195"/>
                  </a:lnTo>
                  <a:lnTo>
                    <a:pt x="123" y="195"/>
                  </a:lnTo>
                  <a:lnTo>
                    <a:pt x="123" y="195"/>
                  </a:lnTo>
                  <a:lnTo>
                    <a:pt x="123" y="195"/>
                  </a:lnTo>
                  <a:close/>
                </a:path>
              </a:pathLst>
            </a:custGeom>
            <a:solidFill>
              <a:srgbClr val="999999"/>
            </a:solidFill>
            <a:ln w="9525">
              <a:noFill/>
              <a:round/>
              <a:headEnd/>
              <a:tailEnd/>
            </a:ln>
          </p:spPr>
          <p:txBody>
            <a:bodyPr/>
            <a:lstStyle/>
            <a:p>
              <a:endParaRPr lang="en-US" dirty="0"/>
            </a:p>
          </p:txBody>
        </p:sp>
        <p:sp>
          <p:nvSpPr>
            <p:cNvPr id="70" name="Freeform 94"/>
            <p:cNvSpPr>
              <a:spLocks/>
            </p:cNvSpPr>
            <p:nvPr/>
          </p:nvSpPr>
          <p:spPr bwMode="auto">
            <a:xfrm>
              <a:off x="1496" y="1626"/>
              <a:ext cx="91" cy="66"/>
            </a:xfrm>
            <a:custGeom>
              <a:avLst/>
              <a:gdLst/>
              <a:ahLst/>
              <a:cxnLst>
                <a:cxn ang="0">
                  <a:pos x="78" y="132"/>
                </a:cxn>
                <a:cxn ang="0">
                  <a:pos x="53" y="124"/>
                </a:cxn>
                <a:cxn ang="0">
                  <a:pos x="32" y="114"/>
                </a:cxn>
                <a:cxn ang="0">
                  <a:pos x="17" y="100"/>
                </a:cxn>
                <a:cxn ang="0">
                  <a:pos x="8" y="85"/>
                </a:cxn>
                <a:cxn ang="0">
                  <a:pos x="2" y="66"/>
                </a:cxn>
                <a:cxn ang="0">
                  <a:pos x="0" y="46"/>
                </a:cxn>
                <a:cxn ang="0">
                  <a:pos x="2" y="24"/>
                </a:cxn>
                <a:cxn ang="0">
                  <a:pos x="5" y="0"/>
                </a:cxn>
                <a:cxn ang="0">
                  <a:pos x="7" y="0"/>
                </a:cxn>
                <a:cxn ang="0">
                  <a:pos x="9" y="0"/>
                </a:cxn>
                <a:cxn ang="0">
                  <a:pos x="10" y="1"/>
                </a:cxn>
                <a:cxn ang="0">
                  <a:pos x="11" y="1"/>
                </a:cxn>
                <a:cxn ang="0">
                  <a:pos x="20" y="21"/>
                </a:cxn>
                <a:cxn ang="0">
                  <a:pos x="31" y="41"/>
                </a:cxn>
                <a:cxn ang="0">
                  <a:pos x="43" y="57"/>
                </a:cxn>
                <a:cxn ang="0">
                  <a:pos x="58" y="72"/>
                </a:cxn>
                <a:cxn ang="0">
                  <a:pos x="76" y="81"/>
                </a:cxn>
                <a:cxn ang="0">
                  <a:pos x="96" y="87"/>
                </a:cxn>
                <a:cxn ang="0">
                  <a:pos x="119" y="87"/>
                </a:cxn>
                <a:cxn ang="0">
                  <a:pos x="146" y="81"/>
                </a:cxn>
                <a:cxn ang="0">
                  <a:pos x="152" y="76"/>
                </a:cxn>
                <a:cxn ang="0">
                  <a:pos x="161" y="69"/>
                </a:cxn>
                <a:cxn ang="0">
                  <a:pos x="170" y="62"/>
                </a:cxn>
                <a:cxn ang="0">
                  <a:pos x="179" y="59"/>
                </a:cxn>
                <a:cxn ang="0">
                  <a:pos x="180" y="63"/>
                </a:cxn>
                <a:cxn ang="0">
                  <a:pos x="182" y="66"/>
                </a:cxn>
                <a:cxn ang="0">
                  <a:pos x="182" y="71"/>
                </a:cxn>
                <a:cxn ang="0">
                  <a:pos x="182" y="79"/>
                </a:cxn>
                <a:cxn ang="0">
                  <a:pos x="171" y="88"/>
                </a:cxn>
                <a:cxn ang="0">
                  <a:pos x="161" y="94"/>
                </a:cxn>
                <a:cxn ang="0">
                  <a:pos x="150" y="99"/>
                </a:cxn>
                <a:cxn ang="0">
                  <a:pos x="140" y="102"/>
                </a:cxn>
                <a:cxn ang="0">
                  <a:pos x="130" y="104"/>
                </a:cxn>
                <a:cxn ang="0">
                  <a:pos x="118" y="106"/>
                </a:cxn>
                <a:cxn ang="0">
                  <a:pos x="107" y="107"/>
                </a:cxn>
                <a:cxn ang="0">
                  <a:pos x="93" y="108"/>
                </a:cxn>
                <a:cxn ang="0">
                  <a:pos x="99" y="110"/>
                </a:cxn>
                <a:cxn ang="0">
                  <a:pos x="104" y="111"/>
                </a:cxn>
                <a:cxn ang="0">
                  <a:pos x="112" y="112"/>
                </a:cxn>
                <a:cxn ang="0">
                  <a:pos x="121" y="114"/>
                </a:cxn>
                <a:cxn ang="0">
                  <a:pos x="129" y="114"/>
                </a:cxn>
                <a:cxn ang="0">
                  <a:pos x="137" y="114"/>
                </a:cxn>
                <a:cxn ang="0">
                  <a:pos x="145" y="114"/>
                </a:cxn>
                <a:cxn ang="0">
                  <a:pos x="152" y="114"/>
                </a:cxn>
                <a:cxn ang="0">
                  <a:pos x="146" y="121"/>
                </a:cxn>
                <a:cxn ang="0">
                  <a:pos x="138" y="126"/>
                </a:cxn>
                <a:cxn ang="0">
                  <a:pos x="129" y="129"/>
                </a:cxn>
                <a:cxn ang="0">
                  <a:pos x="118" y="131"/>
                </a:cxn>
                <a:cxn ang="0">
                  <a:pos x="107" y="132"/>
                </a:cxn>
                <a:cxn ang="0">
                  <a:pos x="95" y="132"/>
                </a:cxn>
                <a:cxn ang="0">
                  <a:pos x="86" y="132"/>
                </a:cxn>
                <a:cxn ang="0">
                  <a:pos x="78" y="132"/>
                </a:cxn>
                <a:cxn ang="0">
                  <a:pos x="78" y="132"/>
                </a:cxn>
                <a:cxn ang="0">
                  <a:pos x="78" y="132"/>
                </a:cxn>
              </a:cxnLst>
              <a:rect l="0" t="0" r="r" b="b"/>
              <a:pathLst>
                <a:path w="182" h="132">
                  <a:moveTo>
                    <a:pt x="78" y="132"/>
                  </a:moveTo>
                  <a:lnTo>
                    <a:pt x="53" y="124"/>
                  </a:lnTo>
                  <a:lnTo>
                    <a:pt x="32" y="114"/>
                  </a:lnTo>
                  <a:lnTo>
                    <a:pt x="17" y="100"/>
                  </a:lnTo>
                  <a:lnTo>
                    <a:pt x="8" y="85"/>
                  </a:lnTo>
                  <a:lnTo>
                    <a:pt x="2" y="66"/>
                  </a:lnTo>
                  <a:lnTo>
                    <a:pt x="0" y="46"/>
                  </a:lnTo>
                  <a:lnTo>
                    <a:pt x="2" y="24"/>
                  </a:lnTo>
                  <a:lnTo>
                    <a:pt x="5" y="0"/>
                  </a:lnTo>
                  <a:lnTo>
                    <a:pt x="7" y="0"/>
                  </a:lnTo>
                  <a:lnTo>
                    <a:pt x="9" y="0"/>
                  </a:lnTo>
                  <a:lnTo>
                    <a:pt x="10" y="1"/>
                  </a:lnTo>
                  <a:lnTo>
                    <a:pt x="11" y="1"/>
                  </a:lnTo>
                  <a:lnTo>
                    <a:pt x="20" y="21"/>
                  </a:lnTo>
                  <a:lnTo>
                    <a:pt x="31" y="41"/>
                  </a:lnTo>
                  <a:lnTo>
                    <a:pt x="43" y="57"/>
                  </a:lnTo>
                  <a:lnTo>
                    <a:pt x="58" y="72"/>
                  </a:lnTo>
                  <a:lnTo>
                    <a:pt x="76" y="81"/>
                  </a:lnTo>
                  <a:lnTo>
                    <a:pt x="96" y="87"/>
                  </a:lnTo>
                  <a:lnTo>
                    <a:pt x="119" y="87"/>
                  </a:lnTo>
                  <a:lnTo>
                    <a:pt x="146" y="81"/>
                  </a:lnTo>
                  <a:lnTo>
                    <a:pt x="152" y="76"/>
                  </a:lnTo>
                  <a:lnTo>
                    <a:pt x="161" y="69"/>
                  </a:lnTo>
                  <a:lnTo>
                    <a:pt x="170" y="62"/>
                  </a:lnTo>
                  <a:lnTo>
                    <a:pt x="179" y="59"/>
                  </a:lnTo>
                  <a:lnTo>
                    <a:pt x="180" y="63"/>
                  </a:lnTo>
                  <a:lnTo>
                    <a:pt x="182" y="66"/>
                  </a:lnTo>
                  <a:lnTo>
                    <a:pt x="182" y="71"/>
                  </a:lnTo>
                  <a:lnTo>
                    <a:pt x="182" y="79"/>
                  </a:lnTo>
                  <a:lnTo>
                    <a:pt x="171" y="88"/>
                  </a:lnTo>
                  <a:lnTo>
                    <a:pt x="161" y="94"/>
                  </a:lnTo>
                  <a:lnTo>
                    <a:pt x="150" y="99"/>
                  </a:lnTo>
                  <a:lnTo>
                    <a:pt x="140" y="102"/>
                  </a:lnTo>
                  <a:lnTo>
                    <a:pt x="130" y="104"/>
                  </a:lnTo>
                  <a:lnTo>
                    <a:pt x="118" y="106"/>
                  </a:lnTo>
                  <a:lnTo>
                    <a:pt x="107" y="107"/>
                  </a:lnTo>
                  <a:lnTo>
                    <a:pt x="93" y="108"/>
                  </a:lnTo>
                  <a:lnTo>
                    <a:pt x="99" y="110"/>
                  </a:lnTo>
                  <a:lnTo>
                    <a:pt x="104" y="111"/>
                  </a:lnTo>
                  <a:lnTo>
                    <a:pt x="112" y="112"/>
                  </a:lnTo>
                  <a:lnTo>
                    <a:pt x="121" y="114"/>
                  </a:lnTo>
                  <a:lnTo>
                    <a:pt x="129" y="114"/>
                  </a:lnTo>
                  <a:lnTo>
                    <a:pt x="137" y="114"/>
                  </a:lnTo>
                  <a:lnTo>
                    <a:pt x="145" y="114"/>
                  </a:lnTo>
                  <a:lnTo>
                    <a:pt x="152" y="114"/>
                  </a:lnTo>
                  <a:lnTo>
                    <a:pt x="146" y="121"/>
                  </a:lnTo>
                  <a:lnTo>
                    <a:pt x="138" y="126"/>
                  </a:lnTo>
                  <a:lnTo>
                    <a:pt x="129" y="129"/>
                  </a:lnTo>
                  <a:lnTo>
                    <a:pt x="118" y="131"/>
                  </a:lnTo>
                  <a:lnTo>
                    <a:pt x="107" y="132"/>
                  </a:lnTo>
                  <a:lnTo>
                    <a:pt x="95" y="132"/>
                  </a:lnTo>
                  <a:lnTo>
                    <a:pt x="86" y="132"/>
                  </a:lnTo>
                  <a:lnTo>
                    <a:pt x="78" y="132"/>
                  </a:lnTo>
                  <a:lnTo>
                    <a:pt x="78" y="132"/>
                  </a:lnTo>
                  <a:lnTo>
                    <a:pt x="78" y="132"/>
                  </a:lnTo>
                  <a:close/>
                </a:path>
              </a:pathLst>
            </a:custGeom>
            <a:solidFill>
              <a:srgbClr val="CC3300"/>
            </a:solidFill>
            <a:ln w="9525">
              <a:noFill/>
              <a:round/>
              <a:headEnd/>
              <a:tailEnd/>
            </a:ln>
          </p:spPr>
          <p:txBody>
            <a:bodyPr/>
            <a:lstStyle/>
            <a:p>
              <a:endParaRPr lang="en-US" dirty="0"/>
            </a:p>
          </p:txBody>
        </p:sp>
        <p:sp>
          <p:nvSpPr>
            <p:cNvPr id="71" name="Freeform 95"/>
            <p:cNvSpPr>
              <a:spLocks/>
            </p:cNvSpPr>
            <p:nvPr/>
          </p:nvSpPr>
          <p:spPr bwMode="auto">
            <a:xfrm>
              <a:off x="704" y="1560"/>
              <a:ext cx="50" cy="116"/>
            </a:xfrm>
            <a:custGeom>
              <a:avLst/>
              <a:gdLst/>
              <a:ahLst/>
              <a:cxnLst>
                <a:cxn ang="0">
                  <a:pos x="31" y="223"/>
                </a:cxn>
                <a:cxn ang="0">
                  <a:pos x="14" y="209"/>
                </a:cxn>
                <a:cxn ang="0">
                  <a:pos x="0" y="123"/>
                </a:cxn>
                <a:cxn ang="0">
                  <a:pos x="24" y="7"/>
                </a:cxn>
                <a:cxn ang="0">
                  <a:pos x="48" y="9"/>
                </a:cxn>
                <a:cxn ang="0">
                  <a:pos x="32" y="16"/>
                </a:cxn>
                <a:cxn ang="0">
                  <a:pos x="41" y="21"/>
                </a:cxn>
                <a:cxn ang="0">
                  <a:pos x="61" y="29"/>
                </a:cxn>
                <a:cxn ang="0">
                  <a:pos x="46" y="36"/>
                </a:cxn>
                <a:cxn ang="0">
                  <a:pos x="65" y="45"/>
                </a:cxn>
                <a:cxn ang="0">
                  <a:pos x="71" y="54"/>
                </a:cxn>
                <a:cxn ang="0">
                  <a:pos x="53" y="57"/>
                </a:cxn>
                <a:cxn ang="0">
                  <a:pos x="29" y="57"/>
                </a:cxn>
                <a:cxn ang="0">
                  <a:pos x="28" y="60"/>
                </a:cxn>
                <a:cxn ang="0">
                  <a:pos x="61" y="67"/>
                </a:cxn>
                <a:cxn ang="0">
                  <a:pos x="79" y="80"/>
                </a:cxn>
                <a:cxn ang="0">
                  <a:pos x="61" y="82"/>
                </a:cxn>
                <a:cxn ang="0">
                  <a:pos x="36" y="81"/>
                </a:cxn>
                <a:cxn ang="0">
                  <a:pos x="28" y="83"/>
                </a:cxn>
                <a:cxn ang="0">
                  <a:pos x="52" y="89"/>
                </a:cxn>
                <a:cxn ang="0">
                  <a:pos x="86" y="100"/>
                </a:cxn>
                <a:cxn ang="0">
                  <a:pos x="66" y="107"/>
                </a:cxn>
                <a:cxn ang="0">
                  <a:pos x="45" y="107"/>
                </a:cxn>
                <a:cxn ang="0">
                  <a:pos x="50" y="111"/>
                </a:cxn>
                <a:cxn ang="0">
                  <a:pos x="78" y="117"/>
                </a:cxn>
                <a:cxn ang="0">
                  <a:pos x="93" y="129"/>
                </a:cxn>
                <a:cxn ang="0">
                  <a:pos x="61" y="134"/>
                </a:cxn>
                <a:cxn ang="0">
                  <a:pos x="35" y="132"/>
                </a:cxn>
                <a:cxn ang="0">
                  <a:pos x="25" y="135"/>
                </a:cxn>
                <a:cxn ang="0">
                  <a:pos x="52" y="138"/>
                </a:cxn>
                <a:cxn ang="0">
                  <a:pos x="90" y="144"/>
                </a:cxn>
                <a:cxn ang="0">
                  <a:pos x="97" y="157"/>
                </a:cxn>
                <a:cxn ang="0">
                  <a:pos x="66" y="158"/>
                </a:cxn>
                <a:cxn ang="0">
                  <a:pos x="21" y="158"/>
                </a:cxn>
                <a:cxn ang="0">
                  <a:pos x="46" y="164"/>
                </a:cxn>
                <a:cxn ang="0">
                  <a:pos x="88" y="171"/>
                </a:cxn>
                <a:cxn ang="0">
                  <a:pos x="97" y="182"/>
                </a:cxn>
                <a:cxn ang="0">
                  <a:pos x="66" y="185"/>
                </a:cxn>
                <a:cxn ang="0">
                  <a:pos x="25" y="182"/>
                </a:cxn>
                <a:cxn ang="0">
                  <a:pos x="14" y="185"/>
                </a:cxn>
                <a:cxn ang="0">
                  <a:pos x="21" y="188"/>
                </a:cxn>
                <a:cxn ang="0">
                  <a:pos x="73" y="194"/>
                </a:cxn>
                <a:cxn ang="0">
                  <a:pos x="97" y="208"/>
                </a:cxn>
                <a:cxn ang="0">
                  <a:pos x="76" y="209"/>
                </a:cxn>
                <a:cxn ang="0">
                  <a:pos x="51" y="206"/>
                </a:cxn>
                <a:cxn ang="0">
                  <a:pos x="50" y="215"/>
                </a:cxn>
                <a:cxn ang="0">
                  <a:pos x="73" y="218"/>
                </a:cxn>
                <a:cxn ang="0">
                  <a:pos x="53" y="233"/>
                </a:cxn>
              </a:cxnLst>
              <a:rect l="0" t="0" r="r" b="b"/>
              <a:pathLst>
                <a:path w="99" h="233">
                  <a:moveTo>
                    <a:pt x="44" y="233"/>
                  </a:moveTo>
                  <a:lnTo>
                    <a:pt x="39" y="229"/>
                  </a:lnTo>
                  <a:lnTo>
                    <a:pt x="36" y="226"/>
                  </a:lnTo>
                  <a:lnTo>
                    <a:pt x="31" y="223"/>
                  </a:lnTo>
                  <a:lnTo>
                    <a:pt x="27" y="219"/>
                  </a:lnTo>
                  <a:lnTo>
                    <a:pt x="22" y="216"/>
                  </a:lnTo>
                  <a:lnTo>
                    <a:pt x="18" y="212"/>
                  </a:lnTo>
                  <a:lnTo>
                    <a:pt x="14" y="209"/>
                  </a:lnTo>
                  <a:lnTo>
                    <a:pt x="9" y="205"/>
                  </a:lnTo>
                  <a:lnTo>
                    <a:pt x="6" y="186"/>
                  </a:lnTo>
                  <a:lnTo>
                    <a:pt x="2" y="157"/>
                  </a:lnTo>
                  <a:lnTo>
                    <a:pt x="0" y="123"/>
                  </a:lnTo>
                  <a:lnTo>
                    <a:pt x="0" y="89"/>
                  </a:lnTo>
                  <a:lnTo>
                    <a:pt x="3" y="56"/>
                  </a:lnTo>
                  <a:lnTo>
                    <a:pt x="12" y="27"/>
                  </a:lnTo>
                  <a:lnTo>
                    <a:pt x="24" y="7"/>
                  </a:lnTo>
                  <a:lnTo>
                    <a:pt x="43" y="0"/>
                  </a:lnTo>
                  <a:lnTo>
                    <a:pt x="45" y="3"/>
                  </a:lnTo>
                  <a:lnTo>
                    <a:pt x="46" y="6"/>
                  </a:lnTo>
                  <a:lnTo>
                    <a:pt x="48" y="9"/>
                  </a:lnTo>
                  <a:lnTo>
                    <a:pt x="50" y="12"/>
                  </a:lnTo>
                  <a:lnTo>
                    <a:pt x="44" y="15"/>
                  </a:lnTo>
                  <a:lnTo>
                    <a:pt x="38" y="16"/>
                  </a:lnTo>
                  <a:lnTo>
                    <a:pt x="32" y="16"/>
                  </a:lnTo>
                  <a:lnTo>
                    <a:pt x="27" y="17"/>
                  </a:lnTo>
                  <a:lnTo>
                    <a:pt x="30" y="19"/>
                  </a:lnTo>
                  <a:lnTo>
                    <a:pt x="36" y="20"/>
                  </a:lnTo>
                  <a:lnTo>
                    <a:pt x="41" y="21"/>
                  </a:lnTo>
                  <a:lnTo>
                    <a:pt x="48" y="21"/>
                  </a:lnTo>
                  <a:lnTo>
                    <a:pt x="54" y="23"/>
                  </a:lnTo>
                  <a:lnTo>
                    <a:pt x="59" y="26"/>
                  </a:lnTo>
                  <a:lnTo>
                    <a:pt x="61" y="29"/>
                  </a:lnTo>
                  <a:lnTo>
                    <a:pt x="61" y="35"/>
                  </a:lnTo>
                  <a:lnTo>
                    <a:pt x="54" y="35"/>
                  </a:lnTo>
                  <a:lnTo>
                    <a:pt x="50" y="35"/>
                  </a:lnTo>
                  <a:lnTo>
                    <a:pt x="46" y="36"/>
                  </a:lnTo>
                  <a:lnTo>
                    <a:pt x="43" y="38"/>
                  </a:lnTo>
                  <a:lnTo>
                    <a:pt x="47" y="41"/>
                  </a:lnTo>
                  <a:lnTo>
                    <a:pt x="55" y="43"/>
                  </a:lnTo>
                  <a:lnTo>
                    <a:pt x="65" y="45"/>
                  </a:lnTo>
                  <a:lnTo>
                    <a:pt x="71" y="47"/>
                  </a:lnTo>
                  <a:lnTo>
                    <a:pt x="71" y="50"/>
                  </a:lnTo>
                  <a:lnTo>
                    <a:pt x="71" y="52"/>
                  </a:lnTo>
                  <a:lnTo>
                    <a:pt x="71" y="54"/>
                  </a:lnTo>
                  <a:lnTo>
                    <a:pt x="73" y="57"/>
                  </a:lnTo>
                  <a:lnTo>
                    <a:pt x="66" y="57"/>
                  </a:lnTo>
                  <a:lnTo>
                    <a:pt x="60" y="57"/>
                  </a:lnTo>
                  <a:lnTo>
                    <a:pt x="53" y="57"/>
                  </a:lnTo>
                  <a:lnTo>
                    <a:pt x="47" y="57"/>
                  </a:lnTo>
                  <a:lnTo>
                    <a:pt x="41" y="57"/>
                  </a:lnTo>
                  <a:lnTo>
                    <a:pt x="36" y="57"/>
                  </a:lnTo>
                  <a:lnTo>
                    <a:pt x="29" y="57"/>
                  </a:lnTo>
                  <a:lnTo>
                    <a:pt x="23" y="57"/>
                  </a:lnTo>
                  <a:lnTo>
                    <a:pt x="24" y="58"/>
                  </a:lnTo>
                  <a:lnTo>
                    <a:pt x="25" y="59"/>
                  </a:lnTo>
                  <a:lnTo>
                    <a:pt x="28" y="60"/>
                  </a:lnTo>
                  <a:lnTo>
                    <a:pt x="32" y="61"/>
                  </a:lnTo>
                  <a:lnTo>
                    <a:pt x="38" y="62"/>
                  </a:lnTo>
                  <a:lnTo>
                    <a:pt x="47" y="65"/>
                  </a:lnTo>
                  <a:lnTo>
                    <a:pt x="61" y="67"/>
                  </a:lnTo>
                  <a:lnTo>
                    <a:pt x="78" y="70"/>
                  </a:lnTo>
                  <a:lnTo>
                    <a:pt x="78" y="73"/>
                  </a:lnTo>
                  <a:lnTo>
                    <a:pt x="79" y="76"/>
                  </a:lnTo>
                  <a:lnTo>
                    <a:pt x="79" y="80"/>
                  </a:lnTo>
                  <a:lnTo>
                    <a:pt x="81" y="82"/>
                  </a:lnTo>
                  <a:lnTo>
                    <a:pt x="74" y="82"/>
                  </a:lnTo>
                  <a:lnTo>
                    <a:pt x="67" y="82"/>
                  </a:lnTo>
                  <a:lnTo>
                    <a:pt x="61" y="82"/>
                  </a:lnTo>
                  <a:lnTo>
                    <a:pt x="54" y="81"/>
                  </a:lnTo>
                  <a:lnTo>
                    <a:pt x="48" y="81"/>
                  </a:lnTo>
                  <a:lnTo>
                    <a:pt x="41" y="81"/>
                  </a:lnTo>
                  <a:lnTo>
                    <a:pt x="36" y="81"/>
                  </a:lnTo>
                  <a:lnTo>
                    <a:pt x="29" y="81"/>
                  </a:lnTo>
                  <a:lnTo>
                    <a:pt x="28" y="82"/>
                  </a:lnTo>
                  <a:lnTo>
                    <a:pt x="28" y="82"/>
                  </a:lnTo>
                  <a:lnTo>
                    <a:pt x="28" y="83"/>
                  </a:lnTo>
                  <a:lnTo>
                    <a:pt x="27" y="84"/>
                  </a:lnTo>
                  <a:lnTo>
                    <a:pt x="32" y="87"/>
                  </a:lnTo>
                  <a:lnTo>
                    <a:pt x="41" y="88"/>
                  </a:lnTo>
                  <a:lnTo>
                    <a:pt x="52" y="89"/>
                  </a:lnTo>
                  <a:lnTo>
                    <a:pt x="62" y="89"/>
                  </a:lnTo>
                  <a:lnTo>
                    <a:pt x="73" y="91"/>
                  </a:lnTo>
                  <a:lnTo>
                    <a:pt x="81" y="95"/>
                  </a:lnTo>
                  <a:lnTo>
                    <a:pt x="86" y="100"/>
                  </a:lnTo>
                  <a:lnTo>
                    <a:pt x="88" y="109"/>
                  </a:lnTo>
                  <a:lnTo>
                    <a:pt x="78" y="107"/>
                  </a:lnTo>
                  <a:lnTo>
                    <a:pt x="71" y="107"/>
                  </a:lnTo>
                  <a:lnTo>
                    <a:pt x="66" y="107"/>
                  </a:lnTo>
                  <a:lnTo>
                    <a:pt x="61" y="106"/>
                  </a:lnTo>
                  <a:lnTo>
                    <a:pt x="56" y="106"/>
                  </a:lnTo>
                  <a:lnTo>
                    <a:pt x="51" y="106"/>
                  </a:lnTo>
                  <a:lnTo>
                    <a:pt x="45" y="107"/>
                  </a:lnTo>
                  <a:lnTo>
                    <a:pt x="38" y="107"/>
                  </a:lnTo>
                  <a:lnTo>
                    <a:pt x="41" y="109"/>
                  </a:lnTo>
                  <a:lnTo>
                    <a:pt x="45" y="110"/>
                  </a:lnTo>
                  <a:lnTo>
                    <a:pt x="50" y="111"/>
                  </a:lnTo>
                  <a:lnTo>
                    <a:pt x="53" y="112"/>
                  </a:lnTo>
                  <a:lnTo>
                    <a:pt x="60" y="113"/>
                  </a:lnTo>
                  <a:lnTo>
                    <a:pt x="67" y="114"/>
                  </a:lnTo>
                  <a:lnTo>
                    <a:pt x="78" y="117"/>
                  </a:lnTo>
                  <a:lnTo>
                    <a:pt x="92" y="119"/>
                  </a:lnTo>
                  <a:lnTo>
                    <a:pt x="92" y="122"/>
                  </a:lnTo>
                  <a:lnTo>
                    <a:pt x="93" y="126"/>
                  </a:lnTo>
                  <a:lnTo>
                    <a:pt x="93" y="129"/>
                  </a:lnTo>
                  <a:lnTo>
                    <a:pt x="93" y="133"/>
                  </a:lnTo>
                  <a:lnTo>
                    <a:pt x="79" y="133"/>
                  </a:lnTo>
                  <a:lnTo>
                    <a:pt x="69" y="134"/>
                  </a:lnTo>
                  <a:lnTo>
                    <a:pt x="61" y="134"/>
                  </a:lnTo>
                  <a:lnTo>
                    <a:pt x="54" y="133"/>
                  </a:lnTo>
                  <a:lnTo>
                    <a:pt x="48" y="133"/>
                  </a:lnTo>
                  <a:lnTo>
                    <a:pt x="41" y="133"/>
                  </a:lnTo>
                  <a:lnTo>
                    <a:pt x="35" y="132"/>
                  </a:lnTo>
                  <a:lnTo>
                    <a:pt x="27" y="130"/>
                  </a:lnTo>
                  <a:lnTo>
                    <a:pt x="27" y="132"/>
                  </a:lnTo>
                  <a:lnTo>
                    <a:pt x="27" y="134"/>
                  </a:lnTo>
                  <a:lnTo>
                    <a:pt x="25" y="135"/>
                  </a:lnTo>
                  <a:lnTo>
                    <a:pt x="25" y="137"/>
                  </a:lnTo>
                  <a:lnTo>
                    <a:pt x="33" y="138"/>
                  </a:lnTo>
                  <a:lnTo>
                    <a:pt x="43" y="138"/>
                  </a:lnTo>
                  <a:lnTo>
                    <a:pt x="52" y="138"/>
                  </a:lnTo>
                  <a:lnTo>
                    <a:pt x="62" y="138"/>
                  </a:lnTo>
                  <a:lnTo>
                    <a:pt x="71" y="140"/>
                  </a:lnTo>
                  <a:lnTo>
                    <a:pt x="81" y="141"/>
                  </a:lnTo>
                  <a:lnTo>
                    <a:pt x="90" y="144"/>
                  </a:lnTo>
                  <a:lnTo>
                    <a:pt x="98" y="149"/>
                  </a:lnTo>
                  <a:lnTo>
                    <a:pt x="97" y="151"/>
                  </a:lnTo>
                  <a:lnTo>
                    <a:pt x="97" y="153"/>
                  </a:lnTo>
                  <a:lnTo>
                    <a:pt x="97" y="157"/>
                  </a:lnTo>
                  <a:lnTo>
                    <a:pt x="97" y="159"/>
                  </a:lnTo>
                  <a:lnTo>
                    <a:pt x="89" y="159"/>
                  </a:lnTo>
                  <a:lnTo>
                    <a:pt x="77" y="158"/>
                  </a:lnTo>
                  <a:lnTo>
                    <a:pt x="66" y="158"/>
                  </a:lnTo>
                  <a:lnTo>
                    <a:pt x="53" y="157"/>
                  </a:lnTo>
                  <a:lnTo>
                    <a:pt x="40" y="157"/>
                  </a:lnTo>
                  <a:lnTo>
                    <a:pt x="29" y="157"/>
                  </a:lnTo>
                  <a:lnTo>
                    <a:pt x="21" y="158"/>
                  </a:lnTo>
                  <a:lnTo>
                    <a:pt x="15" y="160"/>
                  </a:lnTo>
                  <a:lnTo>
                    <a:pt x="25" y="162"/>
                  </a:lnTo>
                  <a:lnTo>
                    <a:pt x="36" y="163"/>
                  </a:lnTo>
                  <a:lnTo>
                    <a:pt x="46" y="164"/>
                  </a:lnTo>
                  <a:lnTo>
                    <a:pt x="56" y="166"/>
                  </a:lnTo>
                  <a:lnTo>
                    <a:pt x="67" y="167"/>
                  </a:lnTo>
                  <a:lnTo>
                    <a:pt x="77" y="168"/>
                  </a:lnTo>
                  <a:lnTo>
                    <a:pt x="88" y="171"/>
                  </a:lnTo>
                  <a:lnTo>
                    <a:pt x="98" y="172"/>
                  </a:lnTo>
                  <a:lnTo>
                    <a:pt x="97" y="175"/>
                  </a:lnTo>
                  <a:lnTo>
                    <a:pt x="97" y="179"/>
                  </a:lnTo>
                  <a:lnTo>
                    <a:pt x="97" y="182"/>
                  </a:lnTo>
                  <a:lnTo>
                    <a:pt x="97" y="187"/>
                  </a:lnTo>
                  <a:lnTo>
                    <a:pt x="86" y="186"/>
                  </a:lnTo>
                  <a:lnTo>
                    <a:pt x="76" y="186"/>
                  </a:lnTo>
                  <a:lnTo>
                    <a:pt x="66" y="185"/>
                  </a:lnTo>
                  <a:lnTo>
                    <a:pt x="55" y="185"/>
                  </a:lnTo>
                  <a:lnTo>
                    <a:pt x="45" y="183"/>
                  </a:lnTo>
                  <a:lnTo>
                    <a:pt x="35" y="183"/>
                  </a:lnTo>
                  <a:lnTo>
                    <a:pt x="25" y="182"/>
                  </a:lnTo>
                  <a:lnTo>
                    <a:pt x="15" y="182"/>
                  </a:lnTo>
                  <a:lnTo>
                    <a:pt x="14" y="183"/>
                  </a:lnTo>
                  <a:lnTo>
                    <a:pt x="14" y="183"/>
                  </a:lnTo>
                  <a:lnTo>
                    <a:pt x="14" y="185"/>
                  </a:lnTo>
                  <a:lnTo>
                    <a:pt x="13" y="186"/>
                  </a:lnTo>
                  <a:lnTo>
                    <a:pt x="14" y="187"/>
                  </a:lnTo>
                  <a:lnTo>
                    <a:pt x="16" y="187"/>
                  </a:lnTo>
                  <a:lnTo>
                    <a:pt x="21" y="188"/>
                  </a:lnTo>
                  <a:lnTo>
                    <a:pt x="27" y="189"/>
                  </a:lnTo>
                  <a:lnTo>
                    <a:pt x="37" y="190"/>
                  </a:lnTo>
                  <a:lnTo>
                    <a:pt x="52" y="191"/>
                  </a:lnTo>
                  <a:lnTo>
                    <a:pt x="73" y="194"/>
                  </a:lnTo>
                  <a:lnTo>
                    <a:pt x="99" y="197"/>
                  </a:lnTo>
                  <a:lnTo>
                    <a:pt x="98" y="203"/>
                  </a:lnTo>
                  <a:lnTo>
                    <a:pt x="98" y="205"/>
                  </a:lnTo>
                  <a:lnTo>
                    <a:pt x="97" y="208"/>
                  </a:lnTo>
                  <a:lnTo>
                    <a:pt x="94" y="210"/>
                  </a:lnTo>
                  <a:lnTo>
                    <a:pt x="89" y="210"/>
                  </a:lnTo>
                  <a:lnTo>
                    <a:pt x="82" y="209"/>
                  </a:lnTo>
                  <a:lnTo>
                    <a:pt x="76" y="209"/>
                  </a:lnTo>
                  <a:lnTo>
                    <a:pt x="69" y="208"/>
                  </a:lnTo>
                  <a:lnTo>
                    <a:pt x="63" y="208"/>
                  </a:lnTo>
                  <a:lnTo>
                    <a:pt x="56" y="208"/>
                  </a:lnTo>
                  <a:lnTo>
                    <a:pt x="51" y="206"/>
                  </a:lnTo>
                  <a:lnTo>
                    <a:pt x="44" y="206"/>
                  </a:lnTo>
                  <a:lnTo>
                    <a:pt x="44" y="210"/>
                  </a:lnTo>
                  <a:lnTo>
                    <a:pt x="46" y="212"/>
                  </a:lnTo>
                  <a:lnTo>
                    <a:pt x="50" y="215"/>
                  </a:lnTo>
                  <a:lnTo>
                    <a:pt x="55" y="216"/>
                  </a:lnTo>
                  <a:lnTo>
                    <a:pt x="60" y="217"/>
                  </a:lnTo>
                  <a:lnTo>
                    <a:pt x="67" y="217"/>
                  </a:lnTo>
                  <a:lnTo>
                    <a:pt x="73" y="218"/>
                  </a:lnTo>
                  <a:lnTo>
                    <a:pt x="77" y="218"/>
                  </a:lnTo>
                  <a:lnTo>
                    <a:pt x="71" y="227"/>
                  </a:lnTo>
                  <a:lnTo>
                    <a:pt x="63" y="231"/>
                  </a:lnTo>
                  <a:lnTo>
                    <a:pt x="53" y="233"/>
                  </a:lnTo>
                  <a:lnTo>
                    <a:pt x="44" y="233"/>
                  </a:lnTo>
                  <a:lnTo>
                    <a:pt x="44" y="233"/>
                  </a:lnTo>
                  <a:lnTo>
                    <a:pt x="44" y="233"/>
                  </a:lnTo>
                  <a:close/>
                </a:path>
              </a:pathLst>
            </a:custGeom>
            <a:solidFill>
              <a:srgbClr val="000000"/>
            </a:solidFill>
            <a:ln w="9525">
              <a:noFill/>
              <a:round/>
              <a:headEnd/>
              <a:tailEnd/>
            </a:ln>
          </p:spPr>
          <p:txBody>
            <a:bodyPr/>
            <a:lstStyle/>
            <a:p>
              <a:endParaRPr lang="en-US" dirty="0"/>
            </a:p>
          </p:txBody>
        </p:sp>
        <p:sp>
          <p:nvSpPr>
            <p:cNvPr id="72" name="Freeform 96"/>
            <p:cNvSpPr>
              <a:spLocks/>
            </p:cNvSpPr>
            <p:nvPr/>
          </p:nvSpPr>
          <p:spPr bwMode="auto">
            <a:xfrm>
              <a:off x="1506" y="1494"/>
              <a:ext cx="76" cy="168"/>
            </a:xfrm>
            <a:custGeom>
              <a:avLst/>
              <a:gdLst/>
              <a:ahLst/>
              <a:cxnLst>
                <a:cxn ang="0">
                  <a:pos x="12" y="275"/>
                </a:cxn>
                <a:cxn ang="0">
                  <a:pos x="2" y="142"/>
                </a:cxn>
                <a:cxn ang="0">
                  <a:pos x="40" y="70"/>
                </a:cxn>
                <a:cxn ang="0">
                  <a:pos x="98" y="19"/>
                </a:cxn>
                <a:cxn ang="0">
                  <a:pos x="121" y="46"/>
                </a:cxn>
                <a:cxn ang="0">
                  <a:pos x="92" y="78"/>
                </a:cxn>
                <a:cxn ang="0">
                  <a:pos x="96" y="83"/>
                </a:cxn>
                <a:cxn ang="0">
                  <a:pos x="100" y="91"/>
                </a:cxn>
                <a:cxn ang="0">
                  <a:pos x="84" y="105"/>
                </a:cxn>
                <a:cxn ang="0">
                  <a:pos x="93" y="108"/>
                </a:cxn>
                <a:cxn ang="0">
                  <a:pos x="105" y="121"/>
                </a:cxn>
                <a:cxn ang="0">
                  <a:pos x="93" y="131"/>
                </a:cxn>
                <a:cxn ang="0">
                  <a:pos x="88" y="137"/>
                </a:cxn>
                <a:cxn ang="0">
                  <a:pos x="106" y="137"/>
                </a:cxn>
                <a:cxn ang="0">
                  <a:pos x="112" y="143"/>
                </a:cxn>
                <a:cxn ang="0">
                  <a:pos x="86" y="154"/>
                </a:cxn>
                <a:cxn ang="0">
                  <a:pos x="79" y="160"/>
                </a:cxn>
                <a:cxn ang="0">
                  <a:pos x="93" y="160"/>
                </a:cxn>
                <a:cxn ang="0">
                  <a:pos x="112" y="158"/>
                </a:cxn>
                <a:cxn ang="0">
                  <a:pos x="116" y="165"/>
                </a:cxn>
                <a:cxn ang="0">
                  <a:pos x="105" y="173"/>
                </a:cxn>
                <a:cxn ang="0">
                  <a:pos x="82" y="180"/>
                </a:cxn>
                <a:cxn ang="0">
                  <a:pos x="74" y="185"/>
                </a:cxn>
                <a:cxn ang="0">
                  <a:pos x="107" y="180"/>
                </a:cxn>
                <a:cxn ang="0">
                  <a:pos x="121" y="178"/>
                </a:cxn>
                <a:cxn ang="0">
                  <a:pos x="123" y="189"/>
                </a:cxn>
                <a:cxn ang="0">
                  <a:pos x="107" y="199"/>
                </a:cxn>
                <a:cxn ang="0">
                  <a:pos x="85" y="207"/>
                </a:cxn>
                <a:cxn ang="0">
                  <a:pos x="81" y="211"/>
                </a:cxn>
                <a:cxn ang="0">
                  <a:pos x="100" y="208"/>
                </a:cxn>
                <a:cxn ang="0">
                  <a:pos x="124" y="203"/>
                </a:cxn>
                <a:cxn ang="0">
                  <a:pos x="130" y="212"/>
                </a:cxn>
                <a:cxn ang="0">
                  <a:pos x="115" y="222"/>
                </a:cxn>
                <a:cxn ang="0">
                  <a:pos x="84" y="233"/>
                </a:cxn>
                <a:cxn ang="0">
                  <a:pos x="100" y="233"/>
                </a:cxn>
                <a:cxn ang="0">
                  <a:pos x="128" y="229"/>
                </a:cxn>
                <a:cxn ang="0">
                  <a:pos x="135" y="236"/>
                </a:cxn>
                <a:cxn ang="0">
                  <a:pos x="113" y="250"/>
                </a:cxn>
                <a:cxn ang="0">
                  <a:pos x="81" y="258"/>
                </a:cxn>
                <a:cxn ang="0">
                  <a:pos x="74" y="265"/>
                </a:cxn>
                <a:cxn ang="0">
                  <a:pos x="109" y="258"/>
                </a:cxn>
                <a:cxn ang="0">
                  <a:pos x="138" y="251"/>
                </a:cxn>
                <a:cxn ang="0">
                  <a:pos x="142" y="259"/>
                </a:cxn>
                <a:cxn ang="0">
                  <a:pos x="117" y="273"/>
                </a:cxn>
                <a:cxn ang="0">
                  <a:pos x="85" y="282"/>
                </a:cxn>
                <a:cxn ang="0">
                  <a:pos x="77" y="288"/>
                </a:cxn>
                <a:cxn ang="0">
                  <a:pos x="105" y="284"/>
                </a:cxn>
                <a:cxn ang="0">
                  <a:pos x="142" y="275"/>
                </a:cxn>
                <a:cxn ang="0">
                  <a:pos x="152" y="283"/>
                </a:cxn>
                <a:cxn ang="0">
                  <a:pos x="124" y="303"/>
                </a:cxn>
                <a:cxn ang="0">
                  <a:pos x="85" y="314"/>
                </a:cxn>
                <a:cxn ang="0">
                  <a:pos x="76" y="321"/>
                </a:cxn>
                <a:cxn ang="0">
                  <a:pos x="105" y="317"/>
                </a:cxn>
                <a:cxn ang="0">
                  <a:pos x="142" y="306"/>
                </a:cxn>
                <a:cxn ang="0">
                  <a:pos x="128" y="327"/>
                </a:cxn>
                <a:cxn ang="0">
                  <a:pos x="89" y="335"/>
                </a:cxn>
              </a:cxnLst>
              <a:rect l="0" t="0" r="r" b="b"/>
              <a:pathLst>
                <a:path w="152" h="335">
                  <a:moveTo>
                    <a:pt x="79" y="335"/>
                  </a:moveTo>
                  <a:lnTo>
                    <a:pt x="48" y="324"/>
                  </a:lnTo>
                  <a:lnTo>
                    <a:pt x="25" y="303"/>
                  </a:lnTo>
                  <a:lnTo>
                    <a:pt x="12" y="275"/>
                  </a:lnTo>
                  <a:lnTo>
                    <a:pt x="3" y="243"/>
                  </a:lnTo>
                  <a:lnTo>
                    <a:pt x="0" y="208"/>
                  </a:lnTo>
                  <a:lnTo>
                    <a:pt x="1" y="174"/>
                  </a:lnTo>
                  <a:lnTo>
                    <a:pt x="2" y="142"/>
                  </a:lnTo>
                  <a:lnTo>
                    <a:pt x="5" y="114"/>
                  </a:lnTo>
                  <a:lnTo>
                    <a:pt x="14" y="97"/>
                  </a:lnTo>
                  <a:lnTo>
                    <a:pt x="25" y="82"/>
                  </a:lnTo>
                  <a:lnTo>
                    <a:pt x="40" y="70"/>
                  </a:lnTo>
                  <a:lnTo>
                    <a:pt x="56" y="59"/>
                  </a:lnTo>
                  <a:lnTo>
                    <a:pt x="73" y="48"/>
                  </a:lnTo>
                  <a:lnTo>
                    <a:pt x="86" y="36"/>
                  </a:lnTo>
                  <a:lnTo>
                    <a:pt x="98" y="19"/>
                  </a:lnTo>
                  <a:lnTo>
                    <a:pt x="105" y="0"/>
                  </a:lnTo>
                  <a:lnTo>
                    <a:pt x="119" y="9"/>
                  </a:lnTo>
                  <a:lnTo>
                    <a:pt x="123" y="26"/>
                  </a:lnTo>
                  <a:lnTo>
                    <a:pt x="121" y="46"/>
                  </a:lnTo>
                  <a:lnTo>
                    <a:pt x="113" y="63"/>
                  </a:lnTo>
                  <a:lnTo>
                    <a:pt x="106" y="68"/>
                  </a:lnTo>
                  <a:lnTo>
                    <a:pt x="99" y="74"/>
                  </a:lnTo>
                  <a:lnTo>
                    <a:pt x="92" y="78"/>
                  </a:lnTo>
                  <a:lnTo>
                    <a:pt x="85" y="83"/>
                  </a:lnTo>
                  <a:lnTo>
                    <a:pt x="89" y="84"/>
                  </a:lnTo>
                  <a:lnTo>
                    <a:pt x="92" y="84"/>
                  </a:lnTo>
                  <a:lnTo>
                    <a:pt x="96" y="83"/>
                  </a:lnTo>
                  <a:lnTo>
                    <a:pt x="101" y="82"/>
                  </a:lnTo>
                  <a:lnTo>
                    <a:pt x="100" y="84"/>
                  </a:lnTo>
                  <a:lnTo>
                    <a:pt x="100" y="87"/>
                  </a:lnTo>
                  <a:lnTo>
                    <a:pt x="100" y="91"/>
                  </a:lnTo>
                  <a:lnTo>
                    <a:pt x="100" y="94"/>
                  </a:lnTo>
                  <a:lnTo>
                    <a:pt x="94" y="98"/>
                  </a:lnTo>
                  <a:lnTo>
                    <a:pt x="90" y="101"/>
                  </a:lnTo>
                  <a:lnTo>
                    <a:pt x="84" y="105"/>
                  </a:lnTo>
                  <a:lnTo>
                    <a:pt x="79" y="108"/>
                  </a:lnTo>
                  <a:lnTo>
                    <a:pt x="83" y="109"/>
                  </a:lnTo>
                  <a:lnTo>
                    <a:pt x="88" y="108"/>
                  </a:lnTo>
                  <a:lnTo>
                    <a:pt x="93" y="108"/>
                  </a:lnTo>
                  <a:lnTo>
                    <a:pt x="105" y="106"/>
                  </a:lnTo>
                  <a:lnTo>
                    <a:pt x="105" y="110"/>
                  </a:lnTo>
                  <a:lnTo>
                    <a:pt x="105" y="116"/>
                  </a:lnTo>
                  <a:lnTo>
                    <a:pt x="105" y="121"/>
                  </a:lnTo>
                  <a:lnTo>
                    <a:pt x="106" y="127"/>
                  </a:lnTo>
                  <a:lnTo>
                    <a:pt x="101" y="128"/>
                  </a:lnTo>
                  <a:lnTo>
                    <a:pt x="98" y="129"/>
                  </a:lnTo>
                  <a:lnTo>
                    <a:pt x="93" y="131"/>
                  </a:lnTo>
                  <a:lnTo>
                    <a:pt x="89" y="132"/>
                  </a:lnTo>
                  <a:lnTo>
                    <a:pt x="88" y="134"/>
                  </a:lnTo>
                  <a:lnTo>
                    <a:pt x="88" y="136"/>
                  </a:lnTo>
                  <a:lnTo>
                    <a:pt x="88" y="137"/>
                  </a:lnTo>
                  <a:lnTo>
                    <a:pt x="86" y="139"/>
                  </a:lnTo>
                  <a:lnTo>
                    <a:pt x="96" y="138"/>
                  </a:lnTo>
                  <a:lnTo>
                    <a:pt x="101" y="137"/>
                  </a:lnTo>
                  <a:lnTo>
                    <a:pt x="106" y="137"/>
                  </a:lnTo>
                  <a:lnTo>
                    <a:pt x="112" y="138"/>
                  </a:lnTo>
                  <a:lnTo>
                    <a:pt x="112" y="139"/>
                  </a:lnTo>
                  <a:lnTo>
                    <a:pt x="112" y="140"/>
                  </a:lnTo>
                  <a:lnTo>
                    <a:pt x="112" y="143"/>
                  </a:lnTo>
                  <a:lnTo>
                    <a:pt x="112" y="144"/>
                  </a:lnTo>
                  <a:lnTo>
                    <a:pt x="104" y="148"/>
                  </a:lnTo>
                  <a:lnTo>
                    <a:pt x="94" y="152"/>
                  </a:lnTo>
                  <a:lnTo>
                    <a:pt x="86" y="154"/>
                  </a:lnTo>
                  <a:lnTo>
                    <a:pt x="79" y="155"/>
                  </a:lnTo>
                  <a:lnTo>
                    <a:pt x="79" y="157"/>
                  </a:lnTo>
                  <a:lnTo>
                    <a:pt x="79" y="159"/>
                  </a:lnTo>
                  <a:lnTo>
                    <a:pt x="79" y="160"/>
                  </a:lnTo>
                  <a:lnTo>
                    <a:pt x="79" y="162"/>
                  </a:lnTo>
                  <a:lnTo>
                    <a:pt x="84" y="161"/>
                  </a:lnTo>
                  <a:lnTo>
                    <a:pt x="89" y="161"/>
                  </a:lnTo>
                  <a:lnTo>
                    <a:pt x="93" y="160"/>
                  </a:lnTo>
                  <a:lnTo>
                    <a:pt x="98" y="159"/>
                  </a:lnTo>
                  <a:lnTo>
                    <a:pt x="103" y="159"/>
                  </a:lnTo>
                  <a:lnTo>
                    <a:pt x="107" y="158"/>
                  </a:lnTo>
                  <a:lnTo>
                    <a:pt x="112" y="158"/>
                  </a:lnTo>
                  <a:lnTo>
                    <a:pt x="116" y="157"/>
                  </a:lnTo>
                  <a:lnTo>
                    <a:pt x="116" y="159"/>
                  </a:lnTo>
                  <a:lnTo>
                    <a:pt x="116" y="161"/>
                  </a:lnTo>
                  <a:lnTo>
                    <a:pt x="116" y="165"/>
                  </a:lnTo>
                  <a:lnTo>
                    <a:pt x="117" y="167"/>
                  </a:lnTo>
                  <a:lnTo>
                    <a:pt x="113" y="169"/>
                  </a:lnTo>
                  <a:lnTo>
                    <a:pt x="108" y="172"/>
                  </a:lnTo>
                  <a:lnTo>
                    <a:pt x="105" y="173"/>
                  </a:lnTo>
                  <a:lnTo>
                    <a:pt x="100" y="174"/>
                  </a:lnTo>
                  <a:lnTo>
                    <a:pt x="96" y="175"/>
                  </a:lnTo>
                  <a:lnTo>
                    <a:pt x="90" y="177"/>
                  </a:lnTo>
                  <a:lnTo>
                    <a:pt x="82" y="180"/>
                  </a:lnTo>
                  <a:lnTo>
                    <a:pt x="71" y="182"/>
                  </a:lnTo>
                  <a:lnTo>
                    <a:pt x="73" y="183"/>
                  </a:lnTo>
                  <a:lnTo>
                    <a:pt x="74" y="184"/>
                  </a:lnTo>
                  <a:lnTo>
                    <a:pt x="74" y="185"/>
                  </a:lnTo>
                  <a:lnTo>
                    <a:pt x="75" y="187"/>
                  </a:lnTo>
                  <a:lnTo>
                    <a:pt x="89" y="183"/>
                  </a:lnTo>
                  <a:lnTo>
                    <a:pt x="99" y="181"/>
                  </a:lnTo>
                  <a:lnTo>
                    <a:pt x="107" y="180"/>
                  </a:lnTo>
                  <a:lnTo>
                    <a:pt x="112" y="178"/>
                  </a:lnTo>
                  <a:lnTo>
                    <a:pt x="116" y="178"/>
                  </a:lnTo>
                  <a:lnTo>
                    <a:pt x="119" y="178"/>
                  </a:lnTo>
                  <a:lnTo>
                    <a:pt x="121" y="178"/>
                  </a:lnTo>
                  <a:lnTo>
                    <a:pt x="123" y="178"/>
                  </a:lnTo>
                  <a:lnTo>
                    <a:pt x="123" y="182"/>
                  </a:lnTo>
                  <a:lnTo>
                    <a:pt x="123" y="185"/>
                  </a:lnTo>
                  <a:lnTo>
                    <a:pt x="123" y="189"/>
                  </a:lnTo>
                  <a:lnTo>
                    <a:pt x="123" y="192"/>
                  </a:lnTo>
                  <a:lnTo>
                    <a:pt x="117" y="195"/>
                  </a:lnTo>
                  <a:lnTo>
                    <a:pt x="112" y="197"/>
                  </a:lnTo>
                  <a:lnTo>
                    <a:pt x="107" y="199"/>
                  </a:lnTo>
                  <a:lnTo>
                    <a:pt x="101" y="200"/>
                  </a:lnTo>
                  <a:lnTo>
                    <a:pt x="96" y="203"/>
                  </a:lnTo>
                  <a:lnTo>
                    <a:pt x="91" y="205"/>
                  </a:lnTo>
                  <a:lnTo>
                    <a:pt x="85" y="207"/>
                  </a:lnTo>
                  <a:lnTo>
                    <a:pt x="79" y="210"/>
                  </a:lnTo>
                  <a:lnTo>
                    <a:pt x="79" y="210"/>
                  </a:lnTo>
                  <a:lnTo>
                    <a:pt x="81" y="211"/>
                  </a:lnTo>
                  <a:lnTo>
                    <a:pt x="81" y="211"/>
                  </a:lnTo>
                  <a:lnTo>
                    <a:pt x="81" y="212"/>
                  </a:lnTo>
                  <a:lnTo>
                    <a:pt x="88" y="211"/>
                  </a:lnTo>
                  <a:lnTo>
                    <a:pt x="93" y="210"/>
                  </a:lnTo>
                  <a:lnTo>
                    <a:pt x="100" y="208"/>
                  </a:lnTo>
                  <a:lnTo>
                    <a:pt x="106" y="206"/>
                  </a:lnTo>
                  <a:lnTo>
                    <a:pt x="112" y="205"/>
                  </a:lnTo>
                  <a:lnTo>
                    <a:pt x="117" y="204"/>
                  </a:lnTo>
                  <a:lnTo>
                    <a:pt x="124" y="203"/>
                  </a:lnTo>
                  <a:lnTo>
                    <a:pt x="130" y="201"/>
                  </a:lnTo>
                  <a:lnTo>
                    <a:pt x="130" y="205"/>
                  </a:lnTo>
                  <a:lnTo>
                    <a:pt x="130" y="208"/>
                  </a:lnTo>
                  <a:lnTo>
                    <a:pt x="130" y="212"/>
                  </a:lnTo>
                  <a:lnTo>
                    <a:pt x="130" y="215"/>
                  </a:lnTo>
                  <a:lnTo>
                    <a:pt x="128" y="216"/>
                  </a:lnTo>
                  <a:lnTo>
                    <a:pt x="122" y="219"/>
                  </a:lnTo>
                  <a:lnTo>
                    <a:pt x="115" y="222"/>
                  </a:lnTo>
                  <a:lnTo>
                    <a:pt x="107" y="225"/>
                  </a:lnTo>
                  <a:lnTo>
                    <a:pt x="98" y="228"/>
                  </a:lnTo>
                  <a:lnTo>
                    <a:pt x="91" y="230"/>
                  </a:lnTo>
                  <a:lnTo>
                    <a:pt x="84" y="233"/>
                  </a:lnTo>
                  <a:lnTo>
                    <a:pt x="81" y="235"/>
                  </a:lnTo>
                  <a:lnTo>
                    <a:pt x="86" y="235"/>
                  </a:lnTo>
                  <a:lnTo>
                    <a:pt x="93" y="234"/>
                  </a:lnTo>
                  <a:lnTo>
                    <a:pt x="100" y="233"/>
                  </a:lnTo>
                  <a:lnTo>
                    <a:pt x="107" y="231"/>
                  </a:lnTo>
                  <a:lnTo>
                    <a:pt x="114" y="230"/>
                  </a:lnTo>
                  <a:lnTo>
                    <a:pt x="121" y="229"/>
                  </a:lnTo>
                  <a:lnTo>
                    <a:pt x="128" y="229"/>
                  </a:lnTo>
                  <a:lnTo>
                    <a:pt x="135" y="229"/>
                  </a:lnTo>
                  <a:lnTo>
                    <a:pt x="135" y="231"/>
                  </a:lnTo>
                  <a:lnTo>
                    <a:pt x="135" y="234"/>
                  </a:lnTo>
                  <a:lnTo>
                    <a:pt x="135" y="236"/>
                  </a:lnTo>
                  <a:lnTo>
                    <a:pt x="135" y="238"/>
                  </a:lnTo>
                  <a:lnTo>
                    <a:pt x="128" y="243"/>
                  </a:lnTo>
                  <a:lnTo>
                    <a:pt x="121" y="246"/>
                  </a:lnTo>
                  <a:lnTo>
                    <a:pt x="113" y="250"/>
                  </a:lnTo>
                  <a:lnTo>
                    <a:pt x="105" y="252"/>
                  </a:lnTo>
                  <a:lnTo>
                    <a:pt x="96" y="254"/>
                  </a:lnTo>
                  <a:lnTo>
                    <a:pt x="89" y="257"/>
                  </a:lnTo>
                  <a:lnTo>
                    <a:pt x="81" y="258"/>
                  </a:lnTo>
                  <a:lnTo>
                    <a:pt x="74" y="260"/>
                  </a:lnTo>
                  <a:lnTo>
                    <a:pt x="74" y="261"/>
                  </a:lnTo>
                  <a:lnTo>
                    <a:pt x="74" y="263"/>
                  </a:lnTo>
                  <a:lnTo>
                    <a:pt x="74" y="265"/>
                  </a:lnTo>
                  <a:lnTo>
                    <a:pt x="74" y="266"/>
                  </a:lnTo>
                  <a:lnTo>
                    <a:pt x="86" y="264"/>
                  </a:lnTo>
                  <a:lnTo>
                    <a:pt x="99" y="260"/>
                  </a:lnTo>
                  <a:lnTo>
                    <a:pt x="109" y="258"/>
                  </a:lnTo>
                  <a:lnTo>
                    <a:pt x="119" y="256"/>
                  </a:lnTo>
                  <a:lnTo>
                    <a:pt x="127" y="253"/>
                  </a:lnTo>
                  <a:lnTo>
                    <a:pt x="132" y="252"/>
                  </a:lnTo>
                  <a:lnTo>
                    <a:pt x="138" y="251"/>
                  </a:lnTo>
                  <a:lnTo>
                    <a:pt x="142" y="250"/>
                  </a:lnTo>
                  <a:lnTo>
                    <a:pt x="142" y="252"/>
                  </a:lnTo>
                  <a:lnTo>
                    <a:pt x="142" y="256"/>
                  </a:lnTo>
                  <a:lnTo>
                    <a:pt x="142" y="259"/>
                  </a:lnTo>
                  <a:lnTo>
                    <a:pt x="143" y="261"/>
                  </a:lnTo>
                  <a:lnTo>
                    <a:pt x="135" y="266"/>
                  </a:lnTo>
                  <a:lnTo>
                    <a:pt x="126" y="269"/>
                  </a:lnTo>
                  <a:lnTo>
                    <a:pt x="117" y="273"/>
                  </a:lnTo>
                  <a:lnTo>
                    <a:pt x="109" y="275"/>
                  </a:lnTo>
                  <a:lnTo>
                    <a:pt x="101" y="279"/>
                  </a:lnTo>
                  <a:lnTo>
                    <a:pt x="93" y="281"/>
                  </a:lnTo>
                  <a:lnTo>
                    <a:pt x="85" y="282"/>
                  </a:lnTo>
                  <a:lnTo>
                    <a:pt x="77" y="283"/>
                  </a:lnTo>
                  <a:lnTo>
                    <a:pt x="77" y="284"/>
                  </a:lnTo>
                  <a:lnTo>
                    <a:pt x="77" y="286"/>
                  </a:lnTo>
                  <a:lnTo>
                    <a:pt x="77" y="288"/>
                  </a:lnTo>
                  <a:lnTo>
                    <a:pt x="77" y="289"/>
                  </a:lnTo>
                  <a:lnTo>
                    <a:pt x="86" y="289"/>
                  </a:lnTo>
                  <a:lnTo>
                    <a:pt x="96" y="287"/>
                  </a:lnTo>
                  <a:lnTo>
                    <a:pt x="105" y="284"/>
                  </a:lnTo>
                  <a:lnTo>
                    <a:pt x="114" y="281"/>
                  </a:lnTo>
                  <a:lnTo>
                    <a:pt x="123" y="279"/>
                  </a:lnTo>
                  <a:lnTo>
                    <a:pt x="132" y="276"/>
                  </a:lnTo>
                  <a:lnTo>
                    <a:pt x="142" y="275"/>
                  </a:lnTo>
                  <a:lnTo>
                    <a:pt x="150" y="275"/>
                  </a:lnTo>
                  <a:lnTo>
                    <a:pt x="151" y="279"/>
                  </a:lnTo>
                  <a:lnTo>
                    <a:pt x="152" y="281"/>
                  </a:lnTo>
                  <a:lnTo>
                    <a:pt x="152" y="283"/>
                  </a:lnTo>
                  <a:lnTo>
                    <a:pt x="152" y="287"/>
                  </a:lnTo>
                  <a:lnTo>
                    <a:pt x="144" y="293"/>
                  </a:lnTo>
                  <a:lnTo>
                    <a:pt x="134" y="298"/>
                  </a:lnTo>
                  <a:lnTo>
                    <a:pt x="124" y="303"/>
                  </a:lnTo>
                  <a:lnTo>
                    <a:pt x="114" y="306"/>
                  </a:lnTo>
                  <a:lnTo>
                    <a:pt x="105" y="310"/>
                  </a:lnTo>
                  <a:lnTo>
                    <a:pt x="94" y="312"/>
                  </a:lnTo>
                  <a:lnTo>
                    <a:pt x="85" y="314"/>
                  </a:lnTo>
                  <a:lnTo>
                    <a:pt x="76" y="317"/>
                  </a:lnTo>
                  <a:lnTo>
                    <a:pt x="76" y="318"/>
                  </a:lnTo>
                  <a:lnTo>
                    <a:pt x="76" y="319"/>
                  </a:lnTo>
                  <a:lnTo>
                    <a:pt x="76" y="321"/>
                  </a:lnTo>
                  <a:lnTo>
                    <a:pt x="77" y="322"/>
                  </a:lnTo>
                  <a:lnTo>
                    <a:pt x="86" y="321"/>
                  </a:lnTo>
                  <a:lnTo>
                    <a:pt x="94" y="319"/>
                  </a:lnTo>
                  <a:lnTo>
                    <a:pt x="105" y="317"/>
                  </a:lnTo>
                  <a:lnTo>
                    <a:pt x="114" y="313"/>
                  </a:lnTo>
                  <a:lnTo>
                    <a:pt x="123" y="310"/>
                  </a:lnTo>
                  <a:lnTo>
                    <a:pt x="132" y="307"/>
                  </a:lnTo>
                  <a:lnTo>
                    <a:pt x="142" y="306"/>
                  </a:lnTo>
                  <a:lnTo>
                    <a:pt x="151" y="306"/>
                  </a:lnTo>
                  <a:lnTo>
                    <a:pt x="144" y="314"/>
                  </a:lnTo>
                  <a:lnTo>
                    <a:pt x="136" y="321"/>
                  </a:lnTo>
                  <a:lnTo>
                    <a:pt x="128" y="327"/>
                  </a:lnTo>
                  <a:lnTo>
                    <a:pt x="119" y="331"/>
                  </a:lnTo>
                  <a:lnTo>
                    <a:pt x="108" y="333"/>
                  </a:lnTo>
                  <a:lnTo>
                    <a:pt x="99" y="334"/>
                  </a:lnTo>
                  <a:lnTo>
                    <a:pt x="89" y="335"/>
                  </a:lnTo>
                  <a:lnTo>
                    <a:pt x="79" y="335"/>
                  </a:lnTo>
                  <a:lnTo>
                    <a:pt x="79" y="335"/>
                  </a:lnTo>
                  <a:lnTo>
                    <a:pt x="79" y="335"/>
                  </a:lnTo>
                  <a:close/>
                </a:path>
              </a:pathLst>
            </a:custGeom>
            <a:solidFill>
              <a:srgbClr val="FFCC99"/>
            </a:solidFill>
            <a:ln w="9525">
              <a:noFill/>
              <a:round/>
              <a:headEnd/>
              <a:tailEnd/>
            </a:ln>
          </p:spPr>
          <p:txBody>
            <a:bodyPr/>
            <a:lstStyle/>
            <a:p>
              <a:endParaRPr lang="en-US" dirty="0"/>
            </a:p>
          </p:txBody>
        </p:sp>
        <p:sp>
          <p:nvSpPr>
            <p:cNvPr id="73" name="Freeform 97"/>
            <p:cNvSpPr>
              <a:spLocks/>
            </p:cNvSpPr>
            <p:nvPr/>
          </p:nvSpPr>
          <p:spPr bwMode="auto">
            <a:xfrm>
              <a:off x="497" y="1575"/>
              <a:ext cx="65" cy="63"/>
            </a:xfrm>
            <a:custGeom>
              <a:avLst/>
              <a:gdLst/>
              <a:ahLst/>
              <a:cxnLst>
                <a:cxn ang="0">
                  <a:pos x="72" y="128"/>
                </a:cxn>
                <a:cxn ang="0">
                  <a:pos x="57" y="119"/>
                </a:cxn>
                <a:cxn ang="0">
                  <a:pos x="48" y="109"/>
                </a:cxn>
                <a:cxn ang="0">
                  <a:pos x="43" y="100"/>
                </a:cxn>
                <a:cxn ang="0">
                  <a:pos x="41" y="90"/>
                </a:cxn>
                <a:cxn ang="0">
                  <a:pos x="42" y="80"/>
                </a:cxn>
                <a:cxn ang="0">
                  <a:pos x="45" y="69"/>
                </a:cxn>
                <a:cxn ang="0">
                  <a:pos x="47" y="58"/>
                </a:cxn>
                <a:cxn ang="0">
                  <a:pos x="50" y="45"/>
                </a:cxn>
                <a:cxn ang="0">
                  <a:pos x="47" y="44"/>
                </a:cxn>
                <a:cxn ang="0">
                  <a:pos x="43" y="43"/>
                </a:cxn>
                <a:cxn ang="0">
                  <a:pos x="35" y="41"/>
                </a:cxn>
                <a:cxn ang="0">
                  <a:pos x="20" y="40"/>
                </a:cxn>
                <a:cxn ang="0">
                  <a:pos x="17" y="44"/>
                </a:cxn>
                <a:cxn ang="0">
                  <a:pos x="13" y="48"/>
                </a:cxn>
                <a:cxn ang="0">
                  <a:pos x="10" y="52"/>
                </a:cxn>
                <a:cxn ang="0">
                  <a:pos x="7" y="56"/>
                </a:cxn>
                <a:cxn ang="0">
                  <a:pos x="5" y="55"/>
                </a:cxn>
                <a:cxn ang="0">
                  <a:pos x="3" y="55"/>
                </a:cxn>
                <a:cxn ang="0">
                  <a:pos x="2" y="55"/>
                </a:cxn>
                <a:cxn ang="0">
                  <a:pos x="0" y="55"/>
                </a:cxn>
                <a:cxn ang="0">
                  <a:pos x="8" y="22"/>
                </a:cxn>
                <a:cxn ang="0">
                  <a:pos x="24" y="5"/>
                </a:cxn>
                <a:cxn ang="0">
                  <a:pos x="46" y="0"/>
                </a:cxn>
                <a:cxn ang="0">
                  <a:pos x="69" y="7"/>
                </a:cxn>
                <a:cxn ang="0">
                  <a:pos x="92" y="23"/>
                </a:cxn>
                <a:cxn ang="0">
                  <a:pos x="111" y="47"/>
                </a:cxn>
                <a:cxn ang="0">
                  <a:pos x="125" y="76"/>
                </a:cxn>
                <a:cxn ang="0">
                  <a:pos x="130" y="108"/>
                </a:cxn>
                <a:cxn ang="0">
                  <a:pos x="124" y="116"/>
                </a:cxn>
                <a:cxn ang="0">
                  <a:pos x="117" y="122"/>
                </a:cxn>
                <a:cxn ang="0">
                  <a:pos x="111" y="126"/>
                </a:cxn>
                <a:cxn ang="0">
                  <a:pos x="104" y="127"/>
                </a:cxn>
                <a:cxn ang="0">
                  <a:pos x="96" y="128"/>
                </a:cxn>
                <a:cxn ang="0">
                  <a:pos x="89" y="128"/>
                </a:cxn>
                <a:cxn ang="0">
                  <a:pos x="81" y="128"/>
                </a:cxn>
                <a:cxn ang="0">
                  <a:pos x="72" y="128"/>
                </a:cxn>
                <a:cxn ang="0">
                  <a:pos x="72" y="128"/>
                </a:cxn>
                <a:cxn ang="0">
                  <a:pos x="72" y="128"/>
                </a:cxn>
              </a:cxnLst>
              <a:rect l="0" t="0" r="r" b="b"/>
              <a:pathLst>
                <a:path w="130" h="128">
                  <a:moveTo>
                    <a:pt x="72" y="128"/>
                  </a:moveTo>
                  <a:lnTo>
                    <a:pt x="57" y="119"/>
                  </a:lnTo>
                  <a:lnTo>
                    <a:pt x="48" y="109"/>
                  </a:lnTo>
                  <a:lnTo>
                    <a:pt x="43" y="100"/>
                  </a:lnTo>
                  <a:lnTo>
                    <a:pt x="41" y="90"/>
                  </a:lnTo>
                  <a:lnTo>
                    <a:pt x="42" y="80"/>
                  </a:lnTo>
                  <a:lnTo>
                    <a:pt x="45" y="69"/>
                  </a:lnTo>
                  <a:lnTo>
                    <a:pt x="47" y="58"/>
                  </a:lnTo>
                  <a:lnTo>
                    <a:pt x="50" y="45"/>
                  </a:lnTo>
                  <a:lnTo>
                    <a:pt x="47" y="44"/>
                  </a:lnTo>
                  <a:lnTo>
                    <a:pt x="43" y="43"/>
                  </a:lnTo>
                  <a:lnTo>
                    <a:pt x="35" y="41"/>
                  </a:lnTo>
                  <a:lnTo>
                    <a:pt x="20" y="40"/>
                  </a:lnTo>
                  <a:lnTo>
                    <a:pt x="17" y="44"/>
                  </a:lnTo>
                  <a:lnTo>
                    <a:pt x="13" y="48"/>
                  </a:lnTo>
                  <a:lnTo>
                    <a:pt x="10" y="52"/>
                  </a:lnTo>
                  <a:lnTo>
                    <a:pt x="7" y="56"/>
                  </a:lnTo>
                  <a:lnTo>
                    <a:pt x="5" y="55"/>
                  </a:lnTo>
                  <a:lnTo>
                    <a:pt x="3" y="55"/>
                  </a:lnTo>
                  <a:lnTo>
                    <a:pt x="2" y="55"/>
                  </a:lnTo>
                  <a:lnTo>
                    <a:pt x="0" y="55"/>
                  </a:lnTo>
                  <a:lnTo>
                    <a:pt x="8" y="22"/>
                  </a:lnTo>
                  <a:lnTo>
                    <a:pt x="24" y="5"/>
                  </a:lnTo>
                  <a:lnTo>
                    <a:pt x="46" y="0"/>
                  </a:lnTo>
                  <a:lnTo>
                    <a:pt x="69" y="7"/>
                  </a:lnTo>
                  <a:lnTo>
                    <a:pt x="92" y="23"/>
                  </a:lnTo>
                  <a:lnTo>
                    <a:pt x="111" y="47"/>
                  </a:lnTo>
                  <a:lnTo>
                    <a:pt x="125" y="76"/>
                  </a:lnTo>
                  <a:lnTo>
                    <a:pt x="130" y="108"/>
                  </a:lnTo>
                  <a:lnTo>
                    <a:pt x="124" y="116"/>
                  </a:lnTo>
                  <a:lnTo>
                    <a:pt x="117" y="122"/>
                  </a:lnTo>
                  <a:lnTo>
                    <a:pt x="111" y="126"/>
                  </a:lnTo>
                  <a:lnTo>
                    <a:pt x="104" y="127"/>
                  </a:lnTo>
                  <a:lnTo>
                    <a:pt x="96" y="128"/>
                  </a:lnTo>
                  <a:lnTo>
                    <a:pt x="89" y="128"/>
                  </a:lnTo>
                  <a:lnTo>
                    <a:pt x="81" y="128"/>
                  </a:lnTo>
                  <a:lnTo>
                    <a:pt x="72" y="128"/>
                  </a:lnTo>
                  <a:lnTo>
                    <a:pt x="72" y="128"/>
                  </a:lnTo>
                  <a:lnTo>
                    <a:pt x="72" y="128"/>
                  </a:lnTo>
                  <a:close/>
                </a:path>
              </a:pathLst>
            </a:custGeom>
            <a:solidFill>
              <a:srgbClr val="999999"/>
            </a:solidFill>
            <a:ln w="9525">
              <a:noFill/>
              <a:round/>
              <a:headEnd/>
              <a:tailEnd/>
            </a:ln>
          </p:spPr>
          <p:txBody>
            <a:bodyPr/>
            <a:lstStyle/>
            <a:p>
              <a:endParaRPr lang="en-US" dirty="0"/>
            </a:p>
          </p:txBody>
        </p:sp>
        <p:sp>
          <p:nvSpPr>
            <p:cNvPr id="74" name="Freeform 98"/>
            <p:cNvSpPr>
              <a:spLocks/>
            </p:cNvSpPr>
            <p:nvPr/>
          </p:nvSpPr>
          <p:spPr bwMode="auto">
            <a:xfrm>
              <a:off x="581" y="1606"/>
              <a:ext cx="46" cy="32"/>
            </a:xfrm>
            <a:custGeom>
              <a:avLst/>
              <a:gdLst/>
              <a:ahLst/>
              <a:cxnLst>
                <a:cxn ang="0">
                  <a:pos x="78" y="65"/>
                </a:cxn>
                <a:cxn ang="0">
                  <a:pos x="61" y="53"/>
                </a:cxn>
                <a:cxn ang="0">
                  <a:pos x="47" y="44"/>
                </a:cxn>
                <a:cxn ang="0">
                  <a:pos x="37" y="37"/>
                </a:cxn>
                <a:cxn ang="0">
                  <a:pos x="29" y="33"/>
                </a:cxn>
                <a:cxn ang="0">
                  <a:pos x="22" y="27"/>
                </a:cxn>
                <a:cxn ang="0">
                  <a:pos x="15" y="22"/>
                </a:cxn>
                <a:cxn ang="0">
                  <a:pos x="8" y="18"/>
                </a:cxn>
                <a:cxn ang="0">
                  <a:pos x="0" y="11"/>
                </a:cxn>
                <a:cxn ang="0">
                  <a:pos x="0" y="8"/>
                </a:cxn>
                <a:cxn ang="0">
                  <a:pos x="0" y="5"/>
                </a:cxn>
                <a:cxn ang="0">
                  <a:pos x="0" y="3"/>
                </a:cxn>
                <a:cxn ang="0">
                  <a:pos x="0" y="0"/>
                </a:cxn>
                <a:cxn ang="0">
                  <a:pos x="10" y="2"/>
                </a:cxn>
                <a:cxn ang="0">
                  <a:pos x="22" y="4"/>
                </a:cxn>
                <a:cxn ang="0">
                  <a:pos x="32" y="10"/>
                </a:cxn>
                <a:cxn ang="0">
                  <a:pos x="43" y="15"/>
                </a:cxn>
                <a:cxn ang="0">
                  <a:pos x="54" y="22"/>
                </a:cxn>
                <a:cxn ang="0">
                  <a:pos x="65" y="31"/>
                </a:cxn>
                <a:cxn ang="0">
                  <a:pos x="75" y="41"/>
                </a:cxn>
                <a:cxn ang="0">
                  <a:pos x="85" y="50"/>
                </a:cxn>
                <a:cxn ang="0">
                  <a:pos x="85" y="50"/>
                </a:cxn>
                <a:cxn ang="0">
                  <a:pos x="85" y="51"/>
                </a:cxn>
                <a:cxn ang="0">
                  <a:pos x="84" y="51"/>
                </a:cxn>
                <a:cxn ang="0">
                  <a:pos x="84" y="52"/>
                </a:cxn>
                <a:cxn ang="0">
                  <a:pos x="86" y="53"/>
                </a:cxn>
                <a:cxn ang="0">
                  <a:pos x="87" y="53"/>
                </a:cxn>
                <a:cxn ang="0">
                  <a:pos x="90" y="53"/>
                </a:cxn>
                <a:cxn ang="0">
                  <a:pos x="91" y="55"/>
                </a:cxn>
                <a:cxn ang="0">
                  <a:pos x="90" y="57"/>
                </a:cxn>
                <a:cxn ang="0">
                  <a:pos x="88" y="59"/>
                </a:cxn>
                <a:cxn ang="0">
                  <a:pos x="86" y="63"/>
                </a:cxn>
                <a:cxn ang="0">
                  <a:pos x="85" y="65"/>
                </a:cxn>
                <a:cxn ang="0">
                  <a:pos x="84" y="65"/>
                </a:cxn>
                <a:cxn ang="0">
                  <a:pos x="82" y="65"/>
                </a:cxn>
                <a:cxn ang="0">
                  <a:pos x="80" y="65"/>
                </a:cxn>
                <a:cxn ang="0">
                  <a:pos x="78" y="65"/>
                </a:cxn>
                <a:cxn ang="0">
                  <a:pos x="78" y="65"/>
                </a:cxn>
                <a:cxn ang="0">
                  <a:pos x="78" y="65"/>
                </a:cxn>
              </a:cxnLst>
              <a:rect l="0" t="0" r="r" b="b"/>
              <a:pathLst>
                <a:path w="91" h="65">
                  <a:moveTo>
                    <a:pt x="78" y="65"/>
                  </a:moveTo>
                  <a:lnTo>
                    <a:pt x="61" y="53"/>
                  </a:lnTo>
                  <a:lnTo>
                    <a:pt x="47" y="44"/>
                  </a:lnTo>
                  <a:lnTo>
                    <a:pt x="37" y="37"/>
                  </a:lnTo>
                  <a:lnTo>
                    <a:pt x="29" y="33"/>
                  </a:lnTo>
                  <a:lnTo>
                    <a:pt x="22" y="27"/>
                  </a:lnTo>
                  <a:lnTo>
                    <a:pt x="15" y="22"/>
                  </a:lnTo>
                  <a:lnTo>
                    <a:pt x="8" y="18"/>
                  </a:lnTo>
                  <a:lnTo>
                    <a:pt x="0" y="11"/>
                  </a:lnTo>
                  <a:lnTo>
                    <a:pt x="0" y="8"/>
                  </a:lnTo>
                  <a:lnTo>
                    <a:pt x="0" y="5"/>
                  </a:lnTo>
                  <a:lnTo>
                    <a:pt x="0" y="3"/>
                  </a:lnTo>
                  <a:lnTo>
                    <a:pt x="0" y="0"/>
                  </a:lnTo>
                  <a:lnTo>
                    <a:pt x="10" y="2"/>
                  </a:lnTo>
                  <a:lnTo>
                    <a:pt x="22" y="4"/>
                  </a:lnTo>
                  <a:lnTo>
                    <a:pt x="32" y="10"/>
                  </a:lnTo>
                  <a:lnTo>
                    <a:pt x="43" y="15"/>
                  </a:lnTo>
                  <a:lnTo>
                    <a:pt x="54" y="22"/>
                  </a:lnTo>
                  <a:lnTo>
                    <a:pt x="65" y="31"/>
                  </a:lnTo>
                  <a:lnTo>
                    <a:pt x="75" y="41"/>
                  </a:lnTo>
                  <a:lnTo>
                    <a:pt x="85" y="50"/>
                  </a:lnTo>
                  <a:lnTo>
                    <a:pt x="85" y="50"/>
                  </a:lnTo>
                  <a:lnTo>
                    <a:pt x="85" y="51"/>
                  </a:lnTo>
                  <a:lnTo>
                    <a:pt x="84" y="51"/>
                  </a:lnTo>
                  <a:lnTo>
                    <a:pt x="84" y="52"/>
                  </a:lnTo>
                  <a:lnTo>
                    <a:pt x="86" y="53"/>
                  </a:lnTo>
                  <a:lnTo>
                    <a:pt x="87" y="53"/>
                  </a:lnTo>
                  <a:lnTo>
                    <a:pt x="90" y="53"/>
                  </a:lnTo>
                  <a:lnTo>
                    <a:pt x="91" y="55"/>
                  </a:lnTo>
                  <a:lnTo>
                    <a:pt x="90" y="57"/>
                  </a:lnTo>
                  <a:lnTo>
                    <a:pt x="88" y="59"/>
                  </a:lnTo>
                  <a:lnTo>
                    <a:pt x="86" y="63"/>
                  </a:lnTo>
                  <a:lnTo>
                    <a:pt x="85" y="65"/>
                  </a:lnTo>
                  <a:lnTo>
                    <a:pt x="84" y="65"/>
                  </a:lnTo>
                  <a:lnTo>
                    <a:pt x="82" y="65"/>
                  </a:lnTo>
                  <a:lnTo>
                    <a:pt x="80" y="65"/>
                  </a:lnTo>
                  <a:lnTo>
                    <a:pt x="78" y="65"/>
                  </a:lnTo>
                  <a:lnTo>
                    <a:pt x="78" y="65"/>
                  </a:lnTo>
                  <a:lnTo>
                    <a:pt x="78" y="65"/>
                  </a:lnTo>
                  <a:close/>
                </a:path>
              </a:pathLst>
            </a:custGeom>
            <a:solidFill>
              <a:srgbClr val="EAFFFF"/>
            </a:solidFill>
            <a:ln w="9525">
              <a:noFill/>
              <a:round/>
              <a:headEnd/>
              <a:tailEnd/>
            </a:ln>
          </p:spPr>
          <p:txBody>
            <a:bodyPr/>
            <a:lstStyle/>
            <a:p>
              <a:endParaRPr lang="en-US" dirty="0"/>
            </a:p>
          </p:txBody>
        </p:sp>
        <p:sp>
          <p:nvSpPr>
            <p:cNvPr id="75" name="Freeform 99"/>
            <p:cNvSpPr>
              <a:spLocks/>
            </p:cNvSpPr>
            <p:nvPr/>
          </p:nvSpPr>
          <p:spPr bwMode="auto">
            <a:xfrm>
              <a:off x="769" y="1530"/>
              <a:ext cx="82" cy="103"/>
            </a:xfrm>
            <a:custGeom>
              <a:avLst/>
              <a:gdLst/>
              <a:ahLst/>
              <a:cxnLst>
                <a:cxn ang="0">
                  <a:pos x="49" y="197"/>
                </a:cxn>
                <a:cxn ang="0">
                  <a:pos x="44" y="183"/>
                </a:cxn>
                <a:cxn ang="0">
                  <a:pos x="45" y="174"/>
                </a:cxn>
                <a:cxn ang="0">
                  <a:pos x="50" y="170"/>
                </a:cxn>
                <a:cxn ang="0">
                  <a:pos x="57" y="164"/>
                </a:cxn>
                <a:cxn ang="0">
                  <a:pos x="69" y="156"/>
                </a:cxn>
                <a:cxn ang="0">
                  <a:pos x="73" y="150"/>
                </a:cxn>
                <a:cxn ang="0">
                  <a:pos x="60" y="155"/>
                </a:cxn>
                <a:cxn ang="0">
                  <a:pos x="50" y="161"/>
                </a:cxn>
                <a:cxn ang="0">
                  <a:pos x="39" y="165"/>
                </a:cxn>
                <a:cxn ang="0">
                  <a:pos x="31" y="161"/>
                </a:cxn>
                <a:cxn ang="0">
                  <a:pos x="30" y="155"/>
                </a:cxn>
                <a:cxn ang="0">
                  <a:pos x="36" y="144"/>
                </a:cxn>
                <a:cxn ang="0">
                  <a:pos x="47" y="136"/>
                </a:cxn>
                <a:cxn ang="0">
                  <a:pos x="59" y="128"/>
                </a:cxn>
                <a:cxn ang="0">
                  <a:pos x="70" y="121"/>
                </a:cxn>
                <a:cxn ang="0">
                  <a:pos x="70" y="118"/>
                </a:cxn>
                <a:cxn ang="0">
                  <a:pos x="58" y="122"/>
                </a:cxn>
                <a:cxn ang="0">
                  <a:pos x="44" y="130"/>
                </a:cxn>
                <a:cxn ang="0">
                  <a:pos x="30" y="135"/>
                </a:cxn>
                <a:cxn ang="0">
                  <a:pos x="22" y="123"/>
                </a:cxn>
                <a:cxn ang="0">
                  <a:pos x="28" y="110"/>
                </a:cxn>
                <a:cxn ang="0">
                  <a:pos x="42" y="103"/>
                </a:cxn>
                <a:cxn ang="0">
                  <a:pos x="58" y="96"/>
                </a:cxn>
                <a:cxn ang="0">
                  <a:pos x="55" y="91"/>
                </a:cxn>
                <a:cxn ang="0">
                  <a:pos x="42" y="96"/>
                </a:cxn>
                <a:cxn ang="0">
                  <a:pos x="28" y="102"/>
                </a:cxn>
                <a:cxn ang="0">
                  <a:pos x="15" y="105"/>
                </a:cxn>
                <a:cxn ang="0">
                  <a:pos x="9" y="103"/>
                </a:cxn>
                <a:cxn ang="0">
                  <a:pos x="9" y="97"/>
                </a:cxn>
                <a:cxn ang="0">
                  <a:pos x="22" y="85"/>
                </a:cxn>
                <a:cxn ang="0">
                  <a:pos x="37" y="75"/>
                </a:cxn>
                <a:cxn ang="0">
                  <a:pos x="34" y="73"/>
                </a:cxn>
                <a:cxn ang="0">
                  <a:pos x="23" y="75"/>
                </a:cxn>
                <a:cxn ang="0">
                  <a:pos x="14" y="78"/>
                </a:cxn>
                <a:cxn ang="0">
                  <a:pos x="5" y="83"/>
                </a:cxn>
                <a:cxn ang="0">
                  <a:pos x="5" y="74"/>
                </a:cxn>
                <a:cxn ang="0">
                  <a:pos x="14" y="60"/>
                </a:cxn>
                <a:cxn ang="0">
                  <a:pos x="16" y="49"/>
                </a:cxn>
                <a:cxn ang="0">
                  <a:pos x="14" y="44"/>
                </a:cxn>
                <a:cxn ang="0">
                  <a:pos x="31" y="9"/>
                </a:cxn>
                <a:cxn ang="0">
                  <a:pos x="66" y="7"/>
                </a:cxn>
                <a:cxn ang="0">
                  <a:pos x="100" y="52"/>
                </a:cxn>
                <a:cxn ang="0">
                  <a:pos x="135" y="105"/>
                </a:cxn>
                <a:cxn ang="0">
                  <a:pos x="156" y="128"/>
                </a:cxn>
                <a:cxn ang="0">
                  <a:pos x="164" y="142"/>
                </a:cxn>
                <a:cxn ang="0">
                  <a:pos x="151" y="152"/>
                </a:cxn>
                <a:cxn ang="0">
                  <a:pos x="123" y="158"/>
                </a:cxn>
                <a:cxn ang="0">
                  <a:pos x="96" y="164"/>
                </a:cxn>
                <a:cxn ang="0">
                  <a:pos x="72" y="175"/>
                </a:cxn>
                <a:cxn ang="0">
                  <a:pos x="61" y="189"/>
                </a:cxn>
                <a:cxn ang="0">
                  <a:pos x="60" y="202"/>
                </a:cxn>
                <a:cxn ang="0">
                  <a:pos x="59" y="208"/>
                </a:cxn>
                <a:cxn ang="0">
                  <a:pos x="55" y="208"/>
                </a:cxn>
                <a:cxn ang="0">
                  <a:pos x="53" y="208"/>
                </a:cxn>
              </a:cxnLst>
              <a:rect l="0" t="0" r="r" b="b"/>
              <a:pathLst>
                <a:path w="164" h="208">
                  <a:moveTo>
                    <a:pt x="53" y="208"/>
                  </a:moveTo>
                  <a:lnTo>
                    <a:pt x="49" y="197"/>
                  </a:lnTo>
                  <a:lnTo>
                    <a:pt x="45" y="190"/>
                  </a:lnTo>
                  <a:lnTo>
                    <a:pt x="44" y="183"/>
                  </a:lnTo>
                  <a:lnTo>
                    <a:pt x="43" y="176"/>
                  </a:lnTo>
                  <a:lnTo>
                    <a:pt x="45" y="174"/>
                  </a:lnTo>
                  <a:lnTo>
                    <a:pt x="47" y="172"/>
                  </a:lnTo>
                  <a:lnTo>
                    <a:pt x="50" y="170"/>
                  </a:lnTo>
                  <a:lnTo>
                    <a:pt x="53" y="167"/>
                  </a:lnTo>
                  <a:lnTo>
                    <a:pt x="57" y="164"/>
                  </a:lnTo>
                  <a:lnTo>
                    <a:pt x="62" y="160"/>
                  </a:lnTo>
                  <a:lnTo>
                    <a:pt x="69" y="156"/>
                  </a:lnTo>
                  <a:lnTo>
                    <a:pt x="80" y="149"/>
                  </a:lnTo>
                  <a:lnTo>
                    <a:pt x="73" y="150"/>
                  </a:lnTo>
                  <a:lnTo>
                    <a:pt x="67" y="152"/>
                  </a:lnTo>
                  <a:lnTo>
                    <a:pt x="60" y="155"/>
                  </a:lnTo>
                  <a:lnTo>
                    <a:pt x="55" y="158"/>
                  </a:lnTo>
                  <a:lnTo>
                    <a:pt x="50" y="161"/>
                  </a:lnTo>
                  <a:lnTo>
                    <a:pt x="44" y="164"/>
                  </a:lnTo>
                  <a:lnTo>
                    <a:pt x="39" y="165"/>
                  </a:lnTo>
                  <a:lnTo>
                    <a:pt x="34" y="165"/>
                  </a:lnTo>
                  <a:lnTo>
                    <a:pt x="31" y="161"/>
                  </a:lnTo>
                  <a:lnTo>
                    <a:pt x="30" y="158"/>
                  </a:lnTo>
                  <a:lnTo>
                    <a:pt x="30" y="155"/>
                  </a:lnTo>
                  <a:lnTo>
                    <a:pt x="30" y="148"/>
                  </a:lnTo>
                  <a:lnTo>
                    <a:pt x="36" y="144"/>
                  </a:lnTo>
                  <a:lnTo>
                    <a:pt x="42" y="140"/>
                  </a:lnTo>
                  <a:lnTo>
                    <a:pt x="47" y="136"/>
                  </a:lnTo>
                  <a:lnTo>
                    <a:pt x="53" y="133"/>
                  </a:lnTo>
                  <a:lnTo>
                    <a:pt x="59" y="128"/>
                  </a:lnTo>
                  <a:lnTo>
                    <a:pt x="65" y="125"/>
                  </a:lnTo>
                  <a:lnTo>
                    <a:pt x="70" y="121"/>
                  </a:lnTo>
                  <a:lnTo>
                    <a:pt x="76" y="118"/>
                  </a:lnTo>
                  <a:lnTo>
                    <a:pt x="70" y="118"/>
                  </a:lnTo>
                  <a:lnTo>
                    <a:pt x="65" y="119"/>
                  </a:lnTo>
                  <a:lnTo>
                    <a:pt x="58" y="122"/>
                  </a:lnTo>
                  <a:lnTo>
                    <a:pt x="51" y="126"/>
                  </a:lnTo>
                  <a:lnTo>
                    <a:pt x="44" y="130"/>
                  </a:lnTo>
                  <a:lnTo>
                    <a:pt x="37" y="134"/>
                  </a:lnTo>
                  <a:lnTo>
                    <a:pt x="30" y="135"/>
                  </a:lnTo>
                  <a:lnTo>
                    <a:pt x="24" y="135"/>
                  </a:lnTo>
                  <a:lnTo>
                    <a:pt x="22" y="123"/>
                  </a:lnTo>
                  <a:lnTo>
                    <a:pt x="23" y="115"/>
                  </a:lnTo>
                  <a:lnTo>
                    <a:pt x="28" y="110"/>
                  </a:lnTo>
                  <a:lnTo>
                    <a:pt x="35" y="106"/>
                  </a:lnTo>
                  <a:lnTo>
                    <a:pt x="42" y="103"/>
                  </a:lnTo>
                  <a:lnTo>
                    <a:pt x="50" y="99"/>
                  </a:lnTo>
                  <a:lnTo>
                    <a:pt x="58" y="96"/>
                  </a:lnTo>
                  <a:lnTo>
                    <a:pt x="62" y="90"/>
                  </a:lnTo>
                  <a:lnTo>
                    <a:pt x="55" y="91"/>
                  </a:lnTo>
                  <a:lnTo>
                    <a:pt x="49" y="93"/>
                  </a:lnTo>
                  <a:lnTo>
                    <a:pt x="42" y="96"/>
                  </a:lnTo>
                  <a:lnTo>
                    <a:pt x="35" y="98"/>
                  </a:lnTo>
                  <a:lnTo>
                    <a:pt x="28" y="102"/>
                  </a:lnTo>
                  <a:lnTo>
                    <a:pt x="21" y="104"/>
                  </a:lnTo>
                  <a:lnTo>
                    <a:pt x="15" y="105"/>
                  </a:lnTo>
                  <a:lnTo>
                    <a:pt x="11" y="105"/>
                  </a:lnTo>
                  <a:lnTo>
                    <a:pt x="9" y="103"/>
                  </a:lnTo>
                  <a:lnTo>
                    <a:pt x="9" y="99"/>
                  </a:lnTo>
                  <a:lnTo>
                    <a:pt x="9" y="97"/>
                  </a:lnTo>
                  <a:lnTo>
                    <a:pt x="9" y="95"/>
                  </a:lnTo>
                  <a:lnTo>
                    <a:pt x="22" y="85"/>
                  </a:lnTo>
                  <a:lnTo>
                    <a:pt x="31" y="80"/>
                  </a:lnTo>
                  <a:lnTo>
                    <a:pt x="37" y="75"/>
                  </a:lnTo>
                  <a:lnTo>
                    <a:pt x="39" y="73"/>
                  </a:lnTo>
                  <a:lnTo>
                    <a:pt x="34" y="73"/>
                  </a:lnTo>
                  <a:lnTo>
                    <a:pt x="28" y="74"/>
                  </a:lnTo>
                  <a:lnTo>
                    <a:pt x="23" y="75"/>
                  </a:lnTo>
                  <a:lnTo>
                    <a:pt x="19" y="77"/>
                  </a:lnTo>
                  <a:lnTo>
                    <a:pt x="14" y="78"/>
                  </a:lnTo>
                  <a:lnTo>
                    <a:pt x="9" y="81"/>
                  </a:lnTo>
                  <a:lnTo>
                    <a:pt x="5" y="83"/>
                  </a:lnTo>
                  <a:lnTo>
                    <a:pt x="0" y="85"/>
                  </a:lnTo>
                  <a:lnTo>
                    <a:pt x="5" y="74"/>
                  </a:lnTo>
                  <a:lnTo>
                    <a:pt x="9" y="67"/>
                  </a:lnTo>
                  <a:lnTo>
                    <a:pt x="14" y="60"/>
                  </a:lnTo>
                  <a:lnTo>
                    <a:pt x="20" y="52"/>
                  </a:lnTo>
                  <a:lnTo>
                    <a:pt x="16" y="49"/>
                  </a:lnTo>
                  <a:lnTo>
                    <a:pt x="15" y="46"/>
                  </a:lnTo>
                  <a:lnTo>
                    <a:pt x="14" y="44"/>
                  </a:lnTo>
                  <a:lnTo>
                    <a:pt x="13" y="40"/>
                  </a:lnTo>
                  <a:lnTo>
                    <a:pt x="31" y="9"/>
                  </a:lnTo>
                  <a:lnTo>
                    <a:pt x="49" y="0"/>
                  </a:lnTo>
                  <a:lnTo>
                    <a:pt x="66" y="7"/>
                  </a:lnTo>
                  <a:lnTo>
                    <a:pt x="83" y="25"/>
                  </a:lnTo>
                  <a:lnTo>
                    <a:pt x="100" y="52"/>
                  </a:lnTo>
                  <a:lnTo>
                    <a:pt x="118" y="80"/>
                  </a:lnTo>
                  <a:lnTo>
                    <a:pt x="135" y="105"/>
                  </a:lnTo>
                  <a:lnTo>
                    <a:pt x="153" y="123"/>
                  </a:lnTo>
                  <a:lnTo>
                    <a:pt x="156" y="128"/>
                  </a:lnTo>
                  <a:lnTo>
                    <a:pt x="160" y="135"/>
                  </a:lnTo>
                  <a:lnTo>
                    <a:pt x="164" y="142"/>
                  </a:lnTo>
                  <a:lnTo>
                    <a:pt x="164" y="150"/>
                  </a:lnTo>
                  <a:lnTo>
                    <a:pt x="151" y="152"/>
                  </a:lnTo>
                  <a:lnTo>
                    <a:pt x="138" y="156"/>
                  </a:lnTo>
                  <a:lnTo>
                    <a:pt x="123" y="158"/>
                  </a:lnTo>
                  <a:lnTo>
                    <a:pt x="110" y="160"/>
                  </a:lnTo>
                  <a:lnTo>
                    <a:pt x="96" y="164"/>
                  </a:lnTo>
                  <a:lnTo>
                    <a:pt x="83" y="170"/>
                  </a:lnTo>
                  <a:lnTo>
                    <a:pt x="72" y="175"/>
                  </a:lnTo>
                  <a:lnTo>
                    <a:pt x="62" y="183"/>
                  </a:lnTo>
                  <a:lnTo>
                    <a:pt x="61" y="189"/>
                  </a:lnTo>
                  <a:lnTo>
                    <a:pt x="61" y="195"/>
                  </a:lnTo>
                  <a:lnTo>
                    <a:pt x="60" y="202"/>
                  </a:lnTo>
                  <a:lnTo>
                    <a:pt x="60" y="208"/>
                  </a:lnTo>
                  <a:lnTo>
                    <a:pt x="59" y="208"/>
                  </a:lnTo>
                  <a:lnTo>
                    <a:pt x="57" y="208"/>
                  </a:lnTo>
                  <a:lnTo>
                    <a:pt x="55" y="208"/>
                  </a:lnTo>
                  <a:lnTo>
                    <a:pt x="53" y="208"/>
                  </a:lnTo>
                  <a:lnTo>
                    <a:pt x="53" y="208"/>
                  </a:lnTo>
                  <a:lnTo>
                    <a:pt x="53" y="208"/>
                  </a:lnTo>
                  <a:close/>
                </a:path>
              </a:pathLst>
            </a:custGeom>
            <a:solidFill>
              <a:srgbClr val="5E0000"/>
            </a:solidFill>
            <a:ln w="9525">
              <a:noFill/>
              <a:round/>
              <a:headEnd/>
              <a:tailEnd/>
            </a:ln>
          </p:spPr>
          <p:txBody>
            <a:bodyPr/>
            <a:lstStyle/>
            <a:p>
              <a:endParaRPr lang="en-US" dirty="0"/>
            </a:p>
          </p:txBody>
        </p:sp>
        <p:sp>
          <p:nvSpPr>
            <p:cNvPr id="76" name="Freeform 100"/>
            <p:cNvSpPr>
              <a:spLocks/>
            </p:cNvSpPr>
            <p:nvPr/>
          </p:nvSpPr>
          <p:spPr bwMode="auto">
            <a:xfrm>
              <a:off x="1343" y="1561"/>
              <a:ext cx="68" cy="55"/>
            </a:xfrm>
            <a:custGeom>
              <a:avLst/>
              <a:gdLst/>
              <a:ahLst/>
              <a:cxnLst>
                <a:cxn ang="0">
                  <a:pos x="0" y="109"/>
                </a:cxn>
                <a:cxn ang="0">
                  <a:pos x="7" y="82"/>
                </a:cxn>
                <a:cxn ang="0">
                  <a:pos x="16" y="57"/>
                </a:cxn>
                <a:cxn ang="0">
                  <a:pos x="28" y="35"/>
                </a:cxn>
                <a:cxn ang="0">
                  <a:pos x="42" y="17"/>
                </a:cxn>
                <a:cxn ang="0">
                  <a:pos x="60" y="4"/>
                </a:cxn>
                <a:cxn ang="0">
                  <a:pos x="81" y="0"/>
                </a:cxn>
                <a:cxn ang="0">
                  <a:pos x="106" y="3"/>
                </a:cxn>
                <a:cxn ang="0">
                  <a:pos x="135" y="17"/>
                </a:cxn>
                <a:cxn ang="0">
                  <a:pos x="135" y="19"/>
                </a:cxn>
                <a:cxn ang="0">
                  <a:pos x="135" y="23"/>
                </a:cxn>
                <a:cxn ang="0">
                  <a:pos x="134" y="26"/>
                </a:cxn>
                <a:cxn ang="0">
                  <a:pos x="134" y="28"/>
                </a:cxn>
                <a:cxn ang="0">
                  <a:pos x="115" y="34"/>
                </a:cxn>
                <a:cxn ang="0">
                  <a:pos x="99" y="39"/>
                </a:cxn>
                <a:cxn ang="0">
                  <a:pos x="84" y="43"/>
                </a:cxn>
                <a:cxn ang="0">
                  <a:pos x="71" y="49"/>
                </a:cxn>
                <a:cxn ang="0">
                  <a:pos x="58" y="56"/>
                </a:cxn>
                <a:cxn ang="0">
                  <a:pos x="45" y="64"/>
                </a:cxn>
                <a:cxn ang="0">
                  <a:pos x="33" y="73"/>
                </a:cxn>
                <a:cxn ang="0">
                  <a:pos x="20" y="85"/>
                </a:cxn>
                <a:cxn ang="0">
                  <a:pos x="11" y="97"/>
                </a:cxn>
                <a:cxn ang="0">
                  <a:pos x="6" y="104"/>
                </a:cxn>
                <a:cxn ang="0">
                  <a:pos x="4" y="108"/>
                </a:cxn>
                <a:cxn ang="0">
                  <a:pos x="0" y="109"/>
                </a:cxn>
                <a:cxn ang="0">
                  <a:pos x="0" y="109"/>
                </a:cxn>
                <a:cxn ang="0">
                  <a:pos x="0" y="109"/>
                </a:cxn>
              </a:cxnLst>
              <a:rect l="0" t="0" r="r" b="b"/>
              <a:pathLst>
                <a:path w="135" h="109">
                  <a:moveTo>
                    <a:pt x="0" y="109"/>
                  </a:moveTo>
                  <a:lnTo>
                    <a:pt x="7" y="82"/>
                  </a:lnTo>
                  <a:lnTo>
                    <a:pt x="16" y="57"/>
                  </a:lnTo>
                  <a:lnTo>
                    <a:pt x="28" y="35"/>
                  </a:lnTo>
                  <a:lnTo>
                    <a:pt x="42" y="17"/>
                  </a:lnTo>
                  <a:lnTo>
                    <a:pt x="60" y="4"/>
                  </a:lnTo>
                  <a:lnTo>
                    <a:pt x="81" y="0"/>
                  </a:lnTo>
                  <a:lnTo>
                    <a:pt x="106" y="3"/>
                  </a:lnTo>
                  <a:lnTo>
                    <a:pt x="135" y="17"/>
                  </a:lnTo>
                  <a:lnTo>
                    <a:pt x="135" y="19"/>
                  </a:lnTo>
                  <a:lnTo>
                    <a:pt x="135" y="23"/>
                  </a:lnTo>
                  <a:lnTo>
                    <a:pt x="134" y="26"/>
                  </a:lnTo>
                  <a:lnTo>
                    <a:pt x="134" y="28"/>
                  </a:lnTo>
                  <a:lnTo>
                    <a:pt x="115" y="34"/>
                  </a:lnTo>
                  <a:lnTo>
                    <a:pt x="99" y="39"/>
                  </a:lnTo>
                  <a:lnTo>
                    <a:pt x="84" y="43"/>
                  </a:lnTo>
                  <a:lnTo>
                    <a:pt x="71" y="49"/>
                  </a:lnTo>
                  <a:lnTo>
                    <a:pt x="58" y="56"/>
                  </a:lnTo>
                  <a:lnTo>
                    <a:pt x="45" y="64"/>
                  </a:lnTo>
                  <a:lnTo>
                    <a:pt x="33" y="73"/>
                  </a:lnTo>
                  <a:lnTo>
                    <a:pt x="20" y="85"/>
                  </a:lnTo>
                  <a:lnTo>
                    <a:pt x="11" y="97"/>
                  </a:lnTo>
                  <a:lnTo>
                    <a:pt x="6" y="104"/>
                  </a:lnTo>
                  <a:lnTo>
                    <a:pt x="4" y="108"/>
                  </a:lnTo>
                  <a:lnTo>
                    <a:pt x="0" y="109"/>
                  </a:lnTo>
                  <a:lnTo>
                    <a:pt x="0" y="109"/>
                  </a:lnTo>
                  <a:lnTo>
                    <a:pt x="0" y="109"/>
                  </a:lnTo>
                  <a:close/>
                </a:path>
              </a:pathLst>
            </a:custGeom>
            <a:solidFill>
              <a:srgbClr val="CC3300"/>
            </a:solidFill>
            <a:ln w="9525">
              <a:noFill/>
              <a:round/>
              <a:headEnd/>
              <a:tailEnd/>
            </a:ln>
          </p:spPr>
          <p:txBody>
            <a:bodyPr/>
            <a:lstStyle/>
            <a:p>
              <a:endParaRPr lang="en-US" dirty="0"/>
            </a:p>
          </p:txBody>
        </p:sp>
        <p:sp>
          <p:nvSpPr>
            <p:cNvPr id="77" name="Freeform 101"/>
            <p:cNvSpPr>
              <a:spLocks/>
            </p:cNvSpPr>
            <p:nvPr/>
          </p:nvSpPr>
          <p:spPr bwMode="auto">
            <a:xfrm>
              <a:off x="1429" y="1569"/>
              <a:ext cx="70" cy="28"/>
            </a:xfrm>
            <a:custGeom>
              <a:avLst/>
              <a:gdLst/>
              <a:ahLst/>
              <a:cxnLst>
                <a:cxn ang="0">
                  <a:pos x="11" y="54"/>
                </a:cxn>
                <a:cxn ang="0">
                  <a:pos x="8" y="53"/>
                </a:cxn>
                <a:cxn ang="0">
                  <a:pos x="6" y="53"/>
                </a:cxn>
                <a:cxn ang="0">
                  <a:pos x="2" y="53"/>
                </a:cxn>
                <a:cxn ang="0">
                  <a:pos x="0" y="51"/>
                </a:cxn>
                <a:cxn ang="0">
                  <a:pos x="3" y="39"/>
                </a:cxn>
                <a:cxn ang="0">
                  <a:pos x="11" y="25"/>
                </a:cxn>
                <a:cxn ang="0">
                  <a:pos x="22" y="12"/>
                </a:cxn>
                <a:cxn ang="0">
                  <a:pos x="30" y="2"/>
                </a:cxn>
                <a:cxn ang="0">
                  <a:pos x="54" y="2"/>
                </a:cxn>
                <a:cxn ang="0">
                  <a:pos x="75" y="2"/>
                </a:cxn>
                <a:cxn ang="0">
                  <a:pos x="92" y="1"/>
                </a:cxn>
                <a:cxn ang="0">
                  <a:pos x="107" y="1"/>
                </a:cxn>
                <a:cxn ang="0">
                  <a:pos x="120" y="0"/>
                </a:cxn>
                <a:cxn ang="0">
                  <a:pos x="129" y="0"/>
                </a:cxn>
                <a:cxn ang="0">
                  <a:pos x="136" y="0"/>
                </a:cxn>
                <a:cxn ang="0">
                  <a:pos x="139" y="0"/>
                </a:cxn>
                <a:cxn ang="0">
                  <a:pos x="139" y="10"/>
                </a:cxn>
                <a:cxn ang="0">
                  <a:pos x="139" y="22"/>
                </a:cxn>
                <a:cxn ang="0">
                  <a:pos x="138" y="32"/>
                </a:cxn>
                <a:cxn ang="0">
                  <a:pos x="138" y="43"/>
                </a:cxn>
                <a:cxn ang="0">
                  <a:pos x="128" y="48"/>
                </a:cxn>
                <a:cxn ang="0">
                  <a:pos x="113" y="51"/>
                </a:cxn>
                <a:cxn ang="0">
                  <a:pos x="95" y="54"/>
                </a:cxn>
                <a:cxn ang="0">
                  <a:pos x="75" y="55"/>
                </a:cxn>
                <a:cxn ang="0">
                  <a:pos x="55" y="55"/>
                </a:cxn>
                <a:cxn ang="0">
                  <a:pos x="37" y="55"/>
                </a:cxn>
                <a:cxn ang="0">
                  <a:pos x="22" y="54"/>
                </a:cxn>
                <a:cxn ang="0">
                  <a:pos x="11" y="54"/>
                </a:cxn>
                <a:cxn ang="0">
                  <a:pos x="11" y="54"/>
                </a:cxn>
                <a:cxn ang="0">
                  <a:pos x="11" y="54"/>
                </a:cxn>
              </a:cxnLst>
              <a:rect l="0" t="0" r="r" b="b"/>
              <a:pathLst>
                <a:path w="139" h="55">
                  <a:moveTo>
                    <a:pt x="11" y="54"/>
                  </a:moveTo>
                  <a:lnTo>
                    <a:pt x="8" y="53"/>
                  </a:lnTo>
                  <a:lnTo>
                    <a:pt x="6" y="53"/>
                  </a:lnTo>
                  <a:lnTo>
                    <a:pt x="2" y="53"/>
                  </a:lnTo>
                  <a:lnTo>
                    <a:pt x="0" y="51"/>
                  </a:lnTo>
                  <a:lnTo>
                    <a:pt x="3" y="39"/>
                  </a:lnTo>
                  <a:lnTo>
                    <a:pt x="11" y="25"/>
                  </a:lnTo>
                  <a:lnTo>
                    <a:pt x="22" y="12"/>
                  </a:lnTo>
                  <a:lnTo>
                    <a:pt x="30" y="2"/>
                  </a:lnTo>
                  <a:lnTo>
                    <a:pt x="54" y="2"/>
                  </a:lnTo>
                  <a:lnTo>
                    <a:pt x="75" y="2"/>
                  </a:lnTo>
                  <a:lnTo>
                    <a:pt x="92" y="1"/>
                  </a:lnTo>
                  <a:lnTo>
                    <a:pt x="107" y="1"/>
                  </a:lnTo>
                  <a:lnTo>
                    <a:pt x="120" y="0"/>
                  </a:lnTo>
                  <a:lnTo>
                    <a:pt x="129" y="0"/>
                  </a:lnTo>
                  <a:lnTo>
                    <a:pt x="136" y="0"/>
                  </a:lnTo>
                  <a:lnTo>
                    <a:pt x="139" y="0"/>
                  </a:lnTo>
                  <a:lnTo>
                    <a:pt x="139" y="10"/>
                  </a:lnTo>
                  <a:lnTo>
                    <a:pt x="139" y="22"/>
                  </a:lnTo>
                  <a:lnTo>
                    <a:pt x="138" y="32"/>
                  </a:lnTo>
                  <a:lnTo>
                    <a:pt x="138" y="43"/>
                  </a:lnTo>
                  <a:lnTo>
                    <a:pt x="128" y="48"/>
                  </a:lnTo>
                  <a:lnTo>
                    <a:pt x="113" y="51"/>
                  </a:lnTo>
                  <a:lnTo>
                    <a:pt x="95" y="54"/>
                  </a:lnTo>
                  <a:lnTo>
                    <a:pt x="75" y="55"/>
                  </a:lnTo>
                  <a:lnTo>
                    <a:pt x="55" y="55"/>
                  </a:lnTo>
                  <a:lnTo>
                    <a:pt x="37" y="55"/>
                  </a:lnTo>
                  <a:lnTo>
                    <a:pt x="22" y="54"/>
                  </a:lnTo>
                  <a:lnTo>
                    <a:pt x="11" y="54"/>
                  </a:lnTo>
                  <a:lnTo>
                    <a:pt x="11" y="54"/>
                  </a:lnTo>
                  <a:lnTo>
                    <a:pt x="11" y="54"/>
                  </a:lnTo>
                  <a:close/>
                </a:path>
              </a:pathLst>
            </a:custGeom>
            <a:solidFill>
              <a:srgbClr val="CC3300"/>
            </a:solidFill>
            <a:ln w="9525">
              <a:noFill/>
              <a:round/>
              <a:headEnd/>
              <a:tailEnd/>
            </a:ln>
          </p:spPr>
          <p:txBody>
            <a:bodyPr/>
            <a:lstStyle/>
            <a:p>
              <a:endParaRPr lang="en-US" dirty="0"/>
            </a:p>
          </p:txBody>
        </p:sp>
        <p:sp>
          <p:nvSpPr>
            <p:cNvPr id="78" name="Freeform 102"/>
            <p:cNvSpPr>
              <a:spLocks/>
            </p:cNvSpPr>
            <p:nvPr/>
          </p:nvSpPr>
          <p:spPr bwMode="auto">
            <a:xfrm>
              <a:off x="1419" y="1564"/>
              <a:ext cx="19" cy="20"/>
            </a:xfrm>
            <a:custGeom>
              <a:avLst/>
              <a:gdLst/>
              <a:ahLst/>
              <a:cxnLst>
                <a:cxn ang="0">
                  <a:pos x="7" y="41"/>
                </a:cxn>
                <a:cxn ang="0">
                  <a:pos x="6" y="38"/>
                </a:cxn>
                <a:cxn ang="0">
                  <a:pos x="4" y="37"/>
                </a:cxn>
                <a:cxn ang="0">
                  <a:pos x="2" y="35"/>
                </a:cxn>
                <a:cxn ang="0">
                  <a:pos x="0" y="34"/>
                </a:cxn>
                <a:cxn ang="0">
                  <a:pos x="1" y="26"/>
                </a:cxn>
                <a:cxn ang="0">
                  <a:pos x="4" y="19"/>
                </a:cxn>
                <a:cxn ang="0">
                  <a:pos x="7" y="13"/>
                </a:cxn>
                <a:cxn ang="0">
                  <a:pos x="10" y="7"/>
                </a:cxn>
                <a:cxn ang="0">
                  <a:pos x="15" y="4"/>
                </a:cxn>
                <a:cxn ang="0">
                  <a:pos x="22" y="1"/>
                </a:cxn>
                <a:cxn ang="0">
                  <a:pos x="29" y="0"/>
                </a:cxn>
                <a:cxn ang="0">
                  <a:pos x="38" y="0"/>
                </a:cxn>
                <a:cxn ang="0">
                  <a:pos x="36" y="13"/>
                </a:cxn>
                <a:cxn ang="0">
                  <a:pos x="29" y="26"/>
                </a:cxn>
                <a:cxn ang="0">
                  <a:pos x="19" y="36"/>
                </a:cxn>
                <a:cxn ang="0">
                  <a:pos x="7" y="41"/>
                </a:cxn>
                <a:cxn ang="0">
                  <a:pos x="7" y="41"/>
                </a:cxn>
                <a:cxn ang="0">
                  <a:pos x="7" y="41"/>
                </a:cxn>
              </a:cxnLst>
              <a:rect l="0" t="0" r="r" b="b"/>
              <a:pathLst>
                <a:path w="38" h="41">
                  <a:moveTo>
                    <a:pt x="7" y="41"/>
                  </a:moveTo>
                  <a:lnTo>
                    <a:pt x="6" y="38"/>
                  </a:lnTo>
                  <a:lnTo>
                    <a:pt x="4" y="37"/>
                  </a:lnTo>
                  <a:lnTo>
                    <a:pt x="2" y="35"/>
                  </a:lnTo>
                  <a:lnTo>
                    <a:pt x="0" y="34"/>
                  </a:lnTo>
                  <a:lnTo>
                    <a:pt x="1" y="26"/>
                  </a:lnTo>
                  <a:lnTo>
                    <a:pt x="4" y="19"/>
                  </a:lnTo>
                  <a:lnTo>
                    <a:pt x="7" y="13"/>
                  </a:lnTo>
                  <a:lnTo>
                    <a:pt x="10" y="7"/>
                  </a:lnTo>
                  <a:lnTo>
                    <a:pt x="15" y="4"/>
                  </a:lnTo>
                  <a:lnTo>
                    <a:pt x="22" y="1"/>
                  </a:lnTo>
                  <a:lnTo>
                    <a:pt x="29" y="0"/>
                  </a:lnTo>
                  <a:lnTo>
                    <a:pt x="38" y="0"/>
                  </a:lnTo>
                  <a:lnTo>
                    <a:pt x="36" y="13"/>
                  </a:lnTo>
                  <a:lnTo>
                    <a:pt x="29" y="26"/>
                  </a:lnTo>
                  <a:lnTo>
                    <a:pt x="19" y="36"/>
                  </a:lnTo>
                  <a:lnTo>
                    <a:pt x="7" y="41"/>
                  </a:lnTo>
                  <a:lnTo>
                    <a:pt x="7" y="41"/>
                  </a:lnTo>
                  <a:lnTo>
                    <a:pt x="7" y="41"/>
                  </a:lnTo>
                  <a:close/>
                </a:path>
              </a:pathLst>
            </a:custGeom>
            <a:solidFill>
              <a:srgbClr val="9900CC"/>
            </a:solidFill>
            <a:ln w="9525">
              <a:noFill/>
              <a:round/>
              <a:headEnd/>
              <a:tailEnd/>
            </a:ln>
          </p:spPr>
          <p:txBody>
            <a:bodyPr/>
            <a:lstStyle/>
            <a:p>
              <a:endParaRPr lang="en-US" dirty="0"/>
            </a:p>
          </p:txBody>
        </p:sp>
        <p:sp>
          <p:nvSpPr>
            <p:cNvPr id="79" name="Freeform 103"/>
            <p:cNvSpPr>
              <a:spLocks/>
            </p:cNvSpPr>
            <p:nvPr/>
          </p:nvSpPr>
          <p:spPr bwMode="auto">
            <a:xfrm>
              <a:off x="1350" y="1538"/>
              <a:ext cx="70" cy="34"/>
            </a:xfrm>
            <a:custGeom>
              <a:avLst/>
              <a:gdLst/>
              <a:ahLst/>
              <a:cxnLst>
                <a:cxn ang="0">
                  <a:pos x="0" y="68"/>
                </a:cxn>
                <a:cxn ang="0">
                  <a:pos x="2" y="50"/>
                </a:cxn>
                <a:cxn ang="0">
                  <a:pos x="9" y="35"/>
                </a:cxn>
                <a:cxn ang="0">
                  <a:pos x="20" y="22"/>
                </a:cxn>
                <a:cxn ang="0">
                  <a:pos x="32" y="13"/>
                </a:cxn>
                <a:cxn ang="0">
                  <a:pos x="47" y="7"/>
                </a:cxn>
                <a:cxn ang="0">
                  <a:pos x="65" y="3"/>
                </a:cxn>
                <a:cxn ang="0">
                  <a:pos x="82" y="2"/>
                </a:cxn>
                <a:cxn ang="0">
                  <a:pos x="100" y="0"/>
                </a:cxn>
                <a:cxn ang="0">
                  <a:pos x="106" y="4"/>
                </a:cxn>
                <a:cxn ang="0">
                  <a:pos x="114" y="10"/>
                </a:cxn>
                <a:cxn ang="0">
                  <a:pos x="122" y="15"/>
                </a:cxn>
                <a:cxn ang="0">
                  <a:pos x="129" y="22"/>
                </a:cxn>
                <a:cxn ang="0">
                  <a:pos x="136" y="29"/>
                </a:cxn>
                <a:cxn ang="0">
                  <a:pos x="139" y="38"/>
                </a:cxn>
                <a:cxn ang="0">
                  <a:pos x="138" y="48"/>
                </a:cxn>
                <a:cxn ang="0">
                  <a:pos x="134" y="57"/>
                </a:cxn>
                <a:cxn ang="0">
                  <a:pos x="116" y="45"/>
                </a:cxn>
                <a:cxn ang="0">
                  <a:pos x="99" y="37"/>
                </a:cxn>
                <a:cxn ang="0">
                  <a:pos x="82" y="35"/>
                </a:cxn>
                <a:cxn ang="0">
                  <a:pos x="65" y="35"/>
                </a:cxn>
                <a:cxn ang="0">
                  <a:pos x="48" y="40"/>
                </a:cxn>
                <a:cxn ang="0">
                  <a:pos x="32" y="47"/>
                </a:cxn>
                <a:cxn ang="0">
                  <a:pos x="17" y="57"/>
                </a:cxn>
                <a:cxn ang="0">
                  <a:pos x="4" y="68"/>
                </a:cxn>
                <a:cxn ang="0">
                  <a:pos x="2" y="68"/>
                </a:cxn>
                <a:cxn ang="0">
                  <a:pos x="2" y="68"/>
                </a:cxn>
                <a:cxn ang="0">
                  <a:pos x="1" y="68"/>
                </a:cxn>
                <a:cxn ang="0">
                  <a:pos x="0" y="68"/>
                </a:cxn>
                <a:cxn ang="0">
                  <a:pos x="0" y="68"/>
                </a:cxn>
                <a:cxn ang="0">
                  <a:pos x="0" y="68"/>
                </a:cxn>
              </a:cxnLst>
              <a:rect l="0" t="0" r="r" b="b"/>
              <a:pathLst>
                <a:path w="139" h="68">
                  <a:moveTo>
                    <a:pt x="0" y="68"/>
                  </a:moveTo>
                  <a:lnTo>
                    <a:pt x="2" y="50"/>
                  </a:lnTo>
                  <a:lnTo>
                    <a:pt x="9" y="35"/>
                  </a:lnTo>
                  <a:lnTo>
                    <a:pt x="20" y="22"/>
                  </a:lnTo>
                  <a:lnTo>
                    <a:pt x="32" y="13"/>
                  </a:lnTo>
                  <a:lnTo>
                    <a:pt x="47" y="7"/>
                  </a:lnTo>
                  <a:lnTo>
                    <a:pt x="65" y="3"/>
                  </a:lnTo>
                  <a:lnTo>
                    <a:pt x="82" y="2"/>
                  </a:lnTo>
                  <a:lnTo>
                    <a:pt x="100" y="0"/>
                  </a:lnTo>
                  <a:lnTo>
                    <a:pt x="106" y="4"/>
                  </a:lnTo>
                  <a:lnTo>
                    <a:pt x="114" y="10"/>
                  </a:lnTo>
                  <a:lnTo>
                    <a:pt x="122" y="15"/>
                  </a:lnTo>
                  <a:lnTo>
                    <a:pt x="129" y="22"/>
                  </a:lnTo>
                  <a:lnTo>
                    <a:pt x="136" y="29"/>
                  </a:lnTo>
                  <a:lnTo>
                    <a:pt x="139" y="38"/>
                  </a:lnTo>
                  <a:lnTo>
                    <a:pt x="138" y="48"/>
                  </a:lnTo>
                  <a:lnTo>
                    <a:pt x="134" y="57"/>
                  </a:lnTo>
                  <a:lnTo>
                    <a:pt x="116" y="45"/>
                  </a:lnTo>
                  <a:lnTo>
                    <a:pt x="99" y="37"/>
                  </a:lnTo>
                  <a:lnTo>
                    <a:pt x="82" y="35"/>
                  </a:lnTo>
                  <a:lnTo>
                    <a:pt x="65" y="35"/>
                  </a:lnTo>
                  <a:lnTo>
                    <a:pt x="48" y="40"/>
                  </a:lnTo>
                  <a:lnTo>
                    <a:pt x="32" y="47"/>
                  </a:lnTo>
                  <a:lnTo>
                    <a:pt x="17" y="57"/>
                  </a:lnTo>
                  <a:lnTo>
                    <a:pt x="4" y="68"/>
                  </a:lnTo>
                  <a:lnTo>
                    <a:pt x="2" y="68"/>
                  </a:lnTo>
                  <a:lnTo>
                    <a:pt x="2" y="68"/>
                  </a:lnTo>
                  <a:lnTo>
                    <a:pt x="1" y="68"/>
                  </a:lnTo>
                  <a:lnTo>
                    <a:pt x="0" y="68"/>
                  </a:lnTo>
                  <a:lnTo>
                    <a:pt x="0" y="68"/>
                  </a:lnTo>
                  <a:lnTo>
                    <a:pt x="0" y="68"/>
                  </a:lnTo>
                  <a:close/>
                </a:path>
              </a:pathLst>
            </a:custGeom>
            <a:solidFill>
              <a:srgbClr val="CC3300"/>
            </a:solidFill>
            <a:ln w="9525">
              <a:noFill/>
              <a:round/>
              <a:headEnd/>
              <a:tailEnd/>
            </a:ln>
          </p:spPr>
          <p:txBody>
            <a:bodyPr/>
            <a:lstStyle/>
            <a:p>
              <a:endParaRPr lang="en-US" dirty="0"/>
            </a:p>
          </p:txBody>
        </p:sp>
        <p:sp>
          <p:nvSpPr>
            <p:cNvPr id="80" name="Freeform 104"/>
            <p:cNvSpPr>
              <a:spLocks/>
            </p:cNvSpPr>
            <p:nvPr/>
          </p:nvSpPr>
          <p:spPr bwMode="auto">
            <a:xfrm>
              <a:off x="1426" y="1439"/>
              <a:ext cx="89" cy="126"/>
            </a:xfrm>
            <a:custGeom>
              <a:avLst/>
              <a:gdLst/>
              <a:ahLst/>
              <a:cxnLst>
                <a:cxn ang="0">
                  <a:pos x="55" y="250"/>
                </a:cxn>
                <a:cxn ang="0">
                  <a:pos x="42" y="248"/>
                </a:cxn>
                <a:cxn ang="0">
                  <a:pos x="33" y="242"/>
                </a:cxn>
                <a:cxn ang="0">
                  <a:pos x="29" y="235"/>
                </a:cxn>
                <a:cxn ang="0">
                  <a:pos x="19" y="205"/>
                </a:cxn>
                <a:cxn ang="0">
                  <a:pos x="9" y="149"/>
                </a:cxn>
                <a:cxn ang="0">
                  <a:pos x="16" y="112"/>
                </a:cxn>
                <a:cxn ang="0">
                  <a:pos x="4" y="94"/>
                </a:cxn>
                <a:cxn ang="0">
                  <a:pos x="9" y="75"/>
                </a:cxn>
                <a:cxn ang="0">
                  <a:pos x="29" y="59"/>
                </a:cxn>
                <a:cxn ang="0">
                  <a:pos x="50" y="43"/>
                </a:cxn>
                <a:cxn ang="0">
                  <a:pos x="70" y="27"/>
                </a:cxn>
                <a:cxn ang="0">
                  <a:pos x="85" y="12"/>
                </a:cxn>
                <a:cxn ang="0">
                  <a:pos x="99" y="1"/>
                </a:cxn>
                <a:cxn ang="0">
                  <a:pos x="128" y="23"/>
                </a:cxn>
                <a:cxn ang="0">
                  <a:pos x="150" y="52"/>
                </a:cxn>
                <a:cxn ang="0">
                  <a:pos x="149" y="73"/>
                </a:cxn>
                <a:cxn ang="0">
                  <a:pos x="123" y="103"/>
                </a:cxn>
                <a:cxn ang="0">
                  <a:pos x="101" y="134"/>
                </a:cxn>
                <a:cxn ang="0">
                  <a:pos x="113" y="149"/>
                </a:cxn>
                <a:cxn ang="0">
                  <a:pos x="128" y="156"/>
                </a:cxn>
                <a:cxn ang="0">
                  <a:pos x="139" y="149"/>
                </a:cxn>
                <a:cxn ang="0">
                  <a:pos x="151" y="139"/>
                </a:cxn>
                <a:cxn ang="0">
                  <a:pos x="161" y="132"/>
                </a:cxn>
                <a:cxn ang="0">
                  <a:pos x="171" y="134"/>
                </a:cxn>
                <a:cxn ang="0">
                  <a:pos x="175" y="141"/>
                </a:cxn>
                <a:cxn ang="0">
                  <a:pos x="160" y="160"/>
                </a:cxn>
                <a:cxn ang="0">
                  <a:pos x="148" y="181"/>
                </a:cxn>
                <a:cxn ang="0">
                  <a:pos x="150" y="211"/>
                </a:cxn>
                <a:cxn ang="0">
                  <a:pos x="149" y="233"/>
                </a:cxn>
                <a:cxn ang="0">
                  <a:pos x="143" y="245"/>
                </a:cxn>
                <a:cxn ang="0">
                  <a:pos x="124" y="247"/>
                </a:cxn>
                <a:cxn ang="0">
                  <a:pos x="98" y="249"/>
                </a:cxn>
                <a:cxn ang="0">
                  <a:pos x="73" y="251"/>
                </a:cxn>
                <a:cxn ang="0">
                  <a:pos x="63" y="251"/>
                </a:cxn>
              </a:cxnLst>
              <a:rect l="0" t="0" r="r" b="b"/>
              <a:pathLst>
                <a:path w="177" h="251">
                  <a:moveTo>
                    <a:pt x="63" y="251"/>
                  </a:moveTo>
                  <a:lnTo>
                    <a:pt x="55" y="250"/>
                  </a:lnTo>
                  <a:lnTo>
                    <a:pt x="48" y="249"/>
                  </a:lnTo>
                  <a:lnTo>
                    <a:pt x="42" y="248"/>
                  </a:lnTo>
                  <a:lnTo>
                    <a:pt x="35" y="247"/>
                  </a:lnTo>
                  <a:lnTo>
                    <a:pt x="33" y="242"/>
                  </a:lnTo>
                  <a:lnTo>
                    <a:pt x="31" y="238"/>
                  </a:lnTo>
                  <a:lnTo>
                    <a:pt x="29" y="235"/>
                  </a:lnTo>
                  <a:lnTo>
                    <a:pt x="28" y="233"/>
                  </a:lnTo>
                  <a:lnTo>
                    <a:pt x="19" y="205"/>
                  </a:lnTo>
                  <a:lnTo>
                    <a:pt x="10" y="177"/>
                  </a:lnTo>
                  <a:lnTo>
                    <a:pt x="9" y="149"/>
                  </a:lnTo>
                  <a:lnTo>
                    <a:pt x="20" y="124"/>
                  </a:lnTo>
                  <a:lnTo>
                    <a:pt x="16" y="112"/>
                  </a:lnTo>
                  <a:lnTo>
                    <a:pt x="10" y="103"/>
                  </a:lnTo>
                  <a:lnTo>
                    <a:pt x="4" y="94"/>
                  </a:lnTo>
                  <a:lnTo>
                    <a:pt x="0" y="83"/>
                  </a:lnTo>
                  <a:lnTo>
                    <a:pt x="9" y="75"/>
                  </a:lnTo>
                  <a:lnTo>
                    <a:pt x="19" y="67"/>
                  </a:lnTo>
                  <a:lnTo>
                    <a:pt x="29" y="59"/>
                  </a:lnTo>
                  <a:lnTo>
                    <a:pt x="39" y="51"/>
                  </a:lnTo>
                  <a:lnTo>
                    <a:pt x="50" y="43"/>
                  </a:lnTo>
                  <a:lnTo>
                    <a:pt x="60" y="35"/>
                  </a:lnTo>
                  <a:lnTo>
                    <a:pt x="70" y="27"/>
                  </a:lnTo>
                  <a:lnTo>
                    <a:pt x="80" y="20"/>
                  </a:lnTo>
                  <a:lnTo>
                    <a:pt x="85" y="12"/>
                  </a:lnTo>
                  <a:lnTo>
                    <a:pt x="91" y="5"/>
                  </a:lnTo>
                  <a:lnTo>
                    <a:pt x="99" y="1"/>
                  </a:lnTo>
                  <a:lnTo>
                    <a:pt x="111" y="0"/>
                  </a:lnTo>
                  <a:lnTo>
                    <a:pt x="128" y="23"/>
                  </a:lnTo>
                  <a:lnTo>
                    <a:pt x="142" y="39"/>
                  </a:lnTo>
                  <a:lnTo>
                    <a:pt x="150" y="52"/>
                  </a:lnTo>
                  <a:lnTo>
                    <a:pt x="152" y="62"/>
                  </a:lnTo>
                  <a:lnTo>
                    <a:pt x="149" y="73"/>
                  </a:lnTo>
                  <a:lnTo>
                    <a:pt x="139" y="86"/>
                  </a:lnTo>
                  <a:lnTo>
                    <a:pt x="123" y="103"/>
                  </a:lnTo>
                  <a:lnTo>
                    <a:pt x="99" y="126"/>
                  </a:lnTo>
                  <a:lnTo>
                    <a:pt x="101" y="134"/>
                  </a:lnTo>
                  <a:lnTo>
                    <a:pt x="106" y="141"/>
                  </a:lnTo>
                  <a:lnTo>
                    <a:pt x="113" y="149"/>
                  </a:lnTo>
                  <a:lnTo>
                    <a:pt x="121" y="157"/>
                  </a:lnTo>
                  <a:lnTo>
                    <a:pt x="128" y="156"/>
                  </a:lnTo>
                  <a:lnTo>
                    <a:pt x="134" y="152"/>
                  </a:lnTo>
                  <a:lnTo>
                    <a:pt x="139" y="149"/>
                  </a:lnTo>
                  <a:lnTo>
                    <a:pt x="145" y="143"/>
                  </a:lnTo>
                  <a:lnTo>
                    <a:pt x="151" y="139"/>
                  </a:lnTo>
                  <a:lnTo>
                    <a:pt x="156" y="135"/>
                  </a:lnTo>
                  <a:lnTo>
                    <a:pt x="161" y="132"/>
                  </a:lnTo>
                  <a:lnTo>
                    <a:pt x="167" y="130"/>
                  </a:lnTo>
                  <a:lnTo>
                    <a:pt x="171" y="134"/>
                  </a:lnTo>
                  <a:lnTo>
                    <a:pt x="173" y="136"/>
                  </a:lnTo>
                  <a:lnTo>
                    <a:pt x="175" y="141"/>
                  </a:lnTo>
                  <a:lnTo>
                    <a:pt x="177" y="148"/>
                  </a:lnTo>
                  <a:lnTo>
                    <a:pt x="160" y="160"/>
                  </a:lnTo>
                  <a:lnTo>
                    <a:pt x="151" y="170"/>
                  </a:lnTo>
                  <a:lnTo>
                    <a:pt x="148" y="181"/>
                  </a:lnTo>
                  <a:lnTo>
                    <a:pt x="148" y="204"/>
                  </a:lnTo>
                  <a:lnTo>
                    <a:pt x="150" y="211"/>
                  </a:lnTo>
                  <a:lnTo>
                    <a:pt x="150" y="221"/>
                  </a:lnTo>
                  <a:lnTo>
                    <a:pt x="149" y="233"/>
                  </a:lnTo>
                  <a:lnTo>
                    <a:pt x="148" y="243"/>
                  </a:lnTo>
                  <a:lnTo>
                    <a:pt x="143" y="245"/>
                  </a:lnTo>
                  <a:lnTo>
                    <a:pt x="135" y="246"/>
                  </a:lnTo>
                  <a:lnTo>
                    <a:pt x="124" y="247"/>
                  </a:lnTo>
                  <a:lnTo>
                    <a:pt x="111" y="248"/>
                  </a:lnTo>
                  <a:lnTo>
                    <a:pt x="98" y="249"/>
                  </a:lnTo>
                  <a:lnTo>
                    <a:pt x="84" y="250"/>
                  </a:lnTo>
                  <a:lnTo>
                    <a:pt x="73" y="251"/>
                  </a:lnTo>
                  <a:lnTo>
                    <a:pt x="63" y="251"/>
                  </a:lnTo>
                  <a:lnTo>
                    <a:pt x="63" y="251"/>
                  </a:lnTo>
                  <a:lnTo>
                    <a:pt x="63" y="251"/>
                  </a:lnTo>
                  <a:close/>
                </a:path>
              </a:pathLst>
            </a:custGeom>
            <a:solidFill>
              <a:srgbClr val="FFCC99"/>
            </a:solidFill>
            <a:ln w="9525">
              <a:noFill/>
              <a:round/>
              <a:headEnd/>
              <a:tailEnd/>
            </a:ln>
          </p:spPr>
          <p:txBody>
            <a:bodyPr/>
            <a:lstStyle/>
            <a:p>
              <a:endParaRPr lang="en-US" dirty="0"/>
            </a:p>
          </p:txBody>
        </p:sp>
        <p:sp>
          <p:nvSpPr>
            <p:cNvPr id="81" name="Freeform 105"/>
            <p:cNvSpPr>
              <a:spLocks/>
            </p:cNvSpPr>
            <p:nvPr/>
          </p:nvSpPr>
          <p:spPr bwMode="auto">
            <a:xfrm>
              <a:off x="1405" y="1525"/>
              <a:ext cx="26" cy="31"/>
            </a:xfrm>
            <a:custGeom>
              <a:avLst/>
              <a:gdLst/>
              <a:ahLst/>
              <a:cxnLst>
                <a:cxn ang="0">
                  <a:pos x="47" y="62"/>
                </a:cxn>
                <a:cxn ang="0">
                  <a:pos x="41" y="53"/>
                </a:cxn>
                <a:cxn ang="0">
                  <a:pos x="35" y="46"/>
                </a:cxn>
                <a:cxn ang="0">
                  <a:pos x="30" y="40"/>
                </a:cxn>
                <a:cxn ang="0">
                  <a:pos x="26" y="34"/>
                </a:cxn>
                <a:cxn ang="0">
                  <a:pos x="20" y="30"/>
                </a:cxn>
                <a:cxn ang="0">
                  <a:pos x="15" y="26"/>
                </a:cxn>
                <a:cxn ang="0">
                  <a:pos x="9" y="22"/>
                </a:cxn>
                <a:cxn ang="0">
                  <a:pos x="2" y="18"/>
                </a:cxn>
                <a:cxn ang="0">
                  <a:pos x="0" y="17"/>
                </a:cxn>
                <a:cxn ang="0">
                  <a:pos x="0" y="15"/>
                </a:cxn>
                <a:cxn ang="0">
                  <a:pos x="0" y="14"/>
                </a:cxn>
                <a:cxn ang="0">
                  <a:pos x="0" y="13"/>
                </a:cxn>
                <a:cxn ang="0">
                  <a:pos x="5" y="10"/>
                </a:cxn>
                <a:cxn ang="0">
                  <a:pos x="10" y="8"/>
                </a:cxn>
                <a:cxn ang="0">
                  <a:pos x="13" y="6"/>
                </a:cxn>
                <a:cxn ang="0">
                  <a:pos x="17" y="5"/>
                </a:cxn>
                <a:cxn ang="0">
                  <a:pos x="21" y="3"/>
                </a:cxn>
                <a:cxn ang="0">
                  <a:pos x="26" y="2"/>
                </a:cxn>
                <a:cxn ang="0">
                  <a:pos x="30" y="1"/>
                </a:cxn>
                <a:cxn ang="0">
                  <a:pos x="36" y="0"/>
                </a:cxn>
                <a:cxn ang="0">
                  <a:pos x="38" y="3"/>
                </a:cxn>
                <a:cxn ang="0">
                  <a:pos x="41" y="11"/>
                </a:cxn>
                <a:cxn ang="0">
                  <a:pos x="45" y="29"/>
                </a:cxn>
                <a:cxn ang="0">
                  <a:pos x="53" y="61"/>
                </a:cxn>
                <a:cxn ang="0">
                  <a:pos x="51" y="61"/>
                </a:cxn>
                <a:cxn ang="0">
                  <a:pos x="49" y="61"/>
                </a:cxn>
                <a:cxn ang="0">
                  <a:pos x="48" y="61"/>
                </a:cxn>
                <a:cxn ang="0">
                  <a:pos x="47" y="62"/>
                </a:cxn>
                <a:cxn ang="0">
                  <a:pos x="47" y="62"/>
                </a:cxn>
                <a:cxn ang="0">
                  <a:pos x="47" y="62"/>
                </a:cxn>
              </a:cxnLst>
              <a:rect l="0" t="0" r="r" b="b"/>
              <a:pathLst>
                <a:path w="53" h="62">
                  <a:moveTo>
                    <a:pt x="47" y="62"/>
                  </a:moveTo>
                  <a:lnTo>
                    <a:pt x="41" y="53"/>
                  </a:lnTo>
                  <a:lnTo>
                    <a:pt x="35" y="46"/>
                  </a:lnTo>
                  <a:lnTo>
                    <a:pt x="30" y="40"/>
                  </a:lnTo>
                  <a:lnTo>
                    <a:pt x="26" y="34"/>
                  </a:lnTo>
                  <a:lnTo>
                    <a:pt x="20" y="30"/>
                  </a:lnTo>
                  <a:lnTo>
                    <a:pt x="15" y="26"/>
                  </a:lnTo>
                  <a:lnTo>
                    <a:pt x="9" y="22"/>
                  </a:lnTo>
                  <a:lnTo>
                    <a:pt x="2" y="18"/>
                  </a:lnTo>
                  <a:lnTo>
                    <a:pt x="0" y="17"/>
                  </a:lnTo>
                  <a:lnTo>
                    <a:pt x="0" y="15"/>
                  </a:lnTo>
                  <a:lnTo>
                    <a:pt x="0" y="14"/>
                  </a:lnTo>
                  <a:lnTo>
                    <a:pt x="0" y="13"/>
                  </a:lnTo>
                  <a:lnTo>
                    <a:pt x="5" y="10"/>
                  </a:lnTo>
                  <a:lnTo>
                    <a:pt x="10" y="8"/>
                  </a:lnTo>
                  <a:lnTo>
                    <a:pt x="13" y="6"/>
                  </a:lnTo>
                  <a:lnTo>
                    <a:pt x="17" y="5"/>
                  </a:lnTo>
                  <a:lnTo>
                    <a:pt x="21" y="3"/>
                  </a:lnTo>
                  <a:lnTo>
                    <a:pt x="26" y="2"/>
                  </a:lnTo>
                  <a:lnTo>
                    <a:pt x="30" y="1"/>
                  </a:lnTo>
                  <a:lnTo>
                    <a:pt x="36" y="0"/>
                  </a:lnTo>
                  <a:lnTo>
                    <a:pt x="38" y="3"/>
                  </a:lnTo>
                  <a:lnTo>
                    <a:pt x="41" y="11"/>
                  </a:lnTo>
                  <a:lnTo>
                    <a:pt x="45" y="29"/>
                  </a:lnTo>
                  <a:lnTo>
                    <a:pt x="53" y="61"/>
                  </a:lnTo>
                  <a:lnTo>
                    <a:pt x="51" y="61"/>
                  </a:lnTo>
                  <a:lnTo>
                    <a:pt x="49" y="61"/>
                  </a:lnTo>
                  <a:lnTo>
                    <a:pt x="48" y="61"/>
                  </a:lnTo>
                  <a:lnTo>
                    <a:pt x="47" y="62"/>
                  </a:lnTo>
                  <a:lnTo>
                    <a:pt x="47" y="62"/>
                  </a:lnTo>
                  <a:lnTo>
                    <a:pt x="47" y="62"/>
                  </a:lnTo>
                  <a:close/>
                </a:path>
              </a:pathLst>
            </a:custGeom>
            <a:solidFill>
              <a:srgbClr val="663333"/>
            </a:solidFill>
            <a:ln w="9525">
              <a:noFill/>
              <a:round/>
              <a:headEnd/>
              <a:tailEnd/>
            </a:ln>
          </p:spPr>
          <p:txBody>
            <a:bodyPr/>
            <a:lstStyle/>
            <a:p>
              <a:endParaRPr lang="en-US" dirty="0"/>
            </a:p>
          </p:txBody>
        </p:sp>
        <p:sp>
          <p:nvSpPr>
            <p:cNvPr id="82" name="Freeform 106"/>
            <p:cNvSpPr>
              <a:spLocks/>
            </p:cNvSpPr>
            <p:nvPr/>
          </p:nvSpPr>
          <p:spPr bwMode="auto">
            <a:xfrm>
              <a:off x="1484" y="1406"/>
              <a:ext cx="69" cy="129"/>
            </a:xfrm>
            <a:custGeom>
              <a:avLst/>
              <a:gdLst/>
              <a:ahLst/>
              <a:cxnLst>
                <a:cxn ang="0">
                  <a:pos x="45" y="258"/>
                </a:cxn>
                <a:cxn ang="0">
                  <a:pos x="51" y="239"/>
                </a:cxn>
                <a:cxn ang="0">
                  <a:pos x="60" y="227"/>
                </a:cxn>
                <a:cxn ang="0">
                  <a:pos x="70" y="216"/>
                </a:cxn>
                <a:cxn ang="0">
                  <a:pos x="76" y="204"/>
                </a:cxn>
                <a:cxn ang="0">
                  <a:pos x="66" y="193"/>
                </a:cxn>
                <a:cxn ang="0">
                  <a:pos x="58" y="186"/>
                </a:cxn>
                <a:cxn ang="0">
                  <a:pos x="52" y="183"/>
                </a:cxn>
                <a:cxn ang="0">
                  <a:pos x="46" y="183"/>
                </a:cxn>
                <a:cxn ang="0">
                  <a:pos x="42" y="185"/>
                </a:cxn>
                <a:cxn ang="0">
                  <a:pos x="35" y="191"/>
                </a:cxn>
                <a:cxn ang="0">
                  <a:pos x="28" y="199"/>
                </a:cxn>
                <a:cxn ang="0">
                  <a:pos x="18" y="209"/>
                </a:cxn>
                <a:cxn ang="0">
                  <a:pos x="4" y="202"/>
                </a:cxn>
                <a:cxn ang="0">
                  <a:pos x="0" y="193"/>
                </a:cxn>
                <a:cxn ang="0">
                  <a:pos x="6" y="183"/>
                </a:cxn>
                <a:cxn ang="0">
                  <a:pos x="17" y="170"/>
                </a:cxn>
                <a:cxn ang="0">
                  <a:pos x="29" y="156"/>
                </a:cxn>
                <a:cxn ang="0">
                  <a:pos x="41" y="144"/>
                </a:cxn>
                <a:cxn ang="0">
                  <a:pos x="49" y="130"/>
                </a:cxn>
                <a:cxn ang="0">
                  <a:pos x="51" y="117"/>
                </a:cxn>
                <a:cxn ang="0">
                  <a:pos x="35" y="98"/>
                </a:cxn>
                <a:cxn ang="0">
                  <a:pos x="22" y="83"/>
                </a:cxn>
                <a:cxn ang="0">
                  <a:pos x="12" y="69"/>
                </a:cxn>
                <a:cxn ang="0">
                  <a:pos x="7" y="58"/>
                </a:cxn>
                <a:cxn ang="0">
                  <a:pos x="6" y="47"/>
                </a:cxn>
                <a:cxn ang="0">
                  <a:pos x="10" y="34"/>
                </a:cxn>
                <a:cxn ang="0">
                  <a:pos x="19" y="19"/>
                </a:cxn>
                <a:cxn ang="0">
                  <a:pos x="33" y="0"/>
                </a:cxn>
                <a:cxn ang="0">
                  <a:pos x="58" y="6"/>
                </a:cxn>
                <a:cxn ang="0">
                  <a:pos x="81" y="20"/>
                </a:cxn>
                <a:cxn ang="0">
                  <a:pos x="99" y="39"/>
                </a:cxn>
                <a:cxn ang="0">
                  <a:pos x="116" y="62"/>
                </a:cxn>
                <a:cxn ang="0">
                  <a:pos x="127" y="87"/>
                </a:cxn>
                <a:cxn ang="0">
                  <a:pos x="134" y="115"/>
                </a:cxn>
                <a:cxn ang="0">
                  <a:pos x="139" y="144"/>
                </a:cxn>
                <a:cxn ang="0">
                  <a:pos x="139" y="171"/>
                </a:cxn>
                <a:cxn ang="0">
                  <a:pos x="133" y="183"/>
                </a:cxn>
                <a:cxn ang="0">
                  <a:pos x="124" y="197"/>
                </a:cxn>
                <a:cxn ang="0">
                  <a:pos x="112" y="209"/>
                </a:cxn>
                <a:cxn ang="0">
                  <a:pos x="99" y="223"/>
                </a:cxn>
                <a:cxn ang="0">
                  <a:pos x="84" y="235"/>
                </a:cxn>
                <a:cxn ang="0">
                  <a:pos x="71" y="245"/>
                </a:cxn>
                <a:cxn ang="0">
                  <a:pos x="57" y="253"/>
                </a:cxn>
                <a:cxn ang="0">
                  <a:pos x="45" y="258"/>
                </a:cxn>
                <a:cxn ang="0">
                  <a:pos x="45" y="258"/>
                </a:cxn>
                <a:cxn ang="0">
                  <a:pos x="45" y="258"/>
                </a:cxn>
              </a:cxnLst>
              <a:rect l="0" t="0" r="r" b="b"/>
              <a:pathLst>
                <a:path w="139" h="258">
                  <a:moveTo>
                    <a:pt x="45" y="258"/>
                  </a:moveTo>
                  <a:lnTo>
                    <a:pt x="51" y="239"/>
                  </a:lnTo>
                  <a:lnTo>
                    <a:pt x="60" y="227"/>
                  </a:lnTo>
                  <a:lnTo>
                    <a:pt x="70" y="216"/>
                  </a:lnTo>
                  <a:lnTo>
                    <a:pt x="76" y="204"/>
                  </a:lnTo>
                  <a:lnTo>
                    <a:pt x="66" y="193"/>
                  </a:lnTo>
                  <a:lnTo>
                    <a:pt x="58" y="186"/>
                  </a:lnTo>
                  <a:lnTo>
                    <a:pt x="52" y="183"/>
                  </a:lnTo>
                  <a:lnTo>
                    <a:pt x="46" y="183"/>
                  </a:lnTo>
                  <a:lnTo>
                    <a:pt x="42" y="185"/>
                  </a:lnTo>
                  <a:lnTo>
                    <a:pt x="35" y="191"/>
                  </a:lnTo>
                  <a:lnTo>
                    <a:pt x="28" y="199"/>
                  </a:lnTo>
                  <a:lnTo>
                    <a:pt x="18" y="209"/>
                  </a:lnTo>
                  <a:lnTo>
                    <a:pt x="4" y="202"/>
                  </a:lnTo>
                  <a:lnTo>
                    <a:pt x="0" y="193"/>
                  </a:lnTo>
                  <a:lnTo>
                    <a:pt x="6" y="183"/>
                  </a:lnTo>
                  <a:lnTo>
                    <a:pt x="17" y="170"/>
                  </a:lnTo>
                  <a:lnTo>
                    <a:pt x="29" y="156"/>
                  </a:lnTo>
                  <a:lnTo>
                    <a:pt x="41" y="144"/>
                  </a:lnTo>
                  <a:lnTo>
                    <a:pt x="49" y="130"/>
                  </a:lnTo>
                  <a:lnTo>
                    <a:pt x="51" y="117"/>
                  </a:lnTo>
                  <a:lnTo>
                    <a:pt x="35" y="98"/>
                  </a:lnTo>
                  <a:lnTo>
                    <a:pt x="22" y="83"/>
                  </a:lnTo>
                  <a:lnTo>
                    <a:pt x="12" y="69"/>
                  </a:lnTo>
                  <a:lnTo>
                    <a:pt x="7" y="58"/>
                  </a:lnTo>
                  <a:lnTo>
                    <a:pt x="6" y="47"/>
                  </a:lnTo>
                  <a:lnTo>
                    <a:pt x="10" y="34"/>
                  </a:lnTo>
                  <a:lnTo>
                    <a:pt x="19" y="19"/>
                  </a:lnTo>
                  <a:lnTo>
                    <a:pt x="33" y="0"/>
                  </a:lnTo>
                  <a:lnTo>
                    <a:pt x="58" y="6"/>
                  </a:lnTo>
                  <a:lnTo>
                    <a:pt x="81" y="20"/>
                  </a:lnTo>
                  <a:lnTo>
                    <a:pt x="99" y="39"/>
                  </a:lnTo>
                  <a:lnTo>
                    <a:pt x="116" y="62"/>
                  </a:lnTo>
                  <a:lnTo>
                    <a:pt x="127" y="87"/>
                  </a:lnTo>
                  <a:lnTo>
                    <a:pt x="134" y="115"/>
                  </a:lnTo>
                  <a:lnTo>
                    <a:pt x="139" y="144"/>
                  </a:lnTo>
                  <a:lnTo>
                    <a:pt x="139" y="171"/>
                  </a:lnTo>
                  <a:lnTo>
                    <a:pt x="133" y="183"/>
                  </a:lnTo>
                  <a:lnTo>
                    <a:pt x="124" y="197"/>
                  </a:lnTo>
                  <a:lnTo>
                    <a:pt x="112" y="209"/>
                  </a:lnTo>
                  <a:lnTo>
                    <a:pt x="99" y="223"/>
                  </a:lnTo>
                  <a:lnTo>
                    <a:pt x="84" y="235"/>
                  </a:lnTo>
                  <a:lnTo>
                    <a:pt x="71" y="245"/>
                  </a:lnTo>
                  <a:lnTo>
                    <a:pt x="57" y="253"/>
                  </a:lnTo>
                  <a:lnTo>
                    <a:pt x="45" y="258"/>
                  </a:lnTo>
                  <a:lnTo>
                    <a:pt x="45" y="258"/>
                  </a:lnTo>
                  <a:lnTo>
                    <a:pt x="45" y="258"/>
                  </a:lnTo>
                  <a:close/>
                </a:path>
              </a:pathLst>
            </a:custGeom>
            <a:solidFill>
              <a:srgbClr val="FFFF66"/>
            </a:solidFill>
            <a:ln w="9525">
              <a:noFill/>
              <a:round/>
              <a:headEnd/>
              <a:tailEnd/>
            </a:ln>
          </p:spPr>
          <p:txBody>
            <a:bodyPr/>
            <a:lstStyle/>
            <a:p>
              <a:endParaRPr lang="en-US" dirty="0"/>
            </a:p>
          </p:txBody>
        </p:sp>
      </p:grpSp>
      <p:sp>
        <p:nvSpPr>
          <p:cNvPr id="83" name="AutoShape 112"/>
          <p:cNvSpPr>
            <a:spLocks noChangeArrowheads="1"/>
          </p:cNvSpPr>
          <p:nvPr/>
        </p:nvSpPr>
        <p:spPr bwMode="auto">
          <a:xfrm>
            <a:off x="3500430" y="3929066"/>
            <a:ext cx="2089150" cy="792162"/>
          </a:xfrm>
          <a:prstGeom prst="rightArrow">
            <a:avLst>
              <a:gd name="adj1" fmla="val 50000"/>
              <a:gd name="adj2" fmla="val 65932"/>
            </a:avLst>
          </a:prstGeom>
          <a:solidFill>
            <a:srgbClr val="FFFF66"/>
          </a:solidFill>
          <a:ln w="9525">
            <a:solidFill>
              <a:schemeClr val="tx1"/>
            </a:solidFill>
            <a:miter lim="800000"/>
            <a:headEnd/>
            <a:tailEnd/>
          </a:ln>
          <a:effectLst/>
        </p:spPr>
        <p:txBody>
          <a:bodyPr wrap="none" anchor="ctr"/>
          <a:lstStyle/>
          <a:p>
            <a:endParaRPr lang="en-US" dirty="0"/>
          </a:p>
        </p:txBody>
      </p:sp>
      <p:pic>
        <p:nvPicPr>
          <p:cNvPr id="84" name="Picture 107" descr="MCPE01487_0000[1]"/>
          <p:cNvPicPr>
            <a:picLocks noChangeAspect="1" noChangeArrowheads="1"/>
          </p:cNvPicPr>
          <p:nvPr/>
        </p:nvPicPr>
        <p:blipFill>
          <a:blip r:embed="rId2"/>
          <a:srcRect/>
          <a:stretch>
            <a:fillRect/>
          </a:stretch>
        </p:blipFill>
        <p:spPr>
          <a:xfrm>
            <a:off x="6372225" y="3284538"/>
            <a:ext cx="2301875" cy="1855787"/>
          </a:xfrm>
          <a:prstGeom prst="rect">
            <a:avLst/>
          </a:prstGeom>
          <a:noFill/>
          <a:ln/>
        </p:spPr>
      </p:pic>
      <p:sp>
        <p:nvSpPr>
          <p:cNvPr id="85" name="Text Box 8"/>
          <p:cNvSpPr txBox="1">
            <a:spLocks noChangeArrowheads="1"/>
          </p:cNvSpPr>
          <p:nvPr/>
        </p:nvSpPr>
        <p:spPr bwMode="auto">
          <a:xfrm>
            <a:off x="1044575" y="5445125"/>
            <a:ext cx="2159000" cy="457200"/>
          </a:xfrm>
          <a:prstGeom prst="rect">
            <a:avLst/>
          </a:prstGeom>
          <a:noFill/>
          <a:ln w="9525">
            <a:noFill/>
            <a:miter lim="800000"/>
            <a:headEnd/>
            <a:tailEnd/>
          </a:ln>
          <a:effectLst/>
        </p:spPr>
        <p:txBody>
          <a:bodyPr>
            <a:spAutoFit/>
          </a:bodyPr>
          <a:lstStyle/>
          <a:p>
            <a:pPr>
              <a:spcBef>
                <a:spcPct val="50000"/>
              </a:spcBef>
            </a:pPr>
            <a:r>
              <a:rPr lang="en-GB" dirty="0">
                <a:latin typeface="Arial" charset="0"/>
              </a:rPr>
              <a:t>Project Start</a:t>
            </a:r>
          </a:p>
        </p:txBody>
      </p:sp>
      <p:sp>
        <p:nvSpPr>
          <p:cNvPr id="86" name="Text Box 110"/>
          <p:cNvSpPr txBox="1">
            <a:spLocks noChangeArrowheads="1"/>
          </p:cNvSpPr>
          <p:nvPr/>
        </p:nvSpPr>
        <p:spPr bwMode="auto">
          <a:xfrm>
            <a:off x="6732588" y="5516563"/>
            <a:ext cx="1943100" cy="457200"/>
          </a:xfrm>
          <a:prstGeom prst="rect">
            <a:avLst/>
          </a:prstGeom>
          <a:noFill/>
          <a:ln w="9525">
            <a:noFill/>
            <a:miter lim="800000"/>
            <a:headEnd/>
            <a:tailEnd/>
          </a:ln>
          <a:effectLst/>
        </p:spPr>
        <p:txBody>
          <a:bodyPr>
            <a:spAutoFit/>
          </a:bodyPr>
          <a:lstStyle/>
          <a:p>
            <a:pPr>
              <a:spcBef>
                <a:spcPct val="50000"/>
              </a:spcBef>
            </a:pPr>
            <a:r>
              <a:rPr lang="en-GB" dirty="0">
                <a:latin typeface="Arial" charset="0"/>
              </a:rPr>
              <a:t>Project End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scheduling</a:t>
            </a:r>
            <a:endParaRPr lang="en-US" dirty="0"/>
          </a:p>
        </p:txBody>
      </p:sp>
      <p:sp>
        <p:nvSpPr>
          <p:cNvPr id="3" name="Content Placeholder 2"/>
          <p:cNvSpPr>
            <a:spLocks noGrp="1"/>
          </p:cNvSpPr>
          <p:nvPr>
            <p:ph idx="1"/>
          </p:nvPr>
        </p:nvSpPr>
        <p:spPr/>
        <p:txBody>
          <a:bodyPr/>
          <a:lstStyle/>
          <a:p>
            <a:r>
              <a:rPr lang="en-US" dirty="0" smtClean="0"/>
              <a:t>Allocation of resources like time , energy, space, equipment, human power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dirty="0"/>
              <a:t>Project Monitoring and Control</a:t>
            </a:r>
          </a:p>
        </p:txBody>
      </p:sp>
      <p:sp>
        <p:nvSpPr>
          <p:cNvPr id="5" name="Rectangle 3"/>
          <p:cNvSpPr>
            <a:spLocks noGrp="1" noChangeArrowheads="1"/>
          </p:cNvSpPr>
          <p:nvPr>
            <p:ph idx="1"/>
          </p:nvPr>
        </p:nvSpPr>
        <p:spPr/>
        <p:txBody>
          <a:bodyPr>
            <a:normAutofit fontScale="92500" lnSpcReduction="20000"/>
          </a:bodyPr>
          <a:lstStyle/>
          <a:p>
            <a:r>
              <a:rPr lang="en-GB" dirty="0"/>
              <a:t>Typical Monitoring Activities</a:t>
            </a:r>
          </a:p>
          <a:p>
            <a:pPr lvl="1"/>
            <a:r>
              <a:rPr lang="en-GB" dirty="0"/>
              <a:t>regular reviews of progress against schedule using WBS as basis (Plan against Baseline)</a:t>
            </a:r>
          </a:p>
          <a:p>
            <a:pPr lvl="1"/>
            <a:r>
              <a:rPr lang="en-GB" dirty="0"/>
              <a:t>regular review of actual costs (O/P from SAP) against budgeted costs and Earned Value at WBS level</a:t>
            </a:r>
          </a:p>
          <a:p>
            <a:pPr lvl="1"/>
            <a:r>
              <a:rPr lang="en-GB" dirty="0"/>
              <a:t>regular review of resource loading</a:t>
            </a:r>
          </a:p>
          <a:p>
            <a:pPr lvl="1"/>
            <a:r>
              <a:rPr lang="en-GB" dirty="0"/>
              <a:t>regular progress meetings with project team</a:t>
            </a:r>
          </a:p>
          <a:p>
            <a:pPr lvl="1"/>
            <a:r>
              <a:rPr lang="en-GB" dirty="0"/>
              <a:t>regular meetings with contractors</a:t>
            </a:r>
          </a:p>
          <a:p>
            <a:pPr lvl="1"/>
            <a:r>
              <a:rPr lang="en-GB" dirty="0"/>
              <a:t>production of periodic progress reports</a:t>
            </a:r>
          </a:p>
          <a:p>
            <a:pPr lvl="1"/>
            <a:r>
              <a:rPr lang="en-GB" dirty="0"/>
              <a:t>risk reviews</a:t>
            </a:r>
          </a:p>
          <a:p>
            <a:pPr lvl="1"/>
            <a:r>
              <a:rPr lang="en-GB" dirty="0"/>
              <a:t>inspections/ audits</a:t>
            </a:r>
          </a:p>
          <a:p>
            <a:pPr lvl="1"/>
            <a:endParaRPr lang="en-GB" dirty="0"/>
          </a:p>
          <a:p>
            <a:pPr lvl="1"/>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charRg st="0" end="19"/>
                                            </p:txEl>
                                          </p:spTgt>
                                        </p:tgtEl>
                                        <p:attrNameLst>
                                          <p:attrName>style.visibility</p:attrName>
                                        </p:attrNameLst>
                                      </p:cBhvr>
                                      <p:to>
                                        <p:strVal val="visible"/>
                                      </p:to>
                                    </p:set>
                                    <p:animEffect transition="in" filter="wipe(left)">
                                      <p:cBhvr>
                                        <p:cTn id="7" dur="500"/>
                                        <p:tgtEl>
                                          <p:spTgt spid="5">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charRg st="19" end="41"/>
                                            </p:txEl>
                                          </p:spTgt>
                                        </p:tgtEl>
                                        <p:attrNameLst>
                                          <p:attrName>style.visibility</p:attrName>
                                        </p:attrNameLst>
                                      </p:cBhvr>
                                      <p:to>
                                        <p:strVal val="visible"/>
                                      </p:to>
                                    </p:set>
                                    <p:animEffect transition="in" filter="wipe(left)">
                                      <p:cBhvr>
                                        <p:cTn id="12" dur="500"/>
                                        <p:tgtEl>
                                          <p:spTgt spid="5">
                                            <p:txEl>
                                              <p:charRg st="19" end="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charRg st="41" end="67"/>
                                            </p:txEl>
                                          </p:spTgt>
                                        </p:tgtEl>
                                        <p:attrNameLst>
                                          <p:attrName>style.visibility</p:attrName>
                                        </p:attrNameLst>
                                      </p:cBhvr>
                                      <p:to>
                                        <p:strVal val="visible"/>
                                      </p:to>
                                    </p:set>
                                    <p:animEffect transition="in" filter="wipe(left)">
                                      <p:cBhvr>
                                        <p:cTn id="17" dur="500"/>
                                        <p:tgtEl>
                                          <p:spTgt spid="5">
                                            <p:txEl>
                                              <p:charRg st="41" end="6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charRg st="67" end="107"/>
                                            </p:txEl>
                                          </p:spTgt>
                                        </p:tgtEl>
                                        <p:attrNameLst>
                                          <p:attrName>style.visibility</p:attrName>
                                        </p:attrNameLst>
                                      </p:cBhvr>
                                      <p:to>
                                        <p:strVal val="visible"/>
                                      </p:to>
                                    </p:set>
                                    <p:animEffect transition="in" filter="wipe(left)">
                                      <p:cBhvr>
                                        <p:cTn id="22" dur="500"/>
                                        <p:tgtEl>
                                          <p:spTgt spid="5">
                                            <p:txEl>
                                              <p:charRg st="67" end="10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charRg st="107" end="120"/>
                                            </p:txEl>
                                          </p:spTgt>
                                        </p:tgtEl>
                                        <p:attrNameLst>
                                          <p:attrName>style.visibility</p:attrName>
                                        </p:attrNameLst>
                                      </p:cBhvr>
                                      <p:to>
                                        <p:strVal val="visible"/>
                                      </p:to>
                                    </p:set>
                                    <p:animEffect transition="in" filter="wipe(left)">
                                      <p:cBhvr>
                                        <p:cTn id="27" dur="500"/>
                                        <p:tgtEl>
                                          <p:spTgt spid="5">
                                            <p:txEl>
                                              <p:charRg st="107" end="12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charRg st="120" end="132"/>
                                            </p:txEl>
                                          </p:spTgt>
                                        </p:tgtEl>
                                        <p:attrNameLst>
                                          <p:attrName>style.visibility</p:attrName>
                                        </p:attrNameLst>
                                      </p:cBhvr>
                                      <p:to>
                                        <p:strVal val="visible"/>
                                      </p:to>
                                    </p:set>
                                    <p:animEffect transition="in" filter="wipe(left)">
                                      <p:cBhvr>
                                        <p:cTn id="32" dur="500"/>
                                        <p:tgtEl>
                                          <p:spTgt spid="5">
                                            <p:txEl>
                                              <p:charRg st="120" end="13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charRg st="132" end="140"/>
                                            </p:txEl>
                                          </p:spTgt>
                                        </p:tgtEl>
                                        <p:attrNameLst>
                                          <p:attrName>style.visibility</p:attrName>
                                        </p:attrNameLst>
                                      </p:cBhvr>
                                      <p:to>
                                        <p:strVal val="visible"/>
                                      </p:to>
                                    </p:set>
                                    <p:animEffect transition="in" filter="wipe(left)">
                                      <p:cBhvr>
                                        <p:cTn id="37" dur="500"/>
                                        <p:tgtEl>
                                          <p:spTgt spid="5">
                                            <p:txEl>
                                              <p:charRg st="132" end="1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Typical Control Activities</a:t>
            </a:r>
            <a:br>
              <a:rPr lang="en-GB" dirty="0" smtClean="0"/>
            </a:br>
            <a:endParaRPr lang="en-US" dirty="0"/>
          </a:p>
        </p:txBody>
      </p:sp>
      <p:sp>
        <p:nvSpPr>
          <p:cNvPr id="3" name="Content Placeholder 2"/>
          <p:cNvSpPr>
            <a:spLocks noGrp="1"/>
          </p:cNvSpPr>
          <p:nvPr>
            <p:ph idx="1"/>
          </p:nvPr>
        </p:nvSpPr>
        <p:spPr/>
        <p:txBody>
          <a:bodyPr/>
          <a:lstStyle/>
          <a:p>
            <a:pPr lvl="1"/>
            <a:r>
              <a:rPr lang="en-GB" dirty="0" smtClean="0"/>
              <a:t>assign responsibilities at Work Package level</a:t>
            </a:r>
          </a:p>
          <a:p>
            <a:pPr lvl="1"/>
            <a:r>
              <a:rPr lang="en-GB" dirty="0" smtClean="0"/>
              <a:t>staged authorisation of work to be done</a:t>
            </a:r>
          </a:p>
          <a:p>
            <a:pPr lvl="1"/>
            <a:r>
              <a:rPr lang="en-GB" dirty="0" smtClean="0"/>
              <a:t>staged release of budgets (staged release of WBS(e) numbers)</a:t>
            </a:r>
          </a:p>
          <a:p>
            <a:pPr lvl="1"/>
            <a:r>
              <a:rPr lang="en-GB" dirty="0" smtClean="0"/>
              <a:t>ensure PM has a ‘Management Reserve’ under his control</a:t>
            </a:r>
          </a:p>
          <a:p>
            <a:pPr lvl="1"/>
            <a:r>
              <a:rPr lang="en-GB" dirty="0" smtClean="0"/>
              <a:t>seek corrective action reports when WPs go ‘off track’ (overrunning or overspending)</a:t>
            </a:r>
          </a:p>
          <a:p>
            <a:pPr lvl="1"/>
            <a:r>
              <a:rPr lang="en-GB" dirty="0" smtClean="0"/>
              <a:t>release Management Reserve carefully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and Resource Allocation</a:t>
            </a:r>
            <a:endParaRPr lang="en-IN" dirty="0"/>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rgbClr val="C00000"/>
                </a:solidFill>
              </a:rPr>
              <a:t>Work Break down Structure (WBS)</a:t>
            </a:r>
            <a:r>
              <a:rPr lang="en-US" dirty="0" smtClean="0">
                <a:solidFill>
                  <a:srgbClr val="0070C0"/>
                </a:solidFill>
              </a:rPr>
              <a:t>: It is a methodology for converting a large scale project into detailed schedules for its thousands of activities for planning, scheduling and control purpose. </a:t>
            </a:r>
          </a:p>
          <a:p>
            <a:pPr algn="just"/>
            <a:r>
              <a:rPr lang="en-US" dirty="0" smtClean="0">
                <a:solidFill>
                  <a:srgbClr val="0070C0"/>
                </a:solidFill>
              </a:rPr>
              <a:t>By applying the WBS approach, the overall project planning and control can be improved.</a:t>
            </a:r>
          </a:p>
          <a:p>
            <a:pPr algn="just"/>
            <a:r>
              <a:rPr lang="en-US" dirty="0" smtClean="0">
                <a:solidFill>
                  <a:srgbClr val="0070C0"/>
                </a:solidFill>
              </a:rPr>
              <a:t>Individual components in a WBS are referred to as </a:t>
            </a:r>
            <a:r>
              <a:rPr lang="en-US" dirty="0" smtClean="0">
                <a:solidFill>
                  <a:srgbClr val="C00000"/>
                </a:solidFill>
              </a:rPr>
              <a:t>WBS elements</a:t>
            </a:r>
            <a:r>
              <a:rPr lang="en-US" dirty="0" smtClean="0">
                <a:solidFill>
                  <a:srgbClr val="0070C0"/>
                </a:solidFill>
              </a:rPr>
              <a:t>, at the lowest level of the WBS the element of work is called a </a:t>
            </a:r>
            <a:r>
              <a:rPr lang="en-US" dirty="0" smtClean="0">
                <a:solidFill>
                  <a:srgbClr val="C00000"/>
                </a:solidFill>
              </a:rPr>
              <a:t>work package</a:t>
            </a:r>
            <a:r>
              <a:rPr lang="en-US" dirty="0" smtClean="0">
                <a:solidFill>
                  <a:srgbClr val="0070C0"/>
                </a:solidFill>
              </a:rPr>
              <a:t>.</a:t>
            </a:r>
            <a:endParaRPr lang="en-IN" dirty="0" smtClean="0">
              <a:solidFill>
                <a:srgbClr val="0070C0"/>
              </a:solidFill>
            </a:endParaRPr>
          </a:p>
          <a:p>
            <a:pPr algn="just"/>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t>Contd..</a:t>
            </a:r>
            <a:endParaRPr lang="en-IN" dirty="0"/>
          </a:p>
        </p:txBody>
      </p:sp>
      <p:sp>
        <p:nvSpPr>
          <p:cNvPr id="3" name="Content Placeholder 2"/>
          <p:cNvSpPr>
            <a:spLocks noGrp="1"/>
          </p:cNvSpPr>
          <p:nvPr>
            <p:ph idx="1"/>
          </p:nvPr>
        </p:nvSpPr>
        <p:spPr>
          <a:xfrm>
            <a:off x="142844" y="857232"/>
            <a:ext cx="8786874" cy="5786478"/>
          </a:xfrm>
        </p:spPr>
        <p:txBody>
          <a:bodyPr>
            <a:normAutofit fontScale="92500" lnSpcReduction="10000"/>
          </a:bodyPr>
          <a:lstStyle/>
          <a:p>
            <a:r>
              <a:rPr lang="en-US" dirty="0" smtClean="0"/>
              <a:t>Each WBS component is successively broken down into smaller details at lower levels.</a:t>
            </a:r>
          </a:p>
          <a:p>
            <a:r>
              <a:rPr lang="en-US" dirty="0" smtClean="0"/>
              <a:t> This process may continue until specific project activities are reached.</a:t>
            </a:r>
          </a:p>
          <a:p>
            <a:r>
              <a:rPr lang="en-US" dirty="0" smtClean="0">
                <a:solidFill>
                  <a:srgbClr val="FF0000"/>
                </a:solidFill>
              </a:rPr>
              <a:t>Basic approach for preparing a WBS is:</a:t>
            </a:r>
          </a:p>
          <a:p>
            <a:r>
              <a:rPr lang="en-US" dirty="0" smtClean="0">
                <a:solidFill>
                  <a:srgbClr val="FF0000"/>
                </a:solidFill>
              </a:rPr>
              <a:t>1) Level1: </a:t>
            </a:r>
            <a:r>
              <a:rPr lang="en-US" dirty="0" smtClean="0"/>
              <a:t>This level contains only the final project purpose. This item should be identifiable directly as an organizational budget item.</a:t>
            </a:r>
          </a:p>
          <a:p>
            <a:r>
              <a:rPr lang="en-US" dirty="0" smtClean="0">
                <a:solidFill>
                  <a:srgbClr val="FF0000"/>
                </a:solidFill>
              </a:rPr>
              <a:t>Level2: </a:t>
            </a:r>
            <a:r>
              <a:rPr lang="en-US" dirty="0" smtClean="0"/>
              <a:t>This contains the major subcomponents of the project.</a:t>
            </a:r>
          </a:p>
          <a:p>
            <a:r>
              <a:rPr lang="en-US" dirty="0" smtClean="0"/>
              <a:t> This subdivision is usually identified by their contiguous location or by their related purposes.</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Autofit/>
          </a:bodyPr>
          <a:lstStyle/>
          <a:p>
            <a:pPr algn="l"/>
            <a:r>
              <a:rPr lang="en-US" sz="3200" dirty="0" smtClean="0">
                <a:solidFill>
                  <a:srgbClr val="FF0000"/>
                </a:solidFill>
              </a:rPr>
              <a:t>Level3:</a:t>
            </a:r>
            <a:endParaRPr lang="en-IN" sz="3200" dirty="0">
              <a:solidFill>
                <a:srgbClr val="FF0000"/>
              </a:solidFill>
            </a:endParaRPr>
          </a:p>
        </p:txBody>
      </p:sp>
      <p:sp>
        <p:nvSpPr>
          <p:cNvPr id="3" name="Content Placeholder 2"/>
          <p:cNvSpPr>
            <a:spLocks noGrp="1"/>
          </p:cNvSpPr>
          <p:nvPr>
            <p:ph idx="1"/>
          </p:nvPr>
        </p:nvSpPr>
        <p:spPr>
          <a:xfrm>
            <a:off x="285720" y="714356"/>
            <a:ext cx="8401080" cy="5786478"/>
          </a:xfrm>
        </p:spPr>
        <p:txBody>
          <a:bodyPr>
            <a:normAutofit fontScale="85000" lnSpcReduction="10000"/>
          </a:bodyPr>
          <a:lstStyle/>
          <a:p>
            <a:pPr algn="just"/>
            <a:r>
              <a:rPr lang="en-US" dirty="0" smtClean="0"/>
              <a:t>Level  3 contains definable components of the level 2 subdivisions.</a:t>
            </a:r>
          </a:p>
          <a:p>
            <a:pPr algn="just">
              <a:buNone/>
            </a:pPr>
            <a:r>
              <a:rPr lang="en-US" dirty="0" smtClean="0"/>
              <a:t>Subsequent levels are constructed in more specific detail depending on the level of control desired.</a:t>
            </a:r>
          </a:p>
          <a:p>
            <a:pPr algn="just"/>
            <a:r>
              <a:rPr lang="en-US" dirty="0"/>
              <a:t> </a:t>
            </a:r>
            <a:r>
              <a:rPr lang="en-US" dirty="0" smtClean="0"/>
              <a:t> If complete WBS becomes </a:t>
            </a:r>
            <a:r>
              <a:rPr lang="en-US" dirty="0" smtClean="0">
                <a:solidFill>
                  <a:srgbClr val="FF0000"/>
                </a:solidFill>
              </a:rPr>
              <a:t>too crowded, separate WBSs may be drawn </a:t>
            </a:r>
            <a:r>
              <a:rPr lang="en-US" dirty="0" smtClean="0"/>
              <a:t>for level 2 components.</a:t>
            </a:r>
          </a:p>
          <a:p>
            <a:pPr algn="just"/>
            <a:r>
              <a:rPr lang="en-US" dirty="0" smtClean="0"/>
              <a:t>A </a:t>
            </a:r>
            <a:r>
              <a:rPr lang="en-US" dirty="0" smtClean="0">
                <a:solidFill>
                  <a:srgbClr val="FF0000"/>
                </a:solidFill>
              </a:rPr>
              <a:t>summary for the WBS should </a:t>
            </a:r>
            <a:r>
              <a:rPr lang="en-US" dirty="0" smtClean="0"/>
              <a:t>normally be made to make the structure complete. </a:t>
            </a:r>
          </a:p>
          <a:p>
            <a:pPr algn="just"/>
            <a:r>
              <a:rPr lang="en-US" dirty="0" smtClean="0"/>
              <a:t>This should include the objectives of the work, its nature, resource requirements, and tentative schedule.</a:t>
            </a:r>
          </a:p>
          <a:p>
            <a:pPr algn="just"/>
            <a:r>
              <a:rPr lang="en-US" dirty="0" smtClean="0"/>
              <a:t>Each </a:t>
            </a:r>
            <a:r>
              <a:rPr lang="en-US" dirty="0" smtClean="0">
                <a:solidFill>
                  <a:srgbClr val="FF0000"/>
                </a:solidFill>
              </a:rPr>
              <a:t>WBS element is assigned a code </a:t>
            </a:r>
            <a:r>
              <a:rPr lang="en-US" dirty="0" smtClean="0"/>
              <a:t>that is used for its identification throughout the project life cycle.</a:t>
            </a:r>
          </a:p>
          <a:p>
            <a:pPr algn="just"/>
            <a:r>
              <a:rPr lang="en-US" dirty="0" smtClean="0"/>
              <a:t>Alphanumeric codes may be used to indicate element level as well as component group.</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857388"/>
          </a:xfrm>
        </p:spPr>
        <p:txBody>
          <a:bodyPr>
            <a:noAutofit/>
          </a:bodyPr>
          <a:lstStyle/>
          <a:p>
            <a:pPr algn="just">
              <a:buFont typeface="Arial" pitchFamily="34" charset="0"/>
              <a:buChar char="•"/>
            </a:pPr>
            <a:r>
              <a:rPr lang="en-US" sz="3000" dirty="0" smtClean="0"/>
              <a:t>The full scope of the work for the project is placed at the </a:t>
            </a:r>
            <a:r>
              <a:rPr lang="en-US" sz="3000" dirty="0" smtClean="0">
                <a:solidFill>
                  <a:srgbClr val="FF0000"/>
                </a:solidFill>
              </a:rPr>
              <a:t>top of the diagram</a:t>
            </a:r>
            <a:r>
              <a:rPr lang="en-US" sz="3000" dirty="0" smtClean="0"/>
              <a:t>, and then sub-divided uniformly in to smaller elements of work at each lower level of the breakdown.</a:t>
            </a:r>
            <a:endParaRPr lang="en-IN" sz="3000" dirty="0"/>
          </a:p>
        </p:txBody>
      </p:sp>
      <p:sp>
        <p:nvSpPr>
          <p:cNvPr id="3" name="Content Placeholder 2"/>
          <p:cNvSpPr>
            <a:spLocks noGrp="1"/>
          </p:cNvSpPr>
          <p:nvPr>
            <p:ph idx="1"/>
          </p:nvPr>
        </p:nvSpPr>
        <p:spPr>
          <a:xfrm>
            <a:off x="285720" y="2357430"/>
            <a:ext cx="8401080" cy="4357718"/>
          </a:xfrm>
        </p:spPr>
        <p:txBody>
          <a:bodyPr>
            <a:normAutofit lnSpcReduction="10000"/>
          </a:bodyPr>
          <a:lstStyle/>
          <a:p>
            <a:r>
              <a:rPr lang="en-US" sz="3000" dirty="0" smtClean="0"/>
              <a:t>Effective use of the WBS will graphically outline the </a:t>
            </a:r>
            <a:r>
              <a:rPr lang="en-US" sz="3000" dirty="0" smtClean="0">
                <a:solidFill>
                  <a:srgbClr val="FF0000"/>
                </a:solidFill>
              </a:rPr>
              <a:t>scope </a:t>
            </a:r>
            <a:r>
              <a:rPr lang="en-US" sz="3000" dirty="0" smtClean="0"/>
              <a:t>of the project and the </a:t>
            </a:r>
            <a:r>
              <a:rPr lang="en-US" sz="3000" dirty="0" smtClean="0">
                <a:solidFill>
                  <a:srgbClr val="FF0000"/>
                </a:solidFill>
              </a:rPr>
              <a:t>responsibility</a:t>
            </a:r>
            <a:r>
              <a:rPr lang="en-US" sz="3000" dirty="0" smtClean="0"/>
              <a:t> for each work package.</a:t>
            </a:r>
          </a:p>
          <a:p>
            <a:r>
              <a:rPr lang="en-US" sz="3000" dirty="0" smtClean="0"/>
              <a:t>Designing the WBS requires a delicate balance to address the different needs of various disciplines and project occasions.</a:t>
            </a:r>
          </a:p>
          <a:p>
            <a:r>
              <a:rPr lang="en-US" sz="3000" dirty="0" smtClean="0"/>
              <a:t>Necessarily there is no right or wrong structure because what may be an excellent fit for one discipline may be an awkward burden for another.</a:t>
            </a:r>
            <a:endParaRPr lang="en-IN"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Project?</a:t>
            </a:r>
            <a:endParaRPr lang="en-US" dirty="0"/>
          </a:p>
        </p:txBody>
      </p:sp>
      <p:sp>
        <p:nvSpPr>
          <p:cNvPr id="4" name="Rectangle 3"/>
          <p:cNvSpPr>
            <a:spLocks noGrp="1" noChangeArrowheads="1"/>
          </p:cNvSpPr>
          <p:nvPr>
            <p:ph idx="1"/>
          </p:nvPr>
        </p:nvSpPr>
        <p:spPr/>
        <p:txBody>
          <a:bodyPr/>
          <a:lstStyle/>
          <a:p>
            <a:pPr algn="just">
              <a:lnSpc>
                <a:spcPct val="80000"/>
              </a:lnSpc>
              <a:buFont typeface="Wingdings" pitchFamily="2" charset="2"/>
              <a:buNone/>
            </a:pPr>
            <a:r>
              <a:rPr lang="en-GB" sz="2400" dirty="0"/>
              <a:t>“</a:t>
            </a:r>
            <a:r>
              <a:rPr lang="en-GB" sz="2800" dirty="0"/>
              <a:t>Unique process consisting of a set of coordinated and controlled activities with start and finish dates, undertaken to achieve an objective conforming to specific requirements, including constraints of time, cost, quality and resources”</a:t>
            </a:r>
          </a:p>
          <a:p>
            <a:pPr lvl="1" algn="just">
              <a:lnSpc>
                <a:spcPct val="80000"/>
              </a:lnSpc>
            </a:pPr>
            <a:endParaRPr lang="en-GB" dirty="0"/>
          </a:p>
          <a:p>
            <a:pPr algn="just">
              <a:lnSpc>
                <a:spcPct val="80000"/>
              </a:lnSpc>
            </a:pPr>
            <a:r>
              <a:rPr lang="en-GB" sz="2800" dirty="0"/>
              <a:t>A Project is a planned set of activities</a:t>
            </a:r>
          </a:p>
          <a:p>
            <a:pPr algn="just">
              <a:lnSpc>
                <a:spcPct val="80000"/>
              </a:lnSpc>
            </a:pPr>
            <a:r>
              <a:rPr lang="en-GB" sz="2800" dirty="0"/>
              <a:t>A Project has a scope</a:t>
            </a:r>
          </a:p>
          <a:p>
            <a:pPr algn="just">
              <a:lnSpc>
                <a:spcPct val="80000"/>
              </a:lnSpc>
            </a:pPr>
            <a:r>
              <a:rPr lang="en-GB" sz="2800" dirty="0"/>
              <a:t>A Project has time, cost, quality and resource constraints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charRg st="0" end="229"/>
                                            </p:txEl>
                                          </p:spTgt>
                                        </p:tgtEl>
                                        <p:attrNameLst>
                                          <p:attrName>style.visibility</p:attrName>
                                        </p:attrNameLst>
                                      </p:cBhvr>
                                      <p:to>
                                        <p:strVal val="visible"/>
                                      </p:to>
                                    </p:set>
                                    <p:animEffect transition="in" filter="wipe(left)">
                                      <p:cBhvr>
                                        <p:cTn id="7" dur="1000"/>
                                        <p:tgtEl>
                                          <p:spTgt spid="4">
                                            <p:txEl>
                                              <p:charRg st="0" end="2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charRg st="230" end="262"/>
                                            </p:txEl>
                                          </p:spTgt>
                                        </p:tgtEl>
                                        <p:attrNameLst>
                                          <p:attrName>style.visibility</p:attrName>
                                        </p:attrNameLst>
                                      </p:cBhvr>
                                      <p:to>
                                        <p:strVal val="visible"/>
                                      </p:to>
                                    </p:set>
                                    <p:animEffect transition="in" filter="wipe(left)">
                                      <p:cBhvr>
                                        <p:cTn id="12" dur="500"/>
                                        <p:tgtEl>
                                          <p:spTgt spid="4">
                                            <p:txEl>
                                              <p:charRg st="230" end="2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charRg st="262" end="284"/>
                                            </p:txEl>
                                          </p:spTgt>
                                        </p:tgtEl>
                                        <p:attrNameLst>
                                          <p:attrName>style.visibility</p:attrName>
                                        </p:attrNameLst>
                                      </p:cBhvr>
                                      <p:to>
                                        <p:strVal val="visible"/>
                                      </p:to>
                                    </p:set>
                                    <p:animEffect transition="in" filter="wipe(left)">
                                      <p:cBhvr>
                                        <p:cTn id="17" dur="500"/>
                                        <p:tgtEl>
                                          <p:spTgt spid="4">
                                            <p:txEl>
                                              <p:charRg st="262" end="28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charRg st="284" end="336"/>
                                            </p:txEl>
                                          </p:spTgt>
                                        </p:tgtEl>
                                        <p:attrNameLst>
                                          <p:attrName>style.visibility</p:attrName>
                                        </p:attrNameLst>
                                      </p:cBhvr>
                                      <p:to>
                                        <p:strVal val="visible"/>
                                      </p:to>
                                    </p:set>
                                    <p:animEffect transition="in" filter="wipe(left)">
                                      <p:cBhvr>
                                        <p:cTn id="22" dur="500"/>
                                        <p:tgtEl>
                                          <p:spTgt spid="4">
                                            <p:txEl>
                                              <p:charRg st="284"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US" dirty="0" smtClean="0"/>
              <a:t>Project Breakdown Structure</a:t>
            </a:r>
            <a:endParaRPr lang="en-IN" dirty="0"/>
          </a:p>
        </p:txBody>
      </p:sp>
      <p:sp>
        <p:nvSpPr>
          <p:cNvPr id="3" name="Content Placeholder 2"/>
          <p:cNvSpPr>
            <a:spLocks noGrp="1"/>
          </p:cNvSpPr>
          <p:nvPr>
            <p:ph idx="1"/>
          </p:nvPr>
        </p:nvSpPr>
        <p:spPr>
          <a:xfrm>
            <a:off x="214282" y="785794"/>
            <a:ext cx="8715436" cy="5786478"/>
          </a:xfrm>
        </p:spPr>
        <p:txBody>
          <a:bodyPr/>
          <a:lstStyle/>
          <a:p>
            <a:r>
              <a:rPr lang="en-US" sz="1600" dirty="0" smtClean="0"/>
              <a:t>    </a:t>
            </a:r>
            <a:r>
              <a:rPr lang="en-US" sz="1800" dirty="0" smtClean="0"/>
              <a:t>Level 1</a:t>
            </a:r>
            <a:r>
              <a:rPr lang="en-US" sz="1600" dirty="0" smtClean="0"/>
              <a:t>                                                                  Parent Project</a:t>
            </a:r>
          </a:p>
          <a:p>
            <a:r>
              <a:rPr lang="en-US" sz="1600" dirty="0" smtClean="0"/>
              <a:t>-- -- -- -- -- -- -- -- -- --- -- --- --- --- --- ---- --- --- ---- ---- --- --- ---- ---- ----- --- --- ---- --- --- --- ---- ----- ----- </a:t>
            </a:r>
          </a:p>
          <a:p>
            <a:endParaRPr lang="en-US" sz="1600" dirty="0"/>
          </a:p>
          <a:p>
            <a:r>
              <a:rPr lang="en-US" sz="1800" dirty="0" smtClean="0"/>
              <a:t>Level 2         </a:t>
            </a:r>
            <a:r>
              <a:rPr lang="en-US" sz="1600" dirty="0" smtClean="0"/>
              <a:t>Phase1                                         Phase2                                       Phase 3</a:t>
            </a:r>
          </a:p>
          <a:p>
            <a:endParaRPr lang="en-US" sz="1600" dirty="0"/>
          </a:p>
          <a:p>
            <a:r>
              <a:rPr lang="en-US" sz="1600" dirty="0" smtClean="0"/>
              <a:t>---- ------ ------ ------ ----- ------ ------ ----- ---- ------- ------ ------- ----- ------- ----- ----- ------ ------ ------- ------</a:t>
            </a:r>
          </a:p>
          <a:p>
            <a:endParaRPr lang="en-US" sz="1600" dirty="0"/>
          </a:p>
          <a:p>
            <a:r>
              <a:rPr lang="en-US" sz="1600" dirty="0" smtClean="0"/>
              <a:t>Level 3  Part 1           Part 2                Part1               Part 2                    Part 1                   Part 1,2,….n </a:t>
            </a:r>
          </a:p>
          <a:p>
            <a:endParaRPr lang="en-US" sz="1600" dirty="0"/>
          </a:p>
          <a:p>
            <a:endParaRPr lang="en-US" sz="1600" dirty="0" smtClean="0"/>
          </a:p>
          <a:p>
            <a:r>
              <a:rPr lang="en-US" sz="1600" dirty="0" smtClean="0"/>
              <a:t>---- ----- ----- ----- ----- ---- ----- ------ ------ ----- ------ ----- ----- ----- ------ ----- ------ ----- ---- ---- ---- ------ ----</a:t>
            </a:r>
          </a:p>
          <a:p>
            <a:endParaRPr lang="en-US" sz="1600" dirty="0"/>
          </a:p>
          <a:p>
            <a:pPr>
              <a:buNone/>
            </a:pPr>
            <a:r>
              <a:rPr lang="en-US" sz="1600" dirty="0"/>
              <a:t> </a:t>
            </a:r>
            <a:r>
              <a:rPr lang="en-US" sz="1600" dirty="0" smtClean="0"/>
              <a:t>         Level 4                                      Subassembly 1    Subassembly 2</a:t>
            </a:r>
          </a:p>
          <a:p>
            <a:pPr>
              <a:buNone/>
            </a:pPr>
            <a:endParaRPr lang="en-US" sz="1600" dirty="0"/>
          </a:p>
          <a:p>
            <a:pPr>
              <a:buNone/>
            </a:pPr>
            <a:r>
              <a:rPr lang="en-US" sz="1600" dirty="0" smtClean="0"/>
              <a:t>--- ----- ------ ----- ----- ------ ----- ----- ----- ---- ---- --- ---- --- ---- ---- --- ---- --- ---- --- --- --- ----- ---- ---- --- ------</a:t>
            </a:r>
          </a:p>
          <a:p>
            <a:pPr>
              <a:buNone/>
            </a:pPr>
            <a:endParaRPr lang="en-US" sz="1600" dirty="0" smtClean="0"/>
          </a:p>
          <a:p>
            <a:pPr>
              <a:buNone/>
            </a:pPr>
            <a:r>
              <a:rPr lang="en-US" sz="1600" dirty="0" smtClean="0"/>
              <a:t> Level 5                                                                            Unit 1               Unit 2</a:t>
            </a:r>
          </a:p>
        </p:txBody>
      </p:sp>
      <p:cxnSp>
        <p:nvCxnSpPr>
          <p:cNvPr id="5" name="Straight Arrow Connector 4"/>
          <p:cNvCxnSpPr/>
          <p:nvPr/>
        </p:nvCxnSpPr>
        <p:spPr>
          <a:xfrm rot="5400000">
            <a:off x="1357290" y="2214554"/>
            <a:ext cx="714380"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93075" y="2321711"/>
            <a:ext cx="714380"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714744" y="2143116"/>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4393405" y="2393149"/>
            <a:ext cx="78581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43108" y="1500174"/>
            <a:ext cx="48577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071670" y="1571612"/>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6858016" y="1571612"/>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357686" y="1357298"/>
            <a:ext cx="71438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143636" y="2143116"/>
            <a:ext cx="92869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7036611" y="2035959"/>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93273" y="3607595"/>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7554" y="4071942"/>
            <a:ext cx="17859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3214678" y="4214818"/>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5036347" y="4250537"/>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786314" y="5072074"/>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43438" y="5357826"/>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5786446" y="5429264"/>
            <a:ext cx="1428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536281" y="5464983"/>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t>b) Project Organization</a:t>
            </a:r>
            <a:endParaRPr lang="en-IN" dirty="0"/>
          </a:p>
        </p:txBody>
      </p:sp>
      <p:sp>
        <p:nvSpPr>
          <p:cNvPr id="3" name="Content Placeholder 2"/>
          <p:cNvSpPr>
            <a:spLocks noGrp="1"/>
          </p:cNvSpPr>
          <p:nvPr>
            <p:ph idx="1"/>
          </p:nvPr>
        </p:nvSpPr>
        <p:spPr>
          <a:xfrm>
            <a:off x="214282" y="928646"/>
            <a:ext cx="8715436" cy="5929354"/>
          </a:xfrm>
        </p:spPr>
        <p:txBody>
          <a:bodyPr>
            <a:normAutofit/>
          </a:bodyPr>
          <a:lstStyle/>
          <a:p>
            <a:r>
              <a:rPr lang="en-US" dirty="0" smtClean="0"/>
              <a:t>Like any organization, projects can be managed and controlled by using different type of organization structure. </a:t>
            </a:r>
          </a:p>
          <a:p>
            <a:r>
              <a:rPr lang="en-US" dirty="0" smtClean="0"/>
              <a:t>The selection of an organizational structure shows the management line and responsibilities of the project personnel.</a:t>
            </a:r>
          </a:p>
          <a:p>
            <a:r>
              <a:rPr lang="en-US" dirty="0" smtClean="0"/>
              <a:t>The structure may be defined in terms of </a:t>
            </a:r>
            <a:r>
              <a:rPr lang="en-US" dirty="0" smtClean="0">
                <a:solidFill>
                  <a:srgbClr val="FF0000"/>
                </a:solidFill>
              </a:rPr>
              <a:t>functional specializations, departmental proximity, standard management boundaries, operational relationships or product requirements.</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FF0000"/>
                </a:solidFill>
              </a:rPr>
              <a:t>Types: 1. Formal and Informal structures:</a:t>
            </a:r>
            <a:endParaRPr lang="en-IN" sz="3200" dirty="0">
              <a:solidFill>
                <a:srgbClr val="FF0000"/>
              </a:solidFill>
            </a:endParaRPr>
          </a:p>
        </p:txBody>
      </p:sp>
      <p:sp>
        <p:nvSpPr>
          <p:cNvPr id="3" name="Content Placeholder 2"/>
          <p:cNvSpPr>
            <a:spLocks noGrp="1"/>
          </p:cNvSpPr>
          <p:nvPr>
            <p:ph idx="1"/>
          </p:nvPr>
        </p:nvSpPr>
        <p:spPr>
          <a:xfrm>
            <a:off x="214282" y="857232"/>
            <a:ext cx="8786874" cy="5715040"/>
          </a:xfrm>
        </p:spPr>
        <p:txBody>
          <a:bodyPr/>
          <a:lstStyle/>
          <a:p>
            <a:r>
              <a:rPr lang="en-US" dirty="0" smtClean="0"/>
              <a:t>The formal organizational structure represents the </a:t>
            </a:r>
            <a:r>
              <a:rPr lang="en-US" dirty="0" smtClean="0">
                <a:solidFill>
                  <a:srgbClr val="FF0000"/>
                </a:solidFill>
              </a:rPr>
              <a:t>officially sanctioned structure </a:t>
            </a:r>
            <a:r>
              <a:rPr lang="en-US" dirty="0" smtClean="0"/>
              <a:t>of a functional area. </a:t>
            </a:r>
          </a:p>
          <a:p>
            <a:r>
              <a:rPr lang="en-US" dirty="0" smtClean="0"/>
              <a:t>The informal organizations, develop when people organize themselves in </a:t>
            </a:r>
            <a:r>
              <a:rPr lang="en-US" dirty="0" smtClean="0">
                <a:solidFill>
                  <a:srgbClr val="FF0000"/>
                </a:solidFill>
              </a:rPr>
              <a:t>an unofficial way </a:t>
            </a:r>
            <a:r>
              <a:rPr lang="en-US" dirty="0" smtClean="0"/>
              <a:t>to accomplish an objective that is in line with the overall project goals. Here not everyone in the organization is aware of its existence.</a:t>
            </a:r>
          </a:p>
          <a:p>
            <a:r>
              <a:rPr lang="en-US" dirty="0" smtClean="0"/>
              <a:t>Both these type of organizations are placed in every project environment.</a:t>
            </a:r>
          </a:p>
          <a:p>
            <a:endParaRPr lang="en-US" dirty="0" smtClean="0"/>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solidFill>
                  <a:srgbClr val="FF0000"/>
                </a:solidFill>
              </a:rPr>
              <a:t>2. Functional Organization:</a:t>
            </a:r>
            <a:endParaRPr lang="en-IN" dirty="0">
              <a:solidFill>
                <a:srgbClr val="FF0000"/>
              </a:solidFill>
            </a:endParaRPr>
          </a:p>
        </p:txBody>
      </p:sp>
      <p:sp>
        <p:nvSpPr>
          <p:cNvPr id="3" name="Content Placeholder 2"/>
          <p:cNvSpPr>
            <a:spLocks noGrp="1"/>
          </p:cNvSpPr>
          <p:nvPr>
            <p:ph idx="1"/>
          </p:nvPr>
        </p:nvSpPr>
        <p:spPr>
          <a:xfrm>
            <a:off x="214282" y="857232"/>
            <a:ext cx="8715436" cy="5786478"/>
          </a:xfrm>
        </p:spPr>
        <p:txBody>
          <a:bodyPr>
            <a:normAutofit lnSpcReduction="10000"/>
          </a:bodyPr>
          <a:lstStyle/>
          <a:p>
            <a:r>
              <a:rPr lang="en-US" dirty="0" smtClean="0"/>
              <a:t>This is the most common </a:t>
            </a:r>
            <a:r>
              <a:rPr lang="en-US" dirty="0" smtClean="0">
                <a:solidFill>
                  <a:srgbClr val="FF0000"/>
                </a:solidFill>
              </a:rPr>
              <a:t>type of formal </a:t>
            </a:r>
            <a:r>
              <a:rPr lang="en-US" dirty="0" smtClean="0"/>
              <a:t>organization, whereby people are organized into groups dedicated to a </a:t>
            </a:r>
            <a:r>
              <a:rPr lang="en-US" dirty="0" smtClean="0">
                <a:solidFill>
                  <a:srgbClr val="FF0000"/>
                </a:solidFill>
              </a:rPr>
              <a:t>particular functions</a:t>
            </a:r>
            <a:r>
              <a:rPr lang="en-US" dirty="0" smtClean="0"/>
              <a:t>.</a:t>
            </a:r>
          </a:p>
          <a:p>
            <a:r>
              <a:rPr lang="en-US" dirty="0" smtClean="0"/>
              <a:t>Depending on the </a:t>
            </a:r>
            <a:r>
              <a:rPr lang="en-US" dirty="0" smtClean="0">
                <a:solidFill>
                  <a:srgbClr val="FF0000"/>
                </a:solidFill>
              </a:rPr>
              <a:t>size and type of auxiliary activities involved in the project</a:t>
            </a:r>
            <a:r>
              <a:rPr lang="en-US" dirty="0" smtClean="0"/>
              <a:t>, several minor, but supporting, </a:t>
            </a:r>
            <a:r>
              <a:rPr lang="en-US" dirty="0" smtClean="0">
                <a:solidFill>
                  <a:srgbClr val="FF0000"/>
                </a:solidFill>
              </a:rPr>
              <a:t>functional units </a:t>
            </a:r>
            <a:r>
              <a:rPr lang="en-US" dirty="0" smtClean="0"/>
              <a:t>can be developed for a project.</a:t>
            </a:r>
          </a:p>
          <a:p>
            <a:r>
              <a:rPr lang="en-US" dirty="0" smtClean="0"/>
              <a:t>Projects that are organized along functional lines are normally resident in a specific department or area of specialization.</a:t>
            </a:r>
          </a:p>
          <a:p>
            <a:r>
              <a:rPr lang="en-US" dirty="0" smtClean="0"/>
              <a:t>The project home office or headquarters is located in the specific functional department.</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US" dirty="0" smtClean="0">
                <a:solidFill>
                  <a:srgbClr val="FF0000"/>
                </a:solidFill>
              </a:rPr>
              <a:t>3. Product Organization:</a:t>
            </a:r>
            <a:endParaRPr lang="en-IN" dirty="0">
              <a:solidFill>
                <a:srgbClr val="FF0000"/>
              </a:solidFill>
            </a:endParaRPr>
          </a:p>
        </p:txBody>
      </p:sp>
      <p:sp>
        <p:nvSpPr>
          <p:cNvPr id="3" name="Content Placeholder 2"/>
          <p:cNvSpPr>
            <a:spLocks noGrp="1"/>
          </p:cNvSpPr>
          <p:nvPr>
            <p:ph idx="1"/>
          </p:nvPr>
        </p:nvSpPr>
        <p:spPr>
          <a:xfrm>
            <a:off x="142844" y="857232"/>
            <a:ext cx="8786874" cy="5786478"/>
          </a:xfrm>
        </p:spPr>
        <p:txBody>
          <a:bodyPr>
            <a:normAutofit lnSpcReduction="10000"/>
          </a:bodyPr>
          <a:lstStyle/>
          <a:p>
            <a:pPr algn="just"/>
            <a:r>
              <a:rPr lang="en-US" dirty="0" smtClean="0"/>
              <a:t>Another approach to organize a project is to use the </a:t>
            </a:r>
            <a:r>
              <a:rPr lang="en-US" dirty="0" smtClean="0">
                <a:solidFill>
                  <a:srgbClr val="FF0000"/>
                </a:solidFill>
              </a:rPr>
              <a:t>end product or goal of the project </a:t>
            </a:r>
            <a:r>
              <a:rPr lang="en-US" dirty="0" smtClean="0"/>
              <a:t>as the determining factor.</a:t>
            </a:r>
          </a:p>
          <a:p>
            <a:pPr algn="just"/>
            <a:r>
              <a:rPr lang="en-US" dirty="0" smtClean="0"/>
              <a:t>This is often referred  to as the </a:t>
            </a:r>
            <a:r>
              <a:rPr lang="en-US" dirty="0" smtClean="0">
                <a:solidFill>
                  <a:srgbClr val="FF0000"/>
                </a:solidFill>
              </a:rPr>
              <a:t>pure project organization</a:t>
            </a:r>
            <a:r>
              <a:rPr lang="en-US" dirty="0" smtClean="0"/>
              <a:t> or simply project organization.</a:t>
            </a:r>
          </a:p>
          <a:p>
            <a:pPr algn="just"/>
            <a:r>
              <a:rPr lang="en-US" dirty="0" smtClean="0"/>
              <a:t>The project is set up as </a:t>
            </a:r>
            <a:r>
              <a:rPr lang="en-US" dirty="0" smtClean="0">
                <a:solidFill>
                  <a:srgbClr val="FF0000"/>
                </a:solidFill>
              </a:rPr>
              <a:t>a unique entity </a:t>
            </a:r>
            <a:r>
              <a:rPr lang="en-US" dirty="0" smtClean="0"/>
              <a:t>within the parent organization.</a:t>
            </a:r>
          </a:p>
          <a:p>
            <a:pPr algn="just"/>
            <a:r>
              <a:rPr lang="en-US" dirty="0" smtClean="0"/>
              <a:t>It has its own dedicated technical staff and administration.</a:t>
            </a:r>
          </a:p>
          <a:p>
            <a:pPr algn="just"/>
            <a:r>
              <a:rPr lang="en-US" dirty="0" smtClean="0"/>
              <a:t>It is linked to the rest of the system through process reports, organizational policies, procedures and funding.</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428760"/>
          </a:xfrm>
        </p:spPr>
        <p:txBody>
          <a:bodyPr>
            <a:normAutofit fontScale="90000"/>
          </a:bodyPr>
          <a:lstStyle/>
          <a:p>
            <a:pPr algn="l">
              <a:buFont typeface="Arial" pitchFamily="34" charset="0"/>
              <a:buChar char="•"/>
            </a:pPr>
            <a:r>
              <a:rPr lang="en-US" sz="3600" dirty="0" smtClean="0"/>
              <a:t>This type is common in </a:t>
            </a:r>
            <a:r>
              <a:rPr lang="en-US" sz="3600" dirty="0" smtClean="0">
                <a:solidFill>
                  <a:srgbClr val="FF0000"/>
                </a:solidFill>
              </a:rPr>
              <a:t>large project- oriented organizations or organizations that have multiple product lines</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214282" y="1600200"/>
            <a:ext cx="8715436" cy="4900634"/>
          </a:xfrm>
        </p:spPr>
        <p:txBody>
          <a:bodyPr/>
          <a:lstStyle/>
          <a:p>
            <a:r>
              <a:rPr lang="en-US" dirty="0" smtClean="0"/>
              <a:t>Unlike the functional structure, this organization </a:t>
            </a:r>
            <a:r>
              <a:rPr lang="en-US" dirty="0" smtClean="0">
                <a:solidFill>
                  <a:srgbClr val="FF0000"/>
                </a:solidFill>
              </a:rPr>
              <a:t>decentralizes functions.</a:t>
            </a:r>
          </a:p>
          <a:p>
            <a:r>
              <a:rPr lang="en-US" dirty="0" smtClean="0"/>
              <a:t>It creates a unit consisting of </a:t>
            </a:r>
            <a:r>
              <a:rPr lang="en-US" dirty="0" smtClean="0">
                <a:solidFill>
                  <a:srgbClr val="FF0000"/>
                </a:solidFill>
              </a:rPr>
              <a:t>specialized skills around a given project or product</a:t>
            </a:r>
            <a:r>
              <a:rPr lang="en-US" dirty="0" smtClean="0"/>
              <a:t>.</a:t>
            </a:r>
          </a:p>
          <a:p>
            <a:r>
              <a:rPr lang="en-US" dirty="0" smtClean="0"/>
              <a:t>Sometimes referred to as </a:t>
            </a:r>
            <a:r>
              <a:rPr lang="en-US" dirty="0" smtClean="0">
                <a:solidFill>
                  <a:srgbClr val="FF0000"/>
                </a:solidFill>
              </a:rPr>
              <a:t>team, task force or product group,</a:t>
            </a:r>
            <a:r>
              <a:rPr lang="en-US" dirty="0" smtClean="0"/>
              <a:t> the product organization is common in </a:t>
            </a:r>
            <a:r>
              <a:rPr lang="en-US" dirty="0" smtClean="0">
                <a:solidFill>
                  <a:srgbClr val="FF0000"/>
                </a:solidFill>
              </a:rPr>
              <a:t>public, research and manufacturing </a:t>
            </a:r>
            <a:r>
              <a:rPr lang="en-US" dirty="0" smtClean="0"/>
              <a:t>organizations where specially organized and designed groups are assigned specific functions.</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solidFill>
                  <a:srgbClr val="FF0000"/>
                </a:solidFill>
              </a:rPr>
              <a:t>4. Matrix organization:</a:t>
            </a:r>
            <a:endParaRPr lang="en-IN" dirty="0">
              <a:solidFill>
                <a:srgbClr val="FF0000"/>
              </a:solidFill>
            </a:endParaRPr>
          </a:p>
        </p:txBody>
      </p:sp>
      <p:sp>
        <p:nvSpPr>
          <p:cNvPr id="3" name="Content Placeholder 2"/>
          <p:cNvSpPr>
            <a:spLocks noGrp="1"/>
          </p:cNvSpPr>
          <p:nvPr>
            <p:ph idx="1"/>
          </p:nvPr>
        </p:nvSpPr>
        <p:spPr>
          <a:xfrm>
            <a:off x="214282" y="857232"/>
            <a:ext cx="8715436" cy="5857916"/>
          </a:xfrm>
        </p:spPr>
        <p:txBody>
          <a:bodyPr/>
          <a:lstStyle/>
          <a:p>
            <a:pPr algn="just"/>
            <a:r>
              <a:rPr lang="en-US" dirty="0" smtClean="0"/>
              <a:t>A matrix organization is a popular choice of management professionals.</a:t>
            </a:r>
          </a:p>
          <a:p>
            <a:pPr algn="just"/>
            <a:r>
              <a:rPr lang="en-US" dirty="0" smtClean="0"/>
              <a:t>This organization exists where there is </a:t>
            </a:r>
            <a:r>
              <a:rPr lang="en-US" dirty="0" smtClean="0">
                <a:solidFill>
                  <a:srgbClr val="FF0000"/>
                </a:solidFill>
              </a:rPr>
              <a:t>multiple managerial accountability and responsibility </a:t>
            </a:r>
            <a:r>
              <a:rPr lang="en-US" dirty="0" smtClean="0"/>
              <a:t>for a job function.</a:t>
            </a:r>
          </a:p>
          <a:p>
            <a:pPr algn="just"/>
            <a:r>
              <a:rPr lang="en-US" dirty="0" smtClean="0"/>
              <a:t>It has the advantages of both the </a:t>
            </a:r>
            <a:r>
              <a:rPr lang="en-US" dirty="0" smtClean="0">
                <a:solidFill>
                  <a:srgbClr val="FF0000"/>
                </a:solidFill>
              </a:rPr>
              <a:t>traditional and the product organization structure.</a:t>
            </a:r>
          </a:p>
          <a:p>
            <a:pPr algn="just"/>
            <a:r>
              <a:rPr lang="en-US" dirty="0" smtClean="0"/>
              <a:t>In pure product organization, technology utilization and resource sharing are limited because there is </a:t>
            </a:r>
            <a:r>
              <a:rPr lang="en-US" dirty="0" smtClean="0">
                <a:solidFill>
                  <a:srgbClr val="FF0000"/>
                </a:solidFill>
              </a:rPr>
              <a:t>no single group </a:t>
            </a:r>
            <a:r>
              <a:rPr lang="en-US" dirty="0" smtClean="0"/>
              <a:t>responsible for overall project planning.</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In the traditional organization, </a:t>
            </a:r>
            <a:r>
              <a:rPr lang="en-US" sz="3200" dirty="0" smtClean="0">
                <a:solidFill>
                  <a:srgbClr val="FF0000"/>
                </a:solidFill>
              </a:rPr>
              <a:t>time and schedule efficiency are sacrificed</a:t>
            </a:r>
            <a:r>
              <a:rPr lang="en-US" sz="3200" dirty="0" smtClean="0"/>
              <a:t>.</a:t>
            </a:r>
            <a:endParaRPr lang="en-IN" sz="3200" dirty="0"/>
          </a:p>
        </p:txBody>
      </p:sp>
      <p:sp>
        <p:nvSpPr>
          <p:cNvPr id="3" name="Content Placeholder 2"/>
          <p:cNvSpPr>
            <a:spLocks noGrp="1"/>
          </p:cNvSpPr>
          <p:nvPr>
            <p:ph idx="1"/>
          </p:nvPr>
        </p:nvSpPr>
        <p:spPr>
          <a:xfrm>
            <a:off x="142844" y="1357298"/>
            <a:ext cx="8858312" cy="5286412"/>
          </a:xfrm>
        </p:spPr>
        <p:txBody>
          <a:bodyPr>
            <a:normAutofit fontScale="85000" lnSpcReduction="10000"/>
          </a:bodyPr>
          <a:lstStyle/>
          <a:p>
            <a:r>
              <a:rPr lang="en-US" dirty="0" smtClean="0"/>
              <a:t>There are usually two chains of command: </a:t>
            </a:r>
            <a:r>
              <a:rPr lang="en-US" dirty="0" smtClean="0">
                <a:solidFill>
                  <a:srgbClr val="C00000"/>
                </a:solidFill>
              </a:rPr>
              <a:t>Vertical</a:t>
            </a:r>
            <a:r>
              <a:rPr lang="en-US" dirty="0" smtClean="0"/>
              <a:t> and </a:t>
            </a:r>
            <a:r>
              <a:rPr lang="en-US" dirty="0" smtClean="0">
                <a:solidFill>
                  <a:srgbClr val="C00000"/>
                </a:solidFill>
              </a:rPr>
              <a:t>Horizontal</a:t>
            </a:r>
            <a:r>
              <a:rPr lang="en-US" dirty="0" smtClean="0"/>
              <a:t>. The vertical line deals with the </a:t>
            </a:r>
            <a:r>
              <a:rPr lang="en-US" dirty="0" smtClean="0">
                <a:solidFill>
                  <a:srgbClr val="FF0000"/>
                </a:solidFill>
              </a:rPr>
              <a:t>project line </a:t>
            </a:r>
            <a:r>
              <a:rPr lang="en-US" dirty="0" smtClean="0"/>
              <a:t>of responsibility , horizontal line deals with the </a:t>
            </a:r>
            <a:r>
              <a:rPr lang="en-US" dirty="0" smtClean="0">
                <a:solidFill>
                  <a:srgbClr val="FF0000"/>
                </a:solidFill>
              </a:rPr>
              <a:t>functional line </a:t>
            </a:r>
            <a:r>
              <a:rPr lang="en-US" dirty="0" smtClean="0"/>
              <a:t>responsibility.</a:t>
            </a:r>
          </a:p>
          <a:p>
            <a:r>
              <a:rPr lang="en-US" dirty="0" smtClean="0"/>
              <a:t>The project manager has </a:t>
            </a:r>
            <a:r>
              <a:rPr lang="en-US" dirty="0" smtClean="0">
                <a:solidFill>
                  <a:srgbClr val="FF0000"/>
                </a:solidFill>
              </a:rPr>
              <a:t>total responsibility and accountabilit</a:t>
            </a:r>
            <a:r>
              <a:rPr lang="en-US" dirty="0" smtClean="0"/>
              <a:t>y for the project success.</a:t>
            </a:r>
          </a:p>
          <a:p>
            <a:r>
              <a:rPr lang="en-US" dirty="0" smtClean="0"/>
              <a:t>The functional managers have the responsibility to achieve and maintain high technical performance of a project.</a:t>
            </a:r>
          </a:p>
          <a:p>
            <a:r>
              <a:rPr lang="en-US" dirty="0" smtClean="0"/>
              <a:t>Project organized under a matrix structure may relate to specific problems, marketing issues, product quality improvement and so on.</a:t>
            </a:r>
          </a:p>
          <a:p>
            <a:r>
              <a:rPr lang="en-US" dirty="0" smtClean="0">
                <a:solidFill>
                  <a:srgbClr val="FF0000"/>
                </a:solidFill>
              </a:rPr>
              <a:t>Project line </a:t>
            </a:r>
            <a:r>
              <a:rPr lang="en-US" dirty="0" smtClean="0"/>
              <a:t>in matrix is usually of </a:t>
            </a:r>
            <a:r>
              <a:rPr lang="en-US" dirty="0" smtClean="0">
                <a:solidFill>
                  <a:srgbClr val="FF0000"/>
                </a:solidFill>
              </a:rPr>
              <a:t>temporary nature </a:t>
            </a:r>
            <a:r>
              <a:rPr lang="en-US" dirty="0" smtClean="0"/>
              <a:t>while the </a:t>
            </a:r>
            <a:r>
              <a:rPr lang="en-US" dirty="0" smtClean="0">
                <a:solidFill>
                  <a:srgbClr val="FF0000"/>
                </a:solidFill>
              </a:rPr>
              <a:t>functional line is more permanent</a:t>
            </a:r>
            <a:r>
              <a:rPr lang="en-US" dirty="0" smtClean="0"/>
              <a:t>.</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US" sz="2800" dirty="0" smtClean="0"/>
              <a:t>General Manager</a:t>
            </a:r>
            <a:endParaRPr lang="en-IN" sz="2800" dirty="0"/>
          </a:p>
        </p:txBody>
      </p:sp>
      <p:sp>
        <p:nvSpPr>
          <p:cNvPr id="3" name="Content Placeholder 2"/>
          <p:cNvSpPr>
            <a:spLocks noGrp="1"/>
          </p:cNvSpPr>
          <p:nvPr>
            <p:ph idx="1"/>
          </p:nvPr>
        </p:nvSpPr>
        <p:spPr>
          <a:xfrm>
            <a:off x="214282" y="785794"/>
            <a:ext cx="8715436" cy="5786478"/>
          </a:xfrm>
        </p:spPr>
        <p:txBody>
          <a:bodyPr>
            <a:normAutofit lnSpcReduction="10000"/>
          </a:bodyPr>
          <a:lstStyle/>
          <a:p>
            <a:endParaRPr lang="en-US" sz="2000" dirty="0" smtClean="0"/>
          </a:p>
          <a:p>
            <a:endParaRPr lang="en-US" sz="2000" dirty="0"/>
          </a:p>
          <a:p>
            <a:r>
              <a:rPr lang="en-US" sz="2000" dirty="0" smtClean="0"/>
              <a:t>Director of projects          Finance             Manufacturing            Engineering</a:t>
            </a:r>
          </a:p>
          <a:p>
            <a:endParaRPr lang="en-US" sz="2000" dirty="0"/>
          </a:p>
          <a:p>
            <a:endParaRPr lang="en-US" sz="2000" dirty="0" smtClean="0"/>
          </a:p>
          <a:p>
            <a:endParaRPr lang="en-US" sz="2000" dirty="0"/>
          </a:p>
          <a:p>
            <a:r>
              <a:rPr lang="en-US" sz="2000" dirty="0" smtClean="0"/>
              <a:t>Project A</a:t>
            </a:r>
          </a:p>
          <a:p>
            <a:pPr>
              <a:buNone/>
            </a:pPr>
            <a:endParaRPr lang="en-US" sz="2000" dirty="0" smtClean="0"/>
          </a:p>
          <a:p>
            <a:endParaRPr lang="en-US" sz="2000" dirty="0" smtClean="0"/>
          </a:p>
          <a:p>
            <a:r>
              <a:rPr lang="en-US" sz="2000" dirty="0" smtClean="0"/>
              <a:t>Project B</a:t>
            </a:r>
          </a:p>
          <a:p>
            <a:endParaRPr lang="en-US" sz="2000" dirty="0"/>
          </a:p>
          <a:p>
            <a:endParaRPr lang="en-US" sz="2000" dirty="0" smtClean="0"/>
          </a:p>
          <a:p>
            <a:r>
              <a:rPr lang="en-US" sz="2000" dirty="0" smtClean="0"/>
              <a:t>Project C</a:t>
            </a:r>
          </a:p>
          <a:p>
            <a:endParaRPr lang="en-US" sz="2000" dirty="0"/>
          </a:p>
          <a:p>
            <a:endParaRPr lang="en-US" sz="2000" dirty="0" smtClean="0"/>
          </a:p>
          <a:p>
            <a:r>
              <a:rPr lang="en-US" sz="2000" dirty="0" smtClean="0"/>
              <a:t>Project D</a:t>
            </a:r>
            <a:endParaRPr lang="en-IN" sz="2000" dirty="0"/>
          </a:p>
        </p:txBody>
      </p:sp>
      <p:cxnSp>
        <p:nvCxnSpPr>
          <p:cNvPr id="5" name="Straight Connector 4"/>
          <p:cNvCxnSpPr/>
          <p:nvPr/>
        </p:nvCxnSpPr>
        <p:spPr>
          <a:xfrm rot="5400000">
            <a:off x="4214810" y="928670"/>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1538" y="1142984"/>
            <a:ext cx="657229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000100" y="1285860"/>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78629" y="232171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21505" y="3536157"/>
            <a:ext cx="7858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857224" y="4500570"/>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85786" y="5500702"/>
            <a:ext cx="8572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43042" y="6000768"/>
            <a:ext cx="642942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5786446" y="3786190"/>
            <a:ext cx="421484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464711" y="1393017"/>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64447" y="3821909"/>
            <a:ext cx="435771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465239" y="1321579"/>
            <a:ext cx="42862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5143504" y="1357298"/>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250397" y="3821909"/>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43042" y="3000372"/>
            <a:ext cx="15001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43306" y="3000372"/>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43042" y="4000504"/>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14744" y="4000504"/>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43042" y="5000636"/>
            <a:ext cx="13573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643306" y="5000636"/>
            <a:ext cx="428628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143372" y="2571744"/>
            <a:ext cx="342902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 Responsibility</a:t>
            </a:r>
            <a:endParaRPr lang="en-IN" dirty="0"/>
          </a:p>
        </p:txBody>
      </p:sp>
      <p:cxnSp>
        <p:nvCxnSpPr>
          <p:cNvPr id="48" name="Straight Arrow Connector 47"/>
          <p:cNvCxnSpPr>
            <a:stCxn id="46" idx="1"/>
          </p:cNvCxnSpPr>
          <p:nvPr/>
        </p:nvCxnSpPr>
        <p:spPr>
          <a:xfrm rot="10800000" flipV="1">
            <a:off x="3786182" y="2750338"/>
            <a:ext cx="35719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6" idx="3"/>
          </p:cNvCxnSpPr>
          <p:nvPr/>
        </p:nvCxnSpPr>
        <p:spPr>
          <a:xfrm flipV="1">
            <a:off x="7572396" y="2714620"/>
            <a:ext cx="21431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71802" y="2071678"/>
            <a:ext cx="500066" cy="3786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Functional Responsibility</a:t>
            </a:r>
            <a:endParaRPr lang="en-IN" dirty="0"/>
          </a:p>
        </p:txBody>
      </p:sp>
      <p:sp>
        <p:nvSpPr>
          <p:cNvPr id="52" name="Rectangle 51"/>
          <p:cNvSpPr/>
          <p:nvPr/>
        </p:nvSpPr>
        <p:spPr>
          <a:xfrm>
            <a:off x="2071670" y="6143644"/>
            <a:ext cx="564360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Matrix Organization Structure</a:t>
            </a:r>
            <a:endParaRPr lang="en-IN"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smtClean="0">
                <a:solidFill>
                  <a:srgbClr val="FF0000"/>
                </a:solidFill>
              </a:rPr>
              <a:t>Network Diagram</a:t>
            </a:r>
            <a:endParaRPr lang="en-IN" dirty="0">
              <a:solidFill>
                <a:srgbClr val="FF0000"/>
              </a:solidFill>
            </a:endParaRPr>
          </a:p>
        </p:txBody>
      </p:sp>
      <p:sp>
        <p:nvSpPr>
          <p:cNvPr id="3" name="Content Placeholder 2"/>
          <p:cNvSpPr>
            <a:spLocks noGrp="1"/>
          </p:cNvSpPr>
          <p:nvPr>
            <p:ph idx="1"/>
          </p:nvPr>
        </p:nvSpPr>
        <p:spPr>
          <a:xfrm>
            <a:off x="214282" y="1071546"/>
            <a:ext cx="8715436" cy="5572164"/>
          </a:xfrm>
        </p:spPr>
        <p:txBody>
          <a:bodyPr>
            <a:normAutofit lnSpcReduction="10000"/>
          </a:bodyPr>
          <a:lstStyle/>
          <a:p>
            <a:pPr algn="just"/>
            <a:r>
              <a:rPr lang="en-US" dirty="0" smtClean="0"/>
              <a:t>In network modeling of projects, the network diagram is of primary importance.</a:t>
            </a:r>
          </a:p>
          <a:p>
            <a:pPr algn="just">
              <a:buNone/>
            </a:pPr>
            <a:r>
              <a:rPr lang="en-US" dirty="0" smtClean="0">
                <a:solidFill>
                  <a:srgbClr val="FF0000"/>
                </a:solidFill>
              </a:rPr>
              <a:t>Advantages of network/arrow diagrams:</a:t>
            </a:r>
          </a:p>
          <a:p>
            <a:pPr algn="just"/>
            <a:r>
              <a:rPr lang="en-US" dirty="0" smtClean="0"/>
              <a:t>It clearly shows the inter-relationship between events.</a:t>
            </a:r>
          </a:p>
          <a:p>
            <a:pPr algn="just"/>
            <a:r>
              <a:rPr lang="en-US" dirty="0" smtClean="0"/>
              <a:t>The project is seen as integrated whole, thus making it easier for control.</a:t>
            </a:r>
          </a:p>
          <a:p>
            <a:pPr algn="just"/>
            <a:r>
              <a:rPr lang="en-US" dirty="0" smtClean="0"/>
              <a:t>It can be used even for highly complicated projects consisting of a large number of activities.</a:t>
            </a:r>
          </a:p>
          <a:p>
            <a:pPr algn="just"/>
            <a:r>
              <a:rPr lang="en-US" dirty="0" smtClean="0"/>
              <a:t>It directly indicates the time required in between two activities.</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pic>
        <p:nvPicPr>
          <p:cNvPr id="24578" name="Picture 2"/>
          <p:cNvPicPr>
            <a:picLocks noGrp="1" noChangeAspect="1" noChangeArrowheads="1"/>
          </p:cNvPicPr>
          <p:nvPr>
            <p:ph idx="1"/>
          </p:nvPr>
        </p:nvPicPr>
        <p:blipFill>
          <a:blip r:embed="rId2"/>
          <a:srcRect/>
          <a:stretch>
            <a:fillRect/>
          </a:stretch>
        </p:blipFill>
        <p:spPr bwMode="auto">
          <a:xfrm>
            <a:off x="1977052" y="1600200"/>
            <a:ext cx="518989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solidFill>
                  <a:srgbClr val="FF0000"/>
                </a:solidFill>
              </a:rPr>
              <a:t>1) EVENT</a:t>
            </a:r>
            <a:r>
              <a:rPr lang="en-US" dirty="0" smtClean="0"/>
              <a:t>:</a:t>
            </a:r>
            <a:endParaRPr lang="en-IN" dirty="0"/>
          </a:p>
        </p:txBody>
      </p:sp>
      <p:sp>
        <p:nvSpPr>
          <p:cNvPr id="3" name="Content Placeholder 2"/>
          <p:cNvSpPr>
            <a:spLocks noGrp="1"/>
          </p:cNvSpPr>
          <p:nvPr>
            <p:ph idx="1"/>
          </p:nvPr>
        </p:nvSpPr>
        <p:spPr>
          <a:xfrm>
            <a:off x="214282" y="1000108"/>
            <a:ext cx="8715436" cy="5643602"/>
          </a:xfrm>
        </p:spPr>
        <p:txBody>
          <a:bodyPr>
            <a:normAutofit fontScale="92500"/>
          </a:bodyPr>
          <a:lstStyle/>
          <a:p>
            <a:r>
              <a:rPr lang="en-US" dirty="0" smtClean="0"/>
              <a:t>An </a:t>
            </a:r>
            <a:r>
              <a:rPr lang="en-US" dirty="0" smtClean="0">
                <a:solidFill>
                  <a:srgbClr val="FF0000"/>
                </a:solidFill>
              </a:rPr>
              <a:t>event</a:t>
            </a:r>
            <a:r>
              <a:rPr lang="en-US" dirty="0" smtClean="0"/>
              <a:t> is defined to be an instant of time. </a:t>
            </a:r>
          </a:p>
          <a:p>
            <a:r>
              <a:rPr lang="en-US" dirty="0" smtClean="0"/>
              <a:t>In a project, an event, may mark the initiation of an activity, the completion of an activity, </a:t>
            </a:r>
          </a:p>
          <a:p>
            <a:r>
              <a:rPr lang="en-US" dirty="0" smtClean="0"/>
              <a:t>or the time after which an activity may be initiated.</a:t>
            </a:r>
          </a:p>
          <a:p>
            <a:r>
              <a:rPr lang="en-US" dirty="0" smtClean="0"/>
              <a:t> Ex: Design completed, pipe line laid, electricity installed etc. </a:t>
            </a:r>
          </a:p>
          <a:p>
            <a:r>
              <a:rPr lang="en-US" dirty="0" smtClean="0"/>
              <a:t>It is represented by a circle ’O’ in a network which is also known as a node or connector.</a:t>
            </a:r>
            <a:endParaRPr lang="en-IN" dirty="0" smtClean="0"/>
          </a:p>
          <a:p>
            <a:r>
              <a:rPr lang="en-US" dirty="0" smtClean="0">
                <a:solidFill>
                  <a:srgbClr val="FF0000"/>
                </a:solidFill>
              </a:rPr>
              <a:t>a) Merge event: </a:t>
            </a:r>
            <a:r>
              <a:rPr lang="en-US" dirty="0" smtClean="0"/>
              <a:t>When more than one activity come and join an event, such an event is known as merge event.</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r>
              <a:rPr lang="en-US" sz="3200" dirty="0" smtClean="0">
                <a:solidFill>
                  <a:srgbClr val="FF0000"/>
                </a:solidFill>
              </a:rPr>
              <a:t>b) Burst event: </a:t>
            </a:r>
            <a:r>
              <a:rPr lang="en-US" sz="3200" dirty="0" smtClean="0"/>
              <a:t>When more than one activity leave an event, such an event is known as a burst event.</a:t>
            </a:r>
            <a:endParaRPr lang="en-IN" sz="3200" dirty="0"/>
          </a:p>
        </p:txBody>
      </p:sp>
      <p:sp>
        <p:nvSpPr>
          <p:cNvPr id="3" name="Content Placeholder 2"/>
          <p:cNvSpPr>
            <a:spLocks noGrp="1"/>
          </p:cNvSpPr>
          <p:nvPr>
            <p:ph idx="1"/>
          </p:nvPr>
        </p:nvSpPr>
        <p:spPr>
          <a:xfrm>
            <a:off x="142844" y="1142984"/>
            <a:ext cx="8786874" cy="5500726"/>
          </a:xfrm>
        </p:spPr>
        <p:txBody>
          <a:bodyPr/>
          <a:lstStyle/>
          <a:p>
            <a:r>
              <a:rPr lang="en-US" dirty="0" smtClean="0">
                <a:solidFill>
                  <a:srgbClr val="FF0000"/>
                </a:solidFill>
              </a:rPr>
              <a:t>c) Merge and burst event: </a:t>
            </a:r>
            <a:r>
              <a:rPr lang="en-US" dirty="0" smtClean="0"/>
              <a:t>An activity may be a merge and burst event at the same time as with respect to some activities</a:t>
            </a:r>
          </a:p>
          <a:p>
            <a:r>
              <a:rPr lang="en-US" dirty="0" smtClean="0"/>
              <a:t> it can be a merge event and with respect to some other activities it may be a burst event.</a:t>
            </a:r>
          </a:p>
          <a:p>
            <a:pPr algn="ctr">
              <a:buNone/>
            </a:pPr>
            <a:endParaRPr lang="en-IN" dirty="0"/>
          </a:p>
        </p:txBody>
      </p:sp>
      <p:sp>
        <p:nvSpPr>
          <p:cNvPr id="4" name="Oval 3"/>
          <p:cNvSpPr/>
          <p:nvPr/>
        </p:nvSpPr>
        <p:spPr>
          <a:xfrm>
            <a:off x="1928794" y="5000636"/>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3929058" y="4714884"/>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7072330" y="4572008"/>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endCxn id="6" idx="1"/>
          </p:cNvCxnSpPr>
          <p:nvPr/>
        </p:nvCxnSpPr>
        <p:spPr>
          <a:xfrm>
            <a:off x="6143636" y="3929066"/>
            <a:ext cx="981003" cy="6847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endCxn id="6" idx="2"/>
          </p:cNvCxnSpPr>
          <p:nvPr/>
        </p:nvCxnSpPr>
        <p:spPr>
          <a:xfrm flipV="1">
            <a:off x="6072198" y="4714884"/>
            <a:ext cx="100013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endCxn id="6" idx="3"/>
          </p:cNvCxnSpPr>
          <p:nvPr/>
        </p:nvCxnSpPr>
        <p:spPr>
          <a:xfrm rot="5400000" flipH="1" flipV="1">
            <a:off x="6470338" y="4989278"/>
            <a:ext cx="827665" cy="4809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6" idx="7"/>
          </p:cNvCxnSpPr>
          <p:nvPr/>
        </p:nvCxnSpPr>
        <p:spPr>
          <a:xfrm rot="5400000" flipH="1" flipV="1">
            <a:off x="7703913" y="3959555"/>
            <a:ext cx="327599" cy="9810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6" idx="5"/>
          </p:cNvCxnSpPr>
          <p:nvPr/>
        </p:nvCxnSpPr>
        <p:spPr>
          <a:xfrm rot="16200000" flipH="1">
            <a:off x="7775351" y="4417772"/>
            <a:ext cx="256161" cy="10524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5" idx="7"/>
          </p:cNvCxnSpPr>
          <p:nvPr/>
        </p:nvCxnSpPr>
        <p:spPr>
          <a:xfrm rot="5400000" flipH="1" flipV="1">
            <a:off x="4443022" y="4138150"/>
            <a:ext cx="480937" cy="7771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5" idx="5"/>
          </p:cNvCxnSpPr>
          <p:nvPr/>
        </p:nvCxnSpPr>
        <p:spPr>
          <a:xfrm rot="16200000" flipH="1">
            <a:off x="4585898" y="4728781"/>
            <a:ext cx="338061" cy="9200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4" idx="1"/>
          </p:cNvCxnSpPr>
          <p:nvPr/>
        </p:nvCxnSpPr>
        <p:spPr>
          <a:xfrm>
            <a:off x="857224" y="4572008"/>
            <a:ext cx="1134341" cy="4913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endCxn id="4" idx="2"/>
          </p:cNvCxnSpPr>
          <p:nvPr/>
        </p:nvCxnSpPr>
        <p:spPr>
          <a:xfrm flipV="1">
            <a:off x="928662" y="5214950"/>
            <a:ext cx="1000132" cy="500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643042" y="6000768"/>
            <a:ext cx="317716" cy="369332"/>
          </a:xfrm>
          <a:prstGeom prst="rect">
            <a:avLst/>
          </a:prstGeom>
          <a:noFill/>
        </p:spPr>
        <p:txBody>
          <a:bodyPr wrap="none" rtlCol="0">
            <a:spAutoFit/>
          </a:bodyPr>
          <a:lstStyle/>
          <a:p>
            <a:r>
              <a:rPr lang="en-US" dirty="0" smtClean="0"/>
              <a:t>A</a:t>
            </a:r>
            <a:endParaRPr lang="en-IN" dirty="0"/>
          </a:p>
        </p:txBody>
      </p:sp>
      <p:sp>
        <p:nvSpPr>
          <p:cNvPr id="26" name="TextBox 25"/>
          <p:cNvSpPr txBox="1"/>
          <p:nvPr/>
        </p:nvSpPr>
        <p:spPr>
          <a:xfrm>
            <a:off x="4357686" y="6000768"/>
            <a:ext cx="309700" cy="369332"/>
          </a:xfrm>
          <a:prstGeom prst="rect">
            <a:avLst/>
          </a:prstGeom>
          <a:noFill/>
        </p:spPr>
        <p:txBody>
          <a:bodyPr wrap="none" rtlCol="0">
            <a:spAutoFit/>
          </a:bodyPr>
          <a:lstStyle/>
          <a:p>
            <a:r>
              <a:rPr lang="en-US" dirty="0" smtClean="0"/>
              <a:t>B</a:t>
            </a:r>
            <a:endParaRPr lang="en-IN" dirty="0"/>
          </a:p>
        </p:txBody>
      </p:sp>
      <p:sp>
        <p:nvSpPr>
          <p:cNvPr id="27" name="TextBox 26"/>
          <p:cNvSpPr txBox="1"/>
          <p:nvPr/>
        </p:nvSpPr>
        <p:spPr>
          <a:xfrm>
            <a:off x="6929454" y="5929330"/>
            <a:ext cx="308098" cy="369332"/>
          </a:xfrm>
          <a:prstGeom prst="rect">
            <a:avLst/>
          </a:prstGeom>
          <a:noFill/>
        </p:spPr>
        <p:txBody>
          <a:bodyPr wrap="none" rtlCol="0">
            <a:spAutoFit/>
          </a:bodyPr>
          <a:lstStyle/>
          <a:p>
            <a:r>
              <a:rPr lang="en-US" dirty="0" smtClean="0"/>
              <a:t>C</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solidFill>
                  <a:srgbClr val="FF0000"/>
                </a:solidFill>
              </a:rPr>
              <a:t>2) ACTIVITY:</a:t>
            </a:r>
            <a:r>
              <a:rPr lang="en-US" dirty="0" smtClean="0"/>
              <a:t/>
            </a:r>
            <a:br>
              <a:rPr lang="en-US" dirty="0" smtClean="0"/>
            </a:br>
            <a:endParaRPr lang="en-IN" dirty="0"/>
          </a:p>
        </p:txBody>
      </p:sp>
      <p:sp>
        <p:nvSpPr>
          <p:cNvPr id="3" name="Content Placeholder 2"/>
          <p:cNvSpPr>
            <a:spLocks noGrp="1"/>
          </p:cNvSpPr>
          <p:nvPr>
            <p:ph idx="1"/>
          </p:nvPr>
        </p:nvSpPr>
        <p:spPr>
          <a:xfrm>
            <a:off x="214282" y="571480"/>
            <a:ext cx="8715436" cy="6000792"/>
          </a:xfrm>
        </p:spPr>
        <p:txBody>
          <a:bodyPr/>
          <a:lstStyle/>
          <a:p>
            <a:pPr algn="just"/>
            <a:r>
              <a:rPr lang="en-US" dirty="0" smtClean="0"/>
              <a:t>  Any individual operation, which </a:t>
            </a:r>
            <a:r>
              <a:rPr lang="en-US" dirty="0" smtClean="0">
                <a:solidFill>
                  <a:srgbClr val="FF0000"/>
                </a:solidFill>
              </a:rPr>
              <a:t>utilizes resources and has a beginning and an end</a:t>
            </a:r>
            <a:r>
              <a:rPr lang="en-US" dirty="0" smtClean="0"/>
              <a:t>, is called an activity. </a:t>
            </a:r>
            <a:r>
              <a:rPr lang="en-US" dirty="0" smtClean="0">
                <a:solidFill>
                  <a:srgbClr val="FF0000"/>
                </a:solidFill>
              </a:rPr>
              <a:t>A project may be divided into activities that are time consuming tasks or subprojects like</a:t>
            </a:r>
            <a:r>
              <a:rPr lang="en-US" dirty="0" smtClean="0"/>
              <a:t>: assembly of parts, mixing of concrete, preparing budget etc.</a:t>
            </a:r>
          </a:p>
          <a:p>
            <a:pPr algn="just"/>
            <a:r>
              <a:rPr lang="en-US" dirty="0" smtClean="0"/>
              <a:t>An arrow is commonly used to represent an activity with its head indicating the direction of progress in the project.</a:t>
            </a:r>
          </a:p>
          <a:p>
            <a:pPr algn="just"/>
            <a:r>
              <a:rPr lang="en-US" dirty="0" smtClean="0"/>
              <a:t>                                An arrow represents an activity “A” whose estimated duration is “k” unit of time.</a:t>
            </a:r>
          </a:p>
          <a:p>
            <a:pPr marL="514350" indent="-514350"/>
            <a:endParaRPr lang="en-US" dirty="0" smtClean="0"/>
          </a:p>
          <a:p>
            <a:endParaRPr lang="en-IN" dirty="0"/>
          </a:p>
        </p:txBody>
      </p:sp>
      <p:cxnSp>
        <p:nvCxnSpPr>
          <p:cNvPr id="5" name="Straight Arrow Connector 4"/>
          <p:cNvCxnSpPr/>
          <p:nvPr/>
        </p:nvCxnSpPr>
        <p:spPr>
          <a:xfrm>
            <a:off x="1071538" y="5500702"/>
            <a:ext cx="23574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57290" y="5072074"/>
            <a:ext cx="357190" cy="523220"/>
          </a:xfrm>
          <a:prstGeom prst="rect">
            <a:avLst/>
          </a:prstGeom>
          <a:noFill/>
        </p:spPr>
        <p:txBody>
          <a:bodyPr wrap="square" rtlCol="0">
            <a:spAutoFit/>
          </a:bodyPr>
          <a:lstStyle/>
          <a:p>
            <a:r>
              <a:rPr lang="en-US" sz="2800" dirty="0" smtClean="0"/>
              <a:t>A</a:t>
            </a:r>
            <a:endParaRPr lang="en-IN" sz="2800" dirty="0"/>
          </a:p>
        </p:txBody>
      </p:sp>
      <p:sp>
        <p:nvSpPr>
          <p:cNvPr id="11" name="TextBox 10"/>
          <p:cNvSpPr txBox="1"/>
          <p:nvPr/>
        </p:nvSpPr>
        <p:spPr>
          <a:xfrm>
            <a:off x="1357290" y="5429264"/>
            <a:ext cx="288862" cy="369332"/>
          </a:xfrm>
          <a:prstGeom prst="rect">
            <a:avLst/>
          </a:prstGeom>
          <a:noFill/>
        </p:spPr>
        <p:txBody>
          <a:bodyPr wrap="none" rtlCol="0">
            <a:spAutoFit/>
          </a:bodyPr>
          <a:lstStyle/>
          <a:p>
            <a:r>
              <a:rPr lang="en-US" dirty="0" smtClean="0"/>
              <a:t>k</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t>Classification of Activity:</a:t>
            </a:r>
            <a:endParaRPr lang="en-IN" dirty="0"/>
          </a:p>
        </p:txBody>
      </p:sp>
      <p:sp>
        <p:nvSpPr>
          <p:cNvPr id="3" name="Content Placeholder 2"/>
          <p:cNvSpPr>
            <a:spLocks noGrp="1"/>
          </p:cNvSpPr>
          <p:nvPr>
            <p:ph idx="1"/>
          </p:nvPr>
        </p:nvSpPr>
        <p:spPr>
          <a:xfrm>
            <a:off x="214282" y="857232"/>
            <a:ext cx="8786874" cy="5786478"/>
          </a:xfrm>
        </p:spPr>
        <p:txBody>
          <a:bodyPr>
            <a:normAutofit fontScale="92500"/>
          </a:bodyPr>
          <a:lstStyle/>
          <a:p>
            <a:r>
              <a:rPr lang="en-US" dirty="0" smtClean="0">
                <a:solidFill>
                  <a:srgbClr val="FF0000"/>
                </a:solidFill>
              </a:rPr>
              <a:t>A) Predecessor activity: </a:t>
            </a:r>
            <a:r>
              <a:rPr lang="en-US" dirty="0" smtClean="0"/>
              <a:t>Activities that must be completed immediately </a:t>
            </a:r>
            <a:r>
              <a:rPr lang="en-US" dirty="0" smtClean="0">
                <a:solidFill>
                  <a:srgbClr val="FF0000"/>
                </a:solidFill>
              </a:rPr>
              <a:t>prior to the start of another </a:t>
            </a:r>
            <a:r>
              <a:rPr lang="en-US" dirty="0" smtClean="0"/>
              <a:t>activity are called Predecessor activities.</a:t>
            </a:r>
          </a:p>
          <a:p>
            <a:r>
              <a:rPr lang="en-US" dirty="0" smtClean="0">
                <a:solidFill>
                  <a:srgbClr val="FF0000"/>
                </a:solidFill>
              </a:rPr>
              <a:t>B) Successor activity: </a:t>
            </a:r>
            <a:r>
              <a:rPr lang="en-US" dirty="0" smtClean="0"/>
              <a:t>Activities that cannot be started until one or more of other activities are completed, but </a:t>
            </a:r>
            <a:r>
              <a:rPr lang="en-US" dirty="0" smtClean="0">
                <a:solidFill>
                  <a:srgbClr val="FF0000"/>
                </a:solidFill>
              </a:rPr>
              <a:t>immediately succeed </a:t>
            </a:r>
            <a:r>
              <a:rPr lang="en-US" dirty="0" smtClean="0"/>
              <a:t>them are called successor activities.</a:t>
            </a:r>
          </a:p>
          <a:p>
            <a:r>
              <a:rPr lang="en-US" dirty="0" smtClean="0">
                <a:solidFill>
                  <a:srgbClr val="FF0000"/>
                </a:solidFill>
              </a:rPr>
              <a:t>C) Concurrent activities: </a:t>
            </a:r>
            <a:r>
              <a:rPr lang="en-US" dirty="0" smtClean="0"/>
              <a:t>Activities that cannot be accomplished concurrently are known as concurrent activities. It may be noted that an activity can be a predecessor or successor to an event or it may be concurrent with one or more of the other activities.</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rgbClr val="FF0000"/>
                </a:solidFill>
              </a:rPr>
              <a:t>D) Dummy activity: </a:t>
            </a:r>
            <a:r>
              <a:rPr lang="en-US" sz="3200" dirty="0" smtClean="0"/>
              <a:t>An </a:t>
            </a:r>
            <a:r>
              <a:rPr lang="en-US" sz="3200" dirty="0" smtClean="0">
                <a:solidFill>
                  <a:srgbClr val="FF0000"/>
                </a:solidFill>
              </a:rPr>
              <a:t>activity which does not consume any kind of resource but merely depicts the technological dependence is called a dummy activity</a:t>
            </a:r>
            <a:r>
              <a:rPr lang="en-US" sz="3200" dirty="0" smtClean="0"/>
              <a:t>.</a:t>
            </a:r>
            <a:endParaRPr lang="en-IN" sz="3200" dirty="0"/>
          </a:p>
        </p:txBody>
      </p:sp>
      <p:sp>
        <p:nvSpPr>
          <p:cNvPr id="3" name="Content Placeholder 2"/>
          <p:cNvSpPr>
            <a:spLocks noGrp="1"/>
          </p:cNvSpPr>
          <p:nvPr>
            <p:ph idx="1"/>
          </p:nvPr>
        </p:nvSpPr>
        <p:spPr>
          <a:xfrm>
            <a:off x="428596" y="1571612"/>
            <a:ext cx="8543956" cy="5000660"/>
          </a:xfrm>
        </p:spPr>
        <p:txBody>
          <a:bodyPr>
            <a:normAutofit fontScale="92500" lnSpcReduction="10000"/>
          </a:bodyPr>
          <a:lstStyle/>
          <a:p>
            <a:r>
              <a:rPr lang="en-US" dirty="0" smtClean="0"/>
              <a:t>It may be noted that the dummy activity is inserted in the network </a:t>
            </a:r>
            <a:r>
              <a:rPr lang="en-US" dirty="0" smtClean="0">
                <a:solidFill>
                  <a:srgbClr val="FF0000"/>
                </a:solidFill>
              </a:rPr>
              <a:t>to clarify the activity pattern </a:t>
            </a:r>
            <a:r>
              <a:rPr lang="en-US" dirty="0" smtClean="0"/>
              <a:t>in the following two ways:</a:t>
            </a:r>
          </a:p>
          <a:p>
            <a:r>
              <a:rPr lang="en-US" dirty="0" smtClean="0"/>
              <a:t>1) To make the activities with common starting and finishing points </a:t>
            </a:r>
            <a:r>
              <a:rPr lang="en-US" dirty="0" smtClean="0">
                <a:solidFill>
                  <a:srgbClr val="FF0000"/>
                </a:solidFill>
              </a:rPr>
              <a:t>distinguishable</a:t>
            </a:r>
            <a:r>
              <a:rPr lang="en-US" dirty="0" smtClean="0"/>
              <a:t>,</a:t>
            </a:r>
          </a:p>
          <a:p>
            <a:r>
              <a:rPr lang="en-US" dirty="0" smtClean="0"/>
              <a:t>2) Identify and </a:t>
            </a:r>
            <a:r>
              <a:rPr lang="en-US" dirty="0" smtClean="0">
                <a:solidFill>
                  <a:srgbClr val="FF0000"/>
                </a:solidFill>
              </a:rPr>
              <a:t>maintain the proper precedence </a:t>
            </a:r>
            <a:r>
              <a:rPr lang="en-US" dirty="0" smtClean="0"/>
              <a:t>relationship between activities that are not connected with arrows.</a:t>
            </a:r>
          </a:p>
          <a:p>
            <a:r>
              <a:rPr lang="en-US" dirty="0" smtClean="0"/>
              <a:t>Ex: Consider a situation where A and B are concurrent activities, C is dependent on A, and D is dependent on A and B both.</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Such a situation can be handled by using a dummy activity as shown in fig.(a) below. </a:t>
            </a:r>
            <a:endParaRPr lang="en-IN" sz="3200" dirty="0"/>
          </a:p>
        </p:txBody>
      </p:sp>
      <p:sp>
        <p:nvSpPr>
          <p:cNvPr id="3" name="Content Placeholder 2"/>
          <p:cNvSpPr>
            <a:spLocks noGrp="1"/>
          </p:cNvSpPr>
          <p:nvPr>
            <p:ph idx="1"/>
          </p:nvPr>
        </p:nvSpPr>
        <p:spPr>
          <a:xfrm>
            <a:off x="214282" y="1357298"/>
            <a:ext cx="8715436" cy="5286412"/>
          </a:xfrm>
        </p:spPr>
        <p:txBody>
          <a:bodyPr/>
          <a:lstStyle/>
          <a:p>
            <a:r>
              <a:rPr lang="en-US" dirty="0" smtClean="0"/>
              <a:t>Ex.2 Consider a case where B and C have the same job reference and they can be started independently on completion of A. </a:t>
            </a:r>
          </a:p>
          <a:p>
            <a:r>
              <a:rPr lang="en-US" dirty="0" smtClean="0"/>
              <a:t>But, D could be started only after the completion of B and C.  This relationship is shown by the dummy line as shown in fig. (b).</a:t>
            </a:r>
            <a:endParaRPr lang="en-IN" dirty="0"/>
          </a:p>
        </p:txBody>
      </p:sp>
      <p:sp>
        <p:nvSpPr>
          <p:cNvPr id="4" name="Oval 3"/>
          <p:cNvSpPr/>
          <p:nvPr/>
        </p:nvSpPr>
        <p:spPr>
          <a:xfrm>
            <a:off x="642910" y="4857760"/>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IN" dirty="0"/>
          </a:p>
        </p:txBody>
      </p:sp>
      <p:sp>
        <p:nvSpPr>
          <p:cNvPr id="5" name="Oval 4"/>
          <p:cNvSpPr/>
          <p:nvPr/>
        </p:nvSpPr>
        <p:spPr>
          <a:xfrm>
            <a:off x="2643174" y="4857760"/>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IN" dirty="0"/>
          </a:p>
        </p:txBody>
      </p:sp>
      <p:sp>
        <p:nvSpPr>
          <p:cNvPr id="6" name="Oval 5"/>
          <p:cNvSpPr/>
          <p:nvPr/>
        </p:nvSpPr>
        <p:spPr>
          <a:xfrm>
            <a:off x="2714612" y="6143644"/>
            <a:ext cx="41433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IN" dirty="0"/>
          </a:p>
        </p:txBody>
      </p:sp>
      <p:cxnSp>
        <p:nvCxnSpPr>
          <p:cNvPr id="10" name="Straight Arrow Connector 9"/>
          <p:cNvCxnSpPr>
            <a:stCxn id="4" idx="6"/>
            <a:endCxn id="5" idx="2"/>
          </p:cNvCxnSpPr>
          <p:nvPr/>
        </p:nvCxnSpPr>
        <p:spPr>
          <a:xfrm>
            <a:off x="1071538" y="5072074"/>
            <a:ext cx="157163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4" idx="5"/>
            <a:endCxn id="6" idx="2"/>
          </p:cNvCxnSpPr>
          <p:nvPr/>
        </p:nvCxnSpPr>
        <p:spPr>
          <a:xfrm rot="16200000" flipH="1">
            <a:off x="1294519" y="4937864"/>
            <a:ext cx="1134341" cy="1705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5" idx="6"/>
          </p:cNvCxnSpPr>
          <p:nvPr/>
        </p:nvCxnSpPr>
        <p:spPr>
          <a:xfrm>
            <a:off x="3143240" y="5072074"/>
            <a:ext cx="71438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6" idx="6"/>
          </p:cNvCxnSpPr>
          <p:nvPr/>
        </p:nvCxnSpPr>
        <p:spPr>
          <a:xfrm>
            <a:off x="3128946" y="6357958"/>
            <a:ext cx="8001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5" idx="4"/>
            <a:endCxn id="6" idx="0"/>
          </p:cNvCxnSpPr>
          <p:nvPr/>
        </p:nvCxnSpPr>
        <p:spPr>
          <a:xfrm rot="16200000" flipH="1">
            <a:off x="2478865" y="5700730"/>
            <a:ext cx="857256" cy="285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8" name="TextBox 27"/>
          <p:cNvSpPr txBox="1"/>
          <p:nvPr/>
        </p:nvSpPr>
        <p:spPr>
          <a:xfrm>
            <a:off x="1928794" y="4714884"/>
            <a:ext cx="362600" cy="461665"/>
          </a:xfrm>
          <a:prstGeom prst="rect">
            <a:avLst/>
          </a:prstGeom>
          <a:noFill/>
        </p:spPr>
        <p:txBody>
          <a:bodyPr wrap="none" rtlCol="0">
            <a:spAutoFit/>
          </a:bodyPr>
          <a:lstStyle/>
          <a:p>
            <a:r>
              <a:rPr lang="en-US" sz="2400" dirty="0" smtClean="0"/>
              <a:t>A</a:t>
            </a:r>
            <a:endParaRPr lang="en-IN" sz="2400" dirty="0"/>
          </a:p>
        </p:txBody>
      </p:sp>
      <p:sp>
        <p:nvSpPr>
          <p:cNvPr id="29" name="TextBox 28"/>
          <p:cNvSpPr txBox="1"/>
          <p:nvPr/>
        </p:nvSpPr>
        <p:spPr>
          <a:xfrm>
            <a:off x="1785918" y="5429264"/>
            <a:ext cx="351378" cy="461665"/>
          </a:xfrm>
          <a:prstGeom prst="rect">
            <a:avLst/>
          </a:prstGeom>
          <a:noFill/>
        </p:spPr>
        <p:txBody>
          <a:bodyPr wrap="none" rtlCol="0">
            <a:spAutoFit/>
          </a:bodyPr>
          <a:lstStyle/>
          <a:p>
            <a:r>
              <a:rPr lang="en-US" sz="2400" dirty="0" smtClean="0"/>
              <a:t>B</a:t>
            </a:r>
            <a:endParaRPr lang="en-IN" sz="2400" dirty="0"/>
          </a:p>
        </p:txBody>
      </p:sp>
      <p:sp>
        <p:nvSpPr>
          <p:cNvPr id="30" name="TextBox 29"/>
          <p:cNvSpPr txBox="1"/>
          <p:nvPr/>
        </p:nvSpPr>
        <p:spPr>
          <a:xfrm>
            <a:off x="3286116" y="4681847"/>
            <a:ext cx="348172" cy="461665"/>
          </a:xfrm>
          <a:prstGeom prst="rect">
            <a:avLst/>
          </a:prstGeom>
          <a:noFill/>
        </p:spPr>
        <p:txBody>
          <a:bodyPr wrap="none" rtlCol="0">
            <a:spAutoFit/>
          </a:bodyPr>
          <a:lstStyle/>
          <a:p>
            <a:r>
              <a:rPr lang="en-US" sz="2400" dirty="0" smtClean="0"/>
              <a:t>C</a:t>
            </a:r>
            <a:endParaRPr lang="en-IN" sz="2400" dirty="0"/>
          </a:p>
        </p:txBody>
      </p:sp>
      <p:sp>
        <p:nvSpPr>
          <p:cNvPr id="31" name="TextBox 30"/>
          <p:cNvSpPr txBox="1"/>
          <p:nvPr/>
        </p:nvSpPr>
        <p:spPr>
          <a:xfrm>
            <a:off x="3357554" y="5967731"/>
            <a:ext cx="373820" cy="461665"/>
          </a:xfrm>
          <a:prstGeom prst="rect">
            <a:avLst/>
          </a:prstGeom>
          <a:noFill/>
        </p:spPr>
        <p:txBody>
          <a:bodyPr wrap="none" rtlCol="0">
            <a:spAutoFit/>
          </a:bodyPr>
          <a:lstStyle/>
          <a:p>
            <a:r>
              <a:rPr lang="en-US" sz="2400" dirty="0" smtClean="0"/>
              <a:t>D</a:t>
            </a:r>
            <a:endParaRPr lang="en-IN" sz="2400" dirty="0"/>
          </a:p>
        </p:txBody>
      </p:sp>
      <p:sp>
        <p:nvSpPr>
          <p:cNvPr id="32" name="TextBox 31"/>
          <p:cNvSpPr txBox="1"/>
          <p:nvPr/>
        </p:nvSpPr>
        <p:spPr>
          <a:xfrm>
            <a:off x="642910" y="6202940"/>
            <a:ext cx="436338" cy="369332"/>
          </a:xfrm>
          <a:prstGeom prst="rect">
            <a:avLst/>
          </a:prstGeom>
          <a:noFill/>
        </p:spPr>
        <p:txBody>
          <a:bodyPr wrap="none" rtlCol="0">
            <a:spAutoFit/>
          </a:bodyPr>
          <a:lstStyle/>
          <a:p>
            <a:r>
              <a:rPr lang="en-US" dirty="0" smtClean="0"/>
              <a:t>(a)</a:t>
            </a:r>
            <a:endParaRPr lang="en-IN" dirty="0"/>
          </a:p>
        </p:txBody>
      </p:sp>
      <p:sp>
        <p:nvSpPr>
          <p:cNvPr id="33" name="Oval 32"/>
          <p:cNvSpPr/>
          <p:nvPr/>
        </p:nvSpPr>
        <p:spPr>
          <a:xfrm>
            <a:off x="4643438" y="5000636"/>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IN" dirty="0"/>
          </a:p>
        </p:txBody>
      </p:sp>
      <p:sp>
        <p:nvSpPr>
          <p:cNvPr id="34" name="Oval 33"/>
          <p:cNvSpPr/>
          <p:nvPr/>
        </p:nvSpPr>
        <p:spPr>
          <a:xfrm>
            <a:off x="6715140" y="500063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IN" dirty="0"/>
          </a:p>
        </p:txBody>
      </p:sp>
      <p:sp>
        <p:nvSpPr>
          <p:cNvPr id="35" name="Oval 34"/>
          <p:cNvSpPr/>
          <p:nvPr/>
        </p:nvSpPr>
        <p:spPr>
          <a:xfrm>
            <a:off x="5786446" y="5000636"/>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IN" dirty="0"/>
          </a:p>
        </p:txBody>
      </p:sp>
      <p:sp>
        <p:nvSpPr>
          <p:cNvPr id="36" name="Oval 35"/>
          <p:cNvSpPr/>
          <p:nvPr/>
        </p:nvSpPr>
        <p:spPr>
          <a:xfrm>
            <a:off x="6357950" y="592933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IN" dirty="0"/>
          </a:p>
        </p:txBody>
      </p:sp>
      <p:sp>
        <p:nvSpPr>
          <p:cNvPr id="37" name="Oval 36"/>
          <p:cNvSpPr/>
          <p:nvPr/>
        </p:nvSpPr>
        <p:spPr>
          <a:xfrm>
            <a:off x="7715272" y="500063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IN" dirty="0"/>
          </a:p>
        </p:txBody>
      </p:sp>
      <p:cxnSp>
        <p:nvCxnSpPr>
          <p:cNvPr id="39" name="Straight Arrow Connector 38"/>
          <p:cNvCxnSpPr>
            <a:stCxn id="33" idx="6"/>
            <a:endCxn id="35" idx="2"/>
          </p:cNvCxnSpPr>
          <p:nvPr/>
        </p:nvCxnSpPr>
        <p:spPr>
          <a:xfrm>
            <a:off x="5000628" y="5179231"/>
            <a:ext cx="78581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a:stCxn id="35" idx="6"/>
            <a:endCxn id="34" idx="2"/>
          </p:cNvCxnSpPr>
          <p:nvPr/>
        </p:nvCxnSpPr>
        <p:spPr>
          <a:xfrm>
            <a:off x="6143636" y="5179231"/>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34" idx="6"/>
            <a:endCxn id="37" idx="2"/>
          </p:cNvCxnSpPr>
          <p:nvPr/>
        </p:nvCxnSpPr>
        <p:spPr>
          <a:xfrm>
            <a:off x="7143768" y="5179231"/>
            <a:ext cx="57150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35" idx="4"/>
            <a:endCxn id="36" idx="1"/>
          </p:cNvCxnSpPr>
          <p:nvPr/>
        </p:nvCxnSpPr>
        <p:spPr>
          <a:xfrm rot="16200000" flipH="1">
            <a:off x="5875744" y="5447123"/>
            <a:ext cx="623813" cy="4452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a:stCxn id="36" idx="7"/>
            <a:endCxn id="34" idx="4"/>
          </p:cNvCxnSpPr>
          <p:nvPr/>
        </p:nvCxnSpPr>
        <p:spPr>
          <a:xfrm rot="5400000" flipH="1" flipV="1">
            <a:off x="6484236" y="5536422"/>
            <a:ext cx="623813" cy="26662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9" name="TextBox 48"/>
          <p:cNvSpPr txBox="1"/>
          <p:nvPr/>
        </p:nvSpPr>
        <p:spPr>
          <a:xfrm>
            <a:off x="5143504" y="4786322"/>
            <a:ext cx="362600" cy="461665"/>
          </a:xfrm>
          <a:prstGeom prst="rect">
            <a:avLst/>
          </a:prstGeom>
          <a:noFill/>
        </p:spPr>
        <p:txBody>
          <a:bodyPr wrap="none" rtlCol="0">
            <a:spAutoFit/>
          </a:bodyPr>
          <a:lstStyle/>
          <a:p>
            <a:r>
              <a:rPr lang="en-US" sz="2400" dirty="0" smtClean="0"/>
              <a:t>A</a:t>
            </a:r>
            <a:endParaRPr lang="en-IN" sz="2400" dirty="0"/>
          </a:p>
        </p:txBody>
      </p:sp>
      <p:sp>
        <p:nvSpPr>
          <p:cNvPr id="50" name="TextBox 49"/>
          <p:cNvSpPr txBox="1"/>
          <p:nvPr/>
        </p:nvSpPr>
        <p:spPr>
          <a:xfrm>
            <a:off x="6286512" y="4786322"/>
            <a:ext cx="351378" cy="461665"/>
          </a:xfrm>
          <a:prstGeom prst="rect">
            <a:avLst/>
          </a:prstGeom>
          <a:noFill/>
        </p:spPr>
        <p:txBody>
          <a:bodyPr wrap="none" rtlCol="0">
            <a:spAutoFit/>
          </a:bodyPr>
          <a:lstStyle/>
          <a:p>
            <a:r>
              <a:rPr lang="en-US" sz="2400" dirty="0" smtClean="0"/>
              <a:t>B</a:t>
            </a:r>
            <a:endParaRPr lang="en-IN" sz="2400" dirty="0"/>
          </a:p>
        </p:txBody>
      </p:sp>
      <p:sp>
        <p:nvSpPr>
          <p:cNvPr id="51" name="TextBox 50"/>
          <p:cNvSpPr txBox="1"/>
          <p:nvPr/>
        </p:nvSpPr>
        <p:spPr>
          <a:xfrm>
            <a:off x="7215206" y="4824723"/>
            <a:ext cx="373820" cy="461665"/>
          </a:xfrm>
          <a:prstGeom prst="rect">
            <a:avLst/>
          </a:prstGeom>
          <a:noFill/>
        </p:spPr>
        <p:txBody>
          <a:bodyPr wrap="none" rtlCol="0">
            <a:spAutoFit/>
          </a:bodyPr>
          <a:lstStyle/>
          <a:p>
            <a:r>
              <a:rPr lang="en-US" sz="2400" dirty="0" smtClean="0"/>
              <a:t>D</a:t>
            </a:r>
            <a:endParaRPr lang="en-IN" sz="2400" dirty="0"/>
          </a:p>
        </p:txBody>
      </p:sp>
      <p:sp>
        <p:nvSpPr>
          <p:cNvPr id="52" name="TextBox 51"/>
          <p:cNvSpPr txBox="1"/>
          <p:nvPr/>
        </p:nvSpPr>
        <p:spPr>
          <a:xfrm>
            <a:off x="5929322" y="5500702"/>
            <a:ext cx="348172" cy="461665"/>
          </a:xfrm>
          <a:prstGeom prst="rect">
            <a:avLst/>
          </a:prstGeom>
          <a:noFill/>
        </p:spPr>
        <p:txBody>
          <a:bodyPr wrap="none" rtlCol="0">
            <a:spAutoFit/>
          </a:bodyPr>
          <a:lstStyle/>
          <a:p>
            <a:r>
              <a:rPr lang="en-US" sz="2400" dirty="0" smtClean="0"/>
              <a:t>C</a:t>
            </a:r>
            <a:endParaRPr lang="en-IN" sz="2400" dirty="0"/>
          </a:p>
        </p:txBody>
      </p:sp>
      <p:sp>
        <p:nvSpPr>
          <p:cNvPr id="53" name="TextBox 52"/>
          <p:cNvSpPr txBox="1"/>
          <p:nvPr/>
        </p:nvSpPr>
        <p:spPr>
          <a:xfrm>
            <a:off x="6858016" y="5429264"/>
            <a:ext cx="917752" cy="646331"/>
          </a:xfrm>
          <a:prstGeom prst="rect">
            <a:avLst/>
          </a:prstGeom>
          <a:noFill/>
        </p:spPr>
        <p:txBody>
          <a:bodyPr wrap="none" rtlCol="0">
            <a:spAutoFit/>
          </a:bodyPr>
          <a:lstStyle/>
          <a:p>
            <a:r>
              <a:rPr lang="en-US" dirty="0" smtClean="0"/>
              <a:t>Dummy</a:t>
            </a:r>
          </a:p>
          <a:p>
            <a:r>
              <a:rPr lang="en-US" dirty="0" smtClean="0"/>
              <a:t>activity</a:t>
            </a:r>
            <a:endParaRPr lang="en-IN" dirty="0"/>
          </a:p>
        </p:txBody>
      </p:sp>
      <p:sp>
        <p:nvSpPr>
          <p:cNvPr id="54" name="TextBox 53"/>
          <p:cNvSpPr txBox="1"/>
          <p:nvPr/>
        </p:nvSpPr>
        <p:spPr>
          <a:xfrm>
            <a:off x="2857488" y="5357826"/>
            <a:ext cx="917752" cy="646331"/>
          </a:xfrm>
          <a:prstGeom prst="rect">
            <a:avLst/>
          </a:prstGeom>
          <a:noFill/>
        </p:spPr>
        <p:txBody>
          <a:bodyPr wrap="none" rtlCol="0">
            <a:spAutoFit/>
          </a:bodyPr>
          <a:lstStyle/>
          <a:p>
            <a:r>
              <a:rPr lang="en-US" dirty="0" smtClean="0"/>
              <a:t>Dummy</a:t>
            </a:r>
          </a:p>
          <a:p>
            <a:r>
              <a:rPr lang="en-US" dirty="0" smtClean="0"/>
              <a:t>activity</a:t>
            </a:r>
            <a:endParaRPr lang="en-IN" dirty="0"/>
          </a:p>
        </p:txBody>
      </p:sp>
      <p:sp>
        <p:nvSpPr>
          <p:cNvPr id="55" name="TextBox 54"/>
          <p:cNvSpPr txBox="1"/>
          <p:nvPr/>
        </p:nvSpPr>
        <p:spPr>
          <a:xfrm>
            <a:off x="5357818" y="6286520"/>
            <a:ext cx="447558" cy="369332"/>
          </a:xfrm>
          <a:prstGeom prst="rect">
            <a:avLst/>
          </a:prstGeom>
          <a:noFill/>
        </p:spPr>
        <p:txBody>
          <a:bodyPr wrap="none" rtlCol="0">
            <a:spAutoFit/>
          </a:bodyPr>
          <a:lstStyle/>
          <a:p>
            <a:r>
              <a:rPr lang="en-US" dirty="0" smtClean="0"/>
              <a:t>(b)</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bwMode="auto">
          <a:xfrm>
            <a:off x="285720" y="642918"/>
            <a:ext cx="8215370" cy="534910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dirty="0" smtClean="0">
                <a:solidFill>
                  <a:srgbClr val="FF0000"/>
                </a:solidFill>
              </a:rPr>
              <a:t>Rules for drawing network diagram:</a:t>
            </a:r>
            <a:endParaRPr lang="en-IN" dirty="0">
              <a:solidFill>
                <a:srgbClr val="FF0000"/>
              </a:solidFill>
            </a:endParaRPr>
          </a:p>
        </p:txBody>
      </p:sp>
      <p:sp>
        <p:nvSpPr>
          <p:cNvPr id="3" name="Content Placeholder 2"/>
          <p:cNvSpPr>
            <a:spLocks noGrp="1"/>
          </p:cNvSpPr>
          <p:nvPr>
            <p:ph idx="1"/>
          </p:nvPr>
        </p:nvSpPr>
        <p:spPr>
          <a:xfrm>
            <a:off x="142844" y="785794"/>
            <a:ext cx="8786874" cy="5857916"/>
          </a:xfrm>
        </p:spPr>
        <p:txBody>
          <a:bodyPr>
            <a:normAutofit/>
          </a:bodyPr>
          <a:lstStyle/>
          <a:p>
            <a:pPr algn="just"/>
            <a:r>
              <a:rPr lang="en-US" dirty="0" smtClean="0">
                <a:solidFill>
                  <a:srgbClr val="00B050"/>
                </a:solidFill>
              </a:rPr>
              <a:t>1)</a:t>
            </a:r>
            <a:r>
              <a:rPr lang="en-US" dirty="0" smtClean="0"/>
              <a:t> Each activity is represented by </a:t>
            </a:r>
            <a:r>
              <a:rPr lang="en-US" dirty="0" smtClean="0">
                <a:solidFill>
                  <a:srgbClr val="FF0000"/>
                </a:solidFill>
              </a:rPr>
              <a:t>one and only one arrow in the network: </a:t>
            </a:r>
          </a:p>
          <a:p>
            <a:pPr algn="just"/>
            <a:r>
              <a:rPr lang="en-US" dirty="0" smtClean="0"/>
              <a:t>This implies that no single activity can be represented twice in the network. </a:t>
            </a:r>
          </a:p>
          <a:p>
            <a:pPr algn="just"/>
            <a:r>
              <a:rPr lang="en-US" dirty="0" smtClean="0">
                <a:solidFill>
                  <a:srgbClr val="00B050"/>
                </a:solidFill>
              </a:rPr>
              <a:t>2)</a:t>
            </a:r>
            <a:r>
              <a:rPr lang="en-US" dirty="0" smtClean="0"/>
              <a:t> No two activities can be identified by the same events: </a:t>
            </a:r>
          </a:p>
          <a:p>
            <a:pPr algn="just"/>
            <a:r>
              <a:rPr lang="en-US" dirty="0" smtClean="0"/>
              <a:t>Ex: Activities a add b in fig. (a) have the same end events. </a:t>
            </a:r>
          </a:p>
          <a:p>
            <a:pPr algn="just"/>
            <a:r>
              <a:rPr lang="en-US" dirty="0" smtClean="0"/>
              <a:t>The procedure is to introduce a dummy activity either between a and one of the end events or between b and one of the events.</a:t>
            </a:r>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472518" cy="2071702"/>
          </a:xfrm>
        </p:spPr>
        <p:txBody>
          <a:bodyPr>
            <a:normAutofit/>
          </a:bodyPr>
          <a:lstStyle/>
          <a:p>
            <a:pPr algn="just"/>
            <a:r>
              <a:rPr lang="en-US" sz="3200" dirty="0" smtClean="0"/>
              <a:t>Modified representations after introducing a dummy activity d is shown in fig. (b). </a:t>
            </a:r>
            <a:br>
              <a:rPr lang="en-US" sz="3200" dirty="0" smtClean="0"/>
            </a:br>
            <a:r>
              <a:rPr lang="en-US" sz="3200" dirty="0" smtClean="0"/>
              <a:t>As a result of using the dummy, activities a and b can now be identified by unique end events. </a:t>
            </a:r>
            <a:endParaRPr lang="en-IN" sz="3200" dirty="0"/>
          </a:p>
        </p:txBody>
      </p:sp>
      <p:sp>
        <p:nvSpPr>
          <p:cNvPr id="3" name="Content Placeholder 2"/>
          <p:cNvSpPr>
            <a:spLocks noGrp="1"/>
          </p:cNvSpPr>
          <p:nvPr>
            <p:ph idx="1"/>
          </p:nvPr>
        </p:nvSpPr>
        <p:spPr>
          <a:xfrm>
            <a:off x="457200" y="2071678"/>
            <a:ext cx="8229600" cy="4500594"/>
          </a:xfrm>
        </p:spPr>
        <p:txBody>
          <a:bodyPr/>
          <a:lstStyle/>
          <a:p>
            <a:r>
              <a:rPr lang="en-US" dirty="0" smtClean="0"/>
              <a:t>It must be noted that a dummy activity does not consume any time or resource.</a:t>
            </a:r>
            <a:endParaRPr lang="en-IN" dirty="0"/>
          </a:p>
        </p:txBody>
      </p:sp>
      <p:sp>
        <p:nvSpPr>
          <p:cNvPr id="4" name="Oval 3"/>
          <p:cNvSpPr/>
          <p:nvPr/>
        </p:nvSpPr>
        <p:spPr>
          <a:xfrm>
            <a:off x="642910" y="342900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1357290" y="342900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a:off x="827314" y="3184668"/>
            <a:ext cx="667657" cy="255218"/>
          </a:xfrm>
          <a:custGeom>
            <a:avLst/>
            <a:gdLst>
              <a:gd name="connsiteX0" fmla="*/ 0 w 667657"/>
              <a:gd name="connsiteY0" fmla="*/ 240703 h 255218"/>
              <a:gd name="connsiteX1" fmla="*/ 43543 w 667657"/>
              <a:gd name="connsiteY1" fmla="*/ 139103 h 255218"/>
              <a:gd name="connsiteX2" fmla="*/ 130629 w 667657"/>
              <a:gd name="connsiteY2" fmla="*/ 110075 h 255218"/>
              <a:gd name="connsiteX3" fmla="*/ 174172 w 667657"/>
              <a:gd name="connsiteY3" fmla="*/ 81046 h 255218"/>
              <a:gd name="connsiteX4" fmla="*/ 261257 w 667657"/>
              <a:gd name="connsiteY4" fmla="*/ 52018 h 255218"/>
              <a:gd name="connsiteX5" fmla="*/ 449943 w 667657"/>
              <a:gd name="connsiteY5" fmla="*/ 37503 h 255218"/>
              <a:gd name="connsiteX6" fmla="*/ 537029 w 667657"/>
              <a:gd name="connsiteY6" fmla="*/ 66532 h 255218"/>
              <a:gd name="connsiteX7" fmla="*/ 624115 w 667657"/>
              <a:gd name="connsiteY7" fmla="*/ 197161 h 255218"/>
              <a:gd name="connsiteX8" fmla="*/ 667657 w 667657"/>
              <a:gd name="connsiteY8" fmla="*/ 255218 h 25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57" h="255218">
                <a:moveTo>
                  <a:pt x="0" y="240703"/>
                </a:moveTo>
                <a:cubicBezTo>
                  <a:pt x="6858" y="213272"/>
                  <a:pt x="13846" y="157664"/>
                  <a:pt x="43543" y="139103"/>
                </a:cubicBezTo>
                <a:cubicBezTo>
                  <a:pt x="69491" y="122886"/>
                  <a:pt x="130629" y="110075"/>
                  <a:pt x="130629" y="110075"/>
                </a:cubicBezTo>
                <a:cubicBezTo>
                  <a:pt x="145143" y="100399"/>
                  <a:pt x="158231" y="88131"/>
                  <a:pt x="174172" y="81046"/>
                </a:cubicBezTo>
                <a:cubicBezTo>
                  <a:pt x="202133" y="68619"/>
                  <a:pt x="261257" y="52018"/>
                  <a:pt x="261257" y="52018"/>
                </a:cubicBezTo>
                <a:cubicBezTo>
                  <a:pt x="339284" y="0"/>
                  <a:pt x="304089" y="10155"/>
                  <a:pt x="449943" y="37503"/>
                </a:cubicBezTo>
                <a:cubicBezTo>
                  <a:pt x="480018" y="43142"/>
                  <a:pt x="537029" y="66532"/>
                  <a:pt x="537029" y="66532"/>
                </a:cubicBezTo>
                <a:lnTo>
                  <a:pt x="624115" y="197161"/>
                </a:lnTo>
                <a:cubicBezTo>
                  <a:pt x="656939" y="246397"/>
                  <a:pt x="640809" y="228368"/>
                  <a:pt x="667657" y="255218"/>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Freeform 9"/>
          <p:cNvSpPr/>
          <p:nvPr/>
        </p:nvSpPr>
        <p:spPr>
          <a:xfrm>
            <a:off x="856343" y="3744686"/>
            <a:ext cx="653143" cy="159657"/>
          </a:xfrm>
          <a:custGeom>
            <a:avLst/>
            <a:gdLst>
              <a:gd name="connsiteX0" fmla="*/ 0 w 653143"/>
              <a:gd name="connsiteY0" fmla="*/ 58057 h 159657"/>
              <a:gd name="connsiteX1" fmla="*/ 58057 w 653143"/>
              <a:gd name="connsiteY1" fmla="*/ 130628 h 159657"/>
              <a:gd name="connsiteX2" fmla="*/ 145143 w 653143"/>
              <a:gd name="connsiteY2" fmla="*/ 159657 h 159657"/>
              <a:gd name="connsiteX3" fmla="*/ 449943 w 653143"/>
              <a:gd name="connsiteY3" fmla="*/ 145143 h 159657"/>
              <a:gd name="connsiteX4" fmla="*/ 493486 w 653143"/>
              <a:gd name="connsiteY4" fmla="*/ 130628 h 159657"/>
              <a:gd name="connsiteX5" fmla="*/ 537028 w 653143"/>
              <a:gd name="connsiteY5" fmla="*/ 101600 h 159657"/>
              <a:gd name="connsiteX6" fmla="*/ 566057 w 653143"/>
              <a:gd name="connsiteY6" fmla="*/ 58057 h 159657"/>
              <a:gd name="connsiteX7" fmla="*/ 653143 w 653143"/>
              <a:gd name="connsiteY7" fmla="*/ 0 h 15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143" h="159657">
                <a:moveTo>
                  <a:pt x="0" y="58057"/>
                </a:moveTo>
                <a:cubicBezTo>
                  <a:pt x="15739" y="105274"/>
                  <a:pt x="6677" y="107793"/>
                  <a:pt x="58057" y="130628"/>
                </a:cubicBezTo>
                <a:cubicBezTo>
                  <a:pt x="86019" y="143055"/>
                  <a:pt x="145143" y="159657"/>
                  <a:pt x="145143" y="159657"/>
                </a:cubicBezTo>
                <a:cubicBezTo>
                  <a:pt x="246743" y="154819"/>
                  <a:pt x="348579" y="153590"/>
                  <a:pt x="449943" y="145143"/>
                </a:cubicBezTo>
                <a:cubicBezTo>
                  <a:pt x="465190" y="143872"/>
                  <a:pt x="479802" y="137470"/>
                  <a:pt x="493486" y="130628"/>
                </a:cubicBezTo>
                <a:cubicBezTo>
                  <a:pt x="509088" y="122827"/>
                  <a:pt x="522514" y="111276"/>
                  <a:pt x="537028" y="101600"/>
                </a:cubicBezTo>
                <a:cubicBezTo>
                  <a:pt x="546704" y="87086"/>
                  <a:pt x="552929" y="69544"/>
                  <a:pt x="566057" y="58057"/>
                </a:cubicBezTo>
                <a:cubicBezTo>
                  <a:pt x="592313" y="35083"/>
                  <a:pt x="653143" y="0"/>
                  <a:pt x="65314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 name="Oval 10"/>
          <p:cNvSpPr/>
          <p:nvPr/>
        </p:nvSpPr>
        <p:spPr>
          <a:xfrm>
            <a:off x="3000364" y="3071810"/>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IN" dirty="0"/>
          </a:p>
        </p:txBody>
      </p:sp>
      <p:sp>
        <p:nvSpPr>
          <p:cNvPr id="12" name="Oval 11"/>
          <p:cNvSpPr/>
          <p:nvPr/>
        </p:nvSpPr>
        <p:spPr>
          <a:xfrm>
            <a:off x="3786182" y="4071942"/>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IN" dirty="0"/>
          </a:p>
        </p:txBody>
      </p:sp>
      <p:sp>
        <p:nvSpPr>
          <p:cNvPr id="13" name="Oval 12"/>
          <p:cNvSpPr/>
          <p:nvPr/>
        </p:nvSpPr>
        <p:spPr>
          <a:xfrm>
            <a:off x="2500298" y="4071942"/>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IN" dirty="0"/>
          </a:p>
        </p:txBody>
      </p:sp>
      <p:cxnSp>
        <p:nvCxnSpPr>
          <p:cNvPr id="15" name="Straight Arrow Connector 14"/>
          <p:cNvCxnSpPr>
            <a:stCxn id="13" idx="0"/>
            <a:endCxn id="11" idx="3"/>
          </p:cNvCxnSpPr>
          <p:nvPr/>
        </p:nvCxnSpPr>
        <p:spPr>
          <a:xfrm rot="5400000" flipH="1" flipV="1">
            <a:off x="2487670" y="3506939"/>
            <a:ext cx="756227" cy="3737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5"/>
            <a:endCxn id="12" idx="3"/>
          </p:cNvCxnSpPr>
          <p:nvPr/>
        </p:nvCxnSpPr>
        <p:spPr>
          <a:xfrm rot="16200000" flipH="1">
            <a:off x="3321835" y="3799191"/>
            <a:ext cx="1588" cy="1033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5"/>
            <a:endCxn id="12" idx="1"/>
          </p:cNvCxnSpPr>
          <p:nvPr/>
        </p:nvCxnSpPr>
        <p:spPr>
          <a:xfrm rot="16200000" flipH="1">
            <a:off x="3172831" y="3448129"/>
            <a:ext cx="798074" cy="53324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3" name="TextBox 22"/>
          <p:cNvSpPr txBox="1"/>
          <p:nvPr/>
        </p:nvSpPr>
        <p:spPr>
          <a:xfrm>
            <a:off x="1000100" y="2857496"/>
            <a:ext cx="295274" cy="369332"/>
          </a:xfrm>
          <a:prstGeom prst="rect">
            <a:avLst/>
          </a:prstGeom>
          <a:noFill/>
        </p:spPr>
        <p:txBody>
          <a:bodyPr wrap="none" rtlCol="0">
            <a:spAutoFit/>
          </a:bodyPr>
          <a:lstStyle/>
          <a:p>
            <a:r>
              <a:rPr lang="en-US" dirty="0" smtClean="0"/>
              <a:t>a</a:t>
            </a:r>
            <a:endParaRPr lang="en-IN" dirty="0"/>
          </a:p>
        </p:txBody>
      </p:sp>
      <p:sp>
        <p:nvSpPr>
          <p:cNvPr id="24" name="TextBox 23"/>
          <p:cNvSpPr txBox="1"/>
          <p:nvPr/>
        </p:nvSpPr>
        <p:spPr>
          <a:xfrm>
            <a:off x="1000100" y="3857628"/>
            <a:ext cx="306494" cy="369332"/>
          </a:xfrm>
          <a:prstGeom prst="rect">
            <a:avLst/>
          </a:prstGeom>
          <a:noFill/>
        </p:spPr>
        <p:txBody>
          <a:bodyPr wrap="none" rtlCol="0">
            <a:spAutoFit/>
          </a:bodyPr>
          <a:lstStyle/>
          <a:p>
            <a:r>
              <a:rPr lang="en-US" dirty="0" smtClean="0"/>
              <a:t>b</a:t>
            </a:r>
            <a:endParaRPr lang="en-IN" dirty="0"/>
          </a:p>
        </p:txBody>
      </p:sp>
      <p:sp>
        <p:nvSpPr>
          <p:cNvPr id="25" name="TextBox 24"/>
          <p:cNvSpPr txBox="1"/>
          <p:nvPr/>
        </p:nvSpPr>
        <p:spPr>
          <a:xfrm>
            <a:off x="2643174" y="3429000"/>
            <a:ext cx="295274" cy="369332"/>
          </a:xfrm>
          <a:prstGeom prst="rect">
            <a:avLst/>
          </a:prstGeom>
          <a:noFill/>
        </p:spPr>
        <p:txBody>
          <a:bodyPr wrap="none" rtlCol="0">
            <a:spAutoFit/>
          </a:bodyPr>
          <a:lstStyle/>
          <a:p>
            <a:r>
              <a:rPr lang="en-US" dirty="0" smtClean="0"/>
              <a:t>a</a:t>
            </a:r>
            <a:endParaRPr lang="en-IN" dirty="0"/>
          </a:p>
        </p:txBody>
      </p:sp>
      <p:sp>
        <p:nvSpPr>
          <p:cNvPr id="26" name="TextBox 25"/>
          <p:cNvSpPr txBox="1"/>
          <p:nvPr/>
        </p:nvSpPr>
        <p:spPr>
          <a:xfrm>
            <a:off x="3500430" y="3429000"/>
            <a:ext cx="1233543" cy="369332"/>
          </a:xfrm>
          <a:prstGeom prst="rect">
            <a:avLst/>
          </a:prstGeom>
          <a:noFill/>
        </p:spPr>
        <p:txBody>
          <a:bodyPr wrap="none" rtlCol="0">
            <a:spAutoFit/>
          </a:bodyPr>
          <a:lstStyle/>
          <a:p>
            <a:r>
              <a:rPr lang="en-US" dirty="0" smtClean="0"/>
              <a:t>d (Dummy)</a:t>
            </a:r>
            <a:endParaRPr lang="en-IN" dirty="0"/>
          </a:p>
        </p:txBody>
      </p:sp>
      <p:sp>
        <p:nvSpPr>
          <p:cNvPr id="27" name="TextBox 26"/>
          <p:cNvSpPr txBox="1"/>
          <p:nvPr/>
        </p:nvSpPr>
        <p:spPr>
          <a:xfrm>
            <a:off x="3143240" y="4286256"/>
            <a:ext cx="306494" cy="369332"/>
          </a:xfrm>
          <a:prstGeom prst="rect">
            <a:avLst/>
          </a:prstGeom>
          <a:noFill/>
        </p:spPr>
        <p:txBody>
          <a:bodyPr wrap="none" rtlCol="0">
            <a:spAutoFit/>
          </a:bodyPr>
          <a:lstStyle/>
          <a:p>
            <a:r>
              <a:rPr lang="en-US" dirty="0" smtClean="0"/>
              <a:t>b</a:t>
            </a:r>
            <a:endParaRPr lang="en-IN" dirty="0"/>
          </a:p>
        </p:txBody>
      </p:sp>
      <p:sp>
        <p:nvSpPr>
          <p:cNvPr id="28" name="Oval 27"/>
          <p:cNvSpPr/>
          <p:nvPr/>
        </p:nvSpPr>
        <p:spPr>
          <a:xfrm>
            <a:off x="2428860" y="492919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IN" dirty="0"/>
          </a:p>
        </p:txBody>
      </p:sp>
      <p:sp>
        <p:nvSpPr>
          <p:cNvPr id="29" name="Oval 28"/>
          <p:cNvSpPr/>
          <p:nvPr/>
        </p:nvSpPr>
        <p:spPr>
          <a:xfrm>
            <a:off x="3143240" y="6000768"/>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IN" dirty="0"/>
          </a:p>
        </p:txBody>
      </p:sp>
      <p:sp>
        <p:nvSpPr>
          <p:cNvPr id="30" name="Oval 29"/>
          <p:cNvSpPr/>
          <p:nvPr/>
        </p:nvSpPr>
        <p:spPr>
          <a:xfrm>
            <a:off x="3714744" y="4929198"/>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IN" dirty="0"/>
          </a:p>
        </p:txBody>
      </p:sp>
      <p:cxnSp>
        <p:nvCxnSpPr>
          <p:cNvPr id="32" name="Straight Arrow Connector 31"/>
          <p:cNvCxnSpPr>
            <a:stCxn id="28" idx="6"/>
            <a:endCxn id="30" idx="2"/>
          </p:cNvCxnSpPr>
          <p:nvPr/>
        </p:nvCxnSpPr>
        <p:spPr>
          <a:xfrm>
            <a:off x="2786050" y="5107793"/>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7"/>
            <a:endCxn id="30" idx="4"/>
          </p:cNvCxnSpPr>
          <p:nvPr/>
        </p:nvCxnSpPr>
        <p:spPr>
          <a:xfrm rot="5400000" flipH="1" flipV="1">
            <a:off x="3292617" y="5441893"/>
            <a:ext cx="756227" cy="44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29" idx="1"/>
          </p:cNvCxnSpPr>
          <p:nvPr/>
        </p:nvCxnSpPr>
        <p:spPr>
          <a:xfrm rot="16200000" flipH="1">
            <a:off x="2523389" y="5370454"/>
            <a:ext cx="756227" cy="58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71736" y="5429264"/>
            <a:ext cx="306494" cy="369332"/>
          </a:xfrm>
          <a:prstGeom prst="rect">
            <a:avLst/>
          </a:prstGeom>
          <a:noFill/>
        </p:spPr>
        <p:txBody>
          <a:bodyPr wrap="none" rtlCol="0">
            <a:spAutoFit/>
          </a:bodyPr>
          <a:lstStyle/>
          <a:p>
            <a:r>
              <a:rPr lang="en-US" dirty="0" smtClean="0"/>
              <a:t>d</a:t>
            </a:r>
            <a:endParaRPr lang="en-IN" dirty="0"/>
          </a:p>
        </p:txBody>
      </p:sp>
      <p:sp>
        <p:nvSpPr>
          <p:cNvPr id="38" name="TextBox 37"/>
          <p:cNvSpPr txBox="1"/>
          <p:nvPr/>
        </p:nvSpPr>
        <p:spPr>
          <a:xfrm>
            <a:off x="3622564" y="5500702"/>
            <a:ext cx="306494" cy="369332"/>
          </a:xfrm>
          <a:prstGeom prst="rect">
            <a:avLst/>
          </a:prstGeom>
          <a:noFill/>
        </p:spPr>
        <p:txBody>
          <a:bodyPr wrap="none" rtlCol="0">
            <a:spAutoFit/>
          </a:bodyPr>
          <a:lstStyle/>
          <a:p>
            <a:r>
              <a:rPr lang="en-US" dirty="0" smtClean="0"/>
              <a:t>b</a:t>
            </a:r>
            <a:endParaRPr lang="en-IN" dirty="0"/>
          </a:p>
        </p:txBody>
      </p:sp>
      <p:sp>
        <p:nvSpPr>
          <p:cNvPr id="39" name="TextBox 38"/>
          <p:cNvSpPr txBox="1"/>
          <p:nvPr/>
        </p:nvSpPr>
        <p:spPr>
          <a:xfrm>
            <a:off x="3143240" y="4786322"/>
            <a:ext cx="295274" cy="369332"/>
          </a:xfrm>
          <a:prstGeom prst="rect">
            <a:avLst/>
          </a:prstGeom>
          <a:noFill/>
        </p:spPr>
        <p:txBody>
          <a:bodyPr wrap="none" rtlCol="0">
            <a:spAutoFit/>
          </a:bodyPr>
          <a:lstStyle/>
          <a:p>
            <a:r>
              <a:rPr lang="en-US" dirty="0" smtClean="0"/>
              <a:t>a</a:t>
            </a:r>
            <a:endParaRPr lang="en-IN" dirty="0"/>
          </a:p>
        </p:txBody>
      </p:sp>
      <p:sp>
        <p:nvSpPr>
          <p:cNvPr id="40" name="Oval 39"/>
          <p:cNvSpPr/>
          <p:nvPr/>
        </p:nvSpPr>
        <p:spPr>
          <a:xfrm>
            <a:off x="6143636" y="3143248"/>
            <a:ext cx="357190"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p:cNvSpPr/>
          <p:nvPr/>
        </p:nvSpPr>
        <p:spPr>
          <a:xfrm>
            <a:off x="6929454" y="3786190"/>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p:cNvSpPr/>
          <p:nvPr/>
        </p:nvSpPr>
        <p:spPr>
          <a:xfrm>
            <a:off x="5643570" y="3857628"/>
            <a:ext cx="285752"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4" name="Straight Arrow Connector 43"/>
          <p:cNvCxnSpPr>
            <a:stCxn id="42" idx="7"/>
            <a:endCxn id="40" idx="3"/>
          </p:cNvCxnSpPr>
          <p:nvPr/>
        </p:nvCxnSpPr>
        <p:spPr>
          <a:xfrm rot="5400000" flipH="1" flipV="1">
            <a:off x="5749830" y="3463822"/>
            <a:ext cx="583761" cy="308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6"/>
            <a:endCxn id="41" idx="3"/>
          </p:cNvCxnSpPr>
          <p:nvPr/>
        </p:nvCxnSpPr>
        <p:spPr>
          <a:xfrm>
            <a:off x="5929322" y="4036223"/>
            <a:ext cx="1041979" cy="54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0" idx="6"/>
            <a:endCxn id="41" idx="1"/>
          </p:cNvCxnSpPr>
          <p:nvPr/>
        </p:nvCxnSpPr>
        <p:spPr>
          <a:xfrm>
            <a:off x="6500826" y="3250405"/>
            <a:ext cx="470475" cy="58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500694" y="485776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IN" dirty="0"/>
          </a:p>
        </p:txBody>
      </p:sp>
      <p:sp>
        <p:nvSpPr>
          <p:cNvPr id="52" name="Oval 51"/>
          <p:cNvSpPr/>
          <p:nvPr/>
        </p:nvSpPr>
        <p:spPr>
          <a:xfrm>
            <a:off x="6929454" y="4857760"/>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IN" dirty="0"/>
          </a:p>
        </p:txBody>
      </p:sp>
      <p:sp>
        <p:nvSpPr>
          <p:cNvPr id="53" name="Oval 52"/>
          <p:cNvSpPr/>
          <p:nvPr/>
        </p:nvSpPr>
        <p:spPr>
          <a:xfrm>
            <a:off x="6286512" y="5857892"/>
            <a:ext cx="357190"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IN" dirty="0"/>
          </a:p>
        </p:txBody>
      </p:sp>
      <p:cxnSp>
        <p:nvCxnSpPr>
          <p:cNvPr id="57" name="Straight Arrow Connector 56"/>
          <p:cNvCxnSpPr>
            <a:stCxn id="51" idx="4"/>
            <a:endCxn id="53" idx="1"/>
          </p:cNvCxnSpPr>
          <p:nvPr/>
        </p:nvCxnSpPr>
        <p:spPr>
          <a:xfrm rot="16200000" flipH="1">
            <a:off x="5666661" y="5227578"/>
            <a:ext cx="684789" cy="659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6"/>
            <a:endCxn id="52" idx="2"/>
          </p:cNvCxnSpPr>
          <p:nvPr/>
        </p:nvCxnSpPr>
        <p:spPr>
          <a:xfrm flipV="1">
            <a:off x="5857884" y="5000636"/>
            <a:ext cx="107157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3" idx="7"/>
            <a:endCxn id="52" idx="4"/>
          </p:cNvCxnSpPr>
          <p:nvPr/>
        </p:nvCxnSpPr>
        <p:spPr>
          <a:xfrm rot="5400000" flipH="1" flipV="1">
            <a:off x="6471608" y="5263298"/>
            <a:ext cx="756227" cy="516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43702" y="3214686"/>
            <a:ext cx="295274" cy="369332"/>
          </a:xfrm>
          <a:prstGeom prst="rect">
            <a:avLst/>
          </a:prstGeom>
          <a:noFill/>
        </p:spPr>
        <p:txBody>
          <a:bodyPr wrap="none" rtlCol="0">
            <a:spAutoFit/>
          </a:bodyPr>
          <a:lstStyle/>
          <a:p>
            <a:r>
              <a:rPr lang="en-US" dirty="0" smtClean="0"/>
              <a:t>a</a:t>
            </a:r>
            <a:endParaRPr lang="en-IN" dirty="0"/>
          </a:p>
        </p:txBody>
      </p:sp>
      <p:sp>
        <p:nvSpPr>
          <p:cNvPr id="65" name="TextBox 64"/>
          <p:cNvSpPr txBox="1"/>
          <p:nvPr/>
        </p:nvSpPr>
        <p:spPr>
          <a:xfrm>
            <a:off x="5786446" y="3429000"/>
            <a:ext cx="306494" cy="369332"/>
          </a:xfrm>
          <a:prstGeom prst="rect">
            <a:avLst/>
          </a:prstGeom>
          <a:noFill/>
        </p:spPr>
        <p:txBody>
          <a:bodyPr wrap="none" rtlCol="0">
            <a:spAutoFit/>
          </a:bodyPr>
          <a:lstStyle/>
          <a:p>
            <a:r>
              <a:rPr lang="en-US" dirty="0" smtClean="0"/>
              <a:t>d</a:t>
            </a:r>
            <a:endParaRPr lang="en-IN" dirty="0"/>
          </a:p>
        </p:txBody>
      </p:sp>
      <p:sp>
        <p:nvSpPr>
          <p:cNvPr id="66" name="TextBox 65"/>
          <p:cNvSpPr txBox="1"/>
          <p:nvPr/>
        </p:nvSpPr>
        <p:spPr>
          <a:xfrm>
            <a:off x="6357950" y="4000504"/>
            <a:ext cx="306494" cy="369332"/>
          </a:xfrm>
          <a:prstGeom prst="rect">
            <a:avLst/>
          </a:prstGeom>
          <a:noFill/>
        </p:spPr>
        <p:txBody>
          <a:bodyPr wrap="none" rtlCol="0">
            <a:spAutoFit/>
          </a:bodyPr>
          <a:lstStyle/>
          <a:p>
            <a:r>
              <a:rPr lang="en-US" dirty="0" smtClean="0"/>
              <a:t>b</a:t>
            </a:r>
            <a:endParaRPr lang="en-IN" dirty="0"/>
          </a:p>
        </p:txBody>
      </p:sp>
      <p:sp>
        <p:nvSpPr>
          <p:cNvPr id="67" name="TextBox 66"/>
          <p:cNvSpPr txBox="1"/>
          <p:nvPr/>
        </p:nvSpPr>
        <p:spPr>
          <a:xfrm>
            <a:off x="6286512" y="4714884"/>
            <a:ext cx="295274" cy="369332"/>
          </a:xfrm>
          <a:prstGeom prst="rect">
            <a:avLst/>
          </a:prstGeom>
          <a:noFill/>
        </p:spPr>
        <p:txBody>
          <a:bodyPr wrap="none" rtlCol="0">
            <a:spAutoFit/>
          </a:bodyPr>
          <a:lstStyle/>
          <a:p>
            <a:r>
              <a:rPr lang="en-US" dirty="0" smtClean="0"/>
              <a:t>a</a:t>
            </a:r>
            <a:endParaRPr lang="en-IN" dirty="0"/>
          </a:p>
        </p:txBody>
      </p:sp>
      <p:sp>
        <p:nvSpPr>
          <p:cNvPr id="68" name="TextBox 67"/>
          <p:cNvSpPr txBox="1"/>
          <p:nvPr/>
        </p:nvSpPr>
        <p:spPr>
          <a:xfrm>
            <a:off x="6786578" y="5429264"/>
            <a:ext cx="306494" cy="369332"/>
          </a:xfrm>
          <a:prstGeom prst="rect">
            <a:avLst/>
          </a:prstGeom>
          <a:noFill/>
        </p:spPr>
        <p:txBody>
          <a:bodyPr wrap="none" rtlCol="0">
            <a:spAutoFit/>
          </a:bodyPr>
          <a:lstStyle/>
          <a:p>
            <a:r>
              <a:rPr lang="en-US" dirty="0" smtClean="0"/>
              <a:t>d</a:t>
            </a:r>
            <a:endParaRPr lang="en-IN" dirty="0"/>
          </a:p>
        </p:txBody>
      </p:sp>
      <p:sp>
        <p:nvSpPr>
          <p:cNvPr id="69" name="TextBox 68"/>
          <p:cNvSpPr txBox="1"/>
          <p:nvPr/>
        </p:nvSpPr>
        <p:spPr>
          <a:xfrm>
            <a:off x="5786446" y="5429264"/>
            <a:ext cx="306494" cy="369332"/>
          </a:xfrm>
          <a:prstGeom prst="rect">
            <a:avLst/>
          </a:prstGeom>
          <a:noFill/>
        </p:spPr>
        <p:txBody>
          <a:bodyPr wrap="none" rtlCol="0">
            <a:spAutoFit/>
          </a:bodyPr>
          <a:lstStyle/>
          <a:p>
            <a:r>
              <a:rPr lang="en-US" dirty="0" smtClean="0"/>
              <a:t>b</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en-US" sz="3200" dirty="0" smtClean="0">
                <a:solidFill>
                  <a:srgbClr val="00B050"/>
                </a:solidFill>
              </a:rPr>
              <a:t>3) </a:t>
            </a:r>
            <a:r>
              <a:rPr lang="en-US" sz="3200" dirty="0" smtClean="0"/>
              <a:t>Check the precedence relationship: </a:t>
            </a:r>
            <a:endParaRPr lang="en-IN" sz="3200" dirty="0"/>
          </a:p>
        </p:txBody>
      </p:sp>
      <p:sp>
        <p:nvSpPr>
          <p:cNvPr id="3" name="Content Placeholder 2"/>
          <p:cNvSpPr>
            <a:spLocks noGrp="1"/>
          </p:cNvSpPr>
          <p:nvPr>
            <p:ph idx="1"/>
          </p:nvPr>
        </p:nvSpPr>
        <p:spPr>
          <a:xfrm>
            <a:off x="214282" y="857232"/>
            <a:ext cx="8786874" cy="5715040"/>
          </a:xfrm>
        </p:spPr>
        <p:txBody>
          <a:bodyPr/>
          <a:lstStyle/>
          <a:p>
            <a:r>
              <a:rPr lang="en-US" dirty="0" smtClean="0"/>
              <a:t>In order to ensure the correct precedence relationship in the arrow diagram, the following questions must be checked whenever any activity is added to the network.</a:t>
            </a:r>
          </a:p>
          <a:p>
            <a:r>
              <a:rPr lang="en-US" dirty="0" smtClean="0"/>
              <a:t>a) What activity must be completed immediately before this activity can start?</a:t>
            </a:r>
          </a:p>
          <a:p>
            <a:r>
              <a:rPr lang="en-US" dirty="0" smtClean="0"/>
              <a:t>b) What activity must follow this activity?</a:t>
            </a:r>
          </a:p>
          <a:p>
            <a:r>
              <a:rPr lang="en-US" dirty="0" smtClean="0"/>
              <a:t>c) What activities must occur simultaneously with this activity?</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800" dirty="0"/>
              <a:t>What is Project Management?</a:t>
            </a:r>
          </a:p>
        </p:txBody>
      </p:sp>
      <p:sp>
        <p:nvSpPr>
          <p:cNvPr id="5" name="Rectangle 3"/>
          <p:cNvSpPr>
            <a:spLocks noGrp="1" noChangeArrowheads="1"/>
          </p:cNvSpPr>
          <p:nvPr>
            <p:ph idx="1"/>
          </p:nvPr>
        </p:nvSpPr>
        <p:spPr/>
        <p:txBody>
          <a:bodyPr/>
          <a:lstStyle/>
          <a:p>
            <a:r>
              <a:rPr lang="en-GB" sz="2800" dirty="0"/>
              <a:t>The art of organising, leading, reporting and completing a project through people </a:t>
            </a:r>
          </a:p>
        </p:txBody>
      </p:sp>
      <p:pic>
        <p:nvPicPr>
          <p:cNvPr id="6" name="Picture 4" descr="MPj01788160000[1]"/>
          <p:cNvPicPr>
            <a:picLocks noChangeAspect="1" noChangeArrowheads="1"/>
          </p:cNvPicPr>
          <p:nvPr/>
        </p:nvPicPr>
        <p:blipFill>
          <a:blip r:embed="rId2"/>
          <a:srcRect/>
          <a:stretch>
            <a:fillRect/>
          </a:stretch>
        </p:blipFill>
        <p:spPr bwMode="auto">
          <a:xfrm>
            <a:off x="2500298" y="2857496"/>
            <a:ext cx="4737100" cy="3141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dirty="0" smtClean="0"/>
              <a:t>Important suggestions for drawing </a:t>
            </a:r>
            <a:r>
              <a:rPr lang="en-US" sz="3200" dirty="0" smtClean="0">
                <a:solidFill>
                  <a:srgbClr val="FF0000"/>
                </a:solidFill>
              </a:rPr>
              <a:t>good networks:</a:t>
            </a:r>
            <a:endParaRPr lang="en-IN" sz="3200" dirty="0">
              <a:solidFill>
                <a:srgbClr val="FF0000"/>
              </a:solidFill>
            </a:endParaRPr>
          </a:p>
        </p:txBody>
      </p:sp>
      <p:sp>
        <p:nvSpPr>
          <p:cNvPr id="3" name="Content Placeholder 2"/>
          <p:cNvSpPr>
            <a:spLocks noGrp="1"/>
          </p:cNvSpPr>
          <p:nvPr>
            <p:ph idx="1"/>
          </p:nvPr>
        </p:nvSpPr>
        <p:spPr>
          <a:xfrm>
            <a:off x="142844" y="1285860"/>
            <a:ext cx="8786874" cy="5357850"/>
          </a:xfrm>
        </p:spPr>
        <p:txBody>
          <a:bodyPr>
            <a:normAutofit fontScale="92500" lnSpcReduction="20000"/>
          </a:bodyPr>
          <a:lstStyle/>
          <a:p>
            <a:pPr algn="just"/>
            <a:r>
              <a:rPr lang="en-US" dirty="0" smtClean="0"/>
              <a:t>Try to avoid arrows which cross each other.</a:t>
            </a:r>
          </a:p>
          <a:p>
            <a:pPr algn="just"/>
            <a:r>
              <a:rPr lang="en-US" dirty="0" smtClean="0"/>
              <a:t>Use straight arrows.</a:t>
            </a:r>
          </a:p>
          <a:p>
            <a:pPr algn="just"/>
            <a:r>
              <a:rPr lang="en-US" dirty="0" smtClean="0"/>
              <a:t>Do not attempt to represent duration of activity by arrow length.</a:t>
            </a:r>
          </a:p>
          <a:p>
            <a:pPr algn="just"/>
            <a:r>
              <a:rPr lang="en-US" dirty="0" smtClean="0"/>
              <a:t>Use arrows from left to right ( or right to left). Avoid mixing two directions, vertical and standing arrows may be used if necessary.</a:t>
            </a:r>
          </a:p>
          <a:p>
            <a:pPr algn="just"/>
            <a:r>
              <a:rPr lang="en-US" dirty="0" smtClean="0"/>
              <a:t>Use dummies freely in rough draft but final network should not have any redundant dummies.</a:t>
            </a:r>
          </a:p>
          <a:p>
            <a:pPr algn="just"/>
            <a:r>
              <a:rPr lang="en-US" dirty="0" smtClean="0"/>
              <a:t>The network has only </a:t>
            </a:r>
            <a:r>
              <a:rPr lang="en-US" dirty="0" smtClean="0">
                <a:solidFill>
                  <a:srgbClr val="FF0000"/>
                </a:solidFill>
              </a:rPr>
              <a:t>one entry point- called start event and one point of emergence- </a:t>
            </a:r>
            <a:r>
              <a:rPr lang="en-US" dirty="0" smtClean="0"/>
              <a:t>called </a:t>
            </a:r>
            <a:r>
              <a:rPr lang="en-US" dirty="0" smtClean="0">
                <a:solidFill>
                  <a:srgbClr val="FF0000"/>
                </a:solidFill>
              </a:rPr>
              <a:t>the end event.</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Common errors in drawing networks:</a:t>
            </a:r>
            <a:endParaRPr lang="en-IN"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FF0000"/>
                </a:solidFill>
              </a:rPr>
              <a:t>1) Dangling: </a:t>
            </a:r>
            <a:r>
              <a:rPr lang="en-US" dirty="0" smtClean="0"/>
              <a:t>To disconnect an activity before the completion of all activities in a network diagram is known as dangling. As shown in fig. below, activities (b-c) and (d-e) are not the last activities in the network. So the diagram is wrong and indicates the error of dangling.</a:t>
            </a:r>
            <a:endParaRPr lang="en-IN" dirty="0" smtClean="0"/>
          </a:p>
          <a:p>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1)Dangling error diagram</a:t>
            </a:r>
            <a:endParaRPr lang="en-IN" dirty="0">
              <a:solidFill>
                <a:srgbClr val="FF0000"/>
              </a:solidFill>
            </a:endParaRPr>
          </a:p>
        </p:txBody>
      </p:sp>
      <p:sp>
        <p:nvSpPr>
          <p:cNvPr id="3" name="Content Placeholder 2"/>
          <p:cNvSpPr>
            <a:spLocks noGrp="1"/>
          </p:cNvSpPr>
          <p:nvPr>
            <p:ph idx="1"/>
          </p:nvPr>
        </p:nvSpPr>
        <p:spPr/>
        <p:txBody>
          <a:bodyPr/>
          <a:lstStyle/>
          <a:p>
            <a:r>
              <a:rPr lang="en-US" dirty="0" smtClean="0"/>
              <a:t>Fig.        </a:t>
            </a:r>
          </a:p>
          <a:p>
            <a:endParaRPr lang="en-US" dirty="0" smtClean="0"/>
          </a:p>
          <a:p>
            <a:pPr>
              <a:buNone/>
            </a:pPr>
            <a:r>
              <a:rPr lang="en-US" dirty="0" smtClean="0"/>
              <a:t>                                                 Dangling</a:t>
            </a:r>
            <a:endParaRPr lang="en-IN" dirty="0"/>
          </a:p>
        </p:txBody>
      </p:sp>
      <p:sp>
        <p:nvSpPr>
          <p:cNvPr id="4" name="Oval 3"/>
          <p:cNvSpPr/>
          <p:nvPr/>
        </p:nvSpPr>
        <p:spPr>
          <a:xfrm>
            <a:off x="1928794" y="3286124"/>
            <a:ext cx="428628"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IN" dirty="0"/>
          </a:p>
        </p:txBody>
      </p:sp>
      <p:sp>
        <p:nvSpPr>
          <p:cNvPr id="5" name="Oval 4"/>
          <p:cNvSpPr/>
          <p:nvPr/>
        </p:nvSpPr>
        <p:spPr>
          <a:xfrm>
            <a:off x="3214678" y="3357562"/>
            <a:ext cx="428628"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IN" dirty="0"/>
          </a:p>
        </p:txBody>
      </p:sp>
      <p:sp>
        <p:nvSpPr>
          <p:cNvPr id="6" name="Oval 5"/>
          <p:cNvSpPr/>
          <p:nvPr/>
        </p:nvSpPr>
        <p:spPr>
          <a:xfrm>
            <a:off x="4429124" y="3286124"/>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IN" dirty="0"/>
          </a:p>
        </p:txBody>
      </p:sp>
      <p:sp>
        <p:nvSpPr>
          <p:cNvPr id="7" name="Oval 6"/>
          <p:cNvSpPr/>
          <p:nvPr/>
        </p:nvSpPr>
        <p:spPr>
          <a:xfrm>
            <a:off x="5857884" y="3286124"/>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IN" dirty="0"/>
          </a:p>
        </p:txBody>
      </p:sp>
      <p:sp>
        <p:nvSpPr>
          <p:cNvPr id="8" name="Oval 7"/>
          <p:cNvSpPr/>
          <p:nvPr/>
        </p:nvSpPr>
        <p:spPr>
          <a:xfrm>
            <a:off x="7429520" y="3286124"/>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IN" dirty="0"/>
          </a:p>
        </p:txBody>
      </p:sp>
      <p:sp>
        <p:nvSpPr>
          <p:cNvPr id="9" name="Oval 8"/>
          <p:cNvSpPr/>
          <p:nvPr/>
        </p:nvSpPr>
        <p:spPr>
          <a:xfrm>
            <a:off x="5214942" y="2000240"/>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IN" dirty="0"/>
          </a:p>
        </p:txBody>
      </p:sp>
      <p:sp>
        <p:nvSpPr>
          <p:cNvPr id="10" name="Oval 9"/>
          <p:cNvSpPr/>
          <p:nvPr/>
        </p:nvSpPr>
        <p:spPr>
          <a:xfrm>
            <a:off x="3786182" y="4786322"/>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IN" dirty="0"/>
          </a:p>
        </p:txBody>
      </p:sp>
      <p:sp>
        <p:nvSpPr>
          <p:cNvPr id="11" name="Oval 10"/>
          <p:cNvSpPr/>
          <p:nvPr/>
        </p:nvSpPr>
        <p:spPr>
          <a:xfrm>
            <a:off x="6643702" y="4714884"/>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IN" dirty="0"/>
          </a:p>
        </p:txBody>
      </p:sp>
      <p:cxnSp>
        <p:nvCxnSpPr>
          <p:cNvPr id="15" name="Straight Arrow Connector 14"/>
          <p:cNvCxnSpPr/>
          <p:nvPr/>
        </p:nvCxnSpPr>
        <p:spPr>
          <a:xfrm>
            <a:off x="928662" y="3571876"/>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6"/>
            <a:endCxn id="5" idx="2"/>
          </p:cNvCxnSpPr>
          <p:nvPr/>
        </p:nvCxnSpPr>
        <p:spPr>
          <a:xfrm>
            <a:off x="2357422" y="3536157"/>
            <a:ext cx="85725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6"/>
            <a:endCxn id="6" idx="2"/>
          </p:cNvCxnSpPr>
          <p:nvPr/>
        </p:nvCxnSpPr>
        <p:spPr>
          <a:xfrm flipV="1">
            <a:off x="3643306" y="3536157"/>
            <a:ext cx="785818"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6"/>
            <a:endCxn id="7" idx="2"/>
          </p:cNvCxnSpPr>
          <p:nvPr/>
        </p:nvCxnSpPr>
        <p:spPr>
          <a:xfrm flipV="1">
            <a:off x="4929190" y="3500438"/>
            <a:ext cx="92869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6"/>
            <a:endCxn id="8" idx="2"/>
          </p:cNvCxnSpPr>
          <p:nvPr/>
        </p:nvCxnSpPr>
        <p:spPr>
          <a:xfrm>
            <a:off x="6357950" y="3500438"/>
            <a:ext cx="107157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p:cNvCxnSpPr>
          <p:nvPr/>
        </p:nvCxnSpPr>
        <p:spPr>
          <a:xfrm flipV="1">
            <a:off x="7929586" y="3500438"/>
            <a:ext cx="50006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 idx="3"/>
          </p:cNvCxnSpPr>
          <p:nvPr/>
        </p:nvCxnSpPr>
        <p:spPr>
          <a:xfrm rot="5400000" flipH="1" flipV="1">
            <a:off x="4607719" y="2534231"/>
            <a:ext cx="787613" cy="573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4"/>
            <a:endCxn id="10" idx="0"/>
          </p:cNvCxnSpPr>
          <p:nvPr/>
        </p:nvCxnSpPr>
        <p:spPr>
          <a:xfrm rot="16200000" flipH="1">
            <a:off x="3250397" y="3964785"/>
            <a:ext cx="100013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4"/>
            <a:endCxn id="11" idx="0"/>
          </p:cNvCxnSpPr>
          <p:nvPr/>
        </p:nvCxnSpPr>
        <p:spPr>
          <a:xfrm rot="16200000" flipH="1">
            <a:off x="6036479" y="3786190"/>
            <a:ext cx="10001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7"/>
          </p:cNvCxnSpPr>
          <p:nvPr/>
        </p:nvCxnSpPr>
        <p:spPr>
          <a:xfrm rot="5400000" flipH="1" flipV="1">
            <a:off x="6917197" y="4061481"/>
            <a:ext cx="1001927" cy="451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solidFill>
                  <a:srgbClr val="FF0000"/>
                </a:solidFill>
              </a:rPr>
              <a:t>2) Looping or Cycling:</a:t>
            </a:r>
            <a:endParaRPr lang="en-IN" dirty="0">
              <a:solidFill>
                <a:srgbClr val="FF0000"/>
              </a:solidFill>
            </a:endParaRPr>
          </a:p>
        </p:txBody>
      </p:sp>
      <p:sp>
        <p:nvSpPr>
          <p:cNvPr id="3" name="Content Placeholder 2"/>
          <p:cNvSpPr>
            <a:spLocks noGrp="1"/>
          </p:cNvSpPr>
          <p:nvPr>
            <p:ph idx="1"/>
          </p:nvPr>
        </p:nvSpPr>
        <p:spPr>
          <a:xfrm>
            <a:off x="214282" y="857232"/>
            <a:ext cx="8715436" cy="5715040"/>
          </a:xfrm>
        </p:spPr>
        <p:txBody>
          <a:bodyPr/>
          <a:lstStyle/>
          <a:p>
            <a:pPr lvl="1"/>
            <a:r>
              <a:rPr lang="en-US" dirty="0" smtClean="0"/>
              <a:t>Drawing an endless loop in a network is known as an error of looping as shown in the following fig.</a:t>
            </a:r>
            <a:endParaRPr lang="en-IN" dirty="0"/>
          </a:p>
        </p:txBody>
      </p:sp>
      <p:cxnSp>
        <p:nvCxnSpPr>
          <p:cNvPr id="5" name="Straight Arrow Connector 4"/>
          <p:cNvCxnSpPr/>
          <p:nvPr/>
        </p:nvCxnSpPr>
        <p:spPr>
          <a:xfrm>
            <a:off x="642910" y="3929066"/>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28794" y="3786190"/>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a:t>
            </a:r>
            <a:endParaRPr lang="en-IN" sz="1100" dirty="0"/>
          </a:p>
        </p:txBody>
      </p:sp>
      <p:sp>
        <p:nvSpPr>
          <p:cNvPr id="7" name="Oval 6"/>
          <p:cNvSpPr/>
          <p:nvPr/>
        </p:nvSpPr>
        <p:spPr>
          <a:xfrm>
            <a:off x="1928794" y="2571744"/>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13</a:t>
            </a:r>
            <a:endParaRPr lang="en-IN" sz="1200" dirty="0"/>
          </a:p>
        </p:txBody>
      </p:sp>
      <p:sp>
        <p:nvSpPr>
          <p:cNvPr id="8" name="Oval 7"/>
          <p:cNvSpPr/>
          <p:nvPr/>
        </p:nvSpPr>
        <p:spPr>
          <a:xfrm>
            <a:off x="3214678" y="2857496"/>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15</a:t>
            </a:r>
            <a:endParaRPr lang="en-IN" sz="900" dirty="0"/>
          </a:p>
        </p:txBody>
      </p:sp>
      <p:sp>
        <p:nvSpPr>
          <p:cNvPr id="9" name="Oval 8"/>
          <p:cNvSpPr/>
          <p:nvPr/>
        </p:nvSpPr>
        <p:spPr>
          <a:xfrm>
            <a:off x="3071802" y="1928802"/>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14</a:t>
            </a:r>
            <a:endParaRPr lang="en-IN" sz="1100" dirty="0"/>
          </a:p>
        </p:txBody>
      </p:sp>
      <p:cxnSp>
        <p:nvCxnSpPr>
          <p:cNvPr id="11" name="Straight Arrow Connector 10"/>
          <p:cNvCxnSpPr>
            <a:stCxn id="6" idx="6"/>
            <a:endCxn id="8" idx="3"/>
          </p:cNvCxnSpPr>
          <p:nvPr/>
        </p:nvCxnSpPr>
        <p:spPr>
          <a:xfrm flipV="1">
            <a:off x="2500298" y="3345305"/>
            <a:ext cx="798075" cy="690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a:endCxn id="7" idx="4"/>
          </p:cNvCxnSpPr>
          <p:nvPr/>
        </p:nvCxnSpPr>
        <p:spPr>
          <a:xfrm rot="5400000" flipH="1" flipV="1">
            <a:off x="1857356" y="342900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0"/>
            <a:endCxn id="9" idx="2"/>
          </p:cNvCxnSpPr>
          <p:nvPr/>
        </p:nvCxnSpPr>
        <p:spPr>
          <a:xfrm rot="5400000" flipH="1" flipV="1">
            <a:off x="2446720" y="1946662"/>
            <a:ext cx="392909"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0"/>
            <a:endCxn id="9" idx="4"/>
          </p:cNvCxnSpPr>
          <p:nvPr/>
        </p:nvCxnSpPr>
        <p:spPr>
          <a:xfrm rot="16200000" flipV="1">
            <a:off x="3214678" y="2571744"/>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6"/>
          </p:cNvCxnSpPr>
          <p:nvPr/>
        </p:nvCxnSpPr>
        <p:spPr>
          <a:xfrm flipV="1">
            <a:off x="2500298" y="4000504"/>
            <a:ext cx="228601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786314" y="3643314"/>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20</a:t>
            </a:r>
            <a:endParaRPr lang="en-IN" sz="1100" dirty="0"/>
          </a:p>
        </p:txBody>
      </p:sp>
      <p:sp>
        <p:nvSpPr>
          <p:cNvPr id="44" name="Oval 43"/>
          <p:cNvSpPr/>
          <p:nvPr/>
        </p:nvSpPr>
        <p:spPr>
          <a:xfrm>
            <a:off x="5786446" y="2857496"/>
            <a:ext cx="50006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22</a:t>
            </a:r>
            <a:endParaRPr lang="en-IN" sz="1100" dirty="0"/>
          </a:p>
        </p:txBody>
      </p:sp>
      <p:sp>
        <p:nvSpPr>
          <p:cNvPr id="45" name="Oval 44"/>
          <p:cNvSpPr/>
          <p:nvPr/>
        </p:nvSpPr>
        <p:spPr>
          <a:xfrm>
            <a:off x="5786446" y="4714884"/>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21</a:t>
            </a:r>
            <a:endParaRPr lang="en-IN" sz="1100" dirty="0"/>
          </a:p>
        </p:txBody>
      </p:sp>
      <p:sp>
        <p:nvSpPr>
          <p:cNvPr id="46" name="Oval 45"/>
          <p:cNvSpPr/>
          <p:nvPr/>
        </p:nvSpPr>
        <p:spPr>
          <a:xfrm>
            <a:off x="6858016" y="3714752"/>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23</a:t>
            </a:r>
            <a:endParaRPr lang="en-IN" sz="1100" dirty="0"/>
          </a:p>
        </p:txBody>
      </p:sp>
      <p:cxnSp>
        <p:nvCxnSpPr>
          <p:cNvPr id="48" name="Straight Arrow Connector 47"/>
          <p:cNvCxnSpPr>
            <a:stCxn id="43" idx="7"/>
            <a:endCxn id="44" idx="3"/>
          </p:cNvCxnSpPr>
          <p:nvPr/>
        </p:nvCxnSpPr>
        <p:spPr>
          <a:xfrm rot="5400000" flipH="1" flipV="1">
            <a:off x="5376049" y="3243379"/>
            <a:ext cx="381704" cy="585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3" idx="5"/>
            <a:endCxn id="45" idx="1"/>
          </p:cNvCxnSpPr>
          <p:nvPr/>
        </p:nvCxnSpPr>
        <p:spPr>
          <a:xfrm rot="16200000" flipH="1">
            <a:off x="5243635" y="4161611"/>
            <a:ext cx="646532" cy="585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4" idx="6"/>
            <a:endCxn id="46" idx="1"/>
          </p:cNvCxnSpPr>
          <p:nvPr/>
        </p:nvCxnSpPr>
        <p:spPr>
          <a:xfrm>
            <a:off x="6286512" y="3143248"/>
            <a:ext cx="644737" cy="644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5" idx="7"/>
            <a:endCxn id="46" idx="3"/>
          </p:cNvCxnSpPr>
          <p:nvPr/>
        </p:nvCxnSpPr>
        <p:spPr>
          <a:xfrm rot="5400000" flipH="1" flipV="1">
            <a:off x="6254229" y="4100635"/>
            <a:ext cx="636070" cy="717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6" idx="6"/>
          </p:cNvCxnSpPr>
          <p:nvPr/>
        </p:nvCxnSpPr>
        <p:spPr>
          <a:xfrm flipV="1">
            <a:off x="7358082" y="3929066"/>
            <a:ext cx="92869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572132" y="3714752"/>
            <a:ext cx="931665" cy="369332"/>
          </a:xfrm>
          <a:prstGeom prst="rect">
            <a:avLst/>
          </a:prstGeom>
          <a:noFill/>
        </p:spPr>
        <p:txBody>
          <a:bodyPr wrap="none" rtlCol="0">
            <a:spAutoFit/>
          </a:bodyPr>
          <a:lstStyle/>
          <a:p>
            <a:r>
              <a:rPr lang="en-US" dirty="0" smtClean="0"/>
              <a:t>Looping</a:t>
            </a:r>
            <a:endParaRPr lang="en-IN" dirty="0"/>
          </a:p>
        </p:txBody>
      </p:sp>
      <p:sp>
        <p:nvSpPr>
          <p:cNvPr id="68" name="TextBox 67"/>
          <p:cNvSpPr txBox="1"/>
          <p:nvPr/>
        </p:nvSpPr>
        <p:spPr>
          <a:xfrm>
            <a:off x="2143108" y="3357562"/>
            <a:ext cx="931665" cy="369332"/>
          </a:xfrm>
          <a:prstGeom prst="rect">
            <a:avLst/>
          </a:prstGeom>
          <a:noFill/>
        </p:spPr>
        <p:txBody>
          <a:bodyPr wrap="none" rtlCol="0">
            <a:spAutoFit/>
          </a:bodyPr>
          <a:lstStyle/>
          <a:p>
            <a:r>
              <a:rPr lang="en-US" dirty="0" smtClean="0"/>
              <a:t>Looping</a:t>
            </a:r>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r>
              <a:rPr lang="en-US" dirty="0" smtClean="0">
                <a:solidFill>
                  <a:srgbClr val="FF0000"/>
                </a:solidFill>
              </a:rPr>
              <a:t>3) Redundancy</a:t>
            </a:r>
            <a:r>
              <a:rPr lang="en-US" dirty="0" smtClean="0"/>
              <a:t>:</a:t>
            </a:r>
            <a:endParaRPr lang="en-IN" dirty="0"/>
          </a:p>
        </p:txBody>
      </p:sp>
      <p:sp>
        <p:nvSpPr>
          <p:cNvPr id="3" name="Content Placeholder 2"/>
          <p:cNvSpPr>
            <a:spLocks noGrp="1"/>
          </p:cNvSpPr>
          <p:nvPr>
            <p:ph idx="1"/>
          </p:nvPr>
        </p:nvSpPr>
        <p:spPr>
          <a:xfrm>
            <a:off x="214282" y="785794"/>
            <a:ext cx="8715436" cy="5857916"/>
          </a:xfrm>
        </p:spPr>
        <p:txBody>
          <a:bodyPr/>
          <a:lstStyle/>
          <a:p>
            <a:r>
              <a:rPr lang="en-US" dirty="0" smtClean="0"/>
              <a:t>Unnecessarily inserting the dummy activity in a network diagram is known as the error of redundancy as shown in the following fig.</a:t>
            </a:r>
          </a:p>
          <a:p>
            <a:endParaRPr lang="en-IN" dirty="0"/>
          </a:p>
        </p:txBody>
      </p:sp>
      <p:sp>
        <p:nvSpPr>
          <p:cNvPr id="4" name="Oval 3"/>
          <p:cNvSpPr/>
          <p:nvPr/>
        </p:nvSpPr>
        <p:spPr>
          <a:xfrm>
            <a:off x="2357422" y="3643314"/>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10</a:t>
            </a:r>
            <a:endParaRPr lang="en-IN" sz="1200" dirty="0"/>
          </a:p>
        </p:txBody>
      </p:sp>
      <p:sp>
        <p:nvSpPr>
          <p:cNvPr id="5" name="Oval 4"/>
          <p:cNvSpPr/>
          <p:nvPr/>
        </p:nvSpPr>
        <p:spPr>
          <a:xfrm>
            <a:off x="4500562" y="3571876"/>
            <a:ext cx="50006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12</a:t>
            </a:r>
            <a:endParaRPr lang="en-IN" sz="1200" dirty="0"/>
          </a:p>
        </p:txBody>
      </p:sp>
      <p:sp>
        <p:nvSpPr>
          <p:cNvPr id="6" name="Oval 5"/>
          <p:cNvSpPr/>
          <p:nvPr/>
        </p:nvSpPr>
        <p:spPr>
          <a:xfrm>
            <a:off x="3500430" y="2500306"/>
            <a:ext cx="428628"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11</a:t>
            </a:r>
            <a:endParaRPr lang="en-IN" sz="1000" dirty="0"/>
          </a:p>
        </p:txBody>
      </p:sp>
      <p:cxnSp>
        <p:nvCxnSpPr>
          <p:cNvPr id="10" name="Straight Arrow Connector 9"/>
          <p:cNvCxnSpPr>
            <a:endCxn id="4" idx="2"/>
          </p:cNvCxnSpPr>
          <p:nvPr/>
        </p:nvCxnSpPr>
        <p:spPr>
          <a:xfrm flipV="1">
            <a:off x="1428728" y="3821909"/>
            <a:ext cx="92869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6"/>
            <a:endCxn id="5" idx="2"/>
          </p:cNvCxnSpPr>
          <p:nvPr/>
        </p:nvCxnSpPr>
        <p:spPr>
          <a:xfrm flipV="1">
            <a:off x="2714612" y="3786190"/>
            <a:ext cx="1785950"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0"/>
            <a:endCxn id="6" idx="3"/>
          </p:cNvCxnSpPr>
          <p:nvPr/>
        </p:nvCxnSpPr>
        <p:spPr>
          <a:xfrm rot="5400000" flipH="1" flipV="1">
            <a:off x="2630546" y="2710659"/>
            <a:ext cx="838127" cy="1027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0"/>
            <a:endCxn id="6" idx="5"/>
          </p:cNvCxnSpPr>
          <p:nvPr/>
        </p:nvCxnSpPr>
        <p:spPr>
          <a:xfrm rot="16200000" flipV="1">
            <a:off x="3925097" y="2746378"/>
            <a:ext cx="766689" cy="884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6"/>
          </p:cNvCxnSpPr>
          <p:nvPr/>
        </p:nvCxnSpPr>
        <p:spPr>
          <a:xfrm>
            <a:off x="5000628" y="3786190"/>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428992" y="400050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00364" y="4214818"/>
            <a:ext cx="1342803" cy="369332"/>
          </a:xfrm>
          <a:prstGeom prst="rect">
            <a:avLst/>
          </a:prstGeom>
          <a:noFill/>
        </p:spPr>
        <p:txBody>
          <a:bodyPr wrap="none" rtlCol="0">
            <a:spAutoFit/>
          </a:bodyPr>
          <a:lstStyle/>
          <a:p>
            <a:r>
              <a:rPr lang="en-US" dirty="0" smtClean="0"/>
              <a:t>Redundancy</a:t>
            </a:r>
            <a:endParaRPr lang="en-IN"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2060"/>
                </a:solidFill>
              </a:rPr>
              <a:t>Scheduling Systems</a:t>
            </a:r>
            <a:endParaRPr lang="en-US" dirty="0"/>
          </a:p>
        </p:txBody>
      </p:sp>
      <p:sp>
        <p:nvSpPr>
          <p:cNvPr id="3" name="Content Placeholder 2"/>
          <p:cNvSpPr>
            <a:spLocks noGrp="1"/>
          </p:cNvSpPr>
          <p:nvPr>
            <p:ph idx="1"/>
          </p:nvPr>
        </p:nvSpPr>
        <p:spPr/>
        <p:txBody>
          <a:bodyPr/>
          <a:lstStyle/>
          <a:p>
            <a:pPr algn="just">
              <a:lnSpc>
                <a:spcPct val="150000"/>
              </a:lnSpc>
              <a:buFont typeface="Wingdings" pitchFamily="2" charset="2"/>
              <a:buChar char="q"/>
            </a:pPr>
            <a:r>
              <a:rPr lang="en-US" sz="2800" b="1" dirty="0" smtClean="0">
                <a:cs typeface="Times New Roman" pitchFamily="18" charset="0"/>
              </a:rPr>
              <a:t>Critical Path Method (CPM)</a:t>
            </a:r>
          </a:p>
          <a:p>
            <a:pPr algn="just">
              <a:lnSpc>
                <a:spcPct val="150000"/>
              </a:lnSpc>
              <a:buFont typeface="Wingdings" pitchFamily="2" charset="2"/>
              <a:buChar char="q"/>
            </a:pPr>
            <a:r>
              <a:rPr lang="en-US" sz="2800" b="1" dirty="0" smtClean="0">
                <a:cs typeface="Times New Roman" pitchFamily="18" charset="0"/>
              </a:rPr>
              <a:t>Program Evaluation and Review</a:t>
            </a:r>
            <a:r>
              <a:rPr lang="tr-TR" sz="2800" b="1" dirty="0" smtClean="0">
                <a:cs typeface="Times New Roman" pitchFamily="18" charset="0"/>
              </a:rPr>
              <a:t> </a:t>
            </a:r>
            <a:r>
              <a:rPr lang="en-US" sz="2800" b="1" dirty="0" smtClean="0">
                <a:cs typeface="Times New Roman" pitchFamily="18" charset="0"/>
              </a:rPr>
              <a:t>Technique (PERT)</a:t>
            </a:r>
          </a:p>
          <a:p>
            <a:pPr marL="0" lvl="5" algn="just">
              <a:lnSpc>
                <a:spcPct val="150000"/>
              </a:lnSpc>
              <a:buFont typeface="Wingdings" pitchFamily="2" charset="2"/>
              <a:buChar char="q"/>
            </a:pPr>
            <a:r>
              <a:rPr lang="en-US" sz="2800" b="1" dirty="0" smtClean="0">
                <a:cs typeface="Times New Roman" pitchFamily="18" charset="0"/>
              </a:rPr>
              <a:t>Gantt Chart </a:t>
            </a:r>
            <a:endParaRPr lang="tr-TR" sz="2800" b="1" dirty="0" smtClean="0">
              <a:cs typeface="Times New Roman" pitchFamily="18" charset="0"/>
            </a:endParaRP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smtClean="0">
                <a:solidFill>
                  <a:srgbClr val="002060"/>
                </a:solidFill>
                <a:latin typeface="Times New Roman" pitchFamily="18" charset="0"/>
                <a:cs typeface="Times New Roman" pitchFamily="18" charset="0"/>
              </a:rPr>
              <a:t>CRITICAL PATH METHOD (CPM)</a:t>
            </a:r>
            <a:br>
              <a:rPr lang="en-US" altLang="en-US" b="1"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lvl="2">
              <a:buFont typeface="Wingdings" pitchFamily="2" charset="2"/>
              <a:buChar char="Ø"/>
            </a:pPr>
            <a:r>
              <a:rPr lang="en-US" altLang="en-US" sz="2800" dirty="0" smtClean="0">
                <a:latin typeface="Times New Roman" pitchFamily="18" charset="0"/>
                <a:cs typeface="Times New Roman" pitchFamily="18" charset="0"/>
              </a:rPr>
              <a:t>Deterministic model</a:t>
            </a:r>
          </a:p>
          <a:p>
            <a:pPr lvl="2">
              <a:buFont typeface="Wingdings" pitchFamily="2" charset="2"/>
              <a:buChar char="Ø"/>
            </a:pPr>
            <a:r>
              <a:rPr lang="en-US" altLang="en-US" sz="2800" dirty="0" smtClean="0">
                <a:latin typeface="Times New Roman" pitchFamily="18" charset="0"/>
                <a:cs typeface="Times New Roman" pitchFamily="18" charset="0"/>
              </a:rPr>
              <a:t>Single time estimate for each activity</a:t>
            </a:r>
          </a:p>
          <a:p>
            <a:pPr lvl="2">
              <a:buFont typeface="Wingdings" pitchFamily="2" charset="2"/>
              <a:buChar char="Ø"/>
            </a:pPr>
            <a:r>
              <a:rPr lang="en-US" altLang="en-US" sz="2800" dirty="0" smtClean="0">
                <a:latin typeface="Times New Roman" pitchFamily="18" charset="0"/>
                <a:cs typeface="Times New Roman" pitchFamily="18" charset="0"/>
              </a:rPr>
              <a:t>No uncertainty is considered</a:t>
            </a:r>
          </a:p>
          <a:p>
            <a:pPr lvl="2">
              <a:buFont typeface="Wingdings" pitchFamily="2" charset="2"/>
              <a:buChar char="Ø"/>
            </a:pPr>
            <a:r>
              <a:rPr lang="en-US" altLang="en-US" sz="2800" dirty="0" smtClean="0">
                <a:latin typeface="Times New Roman" pitchFamily="18" charset="0"/>
                <a:cs typeface="Times New Roman" pitchFamily="18" charset="0"/>
              </a:rPr>
              <a:t>No determination of success/failure probability</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4525963"/>
          </a:xfrm>
        </p:spPr>
        <p:txBody>
          <a:bodyPr>
            <a:normAutofit fontScale="85000" lnSpcReduction="20000"/>
          </a:bodyPr>
          <a:lstStyle/>
          <a:p>
            <a:pPr>
              <a:spcBef>
                <a:spcPct val="50000"/>
              </a:spcBef>
            </a:pPr>
            <a:r>
              <a:rPr lang="en-US" altLang="en-US" b="1" dirty="0" smtClean="0">
                <a:latin typeface="Times New Roman" pitchFamily="18" charset="0"/>
                <a:cs typeface="Times New Roman" pitchFamily="18" charset="0"/>
              </a:rPr>
              <a:t>CPM</a:t>
            </a:r>
            <a:r>
              <a:rPr lang="en-US" altLang="en-US" dirty="0" smtClean="0">
                <a:latin typeface="Times New Roman" pitchFamily="18" charset="0"/>
                <a:cs typeface="Times New Roman" pitchFamily="18" charset="0"/>
              </a:rPr>
              <a:t> is a network diagramming technique used to predict total project duration.</a:t>
            </a:r>
          </a:p>
          <a:p>
            <a:pPr>
              <a:spcBef>
                <a:spcPct val="50000"/>
              </a:spcBef>
            </a:pPr>
            <a:r>
              <a:rPr lang="en-US" altLang="en-US" dirty="0" smtClean="0">
                <a:latin typeface="Times New Roman" pitchFamily="18" charset="0"/>
                <a:cs typeface="Times New Roman" pitchFamily="18" charset="0"/>
              </a:rPr>
              <a:t>A </a:t>
            </a:r>
            <a:r>
              <a:rPr lang="en-US" altLang="en-US" b="1" dirty="0" smtClean="0">
                <a:latin typeface="Times New Roman" pitchFamily="18" charset="0"/>
                <a:cs typeface="Times New Roman" pitchFamily="18" charset="0"/>
              </a:rPr>
              <a:t>critical path</a:t>
            </a:r>
            <a:r>
              <a:rPr lang="en-US" altLang="en-US" dirty="0" smtClean="0">
                <a:latin typeface="Times New Roman" pitchFamily="18" charset="0"/>
                <a:cs typeface="Times New Roman" pitchFamily="18" charset="0"/>
              </a:rPr>
              <a:t> for a project is the series of activities that determines the </a:t>
            </a:r>
            <a:r>
              <a:rPr lang="en-US" altLang="en-US" i="1" dirty="0" smtClean="0">
                <a:latin typeface="Times New Roman" pitchFamily="18" charset="0"/>
                <a:cs typeface="Times New Roman" pitchFamily="18" charset="0"/>
              </a:rPr>
              <a:t>earliest time</a:t>
            </a:r>
            <a:r>
              <a:rPr lang="en-US" altLang="en-US" dirty="0" smtClean="0">
                <a:latin typeface="Times New Roman" pitchFamily="18" charset="0"/>
                <a:cs typeface="Times New Roman" pitchFamily="18" charset="0"/>
              </a:rPr>
              <a:t> by which the project can be completed.</a:t>
            </a:r>
          </a:p>
          <a:p>
            <a:pPr>
              <a:spcBef>
                <a:spcPct val="50000"/>
              </a:spcBef>
            </a:pPr>
            <a:r>
              <a:rPr lang="en-US" altLang="en-US" dirty="0" smtClean="0">
                <a:latin typeface="Times New Roman" pitchFamily="18" charset="0"/>
                <a:cs typeface="Times New Roman" pitchFamily="18" charset="0"/>
              </a:rPr>
              <a:t>The critical path is the </a:t>
            </a:r>
            <a:r>
              <a:rPr lang="en-US" altLang="en-US" i="1" dirty="0" smtClean="0">
                <a:latin typeface="Times New Roman" pitchFamily="18" charset="0"/>
                <a:cs typeface="Times New Roman" pitchFamily="18" charset="0"/>
              </a:rPr>
              <a:t>longest path</a:t>
            </a:r>
            <a:r>
              <a:rPr lang="en-US" altLang="en-US" dirty="0" smtClean="0">
                <a:latin typeface="Times New Roman" pitchFamily="18" charset="0"/>
                <a:cs typeface="Times New Roman" pitchFamily="18" charset="0"/>
              </a:rPr>
              <a:t> through the network diagram and has the least amount of</a:t>
            </a:r>
            <a:r>
              <a:rPr lang="en-US" altLang="en-US" b="1"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slack or float.</a:t>
            </a:r>
          </a:p>
          <a:p>
            <a:pPr>
              <a:spcBef>
                <a:spcPct val="50000"/>
              </a:spcBef>
            </a:pPr>
            <a:r>
              <a:rPr lang="en-US" altLang="en-US" b="1" dirty="0" smtClean="0">
                <a:latin typeface="Times New Roman" pitchFamily="18" charset="0"/>
                <a:cs typeface="Times New Roman" pitchFamily="18" charset="0"/>
              </a:rPr>
              <a:t>Slack </a:t>
            </a:r>
            <a:r>
              <a:rPr lang="en-US" altLang="en-US" dirty="0" smtClean="0">
                <a:latin typeface="Times New Roman" pitchFamily="18" charset="0"/>
                <a:cs typeface="Times New Roman" pitchFamily="18" charset="0"/>
              </a:rPr>
              <a:t>or</a:t>
            </a:r>
            <a:r>
              <a:rPr lang="en-US" altLang="en-US" b="1" dirty="0" smtClean="0">
                <a:latin typeface="Times New Roman" pitchFamily="18" charset="0"/>
                <a:cs typeface="Times New Roman" pitchFamily="18" charset="0"/>
              </a:rPr>
              <a:t> float</a:t>
            </a:r>
            <a:r>
              <a:rPr lang="en-US" altLang="en-US" dirty="0" smtClean="0">
                <a:latin typeface="Times New Roman" pitchFamily="18" charset="0"/>
                <a:cs typeface="Times New Roman" pitchFamily="18" charset="0"/>
              </a:rPr>
              <a:t> is</a:t>
            </a:r>
            <a:r>
              <a:rPr lang="en-US" altLang="en-US" b="1"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the amount of time an activity can be delayed without delaying a succeeding activity or the project finish date</a:t>
            </a:r>
            <a:r>
              <a:rPr lang="en-US" altLang="en-US" dirty="0" smtClean="0"/>
              <a:t>.</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Procedure (procedure) </a:t>
            </a:r>
            <a:endParaRPr lang="en-US" dirty="0"/>
          </a:p>
        </p:txBody>
      </p:sp>
      <p:sp>
        <p:nvSpPr>
          <p:cNvPr id="3" name="Content Placeholder 2"/>
          <p:cNvSpPr>
            <a:spLocks noGrp="1"/>
          </p:cNvSpPr>
          <p:nvPr>
            <p:ph idx="1"/>
          </p:nvPr>
        </p:nvSpPr>
        <p:spPr/>
        <p:txBody>
          <a:bodyPr>
            <a:normAutofit fontScale="92500"/>
          </a:bodyPr>
          <a:lstStyle/>
          <a:p>
            <a:r>
              <a:rPr lang="en-US" altLang="en-US" dirty="0" smtClean="0">
                <a:latin typeface="Times New Roman" pitchFamily="18" charset="0"/>
                <a:cs typeface="Times New Roman" pitchFamily="18" charset="0"/>
              </a:rPr>
              <a:t>Determine the activities of the project</a:t>
            </a:r>
          </a:p>
          <a:p>
            <a:r>
              <a:rPr lang="en-US" altLang="en-US" dirty="0" smtClean="0">
                <a:latin typeface="Times New Roman" pitchFamily="18" charset="0"/>
                <a:cs typeface="Times New Roman" pitchFamily="18" charset="0"/>
              </a:rPr>
              <a:t>Identify the predecessors and successor activities </a:t>
            </a:r>
          </a:p>
          <a:p>
            <a:r>
              <a:rPr lang="en-US" altLang="en-US" dirty="0" smtClean="0">
                <a:latin typeface="Times New Roman" pitchFamily="18" charset="0"/>
                <a:cs typeface="Times New Roman" pitchFamily="18" charset="0"/>
              </a:rPr>
              <a:t>Allocate resource and time for each activity</a:t>
            </a:r>
          </a:p>
          <a:p>
            <a:r>
              <a:rPr lang="en-US" altLang="en-US" dirty="0" smtClean="0">
                <a:latin typeface="Times New Roman" pitchFamily="18" charset="0"/>
                <a:cs typeface="Times New Roman" pitchFamily="18" charset="0"/>
              </a:rPr>
              <a:t>Draw the network diagram</a:t>
            </a:r>
          </a:p>
          <a:p>
            <a:r>
              <a:rPr lang="en-US" altLang="en-US" dirty="0" smtClean="0">
                <a:latin typeface="Times New Roman" pitchFamily="18" charset="0"/>
                <a:cs typeface="Times New Roman" pitchFamily="18" charset="0"/>
              </a:rPr>
              <a:t>Find the critical path</a:t>
            </a:r>
          </a:p>
          <a:p>
            <a:r>
              <a:rPr lang="en-US" altLang="en-US" dirty="0" smtClean="0">
                <a:latin typeface="Times New Roman" pitchFamily="18" charset="0"/>
                <a:cs typeface="Times New Roman" pitchFamily="18" charset="0"/>
              </a:rPr>
              <a:t>Determine the early start and finish times</a:t>
            </a:r>
          </a:p>
          <a:p>
            <a:r>
              <a:rPr lang="en-US" altLang="en-US" dirty="0" smtClean="0">
                <a:latin typeface="Times New Roman" pitchFamily="18" charset="0"/>
                <a:cs typeface="Times New Roman" pitchFamily="18" charset="0"/>
              </a:rPr>
              <a:t>Determine the latest start and finish times</a:t>
            </a:r>
          </a:p>
          <a:p>
            <a:r>
              <a:rPr lang="en-US" altLang="en-US" dirty="0" smtClean="0">
                <a:latin typeface="Times New Roman" pitchFamily="18" charset="0"/>
                <a:cs typeface="Times New Roman" pitchFamily="18" charset="0"/>
              </a:rPr>
              <a:t>Find the slack time for each non-critical activities</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78768" cy="4525963"/>
          </a:xfrm>
        </p:spPr>
        <p:txBody>
          <a:bodyPr/>
          <a:lstStyle/>
          <a:p>
            <a:pPr marL="182563" indent="447675">
              <a:buClr>
                <a:schemeClr val="accent2"/>
              </a:buClr>
              <a:buSzPct val="85000"/>
              <a:buFont typeface="Wingdings" pitchFamily="2" charset="2"/>
              <a:buChar char="q"/>
            </a:pPr>
            <a:r>
              <a:rPr lang="en-US" sz="2400" dirty="0" smtClean="0">
                <a:latin typeface="Times New Roman" pitchFamily="18" charset="0"/>
                <a:cs typeface="Times New Roman" pitchFamily="18" charset="0"/>
              </a:rPr>
              <a:t>Network Representation Schemes</a:t>
            </a:r>
          </a:p>
          <a:p>
            <a:pPr marL="1025525" lvl="2" indent="-331788">
              <a:lnSpc>
                <a:spcPct val="150000"/>
              </a:lnSpc>
              <a:buFont typeface="Wingdings" pitchFamily="2" charset="2"/>
              <a:buChar char="ü"/>
            </a:pPr>
            <a:r>
              <a:rPr lang="en-US" b="1" i="1" dirty="0" smtClean="0">
                <a:solidFill>
                  <a:srgbClr val="002060"/>
                </a:solidFill>
              </a:rPr>
              <a:t> AON Network [Activity-on-Node] </a:t>
            </a:r>
          </a:p>
          <a:p>
            <a:pPr marL="1025525" lvl="2" indent="-331788">
              <a:lnSpc>
                <a:spcPct val="150000"/>
              </a:lnSpc>
              <a:buFont typeface="Wingdings" pitchFamily="2" charset="2"/>
              <a:buChar char="ü"/>
            </a:pPr>
            <a:r>
              <a:rPr lang="en-US" b="1" i="1" dirty="0" smtClean="0">
                <a:solidFill>
                  <a:srgbClr val="002060"/>
                </a:solidFill>
              </a:rPr>
              <a:t>AOA Network [ Activity-on- Arrow]</a:t>
            </a:r>
          </a:p>
          <a:p>
            <a:endParaRPr lang="en-US" dirty="0"/>
          </a:p>
        </p:txBody>
      </p:sp>
      <p:sp>
        <p:nvSpPr>
          <p:cNvPr id="4" name="Rectangle 3"/>
          <p:cNvSpPr/>
          <p:nvPr/>
        </p:nvSpPr>
        <p:spPr>
          <a:xfrm>
            <a:off x="1357290" y="2143116"/>
            <a:ext cx="6118085" cy="584775"/>
          </a:xfrm>
          <a:prstGeom prst="rect">
            <a:avLst/>
          </a:prstGeom>
        </p:spPr>
        <p:txBody>
          <a:bodyPr wrap="none">
            <a:spAutoFit/>
          </a:bodyPr>
          <a:lstStyle/>
          <a:p>
            <a:r>
              <a:rPr lang="en-US" sz="3200" b="1" u="sng" dirty="0" smtClean="0">
                <a:solidFill>
                  <a:srgbClr val="002060"/>
                </a:solidFill>
              </a:rPr>
              <a:t>AOA Network [ Activity-on- Arrow]</a:t>
            </a:r>
            <a:endParaRPr lang="en-US" sz="3200" dirty="0"/>
          </a:p>
        </p:txBody>
      </p:sp>
      <p:sp>
        <p:nvSpPr>
          <p:cNvPr id="5" name="Rectangle 4"/>
          <p:cNvSpPr/>
          <p:nvPr/>
        </p:nvSpPr>
        <p:spPr>
          <a:xfrm>
            <a:off x="285720" y="2714620"/>
            <a:ext cx="8858280" cy="2074414"/>
          </a:xfrm>
          <a:prstGeom prst="rect">
            <a:avLst/>
          </a:prstGeom>
        </p:spPr>
        <p:txBody>
          <a:bodyPr wrap="square">
            <a:spAutoFit/>
          </a:bodyPr>
          <a:lstStyle/>
          <a:p>
            <a:pPr marL="182563" indent="447675">
              <a:spcBef>
                <a:spcPct val="20000"/>
              </a:spcBef>
              <a:buClr>
                <a:schemeClr val="accent2"/>
              </a:buClr>
              <a:buSzPct val="85000"/>
              <a:buFont typeface="Wingdings" pitchFamily="2" charset="2"/>
              <a:buChar char="q"/>
            </a:pPr>
            <a:r>
              <a:rPr lang="en-US" sz="2800" dirty="0" smtClean="0">
                <a:latin typeface="Times New Roman" pitchFamily="18" charset="0"/>
                <a:cs typeface="Times New Roman" pitchFamily="18" charset="0"/>
              </a:rPr>
              <a:t>Historically most popular</a:t>
            </a:r>
          </a:p>
          <a:p>
            <a:pPr marL="182563" indent="447675">
              <a:spcBef>
                <a:spcPct val="20000"/>
              </a:spcBef>
              <a:buClr>
                <a:schemeClr val="accent2"/>
              </a:buClr>
              <a:buSzPct val="85000"/>
              <a:buFont typeface="Wingdings" pitchFamily="2" charset="2"/>
              <a:buChar char="q"/>
            </a:pPr>
            <a:r>
              <a:rPr lang="en-US" sz="2800" dirty="0" smtClean="0">
                <a:latin typeface="Times New Roman" pitchFamily="18" charset="0"/>
                <a:cs typeface="Times New Roman" pitchFamily="18" charset="0"/>
              </a:rPr>
              <a:t>Nodes represent start and finish events  for each activity</a:t>
            </a:r>
          </a:p>
          <a:p>
            <a:pPr marL="182563" indent="447675">
              <a:spcBef>
                <a:spcPct val="20000"/>
              </a:spcBef>
              <a:buClr>
                <a:schemeClr val="accent2"/>
              </a:buClr>
              <a:buSzPct val="85000"/>
              <a:buFont typeface="Wingdings" pitchFamily="2" charset="2"/>
              <a:buChar char="q"/>
            </a:pPr>
            <a:r>
              <a:rPr lang="en-US" sz="2800" dirty="0" smtClean="0">
                <a:latin typeface="Times New Roman" pitchFamily="18" charset="0"/>
                <a:cs typeface="Times New Roman" pitchFamily="18" charset="0"/>
              </a:rPr>
              <a:t> Arrows can only come from/go to single node</a:t>
            </a:r>
          </a:p>
          <a:p>
            <a:pPr marL="182563" indent="447675">
              <a:spcBef>
                <a:spcPct val="20000"/>
              </a:spcBef>
              <a:buClr>
                <a:schemeClr val="accent2"/>
              </a:buClr>
              <a:buSzPct val="85000"/>
              <a:buFont typeface="Wingdings" pitchFamily="2" charset="2"/>
              <a:buChar char="q"/>
            </a:pPr>
            <a:r>
              <a:rPr lang="en-US" sz="2800" dirty="0" smtClean="0">
                <a:latin typeface="Times New Roman" pitchFamily="18" charset="0"/>
                <a:cs typeface="Times New Roman" pitchFamily="18" charset="0"/>
              </a:rPr>
              <a:t>Only one arrow between two given nodes</a:t>
            </a:r>
          </a:p>
        </p:txBody>
      </p:sp>
      <p:pic>
        <p:nvPicPr>
          <p:cNvPr id="25602" name="Picture 2"/>
          <p:cNvPicPr>
            <a:picLocks noChangeAspect="1" noChangeArrowheads="1"/>
          </p:cNvPicPr>
          <p:nvPr/>
        </p:nvPicPr>
        <p:blipFill>
          <a:blip r:embed="rId2"/>
          <a:srcRect/>
          <a:stretch>
            <a:fillRect/>
          </a:stretch>
        </p:blipFill>
        <p:spPr bwMode="auto">
          <a:xfrm>
            <a:off x="1115616" y="4893573"/>
            <a:ext cx="4536504" cy="207167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4" name="Rectangle 3"/>
          <p:cNvSpPr>
            <a:spLocks noGrp="1" noChangeArrowheads="1"/>
          </p:cNvSpPr>
          <p:nvPr>
            <p:ph idx="1"/>
          </p:nvPr>
        </p:nvSpPr>
        <p:spPr/>
        <p:txBody>
          <a:bodyPr/>
          <a:lstStyle/>
          <a:p>
            <a:r>
              <a:rPr lang="en-GB" sz="2800" dirty="0"/>
              <a:t>A project is a planned undertaking</a:t>
            </a:r>
          </a:p>
          <a:p>
            <a:r>
              <a:rPr lang="en-GB" sz="2800" dirty="0"/>
              <a:t>A project manager is a person who causes things to happen</a:t>
            </a:r>
          </a:p>
          <a:p>
            <a:r>
              <a:rPr lang="en-GB" sz="2800" dirty="0"/>
              <a:t>Therefore, project management is causing a planned undertaking to happen.</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2060"/>
                </a:solidFill>
                <a:latin typeface="Times New Roman" pitchFamily="18" charset="0"/>
                <a:cs typeface="Times New Roman" pitchFamily="18" charset="0"/>
              </a:rPr>
              <a:t>Example [AOA Network]</a:t>
            </a:r>
            <a:endParaRPr lang="en-US" dirty="0"/>
          </a:p>
        </p:txBody>
      </p:sp>
      <p:graphicFrame>
        <p:nvGraphicFramePr>
          <p:cNvPr id="26626" name="Object 2"/>
          <p:cNvGraphicFramePr>
            <a:graphicFrameLocks noGrp="1" noChangeAspect="1"/>
          </p:cNvGraphicFramePr>
          <p:nvPr>
            <p:ph idx="1"/>
          </p:nvPr>
        </p:nvGraphicFramePr>
        <p:xfrm>
          <a:off x="285720" y="1600200"/>
          <a:ext cx="8001056" cy="4757758"/>
        </p:xfrm>
        <a:graphic>
          <a:graphicData uri="http://schemas.openxmlformats.org/presentationml/2006/ole">
            <p:oleObj spid="_x0000_s26635" name="Document" r:id="rId3" imgW="8130748" imgH="6290532" progId="Word.Document.8">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Times New Roman" pitchFamily="18" charset="0"/>
                <a:cs typeface="Times New Roman" pitchFamily="18" charset="0"/>
              </a:rPr>
              <a:t>Example [Completed AOA Network]</a:t>
            </a:r>
            <a:endParaRPr lang="en-US"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428596" y="1785926"/>
            <a:ext cx="8215370" cy="357189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latin typeface="Times New Roman" pitchFamily="18" charset="0"/>
                <a:cs typeface="Times New Roman" pitchFamily="18" charset="0"/>
              </a:rPr>
              <a:t>AON Network [Activity-on-Node] </a:t>
            </a:r>
            <a:endParaRPr lang="en-US" dirty="0"/>
          </a:p>
        </p:txBody>
      </p:sp>
      <p:sp>
        <p:nvSpPr>
          <p:cNvPr id="3" name="Content Placeholder 2"/>
          <p:cNvSpPr>
            <a:spLocks noGrp="1"/>
          </p:cNvSpPr>
          <p:nvPr>
            <p:ph idx="1"/>
          </p:nvPr>
        </p:nvSpPr>
        <p:spPr>
          <a:xfrm>
            <a:off x="428596" y="1214422"/>
            <a:ext cx="8229600" cy="4525963"/>
          </a:xfrm>
        </p:spPr>
        <p:txBody>
          <a:bodyPr/>
          <a:lstStyle/>
          <a:p>
            <a:pPr marL="274320" indent="-274320" algn="just">
              <a:spcBef>
                <a:spcPts val="580"/>
              </a:spcBef>
              <a:buClr>
                <a:schemeClr val="accent1"/>
              </a:buClr>
              <a:buSzPct val="85000"/>
              <a:buFont typeface="Wingdings" pitchFamily="2" charset="2"/>
              <a:buChar char="§"/>
            </a:pPr>
            <a:r>
              <a:rPr lang="en-US" dirty="0" smtClean="0">
                <a:latin typeface="Times New Roman" pitchFamily="18" charset="0"/>
                <a:cs typeface="Times New Roman" pitchFamily="18" charset="0"/>
              </a:rPr>
              <a:t>The node (the block in the figure) is the activity; inside the node is information about the activity, such as its </a:t>
            </a:r>
            <a:r>
              <a:rPr lang="en-US" i="1" u="sng" dirty="0" smtClean="0">
                <a:solidFill>
                  <a:srgbClr val="002060"/>
                </a:solidFill>
                <a:latin typeface="Times New Roman" pitchFamily="18" charset="0"/>
                <a:cs typeface="Times New Roman" pitchFamily="18" charset="0"/>
              </a:rPr>
              <a:t>duration</a:t>
            </a:r>
            <a:r>
              <a:rPr lang="en-US" dirty="0" smtClean="0">
                <a:latin typeface="Times New Roman" pitchFamily="18" charset="0"/>
                <a:cs typeface="Times New Roman" pitchFamily="18" charset="0"/>
              </a:rPr>
              <a:t>, </a:t>
            </a:r>
            <a:r>
              <a:rPr lang="en-US" i="1" u="sng" dirty="0" smtClean="0">
                <a:latin typeface="Times New Roman" pitchFamily="18" charset="0"/>
                <a:cs typeface="Times New Roman" pitchFamily="18" charset="0"/>
              </a:rPr>
              <a:t>start time</a:t>
            </a:r>
            <a:r>
              <a:rPr lang="en-US" dirty="0" smtClean="0">
                <a:latin typeface="Times New Roman" pitchFamily="18" charset="0"/>
                <a:cs typeface="Times New Roman" pitchFamily="18" charset="0"/>
              </a:rPr>
              <a:t>, and </a:t>
            </a:r>
            <a:r>
              <a:rPr lang="en-US" i="1" u="sng" dirty="0" smtClean="0">
                <a:latin typeface="Times New Roman" pitchFamily="18" charset="0"/>
                <a:cs typeface="Times New Roman" pitchFamily="18" charset="0"/>
              </a:rPr>
              <a:t>finish time</a:t>
            </a:r>
            <a:r>
              <a:rPr lang="en-US" i="1" dirty="0" smtClean="0">
                <a:latin typeface="Times New Roman" pitchFamily="18" charset="0"/>
                <a:cs typeface="Times New Roman" pitchFamily="18" charset="0"/>
              </a:rPr>
              <a:t> .</a:t>
            </a:r>
          </a:p>
          <a:p>
            <a:pPr marL="274320" indent="-274320" algn="just">
              <a:spcBef>
                <a:spcPts val="580"/>
              </a:spcBef>
              <a:buClr>
                <a:schemeClr val="accent1"/>
              </a:buClr>
              <a:buSzPct val="85000"/>
              <a:buFont typeface="Wingdings" pitchFamily="2" charset="2"/>
              <a:buChar char="§"/>
            </a:pPr>
            <a:r>
              <a:rPr lang="en-US" dirty="0" smtClean="0">
                <a:latin typeface="Times New Roman" pitchFamily="18" charset="0"/>
                <a:cs typeface="Times New Roman" pitchFamily="18" charset="0"/>
              </a:rPr>
              <a:t>Requires </a:t>
            </a:r>
            <a:r>
              <a:rPr lang="en-US" b="1" i="1" dirty="0" smtClean="0">
                <a:solidFill>
                  <a:srgbClr val="002060"/>
                </a:solidFill>
                <a:latin typeface="Times New Roman" pitchFamily="18" charset="0"/>
                <a:cs typeface="Times New Roman" pitchFamily="18" charset="0"/>
              </a:rPr>
              <a:t>no dummy </a:t>
            </a:r>
            <a:r>
              <a:rPr lang="en-US" dirty="0" smtClean="0">
                <a:latin typeface="Times New Roman" pitchFamily="18" charset="0"/>
                <a:cs typeface="Times New Roman" pitchFamily="18" charset="0"/>
              </a:rPr>
              <a:t>nodes</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4131074" y="2928934"/>
            <a:ext cx="5012926" cy="347543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2060"/>
                </a:solidFill>
                <a:latin typeface="Times New Roman" pitchFamily="18" charset="0"/>
                <a:cs typeface="Times New Roman" pitchFamily="18" charset="0"/>
              </a:rPr>
              <a:t>AON vs. AOA Networks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14282" y="1285860"/>
            <a:ext cx="8572560" cy="53578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002060"/>
                </a:solidFill>
                <a:latin typeface="Times New Roman" pitchFamily="18" charset="0"/>
                <a:cs typeface="Times New Roman" pitchFamily="18" charset="0"/>
              </a:rPr>
              <a:t>Previous Example [Completed AON Network]</a:t>
            </a:r>
            <a:endParaRPr lang="en-US" dirty="0"/>
          </a:p>
        </p:txBody>
      </p:sp>
      <p:pic>
        <p:nvPicPr>
          <p:cNvPr id="4" name="Picture 4"/>
          <p:cNvPicPr>
            <a:picLocks noGrp="1" noChangeAspect="1" noChangeArrowheads="1"/>
          </p:cNvPicPr>
          <p:nvPr>
            <p:ph idx="1"/>
          </p:nvPr>
        </p:nvPicPr>
        <p:blipFill>
          <a:blip r:embed="rId3" cstate="print"/>
          <a:srcRect/>
          <a:stretch>
            <a:fillRect/>
          </a:stretch>
        </p:blipFill>
        <p:spPr bwMode="auto">
          <a:xfrm>
            <a:off x="500034" y="1500174"/>
            <a:ext cx="7677150" cy="3448050"/>
          </a:xfrm>
          <a:prstGeom prst="rect">
            <a:avLst/>
          </a:prstGeom>
          <a:noFill/>
          <a:ln w="9525">
            <a:noFill/>
            <a:miter lim="800000"/>
            <a:headEnd/>
            <a:tailEnd/>
          </a:ln>
        </p:spPr>
      </p:pic>
      <p:graphicFrame>
        <p:nvGraphicFramePr>
          <p:cNvPr id="28674" name="Object 2"/>
          <p:cNvGraphicFramePr>
            <a:graphicFrameLocks noChangeAspect="1"/>
          </p:cNvGraphicFramePr>
          <p:nvPr/>
        </p:nvGraphicFramePr>
        <p:xfrm>
          <a:off x="6019800" y="3967163"/>
          <a:ext cx="3657600" cy="2720975"/>
        </p:xfrm>
        <a:graphic>
          <a:graphicData uri="http://schemas.openxmlformats.org/presentationml/2006/ole">
            <p:oleObj spid="_x0000_s28683" name="Document" r:id="rId4" imgW="8130748" imgH="6290532" progId="Word.Document.8">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9001156" cy="1143000"/>
          </a:xfrm>
        </p:spPr>
        <p:txBody>
          <a:bodyPr>
            <a:normAutofit fontScale="90000"/>
          </a:bodyPr>
          <a:lstStyle/>
          <a:p>
            <a:r>
              <a:rPr lang="en-US" b="1" u="sng" dirty="0" smtClean="0">
                <a:solidFill>
                  <a:srgbClr val="002060"/>
                </a:solidFill>
                <a:latin typeface="Times New Roman" pitchFamily="18" charset="0"/>
                <a:cs typeface="Times New Roman" pitchFamily="18" charset="0"/>
              </a:rPr>
              <a:t>Calculation of Earliest and Latest Times</a:t>
            </a:r>
            <a:endParaRPr lang="en-US" dirty="0"/>
          </a:p>
        </p:txBody>
      </p:sp>
      <p:sp>
        <p:nvSpPr>
          <p:cNvPr id="3" name="Content Placeholder 2"/>
          <p:cNvSpPr>
            <a:spLocks noGrp="1"/>
          </p:cNvSpPr>
          <p:nvPr>
            <p:ph idx="1"/>
          </p:nvPr>
        </p:nvSpPr>
        <p:spPr>
          <a:xfrm>
            <a:off x="357158" y="1214422"/>
            <a:ext cx="8229600" cy="4525963"/>
          </a:xfrm>
        </p:spPr>
        <p:txBody>
          <a:bodyPr/>
          <a:lstStyle/>
          <a:p>
            <a:pPr marL="182563" indent="447675">
              <a:lnSpc>
                <a:spcPct val="150000"/>
              </a:lnSpc>
              <a:buClr>
                <a:schemeClr val="accent2"/>
              </a:buClr>
              <a:buSzPct val="85000"/>
              <a:buFont typeface="Wingdings" pitchFamily="2" charset="2"/>
              <a:buChar char="q"/>
            </a:pPr>
            <a:r>
              <a:rPr lang="en-US" sz="2800" dirty="0" smtClean="0">
                <a:latin typeface="Times New Roman" pitchFamily="18" charset="0"/>
                <a:cs typeface="Times New Roman" pitchFamily="18" charset="0"/>
              </a:rPr>
              <a:t>Forward pass </a:t>
            </a:r>
            <a:r>
              <a:rPr lang="en-US" sz="2400" dirty="0" smtClean="0">
                <a:latin typeface="Times New Roman" pitchFamily="18" charset="0"/>
                <a:cs typeface="Times New Roman" pitchFamily="18" charset="0"/>
              </a:rPr>
              <a:t>– determines </a:t>
            </a:r>
            <a:r>
              <a:rPr lang="en-US" sz="2400" i="1" dirty="0" smtClean="0">
                <a:solidFill>
                  <a:srgbClr val="002060"/>
                </a:solidFill>
                <a:latin typeface="Times New Roman" pitchFamily="18" charset="0"/>
                <a:cs typeface="Times New Roman" pitchFamily="18" charset="0"/>
              </a:rPr>
              <a:t>Early Start &amp; Finish</a:t>
            </a:r>
          </a:p>
          <a:p>
            <a:pPr marL="639763" lvl="1" indent="447675">
              <a:lnSpc>
                <a:spcPct val="150000"/>
              </a:lnSpc>
              <a:buClr>
                <a:schemeClr val="accent2"/>
              </a:buClr>
              <a:buSzPct val="85000"/>
              <a:buFont typeface="Wingdings" pitchFamily="2" charset="2"/>
              <a:buChar char="§"/>
            </a:pPr>
            <a:r>
              <a:rPr lang="en-US" sz="2400" i="1" u="sng" dirty="0" smtClean="0">
                <a:solidFill>
                  <a:srgbClr val="002060"/>
                </a:solidFill>
                <a:latin typeface="Times New Roman" pitchFamily="18" charset="0"/>
                <a:cs typeface="Times New Roman" pitchFamily="18" charset="0"/>
              </a:rPr>
              <a:t>Early start </a:t>
            </a:r>
            <a:r>
              <a:rPr lang="en-US" sz="2400" dirty="0" smtClean="0">
                <a:latin typeface="Times New Roman" pitchFamily="18" charset="0"/>
                <a:cs typeface="Times New Roman" pitchFamily="18" charset="0"/>
              </a:rPr>
              <a:t>of a given node is </a:t>
            </a:r>
            <a:r>
              <a:rPr lang="en-US" sz="2400" b="1" i="1" dirty="0" smtClean="0">
                <a:solidFill>
                  <a:srgbClr val="002060"/>
                </a:solidFill>
                <a:latin typeface="Times New Roman" pitchFamily="18" charset="0"/>
                <a:cs typeface="Times New Roman" pitchFamily="18" charset="0"/>
              </a:rPr>
              <a:t>maximum</a:t>
            </a:r>
            <a:r>
              <a:rPr lang="en-US" sz="2400" i="1" dirty="0" smtClean="0">
                <a:latin typeface="Times New Roman" pitchFamily="18" charset="0"/>
                <a:cs typeface="Times New Roman" pitchFamily="18" charset="0"/>
              </a:rPr>
              <a:t> of </a:t>
            </a:r>
            <a:r>
              <a:rPr lang="en-US" sz="2400" dirty="0" smtClean="0">
                <a:latin typeface="Times New Roman" pitchFamily="18" charset="0"/>
                <a:cs typeface="Times New Roman" pitchFamily="18" charset="0"/>
              </a:rPr>
              <a:t>early finishes of preceding nodes</a:t>
            </a:r>
          </a:p>
          <a:p>
            <a:pPr lvl="2" indent="284163" algn="just">
              <a:lnSpc>
                <a:spcPct val="150000"/>
              </a:lnSpc>
              <a:buFont typeface="Wingdings" pitchFamily="2" charset="2"/>
              <a:buChar char="§"/>
            </a:pPr>
            <a:r>
              <a:rPr lang="en-US" dirty="0" smtClean="0">
                <a:latin typeface="Times New Roman" pitchFamily="18" charset="0"/>
                <a:cs typeface="Times New Roman" pitchFamily="18" charset="0"/>
              </a:rPr>
              <a:t>Initialization : E1=0 [project start]</a:t>
            </a:r>
          </a:p>
        </p:txBody>
      </p:sp>
      <p:pic>
        <p:nvPicPr>
          <p:cNvPr id="5" name="Picture 2"/>
          <p:cNvPicPr>
            <a:picLocks noChangeAspect="1" noChangeArrowheads="1"/>
          </p:cNvPicPr>
          <p:nvPr/>
        </p:nvPicPr>
        <p:blipFill>
          <a:blip r:embed="rId2" cstate="print"/>
          <a:srcRect/>
          <a:stretch>
            <a:fillRect/>
          </a:stretch>
        </p:blipFill>
        <p:spPr bwMode="auto">
          <a:xfrm>
            <a:off x="2214546" y="4214818"/>
            <a:ext cx="4143404" cy="228601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858280" cy="1143000"/>
          </a:xfrm>
        </p:spPr>
        <p:txBody>
          <a:bodyPr>
            <a:normAutofit fontScale="90000"/>
          </a:bodyPr>
          <a:lstStyle/>
          <a:p>
            <a:r>
              <a:rPr lang="en-US" dirty="0" smtClean="0">
                <a:latin typeface="Times New Roman" pitchFamily="18" charset="0"/>
                <a:cs typeface="Times New Roman" pitchFamily="18" charset="0"/>
              </a:rPr>
              <a:t>Backward pass</a:t>
            </a:r>
            <a:r>
              <a:rPr lang="en-US" dirty="0" smtClean="0">
                <a:solidFill>
                  <a:srgbClr val="002060"/>
                </a:solidFill>
                <a:latin typeface="Times New Roman" pitchFamily="18" charset="0"/>
                <a:cs typeface="Times New Roman" pitchFamily="18" charset="0"/>
              </a:rPr>
              <a:t>: </a:t>
            </a:r>
            <a:r>
              <a:rPr lang="en-US" dirty="0" smtClean="0">
                <a:latin typeface="Times New Roman" pitchFamily="18" charset="0"/>
                <a:cs typeface="Times New Roman" pitchFamily="18" charset="0"/>
              </a:rPr>
              <a:t>determines</a:t>
            </a:r>
            <a:r>
              <a:rPr lang="en-US" i="1" dirty="0" smtClean="0">
                <a:solidFill>
                  <a:srgbClr val="002060"/>
                </a:solidFill>
                <a:latin typeface="Times New Roman" pitchFamily="18" charset="0"/>
                <a:cs typeface="Times New Roman" pitchFamily="18" charset="0"/>
              </a:rPr>
              <a:t> Latest Start &amp; Finish</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indent="236538" algn="just">
              <a:lnSpc>
                <a:spcPct val="150000"/>
              </a:lnSpc>
              <a:buFont typeface="Wingdings" pitchFamily="2" charset="2"/>
              <a:buChar char="§"/>
            </a:pPr>
            <a:r>
              <a:rPr lang="en-US" sz="2400" i="1" u="sng" dirty="0" smtClean="0">
                <a:solidFill>
                  <a:srgbClr val="002060"/>
                </a:solidFill>
                <a:latin typeface="Times New Roman" pitchFamily="18" charset="0"/>
                <a:cs typeface="Times New Roman" pitchFamily="18" charset="0"/>
              </a:rPr>
              <a:t>Late finish </a:t>
            </a:r>
            <a:r>
              <a:rPr lang="en-US" sz="2400" dirty="0" smtClean="0">
                <a:latin typeface="Times New Roman" pitchFamily="18" charset="0"/>
                <a:cs typeface="Times New Roman" pitchFamily="18" charset="0"/>
              </a:rPr>
              <a:t>of a given activity is </a:t>
            </a:r>
            <a:r>
              <a:rPr lang="en-US" sz="2400" b="1" i="1" dirty="0" smtClean="0">
                <a:solidFill>
                  <a:srgbClr val="002060"/>
                </a:solidFill>
                <a:latin typeface="Times New Roman" pitchFamily="18" charset="0"/>
                <a:cs typeface="Times New Roman" pitchFamily="18" charset="0"/>
              </a:rPr>
              <a:t>minimum</a:t>
            </a:r>
            <a:r>
              <a:rPr lang="en-US" sz="2400" dirty="0" smtClean="0">
                <a:solidFill>
                  <a:srgbClr val="00206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of late starts of successors</a:t>
            </a:r>
          </a:p>
          <a:p>
            <a:pPr lvl="1" indent="236538" algn="just">
              <a:lnSpc>
                <a:spcPct val="150000"/>
              </a:lnSpc>
              <a:buFont typeface="Wingdings" pitchFamily="2" charset="2"/>
              <a:buChar char="§"/>
            </a:pPr>
            <a:r>
              <a:rPr lang="en-US" dirty="0" smtClean="0">
                <a:latin typeface="Times New Roman" pitchFamily="18" charset="0"/>
                <a:cs typeface="Times New Roman" pitchFamily="18" charset="0"/>
              </a:rPr>
              <a:t>Initialization : </a:t>
            </a:r>
            <a:r>
              <a:rPr lang="en-US" dirty="0" err="1" smtClean="0">
                <a:latin typeface="Times New Roman" pitchFamily="18" charset="0"/>
                <a:cs typeface="Times New Roman" pitchFamily="18" charset="0"/>
              </a:rPr>
              <a:t>Ln</a:t>
            </a:r>
            <a:r>
              <a:rPr lang="en-US" dirty="0" smtClean="0">
                <a:latin typeface="Times New Roman" pitchFamily="18" charset="0"/>
                <a:cs typeface="Times New Roman" pitchFamily="18" charset="0"/>
              </a:rPr>
              <a:t>(latest occurrence of all ending nodes1)=project duration, T, as determined in forward pass</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Example [ Earliest Times]</a:t>
            </a:r>
            <a:endParaRPr lang="en-US" dirty="0"/>
          </a:p>
        </p:txBody>
      </p:sp>
      <p:sp>
        <p:nvSpPr>
          <p:cNvPr id="3" name="Content Placeholder 2"/>
          <p:cNvSpPr>
            <a:spLocks noGrp="1"/>
          </p:cNvSpPr>
          <p:nvPr>
            <p:ph idx="1"/>
          </p:nvPr>
        </p:nvSpPr>
        <p:spPr/>
        <p:txBody>
          <a:bodyPr/>
          <a:lstStyle/>
          <a:p>
            <a:r>
              <a:rPr lang="en-US" dirty="0" smtClean="0"/>
              <a:t>Forward Pass [ ES and EF]</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2428868"/>
            <a:ext cx="8858280" cy="414608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Times New Roman" pitchFamily="18" charset="0"/>
                <a:cs typeface="Times New Roman" pitchFamily="18" charset="0"/>
              </a:rPr>
              <a:t>EXAMPLE [</a:t>
            </a:r>
            <a:r>
              <a:rPr lang="en-US" u="sng" dirty="0" smtClean="0">
                <a:solidFill>
                  <a:srgbClr val="002060"/>
                </a:solidFill>
              </a:rPr>
              <a:t>Latest Times</a:t>
            </a:r>
            <a:endParaRPr lang="en-US" dirty="0"/>
          </a:p>
        </p:txBody>
      </p:sp>
      <p:sp>
        <p:nvSpPr>
          <p:cNvPr id="3" name="Content Placeholder 2"/>
          <p:cNvSpPr>
            <a:spLocks noGrp="1"/>
          </p:cNvSpPr>
          <p:nvPr>
            <p:ph idx="1"/>
          </p:nvPr>
        </p:nvSpPr>
        <p:spPr/>
        <p:txBody>
          <a:bodyPr/>
          <a:lstStyle/>
          <a:p>
            <a:r>
              <a:rPr lang="en-US" dirty="0" smtClean="0"/>
              <a:t>Backward Pass [LS and LF]</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2357430"/>
            <a:ext cx="8929718" cy="4281489"/>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Earliest and Latest Schedule </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p:cNvPicPr>
            <a:picLocks noChangeAspect="1" noChangeArrowheads="1"/>
          </p:cNvPicPr>
          <p:nvPr/>
        </p:nvPicPr>
        <p:blipFill>
          <a:blip r:embed="rId2"/>
          <a:srcRect/>
          <a:stretch>
            <a:fillRect/>
          </a:stretch>
        </p:blipFill>
        <p:spPr bwMode="auto">
          <a:xfrm>
            <a:off x="0" y="1285860"/>
            <a:ext cx="9144000" cy="53578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074"/>
          <p:cNvSpPr>
            <a:spLocks noGrp="1" noChangeArrowheads="1"/>
          </p:cNvSpPr>
          <p:nvPr>
            <p:ph type="title" idx="4294967295"/>
          </p:nvPr>
        </p:nvSpPr>
        <p:spPr>
          <a:xfrm>
            <a:off x="0" y="274638"/>
            <a:ext cx="8229600" cy="1143000"/>
          </a:xfrm>
        </p:spPr>
        <p:txBody>
          <a:bodyPr/>
          <a:lstStyle/>
          <a:p>
            <a:r>
              <a:rPr lang="en-GB" sz="3800" dirty="0"/>
              <a:t>Project Manager Role </a:t>
            </a:r>
          </a:p>
        </p:txBody>
      </p:sp>
      <p:sp>
        <p:nvSpPr>
          <p:cNvPr id="5" name="Rectangle 3079"/>
          <p:cNvSpPr>
            <a:spLocks noGrp="1" noChangeArrowheads="1"/>
          </p:cNvSpPr>
          <p:nvPr>
            <p:ph idx="4294967295"/>
          </p:nvPr>
        </p:nvSpPr>
        <p:spPr>
          <a:xfrm>
            <a:off x="0" y="1600200"/>
            <a:ext cx="8858280" cy="5043510"/>
          </a:xfrm>
          <a:noFill/>
          <a:ln/>
        </p:spPr>
        <p:txBody>
          <a:bodyPr>
            <a:normAutofit fontScale="92500" lnSpcReduction="10000"/>
          </a:bodyPr>
          <a:lstStyle/>
          <a:p>
            <a:r>
              <a:rPr lang="en-GB" sz="2800" dirty="0"/>
              <a:t>A Good Project Manager</a:t>
            </a:r>
          </a:p>
          <a:p>
            <a:pPr lvl="1"/>
            <a:r>
              <a:rPr lang="en-GB" sz="2400" dirty="0"/>
              <a:t>Takes ownership of the whole project</a:t>
            </a:r>
          </a:p>
          <a:p>
            <a:pPr lvl="1"/>
            <a:r>
              <a:rPr lang="en-GB" sz="2400" dirty="0"/>
              <a:t>Is proactive not reactive</a:t>
            </a:r>
          </a:p>
          <a:p>
            <a:pPr lvl="1"/>
            <a:r>
              <a:rPr lang="en-GB" sz="2400" dirty="0"/>
              <a:t>Adequately plans the project</a:t>
            </a:r>
          </a:p>
          <a:p>
            <a:pPr lvl="1"/>
            <a:r>
              <a:rPr lang="en-GB" sz="2400" dirty="0"/>
              <a:t>Is Authoritative (</a:t>
            </a:r>
            <a:r>
              <a:rPr lang="en-GB" sz="2400" b="1" dirty="0"/>
              <a:t>NOT </a:t>
            </a:r>
            <a:r>
              <a:rPr lang="en-GB" sz="2400" dirty="0"/>
              <a:t>Authoritarian)</a:t>
            </a:r>
          </a:p>
          <a:p>
            <a:pPr lvl="1"/>
            <a:r>
              <a:rPr lang="en-GB" sz="2400" dirty="0"/>
              <a:t>Is Decisive</a:t>
            </a:r>
          </a:p>
          <a:p>
            <a:pPr lvl="1"/>
            <a:r>
              <a:rPr lang="en-GB" sz="2400" dirty="0"/>
              <a:t>Is a Good Communicator</a:t>
            </a:r>
          </a:p>
          <a:p>
            <a:pPr lvl="1"/>
            <a:r>
              <a:rPr lang="en-GB" sz="2400" dirty="0"/>
              <a:t>Manages by data and facts not uniformed optimism</a:t>
            </a:r>
          </a:p>
          <a:p>
            <a:pPr lvl="1"/>
            <a:r>
              <a:rPr lang="en-GB" sz="2400" dirty="0"/>
              <a:t>Leads by example</a:t>
            </a:r>
          </a:p>
          <a:p>
            <a:pPr lvl="1"/>
            <a:r>
              <a:rPr lang="en-GB" sz="2400" dirty="0"/>
              <a:t>Has sound Judgement</a:t>
            </a:r>
          </a:p>
          <a:p>
            <a:pPr lvl="1"/>
            <a:r>
              <a:rPr lang="en-GB" sz="2400" dirty="0"/>
              <a:t>Is a Motivator</a:t>
            </a:r>
          </a:p>
          <a:p>
            <a:pPr lvl="1"/>
            <a:r>
              <a:rPr lang="en-GB" sz="2400" dirty="0"/>
              <a:t>Is Diplomatic</a:t>
            </a:r>
          </a:p>
          <a:p>
            <a:pPr lvl="1"/>
            <a:r>
              <a:rPr lang="en-GB" sz="2400" dirty="0"/>
              <a:t>Can Delegate</a:t>
            </a:r>
          </a:p>
          <a:p>
            <a:pPr lvl="1"/>
            <a:endParaRPr lang="en-GB" sz="2400" dirty="0"/>
          </a:p>
          <a:p>
            <a:endParaRPr lang="en-GB" sz="2800" dirty="0"/>
          </a:p>
          <a:p>
            <a:endParaRPr lang="en-GB"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2060"/>
                </a:solidFill>
                <a:latin typeface="Times New Roman" pitchFamily="18" charset="0"/>
                <a:cs typeface="Times New Roman" pitchFamily="18" charset="0"/>
              </a:rPr>
              <a:t>Critical path, Activity Float</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pPr indent="236538" algn="just">
              <a:lnSpc>
                <a:spcPct val="200000"/>
              </a:lnSpc>
              <a:buFont typeface="Wingdings" pitchFamily="2" charset="2"/>
              <a:buChar char="§"/>
            </a:pPr>
            <a:r>
              <a:rPr lang="en-US" dirty="0" smtClean="0"/>
              <a:t>Float of an activity indicates the degree of freedom in timing for performing task</a:t>
            </a:r>
          </a:p>
          <a:p>
            <a:pPr indent="236538" algn="just">
              <a:lnSpc>
                <a:spcPct val="200000"/>
              </a:lnSpc>
              <a:buFont typeface="Wingdings" pitchFamily="2" charset="2"/>
              <a:buChar char="§"/>
            </a:pPr>
            <a:r>
              <a:rPr lang="en-US" dirty="0" smtClean="0"/>
              <a:t>Activity Float=LS-ES=LF-EF</a:t>
            </a:r>
          </a:p>
          <a:p>
            <a:pPr indent="236538" algn="just">
              <a:lnSpc>
                <a:spcPct val="200000"/>
              </a:lnSpc>
              <a:buFont typeface="Wingdings" pitchFamily="2" charset="2"/>
              <a:buChar char="§"/>
            </a:pPr>
            <a:r>
              <a:rPr lang="en-US" dirty="0" smtClean="0"/>
              <a:t>Activities of Critical path have Zero Float</a:t>
            </a:r>
          </a:p>
          <a:p>
            <a:pPr indent="236538" algn="just">
              <a:lnSpc>
                <a:spcPct val="200000"/>
              </a:lnSpc>
              <a:buNone/>
            </a:pPr>
            <a:r>
              <a:rPr lang="en-US" dirty="0" smtClean="0"/>
              <a:t> [Start-a-e-h-j-Finish]</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964488" cy="6857053"/>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 network consists of the activities in the following list. Times are given in weeks</a:t>
            </a:r>
            <a:r>
              <a:rPr lang="en-US" dirty="0" smtClean="0">
                <a:latin typeface="Times New Roman" panose="02020603050405020304" pitchFamily="18" charset="0"/>
                <a:cs typeface="Times New Roman" panose="02020603050405020304" pitchFamily="18" charset="0"/>
              </a:rPr>
              <a:t>.</a:t>
            </a:r>
          </a:p>
          <a:p>
            <a:endParaRPr lang="en-US" dirty="0" smtClean="0"/>
          </a:p>
          <a:p>
            <a:endParaRPr lang="en-US" dirty="0"/>
          </a:p>
          <a:p>
            <a:endParaRPr lang="en-US" dirty="0" smtClean="0"/>
          </a:p>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Draw the network diagram.</a:t>
            </a:r>
          </a:p>
          <a:p>
            <a:pPr marL="0" indent="0">
              <a:buNone/>
            </a:pPr>
            <a:r>
              <a:rPr lang="en-US" dirty="0">
                <a:latin typeface="Times New Roman" panose="02020603050405020304" pitchFamily="18" charset="0"/>
                <a:cs typeface="Times New Roman" panose="02020603050405020304" pitchFamily="18" charset="0"/>
              </a:rPr>
              <a:t>b. Calculate the ES, EF, LS, LF, and Slack for each activity.</a:t>
            </a:r>
          </a:p>
          <a:p>
            <a:pPr marL="0" indent="0">
              <a:buNone/>
            </a:pPr>
            <a:r>
              <a:rPr lang="en-US" dirty="0">
                <a:latin typeface="Times New Roman" panose="02020603050405020304" pitchFamily="18" charset="0"/>
                <a:cs typeface="Times New Roman" panose="02020603050405020304" pitchFamily="18" charset="0"/>
              </a:rPr>
              <a:t>c. What </a:t>
            </a:r>
            <a:r>
              <a:rPr lang="en-US" dirty="0" smtClean="0">
                <a:latin typeface="Times New Roman" panose="02020603050405020304" pitchFamily="18" charset="0"/>
                <a:cs typeface="Times New Roman" panose="02020603050405020304" pitchFamily="18" charset="0"/>
              </a:rPr>
              <a:t>are critical path and  </a:t>
            </a:r>
            <a:r>
              <a:rPr lang="en-US" dirty="0">
                <a:latin typeface="Times New Roman" panose="02020603050405020304" pitchFamily="18" charset="0"/>
                <a:cs typeface="Times New Roman" panose="02020603050405020304" pitchFamily="18" charset="0"/>
              </a:rPr>
              <a:t>project completion time?</a:t>
            </a:r>
          </a:p>
        </p:txBody>
      </p:sp>
      <p:pic>
        <p:nvPicPr>
          <p:cNvPr id="4" name="Picture 3"/>
          <p:cNvPicPr>
            <a:picLocks noChangeAspect="1"/>
          </p:cNvPicPr>
          <p:nvPr/>
        </p:nvPicPr>
        <p:blipFill>
          <a:blip r:embed="rId2"/>
          <a:stretch>
            <a:fillRect/>
          </a:stretch>
        </p:blipFill>
        <p:spPr>
          <a:xfrm>
            <a:off x="1259632" y="1438888"/>
            <a:ext cx="5616624" cy="2585508"/>
          </a:xfrm>
          <a:prstGeom prst="rect">
            <a:avLst/>
          </a:prstGeom>
        </p:spPr>
      </p:pic>
      <p:sp>
        <p:nvSpPr>
          <p:cNvPr id="5" name="Rectangle 4"/>
          <p:cNvSpPr/>
          <p:nvPr/>
        </p:nvSpPr>
        <p:spPr>
          <a:xfrm>
            <a:off x="2483768" y="7181"/>
            <a:ext cx="1992853" cy="707886"/>
          </a:xfrm>
          <a:prstGeom prst="rect">
            <a:avLst/>
          </a:prstGeom>
        </p:spPr>
        <p:txBody>
          <a:bodyPr wrap="none">
            <a:spAutoFit/>
          </a:bodyPr>
          <a:lstStyle/>
          <a:p>
            <a:r>
              <a:rPr lang="en-US" sz="4000" b="1" dirty="0">
                <a:solidFill>
                  <a:srgbClr val="FF0000"/>
                </a:solidFill>
              </a:rPr>
              <a:t>Example</a:t>
            </a:r>
          </a:p>
        </p:txBody>
      </p:sp>
    </p:spTree>
    <p:extLst>
      <p:ext uri="{BB962C8B-B14F-4D97-AF65-F5344CB8AC3E}">
        <p14:creationId xmlns="" xmlns:p14="http://schemas.microsoft.com/office/powerpoint/2010/main" val="1085486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11560" y="188640"/>
            <a:ext cx="7145288" cy="2520280"/>
          </a:xfrm>
          <a:prstGeom prst="rect">
            <a:avLst/>
          </a:prstGeom>
        </p:spPr>
      </p:pic>
      <p:pic>
        <p:nvPicPr>
          <p:cNvPr id="5" name="Picture 4"/>
          <p:cNvPicPr>
            <a:picLocks noChangeAspect="1"/>
          </p:cNvPicPr>
          <p:nvPr/>
        </p:nvPicPr>
        <p:blipFill>
          <a:blip r:embed="rId3"/>
          <a:stretch>
            <a:fillRect/>
          </a:stretch>
        </p:blipFill>
        <p:spPr>
          <a:xfrm>
            <a:off x="770928" y="3140968"/>
            <a:ext cx="7048500" cy="3409950"/>
          </a:xfrm>
          <a:prstGeom prst="rect">
            <a:avLst/>
          </a:prstGeom>
        </p:spPr>
      </p:pic>
    </p:spTree>
    <p:extLst>
      <p:ext uri="{BB962C8B-B14F-4D97-AF65-F5344CB8AC3E}">
        <p14:creationId xmlns="" xmlns:p14="http://schemas.microsoft.com/office/powerpoint/2010/main" val="3802734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1143000"/>
          </a:xfrm>
        </p:spPr>
        <p:txBody>
          <a:bodyPr>
            <a:normAutofit fontScale="90000"/>
          </a:bodyPr>
          <a:lstStyle/>
          <a:p>
            <a:r>
              <a:rPr lang="en-US" altLang="en-US" b="1" dirty="0" smtClean="0">
                <a:solidFill>
                  <a:srgbClr val="002060"/>
                </a:solidFill>
                <a:latin typeface="Times New Roman" pitchFamily="18" charset="0"/>
                <a:cs typeface="Times New Roman" pitchFamily="18" charset="0"/>
              </a:rPr>
              <a:t>Project evaluation and review technique (PERT)</a:t>
            </a:r>
            <a:br>
              <a:rPr lang="en-US" altLang="en-US" b="1" dirty="0" smtClean="0">
                <a:solidFill>
                  <a:srgbClr val="00206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1142984"/>
            <a:ext cx="8658196" cy="4768865"/>
          </a:xfrm>
        </p:spPr>
        <p:txBody>
          <a:bodyPr/>
          <a:lstStyle/>
          <a:p>
            <a:pPr lvl="2">
              <a:buFont typeface="Wingdings" pitchFamily="2" charset="2"/>
              <a:buChar char="Ø"/>
            </a:pPr>
            <a:r>
              <a:rPr lang="en-US" altLang="en-US" sz="2600" b="1" dirty="0" smtClean="0">
                <a:latin typeface="Times New Roman" pitchFamily="18" charset="0"/>
                <a:cs typeface="Times New Roman" pitchFamily="18" charset="0"/>
              </a:rPr>
              <a:t>Probabilistic model</a:t>
            </a:r>
          </a:p>
          <a:p>
            <a:pPr lvl="2">
              <a:buFont typeface="Wingdings" pitchFamily="2" charset="2"/>
              <a:buChar char="Ø"/>
            </a:pPr>
            <a:r>
              <a:rPr lang="en-US" altLang="en-US" sz="2600" b="1" dirty="0" smtClean="0">
                <a:latin typeface="Times New Roman" pitchFamily="18" charset="0"/>
                <a:cs typeface="Times New Roman" pitchFamily="18" charset="0"/>
              </a:rPr>
              <a:t>Three time estimates</a:t>
            </a:r>
          </a:p>
          <a:p>
            <a:pPr lvl="2">
              <a:buFont typeface="Wingdings" pitchFamily="2" charset="2"/>
              <a:buChar char="Ø"/>
            </a:pPr>
            <a:r>
              <a:rPr lang="en-US" altLang="en-US" sz="2600" b="1" dirty="0" smtClean="0">
                <a:latin typeface="Times New Roman" pitchFamily="18" charset="0"/>
                <a:cs typeface="Times New Roman" pitchFamily="18" charset="0"/>
              </a:rPr>
              <a:t>Consideration of success/failure probability</a:t>
            </a:r>
          </a:p>
          <a:p>
            <a:pPr>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607900" cy="6286520"/>
          </a:xfrm>
        </p:spPr>
        <p:txBody>
          <a:bodyPr>
            <a:normAutofit/>
          </a:bodyPr>
          <a:lstStyle/>
          <a:p>
            <a:pPr>
              <a:lnSpc>
                <a:spcPct val="90000"/>
              </a:lnSpc>
            </a:pPr>
            <a:r>
              <a:rPr lang="en-US" altLang="en-US" sz="2800" dirty="0" smtClean="0">
                <a:latin typeface="Times New Roman" pitchFamily="18" charset="0"/>
                <a:cs typeface="Times New Roman" pitchFamily="18" charset="0"/>
              </a:rPr>
              <a:t>PERT is based on the assumption that an activity’s duration follows a probability distribution instead of being a single value</a:t>
            </a:r>
          </a:p>
          <a:p>
            <a:pPr>
              <a:lnSpc>
                <a:spcPct val="90000"/>
              </a:lnSpc>
            </a:pPr>
            <a:r>
              <a:rPr lang="en-US" altLang="en-US" sz="2800" dirty="0" smtClean="0">
                <a:latin typeface="Times New Roman" pitchFamily="18" charset="0"/>
                <a:cs typeface="Times New Roman" pitchFamily="18" charset="0"/>
              </a:rPr>
              <a:t>Three time estimates are required to compute the parameters of an activity’s duration distribution:</a:t>
            </a:r>
          </a:p>
          <a:p>
            <a:pPr lvl="1">
              <a:lnSpc>
                <a:spcPct val="90000"/>
              </a:lnSpc>
            </a:pPr>
            <a:r>
              <a:rPr lang="en-US" altLang="en-US" u="sng" dirty="0" smtClean="0">
                <a:latin typeface="Times New Roman" pitchFamily="18" charset="0"/>
                <a:cs typeface="Times New Roman" pitchFamily="18" charset="0"/>
              </a:rPr>
              <a:t>optimistic time</a:t>
            </a:r>
            <a:r>
              <a:rPr lang="en-US" altLang="en-US" dirty="0" smtClean="0">
                <a:latin typeface="Times New Roman" pitchFamily="18" charset="0"/>
                <a:cs typeface="Times New Roman" pitchFamily="18" charset="0"/>
              </a:rPr>
              <a:t> (a</a:t>
            </a:r>
            <a:r>
              <a:rPr lang="en-US" altLang="en-US" baseline="-20000"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 the time the activity would take if things did go well</a:t>
            </a:r>
          </a:p>
          <a:p>
            <a:pPr lvl="1">
              <a:lnSpc>
                <a:spcPct val="90000"/>
              </a:lnSpc>
            </a:pPr>
            <a:r>
              <a:rPr lang="en-US" altLang="en-US" u="sng" dirty="0" smtClean="0">
                <a:latin typeface="Times New Roman" pitchFamily="18" charset="0"/>
                <a:cs typeface="Times New Roman" pitchFamily="18" charset="0"/>
              </a:rPr>
              <a:t>most likely time</a:t>
            </a:r>
            <a:r>
              <a:rPr lang="en-US" altLang="en-US" dirty="0" smtClean="0">
                <a:latin typeface="Times New Roman" pitchFamily="18" charset="0"/>
                <a:cs typeface="Times New Roman" pitchFamily="18" charset="0"/>
              </a:rPr>
              <a:t> (m</a:t>
            </a:r>
            <a:r>
              <a:rPr lang="en-US" altLang="en-US" baseline="-20000"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 the consensus best estimate of the activity’s duration</a:t>
            </a:r>
          </a:p>
          <a:p>
            <a:pPr lvl="1">
              <a:lnSpc>
                <a:spcPct val="90000"/>
              </a:lnSpc>
            </a:pPr>
            <a:r>
              <a:rPr lang="en-US" altLang="en-US" u="sng" dirty="0" smtClean="0">
                <a:latin typeface="Times New Roman" pitchFamily="18" charset="0"/>
                <a:cs typeface="Times New Roman" pitchFamily="18" charset="0"/>
              </a:rPr>
              <a:t>pessimistic time</a:t>
            </a:r>
            <a:r>
              <a:rPr lang="en-US" altLang="en-US" dirty="0" smtClean="0">
                <a:latin typeface="Times New Roman" pitchFamily="18" charset="0"/>
                <a:cs typeface="Times New Roman" pitchFamily="18" charset="0"/>
              </a:rPr>
              <a:t> (b</a:t>
            </a:r>
            <a:r>
              <a:rPr lang="en-US" altLang="en-US" baseline="-20000" dirty="0" smtClean="0">
                <a:latin typeface="Times New Roman" pitchFamily="18" charset="0"/>
                <a:cs typeface="Times New Roman" pitchFamily="18" charset="0"/>
              </a:rPr>
              <a:t> </a:t>
            </a:r>
            <a:r>
              <a:rPr lang="en-US" altLang="en-US" dirty="0" smtClean="0">
                <a:latin typeface="Times New Roman" pitchFamily="18" charset="0"/>
                <a:cs typeface="Times New Roman" pitchFamily="18" charset="0"/>
              </a:rPr>
              <a:t>) - the time the activity would take if things did not go well</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cstate="print"/>
          <a:srcRect/>
          <a:stretch>
            <a:fillRect/>
          </a:stretch>
        </p:blipFill>
        <p:spPr bwMode="auto">
          <a:xfrm>
            <a:off x="714348" y="571480"/>
            <a:ext cx="7929618" cy="578647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2060"/>
                </a:solidFill>
                <a:latin typeface="Copperplate Gothic Light" pitchFamily="34" charset="0"/>
              </a:rPr>
              <a:t>PERT Formula</a:t>
            </a:r>
            <a:endParaRPr lang="en-US" dirty="0"/>
          </a:p>
        </p:txBody>
      </p:sp>
      <p:sp>
        <p:nvSpPr>
          <p:cNvPr id="3" name="Content Placeholder 2"/>
          <p:cNvSpPr>
            <a:spLocks noGrp="1"/>
          </p:cNvSpPr>
          <p:nvPr>
            <p:ph idx="1"/>
          </p:nvPr>
        </p:nvSpPr>
        <p:spPr>
          <a:xfrm>
            <a:off x="0" y="1214422"/>
            <a:ext cx="8929718" cy="4525963"/>
          </a:xfrm>
        </p:spPr>
        <p:txBody>
          <a:bodyPr/>
          <a:lstStyle/>
          <a:p>
            <a:r>
              <a:rPr lang="en-US" dirty="0" smtClean="0"/>
              <a:t>Based on the distribution of the three time estimates[Beta-distribution], the </a:t>
            </a:r>
            <a:r>
              <a:rPr lang="en-US" b="1" i="1" dirty="0" smtClean="0">
                <a:solidFill>
                  <a:srgbClr val="002060"/>
                </a:solidFill>
              </a:rPr>
              <a:t>mean or expected time, </a:t>
            </a:r>
            <a:r>
              <a:rPr lang="en-US" b="1" i="1" dirty="0" err="1" smtClean="0">
                <a:solidFill>
                  <a:srgbClr val="002060"/>
                </a:solidFill>
              </a:rPr>
              <a:t>te</a:t>
            </a:r>
            <a:r>
              <a:rPr lang="en-US" i="1" dirty="0" smtClean="0"/>
              <a:t>, and </a:t>
            </a:r>
            <a:r>
              <a:rPr lang="en-US" b="1" i="1" dirty="0" smtClean="0">
                <a:solidFill>
                  <a:srgbClr val="002060"/>
                </a:solidFill>
              </a:rPr>
              <a:t>the variance, V, </a:t>
            </a:r>
            <a:r>
              <a:rPr lang="en-US" i="1" dirty="0" smtClean="0"/>
              <a:t>of each activity are computed as:</a:t>
            </a:r>
            <a:endParaRPr lang="en-US" dirty="0" smtClean="0">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7158" y="3733800"/>
            <a:ext cx="8501122" cy="31242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2060"/>
                </a:solidFill>
              </a:rPr>
              <a:t>Steps in PERT Analysis</a:t>
            </a:r>
            <a:endParaRPr lang="en-US" b="1" dirty="0"/>
          </a:p>
        </p:txBody>
      </p:sp>
      <p:sp>
        <p:nvSpPr>
          <p:cNvPr id="3" name="Content Placeholder 2"/>
          <p:cNvSpPr>
            <a:spLocks noGrp="1"/>
          </p:cNvSpPr>
          <p:nvPr>
            <p:ph idx="1"/>
          </p:nvPr>
        </p:nvSpPr>
        <p:spPr>
          <a:xfrm>
            <a:off x="457200" y="1268760"/>
            <a:ext cx="8686800" cy="5589240"/>
          </a:xfrm>
        </p:spPr>
        <p:txBody>
          <a:bodyPr>
            <a:normAutofit fontScale="85000" lnSpcReduction="10000"/>
          </a:bodyPr>
          <a:lstStyle/>
          <a:p>
            <a:r>
              <a:rPr lang="en-US" altLang="en-US" dirty="0">
                <a:latin typeface="Times New Roman" panose="02020603050405020304" pitchFamily="18" charset="0"/>
                <a:cs typeface="Times New Roman" panose="02020603050405020304" pitchFamily="18" charset="0"/>
              </a:rPr>
              <a:t>Draw the network.</a:t>
            </a:r>
          </a:p>
          <a:p>
            <a:r>
              <a:rPr lang="en-US" altLang="en-US" dirty="0">
                <a:latin typeface="Times New Roman" panose="02020603050405020304" pitchFamily="18" charset="0"/>
                <a:cs typeface="Times New Roman" panose="02020603050405020304" pitchFamily="18" charset="0"/>
              </a:rPr>
              <a:t>Find the expected time of each activity</a:t>
            </a:r>
          </a:p>
          <a:p>
            <a:r>
              <a:rPr lang="en-US" altLang="en-US" dirty="0">
                <a:latin typeface="Times New Roman" panose="02020603050405020304" pitchFamily="18" charset="0"/>
                <a:cs typeface="Times New Roman" panose="02020603050405020304" pitchFamily="18" charset="0"/>
              </a:rPr>
              <a:t>Analyze the paths through the network and find the critical path.</a:t>
            </a:r>
          </a:p>
          <a:p>
            <a:r>
              <a:rPr lang="en-US" altLang="en-US" dirty="0">
                <a:latin typeface="Times New Roman" panose="02020603050405020304" pitchFamily="18" charset="0"/>
                <a:cs typeface="Times New Roman" panose="02020603050405020304" pitchFamily="18" charset="0"/>
              </a:rPr>
              <a:t>The length of the critical path is the mean of the project duration probability distribution which is assumed to be normal</a:t>
            </a:r>
          </a:p>
          <a:p>
            <a:r>
              <a:rPr lang="en-US" altLang="en-US" dirty="0">
                <a:latin typeface="Times New Roman" panose="02020603050405020304" pitchFamily="18" charset="0"/>
                <a:cs typeface="Times New Roman" panose="02020603050405020304" pitchFamily="18" charset="0"/>
              </a:rPr>
              <a:t>The standard deviation of the project duration probability distribution is computed by adding the variances of the critical activities (all of the activities that make up the critical path) and taking the square root of that sum</a:t>
            </a:r>
          </a:p>
          <a:p>
            <a:r>
              <a:rPr lang="en-US" altLang="en-US" dirty="0">
                <a:latin typeface="Times New Roman" panose="02020603050405020304" pitchFamily="18" charset="0"/>
                <a:cs typeface="Times New Roman" panose="02020603050405020304" pitchFamily="18" charset="0"/>
              </a:rPr>
              <a:t>Probability computations can now be made using the normal distribution table.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4818" name="Picture 2"/>
          <p:cNvPicPr>
            <a:picLocks noChangeAspect="1" noChangeArrowheads="1"/>
          </p:cNvPicPr>
          <p:nvPr/>
        </p:nvPicPr>
        <p:blipFill>
          <a:blip r:embed="rId2"/>
          <a:srcRect/>
          <a:stretch>
            <a:fillRect/>
          </a:stretch>
        </p:blipFill>
        <p:spPr bwMode="auto">
          <a:xfrm>
            <a:off x="214282" y="214290"/>
            <a:ext cx="8715435" cy="642942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2060"/>
                </a:solidFill>
              </a:rPr>
              <a:t>Project Crashing</a:t>
            </a:r>
            <a:endParaRPr lang="en-US" dirty="0"/>
          </a:p>
        </p:txBody>
      </p:sp>
      <p:sp>
        <p:nvSpPr>
          <p:cNvPr id="3" name="Content Placeholder 2"/>
          <p:cNvSpPr>
            <a:spLocks noGrp="1"/>
          </p:cNvSpPr>
          <p:nvPr>
            <p:ph idx="1"/>
          </p:nvPr>
        </p:nvSpPr>
        <p:spPr/>
        <p:txBody>
          <a:bodyPr>
            <a:normAutofit fontScale="85000" lnSpcReduction="10000"/>
          </a:bodyPr>
          <a:lstStyle/>
          <a:p>
            <a:pPr algn="just">
              <a:lnSpc>
                <a:spcPct val="150000"/>
              </a:lnSpc>
              <a:buFont typeface="Wingdings" pitchFamily="2" charset="2"/>
              <a:buChar char="q"/>
            </a:pPr>
            <a:r>
              <a:rPr lang="en-US" dirty="0" smtClean="0"/>
              <a:t>Projects will sometimes have deadlines that are impossible to meet using normal procedures</a:t>
            </a:r>
          </a:p>
          <a:p>
            <a:pPr algn="just">
              <a:lnSpc>
                <a:spcPct val="150000"/>
              </a:lnSpc>
              <a:buFont typeface="Wingdings" pitchFamily="2" charset="2"/>
              <a:buChar char="q"/>
            </a:pPr>
            <a:r>
              <a:rPr lang="en-US" dirty="0" smtClean="0"/>
              <a:t>By using exceptional methods it may be possible to finish the project in less time than normally required</a:t>
            </a:r>
          </a:p>
          <a:p>
            <a:pPr algn="just">
              <a:lnSpc>
                <a:spcPct val="150000"/>
              </a:lnSpc>
              <a:buFont typeface="Wingdings" pitchFamily="2" charset="2"/>
              <a:buChar char="q"/>
            </a:pPr>
            <a:r>
              <a:rPr lang="en-US" dirty="0" smtClean="0"/>
              <a:t>However, this usually increases the </a:t>
            </a:r>
            <a:r>
              <a:rPr lang="en-US" b="1" i="1" dirty="0" smtClean="0"/>
              <a:t>cost of the project</a:t>
            </a:r>
          </a:p>
          <a:p>
            <a:pPr algn="just">
              <a:lnSpc>
                <a:spcPct val="150000"/>
              </a:lnSpc>
              <a:buFont typeface="Wingdings" pitchFamily="2" charset="2"/>
              <a:buChar char="q"/>
            </a:pPr>
            <a:r>
              <a:rPr lang="en-US" dirty="0" smtClean="0"/>
              <a:t>Reducing a project’s completion time is called </a:t>
            </a:r>
            <a:r>
              <a:rPr lang="en-US" b="1" i="1" dirty="0" smtClean="0">
                <a:solidFill>
                  <a:srgbClr val="FF0000"/>
                </a:solidFill>
              </a:rPr>
              <a:t>crashing</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GB" sz="3800" dirty="0"/>
              <a:t>Stakeholder Engagement</a:t>
            </a:r>
          </a:p>
        </p:txBody>
      </p:sp>
      <p:pic>
        <p:nvPicPr>
          <p:cNvPr id="5" name="Picture 3" descr="MCj02403410000[1]"/>
          <p:cNvPicPr>
            <a:picLocks noGrp="1" noChangeAspect="1" noChangeArrowheads="1"/>
          </p:cNvPicPr>
          <p:nvPr>
            <p:ph idx="1"/>
          </p:nvPr>
        </p:nvPicPr>
        <p:blipFill>
          <a:blip r:embed="rId2"/>
          <a:srcRect/>
          <a:stretch>
            <a:fillRect/>
          </a:stretch>
        </p:blipFill>
        <p:spPr>
          <a:xfrm>
            <a:off x="1543444" y="1643050"/>
            <a:ext cx="4970002" cy="3643338"/>
          </a:xfrm>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01122" cy="6500834"/>
          </a:xfrm>
        </p:spPr>
        <p:txBody>
          <a:bodyPr>
            <a:normAutofit fontScale="77500" lnSpcReduction="20000"/>
          </a:bodyPr>
          <a:lstStyle/>
          <a:p>
            <a:pPr algn="just">
              <a:buFont typeface="Wingdings" pitchFamily="2" charset="2"/>
              <a:buChar char="q"/>
            </a:pPr>
            <a:r>
              <a:rPr lang="en-US" sz="3600" dirty="0" smtClean="0">
                <a:latin typeface="Times New Roman" pitchFamily="18" charset="0"/>
                <a:cs typeface="Times New Roman" pitchFamily="18" charset="0"/>
              </a:rPr>
              <a:t>Crashing a project starts with using the </a:t>
            </a:r>
            <a:r>
              <a:rPr lang="en-US" sz="3600" i="1" dirty="0" smtClean="0">
                <a:solidFill>
                  <a:schemeClr val="accent2"/>
                </a:solidFill>
                <a:effectLst>
                  <a:outerShdw blurRad="38100" dist="38100" dir="2700000" algn="tl">
                    <a:srgbClr val="C0C0C0"/>
                  </a:outerShdw>
                </a:effectLst>
                <a:latin typeface="Times New Roman" pitchFamily="18" charset="0"/>
                <a:cs typeface="Times New Roman" pitchFamily="18" charset="0"/>
              </a:rPr>
              <a:t>normal time</a:t>
            </a:r>
            <a:r>
              <a:rPr lang="en-US" sz="3600" dirty="0" smtClean="0">
                <a:latin typeface="Times New Roman" pitchFamily="18" charset="0"/>
                <a:cs typeface="Times New Roman" pitchFamily="18" charset="0"/>
              </a:rPr>
              <a:t> to create the critical path</a:t>
            </a:r>
          </a:p>
          <a:p>
            <a:pPr algn="just">
              <a:buFont typeface="Wingdings" pitchFamily="2" charset="2"/>
              <a:buChar char="q"/>
            </a:pPr>
            <a:r>
              <a:rPr lang="en-US" sz="3600" dirty="0" smtClean="0">
                <a:latin typeface="Times New Roman" pitchFamily="18" charset="0"/>
                <a:cs typeface="Times New Roman" pitchFamily="18" charset="0"/>
              </a:rPr>
              <a:t>Notations:</a:t>
            </a:r>
          </a:p>
          <a:p>
            <a:pPr marL="904558" lvl="1" indent="-346075" algn="just">
              <a:lnSpc>
                <a:spcPct val="150000"/>
              </a:lnSpc>
              <a:buFont typeface="Wingdings" pitchFamily="2" charset="2"/>
              <a:buChar char="ü"/>
            </a:pPr>
            <a:r>
              <a:rPr lang="en-US" sz="3600" dirty="0" smtClean="0">
                <a:latin typeface="Times New Roman" pitchFamily="18" charset="0"/>
                <a:cs typeface="Times New Roman" pitchFamily="18" charset="0"/>
              </a:rPr>
              <a:t>NT = normal time to complete an activity</a:t>
            </a:r>
          </a:p>
          <a:p>
            <a:pPr marL="904558" lvl="1" indent="-346075" algn="just">
              <a:lnSpc>
                <a:spcPct val="150000"/>
              </a:lnSpc>
              <a:buFont typeface="Wingdings" pitchFamily="2" charset="2"/>
              <a:buChar char="ü"/>
            </a:pPr>
            <a:r>
              <a:rPr lang="en-US" sz="3600" dirty="0" smtClean="0">
                <a:latin typeface="Times New Roman" pitchFamily="18" charset="0"/>
                <a:cs typeface="Times New Roman" pitchFamily="18" charset="0"/>
              </a:rPr>
              <a:t>NC = normal cost to complete an activity using normal procedures</a:t>
            </a:r>
            <a:endParaRPr lang="en-US" sz="3600" dirty="0" smtClean="0">
              <a:solidFill>
                <a:srgbClr val="000000"/>
              </a:solidFill>
              <a:latin typeface="Times New Roman" pitchFamily="18" charset="0"/>
              <a:cs typeface="Times New Roman" pitchFamily="18" charset="0"/>
            </a:endParaRPr>
          </a:p>
          <a:p>
            <a:pPr marL="904558" lvl="1" indent="-346075" algn="just">
              <a:lnSpc>
                <a:spcPct val="150000"/>
              </a:lnSpc>
              <a:buFont typeface="Wingdings" pitchFamily="2" charset="2"/>
              <a:buChar char="ü"/>
            </a:pPr>
            <a:r>
              <a:rPr lang="en-US" sz="3600" dirty="0" smtClean="0">
                <a:latin typeface="Times New Roman" pitchFamily="18" charset="0"/>
                <a:cs typeface="Times New Roman" pitchFamily="18" charset="0"/>
              </a:rPr>
              <a:t>CT = crash time to complete an activity, the shortest possible activity time and will require additional resources</a:t>
            </a:r>
          </a:p>
          <a:p>
            <a:pPr marL="904558" lvl="1" indent="-346075" algn="just">
              <a:lnSpc>
                <a:spcPct val="150000"/>
              </a:lnSpc>
              <a:buFont typeface="Wingdings" pitchFamily="2" charset="2"/>
              <a:buChar char="ü"/>
            </a:pPr>
            <a:r>
              <a:rPr lang="en-US" sz="3600" dirty="0" smtClean="0">
                <a:latin typeface="Times New Roman" pitchFamily="18" charset="0"/>
                <a:cs typeface="Times New Roman" pitchFamily="18" charset="0"/>
              </a:rPr>
              <a:t>CC=crash cost (the cost to complete the activity if it is performed in it’s shortest possible time)</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2060"/>
                </a:solidFill>
              </a:rPr>
              <a:t>Four Steps to Project Crashing</a:t>
            </a:r>
            <a:endParaRPr lang="en-US" dirty="0"/>
          </a:p>
        </p:txBody>
      </p:sp>
      <p:sp>
        <p:nvSpPr>
          <p:cNvPr id="3" name="Content Placeholder 2"/>
          <p:cNvSpPr>
            <a:spLocks noGrp="1"/>
          </p:cNvSpPr>
          <p:nvPr>
            <p:ph idx="1"/>
          </p:nvPr>
        </p:nvSpPr>
        <p:spPr>
          <a:xfrm>
            <a:off x="457200" y="1600200"/>
            <a:ext cx="8472518" cy="4829196"/>
          </a:xfrm>
        </p:spPr>
        <p:txBody>
          <a:bodyPr>
            <a:normAutofit fontScale="70000" lnSpcReduction="20000"/>
          </a:bodyPr>
          <a:lstStyle/>
          <a:p>
            <a:pPr marL="444500" indent="-444500">
              <a:lnSpc>
                <a:spcPct val="150000"/>
              </a:lnSpc>
              <a:buFont typeface="Wingdings" pitchFamily="2" charset="2"/>
              <a:buAutoNum type="arabicPeriod"/>
            </a:pPr>
            <a:r>
              <a:rPr lang="en-US" dirty="0" smtClean="0">
                <a:latin typeface="Times New Roman" pitchFamily="18" charset="0"/>
                <a:cs typeface="Times New Roman" pitchFamily="18" charset="0"/>
              </a:rPr>
              <a:t>Find the normal critical path and identify the critical activities</a:t>
            </a:r>
          </a:p>
          <a:p>
            <a:pPr marL="444500" indent="-444500">
              <a:lnSpc>
                <a:spcPct val="150000"/>
              </a:lnSpc>
              <a:buFont typeface="Wingdings" pitchFamily="2" charset="2"/>
              <a:buAutoNum type="arabicPeriod"/>
            </a:pPr>
            <a:r>
              <a:rPr lang="en-US" dirty="0" smtClean="0">
                <a:latin typeface="Times New Roman" pitchFamily="18" charset="0"/>
                <a:cs typeface="Times New Roman" pitchFamily="18" charset="0"/>
              </a:rPr>
              <a:t>Compute the crash cost per week (or other time period) for all activities in the network using the formula</a:t>
            </a:r>
          </a:p>
          <a:p>
            <a:pPr marL="444500" indent="-444500">
              <a:lnSpc>
                <a:spcPct val="150000"/>
              </a:lnSpc>
              <a:buFont typeface="Wingdings" pitchFamily="2" charset="2"/>
              <a:buAutoNum type="arabicPeriod"/>
            </a:pPr>
            <a:endParaRPr lang="en-US" dirty="0" smtClean="0">
              <a:latin typeface="Times New Roman" pitchFamily="18" charset="0"/>
              <a:cs typeface="Times New Roman" pitchFamily="18" charset="0"/>
            </a:endParaRPr>
          </a:p>
          <a:p>
            <a:pPr marL="444500" indent="-444500">
              <a:lnSpc>
                <a:spcPct val="150000"/>
              </a:lnSpc>
              <a:buNone/>
            </a:pPr>
            <a:endParaRPr lang="en-US" dirty="0" smtClean="0">
              <a:latin typeface="Times New Roman" pitchFamily="18" charset="0"/>
              <a:cs typeface="Times New Roman" pitchFamily="18" charset="0"/>
            </a:endParaRPr>
          </a:p>
          <a:p>
            <a:pPr marL="533400" indent="-533400">
              <a:buFont typeface="Wingdings" pitchFamily="2" charset="2"/>
              <a:buAutoNum type="arabicPeriod" startAt="3"/>
            </a:pPr>
            <a:r>
              <a:rPr lang="en-US" dirty="0" smtClean="0">
                <a:latin typeface="Times New Roman" pitchFamily="18" charset="0"/>
                <a:cs typeface="Times New Roman" pitchFamily="18" charset="0"/>
              </a:rPr>
              <a:t>Select the activity on the critical path with the smallest </a:t>
            </a:r>
            <a:r>
              <a:rPr lang="en-US" b="1" i="1" dirty="0" smtClean="0">
                <a:solidFill>
                  <a:srgbClr val="002060"/>
                </a:solidFill>
                <a:latin typeface="Times New Roman" pitchFamily="18" charset="0"/>
                <a:cs typeface="Times New Roman" pitchFamily="18" charset="0"/>
              </a:rPr>
              <a:t>crash cost per period </a:t>
            </a:r>
            <a:r>
              <a:rPr lang="en-US" dirty="0" smtClean="0">
                <a:latin typeface="Times New Roman" pitchFamily="18" charset="0"/>
                <a:cs typeface="Times New Roman" pitchFamily="18" charset="0"/>
              </a:rPr>
              <a:t>and crash this activity to the maximum extent possible or to the point at which your desired deadline has been reached</a:t>
            </a:r>
          </a:p>
          <a:p>
            <a:pPr marL="533400" indent="-533400">
              <a:buFont typeface="Wingdings" pitchFamily="2" charset="2"/>
              <a:buAutoNum type="arabicPeriod" startAt="3"/>
            </a:pPr>
            <a:r>
              <a:rPr lang="en-US" dirty="0" smtClean="0">
                <a:latin typeface="Times New Roman" pitchFamily="18" charset="0"/>
                <a:cs typeface="Times New Roman" pitchFamily="18" charset="0"/>
              </a:rPr>
              <a:t>Check that the critical path you were crashing is still critical. If the critical path is still the longest path through the network, return to step 3. If not, find the new critical path and return to step 3 .</a:t>
            </a:r>
          </a:p>
          <a:p>
            <a:pPr>
              <a:buNone/>
            </a:pPr>
            <a:endParaRPr lang="en-US" dirty="0"/>
          </a:p>
        </p:txBody>
      </p:sp>
      <p:pic>
        <p:nvPicPr>
          <p:cNvPr id="35842" name="Picture 2"/>
          <p:cNvPicPr>
            <a:picLocks noChangeAspect="1" noChangeArrowheads="1"/>
          </p:cNvPicPr>
          <p:nvPr/>
        </p:nvPicPr>
        <p:blipFill>
          <a:blip r:embed="rId2"/>
          <a:srcRect/>
          <a:stretch>
            <a:fillRect/>
          </a:stretch>
        </p:blipFill>
        <p:spPr bwMode="auto">
          <a:xfrm>
            <a:off x="928663" y="3005138"/>
            <a:ext cx="7000924" cy="995366"/>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552728"/>
          </a:xfrm>
        </p:spPr>
        <p:txBody>
          <a:bodyPr>
            <a:normAutofit fontScale="92500" lnSpcReduction="20000"/>
          </a:bodyPr>
          <a:lstStyle/>
          <a:p>
            <a:pPr algn="just">
              <a:lnSpc>
                <a:spcPct val="150000"/>
              </a:lnSpc>
            </a:pPr>
            <a:r>
              <a:rPr lang="en-US" altLang="en-US" sz="3500" dirty="0">
                <a:latin typeface="Times New Roman" panose="02020603050405020304" pitchFamily="18" charset="0"/>
                <a:cs typeface="Times New Roman" panose="02020603050405020304" pitchFamily="18" charset="0"/>
              </a:rPr>
              <a:t>To shorten a project, crash only activities that are critical.</a:t>
            </a:r>
          </a:p>
          <a:p>
            <a:pPr algn="just">
              <a:lnSpc>
                <a:spcPct val="150000"/>
              </a:lnSpc>
            </a:pPr>
            <a:r>
              <a:rPr lang="en-US" altLang="en-US" sz="3500" dirty="0">
                <a:latin typeface="Times New Roman" panose="02020603050405020304" pitchFamily="18" charset="0"/>
                <a:cs typeface="Times New Roman" panose="02020603050405020304" pitchFamily="18" charset="0"/>
              </a:rPr>
              <a:t>Crash from least expensive to most expensive.</a:t>
            </a:r>
          </a:p>
          <a:p>
            <a:pPr algn="just">
              <a:lnSpc>
                <a:spcPct val="150000"/>
              </a:lnSpc>
            </a:pPr>
            <a:r>
              <a:rPr lang="en-US" altLang="en-US" sz="3500" dirty="0">
                <a:latin typeface="Times New Roman" panose="02020603050405020304" pitchFamily="18" charset="0"/>
                <a:cs typeface="Times New Roman" panose="02020603050405020304" pitchFamily="18" charset="0"/>
              </a:rPr>
              <a:t>Each activity can be crashed until</a:t>
            </a:r>
          </a:p>
          <a:p>
            <a:pPr lvl="1" algn="just">
              <a:lnSpc>
                <a:spcPct val="150000"/>
              </a:lnSpc>
              <a:buFont typeface="Wingdings" panose="05000000000000000000" pitchFamily="2" charset="2"/>
              <a:buChar char="§"/>
            </a:pPr>
            <a:r>
              <a:rPr lang="en-US" altLang="en-US" sz="3500" dirty="0">
                <a:latin typeface="Times New Roman" panose="02020603050405020304" pitchFamily="18" charset="0"/>
                <a:cs typeface="Times New Roman" panose="02020603050405020304" pitchFamily="18" charset="0"/>
              </a:rPr>
              <a:t>it reaches it’s maximum time reduction</a:t>
            </a:r>
          </a:p>
          <a:p>
            <a:pPr lvl="1" algn="just">
              <a:lnSpc>
                <a:spcPct val="150000"/>
              </a:lnSpc>
              <a:buFont typeface="Wingdings" panose="05000000000000000000" pitchFamily="2" charset="2"/>
              <a:buChar char="§"/>
            </a:pPr>
            <a:r>
              <a:rPr lang="en-US" altLang="en-US" sz="3500" dirty="0">
                <a:latin typeface="Times New Roman" panose="02020603050405020304" pitchFamily="18" charset="0"/>
                <a:cs typeface="Times New Roman" panose="02020603050405020304" pitchFamily="18" charset="0"/>
              </a:rPr>
              <a:t>it causes another path to also become critical</a:t>
            </a:r>
          </a:p>
          <a:p>
            <a:pPr lvl="1" algn="just">
              <a:lnSpc>
                <a:spcPct val="150000"/>
              </a:lnSpc>
              <a:buFont typeface="Wingdings" panose="05000000000000000000" pitchFamily="2" charset="2"/>
              <a:buChar char="§"/>
            </a:pPr>
            <a:r>
              <a:rPr lang="en-US" altLang="en-US" sz="3500" dirty="0">
                <a:latin typeface="Times New Roman" panose="02020603050405020304" pitchFamily="18" charset="0"/>
                <a:cs typeface="Times New Roman" panose="02020603050405020304" pitchFamily="18" charset="0"/>
              </a:rPr>
              <a:t>it is more expensive to crash than not to crash</a:t>
            </a:r>
          </a:p>
          <a:p>
            <a:pPr algn="just">
              <a:lnSpc>
                <a:spcPct val="150000"/>
              </a:lnSpc>
            </a:pPr>
            <a:r>
              <a:rPr lang="en-US" altLang="en-US" sz="3500" dirty="0">
                <a:latin typeface="Times New Roman" panose="02020603050405020304" pitchFamily="18" charset="0"/>
                <a:cs typeface="Times New Roman" panose="02020603050405020304" pitchFamily="18" charset="0"/>
              </a:rPr>
              <a:t>Continue until no more activities should be</a:t>
            </a:r>
          </a:p>
          <a:p>
            <a:pPr marL="0" indent="0" algn="just">
              <a:lnSpc>
                <a:spcPct val="150000"/>
              </a:lnSpc>
              <a:buNone/>
            </a:pPr>
            <a:r>
              <a:rPr lang="en-US" altLang="en-US" sz="3500" dirty="0">
                <a:latin typeface="Times New Roman" panose="02020603050405020304" pitchFamily="18" charset="0"/>
                <a:cs typeface="Times New Roman" panose="02020603050405020304" pitchFamily="18" charset="0"/>
              </a:rPr>
              <a:t>crashed.</a:t>
            </a:r>
          </a:p>
          <a:p>
            <a:endParaRPr lang="en-US" dirty="0"/>
          </a:p>
        </p:txBody>
      </p:sp>
    </p:spTree>
    <p:extLst>
      <p:ext uri="{BB962C8B-B14F-4D97-AF65-F5344CB8AC3E}">
        <p14:creationId xmlns="" xmlns:p14="http://schemas.microsoft.com/office/powerpoint/2010/main" val="2013137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00"/>
                </a:solidFill>
                <a:latin typeface="Times New Roman" pitchFamily="18" charset="0"/>
                <a:cs typeface="Times New Roman" pitchFamily="18" charset="0"/>
              </a:rPr>
              <a:t>Computing crash data</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sz="2800" dirty="0" smtClean="0"/>
              <a:t>Given:</a:t>
            </a:r>
          </a:p>
          <a:p>
            <a:pPr marL="1025525" lvl="1" indent="-331788">
              <a:buFont typeface="Wingdings" pitchFamily="2" charset="2"/>
              <a:buChar char="ü"/>
            </a:pPr>
            <a:r>
              <a:rPr lang="en-US" dirty="0" smtClean="0">
                <a:solidFill>
                  <a:srgbClr val="000000"/>
                </a:solidFill>
              </a:rPr>
              <a:t>activities</a:t>
            </a:r>
          </a:p>
          <a:p>
            <a:pPr marL="1025525" lvl="1" indent="-331788">
              <a:buFont typeface="Wingdings" pitchFamily="2" charset="2"/>
              <a:buChar char="ü"/>
            </a:pPr>
            <a:r>
              <a:rPr lang="en-US" dirty="0" smtClean="0">
                <a:solidFill>
                  <a:srgbClr val="000000"/>
                </a:solidFill>
              </a:rPr>
              <a:t>normal time </a:t>
            </a:r>
          </a:p>
          <a:p>
            <a:pPr marL="1025525" lvl="1" indent="-331788">
              <a:buFont typeface="Wingdings" pitchFamily="2" charset="2"/>
              <a:buChar char="ü"/>
            </a:pPr>
            <a:r>
              <a:rPr lang="en-US" dirty="0" smtClean="0">
                <a:solidFill>
                  <a:srgbClr val="000000"/>
                </a:solidFill>
              </a:rPr>
              <a:t>normal cost </a:t>
            </a:r>
          </a:p>
          <a:p>
            <a:pPr marL="1025525" lvl="1" indent="-331788">
              <a:buFont typeface="Wingdings" pitchFamily="2" charset="2"/>
              <a:buChar char="ü"/>
            </a:pPr>
            <a:r>
              <a:rPr lang="en-US" dirty="0" smtClean="0">
                <a:solidFill>
                  <a:srgbClr val="000000"/>
                </a:solidFill>
              </a:rPr>
              <a:t>crash time </a:t>
            </a:r>
          </a:p>
          <a:p>
            <a:pPr marL="1025525" lvl="1" indent="-331788">
              <a:buFont typeface="Wingdings" pitchFamily="2" charset="2"/>
              <a:buChar char="ü"/>
            </a:pPr>
            <a:r>
              <a:rPr lang="en-US" dirty="0" smtClean="0">
                <a:solidFill>
                  <a:srgbClr val="000000"/>
                </a:solidFill>
              </a:rPr>
              <a:t>crash cost </a:t>
            </a:r>
          </a:p>
          <a:p>
            <a:pPr marL="111125" lvl="1" indent="292100">
              <a:buFont typeface="Wingdings" pitchFamily="2" charset="2"/>
              <a:buChar char="q"/>
            </a:pPr>
            <a:r>
              <a:rPr lang="en-US" dirty="0" smtClean="0">
                <a:solidFill>
                  <a:srgbClr val="000000"/>
                </a:solidFill>
              </a:rPr>
              <a:t>Compute:</a:t>
            </a:r>
          </a:p>
          <a:p>
            <a:pPr marL="1025525" lvl="1" indent="-331788">
              <a:buFont typeface="Wingdings" pitchFamily="2" charset="2"/>
              <a:buChar char="ü"/>
            </a:pPr>
            <a:r>
              <a:rPr lang="en-US" dirty="0" smtClean="0">
                <a:solidFill>
                  <a:srgbClr val="000000"/>
                </a:solidFill>
              </a:rPr>
              <a:t>maximum time reduction </a:t>
            </a:r>
          </a:p>
          <a:p>
            <a:pPr marL="1025525" lvl="1" indent="-331788">
              <a:buFont typeface="Wingdings" pitchFamily="2" charset="2"/>
              <a:buChar char="ü"/>
            </a:pPr>
            <a:r>
              <a:rPr lang="en-US" dirty="0" smtClean="0">
                <a:solidFill>
                  <a:srgbClr val="000000"/>
                </a:solidFill>
              </a:rPr>
              <a:t>cost to crash per period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solidFill>
                  <a:srgbClr val="002060"/>
                </a:solidFill>
                <a:latin typeface="Calibri" pitchFamily="34" charset="0"/>
              </a:rPr>
              <a:t>Gantt Chart</a:t>
            </a:r>
            <a:endParaRPr lang="en-US" dirty="0"/>
          </a:p>
        </p:txBody>
      </p:sp>
      <p:sp>
        <p:nvSpPr>
          <p:cNvPr id="3" name="Content Placeholder 2"/>
          <p:cNvSpPr>
            <a:spLocks noGrp="1"/>
          </p:cNvSpPr>
          <p:nvPr>
            <p:ph idx="1"/>
          </p:nvPr>
        </p:nvSpPr>
        <p:spPr>
          <a:xfrm>
            <a:off x="214282" y="1285860"/>
            <a:ext cx="8786874" cy="5143536"/>
          </a:xfrm>
        </p:spPr>
        <p:txBody>
          <a:bodyPr>
            <a:normAutofit fontScale="77500" lnSpcReduction="20000"/>
          </a:bodyPr>
          <a:lstStyle/>
          <a:p>
            <a:pPr algn="just">
              <a:lnSpc>
                <a:spcPct val="150000"/>
              </a:lnSpc>
              <a:defRPr/>
            </a:pPr>
            <a:r>
              <a:rPr lang="en-GB" dirty="0" smtClean="0"/>
              <a:t>A GANTT chart is a type of </a:t>
            </a:r>
            <a:r>
              <a:rPr lang="en-GB" dirty="0" smtClean="0">
                <a:solidFill>
                  <a:schemeClr val="accent1">
                    <a:lumMod val="75000"/>
                  </a:schemeClr>
                </a:solidFill>
              </a:rPr>
              <a:t>bar chart </a:t>
            </a:r>
            <a:r>
              <a:rPr lang="en-GB" dirty="0" smtClean="0"/>
              <a:t>that illustrates a </a:t>
            </a:r>
            <a:r>
              <a:rPr lang="en-GB" dirty="0" smtClean="0">
                <a:solidFill>
                  <a:schemeClr val="accent1">
                    <a:lumMod val="75000"/>
                  </a:schemeClr>
                </a:solidFill>
              </a:rPr>
              <a:t>project schedule</a:t>
            </a:r>
            <a:r>
              <a:rPr lang="en-GB" dirty="0" smtClean="0"/>
              <a:t>. </a:t>
            </a:r>
          </a:p>
          <a:p>
            <a:pPr algn="just">
              <a:lnSpc>
                <a:spcPct val="150000"/>
              </a:lnSpc>
              <a:defRPr/>
            </a:pPr>
            <a:r>
              <a:rPr lang="en-GB" dirty="0" smtClean="0"/>
              <a:t>After the PERT/CPM analysis is completed, the following phase is to construct the GANTT chart and then to re-allocate resources and re-schedule if necessary.</a:t>
            </a:r>
          </a:p>
          <a:p>
            <a:pPr algn="just">
              <a:lnSpc>
                <a:spcPct val="150000"/>
              </a:lnSpc>
              <a:defRPr/>
            </a:pPr>
            <a:r>
              <a:rPr lang="en-GB" dirty="0" smtClean="0"/>
              <a:t>GANTT charts have become a common technique for representing the phases and activities of a project </a:t>
            </a:r>
            <a:r>
              <a:rPr lang="en-GB" dirty="0" smtClean="0">
                <a:solidFill>
                  <a:schemeClr val="accent1">
                    <a:lumMod val="75000"/>
                  </a:schemeClr>
                </a:solidFill>
              </a:rPr>
              <a:t>work breakdown structure.</a:t>
            </a:r>
          </a:p>
          <a:p>
            <a:pPr algn="just">
              <a:lnSpc>
                <a:spcPct val="150000"/>
              </a:lnSpc>
              <a:defRPr/>
            </a:pPr>
            <a:r>
              <a:rPr lang="en-GB" dirty="0" smtClean="0"/>
              <a:t>It was introduced by Henry Gantt around 1910 – 1915</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929718" cy="6429420"/>
          </a:xfrm>
        </p:spPr>
        <p:txBody>
          <a:bodyPr>
            <a:normAutofit fontScale="77500" lnSpcReduction="20000"/>
          </a:bodyPr>
          <a:lstStyle/>
          <a:p>
            <a:pPr marL="346075" indent="-346075">
              <a:buFont typeface="Wingdings" pitchFamily="2" charset="2"/>
              <a:buChar char="q"/>
            </a:pPr>
            <a:r>
              <a:rPr lang="en-GB" sz="2400" b="1" dirty="0" smtClean="0">
                <a:solidFill>
                  <a:srgbClr val="002060"/>
                </a:solidFill>
                <a:latin typeface="Calibri" pitchFamily="34" charset="0"/>
              </a:rPr>
              <a:t>Characteristics:</a:t>
            </a:r>
          </a:p>
          <a:p>
            <a:pPr lvl="1" algn="just">
              <a:lnSpc>
                <a:spcPct val="120000"/>
              </a:lnSpc>
            </a:pPr>
            <a:r>
              <a:rPr lang="en-GB" dirty="0" smtClean="0"/>
              <a:t>The bar in each row identifies the corresponding task</a:t>
            </a:r>
          </a:p>
          <a:p>
            <a:pPr lvl="1" algn="just">
              <a:lnSpc>
                <a:spcPct val="120000"/>
              </a:lnSpc>
            </a:pPr>
            <a:r>
              <a:rPr lang="en-GB" dirty="0" smtClean="0"/>
              <a:t>The horizontal position of the bar identifies start and end times of the task</a:t>
            </a:r>
          </a:p>
          <a:p>
            <a:pPr lvl="1" algn="just">
              <a:lnSpc>
                <a:spcPct val="120000"/>
              </a:lnSpc>
            </a:pPr>
            <a:r>
              <a:rPr lang="en-GB" dirty="0" smtClean="0"/>
              <a:t>Bar length represents the duration of the task</a:t>
            </a:r>
          </a:p>
          <a:p>
            <a:pPr lvl="1" algn="just">
              <a:lnSpc>
                <a:spcPct val="120000"/>
              </a:lnSpc>
            </a:pPr>
            <a:r>
              <a:rPr lang="en-GB" dirty="0" smtClean="0"/>
              <a:t>Good for allocating resources and re-scheduling</a:t>
            </a:r>
          </a:p>
          <a:p>
            <a:pPr lvl="1" algn="just">
              <a:lnSpc>
                <a:spcPct val="120000"/>
              </a:lnSpc>
            </a:pPr>
            <a:r>
              <a:rPr lang="en-GB" dirty="0" smtClean="0"/>
              <a:t>Precedence relationships can be represented using arrows</a:t>
            </a:r>
          </a:p>
          <a:p>
            <a:pPr lvl="1" algn="just">
              <a:lnSpc>
                <a:spcPct val="120000"/>
              </a:lnSpc>
            </a:pPr>
            <a:r>
              <a:rPr lang="en-GB" dirty="0" smtClean="0"/>
              <a:t>Critical activities are usually highlighted</a:t>
            </a:r>
          </a:p>
          <a:p>
            <a:pPr lvl="1" algn="just">
              <a:lnSpc>
                <a:spcPct val="120000"/>
              </a:lnSpc>
            </a:pPr>
            <a:r>
              <a:rPr lang="en-GB" dirty="0" smtClean="0"/>
              <a:t>Slack times are represented using bars with doted lines</a:t>
            </a:r>
          </a:p>
          <a:p>
            <a:pPr lvl="1" algn="just">
              <a:lnSpc>
                <a:spcPct val="120000"/>
              </a:lnSpc>
            </a:pPr>
            <a:r>
              <a:rPr lang="en-GB" dirty="0" smtClean="0"/>
              <a:t>The bar of each activity </a:t>
            </a:r>
            <a:r>
              <a:rPr lang="en-GB" dirty="0" smtClean="0">
                <a:solidFill>
                  <a:srgbClr val="376092"/>
                </a:solidFill>
              </a:rPr>
              <a:t>begins</a:t>
            </a:r>
            <a:r>
              <a:rPr lang="en-GB" dirty="0" smtClean="0"/>
              <a:t> at the activity </a:t>
            </a:r>
            <a:r>
              <a:rPr lang="en-GB" dirty="0" smtClean="0">
                <a:solidFill>
                  <a:srgbClr val="376092"/>
                </a:solidFill>
              </a:rPr>
              <a:t>earliest start time </a:t>
            </a:r>
            <a:r>
              <a:rPr lang="en-GB" dirty="0" smtClean="0"/>
              <a:t>(ES)</a:t>
            </a:r>
          </a:p>
          <a:p>
            <a:pPr lvl="1" algn="just">
              <a:lnSpc>
                <a:spcPct val="120000"/>
              </a:lnSpc>
            </a:pPr>
            <a:r>
              <a:rPr lang="en-GB" dirty="0" smtClean="0"/>
              <a:t>The bar of each activity </a:t>
            </a:r>
            <a:r>
              <a:rPr lang="en-GB" dirty="0" smtClean="0">
                <a:solidFill>
                  <a:srgbClr val="376092"/>
                </a:solidFill>
              </a:rPr>
              <a:t>ends</a:t>
            </a:r>
            <a:r>
              <a:rPr lang="en-GB" dirty="0" smtClean="0"/>
              <a:t> at the activity </a:t>
            </a:r>
            <a:r>
              <a:rPr lang="en-GB" dirty="0" smtClean="0">
                <a:solidFill>
                  <a:srgbClr val="376092"/>
                </a:solidFill>
              </a:rPr>
              <a:t>latest finish time </a:t>
            </a:r>
            <a:r>
              <a:rPr lang="en-GB" dirty="0" smtClean="0"/>
              <a:t>(LF).</a:t>
            </a:r>
          </a:p>
          <a:p>
            <a:pPr lvl="1" algn="just">
              <a:lnSpc>
                <a:spcPct val="120000"/>
              </a:lnSpc>
            </a:pPr>
            <a:r>
              <a:rPr lang="tr-TR" dirty="0" smtClean="0"/>
              <a:t>A </a:t>
            </a:r>
            <a:r>
              <a:rPr lang="en-US" dirty="0" smtClean="0"/>
              <a:t>vertical cursor (such as a transparent ruler) placed at the review point </a:t>
            </a:r>
          </a:p>
          <a:p>
            <a:pPr lvl="1" algn="just">
              <a:lnSpc>
                <a:spcPct val="120000"/>
              </a:lnSpc>
            </a:pPr>
            <a:r>
              <a:rPr lang="tr-TR" dirty="0" smtClean="0"/>
              <a:t>At</a:t>
            </a:r>
            <a:r>
              <a:rPr lang="en-US" dirty="0" smtClean="0"/>
              <a:t> a review point the boxes/lines are </a:t>
            </a:r>
            <a:r>
              <a:rPr lang="en-US" b="1" i="1" dirty="0" smtClean="0">
                <a:solidFill>
                  <a:srgbClr val="0070C0"/>
                </a:solidFill>
              </a:rPr>
              <a:t>shaded</a:t>
            </a:r>
            <a:r>
              <a:rPr lang="en-US" b="1" dirty="0" smtClean="0"/>
              <a:t> </a:t>
            </a:r>
            <a:r>
              <a:rPr lang="en-US" dirty="0" smtClean="0"/>
              <a:t>to represent the </a:t>
            </a:r>
            <a:r>
              <a:rPr lang="en-US" b="1" i="1" dirty="0" smtClean="0">
                <a:solidFill>
                  <a:srgbClr val="0070C0"/>
                </a:solidFill>
              </a:rPr>
              <a:t>actual time </a:t>
            </a:r>
            <a:r>
              <a:rPr lang="en-US" b="1" dirty="0" smtClean="0"/>
              <a:t>s</a:t>
            </a:r>
            <a:r>
              <a:rPr lang="en-US" dirty="0" smtClean="0"/>
              <a:t>pent </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u="sng" dirty="0" smtClean="0">
                <a:solidFill>
                  <a:srgbClr val="002060"/>
                </a:solidFill>
                <a:latin typeface="Calibri" pitchFamily="34" charset="0"/>
              </a:rPr>
              <a:t>Constructing Gantt Chart</a:t>
            </a:r>
            <a:endParaRPr lang="en-US" dirty="0"/>
          </a:p>
        </p:txBody>
      </p:sp>
      <p:sp>
        <p:nvSpPr>
          <p:cNvPr id="3" name="Content Placeholder 2"/>
          <p:cNvSpPr>
            <a:spLocks noGrp="1"/>
          </p:cNvSpPr>
          <p:nvPr>
            <p:ph idx="1"/>
          </p:nvPr>
        </p:nvSpPr>
        <p:spPr>
          <a:xfrm>
            <a:off x="214282" y="1600200"/>
            <a:ext cx="8715436" cy="4972072"/>
          </a:xfrm>
        </p:spPr>
        <p:txBody>
          <a:bodyPr>
            <a:normAutofit/>
          </a:bodyPr>
          <a:lstStyle/>
          <a:p>
            <a:pPr marL="520700" indent="-457200">
              <a:buFont typeface="Wingdings" pitchFamily="2" charset="2"/>
              <a:buChar char="q"/>
            </a:pPr>
            <a:r>
              <a:rPr lang="en-GB" sz="2800" dirty="0" smtClean="0">
                <a:latin typeface="Calibri" pitchFamily="34" charset="0"/>
              </a:rPr>
              <a:t>The steps to construct a GANTT chart from the information obtained by PERT/CPM are:</a:t>
            </a:r>
          </a:p>
          <a:p>
            <a:pPr marL="977900" lvl="1" indent="-347663">
              <a:buFont typeface="Century Schoolbook" pitchFamily="18" charset="0"/>
              <a:buAutoNum type="arabicPeriod"/>
            </a:pPr>
            <a:r>
              <a:rPr lang="en-GB" dirty="0" smtClean="0"/>
              <a:t>Schedule the </a:t>
            </a:r>
            <a:r>
              <a:rPr lang="en-GB" b="1" i="1" dirty="0" smtClean="0">
                <a:solidFill>
                  <a:srgbClr val="002060"/>
                </a:solidFill>
              </a:rPr>
              <a:t>critical tasks </a:t>
            </a:r>
            <a:r>
              <a:rPr lang="en-GB" dirty="0" smtClean="0"/>
              <a:t>in the correct position.</a:t>
            </a:r>
          </a:p>
          <a:p>
            <a:pPr marL="977900" lvl="1" indent="-347663">
              <a:buFont typeface="Century Schoolbook" pitchFamily="18" charset="0"/>
              <a:buAutoNum type="arabicPeriod"/>
            </a:pPr>
            <a:r>
              <a:rPr lang="en-GB" dirty="0" smtClean="0"/>
              <a:t>Place the time windows in which the </a:t>
            </a:r>
            <a:r>
              <a:rPr lang="en-GB" b="1" i="1" dirty="0" smtClean="0">
                <a:solidFill>
                  <a:srgbClr val="002060"/>
                </a:solidFill>
              </a:rPr>
              <a:t>non-critical tasks </a:t>
            </a:r>
            <a:r>
              <a:rPr lang="en-GB" dirty="0" smtClean="0"/>
              <a:t>can be scheduled.</a:t>
            </a:r>
          </a:p>
          <a:p>
            <a:pPr marL="977900" lvl="1" indent="-347663">
              <a:buFont typeface="Century Schoolbook" pitchFamily="18" charset="0"/>
              <a:buAutoNum type="arabicPeriod"/>
            </a:pPr>
            <a:r>
              <a:rPr lang="en-GB" dirty="0" smtClean="0"/>
              <a:t>Schedule </a:t>
            </a:r>
            <a:r>
              <a:rPr lang="en-GB" b="1" i="1" dirty="0" smtClean="0">
                <a:solidFill>
                  <a:srgbClr val="002060"/>
                </a:solidFill>
              </a:rPr>
              <a:t>the non-critical tasks </a:t>
            </a:r>
            <a:r>
              <a:rPr lang="en-GB" dirty="0" smtClean="0"/>
              <a:t>according to their </a:t>
            </a:r>
            <a:r>
              <a:rPr lang="en-GB" b="1" i="1" dirty="0" smtClean="0">
                <a:solidFill>
                  <a:srgbClr val="002060"/>
                </a:solidFill>
              </a:rPr>
              <a:t>earliest starting times</a:t>
            </a:r>
            <a:r>
              <a:rPr lang="en-GB" dirty="0" smtClean="0"/>
              <a:t>.</a:t>
            </a:r>
          </a:p>
          <a:p>
            <a:pPr marL="977900" lvl="1" indent="-347663">
              <a:buFont typeface="Century Schoolbook" pitchFamily="18" charset="0"/>
              <a:buAutoNum type="arabicPeriod"/>
            </a:pPr>
            <a:r>
              <a:rPr lang="en-GB" dirty="0" smtClean="0"/>
              <a:t>Indicate </a:t>
            </a:r>
            <a:r>
              <a:rPr lang="en-GB" b="1" i="1" dirty="0" smtClean="0">
                <a:solidFill>
                  <a:srgbClr val="002060"/>
                </a:solidFill>
              </a:rPr>
              <a:t>precedence relationships </a:t>
            </a:r>
            <a:r>
              <a:rPr lang="en-GB" dirty="0" smtClean="0"/>
              <a:t>between tasks.</a:t>
            </a:r>
            <a:endParaRPr lang="en-GB" dirty="0" smtClean="0">
              <a:latin typeface="Calibri" pitchFamily="34" charset="0"/>
            </a:endParaRP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a:srcRect/>
          <a:stretch>
            <a:fillRect/>
          </a:stretch>
        </p:blipFill>
        <p:spPr bwMode="auto">
          <a:xfrm>
            <a:off x="214282" y="428604"/>
            <a:ext cx="8929718" cy="6072229"/>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Calibri" pitchFamily="34" charset="0"/>
              </a:rPr>
              <a:t>Step 1. Schedule critical tasks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643050"/>
            <a:ext cx="8929718" cy="485778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643998" cy="1143000"/>
          </a:xfrm>
        </p:spPr>
        <p:txBody>
          <a:bodyPr>
            <a:normAutofit fontScale="90000"/>
          </a:bodyPr>
          <a:lstStyle/>
          <a:p>
            <a:r>
              <a:rPr lang="en-GB" sz="3600" b="1" dirty="0" smtClean="0">
                <a:solidFill>
                  <a:srgbClr val="002060"/>
                </a:solidFill>
                <a:latin typeface="Calibri" pitchFamily="34" charset="0"/>
              </a:rPr>
              <a:t>Step 2. Place time windows for non-critical tasks</a:t>
            </a:r>
            <a:r>
              <a:rPr lang="en-GB" b="1" dirty="0" smtClean="0">
                <a:solidFill>
                  <a:srgbClr val="002060"/>
                </a:solidFill>
                <a:latin typeface="Calibri" pitchFamily="34" charset="0"/>
              </a:rPr>
              <a:t>:</a:t>
            </a:r>
            <a:br>
              <a:rPr lang="en-GB" b="1" dirty="0" smtClean="0">
                <a:solidFill>
                  <a:srgbClr val="002060"/>
                </a:solidFill>
                <a:latin typeface="Calibri" pitchFamily="34" charset="0"/>
              </a:rPr>
            </a:b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0" y="1643050"/>
            <a:ext cx="8929718" cy="492922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Stakeholder</a:t>
            </a:r>
            <a:br>
              <a:rPr lang="en-GB" dirty="0" smtClean="0"/>
            </a:br>
            <a:endParaRPr lang="en-US" dirty="0"/>
          </a:p>
        </p:txBody>
      </p:sp>
      <p:sp>
        <p:nvSpPr>
          <p:cNvPr id="6" name="Rectangle 3"/>
          <p:cNvSpPr>
            <a:spLocks noGrp="1" noChangeArrowheads="1"/>
          </p:cNvSpPr>
          <p:nvPr>
            <p:ph idx="1"/>
          </p:nvPr>
        </p:nvSpPr>
        <p:spPr/>
        <p:txBody>
          <a:bodyPr/>
          <a:lstStyle/>
          <a:p>
            <a:pPr>
              <a:buFont typeface="Wingdings" pitchFamily="2" charset="2"/>
              <a:buNone/>
            </a:pPr>
            <a:r>
              <a:rPr lang="en-GB" dirty="0"/>
              <a:t>“A person or group of people who have a vested interest in the success of an organization and the environment in which the organization operates”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indent="-457200"/>
            <a:r>
              <a:rPr lang="en-GB" sz="3100" b="1" dirty="0" smtClean="0">
                <a:solidFill>
                  <a:srgbClr val="002060"/>
                </a:solidFill>
                <a:latin typeface="Calibri" pitchFamily="34" charset="0"/>
              </a:rPr>
              <a:t>Step 3. Schedule non-critical tasks</a:t>
            </a:r>
            <a:br>
              <a:rPr lang="en-GB" sz="3100" b="1" dirty="0" smtClean="0">
                <a:solidFill>
                  <a:srgbClr val="002060"/>
                </a:solidFill>
                <a:latin typeface="Calibri" pitchFamily="34" charset="0"/>
              </a:rPr>
            </a:br>
            <a:r>
              <a:rPr lang="en-GB" sz="3100" b="1" dirty="0" smtClean="0">
                <a:solidFill>
                  <a:srgbClr val="002060"/>
                </a:solidFill>
                <a:latin typeface="Calibri" pitchFamily="34" charset="0"/>
              </a:rPr>
              <a:t>Step 4. Indicate precedence relationships</a:t>
            </a:r>
            <a:r>
              <a:rPr lang="en-GB" b="1" dirty="0" smtClean="0">
                <a:solidFill>
                  <a:srgbClr val="002060"/>
                </a:solidFill>
                <a:latin typeface="Calibri" pitchFamily="34" charset="0"/>
              </a:rPr>
              <a:t>:</a:t>
            </a:r>
            <a:br>
              <a:rPr lang="en-GB" b="1" dirty="0" smtClean="0">
                <a:solidFill>
                  <a:srgbClr val="002060"/>
                </a:solidFill>
                <a:latin typeface="Calibri" pitchFamily="34" charset="0"/>
              </a:rPr>
            </a:b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14282" y="1357298"/>
            <a:ext cx="8572560" cy="521497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US" dirty="0" smtClean="0">
                <a:solidFill>
                  <a:srgbClr val="FF0000"/>
                </a:solidFill>
              </a:rPr>
              <a:t>Project Risks</a:t>
            </a:r>
            <a:endParaRPr lang="en-IN" dirty="0">
              <a:solidFill>
                <a:srgbClr val="FF0000"/>
              </a:solidFill>
            </a:endParaRPr>
          </a:p>
        </p:txBody>
      </p:sp>
      <p:sp>
        <p:nvSpPr>
          <p:cNvPr id="3" name="Content Placeholder 2"/>
          <p:cNvSpPr>
            <a:spLocks noGrp="1"/>
          </p:cNvSpPr>
          <p:nvPr>
            <p:ph idx="1"/>
          </p:nvPr>
        </p:nvSpPr>
        <p:spPr>
          <a:xfrm>
            <a:off x="214282" y="785794"/>
            <a:ext cx="8715436" cy="5857916"/>
          </a:xfrm>
        </p:spPr>
        <p:txBody>
          <a:bodyPr/>
          <a:lstStyle/>
          <a:p>
            <a:pPr algn="just"/>
            <a:r>
              <a:rPr lang="en-US" dirty="0" smtClean="0"/>
              <a:t>However </a:t>
            </a:r>
            <a:r>
              <a:rPr lang="en-US" dirty="0" smtClean="0">
                <a:solidFill>
                  <a:srgbClr val="00B050"/>
                </a:solidFill>
              </a:rPr>
              <a:t>small the percentage may be, there is always uncertainty </a:t>
            </a:r>
            <a:r>
              <a:rPr lang="en-US" dirty="0" smtClean="0"/>
              <a:t>in any venture.</a:t>
            </a:r>
          </a:p>
          <a:p>
            <a:pPr algn="just"/>
            <a:r>
              <a:rPr lang="en-US" dirty="0" smtClean="0"/>
              <a:t>Identification and management of risks is fundamental to any project.</a:t>
            </a:r>
          </a:p>
          <a:p>
            <a:pPr algn="just"/>
            <a:r>
              <a:rPr lang="en-US" dirty="0" smtClean="0"/>
              <a:t>Before undertaking a project, all participants want to </a:t>
            </a:r>
            <a:r>
              <a:rPr lang="en-US" dirty="0" smtClean="0">
                <a:solidFill>
                  <a:srgbClr val="FF0000"/>
                </a:solidFill>
              </a:rPr>
              <a:t>identify the risks involved, as well as the steps that may be taken to manage them</a:t>
            </a:r>
            <a:r>
              <a:rPr lang="en-US" dirty="0" smtClean="0"/>
              <a:t>.</a:t>
            </a:r>
          </a:p>
          <a:p>
            <a:pPr algn="just"/>
            <a:r>
              <a:rPr lang="en-US" dirty="0" smtClean="0"/>
              <a:t>If the risk of the project is in line with the average risk  of the company, then the expected rate of return would be the weighted average cost of capital of the firm.</a:t>
            </a:r>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Arial" pitchFamily="34" charset="0"/>
              <a:buChar char="•"/>
            </a:pPr>
            <a:r>
              <a:rPr lang="en-US" sz="3200" dirty="0" smtClean="0"/>
              <a:t>If the risk is higher , the expected rate of return would be higher.</a:t>
            </a:r>
            <a:endParaRPr lang="en-IN" sz="3200" dirty="0"/>
          </a:p>
        </p:txBody>
      </p:sp>
      <p:sp>
        <p:nvSpPr>
          <p:cNvPr id="3" name="Content Placeholder 2"/>
          <p:cNvSpPr>
            <a:spLocks noGrp="1"/>
          </p:cNvSpPr>
          <p:nvPr>
            <p:ph idx="1"/>
          </p:nvPr>
        </p:nvSpPr>
        <p:spPr>
          <a:xfrm>
            <a:off x="142844" y="1357298"/>
            <a:ext cx="8786874" cy="5286412"/>
          </a:xfrm>
        </p:spPr>
        <p:txBody>
          <a:bodyPr/>
          <a:lstStyle/>
          <a:p>
            <a:r>
              <a:rPr lang="en-US" dirty="0" smtClean="0"/>
              <a:t>The expected rate of return is determined by comparing it against similar project of other companies.</a:t>
            </a:r>
          </a:p>
          <a:p>
            <a:r>
              <a:rPr lang="en-US" dirty="0" smtClean="0"/>
              <a:t>Its difficult to generalize about the risk characteristics of projects, each host country and in deed each specific project has its own risk profile.</a:t>
            </a:r>
          </a:p>
          <a:p>
            <a:r>
              <a:rPr lang="en-US" dirty="0" smtClean="0">
                <a:solidFill>
                  <a:srgbClr val="00B050"/>
                </a:solidFill>
              </a:rPr>
              <a:t>Risks are broadly divided in to two categories: 1.General ( Country ) and 2. Specific Risks.</a:t>
            </a:r>
            <a:endParaRPr lang="en-IN" dirty="0">
              <a:solidFill>
                <a:srgbClr val="00B05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pPr algn="l"/>
            <a:r>
              <a:rPr lang="en-US" sz="3200" dirty="0" smtClean="0">
                <a:solidFill>
                  <a:srgbClr val="C00000"/>
                </a:solidFill>
              </a:rPr>
              <a:t>1. General or Country Risks:</a:t>
            </a:r>
            <a:endParaRPr lang="en-IN" sz="3200" dirty="0">
              <a:solidFill>
                <a:srgbClr val="C00000"/>
              </a:solidFill>
            </a:endParaRPr>
          </a:p>
        </p:txBody>
      </p:sp>
      <p:sp>
        <p:nvSpPr>
          <p:cNvPr id="3" name="Content Placeholder 2"/>
          <p:cNvSpPr>
            <a:spLocks noGrp="1"/>
          </p:cNvSpPr>
          <p:nvPr>
            <p:ph idx="1"/>
          </p:nvPr>
        </p:nvSpPr>
        <p:spPr>
          <a:xfrm>
            <a:off x="142844" y="785794"/>
            <a:ext cx="8786874" cy="5786478"/>
          </a:xfrm>
        </p:spPr>
        <p:txBody>
          <a:bodyPr>
            <a:normAutofit fontScale="85000" lnSpcReduction="10000"/>
          </a:bodyPr>
          <a:lstStyle/>
          <a:p>
            <a:r>
              <a:rPr lang="en-US" dirty="0" smtClean="0"/>
              <a:t>General risks affect the overall sectors of the country.</a:t>
            </a:r>
          </a:p>
          <a:p>
            <a:r>
              <a:rPr lang="en-US" dirty="0" smtClean="0"/>
              <a:t>Factors such as </a:t>
            </a:r>
            <a:r>
              <a:rPr lang="en-US" dirty="0" smtClean="0">
                <a:solidFill>
                  <a:srgbClr val="FF0000"/>
                </a:solidFill>
              </a:rPr>
              <a:t>country’s economic growth, its political environment, the tax code, the legal system and</a:t>
            </a:r>
          </a:p>
          <a:p>
            <a:r>
              <a:rPr lang="en-US" dirty="0" smtClean="0">
                <a:solidFill>
                  <a:srgbClr val="FF0000"/>
                </a:solidFill>
              </a:rPr>
              <a:t> the prevailing currency exchange rate </a:t>
            </a:r>
            <a:r>
              <a:rPr lang="en-US" dirty="0" smtClean="0"/>
              <a:t>are classified under this category.</a:t>
            </a:r>
          </a:p>
          <a:p>
            <a:r>
              <a:rPr lang="en-US" dirty="0" smtClean="0"/>
              <a:t>General risks -  divided in to three major divisions.</a:t>
            </a:r>
          </a:p>
          <a:p>
            <a:r>
              <a:rPr lang="en-US" dirty="0" smtClean="0">
                <a:solidFill>
                  <a:srgbClr val="C00000"/>
                </a:solidFill>
              </a:rPr>
              <a:t>a) Political Risks: </a:t>
            </a:r>
            <a:r>
              <a:rPr lang="en-US" dirty="0" smtClean="0"/>
              <a:t>Related to the internal and external political situation and the stability of the host country. </a:t>
            </a:r>
          </a:p>
          <a:p>
            <a:r>
              <a:rPr lang="en-US" dirty="0" smtClean="0"/>
              <a:t>These risks include: </a:t>
            </a:r>
            <a:r>
              <a:rPr lang="en-US" dirty="0" smtClean="0">
                <a:solidFill>
                  <a:srgbClr val="FF0000"/>
                </a:solidFill>
              </a:rPr>
              <a:t>government’s attitude towards allowing private sector profits from projects</a:t>
            </a:r>
            <a:r>
              <a:rPr lang="en-US" dirty="0" smtClean="0"/>
              <a:t>, </a:t>
            </a:r>
          </a:p>
          <a:p>
            <a:r>
              <a:rPr lang="en-US" dirty="0" smtClean="0"/>
              <a:t>changes in the host country’s fiscal regime, including </a:t>
            </a:r>
            <a:r>
              <a:rPr lang="en-US" dirty="0" smtClean="0">
                <a:solidFill>
                  <a:srgbClr val="FF0000"/>
                </a:solidFill>
              </a:rPr>
              <a:t>taxation, the risk of expropriation and nationalization </a:t>
            </a:r>
            <a:r>
              <a:rPr lang="en-US" dirty="0" smtClean="0"/>
              <a:t>of the projects by the host country, cancellation of the concession and similar factors. </a:t>
            </a:r>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algn="l"/>
            <a:r>
              <a:rPr lang="en-US" sz="3200" dirty="0" smtClean="0">
                <a:solidFill>
                  <a:srgbClr val="C00000"/>
                </a:solidFill>
              </a:rPr>
              <a:t>b</a:t>
            </a:r>
            <a:r>
              <a:rPr lang="en-US" sz="3600" dirty="0" smtClean="0">
                <a:solidFill>
                  <a:srgbClr val="C00000"/>
                </a:solidFill>
              </a:rPr>
              <a:t>) Country Commercial Risks:</a:t>
            </a:r>
            <a:endParaRPr lang="en-IN" sz="3600" dirty="0">
              <a:solidFill>
                <a:srgbClr val="C00000"/>
              </a:solidFill>
            </a:endParaRPr>
          </a:p>
        </p:txBody>
      </p:sp>
      <p:sp>
        <p:nvSpPr>
          <p:cNvPr id="3" name="Content Placeholder 2"/>
          <p:cNvSpPr>
            <a:spLocks noGrp="1"/>
          </p:cNvSpPr>
          <p:nvPr>
            <p:ph idx="1"/>
          </p:nvPr>
        </p:nvSpPr>
        <p:spPr>
          <a:xfrm>
            <a:off x="214282" y="714356"/>
            <a:ext cx="8715436" cy="5929354"/>
          </a:xfrm>
        </p:spPr>
        <p:txBody>
          <a:bodyPr/>
          <a:lstStyle/>
          <a:p>
            <a:r>
              <a:rPr lang="en-US" dirty="0" smtClean="0"/>
              <a:t>These are related to the convertibility of </a:t>
            </a:r>
            <a:r>
              <a:rPr lang="en-US" dirty="0" smtClean="0">
                <a:solidFill>
                  <a:srgbClr val="FF0000"/>
                </a:solidFill>
              </a:rPr>
              <a:t>revenue from the projects into foreign currencies, </a:t>
            </a:r>
            <a:r>
              <a:rPr lang="en-US" dirty="0" smtClean="0"/>
              <a:t>foreign exchange, interest fluctuation and inflation.</a:t>
            </a:r>
          </a:p>
          <a:p>
            <a:r>
              <a:rPr lang="en-US" dirty="0" smtClean="0">
                <a:solidFill>
                  <a:srgbClr val="C00000"/>
                </a:solidFill>
              </a:rPr>
              <a:t>C) Country Legal Risks: </a:t>
            </a:r>
            <a:r>
              <a:rPr lang="en-US" dirty="0" smtClean="0"/>
              <a:t>The risks to sponsors and lenders is that legislation that is relevant to the project ( for instance, </a:t>
            </a:r>
            <a:r>
              <a:rPr lang="en-US" dirty="0" smtClean="0">
                <a:solidFill>
                  <a:srgbClr val="FF0000"/>
                </a:solidFill>
              </a:rPr>
              <a:t>environmental legislation or property legislation</a:t>
            </a:r>
            <a:r>
              <a:rPr lang="en-US" dirty="0" smtClean="0"/>
              <a:t>) may change after a project has been implemented.</a:t>
            </a:r>
          </a:p>
          <a:p>
            <a:pPr>
              <a:buNone/>
            </a:pPr>
            <a:endParaRPr lang="en-I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rmAutofit fontScale="90000"/>
          </a:bodyPr>
          <a:lstStyle/>
          <a:p>
            <a:pPr algn="l"/>
            <a:r>
              <a:rPr lang="en-US" sz="3200" dirty="0" smtClean="0">
                <a:solidFill>
                  <a:srgbClr val="C00000"/>
                </a:solidFill>
              </a:rPr>
              <a:t>2. Specific Project risks:</a:t>
            </a:r>
            <a:endParaRPr lang="en-IN" sz="3200" dirty="0">
              <a:solidFill>
                <a:srgbClr val="C00000"/>
              </a:solidFill>
            </a:endParaRPr>
          </a:p>
        </p:txBody>
      </p:sp>
      <p:sp>
        <p:nvSpPr>
          <p:cNvPr id="3" name="Content Placeholder 2"/>
          <p:cNvSpPr>
            <a:spLocks noGrp="1"/>
          </p:cNvSpPr>
          <p:nvPr>
            <p:ph idx="1"/>
          </p:nvPr>
        </p:nvSpPr>
        <p:spPr>
          <a:xfrm>
            <a:off x="142844" y="714356"/>
            <a:ext cx="8858312" cy="5929354"/>
          </a:xfrm>
        </p:spPr>
        <p:txBody>
          <a:bodyPr>
            <a:normAutofit fontScale="92500" lnSpcReduction="10000"/>
          </a:bodyPr>
          <a:lstStyle/>
          <a:p>
            <a:r>
              <a:rPr lang="en-US" dirty="0" smtClean="0"/>
              <a:t>Sponsors and lenders face specific project risks that may be generally within the control of the sponsors.</a:t>
            </a:r>
          </a:p>
          <a:p>
            <a:r>
              <a:rPr lang="en-US" dirty="0" smtClean="0"/>
              <a:t>Specific project risks are divided in to </a:t>
            </a:r>
            <a:r>
              <a:rPr lang="en-US" dirty="0" smtClean="0">
                <a:solidFill>
                  <a:srgbClr val="C00000"/>
                </a:solidFill>
              </a:rPr>
              <a:t>3</a:t>
            </a:r>
            <a:r>
              <a:rPr lang="en-US" dirty="0" smtClean="0"/>
              <a:t> categories in accordance with phases of a project cycle.</a:t>
            </a:r>
          </a:p>
          <a:p>
            <a:r>
              <a:rPr lang="en-US" dirty="0">
                <a:solidFill>
                  <a:srgbClr val="C00000"/>
                </a:solidFill>
              </a:rPr>
              <a:t>a</a:t>
            </a:r>
            <a:r>
              <a:rPr lang="en-US" dirty="0" smtClean="0">
                <a:solidFill>
                  <a:srgbClr val="C00000"/>
                </a:solidFill>
              </a:rPr>
              <a:t>) Development risks:</a:t>
            </a:r>
            <a:r>
              <a:rPr lang="en-US" dirty="0" smtClean="0"/>
              <a:t> These are the risks associated with the bidding competition that occurs in </a:t>
            </a:r>
            <a:r>
              <a:rPr lang="en-US" dirty="0" smtClean="0">
                <a:solidFill>
                  <a:srgbClr val="FF0000"/>
                </a:solidFill>
              </a:rPr>
              <a:t>the initial stage of the process. </a:t>
            </a:r>
          </a:p>
          <a:p>
            <a:r>
              <a:rPr lang="en-US" dirty="0" smtClean="0"/>
              <a:t>The development risks also include </a:t>
            </a:r>
            <a:r>
              <a:rPr lang="en-US" dirty="0" smtClean="0">
                <a:solidFill>
                  <a:srgbClr val="FF0000"/>
                </a:solidFill>
              </a:rPr>
              <a:t>losses caused by delays in planning and approval, </a:t>
            </a:r>
            <a:r>
              <a:rPr lang="en-US" dirty="0" smtClean="0"/>
              <a:t>which can be particularly acute in the case of transnational projects, </a:t>
            </a:r>
          </a:p>
          <a:p>
            <a:r>
              <a:rPr lang="en-US" dirty="0" smtClean="0"/>
              <a:t>where project sponsors have to deal with the authorities of two or more governments.</a:t>
            </a:r>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l"/>
            <a:r>
              <a:rPr lang="en-US" sz="3200" dirty="0" smtClean="0">
                <a:solidFill>
                  <a:srgbClr val="C00000"/>
                </a:solidFill>
              </a:rPr>
              <a:t>b) Construction/Completion Risks:</a:t>
            </a:r>
            <a:endParaRPr lang="en-IN" sz="3200" dirty="0">
              <a:solidFill>
                <a:srgbClr val="C00000"/>
              </a:solidFill>
            </a:endParaRPr>
          </a:p>
        </p:txBody>
      </p:sp>
      <p:sp>
        <p:nvSpPr>
          <p:cNvPr id="3" name="Content Placeholder 2"/>
          <p:cNvSpPr>
            <a:spLocks noGrp="1"/>
          </p:cNvSpPr>
          <p:nvPr>
            <p:ph idx="1"/>
          </p:nvPr>
        </p:nvSpPr>
        <p:spPr>
          <a:xfrm>
            <a:off x="214282" y="857232"/>
            <a:ext cx="8715436" cy="5786478"/>
          </a:xfrm>
        </p:spPr>
        <p:txBody>
          <a:bodyPr/>
          <a:lstStyle/>
          <a:p>
            <a:r>
              <a:rPr lang="en-US" dirty="0" smtClean="0"/>
              <a:t>The primary risks here are: 1. The actual cost of construction may be higher than projected (cost overruns).</a:t>
            </a:r>
          </a:p>
          <a:p>
            <a:r>
              <a:rPr lang="en-US" dirty="0" smtClean="0"/>
              <a:t>Completion takes longer than projected ( completion delays).</a:t>
            </a:r>
          </a:p>
          <a:p>
            <a:r>
              <a:rPr lang="en-US" dirty="0" smtClean="0"/>
              <a:t>The construction of the project may not be completed at all.</a:t>
            </a:r>
            <a:endParaRPr lang="en-IN"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l"/>
            <a:r>
              <a:rPr lang="en-US" sz="3200" dirty="0" smtClean="0">
                <a:solidFill>
                  <a:srgbClr val="C00000"/>
                </a:solidFill>
              </a:rPr>
              <a:t>c). Operating Risks:</a:t>
            </a:r>
            <a:endParaRPr lang="en-IN" sz="3200" dirty="0">
              <a:solidFill>
                <a:srgbClr val="C00000"/>
              </a:solidFill>
            </a:endParaRPr>
          </a:p>
        </p:txBody>
      </p:sp>
      <p:sp>
        <p:nvSpPr>
          <p:cNvPr id="3" name="Content Placeholder 2"/>
          <p:cNvSpPr>
            <a:spLocks noGrp="1"/>
          </p:cNvSpPr>
          <p:nvPr>
            <p:ph idx="1"/>
          </p:nvPr>
        </p:nvSpPr>
        <p:spPr>
          <a:xfrm>
            <a:off x="214282" y="785794"/>
            <a:ext cx="8715436" cy="5786478"/>
          </a:xfrm>
        </p:spPr>
        <p:txBody>
          <a:bodyPr>
            <a:normAutofit lnSpcReduction="10000"/>
          </a:bodyPr>
          <a:lstStyle/>
          <a:p>
            <a:r>
              <a:rPr lang="en-US" dirty="0" smtClean="0"/>
              <a:t>These risks result from </a:t>
            </a:r>
            <a:r>
              <a:rPr lang="en-US" dirty="0" smtClean="0">
                <a:solidFill>
                  <a:srgbClr val="FF0000"/>
                </a:solidFill>
              </a:rPr>
              <a:t>insufficiency in performance, revenue income, material supply</a:t>
            </a:r>
            <a:r>
              <a:rPr lang="en-US" dirty="0" smtClean="0"/>
              <a:t>, etc. and from higher than- expected operating costs. These are divided in to </a:t>
            </a:r>
            <a:r>
              <a:rPr lang="en-US" dirty="0" smtClean="0">
                <a:solidFill>
                  <a:srgbClr val="C00000"/>
                </a:solidFill>
              </a:rPr>
              <a:t>6</a:t>
            </a:r>
            <a:r>
              <a:rPr lang="en-US" dirty="0" smtClean="0"/>
              <a:t> main categories.  </a:t>
            </a:r>
          </a:p>
          <a:p>
            <a:r>
              <a:rPr lang="en-US" dirty="0" smtClean="0">
                <a:solidFill>
                  <a:srgbClr val="C00000"/>
                </a:solidFill>
              </a:rPr>
              <a:t>1. Associated- infrastructure risks:</a:t>
            </a:r>
            <a:r>
              <a:rPr lang="en-US" dirty="0" smtClean="0"/>
              <a:t> These are associated with facilities outside the project, such as approach roads and transmission lines, for which construction responsibility lies with third parties rather than the project sponsors themselves</a:t>
            </a:r>
            <a:r>
              <a:rPr lang="en-US" dirty="0" smtClean="0">
                <a:solidFill>
                  <a:schemeClr val="accent2"/>
                </a:solidFill>
              </a:rPr>
              <a:t>.</a:t>
            </a:r>
          </a:p>
          <a:p>
            <a:r>
              <a:rPr lang="en-US" dirty="0" smtClean="0">
                <a:solidFill>
                  <a:schemeClr val="accent2"/>
                </a:solidFill>
              </a:rPr>
              <a:t>2. Technical Risks:</a:t>
            </a:r>
            <a:r>
              <a:rPr lang="en-US" dirty="0" smtClean="0"/>
              <a:t> These include design defects in the project equipment.</a:t>
            </a:r>
            <a:endParaRPr lang="en-IN" dirty="0">
              <a:solidFill>
                <a:schemeClr val="accent2"/>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098"/>
          </a:xfrm>
        </p:spPr>
        <p:txBody>
          <a:bodyPr>
            <a:normAutofit fontScale="90000"/>
          </a:bodyPr>
          <a:lstStyle/>
          <a:p>
            <a:pPr algn="l"/>
            <a:r>
              <a:rPr lang="en-US" sz="3200" dirty="0" smtClean="0">
                <a:solidFill>
                  <a:srgbClr val="C00000"/>
                </a:solidFill>
              </a:rPr>
              <a:t>3. Demand Risks:</a:t>
            </a:r>
            <a:r>
              <a:rPr lang="en-US" sz="3200" dirty="0" smtClean="0"/>
              <a:t> Most projects that rely on market-based revenues face demand risks related to volume and/or prices, thereby lowering the rate of return of the project.</a:t>
            </a:r>
            <a:endParaRPr lang="en-IN" sz="3200" dirty="0"/>
          </a:p>
        </p:txBody>
      </p:sp>
      <p:sp>
        <p:nvSpPr>
          <p:cNvPr id="3" name="Content Placeholder 2"/>
          <p:cNvSpPr>
            <a:spLocks noGrp="1"/>
          </p:cNvSpPr>
          <p:nvPr>
            <p:ph idx="1"/>
          </p:nvPr>
        </p:nvSpPr>
        <p:spPr>
          <a:xfrm>
            <a:off x="142844" y="1714488"/>
            <a:ext cx="8858312" cy="4929222"/>
          </a:xfrm>
        </p:spPr>
        <p:txBody>
          <a:bodyPr/>
          <a:lstStyle/>
          <a:p>
            <a:r>
              <a:rPr lang="en-US" dirty="0" smtClean="0">
                <a:solidFill>
                  <a:srgbClr val="C00000"/>
                </a:solidFill>
              </a:rPr>
              <a:t>4. Supply Risks</a:t>
            </a:r>
            <a:r>
              <a:rPr lang="en-US" dirty="0" smtClean="0"/>
              <a:t>: Because they are also market risks, supply risks have two components, volume and prices.</a:t>
            </a:r>
          </a:p>
          <a:p>
            <a:r>
              <a:rPr lang="en-US" dirty="0" smtClean="0">
                <a:solidFill>
                  <a:srgbClr val="C00000"/>
                </a:solidFill>
              </a:rPr>
              <a:t>5. Management Risks: </a:t>
            </a:r>
            <a:r>
              <a:rPr lang="en-US" dirty="0" smtClean="0"/>
              <a:t>The quality of management in every project is always a critical success factor.</a:t>
            </a:r>
          </a:p>
          <a:p>
            <a:r>
              <a:rPr lang="en-US" dirty="0" smtClean="0">
                <a:solidFill>
                  <a:srgbClr val="C00000"/>
                </a:solidFill>
              </a:rPr>
              <a:t>6. Force Major Risks</a:t>
            </a:r>
            <a:r>
              <a:rPr lang="en-US" dirty="0" smtClean="0"/>
              <a:t>: These risks denote losses from certain exceptional types of events beyond the control of the parties to the project that impeded the performance of their obligations.</a:t>
            </a:r>
            <a:endParaRPr lang="en-IN"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l"/>
            <a:r>
              <a:rPr lang="en-US" sz="3200" dirty="0" smtClean="0">
                <a:solidFill>
                  <a:srgbClr val="C00000"/>
                </a:solidFill>
              </a:rPr>
              <a:t>Risk Identification Check-List:</a:t>
            </a:r>
            <a:endParaRPr lang="en-IN" sz="3200" dirty="0">
              <a:solidFill>
                <a:srgbClr val="C00000"/>
              </a:solidFill>
            </a:endParaRPr>
          </a:p>
        </p:txBody>
      </p:sp>
      <p:sp>
        <p:nvSpPr>
          <p:cNvPr id="3" name="Content Placeholder 2"/>
          <p:cNvSpPr>
            <a:spLocks noGrp="1"/>
          </p:cNvSpPr>
          <p:nvPr>
            <p:ph idx="1"/>
          </p:nvPr>
        </p:nvSpPr>
        <p:spPr>
          <a:xfrm>
            <a:off x="142844" y="928670"/>
            <a:ext cx="8786874" cy="5715040"/>
          </a:xfrm>
        </p:spPr>
        <p:txBody>
          <a:bodyPr>
            <a:normAutofit lnSpcReduction="10000"/>
          </a:bodyPr>
          <a:lstStyle/>
          <a:p>
            <a:r>
              <a:rPr lang="en-US" dirty="0" smtClean="0">
                <a:solidFill>
                  <a:srgbClr val="C00000"/>
                </a:solidFill>
              </a:rPr>
              <a:t>1. General or Country Risks: a) Political Risks- P</a:t>
            </a:r>
            <a:r>
              <a:rPr lang="en-US" dirty="0" smtClean="0"/>
              <a:t>olitical support, Taxation, Expropriation/nationalization, Forced buy-out, cancellation of concession, Import/ Export restrictions, Failure to obtain or renew approvals risks.</a:t>
            </a:r>
          </a:p>
          <a:p>
            <a:r>
              <a:rPr lang="en-US" dirty="0">
                <a:solidFill>
                  <a:srgbClr val="C00000"/>
                </a:solidFill>
              </a:rPr>
              <a:t>b</a:t>
            </a:r>
            <a:r>
              <a:rPr lang="en-US" dirty="0" smtClean="0">
                <a:solidFill>
                  <a:srgbClr val="C00000"/>
                </a:solidFill>
              </a:rPr>
              <a:t>.  Country Commercial Risks: </a:t>
            </a:r>
            <a:r>
              <a:rPr lang="en-US" dirty="0" smtClean="0"/>
              <a:t>Currency inconvertibility, foreign exchange, Devaluation, Inflation, Interest rate risks.</a:t>
            </a:r>
          </a:p>
          <a:p>
            <a:r>
              <a:rPr lang="en-US" dirty="0" smtClean="0">
                <a:solidFill>
                  <a:srgbClr val="C00000"/>
                </a:solidFill>
              </a:rPr>
              <a:t>C. Country Legal risks: </a:t>
            </a:r>
            <a:r>
              <a:rPr lang="en-US" dirty="0" smtClean="0"/>
              <a:t>Changes in laws and regulations, Law enforcement risk and Delays in calculating compensation.</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fontScale="90000"/>
          </a:bodyPr>
          <a:lstStyle/>
          <a:p>
            <a:r>
              <a:rPr lang="en-GB" sz="3800" dirty="0"/>
              <a:t>Key Points in Project Set-up and Definition</a:t>
            </a:r>
          </a:p>
        </p:txBody>
      </p:sp>
      <p:sp>
        <p:nvSpPr>
          <p:cNvPr id="5" name="Text Box 5"/>
          <p:cNvSpPr txBox="1">
            <a:spLocks noGrp="1" noChangeArrowheads="1"/>
          </p:cNvSpPr>
          <p:nvPr>
            <p:ph idx="1"/>
          </p:nvPr>
        </p:nvSpPr>
        <p:spPr bwMode="auto">
          <a:prstGeom prst="rect">
            <a:avLst/>
          </a:prstGeom>
          <a:noFill/>
          <a:ln w="9525">
            <a:noFill/>
            <a:miter lim="800000"/>
            <a:headEnd/>
            <a:tailEnd/>
          </a:ln>
          <a:effectLst/>
        </p:spPr>
        <p:txBody>
          <a:bodyPr>
            <a:spAutoFit/>
          </a:bodyPr>
          <a:lstStyle/>
          <a:p>
            <a:pPr marL="381000" indent="-381000">
              <a:spcBef>
                <a:spcPct val="50000"/>
              </a:spcBef>
              <a:buClr>
                <a:schemeClr val="accent1"/>
              </a:buClr>
              <a:buFont typeface="Wingdings" pitchFamily="2" charset="2"/>
              <a:buChar char="n"/>
            </a:pPr>
            <a:r>
              <a:rPr lang="en-GB" sz="2800" dirty="0">
                <a:latin typeface="Arial" charset="0"/>
              </a:rPr>
              <a:t>Create Project Management Plan (PMP)</a:t>
            </a:r>
          </a:p>
          <a:p>
            <a:pPr marL="381000" indent="-381000">
              <a:spcBef>
                <a:spcPct val="50000"/>
              </a:spcBef>
              <a:buClr>
                <a:schemeClr val="accent1"/>
              </a:buClr>
              <a:buFont typeface="Wingdings" pitchFamily="2" charset="2"/>
              <a:buChar char="n"/>
            </a:pPr>
            <a:r>
              <a:rPr lang="en-GB" sz="2800" dirty="0">
                <a:latin typeface="Arial" charset="0"/>
              </a:rPr>
              <a:t>Be clear of scope and objectives</a:t>
            </a:r>
          </a:p>
          <a:p>
            <a:pPr marL="381000" indent="-381000">
              <a:spcBef>
                <a:spcPct val="50000"/>
              </a:spcBef>
              <a:buClr>
                <a:schemeClr val="accent1"/>
              </a:buClr>
              <a:buFont typeface="Wingdings" pitchFamily="2" charset="2"/>
              <a:buChar char="n"/>
            </a:pPr>
            <a:r>
              <a:rPr lang="en-GB" sz="2800" dirty="0">
                <a:latin typeface="Arial" charset="0"/>
              </a:rPr>
              <a:t>Establish clear statement of what is to be done (WBS)</a:t>
            </a:r>
          </a:p>
          <a:p>
            <a:pPr marL="381000" indent="-381000">
              <a:spcBef>
                <a:spcPct val="50000"/>
              </a:spcBef>
              <a:buClr>
                <a:schemeClr val="accent1"/>
              </a:buClr>
              <a:buFont typeface="Wingdings" pitchFamily="2" charset="2"/>
              <a:buChar char="n"/>
            </a:pPr>
            <a:r>
              <a:rPr lang="en-GB" sz="2800" dirty="0">
                <a:latin typeface="Arial" charset="0"/>
              </a:rPr>
              <a:t>Establish Risks to be Managed</a:t>
            </a:r>
          </a:p>
          <a:p>
            <a:pPr marL="381000" indent="-381000">
              <a:spcBef>
                <a:spcPct val="50000"/>
              </a:spcBef>
              <a:buClr>
                <a:schemeClr val="accent1"/>
              </a:buClr>
              <a:buFont typeface="Wingdings" pitchFamily="2" charset="2"/>
              <a:buChar char="n"/>
            </a:pPr>
            <a:r>
              <a:rPr lang="en-GB" sz="2800" dirty="0">
                <a:latin typeface="Arial" charset="0"/>
              </a:rPr>
              <a:t>Establish Costs and Durations</a:t>
            </a:r>
          </a:p>
          <a:p>
            <a:pPr marL="381000" indent="-381000">
              <a:spcBef>
                <a:spcPct val="50000"/>
              </a:spcBef>
              <a:buClr>
                <a:schemeClr val="accent1"/>
              </a:buClr>
              <a:buFont typeface="Wingdings" pitchFamily="2" charset="2"/>
              <a:buChar char="n"/>
            </a:pPr>
            <a:r>
              <a:rPr lang="en-GB" sz="2800" dirty="0">
                <a:latin typeface="Arial" charset="0"/>
              </a:rPr>
              <a:t>Establish Resources Required</a:t>
            </a:r>
          </a:p>
          <a:p>
            <a:pPr marL="857250" lvl="1" indent="-285750">
              <a:spcBef>
                <a:spcPct val="50000"/>
              </a:spcBef>
              <a:buClr>
                <a:schemeClr val="accent1"/>
              </a:buClr>
              <a:buFont typeface="Wingdings" pitchFamily="2" charset="2"/>
              <a:buChar char="n"/>
            </a:pPr>
            <a:endParaRPr lang="en-GB" sz="2800" dirty="0">
              <a:latin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pPr algn="l"/>
            <a:r>
              <a:rPr lang="en-US" sz="3200" dirty="0" smtClean="0">
                <a:solidFill>
                  <a:srgbClr val="C00000"/>
                </a:solidFill>
              </a:rPr>
              <a:t>2. Specific project Risks:</a:t>
            </a:r>
            <a:endParaRPr lang="en-IN" sz="3200" dirty="0">
              <a:solidFill>
                <a:srgbClr val="C00000"/>
              </a:solidFill>
            </a:endParaRPr>
          </a:p>
        </p:txBody>
      </p:sp>
      <p:sp>
        <p:nvSpPr>
          <p:cNvPr id="3" name="Content Placeholder 2"/>
          <p:cNvSpPr>
            <a:spLocks noGrp="1"/>
          </p:cNvSpPr>
          <p:nvPr>
            <p:ph idx="1"/>
          </p:nvPr>
        </p:nvSpPr>
        <p:spPr>
          <a:xfrm>
            <a:off x="285720" y="785794"/>
            <a:ext cx="8643998" cy="5857916"/>
          </a:xfrm>
        </p:spPr>
        <p:txBody>
          <a:bodyPr/>
          <a:lstStyle/>
          <a:p>
            <a:r>
              <a:rPr lang="en-US" dirty="0">
                <a:solidFill>
                  <a:srgbClr val="C00000"/>
                </a:solidFill>
              </a:rPr>
              <a:t>a</a:t>
            </a:r>
            <a:r>
              <a:rPr lang="en-US" dirty="0" smtClean="0">
                <a:solidFill>
                  <a:srgbClr val="C00000"/>
                </a:solidFill>
              </a:rPr>
              <a:t>) Development Risks: </a:t>
            </a:r>
            <a:r>
              <a:rPr lang="en-US" dirty="0" smtClean="0"/>
              <a:t>Bidding, Planning delay, Approval, Transnational risks.</a:t>
            </a:r>
          </a:p>
          <a:p>
            <a:r>
              <a:rPr lang="en-US" dirty="0">
                <a:solidFill>
                  <a:srgbClr val="C00000"/>
                </a:solidFill>
              </a:rPr>
              <a:t>b</a:t>
            </a:r>
            <a:r>
              <a:rPr lang="en-US" dirty="0" smtClean="0">
                <a:solidFill>
                  <a:srgbClr val="C00000"/>
                </a:solidFill>
              </a:rPr>
              <a:t>) Construction/ Completion Risks: </a:t>
            </a:r>
            <a:r>
              <a:rPr lang="en-US" dirty="0" smtClean="0"/>
              <a:t>Delay, cost, re-performance, Completion, Force major, Loss or damage to work, Liability risks.</a:t>
            </a:r>
          </a:p>
          <a:p>
            <a:r>
              <a:rPr lang="en-US" dirty="0">
                <a:solidFill>
                  <a:srgbClr val="C00000"/>
                </a:solidFill>
              </a:rPr>
              <a:t>c</a:t>
            </a:r>
            <a:r>
              <a:rPr lang="en-US" dirty="0" smtClean="0">
                <a:solidFill>
                  <a:srgbClr val="C00000"/>
                </a:solidFill>
              </a:rPr>
              <a:t>) Operating risks: </a:t>
            </a:r>
            <a:r>
              <a:rPr lang="en-US" dirty="0" smtClean="0"/>
              <a:t>Associated infrastructure, Technical, Demand, Cost escalation, Management, Force major, Loss or damage to project facilities and Liability risks.</a:t>
            </a:r>
            <a:endParaRPr lang="en-IN"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RISK MANAGEMENT:</a:t>
            </a:r>
            <a:endParaRPr lang="en-IN" sz="3600" dirty="0">
              <a:solidFill>
                <a:srgbClr val="C00000"/>
              </a:solidFill>
            </a:endParaRPr>
          </a:p>
        </p:txBody>
      </p:sp>
      <p:sp>
        <p:nvSpPr>
          <p:cNvPr id="3" name="Content Placeholder 2"/>
          <p:cNvSpPr>
            <a:spLocks noGrp="1"/>
          </p:cNvSpPr>
          <p:nvPr>
            <p:ph idx="1"/>
          </p:nvPr>
        </p:nvSpPr>
        <p:spPr>
          <a:xfrm>
            <a:off x="214282" y="1000108"/>
            <a:ext cx="8715436" cy="5643602"/>
          </a:xfrm>
        </p:spPr>
        <p:txBody>
          <a:bodyPr>
            <a:normAutofit fontScale="92500" lnSpcReduction="20000"/>
          </a:bodyPr>
          <a:lstStyle/>
          <a:p>
            <a:pPr algn="just"/>
            <a:r>
              <a:rPr lang="en-US" dirty="0" smtClean="0">
                <a:solidFill>
                  <a:srgbClr val="C00000"/>
                </a:solidFill>
              </a:rPr>
              <a:t>Three</a:t>
            </a:r>
            <a:r>
              <a:rPr lang="en-US" dirty="0" smtClean="0"/>
              <a:t> considerations have to be made when designing the risk allocation and management structure.</a:t>
            </a:r>
          </a:p>
          <a:p>
            <a:pPr algn="just"/>
            <a:r>
              <a:rPr lang="en-US" dirty="0" smtClean="0">
                <a:solidFill>
                  <a:srgbClr val="C00000"/>
                </a:solidFill>
              </a:rPr>
              <a:t>1) </a:t>
            </a:r>
            <a:r>
              <a:rPr lang="en-US" dirty="0" smtClean="0"/>
              <a:t>It’s the cost of the project in its entirety that should decide any particular risk allocation.</a:t>
            </a:r>
          </a:p>
          <a:p>
            <a:pPr algn="just"/>
            <a:r>
              <a:rPr lang="en-US" dirty="0" smtClean="0"/>
              <a:t>A particular risk should be borne by the party most suited to deal with it, in terms of control or influence and costs.</a:t>
            </a:r>
          </a:p>
          <a:p>
            <a:pPr algn="just"/>
            <a:r>
              <a:rPr lang="en-US" dirty="0" smtClean="0"/>
              <a:t>In some cases, the party in the best position to financially bear a particular risk may prefer some  method of risk allocation that, in the interest of the project, does not reduce the other party’s incentive to perform efficiently.</a:t>
            </a:r>
          </a:p>
          <a:p>
            <a:endParaRPr lang="en-IN"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2"/>
            <a:ext cx="8229600" cy="3357562"/>
          </a:xfrm>
        </p:spPr>
        <p:txBody>
          <a:bodyPr>
            <a:noAutofit/>
          </a:bodyPr>
          <a:lstStyle/>
          <a:p>
            <a:pPr algn="just"/>
            <a:r>
              <a:rPr lang="en-US" sz="3200" dirty="0" smtClean="0">
                <a:solidFill>
                  <a:srgbClr val="C00000"/>
                </a:solidFill>
              </a:rPr>
              <a:t>2. </a:t>
            </a:r>
            <a:r>
              <a:rPr lang="en-US" sz="3200" dirty="0" smtClean="0"/>
              <a:t>Since the solutions to the risk management of a project do not in principle rely on unconditional guarantees from any one party alone, the financial structure of the project must consider the following requirements : all substantial project risks have to be managed by a combination of financial resources and firm contractual commitments.</a:t>
            </a:r>
            <a:endParaRPr lang="en-IN" sz="3200" dirty="0"/>
          </a:p>
        </p:txBody>
      </p:sp>
      <p:sp>
        <p:nvSpPr>
          <p:cNvPr id="3" name="Content Placeholder 2"/>
          <p:cNvSpPr>
            <a:spLocks noGrp="1"/>
          </p:cNvSpPr>
          <p:nvPr>
            <p:ph idx="1"/>
          </p:nvPr>
        </p:nvSpPr>
        <p:spPr>
          <a:xfrm>
            <a:off x="457200" y="3875109"/>
            <a:ext cx="8229600" cy="2911477"/>
          </a:xfrm>
        </p:spPr>
        <p:txBody>
          <a:bodyPr>
            <a:normAutofit fontScale="92500" lnSpcReduction="10000"/>
          </a:bodyPr>
          <a:lstStyle/>
          <a:p>
            <a:r>
              <a:rPr lang="en-US" dirty="0" smtClean="0">
                <a:solidFill>
                  <a:srgbClr val="C00000"/>
                </a:solidFill>
              </a:rPr>
              <a:t>3. </a:t>
            </a:r>
            <a:r>
              <a:rPr lang="en-US" dirty="0" smtClean="0"/>
              <a:t>The risk structure has to be sufficiently sound to withstand the ups and downs of a project implementation.</a:t>
            </a:r>
          </a:p>
          <a:p>
            <a:pPr>
              <a:buNone/>
            </a:pPr>
            <a:r>
              <a:rPr lang="en-US" dirty="0" smtClean="0">
                <a:solidFill>
                  <a:srgbClr val="C00000"/>
                </a:solidFill>
              </a:rPr>
              <a:t>How to manage some of the risks encountered in the financial aspects: </a:t>
            </a:r>
            <a:r>
              <a:rPr lang="en-US" dirty="0" smtClean="0"/>
              <a:t>By using capital market instruments like swaps, options and futures.</a:t>
            </a:r>
            <a:endParaRPr lang="en-IN"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pPr algn="l"/>
            <a:r>
              <a:rPr lang="en-US" sz="3600" dirty="0" smtClean="0">
                <a:solidFill>
                  <a:srgbClr val="C00000"/>
                </a:solidFill>
              </a:rPr>
              <a:t>Project Crashing:</a:t>
            </a:r>
            <a:endParaRPr lang="en-IN" sz="3600" dirty="0">
              <a:solidFill>
                <a:srgbClr val="C00000"/>
              </a:solidFill>
            </a:endParaRPr>
          </a:p>
        </p:txBody>
      </p:sp>
      <p:sp>
        <p:nvSpPr>
          <p:cNvPr id="3" name="Content Placeholder 2"/>
          <p:cNvSpPr>
            <a:spLocks noGrp="1"/>
          </p:cNvSpPr>
          <p:nvPr>
            <p:ph idx="1"/>
          </p:nvPr>
        </p:nvSpPr>
        <p:spPr>
          <a:xfrm>
            <a:off x="214282" y="1000108"/>
            <a:ext cx="8715436" cy="5643602"/>
          </a:xfrm>
        </p:spPr>
        <p:txBody>
          <a:bodyPr>
            <a:normAutofit lnSpcReduction="10000"/>
          </a:bodyPr>
          <a:lstStyle/>
          <a:p>
            <a:r>
              <a:rPr lang="en-US" dirty="0" smtClean="0"/>
              <a:t>The </a:t>
            </a:r>
            <a:r>
              <a:rPr lang="en-US" dirty="0" smtClean="0">
                <a:solidFill>
                  <a:srgbClr val="00B0F0"/>
                </a:solidFill>
              </a:rPr>
              <a:t>crash time</a:t>
            </a:r>
            <a:r>
              <a:rPr lang="en-US" dirty="0" smtClean="0"/>
              <a:t> estimate is the shortest time that could be achieved if all effort were made to reduce the activity time i.e., by the use of more workers, better equipment, overtime etc., would generate higher direct cost for individual activities.</a:t>
            </a:r>
          </a:p>
          <a:p>
            <a:r>
              <a:rPr lang="en-US" dirty="0" smtClean="0">
                <a:solidFill>
                  <a:srgbClr val="00B0F0"/>
                </a:solidFill>
              </a:rPr>
              <a:t>SEQUENCE OF STEPS REQUIRED TO CRASH AN ACTIVITY:</a:t>
            </a:r>
          </a:p>
          <a:p>
            <a:r>
              <a:rPr lang="en-US" dirty="0" smtClean="0"/>
              <a:t>Step1. </a:t>
            </a:r>
            <a:r>
              <a:rPr lang="en-US" dirty="0" smtClean="0">
                <a:solidFill>
                  <a:srgbClr val="FF0000"/>
                </a:solidFill>
              </a:rPr>
              <a:t>Identify the activities that need to be crashed. </a:t>
            </a:r>
            <a:r>
              <a:rPr lang="en-US" dirty="0" smtClean="0"/>
              <a:t>This can happen at any time from the initial project planning phase to project completion.</a:t>
            </a:r>
          </a:p>
          <a:p>
            <a:endParaRPr lang="en-IN"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1486"/>
          </a:xfrm>
        </p:spPr>
        <p:txBody>
          <a:bodyPr>
            <a:normAutofit fontScale="90000"/>
          </a:bodyPr>
          <a:lstStyle/>
          <a:p>
            <a:r>
              <a:rPr lang="en-US" sz="3200" dirty="0" smtClean="0">
                <a:solidFill>
                  <a:srgbClr val="00B0F0"/>
                </a:solidFill>
              </a:rPr>
              <a:t>Step2. </a:t>
            </a:r>
            <a:r>
              <a:rPr lang="en-US" sz="3200" dirty="0" smtClean="0">
                <a:solidFill>
                  <a:srgbClr val="FF0000"/>
                </a:solidFill>
              </a:rPr>
              <a:t>Identify the critical path</a:t>
            </a:r>
            <a:r>
              <a:rPr lang="en-US" sz="3200" dirty="0" smtClean="0"/>
              <a:t>. To crash non-critical activities is a waste of financial resource because it will simply increase the float on that activity without affecting the end date of the project.( See fig.)</a:t>
            </a:r>
            <a:br>
              <a:rPr lang="en-US" sz="3200" dirty="0" smtClean="0"/>
            </a:br>
            <a:endParaRPr lang="en-IN" sz="3200" dirty="0"/>
          </a:p>
        </p:txBody>
      </p:sp>
      <p:sp>
        <p:nvSpPr>
          <p:cNvPr id="3" name="Content Placeholder 2"/>
          <p:cNvSpPr>
            <a:spLocks noGrp="1"/>
          </p:cNvSpPr>
          <p:nvPr>
            <p:ph idx="1"/>
          </p:nvPr>
        </p:nvSpPr>
        <p:spPr>
          <a:xfrm>
            <a:off x="457200" y="2786058"/>
            <a:ext cx="8229600" cy="3786214"/>
          </a:xfrm>
        </p:spPr>
        <p:txBody>
          <a:bodyPr>
            <a:normAutofit lnSpcReduction="10000"/>
          </a:bodyPr>
          <a:lstStyle/>
          <a:p>
            <a:r>
              <a:rPr lang="en-US" sz="1800" dirty="0" smtClean="0"/>
              <a:t>Cost</a:t>
            </a:r>
          </a:p>
          <a:p>
            <a:pPr>
              <a:buNone/>
            </a:pPr>
            <a:r>
              <a:rPr lang="en-US" dirty="0" smtClean="0"/>
              <a:t>       </a:t>
            </a:r>
            <a:r>
              <a:rPr lang="en-US" sz="1800" dirty="0" smtClean="0"/>
              <a:t>Crash All</a:t>
            </a:r>
            <a:r>
              <a:rPr lang="en-US" dirty="0" smtClean="0"/>
              <a:t>    </a:t>
            </a:r>
          </a:p>
          <a:p>
            <a:pPr>
              <a:buNone/>
            </a:pPr>
            <a:r>
              <a:rPr lang="en-US" dirty="0" smtClean="0"/>
              <a:t>            </a:t>
            </a:r>
            <a:r>
              <a:rPr lang="en-US" sz="1800" dirty="0" smtClean="0"/>
              <a:t> C                     D</a:t>
            </a:r>
            <a:r>
              <a:rPr lang="en-US" dirty="0" smtClean="0"/>
              <a:t>   </a:t>
            </a:r>
            <a:r>
              <a:rPr lang="en-US" sz="1800" dirty="0" smtClean="0"/>
              <a:t>Crash No- critical</a:t>
            </a:r>
          </a:p>
          <a:p>
            <a:pPr>
              <a:buNone/>
            </a:pPr>
            <a:r>
              <a:rPr lang="en-US" dirty="0" smtClean="0"/>
              <a:t>      </a:t>
            </a:r>
            <a:r>
              <a:rPr lang="en-US" sz="1800" dirty="0" smtClean="0"/>
              <a:t>Cash  B</a:t>
            </a:r>
          </a:p>
          <a:p>
            <a:pPr>
              <a:buNone/>
            </a:pPr>
            <a:r>
              <a:rPr lang="en-US" sz="1800" dirty="0" smtClean="0"/>
              <a:t>          Critical only                     Normal Time </a:t>
            </a:r>
          </a:p>
          <a:p>
            <a:pPr>
              <a:buNone/>
            </a:pPr>
            <a:r>
              <a:rPr lang="en-US" sz="1800" dirty="0" smtClean="0"/>
              <a:t>                                              A    Normal Crash</a:t>
            </a:r>
          </a:p>
          <a:p>
            <a:pPr>
              <a:buNone/>
            </a:pPr>
            <a:r>
              <a:rPr lang="en-US" dirty="0" smtClean="0"/>
              <a:t>                                                                   Time</a:t>
            </a:r>
          </a:p>
          <a:p>
            <a:pPr algn="ctr">
              <a:buNone/>
            </a:pPr>
            <a:r>
              <a:rPr lang="en-US" dirty="0" smtClean="0"/>
              <a:t>The time cost Trade-off</a:t>
            </a:r>
          </a:p>
        </p:txBody>
      </p:sp>
      <p:cxnSp>
        <p:nvCxnSpPr>
          <p:cNvPr id="13" name="Straight Arrow Connector 12"/>
          <p:cNvCxnSpPr/>
          <p:nvPr/>
        </p:nvCxnSpPr>
        <p:spPr>
          <a:xfrm>
            <a:off x="1000100" y="5499114"/>
            <a:ext cx="58579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250065" y="4250537"/>
            <a:ext cx="250033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964381" y="4107661"/>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428860" y="4572008"/>
            <a:ext cx="128588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71604" y="4714884"/>
            <a:ext cx="1500198"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71604" y="3500438"/>
            <a:ext cx="1571636" cy="50006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14"/>
            <a:ext cx="8229600" cy="3725866"/>
          </a:xfrm>
        </p:spPr>
        <p:txBody>
          <a:bodyPr>
            <a:noAutofit/>
          </a:bodyPr>
          <a:lstStyle/>
          <a:p>
            <a:pPr algn="just"/>
            <a:r>
              <a:rPr lang="en-US" sz="3200" dirty="0" smtClean="0">
                <a:solidFill>
                  <a:srgbClr val="00B0F0"/>
                </a:solidFill>
              </a:rPr>
              <a:t>Step3: </a:t>
            </a:r>
            <a:r>
              <a:rPr lang="en-US" sz="3200" dirty="0" smtClean="0">
                <a:solidFill>
                  <a:srgbClr val="FF0000"/>
                </a:solidFill>
              </a:rPr>
              <a:t>Prioritize the activities to be crashed. When there are many activities which can be crashed, </a:t>
            </a:r>
            <a:r>
              <a:rPr lang="en-US" sz="3200" dirty="0" smtClean="0"/>
              <a:t>it is necessary to know which activity will be crashed first? </a:t>
            </a:r>
            <a:br>
              <a:rPr lang="en-US" sz="3200" dirty="0" smtClean="0"/>
            </a:br>
            <a:r>
              <a:rPr lang="en-US" sz="3200" dirty="0" smtClean="0"/>
              <a:t>This can be done by selecting the activity</a:t>
            </a:r>
            <a:br>
              <a:rPr lang="en-US" sz="3200" dirty="0" smtClean="0"/>
            </a:br>
            <a:r>
              <a:rPr lang="en-US" sz="3200" dirty="0" smtClean="0"/>
              <a:t>a. with the least cost per day to crash.</a:t>
            </a:r>
            <a:br>
              <a:rPr lang="en-US" sz="3200" dirty="0" smtClean="0"/>
            </a:br>
            <a:r>
              <a:rPr lang="en-US" sz="3200" dirty="0" smtClean="0"/>
              <a:t>b. that is easiest to crash.</a:t>
            </a:r>
            <a:br>
              <a:rPr lang="en-US" sz="3200" dirty="0" smtClean="0"/>
            </a:br>
            <a:r>
              <a:rPr lang="en-US" sz="3200" dirty="0" smtClean="0"/>
              <a:t> c. which can be crashed soonest to bring the project back on course.</a:t>
            </a:r>
            <a:endParaRPr lang="en-IN" sz="3200" dirty="0"/>
          </a:p>
        </p:txBody>
      </p:sp>
      <p:sp>
        <p:nvSpPr>
          <p:cNvPr id="3" name="Content Placeholder 2"/>
          <p:cNvSpPr>
            <a:spLocks noGrp="1"/>
          </p:cNvSpPr>
          <p:nvPr>
            <p:ph idx="1"/>
          </p:nvPr>
        </p:nvSpPr>
        <p:spPr>
          <a:xfrm>
            <a:off x="214282" y="4286256"/>
            <a:ext cx="8786874" cy="2428892"/>
          </a:xfrm>
        </p:spPr>
        <p:txBody>
          <a:bodyPr>
            <a:normAutofit lnSpcReduction="10000"/>
          </a:bodyPr>
          <a:lstStyle/>
          <a:p>
            <a:r>
              <a:rPr lang="en-US" dirty="0" smtClean="0">
                <a:solidFill>
                  <a:srgbClr val="00B0F0"/>
                </a:solidFill>
              </a:rPr>
              <a:t>Step4. </a:t>
            </a:r>
            <a:r>
              <a:rPr lang="en-US" dirty="0" smtClean="0">
                <a:solidFill>
                  <a:srgbClr val="FF0000"/>
                </a:solidFill>
              </a:rPr>
              <a:t>Crash activities one day at a time</a:t>
            </a:r>
            <a:r>
              <a:rPr lang="en-US" dirty="0" smtClean="0"/>
              <a:t>, then re-analyze the network to see if any other activities have gone critical.</a:t>
            </a:r>
          </a:p>
          <a:p>
            <a:r>
              <a:rPr lang="en-US" dirty="0" smtClean="0">
                <a:solidFill>
                  <a:srgbClr val="00B0F0"/>
                </a:solidFill>
              </a:rPr>
              <a:t>Note: </a:t>
            </a:r>
            <a:r>
              <a:rPr lang="en-US" dirty="0" smtClean="0"/>
              <a:t>Continue this iterative process until there are no activities with negative float.</a:t>
            </a:r>
          </a:p>
          <a:p>
            <a:endParaRPr lang="en-IN" dirty="0">
              <a:solidFill>
                <a:srgbClr val="00B0F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en-US" sz="3200" dirty="0" smtClean="0">
                <a:solidFill>
                  <a:srgbClr val="00B0F0"/>
                </a:solidFill>
              </a:rPr>
              <a:t>Time Cost Trade- Off Theory:</a:t>
            </a:r>
            <a:endParaRPr lang="en-IN" sz="3200" dirty="0">
              <a:solidFill>
                <a:srgbClr val="00B0F0"/>
              </a:solidFill>
            </a:endParaRPr>
          </a:p>
        </p:txBody>
      </p:sp>
      <p:sp>
        <p:nvSpPr>
          <p:cNvPr id="3" name="Content Placeholder 2"/>
          <p:cNvSpPr>
            <a:spLocks noGrp="1"/>
          </p:cNvSpPr>
          <p:nvPr>
            <p:ph idx="1"/>
          </p:nvPr>
        </p:nvSpPr>
        <p:spPr>
          <a:xfrm>
            <a:off x="214282" y="785794"/>
            <a:ext cx="8715436" cy="5857916"/>
          </a:xfrm>
        </p:spPr>
        <p:txBody>
          <a:bodyPr/>
          <a:lstStyle/>
          <a:p>
            <a:r>
              <a:rPr lang="en-US" dirty="0" smtClean="0">
                <a:solidFill>
                  <a:srgbClr val="00B0F0"/>
                </a:solidFill>
              </a:rPr>
              <a:t>Terminologies used:</a:t>
            </a:r>
          </a:p>
          <a:p>
            <a:r>
              <a:rPr lang="en-US" dirty="0" smtClean="0">
                <a:solidFill>
                  <a:srgbClr val="00B0F0"/>
                </a:solidFill>
              </a:rPr>
              <a:t>Normal Time: </a:t>
            </a:r>
            <a:r>
              <a:rPr lang="en-US" dirty="0" smtClean="0"/>
              <a:t>Normal office hour. Ex. 8hrs a day, 6 days a week.</a:t>
            </a:r>
          </a:p>
          <a:p>
            <a:r>
              <a:rPr lang="en-US" dirty="0" smtClean="0">
                <a:solidFill>
                  <a:srgbClr val="00B0F0"/>
                </a:solidFill>
              </a:rPr>
              <a:t>Normal Cost: </a:t>
            </a:r>
            <a:r>
              <a:rPr lang="en-US" dirty="0" smtClean="0"/>
              <a:t>The cost of activity working on normal time.</a:t>
            </a:r>
          </a:p>
          <a:p>
            <a:r>
              <a:rPr lang="en-US" dirty="0" smtClean="0">
                <a:solidFill>
                  <a:srgbClr val="00B0F0"/>
                </a:solidFill>
              </a:rPr>
              <a:t>Direct Cost: </a:t>
            </a:r>
            <a:r>
              <a:rPr lang="en-US" dirty="0" smtClean="0"/>
              <a:t>Costs attributed directly to the project labor and materials. These costs usually group when the activity is crashed due to overtime, shift allowance etc.</a:t>
            </a:r>
          </a:p>
          <a:p>
            <a:r>
              <a:rPr lang="en-US" dirty="0" smtClean="0">
                <a:solidFill>
                  <a:srgbClr val="00B0F0"/>
                </a:solidFill>
              </a:rPr>
              <a:t>Crash Time: </a:t>
            </a:r>
            <a:r>
              <a:rPr lang="en-US" dirty="0" smtClean="0"/>
              <a:t>The duration the activity can be reduce to, by crashing the activity.</a:t>
            </a:r>
          </a:p>
          <a:p>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F0"/>
                </a:solidFill>
              </a:rPr>
              <a:t>Crash Cost: </a:t>
            </a:r>
            <a:r>
              <a:rPr lang="en-US" sz="3200" dirty="0" smtClean="0"/>
              <a:t>The new cost of activity after crashing.</a:t>
            </a:r>
            <a:endParaRPr lang="en-IN" sz="3200" dirty="0">
              <a:solidFill>
                <a:srgbClr val="00B0F0"/>
              </a:solidFill>
            </a:endParaRPr>
          </a:p>
        </p:txBody>
      </p:sp>
      <p:sp>
        <p:nvSpPr>
          <p:cNvPr id="3" name="Content Placeholder 2"/>
          <p:cNvSpPr>
            <a:spLocks noGrp="1"/>
          </p:cNvSpPr>
          <p:nvPr>
            <p:ph idx="1"/>
          </p:nvPr>
        </p:nvSpPr>
        <p:spPr>
          <a:xfrm>
            <a:off x="142844" y="1357298"/>
            <a:ext cx="8786874" cy="5214974"/>
          </a:xfrm>
        </p:spPr>
        <p:txBody>
          <a:bodyPr>
            <a:normAutofit lnSpcReduction="10000"/>
          </a:bodyPr>
          <a:lstStyle/>
          <a:p>
            <a:r>
              <a:rPr lang="en-US" dirty="0" smtClean="0">
                <a:solidFill>
                  <a:srgbClr val="00B0F0"/>
                </a:solidFill>
              </a:rPr>
              <a:t>Indirect Cost: </a:t>
            </a:r>
            <a:r>
              <a:rPr lang="en-US" dirty="0" smtClean="0"/>
              <a:t>This is overhead cost which cannot be directly attributed to the project, ex., office rent, management salaries. These costs are usually linear with time, therefore, if the time reduces, the indirect costs also reduces.</a:t>
            </a:r>
          </a:p>
          <a:p>
            <a:r>
              <a:rPr lang="en-US" dirty="0" smtClean="0">
                <a:solidFill>
                  <a:srgbClr val="00B0F0"/>
                </a:solidFill>
              </a:rPr>
              <a:t>Discussion about the way how direct and indirect costs react when a critical activity is crashed:</a:t>
            </a:r>
          </a:p>
          <a:p>
            <a:r>
              <a:rPr lang="en-US" dirty="0" smtClean="0">
                <a:solidFill>
                  <a:srgbClr val="00B0F0"/>
                </a:solidFill>
              </a:rPr>
              <a:t>1. Crashing direct cost:</a:t>
            </a:r>
            <a:r>
              <a:rPr lang="en-US" dirty="0" smtClean="0"/>
              <a:t> The duration has been reduced but the costs have increased. These additional costs are caused by overtime, shift work and a reduction in productivity. ( Below Fig.)</a:t>
            </a:r>
            <a:endParaRPr lang="en-IN" dirty="0">
              <a:solidFill>
                <a:srgbClr val="00B0F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pPr algn="l"/>
            <a:r>
              <a:rPr lang="en-US" sz="1800" dirty="0" smtClean="0"/>
              <a:t>                         </a:t>
            </a:r>
            <a:endParaRPr lang="en-IN" sz="1800" dirty="0"/>
          </a:p>
        </p:txBody>
      </p:sp>
      <p:sp>
        <p:nvSpPr>
          <p:cNvPr id="3" name="Content Placeholder 2"/>
          <p:cNvSpPr>
            <a:spLocks noGrp="1"/>
          </p:cNvSpPr>
          <p:nvPr>
            <p:ph idx="1"/>
          </p:nvPr>
        </p:nvSpPr>
        <p:spPr>
          <a:xfrm>
            <a:off x="457200" y="4357694"/>
            <a:ext cx="8229600" cy="1768469"/>
          </a:xfrm>
        </p:spPr>
        <p:txBody>
          <a:bodyPr>
            <a:normAutofit fontScale="92500" lnSpcReduction="10000"/>
          </a:bodyPr>
          <a:lstStyle/>
          <a:p>
            <a:r>
              <a:rPr lang="en-US" dirty="0" smtClean="0">
                <a:solidFill>
                  <a:srgbClr val="00B0F0"/>
                </a:solidFill>
              </a:rPr>
              <a:t>2. Crashing Indirect Costs: </a:t>
            </a:r>
            <a:r>
              <a:rPr lang="en-US" dirty="0" smtClean="0"/>
              <a:t>the duration has been reduced but the time and the costs have also reduced. The benefit has come from reduced office rental, equipment hire, etc.</a:t>
            </a:r>
            <a:endParaRPr lang="en-IN" dirty="0">
              <a:solidFill>
                <a:srgbClr val="00B0F0"/>
              </a:solidFill>
            </a:endParaRPr>
          </a:p>
        </p:txBody>
      </p:sp>
      <p:cxnSp>
        <p:nvCxnSpPr>
          <p:cNvPr id="8" name="Straight Arrow Connector 7"/>
          <p:cNvCxnSpPr/>
          <p:nvPr/>
        </p:nvCxnSpPr>
        <p:spPr>
          <a:xfrm rot="5400000" flipH="1" flipV="1">
            <a:off x="-678693" y="2178835"/>
            <a:ext cx="292895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85786" y="3643314"/>
            <a:ext cx="58579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034" y="428604"/>
            <a:ext cx="594073" cy="369332"/>
          </a:xfrm>
          <a:prstGeom prst="rect">
            <a:avLst/>
          </a:prstGeom>
          <a:noFill/>
        </p:spPr>
        <p:txBody>
          <a:bodyPr wrap="none" rtlCol="0">
            <a:spAutoFit/>
          </a:bodyPr>
          <a:lstStyle/>
          <a:p>
            <a:r>
              <a:rPr lang="en-US" dirty="0" smtClean="0"/>
              <a:t>Cost</a:t>
            </a:r>
            <a:endParaRPr lang="en-IN" dirty="0"/>
          </a:p>
        </p:txBody>
      </p:sp>
      <p:sp>
        <p:nvSpPr>
          <p:cNvPr id="12" name="TextBox 11"/>
          <p:cNvSpPr txBox="1"/>
          <p:nvPr/>
        </p:nvSpPr>
        <p:spPr>
          <a:xfrm>
            <a:off x="6929454" y="3429000"/>
            <a:ext cx="649537" cy="369332"/>
          </a:xfrm>
          <a:prstGeom prst="rect">
            <a:avLst/>
          </a:prstGeom>
          <a:noFill/>
        </p:spPr>
        <p:txBody>
          <a:bodyPr wrap="none" rtlCol="0">
            <a:spAutoFit/>
          </a:bodyPr>
          <a:lstStyle/>
          <a:p>
            <a:r>
              <a:rPr lang="en-US" dirty="0" smtClean="0"/>
              <a:t>Time</a:t>
            </a:r>
            <a:endParaRPr lang="en-IN" dirty="0"/>
          </a:p>
        </p:txBody>
      </p:sp>
      <p:cxnSp>
        <p:nvCxnSpPr>
          <p:cNvPr id="14" name="Straight Arrow Connector 13"/>
          <p:cNvCxnSpPr/>
          <p:nvPr/>
        </p:nvCxnSpPr>
        <p:spPr>
          <a:xfrm rot="10800000">
            <a:off x="4357686" y="1285860"/>
            <a:ext cx="1214446" cy="1071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785786" y="1357298"/>
            <a:ext cx="3571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785786" y="2357430"/>
            <a:ext cx="47863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286116" y="2500306"/>
            <a:ext cx="228601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964909" y="3036091"/>
            <a:ext cx="121444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406" y="1202280"/>
            <a:ext cx="705706" cy="369332"/>
          </a:xfrm>
          <a:prstGeom prst="rect">
            <a:avLst/>
          </a:prstGeom>
          <a:noFill/>
        </p:spPr>
        <p:txBody>
          <a:bodyPr wrap="none" rtlCol="0">
            <a:spAutoFit/>
          </a:bodyPr>
          <a:lstStyle/>
          <a:p>
            <a:r>
              <a:rPr lang="en-US" dirty="0" smtClean="0"/>
              <a:t>Crash</a:t>
            </a:r>
            <a:endParaRPr lang="en-IN" dirty="0"/>
          </a:p>
        </p:txBody>
      </p:sp>
      <p:sp>
        <p:nvSpPr>
          <p:cNvPr id="27" name="TextBox 26"/>
          <p:cNvSpPr txBox="1"/>
          <p:nvPr/>
        </p:nvSpPr>
        <p:spPr>
          <a:xfrm>
            <a:off x="-32" y="2214554"/>
            <a:ext cx="883575" cy="369332"/>
          </a:xfrm>
          <a:prstGeom prst="rect">
            <a:avLst/>
          </a:prstGeom>
          <a:noFill/>
        </p:spPr>
        <p:txBody>
          <a:bodyPr wrap="none" rtlCol="0">
            <a:spAutoFit/>
          </a:bodyPr>
          <a:lstStyle/>
          <a:p>
            <a:r>
              <a:rPr lang="en-US" dirty="0" smtClean="0"/>
              <a:t>Normal</a:t>
            </a:r>
            <a:endParaRPr lang="en-IN" dirty="0"/>
          </a:p>
        </p:txBody>
      </p:sp>
      <p:sp>
        <p:nvSpPr>
          <p:cNvPr id="28" name="TextBox 27"/>
          <p:cNvSpPr txBox="1"/>
          <p:nvPr/>
        </p:nvSpPr>
        <p:spPr>
          <a:xfrm>
            <a:off x="4071934" y="3786190"/>
            <a:ext cx="705706" cy="369332"/>
          </a:xfrm>
          <a:prstGeom prst="rect">
            <a:avLst/>
          </a:prstGeom>
          <a:noFill/>
        </p:spPr>
        <p:txBody>
          <a:bodyPr wrap="none" rtlCol="0">
            <a:spAutoFit/>
          </a:bodyPr>
          <a:lstStyle/>
          <a:p>
            <a:r>
              <a:rPr lang="en-US" dirty="0" smtClean="0"/>
              <a:t>Crash</a:t>
            </a:r>
            <a:endParaRPr lang="en-IN" dirty="0"/>
          </a:p>
        </p:txBody>
      </p:sp>
      <p:sp>
        <p:nvSpPr>
          <p:cNvPr id="29" name="TextBox 28"/>
          <p:cNvSpPr txBox="1"/>
          <p:nvPr/>
        </p:nvSpPr>
        <p:spPr>
          <a:xfrm>
            <a:off x="5214942" y="3774048"/>
            <a:ext cx="883575" cy="369332"/>
          </a:xfrm>
          <a:prstGeom prst="rect">
            <a:avLst/>
          </a:prstGeom>
          <a:noFill/>
        </p:spPr>
        <p:txBody>
          <a:bodyPr wrap="none" rtlCol="0">
            <a:spAutoFit/>
          </a:bodyPr>
          <a:lstStyle/>
          <a:p>
            <a:r>
              <a:rPr lang="en-US" dirty="0" smtClean="0"/>
              <a:t>Normal</a:t>
            </a:r>
            <a:endParaRPr lang="en-IN" dirty="0"/>
          </a:p>
        </p:txBody>
      </p:sp>
      <p:sp>
        <p:nvSpPr>
          <p:cNvPr id="30" name="TextBox 29"/>
          <p:cNvSpPr txBox="1"/>
          <p:nvPr/>
        </p:nvSpPr>
        <p:spPr>
          <a:xfrm>
            <a:off x="2786050" y="714356"/>
            <a:ext cx="3642985" cy="584775"/>
          </a:xfrm>
          <a:prstGeom prst="rect">
            <a:avLst/>
          </a:prstGeom>
          <a:noFill/>
        </p:spPr>
        <p:txBody>
          <a:bodyPr wrap="none" rtlCol="0">
            <a:spAutoFit/>
          </a:bodyPr>
          <a:lstStyle/>
          <a:p>
            <a:r>
              <a:rPr lang="en-US" sz="3200" dirty="0" smtClean="0"/>
              <a:t>Crashing Direct costs</a:t>
            </a:r>
            <a:endParaRPr lang="en-IN" sz="32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pPr algn="l"/>
            <a:r>
              <a:rPr lang="en-US" sz="2800" dirty="0" smtClean="0"/>
              <a:t>Unfortunately, project costs are usually split 80% direct and 20% indirect cost, so the advantage of crashing indirect costs is usually overwhelmed by the far greater direct costs. ( Below Fig.)</a:t>
            </a:r>
            <a:endParaRPr lang="en-IN" sz="2800" dirty="0"/>
          </a:p>
        </p:txBody>
      </p:sp>
      <p:sp>
        <p:nvSpPr>
          <p:cNvPr id="3" name="Content Placeholder 2"/>
          <p:cNvSpPr>
            <a:spLocks noGrp="1"/>
          </p:cNvSpPr>
          <p:nvPr>
            <p:ph idx="1"/>
          </p:nvPr>
        </p:nvSpPr>
        <p:spPr>
          <a:xfrm>
            <a:off x="142844" y="2071678"/>
            <a:ext cx="8786874" cy="4572032"/>
          </a:xfrm>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When the direct costs and indirect costs are combined on the same graph, an optimum position is derived. (Below fig.)</a:t>
            </a:r>
          </a:p>
          <a:p>
            <a:endParaRPr lang="en-IN" dirty="0"/>
          </a:p>
        </p:txBody>
      </p:sp>
      <p:cxnSp>
        <p:nvCxnSpPr>
          <p:cNvPr id="10" name="Straight Arrow Connector 9"/>
          <p:cNvCxnSpPr/>
          <p:nvPr/>
        </p:nvCxnSpPr>
        <p:spPr>
          <a:xfrm rot="5400000" flipH="1" flipV="1">
            <a:off x="-1035883" y="3607595"/>
            <a:ext cx="278608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57158" y="4929198"/>
            <a:ext cx="6429420"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3000364" y="2786058"/>
            <a:ext cx="1571636"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57158" y="2786058"/>
            <a:ext cx="42148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57158" y="3786190"/>
            <a:ext cx="271464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500298" y="4429132"/>
            <a:ext cx="114300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36149" y="3893347"/>
            <a:ext cx="207170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2844" y="1928802"/>
            <a:ext cx="642942" cy="369332"/>
          </a:xfrm>
          <a:prstGeom prst="rect">
            <a:avLst/>
          </a:prstGeom>
          <a:noFill/>
        </p:spPr>
        <p:txBody>
          <a:bodyPr wrap="square" rtlCol="0">
            <a:spAutoFit/>
          </a:bodyPr>
          <a:lstStyle/>
          <a:p>
            <a:r>
              <a:rPr lang="en-US" dirty="0" smtClean="0"/>
              <a:t>Cost</a:t>
            </a:r>
            <a:endParaRPr lang="en-IN" dirty="0"/>
          </a:p>
        </p:txBody>
      </p:sp>
      <p:sp>
        <p:nvSpPr>
          <p:cNvPr id="24" name="TextBox 23"/>
          <p:cNvSpPr txBox="1"/>
          <p:nvPr/>
        </p:nvSpPr>
        <p:spPr>
          <a:xfrm>
            <a:off x="71406" y="2631040"/>
            <a:ext cx="883575" cy="369332"/>
          </a:xfrm>
          <a:prstGeom prst="rect">
            <a:avLst/>
          </a:prstGeom>
          <a:noFill/>
        </p:spPr>
        <p:txBody>
          <a:bodyPr wrap="none" rtlCol="0">
            <a:spAutoFit/>
          </a:bodyPr>
          <a:lstStyle/>
          <a:p>
            <a:r>
              <a:rPr lang="en-US" dirty="0" smtClean="0"/>
              <a:t>Normal</a:t>
            </a:r>
            <a:endParaRPr lang="en-IN" dirty="0"/>
          </a:p>
        </p:txBody>
      </p:sp>
      <p:sp>
        <p:nvSpPr>
          <p:cNvPr id="25" name="TextBox 24"/>
          <p:cNvSpPr txBox="1"/>
          <p:nvPr/>
        </p:nvSpPr>
        <p:spPr>
          <a:xfrm>
            <a:off x="71406" y="3571876"/>
            <a:ext cx="705706" cy="369332"/>
          </a:xfrm>
          <a:prstGeom prst="rect">
            <a:avLst/>
          </a:prstGeom>
          <a:noFill/>
        </p:spPr>
        <p:txBody>
          <a:bodyPr wrap="none" rtlCol="0">
            <a:spAutoFit/>
          </a:bodyPr>
          <a:lstStyle/>
          <a:p>
            <a:r>
              <a:rPr lang="en-US" dirty="0" smtClean="0"/>
              <a:t>Crash</a:t>
            </a:r>
            <a:endParaRPr lang="en-IN" dirty="0"/>
          </a:p>
        </p:txBody>
      </p:sp>
      <p:sp>
        <p:nvSpPr>
          <p:cNvPr id="26" name="TextBox 25"/>
          <p:cNvSpPr txBox="1"/>
          <p:nvPr/>
        </p:nvSpPr>
        <p:spPr>
          <a:xfrm>
            <a:off x="2723286" y="4917056"/>
            <a:ext cx="705706" cy="369332"/>
          </a:xfrm>
          <a:prstGeom prst="rect">
            <a:avLst/>
          </a:prstGeom>
          <a:noFill/>
        </p:spPr>
        <p:txBody>
          <a:bodyPr wrap="none" rtlCol="0">
            <a:spAutoFit/>
          </a:bodyPr>
          <a:lstStyle/>
          <a:p>
            <a:r>
              <a:rPr lang="en-US" dirty="0" smtClean="0"/>
              <a:t>Crash</a:t>
            </a:r>
            <a:endParaRPr lang="en-IN" dirty="0"/>
          </a:p>
        </p:txBody>
      </p:sp>
      <p:sp>
        <p:nvSpPr>
          <p:cNvPr id="27" name="TextBox 26"/>
          <p:cNvSpPr txBox="1"/>
          <p:nvPr/>
        </p:nvSpPr>
        <p:spPr>
          <a:xfrm>
            <a:off x="4214810" y="4857760"/>
            <a:ext cx="883575" cy="646331"/>
          </a:xfrm>
          <a:prstGeom prst="rect">
            <a:avLst/>
          </a:prstGeom>
          <a:noFill/>
        </p:spPr>
        <p:txBody>
          <a:bodyPr wrap="none" rtlCol="0">
            <a:spAutoFit/>
          </a:bodyPr>
          <a:lstStyle/>
          <a:p>
            <a:r>
              <a:rPr lang="en-US" dirty="0" smtClean="0"/>
              <a:t>Normal</a:t>
            </a:r>
            <a:endParaRPr lang="en-IN" dirty="0" smtClean="0"/>
          </a:p>
          <a:p>
            <a:endParaRPr lang="en-IN" dirty="0"/>
          </a:p>
        </p:txBody>
      </p:sp>
      <p:sp>
        <p:nvSpPr>
          <p:cNvPr id="28" name="TextBox 27"/>
          <p:cNvSpPr txBox="1"/>
          <p:nvPr/>
        </p:nvSpPr>
        <p:spPr>
          <a:xfrm>
            <a:off x="6708545" y="4702742"/>
            <a:ext cx="649537" cy="369332"/>
          </a:xfrm>
          <a:prstGeom prst="rect">
            <a:avLst/>
          </a:prstGeom>
          <a:noFill/>
        </p:spPr>
        <p:txBody>
          <a:bodyPr wrap="none" rtlCol="0">
            <a:spAutoFit/>
          </a:bodyPr>
          <a:lstStyle/>
          <a:p>
            <a:r>
              <a:rPr lang="en-US" dirty="0" smtClean="0"/>
              <a:t>Time</a:t>
            </a:r>
            <a:endParaRPr lang="en-IN" dirty="0"/>
          </a:p>
        </p:txBody>
      </p:sp>
      <p:sp>
        <p:nvSpPr>
          <p:cNvPr id="29" name="TextBox 28"/>
          <p:cNvSpPr txBox="1"/>
          <p:nvPr/>
        </p:nvSpPr>
        <p:spPr>
          <a:xfrm>
            <a:off x="2285984" y="1928802"/>
            <a:ext cx="3496342" cy="523220"/>
          </a:xfrm>
          <a:prstGeom prst="rect">
            <a:avLst/>
          </a:prstGeom>
          <a:noFill/>
        </p:spPr>
        <p:txBody>
          <a:bodyPr wrap="none" rtlCol="0">
            <a:spAutoFit/>
          </a:bodyPr>
          <a:lstStyle/>
          <a:p>
            <a:r>
              <a:rPr lang="en-US" sz="2800" dirty="0" smtClean="0"/>
              <a:t>Crashing Indirect Costs</a:t>
            </a:r>
            <a:endParaRPr lang="en-IN"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4711</TotalTime>
  <Words>6127</Words>
  <Application>Microsoft Office PowerPoint</Application>
  <PresentationFormat>On-screen Show (4:3)</PresentationFormat>
  <Paragraphs>591</Paragraphs>
  <Slides>105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08" baseType="lpstr">
      <vt:lpstr>Office Theme</vt:lpstr>
      <vt:lpstr>GALLERY</vt:lpstr>
      <vt:lpstr>Document</vt:lpstr>
      <vt:lpstr>Project Management and Resource Allocation</vt:lpstr>
      <vt:lpstr>What is a Project?</vt:lpstr>
      <vt:lpstr>Cont…</vt:lpstr>
      <vt:lpstr>What is Project Management?</vt:lpstr>
      <vt:lpstr>Cont…</vt:lpstr>
      <vt:lpstr>Project Manager Role </vt:lpstr>
      <vt:lpstr>Stakeholder Engagement</vt:lpstr>
      <vt:lpstr>Stakeholder </vt:lpstr>
      <vt:lpstr>Key Points in Project Set-up and Definition</vt:lpstr>
      <vt:lpstr>Project Planning</vt:lpstr>
      <vt:lpstr>Cont…</vt:lpstr>
      <vt:lpstr>Cont…</vt:lpstr>
      <vt:lpstr>Project scheduling</vt:lpstr>
      <vt:lpstr>Project Monitoring and Control</vt:lpstr>
      <vt:lpstr>Typical Control Activities </vt:lpstr>
      <vt:lpstr>Project Management and Resource Allocation</vt:lpstr>
      <vt:lpstr>Contd..</vt:lpstr>
      <vt:lpstr>Level3:</vt:lpstr>
      <vt:lpstr>The full scope of the work for the project is placed at the top of the diagram, and then sub-divided uniformly in to smaller elements of work at each lower level of the breakdown.</vt:lpstr>
      <vt:lpstr>Project Breakdown Structure</vt:lpstr>
      <vt:lpstr>b) Project Organization</vt:lpstr>
      <vt:lpstr>Types: 1. Formal and Informal structures:</vt:lpstr>
      <vt:lpstr>2. Functional Organization:</vt:lpstr>
      <vt:lpstr>3. Product Organization:</vt:lpstr>
      <vt:lpstr>This type is common in large project- oriented organizations or organizations that have multiple product lines.</vt:lpstr>
      <vt:lpstr>4. Matrix organization:</vt:lpstr>
      <vt:lpstr>In the traditional organization, time and schedule efficiency are sacrificed.</vt:lpstr>
      <vt:lpstr>General Manager</vt:lpstr>
      <vt:lpstr>Network Diagram</vt:lpstr>
      <vt:lpstr>1) EVENT:</vt:lpstr>
      <vt:lpstr>b) Burst event: When more than one activity leave an event, such an event is known as a burst event.</vt:lpstr>
      <vt:lpstr>2) ACTIVITY: </vt:lpstr>
      <vt:lpstr>Classification of Activity:</vt:lpstr>
      <vt:lpstr>D) Dummy activity: An activity which does not consume any kind of resource but merely depicts the technological dependence is called a dummy activity.</vt:lpstr>
      <vt:lpstr>Such a situation can be handled by using a dummy activity as shown in fig.(a) below. </vt:lpstr>
      <vt:lpstr>Slide 36</vt:lpstr>
      <vt:lpstr>Rules for drawing network diagram:</vt:lpstr>
      <vt:lpstr>Modified representations after introducing a dummy activity d is shown in fig. (b).  As a result of using the dummy, activities a and b can now be identified by unique end events. </vt:lpstr>
      <vt:lpstr>3) Check the precedence relationship: </vt:lpstr>
      <vt:lpstr>Important suggestions for drawing good networks:</vt:lpstr>
      <vt:lpstr>Common errors in drawing networks:</vt:lpstr>
      <vt:lpstr>1)Dangling error diagram</vt:lpstr>
      <vt:lpstr>2) Looping or Cycling:</vt:lpstr>
      <vt:lpstr>3) Redundancy:</vt:lpstr>
      <vt:lpstr>Scheduling Systems</vt:lpstr>
      <vt:lpstr>CRITICAL PATH METHOD (CPM) </vt:lpstr>
      <vt:lpstr>Slide 47</vt:lpstr>
      <vt:lpstr>Procedure (procedure) </vt:lpstr>
      <vt:lpstr>Slide 49</vt:lpstr>
      <vt:lpstr>Example [AOA Network]</vt:lpstr>
      <vt:lpstr>Example [Completed AOA Network]</vt:lpstr>
      <vt:lpstr>AON Network [Activity-on-Node] </vt:lpstr>
      <vt:lpstr>AON vs. AOA Networks</vt:lpstr>
      <vt:lpstr>Previous Example [Completed AON Network]</vt:lpstr>
      <vt:lpstr>Calculation of Earliest and Latest Times</vt:lpstr>
      <vt:lpstr>Backward pass: determines Latest Start &amp; Finish </vt:lpstr>
      <vt:lpstr>Example [ Earliest Times]</vt:lpstr>
      <vt:lpstr>EXAMPLE [Latest Times</vt:lpstr>
      <vt:lpstr>Earliest and Latest Schedule </vt:lpstr>
      <vt:lpstr>Critical path, Activity Float</vt:lpstr>
      <vt:lpstr>Slide 61</vt:lpstr>
      <vt:lpstr>Slide 62</vt:lpstr>
      <vt:lpstr>Project evaluation and review technique (PERT) </vt:lpstr>
      <vt:lpstr>Slide 64</vt:lpstr>
      <vt:lpstr>Slide 65</vt:lpstr>
      <vt:lpstr>PERT Formula</vt:lpstr>
      <vt:lpstr>Steps in PERT Analysis</vt:lpstr>
      <vt:lpstr>Slide 68</vt:lpstr>
      <vt:lpstr>Project Crashing</vt:lpstr>
      <vt:lpstr>Slide 70</vt:lpstr>
      <vt:lpstr>Four Steps to Project Crashing</vt:lpstr>
      <vt:lpstr>Slide 72</vt:lpstr>
      <vt:lpstr>Computing crash data</vt:lpstr>
      <vt:lpstr>Gantt Chart</vt:lpstr>
      <vt:lpstr>Slide 75</vt:lpstr>
      <vt:lpstr>Constructing Gantt Chart</vt:lpstr>
      <vt:lpstr>Slide 77</vt:lpstr>
      <vt:lpstr>Step 1. Schedule critical tasks</vt:lpstr>
      <vt:lpstr>Step 2. Place time windows for non-critical tasks: </vt:lpstr>
      <vt:lpstr>Step 3. Schedule non-critical tasks Step 4. Indicate precedence relationships: </vt:lpstr>
      <vt:lpstr>Project Risks</vt:lpstr>
      <vt:lpstr>If the risk is higher , the expected rate of return would be higher.</vt:lpstr>
      <vt:lpstr>1. General or Country Risks:</vt:lpstr>
      <vt:lpstr>b) Country Commercial Risks:</vt:lpstr>
      <vt:lpstr>2. Specific Project risks:</vt:lpstr>
      <vt:lpstr>b) Construction/Completion Risks:</vt:lpstr>
      <vt:lpstr>c). Operating Risks:</vt:lpstr>
      <vt:lpstr>3. Demand Risks: Most projects that rely on market-based revenues face demand risks related to volume and/or prices, thereby lowering the rate of return of the project.</vt:lpstr>
      <vt:lpstr>Risk Identification Check-List:</vt:lpstr>
      <vt:lpstr>2. Specific project Risks:</vt:lpstr>
      <vt:lpstr>RISK MANAGEMENT:</vt:lpstr>
      <vt:lpstr>2. Since the solutions to the risk management of a project do not in principle rely on unconditional guarantees from any one party alone, the financial structure of the project must consider the following requirements : all substantial project risks have to be managed by a combination of financial resources and firm contractual commitments.</vt:lpstr>
      <vt:lpstr>Project Crashing:</vt:lpstr>
      <vt:lpstr>Step2. Identify the critical path. To crash non-critical activities is a waste of financial resource because it will simply increase the float on that activity without affecting the end date of the project.( See fig.) </vt:lpstr>
      <vt:lpstr>Step3: Prioritize the activities to be crashed. When there are many activities which can be crashed, it is necessary to know which activity will be crashed first?  This can be done by selecting the activity a. with the least cost per day to crash. b. that is easiest to crash.  c. which can be crashed soonest to bring the project back on course.</vt:lpstr>
      <vt:lpstr>Time Cost Trade- Off Theory:</vt:lpstr>
      <vt:lpstr>Crash Cost: The new cost of activity after crashing.</vt:lpstr>
      <vt:lpstr>                         </vt:lpstr>
      <vt:lpstr>Unfortunately, project costs are usually split 80% direct and 20% indirect cost, so the advantage of crashing indirect costs is usually overwhelmed by the far greater direct costs. ( Below Fig.)</vt:lpstr>
      <vt:lpstr>Combined Direct and Indirect Costs</vt:lpstr>
      <vt:lpstr>This is not a recommended course of action as it only increases the float of non-critical activities. </vt:lpstr>
      <vt:lpstr>Crashing the critical activities has reduced the duration of the project with a small increase in costs.</vt:lpstr>
      <vt:lpstr>Resource Allocation</vt:lpstr>
      <vt:lpstr>Resource Smoothing steps:</vt:lpstr>
      <vt:lpstr>Resource Leveling: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and Resource Allocation</dc:title>
  <dc:creator>DELL</dc:creator>
  <cp:lastModifiedBy>cybernet</cp:lastModifiedBy>
  <cp:revision>71</cp:revision>
  <dcterms:created xsi:type="dcterms:W3CDTF">2017-04-20T18:58:57Z</dcterms:created>
  <dcterms:modified xsi:type="dcterms:W3CDTF">2019-06-04T21:36:34Z</dcterms:modified>
</cp:coreProperties>
</file>