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Lst>
  <p:notesMasterIdLst>
    <p:notesMasterId r:id="rId57"/>
  </p:notesMasterIdLst>
  <p:handoutMasterIdLst>
    <p:handoutMasterId r:id="rId58"/>
  </p:handoutMasterIdLst>
  <p:sldIdLst>
    <p:sldId id="348" r:id="rId4"/>
    <p:sldId id="257" r:id="rId5"/>
    <p:sldId id="341" r:id="rId6"/>
    <p:sldId id="342" r:id="rId7"/>
    <p:sldId id="343" r:id="rId8"/>
    <p:sldId id="344" r:id="rId9"/>
    <p:sldId id="345" r:id="rId10"/>
    <p:sldId id="346" r:id="rId11"/>
    <p:sldId id="347" r:id="rId12"/>
    <p:sldId id="258" r:id="rId13"/>
    <p:sldId id="259" r:id="rId14"/>
    <p:sldId id="260" r:id="rId15"/>
    <p:sldId id="261" r:id="rId16"/>
    <p:sldId id="321" r:id="rId17"/>
    <p:sldId id="262" r:id="rId18"/>
    <p:sldId id="263" r:id="rId19"/>
    <p:sldId id="264" r:id="rId20"/>
    <p:sldId id="322" r:id="rId21"/>
    <p:sldId id="265" r:id="rId22"/>
    <p:sldId id="266" r:id="rId23"/>
    <p:sldId id="267" r:id="rId24"/>
    <p:sldId id="337" r:id="rId25"/>
    <p:sldId id="276" r:id="rId26"/>
    <p:sldId id="326" r:id="rId27"/>
    <p:sldId id="277" r:id="rId28"/>
    <p:sldId id="327" r:id="rId29"/>
    <p:sldId id="328" r:id="rId30"/>
    <p:sldId id="329" r:id="rId31"/>
    <p:sldId id="278" r:id="rId32"/>
    <p:sldId id="279" r:id="rId33"/>
    <p:sldId id="280" r:id="rId34"/>
    <p:sldId id="281" r:id="rId35"/>
    <p:sldId id="340" r:id="rId36"/>
    <p:sldId id="282" r:id="rId37"/>
    <p:sldId id="290" r:id="rId38"/>
    <p:sldId id="291" r:id="rId39"/>
    <p:sldId id="351" r:id="rId40"/>
    <p:sldId id="292" r:id="rId41"/>
    <p:sldId id="293" r:id="rId42"/>
    <p:sldId id="294" r:id="rId43"/>
    <p:sldId id="295" r:id="rId44"/>
    <p:sldId id="296" r:id="rId45"/>
    <p:sldId id="297" r:id="rId46"/>
    <p:sldId id="298" r:id="rId47"/>
    <p:sldId id="299" r:id="rId48"/>
    <p:sldId id="300" r:id="rId49"/>
    <p:sldId id="334" r:id="rId50"/>
    <p:sldId id="301" r:id="rId51"/>
    <p:sldId id="335" r:id="rId52"/>
    <p:sldId id="349" r:id="rId53"/>
    <p:sldId id="303" r:id="rId54"/>
    <p:sldId id="350" r:id="rId55"/>
    <p:sldId id="304" r:id="rId5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B19A900-3F14-4E40-9493-2F4CF8DDC188}" type="datetimeFigureOut">
              <a:rPr lang="en-US" smtClean="0"/>
              <a:t>4/26/2018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27C2278-9E0A-4298-852D-05673147DA0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4DE8440D-D27B-4005-ACF5-AF487C8DC583}" type="datetimeFigureOut">
              <a:rPr lang="en-US"/>
              <a:pPr>
                <a:defRPr/>
              </a:pPr>
              <a:t>4/26/2018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BE06DE0A-4E64-4950-8BFC-991C6C393C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14425" y="703263"/>
            <a:ext cx="4629150" cy="3473450"/>
          </a:xfrm>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763B04-A90B-4FA2-AC4D-3CA1726E00A2}" type="slidenum">
              <a:rPr lang="en-US" smtClean="0">
                <a:solidFill>
                  <a:srgbClr val="000000"/>
                </a:solidFill>
              </a:rPr>
              <a:pPr/>
              <a:t>22</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D0B33B-8429-4657-9A19-1C95D14C150C}" type="slidenum">
              <a:rPr lang="en-US" smtClean="0"/>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266A60-0A8F-4C1F-9C3A-AE8973C3F04F}"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8C4C4E-94FF-4C47-88FC-F0FF00FA91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979877-1D02-4718-9FB4-9588DC5D6AB7}"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1F326A-2930-407E-A547-025B2DA81F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454A88-2198-4CF1-A406-976CC75C0EFD}"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66A9E1-722C-4506-8D21-D48FB4153C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9AA354-7AD1-4F92-BDFB-6471390E4EED}"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3BED5-28FD-4E15-A48F-5B20F4B58D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A94C38-ECA8-4940-A722-7945C588BD43}"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D1EB2-AB1B-4C9D-9773-803A1D219B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9024A5-FE3E-4D69-B21D-E14C8C94E863}"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0FB172-2D20-494C-86A8-6B0C3E0488A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2C05F98-4000-487E-A5D3-8B8EBD5F02AB}"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98EA99-8601-42B0-9E73-83032FB479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42B359F-0E78-4DFC-A6ED-CAAB142030CE}" type="datetime8">
              <a:rPr lang="en-US"/>
              <a:pPr>
                <a:defRPr/>
              </a:pPr>
              <a:t>4/26/2018 3:20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A2D1DD-9949-40A1-B099-1F4BE5C0564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712CB0E-D024-490B-BAFE-8FC013F1A85B}" type="datetime8">
              <a:rPr lang="en-US"/>
              <a:pPr>
                <a:defRPr/>
              </a:pPr>
              <a:t>4/26/2018 3:20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7A68E3-845C-43D1-A2D0-5EA1E4B9E9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6BF47B-6056-4998-93F3-758A74691687}" type="datetime8">
              <a:rPr lang="en-US"/>
              <a:pPr>
                <a:defRPr/>
              </a:pPr>
              <a:t>4/26/2018 3:20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100894-05F8-4A1A-8646-121A516FC78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FB7210-9D1A-47A2-A302-01FA548F8C2E}"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808C62-0115-482E-95B0-EE92B688BF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692441-8265-4BD7-BA73-78AC9A3BDF03}"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2D258-9171-45C5-BFA5-6A501473BD9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EA5120-EED6-4D3B-8653-ACACB6DF66B3}"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370FBC-B477-4DBC-92EC-9ABF9BF9C1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5CABAA-33A1-4E04-98C1-AA2B25BEFB0F}"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90C36-565A-48A0-B9FF-71C22B4E7D2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69FBBB-A70F-4D48-A0D5-0461D95CDC87}"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3F935-F04C-425C-8FB0-CF9648817C8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67B7EEB-03C9-4C60-828C-CEC4B6D55AF1}" type="datetime8">
              <a:rPr lang="en-US"/>
              <a:pPr>
                <a:defRPr/>
              </a:pPr>
              <a:t>4/26/2018 3:20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503B41-9269-47D3-8964-3983DB53AC5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C3AA24F-146A-4A74-8D6F-C25E681F3C96}" type="datetime8">
              <a:rPr lang="en-US"/>
              <a:pPr>
                <a:defRPr/>
              </a:pPr>
              <a:t>4/26/2018 3:20 AM</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7188BC1-7799-4789-AFFD-BE8D76818BE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D8AD4D00-8EFC-4ED6-9C67-8018822A76C2}"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D7E1EF-A886-4F8E-B91B-0FB1FE0772C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2D9502C-EA4B-4E2E-B9B0-9531BE25975D}"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FC733-BC96-482B-A7E6-2B2D9B83FF6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E799FC-8419-4A50-B1D6-7800199759BF}"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87D1A-EE5A-4ACD-9D4A-A7B53540B08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6C67E3-A5D0-4790-AD02-64147595077E}"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910CA-1D35-4BC8-BE1C-157291012D4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EF4F36-E775-43CE-B19B-6A9A243C1CCB}"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EC1E5-877A-4002-8875-FB08E59CEA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F811779-7993-43C5-B403-0C4EBBAEF244}"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D0A9E-9706-4233-9157-FE4439A6A11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B611EA-A357-4DD3-BA44-7F24D07797E3}"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E6B19-CA0E-4D26-9D1F-2ED887B8BB4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EEEBD6E-7DA1-4EB4-AEA2-0ACA402F9F29}" type="datetime8">
              <a:rPr lang="en-US"/>
              <a:pPr>
                <a:defRPr/>
              </a:pPr>
              <a:t>4/26/2018 3:20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FC700A-625E-48B3-8090-30734150E8D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3E865A6-EACF-4570-937D-4D350C6868BD}" type="datetime8">
              <a:rPr lang="en-US"/>
              <a:pPr>
                <a:defRPr/>
              </a:pPr>
              <a:t>4/26/2018 3:20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A91793-D0E2-4038-8732-343794ACBC1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38273CE-436A-49F4-A977-9DD3A6458DFA}" type="datetime8">
              <a:rPr lang="en-US"/>
              <a:pPr>
                <a:defRPr/>
              </a:pPr>
              <a:t>4/26/2018 3:20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2CE8DE-9BDA-4051-8FFE-70A9906B52C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3D5F1E-FB1D-432E-A5E1-E91FABF86201}"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0C132D-246D-4BB2-BF4E-99BF9C6267F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E17D036-ACDC-434A-899B-4161A16BCBDB}"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850BC2-E93F-4982-B1CC-6315387EDB4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AEA59D-39F0-45B3-9298-58C9AFDE7108}"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181A68-699A-4D8F-B0DF-AE33E235AA4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81CF30B-1E9B-492B-804C-A8BAFCF58F80}"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87BAFA-6816-4587-9EC0-5DE1DD2F1B11}"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98665F6-96A2-4CBC-82C7-FF479DDE2B07}" type="datetime8">
              <a:rPr lang="en-US"/>
              <a:pPr>
                <a:defRPr/>
              </a:pPr>
              <a:t>4/26/2018 3:20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55E10B-98B9-4E1D-A4BD-13E0826BDA4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302CCFF-A388-4A7D-91A0-1403AA3B9908}" type="datetime8">
              <a:rPr lang="en-US"/>
              <a:pPr>
                <a:defRPr/>
              </a:pPr>
              <a:t>4/26/2018 3:20 AM</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F73ECE0-0E43-4C13-9220-C914EFDFC5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A362CC3-D363-46C8-B362-26F46CED8C26}"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868DD-A283-42AC-9727-31434094942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58546C0-EB53-4140-B8CE-2055C5002297}" type="datetime8">
              <a:rPr lang="en-US"/>
              <a:pPr>
                <a:defRPr/>
              </a:pPr>
              <a:t>4/26/2018 3:20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9B4825-EC40-4CD8-8B39-D07113B2682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95D5BA6-C535-4BBF-A45F-D9F2D8E62312}"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4D869-B5C0-44B6-8E42-DC27EF6844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188057C-482C-41FB-8B7D-849725B05917}" type="datetime8">
              <a:rPr lang="en-US"/>
              <a:pPr>
                <a:defRPr/>
              </a:pPr>
              <a:t>4/26/2018 3:20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CC42A9-9520-4DC7-A0FA-8143CEF026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AC209D0-EC32-4923-95EB-82B477CB37A9}" type="datetime8">
              <a:rPr lang="en-US"/>
              <a:pPr>
                <a:defRPr/>
              </a:pPr>
              <a:t>4/26/2018 3:20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895988-7305-4222-8AB5-93A16C5FC0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760D2F-62D5-45CC-83A7-9F5622F864DE}" type="datetime8">
              <a:rPr lang="en-US"/>
              <a:pPr>
                <a:defRPr/>
              </a:pPr>
              <a:t>4/26/2018 3:20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827AE3-95E4-4166-8811-2363F3B0F5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B66D92-43EB-4E8C-8A3A-411D5F030B10}"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7DC31-DF37-4FE6-93A4-E625BB15D0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5FCFFCA-845B-4B59-BD64-96C9CD4BF673}" type="datetime8">
              <a:rPr lang="en-US"/>
              <a:pPr>
                <a:defRPr/>
              </a:pPr>
              <a:t>4/26/2018 3:20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926718-2F47-424C-A1CC-7A9746A497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2D0EC8AF-8594-49E6-A65E-D78F59DCBDD1}" type="datetime8">
              <a:rPr lang="en-US"/>
              <a:pPr>
                <a:defRPr/>
              </a:pPr>
              <a:t>4/26/2018 3:20 AM</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7B3E23-6094-46BB-A8D1-2806641BE0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fld id="{376D5E09-D486-4865-AEDE-00F75EBDE071}" type="datetime8">
              <a:rPr lang="en-US"/>
              <a:pPr>
                <a:defRPr/>
              </a:pPr>
              <a:t>4/26/2018 3:20 AM</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BD54199-6005-439C-8E51-086B03937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defRPr>
            </a:lvl1pPr>
          </a:lstStyle>
          <a:p>
            <a:pPr>
              <a:defRPr/>
            </a:pPr>
            <a:fld id="{B8DAF23A-1984-45D5-8F7A-AA490A0B40E2}" type="datetime8">
              <a:rPr lang="en-US"/>
              <a:pPr>
                <a:defRPr/>
              </a:pPr>
              <a:t>4/26/2018 3:20 AM</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5556844-D0E9-4D53-AC48-1E98E7CC93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Chapter- 3</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Plant Layout Design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D8C4C4E-94FF-4C47-88FC-F0FF00FA914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458200" cy="1143000"/>
          </a:xfrm>
        </p:spPr>
        <p:txBody>
          <a:bodyPr/>
          <a:lstStyle/>
          <a:p>
            <a:pPr eaLnBrk="1" hangingPunct="1"/>
            <a:r>
              <a:rPr lang="en-US" sz="3200" smtClean="0">
                <a:solidFill>
                  <a:srgbClr val="0000FF"/>
                </a:solidFill>
              </a:rPr>
              <a:t>Problems of layout develop when needed:</a:t>
            </a:r>
          </a:p>
        </p:txBody>
      </p:sp>
      <p:sp>
        <p:nvSpPr>
          <p:cNvPr id="4099" name="Rectangle 3"/>
          <p:cNvSpPr>
            <a:spLocks noGrp="1" noChangeArrowheads="1"/>
          </p:cNvSpPr>
          <p:nvPr>
            <p:ph type="body" idx="1"/>
          </p:nvPr>
        </p:nvSpPr>
        <p:spPr>
          <a:xfrm>
            <a:off x="457200" y="1219200"/>
            <a:ext cx="8686800" cy="4525963"/>
          </a:xfrm>
        </p:spPr>
        <p:txBody>
          <a:bodyPr/>
          <a:lstStyle/>
          <a:p>
            <a:pPr marL="527050" eaLnBrk="1" hangingPunct="1">
              <a:lnSpc>
                <a:spcPct val="150000"/>
              </a:lnSpc>
              <a:defRPr/>
            </a:pPr>
            <a:r>
              <a:rPr lang="en-US" sz="2400" dirty="0" smtClean="0"/>
              <a:t>to start a new product,</a:t>
            </a:r>
          </a:p>
          <a:p>
            <a:pPr marL="527050" eaLnBrk="1" hangingPunct="1">
              <a:lnSpc>
                <a:spcPct val="150000"/>
              </a:lnSpc>
              <a:defRPr/>
            </a:pPr>
            <a:r>
              <a:rPr lang="en-US" sz="2400" dirty="0" smtClean="0"/>
              <a:t>to change the product design,</a:t>
            </a:r>
          </a:p>
          <a:p>
            <a:pPr marL="527050" eaLnBrk="1" hangingPunct="1">
              <a:lnSpc>
                <a:spcPct val="150000"/>
              </a:lnSpc>
              <a:defRPr/>
            </a:pPr>
            <a:r>
              <a:rPr lang="en-US" sz="2400" dirty="0" smtClean="0"/>
              <a:t>to reduce the cost;</a:t>
            </a:r>
          </a:p>
          <a:p>
            <a:pPr eaLnBrk="1" hangingPunct="1">
              <a:lnSpc>
                <a:spcPct val="120000"/>
              </a:lnSpc>
              <a:buFontTx/>
              <a:buNone/>
              <a:defRPr/>
            </a:pPr>
            <a:r>
              <a:rPr lang="en-US" sz="2400" dirty="0" smtClean="0"/>
              <a:t>And when</a:t>
            </a:r>
          </a:p>
          <a:p>
            <a:pPr marL="527050" eaLnBrk="1" hangingPunct="1">
              <a:lnSpc>
                <a:spcPct val="150000"/>
              </a:lnSpc>
              <a:defRPr/>
            </a:pPr>
            <a:r>
              <a:rPr lang="en-US" sz="2400" dirty="0" smtClean="0"/>
              <a:t>the market demand changes,</a:t>
            </a:r>
          </a:p>
          <a:p>
            <a:pPr marL="527050" eaLnBrk="1" hangingPunct="1">
              <a:lnSpc>
                <a:spcPct val="150000"/>
              </a:lnSpc>
              <a:defRPr/>
            </a:pPr>
            <a:r>
              <a:rPr lang="en-US" sz="2400" dirty="0" smtClean="0"/>
              <a:t>the plant, the product, the building become obsolete,</a:t>
            </a:r>
          </a:p>
          <a:p>
            <a:pPr marL="527050" eaLnBrk="1" hangingPunct="1">
              <a:lnSpc>
                <a:spcPct val="150000"/>
              </a:lnSpc>
              <a:defRPr/>
            </a:pPr>
            <a:r>
              <a:rPr lang="en-US" sz="2400" dirty="0" smtClean="0"/>
              <a:t>accidents occur frequently,</a:t>
            </a:r>
          </a:p>
          <a:p>
            <a:pPr marL="527050" eaLnBrk="1" hangingPunct="1">
              <a:lnSpc>
                <a:spcPct val="150000"/>
              </a:lnSpc>
              <a:defRPr/>
            </a:pPr>
            <a:r>
              <a:rPr lang="en-US" sz="2400" dirty="0" smtClean="0"/>
              <a:t>the working environment is poor.</a:t>
            </a:r>
          </a:p>
        </p:txBody>
      </p:sp>
      <p:sp>
        <p:nvSpPr>
          <p:cNvPr id="13317" name="Slide Number Placeholder 3"/>
          <p:cNvSpPr>
            <a:spLocks noGrp="1"/>
          </p:cNvSpPr>
          <p:nvPr>
            <p:ph type="sldNum" sz="quarter" idx="12"/>
          </p:nvPr>
        </p:nvSpPr>
        <p:spPr>
          <a:noFill/>
        </p:spPr>
        <p:txBody>
          <a:bodyPr/>
          <a:lstStyle/>
          <a:p>
            <a:fld id="{B767EE84-1D3B-4D19-8DA9-EF64A4D4D10A}"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solidFill>
                  <a:srgbClr val="0000FF"/>
                </a:solidFill>
              </a:rPr>
              <a:t>The resulting problems involve</a:t>
            </a:r>
          </a:p>
        </p:txBody>
      </p:sp>
      <p:sp>
        <p:nvSpPr>
          <p:cNvPr id="14339" name="Rectangle 3"/>
          <p:cNvSpPr>
            <a:spLocks noGrp="1" noChangeArrowheads="1"/>
          </p:cNvSpPr>
          <p:nvPr>
            <p:ph type="body" idx="1"/>
          </p:nvPr>
        </p:nvSpPr>
        <p:spPr>
          <a:xfrm>
            <a:off x="457200" y="2133600"/>
            <a:ext cx="8229600" cy="3992563"/>
          </a:xfrm>
        </p:spPr>
        <p:txBody>
          <a:bodyPr/>
          <a:lstStyle/>
          <a:p>
            <a:pPr eaLnBrk="1" hangingPunct="1">
              <a:lnSpc>
                <a:spcPct val="120000"/>
              </a:lnSpc>
            </a:pPr>
            <a:r>
              <a:rPr lang="en-US" sz="2800" smtClean="0"/>
              <a:t>planning a completely new plant,</a:t>
            </a:r>
          </a:p>
          <a:p>
            <a:pPr eaLnBrk="1" hangingPunct="1">
              <a:lnSpc>
                <a:spcPct val="120000"/>
              </a:lnSpc>
            </a:pPr>
            <a:r>
              <a:rPr lang="en-US" sz="2800" smtClean="0"/>
              <a:t>re-arranging a presently installed layout,</a:t>
            </a:r>
          </a:p>
          <a:p>
            <a:pPr eaLnBrk="1" hangingPunct="1">
              <a:lnSpc>
                <a:spcPct val="120000"/>
              </a:lnSpc>
            </a:pPr>
            <a:r>
              <a:rPr lang="en-US" sz="2800" smtClean="0"/>
              <a:t>making adjustments to existing layout.</a:t>
            </a:r>
          </a:p>
        </p:txBody>
      </p:sp>
      <p:sp>
        <p:nvSpPr>
          <p:cNvPr id="14341" name="Slide Number Placeholder 3"/>
          <p:cNvSpPr>
            <a:spLocks noGrp="1"/>
          </p:cNvSpPr>
          <p:nvPr>
            <p:ph type="sldNum" sz="quarter" idx="12"/>
          </p:nvPr>
        </p:nvSpPr>
        <p:spPr>
          <a:noFill/>
        </p:spPr>
        <p:txBody>
          <a:bodyPr/>
          <a:lstStyle/>
          <a:p>
            <a:fld id="{6878080B-6132-45DC-ADF8-33E5BE4BB49E}"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smtClean="0">
                <a:solidFill>
                  <a:srgbClr val="0000FF"/>
                </a:solidFill>
              </a:rPr>
              <a:t>The objectives of a good study of plant layout are:</a:t>
            </a:r>
          </a:p>
        </p:txBody>
      </p:sp>
      <p:sp>
        <p:nvSpPr>
          <p:cNvPr id="15363" name="Rectangle 3"/>
          <p:cNvSpPr>
            <a:spLocks noGrp="1" noChangeArrowheads="1"/>
          </p:cNvSpPr>
          <p:nvPr>
            <p:ph type="body" idx="1"/>
          </p:nvPr>
        </p:nvSpPr>
        <p:spPr/>
        <p:txBody>
          <a:bodyPr/>
          <a:lstStyle/>
          <a:p>
            <a:pPr eaLnBrk="1" hangingPunct="1">
              <a:lnSpc>
                <a:spcPct val="120000"/>
              </a:lnSpc>
            </a:pPr>
            <a:r>
              <a:rPr lang="en-US" sz="2800" smtClean="0"/>
              <a:t>ensure effective space utilization,</a:t>
            </a:r>
          </a:p>
          <a:p>
            <a:pPr eaLnBrk="1" hangingPunct="1">
              <a:lnSpc>
                <a:spcPct val="120000"/>
              </a:lnSpc>
            </a:pPr>
            <a:r>
              <a:rPr lang="en-US" sz="2400" smtClean="0"/>
              <a:t>minimize the cost of material handling (internal transports),</a:t>
            </a:r>
          </a:p>
          <a:p>
            <a:pPr eaLnBrk="1" hangingPunct="1">
              <a:lnSpc>
                <a:spcPct val="120000"/>
              </a:lnSpc>
            </a:pPr>
            <a:r>
              <a:rPr lang="en-US" sz="2400" smtClean="0"/>
              <a:t>foresee future developments of the plant according to a rational master plan,</a:t>
            </a:r>
          </a:p>
          <a:p>
            <a:pPr eaLnBrk="1" hangingPunct="1">
              <a:lnSpc>
                <a:spcPct val="120000"/>
              </a:lnSpc>
            </a:pPr>
            <a:r>
              <a:rPr lang="en-US" sz="2400" smtClean="0"/>
              <a:t>improve workers convenience as well as safety and create job satisfaction, and</a:t>
            </a:r>
          </a:p>
          <a:p>
            <a:pPr eaLnBrk="1" hangingPunct="1">
              <a:lnSpc>
                <a:spcPct val="120000"/>
              </a:lnSpc>
            </a:pPr>
            <a:r>
              <a:rPr lang="en-US" sz="2400" smtClean="0"/>
              <a:t>avoid unnecessary capital investment.</a:t>
            </a:r>
          </a:p>
        </p:txBody>
      </p:sp>
      <p:sp>
        <p:nvSpPr>
          <p:cNvPr id="15365" name="Slide Number Placeholder 3"/>
          <p:cNvSpPr>
            <a:spLocks noGrp="1"/>
          </p:cNvSpPr>
          <p:nvPr>
            <p:ph type="sldNum" sz="quarter" idx="12"/>
          </p:nvPr>
        </p:nvSpPr>
        <p:spPr>
          <a:noFill/>
        </p:spPr>
        <p:txBody>
          <a:bodyPr/>
          <a:lstStyle/>
          <a:p>
            <a:fld id="{D863965B-6E7D-4F9D-98FE-4708481829D3}"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b="1" smtClean="0">
                <a:solidFill>
                  <a:srgbClr val="0000FF"/>
                </a:solidFill>
              </a:rPr>
              <a:t>Types of Layout</a:t>
            </a:r>
            <a:r>
              <a:rPr lang="en-US" sz="3600" smtClean="0">
                <a:solidFill>
                  <a:srgbClr val="0000FF"/>
                </a:solidFill>
              </a:rPr>
              <a:t> </a:t>
            </a:r>
          </a:p>
        </p:txBody>
      </p:sp>
      <p:sp>
        <p:nvSpPr>
          <p:cNvPr id="16387" name="Rectangle 3"/>
          <p:cNvSpPr>
            <a:spLocks noGrp="1" noChangeArrowheads="1"/>
          </p:cNvSpPr>
          <p:nvPr>
            <p:ph type="body" idx="1"/>
          </p:nvPr>
        </p:nvSpPr>
        <p:spPr/>
        <p:txBody>
          <a:bodyPr/>
          <a:lstStyle/>
          <a:p>
            <a:pPr eaLnBrk="1" hangingPunct="1">
              <a:lnSpc>
                <a:spcPct val="120000"/>
              </a:lnSpc>
            </a:pPr>
            <a:r>
              <a:rPr lang="en-US" smtClean="0">
                <a:solidFill>
                  <a:srgbClr val="0000FF"/>
                </a:solidFill>
              </a:rPr>
              <a:t>Product Layout</a:t>
            </a:r>
            <a:r>
              <a:rPr lang="en-US" sz="2800" smtClean="0"/>
              <a:t>: In this type of layout, only one product or one type of product is produced in a given area. </a:t>
            </a:r>
          </a:p>
          <a:p>
            <a:pPr eaLnBrk="1" hangingPunct="1">
              <a:lnSpc>
                <a:spcPct val="120000"/>
              </a:lnSpc>
            </a:pPr>
            <a:r>
              <a:rPr lang="en-US" sz="2800" smtClean="0"/>
              <a:t>The product must be standardized and manufactured in large quantities in order to justify the product layout.</a:t>
            </a:r>
          </a:p>
        </p:txBody>
      </p:sp>
      <p:sp>
        <p:nvSpPr>
          <p:cNvPr id="16389" name="Slide Number Placeholder 3"/>
          <p:cNvSpPr>
            <a:spLocks noGrp="1"/>
          </p:cNvSpPr>
          <p:nvPr>
            <p:ph type="sldNum" sz="quarter" idx="12"/>
          </p:nvPr>
        </p:nvSpPr>
        <p:spPr>
          <a:noFill/>
        </p:spPr>
        <p:txBody>
          <a:bodyPr/>
          <a:lstStyle/>
          <a:p>
            <a:fld id="{DD16668E-96A8-4597-BBAB-65180FBCA102}"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srcRect/>
          <a:stretch>
            <a:fillRect/>
          </a:stretch>
        </p:blipFill>
        <p:spPr bwMode="auto">
          <a:xfrm>
            <a:off x="298450" y="1335088"/>
            <a:ext cx="8547100" cy="4194175"/>
          </a:xfrm>
          <a:prstGeom prst="rect">
            <a:avLst/>
          </a:prstGeom>
          <a:noFill/>
          <a:ln w="9525">
            <a:noFill/>
            <a:miter lim="800000"/>
            <a:headEnd/>
            <a:tailEnd/>
          </a:ln>
          <a:effectLst/>
        </p:spPr>
      </p:pic>
      <p:sp>
        <p:nvSpPr>
          <p:cNvPr id="17412" name="Slide Number Placeholder 3"/>
          <p:cNvSpPr>
            <a:spLocks noGrp="1"/>
          </p:cNvSpPr>
          <p:nvPr>
            <p:ph type="sldNum" sz="quarter" idx="12"/>
          </p:nvPr>
        </p:nvSpPr>
        <p:spPr>
          <a:noFill/>
        </p:spPr>
        <p:txBody>
          <a:bodyPr/>
          <a:lstStyle/>
          <a:p>
            <a:fld id="{9ED957BA-2AE7-4E65-8292-8A8980376F93}"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smtClean="0">
                <a:solidFill>
                  <a:srgbClr val="0000FF"/>
                </a:solidFill>
              </a:rPr>
              <a:t>Some of the Advantages of Product Layout are:</a:t>
            </a:r>
          </a:p>
        </p:txBody>
      </p:sp>
      <p:sp>
        <p:nvSpPr>
          <p:cNvPr id="18435" name="Rectangle 3"/>
          <p:cNvSpPr>
            <a:spLocks noGrp="1" noChangeArrowheads="1"/>
          </p:cNvSpPr>
          <p:nvPr>
            <p:ph type="body" idx="1"/>
          </p:nvPr>
        </p:nvSpPr>
        <p:spPr>
          <a:xfrm>
            <a:off x="381000" y="1600200"/>
            <a:ext cx="8229600" cy="4525963"/>
          </a:xfrm>
        </p:spPr>
        <p:txBody>
          <a:bodyPr/>
          <a:lstStyle/>
          <a:p>
            <a:pPr eaLnBrk="1" hangingPunct="1">
              <a:lnSpc>
                <a:spcPct val="120000"/>
              </a:lnSpc>
            </a:pPr>
            <a:r>
              <a:rPr lang="en-US" sz="2400" smtClean="0"/>
              <a:t>lower total material handling cost,</a:t>
            </a:r>
          </a:p>
          <a:p>
            <a:pPr eaLnBrk="1" hangingPunct="1">
              <a:lnSpc>
                <a:spcPct val="120000"/>
              </a:lnSpc>
            </a:pPr>
            <a:r>
              <a:rPr lang="en-US" sz="2400" smtClean="0"/>
              <a:t>lower total production time,</a:t>
            </a:r>
          </a:p>
          <a:p>
            <a:pPr eaLnBrk="1" hangingPunct="1">
              <a:lnSpc>
                <a:spcPct val="120000"/>
              </a:lnSpc>
            </a:pPr>
            <a:r>
              <a:rPr lang="en-US" sz="2400" smtClean="0"/>
              <a:t>less work in process,</a:t>
            </a:r>
          </a:p>
          <a:p>
            <a:pPr eaLnBrk="1" hangingPunct="1">
              <a:lnSpc>
                <a:spcPct val="120000"/>
              </a:lnSpc>
            </a:pPr>
            <a:r>
              <a:rPr lang="en-US" sz="2400" smtClean="0"/>
              <a:t>greater incentive for groups of workers to raise level of performance, </a:t>
            </a:r>
          </a:p>
          <a:p>
            <a:pPr eaLnBrk="1" hangingPunct="1">
              <a:lnSpc>
                <a:spcPct val="120000"/>
              </a:lnSpc>
            </a:pPr>
            <a:r>
              <a:rPr lang="en-US" sz="2400" smtClean="0"/>
              <a:t>less floor area required per unit of production and</a:t>
            </a:r>
          </a:p>
          <a:p>
            <a:pPr eaLnBrk="1" hangingPunct="1">
              <a:lnSpc>
                <a:spcPct val="120000"/>
              </a:lnSpc>
            </a:pPr>
            <a:r>
              <a:rPr lang="en-US" sz="2400" smtClean="0"/>
              <a:t>greater simplicity of production control, fewer control records needed and lower accounting cost.</a:t>
            </a:r>
          </a:p>
        </p:txBody>
      </p:sp>
      <p:sp>
        <p:nvSpPr>
          <p:cNvPr id="18437" name="Slide Number Placeholder 3"/>
          <p:cNvSpPr>
            <a:spLocks noGrp="1"/>
          </p:cNvSpPr>
          <p:nvPr>
            <p:ph type="sldNum" sz="quarter" idx="12"/>
          </p:nvPr>
        </p:nvSpPr>
        <p:spPr>
          <a:noFill/>
        </p:spPr>
        <p:txBody>
          <a:bodyPr/>
          <a:lstStyle/>
          <a:p>
            <a:fld id="{05D9D1E5-F848-4539-AC9E-F43F0EECD451}"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b="1" smtClean="0">
                <a:solidFill>
                  <a:srgbClr val="0000FF"/>
                </a:solidFill>
              </a:rPr>
              <a:t>Product Layout is Used When:</a:t>
            </a:r>
          </a:p>
        </p:txBody>
      </p:sp>
      <p:sp>
        <p:nvSpPr>
          <p:cNvPr id="19459" name="Rectangle 3"/>
          <p:cNvSpPr>
            <a:spLocks noGrp="1" noChangeArrowheads="1"/>
          </p:cNvSpPr>
          <p:nvPr>
            <p:ph type="body" idx="1"/>
          </p:nvPr>
        </p:nvSpPr>
        <p:spPr>
          <a:xfrm>
            <a:off x="457200" y="1447800"/>
            <a:ext cx="8229600" cy="4525963"/>
          </a:xfrm>
        </p:spPr>
        <p:txBody>
          <a:bodyPr/>
          <a:lstStyle/>
          <a:p>
            <a:pPr eaLnBrk="1" hangingPunct="1">
              <a:lnSpc>
                <a:spcPct val="120000"/>
              </a:lnSpc>
            </a:pPr>
            <a:r>
              <a:rPr lang="en-US" sz="2400" dirty="0" smtClean="0"/>
              <a:t>one or few standard products are to be produced, </a:t>
            </a:r>
          </a:p>
          <a:p>
            <a:pPr eaLnBrk="1" hangingPunct="1">
              <a:lnSpc>
                <a:spcPct val="120000"/>
              </a:lnSpc>
            </a:pPr>
            <a:r>
              <a:rPr lang="en-US" sz="2400" dirty="0" smtClean="0">
                <a:solidFill>
                  <a:srgbClr val="FF0000"/>
                </a:solidFill>
              </a:rPr>
              <a:t>large volume </a:t>
            </a:r>
            <a:r>
              <a:rPr lang="en-US" sz="2400" dirty="0" smtClean="0"/>
              <a:t>of production of each item over a considerable time is needed,</a:t>
            </a:r>
          </a:p>
          <a:p>
            <a:pPr eaLnBrk="1" hangingPunct="1">
              <a:lnSpc>
                <a:spcPct val="120000"/>
              </a:lnSpc>
            </a:pPr>
            <a:r>
              <a:rPr lang="en-US" sz="2400" dirty="0" smtClean="0"/>
              <a:t>minimum of inspection is required during sequence of operations,</a:t>
            </a:r>
          </a:p>
          <a:p>
            <a:pPr eaLnBrk="1" hangingPunct="1">
              <a:lnSpc>
                <a:spcPct val="120000"/>
              </a:lnSpc>
            </a:pPr>
            <a:r>
              <a:rPr lang="en-US" sz="2400" dirty="0" smtClean="0"/>
              <a:t>minimum of very heavy equipment or equipment requiring special facilities are needed,</a:t>
            </a:r>
          </a:p>
          <a:p>
            <a:pPr eaLnBrk="1" hangingPunct="1">
              <a:lnSpc>
                <a:spcPct val="120000"/>
              </a:lnSpc>
            </a:pPr>
            <a:r>
              <a:rPr lang="en-US" sz="2400" dirty="0" smtClean="0"/>
              <a:t>materials and products permit bulk or continuous handling of mechanical means and</a:t>
            </a:r>
          </a:p>
          <a:p>
            <a:pPr eaLnBrk="1" hangingPunct="1">
              <a:lnSpc>
                <a:spcPct val="120000"/>
              </a:lnSpc>
            </a:pPr>
            <a:r>
              <a:rPr lang="en-US" sz="2400" dirty="0" smtClean="0"/>
              <a:t>one machine is always used for one purpose.</a:t>
            </a:r>
          </a:p>
        </p:txBody>
      </p:sp>
      <p:sp>
        <p:nvSpPr>
          <p:cNvPr id="19461" name="Slide Number Placeholder 3"/>
          <p:cNvSpPr>
            <a:spLocks noGrp="1"/>
          </p:cNvSpPr>
          <p:nvPr>
            <p:ph type="sldNum" sz="quarter" idx="12"/>
          </p:nvPr>
        </p:nvSpPr>
        <p:spPr>
          <a:noFill/>
        </p:spPr>
        <p:txBody>
          <a:bodyPr/>
          <a:lstStyle/>
          <a:p>
            <a:fld id="{881F0CDC-3768-4906-B95D-F9BA0EBB7AB1}"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solidFill>
                  <a:srgbClr val="0000FF"/>
                </a:solidFill>
              </a:rPr>
              <a:t>Process Layout</a:t>
            </a:r>
          </a:p>
        </p:txBody>
      </p:sp>
      <p:sp>
        <p:nvSpPr>
          <p:cNvPr id="20483" name="Rectangle 3"/>
          <p:cNvSpPr>
            <a:spLocks noGrp="1" noChangeArrowheads="1"/>
          </p:cNvSpPr>
          <p:nvPr>
            <p:ph type="body" idx="1"/>
          </p:nvPr>
        </p:nvSpPr>
        <p:spPr/>
        <p:txBody>
          <a:bodyPr/>
          <a:lstStyle/>
          <a:p>
            <a:pPr marL="0" indent="0" eaLnBrk="1" hangingPunct="1">
              <a:lnSpc>
                <a:spcPct val="120000"/>
              </a:lnSpc>
              <a:buFontTx/>
              <a:buNone/>
            </a:pPr>
            <a:r>
              <a:rPr lang="en-US" sz="2800" dirty="0" smtClean="0"/>
              <a:t>Process Layout: Similar equipment and similar operations are grouped together in the process or functional layout. It is particularly useful where </a:t>
            </a:r>
            <a:r>
              <a:rPr lang="en-US" sz="2800" dirty="0" smtClean="0">
                <a:solidFill>
                  <a:srgbClr val="FF0000"/>
                </a:solidFill>
              </a:rPr>
              <a:t>low volume </a:t>
            </a:r>
            <a:r>
              <a:rPr lang="en-US" sz="2800" dirty="0" smtClean="0"/>
              <a:t>is required.</a:t>
            </a:r>
          </a:p>
        </p:txBody>
      </p:sp>
      <p:sp>
        <p:nvSpPr>
          <p:cNvPr id="20485" name="Slide Number Placeholder 3"/>
          <p:cNvSpPr>
            <a:spLocks noGrp="1"/>
          </p:cNvSpPr>
          <p:nvPr>
            <p:ph type="sldNum" sz="quarter" idx="12"/>
          </p:nvPr>
        </p:nvSpPr>
        <p:spPr>
          <a:noFill/>
        </p:spPr>
        <p:txBody>
          <a:bodyPr/>
          <a:lstStyle/>
          <a:p>
            <a:fld id="{D383F6A0-16AD-4E0E-AD19-905DEB2F698B}"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srcRect/>
          <a:stretch>
            <a:fillRect/>
          </a:stretch>
        </p:blipFill>
        <p:spPr bwMode="auto">
          <a:xfrm>
            <a:off x="801688" y="1684338"/>
            <a:ext cx="7540625" cy="3494087"/>
          </a:xfrm>
          <a:prstGeom prst="rect">
            <a:avLst/>
          </a:prstGeom>
          <a:noFill/>
          <a:ln w="9525">
            <a:noFill/>
            <a:miter lim="800000"/>
            <a:headEnd/>
            <a:tailEnd/>
          </a:ln>
          <a:effectLst/>
        </p:spPr>
      </p:pic>
      <p:sp>
        <p:nvSpPr>
          <p:cNvPr id="21508" name="Slide Number Placeholder 3"/>
          <p:cNvSpPr>
            <a:spLocks noGrp="1"/>
          </p:cNvSpPr>
          <p:nvPr>
            <p:ph type="sldNum" sz="quarter" idx="12"/>
          </p:nvPr>
        </p:nvSpPr>
        <p:spPr>
          <a:noFill/>
        </p:spPr>
        <p:txBody>
          <a:bodyPr/>
          <a:lstStyle/>
          <a:p>
            <a:fld id="{CBB753C3-00C6-4DF7-BAF8-EB53380371DF}"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solidFill>
                  <a:srgbClr val="0000FF"/>
                </a:solidFill>
              </a:rPr>
              <a:t>Some of the Advantages of Process Layout are:</a:t>
            </a:r>
          </a:p>
        </p:txBody>
      </p:sp>
      <p:sp>
        <p:nvSpPr>
          <p:cNvPr id="22531" name="Rectangle 3"/>
          <p:cNvSpPr>
            <a:spLocks noGrp="1" noChangeArrowheads="1"/>
          </p:cNvSpPr>
          <p:nvPr>
            <p:ph type="body" idx="1"/>
          </p:nvPr>
        </p:nvSpPr>
        <p:spPr>
          <a:xfrm>
            <a:off x="457200" y="1600200"/>
            <a:ext cx="8229600" cy="4953000"/>
          </a:xfrm>
        </p:spPr>
        <p:txBody>
          <a:bodyPr/>
          <a:lstStyle/>
          <a:p>
            <a:pPr eaLnBrk="1" hangingPunct="1">
              <a:lnSpc>
                <a:spcPct val="120000"/>
              </a:lnSpc>
            </a:pPr>
            <a:r>
              <a:rPr lang="en-US" sz="2400" dirty="0" smtClean="0"/>
              <a:t>less duplication of equipment, hence lower investment cost,</a:t>
            </a:r>
          </a:p>
          <a:p>
            <a:pPr eaLnBrk="1" hangingPunct="1">
              <a:lnSpc>
                <a:spcPct val="120000"/>
              </a:lnSpc>
            </a:pPr>
            <a:r>
              <a:rPr lang="en-US" sz="2400" dirty="0" smtClean="0"/>
              <a:t>greater </a:t>
            </a:r>
            <a:r>
              <a:rPr lang="en-US" sz="2400" dirty="0" smtClean="0">
                <a:solidFill>
                  <a:srgbClr val="FF0000"/>
                </a:solidFill>
              </a:rPr>
              <a:t>flexibility</a:t>
            </a:r>
            <a:r>
              <a:rPr lang="en-US" sz="2400" dirty="0" smtClean="0"/>
              <a:t> of production,</a:t>
            </a:r>
          </a:p>
          <a:p>
            <a:pPr eaLnBrk="1" hangingPunct="1">
              <a:lnSpc>
                <a:spcPct val="120000"/>
              </a:lnSpc>
            </a:pPr>
            <a:r>
              <a:rPr lang="en-US" sz="2400" dirty="0" smtClean="0"/>
              <a:t>better and more efficient supervision,</a:t>
            </a:r>
          </a:p>
          <a:p>
            <a:pPr eaLnBrk="1" hangingPunct="1">
              <a:lnSpc>
                <a:spcPct val="120000"/>
              </a:lnSpc>
            </a:pPr>
            <a:r>
              <a:rPr lang="en-US" sz="2400" dirty="0" smtClean="0"/>
              <a:t>greater incentive for individual workers to raise level of performance,</a:t>
            </a:r>
          </a:p>
          <a:p>
            <a:pPr eaLnBrk="1" hangingPunct="1">
              <a:lnSpc>
                <a:spcPct val="120000"/>
              </a:lnSpc>
            </a:pPr>
            <a:r>
              <a:rPr lang="en-US" sz="2400" dirty="0" smtClean="0"/>
              <a:t>better control of complicated or precision processes, </a:t>
            </a:r>
          </a:p>
          <a:p>
            <a:pPr eaLnBrk="1" hangingPunct="1">
              <a:lnSpc>
                <a:spcPct val="120000"/>
              </a:lnSpc>
            </a:pPr>
            <a:r>
              <a:rPr lang="en-US" sz="2400" dirty="0" smtClean="0">
                <a:solidFill>
                  <a:srgbClr val="FF0000"/>
                </a:solidFill>
              </a:rPr>
              <a:t>easier to handle </a:t>
            </a:r>
            <a:r>
              <a:rPr lang="en-US" sz="2400" dirty="0" smtClean="0"/>
              <a:t>breakdowns of equipment by transferring work to another machine or station.</a:t>
            </a:r>
          </a:p>
        </p:txBody>
      </p:sp>
      <p:sp>
        <p:nvSpPr>
          <p:cNvPr id="22533" name="Slide Number Placeholder 3"/>
          <p:cNvSpPr>
            <a:spLocks noGrp="1"/>
          </p:cNvSpPr>
          <p:nvPr>
            <p:ph type="sldNum" sz="quarter" idx="12"/>
          </p:nvPr>
        </p:nvSpPr>
        <p:spPr>
          <a:noFill/>
        </p:spPr>
        <p:txBody>
          <a:bodyPr/>
          <a:lstStyle/>
          <a:p>
            <a:fld id="{EBC9D426-1A31-423B-A376-0BFCC144E9FC}"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hangingPunct="1"/>
            <a:r>
              <a:rPr lang="en-US" b="1" smtClean="0">
                <a:solidFill>
                  <a:srgbClr val="0000FF"/>
                </a:solidFill>
              </a:rPr>
              <a:t>Plant layout</a:t>
            </a:r>
          </a:p>
        </p:txBody>
      </p:sp>
      <p:sp>
        <p:nvSpPr>
          <p:cNvPr id="5123" name="Rectangle 3"/>
          <p:cNvSpPr>
            <a:spLocks noGrp="1" noChangeArrowheads="1"/>
          </p:cNvSpPr>
          <p:nvPr>
            <p:ph type="body" idx="1"/>
          </p:nvPr>
        </p:nvSpPr>
        <p:spPr>
          <a:xfrm>
            <a:off x="457200" y="1265238"/>
            <a:ext cx="8229600" cy="4525962"/>
          </a:xfrm>
        </p:spPr>
        <p:txBody>
          <a:bodyPr/>
          <a:lstStyle/>
          <a:p>
            <a:pPr marL="0" indent="0" eaLnBrk="1" hangingPunct="1">
              <a:lnSpc>
                <a:spcPct val="120000"/>
              </a:lnSpc>
              <a:buFontTx/>
              <a:buNone/>
            </a:pPr>
            <a:r>
              <a:rPr lang="en-US" sz="2800" dirty="0" smtClean="0"/>
              <a:t>Plant layout has been defined as a plan of, or the act of planning an </a:t>
            </a:r>
            <a:r>
              <a:rPr lang="en-US" sz="2800" dirty="0" smtClean="0">
                <a:solidFill>
                  <a:srgbClr val="FF0000"/>
                </a:solidFill>
              </a:rPr>
              <a:t>optimum arrangement </a:t>
            </a:r>
            <a:r>
              <a:rPr lang="en-US" sz="2800" dirty="0" smtClean="0"/>
              <a:t>of industrial facilities, including </a:t>
            </a:r>
          </a:p>
          <a:p>
            <a:pPr marL="625475" lvl="1" indent="-358775" eaLnBrk="1" hangingPunct="1">
              <a:lnSpc>
                <a:spcPct val="120000"/>
              </a:lnSpc>
              <a:buFont typeface="Wingdings" pitchFamily="2" charset="2"/>
              <a:buChar char="Ø"/>
            </a:pPr>
            <a:r>
              <a:rPr lang="en-US" sz="2400" dirty="0" smtClean="0"/>
              <a:t>personnel, </a:t>
            </a:r>
          </a:p>
          <a:p>
            <a:pPr marL="625475" lvl="1" indent="-358775" eaLnBrk="1" hangingPunct="1">
              <a:lnSpc>
                <a:spcPct val="120000"/>
              </a:lnSpc>
              <a:buFont typeface="Wingdings" pitchFamily="2" charset="2"/>
              <a:buChar char="Ø"/>
            </a:pPr>
            <a:r>
              <a:rPr lang="en-US" sz="2400" dirty="0" smtClean="0"/>
              <a:t>operating equipment, </a:t>
            </a:r>
          </a:p>
          <a:p>
            <a:pPr marL="625475" lvl="1" indent="-358775" eaLnBrk="1" hangingPunct="1">
              <a:lnSpc>
                <a:spcPct val="120000"/>
              </a:lnSpc>
              <a:buFont typeface="Wingdings" pitchFamily="2" charset="2"/>
              <a:buChar char="Ø"/>
            </a:pPr>
            <a:r>
              <a:rPr lang="en-US" sz="2400" dirty="0" smtClean="0"/>
              <a:t>storage space, </a:t>
            </a:r>
          </a:p>
          <a:p>
            <a:pPr marL="625475" lvl="1" indent="-358775" eaLnBrk="1" hangingPunct="1">
              <a:lnSpc>
                <a:spcPct val="120000"/>
              </a:lnSpc>
              <a:buFont typeface="Wingdings" pitchFamily="2" charset="2"/>
              <a:buChar char="Ø"/>
            </a:pPr>
            <a:r>
              <a:rPr lang="en-US" sz="2400" dirty="0" smtClean="0"/>
              <a:t>materials handling equipment and </a:t>
            </a:r>
          </a:p>
          <a:p>
            <a:pPr marL="625475" lvl="1" indent="-358775" eaLnBrk="1" hangingPunct="1">
              <a:lnSpc>
                <a:spcPct val="120000"/>
              </a:lnSpc>
              <a:buFont typeface="Wingdings" pitchFamily="2" charset="2"/>
              <a:buChar char="Ø"/>
            </a:pPr>
            <a:r>
              <a:rPr lang="en-US" sz="2400" dirty="0" smtClean="0"/>
              <a:t>all other supporting services along with the design of the best structure to contain these facilities </a:t>
            </a:r>
          </a:p>
        </p:txBody>
      </p:sp>
      <p:sp>
        <p:nvSpPr>
          <p:cNvPr id="5125" name="Slide Number Placeholder 3"/>
          <p:cNvSpPr>
            <a:spLocks noGrp="1"/>
          </p:cNvSpPr>
          <p:nvPr>
            <p:ph type="sldNum" sz="quarter" idx="12"/>
          </p:nvPr>
        </p:nvSpPr>
        <p:spPr>
          <a:noFill/>
        </p:spPr>
        <p:txBody>
          <a:bodyPr/>
          <a:lstStyle/>
          <a:p>
            <a:fld id="{DA5763AF-7DE0-4202-A8E2-463191E1327F}"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solidFill>
                  <a:srgbClr val="0000FF"/>
                </a:solidFill>
              </a:rPr>
              <a:t>Process Layout is Used when</a:t>
            </a:r>
          </a:p>
        </p:txBody>
      </p:sp>
      <p:sp>
        <p:nvSpPr>
          <p:cNvPr id="23555" name="Rectangle 3"/>
          <p:cNvSpPr>
            <a:spLocks noGrp="1" noChangeArrowheads="1"/>
          </p:cNvSpPr>
          <p:nvPr>
            <p:ph type="body" idx="1"/>
          </p:nvPr>
        </p:nvSpPr>
        <p:spPr/>
        <p:txBody>
          <a:bodyPr/>
          <a:lstStyle/>
          <a:p>
            <a:pPr eaLnBrk="1" hangingPunct="1">
              <a:lnSpc>
                <a:spcPct val="120000"/>
              </a:lnSpc>
            </a:pPr>
            <a:r>
              <a:rPr lang="en-US" sz="2000" smtClean="0"/>
              <a:t>many types or styles of products are on special order ,</a:t>
            </a:r>
          </a:p>
          <a:p>
            <a:pPr eaLnBrk="1" hangingPunct="1">
              <a:lnSpc>
                <a:spcPct val="120000"/>
              </a:lnSpc>
            </a:pPr>
            <a:r>
              <a:rPr lang="en-US" sz="2000" smtClean="0"/>
              <a:t>relatively low volume of production on individual items is needed,</a:t>
            </a:r>
          </a:p>
          <a:p>
            <a:pPr eaLnBrk="1" hangingPunct="1">
              <a:lnSpc>
                <a:spcPct val="120000"/>
              </a:lnSpc>
            </a:pPr>
            <a:r>
              <a:rPr lang="en-US" sz="2000" smtClean="0"/>
              <a:t>many inspections are required during a sequence of operations,</a:t>
            </a:r>
          </a:p>
          <a:p>
            <a:pPr eaLnBrk="1" hangingPunct="1">
              <a:lnSpc>
                <a:spcPct val="120000"/>
              </a:lnSpc>
            </a:pPr>
            <a:r>
              <a:rPr lang="en-US" sz="2000" smtClean="0"/>
              <a:t>high proportion of very heavy equipment or equipment requiring special treatment exist,</a:t>
            </a:r>
          </a:p>
          <a:p>
            <a:pPr eaLnBrk="1" hangingPunct="1">
              <a:lnSpc>
                <a:spcPct val="120000"/>
              </a:lnSpc>
            </a:pPr>
            <a:r>
              <a:rPr lang="en-US" sz="2000" smtClean="0"/>
              <a:t>materials or products become too large or too heavy to permit bulk or continuous flow and </a:t>
            </a:r>
          </a:p>
          <a:p>
            <a:pPr eaLnBrk="1" hangingPunct="1">
              <a:lnSpc>
                <a:spcPct val="120000"/>
              </a:lnSpc>
            </a:pPr>
            <a:r>
              <a:rPr lang="en-US" sz="2000" smtClean="0"/>
              <a:t>one machine is used for different operations.</a:t>
            </a:r>
          </a:p>
        </p:txBody>
      </p:sp>
      <p:sp>
        <p:nvSpPr>
          <p:cNvPr id="23557" name="Slide Number Placeholder 3"/>
          <p:cNvSpPr>
            <a:spLocks noGrp="1"/>
          </p:cNvSpPr>
          <p:nvPr>
            <p:ph type="sldNum" sz="quarter" idx="12"/>
          </p:nvPr>
        </p:nvSpPr>
        <p:spPr>
          <a:noFill/>
        </p:spPr>
        <p:txBody>
          <a:bodyPr/>
          <a:lstStyle/>
          <a:p>
            <a:fld id="{BE9B7BF3-F83E-4B7A-8E39-1C183A9AD1BF}"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smtClean="0">
                <a:solidFill>
                  <a:srgbClr val="0000FF"/>
                </a:solidFill>
              </a:rPr>
              <a:t>Fixed-Position Layout</a:t>
            </a:r>
          </a:p>
        </p:txBody>
      </p:sp>
      <p:sp>
        <p:nvSpPr>
          <p:cNvPr id="24579" name="Rectangle 3"/>
          <p:cNvSpPr>
            <a:spLocks noGrp="1" noChangeArrowheads="1"/>
          </p:cNvSpPr>
          <p:nvPr>
            <p:ph type="body" idx="1"/>
          </p:nvPr>
        </p:nvSpPr>
        <p:spPr/>
        <p:txBody>
          <a:bodyPr/>
          <a:lstStyle/>
          <a:p>
            <a:pPr eaLnBrk="1" hangingPunct="1">
              <a:lnSpc>
                <a:spcPct val="120000"/>
              </a:lnSpc>
            </a:pPr>
            <a:r>
              <a:rPr lang="en-US" sz="2400" dirty="0" smtClean="0"/>
              <a:t>Fixed-Position Layout: In this type of layout, the material or </a:t>
            </a:r>
            <a:r>
              <a:rPr lang="en-US" sz="2400" dirty="0" smtClean="0">
                <a:solidFill>
                  <a:srgbClr val="FF0000"/>
                </a:solidFill>
              </a:rPr>
              <a:t>major component remains in a fixed location,</a:t>
            </a:r>
            <a:r>
              <a:rPr lang="en-US" sz="2400" dirty="0" smtClean="0"/>
              <a:t> and tools, machinery, men as well as other pieces  of material are brought to this location.</a:t>
            </a:r>
          </a:p>
          <a:p>
            <a:pPr eaLnBrk="1" hangingPunct="1">
              <a:lnSpc>
                <a:spcPct val="120000"/>
              </a:lnSpc>
            </a:pPr>
            <a:r>
              <a:rPr lang="en-US" sz="2400" dirty="0" smtClean="0"/>
              <a:t>Typical examples are </a:t>
            </a:r>
            <a:r>
              <a:rPr lang="en-US" sz="2400" dirty="0" smtClean="0">
                <a:solidFill>
                  <a:srgbClr val="FF0000"/>
                </a:solidFill>
              </a:rPr>
              <a:t>ship building, construction industries, aircraft building and bench work </a:t>
            </a:r>
            <a:r>
              <a:rPr lang="en-US" sz="2400" dirty="0" smtClean="0"/>
              <a:t>exercises. This type of layout is not frequently used in industrial enterprises. For this reason we are not going to look into its advantage and disadvantages.</a:t>
            </a:r>
          </a:p>
        </p:txBody>
      </p:sp>
      <p:sp>
        <p:nvSpPr>
          <p:cNvPr id="24581" name="Slide Number Placeholder 3"/>
          <p:cNvSpPr>
            <a:spLocks noGrp="1"/>
          </p:cNvSpPr>
          <p:nvPr>
            <p:ph type="sldNum" sz="quarter" idx="12"/>
          </p:nvPr>
        </p:nvSpPr>
        <p:spPr>
          <a:noFill/>
        </p:spPr>
        <p:txBody>
          <a:bodyPr/>
          <a:lstStyle/>
          <a:p>
            <a:fld id="{A5B33570-602D-4C53-A07D-C6C89CA73E5C}"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5"/>
          <p:cNvGrpSpPr>
            <a:grpSpLocks/>
          </p:cNvGrpSpPr>
          <p:nvPr/>
        </p:nvGrpSpPr>
        <p:grpSpPr bwMode="auto">
          <a:xfrm>
            <a:off x="309563" y="228600"/>
            <a:ext cx="8605837" cy="6400800"/>
            <a:chOff x="96" y="288"/>
            <a:chExt cx="5421" cy="4032"/>
          </a:xfrm>
        </p:grpSpPr>
        <p:sp>
          <p:nvSpPr>
            <p:cNvPr id="25605" name="Oval 46"/>
            <p:cNvSpPr>
              <a:spLocks noChangeArrowheads="1"/>
            </p:cNvSpPr>
            <p:nvPr/>
          </p:nvSpPr>
          <p:spPr bwMode="auto">
            <a:xfrm>
              <a:off x="96" y="534"/>
              <a:ext cx="624" cy="432"/>
            </a:xfrm>
            <a:prstGeom prst="ellipse">
              <a:avLst/>
            </a:prstGeom>
            <a:noFill/>
            <a:ln w="9525">
              <a:solidFill>
                <a:schemeClr val="tx1"/>
              </a:solidFill>
              <a:round/>
              <a:headEnd/>
              <a:tailEnd/>
            </a:ln>
          </p:spPr>
          <p:txBody>
            <a:bodyPr wrap="none" anchor="ctr"/>
            <a:lstStyle/>
            <a:p>
              <a:pPr algn="ctr"/>
              <a:r>
                <a:rPr lang="en-US" sz="1200">
                  <a:solidFill>
                    <a:srgbClr val="000000"/>
                  </a:solidFill>
                </a:rPr>
                <a:t>Product</a:t>
              </a:r>
            </a:p>
            <a:p>
              <a:pPr algn="ctr"/>
              <a:r>
                <a:rPr lang="en-US" sz="1200">
                  <a:solidFill>
                    <a:srgbClr val="000000"/>
                  </a:solidFill>
                </a:rPr>
                <a:t>Design</a:t>
              </a:r>
            </a:p>
            <a:p>
              <a:pPr algn="ctr"/>
              <a:r>
                <a:rPr lang="en-US" sz="1200">
                  <a:solidFill>
                    <a:srgbClr val="000000"/>
                  </a:solidFill>
                </a:rPr>
                <a:t>Change</a:t>
              </a:r>
            </a:p>
          </p:txBody>
        </p:sp>
        <p:grpSp>
          <p:nvGrpSpPr>
            <p:cNvPr id="25606" name="Group 47"/>
            <p:cNvGrpSpPr>
              <a:grpSpLocks/>
            </p:cNvGrpSpPr>
            <p:nvPr/>
          </p:nvGrpSpPr>
          <p:grpSpPr bwMode="auto">
            <a:xfrm>
              <a:off x="480" y="288"/>
              <a:ext cx="5037" cy="4032"/>
              <a:chOff x="480" y="288"/>
              <a:chExt cx="5037" cy="4032"/>
            </a:xfrm>
          </p:grpSpPr>
          <p:sp>
            <p:nvSpPr>
              <p:cNvPr id="25607" name="Rectangle 48"/>
              <p:cNvSpPr>
                <a:spLocks noChangeArrowheads="1"/>
              </p:cNvSpPr>
              <p:nvPr/>
            </p:nvSpPr>
            <p:spPr bwMode="auto">
              <a:xfrm>
                <a:off x="960" y="3552"/>
                <a:ext cx="3648" cy="768"/>
              </a:xfrm>
              <a:prstGeom prst="rect">
                <a:avLst/>
              </a:prstGeom>
              <a:noFill/>
              <a:ln w="9525">
                <a:noFill/>
                <a:miter lim="800000"/>
                <a:headEnd/>
                <a:tailEnd/>
              </a:ln>
            </p:spPr>
            <p:txBody>
              <a:bodyPr wrap="none" anchor="ctr"/>
              <a:lstStyle/>
              <a:p>
                <a:pPr algn="ctr"/>
                <a:r>
                  <a:rPr lang="en-US">
                    <a:solidFill>
                      <a:srgbClr val="000000"/>
                    </a:solidFill>
                  </a:rPr>
                  <a:t>                    </a:t>
                </a:r>
                <a:r>
                  <a:rPr lang="en-US" b="1">
                    <a:solidFill>
                      <a:srgbClr val="000000"/>
                    </a:solidFill>
                  </a:rPr>
                  <a:t>Cause and result occur very frequently</a:t>
                </a:r>
              </a:p>
              <a:p>
                <a:pPr algn="ctr"/>
                <a:r>
                  <a:rPr lang="en-US" b="1">
                    <a:solidFill>
                      <a:srgbClr val="000000"/>
                    </a:solidFill>
                  </a:rPr>
                  <a:t>                   Cause and result occur less frequently</a:t>
                </a:r>
              </a:p>
              <a:p>
                <a:pPr algn="ctr"/>
                <a:r>
                  <a:rPr lang="en-US" b="1">
                    <a:solidFill>
                      <a:srgbClr val="000000"/>
                    </a:solidFill>
                  </a:rPr>
                  <a:t>               Cause and result occur occasionally</a:t>
                </a:r>
              </a:p>
              <a:p>
                <a:pPr algn="ctr"/>
                <a:r>
                  <a:rPr lang="en-US" b="1">
                    <a:solidFill>
                      <a:srgbClr val="000000"/>
                    </a:solidFill>
                  </a:rPr>
                  <a:t>No line Cause and result occur very seldom</a:t>
                </a:r>
              </a:p>
            </p:txBody>
          </p:sp>
          <p:grpSp>
            <p:nvGrpSpPr>
              <p:cNvPr id="25608" name="Group 49"/>
              <p:cNvGrpSpPr>
                <a:grpSpLocks/>
              </p:cNvGrpSpPr>
              <p:nvPr/>
            </p:nvGrpSpPr>
            <p:grpSpPr bwMode="auto">
              <a:xfrm>
                <a:off x="480" y="288"/>
                <a:ext cx="5037" cy="3728"/>
                <a:chOff x="480" y="288"/>
                <a:chExt cx="5037" cy="3728"/>
              </a:xfrm>
            </p:grpSpPr>
            <p:sp>
              <p:nvSpPr>
                <p:cNvPr id="25609" name="Oval 50"/>
                <p:cNvSpPr>
                  <a:spLocks noChangeArrowheads="1"/>
                </p:cNvSpPr>
                <p:nvPr/>
              </p:nvSpPr>
              <p:spPr bwMode="auto">
                <a:xfrm>
                  <a:off x="912" y="2397"/>
                  <a:ext cx="672" cy="624"/>
                </a:xfrm>
                <a:prstGeom prst="ellipse">
                  <a:avLst/>
                </a:prstGeom>
                <a:noFill/>
                <a:ln w="9525">
                  <a:solidFill>
                    <a:schemeClr val="tx1"/>
                  </a:solidFill>
                  <a:round/>
                  <a:headEnd/>
                  <a:tailEnd/>
                </a:ln>
              </p:spPr>
              <p:txBody>
                <a:bodyPr wrap="none" anchor="ctr"/>
                <a:lstStyle/>
                <a:p>
                  <a:pPr algn="ctr"/>
                  <a:r>
                    <a:rPr lang="en-US" sz="1400">
                      <a:solidFill>
                        <a:srgbClr val="000000"/>
                      </a:solidFill>
                    </a:rPr>
                    <a:t>Build New </a:t>
                  </a:r>
                </a:p>
                <a:p>
                  <a:pPr algn="ctr"/>
                  <a:r>
                    <a:rPr lang="en-US" sz="1400">
                      <a:solidFill>
                        <a:srgbClr val="000000"/>
                      </a:solidFill>
                    </a:rPr>
                    <a:t>Plant</a:t>
                  </a:r>
                </a:p>
              </p:txBody>
            </p:sp>
            <p:sp>
              <p:nvSpPr>
                <p:cNvPr id="25610" name="Oval 51"/>
                <p:cNvSpPr>
                  <a:spLocks noChangeArrowheads="1"/>
                </p:cNvSpPr>
                <p:nvPr/>
              </p:nvSpPr>
              <p:spPr bwMode="auto">
                <a:xfrm>
                  <a:off x="1776" y="2400"/>
                  <a:ext cx="672" cy="624"/>
                </a:xfrm>
                <a:prstGeom prst="ellipse">
                  <a:avLst/>
                </a:prstGeom>
                <a:noFill/>
                <a:ln w="9525">
                  <a:solidFill>
                    <a:schemeClr val="tx1"/>
                  </a:solidFill>
                  <a:round/>
                  <a:headEnd/>
                  <a:tailEnd/>
                </a:ln>
              </p:spPr>
              <p:txBody>
                <a:bodyPr wrap="none" anchor="ctr"/>
                <a:lstStyle/>
                <a:p>
                  <a:pPr algn="ctr"/>
                  <a:r>
                    <a:rPr lang="en-US" sz="1400">
                      <a:solidFill>
                        <a:srgbClr val="000000"/>
                      </a:solidFill>
                    </a:rPr>
                    <a:t>Move to</a:t>
                  </a:r>
                </a:p>
                <a:p>
                  <a:pPr algn="ctr"/>
                  <a:r>
                    <a:rPr lang="en-US" sz="1400">
                      <a:solidFill>
                        <a:srgbClr val="000000"/>
                      </a:solidFill>
                    </a:rPr>
                    <a:t> existing </a:t>
                  </a:r>
                </a:p>
                <a:p>
                  <a:pPr algn="ctr"/>
                  <a:r>
                    <a:rPr lang="en-US" sz="1400">
                      <a:solidFill>
                        <a:srgbClr val="000000"/>
                      </a:solidFill>
                    </a:rPr>
                    <a:t>Plant</a:t>
                  </a:r>
                </a:p>
              </p:txBody>
            </p:sp>
            <p:sp>
              <p:nvSpPr>
                <p:cNvPr id="25611" name="Oval 52"/>
                <p:cNvSpPr>
                  <a:spLocks noChangeArrowheads="1"/>
                </p:cNvSpPr>
                <p:nvPr/>
              </p:nvSpPr>
              <p:spPr bwMode="auto">
                <a:xfrm>
                  <a:off x="2640" y="2376"/>
                  <a:ext cx="672" cy="624"/>
                </a:xfrm>
                <a:prstGeom prst="ellipse">
                  <a:avLst/>
                </a:prstGeom>
                <a:noFill/>
                <a:ln w="9525">
                  <a:solidFill>
                    <a:schemeClr val="tx1"/>
                  </a:solidFill>
                  <a:round/>
                  <a:headEnd/>
                  <a:tailEnd/>
                </a:ln>
              </p:spPr>
              <p:txBody>
                <a:bodyPr wrap="none" anchor="ctr"/>
                <a:lstStyle/>
                <a:p>
                  <a:pPr algn="ctr"/>
                  <a:r>
                    <a:rPr lang="en-US" sz="1400">
                      <a:solidFill>
                        <a:srgbClr val="000000"/>
                      </a:solidFill>
                    </a:rPr>
                    <a:t>Rearrange </a:t>
                  </a:r>
                </a:p>
                <a:p>
                  <a:pPr algn="ctr"/>
                  <a:r>
                    <a:rPr lang="en-US" sz="1400">
                      <a:solidFill>
                        <a:srgbClr val="000000"/>
                      </a:solidFill>
                    </a:rPr>
                    <a:t>Existing</a:t>
                  </a:r>
                </a:p>
                <a:p>
                  <a:pPr algn="ctr"/>
                  <a:r>
                    <a:rPr lang="en-US" sz="1400">
                      <a:solidFill>
                        <a:srgbClr val="000000"/>
                      </a:solidFill>
                    </a:rPr>
                    <a:t>Plant</a:t>
                  </a:r>
                </a:p>
              </p:txBody>
            </p:sp>
            <p:sp>
              <p:nvSpPr>
                <p:cNvPr id="25612" name="Oval 53"/>
                <p:cNvSpPr>
                  <a:spLocks noChangeArrowheads="1"/>
                </p:cNvSpPr>
                <p:nvPr/>
              </p:nvSpPr>
              <p:spPr bwMode="auto">
                <a:xfrm>
                  <a:off x="3504" y="2367"/>
                  <a:ext cx="672" cy="624"/>
                </a:xfrm>
                <a:prstGeom prst="ellipse">
                  <a:avLst/>
                </a:prstGeom>
                <a:noFill/>
                <a:ln w="9525">
                  <a:solidFill>
                    <a:schemeClr val="tx1"/>
                  </a:solidFill>
                  <a:round/>
                  <a:headEnd/>
                  <a:tailEnd/>
                </a:ln>
              </p:spPr>
              <p:txBody>
                <a:bodyPr wrap="none" anchor="ctr"/>
                <a:lstStyle/>
                <a:p>
                  <a:pPr algn="ctr"/>
                  <a:r>
                    <a:rPr lang="en-US" sz="1400">
                      <a:solidFill>
                        <a:srgbClr val="000000"/>
                      </a:solidFill>
                    </a:rPr>
                    <a:t>Minor</a:t>
                  </a:r>
                </a:p>
                <a:p>
                  <a:pPr algn="ctr"/>
                  <a:r>
                    <a:rPr lang="en-US" sz="1400">
                      <a:solidFill>
                        <a:srgbClr val="000000"/>
                      </a:solidFill>
                    </a:rPr>
                    <a:t>changes </a:t>
                  </a:r>
                </a:p>
                <a:p>
                  <a:pPr algn="ctr"/>
                  <a:endParaRPr lang="en-US" sz="1400">
                    <a:solidFill>
                      <a:srgbClr val="000000"/>
                    </a:solidFill>
                  </a:endParaRPr>
                </a:p>
              </p:txBody>
            </p:sp>
            <p:sp>
              <p:nvSpPr>
                <p:cNvPr id="25613" name="Oval 54"/>
                <p:cNvSpPr>
                  <a:spLocks noChangeArrowheads="1"/>
                </p:cNvSpPr>
                <p:nvPr/>
              </p:nvSpPr>
              <p:spPr bwMode="auto">
                <a:xfrm>
                  <a:off x="864" y="549"/>
                  <a:ext cx="624" cy="432"/>
                </a:xfrm>
                <a:prstGeom prst="ellipse">
                  <a:avLst/>
                </a:prstGeom>
                <a:noFill/>
                <a:ln w="9525">
                  <a:solidFill>
                    <a:schemeClr val="tx1"/>
                  </a:solidFill>
                  <a:round/>
                  <a:headEnd/>
                  <a:tailEnd/>
                </a:ln>
              </p:spPr>
              <p:txBody>
                <a:bodyPr wrap="none" anchor="ctr"/>
                <a:lstStyle/>
                <a:p>
                  <a:pPr algn="ctr"/>
                  <a:r>
                    <a:rPr lang="en-US" sz="1400">
                      <a:solidFill>
                        <a:srgbClr val="000000"/>
                      </a:solidFill>
                    </a:rPr>
                    <a:t>New</a:t>
                  </a:r>
                </a:p>
                <a:p>
                  <a:pPr algn="ctr"/>
                  <a:r>
                    <a:rPr lang="en-US" sz="1400">
                      <a:solidFill>
                        <a:srgbClr val="000000"/>
                      </a:solidFill>
                    </a:rPr>
                    <a:t>product</a:t>
                  </a:r>
                </a:p>
              </p:txBody>
            </p:sp>
            <p:sp>
              <p:nvSpPr>
                <p:cNvPr id="25614" name="Oval 55"/>
                <p:cNvSpPr>
                  <a:spLocks noChangeArrowheads="1"/>
                </p:cNvSpPr>
                <p:nvPr/>
              </p:nvSpPr>
              <p:spPr bwMode="auto">
                <a:xfrm>
                  <a:off x="1641" y="567"/>
                  <a:ext cx="624" cy="432"/>
                </a:xfrm>
                <a:prstGeom prst="ellipse">
                  <a:avLst/>
                </a:prstGeom>
                <a:noFill/>
                <a:ln w="9525">
                  <a:solidFill>
                    <a:schemeClr val="tx1"/>
                  </a:solidFill>
                  <a:round/>
                  <a:headEnd/>
                  <a:tailEnd/>
                </a:ln>
              </p:spPr>
              <p:txBody>
                <a:bodyPr wrap="none" anchor="ctr"/>
                <a:lstStyle/>
                <a:p>
                  <a:pPr algn="ctr"/>
                  <a:r>
                    <a:rPr lang="en-US" sz="1200">
                      <a:solidFill>
                        <a:srgbClr val="000000"/>
                      </a:solidFill>
                    </a:rPr>
                    <a:t>Market</a:t>
                  </a:r>
                </a:p>
                <a:p>
                  <a:pPr algn="ctr"/>
                  <a:r>
                    <a:rPr lang="en-US" sz="1200">
                      <a:solidFill>
                        <a:srgbClr val="000000"/>
                      </a:solidFill>
                    </a:rPr>
                    <a:t>Demand</a:t>
                  </a:r>
                </a:p>
                <a:p>
                  <a:pPr algn="ctr"/>
                  <a:r>
                    <a:rPr lang="en-US" sz="1200">
                      <a:solidFill>
                        <a:srgbClr val="000000"/>
                      </a:solidFill>
                    </a:rPr>
                    <a:t>Change</a:t>
                  </a:r>
                </a:p>
              </p:txBody>
            </p:sp>
            <p:sp>
              <p:nvSpPr>
                <p:cNvPr id="25615" name="Oval 56"/>
                <p:cNvSpPr>
                  <a:spLocks noChangeArrowheads="1"/>
                </p:cNvSpPr>
                <p:nvPr/>
              </p:nvSpPr>
              <p:spPr bwMode="auto">
                <a:xfrm>
                  <a:off x="2427" y="573"/>
                  <a:ext cx="624" cy="432"/>
                </a:xfrm>
                <a:prstGeom prst="ellipse">
                  <a:avLst/>
                </a:prstGeom>
                <a:noFill/>
                <a:ln w="9525">
                  <a:solidFill>
                    <a:schemeClr val="tx1"/>
                  </a:solidFill>
                  <a:round/>
                  <a:headEnd/>
                  <a:tailEnd/>
                </a:ln>
              </p:spPr>
              <p:txBody>
                <a:bodyPr wrap="none" anchor="ctr"/>
                <a:lstStyle/>
                <a:p>
                  <a:pPr algn="ctr"/>
                  <a:r>
                    <a:rPr lang="en-US" sz="1400">
                      <a:solidFill>
                        <a:srgbClr val="000000"/>
                      </a:solidFill>
                    </a:rPr>
                    <a:t>Obsolete </a:t>
                  </a:r>
                </a:p>
                <a:p>
                  <a:pPr algn="ctr"/>
                  <a:r>
                    <a:rPr lang="en-US" sz="1400">
                      <a:solidFill>
                        <a:srgbClr val="000000"/>
                      </a:solidFill>
                    </a:rPr>
                    <a:t>Facility</a:t>
                  </a:r>
                </a:p>
              </p:txBody>
            </p:sp>
            <p:sp>
              <p:nvSpPr>
                <p:cNvPr id="25616" name="Oval 57"/>
                <p:cNvSpPr>
                  <a:spLocks noChangeArrowheads="1"/>
                </p:cNvSpPr>
                <p:nvPr/>
              </p:nvSpPr>
              <p:spPr bwMode="auto">
                <a:xfrm>
                  <a:off x="3237" y="585"/>
                  <a:ext cx="624" cy="432"/>
                </a:xfrm>
                <a:prstGeom prst="ellipse">
                  <a:avLst/>
                </a:prstGeom>
                <a:noFill/>
                <a:ln w="9525">
                  <a:solidFill>
                    <a:schemeClr val="tx1"/>
                  </a:solidFill>
                  <a:round/>
                  <a:headEnd/>
                  <a:tailEnd/>
                </a:ln>
              </p:spPr>
              <p:txBody>
                <a:bodyPr wrap="none" anchor="ctr"/>
                <a:lstStyle/>
                <a:p>
                  <a:pPr algn="ctr"/>
                  <a:r>
                    <a:rPr lang="en-US" sz="1000">
                      <a:solidFill>
                        <a:srgbClr val="000000"/>
                      </a:solidFill>
                    </a:rPr>
                    <a:t>Poor</a:t>
                  </a:r>
                </a:p>
                <a:p>
                  <a:pPr algn="ctr"/>
                  <a:r>
                    <a:rPr lang="en-US" sz="1000">
                      <a:solidFill>
                        <a:srgbClr val="000000"/>
                      </a:solidFill>
                    </a:rPr>
                    <a:t>Worker</a:t>
                  </a:r>
                </a:p>
                <a:p>
                  <a:pPr algn="ctr"/>
                  <a:r>
                    <a:rPr lang="en-US" sz="1000">
                      <a:solidFill>
                        <a:srgbClr val="000000"/>
                      </a:solidFill>
                    </a:rPr>
                    <a:t>Environment</a:t>
                  </a:r>
                </a:p>
              </p:txBody>
            </p:sp>
            <p:sp>
              <p:nvSpPr>
                <p:cNvPr id="25617" name="Oval 58"/>
                <p:cNvSpPr>
                  <a:spLocks noChangeArrowheads="1"/>
                </p:cNvSpPr>
                <p:nvPr/>
              </p:nvSpPr>
              <p:spPr bwMode="auto">
                <a:xfrm>
                  <a:off x="4068" y="585"/>
                  <a:ext cx="624" cy="432"/>
                </a:xfrm>
                <a:prstGeom prst="ellipse">
                  <a:avLst/>
                </a:prstGeom>
                <a:noFill/>
                <a:ln w="9525">
                  <a:solidFill>
                    <a:schemeClr val="tx1"/>
                  </a:solidFill>
                  <a:round/>
                  <a:headEnd/>
                  <a:tailEnd/>
                </a:ln>
              </p:spPr>
              <p:txBody>
                <a:bodyPr wrap="none" anchor="ctr"/>
                <a:lstStyle/>
                <a:p>
                  <a:pPr algn="ctr"/>
                  <a:r>
                    <a:rPr lang="en-US" sz="1200">
                      <a:solidFill>
                        <a:srgbClr val="000000"/>
                      </a:solidFill>
                    </a:rPr>
                    <a:t>Market </a:t>
                  </a:r>
                </a:p>
                <a:p>
                  <a:pPr algn="ctr"/>
                  <a:r>
                    <a:rPr lang="en-US" sz="1200">
                      <a:solidFill>
                        <a:srgbClr val="000000"/>
                      </a:solidFill>
                    </a:rPr>
                    <a:t>Relocation </a:t>
                  </a:r>
                </a:p>
              </p:txBody>
            </p:sp>
            <p:sp>
              <p:nvSpPr>
                <p:cNvPr id="25618" name="Oval 59"/>
                <p:cNvSpPr>
                  <a:spLocks noChangeArrowheads="1"/>
                </p:cNvSpPr>
                <p:nvPr/>
              </p:nvSpPr>
              <p:spPr bwMode="auto">
                <a:xfrm>
                  <a:off x="4893" y="576"/>
                  <a:ext cx="624" cy="432"/>
                </a:xfrm>
                <a:prstGeom prst="ellipse">
                  <a:avLst/>
                </a:prstGeom>
                <a:noFill/>
                <a:ln w="9525">
                  <a:solidFill>
                    <a:schemeClr val="tx1"/>
                  </a:solidFill>
                  <a:round/>
                  <a:headEnd/>
                  <a:tailEnd/>
                </a:ln>
              </p:spPr>
              <p:txBody>
                <a:bodyPr wrap="none" anchor="ctr"/>
                <a:lstStyle/>
                <a:p>
                  <a:pPr algn="ctr"/>
                  <a:r>
                    <a:rPr lang="en-US" sz="1400">
                      <a:solidFill>
                        <a:srgbClr val="000000"/>
                      </a:solidFill>
                    </a:rPr>
                    <a:t>Cost</a:t>
                  </a:r>
                </a:p>
                <a:p>
                  <a:pPr algn="ctr"/>
                  <a:r>
                    <a:rPr lang="en-US" sz="1400">
                      <a:solidFill>
                        <a:srgbClr val="000000"/>
                      </a:solidFill>
                    </a:rPr>
                    <a:t>Reduction</a:t>
                  </a:r>
                </a:p>
              </p:txBody>
            </p:sp>
            <p:sp>
              <p:nvSpPr>
                <p:cNvPr id="25619" name="Line 60"/>
                <p:cNvSpPr>
                  <a:spLocks noChangeShapeType="1"/>
                </p:cNvSpPr>
                <p:nvPr/>
              </p:nvSpPr>
              <p:spPr bwMode="auto">
                <a:xfrm flipH="1" flipV="1">
                  <a:off x="1200" y="960"/>
                  <a:ext cx="48" cy="1440"/>
                </a:xfrm>
                <a:prstGeom prst="line">
                  <a:avLst/>
                </a:prstGeom>
                <a:noFill/>
                <a:ln w="9525">
                  <a:solidFill>
                    <a:schemeClr val="tx1"/>
                  </a:solidFill>
                  <a:round/>
                  <a:headEnd/>
                  <a:tailEnd/>
                </a:ln>
              </p:spPr>
              <p:txBody>
                <a:bodyPr/>
                <a:lstStyle/>
                <a:p>
                  <a:endParaRPr lang="en-US"/>
                </a:p>
              </p:txBody>
            </p:sp>
            <p:sp>
              <p:nvSpPr>
                <p:cNvPr id="25620" name="Line 61"/>
                <p:cNvSpPr>
                  <a:spLocks noChangeShapeType="1"/>
                </p:cNvSpPr>
                <p:nvPr/>
              </p:nvSpPr>
              <p:spPr bwMode="auto">
                <a:xfrm flipV="1">
                  <a:off x="1296" y="969"/>
                  <a:ext cx="528" cy="1431"/>
                </a:xfrm>
                <a:prstGeom prst="line">
                  <a:avLst/>
                </a:prstGeom>
                <a:noFill/>
                <a:ln w="9525">
                  <a:solidFill>
                    <a:schemeClr val="tx1"/>
                  </a:solidFill>
                  <a:round/>
                  <a:headEnd/>
                  <a:tailEnd/>
                </a:ln>
              </p:spPr>
              <p:txBody>
                <a:bodyPr/>
                <a:lstStyle/>
                <a:p>
                  <a:endParaRPr lang="en-US"/>
                </a:p>
              </p:txBody>
            </p:sp>
            <p:sp>
              <p:nvSpPr>
                <p:cNvPr id="25621" name="Line 62"/>
                <p:cNvSpPr>
                  <a:spLocks noChangeShapeType="1"/>
                </p:cNvSpPr>
                <p:nvPr/>
              </p:nvSpPr>
              <p:spPr bwMode="auto">
                <a:xfrm flipV="1">
                  <a:off x="1368" y="832"/>
                  <a:ext cx="1056" cy="1584"/>
                </a:xfrm>
                <a:prstGeom prst="line">
                  <a:avLst/>
                </a:prstGeom>
                <a:noFill/>
                <a:ln w="9525">
                  <a:solidFill>
                    <a:schemeClr val="tx1"/>
                  </a:solidFill>
                  <a:round/>
                  <a:headEnd/>
                  <a:tailEnd/>
                </a:ln>
              </p:spPr>
              <p:txBody>
                <a:bodyPr/>
                <a:lstStyle/>
                <a:p>
                  <a:endParaRPr lang="en-US"/>
                </a:p>
              </p:txBody>
            </p:sp>
            <p:sp>
              <p:nvSpPr>
                <p:cNvPr id="25622" name="Line 63"/>
                <p:cNvSpPr>
                  <a:spLocks noChangeShapeType="1"/>
                </p:cNvSpPr>
                <p:nvPr/>
              </p:nvSpPr>
              <p:spPr bwMode="auto">
                <a:xfrm flipV="1">
                  <a:off x="1440" y="864"/>
                  <a:ext cx="2640" cy="1584"/>
                </a:xfrm>
                <a:prstGeom prst="line">
                  <a:avLst/>
                </a:prstGeom>
                <a:noFill/>
                <a:ln w="9525">
                  <a:solidFill>
                    <a:schemeClr val="tx1"/>
                  </a:solidFill>
                  <a:round/>
                  <a:headEnd/>
                  <a:tailEnd/>
                </a:ln>
              </p:spPr>
              <p:txBody>
                <a:bodyPr/>
                <a:lstStyle/>
                <a:p>
                  <a:endParaRPr lang="en-US"/>
                </a:p>
              </p:txBody>
            </p:sp>
            <p:sp>
              <p:nvSpPr>
                <p:cNvPr id="25623" name="Line 64"/>
                <p:cNvSpPr>
                  <a:spLocks noChangeShapeType="1"/>
                </p:cNvSpPr>
                <p:nvPr/>
              </p:nvSpPr>
              <p:spPr bwMode="auto">
                <a:xfrm flipH="1" flipV="1">
                  <a:off x="528" y="960"/>
                  <a:ext cx="1344" cy="1536"/>
                </a:xfrm>
                <a:prstGeom prst="line">
                  <a:avLst/>
                </a:prstGeom>
                <a:noFill/>
                <a:ln w="9525">
                  <a:solidFill>
                    <a:schemeClr val="tx1"/>
                  </a:solidFill>
                  <a:prstDash val="dashDot"/>
                  <a:round/>
                  <a:headEnd/>
                  <a:tailEnd/>
                </a:ln>
              </p:spPr>
              <p:txBody>
                <a:bodyPr/>
                <a:lstStyle/>
                <a:p>
                  <a:endParaRPr lang="en-US"/>
                </a:p>
              </p:txBody>
            </p:sp>
            <p:sp>
              <p:nvSpPr>
                <p:cNvPr id="25624" name="Line 65"/>
                <p:cNvSpPr>
                  <a:spLocks noChangeShapeType="1"/>
                </p:cNvSpPr>
                <p:nvPr/>
              </p:nvSpPr>
              <p:spPr bwMode="auto">
                <a:xfrm flipH="1" flipV="1">
                  <a:off x="1392" y="912"/>
                  <a:ext cx="576" cy="1536"/>
                </a:xfrm>
                <a:prstGeom prst="line">
                  <a:avLst/>
                </a:prstGeom>
                <a:noFill/>
                <a:ln w="9525">
                  <a:solidFill>
                    <a:schemeClr val="tx1"/>
                  </a:solidFill>
                  <a:round/>
                  <a:headEnd/>
                  <a:tailEnd/>
                </a:ln>
              </p:spPr>
              <p:txBody>
                <a:bodyPr/>
                <a:lstStyle/>
                <a:p>
                  <a:endParaRPr lang="en-US"/>
                </a:p>
              </p:txBody>
            </p:sp>
            <p:sp>
              <p:nvSpPr>
                <p:cNvPr id="25625" name="Line 66"/>
                <p:cNvSpPr>
                  <a:spLocks noChangeShapeType="1"/>
                </p:cNvSpPr>
                <p:nvPr/>
              </p:nvSpPr>
              <p:spPr bwMode="auto">
                <a:xfrm flipH="1" flipV="1">
                  <a:off x="2016" y="1008"/>
                  <a:ext cx="96" cy="1392"/>
                </a:xfrm>
                <a:prstGeom prst="line">
                  <a:avLst/>
                </a:prstGeom>
                <a:noFill/>
                <a:ln w="9525">
                  <a:solidFill>
                    <a:schemeClr val="tx1"/>
                  </a:solidFill>
                  <a:round/>
                  <a:headEnd/>
                  <a:tailEnd/>
                </a:ln>
              </p:spPr>
              <p:txBody>
                <a:bodyPr/>
                <a:lstStyle/>
                <a:p>
                  <a:endParaRPr lang="en-US"/>
                </a:p>
              </p:txBody>
            </p:sp>
            <p:sp>
              <p:nvSpPr>
                <p:cNvPr id="25626" name="Line 67"/>
                <p:cNvSpPr>
                  <a:spLocks noChangeShapeType="1"/>
                </p:cNvSpPr>
                <p:nvPr/>
              </p:nvSpPr>
              <p:spPr bwMode="auto">
                <a:xfrm flipV="1">
                  <a:off x="2200" y="976"/>
                  <a:ext cx="432" cy="1440"/>
                </a:xfrm>
                <a:prstGeom prst="line">
                  <a:avLst/>
                </a:prstGeom>
                <a:noFill/>
                <a:ln w="9525">
                  <a:solidFill>
                    <a:schemeClr val="tx1"/>
                  </a:solidFill>
                  <a:round/>
                  <a:headEnd/>
                  <a:tailEnd/>
                </a:ln>
              </p:spPr>
              <p:txBody>
                <a:bodyPr/>
                <a:lstStyle/>
                <a:p>
                  <a:endParaRPr lang="en-US"/>
                </a:p>
              </p:txBody>
            </p:sp>
            <p:sp>
              <p:nvSpPr>
                <p:cNvPr id="25627" name="Line 68"/>
                <p:cNvSpPr>
                  <a:spLocks noChangeShapeType="1"/>
                </p:cNvSpPr>
                <p:nvPr/>
              </p:nvSpPr>
              <p:spPr bwMode="auto">
                <a:xfrm flipV="1">
                  <a:off x="2304" y="912"/>
                  <a:ext cx="1824" cy="1536"/>
                </a:xfrm>
                <a:prstGeom prst="line">
                  <a:avLst/>
                </a:prstGeom>
                <a:noFill/>
                <a:ln w="9525">
                  <a:solidFill>
                    <a:schemeClr val="tx1"/>
                  </a:solidFill>
                  <a:round/>
                  <a:headEnd/>
                  <a:tailEnd/>
                </a:ln>
              </p:spPr>
              <p:txBody>
                <a:bodyPr/>
                <a:lstStyle/>
                <a:p>
                  <a:endParaRPr lang="en-US"/>
                </a:p>
              </p:txBody>
            </p:sp>
            <p:sp>
              <p:nvSpPr>
                <p:cNvPr id="25628" name="Line 69"/>
                <p:cNvSpPr>
                  <a:spLocks noChangeShapeType="1"/>
                </p:cNvSpPr>
                <p:nvPr/>
              </p:nvSpPr>
              <p:spPr bwMode="auto">
                <a:xfrm flipV="1">
                  <a:off x="2400" y="912"/>
                  <a:ext cx="2544" cy="1632"/>
                </a:xfrm>
                <a:prstGeom prst="line">
                  <a:avLst/>
                </a:prstGeom>
                <a:noFill/>
                <a:ln w="9525">
                  <a:solidFill>
                    <a:schemeClr val="tx1"/>
                  </a:solidFill>
                  <a:prstDash val="dashDot"/>
                  <a:round/>
                  <a:headEnd/>
                  <a:tailEnd/>
                </a:ln>
              </p:spPr>
              <p:txBody>
                <a:bodyPr/>
                <a:lstStyle/>
                <a:p>
                  <a:endParaRPr lang="en-US"/>
                </a:p>
              </p:txBody>
            </p:sp>
            <p:sp>
              <p:nvSpPr>
                <p:cNvPr id="25629" name="Line 70"/>
                <p:cNvSpPr>
                  <a:spLocks noChangeShapeType="1"/>
                </p:cNvSpPr>
                <p:nvPr/>
              </p:nvSpPr>
              <p:spPr bwMode="auto">
                <a:xfrm flipH="1" flipV="1">
                  <a:off x="664" y="848"/>
                  <a:ext cx="2072" cy="1648"/>
                </a:xfrm>
                <a:prstGeom prst="line">
                  <a:avLst/>
                </a:prstGeom>
                <a:noFill/>
                <a:ln w="28575">
                  <a:solidFill>
                    <a:schemeClr val="tx1"/>
                  </a:solidFill>
                  <a:round/>
                  <a:headEnd/>
                  <a:tailEnd/>
                </a:ln>
              </p:spPr>
              <p:txBody>
                <a:bodyPr/>
                <a:lstStyle/>
                <a:p>
                  <a:endParaRPr lang="en-US"/>
                </a:p>
              </p:txBody>
            </p:sp>
            <p:sp>
              <p:nvSpPr>
                <p:cNvPr id="25630" name="Line 71"/>
                <p:cNvSpPr>
                  <a:spLocks noChangeShapeType="1"/>
                </p:cNvSpPr>
                <p:nvPr/>
              </p:nvSpPr>
              <p:spPr bwMode="auto">
                <a:xfrm flipH="1" flipV="1">
                  <a:off x="1440" y="864"/>
                  <a:ext cx="1440" cy="1536"/>
                </a:xfrm>
                <a:prstGeom prst="line">
                  <a:avLst/>
                </a:prstGeom>
                <a:noFill/>
                <a:ln w="9525">
                  <a:solidFill>
                    <a:schemeClr val="tx1"/>
                  </a:solidFill>
                  <a:round/>
                  <a:headEnd/>
                  <a:tailEnd/>
                </a:ln>
              </p:spPr>
              <p:txBody>
                <a:bodyPr/>
                <a:lstStyle/>
                <a:p>
                  <a:endParaRPr lang="en-US"/>
                </a:p>
              </p:txBody>
            </p:sp>
            <p:sp>
              <p:nvSpPr>
                <p:cNvPr id="25631" name="Line 72"/>
                <p:cNvSpPr>
                  <a:spLocks noChangeShapeType="1"/>
                </p:cNvSpPr>
                <p:nvPr/>
              </p:nvSpPr>
              <p:spPr bwMode="auto">
                <a:xfrm flipH="1" flipV="1">
                  <a:off x="2168" y="936"/>
                  <a:ext cx="816" cy="1440"/>
                </a:xfrm>
                <a:prstGeom prst="line">
                  <a:avLst/>
                </a:prstGeom>
                <a:noFill/>
                <a:ln w="9525">
                  <a:solidFill>
                    <a:schemeClr val="tx1"/>
                  </a:solidFill>
                  <a:round/>
                  <a:headEnd/>
                  <a:tailEnd/>
                </a:ln>
              </p:spPr>
              <p:txBody>
                <a:bodyPr/>
                <a:lstStyle/>
                <a:p>
                  <a:endParaRPr lang="en-US"/>
                </a:p>
              </p:txBody>
            </p:sp>
            <p:sp>
              <p:nvSpPr>
                <p:cNvPr id="25632" name="Line 73"/>
                <p:cNvSpPr>
                  <a:spLocks noChangeShapeType="1"/>
                </p:cNvSpPr>
                <p:nvPr/>
              </p:nvSpPr>
              <p:spPr bwMode="auto">
                <a:xfrm flipH="1" flipV="1">
                  <a:off x="2896" y="960"/>
                  <a:ext cx="192" cy="1440"/>
                </a:xfrm>
                <a:prstGeom prst="line">
                  <a:avLst/>
                </a:prstGeom>
                <a:noFill/>
                <a:ln w="9525">
                  <a:solidFill>
                    <a:schemeClr val="tx1"/>
                  </a:solidFill>
                  <a:round/>
                  <a:headEnd/>
                  <a:tailEnd/>
                </a:ln>
              </p:spPr>
              <p:txBody>
                <a:bodyPr/>
                <a:lstStyle/>
                <a:p>
                  <a:endParaRPr lang="en-US"/>
                </a:p>
              </p:txBody>
            </p:sp>
            <p:sp>
              <p:nvSpPr>
                <p:cNvPr id="25633" name="Line 74"/>
                <p:cNvSpPr>
                  <a:spLocks noChangeShapeType="1"/>
                </p:cNvSpPr>
                <p:nvPr/>
              </p:nvSpPr>
              <p:spPr bwMode="auto">
                <a:xfrm flipV="1">
                  <a:off x="3144" y="976"/>
                  <a:ext cx="240" cy="1440"/>
                </a:xfrm>
                <a:prstGeom prst="line">
                  <a:avLst/>
                </a:prstGeom>
                <a:noFill/>
                <a:ln w="9525">
                  <a:solidFill>
                    <a:schemeClr val="tx1"/>
                  </a:solidFill>
                  <a:round/>
                  <a:headEnd/>
                  <a:tailEnd/>
                </a:ln>
              </p:spPr>
              <p:txBody>
                <a:bodyPr/>
                <a:lstStyle/>
                <a:p>
                  <a:endParaRPr lang="en-US"/>
                </a:p>
              </p:txBody>
            </p:sp>
            <p:sp>
              <p:nvSpPr>
                <p:cNvPr id="25634" name="Line 75"/>
                <p:cNvSpPr>
                  <a:spLocks noChangeShapeType="1"/>
                </p:cNvSpPr>
                <p:nvPr/>
              </p:nvSpPr>
              <p:spPr bwMode="auto">
                <a:xfrm flipV="1">
                  <a:off x="3240" y="1000"/>
                  <a:ext cx="1872" cy="1488"/>
                </a:xfrm>
                <a:prstGeom prst="line">
                  <a:avLst/>
                </a:prstGeom>
                <a:noFill/>
                <a:ln w="9525">
                  <a:solidFill>
                    <a:schemeClr val="tx1"/>
                  </a:solidFill>
                  <a:round/>
                  <a:headEnd/>
                  <a:tailEnd/>
                </a:ln>
              </p:spPr>
              <p:txBody>
                <a:bodyPr/>
                <a:lstStyle/>
                <a:p>
                  <a:endParaRPr lang="en-US"/>
                </a:p>
              </p:txBody>
            </p:sp>
            <p:sp>
              <p:nvSpPr>
                <p:cNvPr id="25635" name="Line 76"/>
                <p:cNvSpPr>
                  <a:spLocks noChangeShapeType="1"/>
                </p:cNvSpPr>
                <p:nvPr/>
              </p:nvSpPr>
              <p:spPr bwMode="auto">
                <a:xfrm flipV="1">
                  <a:off x="3168" y="1000"/>
                  <a:ext cx="1104" cy="1440"/>
                </a:xfrm>
                <a:prstGeom prst="line">
                  <a:avLst/>
                </a:prstGeom>
                <a:noFill/>
                <a:ln w="9525">
                  <a:solidFill>
                    <a:schemeClr val="tx1"/>
                  </a:solidFill>
                  <a:prstDash val="dashDot"/>
                  <a:round/>
                  <a:headEnd/>
                  <a:tailEnd/>
                </a:ln>
              </p:spPr>
              <p:txBody>
                <a:bodyPr/>
                <a:lstStyle/>
                <a:p>
                  <a:endParaRPr lang="en-US"/>
                </a:p>
              </p:txBody>
            </p:sp>
            <p:sp>
              <p:nvSpPr>
                <p:cNvPr id="25636" name="Line 77"/>
                <p:cNvSpPr>
                  <a:spLocks noChangeShapeType="1"/>
                </p:cNvSpPr>
                <p:nvPr/>
              </p:nvSpPr>
              <p:spPr bwMode="auto">
                <a:xfrm flipV="1">
                  <a:off x="3992" y="1008"/>
                  <a:ext cx="1152" cy="1392"/>
                </a:xfrm>
                <a:prstGeom prst="line">
                  <a:avLst/>
                </a:prstGeom>
                <a:noFill/>
                <a:ln w="28575">
                  <a:solidFill>
                    <a:schemeClr val="tx1"/>
                  </a:solidFill>
                  <a:round/>
                  <a:headEnd/>
                  <a:tailEnd/>
                </a:ln>
              </p:spPr>
              <p:txBody>
                <a:bodyPr/>
                <a:lstStyle/>
                <a:p>
                  <a:endParaRPr lang="en-US"/>
                </a:p>
              </p:txBody>
            </p:sp>
            <p:sp>
              <p:nvSpPr>
                <p:cNvPr id="25637" name="Line 78"/>
                <p:cNvSpPr>
                  <a:spLocks noChangeShapeType="1"/>
                </p:cNvSpPr>
                <p:nvPr/>
              </p:nvSpPr>
              <p:spPr bwMode="auto">
                <a:xfrm flipH="1" flipV="1">
                  <a:off x="3696" y="976"/>
                  <a:ext cx="192" cy="1392"/>
                </a:xfrm>
                <a:prstGeom prst="line">
                  <a:avLst/>
                </a:prstGeom>
                <a:noFill/>
                <a:ln w="28575">
                  <a:solidFill>
                    <a:schemeClr val="tx1"/>
                  </a:solidFill>
                  <a:round/>
                  <a:headEnd/>
                  <a:tailEnd/>
                </a:ln>
              </p:spPr>
              <p:txBody>
                <a:bodyPr/>
                <a:lstStyle/>
                <a:p>
                  <a:endParaRPr lang="en-US"/>
                </a:p>
              </p:txBody>
            </p:sp>
            <p:sp>
              <p:nvSpPr>
                <p:cNvPr id="25638" name="Line 79"/>
                <p:cNvSpPr>
                  <a:spLocks noChangeShapeType="1"/>
                </p:cNvSpPr>
                <p:nvPr/>
              </p:nvSpPr>
              <p:spPr bwMode="auto">
                <a:xfrm flipV="1">
                  <a:off x="3944" y="936"/>
                  <a:ext cx="672" cy="1440"/>
                </a:xfrm>
                <a:prstGeom prst="line">
                  <a:avLst/>
                </a:prstGeom>
                <a:noFill/>
                <a:ln w="9525">
                  <a:solidFill>
                    <a:schemeClr val="tx1"/>
                  </a:solidFill>
                  <a:prstDash val="dashDot"/>
                  <a:round/>
                  <a:headEnd/>
                  <a:tailEnd/>
                </a:ln>
              </p:spPr>
              <p:txBody>
                <a:bodyPr/>
                <a:lstStyle/>
                <a:p>
                  <a:endParaRPr lang="en-US"/>
                </a:p>
              </p:txBody>
            </p:sp>
            <p:sp>
              <p:nvSpPr>
                <p:cNvPr id="25639" name="Line 80"/>
                <p:cNvSpPr>
                  <a:spLocks noChangeShapeType="1"/>
                </p:cNvSpPr>
                <p:nvPr/>
              </p:nvSpPr>
              <p:spPr bwMode="auto">
                <a:xfrm flipH="1" flipV="1">
                  <a:off x="3024" y="864"/>
                  <a:ext cx="672" cy="1536"/>
                </a:xfrm>
                <a:prstGeom prst="line">
                  <a:avLst/>
                </a:prstGeom>
                <a:noFill/>
                <a:ln w="9525">
                  <a:solidFill>
                    <a:schemeClr val="tx1"/>
                  </a:solidFill>
                  <a:round/>
                  <a:headEnd/>
                  <a:tailEnd/>
                </a:ln>
              </p:spPr>
              <p:txBody>
                <a:bodyPr/>
                <a:lstStyle/>
                <a:p>
                  <a:endParaRPr lang="en-US"/>
                </a:p>
              </p:txBody>
            </p:sp>
            <p:sp>
              <p:nvSpPr>
                <p:cNvPr id="25640" name="Line 81"/>
                <p:cNvSpPr>
                  <a:spLocks noChangeShapeType="1"/>
                </p:cNvSpPr>
                <p:nvPr/>
              </p:nvSpPr>
              <p:spPr bwMode="auto">
                <a:xfrm flipH="1" flipV="1">
                  <a:off x="2208" y="912"/>
                  <a:ext cx="1392" cy="1536"/>
                </a:xfrm>
                <a:prstGeom prst="line">
                  <a:avLst/>
                </a:prstGeom>
                <a:noFill/>
                <a:ln w="9525">
                  <a:solidFill>
                    <a:schemeClr val="tx1"/>
                  </a:solidFill>
                  <a:prstDash val="dashDot"/>
                  <a:round/>
                  <a:headEnd/>
                  <a:tailEnd/>
                </a:ln>
              </p:spPr>
              <p:txBody>
                <a:bodyPr/>
                <a:lstStyle/>
                <a:p>
                  <a:endParaRPr lang="en-US"/>
                </a:p>
              </p:txBody>
            </p:sp>
            <p:sp>
              <p:nvSpPr>
                <p:cNvPr id="25641" name="Line 82"/>
                <p:cNvSpPr>
                  <a:spLocks noChangeShapeType="1"/>
                </p:cNvSpPr>
                <p:nvPr/>
              </p:nvSpPr>
              <p:spPr bwMode="auto">
                <a:xfrm flipH="1" flipV="1">
                  <a:off x="720" y="816"/>
                  <a:ext cx="2784" cy="1776"/>
                </a:xfrm>
                <a:prstGeom prst="line">
                  <a:avLst/>
                </a:prstGeom>
                <a:noFill/>
                <a:ln w="9525">
                  <a:solidFill>
                    <a:schemeClr val="tx1"/>
                  </a:solidFill>
                  <a:prstDash val="dashDot"/>
                  <a:round/>
                  <a:headEnd/>
                  <a:tailEnd/>
                </a:ln>
              </p:spPr>
              <p:txBody>
                <a:bodyPr/>
                <a:lstStyle/>
                <a:p>
                  <a:endParaRPr lang="en-US"/>
                </a:p>
              </p:txBody>
            </p:sp>
            <p:sp>
              <p:nvSpPr>
                <p:cNvPr id="25642" name="Rectangle 83"/>
                <p:cNvSpPr>
                  <a:spLocks noChangeArrowheads="1"/>
                </p:cNvSpPr>
                <p:nvPr/>
              </p:nvSpPr>
              <p:spPr bwMode="auto">
                <a:xfrm>
                  <a:off x="480" y="3264"/>
                  <a:ext cx="4176" cy="192"/>
                </a:xfrm>
                <a:prstGeom prst="rect">
                  <a:avLst/>
                </a:prstGeom>
                <a:noFill/>
                <a:ln w="9525">
                  <a:noFill/>
                  <a:miter lim="800000"/>
                  <a:headEnd/>
                  <a:tailEnd/>
                </a:ln>
              </p:spPr>
              <p:txBody>
                <a:bodyPr wrap="none" anchor="ctr"/>
                <a:lstStyle/>
                <a:p>
                  <a:pPr algn="ctr"/>
                  <a:r>
                    <a:rPr lang="en-US" b="1">
                      <a:solidFill>
                        <a:srgbClr val="000000"/>
                      </a:solidFill>
                    </a:rPr>
                    <a:t>Relation between causes and classes of layout problems</a:t>
                  </a:r>
                </a:p>
              </p:txBody>
            </p:sp>
            <p:sp>
              <p:nvSpPr>
                <p:cNvPr id="25643" name="Rectangle 84"/>
                <p:cNvSpPr>
                  <a:spLocks noChangeArrowheads="1"/>
                </p:cNvSpPr>
                <p:nvPr/>
              </p:nvSpPr>
              <p:spPr bwMode="auto">
                <a:xfrm>
                  <a:off x="1104" y="3072"/>
                  <a:ext cx="3120" cy="96"/>
                </a:xfrm>
                <a:prstGeom prst="rect">
                  <a:avLst/>
                </a:prstGeom>
                <a:noFill/>
                <a:ln w="9525">
                  <a:noFill/>
                  <a:miter lim="800000"/>
                  <a:headEnd/>
                  <a:tailEnd/>
                </a:ln>
              </p:spPr>
              <p:txBody>
                <a:bodyPr wrap="none" anchor="ctr"/>
                <a:lstStyle/>
                <a:p>
                  <a:pPr algn="ctr"/>
                  <a:r>
                    <a:rPr lang="en-US" sz="1600">
                      <a:solidFill>
                        <a:srgbClr val="000000"/>
                      </a:solidFill>
                    </a:rPr>
                    <a:t>Class of layout problems</a:t>
                  </a:r>
                </a:p>
              </p:txBody>
            </p:sp>
            <p:sp>
              <p:nvSpPr>
                <p:cNvPr id="25644" name="Rectangle 85"/>
                <p:cNvSpPr>
                  <a:spLocks noChangeArrowheads="1"/>
                </p:cNvSpPr>
                <p:nvPr/>
              </p:nvSpPr>
              <p:spPr bwMode="auto">
                <a:xfrm>
                  <a:off x="1008" y="288"/>
                  <a:ext cx="3120" cy="192"/>
                </a:xfrm>
                <a:prstGeom prst="rect">
                  <a:avLst/>
                </a:prstGeom>
                <a:noFill/>
                <a:ln w="9525">
                  <a:noFill/>
                  <a:miter lim="800000"/>
                  <a:headEnd/>
                  <a:tailEnd/>
                </a:ln>
              </p:spPr>
              <p:txBody>
                <a:bodyPr wrap="none" anchor="ctr"/>
                <a:lstStyle/>
                <a:p>
                  <a:pPr algn="ctr"/>
                  <a:r>
                    <a:rPr lang="en-US" sz="1600" b="1">
                      <a:solidFill>
                        <a:srgbClr val="000000"/>
                      </a:solidFill>
                    </a:rPr>
                    <a:t>Developing Simulating Layout Problems</a:t>
                  </a:r>
                </a:p>
              </p:txBody>
            </p:sp>
            <p:sp>
              <p:nvSpPr>
                <p:cNvPr id="25645" name="Line 86"/>
                <p:cNvSpPr>
                  <a:spLocks noChangeShapeType="1"/>
                </p:cNvSpPr>
                <p:nvPr/>
              </p:nvSpPr>
              <p:spPr bwMode="auto">
                <a:xfrm flipH="1">
                  <a:off x="1280" y="3696"/>
                  <a:ext cx="480" cy="0"/>
                </a:xfrm>
                <a:prstGeom prst="line">
                  <a:avLst/>
                </a:prstGeom>
                <a:noFill/>
                <a:ln w="28575">
                  <a:solidFill>
                    <a:schemeClr val="tx1"/>
                  </a:solidFill>
                  <a:round/>
                  <a:headEnd/>
                  <a:tailEnd/>
                </a:ln>
              </p:spPr>
              <p:txBody>
                <a:bodyPr/>
                <a:lstStyle/>
                <a:p>
                  <a:endParaRPr lang="en-US"/>
                </a:p>
              </p:txBody>
            </p:sp>
            <p:sp>
              <p:nvSpPr>
                <p:cNvPr id="25646" name="Line 87"/>
                <p:cNvSpPr>
                  <a:spLocks noChangeShapeType="1"/>
                </p:cNvSpPr>
                <p:nvPr/>
              </p:nvSpPr>
              <p:spPr bwMode="auto">
                <a:xfrm flipH="1">
                  <a:off x="1280" y="3840"/>
                  <a:ext cx="480" cy="0"/>
                </a:xfrm>
                <a:prstGeom prst="line">
                  <a:avLst/>
                </a:prstGeom>
                <a:noFill/>
                <a:ln w="9525">
                  <a:solidFill>
                    <a:schemeClr val="tx1"/>
                  </a:solidFill>
                  <a:round/>
                  <a:headEnd/>
                  <a:tailEnd/>
                </a:ln>
              </p:spPr>
              <p:txBody>
                <a:bodyPr/>
                <a:lstStyle/>
                <a:p>
                  <a:endParaRPr lang="en-US"/>
                </a:p>
              </p:txBody>
            </p:sp>
            <p:sp>
              <p:nvSpPr>
                <p:cNvPr id="25647" name="Line 88"/>
                <p:cNvSpPr>
                  <a:spLocks noChangeShapeType="1"/>
                </p:cNvSpPr>
                <p:nvPr/>
              </p:nvSpPr>
              <p:spPr bwMode="auto">
                <a:xfrm flipH="1">
                  <a:off x="1264" y="4016"/>
                  <a:ext cx="480" cy="0"/>
                </a:xfrm>
                <a:prstGeom prst="line">
                  <a:avLst/>
                </a:prstGeom>
                <a:noFill/>
                <a:ln w="9525">
                  <a:solidFill>
                    <a:schemeClr val="tx1"/>
                  </a:solidFill>
                  <a:prstDash val="dash"/>
                  <a:round/>
                  <a:headEnd/>
                  <a:tailEnd/>
                </a:ln>
              </p:spPr>
              <p:txBody>
                <a:bodyPr/>
                <a:lstStyle/>
                <a:p>
                  <a:endParaRPr lang="en-US"/>
                </a:p>
              </p:txBody>
            </p:sp>
          </p:grpSp>
        </p:grpSp>
      </p:grpSp>
      <p:sp>
        <p:nvSpPr>
          <p:cNvPr id="25603" name="Slide Number Placeholder 47"/>
          <p:cNvSpPr>
            <a:spLocks noGrp="1"/>
          </p:cNvSpPr>
          <p:nvPr>
            <p:ph type="sldNum" sz="quarter" idx="12"/>
          </p:nvPr>
        </p:nvSpPr>
        <p:spPr>
          <a:noFill/>
        </p:spPr>
        <p:txBody>
          <a:bodyPr/>
          <a:lstStyle/>
          <a:p>
            <a:fld id="{E9E60D0E-241E-45CD-9A70-AC7C8BA7D4D8}"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p:txBody>
          <a:bodyPr/>
          <a:lstStyle/>
          <a:p>
            <a:pPr eaLnBrk="1" hangingPunct="1">
              <a:lnSpc>
                <a:spcPct val="120000"/>
              </a:lnSpc>
            </a:pPr>
            <a:r>
              <a:rPr lang="en-US" sz="2800" dirty="0" smtClean="0"/>
              <a:t>Type of Layout: It is necessary to determine which type of layout to select, product (line) or process (functional) layout. </a:t>
            </a:r>
          </a:p>
          <a:p>
            <a:pPr eaLnBrk="1" hangingPunct="1">
              <a:lnSpc>
                <a:spcPct val="120000"/>
              </a:lnSpc>
            </a:pPr>
            <a:r>
              <a:rPr lang="en-US" sz="2800" dirty="0" smtClean="0"/>
              <a:t>In addition to the selection of type of layout it is also important to fix the </a:t>
            </a:r>
            <a:r>
              <a:rPr lang="en-US" sz="2800" dirty="0" smtClean="0">
                <a:solidFill>
                  <a:srgbClr val="FF0000"/>
                </a:solidFill>
              </a:rPr>
              <a:t>arrangement of machines </a:t>
            </a:r>
          </a:p>
        </p:txBody>
      </p:sp>
      <p:sp>
        <p:nvSpPr>
          <p:cNvPr id="37892" name="Slide Number Placeholder 3"/>
          <p:cNvSpPr>
            <a:spLocks noGrp="1"/>
          </p:cNvSpPr>
          <p:nvPr>
            <p:ph type="sldNum" sz="quarter" idx="12"/>
          </p:nvPr>
        </p:nvSpPr>
        <p:spPr>
          <a:noFill/>
        </p:spPr>
        <p:txBody>
          <a:bodyPr/>
          <a:lstStyle/>
          <a:p>
            <a:fld id="{D0C3C7D4-1975-4118-834E-AF6A5A607681}"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685800" y="1143000"/>
            <a:ext cx="7696200" cy="4800600"/>
            <a:chOff x="528" y="336"/>
            <a:chExt cx="4848" cy="3024"/>
          </a:xfrm>
        </p:grpSpPr>
        <p:sp>
          <p:nvSpPr>
            <p:cNvPr id="4" name="Rectangle 4"/>
            <p:cNvSpPr>
              <a:spLocks noChangeArrowheads="1"/>
            </p:cNvSpPr>
            <p:nvPr/>
          </p:nvSpPr>
          <p:spPr bwMode="auto">
            <a:xfrm>
              <a:off x="1920" y="2976"/>
              <a:ext cx="1344"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P-Q Diagram</a:t>
              </a:r>
            </a:p>
          </p:txBody>
        </p:sp>
        <p:grpSp>
          <p:nvGrpSpPr>
            <p:cNvPr id="38918" name="Group 5"/>
            <p:cNvGrpSpPr>
              <a:grpSpLocks/>
            </p:cNvGrpSpPr>
            <p:nvPr/>
          </p:nvGrpSpPr>
          <p:grpSpPr bwMode="auto">
            <a:xfrm>
              <a:off x="528" y="336"/>
              <a:ext cx="4848" cy="2304"/>
              <a:chOff x="528" y="336"/>
              <a:chExt cx="4848" cy="2304"/>
            </a:xfrm>
          </p:grpSpPr>
          <p:grpSp>
            <p:nvGrpSpPr>
              <p:cNvPr id="38919" name="Group 6"/>
              <p:cNvGrpSpPr>
                <a:grpSpLocks/>
              </p:cNvGrpSpPr>
              <p:nvPr/>
            </p:nvGrpSpPr>
            <p:grpSpPr bwMode="auto">
              <a:xfrm>
                <a:off x="960" y="480"/>
                <a:ext cx="1632" cy="1872"/>
                <a:chOff x="960" y="480"/>
                <a:chExt cx="1632" cy="1872"/>
              </a:xfrm>
            </p:grpSpPr>
            <p:sp>
              <p:nvSpPr>
                <p:cNvPr id="34" name="Line 7"/>
                <p:cNvSpPr>
                  <a:spLocks noChangeShapeType="1"/>
                </p:cNvSpPr>
                <p:nvPr/>
              </p:nvSpPr>
              <p:spPr bwMode="auto">
                <a:xfrm flipV="1">
                  <a:off x="960" y="480"/>
                  <a:ext cx="0" cy="187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5" name="Line 8"/>
                <p:cNvSpPr>
                  <a:spLocks noChangeShapeType="1"/>
                </p:cNvSpPr>
                <p:nvPr/>
              </p:nvSpPr>
              <p:spPr bwMode="auto">
                <a:xfrm>
                  <a:off x="960" y="2352"/>
                  <a:ext cx="163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6" name="Line 9"/>
                <p:cNvSpPr>
                  <a:spLocks noChangeShapeType="1"/>
                </p:cNvSpPr>
                <p:nvPr/>
              </p:nvSpPr>
              <p:spPr bwMode="auto">
                <a:xfrm>
                  <a:off x="960" y="1056"/>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7" name="Line 10"/>
                <p:cNvSpPr>
                  <a:spLocks noChangeShapeType="1"/>
                </p:cNvSpPr>
                <p:nvPr/>
              </p:nvSpPr>
              <p:spPr bwMode="auto">
                <a:xfrm>
                  <a:off x="1056" y="1056"/>
                  <a:ext cx="0" cy="129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8" name="Line 11"/>
                <p:cNvSpPr>
                  <a:spLocks noChangeShapeType="1"/>
                </p:cNvSpPr>
                <p:nvPr/>
              </p:nvSpPr>
              <p:spPr bwMode="auto">
                <a:xfrm>
                  <a:off x="1152" y="1440"/>
                  <a:ext cx="0" cy="91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9" name="Line 12"/>
                <p:cNvSpPr>
                  <a:spLocks noChangeShapeType="1"/>
                </p:cNvSpPr>
                <p:nvPr/>
              </p:nvSpPr>
              <p:spPr bwMode="auto">
                <a:xfrm>
                  <a:off x="1248" y="1632"/>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0" name="Line 13"/>
                <p:cNvSpPr>
                  <a:spLocks noChangeShapeType="1"/>
                </p:cNvSpPr>
                <p:nvPr/>
              </p:nvSpPr>
              <p:spPr bwMode="auto">
                <a:xfrm>
                  <a:off x="1344" y="1809"/>
                  <a:ext cx="0" cy="54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1" name="Line 14"/>
                <p:cNvSpPr>
                  <a:spLocks noChangeShapeType="1"/>
                </p:cNvSpPr>
                <p:nvPr/>
              </p:nvSpPr>
              <p:spPr bwMode="auto">
                <a:xfrm>
                  <a:off x="1440" y="1905"/>
                  <a:ext cx="0" cy="44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2" name="Line 15"/>
                <p:cNvSpPr>
                  <a:spLocks noChangeShapeType="1"/>
                </p:cNvSpPr>
                <p:nvPr/>
              </p:nvSpPr>
              <p:spPr bwMode="auto">
                <a:xfrm>
                  <a:off x="1530" y="2025"/>
                  <a:ext cx="6" cy="32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3" name="Line 16"/>
                <p:cNvSpPr>
                  <a:spLocks noChangeShapeType="1"/>
                </p:cNvSpPr>
                <p:nvPr/>
              </p:nvSpPr>
              <p:spPr bwMode="auto">
                <a:xfrm>
                  <a:off x="1632" y="2115"/>
                  <a:ext cx="0" cy="23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4" name="Line 17"/>
                <p:cNvSpPr>
                  <a:spLocks noChangeShapeType="1"/>
                </p:cNvSpPr>
                <p:nvPr/>
              </p:nvSpPr>
              <p:spPr bwMode="auto">
                <a:xfrm>
                  <a:off x="1728" y="2169"/>
                  <a:ext cx="0" cy="18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5" name="Line 18"/>
                <p:cNvSpPr>
                  <a:spLocks noChangeShapeType="1"/>
                </p:cNvSpPr>
                <p:nvPr/>
              </p:nvSpPr>
              <p:spPr bwMode="auto">
                <a:xfrm>
                  <a:off x="1824" y="2226"/>
                  <a:ext cx="0" cy="12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6" name="Line 19"/>
                <p:cNvSpPr>
                  <a:spLocks noChangeShapeType="1"/>
                </p:cNvSpPr>
                <p:nvPr/>
              </p:nvSpPr>
              <p:spPr bwMode="auto">
                <a:xfrm>
                  <a:off x="1920" y="2274"/>
                  <a:ext cx="0" cy="7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7" name="Line 20"/>
                <p:cNvSpPr>
                  <a:spLocks noChangeShapeType="1"/>
                </p:cNvSpPr>
                <p:nvPr/>
              </p:nvSpPr>
              <p:spPr bwMode="auto">
                <a:xfrm>
                  <a:off x="2016" y="2325"/>
                  <a:ext cx="0" cy="2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8" name="Line 21"/>
                <p:cNvSpPr>
                  <a:spLocks noChangeShapeType="1"/>
                </p:cNvSpPr>
                <p:nvPr/>
              </p:nvSpPr>
              <p:spPr bwMode="auto">
                <a:xfrm flipH="1">
                  <a:off x="1056" y="1440"/>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9" name="Line 22"/>
                <p:cNvSpPr>
                  <a:spLocks noChangeShapeType="1"/>
                </p:cNvSpPr>
                <p:nvPr/>
              </p:nvSpPr>
              <p:spPr bwMode="auto">
                <a:xfrm flipH="1">
                  <a:off x="1152" y="1632"/>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0" name="Line 23"/>
                <p:cNvSpPr>
                  <a:spLocks noChangeShapeType="1"/>
                </p:cNvSpPr>
                <p:nvPr/>
              </p:nvSpPr>
              <p:spPr bwMode="auto">
                <a:xfrm flipH="1">
                  <a:off x="1248" y="1809"/>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1" name="Line 24"/>
                <p:cNvSpPr>
                  <a:spLocks noChangeShapeType="1"/>
                </p:cNvSpPr>
                <p:nvPr/>
              </p:nvSpPr>
              <p:spPr bwMode="auto">
                <a:xfrm flipH="1">
                  <a:off x="1344" y="1905"/>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2" name="Line 25"/>
                <p:cNvSpPr>
                  <a:spLocks noChangeShapeType="1"/>
                </p:cNvSpPr>
                <p:nvPr/>
              </p:nvSpPr>
              <p:spPr bwMode="auto">
                <a:xfrm flipH="1">
                  <a:off x="1440" y="2025"/>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3" name="Line 26"/>
                <p:cNvSpPr>
                  <a:spLocks noChangeShapeType="1"/>
                </p:cNvSpPr>
                <p:nvPr/>
              </p:nvSpPr>
              <p:spPr bwMode="auto">
                <a:xfrm flipH="1">
                  <a:off x="1536" y="2121"/>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4" name="Line 27"/>
                <p:cNvSpPr>
                  <a:spLocks noChangeShapeType="1"/>
                </p:cNvSpPr>
                <p:nvPr/>
              </p:nvSpPr>
              <p:spPr bwMode="auto">
                <a:xfrm flipH="1">
                  <a:off x="1632" y="2169"/>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5" name="Line 28"/>
                <p:cNvSpPr>
                  <a:spLocks noChangeShapeType="1"/>
                </p:cNvSpPr>
                <p:nvPr/>
              </p:nvSpPr>
              <p:spPr bwMode="auto">
                <a:xfrm flipH="1">
                  <a:off x="1728" y="2226"/>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6" name="Line 29"/>
                <p:cNvSpPr>
                  <a:spLocks noChangeShapeType="1"/>
                </p:cNvSpPr>
                <p:nvPr/>
              </p:nvSpPr>
              <p:spPr bwMode="auto">
                <a:xfrm flipH="1">
                  <a:off x="1824" y="2274"/>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7" name="Line 30"/>
                <p:cNvSpPr>
                  <a:spLocks noChangeShapeType="1"/>
                </p:cNvSpPr>
                <p:nvPr/>
              </p:nvSpPr>
              <p:spPr bwMode="auto">
                <a:xfrm flipH="1">
                  <a:off x="1920" y="2325"/>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grpSp>
          <p:sp>
            <p:nvSpPr>
              <p:cNvPr id="7" name="Line 31"/>
              <p:cNvSpPr>
                <a:spLocks noChangeShapeType="1"/>
              </p:cNvSpPr>
              <p:nvPr/>
            </p:nvSpPr>
            <p:spPr bwMode="auto">
              <a:xfrm flipV="1">
                <a:off x="3120" y="336"/>
                <a:ext cx="0" cy="201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 name="Line 32"/>
              <p:cNvSpPr>
                <a:spLocks noChangeShapeType="1"/>
              </p:cNvSpPr>
              <p:nvPr/>
            </p:nvSpPr>
            <p:spPr bwMode="auto">
              <a:xfrm>
                <a:off x="3120" y="2352"/>
                <a:ext cx="225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 name="Freeform 33"/>
              <p:cNvSpPr>
                <a:spLocks/>
              </p:cNvSpPr>
              <p:nvPr/>
            </p:nvSpPr>
            <p:spPr bwMode="auto">
              <a:xfrm>
                <a:off x="3248" y="336"/>
                <a:ext cx="1888" cy="1968"/>
              </a:xfrm>
              <a:custGeom>
                <a:avLst/>
                <a:gdLst>
                  <a:gd name="T0" fmla="*/ 16 w 1888"/>
                  <a:gd name="T1" fmla="*/ 0 h 1968"/>
                  <a:gd name="T2" fmla="*/ 16 w 1888"/>
                  <a:gd name="T3" fmla="*/ 240 h 1968"/>
                  <a:gd name="T4" fmla="*/ 112 w 1888"/>
                  <a:gd name="T5" fmla="*/ 960 h 1968"/>
                  <a:gd name="T6" fmla="*/ 400 w 1888"/>
                  <a:gd name="T7" fmla="*/ 1488 h 1968"/>
                  <a:gd name="T8" fmla="*/ 1888 w 1888"/>
                  <a:gd name="T9" fmla="*/ 1968 h 1968"/>
                  <a:gd name="T10" fmla="*/ 0 60000 65536"/>
                  <a:gd name="T11" fmla="*/ 0 60000 65536"/>
                  <a:gd name="T12" fmla="*/ 0 60000 65536"/>
                  <a:gd name="T13" fmla="*/ 0 60000 65536"/>
                  <a:gd name="T14" fmla="*/ 0 60000 65536"/>
                  <a:gd name="T15" fmla="*/ 0 w 1888"/>
                  <a:gd name="T16" fmla="*/ 0 h 1968"/>
                  <a:gd name="T17" fmla="*/ 1888 w 1888"/>
                  <a:gd name="T18" fmla="*/ 1968 h 1968"/>
                </a:gdLst>
                <a:ahLst/>
                <a:cxnLst>
                  <a:cxn ang="T10">
                    <a:pos x="T0" y="T1"/>
                  </a:cxn>
                  <a:cxn ang="T11">
                    <a:pos x="T2" y="T3"/>
                  </a:cxn>
                  <a:cxn ang="T12">
                    <a:pos x="T4" y="T5"/>
                  </a:cxn>
                  <a:cxn ang="T13">
                    <a:pos x="T6" y="T7"/>
                  </a:cxn>
                  <a:cxn ang="T14">
                    <a:pos x="T8" y="T9"/>
                  </a:cxn>
                </a:cxnLst>
                <a:rect l="T15" t="T16" r="T17" b="T18"/>
                <a:pathLst>
                  <a:path w="1888" h="1968">
                    <a:moveTo>
                      <a:pt x="16" y="0"/>
                    </a:moveTo>
                    <a:cubicBezTo>
                      <a:pt x="8" y="40"/>
                      <a:pt x="0" y="80"/>
                      <a:pt x="16" y="240"/>
                    </a:cubicBezTo>
                    <a:cubicBezTo>
                      <a:pt x="32" y="400"/>
                      <a:pt x="48" y="752"/>
                      <a:pt x="112" y="960"/>
                    </a:cubicBezTo>
                    <a:cubicBezTo>
                      <a:pt x="176" y="1168"/>
                      <a:pt x="104" y="1320"/>
                      <a:pt x="400" y="1488"/>
                    </a:cubicBezTo>
                    <a:cubicBezTo>
                      <a:pt x="696" y="1656"/>
                      <a:pt x="1292" y="1812"/>
                      <a:pt x="1888" y="1968"/>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 name="Line 34"/>
              <p:cNvSpPr>
                <a:spLocks noChangeShapeType="1"/>
              </p:cNvSpPr>
              <p:nvPr/>
            </p:nvSpPr>
            <p:spPr bwMode="auto">
              <a:xfrm>
                <a:off x="3462" y="384"/>
                <a:ext cx="0" cy="182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 name="Line 35"/>
              <p:cNvSpPr>
                <a:spLocks noChangeShapeType="1"/>
              </p:cNvSpPr>
              <p:nvPr/>
            </p:nvSpPr>
            <p:spPr bwMode="auto">
              <a:xfrm flipH="1">
                <a:off x="4308" y="1404"/>
                <a:ext cx="6" cy="81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 name="Line 36"/>
              <p:cNvSpPr>
                <a:spLocks noChangeShapeType="1"/>
              </p:cNvSpPr>
              <p:nvPr/>
            </p:nvSpPr>
            <p:spPr bwMode="auto">
              <a:xfrm>
                <a:off x="5232" y="1968"/>
                <a:ext cx="0" cy="28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 name="Line 37"/>
              <p:cNvSpPr>
                <a:spLocks noChangeShapeType="1"/>
              </p:cNvSpPr>
              <p:nvPr/>
            </p:nvSpPr>
            <p:spPr bwMode="auto">
              <a:xfrm>
                <a:off x="2829" y="729"/>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 name="Line 38"/>
              <p:cNvSpPr>
                <a:spLocks noChangeShapeType="1"/>
              </p:cNvSpPr>
              <p:nvPr/>
            </p:nvSpPr>
            <p:spPr bwMode="auto">
              <a:xfrm flipH="1">
                <a:off x="3456" y="73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 name="Line 39"/>
              <p:cNvSpPr>
                <a:spLocks noChangeShapeType="1"/>
              </p:cNvSpPr>
              <p:nvPr/>
            </p:nvSpPr>
            <p:spPr bwMode="auto">
              <a:xfrm>
                <a:off x="3456" y="1440"/>
                <a:ext cx="86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6" name="Line 40"/>
              <p:cNvSpPr>
                <a:spLocks noChangeShapeType="1"/>
              </p:cNvSpPr>
              <p:nvPr/>
            </p:nvSpPr>
            <p:spPr bwMode="auto">
              <a:xfrm>
                <a:off x="4320" y="2016"/>
                <a:ext cx="9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7" name="Rectangle 41"/>
              <p:cNvSpPr>
                <a:spLocks noChangeArrowheads="1"/>
              </p:cNvSpPr>
              <p:nvPr/>
            </p:nvSpPr>
            <p:spPr bwMode="auto">
              <a:xfrm>
                <a:off x="4752" y="2448"/>
                <a:ext cx="43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a:t>
                </a:r>
              </a:p>
            </p:txBody>
          </p:sp>
          <p:sp>
            <p:nvSpPr>
              <p:cNvPr id="18" name="Rectangle 42"/>
              <p:cNvSpPr>
                <a:spLocks noChangeArrowheads="1"/>
              </p:cNvSpPr>
              <p:nvPr/>
            </p:nvSpPr>
            <p:spPr bwMode="auto">
              <a:xfrm>
                <a:off x="2160" y="2448"/>
                <a:ext cx="43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a:t>
                </a:r>
              </a:p>
            </p:txBody>
          </p:sp>
          <p:sp>
            <p:nvSpPr>
              <p:cNvPr id="19" name="Rectangle 43"/>
              <p:cNvSpPr>
                <a:spLocks noChangeArrowheads="1"/>
              </p:cNvSpPr>
              <p:nvPr/>
            </p:nvSpPr>
            <p:spPr bwMode="auto">
              <a:xfrm>
                <a:off x="2736" y="432"/>
                <a:ext cx="33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Q</a:t>
                </a:r>
              </a:p>
            </p:txBody>
          </p:sp>
          <p:sp>
            <p:nvSpPr>
              <p:cNvPr id="20" name="Rectangle 44"/>
              <p:cNvSpPr>
                <a:spLocks noChangeArrowheads="1"/>
              </p:cNvSpPr>
              <p:nvPr/>
            </p:nvSpPr>
            <p:spPr bwMode="auto">
              <a:xfrm>
                <a:off x="528" y="528"/>
                <a:ext cx="33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Q</a:t>
                </a:r>
              </a:p>
            </p:txBody>
          </p:sp>
          <p:sp>
            <p:nvSpPr>
              <p:cNvPr id="21" name="Rectangle 45"/>
              <p:cNvSpPr>
                <a:spLocks noChangeArrowheads="1"/>
              </p:cNvSpPr>
              <p:nvPr/>
            </p:nvSpPr>
            <p:spPr bwMode="auto">
              <a:xfrm>
                <a:off x="4512" y="1776"/>
                <a:ext cx="43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C</a:t>
                </a:r>
              </a:p>
            </p:txBody>
          </p:sp>
          <p:sp>
            <p:nvSpPr>
              <p:cNvPr id="22" name="Rectangle 46"/>
              <p:cNvSpPr>
                <a:spLocks noChangeArrowheads="1"/>
              </p:cNvSpPr>
              <p:nvPr/>
            </p:nvSpPr>
            <p:spPr bwMode="auto">
              <a:xfrm>
                <a:off x="3696" y="1200"/>
                <a:ext cx="2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B</a:t>
                </a:r>
              </a:p>
            </p:txBody>
          </p:sp>
          <p:sp>
            <p:nvSpPr>
              <p:cNvPr id="23" name="Rectangle 47"/>
              <p:cNvSpPr>
                <a:spLocks noChangeArrowheads="1"/>
              </p:cNvSpPr>
              <p:nvPr/>
            </p:nvSpPr>
            <p:spPr bwMode="auto">
              <a:xfrm>
                <a:off x="1728" y="1008"/>
                <a:ext cx="720"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Product</a:t>
                </a:r>
              </a:p>
            </p:txBody>
          </p:sp>
          <p:sp>
            <p:nvSpPr>
              <p:cNvPr id="24" name="Rectangle 48"/>
              <p:cNvSpPr>
                <a:spLocks noChangeArrowheads="1"/>
              </p:cNvSpPr>
              <p:nvPr/>
            </p:nvSpPr>
            <p:spPr bwMode="auto">
              <a:xfrm>
                <a:off x="1392" y="768"/>
                <a:ext cx="76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Product  α </a:t>
                </a:r>
              </a:p>
            </p:txBody>
          </p:sp>
          <p:sp>
            <p:nvSpPr>
              <p:cNvPr id="25" name="Rectangle 49"/>
              <p:cNvSpPr>
                <a:spLocks noChangeArrowheads="1"/>
              </p:cNvSpPr>
              <p:nvPr/>
            </p:nvSpPr>
            <p:spPr bwMode="auto">
              <a:xfrm>
                <a:off x="1824" y="1392"/>
                <a:ext cx="86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Product </a:t>
                </a:r>
                <a:r>
                  <a:rPr lang="en-US" kern="0">
                    <a:solidFill>
                      <a:sysClr val="windowText" lastClr="000000"/>
                    </a:solidFill>
                    <a:latin typeface="Agency FB" pitchFamily="34" charset="0"/>
                  </a:rPr>
                  <a:t>y</a:t>
                </a:r>
              </a:p>
            </p:txBody>
          </p:sp>
          <p:sp>
            <p:nvSpPr>
              <p:cNvPr id="26" name="Rectangle 50"/>
              <p:cNvSpPr>
                <a:spLocks noChangeArrowheads="1"/>
              </p:cNvSpPr>
              <p:nvPr/>
            </p:nvSpPr>
            <p:spPr bwMode="auto">
              <a:xfrm>
                <a:off x="3216" y="591"/>
                <a:ext cx="2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A</a:t>
                </a:r>
              </a:p>
            </p:txBody>
          </p:sp>
          <p:sp>
            <p:nvSpPr>
              <p:cNvPr id="27" name="Line 51"/>
              <p:cNvSpPr>
                <a:spLocks noChangeShapeType="1"/>
              </p:cNvSpPr>
              <p:nvPr/>
            </p:nvSpPr>
            <p:spPr bwMode="auto">
              <a:xfrm flipH="1">
                <a:off x="1056" y="912"/>
                <a:ext cx="288" cy="14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8" name="Line 52"/>
              <p:cNvSpPr>
                <a:spLocks noChangeShapeType="1"/>
              </p:cNvSpPr>
              <p:nvPr/>
            </p:nvSpPr>
            <p:spPr bwMode="auto">
              <a:xfrm flipH="1">
                <a:off x="1200" y="1200"/>
                <a:ext cx="624"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9" name="Line 53"/>
              <p:cNvSpPr>
                <a:spLocks noChangeShapeType="1"/>
              </p:cNvSpPr>
              <p:nvPr/>
            </p:nvSpPr>
            <p:spPr bwMode="auto">
              <a:xfrm flipH="1">
                <a:off x="1296" y="1488"/>
                <a:ext cx="480" cy="14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0" name="Line 54"/>
              <p:cNvSpPr>
                <a:spLocks noChangeShapeType="1"/>
              </p:cNvSpPr>
              <p:nvPr/>
            </p:nvSpPr>
            <p:spPr bwMode="auto">
              <a:xfrm flipH="1">
                <a:off x="1392" y="1680"/>
                <a:ext cx="432"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1" name="Rectangle 55"/>
              <p:cNvSpPr>
                <a:spLocks noChangeArrowheads="1"/>
              </p:cNvSpPr>
              <p:nvPr/>
            </p:nvSpPr>
            <p:spPr bwMode="auto">
              <a:xfrm>
                <a:off x="4416" y="1104"/>
                <a:ext cx="67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Q=Quantity</a:t>
                </a:r>
              </a:p>
            </p:txBody>
          </p:sp>
          <p:sp>
            <p:nvSpPr>
              <p:cNvPr id="32" name="Rectangle 56"/>
              <p:cNvSpPr>
                <a:spLocks noChangeArrowheads="1"/>
              </p:cNvSpPr>
              <p:nvPr/>
            </p:nvSpPr>
            <p:spPr bwMode="auto">
              <a:xfrm>
                <a:off x="4320" y="768"/>
                <a:ext cx="86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P= Product</a:t>
                </a:r>
              </a:p>
            </p:txBody>
          </p:sp>
          <p:sp>
            <p:nvSpPr>
              <p:cNvPr id="33" name="Rectangle 57"/>
              <p:cNvSpPr>
                <a:spLocks noChangeArrowheads="1"/>
              </p:cNvSpPr>
              <p:nvPr/>
            </p:nvSpPr>
            <p:spPr bwMode="auto">
              <a:xfrm>
                <a:off x="2400" y="1008"/>
                <a:ext cx="239"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auto">
                  <a:spcBef>
                    <a:spcPts val="0"/>
                  </a:spcBef>
                  <a:spcAft>
                    <a:spcPts val="0"/>
                  </a:spcAft>
                  <a:defRPr/>
                </a:pPr>
                <a:r>
                  <a:rPr lang="en-US" kern="0">
                    <a:solidFill>
                      <a:sysClr val="windowText" lastClr="000000"/>
                    </a:solidFill>
                  </a:rPr>
                  <a:t>β </a:t>
                </a:r>
              </a:p>
            </p:txBody>
          </p:sp>
        </p:grpSp>
      </p:grpSp>
      <p:sp>
        <p:nvSpPr>
          <p:cNvPr id="38916" name="Slide Number Placeholder 4"/>
          <p:cNvSpPr>
            <a:spLocks noGrp="1"/>
          </p:cNvSpPr>
          <p:nvPr>
            <p:ph type="sldNum" sz="quarter" idx="12"/>
          </p:nvPr>
        </p:nvSpPr>
        <p:spPr>
          <a:noFill/>
        </p:spPr>
        <p:txBody>
          <a:bodyPr/>
          <a:lstStyle/>
          <a:p>
            <a:fld id="{19C861F0-AC2F-4306-BC4D-AC0E05BD0F10}"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381000"/>
            <a:ext cx="8229600" cy="6248400"/>
          </a:xfrm>
        </p:spPr>
        <p:txBody>
          <a:bodyPr/>
          <a:lstStyle/>
          <a:p>
            <a:pPr eaLnBrk="1" hangingPunct="1">
              <a:lnSpc>
                <a:spcPct val="120000"/>
              </a:lnSpc>
            </a:pPr>
            <a:r>
              <a:rPr lang="en-US" sz="2800" dirty="0" smtClean="0"/>
              <a:t>In  region A there are </a:t>
            </a:r>
            <a:r>
              <a:rPr lang="en-US" sz="2800" dirty="0" smtClean="0">
                <a:solidFill>
                  <a:srgbClr val="FF0000"/>
                </a:solidFill>
              </a:rPr>
              <a:t>few types of products but in a great quantity</a:t>
            </a:r>
            <a:r>
              <a:rPr lang="en-US" sz="2800" dirty="0" smtClean="0"/>
              <a:t>. For these products it is advisable to have product layout.</a:t>
            </a:r>
          </a:p>
          <a:p>
            <a:pPr eaLnBrk="1" hangingPunct="1">
              <a:lnSpc>
                <a:spcPct val="120000"/>
              </a:lnSpc>
            </a:pPr>
            <a:r>
              <a:rPr lang="en-US" sz="2800" dirty="0" smtClean="0"/>
              <a:t>In region C there are </a:t>
            </a:r>
            <a:r>
              <a:rPr lang="en-US" sz="2800" dirty="0" smtClean="0">
                <a:solidFill>
                  <a:srgbClr val="FF0000"/>
                </a:solidFill>
              </a:rPr>
              <a:t>very many products in small quantity</a:t>
            </a:r>
            <a:r>
              <a:rPr lang="en-US" sz="2800" dirty="0" smtClean="0"/>
              <a:t>. Hence, preferred to have process layout.</a:t>
            </a:r>
          </a:p>
          <a:p>
            <a:pPr eaLnBrk="1" hangingPunct="1">
              <a:lnSpc>
                <a:spcPct val="120000"/>
              </a:lnSpc>
            </a:pPr>
            <a:r>
              <a:rPr lang="en-US" sz="2800" dirty="0" smtClean="0"/>
              <a:t>For products in region B (</a:t>
            </a:r>
            <a:r>
              <a:rPr lang="en-US" sz="2800" dirty="0" smtClean="0">
                <a:solidFill>
                  <a:srgbClr val="FF0000"/>
                </a:solidFill>
              </a:rPr>
              <a:t>medium types of products and medium quantity) </a:t>
            </a:r>
            <a:r>
              <a:rPr lang="en-US" sz="2800" dirty="0" smtClean="0"/>
              <a:t>the case has to be studied closely so as to be able which layout to select.</a:t>
            </a:r>
          </a:p>
        </p:txBody>
      </p:sp>
      <p:sp>
        <p:nvSpPr>
          <p:cNvPr id="39940" name="Slide Number Placeholder 3"/>
          <p:cNvSpPr>
            <a:spLocks noGrp="1"/>
          </p:cNvSpPr>
          <p:nvPr>
            <p:ph type="sldNum" sz="quarter" idx="12"/>
          </p:nvPr>
        </p:nvSpPr>
        <p:spPr>
          <a:noFill/>
        </p:spPr>
        <p:txBody>
          <a:bodyPr/>
          <a:lstStyle/>
          <a:p>
            <a:fld id="{9420F859-865D-480F-BD2C-552E9AD144F7}"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57200" y="1447800"/>
            <a:ext cx="8382000" cy="3084513"/>
          </a:xfrm>
          <a:prstGeom prst="rect">
            <a:avLst/>
          </a:prstGeom>
          <a:noFill/>
          <a:ln w="9525">
            <a:noFill/>
            <a:miter lim="800000"/>
            <a:headEnd/>
            <a:tailEnd/>
          </a:ln>
        </p:spPr>
        <p:txBody>
          <a:bodyPr>
            <a:spAutoFit/>
          </a:bodyPr>
          <a:lstStyle/>
          <a:p>
            <a:pPr marL="400050" indent="-400050">
              <a:lnSpc>
                <a:spcPct val="140000"/>
              </a:lnSpc>
              <a:spcBef>
                <a:spcPct val="20000"/>
              </a:spcBef>
              <a:buFontTx/>
              <a:buChar char="•"/>
            </a:pPr>
            <a:r>
              <a:rPr lang="en-US" sz="2800">
                <a:latin typeface="Arial Rounded MT Bold" pitchFamily="34" charset="0"/>
              </a:rPr>
              <a:t>There are different types of machine arrangements. The form of an industrial building is mainly dependent on machine arrangements and the advancement of a workpiece. The usual forms are shown </a:t>
            </a:r>
          </a:p>
        </p:txBody>
      </p:sp>
      <p:sp>
        <p:nvSpPr>
          <p:cNvPr id="40964" name="Slide Number Placeholder 3"/>
          <p:cNvSpPr>
            <a:spLocks noGrp="1"/>
          </p:cNvSpPr>
          <p:nvPr>
            <p:ph type="sldNum" sz="quarter" idx="12"/>
          </p:nvPr>
        </p:nvSpPr>
        <p:spPr>
          <a:noFill/>
        </p:spPr>
        <p:txBody>
          <a:bodyPr/>
          <a:lstStyle/>
          <a:p>
            <a:fld id="{2594132B-04F2-4A75-8B38-B9CBA8BF68FF}"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
          <p:cNvGrpSpPr>
            <a:grpSpLocks/>
          </p:cNvGrpSpPr>
          <p:nvPr/>
        </p:nvGrpSpPr>
        <p:grpSpPr bwMode="auto">
          <a:xfrm>
            <a:off x="457200" y="457200"/>
            <a:ext cx="8229600" cy="6019800"/>
            <a:chOff x="288" y="240"/>
            <a:chExt cx="5184" cy="3792"/>
          </a:xfrm>
        </p:grpSpPr>
        <p:sp>
          <p:nvSpPr>
            <p:cNvPr id="4" name="Rectangle 4"/>
            <p:cNvSpPr>
              <a:spLocks noChangeArrowheads="1"/>
            </p:cNvSpPr>
            <p:nvPr/>
          </p:nvSpPr>
          <p:spPr bwMode="auto">
            <a:xfrm>
              <a:off x="288" y="240"/>
              <a:ext cx="5184" cy="340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 name="Line 5"/>
            <p:cNvSpPr>
              <a:spLocks noChangeShapeType="1"/>
            </p:cNvSpPr>
            <p:nvPr/>
          </p:nvSpPr>
          <p:spPr bwMode="auto">
            <a:xfrm>
              <a:off x="288" y="1248"/>
              <a:ext cx="518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 name="Line 6"/>
            <p:cNvSpPr>
              <a:spLocks noChangeShapeType="1"/>
            </p:cNvSpPr>
            <p:nvPr/>
          </p:nvSpPr>
          <p:spPr bwMode="auto">
            <a:xfrm>
              <a:off x="288" y="2400"/>
              <a:ext cx="518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 name="Line 7"/>
            <p:cNvSpPr>
              <a:spLocks noChangeShapeType="1"/>
            </p:cNvSpPr>
            <p:nvPr/>
          </p:nvSpPr>
          <p:spPr bwMode="auto">
            <a:xfrm>
              <a:off x="1392" y="240"/>
              <a:ext cx="0" cy="340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 name="Rectangle 8"/>
            <p:cNvSpPr>
              <a:spLocks noChangeArrowheads="1"/>
            </p:cNvSpPr>
            <p:nvPr/>
          </p:nvSpPr>
          <p:spPr bwMode="auto">
            <a:xfrm>
              <a:off x="432" y="720"/>
              <a:ext cx="9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sz="1400" kern="0">
                  <a:solidFill>
                    <a:sysClr val="windowText" lastClr="000000"/>
                  </a:solidFill>
                </a:rPr>
                <a:t>a) IN PARALLEL</a:t>
              </a:r>
            </a:p>
          </p:txBody>
        </p:sp>
        <p:sp>
          <p:nvSpPr>
            <p:cNvPr id="9" name="Rectangle 9"/>
            <p:cNvSpPr>
              <a:spLocks noChangeArrowheads="1"/>
            </p:cNvSpPr>
            <p:nvPr/>
          </p:nvSpPr>
          <p:spPr bwMode="auto">
            <a:xfrm>
              <a:off x="336" y="1728"/>
              <a:ext cx="9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sz="1400" kern="0">
                  <a:solidFill>
                    <a:sysClr val="windowText" lastClr="000000"/>
                  </a:solidFill>
                </a:rPr>
                <a:t>a) IN SERIES</a:t>
              </a:r>
            </a:p>
          </p:txBody>
        </p:sp>
        <p:sp>
          <p:nvSpPr>
            <p:cNvPr id="10" name="Rectangle 10"/>
            <p:cNvSpPr>
              <a:spLocks noChangeArrowheads="1"/>
            </p:cNvSpPr>
            <p:nvPr/>
          </p:nvSpPr>
          <p:spPr bwMode="auto">
            <a:xfrm>
              <a:off x="336" y="2880"/>
              <a:ext cx="9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sz="1400" kern="0">
                  <a:solidFill>
                    <a:sysClr val="windowText" lastClr="000000"/>
                  </a:solidFill>
                </a:rPr>
                <a:t>a) COMBINED</a:t>
              </a:r>
            </a:p>
          </p:txBody>
        </p:sp>
        <p:sp>
          <p:nvSpPr>
            <p:cNvPr id="11" name="Rectangle 11"/>
            <p:cNvSpPr>
              <a:spLocks noChangeArrowheads="1"/>
            </p:cNvSpPr>
            <p:nvPr/>
          </p:nvSpPr>
          <p:spPr bwMode="auto">
            <a:xfrm>
              <a:off x="1968" y="624"/>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2" name="Rectangle 12"/>
            <p:cNvSpPr>
              <a:spLocks noChangeArrowheads="1"/>
            </p:cNvSpPr>
            <p:nvPr/>
          </p:nvSpPr>
          <p:spPr bwMode="auto">
            <a:xfrm>
              <a:off x="2448" y="432"/>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3" name="Rectangle 13"/>
            <p:cNvSpPr>
              <a:spLocks noChangeArrowheads="1"/>
            </p:cNvSpPr>
            <p:nvPr/>
          </p:nvSpPr>
          <p:spPr bwMode="auto">
            <a:xfrm>
              <a:off x="2448" y="8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4" name="Rectangle 14"/>
            <p:cNvSpPr>
              <a:spLocks noChangeArrowheads="1"/>
            </p:cNvSpPr>
            <p:nvPr/>
          </p:nvSpPr>
          <p:spPr bwMode="auto">
            <a:xfrm>
              <a:off x="3120" y="33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5" name="Rectangle 15"/>
            <p:cNvSpPr>
              <a:spLocks noChangeArrowheads="1"/>
            </p:cNvSpPr>
            <p:nvPr/>
          </p:nvSpPr>
          <p:spPr bwMode="auto">
            <a:xfrm>
              <a:off x="3120" y="57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6" name="Rectangle 16"/>
            <p:cNvSpPr>
              <a:spLocks noChangeArrowheads="1"/>
            </p:cNvSpPr>
            <p:nvPr/>
          </p:nvSpPr>
          <p:spPr bwMode="auto">
            <a:xfrm>
              <a:off x="3120" y="864"/>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Rectangle 17"/>
            <p:cNvSpPr>
              <a:spLocks noChangeArrowheads="1"/>
            </p:cNvSpPr>
            <p:nvPr/>
          </p:nvSpPr>
          <p:spPr bwMode="auto">
            <a:xfrm>
              <a:off x="3696" y="624"/>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8" name="Rectangle 18"/>
            <p:cNvSpPr>
              <a:spLocks noChangeArrowheads="1"/>
            </p:cNvSpPr>
            <p:nvPr/>
          </p:nvSpPr>
          <p:spPr bwMode="auto">
            <a:xfrm>
              <a:off x="4416" y="432"/>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9" name="Rectangle 19"/>
            <p:cNvSpPr>
              <a:spLocks noChangeArrowheads="1"/>
            </p:cNvSpPr>
            <p:nvPr/>
          </p:nvSpPr>
          <p:spPr bwMode="auto">
            <a:xfrm>
              <a:off x="4416" y="8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20" name="Rectangle 20"/>
            <p:cNvSpPr>
              <a:spLocks noChangeArrowheads="1"/>
            </p:cNvSpPr>
            <p:nvPr/>
          </p:nvSpPr>
          <p:spPr bwMode="auto">
            <a:xfrm>
              <a:off x="1872" y="177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21" name="Rectangle 21"/>
            <p:cNvSpPr>
              <a:spLocks noChangeArrowheads="1"/>
            </p:cNvSpPr>
            <p:nvPr/>
          </p:nvSpPr>
          <p:spPr bwMode="auto">
            <a:xfrm>
              <a:off x="2592" y="14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22" name="Rectangle 22"/>
            <p:cNvSpPr>
              <a:spLocks noChangeArrowheads="1"/>
            </p:cNvSpPr>
            <p:nvPr/>
          </p:nvSpPr>
          <p:spPr bwMode="auto">
            <a:xfrm>
              <a:off x="2592" y="20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23" name="Line 23"/>
            <p:cNvSpPr>
              <a:spLocks noChangeShapeType="1"/>
            </p:cNvSpPr>
            <p:nvPr/>
          </p:nvSpPr>
          <p:spPr bwMode="auto">
            <a:xfrm flipV="1">
              <a:off x="1968" y="624"/>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4" name="Line 24"/>
            <p:cNvSpPr>
              <a:spLocks noChangeShapeType="1"/>
            </p:cNvSpPr>
            <p:nvPr/>
          </p:nvSpPr>
          <p:spPr bwMode="auto">
            <a:xfrm>
              <a:off x="2448" y="432"/>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5" name="Line 25"/>
            <p:cNvSpPr>
              <a:spLocks noChangeShapeType="1"/>
            </p:cNvSpPr>
            <p:nvPr/>
          </p:nvSpPr>
          <p:spPr bwMode="auto">
            <a:xfrm>
              <a:off x="2448" y="8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6" name="Line 26"/>
            <p:cNvSpPr>
              <a:spLocks noChangeShapeType="1"/>
            </p:cNvSpPr>
            <p:nvPr/>
          </p:nvSpPr>
          <p:spPr bwMode="auto">
            <a:xfrm flipH="1">
              <a:off x="2448" y="432"/>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7" name="Line 27"/>
            <p:cNvSpPr>
              <a:spLocks noChangeShapeType="1"/>
            </p:cNvSpPr>
            <p:nvPr/>
          </p:nvSpPr>
          <p:spPr bwMode="auto">
            <a:xfrm flipH="1">
              <a:off x="2448" y="8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8" name="Line 28"/>
            <p:cNvSpPr>
              <a:spLocks noChangeShapeType="1"/>
            </p:cNvSpPr>
            <p:nvPr/>
          </p:nvSpPr>
          <p:spPr bwMode="auto">
            <a:xfrm flipH="1">
              <a:off x="3120" y="33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9" name="Line 29"/>
            <p:cNvSpPr>
              <a:spLocks noChangeShapeType="1"/>
            </p:cNvSpPr>
            <p:nvPr/>
          </p:nvSpPr>
          <p:spPr bwMode="auto">
            <a:xfrm flipH="1">
              <a:off x="3120" y="57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0" name="Line 30"/>
            <p:cNvSpPr>
              <a:spLocks noChangeShapeType="1"/>
            </p:cNvSpPr>
            <p:nvPr/>
          </p:nvSpPr>
          <p:spPr bwMode="auto">
            <a:xfrm flipH="1">
              <a:off x="3120" y="864"/>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1" name="Line 31"/>
            <p:cNvSpPr>
              <a:spLocks noChangeShapeType="1"/>
            </p:cNvSpPr>
            <p:nvPr/>
          </p:nvSpPr>
          <p:spPr bwMode="auto">
            <a:xfrm flipH="1">
              <a:off x="3696" y="624"/>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2" name="Line 32"/>
            <p:cNvSpPr>
              <a:spLocks noChangeShapeType="1"/>
            </p:cNvSpPr>
            <p:nvPr/>
          </p:nvSpPr>
          <p:spPr bwMode="auto">
            <a:xfrm>
              <a:off x="3696" y="624"/>
              <a:ext cx="240"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3" name="Line 33"/>
            <p:cNvSpPr>
              <a:spLocks noChangeShapeType="1"/>
            </p:cNvSpPr>
            <p:nvPr/>
          </p:nvSpPr>
          <p:spPr bwMode="auto">
            <a:xfrm>
              <a:off x="4416" y="432"/>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4" name="Line 34"/>
            <p:cNvSpPr>
              <a:spLocks noChangeShapeType="1"/>
            </p:cNvSpPr>
            <p:nvPr/>
          </p:nvSpPr>
          <p:spPr bwMode="auto">
            <a:xfrm>
              <a:off x="4416" y="816"/>
              <a:ext cx="240"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5" name="Rectangle 35"/>
            <p:cNvSpPr>
              <a:spLocks noChangeArrowheads="1"/>
            </p:cNvSpPr>
            <p:nvPr/>
          </p:nvSpPr>
          <p:spPr bwMode="auto">
            <a:xfrm>
              <a:off x="3888" y="2013"/>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36"/>
            <p:cNvSpPr>
              <a:spLocks noChangeArrowheads="1"/>
            </p:cNvSpPr>
            <p:nvPr/>
          </p:nvSpPr>
          <p:spPr bwMode="auto">
            <a:xfrm>
              <a:off x="3888" y="14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7" name="Rectangle 37"/>
            <p:cNvSpPr>
              <a:spLocks noChangeArrowheads="1"/>
            </p:cNvSpPr>
            <p:nvPr/>
          </p:nvSpPr>
          <p:spPr bwMode="auto">
            <a:xfrm>
              <a:off x="4368" y="177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8" name="Rectangle 38"/>
            <p:cNvSpPr>
              <a:spLocks noChangeArrowheads="1"/>
            </p:cNvSpPr>
            <p:nvPr/>
          </p:nvSpPr>
          <p:spPr bwMode="auto">
            <a:xfrm>
              <a:off x="4992" y="153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9" name="Rectangle 39"/>
            <p:cNvSpPr>
              <a:spLocks noChangeArrowheads="1"/>
            </p:cNvSpPr>
            <p:nvPr/>
          </p:nvSpPr>
          <p:spPr bwMode="auto">
            <a:xfrm>
              <a:off x="4992" y="20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0" name="Rectangle 40"/>
            <p:cNvSpPr>
              <a:spLocks noChangeArrowheads="1"/>
            </p:cNvSpPr>
            <p:nvPr/>
          </p:nvSpPr>
          <p:spPr bwMode="auto">
            <a:xfrm>
              <a:off x="1824" y="26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1" name="Rectangle 41"/>
            <p:cNvSpPr>
              <a:spLocks noChangeArrowheads="1"/>
            </p:cNvSpPr>
            <p:nvPr/>
          </p:nvSpPr>
          <p:spPr bwMode="auto">
            <a:xfrm>
              <a:off x="1824" y="32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2" name="Rectangle 42"/>
            <p:cNvSpPr>
              <a:spLocks noChangeArrowheads="1"/>
            </p:cNvSpPr>
            <p:nvPr/>
          </p:nvSpPr>
          <p:spPr bwMode="auto">
            <a:xfrm>
              <a:off x="3216" y="14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3" name="Rectangle 43"/>
            <p:cNvSpPr>
              <a:spLocks noChangeArrowheads="1"/>
            </p:cNvSpPr>
            <p:nvPr/>
          </p:nvSpPr>
          <p:spPr bwMode="auto">
            <a:xfrm>
              <a:off x="3216" y="20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4" name="Line 44"/>
            <p:cNvSpPr>
              <a:spLocks noChangeShapeType="1"/>
            </p:cNvSpPr>
            <p:nvPr/>
          </p:nvSpPr>
          <p:spPr bwMode="auto">
            <a:xfrm>
              <a:off x="2592" y="14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5" name="Line 45"/>
            <p:cNvSpPr>
              <a:spLocks noChangeShapeType="1"/>
            </p:cNvSpPr>
            <p:nvPr/>
          </p:nvSpPr>
          <p:spPr bwMode="auto">
            <a:xfrm>
              <a:off x="2592" y="20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6" name="Line 46"/>
            <p:cNvSpPr>
              <a:spLocks noChangeShapeType="1"/>
            </p:cNvSpPr>
            <p:nvPr/>
          </p:nvSpPr>
          <p:spPr bwMode="auto">
            <a:xfrm flipH="1">
              <a:off x="2592" y="1488"/>
              <a:ext cx="288" cy="14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7" name="Line 47"/>
            <p:cNvSpPr>
              <a:spLocks noChangeShapeType="1"/>
            </p:cNvSpPr>
            <p:nvPr/>
          </p:nvSpPr>
          <p:spPr bwMode="auto">
            <a:xfrm flipH="1">
              <a:off x="2592" y="20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8" name="Line 48"/>
            <p:cNvSpPr>
              <a:spLocks noChangeShapeType="1"/>
            </p:cNvSpPr>
            <p:nvPr/>
          </p:nvSpPr>
          <p:spPr bwMode="auto">
            <a:xfrm flipH="1">
              <a:off x="3216" y="14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9" name="Line 49"/>
            <p:cNvSpPr>
              <a:spLocks noChangeShapeType="1"/>
            </p:cNvSpPr>
            <p:nvPr/>
          </p:nvSpPr>
          <p:spPr bwMode="auto">
            <a:xfrm flipH="1">
              <a:off x="3888" y="14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0" name="Line 50"/>
            <p:cNvSpPr>
              <a:spLocks noChangeShapeType="1"/>
            </p:cNvSpPr>
            <p:nvPr/>
          </p:nvSpPr>
          <p:spPr bwMode="auto">
            <a:xfrm flipH="1">
              <a:off x="3216" y="20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1" name="Line 51"/>
            <p:cNvSpPr>
              <a:spLocks noChangeShapeType="1"/>
            </p:cNvSpPr>
            <p:nvPr/>
          </p:nvSpPr>
          <p:spPr bwMode="auto">
            <a:xfrm flipH="1">
              <a:off x="3888" y="2013"/>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2" name="Line 52"/>
            <p:cNvSpPr>
              <a:spLocks noChangeShapeType="1"/>
            </p:cNvSpPr>
            <p:nvPr/>
          </p:nvSpPr>
          <p:spPr bwMode="auto">
            <a:xfrm flipH="1">
              <a:off x="4368" y="177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3" name="Line 53"/>
            <p:cNvSpPr>
              <a:spLocks noChangeShapeType="1"/>
            </p:cNvSpPr>
            <p:nvPr/>
          </p:nvSpPr>
          <p:spPr bwMode="auto">
            <a:xfrm flipH="1">
              <a:off x="4992" y="153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4" name="Line 54"/>
            <p:cNvSpPr>
              <a:spLocks noChangeShapeType="1"/>
            </p:cNvSpPr>
            <p:nvPr/>
          </p:nvSpPr>
          <p:spPr bwMode="auto">
            <a:xfrm flipH="1">
              <a:off x="4992" y="20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5" name="Line 55"/>
            <p:cNvSpPr>
              <a:spLocks noChangeShapeType="1"/>
            </p:cNvSpPr>
            <p:nvPr/>
          </p:nvSpPr>
          <p:spPr bwMode="auto">
            <a:xfrm>
              <a:off x="4992" y="153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6" name="Line 56"/>
            <p:cNvSpPr>
              <a:spLocks noChangeShapeType="1"/>
            </p:cNvSpPr>
            <p:nvPr/>
          </p:nvSpPr>
          <p:spPr bwMode="auto">
            <a:xfrm>
              <a:off x="4992" y="2028"/>
              <a:ext cx="288" cy="14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7" name="Rectangle 57"/>
            <p:cNvSpPr>
              <a:spLocks noChangeArrowheads="1"/>
            </p:cNvSpPr>
            <p:nvPr/>
          </p:nvSpPr>
          <p:spPr bwMode="auto">
            <a:xfrm>
              <a:off x="3072" y="26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8" name="Rectangle 58"/>
            <p:cNvSpPr>
              <a:spLocks noChangeArrowheads="1"/>
            </p:cNvSpPr>
            <p:nvPr/>
          </p:nvSpPr>
          <p:spPr bwMode="auto">
            <a:xfrm>
              <a:off x="3072" y="32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9" name="Rectangle 59"/>
            <p:cNvSpPr>
              <a:spLocks noChangeArrowheads="1"/>
            </p:cNvSpPr>
            <p:nvPr/>
          </p:nvSpPr>
          <p:spPr bwMode="auto">
            <a:xfrm>
              <a:off x="5004" y="267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0" name="Rectangle 60"/>
            <p:cNvSpPr>
              <a:spLocks noChangeArrowheads="1"/>
            </p:cNvSpPr>
            <p:nvPr/>
          </p:nvSpPr>
          <p:spPr bwMode="auto">
            <a:xfrm>
              <a:off x="5004" y="3213"/>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1" name="Rectangle 61"/>
            <p:cNvSpPr>
              <a:spLocks noChangeArrowheads="1"/>
            </p:cNvSpPr>
            <p:nvPr/>
          </p:nvSpPr>
          <p:spPr bwMode="auto">
            <a:xfrm>
              <a:off x="1536" y="3840"/>
              <a:ext cx="254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b="1" kern="0">
                  <a:solidFill>
                    <a:sysClr val="windowText" lastClr="000000"/>
                  </a:solidFill>
                </a:rPr>
                <a:t>Examples of Machine Arrangements</a:t>
              </a:r>
            </a:p>
          </p:txBody>
        </p:sp>
        <p:sp>
          <p:nvSpPr>
            <p:cNvPr id="62" name="Rectangle 62"/>
            <p:cNvSpPr>
              <a:spLocks noChangeArrowheads="1"/>
            </p:cNvSpPr>
            <p:nvPr/>
          </p:nvSpPr>
          <p:spPr bwMode="auto">
            <a:xfrm>
              <a:off x="3747" y="2688"/>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3" name="Rectangle 63"/>
            <p:cNvSpPr>
              <a:spLocks noChangeArrowheads="1"/>
            </p:cNvSpPr>
            <p:nvPr/>
          </p:nvSpPr>
          <p:spPr bwMode="auto">
            <a:xfrm>
              <a:off x="3744" y="321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4" name="Rectangle 64"/>
            <p:cNvSpPr>
              <a:spLocks noChangeArrowheads="1"/>
            </p:cNvSpPr>
            <p:nvPr/>
          </p:nvSpPr>
          <p:spPr bwMode="auto">
            <a:xfrm>
              <a:off x="4419" y="2943"/>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65" name="Line 65"/>
            <p:cNvSpPr>
              <a:spLocks noChangeShapeType="1"/>
            </p:cNvSpPr>
            <p:nvPr/>
          </p:nvSpPr>
          <p:spPr bwMode="auto">
            <a:xfrm flipH="1">
              <a:off x="1824" y="26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6" name="Line 66"/>
            <p:cNvSpPr>
              <a:spLocks noChangeShapeType="1"/>
            </p:cNvSpPr>
            <p:nvPr/>
          </p:nvSpPr>
          <p:spPr bwMode="auto">
            <a:xfrm flipH="1">
              <a:off x="1824" y="32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7" name="Line 67"/>
            <p:cNvSpPr>
              <a:spLocks noChangeShapeType="1"/>
            </p:cNvSpPr>
            <p:nvPr/>
          </p:nvSpPr>
          <p:spPr bwMode="auto">
            <a:xfrm flipH="1">
              <a:off x="3072" y="26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8" name="Line 68"/>
            <p:cNvSpPr>
              <a:spLocks noChangeShapeType="1"/>
            </p:cNvSpPr>
            <p:nvPr/>
          </p:nvSpPr>
          <p:spPr bwMode="auto">
            <a:xfrm flipH="1">
              <a:off x="3072" y="32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9" name="Line 69"/>
            <p:cNvSpPr>
              <a:spLocks noChangeShapeType="1"/>
            </p:cNvSpPr>
            <p:nvPr/>
          </p:nvSpPr>
          <p:spPr bwMode="auto">
            <a:xfrm flipH="1">
              <a:off x="4416" y="292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0" name="Line 70"/>
            <p:cNvSpPr>
              <a:spLocks noChangeShapeType="1"/>
            </p:cNvSpPr>
            <p:nvPr/>
          </p:nvSpPr>
          <p:spPr bwMode="auto">
            <a:xfrm flipH="1">
              <a:off x="3744" y="2688"/>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1" name="Line 71"/>
            <p:cNvSpPr>
              <a:spLocks noChangeShapeType="1"/>
            </p:cNvSpPr>
            <p:nvPr/>
          </p:nvSpPr>
          <p:spPr bwMode="auto">
            <a:xfrm flipH="1">
              <a:off x="3744" y="3216"/>
              <a:ext cx="288"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2" name="Line 72"/>
            <p:cNvSpPr>
              <a:spLocks noChangeShapeType="1"/>
            </p:cNvSpPr>
            <p:nvPr/>
          </p:nvSpPr>
          <p:spPr bwMode="auto">
            <a:xfrm flipH="1">
              <a:off x="4992" y="2688"/>
              <a:ext cx="288" cy="14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3" name="Line 73"/>
            <p:cNvSpPr>
              <a:spLocks noChangeShapeType="1"/>
            </p:cNvSpPr>
            <p:nvPr/>
          </p:nvSpPr>
          <p:spPr bwMode="auto">
            <a:xfrm flipH="1">
              <a:off x="4992" y="3228"/>
              <a:ext cx="288" cy="1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4" name="Line 74"/>
            <p:cNvSpPr>
              <a:spLocks noChangeShapeType="1"/>
            </p:cNvSpPr>
            <p:nvPr/>
          </p:nvSpPr>
          <p:spPr bwMode="auto">
            <a:xfrm flipH="1">
              <a:off x="4704" y="528"/>
              <a:ext cx="33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5" name="Line 75"/>
            <p:cNvSpPr>
              <a:spLocks noChangeShapeType="1"/>
            </p:cNvSpPr>
            <p:nvPr/>
          </p:nvSpPr>
          <p:spPr bwMode="auto">
            <a:xfrm flipH="1">
              <a:off x="4704" y="912"/>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6" name="Line 76"/>
            <p:cNvSpPr>
              <a:spLocks noChangeShapeType="1"/>
            </p:cNvSpPr>
            <p:nvPr/>
          </p:nvSpPr>
          <p:spPr bwMode="auto">
            <a:xfrm flipH="1">
              <a:off x="3984" y="480"/>
              <a:ext cx="432" cy="19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7" name="Line 77"/>
            <p:cNvSpPr>
              <a:spLocks noChangeShapeType="1"/>
            </p:cNvSpPr>
            <p:nvPr/>
          </p:nvSpPr>
          <p:spPr bwMode="auto">
            <a:xfrm flipH="1" flipV="1">
              <a:off x="3984" y="720"/>
              <a:ext cx="432" cy="14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8" name="Line 78"/>
            <p:cNvSpPr>
              <a:spLocks noChangeShapeType="1"/>
            </p:cNvSpPr>
            <p:nvPr/>
          </p:nvSpPr>
          <p:spPr bwMode="auto">
            <a:xfrm flipH="1" flipV="1">
              <a:off x="3408" y="384"/>
              <a:ext cx="288" cy="33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9" name="Line 79"/>
            <p:cNvSpPr>
              <a:spLocks noChangeShapeType="1"/>
            </p:cNvSpPr>
            <p:nvPr/>
          </p:nvSpPr>
          <p:spPr bwMode="auto">
            <a:xfrm flipH="1">
              <a:off x="3408" y="720"/>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0" name="Line 80"/>
            <p:cNvSpPr>
              <a:spLocks noChangeShapeType="1"/>
            </p:cNvSpPr>
            <p:nvPr/>
          </p:nvSpPr>
          <p:spPr bwMode="auto">
            <a:xfrm flipH="1">
              <a:off x="3408" y="720"/>
              <a:ext cx="288"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1" name="Line 81"/>
            <p:cNvSpPr>
              <a:spLocks noChangeShapeType="1"/>
            </p:cNvSpPr>
            <p:nvPr/>
          </p:nvSpPr>
          <p:spPr bwMode="auto">
            <a:xfrm flipH="1" flipV="1">
              <a:off x="2736" y="528"/>
              <a:ext cx="384" cy="14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2" name="Line 82"/>
            <p:cNvSpPr>
              <a:spLocks noChangeShapeType="1"/>
            </p:cNvSpPr>
            <p:nvPr/>
          </p:nvSpPr>
          <p:spPr bwMode="auto">
            <a:xfrm flipH="1">
              <a:off x="2736" y="672"/>
              <a:ext cx="384"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3" name="Line 83"/>
            <p:cNvSpPr>
              <a:spLocks noChangeShapeType="1"/>
            </p:cNvSpPr>
            <p:nvPr/>
          </p:nvSpPr>
          <p:spPr bwMode="auto">
            <a:xfrm flipH="1">
              <a:off x="2736" y="960"/>
              <a:ext cx="38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4" name="Line 84"/>
            <p:cNvSpPr>
              <a:spLocks noChangeShapeType="1"/>
            </p:cNvSpPr>
            <p:nvPr/>
          </p:nvSpPr>
          <p:spPr bwMode="auto">
            <a:xfrm flipH="1">
              <a:off x="2736" y="387"/>
              <a:ext cx="384"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5" name="Line 85"/>
            <p:cNvSpPr>
              <a:spLocks noChangeShapeType="1"/>
            </p:cNvSpPr>
            <p:nvPr/>
          </p:nvSpPr>
          <p:spPr bwMode="auto">
            <a:xfrm flipH="1">
              <a:off x="2256" y="480"/>
              <a:ext cx="192" cy="19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6" name="Line 86"/>
            <p:cNvSpPr>
              <a:spLocks noChangeShapeType="1"/>
            </p:cNvSpPr>
            <p:nvPr/>
          </p:nvSpPr>
          <p:spPr bwMode="auto">
            <a:xfrm flipH="1" flipV="1">
              <a:off x="2256" y="720"/>
              <a:ext cx="192" cy="19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7" name="Line 87"/>
            <p:cNvSpPr>
              <a:spLocks noChangeShapeType="1"/>
            </p:cNvSpPr>
            <p:nvPr/>
          </p:nvSpPr>
          <p:spPr bwMode="auto">
            <a:xfrm flipH="1">
              <a:off x="5280" y="1584"/>
              <a:ext cx="9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8" name="Line 88"/>
            <p:cNvSpPr>
              <a:spLocks noChangeShapeType="1"/>
            </p:cNvSpPr>
            <p:nvPr/>
          </p:nvSpPr>
          <p:spPr bwMode="auto">
            <a:xfrm flipH="1">
              <a:off x="5280" y="2064"/>
              <a:ext cx="9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9" name="Line 89"/>
            <p:cNvSpPr>
              <a:spLocks noChangeShapeType="1"/>
            </p:cNvSpPr>
            <p:nvPr/>
          </p:nvSpPr>
          <p:spPr bwMode="auto">
            <a:xfrm flipH="1">
              <a:off x="4656" y="1632"/>
              <a:ext cx="336"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0" name="Line 90"/>
            <p:cNvSpPr>
              <a:spLocks noChangeShapeType="1"/>
            </p:cNvSpPr>
            <p:nvPr/>
          </p:nvSpPr>
          <p:spPr bwMode="auto">
            <a:xfrm flipH="1" flipV="1">
              <a:off x="4656" y="1872"/>
              <a:ext cx="336"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1" name="Line 91"/>
            <p:cNvSpPr>
              <a:spLocks noChangeShapeType="1"/>
            </p:cNvSpPr>
            <p:nvPr/>
          </p:nvSpPr>
          <p:spPr bwMode="auto">
            <a:xfrm flipH="1" flipV="1">
              <a:off x="4176" y="1584"/>
              <a:ext cx="192" cy="288"/>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2" name="Line 92"/>
            <p:cNvSpPr>
              <a:spLocks noChangeShapeType="1"/>
            </p:cNvSpPr>
            <p:nvPr/>
          </p:nvSpPr>
          <p:spPr bwMode="auto">
            <a:xfrm flipH="1">
              <a:off x="4176" y="1872"/>
              <a:ext cx="192"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3" name="Line 93"/>
            <p:cNvSpPr>
              <a:spLocks noChangeShapeType="1"/>
            </p:cNvSpPr>
            <p:nvPr/>
          </p:nvSpPr>
          <p:spPr bwMode="auto">
            <a:xfrm flipH="1">
              <a:off x="3504" y="1584"/>
              <a:ext cx="38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4" name="Line 94"/>
            <p:cNvSpPr>
              <a:spLocks noChangeShapeType="1"/>
            </p:cNvSpPr>
            <p:nvPr/>
          </p:nvSpPr>
          <p:spPr bwMode="auto">
            <a:xfrm flipH="1">
              <a:off x="3504" y="2112"/>
              <a:ext cx="38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5" name="Line 95"/>
            <p:cNvSpPr>
              <a:spLocks noChangeShapeType="1"/>
            </p:cNvSpPr>
            <p:nvPr/>
          </p:nvSpPr>
          <p:spPr bwMode="auto">
            <a:xfrm flipH="1">
              <a:off x="2880" y="1584"/>
              <a:ext cx="33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6" name="Line 96"/>
            <p:cNvSpPr>
              <a:spLocks noChangeShapeType="1"/>
            </p:cNvSpPr>
            <p:nvPr/>
          </p:nvSpPr>
          <p:spPr bwMode="auto">
            <a:xfrm flipH="1">
              <a:off x="2880" y="2112"/>
              <a:ext cx="33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7" name="Line 97"/>
            <p:cNvSpPr>
              <a:spLocks noChangeShapeType="1"/>
            </p:cNvSpPr>
            <p:nvPr/>
          </p:nvSpPr>
          <p:spPr bwMode="auto">
            <a:xfrm flipH="1">
              <a:off x="2160" y="1584"/>
              <a:ext cx="432"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8" name="Line 98"/>
            <p:cNvSpPr>
              <a:spLocks noChangeShapeType="1"/>
            </p:cNvSpPr>
            <p:nvPr/>
          </p:nvSpPr>
          <p:spPr bwMode="auto">
            <a:xfrm flipH="1" flipV="1">
              <a:off x="2160" y="1872"/>
              <a:ext cx="432"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9" name="Line 99"/>
            <p:cNvSpPr>
              <a:spLocks noChangeShapeType="1"/>
            </p:cNvSpPr>
            <p:nvPr/>
          </p:nvSpPr>
          <p:spPr bwMode="auto">
            <a:xfrm flipH="1" flipV="1">
              <a:off x="4032" y="2784"/>
              <a:ext cx="384" cy="19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0" name="Line 100"/>
            <p:cNvSpPr>
              <a:spLocks noChangeShapeType="1"/>
            </p:cNvSpPr>
            <p:nvPr/>
          </p:nvSpPr>
          <p:spPr bwMode="auto">
            <a:xfrm flipH="1">
              <a:off x="4032" y="3024"/>
              <a:ext cx="384"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1" name="Line 101"/>
            <p:cNvSpPr>
              <a:spLocks noChangeShapeType="1"/>
            </p:cNvSpPr>
            <p:nvPr/>
          </p:nvSpPr>
          <p:spPr bwMode="auto">
            <a:xfrm flipH="1">
              <a:off x="3360" y="2784"/>
              <a:ext cx="38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2" name="Line 102"/>
            <p:cNvSpPr>
              <a:spLocks noChangeShapeType="1"/>
            </p:cNvSpPr>
            <p:nvPr/>
          </p:nvSpPr>
          <p:spPr bwMode="auto">
            <a:xfrm flipH="1">
              <a:off x="2112" y="2784"/>
              <a:ext cx="9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3" name="Line 103"/>
            <p:cNvSpPr>
              <a:spLocks noChangeShapeType="1"/>
            </p:cNvSpPr>
            <p:nvPr/>
          </p:nvSpPr>
          <p:spPr bwMode="auto">
            <a:xfrm flipH="1">
              <a:off x="2112" y="3312"/>
              <a:ext cx="9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4" name="Line 104"/>
            <p:cNvSpPr>
              <a:spLocks noChangeShapeType="1"/>
            </p:cNvSpPr>
            <p:nvPr/>
          </p:nvSpPr>
          <p:spPr bwMode="auto">
            <a:xfrm flipH="1">
              <a:off x="3360" y="3312"/>
              <a:ext cx="38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5" name="Line 105"/>
            <p:cNvSpPr>
              <a:spLocks noChangeShapeType="1"/>
            </p:cNvSpPr>
            <p:nvPr/>
          </p:nvSpPr>
          <p:spPr bwMode="auto">
            <a:xfrm flipH="1">
              <a:off x="1680" y="2784"/>
              <a:ext cx="14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6" name="Line 106"/>
            <p:cNvSpPr>
              <a:spLocks noChangeShapeType="1"/>
            </p:cNvSpPr>
            <p:nvPr/>
          </p:nvSpPr>
          <p:spPr bwMode="auto">
            <a:xfrm>
              <a:off x="1632" y="278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7" name="Line 107"/>
            <p:cNvSpPr>
              <a:spLocks noChangeShapeType="1"/>
            </p:cNvSpPr>
            <p:nvPr/>
          </p:nvSpPr>
          <p:spPr bwMode="auto">
            <a:xfrm>
              <a:off x="1632" y="3552"/>
              <a:ext cx="297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8" name="Line 108"/>
            <p:cNvSpPr>
              <a:spLocks noChangeShapeType="1"/>
            </p:cNvSpPr>
            <p:nvPr/>
          </p:nvSpPr>
          <p:spPr bwMode="auto">
            <a:xfrm flipV="1">
              <a:off x="4608" y="31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9" name="Line 109"/>
            <p:cNvSpPr>
              <a:spLocks noChangeShapeType="1"/>
            </p:cNvSpPr>
            <p:nvPr/>
          </p:nvSpPr>
          <p:spPr bwMode="auto">
            <a:xfrm>
              <a:off x="1728" y="3312"/>
              <a:ext cx="0" cy="19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0" name="Line 110"/>
            <p:cNvSpPr>
              <a:spLocks noChangeShapeType="1"/>
            </p:cNvSpPr>
            <p:nvPr/>
          </p:nvSpPr>
          <p:spPr bwMode="auto">
            <a:xfrm>
              <a:off x="1728" y="3504"/>
              <a:ext cx="273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1" name="Line 111"/>
            <p:cNvSpPr>
              <a:spLocks noChangeShapeType="1"/>
            </p:cNvSpPr>
            <p:nvPr/>
          </p:nvSpPr>
          <p:spPr bwMode="auto">
            <a:xfrm flipV="1">
              <a:off x="4464" y="3120"/>
              <a:ext cx="0" cy="38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2" name="Line 112"/>
            <p:cNvSpPr>
              <a:spLocks noChangeShapeType="1"/>
            </p:cNvSpPr>
            <p:nvPr/>
          </p:nvSpPr>
          <p:spPr bwMode="auto">
            <a:xfrm flipH="1">
              <a:off x="1728" y="3312"/>
              <a:ext cx="96"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3" name="Line 113"/>
            <p:cNvSpPr>
              <a:spLocks noChangeShapeType="1"/>
            </p:cNvSpPr>
            <p:nvPr/>
          </p:nvSpPr>
          <p:spPr bwMode="auto">
            <a:xfrm flipV="1">
              <a:off x="4560" y="2496"/>
              <a:ext cx="0" cy="384"/>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4" name="Line 114"/>
            <p:cNvSpPr>
              <a:spLocks noChangeShapeType="1"/>
            </p:cNvSpPr>
            <p:nvPr/>
          </p:nvSpPr>
          <p:spPr bwMode="auto">
            <a:xfrm flipH="1">
              <a:off x="4704" y="2736"/>
              <a:ext cx="288" cy="33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5" name="Line 115"/>
            <p:cNvSpPr>
              <a:spLocks noChangeShapeType="1"/>
            </p:cNvSpPr>
            <p:nvPr/>
          </p:nvSpPr>
          <p:spPr bwMode="auto">
            <a:xfrm flipH="1" flipV="1">
              <a:off x="4752" y="3072"/>
              <a:ext cx="240" cy="2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grpSp>
      <p:sp>
        <p:nvSpPr>
          <p:cNvPr id="41988" name="Slide Number Placeholder 115"/>
          <p:cNvSpPr>
            <a:spLocks noGrp="1"/>
          </p:cNvSpPr>
          <p:nvPr>
            <p:ph type="sldNum" sz="quarter" idx="12"/>
          </p:nvPr>
        </p:nvSpPr>
        <p:spPr>
          <a:noFill/>
        </p:spPr>
        <p:txBody>
          <a:bodyPr/>
          <a:lstStyle/>
          <a:p>
            <a:fld id="{1B831C0A-B57B-4784-91DE-AB49666F3E35}"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885825" y="838200"/>
            <a:ext cx="7370763" cy="5187950"/>
          </a:xfrm>
          <a:prstGeom prst="rect">
            <a:avLst/>
          </a:prstGeom>
          <a:noFill/>
          <a:ln w="9525">
            <a:noFill/>
            <a:miter lim="800000"/>
            <a:headEnd/>
            <a:tailEnd/>
          </a:ln>
          <a:effectLst/>
        </p:spPr>
      </p:pic>
      <p:sp>
        <p:nvSpPr>
          <p:cNvPr id="43012" name="Slide Number Placeholder 3"/>
          <p:cNvSpPr>
            <a:spLocks noGrp="1"/>
          </p:cNvSpPr>
          <p:nvPr>
            <p:ph type="sldNum" sz="quarter" idx="12"/>
          </p:nvPr>
        </p:nvSpPr>
        <p:spPr>
          <a:noFill/>
        </p:spPr>
        <p:txBody>
          <a:bodyPr/>
          <a:lstStyle/>
          <a:p>
            <a:fld id="{AD379822-30B3-427B-8AB9-971A497D37E6}"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smtClean="0">
                <a:solidFill>
                  <a:srgbClr val="0000FF"/>
                </a:solidFill>
              </a:rPr>
              <a:t>The Possible Internal Transport System:</a:t>
            </a:r>
          </a:p>
        </p:txBody>
      </p:sp>
      <p:sp>
        <p:nvSpPr>
          <p:cNvPr id="44035" name="Rectangle 3"/>
          <p:cNvSpPr>
            <a:spLocks noGrp="1" noChangeArrowheads="1"/>
          </p:cNvSpPr>
          <p:nvPr>
            <p:ph type="body" idx="1"/>
          </p:nvPr>
        </p:nvSpPr>
        <p:spPr/>
        <p:txBody>
          <a:bodyPr/>
          <a:lstStyle/>
          <a:p>
            <a:pPr eaLnBrk="1" hangingPunct="1">
              <a:lnSpc>
                <a:spcPct val="120000"/>
              </a:lnSpc>
            </a:pPr>
            <a:r>
              <a:rPr lang="en-US" sz="2800" dirty="0" smtClean="0"/>
              <a:t>After considering the type of </a:t>
            </a:r>
            <a:r>
              <a:rPr lang="en-US" sz="2800" dirty="0" err="1" smtClean="0"/>
              <a:t>workpiece</a:t>
            </a:r>
            <a:r>
              <a:rPr lang="en-US" sz="2800" dirty="0" smtClean="0"/>
              <a:t> advancement, the production capacity and the machineries required, it is necessary to examine the </a:t>
            </a:r>
            <a:r>
              <a:rPr lang="en-US" sz="2800" dirty="0" smtClean="0">
                <a:solidFill>
                  <a:srgbClr val="FF0000"/>
                </a:solidFill>
              </a:rPr>
              <a:t>volume and weight of materials </a:t>
            </a:r>
            <a:r>
              <a:rPr lang="en-US" sz="2800" dirty="0" smtClean="0"/>
              <a:t>that has to be transported from one machine to the other, or from one department to the other </a:t>
            </a:r>
          </a:p>
        </p:txBody>
      </p:sp>
      <p:sp>
        <p:nvSpPr>
          <p:cNvPr id="44037" name="Slide Number Placeholder 3"/>
          <p:cNvSpPr>
            <a:spLocks noGrp="1"/>
          </p:cNvSpPr>
          <p:nvPr>
            <p:ph type="sldNum" sz="quarter" idx="12"/>
          </p:nvPr>
        </p:nvSpPr>
        <p:spPr>
          <a:noFill/>
        </p:spPr>
        <p:txBody>
          <a:bodyPr/>
          <a:lstStyle/>
          <a:p>
            <a:fld id="{8AD55A1A-232F-4476-A3E8-42F8325D7A7E}"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588"/>
            <a:ext cx="9144000" cy="6859588"/>
          </a:xfrm>
          <a:prstGeom prst="rect">
            <a:avLst/>
          </a:prstGeom>
          <a:noFill/>
          <a:ln w="9525">
            <a:noFill/>
            <a:miter lim="800000"/>
            <a:headEnd/>
            <a:tailEnd/>
          </a:ln>
        </p:spPr>
      </p:pic>
      <p:sp>
        <p:nvSpPr>
          <p:cNvPr id="6148" name="Slide Number Placeholder 3"/>
          <p:cNvSpPr>
            <a:spLocks noGrp="1"/>
          </p:cNvSpPr>
          <p:nvPr>
            <p:ph type="sldNum" sz="quarter" idx="12"/>
          </p:nvPr>
        </p:nvSpPr>
        <p:spPr>
          <a:noFill/>
        </p:spPr>
        <p:txBody>
          <a:bodyPr/>
          <a:lstStyle/>
          <a:p>
            <a:fld id="{F8FC7367-FDDA-494C-A803-46B6F9CFFB3F}"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smtClean="0">
                <a:solidFill>
                  <a:srgbClr val="0000FF"/>
                </a:solidFill>
              </a:rPr>
              <a:t>Cont’d…</a:t>
            </a:r>
          </a:p>
        </p:txBody>
      </p:sp>
      <p:sp>
        <p:nvSpPr>
          <p:cNvPr id="45059" name="Rectangle 3"/>
          <p:cNvSpPr>
            <a:spLocks noGrp="1" noChangeArrowheads="1"/>
          </p:cNvSpPr>
          <p:nvPr>
            <p:ph idx="1"/>
          </p:nvPr>
        </p:nvSpPr>
        <p:spPr/>
        <p:txBody>
          <a:bodyPr/>
          <a:lstStyle/>
          <a:p>
            <a:pPr eaLnBrk="1" hangingPunct="1">
              <a:lnSpc>
                <a:spcPct val="120000"/>
              </a:lnSpc>
            </a:pPr>
            <a:r>
              <a:rPr lang="en-US" sz="2800" dirty="0" smtClean="0"/>
              <a:t>The type of </a:t>
            </a:r>
            <a:r>
              <a:rPr lang="en-US" sz="2800" dirty="0" smtClean="0">
                <a:solidFill>
                  <a:srgbClr val="FF0000"/>
                </a:solidFill>
              </a:rPr>
              <a:t>material handling equipment </a:t>
            </a:r>
            <a:r>
              <a:rPr lang="en-US" sz="2800" dirty="0" smtClean="0"/>
              <a:t>influences directly the plant layout and also the building. </a:t>
            </a:r>
          </a:p>
          <a:p>
            <a:pPr eaLnBrk="1" hangingPunct="1">
              <a:lnSpc>
                <a:spcPct val="120000"/>
              </a:lnSpc>
            </a:pPr>
            <a:r>
              <a:rPr lang="en-US" sz="2800" dirty="0" smtClean="0"/>
              <a:t>The working position, </a:t>
            </a:r>
            <a:r>
              <a:rPr lang="en-US" sz="2800" dirty="0" smtClean="0">
                <a:solidFill>
                  <a:srgbClr val="FF0000"/>
                </a:solidFill>
              </a:rPr>
              <a:t>the form of the layout, the height, width and length of the building, the loading and unloading of materials, the positions and dimensions of accessibility </a:t>
            </a:r>
            <a:r>
              <a:rPr lang="en-US" sz="2800" dirty="0" smtClean="0"/>
              <a:t>depends in general, on the type of internal transport system adopted.</a:t>
            </a:r>
          </a:p>
        </p:txBody>
      </p:sp>
      <p:sp>
        <p:nvSpPr>
          <p:cNvPr id="45061" name="Slide Number Placeholder 3"/>
          <p:cNvSpPr>
            <a:spLocks noGrp="1"/>
          </p:cNvSpPr>
          <p:nvPr>
            <p:ph type="sldNum" sz="quarter" idx="12"/>
          </p:nvPr>
        </p:nvSpPr>
        <p:spPr>
          <a:noFill/>
        </p:spPr>
        <p:txBody>
          <a:bodyPr/>
          <a:lstStyle/>
          <a:p>
            <a:fld id="{92657345-B2A6-4F2C-8277-6582DDB1F721}"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609600"/>
            <a:ext cx="8229600" cy="5516563"/>
          </a:xfrm>
        </p:spPr>
        <p:txBody>
          <a:bodyPr/>
          <a:lstStyle/>
          <a:p>
            <a:pPr eaLnBrk="1" hangingPunct="1">
              <a:lnSpc>
                <a:spcPct val="120000"/>
              </a:lnSpc>
            </a:pPr>
            <a:r>
              <a:rPr lang="en-US" sz="2400" smtClean="0"/>
              <a:t>A good study of internal transport system may boil down to the following major benefits:</a:t>
            </a:r>
          </a:p>
          <a:p>
            <a:pPr eaLnBrk="1" hangingPunct="1">
              <a:lnSpc>
                <a:spcPct val="120000"/>
              </a:lnSpc>
              <a:buFontTx/>
              <a:buNone/>
            </a:pPr>
            <a:r>
              <a:rPr lang="en-US" sz="2400" smtClean="0"/>
              <a:t>Reduce costs by</a:t>
            </a:r>
          </a:p>
          <a:p>
            <a:pPr eaLnBrk="1" hangingPunct="1">
              <a:lnSpc>
                <a:spcPct val="120000"/>
              </a:lnSpc>
              <a:buFontTx/>
              <a:buNone/>
            </a:pPr>
            <a:r>
              <a:rPr lang="en-US" sz="2400" smtClean="0"/>
              <a:t>		-  utilizing space to better advantage,</a:t>
            </a:r>
          </a:p>
          <a:p>
            <a:pPr eaLnBrk="1" hangingPunct="1">
              <a:lnSpc>
                <a:spcPct val="120000"/>
              </a:lnSpc>
              <a:buFontTx/>
              <a:buNone/>
            </a:pPr>
            <a:r>
              <a:rPr lang="en-US" sz="2400" smtClean="0"/>
              <a:t>		-  increasing productivity and</a:t>
            </a:r>
          </a:p>
          <a:p>
            <a:pPr eaLnBrk="1" hangingPunct="1">
              <a:lnSpc>
                <a:spcPct val="120000"/>
              </a:lnSpc>
              <a:buFontTx/>
              <a:buNone/>
            </a:pPr>
            <a:r>
              <a:rPr lang="en-US" sz="2400" smtClean="0"/>
              <a:t>		-  making few number of effective movements.</a:t>
            </a:r>
          </a:p>
          <a:p>
            <a:pPr eaLnBrk="1" hangingPunct="1">
              <a:lnSpc>
                <a:spcPct val="120000"/>
              </a:lnSpc>
              <a:buFontTx/>
              <a:buNone/>
            </a:pPr>
            <a:r>
              <a:rPr lang="en-US" sz="2400" smtClean="0"/>
              <a:t>Reduce waste by</a:t>
            </a:r>
          </a:p>
          <a:p>
            <a:pPr eaLnBrk="1" hangingPunct="1">
              <a:lnSpc>
                <a:spcPct val="120000"/>
              </a:lnSpc>
              <a:buFontTx/>
              <a:buNone/>
            </a:pPr>
            <a:r>
              <a:rPr lang="en-US" sz="2400" smtClean="0"/>
              <a:t>	-  eliminating damage to material during the handling process and</a:t>
            </a:r>
          </a:p>
          <a:p>
            <a:pPr eaLnBrk="1" hangingPunct="1">
              <a:lnSpc>
                <a:spcPct val="120000"/>
              </a:lnSpc>
              <a:buFontTx/>
              <a:buNone/>
            </a:pPr>
            <a:r>
              <a:rPr lang="en-US" sz="2400" smtClean="0"/>
              <a:t>	-  maintaining proper control over in-and-out of stock handling process.</a:t>
            </a:r>
          </a:p>
        </p:txBody>
      </p:sp>
      <p:sp>
        <p:nvSpPr>
          <p:cNvPr id="46084" name="Slide Number Placeholder 3"/>
          <p:cNvSpPr>
            <a:spLocks noGrp="1"/>
          </p:cNvSpPr>
          <p:nvPr>
            <p:ph type="sldNum" sz="quarter" idx="12"/>
          </p:nvPr>
        </p:nvSpPr>
        <p:spPr>
          <a:noFill/>
        </p:spPr>
        <p:txBody>
          <a:bodyPr/>
          <a:lstStyle/>
          <a:p>
            <a:fld id="{4066BBE6-7720-4BB3-8DED-0F064FBBBD23}"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81000" y="914400"/>
            <a:ext cx="8229600" cy="4525963"/>
          </a:xfrm>
        </p:spPr>
        <p:txBody>
          <a:bodyPr/>
          <a:lstStyle/>
          <a:p>
            <a:pPr eaLnBrk="1" hangingPunct="1">
              <a:lnSpc>
                <a:spcPct val="120000"/>
              </a:lnSpc>
              <a:buFontTx/>
              <a:buNone/>
            </a:pPr>
            <a:r>
              <a:rPr lang="en-US" sz="2800" dirty="0" smtClean="0"/>
              <a:t>Improve working conditions by</a:t>
            </a:r>
          </a:p>
          <a:p>
            <a:pPr eaLnBrk="1" hangingPunct="1">
              <a:lnSpc>
                <a:spcPct val="120000"/>
              </a:lnSpc>
            </a:pPr>
            <a:r>
              <a:rPr lang="en-US" sz="2800" dirty="0" smtClean="0"/>
              <a:t>providing safer working conditions and</a:t>
            </a:r>
          </a:p>
          <a:p>
            <a:pPr eaLnBrk="1" hangingPunct="1">
              <a:lnSpc>
                <a:spcPct val="120000"/>
              </a:lnSpc>
            </a:pPr>
            <a:r>
              <a:rPr lang="en-US" sz="2800" dirty="0" smtClean="0"/>
              <a:t>reducing worker fatigue.</a:t>
            </a:r>
          </a:p>
          <a:p>
            <a:pPr eaLnBrk="1" hangingPunct="1">
              <a:lnSpc>
                <a:spcPct val="120000"/>
              </a:lnSpc>
              <a:buFontTx/>
              <a:buNone/>
            </a:pPr>
            <a:r>
              <a:rPr lang="en-US" sz="2800" dirty="0" smtClean="0"/>
              <a:t>Improve the efficiency of the plant by</a:t>
            </a:r>
          </a:p>
          <a:p>
            <a:pPr eaLnBrk="1" hangingPunct="1">
              <a:lnSpc>
                <a:spcPct val="120000"/>
              </a:lnSpc>
            </a:pPr>
            <a:r>
              <a:rPr lang="en-US" sz="2800" dirty="0" smtClean="0"/>
              <a:t>improving location of storage facilities,</a:t>
            </a:r>
          </a:p>
          <a:p>
            <a:pPr eaLnBrk="1" hangingPunct="1">
              <a:lnSpc>
                <a:spcPct val="120000"/>
              </a:lnSpc>
            </a:pPr>
            <a:r>
              <a:rPr lang="en-US" sz="2800" dirty="0" smtClean="0"/>
              <a:t>improving routing and</a:t>
            </a:r>
          </a:p>
          <a:p>
            <a:pPr eaLnBrk="1" hangingPunct="1">
              <a:lnSpc>
                <a:spcPct val="120000"/>
              </a:lnSpc>
            </a:pPr>
            <a:r>
              <a:rPr lang="en-US" sz="2800" dirty="0" smtClean="0"/>
              <a:t>increasing productivity.</a:t>
            </a:r>
          </a:p>
        </p:txBody>
      </p:sp>
      <p:sp>
        <p:nvSpPr>
          <p:cNvPr id="47108" name="Slide Number Placeholder 3"/>
          <p:cNvSpPr>
            <a:spLocks noGrp="1"/>
          </p:cNvSpPr>
          <p:nvPr>
            <p:ph type="sldNum" sz="quarter" idx="12"/>
          </p:nvPr>
        </p:nvSpPr>
        <p:spPr>
          <a:noFill/>
        </p:spPr>
        <p:txBody>
          <a:bodyPr/>
          <a:lstStyle/>
          <a:p>
            <a:fld id="{3C96B663-6F9D-481B-8EF9-BBFF200AE162}"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3"/>
          <p:cNvGrpSpPr>
            <a:grpSpLocks/>
          </p:cNvGrpSpPr>
          <p:nvPr/>
        </p:nvGrpSpPr>
        <p:grpSpPr bwMode="auto">
          <a:xfrm>
            <a:off x="685800" y="152400"/>
            <a:ext cx="8239125" cy="6629400"/>
            <a:chOff x="570" y="96"/>
            <a:chExt cx="5190" cy="4176"/>
          </a:xfrm>
        </p:grpSpPr>
        <p:sp>
          <p:nvSpPr>
            <p:cNvPr id="3" name="Rectangle 4"/>
            <p:cNvSpPr>
              <a:spLocks noChangeArrowheads="1"/>
            </p:cNvSpPr>
            <p:nvPr/>
          </p:nvSpPr>
          <p:spPr bwMode="auto">
            <a:xfrm>
              <a:off x="4512" y="3744"/>
              <a:ext cx="124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Future Expansion</a:t>
              </a:r>
            </a:p>
          </p:txBody>
        </p:sp>
        <p:grpSp>
          <p:nvGrpSpPr>
            <p:cNvPr id="48134" name="Group 5"/>
            <p:cNvGrpSpPr>
              <a:grpSpLocks/>
            </p:cNvGrpSpPr>
            <p:nvPr/>
          </p:nvGrpSpPr>
          <p:grpSpPr bwMode="auto">
            <a:xfrm>
              <a:off x="570" y="96"/>
              <a:ext cx="4998" cy="4176"/>
              <a:chOff x="570" y="144"/>
              <a:chExt cx="4998" cy="4176"/>
            </a:xfrm>
          </p:grpSpPr>
          <p:grpSp>
            <p:nvGrpSpPr>
              <p:cNvPr id="48135" name="Group 6"/>
              <p:cNvGrpSpPr>
                <a:grpSpLocks/>
              </p:cNvGrpSpPr>
              <p:nvPr/>
            </p:nvGrpSpPr>
            <p:grpSpPr bwMode="auto">
              <a:xfrm>
                <a:off x="720" y="144"/>
                <a:ext cx="4128" cy="1248"/>
                <a:chOff x="720" y="240"/>
                <a:chExt cx="4128" cy="1248"/>
              </a:xfrm>
            </p:grpSpPr>
            <p:sp>
              <p:nvSpPr>
                <p:cNvPr id="114" name="Rectangle 7"/>
                <p:cNvSpPr>
                  <a:spLocks noChangeArrowheads="1"/>
                </p:cNvSpPr>
                <p:nvPr/>
              </p:nvSpPr>
              <p:spPr bwMode="auto">
                <a:xfrm>
                  <a:off x="912" y="528"/>
                  <a:ext cx="1296" cy="72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15" name="Line 8"/>
                <p:cNvSpPr>
                  <a:spLocks noChangeShapeType="1"/>
                </p:cNvSpPr>
                <p:nvPr/>
              </p:nvSpPr>
              <p:spPr bwMode="auto">
                <a:xfrm>
                  <a:off x="1200" y="52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6" name="Line 9"/>
                <p:cNvSpPr>
                  <a:spLocks noChangeShapeType="1"/>
                </p:cNvSpPr>
                <p:nvPr/>
              </p:nvSpPr>
              <p:spPr bwMode="auto">
                <a:xfrm>
                  <a:off x="1923" y="528"/>
                  <a:ext cx="0" cy="7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7" name="Line 10"/>
                <p:cNvSpPr>
                  <a:spLocks noChangeShapeType="1"/>
                </p:cNvSpPr>
                <p:nvPr/>
              </p:nvSpPr>
              <p:spPr bwMode="auto">
                <a:xfrm>
                  <a:off x="1200" y="864"/>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8" name="Line 11"/>
                <p:cNvSpPr>
                  <a:spLocks noChangeShapeType="1"/>
                </p:cNvSpPr>
                <p:nvPr/>
              </p:nvSpPr>
              <p:spPr bwMode="auto">
                <a:xfrm>
                  <a:off x="1296"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9" name="Line 12"/>
                <p:cNvSpPr>
                  <a:spLocks noChangeShapeType="1"/>
                </p:cNvSpPr>
                <p:nvPr/>
              </p:nvSpPr>
              <p:spPr bwMode="auto">
                <a:xfrm>
                  <a:off x="1296" y="1008"/>
                  <a:ext cx="144"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0" name="Line 13"/>
                <p:cNvSpPr>
                  <a:spLocks noChangeShapeType="1"/>
                </p:cNvSpPr>
                <p:nvPr/>
              </p:nvSpPr>
              <p:spPr bwMode="auto">
                <a:xfrm flipV="1">
                  <a:off x="1440"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1" name="Line 14"/>
                <p:cNvSpPr>
                  <a:spLocks noChangeShapeType="1"/>
                </p:cNvSpPr>
                <p:nvPr/>
              </p:nvSpPr>
              <p:spPr bwMode="auto">
                <a:xfrm>
                  <a:off x="1440" y="864"/>
                  <a:ext cx="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2" name="Line 15"/>
                <p:cNvSpPr>
                  <a:spLocks noChangeShapeType="1"/>
                </p:cNvSpPr>
                <p:nvPr/>
              </p:nvSpPr>
              <p:spPr bwMode="auto">
                <a:xfrm>
                  <a:off x="1536"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3" name="Line 16"/>
                <p:cNvSpPr>
                  <a:spLocks noChangeShapeType="1"/>
                </p:cNvSpPr>
                <p:nvPr/>
              </p:nvSpPr>
              <p:spPr bwMode="auto">
                <a:xfrm>
                  <a:off x="1536" y="1008"/>
                  <a:ext cx="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4" name="Line 17"/>
                <p:cNvSpPr>
                  <a:spLocks noChangeShapeType="1"/>
                </p:cNvSpPr>
                <p:nvPr/>
              </p:nvSpPr>
              <p:spPr bwMode="auto">
                <a:xfrm flipV="1">
                  <a:off x="1632"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5" name="Line 18"/>
                <p:cNvSpPr>
                  <a:spLocks noChangeShapeType="1"/>
                </p:cNvSpPr>
                <p:nvPr/>
              </p:nvSpPr>
              <p:spPr bwMode="auto">
                <a:xfrm>
                  <a:off x="1632" y="864"/>
                  <a:ext cx="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6" name="Line 19"/>
                <p:cNvSpPr>
                  <a:spLocks noChangeShapeType="1"/>
                </p:cNvSpPr>
                <p:nvPr/>
              </p:nvSpPr>
              <p:spPr bwMode="auto">
                <a:xfrm>
                  <a:off x="1728"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7" name="Line 20"/>
                <p:cNvSpPr>
                  <a:spLocks noChangeShapeType="1"/>
                </p:cNvSpPr>
                <p:nvPr/>
              </p:nvSpPr>
              <p:spPr bwMode="auto">
                <a:xfrm>
                  <a:off x="1728" y="1011"/>
                  <a:ext cx="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8" name="Line 21"/>
                <p:cNvSpPr>
                  <a:spLocks noChangeShapeType="1"/>
                </p:cNvSpPr>
                <p:nvPr/>
              </p:nvSpPr>
              <p:spPr bwMode="auto">
                <a:xfrm flipV="1">
                  <a:off x="1824" y="86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29" name="Line 22"/>
                <p:cNvSpPr>
                  <a:spLocks noChangeShapeType="1"/>
                </p:cNvSpPr>
                <p:nvPr/>
              </p:nvSpPr>
              <p:spPr bwMode="auto">
                <a:xfrm>
                  <a:off x="1824" y="864"/>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0" name="Line 23"/>
                <p:cNvSpPr>
                  <a:spLocks noChangeShapeType="1"/>
                </p:cNvSpPr>
                <p:nvPr/>
              </p:nvSpPr>
              <p:spPr bwMode="auto">
                <a:xfrm>
                  <a:off x="912" y="1248"/>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1" name="Line 24"/>
                <p:cNvSpPr>
                  <a:spLocks noChangeShapeType="1"/>
                </p:cNvSpPr>
                <p:nvPr/>
              </p:nvSpPr>
              <p:spPr bwMode="auto">
                <a:xfrm>
                  <a:off x="912" y="1440"/>
                  <a:ext cx="12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2" name="Line 25"/>
                <p:cNvSpPr>
                  <a:spLocks noChangeShapeType="1"/>
                </p:cNvSpPr>
                <p:nvPr/>
              </p:nvSpPr>
              <p:spPr bwMode="auto">
                <a:xfrm flipV="1">
                  <a:off x="2208" y="1248"/>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3" name="Line 26"/>
                <p:cNvSpPr>
                  <a:spLocks noChangeShapeType="1"/>
                </p:cNvSpPr>
                <p:nvPr/>
              </p:nvSpPr>
              <p:spPr bwMode="auto">
                <a:xfrm flipV="1">
                  <a:off x="912" y="288"/>
                  <a:ext cx="0" cy="24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4" name="Line 27"/>
                <p:cNvSpPr>
                  <a:spLocks noChangeShapeType="1"/>
                </p:cNvSpPr>
                <p:nvPr/>
              </p:nvSpPr>
              <p:spPr bwMode="auto">
                <a:xfrm>
                  <a:off x="912" y="288"/>
                  <a:ext cx="12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5" name="Line 28"/>
                <p:cNvSpPr>
                  <a:spLocks noChangeShapeType="1"/>
                </p:cNvSpPr>
                <p:nvPr/>
              </p:nvSpPr>
              <p:spPr bwMode="auto">
                <a:xfrm>
                  <a:off x="2208" y="288"/>
                  <a:ext cx="0" cy="240"/>
                </a:xfrm>
                <a:prstGeom prst="line">
                  <a:avLst/>
                </a:prstGeom>
                <a:noFill/>
                <a:ln w="9525">
                  <a:solidFill>
                    <a:srgbClr val="000000"/>
                  </a:solidFill>
                  <a:prstDash val="dashDot"/>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6" name="Rectangle 29"/>
                <p:cNvSpPr>
                  <a:spLocks noChangeArrowheads="1"/>
                </p:cNvSpPr>
                <p:nvPr/>
              </p:nvSpPr>
              <p:spPr bwMode="auto">
                <a:xfrm>
                  <a:off x="912" y="528"/>
                  <a:ext cx="288" cy="720"/>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37" name="Rectangle 30"/>
                <p:cNvSpPr>
                  <a:spLocks noChangeArrowheads="1"/>
                </p:cNvSpPr>
                <p:nvPr/>
              </p:nvSpPr>
              <p:spPr bwMode="auto">
                <a:xfrm>
                  <a:off x="1920" y="528"/>
                  <a:ext cx="288" cy="720"/>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38" name="Line 31"/>
                <p:cNvSpPr>
                  <a:spLocks noChangeShapeType="1"/>
                </p:cNvSpPr>
                <p:nvPr/>
              </p:nvSpPr>
              <p:spPr bwMode="auto">
                <a:xfrm>
                  <a:off x="1296" y="672"/>
                  <a:ext cx="432" cy="0"/>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39" name="Line 32"/>
                <p:cNvSpPr>
                  <a:spLocks noChangeShapeType="1"/>
                </p:cNvSpPr>
                <p:nvPr/>
              </p:nvSpPr>
              <p:spPr bwMode="auto">
                <a:xfrm>
                  <a:off x="720" y="810"/>
                  <a:ext cx="19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0" name="Line 33"/>
                <p:cNvSpPr>
                  <a:spLocks noChangeShapeType="1"/>
                </p:cNvSpPr>
                <p:nvPr/>
              </p:nvSpPr>
              <p:spPr bwMode="auto">
                <a:xfrm>
                  <a:off x="2208" y="816"/>
                  <a:ext cx="19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1" name="Rectangle 34"/>
                <p:cNvSpPr>
                  <a:spLocks noChangeArrowheads="1"/>
                </p:cNvSpPr>
                <p:nvPr/>
              </p:nvSpPr>
              <p:spPr bwMode="auto">
                <a:xfrm>
                  <a:off x="3168" y="432"/>
                  <a:ext cx="1680" cy="8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42" name="Line 35"/>
                <p:cNvSpPr>
                  <a:spLocks noChangeShapeType="1"/>
                </p:cNvSpPr>
                <p:nvPr/>
              </p:nvSpPr>
              <p:spPr bwMode="auto">
                <a:xfrm>
                  <a:off x="3360" y="432"/>
                  <a:ext cx="0" cy="86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3" name="Line 36"/>
                <p:cNvSpPr>
                  <a:spLocks noChangeShapeType="1"/>
                </p:cNvSpPr>
                <p:nvPr/>
              </p:nvSpPr>
              <p:spPr bwMode="auto">
                <a:xfrm>
                  <a:off x="3888" y="432"/>
                  <a:ext cx="0" cy="86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4" name="Line 37"/>
                <p:cNvSpPr>
                  <a:spLocks noChangeShapeType="1"/>
                </p:cNvSpPr>
                <p:nvPr/>
              </p:nvSpPr>
              <p:spPr bwMode="auto">
                <a:xfrm>
                  <a:off x="4176" y="432"/>
                  <a:ext cx="0" cy="86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5" name="Line 38"/>
                <p:cNvSpPr>
                  <a:spLocks noChangeShapeType="1"/>
                </p:cNvSpPr>
                <p:nvPr/>
              </p:nvSpPr>
              <p:spPr bwMode="auto">
                <a:xfrm>
                  <a:off x="4656" y="432"/>
                  <a:ext cx="0" cy="86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6" name="Line 39"/>
                <p:cNvSpPr>
                  <a:spLocks noChangeShapeType="1"/>
                </p:cNvSpPr>
                <p:nvPr/>
              </p:nvSpPr>
              <p:spPr bwMode="auto">
                <a:xfrm flipV="1">
                  <a:off x="3168" y="240"/>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7" name="Line 40"/>
                <p:cNvSpPr>
                  <a:spLocks noChangeShapeType="1"/>
                </p:cNvSpPr>
                <p:nvPr/>
              </p:nvSpPr>
              <p:spPr bwMode="auto">
                <a:xfrm>
                  <a:off x="3168" y="240"/>
                  <a:ext cx="1680"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8" name="Line 41"/>
                <p:cNvSpPr>
                  <a:spLocks noChangeShapeType="1"/>
                </p:cNvSpPr>
                <p:nvPr/>
              </p:nvSpPr>
              <p:spPr bwMode="auto">
                <a:xfrm>
                  <a:off x="4848" y="240"/>
                  <a:ext cx="0" cy="24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49" name="Line 42"/>
                <p:cNvSpPr>
                  <a:spLocks noChangeShapeType="1"/>
                </p:cNvSpPr>
                <p:nvPr/>
              </p:nvSpPr>
              <p:spPr bwMode="auto">
                <a:xfrm>
                  <a:off x="3552" y="624"/>
                  <a:ext cx="2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0" name="Line 43"/>
                <p:cNvSpPr>
                  <a:spLocks noChangeShapeType="1"/>
                </p:cNvSpPr>
                <p:nvPr/>
              </p:nvSpPr>
              <p:spPr bwMode="auto">
                <a:xfrm>
                  <a:off x="3552" y="864"/>
                  <a:ext cx="2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1" name="Line 44"/>
                <p:cNvSpPr>
                  <a:spLocks noChangeShapeType="1"/>
                </p:cNvSpPr>
                <p:nvPr/>
              </p:nvSpPr>
              <p:spPr bwMode="auto">
                <a:xfrm>
                  <a:off x="3600" y="1104"/>
                  <a:ext cx="192"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2" name="Line 45"/>
                <p:cNvSpPr>
                  <a:spLocks noChangeShapeType="1"/>
                </p:cNvSpPr>
                <p:nvPr/>
              </p:nvSpPr>
              <p:spPr bwMode="auto">
                <a:xfrm flipH="1">
                  <a:off x="4272" y="57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3" name="Line 46"/>
                <p:cNvSpPr>
                  <a:spLocks noChangeShapeType="1"/>
                </p:cNvSpPr>
                <p:nvPr/>
              </p:nvSpPr>
              <p:spPr bwMode="auto">
                <a:xfrm flipH="1">
                  <a:off x="4272" y="81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4" name="Line 47"/>
                <p:cNvSpPr>
                  <a:spLocks noChangeShapeType="1"/>
                </p:cNvSpPr>
                <p:nvPr/>
              </p:nvSpPr>
              <p:spPr bwMode="auto">
                <a:xfrm flipH="1">
                  <a:off x="4320" y="1104"/>
                  <a:ext cx="2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5" name="Line 48"/>
                <p:cNvSpPr>
                  <a:spLocks noChangeShapeType="1"/>
                </p:cNvSpPr>
                <p:nvPr/>
              </p:nvSpPr>
              <p:spPr bwMode="auto">
                <a:xfrm>
                  <a:off x="4032" y="1392"/>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56" name="Rectangle 49"/>
                <p:cNvSpPr>
                  <a:spLocks noChangeArrowheads="1"/>
                </p:cNvSpPr>
                <p:nvPr/>
              </p:nvSpPr>
              <p:spPr bwMode="auto">
                <a:xfrm>
                  <a:off x="3168" y="432"/>
                  <a:ext cx="192" cy="864"/>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7" name="Rectangle 50"/>
                <p:cNvSpPr>
                  <a:spLocks noChangeArrowheads="1"/>
                </p:cNvSpPr>
                <p:nvPr/>
              </p:nvSpPr>
              <p:spPr bwMode="auto">
                <a:xfrm>
                  <a:off x="4656" y="432"/>
                  <a:ext cx="192" cy="864"/>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8" name="Rectangle 51"/>
                <p:cNvSpPr>
                  <a:spLocks noChangeArrowheads="1"/>
                </p:cNvSpPr>
                <p:nvPr/>
              </p:nvSpPr>
              <p:spPr bwMode="auto">
                <a:xfrm>
                  <a:off x="3888" y="432"/>
                  <a:ext cx="288" cy="864"/>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grpSp>
          <p:grpSp>
            <p:nvGrpSpPr>
              <p:cNvPr id="48136" name="Group 52"/>
              <p:cNvGrpSpPr>
                <a:grpSpLocks/>
              </p:cNvGrpSpPr>
              <p:nvPr/>
            </p:nvGrpSpPr>
            <p:grpSpPr bwMode="auto">
              <a:xfrm>
                <a:off x="672" y="1536"/>
                <a:ext cx="4656" cy="912"/>
                <a:chOff x="672" y="1536"/>
                <a:chExt cx="4656" cy="912"/>
              </a:xfrm>
            </p:grpSpPr>
            <p:sp>
              <p:nvSpPr>
                <p:cNvPr id="72" name="Rectangle 53"/>
                <p:cNvSpPr>
                  <a:spLocks noChangeArrowheads="1"/>
                </p:cNvSpPr>
                <p:nvPr/>
              </p:nvSpPr>
              <p:spPr bwMode="auto">
                <a:xfrm>
                  <a:off x="960" y="1632"/>
                  <a:ext cx="912" cy="67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3" name="Line 54"/>
                <p:cNvSpPr>
                  <a:spLocks noChangeShapeType="1"/>
                </p:cNvSpPr>
                <p:nvPr/>
              </p:nvSpPr>
              <p:spPr bwMode="auto">
                <a:xfrm>
                  <a:off x="1872" y="1632"/>
                  <a:ext cx="288"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4" name="Line 55"/>
                <p:cNvSpPr>
                  <a:spLocks noChangeShapeType="1"/>
                </p:cNvSpPr>
                <p:nvPr/>
              </p:nvSpPr>
              <p:spPr bwMode="auto">
                <a:xfrm>
                  <a:off x="2160" y="1632"/>
                  <a:ext cx="0" cy="67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5" name="Line 56"/>
                <p:cNvSpPr>
                  <a:spLocks noChangeShapeType="1"/>
                </p:cNvSpPr>
                <p:nvPr/>
              </p:nvSpPr>
              <p:spPr bwMode="auto">
                <a:xfrm flipH="1">
                  <a:off x="1824" y="2304"/>
                  <a:ext cx="33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6" name="Line 57"/>
                <p:cNvSpPr>
                  <a:spLocks noChangeShapeType="1"/>
                </p:cNvSpPr>
                <p:nvPr/>
              </p:nvSpPr>
              <p:spPr bwMode="auto">
                <a:xfrm flipH="1">
                  <a:off x="672" y="1632"/>
                  <a:ext cx="288"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7" name="Line 58"/>
                <p:cNvSpPr>
                  <a:spLocks noChangeShapeType="1"/>
                </p:cNvSpPr>
                <p:nvPr/>
              </p:nvSpPr>
              <p:spPr bwMode="auto">
                <a:xfrm>
                  <a:off x="672" y="1632"/>
                  <a:ext cx="0" cy="67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8" name="Line 59"/>
                <p:cNvSpPr>
                  <a:spLocks noChangeShapeType="1"/>
                </p:cNvSpPr>
                <p:nvPr/>
              </p:nvSpPr>
              <p:spPr bwMode="auto">
                <a:xfrm>
                  <a:off x="672" y="2304"/>
                  <a:ext cx="288"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9" name="Rectangle 60"/>
                <p:cNvSpPr>
                  <a:spLocks noChangeArrowheads="1"/>
                </p:cNvSpPr>
                <p:nvPr/>
              </p:nvSpPr>
              <p:spPr bwMode="auto">
                <a:xfrm>
                  <a:off x="960" y="2064"/>
                  <a:ext cx="432" cy="240"/>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80" name="Rectangle 61"/>
                <p:cNvSpPr>
                  <a:spLocks noChangeArrowheads="1"/>
                </p:cNvSpPr>
                <p:nvPr/>
              </p:nvSpPr>
              <p:spPr bwMode="auto">
                <a:xfrm>
                  <a:off x="1392" y="2064"/>
                  <a:ext cx="480" cy="240"/>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81" name="Line 62"/>
                <p:cNvSpPr>
                  <a:spLocks noChangeShapeType="1"/>
                </p:cNvSpPr>
                <p:nvPr/>
              </p:nvSpPr>
              <p:spPr bwMode="auto">
                <a:xfrm flipV="1">
                  <a:off x="1632" y="1824"/>
                  <a:ext cx="0" cy="192"/>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2" name="Line 63"/>
                <p:cNvSpPr>
                  <a:spLocks noChangeShapeType="1"/>
                </p:cNvSpPr>
                <p:nvPr/>
              </p:nvSpPr>
              <p:spPr bwMode="auto">
                <a:xfrm flipH="1">
                  <a:off x="1200" y="1824"/>
                  <a:ext cx="432" cy="0"/>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3" name="Line 64"/>
                <p:cNvSpPr>
                  <a:spLocks noChangeShapeType="1"/>
                </p:cNvSpPr>
                <p:nvPr/>
              </p:nvSpPr>
              <p:spPr bwMode="auto">
                <a:xfrm>
                  <a:off x="1200" y="1824"/>
                  <a:ext cx="0" cy="192"/>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4" name="Line 65"/>
                <p:cNvSpPr>
                  <a:spLocks noChangeShapeType="1"/>
                </p:cNvSpPr>
                <p:nvPr/>
              </p:nvSpPr>
              <p:spPr bwMode="auto">
                <a:xfrm flipV="1">
                  <a:off x="1632" y="2304"/>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5" name="Line 66"/>
                <p:cNvSpPr>
                  <a:spLocks noChangeShapeType="1"/>
                </p:cNvSpPr>
                <p:nvPr/>
              </p:nvSpPr>
              <p:spPr bwMode="auto">
                <a:xfrm>
                  <a:off x="1200" y="2304"/>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6" name="Rectangle 67"/>
                <p:cNvSpPr>
                  <a:spLocks noChangeArrowheads="1"/>
                </p:cNvSpPr>
                <p:nvPr/>
              </p:nvSpPr>
              <p:spPr bwMode="auto">
                <a:xfrm>
                  <a:off x="2976" y="1680"/>
                  <a:ext cx="672" cy="48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87" name="Line 68"/>
                <p:cNvSpPr>
                  <a:spLocks noChangeShapeType="1"/>
                </p:cNvSpPr>
                <p:nvPr/>
              </p:nvSpPr>
              <p:spPr bwMode="auto">
                <a:xfrm flipH="1">
                  <a:off x="2736" y="1680"/>
                  <a:ext cx="240"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8" name="Line 69"/>
                <p:cNvSpPr>
                  <a:spLocks noChangeShapeType="1"/>
                </p:cNvSpPr>
                <p:nvPr/>
              </p:nvSpPr>
              <p:spPr bwMode="auto">
                <a:xfrm>
                  <a:off x="2736" y="1680"/>
                  <a:ext cx="0" cy="67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89" name="Line 70"/>
                <p:cNvSpPr>
                  <a:spLocks noChangeShapeType="1"/>
                </p:cNvSpPr>
                <p:nvPr/>
              </p:nvSpPr>
              <p:spPr bwMode="auto">
                <a:xfrm>
                  <a:off x="2736" y="2352"/>
                  <a:ext cx="912"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0" name="Line 71"/>
                <p:cNvSpPr>
                  <a:spLocks noChangeShapeType="1"/>
                </p:cNvSpPr>
                <p:nvPr/>
              </p:nvSpPr>
              <p:spPr bwMode="auto">
                <a:xfrm>
                  <a:off x="3648" y="2160"/>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1" name="Rectangle 72"/>
                <p:cNvSpPr>
                  <a:spLocks noChangeArrowheads="1"/>
                </p:cNvSpPr>
                <p:nvPr/>
              </p:nvSpPr>
              <p:spPr bwMode="auto">
                <a:xfrm>
                  <a:off x="2976" y="1680"/>
                  <a:ext cx="480" cy="144"/>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92" name="Rectangle 73"/>
                <p:cNvSpPr>
                  <a:spLocks noChangeArrowheads="1"/>
                </p:cNvSpPr>
                <p:nvPr/>
              </p:nvSpPr>
              <p:spPr bwMode="auto">
                <a:xfrm rot="5400000">
                  <a:off x="3312" y="1824"/>
                  <a:ext cx="480" cy="192"/>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93" name="Line 74"/>
                <p:cNvSpPr>
                  <a:spLocks noChangeShapeType="1"/>
                </p:cNvSpPr>
                <p:nvPr/>
              </p:nvSpPr>
              <p:spPr bwMode="auto">
                <a:xfrm>
                  <a:off x="3648" y="1920"/>
                  <a:ext cx="14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4" name="Line 75"/>
                <p:cNvSpPr>
                  <a:spLocks noChangeShapeType="1"/>
                </p:cNvSpPr>
                <p:nvPr/>
              </p:nvSpPr>
              <p:spPr bwMode="auto">
                <a:xfrm>
                  <a:off x="3120" y="2016"/>
                  <a:ext cx="240" cy="0"/>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5" name="Line 76"/>
                <p:cNvSpPr>
                  <a:spLocks noChangeShapeType="1"/>
                </p:cNvSpPr>
                <p:nvPr/>
              </p:nvSpPr>
              <p:spPr bwMode="auto">
                <a:xfrm>
                  <a:off x="3120" y="187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6" name="Line 77"/>
                <p:cNvSpPr>
                  <a:spLocks noChangeShapeType="1"/>
                </p:cNvSpPr>
                <p:nvPr/>
              </p:nvSpPr>
              <p:spPr bwMode="auto">
                <a:xfrm>
                  <a:off x="4128" y="1824"/>
                  <a:ext cx="28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7" name="Line 78"/>
                <p:cNvSpPr>
                  <a:spLocks noChangeShapeType="1"/>
                </p:cNvSpPr>
                <p:nvPr/>
              </p:nvSpPr>
              <p:spPr bwMode="auto">
                <a:xfrm>
                  <a:off x="4128" y="1824"/>
                  <a:ext cx="0" cy="4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8" name="Line 79"/>
                <p:cNvSpPr>
                  <a:spLocks noChangeShapeType="1"/>
                </p:cNvSpPr>
                <p:nvPr/>
              </p:nvSpPr>
              <p:spPr bwMode="auto">
                <a:xfrm>
                  <a:off x="4416" y="1824"/>
                  <a:ext cx="0" cy="2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99" name="Line 80"/>
                <p:cNvSpPr>
                  <a:spLocks noChangeShapeType="1"/>
                </p:cNvSpPr>
                <p:nvPr/>
              </p:nvSpPr>
              <p:spPr bwMode="auto">
                <a:xfrm>
                  <a:off x="4416" y="2064"/>
                  <a:ext cx="4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0" name="Line 81"/>
                <p:cNvSpPr>
                  <a:spLocks noChangeShapeType="1"/>
                </p:cNvSpPr>
                <p:nvPr/>
              </p:nvSpPr>
              <p:spPr bwMode="auto">
                <a:xfrm>
                  <a:off x="4128" y="2256"/>
                  <a:ext cx="81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1" name="Line 82"/>
                <p:cNvSpPr>
                  <a:spLocks noChangeShapeType="1"/>
                </p:cNvSpPr>
                <p:nvPr/>
              </p:nvSpPr>
              <p:spPr bwMode="auto">
                <a:xfrm>
                  <a:off x="4896" y="2064"/>
                  <a:ext cx="0" cy="19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2" name="Line 83"/>
                <p:cNvSpPr>
                  <a:spLocks noChangeShapeType="1"/>
                </p:cNvSpPr>
                <p:nvPr/>
              </p:nvSpPr>
              <p:spPr bwMode="auto">
                <a:xfrm flipH="1">
                  <a:off x="3888" y="1632"/>
                  <a:ext cx="240"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3" name="Line 84"/>
                <p:cNvSpPr>
                  <a:spLocks noChangeShapeType="1"/>
                </p:cNvSpPr>
                <p:nvPr/>
              </p:nvSpPr>
              <p:spPr bwMode="auto">
                <a:xfrm>
                  <a:off x="3888" y="1632"/>
                  <a:ext cx="0" cy="816"/>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4" name="Line 85"/>
                <p:cNvSpPr>
                  <a:spLocks noChangeShapeType="1"/>
                </p:cNvSpPr>
                <p:nvPr/>
              </p:nvSpPr>
              <p:spPr bwMode="auto">
                <a:xfrm>
                  <a:off x="3888" y="2448"/>
                  <a:ext cx="129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5" name="Line 86"/>
                <p:cNvSpPr>
                  <a:spLocks noChangeShapeType="1"/>
                </p:cNvSpPr>
                <p:nvPr/>
              </p:nvSpPr>
              <p:spPr bwMode="auto">
                <a:xfrm>
                  <a:off x="5184" y="2256"/>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6" name="Rectangle 87"/>
                <p:cNvSpPr>
                  <a:spLocks noChangeArrowheads="1"/>
                </p:cNvSpPr>
                <p:nvPr/>
              </p:nvSpPr>
              <p:spPr bwMode="auto">
                <a:xfrm>
                  <a:off x="4128" y="1632"/>
                  <a:ext cx="288" cy="192"/>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07" name="Rectangle 88"/>
                <p:cNvSpPr>
                  <a:spLocks noChangeArrowheads="1"/>
                </p:cNvSpPr>
                <p:nvPr/>
              </p:nvSpPr>
              <p:spPr bwMode="auto">
                <a:xfrm>
                  <a:off x="4896" y="2064"/>
                  <a:ext cx="288" cy="192"/>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08" name="Line 89"/>
                <p:cNvSpPr>
                  <a:spLocks noChangeShapeType="1"/>
                </p:cNvSpPr>
                <p:nvPr/>
              </p:nvSpPr>
              <p:spPr bwMode="auto">
                <a:xfrm flipH="1">
                  <a:off x="3888" y="1824"/>
                  <a:ext cx="240"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09" name="Line 90"/>
                <p:cNvSpPr>
                  <a:spLocks noChangeShapeType="1"/>
                </p:cNvSpPr>
                <p:nvPr/>
              </p:nvSpPr>
              <p:spPr bwMode="auto">
                <a:xfrm>
                  <a:off x="4896" y="2256"/>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0" name="Line 91"/>
                <p:cNvSpPr>
                  <a:spLocks noChangeShapeType="1"/>
                </p:cNvSpPr>
                <p:nvPr/>
              </p:nvSpPr>
              <p:spPr bwMode="auto">
                <a:xfrm>
                  <a:off x="4272" y="1536"/>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1" name="Line 92"/>
                <p:cNvSpPr>
                  <a:spLocks noChangeShapeType="1"/>
                </p:cNvSpPr>
                <p:nvPr/>
              </p:nvSpPr>
              <p:spPr bwMode="auto">
                <a:xfrm>
                  <a:off x="5184" y="2160"/>
                  <a:ext cx="144"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2" name="Line 93"/>
                <p:cNvSpPr>
                  <a:spLocks noChangeShapeType="1"/>
                </p:cNvSpPr>
                <p:nvPr/>
              </p:nvSpPr>
              <p:spPr bwMode="auto">
                <a:xfrm>
                  <a:off x="4272" y="1920"/>
                  <a:ext cx="0" cy="192"/>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13" name="Line 94"/>
                <p:cNvSpPr>
                  <a:spLocks noChangeShapeType="1"/>
                </p:cNvSpPr>
                <p:nvPr/>
              </p:nvSpPr>
              <p:spPr bwMode="auto">
                <a:xfrm>
                  <a:off x="4272" y="2160"/>
                  <a:ext cx="528" cy="0"/>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grpSp>
          <p:grpSp>
            <p:nvGrpSpPr>
              <p:cNvPr id="48137" name="Group 95"/>
              <p:cNvGrpSpPr>
                <a:grpSpLocks/>
              </p:cNvGrpSpPr>
              <p:nvPr/>
            </p:nvGrpSpPr>
            <p:grpSpPr bwMode="auto">
              <a:xfrm>
                <a:off x="570" y="2784"/>
                <a:ext cx="4998" cy="1200"/>
                <a:chOff x="570" y="2784"/>
                <a:chExt cx="4998" cy="1200"/>
              </a:xfrm>
            </p:grpSpPr>
            <p:grpSp>
              <p:nvGrpSpPr>
                <p:cNvPr id="48139" name="Group 96"/>
                <p:cNvGrpSpPr>
                  <a:grpSpLocks/>
                </p:cNvGrpSpPr>
                <p:nvPr/>
              </p:nvGrpSpPr>
              <p:grpSpPr bwMode="auto">
                <a:xfrm>
                  <a:off x="570" y="2784"/>
                  <a:ext cx="3030" cy="1152"/>
                  <a:chOff x="570" y="2784"/>
                  <a:chExt cx="3030" cy="1152"/>
                </a:xfrm>
              </p:grpSpPr>
              <p:sp>
                <p:nvSpPr>
                  <p:cNvPr id="17" name="Line 97"/>
                  <p:cNvSpPr>
                    <a:spLocks noChangeShapeType="1"/>
                  </p:cNvSpPr>
                  <p:nvPr/>
                </p:nvSpPr>
                <p:spPr bwMode="auto">
                  <a:xfrm>
                    <a:off x="576" y="2784"/>
                    <a:ext cx="1008"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8" name="Line 98"/>
                  <p:cNvSpPr>
                    <a:spLocks noChangeShapeType="1"/>
                  </p:cNvSpPr>
                  <p:nvPr/>
                </p:nvSpPr>
                <p:spPr bwMode="auto">
                  <a:xfrm>
                    <a:off x="576" y="2784"/>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9" name="Line 99"/>
                  <p:cNvSpPr>
                    <a:spLocks noChangeShapeType="1"/>
                  </p:cNvSpPr>
                  <p:nvPr/>
                </p:nvSpPr>
                <p:spPr bwMode="auto">
                  <a:xfrm>
                    <a:off x="570" y="2976"/>
                    <a:ext cx="100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0" name="Line 100"/>
                  <p:cNvSpPr>
                    <a:spLocks noChangeShapeType="1"/>
                  </p:cNvSpPr>
                  <p:nvPr/>
                </p:nvSpPr>
                <p:spPr bwMode="auto">
                  <a:xfrm>
                    <a:off x="1584" y="2784"/>
                    <a:ext cx="0" cy="192"/>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1" name="Line 101"/>
                  <p:cNvSpPr>
                    <a:spLocks noChangeShapeType="1"/>
                  </p:cNvSpPr>
                  <p:nvPr/>
                </p:nvSpPr>
                <p:spPr bwMode="auto">
                  <a:xfrm>
                    <a:off x="576" y="2976"/>
                    <a:ext cx="0" cy="76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2" name="Line 102"/>
                  <p:cNvSpPr>
                    <a:spLocks noChangeShapeType="1"/>
                  </p:cNvSpPr>
                  <p:nvPr/>
                </p:nvSpPr>
                <p:spPr bwMode="auto">
                  <a:xfrm>
                    <a:off x="576" y="3744"/>
                    <a:ext cx="33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3" name="Line 103"/>
                  <p:cNvSpPr>
                    <a:spLocks noChangeShapeType="1"/>
                  </p:cNvSpPr>
                  <p:nvPr/>
                </p:nvSpPr>
                <p:spPr bwMode="auto">
                  <a:xfrm flipV="1">
                    <a:off x="912" y="3360"/>
                    <a:ext cx="0" cy="38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4" name="Line 104"/>
                  <p:cNvSpPr>
                    <a:spLocks noChangeShapeType="1"/>
                  </p:cNvSpPr>
                  <p:nvPr/>
                </p:nvSpPr>
                <p:spPr bwMode="auto">
                  <a:xfrm>
                    <a:off x="912" y="3360"/>
                    <a:ext cx="28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5" name="Line 105"/>
                  <p:cNvSpPr>
                    <a:spLocks noChangeShapeType="1"/>
                  </p:cNvSpPr>
                  <p:nvPr/>
                </p:nvSpPr>
                <p:spPr bwMode="auto">
                  <a:xfrm>
                    <a:off x="1200" y="3360"/>
                    <a:ext cx="0" cy="38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6" name="Line 106"/>
                  <p:cNvSpPr>
                    <a:spLocks noChangeShapeType="1"/>
                  </p:cNvSpPr>
                  <p:nvPr/>
                </p:nvSpPr>
                <p:spPr bwMode="auto">
                  <a:xfrm>
                    <a:off x="1200" y="3744"/>
                    <a:ext cx="38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7" name="Line 107"/>
                  <p:cNvSpPr>
                    <a:spLocks noChangeShapeType="1"/>
                  </p:cNvSpPr>
                  <p:nvPr/>
                </p:nvSpPr>
                <p:spPr bwMode="auto">
                  <a:xfrm flipV="1">
                    <a:off x="1584" y="2976"/>
                    <a:ext cx="0" cy="76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28" name="Rectangle 108"/>
                  <p:cNvSpPr>
                    <a:spLocks noChangeArrowheads="1"/>
                  </p:cNvSpPr>
                  <p:nvPr/>
                </p:nvSpPr>
                <p:spPr bwMode="auto">
                  <a:xfrm>
                    <a:off x="576" y="3552"/>
                    <a:ext cx="336" cy="192"/>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29" name="Rectangle 109"/>
                  <p:cNvSpPr>
                    <a:spLocks noChangeArrowheads="1"/>
                  </p:cNvSpPr>
                  <p:nvPr/>
                </p:nvSpPr>
                <p:spPr bwMode="auto">
                  <a:xfrm>
                    <a:off x="1200" y="3552"/>
                    <a:ext cx="384" cy="192"/>
                  </a:xfrm>
                  <a:prstGeom prst="rect">
                    <a:avLst/>
                  </a:prstGeom>
                  <a:solidFill>
                    <a:srgbClr val="333399"/>
                  </a:solidFill>
                  <a:ln w="9525">
                    <a:solidFill>
                      <a:srgbClr val="333399"/>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30" name="Line 110"/>
                  <p:cNvSpPr>
                    <a:spLocks noChangeShapeType="1"/>
                  </p:cNvSpPr>
                  <p:nvPr/>
                </p:nvSpPr>
                <p:spPr bwMode="auto">
                  <a:xfrm>
                    <a:off x="576" y="374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1" name="Line 111"/>
                  <p:cNvSpPr>
                    <a:spLocks noChangeShapeType="1"/>
                  </p:cNvSpPr>
                  <p:nvPr/>
                </p:nvSpPr>
                <p:spPr bwMode="auto">
                  <a:xfrm>
                    <a:off x="576" y="3888"/>
                    <a:ext cx="336"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2" name="Line 112"/>
                  <p:cNvSpPr>
                    <a:spLocks noChangeShapeType="1"/>
                  </p:cNvSpPr>
                  <p:nvPr/>
                </p:nvSpPr>
                <p:spPr bwMode="auto">
                  <a:xfrm flipV="1">
                    <a:off x="912" y="374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3" name="Line 113"/>
                  <p:cNvSpPr>
                    <a:spLocks noChangeShapeType="1"/>
                  </p:cNvSpPr>
                  <p:nvPr/>
                </p:nvSpPr>
                <p:spPr bwMode="auto">
                  <a:xfrm>
                    <a:off x="1200" y="374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4" name="Line 114"/>
                  <p:cNvSpPr>
                    <a:spLocks noChangeShapeType="1"/>
                  </p:cNvSpPr>
                  <p:nvPr/>
                </p:nvSpPr>
                <p:spPr bwMode="auto">
                  <a:xfrm>
                    <a:off x="1200" y="3888"/>
                    <a:ext cx="384"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5" name="Line 115"/>
                  <p:cNvSpPr>
                    <a:spLocks noChangeShapeType="1"/>
                  </p:cNvSpPr>
                  <p:nvPr/>
                </p:nvSpPr>
                <p:spPr bwMode="auto">
                  <a:xfrm flipV="1">
                    <a:off x="1584" y="3744"/>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6" name="Line 116"/>
                  <p:cNvSpPr>
                    <a:spLocks noChangeShapeType="1"/>
                  </p:cNvSpPr>
                  <p:nvPr/>
                </p:nvSpPr>
                <p:spPr bwMode="auto">
                  <a:xfrm flipV="1">
                    <a:off x="720" y="3168"/>
                    <a:ext cx="0" cy="336"/>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7" name="Line 117"/>
                  <p:cNvSpPr>
                    <a:spLocks noChangeShapeType="1"/>
                  </p:cNvSpPr>
                  <p:nvPr/>
                </p:nvSpPr>
                <p:spPr bwMode="auto">
                  <a:xfrm>
                    <a:off x="720" y="3168"/>
                    <a:ext cx="672"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8" name="Line 118"/>
                  <p:cNvSpPr>
                    <a:spLocks noChangeShapeType="1"/>
                  </p:cNvSpPr>
                  <p:nvPr/>
                </p:nvSpPr>
                <p:spPr bwMode="auto">
                  <a:xfrm>
                    <a:off x="1392" y="3168"/>
                    <a:ext cx="0" cy="288"/>
                  </a:xfrm>
                  <a:prstGeom prst="line">
                    <a:avLst/>
                  </a:prstGeom>
                  <a:noFill/>
                  <a:ln w="9525">
                    <a:solidFill>
                      <a:srgbClr val="000000"/>
                    </a:solidFill>
                    <a:prstDash val="lgDash"/>
                    <a:round/>
                    <a:headEn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39" name="Line 119"/>
                  <p:cNvSpPr>
                    <a:spLocks noChangeShapeType="1"/>
                  </p:cNvSpPr>
                  <p:nvPr/>
                </p:nvSpPr>
                <p:spPr bwMode="auto">
                  <a:xfrm>
                    <a:off x="2304" y="2928"/>
                    <a:ext cx="110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0" name="Line 120"/>
                  <p:cNvSpPr>
                    <a:spLocks noChangeShapeType="1"/>
                  </p:cNvSpPr>
                  <p:nvPr/>
                </p:nvSpPr>
                <p:spPr bwMode="auto">
                  <a:xfrm>
                    <a:off x="3408" y="2928"/>
                    <a:ext cx="0" cy="38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1" name="Line 121"/>
                  <p:cNvSpPr>
                    <a:spLocks noChangeShapeType="1"/>
                  </p:cNvSpPr>
                  <p:nvPr/>
                </p:nvSpPr>
                <p:spPr bwMode="auto">
                  <a:xfrm flipH="1">
                    <a:off x="3312" y="3312"/>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2" name="Line 122"/>
                  <p:cNvSpPr>
                    <a:spLocks noChangeShapeType="1"/>
                  </p:cNvSpPr>
                  <p:nvPr/>
                </p:nvSpPr>
                <p:spPr bwMode="auto">
                  <a:xfrm>
                    <a:off x="3312"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3" name="Line 123"/>
                  <p:cNvSpPr>
                    <a:spLocks noChangeShapeType="1"/>
                  </p:cNvSpPr>
                  <p:nvPr/>
                </p:nvSpPr>
                <p:spPr bwMode="auto">
                  <a:xfrm flipH="1">
                    <a:off x="3120" y="3792"/>
                    <a:ext cx="1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4" name="Line 124"/>
                  <p:cNvSpPr>
                    <a:spLocks noChangeShapeType="1"/>
                  </p:cNvSpPr>
                  <p:nvPr/>
                </p:nvSpPr>
                <p:spPr bwMode="auto">
                  <a:xfrm flipV="1">
                    <a:off x="3120"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5" name="Line 125"/>
                  <p:cNvSpPr>
                    <a:spLocks noChangeShapeType="1"/>
                  </p:cNvSpPr>
                  <p:nvPr/>
                </p:nvSpPr>
                <p:spPr bwMode="auto">
                  <a:xfrm flipH="1">
                    <a:off x="2928" y="3312"/>
                    <a:ext cx="1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6" name="Line 126"/>
                  <p:cNvSpPr>
                    <a:spLocks noChangeShapeType="1"/>
                  </p:cNvSpPr>
                  <p:nvPr/>
                </p:nvSpPr>
                <p:spPr bwMode="auto">
                  <a:xfrm>
                    <a:off x="2928"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7" name="Line 127"/>
                  <p:cNvSpPr>
                    <a:spLocks noChangeShapeType="1"/>
                  </p:cNvSpPr>
                  <p:nvPr/>
                </p:nvSpPr>
                <p:spPr bwMode="auto">
                  <a:xfrm flipH="1">
                    <a:off x="2736" y="3792"/>
                    <a:ext cx="1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8" name="Line 128"/>
                  <p:cNvSpPr>
                    <a:spLocks noChangeShapeType="1"/>
                  </p:cNvSpPr>
                  <p:nvPr/>
                </p:nvSpPr>
                <p:spPr bwMode="auto">
                  <a:xfrm flipV="1">
                    <a:off x="2736"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49" name="Line 129"/>
                  <p:cNvSpPr>
                    <a:spLocks noChangeShapeType="1"/>
                  </p:cNvSpPr>
                  <p:nvPr/>
                </p:nvSpPr>
                <p:spPr bwMode="auto">
                  <a:xfrm flipH="1">
                    <a:off x="2544" y="3312"/>
                    <a:ext cx="19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0" name="Line 130"/>
                  <p:cNvSpPr>
                    <a:spLocks noChangeShapeType="1"/>
                  </p:cNvSpPr>
                  <p:nvPr/>
                </p:nvSpPr>
                <p:spPr bwMode="auto">
                  <a:xfrm>
                    <a:off x="2544"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1" name="Line 131"/>
                  <p:cNvSpPr>
                    <a:spLocks noChangeShapeType="1"/>
                  </p:cNvSpPr>
                  <p:nvPr/>
                </p:nvSpPr>
                <p:spPr bwMode="auto">
                  <a:xfrm flipH="1">
                    <a:off x="2400" y="3792"/>
                    <a:ext cx="144"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2" name="Line 132"/>
                  <p:cNvSpPr>
                    <a:spLocks noChangeShapeType="1"/>
                  </p:cNvSpPr>
                  <p:nvPr/>
                </p:nvSpPr>
                <p:spPr bwMode="auto">
                  <a:xfrm flipV="1">
                    <a:off x="2400" y="3312"/>
                    <a:ext cx="0" cy="4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3" name="Line 133"/>
                  <p:cNvSpPr>
                    <a:spLocks noChangeShapeType="1"/>
                  </p:cNvSpPr>
                  <p:nvPr/>
                </p:nvSpPr>
                <p:spPr bwMode="auto">
                  <a:xfrm flipH="1">
                    <a:off x="2304" y="3312"/>
                    <a:ext cx="96"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4" name="Line 134"/>
                  <p:cNvSpPr>
                    <a:spLocks noChangeShapeType="1"/>
                  </p:cNvSpPr>
                  <p:nvPr/>
                </p:nvSpPr>
                <p:spPr bwMode="auto">
                  <a:xfrm flipV="1">
                    <a:off x="2304" y="2928"/>
                    <a:ext cx="0" cy="38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5" name="Line 135"/>
                  <p:cNvSpPr>
                    <a:spLocks noChangeShapeType="1"/>
                  </p:cNvSpPr>
                  <p:nvPr/>
                </p:nvSpPr>
                <p:spPr bwMode="auto">
                  <a:xfrm flipV="1">
                    <a:off x="2496" y="3024"/>
                    <a:ext cx="0" cy="624"/>
                  </a:xfrm>
                  <a:prstGeom prst="line">
                    <a:avLst/>
                  </a:prstGeom>
                  <a:noFill/>
                  <a:ln w="9525">
                    <a:solidFill>
                      <a:srgbClr val="000000"/>
                    </a:solidFill>
                    <a:prstDash val="lgDash"/>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6" name="Line 136"/>
                  <p:cNvSpPr>
                    <a:spLocks noChangeShapeType="1"/>
                  </p:cNvSpPr>
                  <p:nvPr/>
                </p:nvSpPr>
                <p:spPr bwMode="auto">
                  <a:xfrm flipV="1">
                    <a:off x="2832" y="3024"/>
                    <a:ext cx="0" cy="624"/>
                  </a:xfrm>
                  <a:prstGeom prst="line">
                    <a:avLst/>
                  </a:prstGeom>
                  <a:noFill/>
                  <a:ln w="9525">
                    <a:solidFill>
                      <a:srgbClr val="000000"/>
                    </a:solidFill>
                    <a:prstDash val="lgDash"/>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7" name="Line 137"/>
                  <p:cNvSpPr>
                    <a:spLocks noChangeShapeType="1"/>
                  </p:cNvSpPr>
                  <p:nvPr/>
                </p:nvSpPr>
                <p:spPr bwMode="auto">
                  <a:xfrm flipV="1">
                    <a:off x="3216" y="3024"/>
                    <a:ext cx="0" cy="672"/>
                  </a:xfrm>
                  <a:prstGeom prst="line">
                    <a:avLst/>
                  </a:prstGeom>
                  <a:noFill/>
                  <a:ln w="9525">
                    <a:solidFill>
                      <a:srgbClr val="000000"/>
                    </a:solidFill>
                    <a:prstDash val="lgDash"/>
                    <a:round/>
                    <a:headEnd type="triangle" w="med" len="med"/>
                    <a:tailEnd type="triangle" w="med" len="me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8" name="Line 138"/>
                  <p:cNvSpPr>
                    <a:spLocks noChangeShapeType="1"/>
                  </p:cNvSpPr>
                  <p:nvPr/>
                </p:nvSpPr>
                <p:spPr bwMode="auto">
                  <a:xfrm>
                    <a:off x="2400"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59" name="Line 139"/>
                  <p:cNvSpPr>
                    <a:spLocks noChangeShapeType="1"/>
                  </p:cNvSpPr>
                  <p:nvPr/>
                </p:nvSpPr>
                <p:spPr bwMode="auto">
                  <a:xfrm>
                    <a:off x="2544"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0" name="Line 140"/>
                  <p:cNvSpPr>
                    <a:spLocks noChangeShapeType="1"/>
                  </p:cNvSpPr>
                  <p:nvPr/>
                </p:nvSpPr>
                <p:spPr bwMode="auto">
                  <a:xfrm>
                    <a:off x="2736"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1" name="Line 141"/>
                  <p:cNvSpPr>
                    <a:spLocks noChangeShapeType="1"/>
                  </p:cNvSpPr>
                  <p:nvPr/>
                </p:nvSpPr>
                <p:spPr bwMode="auto">
                  <a:xfrm>
                    <a:off x="2928"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2" name="Line 142"/>
                  <p:cNvSpPr>
                    <a:spLocks noChangeShapeType="1"/>
                  </p:cNvSpPr>
                  <p:nvPr/>
                </p:nvSpPr>
                <p:spPr bwMode="auto">
                  <a:xfrm>
                    <a:off x="3120"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3" name="Line 143"/>
                  <p:cNvSpPr>
                    <a:spLocks noChangeShapeType="1"/>
                  </p:cNvSpPr>
                  <p:nvPr/>
                </p:nvSpPr>
                <p:spPr bwMode="auto">
                  <a:xfrm>
                    <a:off x="3312" y="3792"/>
                    <a:ext cx="0" cy="14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4" name="Line 144"/>
                  <p:cNvSpPr>
                    <a:spLocks noChangeShapeType="1"/>
                  </p:cNvSpPr>
                  <p:nvPr/>
                </p:nvSpPr>
                <p:spPr bwMode="auto">
                  <a:xfrm>
                    <a:off x="2400" y="3936"/>
                    <a:ext cx="144"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5" name="Line 145"/>
                  <p:cNvSpPr>
                    <a:spLocks noChangeShapeType="1"/>
                  </p:cNvSpPr>
                  <p:nvPr/>
                </p:nvSpPr>
                <p:spPr bwMode="auto">
                  <a:xfrm>
                    <a:off x="2736" y="3936"/>
                    <a:ext cx="192"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6" name="Line 146"/>
                  <p:cNvSpPr>
                    <a:spLocks noChangeShapeType="1"/>
                  </p:cNvSpPr>
                  <p:nvPr/>
                </p:nvSpPr>
                <p:spPr bwMode="auto">
                  <a:xfrm>
                    <a:off x="3120" y="3936"/>
                    <a:ext cx="192"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7" name="Line 147"/>
                  <p:cNvSpPr>
                    <a:spLocks noChangeShapeType="1"/>
                  </p:cNvSpPr>
                  <p:nvPr/>
                </p:nvSpPr>
                <p:spPr bwMode="auto">
                  <a:xfrm>
                    <a:off x="3408" y="2928"/>
                    <a:ext cx="192"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8" name="Line 148"/>
                  <p:cNvSpPr>
                    <a:spLocks noChangeShapeType="1"/>
                  </p:cNvSpPr>
                  <p:nvPr/>
                </p:nvSpPr>
                <p:spPr bwMode="auto">
                  <a:xfrm>
                    <a:off x="3408" y="3312"/>
                    <a:ext cx="4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69" name="Line 149"/>
                  <p:cNvSpPr>
                    <a:spLocks noChangeShapeType="1"/>
                  </p:cNvSpPr>
                  <p:nvPr/>
                </p:nvSpPr>
                <p:spPr bwMode="auto">
                  <a:xfrm>
                    <a:off x="3456" y="3312"/>
                    <a:ext cx="0" cy="624"/>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0" name="Line 150"/>
                  <p:cNvSpPr>
                    <a:spLocks noChangeShapeType="1"/>
                  </p:cNvSpPr>
                  <p:nvPr/>
                </p:nvSpPr>
                <p:spPr bwMode="auto">
                  <a:xfrm>
                    <a:off x="3600" y="2928"/>
                    <a:ext cx="0" cy="1008"/>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71" name="Line 151"/>
                  <p:cNvSpPr>
                    <a:spLocks noChangeShapeType="1"/>
                  </p:cNvSpPr>
                  <p:nvPr/>
                </p:nvSpPr>
                <p:spPr bwMode="auto">
                  <a:xfrm>
                    <a:off x="3456" y="3936"/>
                    <a:ext cx="144"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txBody>
                  <a:bodyPr/>
                  <a:lstStyle/>
                  <a:p>
                    <a:pPr fontAlgn="auto">
                      <a:spcBef>
                        <a:spcPts val="0"/>
                      </a:spcBef>
                      <a:spcAft>
                        <a:spcPts val="0"/>
                      </a:spcAft>
                      <a:defRPr/>
                    </a:pPr>
                    <a:endParaRPr lang="en-US" kern="0">
                      <a:solidFill>
                        <a:sysClr val="windowText" lastClr="000000"/>
                      </a:solidFill>
                    </a:endParaRPr>
                  </a:p>
                </p:txBody>
              </p:sp>
            </p:grpSp>
            <p:sp>
              <p:nvSpPr>
                <p:cNvPr id="10" name="Rectangle 152"/>
                <p:cNvSpPr>
                  <a:spLocks noChangeArrowheads="1"/>
                </p:cNvSpPr>
                <p:nvPr/>
              </p:nvSpPr>
              <p:spPr bwMode="auto">
                <a:xfrm>
                  <a:off x="4128" y="2784"/>
                  <a:ext cx="288" cy="192"/>
                </a:xfrm>
                <a:prstGeom prst="rect">
                  <a:avLst/>
                </a:prstGeom>
                <a:solidFill>
                  <a:srgbClr val="BBE0E3"/>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 name="Rectangle 153"/>
                <p:cNvSpPr>
                  <a:spLocks noChangeArrowheads="1"/>
                </p:cNvSpPr>
                <p:nvPr/>
              </p:nvSpPr>
              <p:spPr bwMode="auto">
                <a:xfrm>
                  <a:off x="4128" y="3120"/>
                  <a:ext cx="288" cy="192"/>
                </a:xfrm>
                <a:prstGeom prst="rect">
                  <a:avLst/>
                </a:prstGeom>
                <a:solidFill>
                  <a:srgbClr val="333399"/>
                </a:solidFill>
                <a:ln w="9525">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2" name="Rectangle 154"/>
                <p:cNvSpPr>
                  <a:spLocks noChangeArrowheads="1"/>
                </p:cNvSpPr>
                <p:nvPr/>
              </p:nvSpPr>
              <p:spPr bwMode="auto">
                <a:xfrm>
                  <a:off x="4125" y="3456"/>
                  <a:ext cx="288" cy="19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3" name="Rectangle 155"/>
                <p:cNvSpPr>
                  <a:spLocks noChangeArrowheads="1"/>
                </p:cNvSpPr>
                <p:nvPr/>
              </p:nvSpPr>
              <p:spPr bwMode="auto">
                <a:xfrm>
                  <a:off x="4125" y="3792"/>
                  <a:ext cx="288" cy="192"/>
                </a:xfrm>
                <a:prstGeom prst="rect">
                  <a:avLst/>
                </a:prstGeom>
                <a:noFill/>
                <a:ln w="9525">
                  <a:solidFill>
                    <a:srgbClr val="000000"/>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4" name="Rectangle 156"/>
                <p:cNvSpPr>
                  <a:spLocks noChangeArrowheads="1"/>
                </p:cNvSpPr>
                <p:nvPr/>
              </p:nvSpPr>
              <p:spPr bwMode="auto">
                <a:xfrm>
                  <a:off x="4512" y="2784"/>
                  <a:ext cx="100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Raw Material</a:t>
                  </a:r>
                </a:p>
              </p:txBody>
            </p:sp>
            <p:sp>
              <p:nvSpPr>
                <p:cNvPr id="15" name="Rectangle 157"/>
                <p:cNvSpPr>
                  <a:spLocks noChangeArrowheads="1"/>
                </p:cNvSpPr>
                <p:nvPr/>
              </p:nvSpPr>
              <p:spPr bwMode="auto">
                <a:xfrm>
                  <a:off x="4560" y="3120"/>
                  <a:ext cx="100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Finished Good</a:t>
                  </a:r>
                </a:p>
                <a:p>
                  <a:pPr algn="ctr" fontAlgn="auto">
                    <a:spcBef>
                      <a:spcPts val="0"/>
                    </a:spcBef>
                    <a:spcAft>
                      <a:spcPts val="0"/>
                    </a:spcAft>
                    <a:defRPr/>
                  </a:pPr>
                  <a:r>
                    <a:rPr lang="en-US" kern="0">
                      <a:solidFill>
                        <a:sysClr val="windowText" lastClr="000000"/>
                      </a:solidFill>
                    </a:rPr>
                    <a:t> Store</a:t>
                  </a:r>
                </a:p>
              </p:txBody>
            </p:sp>
            <p:sp>
              <p:nvSpPr>
                <p:cNvPr id="16" name="Rectangle 158"/>
                <p:cNvSpPr>
                  <a:spLocks noChangeArrowheads="1"/>
                </p:cNvSpPr>
                <p:nvPr/>
              </p:nvSpPr>
              <p:spPr bwMode="auto">
                <a:xfrm>
                  <a:off x="4560" y="3456"/>
                  <a:ext cx="1008"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kern="0">
                      <a:solidFill>
                        <a:sysClr val="windowText" lastClr="000000"/>
                      </a:solidFill>
                    </a:rPr>
                    <a:t>Working Dep’t</a:t>
                  </a:r>
                </a:p>
              </p:txBody>
            </p:sp>
          </p:grpSp>
          <p:sp>
            <p:nvSpPr>
              <p:cNvPr id="8" name="Rectangle 159"/>
              <p:cNvSpPr>
                <a:spLocks noChangeArrowheads="1"/>
              </p:cNvSpPr>
              <p:nvPr/>
            </p:nvSpPr>
            <p:spPr bwMode="auto">
              <a:xfrm>
                <a:off x="1392" y="4032"/>
                <a:ext cx="326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auto">
                  <a:spcBef>
                    <a:spcPts val="0"/>
                  </a:spcBef>
                  <a:spcAft>
                    <a:spcPts val="0"/>
                  </a:spcAft>
                  <a:defRPr/>
                </a:pPr>
                <a:r>
                  <a:rPr lang="en-US" sz="2400" b="1" kern="0">
                    <a:solidFill>
                      <a:sysClr val="windowText" lastClr="000000"/>
                    </a:solidFill>
                  </a:rPr>
                  <a:t>Typical One Floor Industrial Building</a:t>
                </a:r>
              </a:p>
            </p:txBody>
          </p:sp>
        </p:grpSp>
      </p:grpSp>
      <p:sp>
        <p:nvSpPr>
          <p:cNvPr id="48132" name="Slide Number Placeholder 4"/>
          <p:cNvSpPr>
            <a:spLocks noGrp="1"/>
          </p:cNvSpPr>
          <p:nvPr>
            <p:ph type="sldNum" sz="quarter" idx="12"/>
          </p:nvPr>
        </p:nvSpPr>
        <p:spPr>
          <a:noFill/>
        </p:spPr>
        <p:txBody>
          <a:bodyPr/>
          <a:lstStyle/>
          <a:p>
            <a:fld id="{3DFED19D-D76C-44F7-BCA6-2F830DB29AB7}"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533400"/>
            <a:ext cx="8229600" cy="5592763"/>
          </a:xfrm>
        </p:spPr>
        <p:txBody>
          <a:bodyPr/>
          <a:lstStyle/>
          <a:p>
            <a:pPr eaLnBrk="1" hangingPunct="1">
              <a:lnSpc>
                <a:spcPct val="90000"/>
              </a:lnSpc>
            </a:pPr>
            <a:r>
              <a:rPr lang="en-US" sz="2800" dirty="0" smtClean="0"/>
              <a:t>In some plants, </a:t>
            </a:r>
            <a:r>
              <a:rPr lang="en-US" sz="2800" dirty="0" smtClean="0">
                <a:solidFill>
                  <a:srgbClr val="FF0000"/>
                </a:solidFill>
              </a:rPr>
              <a:t>the cost of repeated handling constitutes a very high proportion of the total cost of the end product</a:t>
            </a:r>
            <a:r>
              <a:rPr lang="en-US" sz="2800" dirty="0" smtClean="0"/>
              <a:t>, and in some others, </a:t>
            </a:r>
          </a:p>
          <a:p>
            <a:pPr eaLnBrk="1" hangingPunct="1">
              <a:lnSpc>
                <a:spcPct val="90000"/>
              </a:lnSpc>
            </a:pPr>
            <a:r>
              <a:rPr lang="en-US" sz="2800" dirty="0" smtClean="0"/>
              <a:t>the distance, materials have to move is not the sole criterion, and often is not even the primary concern for locating an area or an operation. </a:t>
            </a:r>
          </a:p>
          <a:p>
            <a:pPr eaLnBrk="1" hangingPunct="1">
              <a:lnSpc>
                <a:spcPct val="90000"/>
              </a:lnSpc>
            </a:pPr>
            <a:r>
              <a:rPr lang="en-US" sz="2800" dirty="0" smtClean="0"/>
              <a:t>Hence, more realistic value assessment of the factors that truly affect total cost in different kinds of layout planning situations is needed. </a:t>
            </a:r>
          </a:p>
          <a:p>
            <a:pPr eaLnBrk="1" hangingPunct="1">
              <a:lnSpc>
                <a:spcPct val="90000"/>
              </a:lnSpc>
            </a:pPr>
            <a:r>
              <a:rPr lang="en-US" sz="2800" dirty="0" smtClean="0"/>
              <a:t>The available </a:t>
            </a:r>
            <a:r>
              <a:rPr lang="en-US" sz="2800" dirty="0" smtClean="0">
                <a:solidFill>
                  <a:srgbClr val="FF0000"/>
                </a:solidFill>
              </a:rPr>
              <a:t>computer aided layout algorithms fall into, either improvement</a:t>
            </a:r>
            <a:r>
              <a:rPr lang="en-US" sz="2800" dirty="0" smtClean="0"/>
              <a:t>, or construction routine categories.</a:t>
            </a:r>
          </a:p>
        </p:txBody>
      </p:sp>
      <p:sp>
        <p:nvSpPr>
          <p:cNvPr id="49156" name="Slide Number Placeholder 3"/>
          <p:cNvSpPr>
            <a:spLocks noGrp="1"/>
          </p:cNvSpPr>
          <p:nvPr>
            <p:ph type="sldNum" sz="quarter" idx="12"/>
          </p:nvPr>
        </p:nvSpPr>
        <p:spPr>
          <a:noFill/>
        </p:spPr>
        <p:txBody>
          <a:bodyPr/>
          <a:lstStyle/>
          <a:p>
            <a:fld id="{C4CEE79F-112B-4582-BDC6-AEEF8AFE7FF3}"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600" b="1" smtClean="0">
                <a:solidFill>
                  <a:srgbClr val="0000FF"/>
                </a:solidFill>
              </a:rPr>
              <a:t>Working Condition</a:t>
            </a:r>
          </a:p>
        </p:txBody>
      </p:sp>
      <p:sp>
        <p:nvSpPr>
          <p:cNvPr id="61443" name="Rectangle 3"/>
          <p:cNvSpPr>
            <a:spLocks noGrp="1" noChangeArrowheads="1"/>
          </p:cNvSpPr>
          <p:nvPr>
            <p:ph type="body" idx="1"/>
          </p:nvPr>
        </p:nvSpPr>
        <p:spPr>
          <a:xfrm>
            <a:off x="457200" y="1066800"/>
            <a:ext cx="8229600" cy="4525963"/>
          </a:xfrm>
        </p:spPr>
        <p:txBody>
          <a:bodyPr/>
          <a:lstStyle/>
          <a:p>
            <a:pPr eaLnBrk="1" hangingPunct="1">
              <a:lnSpc>
                <a:spcPct val="150000"/>
              </a:lnSpc>
            </a:pPr>
            <a:r>
              <a:rPr lang="en-US" sz="2800" dirty="0" smtClean="0"/>
              <a:t>Proper working conditions are considered important by management because they increase production effectiveness.</a:t>
            </a:r>
          </a:p>
          <a:p>
            <a:pPr eaLnBrk="1" hangingPunct="1">
              <a:lnSpc>
                <a:spcPct val="150000"/>
              </a:lnSpc>
            </a:pPr>
            <a:r>
              <a:rPr lang="en-US" sz="2800" dirty="0" smtClean="0"/>
              <a:t>Employee working conditions are influenced by many factors, over which the employee has very little or no control.</a:t>
            </a:r>
          </a:p>
          <a:p>
            <a:pPr eaLnBrk="1" hangingPunct="1">
              <a:lnSpc>
                <a:spcPct val="150000"/>
              </a:lnSpc>
            </a:pPr>
            <a:r>
              <a:rPr lang="en-US" sz="2800" dirty="0" smtClean="0"/>
              <a:t>A good layout considers the factors influencing working conditions.</a:t>
            </a:r>
          </a:p>
        </p:txBody>
      </p:sp>
      <p:sp>
        <p:nvSpPr>
          <p:cNvPr id="61445" name="Slide Number Placeholder 3"/>
          <p:cNvSpPr>
            <a:spLocks noGrp="1"/>
          </p:cNvSpPr>
          <p:nvPr>
            <p:ph type="sldNum" sz="quarter" idx="12"/>
          </p:nvPr>
        </p:nvSpPr>
        <p:spPr>
          <a:noFill/>
        </p:spPr>
        <p:txBody>
          <a:bodyPr/>
          <a:lstStyle/>
          <a:p>
            <a:fld id="{E38A2F7A-AB14-4FF2-A5D3-67E16897D1EE}"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76200"/>
            <a:ext cx="8229600" cy="1143000"/>
          </a:xfrm>
        </p:spPr>
        <p:txBody>
          <a:bodyPr/>
          <a:lstStyle/>
          <a:p>
            <a:pPr eaLnBrk="1" hangingPunct="1"/>
            <a:r>
              <a:rPr lang="en-US" sz="3600" smtClean="0">
                <a:solidFill>
                  <a:srgbClr val="0000FF"/>
                </a:solidFill>
              </a:rPr>
              <a:t>LIGHTING</a:t>
            </a:r>
          </a:p>
        </p:txBody>
      </p:sp>
      <p:sp>
        <p:nvSpPr>
          <p:cNvPr id="62467" name="Rectangle 3"/>
          <p:cNvSpPr>
            <a:spLocks noGrp="1" noChangeArrowheads="1"/>
          </p:cNvSpPr>
          <p:nvPr>
            <p:ph type="body" idx="1"/>
          </p:nvPr>
        </p:nvSpPr>
        <p:spPr>
          <a:xfrm>
            <a:off x="228600" y="1066800"/>
            <a:ext cx="8458200" cy="4830763"/>
          </a:xfrm>
        </p:spPr>
        <p:txBody>
          <a:bodyPr/>
          <a:lstStyle/>
          <a:p>
            <a:pPr eaLnBrk="1" hangingPunct="1">
              <a:lnSpc>
                <a:spcPct val="120000"/>
              </a:lnSpc>
              <a:defRPr/>
            </a:pPr>
            <a:r>
              <a:rPr lang="en-US" sz="2400" dirty="0" smtClean="0"/>
              <a:t>Good </a:t>
            </a:r>
            <a:r>
              <a:rPr lang="en-US" sz="2400" dirty="0" smtClean="0">
                <a:solidFill>
                  <a:srgbClr val="FF0000"/>
                </a:solidFill>
              </a:rPr>
              <a:t>lighting facilitates accuracy and ease of seeing</a:t>
            </a:r>
            <a:r>
              <a:rPr lang="en-US" sz="2400" dirty="0" smtClean="0"/>
              <a:t>. A lighting system that aids these two demands means that the worker is able to see the critical details required in his job without excessive visual strain. </a:t>
            </a:r>
          </a:p>
          <a:p>
            <a:pPr eaLnBrk="1" hangingPunct="1">
              <a:lnSpc>
                <a:spcPct val="120000"/>
              </a:lnSpc>
              <a:defRPr/>
            </a:pPr>
            <a:r>
              <a:rPr lang="en-US" sz="2400" dirty="0" smtClean="0"/>
              <a:t>The lighting fixtures are described according to the way they distribute light.</a:t>
            </a:r>
          </a:p>
          <a:p>
            <a:pPr marL="749300" eaLnBrk="1" hangingPunct="1">
              <a:lnSpc>
                <a:spcPct val="120000"/>
              </a:lnSpc>
              <a:buFont typeface="Wingdings" pitchFamily="2" charset="2"/>
              <a:buChar char="Ø"/>
              <a:defRPr/>
            </a:pPr>
            <a:r>
              <a:rPr lang="en-US" sz="2000" dirty="0" smtClean="0"/>
              <a:t>Direct lighting  	 0-10% of flux directed to the roof</a:t>
            </a:r>
          </a:p>
          <a:p>
            <a:pPr marL="749300" eaLnBrk="1" hangingPunct="1">
              <a:lnSpc>
                <a:spcPct val="120000"/>
              </a:lnSpc>
              <a:buFont typeface="Wingdings" pitchFamily="2" charset="2"/>
              <a:buChar char="Ø"/>
              <a:defRPr/>
            </a:pPr>
            <a:r>
              <a:rPr lang="en-US" sz="2000" dirty="0" smtClean="0"/>
              <a:t>Semi direct	 10-40%      "      "             "</a:t>
            </a:r>
          </a:p>
          <a:p>
            <a:pPr marL="749300" eaLnBrk="1" hangingPunct="1">
              <a:lnSpc>
                <a:spcPct val="120000"/>
              </a:lnSpc>
              <a:buFont typeface="Wingdings" pitchFamily="2" charset="2"/>
              <a:buChar char="Ø"/>
              <a:defRPr/>
            </a:pPr>
            <a:r>
              <a:rPr lang="en-US" sz="2000" dirty="0" smtClean="0"/>
              <a:t>General diffuse	 40-60%      "      "             “</a:t>
            </a:r>
          </a:p>
          <a:p>
            <a:pPr marL="749300" eaLnBrk="1" hangingPunct="1">
              <a:lnSpc>
                <a:spcPct val="120000"/>
              </a:lnSpc>
              <a:buFont typeface="Wingdings" pitchFamily="2" charset="2"/>
              <a:buChar char="Ø"/>
              <a:defRPr/>
            </a:pPr>
            <a:r>
              <a:rPr lang="en-US" sz="2000" dirty="0" smtClean="0"/>
              <a:t>Semi indirect	 60-90%      "      "             “</a:t>
            </a:r>
          </a:p>
          <a:p>
            <a:pPr marL="749300" eaLnBrk="1" hangingPunct="1">
              <a:lnSpc>
                <a:spcPct val="120000"/>
              </a:lnSpc>
              <a:buFont typeface="Wingdings" pitchFamily="2" charset="2"/>
              <a:buChar char="Ø"/>
              <a:defRPr/>
            </a:pPr>
            <a:r>
              <a:rPr lang="en-US" sz="2000" dirty="0" smtClean="0"/>
              <a:t>Indirect		 90-110%     "      "             "</a:t>
            </a:r>
          </a:p>
        </p:txBody>
      </p:sp>
      <p:sp>
        <p:nvSpPr>
          <p:cNvPr id="62469" name="Slide Number Placeholder 3"/>
          <p:cNvSpPr>
            <a:spLocks noGrp="1"/>
          </p:cNvSpPr>
          <p:nvPr>
            <p:ph type="sldNum" sz="quarter" idx="12"/>
          </p:nvPr>
        </p:nvSpPr>
        <p:spPr>
          <a:noFill/>
        </p:spPr>
        <p:txBody>
          <a:bodyPr/>
          <a:lstStyle/>
          <a:p>
            <a:fld id="{E6A9A0DB-69F3-4809-BD36-ACAE2BBBE0C9}"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pPr>
              <a:defRPr/>
            </a:pPr>
            <a:fld id="{88692441-8265-4BD7-BA73-78AC9A3BDF03}" type="datetime8">
              <a:rPr lang="en-US" smtClean="0"/>
              <a:pPr>
                <a:defRPr/>
              </a:pPr>
              <a:t>4/26/2018 4:59 AM</a:t>
            </a:fld>
            <a:endParaRPr lang="en-US"/>
          </a:p>
        </p:txBody>
      </p:sp>
      <p:sp>
        <p:nvSpPr>
          <p:cNvPr id="5" name="Slide Number Placeholder 4"/>
          <p:cNvSpPr>
            <a:spLocks noGrp="1"/>
          </p:cNvSpPr>
          <p:nvPr>
            <p:ph type="sldNum" sz="quarter" idx="12"/>
          </p:nvPr>
        </p:nvSpPr>
        <p:spPr/>
        <p:txBody>
          <a:bodyPr/>
          <a:lstStyle/>
          <a:p>
            <a:pPr>
              <a:defRPr/>
            </a:pPr>
            <a:fld id="{CED2D258-9171-45C5-BFA5-6A501473BD90}" type="slidenum">
              <a:rPr lang="en-US" smtClean="0"/>
              <a:pPr>
                <a:defRPr/>
              </a:pPr>
              <a:t>37</a:t>
            </a:fld>
            <a:endParaRPr lang="en-US"/>
          </a:p>
        </p:txBody>
      </p:sp>
      <p:pic>
        <p:nvPicPr>
          <p:cNvPr id="6" name="Picture 4" descr="BD05030_"/>
          <p:cNvPicPr>
            <a:picLocks noGrp="1" noChangeAspect="1" noChangeArrowheads="1"/>
          </p:cNvPicPr>
          <p:nvPr>
            <p:ph idx="1"/>
          </p:nvPr>
        </p:nvPicPr>
        <p:blipFill>
          <a:blip r:embed="rId2"/>
          <a:srcRect/>
          <a:stretch>
            <a:fillRect/>
          </a:stretch>
        </p:blipFill>
        <p:spPr bwMode="auto">
          <a:xfrm>
            <a:off x="2819400" y="1494030"/>
            <a:ext cx="3429000" cy="46352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p:txBody>
          <a:bodyPr/>
          <a:lstStyle/>
          <a:p>
            <a:pPr eaLnBrk="1" hangingPunct="1">
              <a:lnSpc>
                <a:spcPct val="120000"/>
              </a:lnSpc>
            </a:pPr>
            <a:r>
              <a:rPr lang="en-US" sz="2800" smtClean="0"/>
              <a:t>In most European countries, the law requires for a minimum level of illumination. The following ranges are accepted internationally </a:t>
            </a:r>
          </a:p>
        </p:txBody>
      </p:sp>
      <p:sp>
        <p:nvSpPr>
          <p:cNvPr id="63492" name="Slide Number Placeholder 3"/>
          <p:cNvSpPr>
            <a:spLocks noGrp="1"/>
          </p:cNvSpPr>
          <p:nvPr>
            <p:ph type="sldNum" sz="quarter" idx="12"/>
          </p:nvPr>
        </p:nvSpPr>
        <p:spPr>
          <a:noFill/>
        </p:spPr>
        <p:txBody>
          <a:bodyPr/>
          <a:lstStyle/>
          <a:p>
            <a:fld id="{136C89CC-0291-4632-AA99-50800A5F7E85}"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1143000"/>
            <a:ext cx="8229600" cy="4724400"/>
          </a:xfrm>
        </p:spPr>
        <p:txBody>
          <a:bodyPr/>
          <a:lstStyle/>
          <a:p>
            <a:pPr eaLnBrk="1" hangingPunct="1">
              <a:lnSpc>
                <a:spcPct val="120000"/>
              </a:lnSpc>
              <a:buFontTx/>
              <a:buNone/>
              <a:defRPr/>
            </a:pPr>
            <a:r>
              <a:rPr lang="en-US" sz="2000" dirty="0" smtClean="0"/>
              <a:t>TYPE OF WORK		ILLUMINATION VALUE IN FLUX</a:t>
            </a:r>
          </a:p>
          <a:p>
            <a:pPr eaLnBrk="1" hangingPunct="1">
              <a:lnSpc>
                <a:spcPct val="120000"/>
              </a:lnSpc>
              <a:defRPr/>
            </a:pPr>
            <a:r>
              <a:rPr lang="en-US" sz="2000" dirty="0" smtClean="0"/>
              <a:t>Store and rarely accessible</a:t>
            </a:r>
          </a:p>
          <a:p>
            <a:pPr marL="0" indent="0" eaLnBrk="1" hangingPunct="1">
              <a:lnSpc>
                <a:spcPct val="120000"/>
              </a:lnSpc>
              <a:buFontTx/>
              <a:buNone/>
              <a:defRPr/>
            </a:pPr>
            <a:r>
              <a:rPr lang="en-US" sz="2000" dirty="0" smtClean="0"/>
              <a:t>      working places					 100 -  200</a:t>
            </a:r>
          </a:p>
          <a:p>
            <a:pPr eaLnBrk="1" hangingPunct="1">
              <a:lnSpc>
                <a:spcPct val="120000"/>
              </a:lnSpc>
              <a:defRPr/>
            </a:pPr>
            <a:r>
              <a:rPr lang="en-US" sz="2000" dirty="0" smtClean="0"/>
              <a:t>Rough work (Brewery)				 200 -  500</a:t>
            </a:r>
          </a:p>
          <a:p>
            <a:pPr eaLnBrk="1" hangingPunct="1">
              <a:lnSpc>
                <a:spcPct val="120000"/>
              </a:lnSpc>
              <a:defRPr/>
            </a:pPr>
            <a:r>
              <a:rPr lang="en-US" sz="2000" dirty="0" smtClean="0"/>
              <a:t>Medium work (automobile assembly)		 500 - 1000</a:t>
            </a:r>
          </a:p>
          <a:p>
            <a:pPr eaLnBrk="1" hangingPunct="1">
              <a:lnSpc>
                <a:spcPct val="120000"/>
              </a:lnSpc>
              <a:defRPr/>
            </a:pPr>
            <a:r>
              <a:rPr lang="en-US" sz="2000" dirty="0" smtClean="0"/>
              <a:t>Precise work (wool work)				 500 – 1000</a:t>
            </a:r>
          </a:p>
          <a:p>
            <a:pPr eaLnBrk="1" hangingPunct="1">
              <a:lnSpc>
                <a:spcPct val="120000"/>
              </a:lnSpc>
              <a:defRPr/>
            </a:pPr>
            <a:r>
              <a:rPr lang="en-US" sz="2000" dirty="0" smtClean="0"/>
              <a:t>Fine work (Radio and TV assembly)		1000 - 2000</a:t>
            </a:r>
          </a:p>
          <a:p>
            <a:pPr eaLnBrk="1" hangingPunct="1">
              <a:lnSpc>
                <a:spcPct val="120000"/>
              </a:lnSpc>
              <a:defRPr/>
            </a:pPr>
            <a:r>
              <a:rPr lang="en-US" sz="2000" dirty="0" smtClean="0"/>
              <a:t>Very fine work (controlling wool work)		1000 - 2000</a:t>
            </a:r>
          </a:p>
          <a:p>
            <a:pPr eaLnBrk="1" hangingPunct="1">
              <a:lnSpc>
                <a:spcPct val="120000"/>
              </a:lnSpc>
              <a:defRPr/>
            </a:pPr>
            <a:r>
              <a:rPr lang="en-US" sz="2000" dirty="0" smtClean="0"/>
              <a:t>Working on a very small pieces</a:t>
            </a:r>
          </a:p>
          <a:p>
            <a:pPr marL="0" indent="0" eaLnBrk="1" hangingPunct="1">
              <a:lnSpc>
                <a:spcPct val="120000"/>
              </a:lnSpc>
              <a:buFontTx/>
              <a:buNone/>
              <a:defRPr/>
            </a:pPr>
            <a:r>
              <a:rPr lang="en-US" sz="2000" dirty="0" smtClean="0"/>
              <a:t>     (watch assembly)					2000 - 7500</a:t>
            </a:r>
          </a:p>
        </p:txBody>
      </p:sp>
      <p:sp>
        <p:nvSpPr>
          <p:cNvPr id="64516" name="Slide Number Placeholder 3"/>
          <p:cNvSpPr>
            <a:spLocks noGrp="1"/>
          </p:cNvSpPr>
          <p:nvPr>
            <p:ph type="sldNum" sz="quarter" idx="12"/>
          </p:nvPr>
        </p:nvSpPr>
        <p:spPr>
          <a:noFill/>
        </p:spPr>
        <p:txBody>
          <a:bodyPr/>
          <a:lstStyle/>
          <a:p>
            <a:fld id="{9A4852B2-F960-4238-A620-8891DC0B6C49}"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eaLnBrk="1" hangingPunct="1"/>
            <a:endParaRPr lang="en-US" smtClean="0"/>
          </a:p>
        </p:txBody>
      </p:sp>
      <p:pic>
        <p:nvPicPr>
          <p:cNvPr id="7171" name="Picture 2"/>
          <p:cNvPicPr>
            <a:picLocks noChangeAspect="1" noChangeArrowheads="1"/>
          </p:cNvPicPr>
          <p:nvPr/>
        </p:nvPicPr>
        <p:blipFill>
          <a:blip r:embed="rId2"/>
          <a:srcRect/>
          <a:stretch>
            <a:fillRect/>
          </a:stretch>
        </p:blipFill>
        <p:spPr bwMode="auto">
          <a:xfrm>
            <a:off x="39688" y="38100"/>
            <a:ext cx="9104312" cy="6819900"/>
          </a:xfrm>
          <a:prstGeom prst="rect">
            <a:avLst/>
          </a:prstGeom>
          <a:noFill/>
          <a:ln w="9525">
            <a:noFill/>
            <a:miter lim="800000"/>
            <a:headEnd/>
            <a:tailEnd/>
          </a:ln>
        </p:spPr>
      </p:pic>
      <p:sp>
        <p:nvSpPr>
          <p:cNvPr id="7173" name="Slide Number Placeholder 3"/>
          <p:cNvSpPr>
            <a:spLocks noGrp="1"/>
          </p:cNvSpPr>
          <p:nvPr>
            <p:ph type="sldNum" sz="quarter" idx="12"/>
          </p:nvPr>
        </p:nvSpPr>
        <p:spPr>
          <a:noFill/>
        </p:spPr>
        <p:txBody>
          <a:bodyPr/>
          <a:lstStyle/>
          <a:p>
            <a:fld id="{DBB26732-F729-4A78-A235-A513433AC1E3}"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600" smtClean="0">
                <a:solidFill>
                  <a:srgbClr val="0000FF"/>
                </a:solidFill>
              </a:rPr>
              <a:t>AIR CONDITIONING</a:t>
            </a:r>
          </a:p>
        </p:txBody>
      </p:sp>
      <p:sp>
        <p:nvSpPr>
          <p:cNvPr id="65539" name="Rectangle 3"/>
          <p:cNvSpPr>
            <a:spLocks noGrp="1" noChangeArrowheads="1"/>
          </p:cNvSpPr>
          <p:nvPr>
            <p:ph type="body" idx="1"/>
          </p:nvPr>
        </p:nvSpPr>
        <p:spPr>
          <a:xfrm>
            <a:off x="457200" y="1447800"/>
            <a:ext cx="8229600" cy="4678363"/>
          </a:xfrm>
        </p:spPr>
        <p:txBody>
          <a:bodyPr/>
          <a:lstStyle/>
          <a:p>
            <a:pPr eaLnBrk="1" hangingPunct="1">
              <a:lnSpc>
                <a:spcPct val="120000"/>
              </a:lnSpc>
            </a:pPr>
            <a:r>
              <a:rPr lang="en-US" sz="2800" dirty="0" smtClean="0"/>
              <a:t>Air conditioning is used for many plants to </a:t>
            </a:r>
            <a:r>
              <a:rPr lang="en-US" sz="2800" dirty="0" smtClean="0">
                <a:solidFill>
                  <a:srgbClr val="FF0000"/>
                </a:solidFill>
              </a:rPr>
              <a:t>control contamination by dust, bacteria and toxic gases in addition to </a:t>
            </a:r>
            <a:r>
              <a:rPr lang="en-US" sz="2800" dirty="0" smtClean="0"/>
              <a:t>air temperature and humidity. </a:t>
            </a:r>
          </a:p>
          <a:p>
            <a:pPr eaLnBrk="1" hangingPunct="1">
              <a:lnSpc>
                <a:spcPct val="120000"/>
              </a:lnSpc>
            </a:pPr>
            <a:r>
              <a:rPr lang="en-US" sz="2800" dirty="0" smtClean="0"/>
              <a:t>Air conditioning is a system which provides an atmosphere comfortable to the human being and maintain an atmospheric environment demanded by a manufacturing process or storage of products.</a:t>
            </a:r>
          </a:p>
        </p:txBody>
      </p:sp>
      <p:sp>
        <p:nvSpPr>
          <p:cNvPr id="65541" name="Slide Number Placeholder 3"/>
          <p:cNvSpPr>
            <a:spLocks noGrp="1"/>
          </p:cNvSpPr>
          <p:nvPr>
            <p:ph type="sldNum" sz="quarter" idx="12"/>
          </p:nvPr>
        </p:nvSpPr>
        <p:spPr>
          <a:noFill/>
        </p:spPr>
        <p:txBody>
          <a:bodyPr/>
          <a:lstStyle/>
          <a:p>
            <a:fld id="{8701AF8B-5695-4322-A5D6-49F25B1C0FE7}"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1143000"/>
          </a:xfrm>
        </p:spPr>
        <p:txBody>
          <a:bodyPr/>
          <a:lstStyle/>
          <a:p>
            <a:pPr eaLnBrk="1" hangingPunct="1"/>
            <a:r>
              <a:rPr lang="en-US" sz="4000" b="1" smtClean="0">
                <a:solidFill>
                  <a:srgbClr val="0000FF"/>
                </a:solidFill>
              </a:rPr>
              <a:t>NOISE</a:t>
            </a:r>
          </a:p>
        </p:txBody>
      </p:sp>
      <p:sp>
        <p:nvSpPr>
          <p:cNvPr id="66563" name="Rectangle 3"/>
          <p:cNvSpPr>
            <a:spLocks noGrp="1" noChangeArrowheads="1"/>
          </p:cNvSpPr>
          <p:nvPr>
            <p:ph type="body" idx="1"/>
          </p:nvPr>
        </p:nvSpPr>
        <p:spPr>
          <a:xfrm>
            <a:off x="457200" y="990600"/>
            <a:ext cx="8229600" cy="4525963"/>
          </a:xfrm>
        </p:spPr>
        <p:txBody>
          <a:bodyPr/>
          <a:lstStyle/>
          <a:p>
            <a:pPr eaLnBrk="1" hangingPunct="1">
              <a:lnSpc>
                <a:spcPct val="150000"/>
              </a:lnSpc>
            </a:pPr>
            <a:r>
              <a:rPr lang="en-US" sz="2800" smtClean="0"/>
              <a:t>A wide variety of sound exists in industry. Continuous exposure to high noise levels frequently results in temporary or even permanent loss of hearing. </a:t>
            </a:r>
          </a:p>
          <a:p>
            <a:pPr eaLnBrk="1" hangingPunct="1">
              <a:lnSpc>
                <a:spcPct val="150000"/>
              </a:lnSpc>
            </a:pPr>
            <a:r>
              <a:rPr lang="en-US" sz="2800" smtClean="0"/>
              <a:t>But there is no clear cut line to indicate how much noise results in hearing loss. </a:t>
            </a:r>
          </a:p>
          <a:p>
            <a:pPr eaLnBrk="1" hangingPunct="1">
              <a:lnSpc>
                <a:spcPct val="150000"/>
              </a:lnSpc>
            </a:pPr>
            <a:r>
              <a:rPr lang="en-US" sz="2800" smtClean="0"/>
              <a:t>The following are standard measurements for different sound sources in decibels: </a:t>
            </a:r>
          </a:p>
        </p:txBody>
      </p:sp>
      <p:sp>
        <p:nvSpPr>
          <p:cNvPr id="66565" name="Slide Number Placeholder 3"/>
          <p:cNvSpPr>
            <a:spLocks noGrp="1"/>
          </p:cNvSpPr>
          <p:nvPr>
            <p:ph type="sldNum" sz="quarter" idx="12"/>
          </p:nvPr>
        </p:nvSpPr>
        <p:spPr>
          <a:noFill/>
        </p:spPr>
        <p:txBody>
          <a:bodyPr/>
          <a:lstStyle/>
          <a:p>
            <a:fld id="{F4646F9E-FAC9-4DAF-AFC1-43DABB5C99B5}"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304800" y="1524000"/>
            <a:ext cx="8229600" cy="4525963"/>
          </a:xfrm>
        </p:spPr>
        <p:txBody>
          <a:bodyPr/>
          <a:lstStyle/>
          <a:p>
            <a:pPr eaLnBrk="1" hangingPunct="1">
              <a:lnSpc>
                <a:spcPct val="120000"/>
              </a:lnSpc>
              <a:buFontTx/>
              <a:buNone/>
            </a:pPr>
            <a:r>
              <a:rPr lang="en-US" sz="2400" smtClean="0"/>
              <a:t>    </a:t>
            </a:r>
            <a:r>
              <a:rPr lang="en-US" sz="2800" b="1" i="1" smtClean="0">
                <a:solidFill>
                  <a:srgbClr val="0000FF"/>
                </a:solidFill>
              </a:rPr>
              <a:t>SOURCE						dB</a:t>
            </a:r>
          </a:p>
          <a:p>
            <a:pPr eaLnBrk="1" hangingPunct="1">
              <a:lnSpc>
                <a:spcPct val="120000"/>
              </a:lnSpc>
              <a:buFontTx/>
              <a:buNone/>
            </a:pPr>
            <a:r>
              <a:rPr lang="en-US" sz="2400" smtClean="0"/>
              <a:t>-  Hydraulic process at one meter			140</a:t>
            </a:r>
          </a:p>
          <a:p>
            <a:pPr eaLnBrk="1" hangingPunct="1">
              <a:lnSpc>
                <a:spcPct val="120000"/>
              </a:lnSpc>
              <a:buFontTx/>
              <a:buNone/>
            </a:pPr>
            <a:r>
              <a:rPr lang="en-US" sz="2400" smtClean="0"/>
              <a:t>-  Automobile horn push at one meter	            	120</a:t>
            </a:r>
          </a:p>
          <a:p>
            <a:pPr eaLnBrk="1" hangingPunct="1">
              <a:lnSpc>
                <a:spcPct val="120000"/>
              </a:lnSpc>
              <a:buFontTx/>
              <a:buNone/>
            </a:pPr>
            <a:r>
              <a:rPr lang="en-US" sz="2400" smtClean="0"/>
              <a:t>-  Automatic lathe at one meter			            100</a:t>
            </a:r>
          </a:p>
          <a:p>
            <a:pPr eaLnBrk="1" hangingPunct="1">
              <a:lnSpc>
                <a:spcPct val="120000"/>
              </a:lnSpc>
              <a:buFontTx/>
              <a:buNone/>
            </a:pPr>
            <a:r>
              <a:rPr lang="en-US" sz="2400" smtClean="0"/>
              <a:t>-  Conversation at one meter			             70</a:t>
            </a:r>
          </a:p>
          <a:p>
            <a:pPr eaLnBrk="1" hangingPunct="1">
              <a:lnSpc>
                <a:spcPct val="120000"/>
              </a:lnSpc>
              <a:buFontTx/>
              <a:buNone/>
            </a:pPr>
            <a:r>
              <a:rPr lang="en-US" sz="2400" smtClean="0"/>
              <a:t>-  Workshop (mechanical)				 80</a:t>
            </a:r>
          </a:p>
        </p:txBody>
      </p:sp>
      <p:sp>
        <p:nvSpPr>
          <p:cNvPr id="67588" name="Slide Number Placeholder 3"/>
          <p:cNvSpPr>
            <a:spLocks noGrp="1"/>
          </p:cNvSpPr>
          <p:nvPr>
            <p:ph type="sldNum" sz="quarter" idx="12"/>
          </p:nvPr>
        </p:nvSpPr>
        <p:spPr>
          <a:noFill/>
        </p:spPr>
        <p:txBody>
          <a:bodyPr/>
          <a:lstStyle/>
          <a:p>
            <a:fld id="{CCEAC36C-4377-4047-A266-3B9A69DBA95F}"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57200" y="1066800"/>
            <a:ext cx="8229600" cy="4525963"/>
          </a:xfrm>
        </p:spPr>
        <p:txBody>
          <a:bodyPr/>
          <a:lstStyle/>
          <a:p>
            <a:pPr indent="-4763" eaLnBrk="1" hangingPunct="1">
              <a:lnSpc>
                <a:spcPct val="120000"/>
              </a:lnSpc>
              <a:buFontTx/>
              <a:buNone/>
              <a:defRPr/>
            </a:pPr>
            <a:r>
              <a:rPr lang="en-US" sz="2800" dirty="0" smtClean="0"/>
              <a:t>The reduction of noise may be brought about by a variety of methods. Some of these methods are:</a:t>
            </a:r>
          </a:p>
          <a:p>
            <a:pPr marL="1033463" indent="-457200" eaLnBrk="1" hangingPunct="1">
              <a:lnSpc>
                <a:spcPct val="120000"/>
              </a:lnSpc>
              <a:buFont typeface="Wingdings" pitchFamily="2" charset="2"/>
              <a:buChar char="ü"/>
              <a:defRPr/>
            </a:pPr>
            <a:r>
              <a:rPr lang="en-US" sz="2800" dirty="0" smtClean="0"/>
              <a:t>Control of the noise at the source. </a:t>
            </a:r>
          </a:p>
          <a:p>
            <a:pPr marL="1033463" indent="-457200" eaLnBrk="1" hangingPunct="1">
              <a:lnSpc>
                <a:spcPct val="120000"/>
              </a:lnSpc>
              <a:buFont typeface="Wingdings" pitchFamily="2" charset="2"/>
              <a:buChar char="ü"/>
              <a:defRPr/>
            </a:pPr>
            <a:r>
              <a:rPr lang="en-US" sz="2800" dirty="0" smtClean="0"/>
              <a:t>Isolation of the noise.</a:t>
            </a:r>
          </a:p>
          <a:p>
            <a:pPr marL="1033463" indent="-457200" eaLnBrk="1" hangingPunct="1">
              <a:lnSpc>
                <a:spcPct val="120000"/>
              </a:lnSpc>
              <a:buFont typeface="Wingdings" pitchFamily="2" charset="2"/>
              <a:buChar char="ü"/>
              <a:defRPr/>
            </a:pPr>
            <a:r>
              <a:rPr lang="en-US" sz="2800" dirty="0" smtClean="0"/>
              <a:t>Use of baffles and sound absorbers.</a:t>
            </a:r>
          </a:p>
          <a:p>
            <a:pPr marL="1033463" indent="-457200" eaLnBrk="1" hangingPunct="1">
              <a:lnSpc>
                <a:spcPct val="120000"/>
              </a:lnSpc>
              <a:buFont typeface="Wingdings" pitchFamily="2" charset="2"/>
              <a:buChar char="ü"/>
              <a:defRPr/>
            </a:pPr>
            <a:r>
              <a:rPr lang="en-US" sz="2800" dirty="0" smtClean="0"/>
              <a:t>Acoustical treatment.</a:t>
            </a:r>
          </a:p>
          <a:p>
            <a:pPr marL="1033463" indent="-457200" eaLnBrk="1" hangingPunct="1">
              <a:lnSpc>
                <a:spcPct val="120000"/>
              </a:lnSpc>
              <a:buFont typeface="Wingdings" pitchFamily="2" charset="2"/>
              <a:buChar char="ü"/>
              <a:defRPr/>
            </a:pPr>
            <a:r>
              <a:rPr lang="en-US" sz="2800" dirty="0" smtClean="0"/>
              <a:t>Use of ear protection devices.</a:t>
            </a:r>
          </a:p>
        </p:txBody>
      </p:sp>
      <p:sp>
        <p:nvSpPr>
          <p:cNvPr id="68612" name="Slide Number Placeholder 3"/>
          <p:cNvSpPr>
            <a:spLocks noGrp="1"/>
          </p:cNvSpPr>
          <p:nvPr>
            <p:ph type="sldNum" sz="quarter" idx="12"/>
          </p:nvPr>
        </p:nvSpPr>
        <p:spPr>
          <a:noFill/>
        </p:spPr>
        <p:txBody>
          <a:bodyPr/>
          <a:lstStyle/>
          <a:p>
            <a:fld id="{8DB2ECC1-5322-4B76-AA83-04F68BD7A0E7}"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76200"/>
            <a:ext cx="8229600" cy="1143000"/>
          </a:xfrm>
        </p:spPr>
        <p:txBody>
          <a:bodyPr/>
          <a:lstStyle/>
          <a:p>
            <a:pPr eaLnBrk="1" hangingPunct="1"/>
            <a:r>
              <a:rPr lang="en-US" sz="3600" b="1" smtClean="0">
                <a:solidFill>
                  <a:srgbClr val="0000FF"/>
                </a:solidFill>
              </a:rPr>
              <a:t>USE OF COLOR</a:t>
            </a:r>
          </a:p>
        </p:txBody>
      </p:sp>
      <p:sp>
        <p:nvSpPr>
          <p:cNvPr id="69635" name="Rectangle 3"/>
          <p:cNvSpPr>
            <a:spLocks noGrp="1" noChangeArrowheads="1"/>
          </p:cNvSpPr>
          <p:nvPr>
            <p:ph type="body" idx="1"/>
          </p:nvPr>
        </p:nvSpPr>
        <p:spPr>
          <a:xfrm>
            <a:off x="457200" y="914400"/>
            <a:ext cx="8229600" cy="4525963"/>
          </a:xfrm>
        </p:spPr>
        <p:txBody>
          <a:bodyPr/>
          <a:lstStyle/>
          <a:p>
            <a:pPr eaLnBrk="1" hangingPunct="1">
              <a:lnSpc>
                <a:spcPct val="120000"/>
              </a:lnSpc>
              <a:defRPr/>
            </a:pPr>
            <a:r>
              <a:rPr lang="en-US" sz="2400" dirty="0" smtClean="0"/>
              <a:t>The objective of utilizing scientifically selected colors is to bring about a clear three dimensional vision.</a:t>
            </a:r>
          </a:p>
          <a:p>
            <a:pPr eaLnBrk="1" hangingPunct="1">
              <a:lnSpc>
                <a:spcPct val="120000"/>
              </a:lnSpc>
              <a:defRPr/>
            </a:pPr>
            <a:r>
              <a:rPr lang="en-US" sz="2400" dirty="0" smtClean="0"/>
              <a:t>Color codes have been developed for particular uses. The red, yellow and green of traffic lights is a well known example of color coding.</a:t>
            </a:r>
          </a:p>
          <a:p>
            <a:pPr marL="1663700" eaLnBrk="1" hangingPunct="1">
              <a:lnSpc>
                <a:spcPct val="120000"/>
              </a:lnSpc>
              <a:buFontTx/>
              <a:buNone/>
              <a:defRPr/>
            </a:pPr>
            <a:r>
              <a:rPr lang="en-US" sz="2400" b="1" i="1" dirty="0" smtClean="0">
                <a:solidFill>
                  <a:srgbClr val="FF0000"/>
                </a:solidFill>
              </a:rPr>
              <a:t>Red	</a:t>
            </a:r>
            <a:r>
              <a:rPr lang="en-US" sz="2400" b="1" i="1" dirty="0" smtClean="0"/>
              <a:t>- danger; stop</a:t>
            </a:r>
          </a:p>
          <a:p>
            <a:pPr marL="1663700" eaLnBrk="1" hangingPunct="1">
              <a:lnSpc>
                <a:spcPct val="120000"/>
              </a:lnSpc>
              <a:buFontTx/>
              <a:buNone/>
              <a:defRPr/>
            </a:pPr>
            <a:r>
              <a:rPr lang="en-US" sz="2400" b="1" i="1" dirty="0" smtClean="0">
                <a:solidFill>
                  <a:srgbClr val="FFC000"/>
                </a:solidFill>
              </a:rPr>
              <a:t>Yellow</a:t>
            </a:r>
            <a:r>
              <a:rPr lang="en-US" sz="2400" b="1" i="1" dirty="0" smtClean="0">
                <a:solidFill>
                  <a:srgbClr val="FF0000"/>
                </a:solidFill>
              </a:rPr>
              <a:t>	</a:t>
            </a:r>
            <a:r>
              <a:rPr lang="en-US" sz="2400" b="1" i="1" dirty="0" smtClean="0"/>
              <a:t>- caution</a:t>
            </a:r>
          </a:p>
          <a:p>
            <a:pPr marL="1663700" eaLnBrk="1" hangingPunct="1">
              <a:lnSpc>
                <a:spcPct val="120000"/>
              </a:lnSpc>
              <a:buFontTx/>
              <a:buNone/>
              <a:defRPr/>
            </a:pPr>
            <a:r>
              <a:rPr lang="en-US" sz="2400" b="1" i="1" dirty="0" smtClean="0">
                <a:solidFill>
                  <a:srgbClr val="00B050"/>
                </a:solidFill>
              </a:rPr>
              <a:t>Green</a:t>
            </a:r>
            <a:r>
              <a:rPr lang="en-US" sz="2400" b="1" i="1" dirty="0" smtClean="0">
                <a:solidFill>
                  <a:srgbClr val="FF0000"/>
                </a:solidFill>
              </a:rPr>
              <a:t>	</a:t>
            </a:r>
            <a:r>
              <a:rPr lang="en-US" sz="2400" b="1" i="1" dirty="0" smtClean="0"/>
              <a:t>- safety equipment</a:t>
            </a:r>
          </a:p>
          <a:p>
            <a:pPr eaLnBrk="1" hangingPunct="1">
              <a:lnSpc>
                <a:spcPct val="120000"/>
              </a:lnSpc>
              <a:defRPr/>
            </a:pPr>
            <a:r>
              <a:rPr lang="en-US" sz="2400" dirty="0" smtClean="0"/>
              <a:t>It is advisable to paint the roof of the industrial building with a minimum reflection index of 0.7, the walls 0.5, and the floor 0.25.</a:t>
            </a:r>
          </a:p>
        </p:txBody>
      </p:sp>
      <p:sp>
        <p:nvSpPr>
          <p:cNvPr id="69637" name="Slide Number Placeholder 3"/>
          <p:cNvSpPr>
            <a:spLocks noGrp="1"/>
          </p:cNvSpPr>
          <p:nvPr>
            <p:ph type="sldNum" sz="quarter" idx="12"/>
          </p:nvPr>
        </p:nvSpPr>
        <p:spPr>
          <a:noFill/>
        </p:spPr>
        <p:txBody>
          <a:bodyPr/>
          <a:lstStyle/>
          <a:p>
            <a:fld id="{5472B09D-1008-4B6E-BBAA-E52F674C068D}"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p:txBody>
          <a:bodyPr/>
          <a:lstStyle/>
          <a:p>
            <a:pPr eaLnBrk="1" hangingPunct="1">
              <a:lnSpc>
                <a:spcPct val="120000"/>
              </a:lnSpc>
              <a:buFontTx/>
              <a:buNone/>
            </a:pPr>
            <a:r>
              <a:rPr lang="en-US" sz="2000" smtClean="0"/>
              <a:t>Different colors have different psychological effects.</a:t>
            </a:r>
          </a:p>
          <a:p>
            <a:pPr eaLnBrk="1" hangingPunct="1">
              <a:lnSpc>
                <a:spcPct val="120000"/>
              </a:lnSpc>
            </a:pPr>
            <a:r>
              <a:rPr lang="en-US" sz="2000" smtClean="0"/>
              <a:t>Red		- Hot and heavy, exciting, stimulating.</a:t>
            </a:r>
          </a:p>
          <a:p>
            <a:pPr eaLnBrk="1" hangingPunct="1">
              <a:lnSpc>
                <a:spcPct val="120000"/>
              </a:lnSpc>
            </a:pPr>
            <a:r>
              <a:rPr lang="en-US" sz="2000" smtClean="0"/>
              <a:t>Orange	- Hot, exciting and stimulating less than red.</a:t>
            </a:r>
          </a:p>
          <a:p>
            <a:pPr eaLnBrk="1" hangingPunct="1">
              <a:lnSpc>
                <a:spcPct val="120000"/>
              </a:lnSpc>
            </a:pPr>
            <a:r>
              <a:rPr lang="en-US" sz="2000" smtClean="0"/>
              <a:t>Yellow 	- Hot, exciting lovely.</a:t>
            </a:r>
          </a:p>
          <a:p>
            <a:pPr eaLnBrk="1" hangingPunct="1">
              <a:lnSpc>
                <a:spcPct val="120000"/>
              </a:lnSpc>
            </a:pPr>
            <a:r>
              <a:rPr lang="en-US" sz="2000" smtClean="0"/>
              <a:t>Green	- Fresh and light, pacific.</a:t>
            </a:r>
          </a:p>
          <a:p>
            <a:pPr eaLnBrk="1" hangingPunct="1">
              <a:lnSpc>
                <a:spcPct val="120000"/>
              </a:lnSpc>
            </a:pPr>
            <a:r>
              <a:rPr lang="en-US" sz="2000" smtClean="0"/>
              <a:t>Blue		- Light, pacific.</a:t>
            </a:r>
          </a:p>
          <a:p>
            <a:pPr eaLnBrk="1" hangingPunct="1">
              <a:lnSpc>
                <a:spcPct val="120000"/>
              </a:lnSpc>
            </a:pPr>
            <a:r>
              <a:rPr lang="en-US" sz="2000" smtClean="0"/>
              <a:t>Violet	- Light, loneliness.</a:t>
            </a:r>
          </a:p>
          <a:p>
            <a:pPr eaLnBrk="1" hangingPunct="1">
              <a:lnSpc>
                <a:spcPct val="120000"/>
              </a:lnSpc>
            </a:pPr>
            <a:r>
              <a:rPr lang="en-US" sz="2000" smtClean="0"/>
              <a:t>White	- Cold, brilliant (seems to increase volume).</a:t>
            </a:r>
          </a:p>
          <a:p>
            <a:pPr eaLnBrk="1" hangingPunct="1">
              <a:lnSpc>
                <a:spcPct val="120000"/>
              </a:lnSpc>
            </a:pPr>
            <a:r>
              <a:rPr lang="en-US" sz="2000" smtClean="0"/>
              <a:t>Black	- Hot (seems to decrease volume) depressing.</a:t>
            </a:r>
          </a:p>
        </p:txBody>
      </p:sp>
      <p:sp>
        <p:nvSpPr>
          <p:cNvPr id="70660" name="Slide Number Placeholder 3"/>
          <p:cNvSpPr>
            <a:spLocks noGrp="1"/>
          </p:cNvSpPr>
          <p:nvPr>
            <p:ph type="sldNum" sz="quarter" idx="12"/>
          </p:nvPr>
        </p:nvSpPr>
        <p:spPr>
          <a:noFill/>
        </p:spPr>
        <p:txBody>
          <a:bodyPr/>
          <a:lstStyle/>
          <a:p>
            <a:fld id="{D54AA3E1-0565-466B-8751-EEB58C903EB6}"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600" smtClean="0">
                <a:solidFill>
                  <a:srgbClr val="0000FF"/>
                </a:solidFill>
              </a:rPr>
              <a:t>SPACE REQUIREMENTS</a:t>
            </a:r>
          </a:p>
        </p:txBody>
      </p:sp>
      <p:sp>
        <p:nvSpPr>
          <p:cNvPr id="71683" name="Rectangle 3"/>
          <p:cNvSpPr>
            <a:spLocks noGrp="1" noChangeArrowheads="1"/>
          </p:cNvSpPr>
          <p:nvPr>
            <p:ph type="body" idx="1"/>
          </p:nvPr>
        </p:nvSpPr>
        <p:spPr/>
        <p:txBody>
          <a:bodyPr/>
          <a:lstStyle/>
          <a:p>
            <a:pPr eaLnBrk="1" hangingPunct="1">
              <a:lnSpc>
                <a:spcPct val="120000"/>
              </a:lnSpc>
            </a:pPr>
            <a:r>
              <a:rPr lang="en-US" sz="2000" smtClean="0"/>
              <a:t>The layout man often finds himself involved in work space arrangement; at any rate, he must determine the floor space that will be required by an operator. The study of floor space needed considers the following points: </a:t>
            </a:r>
          </a:p>
          <a:p>
            <a:pPr eaLnBrk="1" hangingPunct="1">
              <a:lnSpc>
                <a:spcPct val="120000"/>
              </a:lnSpc>
            </a:pPr>
            <a:r>
              <a:rPr lang="en-US" sz="2000" smtClean="0"/>
              <a:t>While at work, the operator's arms and hands should move as easily as possible and he ought to reduce, to the minimum the movement of his shoulders, his body and his person from one position to another.</a:t>
            </a:r>
          </a:p>
        </p:txBody>
      </p:sp>
      <p:sp>
        <p:nvSpPr>
          <p:cNvPr id="71685" name="Slide Number Placeholder 3"/>
          <p:cNvSpPr>
            <a:spLocks noGrp="1"/>
          </p:cNvSpPr>
          <p:nvPr>
            <p:ph type="sldNum" sz="quarter" idx="12"/>
          </p:nvPr>
        </p:nvSpPr>
        <p:spPr>
          <a:noFill/>
        </p:spPr>
        <p:txBody>
          <a:bodyPr/>
          <a:lstStyle/>
          <a:p>
            <a:fld id="{1FC929EC-54F2-4DC6-8407-7F203F3561E2}"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a:noFill/>
        </p:spPr>
        <p:txBody>
          <a:bodyPr/>
          <a:lstStyle/>
          <a:p>
            <a:fld id="{1A44D5B7-D645-448A-A44C-0DBDBC0EF198}" type="slidenum">
              <a:rPr lang="en-US" smtClean="0"/>
              <a:pPr/>
              <a:t>47</a:t>
            </a:fld>
            <a:endParaRPr lang="en-US" smtClean="0"/>
          </a:p>
        </p:txBody>
      </p:sp>
      <p:graphicFrame>
        <p:nvGraphicFramePr>
          <p:cNvPr id="72708" name="Object 1"/>
          <p:cNvGraphicFramePr>
            <a:graphicFrameLocks noChangeAspect="1"/>
          </p:cNvGraphicFramePr>
          <p:nvPr/>
        </p:nvGraphicFramePr>
        <p:xfrm>
          <a:off x="323850" y="782638"/>
          <a:ext cx="8210550" cy="5008562"/>
        </p:xfrm>
        <a:graphic>
          <a:graphicData uri="http://schemas.openxmlformats.org/presentationml/2006/ole">
            <p:oleObj spid="_x0000_s72708" r:id="rId3" imgW="7031417" imgH="4293425" progId="">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1143000"/>
            <a:ext cx="8229600" cy="4525963"/>
          </a:xfrm>
        </p:spPr>
        <p:txBody>
          <a:bodyPr/>
          <a:lstStyle/>
          <a:p>
            <a:pPr eaLnBrk="1" hangingPunct="1">
              <a:lnSpc>
                <a:spcPct val="120000"/>
              </a:lnSpc>
            </a:pPr>
            <a:r>
              <a:rPr lang="en-US" sz="2000" dirty="0" smtClean="0"/>
              <a:t>Fixed posts for utensils and materials should be assured.</a:t>
            </a:r>
          </a:p>
          <a:p>
            <a:pPr eaLnBrk="1" hangingPunct="1">
              <a:lnSpc>
                <a:spcPct val="120000"/>
              </a:lnSpc>
            </a:pPr>
            <a:r>
              <a:rPr lang="en-US" sz="2000" dirty="0" smtClean="0"/>
              <a:t>The disposition of utensils, materials and organs of maneuver near and </a:t>
            </a:r>
            <a:r>
              <a:rPr lang="en-US" sz="2000" dirty="0" err="1" smtClean="0"/>
              <a:t>infront</a:t>
            </a:r>
            <a:r>
              <a:rPr lang="en-US" sz="2000" dirty="0" smtClean="0"/>
              <a:t> of the operator.</a:t>
            </a:r>
          </a:p>
          <a:p>
            <a:pPr eaLnBrk="1" hangingPunct="1">
              <a:lnSpc>
                <a:spcPct val="120000"/>
              </a:lnSpc>
            </a:pPr>
            <a:r>
              <a:rPr lang="en-US" sz="2000" dirty="0" smtClean="0"/>
              <a:t>Avoidance of the </a:t>
            </a:r>
            <a:r>
              <a:rPr lang="en-US" sz="2000" dirty="0" smtClean="0">
                <a:solidFill>
                  <a:srgbClr val="FF0000"/>
                </a:solidFill>
              </a:rPr>
              <a:t>standing operator wherever possible</a:t>
            </a:r>
            <a:r>
              <a:rPr lang="en-US" sz="2000" dirty="0" smtClean="0"/>
              <a:t>. The study of the working area should consider a proper and </a:t>
            </a:r>
            <a:r>
              <a:rPr lang="en-US" sz="2000" dirty="0" smtClean="0">
                <a:solidFill>
                  <a:srgbClr val="FF0000"/>
                </a:solidFill>
              </a:rPr>
              <a:t>comfortable position for the legs of the operator in an armchair or on a stool</a:t>
            </a:r>
            <a:r>
              <a:rPr lang="en-US" sz="2000" dirty="0" smtClean="0"/>
              <a:t>.</a:t>
            </a:r>
          </a:p>
          <a:p>
            <a:pPr eaLnBrk="1" hangingPunct="1">
              <a:lnSpc>
                <a:spcPct val="120000"/>
              </a:lnSpc>
            </a:pPr>
            <a:r>
              <a:rPr lang="en-US" sz="2000" dirty="0" smtClean="0"/>
              <a:t>When the operator is transporting material, or when he is in a position to push, or pull he should do it in such a way that:</a:t>
            </a:r>
          </a:p>
          <a:p>
            <a:pPr eaLnBrk="1" hangingPunct="1">
              <a:lnSpc>
                <a:spcPct val="120000"/>
              </a:lnSpc>
            </a:pPr>
            <a:r>
              <a:rPr lang="en-US" sz="2000" dirty="0" smtClean="0"/>
              <a:t>he is in an equilibrium position and</a:t>
            </a:r>
          </a:p>
          <a:p>
            <a:pPr eaLnBrk="1" hangingPunct="1">
              <a:lnSpc>
                <a:spcPct val="120000"/>
              </a:lnSpc>
            </a:pPr>
            <a:r>
              <a:rPr lang="en-US" sz="2000" dirty="0" smtClean="0"/>
              <a:t>he applies the possible minimum force to produce the effect.</a:t>
            </a:r>
          </a:p>
        </p:txBody>
      </p:sp>
      <p:sp>
        <p:nvSpPr>
          <p:cNvPr id="73732" name="Slide Number Placeholder 3"/>
          <p:cNvSpPr>
            <a:spLocks noGrp="1"/>
          </p:cNvSpPr>
          <p:nvPr>
            <p:ph type="sldNum" sz="quarter" idx="12"/>
          </p:nvPr>
        </p:nvSpPr>
        <p:spPr>
          <a:noFill/>
        </p:spPr>
        <p:txBody>
          <a:bodyPr/>
          <a:lstStyle/>
          <a:p>
            <a:fld id="{42C99FE9-775B-4BB1-82A8-7E6C95819F3E}"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Slide Number Placeholder 3"/>
          <p:cNvSpPr>
            <a:spLocks noGrp="1"/>
          </p:cNvSpPr>
          <p:nvPr>
            <p:ph type="sldNum" sz="quarter" idx="12"/>
          </p:nvPr>
        </p:nvSpPr>
        <p:spPr>
          <a:noFill/>
        </p:spPr>
        <p:txBody>
          <a:bodyPr/>
          <a:lstStyle/>
          <a:p>
            <a:fld id="{AB00079D-AD36-4054-A41E-42ECDA6BF301}" type="slidenum">
              <a:rPr lang="en-US" smtClean="0"/>
              <a:pPr/>
              <a:t>49</a:t>
            </a:fld>
            <a:endParaRPr lang="en-US" smtClean="0"/>
          </a:p>
        </p:txBody>
      </p:sp>
      <p:graphicFrame>
        <p:nvGraphicFramePr>
          <p:cNvPr id="74756" name="Object 1"/>
          <p:cNvGraphicFramePr>
            <a:graphicFrameLocks noChangeAspect="1"/>
          </p:cNvGraphicFramePr>
          <p:nvPr/>
        </p:nvGraphicFramePr>
        <p:xfrm>
          <a:off x="2576513" y="457200"/>
          <a:ext cx="4662487" cy="6061075"/>
        </p:xfrm>
        <a:graphic>
          <a:graphicData uri="http://schemas.openxmlformats.org/presentationml/2006/ole">
            <p:oleObj spid="_x0000_s74756" r:id="rId3" imgW="4953036" imgH="6438947"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endParaRPr lang="en-US" smtClean="0"/>
          </a:p>
        </p:txBody>
      </p:sp>
      <p:pic>
        <p:nvPicPr>
          <p:cNvPr id="819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7" name="Slide Number Placeholder 3"/>
          <p:cNvSpPr>
            <a:spLocks noGrp="1"/>
          </p:cNvSpPr>
          <p:nvPr>
            <p:ph type="sldNum" sz="quarter" idx="12"/>
          </p:nvPr>
        </p:nvSpPr>
        <p:spPr>
          <a:noFill/>
        </p:spPr>
        <p:txBody>
          <a:bodyPr/>
          <a:lstStyle/>
          <a:p>
            <a:fld id="{343F7E0E-AE3B-4EAC-A808-0636FD3F59B2}"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C760D2F-62D5-45CC-83A7-9F5622F864DE}" type="datetime8">
              <a:rPr lang="en-US" smtClean="0"/>
              <a:pPr>
                <a:defRPr/>
              </a:pPr>
              <a:t>4/26/2018 5:09 AM</a:t>
            </a:fld>
            <a:endParaRPr lang="en-US"/>
          </a:p>
        </p:txBody>
      </p:sp>
      <p:sp>
        <p:nvSpPr>
          <p:cNvPr id="3" name="Slide Number Placeholder 2"/>
          <p:cNvSpPr>
            <a:spLocks noGrp="1"/>
          </p:cNvSpPr>
          <p:nvPr>
            <p:ph type="sldNum" sz="quarter" idx="12"/>
          </p:nvPr>
        </p:nvSpPr>
        <p:spPr/>
        <p:txBody>
          <a:bodyPr/>
          <a:lstStyle/>
          <a:p>
            <a:pPr>
              <a:defRPr/>
            </a:pPr>
            <a:fld id="{A7827AE3-95E4-4166-8811-2363F3B0F51B}" type="slidenum">
              <a:rPr lang="en-US" smtClean="0"/>
              <a:pPr>
                <a:defRPr/>
              </a:pPr>
              <a:t>50</a:t>
            </a:fld>
            <a:endParaRPr lang="en-US"/>
          </a:p>
        </p:txBody>
      </p:sp>
      <p:pic>
        <p:nvPicPr>
          <p:cNvPr id="4" name="Picture 2" descr="August 30, 1999 (8)"/>
          <p:cNvPicPr>
            <a:picLocks noChangeAspect="1" noChangeArrowheads="1"/>
          </p:cNvPicPr>
          <p:nvPr/>
        </p:nvPicPr>
        <p:blipFill>
          <a:blip r:embed="rId2"/>
          <a:srcRect/>
          <a:stretch>
            <a:fillRect/>
          </a:stretch>
        </p:blipFill>
        <p:spPr bwMode="auto">
          <a:xfrm>
            <a:off x="0" y="-990600"/>
            <a:ext cx="9144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600" smtClean="0">
                <a:solidFill>
                  <a:srgbClr val="0000FF"/>
                </a:solidFill>
              </a:rPr>
              <a:t>SAFETY</a:t>
            </a:r>
          </a:p>
        </p:txBody>
      </p:sp>
      <p:sp>
        <p:nvSpPr>
          <p:cNvPr id="76803" name="Rectangle 3"/>
          <p:cNvSpPr>
            <a:spLocks noGrp="1" noChangeArrowheads="1"/>
          </p:cNvSpPr>
          <p:nvPr>
            <p:ph type="body" idx="1"/>
          </p:nvPr>
        </p:nvSpPr>
        <p:spPr/>
        <p:txBody>
          <a:bodyPr/>
          <a:lstStyle/>
          <a:p>
            <a:pPr eaLnBrk="1" hangingPunct="1">
              <a:lnSpc>
                <a:spcPct val="150000"/>
              </a:lnSpc>
            </a:pPr>
            <a:r>
              <a:rPr lang="en-US" sz="2800" smtClean="0"/>
              <a:t>A good plant layout should consider the safety of all personnel. </a:t>
            </a:r>
          </a:p>
          <a:p>
            <a:pPr eaLnBrk="1" hangingPunct="1">
              <a:lnSpc>
                <a:spcPct val="150000"/>
              </a:lnSpc>
            </a:pPr>
            <a:r>
              <a:rPr lang="en-US" sz="2800" smtClean="0"/>
              <a:t>Lack of adequate storage space which is beyond the control of the foreman, can lead to unsafe practices in the storage of materials. Some of the safety hazards to be watched for in plant layout are:</a:t>
            </a:r>
          </a:p>
        </p:txBody>
      </p:sp>
      <p:sp>
        <p:nvSpPr>
          <p:cNvPr id="76805" name="Slide Number Placeholder 3"/>
          <p:cNvSpPr>
            <a:spLocks noGrp="1"/>
          </p:cNvSpPr>
          <p:nvPr>
            <p:ph type="sldNum" sz="quarter" idx="12"/>
          </p:nvPr>
        </p:nvSpPr>
        <p:spPr>
          <a:noFill/>
        </p:spPr>
        <p:txBody>
          <a:bodyPr/>
          <a:lstStyle/>
          <a:p>
            <a:fld id="{C997B229-195D-4F44-B9F3-9C083EC52BC4}"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pPr>
              <a:defRPr/>
            </a:pPr>
            <a:fld id="{88692441-8265-4BD7-BA73-78AC9A3BDF03}" type="datetime8">
              <a:rPr lang="en-US" smtClean="0"/>
              <a:pPr>
                <a:defRPr/>
              </a:pPr>
              <a:t>4/26/2018 5:12 AM</a:t>
            </a:fld>
            <a:endParaRPr lang="en-US"/>
          </a:p>
        </p:txBody>
      </p:sp>
      <p:sp>
        <p:nvSpPr>
          <p:cNvPr id="5" name="Slide Number Placeholder 4"/>
          <p:cNvSpPr>
            <a:spLocks noGrp="1"/>
          </p:cNvSpPr>
          <p:nvPr>
            <p:ph type="sldNum" sz="quarter" idx="12"/>
          </p:nvPr>
        </p:nvSpPr>
        <p:spPr/>
        <p:txBody>
          <a:bodyPr/>
          <a:lstStyle/>
          <a:p>
            <a:pPr>
              <a:defRPr/>
            </a:pPr>
            <a:fld id="{CED2D258-9171-45C5-BFA5-6A501473BD90}" type="slidenum">
              <a:rPr lang="en-US" smtClean="0"/>
              <a:pPr>
                <a:defRPr/>
              </a:pPr>
              <a:t>52</a:t>
            </a:fld>
            <a:endParaRPr lang="en-US"/>
          </a:p>
        </p:txBody>
      </p:sp>
      <p:pic>
        <p:nvPicPr>
          <p:cNvPr id="6" name="Picture 2" descr="Ergo 19"/>
          <p:cNvPicPr>
            <a:picLocks noGrp="1" noChangeAspect="1" noChangeArrowheads="1"/>
          </p:cNvPicPr>
          <p:nvPr>
            <p:ph idx="1"/>
          </p:nvPr>
        </p:nvPicPr>
        <p:blipFill>
          <a:blip r:embed="rId2"/>
          <a:srcRect/>
          <a:stretch>
            <a:fillRect/>
          </a:stretch>
        </p:blipFill>
        <p:spPr bwMode="auto">
          <a:xfrm>
            <a:off x="2874764" y="1600200"/>
            <a:ext cx="33944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457200" y="457200"/>
            <a:ext cx="8229600" cy="5668963"/>
          </a:xfrm>
        </p:spPr>
        <p:txBody>
          <a:bodyPr/>
          <a:lstStyle/>
          <a:p>
            <a:pPr eaLnBrk="1" hangingPunct="1">
              <a:lnSpc>
                <a:spcPct val="120000"/>
              </a:lnSpc>
            </a:pPr>
            <a:r>
              <a:rPr lang="en-US" sz="2000" smtClean="0"/>
              <a:t>inadequate passage,</a:t>
            </a:r>
          </a:p>
          <a:p>
            <a:pPr eaLnBrk="1" hangingPunct="1">
              <a:lnSpc>
                <a:spcPct val="120000"/>
              </a:lnSpc>
            </a:pPr>
            <a:r>
              <a:rPr lang="en-US" sz="2000" smtClean="0"/>
              <a:t>insufficient storage space allowance for safe handling procedures,</a:t>
            </a:r>
          </a:p>
          <a:p>
            <a:pPr eaLnBrk="1" hangingPunct="1">
              <a:lnSpc>
                <a:spcPct val="120000"/>
              </a:lnSpc>
            </a:pPr>
            <a:r>
              <a:rPr lang="en-US" sz="2000" smtClean="0"/>
              <a:t>insufficient handling equipment capacity,</a:t>
            </a:r>
          </a:p>
          <a:p>
            <a:pPr eaLnBrk="1" hangingPunct="1">
              <a:lnSpc>
                <a:spcPct val="120000"/>
              </a:lnSpc>
            </a:pPr>
            <a:r>
              <a:rPr lang="en-US" sz="2000" smtClean="0"/>
              <a:t>floor load capacity,</a:t>
            </a:r>
          </a:p>
          <a:p>
            <a:pPr eaLnBrk="1" hangingPunct="1">
              <a:lnSpc>
                <a:spcPct val="120000"/>
              </a:lnSpc>
            </a:pPr>
            <a:r>
              <a:rPr lang="en-US" sz="2000" smtClean="0"/>
              <a:t>floor obstructions,</a:t>
            </a:r>
          </a:p>
          <a:p>
            <a:pPr eaLnBrk="1" hangingPunct="1">
              <a:lnSpc>
                <a:spcPct val="120000"/>
              </a:lnSpc>
            </a:pPr>
            <a:r>
              <a:rPr lang="en-US" sz="2000" smtClean="0"/>
              <a:t>slippery finish floors,</a:t>
            </a:r>
          </a:p>
          <a:p>
            <a:pPr eaLnBrk="1" hangingPunct="1">
              <a:lnSpc>
                <a:spcPct val="120000"/>
              </a:lnSpc>
            </a:pPr>
            <a:r>
              <a:rPr lang="en-US" sz="2000" smtClean="0"/>
              <a:t>inadequate exits,</a:t>
            </a:r>
          </a:p>
          <a:p>
            <a:pPr eaLnBrk="1" hangingPunct="1">
              <a:lnSpc>
                <a:spcPct val="120000"/>
              </a:lnSpc>
            </a:pPr>
            <a:r>
              <a:rPr lang="en-US" sz="2000" smtClean="0"/>
              <a:t>inadequate stairs, ramps and ladders,</a:t>
            </a:r>
          </a:p>
          <a:p>
            <a:pPr eaLnBrk="1" hangingPunct="1">
              <a:lnSpc>
                <a:spcPct val="120000"/>
              </a:lnSpc>
            </a:pPr>
            <a:r>
              <a:rPr lang="en-US" sz="2000" smtClean="0"/>
              <a:t>inaccessible fire extinguisher and first aid boxes </a:t>
            </a:r>
          </a:p>
          <a:p>
            <a:pPr eaLnBrk="1" hangingPunct="1">
              <a:lnSpc>
                <a:spcPct val="120000"/>
              </a:lnSpc>
            </a:pPr>
            <a:r>
              <a:rPr lang="en-US" sz="2000" smtClean="0"/>
              <a:t>unguarded moving parts of equipment ,</a:t>
            </a:r>
          </a:p>
          <a:p>
            <a:pPr eaLnBrk="1" hangingPunct="1">
              <a:lnSpc>
                <a:spcPct val="120000"/>
              </a:lnSpc>
            </a:pPr>
            <a:r>
              <a:rPr lang="en-US" sz="2000" smtClean="0"/>
              <a:t>workers located under the above hazards and</a:t>
            </a:r>
          </a:p>
          <a:p>
            <a:pPr eaLnBrk="1" hangingPunct="1">
              <a:lnSpc>
                <a:spcPct val="120000"/>
              </a:lnSpc>
            </a:pPr>
            <a:r>
              <a:rPr lang="en-US" sz="2000" smtClean="0"/>
              <a:t>improper ventilation for removal of dangerous or toxic gases.</a:t>
            </a:r>
          </a:p>
        </p:txBody>
      </p:sp>
      <p:sp>
        <p:nvSpPr>
          <p:cNvPr id="77828" name="Slide Number Placeholder 3"/>
          <p:cNvSpPr>
            <a:spLocks noGrp="1"/>
          </p:cNvSpPr>
          <p:nvPr>
            <p:ph type="sldNum" sz="quarter" idx="12"/>
          </p:nvPr>
        </p:nvSpPr>
        <p:spPr>
          <a:noFill/>
        </p:spPr>
        <p:txBody>
          <a:bodyPr/>
          <a:lstStyle/>
          <a:p>
            <a:fld id="{2E36DF5C-EBB2-433B-BE5C-9122F6419D03}" type="slidenum">
              <a:rPr lang="en-US" smtClean="0"/>
              <a:pPr/>
              <a:t>53</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28575"/>
            <a:ext cx="9144000" cy="6886575"/>
          </a:xfrm>
          <a:prstGeom prst="rect">
            <a:avLst/>
          </a:prstGeom>
          <a:noFill/>
          <a:ln w="9525">
            <a:noFill/>
            <a:miter lim="800000"/>
            <a:headEnd/>
            <a:tailEnd/>
          </a:ln>
        </p:spPr>
      </p:pic>
      <p:sp>
        <p:nvSpPr>
          <p:cNvPr id="9220" name="Slide Number Placeholder 3"/>
          <p:cNvSpPr>
            <a:spLocks noGrp="1"/>
          </p:cNvSpPr>
          <p:nvPr>
            <p:ph type="sldNum" sz="quarter" idx="12"/>
          </p:nvPr>
        </p:nvSpPr>
        <p:spPr>
          <a:noFill/>
        </p:spPr>
        <p:txBody>
          <a:bodyPr/>
          <a:lstStyle/>
          <a:p>
            <a:fld id="{D7DCD998-4F9A-4109-B8D9-12F43A36B585}"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52400" y="304800"/>
            <a:ext cx="8528050" cy="5934075"/>
          </a:xfrm>
          <a:prstGeom prst="rect">
            <a:avLst/>
          </a:prstGeom>
          <a:noFill/>
          <a:ln w="9525">
            <a:noFill/>
            <a:miter lim="800000"/>
            <a:headEnd/>
            <a:tailEnd/>
          </a:ln>
        </p:spPr>
      </p:pic>
      <p:sp>
        <p:nvSpPr>
          <p:cNvPr id="10244" name="Slide Number Placeholder 3"/>
          <p:cNvSpPr>
            <a:spLocks noGrp="1"/>
          </p:cNvSpPr>
          <p:nvPr>
            <p:ph type="sldNum" sz="quarter" idx="12"/>
          </p:nvPr>
        </p:nvSpPr>
        <p:spPr>
          <a:noFill/>
        </p:spPr>
        <p:txBody>
          <a:bodyPr/>
          <a:lstStyle/>
          <a:p>
            <a:fld id="{107638D1-925C-418F-9264-385ED44EFDB3}"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endParaRPr lang="en-US" smtClean="0"/>
          </a:p>
        </p:txBody>
      </p:sp>
      <p:pic>
        <p:nvPicPr>
          <p:cNvPr id="11267" name="Picture 2"/>
          <p:cNvPicPr>
            <a:picLocks noChangeAspect="1" noChangeArrowheads="1"/>
          </p:cNvPicPr>
          <p:nvPr/>
        </p:nvPicPr>
        <p:blipFill>
          <a:blip r:embed="rId2"/>
          <a:srcRect/>
          <a:stretch>
            <a:fillRect/>
          </a:stretch>
        </p:blipFill>
        <p:spPr bwMode="auto">
          <a:xfrm>
            <a:off x="76200" y="304800"/>
            <a:ext cx="8942388" cy="6248400"/>
          </a:xfrm>
          <a:prstGeom prst="rect">
            <a:avLst/>
          </a:prstGeom>
          <a:noFill/>
          <a:ln w="9525">
            <a:noFill/>
            <a:miter lim="800000"/>
            <a:headEnd/>
            <a:tailEnd/>
          </a:ln>
        </p:spPr>
      </p:pic>
      <p:sp>
        <p:nvSpPr>
          <p:cNvPr id="11269" name="Slide Number Placeholder 3"/>
          <p:cNvSpPr>
            <a:spLocks noGrp="1"/>
          </p:cNvSpPr>
          <p:nvPr>
            <p:ph type="sldNum" sz="quarter" idx="12"/>
          </p:nvPr>
        </p:nvSpPr>
        <p:spPr>
          <a:noFill/>
        </p:spPr>
        <p:txBody>
          <a:bodyPr/>
          <a:lstStyle/>
          <a:p>
            <a:fld id="{5F9AC972-4D5F-4057-990E-F51F7003FA1B}"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hlinkClick r:id="" action="ppaction://ole?verb=0"/>
          </p:cNvPr>
          <p:cNvGraphicFramePr>
            <a:graphicFrameLocks/>
          </p:cNvGraphicFramePr>
          <p:nvPr/>
        </p:nvGraphicFramePr>
        <p:xfrm>
          <a:off x="4724400" y="1600200"/>
          <a:ext cx="2878138" cy="3886200"/>
        </p:xfrm>
        <a:graphic>
          <a:graphicData uri="http://schemas.openxmlformats.org/presentationml/2006/ole">
            <p:oleObj spid="_x0000_s12290" name="Microsoft ClipArt Gallery" r:id="rId4" imgW="3794125" imgH="4960938" progId="">
              <p:embed/>
            </p:oleObj>
          </a:graphicData>
        </a:graphic>
      </p:graphicFrame>
      <p:sp>
        <p:nvSpPr>
          <p:cNvPr id="12291" name="Rectangle 6"/>
          <p:cNvSpPr>
            <a:spLocks noGrp="1" noChangeArrowheads="1"/>
          </p:cNvSpPr>
          <p:nvPr>
            <p:ph type="title"/>
          </p:nvPr>
        </p:nvSpPr>
        <p:spPr/>
        <p:txBody>
          <a:bodyPr/>
          <a:lstStyle/>
          <a:p>
            <a:pPr eaLnBrk="1" hangingPunct="1"/>
            <a:r>
              <a:rPr lang="en-US" sz="3200" smtClean="0">
                <a:solidFill>
                  <a:srgbClr val="0000FF"/>
                </a:solidFill>
                <a:latin typeface="Arial Rounded MT Bold" pitchFamily="34" charset="0"/>
              </a:rPr>
              <a:t>Locate All Areas In and Around Buildings</a:t>
            </a:r>
          </a:p>
        </p:txBody>
      </p:sp>
      <p:sp>
        <p:nvSpPr>
          <p:cNvPr id="1028" name="Rectangle 7"/>
          <p:cNvSpPr>
            <a:spLocks noGrp="1" noChangeArrowheads="1"/>
          </p:cNvSpPr>
          <p:nvPr>
            <p:ph type="body" idx="1"/>
          </p:nvPr>
        </p:nvSpPr>
        <p:spPr>
          <a:xfrm>
            <a:off x="457200" y="1219200"/>
            <a:ext cx="8229600" cy="4987925"/>
          </a:xfrm>
        </p:spPr>
        <p:txBody>
          <a:bodyPr/>
          <a:lstStyle/>
          <a:p>
            <a:pPr lvl="1" algn="just" eaLnBrk="1" hangingPunct="1">
              <a:lnSpc>
                <a:spcPct val="90000"/>
              </a:lnSpc>
              <a:defRPr/>
            </a:pPr>
            <a:r>
              <a:rPr lang="en-US" dirty="0" smtClean="0">
                <a:latin typeface="Arial Rounded MT Bold" pitchFamily="34" charset="0"/>
                <a:ea typeface="+mn-ea"/>
                <a:cs typeface="+mn-cs"/>
              </a:rPr>
              <a:t>Equipment</a:t>
            </a:r>
          </a:p>
          <a:p>
            <a:pPr lvl="1" algn="just" eaLnBrk="1" hangingPunct="1">
              <a:lnSpc>
                <a:spcPct val="90000"/>
              </a:lnSpc>
              <a:defRPr/>
            </a:pPr>
            <a:r>
              <a:rPr lang="en-US" dirty="0" smtClean="0">
                <a:latin typeface="Arial Rounded MT Bold" pitchFamily="34" charset="0"/>
                <a:ea typeface="+mn-ea"/>
                <a:cs typeface="+mn-cs"/>
              </a:rPr>
              <a:t>Work stations</a:t>
            </a:r>
          </a:p>
          <a:p>
            <a:pPr lvl="1" algn="just" eaLnBrk="1" hangingPunct="1">
              <a:lnSpc>
                <a:spcPct val="90000"/>
              </a:lnSpc>
              <a:defRPr/>
            </a:pPr>
            <a:r>
              <a:rPr lang="en-US" dirty="0" smtClean="0">
                <a:latin typeface="Arial Rounded MT Bold" pitchFamily="34" charset="0"/>
                <a:ea typeface="+mn-ea"/>
                <a:cs typeface="+mn-cs"/>
              </a:rPr>
              <a:t>Material storage</a:t>
            </a:r>
          </a:p>
          <a:p>
            <a:pPr lvl="1" algn="just" eaLnBrk="1" hangingPunct="1">
              <a:lnSpc>
                <a:spcPct val="90000"/>
              </a:lnSpc>
              <a:defRPr/>
            </a:pPr>
            <a:r>
              <a:rPr lang="en-US" dirty="0" smtClean="0">
                <a:latin typeface="Arial Rounded MT Bold" pitchFamily="34" charset="0"/>
                <a:ea typeface="+mn-ea"/>
                <a:cs typeface="+mn-cs"/>
              </a:rPr>
              <a:t>Rest/break areas</a:t>
            </a:r>
          </a:p>
          <a:p>
            <a:pPr lvl="1" algn="just" eaLnBrk="1" hangingPunct="1">
              <a:lnSpc>
                <a:spcPct val="90000"/>
              </a:lnSpc>
              <a:defRPr/>
            </a:pPr>
            <a:r>
              <a:rPr lang="en-US" dirty="0" smtClean="0">
                <a:latin typeface="Arial Rounded MT Bold" pitchFamily="34" charset="0"/>
                <a:ea typeface="+mn-ea"/>
                <a:cs typeface="+mn-cs"/>
              </a:rPr>
              <a:t>Utilities</a:t>
            </a:r>
          </a:p>
          <a:p>
            <a:pPr lvl="1" algn="just" eaLnBrk="1" hangingPunct="1">
              <a:lnSpc>
                <a:spcPct val="90000"/>
              </a:lnSpc>
              <a:defRPr/>
            </a:pPr>
            <a:r>
              <a:rPr lang="en-US" dirty="0" smtClean="0">
                <a:latin typeface="Arial Rounded MT Bold" pitchFamily="34" charset="0"/>
                <a:ea typeface="+mn-ea"/>
                <a:cs typeface="+mn-cs"/>
              </a:rPr>
              <a:t>Eating areas</a:t>
            </a:r>
          </a:p>
          <a:p>
            <a:pPr lvl="1" algn="just" eaLnBrk="1" hangingPunct="1">
              <a:lnSpc>
                <a:spcPct val="90000"/>
              </a:lnSpc>
              <a:defRPr/>
            </a:pPr>
            <a:r>
              <a:rPr lang="en-US" dirty="0" smtClean="0">
                <a:latin typeface="Arial Rounded MT Bold" pitchFamily="34" charset="0"/>
                <a:ea typeface="+mn-ea"/>
                <a:cs typeface="+mn-cs"/>
              </a:rPr>
              <a:t>Aisles</a:t>
            </a:r>
          </a:p>
          <a:p>
            <a:pPr lvl="1" algn="just" eaLnBrk="1" hangingPunct="1">
              <a:lnSpc>
                <a:spcPct val="90000"/>
              </a:lnSpc>
              <a:defRPr/>
            </a:pPr>
            <a:r>
              <a:rPr lang="en-US" dirty="0" smtClean="0">
                <a:latin typeface="Arial Rounded MT Bold" pitchFamily="34" charset="0"/>
                <a:ea typeface="+mn-ea"/>
                <a:cs typeface="+mn-cs"/>
              </a:rPr>
              <a:t>Offices</a:t>
            </a:r>
          </a:p>
        </p:txBody>
      </p:sp>
      <p:sp>
        <p:nvSpPr>
          <p:cNvPr id="12294" name="Slide Number Placeholder 3"/>
          <p:cNvSpPr>
            <a:spLocks noGrp="1"/>
          </p:cNvSpPr>
          <p:nvPr>
            <p:ph type="sldNum" sz="quarter" idx="12"/>
          </p:nvPr>
        </p:nvSpPr>
        <p:spPr>
          <a:noFill/>
        </p:spPr>
        <p:txBody>
          <a:bodyPr/>
          <a:lstStyle/>
          <a:p>
            <a:fld id="{7E44916F-DD25-4636-B44B-AE9E92445F58}" type="slidenum">
              <a:rPr lang="en-US" smtClean="0"/>
              <a:pPr/>
              <a:t>9</a:t>
            </a:fld>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1874</TotalTime>
  <Words>1900</Words>
  <Application>Microsoft Office PowerPoint</Application>
  <PresentationFormat>On-screen Show (4:3)</PresentationFormat>
  <Paragraphs>303</Paragraphs>
  <Slides>53</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Default Design</vt:lpstr>
      <vt:lpstr>1_Default Design</vt:lpstr>
      <vt:lpstr>2_Default Design</vt:lpstr>
      <vt:lpstr>Microsoft ClipArt Gallery</vt:lpstr>
      <vt:lpstr>Chapter- 3</vt:lpstr>
      <vt:lpstr>Plant layout</vt:lpstr>
      <vt:lpstr>Slide 3</vt:lpstr>
      <vt:lpstr>Slide 4</vt:lpstr>
      <vt:lpstr>Slide 5</vt:lpstr>
      <vt:lpstr>Slide 6</vt:lpstr>
      <vt:lpstr>Slide 7</vt:lpstr>
      <vt:lpstr>Slide 8</vt:lpstr>
      <vt:lpstr>Locate All Areas In and Around Buildings</vt:lpstr>
      <vt:lpstr>Problems of layout develop when needed:</vt:lpstr>
      <vt:lpstr>The resulting problems involve</vt:lpstr>
      <vt:lpstr>The objectives of a good study of plant layout are:</vt:lpstr>
      <vt:lpstr>Types of Layout </vt:lpstr>
      <vt:lpstr>Slide 14</vt:lpstr>
      <vt:lpstr>Some of the Advantages of Product Layout are:</vt:lpstr>
      <vt:lpstr>Product Layout is Used When:</vt:lpstr>
      <vt:lpstr>Process Layout</vt:lpstr>
      <vt:lpstr>Slide 18</vt:lpstr>
      <vt:lpstr>Some of the Advantages of Process Layout are:</vt:lpstr>
      <vt:lpstr>Process Layout is Used when</vt:lpstr>
      <vt:lpstr>Fixed-Position Layout</vt:lpstr>
      <vt:lpstr>Slide 22</vt:lpstr>
      <vt:lpstr>Slide 23</vt:lpstr>
      <vt:lpstr>Slide 24</vt:lpstr>
      <vt:lpstr>Slide 25</vt:lpstr>
      <vt:lpstr>Slide 26</vt:lpstr>
      <vt:lpstr>Slide 27</vt:lpstr>
      <vt:lpstr>Slide 28</vt:lpstr>
      <vt:lpstr>The Possible Internal Transport System:</vt:lpstr>
      <vt:lpstr>Cont’d…</vt:lpstr>
      <vt:lpstr>Slide 31</vt:lpstr>
      <vt:lpstr>Slide 32</vt:lpstr>
      <vt:lpstr>Slide 33</vt:lpstr>
      <vt:lpstr>Slide 34</vt:lpstr>
      <vt:lpstr>Working Condition</vt:lpstr>
      <vt:lpstr>LIGHTING</vt:lpstr>
      <vt:lpstr>Cont…</vt:lpstr>
      <vt:lpstr>Slide 38</vt:lpstr>
      <vt:lpstr>Slide 39</vt:lpstr>
      <vt:lpstr>AIR CONDITIONING</vt:lpstr>
      <vt:lpstr>NOISE</vt:lpstr>
      <vt:lpstr>Slide 42</vt:lpstr>
      <vt:lpstr>Slide 43</vt:lpstr>
      <vt:lpstr>USE OF COLOR</vt:lpstr>
      <vt:lpstr>Slide 45</vt:lpstr>
      <vt:lpstr>SPACE REQUIREMENTS</vt:lpstr>
      <vt:lpstr>Slide 47</vt:lpstr>
      <vt:lpstr>Slide 48</vt:lpstr>
      <vt:lpstr>Slide 49</vt:lpstr>
      <vt:lpstr>Slide 50</vt:lpstr>
      <vt:lpstr>SAFETY</vt:lpstr>
      <vt:lpstr>Cont…</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PLANT LAYOUT</dc:title>
  <dc:creator>hp</dc:creator>
  <cp:lastModifiedBy>cybernet</cp:lastModifiedBy>
  <cp:revision>67</cp:revision>
  <dcterms:created xsi:type="dcterms:W3CDTF">2008-08-30T06:32:49Z</dcterms:created>
  <dcterms:modified xsi:type="dcterms:W3CDTF">2018-04-26T12:13:05Z</dcterms:modified>
</cp:coreProperties>
</file>