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0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81" r:id="rId19"/>
    <p:sldId id="285" r:id="rId20"/>
    <p:sldId id="286" r:id="rId21"/>
    <p:sldId id="283" r:id="rId22"/>
    <p:sldId id="272" r:id="rId23"/>
    <p:sldId id="288" r:id="rId24"/>
    <p:sldId id="289" r:id="rId25"/>
    <p:sldId id="290" r:id="rId26"/>
    <p:sldId id="273" r:id="rId27"/>
    <p:sldId id="275" r:id="rId28"/>
    <p:sldId id="291" r:id="rId29"/>
    <p:sldId id="276" r:id="rId30"/>
    <p:sldId id="277" r:id="rId31"/>
    <p:sldId id="278" r:id="rId32"/>
    <p:sldId id="368" r:id="rId33"/>
    <p:sldId id="369" r:id="rId34"/>
    <p:sldId id="370" r:id="rId35"/>
    <p:sldId id="371" r:id="rId36"/>
    <p:sldId id="372" r:id="rId37"/>
    <p:sldId id="297" r:id="rId38"/>
    <p:sldId id="298" r:id="rId39"/>
    <p:sldId id="299" r:id="rId40"/>
    <p:sldId id="300" r:id="rId41"/>
    <p:sldId id="301"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3" r:id="rId82"/>
    <p:sldId id="344" r:id="rId83"/>
    <p:sldId id="345" r:id="rId84"/>
    <p:sldId id="346" r:id="rId85"/>
    <p:sldId id="347" r:id="rId86"/>
    <p:sldId id="348" r:id="rId87"/>
    <p:sldId id="349" r:id="rId88"/>
    <p:sldId id="350"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FF"/>
    <a:srgbClr val="3333FF"/>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835A3-7BC1-4B33-BC34-80D06204FB2F}" type="doc">
      <dgm:prSet loTypeId="urn:microsoft.com/office/officeart/2005/8/layout/cycle2" loCatId="cycle" qsTypeId="urn:microsoft.com/office/officeart/2005/8/quickstyle/simple5" qsCatId="simple" csTypeId="urn:microsoft.com/office/officeart/2005/8/colors/accent0_1" csCatId="mainScheme" phldr="1"/>
      <dgm:spPr/>
      <dgm:t>
        <a:bodyPr/>
        <a:lstStyle/>
        <a:p>
          <a:endParaRPr lang="en-US"/>
        </a:p>
      </dgm:t>
    </dgm:pt>
    <dgm:pt modelId="{821E1B20-E23F-465A-9012-5FB3FB2CA554}">
      <dgm:prSet phldrT="[Text]"/>
      <dgm:spPr/>
      <dgm:t>
        <a:bodyPr/>
        <a:lstStyle/>
        <a:p>
          <a:r>
            <a:rPr lang="en-US" dirty="0" smtClean="0"/>
            <a:t>Reflecting on  plans and objectives</a:t>
          </a:r>
          <a:endParaRPr lang="en-US" dirty="0"/>
        </a:p>
      </dgm:t>
    </dgm:pt>
    <dgm:pt modelId="{A1D2028F-DC96-45A3-A900-EDDDF9AD5710}" type="parTrans" cxnId="{0ECFC847-42EF-4B9E-97D2-E3D570EAB4C7}">
      <dgm:prSet/>
      <dgm:spPr/>
      <dgm:t>
        <a:bodyPr/>
        <a:lstStyle/>
        <a:p>
          <a:endParaRPr lang="en-US"/>
        </a:p>
      </dgm:t>
    </dgm:pt>
    <dgm:pt modelId="{E2323A32-825E-4B27-B806-CD6CDDC93E67}" type="sibTrans" cxnId="{0ECFC847-42EF-4B9E-97D2-E3D570EAB4C7}">
      <dgm:prSet/>
      <dgm:spPr/>
      <dgm:t>
        <a:bodyPr/>
        <a:lstStyle/>
        <a:p>
          <a:endParaRPr lang="en-US"/>
        </a:p>
      </dgm:t>
    </dgm:pt>
    <dgm:pt modelId="{3756529C-7B8D-4543-9F9F-27F01BA68B4E}">
      <dgm:prSet phldrT="[Text]"/>
      <dgm:spPr/>
      <dgm:t>
        <a:bodyPr/>
        <a:lstStyle/>
        <a:p>
          <a:r>
            <a:rPr lang="en-US" dirty="0" smtClean="0"/>
            <a:t>Establishing major tasks</a:t>
          </a:r>
          <a:endParaRPr lang="en-US" dirty="0"/>
        </a:p>
      </dgm:t>
    </dgm:pt>
    <dgm:pt modelId="{C6F0CE3D-78E9-432C-BC5F-A40CE343CE9F}" type="parTrans" cxnId="{34FE58AE-5EA0-4C59-88B9-0112FB0120CD}">
      <dgm:prSet/>
      <dgm:spPr/>
      <dgm:t>
        <a:bodyPr/>
        <a:lstStyle/>
        <a:p>
          <a:endParaRPr lang="en-US"/>
        </a:p>
      </dgm:t>
    </dgm:pt>
    <dgm:pt modelId="{811368FB-084A-4C30-9769-CDC7763C7FC5}" type="sibTrans" cxnId="{34FE58AE-5EA0-4C59-88B9-0112FB0120CD}">
      <dgm:prSet/>
      <dgm:spPr/>
      <dgm:t>
        <a:bodyPr/>
        <a:lstStyle/>
        <a:p>
          <a:endParaRPr lang="en-US"/>
        </a:p>
      </dgm:t>
    </dgm:pt>
    <dgm:pt modelId="{B4556AB4-1C68-451D-8D4A-348E72F9B13B}">
      <dgm:prSet phldrT="[Text]"/>
      <dgm:spPr/>
      <dgm:t>
        <a:bodyPr/>
        <a:lstStyle/>
        <a:p>
          <a:r>
            <a:rPr lang="en-US" dirty="0" smtClean="0"/>
            <a:t>Dividing major tasks into subtasks</a:t>
          </a:r>
          <a:endParaRPr lang="en-US" dirty="0"/>
        </a:p>
      </dgm:t>
    </dgm:pt>
    <dgm:pt modelId="{03753D84-4070-4658-89B5-D28E47930F8B}" type="parTrans" cxnId="{CE349AC7-3846-4C39-B9AE-C7C30D8FA1EB}">
      <dgm:prSet/>
      <dgm:spPr/>
      <dgm:t>
        <a:bodyPr/>
        <a:lstStyle/>
        <a:p>
          <a:endParaRPr lang="en-US"/>
        </a:p>
      </dgm:t>
    </dgm:pt>
    <dgm:pt modelId="{6B2165D8-45E2-4240-92D1-4A601B94D779}" type="sibTrans" cxnId="{CE349AC7-3846-4C39-B9AE-C7C30D8FA1EB}">
      <dgm:prSet/>
      <dgm:spPr/>
      <dgm:t>
        <a:bodyPr/>
        <a:lstStyle/>
        <a:p>
          <a:endParaRPr lang="en-US"/>
        </a:p>
      </dgm:t>
    </dgm:pt>
    <dgm:pt modelId="{E224493E-CD44-4824-A17C-88F36BFD165C}">
      <dgm:prSet phldrT="[Text]"/>
      <dgm:spPr/>
      <dgm:t>
        <a:bodyPr/>
        <a:lstStyle/>
        <a:p>
          <a:r>
            <a:rPr lang="en-US" dirty="0" smtClean="0"/>
            <a:t>Allocating resources and directives for subtasks</a:t>
          </a:r>
          <a:endParaRPr lang="en-US" dirty="0"/>
        </a:p>
      </dgm:t>
    </dgm:pt>
    <dgm:pt modelId="{E25C8C56-F38E-49CC-BD1B-6D4817577E5D}" type="parTrans" cxnId="{A692F26C-5D05-440C-9947-97987A26EFBE}">
      <dgm:prSet/>
      <dgm:spPr/>
      <dgm:t>
        <a:bodyPr/>
        <a:lstStyle/>
        <a:p>
          <a:endParaRPr lang="en-US"/>
        </a:p>
      </dgm:t>
    </dgm:pt>
    <dgm:pt modelId="{DEF7A33C-F2E0-4A27-817D-333B7F952DD8}" type="sibTrans" cxnId="{A692F26C-5D05-440C-9947-97987A26EFBE}">
      <dgm:prSet/>
      <dgm:spPr/>
      <dgm:t>
        <a:bodyPr/>
        <a:lstStyle/>
        <a:p>
          <a:endParaRPr lang="en-US"/>
        </a:p>
      </dgm:t>
    </dgm:pt>
    <dgm:pt modelId="{B575BAF4-2D01-4B24-8845-C35A7203AB39}">
      <dgm:prSet phldrT="[Text]"/>
      <dgm:spPr/>
      <dgm:t>
        <a:bodyPr/>
        <a:lstStyle/>
        <a:p>
          <a:r>
            <a:rPr lang="en-US" dirty="0" smtClean="0"/>
            <a:t>Evaluating  results for organizing strategy</a:t>
          </a:r>
          <a:endParaRPr lang="en-US" dirty="0"/>
        </a:p>
      </dgm:t>
    </dgm:pt>
    <dgm:pt modelId="{3D90E208-0F96-449E-96BC-0F15E599E9CE}" type="parTrans" cxnId="{12F2717D-290A-43CA-9185-99E2ADDF92B0}">
      <dgm:prSet/>
      <dgm:spPr/>
      <dgm:t>
        <a:bodyPr/>
        <a:lstStyle/>
        <a:p>
          <a:endParaRPr lang="en-US"/>
        </a:p>
      </dgm:t>
    </dgm:pt>
    <dgm:pt modelId="{3EEDD579-3BDF-4FDE-911A-4881A7B4DEFD}" type="sibTrans" cxnId="{12F2717D-290A-43CA-9185-99E2ADDF92B0}">
      <dgm:prSet/>
      <dgm:spPr/>
      <dgm:t>
        <a:bodyPr/>
        <a:lstStyle/>
        <a:p>
          <a:endParaRPr lang="en-US"/>
        </a:p>
      </dgm:t>
    </dgm:pt>
    <dgm:pt modelId="{7DBA83ED-C671-444D-A6B3-93435303CA58}" type="pres">
      <dgm:prSet presAssocID="{5D6835A3-7BC1-4B33-BC34-80D06204FB2F}" presName="cycle" presStyleCnt="0">
        <dgm:presLayoutVars>
          <dgm:dir/>
          <dgm:resizeHandles val="exact"/>
        </dgm:presLayoutVars>
      </dgm:prSet>
      <dgm:spPr/>
      <dgm:t>
        <a:bodyPr/>
        <a:lstStyle/>
        <a:p>
          <a:endParaRPr lang="en-US"/>
        </a:p>
      </dgm:t>
    </dgm:pt>
    <dgm:pt modelId="{A97CE083-515F-4027-B96A-48C94E3AFAAA}" type="pres">
      <dgm:prSet presAssocID="{821E1B20-E23F-465A-9012-5FB3FB2CA554}" presName="node" presStyleLbl="node1" presStyleIdx="0" presStyleCnt="5">
        <dgm:presLayoutVars>
          <dgm:bulletEnabled val="1"/>
        </dgm:presLayoutVars>
      </dgm:prSet>
      <dgm:spPr/>
      <dgm:t>
        <a:bodyPr/>
        <a:lstStyle/>
        <a:p>
          <a:endParaRPr lang="en-US"/>
        </a:p>
      </dgm:t>
    </dgm:pt>
    <dgm:pt modelId="{C92D3670-5354-4899-9A6C-9CB7E14AE20E}" type="pres">
      <dgm:prSet presAssocID="{E2323A32-825E-4B27-B806-CD6CDDC93E67}" presName="sibTrans" presStyleLbl="sibTrans2D1" presStyleIdx="0" presStyleCnt="5"/>
      <dgm:spPr/>
      <dgm:t>
        <a:bodyPr/>
        <a:lstStyle/>
        <a:p>
          <a:endParaRPr lang="en-US"/>
        </a:p>
      </dgm:t>
    </dgm:pt>
    <dgm:pt modelId="{044B6E46-45FF-45C3-B9E4-E76A621A5980}" type="pres">
      <dgm:prSet presAssocID="{E2323A32-825E-4B27-B806-CD6CDDC93E67}" presName="connectorText" presStyleLbl="sibTrans2D1" presStyleIdx="0" presStyleCnt="5"/>
      <dgm:spPr/>
      <dgm:t>
        <a:bodyPr/>
        <a:lstStyle/>
        <a:p>
          <a:endParaRPr lang="en-US"/>
        </a:p>
      </dgm:t>
    </dgm:pt>
    <dgm:pt modelId="{A8D35063-920F-4E55-B763-233D7640E72F}" type="pres">
      <dgm:prSet presAssocID="{3756529C-7B8D-4543-9F9F-27F01BA68B4E}" presName="node" presStyleLbl="node1" presStyleIdx="1" presStyleCnt="5">
        <dgm:presLayoutVars>
          <dgm:bulletEnabled val="1"/>
        </dgm:presLayoutVars>
      </dgm:prSet>
      <dgm:spPr/>
      <dgm:t>
        <a:bodyPr/>
        <a:lstStyle/>
        <a:p>
          <a:endParaRPr lang="en-US"/>
        </a:p>
      </dgm:t>
    </dgm:pt>
    <dgm:pt modelId="{F82FBD32-961C-475F-AE82-64E72CFCA43E}" type="pres">
      <dgm:prSet presAssocID="{811368FB-084A-4C30-9769-CDC7763C7FC5}" presName="sibTrans" presStyleLbl="sibTrans2D1" presStyleIdx="1" presStyleCnt="5"/>
      <dgm:spPr/>
      <dgm:t>
        <a:bodyPr/>
        <a:lstStyle/>
        <a:p>
          <a:endParaRPr lang="en-US"/>
        </a:p>
      </dgm:t>
    </dgm:pt>
    <dgm:pt modelId="{1E0FD8A0-7A5D-4DBC-A253-A35613DEF8E0}" type="pres">
      <dgm:prSet presAssocID="{811368FB-084A-4C30-9769-CDC7763C7FC5}" presName="connectorText" presStyleLbl="sibTrans2D1" presStyleIdx="1" presStyleCnt="5"/>
      <dgm:spPr/>
      <dgm:t>
        <a:bodyPr/>
        <a:lstStyle/>
        <a:p>
          <a:endParaRPr lang="en-US"/>
        </a:p>
      </dgm:t>
    </dgm:pt>
    <dgm:pt modelId="{5D22B2E8-9312-4F9A-9748-3B995EFDFB7E}" type="pres">
      <dgm:prSet presAssocID="{B4556AB4-1C68-451D-8D4A-348E72F9B13B}" presName="node" presStyleLbl="node1" presStyleIdx="2" presStyleCnt="5">
        <dgm:presLayoutVars>
          <dgm:bulletEnabled val="1"/>
        </dgm:presLayoutVars>
      </dgm:prSet>
      <dgm:spPr/>
      <dgm:t>
        <a:bodyPr/>
        <a:lstStyle/>
        <a:p>
          <a:endParaRPr lang="en-US"/>
        </a:p>
      </dgm:t>
    </dgm:pt>
    <dgm:pt modelId="{376A8D1D-4949-4D9E-9297-1B2772164C4E}" type="pres">
      <dgm:prSet presAssocID="{6B2165D8-45E2-4240-92D1-4A601B94D779}" presName="sibTrans" presStyleLbl="sibTrans2D1" presStyleIdx="2" presStyleCnt="5"/>
      <dgm:spPr/>
      <dgm:t>
        <a:bodyPr/>
        <a:lstStyle/>
        <a:p>
          <a:endParaRPr lang="en-US"/>
        </a:p>
      </dgm:t>
    </dgm:pt>
    <dgm:pt modelId="{56EE3F68-E6A9-49AD-8C65-B1011BC0EA03}" type="pres">
      <dgm:prSet presAssocID="{6B2165D8-45E2-4240-92D1-4A601B94D779}" presName="connectorText" presStyleLbl="sibTrans2D1" presStyleIdx="2" presStyleCnt="5"/>
      <dgm:spPr/>
      <dgm:t>
        <a:bodyPr/>
        <a:lstStyle/>
        <a:p>
          <a:endParaRPr lang="en-US"/>
        </a:p>
      </dgm:t>
    </dgm:pt>
    <dgm:pt modelId="{126C04ED-79F4-4A9D-AE56-9FBE41A8AD9E}" type="pres">
      <dgm:prSet presAssocID="{E224493E-CD44-4824-A17C-88F36BFD165C}" presName="node" presStyleLbl="node1" presStyleIdx="3" presStyleCnt="5">
        <dgm:presLayoutVars>
          <dgm:bulletEnabled val="1"/>
        </dgm:presLayoutVars>
      </dgm:prSet>
      <dgm:spPr/>
      <dgm:t>
        <a:bodyPr/>
        <a:lstStyle/>
        <a:p>
          <a:endParaRPr lang="en-US"/>
        </a:p>
      </dgm:t>
    </dgm:pt>
    <dgm:pt modelId="{1FA55FFD-772B-4FEB-9FE3-C5CD1BE6FD15}" type="pres">
      <dgm:prSet presAssocID="{DEF7A33C-F2E0-4A27-817D-333B7F952DD8}" presName="sibTrans" presStyleLbl="sibTrans2D1" presStyleIdx="3" presStyleCnt="5"/>
      <dgm:spPr/>
      <dgm:t>
        <a:bodyPr/>
        <a:lstStyle/>
        <a:p>
          <a:endParaRPr lang="en-US"/>
        </a:p>
      </dgm:t>
    </dgm:pt>
    <dgm:pt modelId="{A595D07C-F43E-4C32-9AB5-BC308F8C503B}" type="pres">
      <dgm:prSet presAssocID="{DEF7A33C-F2E0-4A27-817D-333B7F952DD8}" presName="connectorText" presStyleLbl="sibTrans2D1" presStyleIdx="3" presStyleCnt="5"/>
      <dgm:spPr/>
      <dgm:t>
        <a:bodyPr/>
        <a:lstStyle/>
        <a:p>
          <a:endParaRPr lang="en-US"/>
        </a:p>
      </dgm:t>
    </dgm:pt>
    <dgm:pt modelId="{752A9316-BAD0-4555-BAD4-3BFD65DD227E}" type="pres">
      <dgm:prSet presAssocID="{B575BAF4-2D01-4B24-8845-C35A7203AB39}" presName="node" presStyleLbl="node1" presStyleIdx="4" presStyleCnt="5">
        <dgm:presLayoutVars>
          <dgm:bulletEnabled val="1"/>
        </dgm:presLayoutVars>
      </dgm:prSet>
      <dgm:spPr/>
      <dgm:t>
        <a:bodyPr/>
        <a:lstStyle/>
        <a:p>
          <a:endParaRPr lang="en-US"/>
        </a:p>
      </dgm:t>
    </dgm:pt>
    <dgm:pt modelId="{A975B025-F466-4721-99B6-25CECF259DF6}" type="pres">
      <dgm:prSet presAssocID="{3EEDD579-3BDF-4FDE-911A-4881A7B4DEFD}" presName="sibTrans" presStyleLbl="sibTrans2D1" presStyleIdx="4" presStyleCnt="5"/>
      <dgm:spPr/>
      <dgm:t>
        <a:bodyPr/>
        <a:lstStyle/>
        <a:p>
          <a:endParaRPr lang="en-US"/>
        </a:p>
      </dgm:t>
    </dgm:pt>
    <dgm:pt modelId="{DCEED346-419E-4859-B5E5-8C900CE1AD8C}" type="pres">
      <dgm:prSet presAssocID="{3EEDD579-3BDF-4FDE-911A-4881A7B4DEFD}" presName="connectorText" presStyleLbl="sibTrans2D1" presStyleIdx="4" presStyleCnt="5"/>
      <dgm:spPr/>
      <dgm:t>
        <a:bodyPr/>
        <a:lstStyle/>
        <a:p>
          <a:endParaRPr lang="en-US"/>
        </a:p>
      </dgm:t>
    </dgm:pt>
  </dgm:ptLst>
  <dgm:cxnLst>
    <dgm:cxn modelId="{760F7DAE-E36B-4F55-A22A-96F87962CE0B}" type="presOf" srcId="{B575BAF4-2D01-4B24-8845-C35A7203AB39}" destId="{752A9316-BAD0-4555-BAD4-3BFD65DD227E}" srcOrd="0" destOrd="0" presId="urn:microsoft.com/office/officeart/2005/8/layout/cycle2"/>
    <dgm:cxn modelId="{B29B1E56-C043-4C44-A0D8-DD2FAF1EFB1A}" type="presOf" srcId="{B4556AB4-1C68-451D-8D4A-348E72F9B13B}" destId="{5D22B2E8-9312-4F9A-9748-3B995EFDFB7E}" srcOrd="0" destOrd="0" presId="urn:microsoft.com/office/officeart/2005/8/layout/cycle2"/>
    <dgm:cxn modelId="{3C4EBBFE-8E27-41F9-BC4E-69C01C001B7E}" type="presOf" srcId="{6B2165D8-45E2-4240-92D1-4A601B94D779}" destId="{56EE3F68-E6A9-49AD-8C65-B1011BC0EA03}" srcOrd="1" destOrd="0" presId="urn:microsoft.com/office/officeart/2005/8/layout/cycle2"/>
    <dgm:cxn modelId="{E55E0DD2-62E9-4121-97FA-7DBC5FD5C25B}" type="presOf" srcId="{E2323A32-825E-4B27-B806-CD6CDDC93E67}" destId="{C92D3670-5354-4899-9A6C-9CB7E14AE20E}" srcOrd="0" destOrd="0" presId="urn:microsoft.com/office/officeart/2005/8/layout/cycle2"/>
    <dgm:cxn modelId="{0E6484F4-10F6-4F50-BEB1-38102712DCDC}" type="presOf" srcId="{DEF7A33C-F2E0-4A27-817D-333B7F952DD8}" destId="{1FA55FFD-772B-4FEB-9FE3-C5CD1BE6FD15}" srcOrd="0" destOrd="0" presId="urn:microsoft.com/office/officeart/2005/8/layout/cycle2"/>
    <dgm:cxn modelId="{154C46A0-3F0F-41F3-9040-C11E5F58CE56}" type="presOf" srcId="{E2323A32-825E-4B27-B806-CD6CDDC93E67}" destId="{044B6E46-45FF-45C3-B9E4-E76A621A5980}" srcOrd="1" destOrd="0" presId="urn:microsoft.com/office/officeart/2005/8/layout/cycle2"/>
    <dgm:cxn modelId="{A692F26C-5D05-440C-9947-97987A26EFBE}" srcId="{5D6835A3-7BC1-4B33-BC34-80D06204FB2F}" destId="{E224493E-CD44-4824-A17C-88F36BFD165C}" srcOrd="3" destOrd="0" parTransId="{E25C8C56-F38E-49CC-BD1B-6D4817577E5D}" sibTransId="{DEF7A33C-F2E0-4A27-817D-333B7F952DD8}"/>
    <dgm:cxn modelId="{98201327-7FFD-4AFF-96CB-7D16451885A1}" type="presOf" srcId="{811368FB-084A-4C30-9769-CDC7763C7FC5}" destId="{F82FBD32-961C-475F-AE82-64E72CFCA43E}" srcOrd="0" destOrd="0" presId="urn:microsoft.com/office/officeart/2005/8/layout/cycle2"/>
    <dgm:cxn modelId="{CE349AC7-3846-4C39-B9AE-C7C30D8FA1EB}" srcId="{5D6835A3-7BC1-4B33-BC34-80D06204FB2F}" destId="{B4556AB4-1C68-451D-8D4A-348E72F9B13B}" srcOrd="2" destOrd="0" parTransId="{03753D84-4070-4658-89B5-D28E47930F8B}" sibTransId="{6B2165D8-45E2-4240-92D1-4A601B94D779}"/>
    <dgm:cxn modelId="{43318D22-9124-4ACC-99D5-5BB1EA58B51E}" type="presOf" srcId="{811368FB-084A-4C30-9769-CDC7763C7FC5}" destId="{1E0FD8A0-7A5D-4DBC-A253-A35613DEF8E0}" srcOrd="1" destOrd="0" presId="urn:microsoft.com/office/officeart/2005/8/layout/cycle2"/>
    <dgm:cxn modelId="{01515E6C-289D-43F9-858D-C4AFC63F9DB5}" type="presOf" srcId="{6B2165D8-45E2-4240-92D1-4A601B94D779}" destId="{376A8D1D-4949-4D9E-9297-1B2772164C4E}" srcOrd="0" destOrd="0" presId="urn:microsoft.com/office/officeart/2005/8/layout/cycle2"/>
    <dgm:cxn modelId="{948632FD-B0B3-4890-9D42-F7FB74D2409D}" type="presOf" srcId="{3EEDD579-3BDF-4FDE-911A-4881A7B4DEFD}" destId="{DCEED346-419E-4859-B5E5-8C900CE1AD8C}" srcOrd="1" destOrd="0" presId="urn:microsoft.com/office/officeart/2005/8/layout/cycle2"/>
    <dgm:cxn modelId="{281A612A-C741-4349-8921-66E3C824A300}" type="presOf" srcId="{E224493E-CD44-4824-A17C-88F36BFD165C}" destId="{126C04ED-79F4-4A9D-AE56-9FBE41A8AD9E}" srcOrd="0" destOrd="0" presId="urn:microsoft.com/office/officeart/2005/8/layout/cycle2"/>
    <dgm:cxn modelId="{899EC004-D4E3-4806-BEB4-A519F8D6789D}" type="presOf" srcId="{3EEDD579-3BDF-4FDE-911A-4881A7B4DEFD}" destId="{A975B025-F466-4721-99B6-25CECF259DF6}" srcOrd="0" destOrd="0" presId="urn:microsoft.com/office/officeart/2005/8/layout/cycle2"/>
    <dgm:cxn modelId="{34FE58AE-5EA0-4C59-88B9-0112FB0120CD}" srcId="{5D6835A3-7BC1-4B33-BC34-80D06204FB2F}" destId="{3756529C-7B8D-4543-9F9F-27F01BA68B4E}" srcOrd="1" destOrd="0" parTransId="{C6F0CE3D-78E9-432C-BC5F-A40CE343CE9F}" sibTransId="{811368FB-084A-4C30-9769-CDC7763C7FC5}"/>
    <dgm:cxn modelId="{0ECFC847-42EF-4B9E-97D2-E3D570EAB4C7}" srcId="{5D6835A3-7BC1-4B33-BC34-80D06204FB2F}" destId="{821E1B20-E23F-465A-9012-5FB3FB2CA554}" srcOrd="0" destOrd="0" parTransId="{A1D2028F-DC96-45A3-A900-EDDDF9AD5710}" sibTransId="{E2323A32-825E-4B27-B806-CD6CDDC93E67}"/>
    <dgm:cxn modelId="{0456A765-03B2-4F93-AC4F-762519A8DDCC}" type="presOf" srcId="{3756529C-7B8D-4543-9F9F-27F01BA68B4E}" destId="{A8D35063-920F-4E55-B763-233D7640E72F}" srcOrd="0" destOrd="0" presId="urn:microsoft.com/office/officeart/2005/8/layout/cycle2"/>
    <dgm:cxn modelId="{12F2717D-290A-43CA-9185-99E2ADDF92B0}" srcId="{5D6835A3-7BC1-4B33-BC34-80D06204FB2F}" destId="{B575BAF4-2D01-4B24-8845-C35A7203AB39}" srcOrd="4" destOrd="0" parTransId="{3D90E208-0F96-449E-96BC-0F15E599E9CE}" sibTransId="{3EEDD579-3BDF-4FDE-911A-4881A7B4DEFD}"/>
    <dgm:cxn modelId="{4FD1404E-B5A0-4B6C-AE4F-3BC6FC1B3EA7}" type="presOf" srcId="{5D6835A3-7BC1-4B33-BC34-80D06204FB2F}" destId="{7DBA83ED-C671-444D-A6B3-93435303CA58}" srcOrd="0" destOrd="0" presId="urn:microsoft.com/office/officeart/2005/8/layout/cycle2"/>
    <dgm:cxn modelId="{03681573-4829-4C52-86A4-A37B1440A127}" type="presOf" srcId="{821E1B20-E23F-465A-9012-5FB3FB2CA554}" destId="{A97CE083-515F-4027-B96A-48C94E3AFAAA}" srcOrd="0" destOrd="0" presId="urn:microsoft.com/office/officeart/2005/8/layout/cycle2"/>
    <dgm:cxn modelId="{FAAF48A7-AB2A-4216-A1D0-C5CB4A807F31}" type="presOf" srcId="{DEF7A33C-F2E0-4A27-817D-333B7F952DD8}" destId="{A595D07C-F43E-4C32-9AB5-BC308F8C503B}" srcOrd="1" destOrd="0" presId="urn:microsoft.com/office/officeart/2005/8/layout/cycle2"/>
    <dgm:cxn modelId="{C58F583A-A796-4F71-A27D-44B054ACAAF5}" type="presParOf" srcId="{7DBA83ED-C671-444D-A6B3-93435303CA58}" destId="{A97CE083-515F-4027-B96A-48C94E3AFAAA}" srcOrd="0" destOrd="0" presId="urn:microsoft.com/office/officeart/2005/8/layout/cycle2"/>
    <dgm:cxn modelId="{179B6872-18F7-4070-ACDB-8E72563D78BC}" type="presParOf" srcId="{7DBA83ED-C671-444D-A6B3-93435303CA58}" destId="{C92D3670-5354-4899-9A6C-9CB7E14AE20E}" srcOrd="1" destOrd="0" presId="urn:microsoft.com/office/officeart/2005/8/layout/cycle2"/>
    <dgm:cxn modelId="{762BBB14-050B-4937-B51D-E46712D6A3C9}" type="presParOf" srcId="{C92D3670-5354-4899-9A6C-9CB7E14AE20E}" destId="{044B6E46-45FF-45C3-B9E4-E76A621A5980}" srcOrd="0" destOrd="0" presId="urn:microsoft.com/office/officeart/2005/8/layout/cycle2"/>
    <dgm:cxn modelId="{166FD0B8-E4CB-4AED-B2BD-21F1E3E17167}" type="presParOf" srcId="{7DBA83ED-C671-444D-A6B3-93435303CA58}" destId="{A8D35063-920F-4E55-B763-233D7640E72F}" srcOrd="2" destOrd="0" presId="urn:microsoft.com/office/officeart/2005/8/layout/cycle2"/>
    <dgm:cxn modelId="{95DD43EE-B3D8-48BF-BA06-289EA9355A5C}" type="presParOf" srcId="{7DBA83ED-C671-444D-A6B3-93435303CA58}" destId="{F82FBD32-961C-475F-AE82-64E72CFCA43E}" srcOrd="3" destOrd="0" presId="urn:microsoft.com/office/officeart/2005/8/layout/cycle2"/>
    <dgm:cxn modelId="{FAF821E9-65B4-455D-B56C-0E973D17ED14}" type="presParOf" srcId="{F82FBD32-961C-475F-AE82-64E72CFCA43E}" destId="{1E0FD8A0-7A5D-4DBC-A253-A35613DEF8E0}" srcOrd="0" destOrd="0" presId="urn:microsoft.com/office/officeart/2005/8/layout/cycle2"/>
    <dgm:cxn modelId="{9E0E1387-E697-43E1-9254-45DB622F993C}" type="presParOf" srcId="{7DBA83ED-C671-444D-A6B3-93435303CA58}" destId="{5D22B2E8-9312-4F9A-9748-3B995EFDFB7E}" srcOrd="4" destOrd="0" presId="urn:microsoft.com/office/officeart/2005/8/layout/cycle2"/>
    <dgm:cxn modelId="{00525D27-48B2-440A-B8D2-60B164F75E15}" type="presParOf" srcId="{7DBA83ED-C671-444D-A6B3-93435303CA58}" destId="{376A8D1D-4949-4D9E-9297-1B2772164C4E}" srcOrd="5" destOrd="0" presId="urn:microsoft.com/office/officeart/2005/8/layout/cycle2"/>
    <dgm:cxn modelId="{B681E934-A4DA-4978-B953-6C3A07F9636C}" type="presParOf" srcId="{376A8D1D-4949-4D9E-9297-1B2772164C4E}" destId="{56EE3F68-E6A9-49AD-8C65-B1011BC0EA03}" srcOrd="0" destOrd="0" presId="urn:microsoft.com/office/officeart/2005/8/layout/cycle2"/>
    <dgm:cxn modelId="{3B2B235A-FC59-4448-A31A-F6A04E38E9F0}" type="presParOf" srcId="{7DBA83ED-C671-444D-A6B3-93435303CA58}" destId="{126C04ED-79F4-4A9D-AE56-9FBE41A8AD9E}" srcOrd="6" destOrd="0" presId="urn:microsoft.com/office/officeart/2005/8/layout/cycle2"/>
    <dgm:cxn modelId="{DCCE2B51-C5AA-4F6A-874E-86F2253AAE47}" type="presParOf" srcId="{7DBA83ED-C671-444D-A6B3-93435303CA58}" destId="{1FA55FFD-772B-4FEB-9FE3-C5CD1BE6FD15}" srcOrd="7" destOrd="0" presId="urn:microsoft.com/office/officeart/2005/8/layout/cycle2"/>
    <dgm:cxn modelId="{1FEC9875-DE87-413F-946A-FE4C08E682CA}" type="presParOf" srcId="{1FA55FFD-772B-4FEB-9FE3-C5CD1BE6FD15}" destId="{A595D07C-F43E-4C32-9AB5-BC308F8C503B}" srcOrd="0" destOrd="0" presId="urn:microsoft.com/office/officeart/2005/8/layout/cycle2"/>
    <dgm:cxn modelId="{28B140DF-9DA8-42AF-8A55-6059E64D8027}" type="presParOf" srcId="{7DBA83ED-C671-444D-A6B3-93435303CA58}" destId="{752A9316-BAD0-4555-BAD4-3BFD65DD227E}" srcOrd="8" destOrd="0" presId="urn:microsoft.com/office/officeart/2005/8/layout/cycle2"/>
    <dgm:cxn modelId="{06BCFFCE-4572-4C5A-B11E-823D93CCBA9F}" type="presParOf" srcId="{7DBA83ED-C671-444D-A6B3-93435303CA58}" destId="{A975B025-F466-4721-99B6-25CECF259DF6}" srcOrd="9" destOrd="0" presId="urn:microsoft.com/office/officeart/2005/8/layout/cycle2"/>
    <dgm:cxn modelId="{50889E46-960A-4EF7-8B14-6E7F01E955A4}" type="presParOf" srcId="{A975B025-F466-4721-99B6-25CECF259DF6}" destId="{DCEED346-419E-4859-B5E5-8C900CE1AD8C}"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CE083-515F-4027-B96A-48C94E3AFAAA}">
      <dsp:nvSpPr>
        <dsp:cNvPr id="0" name=""/>
        <dsp:cNvSpPr/>
      </dsp:nvSpPr>
      <dsp:spPr>
        <a:xfrm>
          <a:off x="3298068" y="1175"/>
          <a:ext cx="1633463" cy="1633463"/>
        </a:xfrm>
        <a:prstGeom prst="ellips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Reflecting on  plans and objectives</a:t>
          </a:r>
          <a:endParaRPr lang="en-US" sz="1400" kern="1200" dirty="0"/>
        </a:p>
      </dsp:txBody>
      <dsp:txXfrm>
        <a:off x="3537283" y="240390"/>
        <a:ext cx="1155033" cy="1155033"/>
      </dsp:txXfrm>
    </dsp:sp>
    <dsp:sp modelId="{C92D3670-5354-4899-9A6C-9CB7E14AE20E}">
      <dsp:nvSpPr>
        <dsp:cNvPr id="0" name=""/>
        <dsp:cNvSpPr/>
      </dsp:nvSpPr>
      <dsp:spPr>
        <a:xfrm rot="2160000">
          <a:off x="4879904" y="1255880"/>
          <a:ext cx="434219" cy="551293"/>
        </a:xfrm>
        <a:prstGeom prst="rightArrow">
          <a:avLst>
            <a:gd name="adj1" fmla="val 60000"/>
            <a:gd name="adj2" fmla="val 50000"/>
          </a:avLst>
        </a:prstGeom>
        <a:gradFill rotWithShape="0">
          <a:gsLst>
            <a:gs pos="0">
              <a:schemeClr val="dk1">
                <a:tint val="60000"/>
                <a:hueOff val="0"/>
                <a:satOff val="0"/>
                <a:lumOff val="0"/>
                <a:alphaOff val="0"/>
                <a:shade val="63000"/>
              </a:schemeClr>
            </a:gs>
            <a:gs pos="30000">
              <a:schemeClr val="dk1">
                <a:tint val="60000"/>
                <a:hueOff val="0"/>
                <a:satOff val="0"/>
                <a:lumOff val="0"/>
                <a:alphaOff val="0"/>
                <a:shade val="90000"/>
                <a:satMod val="110000"/>
              </a:schemeClr>
            </a:gs>
            <a:gs pos="45000">
              <a:schemeClr val="dk1">
                <a:tint val="60000"/>
                <a:hueOff val="0"/>
                <a:satOff val="0"/>
                <a:lumOff val="0"/>
                <a:alphaOff val="0"/>
                <a:shade val="100000"/>
                <a:satMod val="118000"/>
              </a:schemeClr>
            </a:gs>
            <a:gs pos="55000">
              <a:schemeClr val="dk1">
                <a:tint val="60000"/>
                <a:hueOff val="0"/>
                <a:satOff val="0"/>
                <a:lumOff val="0"/>
                <a:alphaOff val="0"/>
                <a:shade val="100000"/>
                <a:satMod val="118000"/>
              </a:schemeClr>
            </a:gs>
            <a:gs pos="73000">
              <a:schemeClr val="dk1">
                <a:tint val="60000"/>
                <a:hueOff val="0"/>
                <a:satOff val="0"/>
                <a:lumOff val="0"/>
                <a:alphaOff val="0"/>
                <a:shade val="90000"/>
                <a:satMod val="110000"/>
              </a:schemeClr>
            </a:gs>
            <a:gs pos="100000">
              <a:schemeClr val="dk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892343" y="1327855"/>
        <a:ext cx="303953" cy="330775"/>
      </dsp:txXfrm>
    </dsp:sp>
    <dsp:sp modelId="{A8D35063-920F-4E55-B763-233D7640E72F}">
      <dsp:nvSpPr>
        <dsp:cNvPr id="0" name=""/>
        <dsp:cNvSpPr/>
      </dsp:nvSpPr>
      <dsp:spPr>
        <a:xfrm>
          <a:off x="5282380" y="1442862"/>
          <a:ext cx="1633463" cy="1633463"/>
        </a:xfrm>
        <a:prstGeom prst="ellips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Establishing major tasks</a:t>
          </a:r>
          <a:endParaRPr lang="en-US" sz="1400" kern="1200" dirty="0"/>
        </a:p>
      </dsp:txBody>
      <dsp:txXfrm>
        <a:off x="5521595" y="1682077"/>
        <a:ext cx="1155033" cy="1155033"/>
      </dsp:txXfrm>
    </dsp:sp>
    <dsp:sp modelId="{F82FBD32-961C-475F-AE82-64E72CFCA43E}">
      <dsp:nvSpPr>
        <dsp:cNvPr id="0" name=""/>
        <dsp:cNvSpPr/>
      </dsp:nvSpPr>
      <dsp:spPr>
        <a:xfrm rot="6480000">
          <a:off x="5506830" y="3138608"/>
          <a:ext cx="434219" cy="551293"/>
        </a:xfrm>
        <a:prstGeom prst="rightArrow">
          <a:avLst>
            <a:gd name="adj1" fmla="val 60000"/>
            <a:gd name="adj2" fmla="val 50000"/>
          </a:avLst>
        </a:prstGeom>
        <a:gradFill rotWithShape="0">
          <a:gsLst>
            <a:gs pos="0">
              <a:schemeClr val="dk1">
                <a:tint val="60000"/>
                <a:hueOff val="0"/>
                <a:satOff val="0"/>
                <a:lumOff val="0"/>
                <a:alphaOff val="0"/>
                <a:shade val="63000"/>
              </a:schemeClr>
            </a:gs>
            <a:gs pos="30000">
              <a:schemeClr val="dk1">
                <a:tint val="60000"/>
                <a:hueOff val="0"/>
                <a:satOff val="0"/>
                <a:lumOff val="0"/>
                <a:alphaOff val="0"/>
                <a:shade val="90000"/>
                <a:satMod val="110000"/>
              </a:schemeClr>
            </a:gs>
            <a:gs pos="45000">
              <a:schemeClr val="dk1">
                <a:tint val="60000"/>
                <a:hueOff val="0"/>
                <a:satOff val="0"/>
                <a:lumOff val="0"/>
                <a:alphaOff val="0"/>
                <a:shade val="100000"/>
                <a:satMod val="118000"/>
              </a:schemeClr>
            </a:gs>
            <a:gs pos="55000">
              <a:schemeClr val="dk1">
                <a:tint val="60000"/>
                <a:hueOff val="0"/>
                <a:satOff val="0"/>
                <a:lumOff val="0"/>
                <a:alphaOff val="0"/>
                <a:shade val="100000"/>
                <a:satMod val="118000"/>
              </a:schemeClr>
            </a:gs>
            <a:gs pos="73000">
              <a:schemeClr val="dk1">
                <a:tint val="60000"/>
                <a:hueOff val="0"/>
                <a:satOff val="0"/>
                <a:lumOff val="0"/>
                <a:alphaOff val="0"/>
                <a:shade val="90000"/>
                <a:satMod val="110000"/>
              </a:schemeClr>
            </a:gs>
            <a:gs pos="100000">
              <a:schemeClr val="dk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592090" y="3186922"/>
        <a:ext cx="303953" cy="330775"/>
      </dsp:txXfrm>
    </dsp:sp>
    <dsp:sp modelId="{5D22B2E8-9312-4F9A-9748-3B995EFDFB7E}">
      <dsp:nvSpPr>
        <dsp:cNvPr id="0" name=""/>
        <dsp:cNvSpPr/>
      </dsp:nvSpPr>
      <dsp:spPr>
        <a:xfrm>
          <a:off x="4524440" y="3775561"/>
          <a:ext cx="1633463" cy="1633463"/>
        </a:xfrm>
        <a:prstGeom prst="ellips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Dividing major tasks into subtasks</a:t>
          </a:r>
          <a:endParaRPr lang="en-US" sz="1400" kern="1200" dirty="0"/>
        </a:p>
      </dsp:txBody>
      <dsp:txXfrm>
        <a:off x="4763655" y="4014776"/>
        <a:ext cx="1155033" cy="1155033"/>
      </dsp:txXfrm>
    </dsp:sp>
    <dsp:sp modelId="{376A8D1D-4949-4D9E-9297-1B2772164C4E}">
      <dsp:nvSpPr>
        <dsp:cNvPr id="0" name=""/>
        <dsp:cNvSpPr/>
      </dsp:nvSpPr>
      <dsp:spPr>
        <a:xfrm rot="10800000">
          <a:off x="3909979" y="4316646"/>
          <a:ext cx="434219" cy="551293"/>
        </a:xfrm>
        <a:prstGeom prst="rightArrow">
          <a:avLst>
            <a:gd name="adj1" fmla="val 60000"/>
            <a:gd name="adj2" fmla="val 50000"/>
          </a:avLst>
        </a:prstGeom>
        <a:gradFill rotWithShape="0">
          <a:gsLst>
            <a:gs pos="0">
              <a:schemeClr val="dk1">
                <a:tint val="60000"/>
                <a:hueOff val="0"/>
                <a:satOff val="0"/>
                <a:lumOff val="0"/>
                <a:alphaOff val="0"/>
                <a:shade val="63000"/>
              </a:schemeClr>
            </a:gs>
            <a:gs pos="30000">
              <a:schemeClr val="dk1">
                <a:tint val="60000"/>
                <a:hueOff val="0"/>
                <a:satOff val="0"/>
                <a:lumOff val="0"/>
                <a:alphaOff val="0"/>
                <a:shade val="90000"/>
                <a:satMod val="110000"/>
              </a:schemeClr>
            </a:gs>
            <a:gs pos="45000">
              <a:schemeClr val="dk1">
                <a:tint val="60000"/>
                <a:hueOff val="0"/>
                <a:satOff val="0"/>
                <a:lumOff val="0"/>
                <a:alphaOff val="0"/>
                <a:shade val="100000"/>
                <a:satMod val="118000"/>
              </a:schemeClr>
            </a:gs>
            <a:gs pos="55000">
              <a:schemeClr val="dk1">
                <a:tint val="60000"/>
                <a:hueOff val="0"/>
                <a:satOff val="0"/>
                <a:lumOff val="0"/>
                <a:alphaOff val="0"/>
                <a:shade val="100000"/>
                <a:satMod val="118000"/>
              </a:schemeClr>
            </a:gs>
            <a:gs pos="73000">
              <a:schemeClr val="dk1">
                <a:tint val="60000"/>
                <a:hueOff val="0"/>
                <a:satOff val="0"/>
                <a:lumOff val="0"/>
                <a:alphaOff val="0"/>
                <a:shade val="90000"/>
                <a:satMod val="110000"/>
              </a:schemeClr>
            </a:gs>
            <a:gs pos="100000">
              <a:schemeClr val="dk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040245" y="4426905"/>
        <a:ext cx="303953" cy="330775"/>
      </dsp:txXfrm>
    </dsp:sp>
    <dsp:sp modelId="{126C04ED-79F4-4A9D-AE56-9FBE41A8AD9E}">
      <dsp:nvSpPr>
        <dsp:cNvPr id="0" name=""/>
        <dsp:cNvSpPr/>
      </dsp:nvSpPr>
      <dsp:spPr>
        <a:xfrm>
          <a:off x="2071696" y="3775561"/>
          <a:ext cx="1633463" cy="1633463"/>
        </a:xfrm>
        <a:prstGeom prst="ellips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Allocating resources and directives for subtasks</a:t>
          </a:r>
          <a:endParaRPr lang="en-US" sz="1400" kern="1200" dirty="0"/>
        </a:p>
      </dsp:txBody>
      <dsp:txXfrm>
        <a:off x="2310911" y="4014776"/>
        <a:ext cx="1155033" cy="1155033"/>
      </dsp:txXfrm>
    </dsp:sp>
    <dsp:sp modelId="{1FA55FFD-772B-4FEB-9FE3-C5CD1BE6FD15}">
      <dsp:nvSpPr>
        <dsp:cNvPr id="0" name=""/>
        <dsp:cNvSpPr/>
      </dsp:nvSpPr>
      <dsp:spPr>
        <a:xfrm rot="15120000">
          <a:off x="2296145" y="3161984"/>
          <a:ext cx="434219" cy="551293"/>
        </a:xfrm>
        <a:prstGeom prst="rightArrow">
          <a:avLst>
            <a:gd name="adj1" fmla="val 60000"/>
            <a:gd name="adj2" fmla="val 50000"/>
          </a:avLst>
        </a:prstGeom>
        <a:gradFill rotWithShape="0">
          <a:gsLst>
            <a:gs pos="0">
              <a:schemeClr val="dk1">
                <a:tint val="60000"/>
                <a:hueOff val="0"/>
                <a:satOff val="0"/>
                <a:lumOff val="0"/>
                <a:alphaOff val="0"/>
                <a:shade val="63000"/>
              </a:schemeClr>
            </a:gs>
            <a:gs pos="30000">
              <a:schemeClr val="dk1">
                <a:tint val="60000"/>
                <a:hueOff val="0"/>
                <a:satOff val="0"/>
                <a:lumOff val="0"/>
                <a:alphaOff val="0"/>
                <a:shade val="90000"/>
                <a:satMod val="110000"/>
              </a:schemeClr>
            </a:gs>
            <a:gs pos="45000">
              <a:schemeClr val="dk1">
                <a:tint val="60000"/>
                <a:hueOff val="0"/>
                <a:satOff val="0"/>
                <a:lumOff val="0"/>
                <a:alphaOff val="0"/>
                <a:shade val="100000"/>
                <a:satMod val="118000"/>
              </a:schemeClr>
            </a:gs>
            <a:gs pos="55000">
              <a:schemeClr val="dk1">
                <a:tint val="60000"/>
                <a:hueOff val="0"/>
                <a:satOff val="0"/>
                <a:lumOff val="0"/>
                <a:alphaOff val="0"/>
                <a:shade val="100000"/>
                <a:satMod val="118000"/>
              </a:schemeClr>
            </a:gs>
            <a:gs pos="73000">
              <a:schemeClr val="dk1">
                <a:tint val="60000"/>
                <a:hueOff val="0"/>
                <a:satOff val="0"/>
                <a:lumOff val="0"/>
                <a:alphaOff val="0"/>
                <a:shade val="90000"/>
                <a:satMod val="110000"/>
              </a:schemeClr>
            </a:gs>
            <a:gs pos="100000">
              <a:schemeClr val="dk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81405" y="3334188"/>
        <a:ext cx="303953" cy="330775"/>
      </dsp:txXfrm>
    </dsp:sp>
    <dsp:sp modelId="{752A9316-BAD0-4555-BAD4-3BFD65DD227E}">
      <dsp:nvSpPr>
        <dsp:cNvPr id="0" name=""/>
        <dsp:cNvSpPr/>
      </dsp:nvSpPr>
      <dsp:spPr>
        <a:xfrm>
          <a:off x="1313756" y="1442862"/>
          <a:ext cx="1633463" cy="1633463"/>
        </a:xfrm>
        <a:prstGeom prst="ellipse">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Evaluating  results for organizing strategy</a:t>
          </a:r>
          <a:endParaRPr lang="en-US" sz="1400" kern="1200" dirty="0"/>
        </a:p>
      </dsp:txBody>
      <dsp:txXfrm>
        <a:off x="1552971" y="1682077"/>
        <a:ext cx="1155033" cy="1155033"/>
      </dsp:txXfrm>
    </dsp:sp>
    <dsp:sp modelId="{A975B025-F466-4721-99B6-25CECF259DF6}">
      <dsp:nvSpPr>
        <dsp:cNvPr id="0" name=""/>
        <dsp:cNvSpPr/>
      </dsp:nvSpPr>
      <dsp:spPr>
        <a:xfrm rot="19440000">
          <a:off x="2895592" y="1270327"/>
          <a:ext cx="434219" cy="551293"/>
        </a:xfrm>
        <a:prstGeom prst="rightArrow">
          <a:avLst>
            <a:gd name="adj1" fmla="val 60000"/>
            <a:gd name="adj2" fmla="val 50000"/>
          </a:avLst>
        </a:prstGeom>
        <a:gradFill rotWithShape="0">
          <a:gsLst>
            <a:gs pos="0">
              <a:schemeClr val="dk1">
                <a:tint val="60000"/>
                <a:hueOff val="0"/>
                <a:satOff val="0"/>
                <a:lumOff val="0"/>
                <a:alphaOff val="0"/>
                <a:shade val="63000"/>
              </a:schemeClr>
            </a:gs>
            <a:gs pos="30000">
              <a:schemeClr val="dk1">
                <a:tint val="60000"/>
                <a:hueOff val="0"/>
                <a:satOff val="0"/>
                <a:lumOff val="0"/>
                <a:alphaOff val="0"/>
                <a:shade val="90000"/>
                <a:satMod val="110000"/>
              </a:schemeClr>
            </a:gs>
            <a:gs pos="45000">
              <a:schemeClr val="dk1">
                <a:tint val="60000"/>
                <a:hueOff val="0"/>
                <a:satOff val="0"/>
                <a:lumOff val="0"/>
                <a:alphaOff val="0"/>
                <a:shade val="100000"/>
                <a:satMod val="118000"/>
              </a:schemeClr>
            </a:gs>
            <a:gs pos="55000">
              <a:schemeClr val="dk1">
                <a:tint val="60000"/>
                <a:hueOff val="0"/>
                <a:satOff val="0"/>
                <a:lumOff val="0"/>
                <a:alphaOff val="0"/>
                <a:shade val="100000"/>
                <a:satMod val="118000"/>
              </a:schemeClr>
            </a:gs>
            <a:gs pos="73000">
              <a:schemeClr val="dk1">
                <a:tint val="60000"/>
                <a:hueOff val="0"/>
                <a:satOff val="0"/>
                <a:lumOff val="0"/>
                <a:alphaOff val="0"/>
                <a:shade val="90000"/>
                <a:satMod val="110000"/>
              </a:schemeClr>
            </a:gs>
            <a:gs pos="100000">
              <a:schemeClr val="dk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08031" y="1418870"/>
        <a:ext cx="303953" cy="3307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B3BBC-7B42-4BDC-9587-7969FCE5D6A8}" type="datetimeFigureOut">
              <a:rPr lang="en-US" smtClean="0"/>
              <a:pPr/>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924C8-AA8F-4A75-9FF5-23EA0345DB58}" type="slidenum">
              <a:rPr lang="en-US" smtClean="0"/>
              <a:pPr/>
              <a:t>‹#›</a:t>
            </a:fld>
            <a:endParaRPr lang="en-US"/>
          </a:p>
        </p:txBody>
      </p:sp>
    </p:spTree>
    <p:extLst>
      <p:ext uri="{BB962C8B-B14F-4D97-AF65-F5344CB8AC3E}">
        <p14:creationId xmlns="" xmlns:p14="http://schemas.microsoft.com/office/powerpoint/2010/main" val="170292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F6F4A-51D0-4C58-81DE-FE9839C37D2C}" type="slidenum">
              <a:rPr lang="en-US"/>
              <a:pPr/>
              <a:t>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a:t>In the leadership practice of Business Mastery, we learned that your role as a leader is to manage the creative tension between current reality and corporate vision of the </a:t>
            </a:r>
            <a:r>
              <a:rPr lang="en-US" dirty="0" err="1"/>
              <a:t>organisation</a:t>
            </a:r>
            <a:r>
              <a:rPr lang="en-US" dirty="0"/>
              <a:t>.</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DE96E41E-13F9-4311-8BED-CD8CDAA1FDA4}" type="slidenum">
              <a:rPr lang="en-AU" sz="1200" b="0" i="0">
                <a:solidFill>
                  <a:prstClr val="black"/>
                </a:solidFill>
                <a:latin typeface="Times" charset="0"/>
              </a:rPr>
              <a:pPr/>
              <a:t>78</a:t>
            </a:fld>
            <a:endParaRPr lang="en-AU" sz="1200" b="0" i="0">
              <a:solidFill>
                <a:prstClr val="black"/>
              </a:solidFill>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F4D08B68-F60F-457F-B155-1ACAF9C3B417}" type="slidenum">
              <a:rPr lang="en-US" sz="1200" b="0" i="0">
                <a:solidFill>
                  <a:prstClr val="black"/>
                </a:solidFill>
                <a:latin typeface="Times" charset="0"/>
              </a:rPr>
              <a:pPr/>
              <a:t>79</a:t>
            </a:fld>
            <a:endParaRPr lang="en-US" sz="1200" b="0" i="0">
              <a:solidFill>
                <a:prstClr val="black"/>
              </a:solidFill>
              <a:latin typeface="Times"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E5E48B91-4C4A-4DE2-B175-1581BCAED4FA}" type="slidenum">
              <a:rPr lang="en-AU" sz="1200" b="0" i="0">
                <a:solidFill>
                  <a:prstClr val="black"/>
                </a:solidFill>
                <a:latin typeface="Times" charset="0"/>
              </a:rPr>
              <a:pPr/>
              <a:t>80</a:t>
            </a:fld>
            <a:endParaRPr lang="en-AU" sz="1200" b="0" i="0">
              <a:solidFill>
                <a:prstClr val="black"/>
              </a:solidFill>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5ACA05F9-91FC-4D3F-82C1-1B64E6F1E5A9}" type="slidenum">
              <a:rPr lang="en-AU" sz="1200" b="0" i="0">
                <a:solidFill>
                  <a:prstClr val="black"/>
                </a:solidFill>
                <a:latin typeface="Times" charset="0"/>
              </a:rPr>
              <a:pPr/>
              <a:t>81</a:t>
            </a:fld>
            <a:endParaRPr lang="en-AU" sz="1200" b="0" i="0">
              <a:solidFill>
                <a:prstClr val="black"/>
              </a:solidFill>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72FDCB25-F355-4035-B8A2-F81DDA3C6E5E}" type="slidenum">
              <a:rPr lang="en-AU" sz="1200" b="0" i="0">
                <a:solidFill>
                  <a:prstClr val="black"/>
                </a:solidFill>
                <a:latin typeface="Times" charset="0"/>
              </a:rPr>
              <a:pPr/>
              <a:t>82</a:t>
            </a:fld>
            <a:endParaRPr lang="en-AU" sz="1200" b="0" i="0">
              <a:solidFill>
                <a:prstClr val="black"/>
              </a:solidFill>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01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A93F71B-EB9A-4982-BD98-C025B9A0EF24}" type="slidenum">
              <a:rPr lang="en-AU" sz="1200" b="0" i="0">
                <a:solidFill>
                  <a:prstClr val="black"/>
                </a:solidFill>
                <a:latin typeface="Times" charset="0"/>
              </a:rPr>
              <a:pPr/>
              <a:t>83</a:t>
            </a:fld>
            <a:endParaRPr lang="en-AU" sz="1200" b="0" i="0">
              <a:solidFill>
                <a:prstClr val="black"/>
              </a:solidFill>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12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EF3DBA15-8625-471E-80FF-6C45AA09B865}" type="slidenum">
              <a:rPr lang="en-AU" sz="1200" b="0" i="0">
                <a:solidFill>
                  <a:prstClr val="black"/>
                </a:solidFill>
                <a:latin typeface="Times" charset="0"/>
              </a:rPr>
              <a:pPr/>
              <a:t>84</a:t>
            </a:fld>
            <a:endParaRPr lang="en-AU" sz="1200" b="0" i="0">
              <a:solidFill>
                <a:prstClr val="black"/>
              </a:solidFill>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22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13D07AA7-5415-4633-A775-90400EF52735}" type="slidenum">
              <a:rPr lang="en-AU" sz="1200" b="0" i="0">
                <a:solidFill>
                  <a:prstClr val="black"/>
                </a:solidFill>
                <a:latin typeface="Times" charset="0"/>
              </a:rPr>
              <a:pPr/>
              <a:t>85</a:t>
            </a:fld>
            <a:endParaRPr lang="en-AU" sz="1200" b="0" i="0">
              <a:solidFill>
                <a:prstClr val="black"/>
              </a:solidFill>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32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43226A40-0DDC-42C0-B5B1-1C852BFAC095}" type="slidenum">
              <a:rPr lang="en-AU" sz="1200" b="0" i="0">
                <a:solidFill>
                  <a:prstClr val="black"/>
                </a:solidFill>
                <a:latin typeface="Times" charset="0"/>
              </a:rPr>
              <a:pPr/>
              <a:t>86</a:t>
            </a:fld>
            <a:endParaRPr lang="en-AU" sz="1200" b="0" i="0">
              <a:solidFill>
                <a:prstClr val="black"/>
              </a:solidFill>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42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CC23779-D4BF-4622-806C-44B8BBFA74B0}" type="slidenum">
              <a:rPr lang="en-AU" sz="1200" b="0" i="0">
                <a:solidFill>
                  <a:prstClr val="black"/>
                </a:solidFill>
                <a:latin typeface="Times" charset="0"/>
              </a:rPr>
              <a:pPr/>
              <a:t>87</a:t>
            </a:fld>
            <a:endParaRPr lang="en-AU" sz="1200" b="0" i="0">
              <a:solidFill>
                <a:prstClr val="black"/>
              </a:solidFill>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6FEA1-44AC-4EBF-B8C1-906AEAA96DC1}" type="slidenum">
              <a:rPr lang="en-US"/>
              <a:pPr/>
              <a:t>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i.e. Your role is to chart the path and put stepping stones in place so that you and your followers could reach the vision of the organisation. Engage your people to deliver results.</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7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5FE0D1B-9CC7-477A-89DA-BC4BC31D2A3C}" type="slidenum">
              <a:rPr lang="en-AU" sz="1200" b="0" i="0">
                <a:solidFill>
                  <a:prstClr val="black"/>
                </a:solidFill>
                <a:latin typeface="Times" charset="0"/>
              </a:rPr>
              <a:pPr/>
              <a:t>88</a:t>
            </a:fld>
            <a:endParaRPr lang="en-AU" sz="1200" b="0" i="0">
              <a:solidFill>
                <a:prstClr val="black"/>
              </a:solidFill>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83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70FD26F7-04AC-4F61-9F2E-47E24C1B87D4}" type="slidenum">
              <a:rPr lang="en-AU" sz="1200" b="0" i="0">
                <a:solidFill>
                  <a:prstClr val="black"/>
                </a:solidFill>
                <a:latin typeface="Times" charset="0"/>
              </a:rPr>
              <a:pPr/>
              <a:t>89</a:t>
            </a:fld>
            <a:endParaRPr lang="en-AU" sz="1200" b="0" i="0">
              <a:solidFill>
                <a:prstClr val="black"/>
              </a:solidFill>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593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2B479295-32DA-4F32-9E71-9D28F77A61D0}" type="slidenum">
              <a:rPr lang="en-AU" sz="1200" b="0" i="0">
                <a:solidFill>
                  <a:prstClr val="black"/>
                </a:solidFill>
                <a:latin typeface="Times" charset="0"/>
              </a:rPr>
              <a:pPr/>
              <a:t>91</a:t>
            </a:fld>
            <a:endParaRPr lang="en-AU" sz="1200" b="0" i="0">
              <a:solidFill>
                <a:prstClr val="black"/>
              </a:solidFill>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AC6F9718-4EE6-4539-883D-4B7B3783A45A}" type="slidenum">
              <a:rPr lang="en-AU" sz="1200" b="0" i="0">
                <a:solidFill>
                  <a:prstClr val="black"/>
                </a:solidFill>
                <a:latin typeface="Times" charset="0"/>
              </a:rPr>
              <a:pPr/>
              <a:t>92</a:t>
            </a:fld>
            <a:endParaRPr lang="en-AU" sz="1200" b="0" i="0">
              <a:solidFill>
                <a:prstClr val="black"/>
              </a:solidFill>
              <a:latin typeface="Times"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dirty="0" smtClean="0"/>
          </a:p>
        </p:txBody>
      </p:sp>
      <p:sp>
        <p:nvSpPr>
          <p:cNvPr id="614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BF57216-93B0-43D5-9D9F-89728EE1C1C9}" type="slidenum">
              <a:rPr lang="en-AU" sz="1200" b="0" i="0">
                <a:solidFill>
                  <a:prstClr val="black"/>
                </a:solidFill>
                <a:latin typeface="Times" charset="0"/>
              </a:rPr>
              <a:pPr/>
              <a:t>93</a:t>
            </a:fld>
            <a:endParaRPr lang="en-AU" sz="1200" b="0" i="0">
              <a:solidFill>
                <a:prstClr val="black"/>
              </a:solidFill>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24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AFA093D5-A367-444D-819E-35B098F9277B}" type="slidenum">
              <a:rPr lang="en-AU" sz="1200" b="0" i="0">
                <a:solidFill>
                  <a:prstClr val="black"/>
                </a:solidFill>
                <a:latin typeface="Times" charset="0"/>
              </a:rPr>
              <a:pPr/>
              <a:t>94</a:t>
            </a:fld>
            <a:endParaRPr lang="en-AU" sz="1200" b="0" i="0">
              <a:solidFill>
                <a:prstClr val="black"/>
              </a:solidFill>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9D7B3FBD-878C-4695-9E27-BEFA0916524A}" type="slidenum">
              <a:rPr lang="en-AU" sz="1200" b="0" i="0">
                <a:solidFill>
                  <a:prstClr val="black"/>
                </a:solidFill>
                <a:latin typeface="Times" charset="0"/>
              </a:rPr>
              <a:pPr/>
              <a:t>95</a:t>
            </a:fld>
            <a:endParaRPr lang="en-AU" sz="1200" b="0" i="0">
              <a:solidFill>
                <a:prstClr val="black"/>
              </a:solidFill>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4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9ABBFC19-30C2-47D1-8AD6-1ACBE78B9DC1}" type="slidenum">
              <a:rPr lang="en-AU" sz="1200" b="0" i="0">
                <a:solidFill>
                  <a:prstClr val="black"/>
                </a:solidFill>
                <a:latin typeface="Times" charset="0"/>
              </a:rPr>
              <a:pPr/>
              <a:t>96</a:t>
            </a:fld>
            <a:endParaRPr lang="en-AU" sz="1200" b="0" i="0">
              <a:solidFill>
                <a:prstClr val="black"/>
              </a:solidFill>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48A53AB8-CC9F-4ADD-BA3D-838A7DF59961}" type="slidenum">
              <a:rPr lang="en-AU" sz="1200" b="0" i="0">
                <a:solidFill>
                  <a:prstClr val="black"/>
                </a:solidFill>
                <a:latin typeface="Times" charset="0"/>
              </a:rPr>
              <a:pPr/>
              <a:t>97</a:t>
            </a:fld>
            <a:endParaRPr lang="en-AU" sz="1200" b="0" i="0">
              <a:solidFill>
                <a:prstClr val="black"/>
              </a:solidFill>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51978F3-865A-4A91-BB92-42B9B20E1F52}" type="slidenum">
              <a:rPr lang="en-AU" sz="1200" b="0" i="0">
                <a:solidFill>
                  <a:prstClr val="black"/>
                </a:solidFill>
                <a:latin typeface="Times" charset="0"/>
              </a:rPr>
              <a:pPr/>
              <a:t>98</a:t>
            </a:fld>
            <a:endParaRPr lang="en-AU" sz="1200" b="0" i="0">
              <a:solidFill>
                <a:prstClr val="black"/>
              </a:solidFill>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345304A-D4C7-4661-A380-67FFFC61BDA1}" type="slidenum">
              <a:rPr lang="en-US"/>
              <a:pPr/>
              <a:t>10</a:t>
            </a:fld>
            <a:endParaRPr lang="en-US"/>
          </a:p>
        </p:txBody>
      </p:sp>
      <p:sp>
        <p:nvSpPr>
          <p:cNvPr id="7" name="Rectangle 7"/>
          <p:cNvSpPr txBox="1">
            <a:spLocks noGrp="1" noChangeArrowheads="1"/>
          </p:cNvSpPr>
          <p:nvPr/>
        </p:nvSpPr>
        <p:spPr bwMode="auto">
          <a:xfrm>
            <a:off x="3890963" y="8688388"/>
            <a:ext cx="2967037" cy="455612"/>
          </a:xfrm>
          <a:prstGeom prst="rect">
            <a:avLst/>
          </a:prstGeom>
          <a:noFill/>
          <a:ln w="9525">
            <a:noFill/>
            <a:miter lim="800000"/>
            <a:headEnd/>
            <a:tailEnd/>
          </a:ln>
        </p:spPr>
        <p:txBody>
          <a:bodyPr lIns="89047" tIns="44526" rIns="89047" bIns="44526" anchor="b"/>
          <a:lstStyle/>
          <a:p>
            <a:pPr algn="r" defTabSz="890588"/>
            <a:fld id="{CE5E5236-353D-4A0A-8208-2757B06A9671}" type="slidenum">
              <a:rPr lang="en-GB" sz="1100" b="1">
                <a:effectLst>
                  <a:outerShdw blurRad="38100" dist="38100" dir="2700000" algn="tl">
                    <a:srgbClr val="C0C0C0"/>
                  </a:outerShdw>
                </a:effectLst>
                <a:cs typeface="Arial" charset="0"/>
              </a:rPr>
              <a:pPr algn="r" defTabSz="890588"/>
              <a:t>10</a:t>
            </a:fld>
            <a:endParaRPr lang="en-GB" sz="1100" b="1">
              <a:effectLst>
                <a:outerShdw blurRad="38100" dist="38100" dir="2700000" algn="tl">
                  <a:srgbClr val="C0C0C0"/>
                </a:outerShdw>
              </a:effectLst>
              <a:cs typeface="Arial" charset="0"/>
            </a:endParaRPr>
          </a:p>
        </p:txBody>
      </p:sp>
      <p:sp>
        <p:nvSpPr>
          <p:cNvPr id="34819" name="Rectangle 2"/>
          <p:cNvSpPr>
            <a:spLocks noGrp="1" noRot="1" noChangeAspect="1" noChangeArrowheads="1" noTextEdit="1"/>
          </p:cNvSpPr>
          <p:nvPr>
            <p:ph type="sldImg"/>
          </p:nvPr>
        </p:nvSpPr>
        <p:spPr>
          <a:xfrm>
            <a:off x="1144588" y="685800"/>
            <a:ext cx="4570412" cy="3427413"/>
          </a:xfrm>
          <a:ln/>
        </p:spPr>
      </p:sp>
      <p:sp>
        <p:nvSpPr>
          <p:cNvPr id="34820" name="Rectangle 3"/>
          <p:cNvSpPr>
            <a:spLocks noGrp="1" noChangeArrowheads="1"/>
          </p:cNvSpPr>
          <p:nvPr>
            <p:ph type="body" idx="1"/>
          </p:nvPr>
        </p:nvSpPr>
        <p:spPr>
          <a:xfrm>
            <a:off x="915988" y="4341813"/>
            <a:ext cx="5026025" cy="4116387"/>
          </a:xfrm>
        </p:spPr>
        <p:txBody>
          <a:bodyPr lIns="89047" tIns="44526" rIns="89047" bIns="44526"/>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E4CDA531-C2FE-4D32-9FAE-607C17CD507E}" type="slidenum">
              <a:rPr lang="en-AU" sz="1200" b="0" i="0">
                <a:solidFill>
                  <a:prstClr val="black"/>
                </a:solidFill>
                <a:latin typeface="Times" charset="0"/>
              </a:rPr>
              <a:pPr/>
              <a:t>99</a:t>
            </a:fld>
            <a:endParaRPr lang="en-AU" sz="1200" b="0" i="0">
              <a:solidFill>
                <a:prstClr val="black"/>
              </a:solidFill>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359381AC-86B3-4B23-A824-8ABC835EB395}" type="slidenum">
              <a:rPr lang="en-AU" sz="1200" b="0" i="0">
                <a:solidFill>
                  <a:prstClr val="black"/>
                </a:solidFill>
                <a:latin typeface="Times" charset="0"/>
              </a:rPr>
              <a:pPr/>
              <a:t>100</a:t>
            </a:fld>
            <a:endParaRPr lang="en-AU" sz="1200" b="0" i="0">
              <a:solidFill>
                <a:prstClr val="black"/>
              </a:solidFill>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Investment decision, make or buy decision, inventory item decision</a:t>
            </a:r>
            <a:endParaRPr lang="en-US" dirty="0"/>
          </a:p>
        </p:txBody>
      </p:sp>
      <p:sp>
        <p:nvSpPr>
          <p:cNvPr id="4" name="Slide Number Placeholder 3"/>
          <p:cNvSpPr>
            <a:spLocks noGrp="1"/>
          </p:cNvSpPr>
          <p:nvPr>
            <p:ph type="sldNum" sz="quarter" idx="10"/>
          </p:nvPr>
        </p:nvSpPr>
        <p:spPr/>
        <p:txBody>
          <a:bodyPr/>
          <a:lstStyle/>
          <a:p>
            <a:fld id="{ADF924C8-AA8F-4A75-9FF5-23EA0345DB58}"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B99A3CC-A10B-493A-BE2A-D61F7B413121}" type="slidenum">
              <a:rPr lang="en-AU" sz="1200" b="0" i="0">
                <a:solidFill>
                  <a:prstClr val="black"/>
                </a:solidFill>
                <a:latin typeface="Times" charset="0"/>
              </a:rPr>
              <a:pPr/>
              <a:t>69</a:t>
            </a:fld>
            <a:endParaRPr lang="en-AU" sz="1200" b="0" i="0">
              <a:solidFill>
                <a:prstClr val="black"/>
              </a:solidFill>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F924C8-AA8F-4A75-9FF5-23EA0345DB58}" type="slidenum">
              <a:rPr lang="en-US" smtClean="0"/>
              <a:pPr/>
              <a:t>70</a:t>
            </a:fld>
            <a:endParaRPr lang="en-US"/>
          </a:p>
        </p:txBody>
      </p:sp>
    </p:spTree>
    <p:extLst>
      <p:ext uri="{BB962C8B-B14F-4D97-AF65-F5344CB8AC3E}">
        <p14:creationId xmlns="" xmlns:p14="http://schemas.microsoft.com/office/powerpoint/2010/main" val="310096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7147BCD8-ECDC-44D7-BDBA-DDDFA1D75DD7}" type="slidenum">
              <a:rPr lang="en-AU" sz="1200" b="0" i="0">
                <a:solidFill>
                  <a:prstClr val="black"/>
                </a:solidFill>
                <a:latin typeface="Times" charset="0"/>
              </a:rPr>
              <a:pPr/>
              <a:t>73</a:t>
            </a:fld>
            <a:endParaRPr lang="en-AU" sz="1200" b="0" i="0">
              <a:solidFill>
                <a:prstClr val="black"/>
              </a:solidFill>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A3A7269-BD75-40C3-A8E9-C40CD1E7C244}" type="slidenum">
              <a:rPr lang="en-AU" sz="1200" b="0" i="0">
                <a:solidFill>
                  <a:prstClr val="black"/>
                </a:solidFill>
                <a:latin typeface="Times" charset="0"/>
              </a:rPr>
              <a:pPr/>
              <a:t>74</a:t>
            </a:fld>
            <a:endParaRPr lang="en-AU" sz="1200" b="0" i="0">
              <a:solidFill>
                <a:prstClr val="black"/>
              </a:solidFill>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DA2C43A-943F-4519-8956-54B7567D3040}" type="slidenum">
              <a:rPr lang="en-AU" sz="1200" b="0" i="0">
                <a:solidFill>
                  <a:prstClr val="black"/>
                </a:solidFill>
                <a:latin typeface="Times" charset="0"/>
              </a:rPr>
              <a:pPr/>
              <a:t>77</a:t>
            </a:fld>
            <a:endParaRPr lang="en-AU" sz="1200" b="0" i="0">
              <a:solidFill>
                <a:prstClr val="black"/>
              </a:solidFill>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94E7D943-CFAF-4810-A242-217AEA4E64FD}"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7D943-CFAF-4810-A242-217AEA4E64FD}" type="slidenum">
              <a:rPr lang="en-US" smtClean="0"/>
              <a:pPr/>
              <a:t>‹#›</a:t>
            </a:fld>
            <a:endParaRPr lang="en-US"/>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7D943-CFAF-4810-A242-217AEA4E64F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54624870"/>
      </p:ext>
    </p:extLst>
  </p:cSld>
  <p:clrMapOvr>
    <a:masterClrMapping/>
  </p:clrMapOvr>
  <p:transition>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96743477"/>
      </p:ext>
    </p:extLst>
  </p:cSld>
  <p:clrMapOvr>
    <a:masterClrMapping/>
  </p:clrMapOvr>
  <p:transition>
    <p:pull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518805113"/>
      </p:ext>
    </p:extLst>
  </p:cSld>
  <p:clrMapOvr>
    <a:masterClrMapping/>
  </p:clrMapOvr>
  <p:transition>
    <p:pull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3217350"/>
      </p:ext>
    </p:extLst>
  </p:cSld>
  <p:clrMapOvr>
    <a:masterClrMapping/>
  </p:clrMapOvr>
  <p:transition>
    <p:pull dir="l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91395893"/>
      </p:ext>
    </p:extLst>
  </p:cSld>
  <p:clrMapOvr>
    <a:masterClrMapping/>
  </p:clrMapOvr>
  <p:transition>
    <p:pull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15413700"/>
      </p:ext>
    </p:extLst>
  </p:cSld>
  <p:clrMapOvr>
    <a:masterClrMapping/>
  </p:clrMapOvr>
  <p:transition>
    <p:pull dir="l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0917936"/>
      </p:ext>
    </p:extLst>
  </p:cSld>
  <p:clrMapOvr>
    <a:masterClrMapping/>
  </p:clrMapOvr>
  <p:transition>
    <p:pull dir="l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968430568"/>
      </p:ext>
    </p:extLst>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7D943-CFAF-4810-A242-217AEA4E64FD}"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572128"/>
      </p:ext>
    </p:extLst>
  </p:cSld>
  <p:clrMapOvr>
    <a:masterClrMapping/>
  </p:clrMapOvr>
  <p:transition>
    <p:pull dir="l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17484907"/>
      </p:ext>
    </p:extLst>
  </p:cSld>
  <p:clrMapOvr>
    <a:masterClrMapping/>
  </p:clrMapOvr>
  <p:transition>
    <p:pull dir="l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56197249"/>
      </p:ext>
    </p:extLst>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94E7D943-CFAF-4810-A242-217AEA4E64F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7D943-CFAF-4810-A242-217AEA4E64F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7D943-CFAF-4810-A242-217AEA4E64F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7D943-CFAF-4810-A242-217AEA4E64F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7D943-CFAF-4810-A242-217AEA4E64F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7D943-CFAF-4810-A242-217AEA4E64F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7D943-CFAF-4810-A242-217AEA4E64F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4E7D943-CFAF-4810-A242-217AEA4E64FD}"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lu"/>
  </p:transition>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7"/>
          <p:cNvSpPr txBox="1">
            <a:spLocks noChangeArrowheads="1"/>
          </p:cNvSpPr>
          <p:nvPr userDrawn="1"/>
        </p:nvSpPr>
        <p:spPr bwMode="auto">
          <a:xfrm>
            <a:off x="34925" y="6584950"/>
            <a:ext cx="1481138" cy="2286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900">
                <a:solidFill>
                  <a:srgbClr val="3333CC"/>
                </a:solidFill>
                <a:cs typeface="Arial" charset="0"/>
              </a:rPr>
              <a:t>© 2006 Prentice Hall, Inc.</a:t>
            </a:r>
          </a:p>
        </p:txBody>
      </p:sp>
      <p:sp>
        <p:nvSpPr>
          <p:cNvPr id="1032" name="Text Box 8"/>
          <p:cNvSpPr txBox="1">
            <a:spLocks noChangeArrowheads="1"/>
          </p:cNvSpPr>
          <p:nvPr userDrawn="1"/>
        </p:nvSpPr>
        <p:spPr bwMode="auto">
          <a:xfrm>
            <a:off x="8488363" y="6584950"/>
            <a:ext cx="577850" cy="2286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AU" sz="900" b="1">
                <a:solidFill>
                  <a:srgbClr val="3333CC"/>
                </a:solidFill>
              </a:rPr>
              <a:t>12 </a:t>
            </a:r>
            <a:r>
              <a:rPr lang="en-AU" sz="900" b="1">
                <a:solidFill>
                  <a:srgbClr val="3333CC"/>
                </a:solidFill>
                <a:cs typeface="Arial" charset="0"/>
              </a:rPr>
              <a:t>–</a:t>
            </a:r>
            <a:r>
              <a:rPr lang="en-AU" sz="900" b="1">
                <a:solidFill>
                  <a:srgbClr val="3333CC"/>
                </a:solidFill>
              </a:rPr>
              <a:t> </a:t>
            </a:r>
            <a:fld id="{5380D9D7-0830-4E62-A2A9-116F37F79B12}" type="slidenum">
              <a:rPr lang="en-AU" sz="900" b="1">
                <a:solidFill>
                  <a:srgbClr val="3333CC"/>
                </a:solidFill>
              </a:rPr>
              <a:pPr eaLnBrk="0" fontAlgn="base" hangingPunct="0">
                <a:spcBef>
                  <a:spcPct val="0"/>
                </a:spcBef>
                <a:spcAft>
                  <a:spcPct val="0"/>
                </a:spcAft>
                <a:defRPr/>
              </a:pPr>
              <a:t>‹#›</a:t>
            </a:fld>
            <a:endParaRPr lang="en-AU" sz="900" b="1">
              <a:solidFill>
                <a:srgbClr val="3333CC"/>
              </a:solidFill>
            </a:endParaRPr>
          </a:p>
        </p:txBody>
      </p:sp>
    </p:spTree>
    <p:extLst>
      <p:ext uri="{BB962C8B-B14F-4D97-AF65-F5344CB8AC3E}">
        <p14:creationId xmlns="" xmlns:p14="http://schemas.microsoft.com/office/powerpoint/2010/main" val="14676507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ll dir="lu"/>
  </p:transition>
  <p:hf hdr="0" ftr="0" dt="0"/>
  <p:txStyles>
    <p:titleStyle>
      <a:lvl1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40000"/>
        </a:spcBef>
        <a:spcAft>
          <a:spcPct val="0"/>
        </a:spcAft>
        <a:buChar char="•"/>
        <a:defRPr sz="3200" b="1" i="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40000"/>
        </a:spcBef>
        <a:spcAft>
          <a:spcPct val="0"/>
        </a:spcAft>
        <a:buChar char="–"/>
        <a:defRPr sz="2800" b="1" i="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40000"/>
        </a:spcBef>
        <a:spcAft>
          <a:spcPct val="0"/>
        </a:spcAft>
        <a:buChar char="•"/>
        <a:defRPr sz="2400" b="1" i="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2.vml"/><Relationship Id="rId1" Type="http://schemas.openxmlformats.org/officeDocument/2006/relationships/themeOverride" Target="../theme/themeOverride2.xml"/><Relationship Id="rId6" Type="http://schemas.openxmlformats.org/officeDocument/2006/relationships/image" Target="../media/image26.png"/><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988840"/>
            <a:ext cx="6751320" cy="1990192"/>
          </a:xfrm>
        </p:spPr>
        <p:style>
          <a:lnRef idx="0">
            <a:scrgbClr r="0" g="0" b="0"/>
          </a:lnRef>
          <a:fillRef idx="1001">
            <a:schemeClr val="lt1"/>
          </a:fillRef>
          <a:effectRef idx="0">
            <a:scrgbClr r="0" g="0" b="0"/>
          </a:effectRef>
          <a:fontRef idx="major"/>
        </p:style>
        <p:txBody>
          <a:bodyPr>
            <a:normAutofit/>
          </a:bodyPr>
          <a:lstStyle/>
          <a:p>
            <a:pPr algn="ctr"/>
            <a:r>
              <a:rPr lang="en-US" sz="4000" dirty="0" smtClean="0">
                <a:solidFill>
                  <a:srgbClr val="FF0000"/>
                </a:solidFill>
                <a:latin typeface="Arial Rounded MT Bold" pitchFamily="34" charset="0"/>
                <a:cs typeface="Aharoni" pitchFamily="2" charset="-79"/>
              </a:rPr>
              <a:t>CHAPTER ONE</a:t>
            </a:r>
            <a:endParaRPr lang="en-US" sz="4000" dirty="0">
              <a:solidFill>
                <a:srgbClr val="FF0000"/>
              </a:solidFill>
              <a:latin typeface="Arial Rounded MT Bold" pitchFamily="34" charset="0"/>
              <a:cs typeface="Aharoni" pitchFamily="2" charset="-79"/>
            </a:endParaRPr>
          </a:p>
        </p:txBody>
      </p:sp>
      <p:sp>
        <p:nvSpPr>
          <p:cNvPr id="5" name="Slide Number Placeholder 4"/>
          <p:cNvSpPr>
            <a:spLocks noGrp="1"/>
          </p:cNvSpPr>
          <p:nvPr>
            <p:ph type="sldNum" sz="quarter" idx="12"/>
          </p:nvPr>
        </p:nvSpPr>
        <p:spPr/>
        <p:txBody>
          <a:bodyPr/>
          <a:lstStyle/>
          <a:p>
            <a:fld id="{94E7D943-CFAF-4810-A242-217AEA4E64FD}" type="slidenum">
              <a:rPr lang="en-US" smtClean="0"/>
              <a:pPr/>
              <a:t>1</a:t>
            </a:fld>
            <a:endParaRPr lang="en-US"/>
          </a:p>
        </p:txBody>
      </p:sp>
      <p:sp>
        <p:nvSpPr>
          <p:cNvPr id="6" name="Subtitle 5"/>
          <p:cNvSpPr>
            <a:spLocks noGrp="1"/>
          </p:cNvSpPr>
          <p:nvPr>
            <p:ph type="subTitle" idx="1"/>
          </p:nvPr>
        </p:nvSpPr>
        <p:spPr>
          <a:xfrm>
            <a:off x="1066800" y="3429000"/>
            <a:ext cx="6858000" cy="533400"/>
          </a:xfrm>
        </p:spPr>
        <p:txBody>
          <a:bodyPr>
            <a:noAutofit/>
          </a:bodyPr>
          <a:lstStyle/>
          <a:p>
            <a:r>
              <a:rPr lang="en-US" b="1" dirty="0" smtClean="0">
                <a:latin typeface="Times New Roman" pitchFamily="18" charset="0"/>
                <a:cs typeface="Times New Roman" pitchFamily="18" charset="0"/>
              </a:rPr>
              <a:t>BASIC MANAGEMENT CONCEPT AND INDUSTRIAL PROUDACTIVITY</a:t>
            </a:r>
            <a:endParaRPr lang="en-US" b="1"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4E7D943-CFAF-4810-A242-217AEA4E64FD}" type="slidenum">
              <a:rPr lang="en-US" smtClean="0"/>
              <a:pPr/>
              <a:t>10</a:t>
            </a:fld>
            <a:endParaRPr lang="en-US"/>
          </a:p>
        </p:txBody>
      </p:sp>
      <p:sp>
        <p:nvSpPr>
          <p:cNvPr id="4449282" name="Rectangle 2"/>
          <p:cNvSpPr>
            <a:spLocks noGrp="1" noChangeArrowheads="1"/>
          </p:cNvSpPr>
          <p:nvPr>
            <p:ph type="title" idx="4294967295"/>
          </p:nvPr>
        </p:nvSpPr>
        <p:spPr>
          <a:xfrm>
            <a:off x="0" y="1111250"/>
            <a:ext cx="7947025" cy="393700"/>
          </a:xfrm>
          <a:noFill/>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a:lstStyle/>
          <a:p>
            <a:pPr algn="l">
              <a:defRPr/>
            </a:pPr>
            <a:r>
              <a:rPr lang="en-US" sz="1600" b="1" i="1" dirty="0">
                <a:solidFill>
                  <a:schemeClr val="tx1"/>
                </a:solidFill>
                <a:latin typeface="+mj-lt"/>
                <a:ea typeface="+mj-ea"/>
                <a:cs typeface="+mj-cs"/>
              </a:rPr>
              <a:t>Shorter life-cycles for innovative technologies</a:t>
            </a:r>
          </a:p>
        </p:txBody>
      </p:sp>
      <p:sp>
        <p:nvSpPr>
          <p:cNvPr id="33795" name="Text Box 3"/>
          <p:cNvSpPr txBox="1">
            <a:spLocks noChangeArrowheads="1"/>
          </p:cNvSpPr>
          <p:nvPr/>
        </p:nvSpPr>
        <p:spPr bwMode="auto">
          <a:xfrm>
            <a:off x="788988" y="5129213"/>
            <a:ext cx="2419350" cy="246062"/>
          </a:xfrm>
          <a:prstGeom prst="rect">
            <a:avLst/>
          </a:prstGeom>
          <a:noFill/>
          <a:ln w="9525">
            <a:noFill/>
            <a:miter lim="800000"/>
            <a:headEnd/>
            <a:tailEnd/>
          </a:ln>
        </p:spPr>
        <p:txBody>
          <a:bodyPr wrap="none" anchor="ctr">
            <a:spAutoFit/>
          </a:bodyPr>
          <a:lstStyle/>
          <a:p>
            <a:pPr algn="ctr" eaLnBrk="0" hangingPunct="0">
              <a:spcBef>
                <a:spcPct val="50000"/>
              </a:spcBef>
            </a:pPr>
            <a:r>
              <a:rPr lang="en-US" sz="1000" dirty="0">
                <a:cs typeface="Arial" charset="0"/>
              </a:rPr>
              <a:t>Source: </a:t>
            </a:r>
            <a:r>
              <a:rPr lang="en-US" sz="1000" i="1" dirty="0">
                <a:cs typeface="Arial" charset="0"/>
              </a:rPr>
              <a:t>The Economist</a:t>
            </a:r>
            <a:r>
              <a:rPr lang="en-US" sz="1000" dirty="0">
                <a:cs typeface="Arial" charset="0"/>
              </a:rPr>
              <a:t>, February 20, 1999</a:t>
            </a:r>
          </a:p>
        </p:txBody>
      </p:sp>
      <p:sp>
        <p:nvSpPr>
          <p:cNvPr id="33796" name="Freeform 4"/>
          <p:cNvSpPr>
            <a:spLocks/>
          </p:cNvSpPr>
          <p:nvPr/>
        </p:nvSpPr>
        <p:spPr bwMode="auto">
          <a:xfrm>
            <a:off x="762000" y="2895600"/>
            <a:ext cx="7924800" cy="1168400"/>
          </a:xfrm>
          <a:custGeom>
            <a:avLst/>
            <a:gdLst>
              <a:gd name="T0" fmla="*/ 0 w 5232"/>
              <a:gd name="T1" fmla="*/ 723 h 791"/>
              <a:gd name="T2" fmla="*/ 427 w 5232"/>
              <a:gd name="T3" fmla="*/ 485 h 791"/>
              <a:gd name="T4" fmla="*/ 1044 w 5232"/>
              <a:gd name="T5" fmla="*/ 39 h 791"/>
              <a:gd name="T6" fmla="*/ 1494 w 5232"/>
              <a:gd name="T7" fmla="*/ 717 h 791"/>
              <a:gd name="T8" fmla="*/ 2336 w 5232"/>
              <a:gd name="T9" fmla="*/ 35 h 791"/>
              <a:gd name="T10" fmla="*/ 2784 w 5232"/>
              <a:gd name="T11" fmla="*/ 723 h 791"/>
              <a:gd name="T12" fmla="*/ 3408 w 5232"/>
              <a:gd name="T13" fmla="*/ 27 h 791"/>
              <a:gd name="T14" fmla="*/ 3744 w 5232"/>
              <a:gd name="T15" fmla="*/ 723 h 791"/>
              <a:gd name="T16" fmla="*/ 4199 w 5232"/>
              <a:gd name="T17" fmla="*/ 31 h 791"/>
              <a:gd name="T18" fmla="*/ 4464 w 5232"/>
              <a:gd name="T19" fmla="*/ 723 h 791"/>
              <a:gd name="T20" fmla="*/ 4879 w 5232"/>
              <a:gd name="T21" fmla="*/ 27 h 791"/>
              <a:gd name="T22" fmla="*/ 5015 w 5232"/>
              <a:gd name="T23" fmla="*/ 715 h 791"/>
              <a:gd name="T24" fmla="*/ 5232 w 5232"/>
              <a:gd name="T25" fmla="*/ 483 h 7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2"/>
              <a:gd name="T40" fmla="*/ 0 h 791"/>
              <a:gd name="T41" fmla="*/ 5232 w 5232"/>
              <a:gd name="T42" fmla="*/ 791 h 7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2" h="791">
                <a:moveTo>
                  <a:pt x="0" y="723"/>
                </a:moveTo>
                <a:cubicBezTo>
                  <a:pt x="71" y="683"/>
                  <a:pt x="253" y="599"/>
                  <a:pt x="427" y="485"/>
                </a:cubicBezTo>
                <a:cubicBezTo>
                  <a:pt x="601" y="371"/>
                  <a:pt x="866" y="0"/>
                  <a:pt x="1044" y="39"/>
                </a:cubicBezTo>
                <a:cubicBezTo>
                  <a:pt x="1222" y="78"/>
                  <a:pt x="1279" y="718"/>
                  <a:pt x="1494" y="717"/>
                </a:cubicBezTo>
                <a:cubicBezTo>
                  <a:pt x="1709" y="716"/>
                  <a:pt x="2121" y="34"/>
                  <a:pt x="2336" y="35"/>
                </a:cubicBezTo>
                <a:cubicBezTo>
                  <a:pt x="2551" y="36"/>
                  <a:pt x="2605" y="724"/>
                  <a:pt x="2784" y="723"/>
                </a:cubicBezTo>
                <a:cubicBezTo>
                  <a:pt x="2963" y="722"/>
                  <a:pt x="3248" y="27"/>
                  <a:pt x="3408" y="27"/>
                </a:cubicBezTo>
                <a:cubicBezTo>
                  <a:pt x="3568" y="27"/>
                  <a:pt x="3612" y="722"/>
                  <a:pt x="3744" y="723"/>
                </a:cubicBezTo>
                <a:cubicBezTo>
                  <a:pt x="3876" y="724"/>
                  <a:pt x="4079" y="31"/>
                  <a:pt x="4199" y="31"/>
                </a:cubicBezTo>
                <a:cubicBezTo>
                  <a:pt x="4319" y="31"/>
                  <a:pt x="4351" y="724"/>
                  <a:pt x="4464" y="723"/>
                </a:cubicBezTo>
                <a:cubicBezTo>
                  <a:pt x="4577" y="722"/>
                  <a:pt x="4787" y="28"/>
                  <a:pt x="4879" y="27"/>
                </a:cubicBezTo>
                <a:cubicBezTo>
                  <a:pt x="4971" y="26"/>
                  <a:pt x="4956" y="639"/>
                  <a:pt x="5015" y="715"/>
                </a:cubicBezTo>
                <a:cubicBezTo>
                  <a:pt x="5074" y="791"/>
                  <a:pt x="5187" y="531"/>
                  <a:pt x="5232" y="483"/>
                </a:cubicBezTo>
              </a:path>
            </a:pathLst>
          </a:custGeom>
          <a:noFill/>
          <a:ln w="104775">
            <a:solidFill>
              <a:srgbClr val="FF0000"/>
            </a:solidFill>
            <a:round/>
            <a:headEnd/>
            <a:tailEnd/>
          </a:ln>
        </p:spPr>
        <p:txBody>
          <a:bodyPr wrap="none" anchor="ctr"/>
          <a:lstStyle/>
          <a:p>
            <a:pPr algn="ctr">
              <a:spcBef>
                <a:spcPct val="50000"/>
              </a:spcBef>
            </a:pPr>
            <a:endParaRPr lang="en-US" sz="2000">
              <a:cs typeface="Arial" charset="0"/>
            </a:endParaRPr>
          </a:p>
        </p:txBody>
      </p:sp>
      <p:sp>
        <p:nvSpPr>
          <p:cNvPr id="33797" name="Line 5"/>
          <p:cNvSpPr>
            <a:spLocks noChangeShapeType="1"/>
          </p:cNvSpPr>
          <p:nvPr/>
        </p:nvSpPr>
        <p:spPr bwMode="auto">
          <a:xfrm>
            <a:off x="774700" y="2466975"/>
            <a:ext cx="0" cy="0"/>
          </a:xfrm>
          <a:prstGeom prst="line">
            <a:avLst/>
          </a:prstGeom>
          <a:noFill/>
          <a:ln w="9525">
            <a:solidFill>
              <a:schemeClr val="tx1"/>
            </a:solidFill>
            <a:round/>
            <a:headEnd/>
            <a:tailEnd/>
          </a:ln>
        </p:spPr>
        <p:txBody>
          <a:bodyPr wrap="none" anchor="ctr">
            <a:spAutoFit/>
          </a:bodyPr>
          <a:lstStyle/>
          <a:p>
            <a:endParaRPr lang="en-US"/>
          </a:p>
        </p:txBody>
      </p:sp>
      <p:grpSp>
        <p:nvGrpSpPr>
          <p:cNvPr id="2" name="Group 6"/>
          <p:cNvGrpSpPr>
            <a:grpSpLocks/>
          </p:cNvGrpSpPr>
          <p:nvPr/>
        </p:nvGrpSpPr>
        <p:grpSpPr bwMode="auto">
          <a:xfrm>
            <a:off x="446088" y="1524000"/>
            <a:ext cx="8545512" cy="3533775"/>
            <a:chOff x="346" y="852"/>
            <a:chExt cx="5539" cy="1865"/>
          </a:xfrm>
        </p:grpSpPr>
        <p:cxnSp>
          <p:nvCxnSpPr>
            <p:cNvPr id="33799" name="AutoShape 7"/>
            <p:cNvCxnSpPr>
              <a:cxnSpLocks noChangeShapeType="1"/>
              <a:stCxn id="0" idx="3"/>
            </p:cNvCxnSpPr>
            <p:nvPr/>
          </p:nvCxnSpPr>
          <p:spPr bwMode="auto">
            <a:xfrm flipV="1">
              <a:off x="5606" y="2544"/>
              <a:ext cx="159" cy="9"/>
            </a:xfrm>
            <a:prstGeom prst="straightConnector1">
              <a:avLst/>
            </a:prstGeom>
            <a:noFill/>
            <a:ln w="9525">
              <a:solidFill>
                <a:schemeClr val="tx1"/>
              </a:solidFill>
              <a:round/>
              <a:headEnd/>
              <a:tailEnd type="triangle" w="med" len="med"/>
            </a:ln>
          </p:spPr>
        </p:cxnSp>
        <p:grpSp>
          <p:nvGrpSpPr>
            <p:cNvPr id="3" name="Group 8"/>
            <p:cNvGrpSpPr>
              <a:grpSpLocks/>
            </p:cNvGrpSpPr>
            <p:nvPr/>
          </p:nvGrpSpPr>
          <p:grpSpPr bwMode="auto">
            <a:xfrm>
              <a:off x="346" y="852"/>
              <a:ext cx="5539" cy="1865"/>
              <a:chOff x="354" y="972"/>
              <a:chExt cx="5538" cy="1865"/>
            </a:xfrm>
          </p:grpSpPr>
          <p:sp>
            <p:nvSpPr>
              <p:cNvPr id="33801" name="Line 9"/>
              <p:cNvSpPr>
                <a:spLocks noChangeShapeType="1"/>
              </p:cNvSpPr>
              <p:nvPr/>
            </p:nvSpPr>
            <p:spPr bwMode="auto">
              <a:xfrm flipV="1">
                <a:off x="516" y="2268"/>
                <a:ext cx="5259" cy="0"/>
              </a:xfrm>
              <a:prstGeom prst="line">
                <a:avLst/>
              </a:prstGeom>
              <a:noFill/>
              <a:ln w="38100">
                <a:solidFill>
                  <a:schemeClr val="tx1"/>
                </a:solidFill>
                <a:round/>
                <a:headEnd/>
                <a:tailEnd/>
              </a:ln>
            </p:spPr>
            <p:txBody>
              <a:bodyPr anchor="ctr">
                <a:spAutoFit/>
              </a:bodyPr>
              <a:lstStyle/>
              <a:p>
                <a:endParaRPr lang="en-US"/>
              </a:p>
            </p:txBody>
          </p:sp>
          <p:sp>
            <p:nvSpPr>
              <p:cNvPr id="33802" name="Line 10"/>
              <p:cNvSpPr>
                <a:spLocks noChangeShapeType="1"/>
              </p:cNvSpPr>
              <p:nvPr/>
            </p:nvSpPr>
            <p:spPr bwMode="auto">
              <a:xfrm>
                <a:off x="528" y="972"/>
                <a:ext cx="0" cy="1284"/>
              </a:xfrm>
              <a:prstGeom prst="line">
                <a:avLst/>
              </a:prstGeom>
              <a:noFill/>
              <a:ln w="9525">
                <a:solidFill>
                  <a:schemeClr val="tx1"/>
                </a:solidFill>
                <a:round/>
                <a:headEnd/>
                <a:tailEnd/>
              </a:ln>
            </p:spPr>
            <p:txBody>
              <a:bodyPr anchor="ctr">
                <a:spAutoFit/>
              </a:bodyPr>
              <a:lstStyle/>
              <a:p>
                <a:endParaRPr lang="en-US"/>
              </a:p>
            </p:txBody>
          </p:sp>
          <p:sp>
            <p:nvSpPr>
              <p:cNvPr id="33803" name="Line 11"/>
              <p:cNvSpPr>
                <a:spLocks noChangeShapeType="1"/>
              </p:cNvSpPr>
              <p:nvPr/>
            </p:nvSpPr>
            <p:spPr bwMode="auto">
              <a:xfrm>
                <a:off x="4272" y="987"/>
                <a:ext cx="0" cy="1257"/>
              </a:xfrm>
              <a:prstGeom prst="line">
                <a:avLst/>
              </a:prstGeom>
              <a:noFill/>
              <a:ln w="9525">
                <a:solidFill>
                  <a:schemeClr val="tx1"/>
                </a:solidFill>
                <a:round/>
                <a:headEnd/>
                <a:tailEnd/>
              </a:ln>
            </p:spPr>
            <p:txBody>
              <a:bodyPr anchor="ctr">
                <a:spAutoFit/>
              </a:bodyPr>
              <a:lstStyle/>
              <a:p>
                <a:endParaRPr lang="en-US"/>
              </a:p>
            </p:txBody>
          </p:sp>
          <p:sp>
            <p:nvSpPr>
              <p:cNvPr id="33804" name="Line 12"/>
              <p:cNvSpPr>
                <a:spLocks noChangeShapeType="1"/>
              </p:cNvSpPr>
              <p:nvPr/>
            </p:nvSpPr>
            <p:spPr bwMode="auto">
              <a:xfrm>
                <a:off x="2028" y="987"/>
                <a:ext cx="0" cy="1293"/>
              </a:xfrm>
              <a:prstGeom prst="line">
                <a:avLst/>
              </a:prstGeom>
              <a:noFill/>
              <a:ln w="9525">
                <a:solidFill>
                  <a:schemeClr val="tx1"/>
                </a:solidFill>
                <a:round/>
                <a:headEnd/>
                <a:tailEnd/>
              </a:ln>
            </p:spPr>
            <p:txBody>
              <a:bodyPr anchor="ctr">
                <a:spAutoFit/>
              </a:bodyPr>
              <a:lstStyle/>
              <a:p>
                <a:endParaRPr lang="en-US"/>
              </a:p>
            </p:txBody>
          </p:sp>
          <p:sp>
            <p:nvSpPr>
              <p:cNvPr id="33805" name="Line 13"/>
              <p:cNvSpPr>
                <a:spLocks noChangeShapeType="1"/>
              </p:cNvSpPr>
              <p:nvPr/>
            </p:nvSpPr>
            <p:spPr bwMode="auto">
              <a:xfrm>
                <a:off x="3294" y="987"/>
                <a:ext cx="0" cy="1281"/>
              </a:xfrm>
              <a:prstGeom prst="line">
                <a:avLst/>
              </a:prstGeom>
              <a:noFill/>
              <a:ln w="9525">
                <a:solidFill>
                  <a:schemeClr val="tx1"/>
                </a:solidFill>
                <a:round/>
                <a:headEnd/>
                <a:tailEnd/>
              </a:ln>
            </p:spPr>
            <p:txBody>
              <a:bodyPr anchor="ctr">
                <a:spAutoFit/>
              </a:bodyPr>
              <a:lstStyle/>
              <a:p>
                <a:endParaRPr lang="en-US"/>
              </a:p>
            </p:txBody>
          </p:sp>
          <p:sp>
            <p:nvSpPr>
              <p:cNvPr id="33806" name="Line 14"/>
              <p:cNvSpPr>
                <a:spLocks noChangeShapeType="1"/>
              </p:cNvSpPr>
              <p:nvPr/>
            </p:nvSpPr>
            <p:spPr bwMode="auto">
              <a:xfrm flipH="1">
                <a:off x="4980" y="987"/>
                <a:ext cx="5" cy="1269"/>
              </a:xfrm>
              <a:prstGeom prst="line">
                <a:avLst/>
              </a:prstGeom>
              <a:noFill/>
              <a:ln w="9525">
                <a:solidFill>
                  <a:schemeClr val="tx1"/>
                </a:solidFill>
                <a:round/>
                <a:headEnd/>
                <a:tailEnd/>
              </a:ln>
            </p:spPr>
            <p:txBody>
              <a:bodyPr anchor="ctr">
                <a:spAutoFit/>
              </a:bodyPr>
              <a:lstStyle/>
              <a:p>
                <a:endParaRPr lang="en-US"/>
              </a:p>
            </p:txBody>
          </p:sp>
          <p:grpSp>
            <p:nvGrpSpPr>
              <p:cNvPr id="4" name="Group 15"/>
              <p:cNvGrpSpPr>
                <a:grpSpLocks/>
              </p:cNvGrpSpPr>
              <p:nvPr/>
            </p:nvGrpSpPr>
            <p:grpSpPr bwMode="auto">
              <a:xfrm>
                <a:off x="552" y="1012"/>
                <a:ext cx="5160" cy="339"/>
                <a:chOff x="576" y="928"/>
                <a:chExt cx="5160" cy="339"/>
              </a:xfrm>
            </p:grpSpPr>
            <p:sp>
              <p:nvSpPr>
                <p:cNvPr id="33808" name="Text Box 16"/>
                <p:cNvSpPr txBox="1">
                  <a:spLocks noChangeArrowheads="1"/>
                </p:cNvSpPr>
                <p:nvPr/>
              </p:nvSpPr>
              <p:spPr bwMode="auto">
                <a:xfrm>
                  <a:off x="576" y="937"/>
                  <a:ext cx="613" cy="250"/>
                </a:xfrm>
                <a:prstGeom prst="rect">
                  <a:avLst/>
                </a:prstGeom>
                <a:noFill/>
                <a:ln w="9525">
                  <a:noFill/>
                  <a:miter lim="800000"/>
                  <a:headEnd/>
                  <a:tailEnd/>
                </a:ln>
              </p:spPr>
              <p:txBody>
                <a:bodyPr wrap="none" anchor="ctr">
                  <a:spAutoFit/>
                </a:bodyPr>
                <a:lstStyle/>
                <a:p>
                  <a:pPr eaLnBrk="0" hangingPunct="0">
                    <a:lnSpc>
                      <a:spcPct val="50000"/>
                    </a:lnSpc>
                    <a:spcBef>
                      <a:spcPct val="50000"/>
                    </a:spcBef>
                    <a:buFontTx/>
                    <a:buChar char="•"/>
                  </a:pPr>
                  <a:r>
                    <a:rPr lang="en-US" sz="1000" dirty="0">
                      <a:cs typeface="Arial" charset="0"/>
                    </a:rPr>
                    <a:t>Water power</a:t>
                  </a:r>
                </a:p>
                <a:p>
                  <a:pPr eaLnBrk="0" hangingPunct="0">
                    <a:lnSpc>
                      <a:spcPct val="50000"/>
                    </a:lnSpc>
                    <a:spcBef>
                      <a:spcPct val="50000"/>
                    </a:spcBef>
                    <a:buFontTx/>
                    <a:buChar char="•"/>
                  </a:pPr>
                  <a:r>
                    <a:rPr lang="en-US" sz="1000" dirty="0">
                      <a:cs typeface="Arial" charset="0"/>
                    </a:rPr>
                    <a:t>Textiles</a:t>
                  </a:r>
                </a:p>
                <a:p>
                  <a:pPr eaLnBrk="0" hangingPunct="0">
                    <a:lnSpc>
                      <a:spcPct val="50000"/>
                    </a:lnSpc>
                    <a:spcBef>
                      <a:spcPct val="50000"/>
                    </a:spcBef>
                    <a:buFontTx/>
                    <a:buChar char="•"/>
                  </a:pPr>
                  <a:r>
                    <a:rPr lang="en-US" sz="1000" dirty="0">
                      <a:cs typeface="Arial" charset="0"/>
                    </a:rPr>
                    <a:t>Iron</a:t>
                  </a:r>
                </a:p>
              </p:txBody>
            </p:sp>
            <p:sp>
              <p:nvSpPr>
                <p:cNvPr id="33809" name="Text Box 17"/>
                <p:cNvSpPr txBox="1">
                  <a:spLocks noChangeArrowheads="1"/>
                </p:cNvSpPr>
                <p:nvPr/>
              </p:nvSpPr>
              <p:spPr bwMode="auto">
                <a:xfrm>
                  <a:off x="2039" y="928"/>
                  <a:ext cx="385" cy="250"/>
                </a:xfrm>
                <a:prstGeom prst="rect">
                  <a:avLst/>
                </a:prstGeom>
                <a:noFill/>
                <a:ln w="9525">
                  <a:noFill/>
                  <a:miter lim="800000"/>
                  <a:headEnd/>
                  <a:tailEnd/>
                </a:ln>
              </p:spPr>
              <p:txBody>
                <a:bodyPr wrap="none" anchor="ctr">
                  <a:spAutoFit/>
                </a:bodyPr>
                <a:lstStyle/>
                <a:p>
                  <a:pPr eaLnBrk="0" hangingPunct="0">
                    <a:lnSpc>
                      <a:spcPct val="50000"/>
                    </a:lnSpc>
                    <a:spcBef>
                      <a:spcPct val="50000"/>
                    </a:spcBef>
                    <a:buFontTx/>
                    <a:buChar char="•"/>
                  </a:pPr>
                  <a:r>
                    <a:rPr lang="en-US" sz="1000" dirty="0">
                      <a:cs typeface="Arial" charset="0"/>
                    </a:rPr>
                    <a:t>Steam</a:t>
                  </a:r>
                </a:p>
                <a:p>
                  <a:pPr eaLnBrk="0" hangingPunct="0">
                    <a:lnSpc>
                      <a:spcPct val="50000"/>
                    </a:lnSpc>
                    <a:spcBef>
                      <a:spcPct val="50000"/>
                    </a:spcBef>
                    <a:buFontTx/>
                    <a:buChar char="•"/>
                  </a:pPr>
                  <a:r>
                    <a:rPr lang="en-US" sz="1000" dirty="0">
                      <a:cs typeface="Arial" charset="0"/>
                    </a:rPr>
                    <a:t>Rail</a:t>
                  </a:r>
                </a:p>
                <a:p>
                  <a:pPr eaLnBrk="0" hangingPunct="0">
                    <a:lnSpc>
                      <a:spcPct val="50000"/>
                    </a:lnSpc>
                    <a:spcBef>
                      <a:spcPct val="50000"/>
                    </a:spcBef>
                    <a:buFontTx/>
                    <a:buChar char="•"/>
                  </a:pPr>
                  <a:r>
                    <a:rPr lang="en-US" sz="1000" dirty="0">
                      <a:cs typeface="Arial" charset="0"/>
                    </a:rPr>
                    <a:t>Steel</a:t>
                  </a:r>
                  <a:endParaRPr lang="en-US" sz="1200" dirty="0">
                    <a:cs typeface="Arial" charset="0"/>
                  </a:endParaRPr>
                </a:p>
              </p:txBody>
            </p:sp>
            <p:sp>
              <p:nvSpPr>
                <p:cNvPr id="33810" name="Text Box 18"/>
                <p:cNvSpPr txBox="1">
                  <a:spLocks noChangeArrowheads="1"/>
                </p:cNvSpPr>
                <p:nvPr/>
              </p:nvSpPr>
              <p:spPr bwMode="auto">
                <a:xfrm>
                  <a:off x="3318" y="936"/>
                  <a:ext cx="867" cy="331"/>
                </a:xfrm>
                <a:prstGeom prst="rect">
                  <a:avLst/>
                </a:prstGeom>
                <a:noFill/>
                <a:ln w="9525">
                  <a:noFill/>
                  <a:miter lim="800000"/>
                  <a:headEnd/>
                  <a:tailEnd/>
                </a:ln>
              </p:spPr>
              <p:txBody>
                <a:bodyPr wrap="none" anchor="ctr">
                  <a:spAutoFit/>
                </a:bodyPr>
                <a:lstStyle/>
                <a:p>
                  <a:pPr eaLnBrk="0" hangingPunct="0">
                    <a:lnSpc>
                      <a:spcPct val="50000"/>
                    </a:lnSpc>
                    <a:spcBef>
                      <a:spcPct val="50000"/>
                    </a:spcBef>
                    <a:buFontTx/>
                    <a:buChar char="•"/>
                  </a:pPr>
                  <a:r>
                    <a:rPr lang="en-US" sz="1000">
                      <a:cs typeface="Arial" charset="0"/>
                    </a:rPr>
                    <a:t>Electricity</a:t>
                  </a:r>
                </a:p>
                <a:p>
                  <a:pPr eaLnBrk="0" hangingPunct="0">
                    <a:lnSpc>
                      <a:spcPct val="50000"/>
                    </a:lnSpc>
                    <a:spcBef>
                      <a:spcPct val="50000"/>
                    </a:spcBef>
                    <a:buFontTx/>
                    <a:buChar char="•"/>
                  </a:pPr>
                  <a:r>
                    <a:rPr lang="en-US" sz="1000">
                      <a:cs typeface="Arial" charset="0"/>
                    </a:rPr>
                    <a:t>Chemicals</a:t>
                  </a:r>
                </a:p>
                <a:p>
                  <a:pPr eaLnBrk="0" hangingPunct="0">
                    <a:lnSpc>
                      <a:spcPct val="50000"/>
                    </a:lnSpc>
                    <a:spcBef>
                      <a:spcPct val="50000"/>
                    </a:spcBef>
                    <a:buFontTx/>
                    <a:buChar char="•"/>
                  </a:pPr>
                  <a:r>
                    <a:rPr lang="en-US" sz="1000">
                      <a:cs typeface="Arial" charset="0"/>
                    </a:rPr>
                    <a:t>Internal-combustion</a:t>
                  </a:r>
                </a:p>
                <a:p>
                  <a:pPr eaLnBrk="0" hangingPunct="0">
                    <a:lnSpc>
                      <a:spcPct val="50000"/>
                    </a:lnSpc>
                    <a:spcBef>
                      <a:spcPct val="50000"/>
                    </a:spcBef>
                  </a:pPr>
                  <a:r>
                    <a:rPr lang="en-US" sz="1000">
                      <a:cs typeface="Arial" charset="0"/>
                    </a:rPr>
                    <a:t>engine</a:t>
                  </a:r>
                </a:p>
              </p:txBody>
            </p:sp>
            <p:sp>
              <p:nvSpPr>
                <p:cNvPr id="33811" name="Text Box 19"/>
                <p:cNvSpPr txBox="1">
                  <a:spLocks noChangeArrowheads="1"/>
                </p:cNvSpPr>
                <p:nvPr/>
              </p:nvSpPr>
              <p:spPr bwMode="auto">
                <a:xfrm>
                  <a:off x="4277" y="928"/>
                  <a:ext cx="709" cy="250"/>
                </a:xfrm>
                <a:prstGeom prst="rect">
                  <a:avLst/>
                </a:prstGeom>
                <a:noFill/>
                <a:ln w="9525">
                  <a:noFill/>
                  <a:miter lim="800000"/>
                  <a:headEnd/>
                  <a:tailEnd/>
                </a:ln>
              </p:spPr>
              <p:txBody>
                <a:bodyPr wrap="none" anchor="ctr">
                  <a:spAutoFit/>
                </a:bodyPr>
                <a:lstStyle/>
                <a:p>
                  <a:pPr eaLnBrk="0" hangingPunct="0">
                    <a:lnSpc>
                      <a:spcPct val="50000"/>
                    </a:lnSpc>
                    <a:spcBef>
                      <a:spcPct val="50000"/>
                    </a:spcBef>
                    <a:buFontTx/>
                    <a:buChar char="•"/>
                  </a:pPr>
                  <a:r>
                    <a:rPr lang="en-US" sz="1000">
                      <a:cs typeface="Arial" charset="0"/>
                    </a:rPr>
                    <a:t>Petrochemicals</a:t>
                  </a:r>
                </a:p>
                <a:p>
                  <a:pPr eaLnBrk="0" hangingPunct="0">
                    <a:lnSpc>
                      <a:spcPct val="50000"/>
                    </a:lnSpc>
                    <a:spcBef>
                      <a:spcPct val="50000"/>
                    </a:spcBef>
                    <a:buFontTx/>
                    <a:buChar char="•"/>
                  </a:pPr>
                  <a:r>
                    <a:rPr lang="en-US" sz="1000">
                      <a:cs typeface="Arial" charset="0"/>
                    </a:rPr>
                    <a:t>Electronics</a:t>
                  </a:r>
                </a:p>
                <a:p>
                  <a:pPr eaLnBrk="0" hangingPunct="0">
                    <a:lnSpc>
                      <a:spcPct val="50000"/>
                    </a:lnSpc>
                    <a:spcBef>
                      <a:spcPct val="50000"/>
                    </a:spcBef>
                    <a:buFontTx/>
                    <a:buChar char="•"/>
                  </a:pPr>
                  <a:r>
                    <a:rPr lang="en-US" sz="1000">
                      <a:cs typeface="Arial" charset="0"/>
                    </a:rPr>
                    <a:t>Aviation</a:t>
                  </a:r>
                </a:p>
              </p:txBody>
            </p:sp>
            <p:sp>
              <p:nvSpPr>
                <p:cNvPr id="33812" name="Text Box 20"/>
                <p:cNvSpPr txBox="1">
                  <a:spLocks noChangeArrowheads="1"/>
                </p:cNvSpPr>
                <p:nvPr/>
              </p:nvSpPr>
              <p:spPr bwMode="auto">
                <a:xfrm>
                  <a:off x="5009" y="928"/>
                  <a:ext cx="727" cy="250"/>
                </a:xfrm>
                <a:prstGeom prst="rect">
                  <a:avLst/>
                </a:prstGeom>
                <a:noFill/>
                <a:ln w="9525">
                  <a:noFill/>
                  <a:miter lim="800000"/>
                  <a:headEnd/>
                  <a:tailEnd/>
                </a:ln>
              </p:spPr>
              <p:txBody>
                <a:bodyPr wrap="none" anchor="ctr">
                  <a:spAutoFit/>
                </a:bodyPr>
                <a:lstStyle/>
                <a:p>
                  <a:pPr eaLnBrk="0" hangingPunct="0">
                    <a:lnSpc>
                      <a:spcPct val="50000"/>
                    </a:lnSpc>
                    <a:spcBef>
                      <a:spcPct val="50000"/>
                    </a:spcBef>
                    <a:buFontTx/>
                    <a:buChar char="•"/>
                  </a:pPr>
                  <a:r>
                    <a:rPr lang="en-US" sz="1000">
                      <a:cs typeface="Arial" charset="0"/>
                    </a:rPr>
                    <a:t>Digital networks</a:t>
                  </a:r>
                </a:p>
                <a:p>
                  <a:pPr eaLnBrk="0" hangingPunct="0">
                    <a:lnSpc>
                      <a:spcPct val="50000"/>
                    </a:lnSpc>
                    <a:spcBef>
                      <a:spcPct val="50000"/>
                    </a:spcBef>
                    <a:buFontTx/>
                    <a:buChar char="•"/>
                  </a:pPr>
                  <a:r>
                    <a:rPr lang="en-US" sz="1000">
                      <a:cs typeface="Arial" charset="0"/>
                    </a:rPr>
                    <a:t>Software</a:t>
                  </a:r>
                </a:p>
                <a:p>
                  <a:pPr eaLnBrk="0" hangingPunct="0">
                    <a:lnSpc>
                      <a:spcPct val="50000"/>
                    </a:lnSpc>
                    <a:spcBef>
                      <a:spcPct val="50000"/>
                    </a:spcBef>
                    <a:buFontTx/>
                    <a:buChar char="•"/>
                  </a:pPr>
                  <a:r>
                    <a:rPr lang="en-US" sz="1000">
                      <a:cs typeface="Arial" charset="0"/>
                    </a:rPr>
                    <a:t>New media</a:t>
                  </a:r>
                </a:p>
              </p:txBody>
            </p:sp>
          </p:grpSp>
          <p:sp>
            <p:nvSpPr>
              <p:cNvPr id="33813" name="Text Box 21"/>
              <p:cNvSpPr txBox="1">
                <a:spLocks noChangeArrowheads="1"/>
              </p:cNvSpPr>
              <p:nvPr/>
            </p:nvSpPr>
            <p:spPr bwMode="auto">
              <a:xfrm>
                <a:off x="354" y="2292"/>
                <a:ext cx="5538" cy="274"/>
              </a:xfrm>
              <a:prstGeom prst="rect">
                <a:avLst/>
              </a:prstGeom>
              <a:noFill/>
              <a:ln w="9525">
                <a:noFill/>
                <a:miter lim="800000"/>
                <a:headEnd/>
                <a:tailEnd/>
              </a:ln>
            </p:spPr>
            <p:txBody>
              <a:bodyPr anchor="ctr">
                <a:spAutoFit/>
              </a:bodyPr>
              <a:lstStyle/>
              <a:p>
                <a:pPr algn="ctr" eaLnBrk="0" hangingPunct="0">
                  <a:spcBef>
                    <a:spcPct val="50000"/>
                  </a:spcBef>
                </a:pPr>
                <a:r>
                  <a:rPr lang="en-US" sz="1400">
                    <a:cs typeface="Arial" charset="0"/>
                  </a:rPr>
                  <a:t>1785                                        1845                                  1900                        1950               1990  1999  2020                </a:t>
                </a:r>
              </a:p>
            </p:txBody>
          </p:sp>
          <p:sp>
            <p:nvSpPr>
              <p:cNvPr id="4449302" name="Text Box 22"/>
              <p:cNvSpPr txBox="1">
                <a:spLocks noChangeArrowheads="1"/>
              </p:cNvSpPr>
              <p:nvPr/>
            </p:nvSpPr>
            <p:spPr bwMode="auto">
              <a:xfrm>
                <a:off x="1137" y="2566"/>
                <a:ext cx="469" cy="2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anchor="ctr">
                <a:spAutoFit/>
              </a:bodyPr>
              <a:lstStyle/>
              <a:p>
                <a:pPr algn="ctr" eaLnBrk="0" hangingPunct="0">
                  <a:spcBef>
                    <a:spcPct val="50000"/>
                  </a:spcBef>
                  <a:defRPr/>
                </a:pPr>
                <a:r>
                  <a:rPr lang="en-US" sz="1600">
                    <a:solidFill>
                      <a:schemeClr val="bg1"/>
                    </a:solidFill>
                    <a:cs typeface="Arial" charset="0"/>
                  </a:rPr>
                  <a:t>60 yrs</a:t>
                </a:r>
              </a:p>
            </p:txBody>
          </p:sp>
          <p:sp>
            <p:nvSpPr>
              <p:cNvPr id="4449303" name="Text Box 23"/>
              <p:cNvSpPr txBox="1">
                <a:spLocks noChangeArrowheads="1"/>
              </p:cNvSpPr>
              <p:nvPr/>
            </p:nvSpPr>
            <p:spPr bwMode="auto">
              <a:xfrm>
                <a:off x="2523" y="2566"/>
                <a:ext cx="469" cy="2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anchor="ctr">
                <a:spAutoFit/>
              </a:bodyPr>
              <a:lstStyle/>
              <a:p>
                <a:pPr algn="ctr" eaLnBrk="0" hangingPunct="0">
                  <a:spcBef>
                    <a:spcPct val="50000"/>
                  </a:spcBef>
                  <a:defRPr/>
                </a:pPr>
                <a:r>
                  <a:rPr lang="en-US" sz="1600">
                    <a:solidFill>
                      <a:schemeClr val="bg1"/>
                    </a:solidFill>
                    <a:cs typeface="Arial" charset="0"/>
                  </a:rPr>
                  <a:t>55 yrs</a:t>
                </a:r>
              </a:p>
            </p:txBody>
          </p:sp>
          <p:sp>
            <p:nvSpPr>
              <p:cNvPr id="4449304" name="Text Box 24"/>
              <p:cNvSpPr txBox="1">
                <a:spLocks noChangeArrowheads="1"/>
              </p:cNvSpPr>
              <p:nvPr/>
            </p:nvSpPr>
            <p:spPr bwMode="auto">
              <a:xfrm>
                <a:off x="3619" y="2566"/>
                <a:ext cx="469" cy="2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anchor="ctr">
                <a:spAutoFit/>
              </a:bodyPr>
              <a:lstStyle/>
              <a:p>
                <a:pPr algn="ctr" eaLnBrk="0" hangingPunct="0">
                  <a:spcBef>
                    <a:spcPct val="50000"/>
                  </a:spcBef>
                  <a:defRPr/>
                </a:pPr>
                <a:r>
                  <a:rPr lang="en-US" sz="1600">
                    <a:solidFill>
                      <a:schemeClr val="bg1"/>
                    </a:solidFill>
                    <a:cs typeface="Arial" charset="0"/>
                  </a:rPr>
                  <a:t>50 yrs</a:t>
                </a:r>
              </a:p>
            </p:txBody>
          </p:sp>
          <p:sp>
            <p:nvSpPr>
              <p:cNvPr id="4449305" name="Text Box 25"/>
              <p:cNvSpPr txBox="1">
                <a:spLocks noChangeArrowheads="1"/>
              </p:cNvSpPr>
              <p:nvPr/>
            </p:nvSpPr>
            <p:spPr bwMode="auto">
              <a:xfrm>
                <a:off x="4434" y="2566"/>
                <a:ext cx="469" cy="2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anchor="ctr">
                <a:spAutoFit/>
              </a:bodyPr>
              <a:lstStyle/>
              <a:p>
                <a:pPr algn="ctr" eaLnBrk="0" hangingPunct="0">
                  <a:spcBef>
                    <a:spcPct val="50000"/>
                  </a:spcBef>
                  <a:defRPr/>
                </a:pPr>
                <a:r>
                  <a:rPr lang="en-US" sz="1600" dirty="0">
                    <a:solidFill>
                      <a:schemeClr val="bg1"/>
                    </a:solidFill>
                    <a:cs typeface="Arial" charset="0"/>
                  </a:rPr>
                  <a:t>40 </a:t>
                </a:r>
                <a:r>
                  <a:rPr lang="en-US" sz="1600" dirty="0" err="1">
                    <a:solidFill>
                      <a:schemeClr val="bg1"/>
                    </a:solidFill>
                    <a:cs typeface="Arial" charset="0"/>
                  </a:rPr>
                  <a:t>yrs</a:t>
                </a:r>
                <a:endParaRPr lang="en-US" sz="1600" dirty="0">
                  <a:solidFill>
                    <a:schemeClr val="bg1"/>
                  </a:solidFill>
                  <a:cs typeface="Arial" charset="0"/>
                </a:endParaRPr>
              </a:p>
            </p:txBody>
          </p:sp>
          <p:sp>
            <p:nvSpPr>
              <p:cNvPr id="4449306" name="Text Box 26"/>
              <p:cNvSpPr txBox="1">
                <a:spLocks noChangeArrowheads="1"/>
              </p:cNvSpPr>
              <p:nvPr/>
            </p:nvSpPr>
            <p:spPr bwMode="auto">
              <a:xfrm>
                <a:off x="5144" y="2566"/>
                <a:ext cx="469" cy="2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anchor="ctr">
                <a:spAutoFit/>
              </a:bodyPr>
              <a:lstStyle/>
              <a:p>
                <a:pPr algn="ctr" eaLnBrk="0" hangingPunct="0">
                  <a:spcBef>
                    <a:spcPct val="50000"/>
                  </a:spcBef>
                  <a:defRPr/>
                </a:pPr>
                <a:r>
                  <a:rPr lang="en-US" sz="1600">
                    <a:solidFill>
                      <a:schemeClr val="bg1"/>
                    </a:solidFill>
                    <a:cs typeface="Arial" charset="0"/>
                  </a:rPr>
                  <a:t>30 yrs</a:t>
                </a:r>
              </a:p>
            </p:txBody>
          </p:sp>
          <p:cxnSp>
            <p:nvCxnSpPr>
              <p:cNvPr id="33829" name="AutoShape 27"/>
              <p:cNvCxnSpPr>
                <a:cxnSpLocks noChangeShapeType="1"/>
                <a:stCxn id="0" idx="1"/>
              </p:cNvCxnSpPr>
              <p:nvPr/>
            </p:nvCxnSpPr>
            <p:spPr bwMode="auto">
              <a:xfrm rot="10800000">
                <a:off x="552" y="2664"/>
                <a:ext cx="585" cy="9"/>
              </a:xfrm>
              <a:prstGeom prst="straightConnector1">
                <a:avLst/>
              </a:prstGeom>
              <a:noFill/>
              <a:ln w="9525">
                <a:solidFill>
                  <a:schemeClr val="tx1"/>
                </a:solidFill>
                <a:round/>
                <a:headEnd/>
                <a:tailEnd type="triangle" w="med" len="med"/>
              </a:ln>
            </p:spPr>
          </p:cxnSp>
          <p:cxnSp>
            <p:nvCxnSpPr>
              <p:cNvPr id="33830" name="AutoShape 28"/>
              <p:cNvCxnSpPr>
                <a:cxnSpLocks noChangeShapeType="1"/>
                <a:stCxn id="0" idx="1"/>
              </p:cNvCxnSpPr>
              <p:nvPr/>
            </p:nvCxnSpPr>
            <p:spPr bwMode="auto">
              <a:xfrm rot="10800000">
                <a:off x="2130" y="2664"/>
                <a:ext cx="393" cy="9"/>
              </a:xfrm>
              <a:prstGeom prst="straightConnector1">
                <a:avLst/>
              </a:prstGeom>
              <a:noFill/>
              <a:ln w="9525">
                <a:solidFill>
                  <a:schemeClr val="tx1"/>
                </a:solidFill>
                <a:round/>
                <a:headEnd/>
                <a:tailEnd type="triangle" w="med" len="med"/>
              </a:ln>
            </p:spPr>
          </p:cxnSp>
          <p:cxnSp>
            <p:nvCxnSpPr>
              <p:cNvPr id="33831" name="AutoShape 29"/>
              <p:cNvCxnSpPr>
                <a:cxnSpLocks noChangeShapeType="1"/>
                <a:stCxn id="0" idx="3"/>
              </p:cNvCxnSpPr>
              <p:nvPr/>
            </p:nvCxnSpPr>
            <p:spPr bwMode="auto">
              <a:xfrm flipV="1">
                <a:off x="1606" y="2664"/>
                <a:ext cx="524" cy="9"/>
              </a:xfrm>
              <a:prstGeom prst="straightConnector1">
                <a:avLst/>
              </a:prstGeom>
              <a:noFill/>
              <a:ln w="9525">
                <a:solidFill>
                  <a:schemeClr val="tx1"/>
                </a:solidFill>
                <a:round/>
                <a:headEnd/>
                <a:tailEnd type="triangle" w="med" len="med"/>
              </a:ln>
            </p:spPr>
          </p:cxnSp>
          <p:cxnSp>
            <p:nvCxnSpPr>
              <p:cNvPr id="33832" name="AutoShape 30"/>
              <p:cNvCxnSpPr>
                <a:cxnSpLocks noChangeShapeType="1"/>
                <a:stCxn id="0" idx="3"/>
              </p:cNvCxnSpPr>
              <p:nvPr/>
            </p:nvCxnSpPr>
            <p:spPr bwMode="auto">
              <a:xfrm flipV="1">
                <a:off x="2992" y="2664"/>
                <a:ext cx="308" cy="9"/>
              </a:xfrm>
              <a:prstGeom prst="straightConnector1">
                <a:avLst/>
              </a:prstGeom>
              <a:noFill/>
              <a:ln w="9525">
                <a:solidFill>
                  <a:schemeClr val="tx1"/>
                </a:solidFill>
                <a:round/>
                <a:headEnd/>
                <a:tailEnd type="triangle" w="med" len="med"/>
              </a:ln>
            </p:spPr>
          </p:cxnSp>
          <p:cxnSp>
            <p:nvCxnSpPr>
              <p:cNvPr id="33833" name="AutoShape 31"/>
              <p:cNvCxnSpPr>
                <a:cxnSpLocks noChangeShapeType="1"/>
                <a:stCxn id="0" idx="1"/>
              </p:cNvCxnSpPr>
              <p:nvPr/>
            </p:nvCxnSpPr>
            <p:spPr bwMode="auto">
              <a:xfrm rot="10800000">
                <a:off x="3318" y="2664"/>
                <a:ext cx="301" cy="9"/>
              </a:xfrm>
              <a:prstGeom prst="straightConnector1">
                <a:avLst/>
              </a:prstGeom>
              <a:noFill/>
              <a:ln w="9525">
                <a:solidFill>
                  <a:schemeClr val="tx1"/>
                </a:solidFill>
                <a:round/>
                <a:headEnd/>
                <a:tailEnd type="triangle" w="med" len="med"/>
              </a:ln>
            </p:spPr>
          </p:cxnSp>
          <p:cxnSp>
            <p:nvCxnSpPr>
              <p:cNvPr id="33834" name="AutoShape 32"/>
              <p:cNvCxnSpPr>
                <a:cxnSpLocks noChangeShapeType="1"/>
                <a:stCxn id="0" idx="3"/>
              </p:cNvCxnSpPr>
              <p:nvPr/>
            </p:nvCxnSpPr>
            <p:spPr bwMode="auto">
              <a:xfrm flipV="1">
                <a:off x="4088" y="2664"/>
                <a:ext cx="184" cy="9"/>
              </a:xfrm>
              <a:prstGeom prst="straightConnector1">
                <a:avLst/>
              </a:prstGeom>
              <a:noFill/>
              <a:ln w="9525">
                <a:solidFill>
                  <a:schemeClr val="tx1"/>
                </a:solidFill>
                <a:round/>
                <a:headEnd/>
                <a:tailEnd type="triangle" w="med" len="med"/>
              </a:ln>
            </p:spPr>
          </p:cxnSp>
          <p:cxnSp>
            <p:nvCxnSpPr>
              <p:cNvPr id="33835" name="AutoShape 33"/>
              <p:cNvCxnSpPr>
                <a:cxnSpLocks noChangeShapeType="1"/>
                <a:stCxn id="0" idx="1"/>
              </p:cNvCxnSpPr>
              <p:nvPr/>
            </p:nvCxnSpPr>
            <p:spPr bwMode="auto">
              <a:xfrm rot="10800000">
                <a:off x="4272" y="2664"/>
                <a:ext cx="162" cy="9"/>
              </a:xfrm>
              <a:prstGeom prst="straightConnector1">
                <a:avLst/>
              </a:prstGeom>
              <a:noFill/>
              <a:ln w="9525">
                <a:solidFill>
                  <a:schemeClr val="tx1"/>
                </a:solidFill>
                <a:round/>
                <a:headEnd/>
                <a:tailEnd type="triangle" w="med" len="med"/>
              </a:ln>
            </p:spPr>
          </p:cxnSp>
          <p:cxnSp>
            <p:nvCxnSpPr>
              <p:cNvPr id="33836" name="AutoShape 34"/>
              <p:cNvCxnSpPr>
                <a:cxnSpLocks noChangeShapeType="1"/>
                <a:stCxn id="0" idx="3"/>
              </p:cNvCxnSpPr>
              <p:nvPr/>
            </p:nvCxnSpPr>
            <p:spPr bwMode="auto">
              <a:xfrm flipV="1">
                <a:off x="4903" y="2664"/>
                <a:ext cx="77" cy="9"/>
              </a:xfrm>
              <a:prstGeom prst="straightConnector1">
                <a:avLst/>
              </a:prstGeom>
              <a:noFill/>
              <a:ln w="9525">
                <a:solidFill>
                  <a:schemeClr val="tx1"/>
                </a:solidFill>
                <a:round/>
                <a:headEnd/>
                <a:tailEnd type="triangle" w="med" len="med"/>
              </a:ln>
            </p:spPr>
          </p:cxnSp>
          <p:cxnSp>
            <p:nvCxnSpPr>
              <p:cNvPr id="33837" name="AutoShape 35"/>
              <p:cNvCxnSpPr>
                <a:cxnSpLocks noChangeShapeType="1"/>
                <a:stCxn id="0" idx="1"/>
              </p:cNvCxnSpPr>
              <p:nvPr/>
            </p:nvCxnSpPr>
            <p:spPr bwMode="auto">
              <a:xfrm rot="10800000">
                <a:off x="4980" y="2664"/>
                <a:ext cx="164" cy="9"/>
              </a:xfrm>
              <a:prstGeom prst="straightConnector1">
                <a:avLst/>
              </a:prstGeom>
              <a:noFill/>
              <a:ln w="9525">
                <a:solidFill>
                  <a:schemeClr val="tx1"/>
                </a:solidFill>
                <a:round/>
                <a:headEnd/>
                <a:tailEnd type="triangle" w="med" len="med"/>
              </a:ln>
            </p:spPr>
          </p:cxnSp>
          <p:grpSp>
            <p:nvGrpSpPr>
              <p:cNvPr id="5" name="Group 36"/>
              <p:cNvGrpSpPr>
                <a:grpSpLocks/>
              </p:cNvGrpSpPr>
              <p:nvPr/>
            </p:nvGrpSpPr>
            <p:grpSpPr bwMode="auto">
              <a:xfrm>
                <a:off x="998" y="1398"/>
                <a:ext cx="4697" cy="161"/>
                <a:chOff x="998" y="1378"/>
                <a:chExt cx="4697" cy="161"/>
              </a:xfrm>
            </p:grpSpPr>
            <p:sp>
              <p:nvSpPr>
                <p:cNvPr id="33839" name="Text Box 37"/>
                <p:cNvSpPr txBox="1">
                  <a:spLocks noChangeArrowheads="1"/>
                </p:cNvSpPr>
                <p:nvPr/>
              </p:nvSpPr>
              <p:spPr bwMode="auto">
                <a:xfrm>
                  <a:off x="998" y="1378"/>
                  <a:ext cx="599" cy="16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cs typeface="Arial" charset="0"/>
                    </a:rPr>
                    <a:t>1st Wave</a:t>
                  </a:r>
                </a:p>
              </p:txBody>
            </p:sp>
            <p:sp>
              <p:nvSpPr>
                <p:cNvPr id="33840" name="Text Box 38"/>
                <p:cNvSpPr txBox="1">
                  <a:spLocks noChangeArrowheads="1"/>
                </p:cNvSpPr>
                <p:nvPr/>
              </p:nvSpPr>
              <p:spPr bwMode="auto">
                <a:xfrm>
                  <a:off x="2325" y="1378"/>
                  <a:ext cx="637" cy="16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cs typeface="Arial" charset="0"/>
                    </a:rPr>
                    <a:t>2nd Wave</a:t>
                  </a:r>
                </a:p>
              </p:txBody>
            </p:sp>
            <p:sp>
              <p:nvSpPr>
                <p:cNvPr id="33841" name="Text Box 39"/>
                <p:cNvSpPr txBox="1">
                  <a:spLocks noChangeArrowheads="1"/>
                </p:cNvSpPr>
                <p:nvPr/>
              </p:nvSpPr>
              <p:spPr bwMode="auto">
                <a:xfrm>
                  <a:off x="3455" y="1378"/>
                  <a:ext cx="611" cy="16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cs typeface="Arial" charset="0"/>
                    </a:rPr>
                    <a:t>3rd Wave</a:t>
                  </a:r>
                </a:p>
              </p:txBody>
            </p:sp>
            <p:sp>
              <p:nvSpPr>
                <p:cNvPr id="33842" name="Text Box 40"/>
                <p:cNvSpPr txBox="1">
                  <a:spLocks noChangeArrowheads="1"/>
                </p:cNvSpPr>
                <p:nvPr/>
              </p:nvSpPr>
              <p:spPr bwMode="auto">
                <a:xfrm>
                  <a:off x="4336" y="1378"/>
                  <a:ext cx="605" cy="16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cs typeface="Arial" charset="0"/>
                    </a:rPr>
                    <a:t>4th Wave</a:t>
                  </a:r>
                </a:p>
              </p:txBody>
            </p:sp>
            <p:sp>
              <p:nvSpPr>
                <p:cNvPr id="33843" name="Text Box 41"/>
                <p:cNvSpPr txBox="1">
                  <a:spLocks noChangeArrowheads="1"/>
                </p:cNvSpPr>
                <p:nvPr/>
              </p:nvSpPr>
              <p:spPr bwMode="auto">
                <a:xfrm>
                  <a:off x="5090" y="1378"/>
                  <a:ext cx="605" cy="161"/>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cs typeface="Arial" charset="0"/>
                    </a:rPr>
                    <a:t>5th Wave</a:t>
                  </a:r>
                </a:p>
              </p:txBody>
            </p:sp>
          </p:grpSp>
        </p:grpSp>
      </p:grpSp>
    </p:spTree>
  </p:cSld>
  <p:clrMapOvr>
    <a:masterClrMapping/>
  </p:clrMapOvr>
  <p:transition>
    <p:pull dir="l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Cont’d…</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Maintenance:</a:t>
            </a:r>
            <a:r>
              <a:rPr lang="en-US" sz="2800" dirty="0" smtClean="0">
                <a:latin typeface="Arial Rounded MT Bold" pitchFamily="34" charset="0"/>
              </a:rPr>
              <a:t> has the responsibility for the execution of preventive maintenance, repair of old equipment, installation of new equipment and provision of facilities.</a:t>
            </a:r>
          </a:p>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Personnel:</a:t>
            </a:r>
            <a:r>
              <a:rPr lang="en-US" sz="2800" dirty="0" smtClean="0">
                <a:latin typeface="Arial Rounded MT Bold" pitchFamily="34" charset="0"/>
              </a:rPr>
              <a:t> has the responsibility for hiring, administering and training workers; and for the  termination of employments.</a:t>
            </a:r>
            <a:endParaRPr lang="en-US" sz="2800" dirty="0">
              <a:latin typeface="Arial Rounded MT Bold" pitchFamily="34" charset="0"/>
            </a:endParaRPr>
          </a:p>
        </p:txBody>
      </p:sp>
    </p:spTree>
    <p:extLst>
      <p:ext uri="{BB962C8B-B14F-4D97-AF65-F5344CB8AC3E}">
        <p14:creationId xmlns="" xmlns:p14="http://schemas.microsoft.com/office/powerpoint/2010/main" val="2074453746"/>
      </p:ext>
    </p:extLst>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3333FF"/>
                </a:solidFill>
                <a:latin typeface="Arial Rounded MT Bold" pitchFamily="34" charset="0"/>
              </a:rPr>
              <a:t>What managements strives for?</a:t>
            </a:r>
            <a:endParaRPr lang="en-US" b="1" dirty="0">
              <a:solidFill>
                <a:srgbClr val="3333FF"/>
              </a:solidFill>
              <a:latin typeface="Arial Rounded MT Bold" pitchFamily="34" charset="0"/>
            </a:endParaRPr>
          </a:p>
        </p:txBody>
      </p:sp>
      <p:sp>
        <p:nvSpPr>
          <p:cNvPr id="5" name="Slide Number Placeholder 4"/>
          <p:cNvSpPr>
            <a:spLocks noGrp="1"/>
          </p:cNvSpPr>
          <p:nvPr>
            <p:ph type="sldNum" sz="quarter" idx="12"/>
          </p:nvPr>
        </p:nvSpPr>
        <p:spPr/>
        <p:txBody>
          <a:bodyPr/>
          <a:lstStyle/>
          <a:p>
            <a:fld id="{94E7D943-CFAF-4810-A242-217AEA4E64FD}" type="slidenum">
              <a:rPr lang="en-US" smtClean="0"/>
              <a:pPr/>
              <a:t>11</a:t>
            </a:fld>
            <a:endParaRPr lang="en-US"/>
          </a:p>
        </p:txBody>
      </p:sp>
      <p:sp>
        <p:nvSpPr>
          <p:cNvPr id="3" name="Content Placeholder 2"/>
          <p:cNvSpPr>
            <a:spLocks noGrp="1"/>
          </p:cNvSpPr>
          <p:nvPr>
            <p:ph sz="quarter" idx="1"/>
          </p:nvPr>
        </p:nvSpPr>
        <p:spPr/>
        <p:txBody>
          <a:bodyPr>
            <a:normAutofit/>
          </a:bodyPr>
          <a:lstStyle/>
          <a:p>
            <a:pPr>
              <a:lnSpc>
                <a:spcPct val="150000"/>
              </a:lnSpc>
            </a:pPr>
            <a:r>
              <a:rPr lang="en-US" sz="2800" dirty="0" smtClean="0">
                <a:latin typeface="Arial Rounded MT Bold" pitchFamily="34" charset="0"/>
              </a:rPr>
              <a:t>'Management strives involving a group of people work together in the most </a:t>
            </a:r>
            <a:r>
              <a:rPr lang="en-US" sz="2800" dirty="0" smtClean="0">
                <a:solidFill>
                  <a:srgbClr val="FF00FF"/>
                </a:solidFill>
                <a:latin typeface="Arial Rounded MT Bold" pitchFamily="34" charset="0"/>
              </a:rPr>
              <a:t>effective</a:t>
            </a:r>
            <a:r>
              <a:rPr lang="en-US" sz="2800" dirty="0" smtClean="0">
                <a:latin typeface="Arial Rounded MT Bold" pitchFamily="34" charset="0"/>
              </a:rPr>
              <a:t> and </a:t>
            </a:r>
            <a:r>
              <a:rPr lang="en-US" sz="2800" dirty="0" smtClean="0">
                <a:solidFill>
                  <a:srgbClr val="FF00FF"/>
                </a:solidFill>
                <a:latin typeface="Arial Rounded MT Bold" pitchFamily="34" charset="0"/>
              </a:rPr>
              <a:t>efficient</a:t>
            </a:r>
            <a:r>
              <a:rPr lang="en-US" sz="2800" dirty="0" smtClean="0">
                <a:latin typeface="Arial Rounded MT Bold" pitchFamily="34" charset="0"/>
              </a:rPr>
              <a:t> manner to achieve stated goals in the best and most economical way'.</a:t>
            </a:r>
          </a:p>
          <a:p>
            <a:pPr>
              <a:lnSpc>
                <a:spcPct val="150000"/>
              </a:lnSpc>
            </a:pPr>
            <a:endParaRPr lang="en-US" sz="2800" dirty="0"/>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3490" y="214290"/>
            <a:ext cx="7024744" cy="1143000"/>
          </a:xfrm>
        </p:spPr>
        <p:txBody>
          <a:bodyPr anchor="ctr"/>
          <a:lstStyle/>
          <a:p>
            <a:pPr eaLnBrk="1" hangingPunct="1"/>
            <a:r>
              <a:rPr lang="en-US" sz="3600" dirty="0" smtClean="0">
                <a:solidFill>
                  <a:srgbClr val="0000FF"/>
                </a:solidFill>
                <a:latin typeface="Arial Rounded MT Bold" pitchFamily="34" charset="0"/>
              </a:rPr>
              <a:t>Functions of management</a:t>
            </a:r>
          </a:p>
        </p:txBody>
      </p:sp>
      <p:sp>
        <p:nvSpPr>
          <p:cNvPr id="3" name="Slide Number Placeholder 2"/>
          <p:cNvSpPr>
            <a:spLocks noGrp="1"/>
          </p:cNvSpPr>
          <p:nvPr>
            <p:ph type="sldNum" sz="quarter" idx="12"/>
          </p:nvPr>
        </p:nvSpPr>
        <p:spPr/>
        <p:txBody>
          <a:bodyPr/>
          <a:lstStyle/>
          <a:p>
            <a:fld id="{94E7D943-CFAF-4810-A242-217AEA4E64FD}" type="slidenum">
              <a:rPr lang="en-US" smtClean="0"/>
              <a:pPr/>
              <a:t>12</a:t>
            </a:fld>
            <a:endParaRPr lang="en-US"/>
          </a:p>
        </p:txBody>
      </p:sp>
      <p:sp>
        <p:nvSpPr>
          <p:cNvPr id="16387" name="Rectangle 3"/>
          <p:cNvSpPr>
            <a:spLocks noGrp="1" noChangeArrowheads="1"/>
          </p:cNvSpPr>
          <p:nvPr>
            <p:ph sz="quarter" idx="1"/>
          </p:nvPr>
        </p:nvSpPr>
        <p:spPr>
          <a:xfrm>
            <a:off x="457200" y="1285860"/>
            <a:ext cx="8229600" cy="5025170"/>
          </a:xfrm>
        </p:spPr>
        <p:txBody>
          <a:bodyPr/>
          <a:lstStyle/>
          <a:p>
            <a:pPr marL="609600" indent="-609600" eaLnBrk="1" hangingPunct="1">
              <a:lnSpc>
                <a:spcPct val="115000"/>
              </a:lnSpc>
              <a:buFont typeface="Wingdings" pitchFamily="2" charset="2"/>
              <a:buChar char="q"/>
            </a:pPr>
            <a:r>
              <a:rPr lang="en-US" sz="2800" dirty="0" smtClean="0">
                <a:latin typeface="Arial Rounded MT Bold" pitchFamily="34" charset="0"/>
              </a:rPr>
              <a:t>The subject of management can be considered a process involving certain functions that a manager performs</a:t>
            </a:r>
            <a:endParaRPr lang="en-US" sz="2400" dirty="0" smtClean="0">
              <a:latin typeface="Arial Rounded MT Bold" pitchFamily="34" charset="0"/>
            </a:endParaRPr>
          </a:p>
          <a:p>
            <a:pPr marL="1371600" lvl="2" indent="-457200" eaLnBrk="1" hangingPunct="1">
              <a:lnSpc>
                <a:spcPct val="115000"/>
              </a:lnSpc>
              <a:buFontTx/>
              <a:buAutoNum type="arabicPeriod"/>
            </a:pPr>
            <a:r>
              <a:rPr lang="en-US" sz="2400" dirty="0" smtClean="0">
                <a:solidFill>
                  <a:srgbClr val="FF00FF"/>
                </a:solidFill>
                <a:latin typeface="Arial Rounded MT Bold" pitchFamily="34" charset="0"/>
              </a:rPr>
              <a:t>Decision making </a:t>
            </a:r>
          </a:p>
          <a:p>
            <a:pPr marL="1371600" lvl="2" indent="-457200" eaLnBrk="1" hangingPunct="1">
              <a:lnSpc>
                <a:spcPct val="115000"/>
              </a:lnSpc>
              <a:buFontTx/>
              <a:buAutoNum type="arabicPeriod"/>
            </a:pPr>
            <a:r>
              <a:rPr lang="en-US" sz="2400" dirty="0" smtClean="0">
                <a:solidFill>
                  <a:srgbClr val="FF00FF"/>
                </a:solidFill>
                <a:latin typeface="Arial Rounded MT Bold" pitchFamily="34" charset="0"/>
              </a:rPr>
              <a:t>Planning</a:t>
            </a:r>
          </a:p>
          <a:p>
            <a:pPr marL="1371600" lvl="2" indent="-457200" eaLnBrk="1" hangingPunct="1">
              <a:lnSpc>
                <a:spcPct val="115000"/>
              </a:lnSpc>
              <a:buFontTx/>
              <a:buAutoNum type="arabicPeriod"/>
            </a:pPr>
            <a:r>
              <a:rPr lang="en-US" sz="2400" dirty="0" smtClean="0">
                <a:solidFill>
                  <a:srgbClr val="FF00FF"/>
                </a:solidFill>
                <a:latin typeface="Arial Rounded MT Bold" pitchFamily="34" charset="0"/>
              </a:rPr>
              <a:t>Organizing</a:t>
            </a:r>
          </a:p>
          <a:p>
            <a:pPr marL="1371600" lvl="2" indent="-457200" eaLnBrk="1" hangingPunct="1">
              <a:lnSpc>
                <a:spcPct val="115000"/>
              </a:lnSpc>
              <a:buFontTx/>
              <a:buAutoNum type="arabicPeriod"/>
            </a:pPr>
            <a:r>
              <a:rPr lang="en-US" sz="2400" dirty="0" smtClean="0">
                <a:solidFill>
                  <a:srgbClr val="FF00FF"/>
                </a:solidFill>
                <a:latin typeface="Arial Rounded MT Bold" pitchFamily="34" charset="0"/>
              </a:rPr>
              <a:t>Staffing</a:t>
            </a:r>
          </a:p>
          <a:p>
            <a:pPr marL="1371600" lvl="2" indent="-457200" eaLnBrk="1" hangingPunct="1">
              <a:lnSpc>
                <a:spcPct val="115000"/>
              </a:lnSpc>
              <a:buFontTx/>
              <a:buAutoNum type="arabicPeriod"/>
            </a:pPr>
            <a:r>
              <a:rPr lang="en-US" sz="2400" dirty="0" smtClean="0">
                <a:solidFill>
                  <a:srgbClr val="FF00FF"/>
                </a:solidFill>
                <a:latin typeface="Arial Rounded MT Bold" pitchFamily="34" charset="0"/>
              </a:rPr>
              <a:t>Directing</a:t>
            </a:r>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ctr"/>
          <a:lstStyle/>
          <a:p>
            <a:pPr eaLnBrk="1" hangingPunct="1"/>
            <a:r>
              <a:rPr lang="en-US" sz="3600" b="1" dirty="0" smtClean="0">
                <a:solidFill>
                  <a:srgbClr val="0000FF"/>
                </a:solidFill>
                <a:latin typeface="Arial Rounded MT Bold" pitchFamily="34" charset="0"/>
              </a:rPr>
              <a:t>1. Decision making</a:t>
            </a:r>
            <a:r>
              <a:rPr lang="en-US" sz="3600" dirty="0" smtClean="0">
                <a:solidFill>
                  <a:srgbClr val="0000FF"/>
                </a:solidFill>
                <a:latin typeface="Arial Rounded MT Bold" pitchFamily="34" charset="0"/>
              </a:rPr>
              <a:t> </a:t>
            </a:r>
            <a:endParaRPr lang="en-US" sz="3600" b="1" dirty="0" smtClean="0">
              <a:solidFill>
                <a:srgbClr val="0000FF"/>
              </a:solidFill>
              <a:latin typeface="Arial Rounded MT Bold" pitchFamily="34" charset="0"/>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13</a:t>
            </a:fld>
            <a:endParaRPr lang="en-US"/>
          </a:p>
        </p:txBody>
      </p:sp>
      <p:sp>
        <p:nvSpPr>
          <p:cNvPr id="17411" name="Rectangle 3"/>
          <p:cNvSpPr>
            <a:spLocks noGrp="1" noChangeArrowheads="1"/>
          </p:cNvSpPr>
          <p:nvPr>
            <p:ph sz="quarter" idx="1"/>
          </p:nvPr>
        </p:nvSpPr>
        <p:spPr>
          <a:xfrm>
            <a:off x="467544" y="1428736"/>
            <a:ext cx="8219256" cy="3508977"/>
          </a:xfrm>
        </p:spPr>
        <p:txBody>
          <a:bodyPr/>
          <a:lstStyle/>
          <a:p>
            <a:pPr marL="579438" indent="-579438" eaLnBrk="1" hangingPunct="1">
              <a:lnSpc>
                <a:spcPct val="125000"/>
              </a:lnSpc>
              <a:buFont typeface="Wingdings" pitchFamily="2" charset="2"/>
              <a:buChar char="q"/>
            </a:pPr>
            <a:r>
              <a:rPr lang="en-US" sz="2800" dirty="0" smtClean="0">
                <a:latin typeface="Arial Rounded MT Bold" pitchFamily="34" charset="0"/>
              </a:rPr>
              <a:t>Decision can be defined as an act involving mental process at a conscious level in </a:t>
            </a:r>
            <a:r>
              <a:rPr lang="en-US" sz="2800" dirty="0" smtClean="0">
                <a:solidFill>
                  <a:srgbClr val="FF00FF"/>
                </a:solidFill>
                <a:latin typeface="Arial Rounded MT Bold" pitchFamily="34" charset="0"/>
              </a:rPr>
              <a:t>choosing</a:t>
            </a:r>
            <a:r>
              <a:rPr lang="en-US" sz="2800" dirty="0" smtClean="0">
                <a:latin typeface="Arial Rounded MT Bold" pitchFamily="34" charset="0"/>
              </a:rPr>
              <a:t> a course of action from available </a:t>
            </a:r>
            <a:r>
              <a:rPr lang="en-US" sz="2800" dirty="0" smtClean="0">
                <a:solidFill>
                  <a:srgbClr val="FF00FF"/>
                </a:solidFill>
                <a:latin typeface="Arial Rounded MT Bold" pitchFamily="34" charset="0"/>
              </a:rPr>
              <a:t>alternatives</a:t>
            </a:r>
            <a:r>
              <a:rPr lang="en-US" sz="2800" dirty="0" smtClean="0">
                <a:latin typeface="Arial Rounded MT Bold" pitchFamily="34" charset="0"/>
              </a:rPr>
              <a:t> for the purpose of attaining a desired result </a:t>
            </a:r>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ctr" anchorCtr="0"/>
          <a:lstStyle/>
          <a:p>
            <a:pPr eaLnBrk="1" hangingPunct="1"/>
            <a:r>
              <a:rPr lang="en-US" sz="3600" dirty="0" smtClean="0">
                <a:solidFill>
                  <a:srgbClr val="0000FF"/>
                </a:solidFill>
                <a:latin typeface="Arial Rounded MT Bold" pitchFamily="34" charset="0"/>
              </a:rPr>
              <a:t>Five steps of Decision making</a:t>
            </a:r>
          </a:p>
        </p:txBody>
      </p:sp>
      <p:sp>
        <p:nvSpPr>
          <p:cNvPr id="3" name="Slide Number Placeholder 2"/>
          <p:cNvSpPr>
            <a:spLocks noGrp="1"/>
          </p:cNvSpPr>
          <p:nvPr>
            <p:ph type="sldNum" sz="quarter" idx="12"/>
          </p:nvPr>
        </p:nvSpPr>
        <p:spPr/>
        <p:txBody>
          <a:bodyPr/>
          <a:lstStyle/>
          <a:p>
            <a:fld id="{94E7D943-CFAF-4810-A242-217AEA4E64FD}" type="slidenum">
              <a:rPr lang="en-US" smtClean="0"/>
              <a:pPr/>
              <a:t>14</a:t>
            </a:fld>
            <a:endParaRPr lang="en-US"/>
          </a:p>
        </p:txBody>
      </p:sp>
      <p:sp>
        <p:nvSpPr>
          <p:cNvPr id="18435" name="Rectangle 3"/>
          <p:cNvSpPr>
            <a:spLocks noGrp="1" noChangeArrowheads="1"/>
          </p:cNvSpPr>
          <p:nvPr>
            <p:ph sz="quarter" idx="1"/>
          </p:nvPr>
        </p:nvSpPr>
        <p:spPr>
          <a:xfrm>
            <a:off x="457200" y="1214422"/>
            <a:ext cx="8229600" cy="5048264"/>
          </a:xfrm>
        </p:spPr>
        <p:txBody>
          <a:bodyPr/>
          <a:lstStyle/>
          <a:p>
            <a:pPr marL="609600" indent="-609600" eaLnBrk="1" hangingPunct="1">
              <a:lnSpc>
                <a:spcPct val="125000"/>
              </a:lnSpc>
              <a:buFontTx/>
              <a:buAutoNum type="arabicPeriod"/>
            </a:pPr>
            <a:r>
              <a:rPr lang="en-US" sz="2800" dirty="0" smtClean="0">
                <a:latin typeface="Arial Rounded MT Bold" pitchFamily="34" charset="0"/>
              </a:rPr>
              <a:t>Fact gathering process to lay a solid foundation for understanding the situation</a:t>
            </a:r>
          </a:p>
          <a:p>
            <a:pPr marL="609600" indent="-609600" eaLnBrk="1" hangingPunct="1">
              <a:lnSpc>
                <a:spcPct val="125000"/>
              </a:lnSpc>
              <a:buFontTx/>
              <a:buAutoNum type="arabicPeriod"/>
            </a:pPr>
            <a:r>
              <a:rPr lang="en-US" sz="2800" dirty="0" smtClean="0">
                <a:latin typeface="Arial Rounded MT Bold" pitchFamily="34" charset="0"/>
              </a:rPr>
              <a:t>Recognition of the right problem</a:t>
            </a:r>
          </a:p>
          <a:p>
            <a:pPr marL="609600" indent="-609600" eaLnBrk="1" hangingPunct="1">
              <a:lnSpc>
                <a:spcPct val="125000"/>
              </a:lnSpc>
              <a:buFontTx/>
              <a:buAutoNum type="arabicPeriod"/>
            </a:pPr>
            <a:r>
              <a:rPr lang="en-US" sz="2800" dirty="0" smtClean="0">
                <a:latin typeface="Arial Rounded MT Bold" pitchFamily="34" charset="0"/>
              </a:rPr>
              <a:t>Generate as many alternatives as possible</a:t>
            </a:r>
          </a:p>
          <a:p>
            <a:pPr marL="609600" indent="-609600" eaLnBrk="1" hangingPunct="1">
              <a:lnSpc>
                <a:spcPct val="125000"/>
              </a:lnSpc>
              <a:buFontTx/>
              <a:buAutoNum type="arabicPeriod"/>
            </a:pPr>
            <a:r>
              <a:rPr lang="en-US" sz="2800" dirty="0" smtClean="0">
                <a:latin typeface="Arial Rounded MT Bold" pitchFamily="34" charset="0"/>
              </a:rPr>
              <a:t>Select the best alternative</a:t>
            </a:r>
          </a:p>
          <a:p>
            <a:pPr marL="609600" indent="-609600" eaLnBrk="1" hangingPunct="1">
              <a:lnSpc>
                <a:spcPct val="125000"/>
              </a:lnSpc>
              <a:buFontTx/>
              <a:buAutoNum type="arabicPeriod"/>
            </a:pPr>
            <a:r>
              <a:rPr lang="en-US" sz="2800" dirty="0" smtClean="0">
                <a:latin typeface="Arial Rounded MT Bold" pitchFamily="34" charset="0"/>
              </a:rPr>
              <a:t>Communicate the decision to others    </a:t>
            </a: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normAutofit/>
          </a:bodyPr>
          <a:lstStyle/>
          <a:p>
            <a:r>
              <a:rPr lang="en-US" sz="4400" b="1" dirty="0" smtClean="0">
                <a:solidFill>
                  <a:srgbClr val="0000FF"/>
                </a:solidFill>
                <a:latin typeface="Arial Rounded MT Bold" pitchFamily="34" charset="0"/>
              </a:rPr>
              <a:t>2. Planning</a:t>
            </a:r>
          </a:p>
        </p:txBody>
      </p:sp>
      <p:sp>
        <p:nvSpPr>
          <p:cNvPr id="3" name="Slide Number Placeholder 2"/>
          <p:cNvSpPr>
            <a:spLocks noGrp="1"/>
          </p:cNvSpPr>
          <p:nvPr>
            <p:ph type="sldNum" sz="quarter" idx="12"/>
          </p:nvPr>
        </p:nvSpPr>
        <p:spPr/>
        <p:txBody>
          <a:bodyPr/>
          <a:lstStyle/>
          <a:p>
            <a:fld id="{94E7D943-CFAF-4810-A242-217AEA4E64FD}" type="slidenum">
              <a:rPr lang="en-US" smtClean="0"/>
              <a:pPr/>
              <a:t>15</a:t>
            </a:fld>
            <a:endParaRPr lang="en-US"/>
          </a:p>
        </p:txBody>
      </p:sp>
      <p:sp>
        <p:nvSpPr>
          <p:cNvPr id="22531" name="Rectangle 3"/>
          <p:cNvSpPr>
            <a:spLocks noGrp="1" noChangeArrowheads="1"/>
          </p:cNvSpPr>
          <p:nvPr>
            <p:ph sz="quarter" idx="1"/>
          </p:nvPr>
        </p:nvSpPr>
        <p:spPr>
          <a:xfrm>
            <a:off x="467544" y="1500174"/>
            <a:ext cx="8208912" cy="4201692"/>
          </a:xfrm>
        </p:spPr>
        <p:txBody>
          <a:bodyPr>
            <a:normAutofit/>
          </a:bodyPr>
          <a:lstStyle/>
          <a:p>
            <a:pPr marL="579438" indent="-579438" eaLnBrk="1" hangingPunct="1">
              <a:lnSpc>
                <a:spcPct val="125000"/>
              </a:lnSpc>
              <a:buFontTx/>
              <a:buBlip>
                <a:blip r:embed="rId2"/>
              </a:buBlip>
            </a:pPr>
            <a:r>
              <a:rPr lang="en-US" sz="2800" dirty="0" smtClean="0">
                <a:latin typeface="Arial Rounded MT Bold" pitchFamily="34" charset="0"/>
              </a:rPr>
              <a:t>Planning involves the predetermining of the course of action to be taken in relation to the known event. It also includes anticipating the possibilities of future problems that might appear </a:t>
            </a:r>
          </a:p>
          <a:p>
            <a:pPr marL="579438" indent="-579438" eaLnBrk="1" hangingPunct="1">
              <a:lnSpc>
                <a:spcPct val="125000"/>
              </a:lnSpc>
              <a:buFontTx/>
              <a:buBlip>
                <a:blip r:embed="rId2"/>
              </a:buBlip>
            </a:pPr>
            <a:r>
              <a:rPr lang="en-US" sz="2800" dirty="0" smtClean="0">
                <a:latin typeface="Arial Rounded MT Bold" pitchFamily="34" charset="0"/>
              </a:rPr>
              <a:t>Failing to plan means planning to fail.</a:t>
            </a: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1" dirty="0" smtClean="0">
                <a:solidFill>
                  <a:srgbClr val="0000FF"/>
                </a:solidFill>
                <a:latin typeface="Arial Rounded MT Bold" pitchFamily="34" charset="0"/>
              </a:rPr>
              <a:t>Cont’d…</a:t>
            </a:r>
            <a:endParaRPr lang="en-US" sz="3600" dirty="0" smtClean="0">
              <a:solidFill>
                <a:srgbClr val="0000FF"/>
              </a:solidFill>
              <a:latin typeface="Arial Rounded MT Bold" pitchFamily="34" charset="0"/>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16</a:t>
            </a:fld>
            <a:endParaRPr lang="en-US"/>
          </a:p>
        </p:txBody>
      </p:sp>
      <p:sp>
        <p:nvSpPr>
          <p:cNvPr id="19459" name="Rectangle 3"/>
          <p:cNvSpPr>
            <a:spLocks noGrp="1" noChangeArrowheads="1"/>
          </p:cNvSpPr>
          <p:nvPr>
            <p:ph sz="quarter" idx="1"/>
          </p:nvPr>
        </p:nvSpPr>
        <p:spPr/>
        <p:txBody>
          <a:bodyPr>
            <a:normAutofit/>
          </a:bodyPr>
          <a:lstStyle/>
          <a:p>
            <a:pPr>
              <a:lnSpc>
                <a:spcPct val="150000"/>
              </a:lnSpc>
              <a:buClr>
                <a:srgbClr val="FF0000"/>
              </a:buClr>
              <a:buFont typeface="Wingdings" pitchFamily="2" charset="2"/>
              <a:buChar char="§"/>
            </a:pPr>
            <a:r>
              <a:rPr lang="en-US" sz="3200" dirty="0" smtClean="0">
                <a:latin typeface="Arial Rounded MT Bold" pitchFamily="34" charset="0"/>
              </a:rPr>
              <a:t>It is a systematic activity which determines when, how and who is going to perform a specific job. It is rightly said “</a:t>
            </a:r>
            <a:r>
              <a:rPr lang="en-US" sz="3200" b="1" dirty="0" smtClean="0">
                <a:solidFill>
                  <a:srgbClr val="FF00FF"/>
                </a:solidFill>
                <a:latin typeface="Arial Rounded MT Bold" pitchFamily="34" charset="0"/>
              </a:rPr>
              <a:t>Well plan is half done</a:t>
            </a:r>
            <a:r>
              <a:rPr lang="en-US" sz="3200" dirty="0" smtClean="0">
                <a:latin typeface="Arial Rounded MT Bold" pitchFamily="34" charset="0"/>
              </a:rPr>
              <a:t>”. </a:t>
            </a:r>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2852"/>
            <a:ext cx="7024744" cy="1143000"/>
          </a:xfrm>
        </p:spPr>
        <p:txBody>
          <a:bodyPr anchor="ctr"/>
          <a:lstStyle/>
          <a:p>
            <a:r>
              <a:rPr lang="en-US" b="1" dirty="0">
                <a:solidFill>
                  <a:srgbClr val="3333FF"/>
                </a:solidFill>
                <a:latin typeface="Arial Rounded MT Bold" pitchFamily="34" charset="0"/>
              </a:rPr>
              <a:t>Cont’d…</a:t>
            </a:r>
          </a:p>
        </p:txBody>
      </p:sp>
      <p:sp>
        <p:nvSpPr>
          <p:cNvPr id="5" name="Slide Number Placeholder 4"/>
          <p:cNvSpPr>
            <a:spLocks noGrp="1"/>
          </p:cNvSpPr>
          <p:nvPr>
            <p:ph type="sldNum" sz="quarter" idx="12"/>
          </p:nvPr>
        </p:nvSpPr>
        <p:spPr/>
        <p:txBody>
          <a:bodyPr/>
          <a:lstStyle/>
          <a:p>
            <a:fld id="{94E7D943-CFAF-4810-A242-217AEA4E64FD}" type="slidenum">
              <a:rPr lang="en-US" smtClean="0"/>
              <a:pPr/>
              <a:t>17</a:t>
            </a:fld>
            <a:endParaRPr lang="en-US"/>
          </a:p>
        </p:txBody>
      </p:sp>
      <p:sp>
        <p:nvSpPr>
          <p:cNvPr id="3" name="Content Placeholder 2"/>
          <p:cNvSpPr>
            <a:spLocks noGrp="1"/>
          </p:cNvSpPr>
          <p:nvPr>
            <p:ph sz="quarter" idx="1"/>
          </p:nvPr>
        </p:nvSpPr>
        <p:spPr>
          <a:xfrm>
            <a:off x="467544" y="928670"/>
            <a:ext cx="8208912" cy="5001344"/>
          </a:xfrm>
        </p:spPr>
        <p:txBody>
          <a:bodyPr>
            <a:noAutofit/>
          </a:bodyPr>
          <a:lstStyle/>
          <a:p>
            <a:pPr>
              <a:lnSpc>
                <a:spcPct val="160000"/>
              </a:lnSpc>
              <a:buClr>
                <a:srgbClr val="FF0000"/>
              </a:buClr>
              <a:buFont typeface="Wingdings" pitchFamily="2" charset="2"/>
              <a:buChar char="§"/>
            </a:pPr>
            <a:r>
              <a:rPr lang="en-US" dirty="0">
                <a:latin typeface="Arial Rounded MT Bold" pitchFamily="34" charset="0"/>
              </a:rPr>
              <a:t>The increased importance of planning in a business enterprise results from various changes in the environment like </a:t>
            </a:r>
            <a:endParaRPr lang="en-US" dirty="0" smtClean="0">
              <a:latin typeface="Arial Rounded MT Bold" pitchFamily="34" charset="0"/>
            </a:endParaRPr>
          </a:p>
          <a:p>
            <a:pPr marL="919163">
              <a:lnSpc>
                <a:spcPct val="160000"/>
              </a:lnSpc>
              <a:buClr>
                <a:srgbClr val="FF0000"/>
              </a:buClr>
              <a:buFont typeface="Wingdings" pitchFamily="2" charset="2"/>
              <a:buChar char="§"/>
            </a:pPr>
            <a:r>
              <a:rPr lang="en-US" dirty="0" smtClean="0">
                <a:solidFill>
                  <a:srgbClr val="FF00FF"/>
                </a:solidFill>
                <a:latin typeface="Arial Rounded MT Bold" pitchFamily="34" charset="0"/>
              </a:rPr>
              <a:t>changes </a:t>
            </a:r>
            <a:r>
              <a:rPr lang="en-US" dirty="0">
                <a:solidFill>
                  <a:srgbClr val="FF00FF"/>
                </a:solidFill>
                <a:latin typeface="Arial Rounded MT Bold" pitchFamily="34" charset="0"/>
              </a:rPr>
              <a:t>in technology, </a:t>
            </a:r>
            <a:endParaRPr lang="en-US" dirty="0" smtClean="0">
              <a:solidFill>
                <a:srgbClr val="FF00FF"/>
              </a:solidFill>
              <a:latin typeface="Arial Rounded MT Bold" pitchFamily="34" charset="0"/>
            </a:endParaRPr>
          </a:p>
          <a:p>
            <a:pPr marL="919163">
              <a:lnSpc>
                <a:spcPct val="160000"/>
              </a:lnSpc>
              <a:buClr>
                <a:srgbClr val="FF0000"/>
              </a:buClr>
              <a:buFont typeface="Wingdings" pitchFamily="2" charset="2"/>
              <a:buChar char="§"/>
            </a:pPr>
            <a:r>
              <a:rPr lang="en-US" dirty="0" smtClean="0">
                <a:solidFill>
                  <a:srgbClr val="FF00FF"/>
                </a:solidFill>
                <a:latin typeface="Arial Rounded MT Bold" pitchFamily="34" charset="0"/>
              </a:rPr>
              <a:t>government </a:t>
            </a:r>
            <a:r>
              <a:rPr lang="en-US" dirty="0">
                <a:solidFill>
                  <a:srgbClr val="FF00FF"/>
                </a:solidFill>
                <a:latin typeface="Arial Rounded MT Bold" pitchFamily="34" charset="0"/>
              </a:rPr>
              <a:t>policy, </a:t>
            </a:r>
            <a:endParaRPr lang="en-US" dirty="0" smtClean="0">
              <a:solidFill>
                <a:srgbClr val="FF00FF"/>
              </a:solidFill>
              <a:latin typeface="Arial Rounded MT Bold" pitchFamily="34" charset="0"/>
            </a:endParaRPr>
          </a:p>
          <a:p>
            <a:pPr marL="919163">
              <a:lnSpc>
                <a:spcPct val="160000"/>
              </a:lnSpc>
              <a:buClr>
                <a:srgbClr val="FF0000"/>
              </a:buClr>
              <a:buFont typeface="Wingdings" pitchFamily="2" charset="2"/>
              <a:buChar char="§"/>
            </a:pPr>
            <a:r>
              <a:rPr lang="en-US" dirty="0" smtClean="0">
                <a:solidFill>
                  <a:srgbClr val="FF00FF"/>
                </a:solidFill>
                <a:latin typeface="Arial Rounded MT Bold" pitchFamily="34" charset="0"/>
              </a:rPr>
              <a:t>overall </a:t>
            </a:r>
            <a:r>
              <a:rPr lang="en-US" dirty="0">
                <a:solidFill>
                  <a:srgbClr val="FF00FF"/>
                </a:solidFill>
                <a:latin typeface="Arial Rounded MT Bold" pitchFamily="34" charset="0"/>
              </a:rPr>
              <a:t>economic activity, </a:t>
            </a:r>
            <a:endParaRPr lang="en-US" dirty="0" smtClean="0">
              <a:solidFill>
                <a:srgbClr val="FF00FF"/>
              </a:solidFill>
              <a:latin typeface="Arial Rounded MT Bold" pitchFamily="34" charset="0"/>
            </a:endParaRPr>
          </a:p>
          <a:p>
            <a:pPr marL="919163">
              <a:lnSpc>
                <a:spcPct val="160000"/>
              </a:lnSpc>
              <a:buClr>
                <a:srgbClr val="FF0000"/>
              </a:buClr>
              <a:buFont typeface="Wingdings" pitchFamily="2" charset="2"/>
              <a:buChar char="§"/>
            </a:pPr>
            <a:r>
              <a:rPr lang="en-US" dirty="0" smtClean="0">
                <a:solidFill>
                  <a:srgbClr val="FF00FF"/>
                </a:solidFill>
                <a:latin typeface="Arial Rounded MT Bold" pitchFamily="34" charset="0"/>
              </a:rPr>
              <a:t>in </a:t>
            </a:r>
            <a:r>
              <a:rPr lang="en-US" dirty="0">
                <a:solidFill>
                  <a:srgbClr val="FF00FF"/>
                </a:solidFill>
                <a:latin typeface="Arial Rounded MT Bold" pitchFamily="34" charset="0"/>
              </a:rPr>
              <a:t>the nature of competition and </a:t>
            </a:r>
            <a:endParaRPr lang="en-US" dirty="0" smtClean="0">
              <a:solidFill>
                <a:srgbClr val="FF00FF"/>
              </a:solidFill>
              <a:latin typeface="Arial Rounded MT Bold" pitchFamily="34" charset="0"/>
            </a:endParaRPr>
          </a:p>
          <a:p>
            <a:pPr marL="919163">
              <a:lnSpc>
                <a:spcPct val="160000"/>
              </a:lnSpc>
              <a:buClr>
                <a:srgbClr val="FF0000"/>
              </a:buClr>
              <a:buFont typeface="Wingdings" pitchFamily="2" charset="2"/>
              <a:buChar char="§"/>
            </a:pPr>
            <a:r>
              <a:rPr lang="en-US" dirty="0" smtClean="0">
                <a:solidFill>
                  <a:srgbClr val="FF00FF"/>
                </a:solidFill>
                <a:latin typeface="Arial Rounded MT Bold" pitchFamily="34" charset="0"/>
              </a:rPr>
              <a:t>in </a:t>
            </a:r>
            <a:r>
              <a:rPr lang="en-US" dirty="0">
                <a:solidFill>
                  <a:srgbClr val="FF00FF"/>
                </a:solidFill>
                <a:latin typeface="Arial Rounded MT Bold" pitchFamily="34" charset="0"/>
              </a:rPr>
              <a:t>social norms </a:t>
            </a:r>
            <a:r>
              <a:rPr lang="en-US" dirty="0">
                <a:latin typeface="Arial Rounded MT Bold" pitchFamily="34" charset="0"/>
              </a:rPr>
              <a:t>and</a:t>
            </a:r>
            <a:r>
              <a:rPr lang="en-US" dirty="0">
                <a:solidFill>
                  <a:srgbClr val="FF00FF"/>
                </a:solidFill>
                <a:latin typeface="Arial Rounded MT Bold" pitchFamily="34" charset="0"/>
              </a:rPr>
              <a:t> attitudes.</a:t>
            </a:r>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5728"/>
            <a:ext cx="7024744" cy="1143000"/>
          </a:xfrm>
        </p:spPr>
        <p:txBody>
          <a:bodyPr anchor="ctr"/>
          <a:lstStyle/>
          <a:p>
            <a:r>
              <a:rPr lang="en-US" b="1" dirty="0">
                <a:solidFill>
                  <a:srgbClr val="3333FF"/>
                </a:solidFill>
                <a:latin typeface="Arial Rounded MT Bold" pitchFamily="34" charset="0"/>
              </a:rPr>
              <a:t>Cont’d…</a:t>
            </a:r>
          </a:p>
        </p:txBody>
      </p:sp>
      <p:sp>
        <p:nvSpPr>
          <p:cNvPr id="5" name="Slide Number Placeholder 4"/>
          <p:cNvSpPr>
            <a:spLocks noGrp="1"/>
          </p:cNvSpPr>
          <p:nvPr>
            <p:ph type="sldNum" sz="quarter" idx="12"/>
          </p:nvPr>
        </p:nvSpPr>
        <p:spPr/>
        <p:txBody>
          <a:bodyPr/>
          <a:lstStyle/>
          <a:p>
            <a:fld id="{94E7D943-CFAF-4810-A242-217AEA4E64FD}" type="slidenum">
              <a:rPr lang="en-US" smtClean="0"/>
              <a:pPr/>
              <a:t>18</a:t>
            </a:fld>
            <a:endParaRPr lang="en-US"/>
          </a:p>
        </p:txBody>
      </p:sp>
      <p:sp>
        <p:nvSpPr>
          <p:cNvPr id="3" name="Content Placeholder 2"/>
          <p:cNvSpPr>
            <a:spLocks noGrp="1"/>
          </p:cNvSpPr>
          <p:nvPr>
            <p:ph sz="quarter" idx="1"/>
          </p:nvPr>
        </p:nvSpPr>
        <p:spPr>
          <a:xfrm>
            <a:off x="1043492" y="1524000"/>
            <a:ext cx="7186108" cy="3508977"/>
          </a:xfrm>
        </p:spPr>
        <p:txBody>
          <a:bodyPr>
            <a:noAutofit/>
          </a:bodyPr>
          <a:lstStyle/>
          <a:p>
            <a:pPr>
              <a:lnSpc>
                <a:spcPct val="160000"/>
              </a:lnSpc>
              <a:buClr>
                <a:srgbClr val="FF0000"/>
              </a:buClr>
              <a:buFont typeface="Wingdings" pitchFamily="2" charset="2"/>
              <a:buChar char="§"/>
            </a:pPr>
            <a:r>
              <a:rPr lang="en-US" sz="2800" dirty="0" smtClean="0">
                <a:latin typeface="Arial Rounded MT Bold" pitchFamily="34" charset="0"/>
              </a:rPr>
              <a:t>There are different planning executed in different level of an organization</a:t>
            </a:r>
          </a:p>
          <a:p>
            <a:pPr lvl="2">
              <a:lnSpc>
                <a:spcPct val="160000"/>
              </a:lnSpc>
              <a:buClr>
                <a:srgbClr val="FF0000"/>
              </a:buClr>
              <a:buFont typeface="Wingdings" pitchFamily="2" charset="2"/>
              <a:buChar char="§"/>
            </a:pPr>
            <a:r>
              <a:rPr lang="en-US" sz="2400" dirty="0" smtClean="0">
                <a:solidFill>
                  <a:srgbClr val="FF00FF"/>
                </a:solidFill>
                <a:latin typeface="Arial Rounded MT Bold" pitchFamily="34" charset="0"/>
              </a:rPr>
              <a:t>Strategic planning</a:t>
            </a:r>
          </a:p>
          <a:p>
            <a:pPr lvl="2">
              <a:lnSpc>
                <a:spcPct val="160000"/>
              </a:lnSpc>
              <a:buClr>
                <a:srgbClr val="FF0000"/>
              </a:buClr>
              <a:buFont typeface="Wingdings" pitchFamily="2" charset="2"/>
              <a:buChar char="§"/>
            </a:pPr>
            <a:r>
              <a:rPr lang="en-US" sz="2400" dirty="0" smtClean="0">
                <a:solidFill>
                  <a:srgbClr val="FF00FF"/>
                </a:solidFill>
                <a:latin typeface="Arial Rounded MT Bold" pitchFamily="34" charset="0"/>
              </a:rPr>
              <a:t>Tactic planning</a:t>
            </a:r>
          </a:p>
          <a:p>
            <a:pPr lvl="2">
              <a:lnSpc>
                <a:spcPct val="160000"/>
              </a:lnSpc>
              <a:buClr>
                <a:srgbClr val="FF0000"/>
              </a:buClr>
              <a:buFont typeface="Wingdings" pitchFamily="2" charset="2"/>
              <a:buChar char="§"/>
            </a:pPr>
            <a:r>
              <a:rPr lang="en-US" sz="2400" dirty="0" smtClean="0">
                <a:solidFill>
                  <a:srgbClr val="FF00FF"/>
                </a:solidFill>
                <a:latin typeface="Arial Rounded MT Bold" pitchFamily="34" charset="0"/>
              </a:rPr>
              <a:t>Operational planning</a:t>
            </a:r>
            <a:endParaRPr lang="en-US" sz="2400" dirty="0">
              <a:solidFill>
                <a:srgbClr val="FF00FF"/>
              </a:solidFill>
              <a:latin typeface="Arial Rounded MT Bold" pitchFamily="34" charset="0"/>
            </a:endParaRPr>
          </a:p>
        </p:txBody>
      </p:sp>
    </p:spTree>
    <p:extLst>
      <p:ext uri="{BB962C8B-B14F-4D97-AF65-F5344CB8AC3E}">
        <p14:creationId xmlns="" xmlns:p14="http://schemas.microsoft.com/office/powerpoint/2010/main" val="230212438"/>
      </p:ext>
    </p:extLst>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5728"/>
            <a:ext cx="7024744" cy="1143000"/>
          </a:xfrm>
        </p:spPr>
        <p:txBody>
          <a:bodyPr anchor="ctr"/>
          <a:lstStyle/>
          <a:p>
            <a:r>
              <a:rPr lang="en-US" b="1" dirty="0">
                <a:solidFill>
                  <a:srgbClr val="3333FF"/>
                </a:solidFill>
              </a:rPr>
              <a:t>Cont’d…</a:t>
            </a:r>
          </a:p>
        </p:txBody>
      </p:sp>
      <p:sp>
        <p:nvSpPr>
          <p:cNvPr id="5" name="Slide Number Placeholder 4"/>
          <p:cNvSpPr>
            <a:spLocks noGrp="1"/>
          </p:cNvSpPr>
          <p:nvPr>
            <p:ph type="sldNum" sz="quarter" idx="12"/>
          </p:nvPr>
        </p:nvSpPr>
        <p:spPr/>
        <p:txBody>
          <a:bodyPr/>
          <a:lstStyle/>
          <a:p>
            <a:fld id="{94E7D943-CFAF-4810-A242-217AEA4E64FD}" type="slidenum">
              <a:rPr lang="en-US" smtClean="0"/>
              <a:pPr/>
              <a:t>19</a:t>
            </a:fld>
            <a:endParaRPr lang="en-US"/>
          </a:p>
        </p:txBody>
      </p:sp>
      <p:sp>
        <p:nvSpPr>
          <p:cNvPr id="3" name="Content Placeholder 2"/>
          <p:cNvSpPr>
            <a:spLocks noGrp="1"/>
          </p:cNvSpPr>
          <p:nvPr>
            <p:ph sz="quarter" idx="1"/>
          </p:nvPr>
        </p:nvSpPr>
        <p:spPr>
          <a:xfrm>
            <a:off x="467544" y="1357298"/>
            <a:ext cx="8208912" cy="5001344"/>
          </a:xfrm>
        </p:spPr>
        <p:txBody>
          <a:bodyPr>
            <a:noAutofit/>
          </a:bodyPr>
          <a:lstStyle/>
          <a:p>
            <a:pPr>
              <a:lnSpc>
                <a:spcPct val="150000"/>
              </a:lnSpc>
              <a:buClr>
                <a:srgbClr val="FF0000"/>
              </a:buClr>
              <a:buFont typeface="Wingdings" pitchFamily="2" charset="2"/>
              <a:buChar char="§"/>
            </a:pPr>
            <a:r>
              <a:rPr lang="en-US" sz="3200" dirty="0"/>
              <a:t>In general, the planning process may systematically be composed of five elements:</a:t>
            </a:r>
          </a:p>
          <a:p>
            <a:pPr marL="1200150" lvl="2" indent="-514350">
              <a:buFont typeface="+mj-lt"/>
              <a:buAutoNum type="romanUcPeriod"/>
            </a:pPr>
            <a:r>
              <a:rPr lang="en-US" sz="2800" b="1" dirty="0" smtClean="0">
                <a:solidFill>
                  <a:srgbClr val="FF00FF"/>
                </a:solidFill>
              </a:rPr>
              <a:t>Setting </a:t>
            </a:r>
            <a:r>
              <a:rPr lang="en-US" sz="2800" b="1" dirty="0">
                <a:solidFill>
                  <a:srgbClr val="FF00FF"/>
                </a:solidFill>
              </a:rPr>
              <a:t>Primary &amp; Intermediate </a:t>
            </a:r>
            <a:r>
              <a:rPr lang="en-US" sz="2800" b="1" dirty="0" smtClean="0">
                <a:solidFill>
                  <a:srgbClr val="FF00FF"/>
                </a:solidFill>
              </a:rPr>
              <a:t>Goals</a:t>
            </a:r>
            <a:endParaRPr lang="en-US" sz="2800" dirty="0" smtClean="0">
              <a:solidFill>
                <a:srgbClr val="FF00FF"/>
              </a:solidFill>
            </a:endParaRPr>
          </a:p>
          <a:p>
            <a:pPr marL="1200150" lvl="2" indent="-514350">
              <a:buFont typeface="+mj-lt"/>
              <a:buAutoNum type="romanUcPeriod"/>
            </a:pPr>
            <a:r>
              <a:rPr lang="en-US" sz="2800" b="1" dirty="0" smtClean="0">
                <a:solidFill>
                  <a:srgbClr val="FF00FF"/>
                </a:solidFill>
              </a:rPr>
              <a:t>Search </a:t>
            </a:r>
            <a:r>
              <a:rPr lang="en-US" sz="2800" b="1" dirty="0">
                <a:solidFill>
                  <a:srgbClr val="FF00FF"/>
                </a:solidFill>
              </a:rPr>
              <a:t>for </a:t>
            </a:r>
            <a:r>
              <a:rPr lang="en-US" sz="2800" b="1" dirty="0" smtClean="0">
                <a:solidFill>
                  <a:srgbClr val="FF00FF"/>
                </a:solidFill>
              </a:rPr>
              <a:t>Opportunities</a:t>
            </a:r>
            <a:r>
              <a:rPr lang="en-US" sz="2800" dirty="0" smtClean="0">
                <a:solidFill>
                  <a:srgbClr val="FF00FF"/>
                </a:solidFill>
              </a:rPr>
              <a:t> </a:t>
            </a:r>
          </a:p>
          <a:p>
            <a:pPr marL="1200150" lvl="2" indent="-514350">
              <a:buFont typeface="+mj-lt"/>
              <a:buAutoNum type="romanUcPeriod"/>
            </a:pPr>
            <a:r>
              <a:rPr lang="en-US" sz="2800" b="1" dirty="0" smtClean="0">
                <a:solidFill>
                  <a:srgbClr val="FF00FF"/>
                </a:solidFill>
              </a:rPr>
              <a:t>Formulation </a:t>
            </a:r>
            <a:r>
              <a:rPr lang="en-US" sz="2800" b="1" dirty="0">
                <a:solidFill>
                  <a:srgbClr val="FF00FF"/>
                </a:solidFill>
              </a:rPr>
              <a:t>of </a:t>
            </a:r>
            <a:r>
              <a:rPr lang="en-US" sz="2800" b="1" dirty="0" smtClean="0">
                <a:solidFill>
                  <a:srgbClr val="FF00FF"/>
                </a:solidFill>
              </a:rPr>
              <a:t>Plans</a:t>
            </a:r>
          </a:p>
          <a:p>
            <a:pPr marL="1200150" lvl="2" indent="-514350">
              <a:buFont typeface="+mj-lt"/>
              <a:buAutoNum type="romanUcPeriod"/>
            </a:pPr>
            <a:r>
              <a:rPr lang="en-US" sz="2800" b="1" dirty="0" smtClean="0">
                <a:solidFill>
                  <a:srgbClr val="FF00FF"/>
                </a:solidFill>
              </a:rPr>
              <a:t>Target Setting</a:t>
            </a:r>
            <a:endParaRPr lang="en-US" sz="2800" dirty="0" smtClean="0">
              <a:solidFill>
                <a:srgbClr val="FF00FF"/>
              </a:solidFill>
            </a:endParaRPr>
          </a:p>
          <a:p>
            <a:pPr marL="1200150" lvl="2" indent="-514350">
              <a:buFont typeface="+mj-lt"/>
              <a:buAutoNum type="romanUcPeriod"/>
            </a:pPr>
            <a:r>
              <a:rPr lang="en-US" sz="2800" b="1" dirty="0" smtClean="0">
                <a:solidFill>
                  <a:srgbClr val="FF00FF"/>
                </a:solidFill>
              </a:rPr>
              <a:t>Follow-up </a:t>
            </a:r>
            <a:r>
              <a:rPr lang="en-US" sz="2800" b="1" dirty="0">
                <a:solidFill>
                  <a:srgbClr val="FF00FF"/>
                </a:solidFill>
              </a:rPr>
              <a:t>of </a:t>
            </a:r>
            <a:r>
              <a:rPr lang="en-US" sz="2800" b="1" dirty="0" smtClean="0">
                <a:solidFill>
                  <a:srgbClr val="FF00FF"/>
                </a:solidFill>
              </a:rPr>
              <a:t>Plans</a:t>
            </a:r>
            <a:endParaRPr lang="en-US" dirty="0">
              <a:solidFill>
                <a:srgbClr val="FF00FF"/>
              </a:solidFill>
            </a:endParaRPr>
          </a:p>
        </p:txBody>
      </p:sp>
    </p:spTree>
    <p:extLst>
      <p:ext uri="{BB962C8B-B14F-4D97-AF65-F5344CB8AC3E}">
        <p14:creationId xmlns="" xmlns:p14="http://schemas.microsoft.com/office/powerpoint/2010/main" val="2633505892"/>
      </p:ext>
    </p:extLst>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E7D943-CFAF-4810-A242-217AEA4E64FD}" type="slidenum">
              <a:rPr lang="en-US" smtClean="0"/>
              <a:pPr/>
              <a:t>2</a:t>
            </a:fld>
            <a:endParaRPr lang="en-US"/>
          </a:p>
        </p:txBody>
      </p:sp>
      <p:sp>
        <p:nvSpPr>
          <p:cNvPr id="25603" name="Rectangle 3"/>
          <p:cNvSpPr>
            <a:spLocks noGrp="1" noChangeArrowheads="1"/>
          </p:cNvSpPr>
          <p:nvPr>
            <p:ph sz="quarter" idx="1"/>
          </p:nvPr>
        </p:nvSpPr>
        <p:spPr>
          <a:xfrm>
            <a:off x="762000" y="2743200"/>
            <a:ext cx="7924800" cy="1600200"/>
          </a:xfrm>
        </p:spPr>
        <p:txBody>
          <a:bodyPr/>
          <a:lstStyle/>
          <a:p>
            <a:pPr>
              <a:buFontTx/>
              <a:buNone/>
            </a:pPr>
            <a:r>
              <a:rPr lang="en-US" sz="5400" dirty="0">
                <a:solidFill>
                  <a:srgbClr val="3333FF"/>
                </a:solidFill>
                <a:latin typeface="Arial Rounded MT Bold" pitchFamily="34" charset="0"/>
              </a:rPr>
              <a:t>What is Management?</a:t>
            </a:r>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ctr"/>
          <a:lstStyle/>
          <a:p>
            <a:pPr eaLnBrk="1" hangingPunct="1"/>
            <a:r>
              <a:rPr lang="en-US" sz="3600" b="1" dirty="0" smtClean="0">
                <a:solidFill>
                  <a:srgbClr val="0000FF"/>
                </a:solidFill>
                <a:latin typeface="Arial Rounded MT Bold" pitchFamily="34" charset="0"/>
              </a:rPr>
              <a:t>Organizing</a:t>
            </a:r>
            <a:r>
              <a:rPr lang="en-US" sz="3600" dirty="0" smtClean="0">
                <a:solidFill>
                  <a:srgbClr val="0000FF"/>
                </a:solidFill>
                <a:latin typeface="Arial Rounded MT Bold" pitchFamily="34" charset="0"/>
              </a:rPr>
              <a:t> </a:t>
            </a:r>
          </a:p>
        </p:txBody>
      </p:sp>
      <p:sp>
        <p:nvSpPr>
          <p:cNvPr id="3" name="Slide Number Placeholder 2"/>
          <p:cNvSpPr>
            <a:spLocks noGrp="1"/>
          </p:cNvSpPr>
          <p:nvPr>
            <p:ph type="sldNum" sz="quarter" idx="12"/>
          </p:nvPr>
        </p:nvSpPr>
        <p:spPr/>
        <p:txBody>
          <a:bodyPr/>
          <a:lstStyle/>
          <a:p>
            <a:fld id="{94E7D943-CFAF-4810-A242-217AEA4E64FD}" type="slidenum">
              <a:rPr lang="en-US" smtClean="0"/>
              <a:pPr/>
              <a:t>20</a:t>
            </a:fld>
            <a:endParaRPr lang="en-US"/>
          </a:p>
        </p:txBody>
      </p:sp>
      <p:sp>
        <p:nvSpPr>
          <p:cNvPr id="19459" name="Rectangle 3"/>
          <p:cNvSpPr>
            <a:spLocks noGrp="1" noChangeArrowheads="1"/>
          </p:cNvSpPr>
          <p:nvPr>
            <p:ph sz="quarter" idx="1"/>
          </p:nvPr>
        </p:nvSpPr>
        <p:spPr/>
        <p:txBody>
          <a:bodyPr/>
          <a:lstStyle/>
          <a:p>
            <a:pPr marL="625475" indent="-625475" eaLnBrk="1" hangingPunct="1">
              <a:lnSpc>
                <a:spcPct val="130000"/>
              </a:lnSpc>
              <a:buFont typeface="Wingdings" pitchFamily="2" charset="2"/>
              <a:buChar char="q"/>
            </a:pPr>
            <a:r>
              <a:rPr lang="en-US" sz="2800" dirty="0" smtClean="0">
                <a:latin typeface="Arial Rounded MT Bold" pitchFamily="34" charset="0"/>
              </a:rPr>
              <a:t>Organizing may be defined as the structure and process by which a group allocates its tasks among its members, identifies relationships and integrates its activities toward common objectives </a:t>
            </a:r>
          </a:p>
        </p:txBody>
      </p:sp>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14290"/>
            <a:ext cx="7024744" cy="1143000"/>
          </a:xfrm>
        </p:spPr>
        <p:txBody>
          <a:bodyPr anchor="ctr"/>
          <a:lstStyle/>
          <a:p>
            <a:pPr algn="ctr"/>
            <a:r>
              <a:rPr lang="en-US" b="1" dirty="0" smtClean="0">
                <a:solidFill>
                  <a:srgbClr val="3333FF"/>
                </a:solidFill>
              </a:rPr>
              <a:t>Cont’d…</a:t>
            </a:r>
            <a:endParaRPr lang="en-US" b="1" dirty="0">
              <a:solidFill>
                <a:srgbClr val="3333FF"/>
              </a:solidFill>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21</a:t>
            </a:fld>
            <a:endParaRPr lang="en-US"/>
          </a:p>
        </p:txBody>
      </p:sp>
      <p:sp>
        <p:nvSpPr>
          <p:cNvPr id="20482" name="Rectangle 3"/>
          <p:cNvSpPr>
            <a:spLocks noGrp="1" noChangeArrowheads="1"/>
          </p:cNvSpPr>
          <p:nvPr>
            <p:ph sz="quarter" idx="1"/>
          </p:nvPr>
        </p:nvSpPr>
        <p:spPr>
          <a:xfrm>
            <a:off x="457200" y="1285860"/>
            <a:ext cx="8229600" cy="5048264"/>
          </a:xfrm>
        </p:spPr>
        <p:txBody>
          <a:bodyPr>
            <a:normAutofit fontScale="92500"/>
          </a:bodyPr>
          <a:lstStyle/>
          <a:p>
            <a:pPr marL="609600" indent="-609600">
              <a:lnSpc>
                <a:spcPct val="125000"/>
              </a:lnSpc>
              <a:buBlip>
                <a:blip r:embed="rId2"/>
              </a:buBlip>
            </a:pPr>
            <a:r>
              <a:rPr lang="en-US" dirty="0"/>
              <a:t>The organizing function of management brings together human and physical resources in an orderly manner and arranges them in coordinated pattern to accomplish </a:t>
            </a:r>
            <a:r>
              <a:rPr lang="en-US" dirty="0" smtClean="0"/>
              <a:t>planned </a:t>
            </a:r>
            <a:r>
              <a:rPr lang="en-US" dirty="0"/>
              <a:t>objectives</a:t>
            </a:r>
            <a:r>
              <a:rPr lang="en-US" dirty="0" smtClean="0"/>
              <a:t>.</a:t>
            </a:r>
          </a:p>
          <a:p>
            <a:pPr marL="609600" indent="-609600">
              <a:lnSpc>
                <a:spcPct val="125000"/>
              </a:lnSpc>
              <a:buBlip>
                <a:blip r:embed="rId2"/>
              </a:buBlip>
            </a:pPr>
            <a:r>
              <a:rPr lang="en-US" dirty="0"/>
              <a:t>Each organizational resource </a:t>
            </a:r>
            <a:r>
              <a:rPr lang="en-US" dirty="0">
                <a:solidFill>
                  <a:srgbClr val="FF00FF"/>
                </a:solidFill>
              </a:rPr>
              <a:t>(human, material, finance etc.) </a:t>
            </a:r>
            <a:r>
              <a:rPr lang="en-US" dirty="0"/>
              <a:t>represent an investment from which the management system must get the return. Therefore, these resources should be organized properly for efficient and effective use of the same.</a:t>
            </a:r>
          </a:p>
          <a:p>
            <a:pPr marL="609600" indent="-609600">
              <a:lnSpc>
                <a:spcPct val="125000"/>
              </a:lnSpc>
              <a:buBlip>
                <a:blip r:embed="rId2"/>
              </a:buBlip>
            </a:pPr>
            <a:endParaRPr lang="en-US" sz="2400" dirty="0" smtClean="0">
              <a:solidFill>
                <a:schemeClr val="accent6">
                  <a:lumMod val="75000"/>
                </a:schemeClr>
              </a:solidFill>
              <a:latin typeface="Arial Rounded MT Bold" pitchFamily="34" charset="0"/>
            </a:endParaRPr>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81000"/>
            <a:ext cx="7024744" cy="1143000"/>
          </a:xfrm>
        </p:spPr>
        <p:txBody>
          <a:bodyPr anchor="ctr"/>
          <a:lstStyle/>
          <a:p>
            <a:pPr algn="ctr"/>
            <a:r>
              <a:rPr lang="en-US" b="1" dirty="0" smtClean="0">
                <a:solidFill>
                  <a:srgbClr val="3333FF"/>
                </a:solidFill>
              </a:rPr>
              <a:t>Cont’d…</a:t>
            </a:r>
            <a:endParaRPr lang="en-US" b="1" dirty="0">
              <a:solidFill>
                <a:srgbClr val="3333FF"/>
              </a:solidFill>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22</a:t>
            </a:fld>
            <a:endParaRPr lang="en-US"/>
          </a:p>
        </p:txBody>
      </p:sp>
      <p:sp>
        <p:nvSpPr>
          <p:cNvPr id="20482" name="Rectangle 3"/>
          <p:cNvSpPr>
            <a:spLocks noGrp="1" noChangeArrowheads="1"/>
          </p:cNvSpPr>
          <p:nvPr>
            <p:ph sz="quarter" idx="1"/>
          </p:nvPr>
        </p:nvSpPr>
        <p:spPr>
          <a:xfrm>
            <a:off x="457200" y="1357298"/>
            <a:ext cx="8229600" cy="5029200"/>
          </a:xfrm>
        </p:spPr>
        <p:txBody>
          <a:bodyPr>
            <a:noAutofit/>
          </a:bodyPr>
          <a:lstStyle/>
          <a:p>
            <a:pPr marL="609600" indent="-609600">
              <a:lnSpc>
                <a:spcPct val="125000"/>
              </a:lnSpc>
              <a:buBlip>
                <a:blip r:embed="rId2"/>
              </a:buBlip>
            </a:pPr>
            <a:r>
              <a:rPr lang="en-US" sz="2000" dirty="0"/>
              <a:t>A sound organization is necessary because it brings many benefits to the management of an enterprise. Some of the benefits are:</a:t>
            </a:r>
          </a:p>
          <a:p>
            <a:pPr lvl="3"/>
            <a:r>
              <a:rPr lang="en-US" dirty="0">
                <a:solidFill>
                  <a:srgbClr val="00CC00"/>
                </a:solidFill>
              </a:rPr>
              <a:t>Good communication between the management and employees,</a:t>
            </a:r>
          </a:p>
          <a:p>
            <a:pPr lvl="3"/>
            <a:r>
              <a:rPr lang="en-US" dirty="0">
                <a:solidFill>
                  <a:srgbClr val="00CC00"/>
                </a:solidFill>
              </a:rPr>
              <a:t>Sound basis to evaluate the performance of individuals and groups,</a:t>
            </a:r>
          </a:p>
          <a:p>
            <a:pPr lvl="3"/>
            <a:r>
              <a:rPr lang="en-US" dirty="0">
                <a:solidFill>
                  <a:srgbClr val="00CC00"/>
                </a:solidFill>
              </a:rPr>
              <a:t>Well defined areas of works for each employee,</a:t>
            </a:r>
          </a:p>
          <a:p>
            <a:pPr lvl="3"/>
            <a:r>
              <a:rPr lang="en-US" dirty="0">
                <a:solidFill>
                  <a:srgbClr val="00CC00"/>
                </a:solidFill>
              </a:rPr>
              <a:t>Coordination of activities of various individual, groups, etc., </a:t>
            </a:r>
          </a:p>
          <a:p>
            <a:pPr lvl="3"/>
            <a:r>
              <a:rPr lang="en-US" dirty="0">
                <a:solidFill>
                  <a:srgbClr val="00CC00"/>
                </a:solidFill>
              </a:rPr>
              <a:t>Effective delegation and decentralization, </a:t>
            </a:r>
          </a:p>
          <a:p>
            <a:pPr lvl="3"/>
            <a:r>
              <a:rPr lang="en-US" dirty="0">
                <a:solidFill>
                  <a:srgbClr val="00CC00"/>
                </a:solidFill>
              </a:rPr>
              <a:t>Adequate and effective control, </a:t>
            </a:r>
          </a:p>
          <a:p>
            <a:pPr lvl="3"/>
            <a:r>
              <a:rPr lang="en-US" dirty="0">
                <a:solidFill>
                  <a:srgbClr val="00CC00"/>
                </a:solidFill>
              </a:rPr>
              <a:t>Difficulty in empire building  in any segment of the enterprise, and</a:t>
            </a:r>
          </a:p>
          <a:p>
            <a:pPr lvl="3"/>
            <a:r>
              <a:rPr lang="en-US" dirty="0">
                <a:solidFill>
                  <a:srgbClr val="00CC00"/>
                </a:solidFill>
              </a:rPr>
              <a:t>Stimulation of independent, creative thinking and initiative on the part of the employees.</a:t>
            </a:r>
          </a:p>
          <a:p>
            <a:pPr marL="609600" indent="-609600">
              <a:lnSpc>
                <a:spcPct val="125000"/>
              </a:lnSpc>
              <a:buBlip>
                <a:blip r:embed="rId2"/>
              </a:buBlip>
            </a:pPr>
            <a:endParaRPr lang="en-US" sz="1800" dirty="0" smtClean="0">
              <a:solidFill>
                <a:schemeClr val="accent6">
                  <a:lumMod val="75000"/>
                </a:schemeClr>
              </a:solidFill>
              <a:latin typeface="Arial Rounded MT Bold" pitchFamily="34" charset="0"/>
            </a:endParaRPr>
          </a:p>
        </p:txBody>
      </p:sp>
    </p:spTree>
    <p:extLst>
      <p:ext uri="{BB962C8B-B14F-4D97-AF65-F5344CB8AC3E}">
        <p14:creationId xmlns="" xmlns:p14="http://schemas.microsoft.com/office/powerpoint/2010/main" val="3188396662"/>
      </p:ext>
    </p:extLst>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214290"/>
            <a:ext cx="7024744" cy="1143000"/>
          </a:xfrm>
        </p:spPr>
        <p:txBody>
          <a:bodyPr anchor="ctr">
            <a:normAutofit/>
          </a:bodyPr>
          <a:lstStyle/>
          <a:p>
            <a:pPr algn="ctr"/>
            <a:r>
              <a:rPr lang="en-US" sz="4000" b="1" dirty="0" smtClean="0">
                <a:solidFill>
                  <a:srgbClr val="3333FF"/>
                </a:solidFill>
              </a:rPr>
              <a:t>Cont’d…</a:t>
            </a:r>
            <a:endParaRPr lang="en-US" sz="4000" b="1" dirty="0">
              <a:solidFill>
                <a:srgbClr val="3333FF"/>
              </a:solidFill>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23</a:t>
            </a:fld>
            <a:endParaRPr lang="en-US"/>
          </a:p>
        </p:txBody>
      </p:sp>
      <p:sp>
        <p:nvSpPr>
          <p:cNvPr id="20482" name="Rectangle 3"/>
          <p:cNvSpPr>
            <a:spLocks noGrp="1" noChangeArrowheads="1"/>
          </p:cNvSpPr>
          <p:nvPr>
            <p:ph sz="quarter" idx="1"/>
          </p:nvPr>
        </p:nvSpPr>
        <p:spPr>
          <a:xfrm>
            <a:off x="457200" y="1428736"/>
            <a:ext cx="8229600" cy="4876800"/>
          </a:xfrm>
        </p:spPr>
        <p:txBody>
          <a:bodyPr>
            <a:noAutofit/>
          </a:bodyPr>
          <a:lstStyle/>
          <a:p>
            <a:r>
              <a:rPr lang="en-US" sz="3600" dirty="0" smtClean="0"/>
              <a:t>the </a:t>
            </a:r>
            <a:r>
              <a:rPr lang="en-US" sz="3600" dirty="0"/>
              <a:t>steps that are important when organizing an enterprise </a:t>
            </a:r>
            <a:endParaRPr lang="en-US" sz="3600" dirty="0" smtClean="0"/>
          </a:p>
          <a:p>
            <a:pPr marL="1084263" lvl="1" indent="-401638">
              <a:buFont typeface="Wingdings" pitchFamily="2" charset="2"/>
              <a:buChar char="q"/>
            </a:pPr>
            <a:r>
              <a:rPr lang="en-US" sz="2800" dirty="0">
                <a:solidFill>
                  <a:srgbClr val="00CC00"/>
                </a:solidFill>
              </a:rPr>
              <a:t>Reflection on plans and objectives,</a:t>
            </a:r>
          </a:p>
          <a:p>
            <a:pPr marL="1096963" lvl="3" indent="-407988"/>
            <a:r>
              <a:rPr lang="en-US" sz="2800" dirty="0">
                <a:solidFill>
                  <a:srgbClr val="00CC00"/>
                </a:solidFill>
              </a:rPr>
              <a:t>Establishing major tasks, </a:t>
            </a:r>
          </a:p>
          <a:p>
            <a:pPr marL="1096963" lvl="3" indent="-407988"/>
            <a:r>
              <a:rPr lang="en-US" sz="2800" dirty="0">
                <a:solidFill>
                  <a:srgbClr val="00CC00"/>
                </a:solidFill>
              </a:rPr>
              <a:t>Dividing major tasks into subtasks, </a:t>
            </a:r>
          </a:p>
          <a:p>
            <a:pPr marL="1096963" lvl="3" indent="-407988"/>
            <a:r>
              <a:rPr lang="en-US" sz="2800" dirty="0">
                <a:solidFill>
                  <a:srgbClr val="00CC00"/>
                </a:solidFill>
              </a:rPr>
              <a:t>Allocating resources and directives for subtasks, and </a:t>
            </a:r>
          </a:p>
          <a:p>
            <a:pPr marL="1096963" lvl="3" indent="-407988"/>
            <a:r>
              <a:rPr lang="en-US" sz="2800" dirty="0">
                <a:solidFill>
                  <a:srgbClr val="00CC00"/>
                </a:solidFill>
              </a:rPr>
              <a:t>Evaluating the result of implemented organizing strategy.</a:t>
            </a:r>
            <a:endParaRPr lang="en-US" sz="2400" dirty="0">
              <a:solidFill>
                <a:srgbClr val="00CC00"/>
              </a:solidFill>
              <a:latin typeface="Arial Rounded MT Bold" pitchFamily="34" charset="0"/>
            </a:endParaRPr>
          </a:p>
        </p:txBody>
      </p:sp>
    </p:spTree>
    <p:extLst>
      <p:ext uri="{BB962C8B-B14F-4D97-AF65-F5344CB8AC3E}">
        <p14:creationId xmlns="" xmlns:p14="http://schemas.microsoft.com/office/powerpoint/2010/main" val="3579585014"/>
      </p:ext>
    </p:extLst>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42852"/>
            <a:ext cx="7024744" cy="1143000"/>
          </a:xfrm>
        </p:spPr>
        <p:txBody>
          <a:bodyPr anchor="ctr"/>
          <a:lstStyle/>
          <a:p>
            <a:r>
              <a:rPr lang="en-US" b="1" dirty="0" smtClean="0">
                <a:solidFill>
                  <a:srgbClr val="3333FF"/>
                </a:solidFill>
              </a:rPr>
              <a:t>Cont’d…</a:t>
            </a:r>
            <a:endParaRPr lang="en-US" b="1" dirty="0">
              <a:solidFill>
                <a:srgbClr val="3333FF"/>
              </a:solidFill>
            </a:endParaRPr>
          </a:p>
        </p:txBody>
      </p:sp>
      <p:sp>
        <p:nvSpPr>
          <p:cNvPr id="3" name="Slide Number Placeholder 2"/>
          <p:cNvSpPr>
            <a:spLocks noGrp="1"/>
          </p:cNvSpPr>
          <p:nvPr>
            <p:ph type="sldNum" sz="quarter" idx="12"/>
          </p:nvPr>
        </p:nvSpPr>
        <p:spPr/>
        <p:txBody>
          <a:bodyPr/>
          <a:lstStyle/>
          <a:p>
            <a:fld id="{94E7D943-CFAF-4810-A242-217AEA4E64FD}" type="slidenum">
              <a:rPr lang="en-US" smtClean="0"/>
              <a:pPr/>
              <a:t>24</a:t>
            </a:fld>
            <a:endParaRPr lang="en-US"/>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987013353"/>
              </p:ext>
            </p:extLst>
          </p:nvPr>
        </p:nvGraphicFramePr>
        <p:xfrm>
          <a:off x="609600" y="9144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9085009"/>
      </p:ext>
    </p:extLst>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00042"/>
            <a:ext cx="8229600" cy="563562"/>
          </a:xfrm>
        </p:spPr>
        <p:txBody>
          <a:bodyPr>
            <a:noAutofit/>
          </a:bodyPr>
          <a:lstStyle/>
          <a:p>
            <a:pPr algn="ctr" eaLnBrk="1" hangingPunct="1"/>
            <a:r>
              <a:rPr lang="en-US" sz="3600" b="1" dirty="0" smtClean="0">
                <a:solidFill>
                  <a:srgbClr val="0000FF"/>
                </a:solidFill>
                <a:latin typeface="Arial Rounded MT Bold" pitchFamily="34" charset="0"/>
              </a:rPr>
              <a:t>Staffing</a:t>
            </a:r>
            <a:r>
              <a:rPr lang="en-US" sz="3600" dirty="0" smtClean="0">
                <a:solidFill>
                  <a:srgbClr val="0000FF"/>
                </a:solidFill>
                <a:latin typeface="Arial Rounded MT Bold" pitchFamily="34" charset="0"/>
              </a:rPr>
              <a:t> </a:t>
            </a:r>
          </a:p>
        </p:txBody>
      </p:sp>
      <p:sp>
        <p:nvSpPr>
          <p:cNvPr id="3" name="Slide Number Placeholder 2"/>
          <p:cNvSpPr>
            <a:spLocks noGrp="1"/>
          </p:cNvSpPr>
          <p:nvPr>
            <p:ph type="sldNum" sz="quarter" idx="12"/>
          </p:nvPr>
        </p:nvSpPr>
        <p:spPr/>
        <p:txBody>
          <a:bodyPr/>
          <a:lstStyle/>
          <a:p>
            <a:fld id="{94E7D943-CFAF-4810-A242-217AEA4E64FD}" type="slidenum">
              <a:rPr lang="en-US" smtClean="0"/>
              <a:pPr/>
              <a:t>25</a:t>
            </a:fld>
            <a:endParaRPr lang="en-US"/>
          </a:p>
        </p:txBody>
      </p:sp>
      <p:sp>
        <p:nvSpPr>
          <p:cNvPr id="21507" name="Rectangle 3"/>
          <p:cNvSpPr>
            <a:spLocks noGrp="1" noChangeArrowheads="1"/>
          </p:cNvSpPr>
          <p:nvPr>
            <p:ph sz="quarter" idx="1"/>
          </p:nvPr>
        </p:nvSpPr>
        <p:spPr>
          <a:xfrm>
            <a:off x="457200" y="1285860"/>
            <a:ext cx="8229600" cy="4953000"/>
          </a:xfrm>
        </p:spPr>
        <p:txBody>
          <a:bodyPr>
            <a:normAutofit lnSpcReduction="10000"/>
          </a:bodyPr>
          <a:lstStyle/>
          <a:p>
            <a:pPr marL="579438" indent="-579438" eaLnBrk="1" hangingPunct="1">
              <a:lnSpc>
                <a:spcPct val="115000"/>
              </a:lnSpc>
              <a:buFontTx/>
              <a:buBlip>
                <a:blip r:embed="rId2"/>
              </a:buBlip>
            </a:pPr>
            <a:r>
              <a:rPr lang="en-US" sz="2600" dirty="0" smtClean="0">
                <a:latin typeface="Arial Rounded MT Bold" pitchFamily="34" charset="0"/>
              </a:rPr>
              <a:t>Staffing deals with the workers and is worker-oriented </a:t>
            </a:r>
          </a:p>
          <a:p>
            <a:pPr marL="579438" indent="-579438" eaLnBrk="1" hangingPunct="1">
              <a:lnSpc>
                <a:spcPct val="115000"/>
              </a:lnSpc>
              <a:buFontTx/>
              <a:buBlip>
                <a:blip r:embed="rId2"/>
              </a:buBlip>
            </a:pPr>
            <a:r>
              <a:rPr lang="en-US" sz="2600" dirty="0" smtClean="0">
                <a:latin typeface="Arial Rounded MT Bold" pitchFamily="34" charset="0"/>
              </a:rPr>
              <a:t>This function includes the process of placing the right person in the right organiza­tional position</a:t>
            </a:r>
          </a:p>
          <a:p>
            <a:pPr marL="579438" indent="-579438" eaLnBrk="1" hangingPunct="1">
              <a:lnSpc>
                <a:spcPct val="115000"/>
              </a:lnSpc>
              <a:buFontTx/>
              <a:buBlip>
                <a:blip r:embed="rId2"/>
              </a:buBlip>
            </a:pPr>
            <a:r>
              <a:rPr lang="en-US" sz="2600" dirty="0" smtClean="0">
                <a:latin typeface="Arial Rounded MT Bold" pitchFamily="34" charset="0"/>
              </a:rPr>
              <a:t>The process of matching the people and the jobs is done by </a:t>
            </a:r>
            <a:r>
              <a:rPr lang="en-US" sz="2600" dirty="0" smtClean="0">
                <a:solidFill>
                  <a:srgbClr val="FF00FF"/>
                </a:solidFill>
                <a:latin typeface="Arial Rounded MT Bold" pitchFamily="34" charset="0"/>
              </a:rPr>
              <a:t>careful preparation of specifications necessary for positions and raising the performance of personnel by training and retraining of people</a:t>
            </a:r>
            <a:r>
              <a:rPr lang="en-US" sz="2600" dirty="0" smtClean="0">
                <a:latin typeface="Arial Rounded MT Bold" pitchFamily="34" charset="0"/>
              </a:rPr>
              <a:t> to fit the needs of the organizational position</a:t>
            </a:r>
          </a:p>
        </p:txBody>
      </p:sp>
    </p:spTree>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3490" y="214290"/>
            <a:ext cx="7024744" cy="1143000"/>
          </a:xfrm>
        </p:spPr>
        <p:txBody>
          <a:bodyPr anchor="ctr"/>
          <a:lstStyle/>
          <a:p>
            <a:pPr algn="ctr" eaLnBrk="1" hangingPunct="1"/>
            <a:r>
              <a:rPr lang="en-US" sz="3600" b="1" dirty="0" smtClean="0">
                <a:solidFill>
                  <a:srgbClr val="0000FF"/>
                </a:solidFill>
                <a:latin typeface="Arial Rounded MT Bold" pitchFamily="34" charset="0"/>
              </a:rPr>
              <a:t>Controlling</a:t>
            </a:r>
          </a:p>
        </p:txBody>
      </p:sp>
      <p:sp>
        <p:nvSpPr>
          <p:cNvPr id="3" name="Slide Number Placeholder 2"/>
          <p:cNvSpPr>
            <a:spLocks noGrp="1"/>
          </p:cNvSpPr>
          <p:nvPr>
            <p:ph type="sldNum" sz="quarter" idx="12"/>
          </p:nvPr>
        </p:nvSpPr>
        <p:spPr/>
        <p:txBody>
          <a:bodyPr/>
          <a:lstStyle/>
          <a:p>
            <a:fld id="{94E7D943-CFAF-4810-A242-217AEA4E64FD}" type="slidenum">
              <a:rPr lang="en-US" smtClean="0"/>
              <a:pPr/>
              <a:t>26</a:t>
            </a:fld>
            <a:endParaRPr lang="en-US"/>
          </a:p>
        </p:txBody>
      </p:sp>
      <p:sp>
        <p:nvSpPr>
          <p:cNvPr id="23555" name="Rectangle 3"/>
          <p:cNvSpPr>
            <a:spLocks noGrp="1" noChangeArrowheads="1"/>
          </p:cNvSpPr>
          <p:nvPr>
            <p:ph sz="quarter" idx="1"/>
          </p:nvPr>
        </p:nvSpPr>
        <p:spPr>
          <a:xfrm>
            <a:off x="457200" y="1428736"/>
            <a:ext cx="8229600" cy="4830763"/>
          </a:xfrm>
        </p:spPr>
        <p:txBody>
          <a:bodyPr/>
          <a:lstStyle/>
          <a:p>
            <a:pPr marL="625475" indent="-625475" eaLnBrk="1" hangingPunct="1">
              <a:lnSpc>
                <a:spcPct val="120000"/>
              </a:lnSpc>
              <a:buFont typeface="Wingdings" pitchFamily="2" charset="2"/>
              <a:buChar char="q"/>
            </a:pPr>
            <a:r>
              <a:rPr lang="en-US" sz="2800" dirty="0" smtClean="0">
                <a:latin typeface="Arial Rounded MT Bold" pitchFamily="34" charset="0"/>
              </a:rPr>
              <a:t>Control is the process that measures current activities, quantitatively if possible, and guides it toward some predetermined goal, plan, policy, standard, norm, decision rule and criterion or yardstick. </a:t>
            </a:r>
          </a:p>
          <a:p>
            <a:pPr marL="625475" indent="-625475" eaLnBrk="1" hangingPunct="1">
              <a:lnSpc>
                <a:spcPct val="120000"/>
              </a:lnSpc>
              <a:buFont typeface="Wingdings" pitchFamily="2" charset="2"/>
              <a:buChar char="q"/>
            </a:pPr>
            <a:r>
              <a:rPr lang="en-US" sz="2800" dirty="0" smtClean="0">
                <a:latin typeface="Arial Rounded MT Bold" pitchFamily="34" charset="0"/>
              </a:rPr>
              <a:t>The essence of control lies in checking and correcting actions against desired results in the planning process </a:t>
            </a:r>
          </a:p>
        </p:txBody>
      </p:sp>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5728"/>
            <a:ext cx="7024744" cy="1143000"/>
          </a:xfrm>
        </p:spPr>
        <p:txBody>
          <a:bodyPr anchor="ctr">
            <a:normAutofit/>
          </a:bodyPr>
          <a:lstStyle/>
          <a:p>
            <a:pPr algn="ctr"/>
            <a:r>
              <a:rPr lang="en-US" sz="4000" b="1" dirty="0" smtClean="0">
                <a:solidFill>
                  <a:srgbClr val="3333FF"/>
                </a:solidFill>
              </a:rPr>
              <a:t>Cont’d…</a:t>
            </a:r>
            <a:endParaRPr lang="en-US" sz="4000" b="1" dirty="0">
              <a:solidFill>
                <a:srgbClr val="3333FF"/>
              </a:solidFill>
            </a:endParaRPr>
          </a:p>
        </p:txBody>
      </p:sp>
      <p:sp>
        <p:nvSpPr>
          <p:cNvPr id="5" name="Slide Number Placeholder 4"/>
          <p:cNvSpPr>
            <a:spLocks noGrp="1"/>
          </p:cNvSpPr>
          <p:nvPr>
            <p:ph type="sldNum" sz="quarter" idx="12"/>
          </p:nvPr>
        </p:nvSpPr>
        <p:spPr/>
        <p:txBody>
          <a:bodyPr/>
          <a:lstStyle/>
          <a:p>
            <a:fld id="{94E7D943-CFAF-4810-A242-217AEA4E64FD}" type="slidenum">
              <a:rPr lang="en-US" smtClean="0"/>
              <a:pPr/>
              <a:t>27</a:t>
            </a:fld>
            <a:endParaRPr lang="en-US"/>
          </a:p>
        </p:txBody>
      </p:sp>
      <p:sp>
        <p:nvSpPr>
          <p:cNvPr id="3" name="Content Placeholder 2"/>
          <p:cNvSpPr>
            <a:spLocks noGrp="1"/>
          </p:cNvSpPr>
          <p:nvPr>
            <p:ph sz="quarter" idx="1"/>
          </p:nvPr>
        </p:nvSpPr>
        <p:spPr>
          <a:xfrm>
            <a:off x="457200" y="1357298"/>
            <a:ext cx="8229600" cy="4800600"/>
          </a:xfrm>
        </p:spPr>
        <p:txBody>
          <a:bodyPr>
            <a:normAutofit lnSpcReduction="10000"/>
          </a:bodyPr>
          <a:lstStyle/>
          <a:p>
            <a:r>
              <a:rPr lang="en-US" sz="2800" dirty="0"/>
              <a:t>Controlling includes </a:t>
            </a:r>
            <a:r>
              <a:rPr lang="en-US" sz="2800" dirty="0">
                <a:solidFill>
                  <a:srgbClr val="FF0000"/>
                </a:solidFill>
              </a:rPr>
              <a:t>ensuring that employees perform the work allocated to them in the ways laid down, and with no wastage </a:t>
            </a:r>
            <a:r>
              <a:rPr lang="en-US" sz="2800" dirty="0"/>
              <a:t>or duplication of time, effort or materials</a:t>
            </a:r>
            <a:r>
              <a:rPr lang="en-US" sz="2800" dirty="0" smtClean="0"/>
              <a:t>.</a:t>
            </a:r>
          </a:p>
          <a:p>
            <a:r>
              <a:rPr lang="en-US" sz="2800" dirty="0"/>
              <a:t>That involves much more than simply instructing a given number of employees to perform work; they must be supervised and managed so that their efforts achieve the desired results. </a:t>
            </a:r>
            <a:endParaRPr lang="en-US" sz="2800" dirty="0" smtClean="0"/>
          </a:p>
          <a:p>
            <a:r>
              <a:rPr lang="en-US" sz="2800" dirty="0" smtClean="0"/>
              <a:t>This </a:t>
            </a:r>
            <a:r>
              <a:rPr lang="en-US" sz="2800" dirty="0"/>
              <a:t>requires that they are motivated, checked, guided, taught and encouraged.</a:t>
            </a:r>
          </a:p>
        </p:txBody>
      </p:sp>
    </p:spTree>
    <p:extLst>
      <p:ext uri="{BB962C8B-B14F-4D97-AF65-F5344CB8AC3E}">
        <p14:creationId xmlns="" xmlns:p14="http://schemas.microsoft.com/office/powerpoint/2010/main" val="293875895"/>
      </p:ext>
    </p:extLst>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7024744" cy="1143000"/>
          </a:xfrm>
        </p:spPr>
        <p:txBody>
          <a:bodyPr anchor="t"/>
          <a:lstStyle/>
          <a:p>
            <a:pPr algn="ctr" eaLnBrk="1" hangingPunct="1"/>
            <a:r>
              <a:rPr lang="en-US" sz="3600" b="1" dirty="0" smtClean="0">
                <a:solidFill>
                  <a:srgbClr val="0000FF"/>
                </a:solidFill>
                <a:latin typeface="Arial Rounded MT Bold" pitchFamily="34" charset="0"/>
              </a:rPr>
              <a:t>Communication</a:t>
            </a:r>
            <a:r>
              <a:rPr lang="en-US" sz="3600" dirty="0" smtClean="0">
                <a:solidFill>
                  <a:srgbClr val="0000FF"/>
                </a:solidFill>
                <a:latin typeface="Arial Rounded MT Bold" pitchFamily="34" charset="0"/>
              </a:rPr>
              <a:t> </a:t>
            </a:r>
          </a:p>
        </p:txBody>
      </p:sp>
      <p:sp>
        <p:nvSpPr>
          <p:cNvPr id="3" name="Slide Number Placeholder 2"/>
          <p:cNvSpPr>
            <a:spLocks noGrp="1"/>
          </p:cNvSpPr>
          <p:nvPr>
            <p:ph type="sldNum" sz="quarter" idx="12"/>
          </p:nvPr>
        </p:nvSpPr>
        <p:spPr/>
        <p:txBody>
          <a:bodyPr/>
          <a:lstStyle/>
          <a:p>
            <a:fld id="{94E7D943-CFAF-4810-A242-217AEA4E64FD}" type="slidenum">
              <a:rPr lang="en-US" smtClean="0"/>
              <a:pPr/>
              <a:t>28</a:t>
            </a:fld>
            <a:endParaRPr lang="en-US"/>
          </a:p>
        </p:txBody>
      </p:sp>
      <p:sp>
        <p:nvSpPr>
          <p:cNvPr id="24579" name="Rectangle 3"/>
          <p:cNvSpPr>
            <a:spLocks noGrp="1" noChangeArrowheads="1"/>
          </p:cNvSpPr>
          <p:nvPr>
            <p:ph sz="quarter" idx="1"/>
          </p:nvPr>
        </p:nvSpPr>
        <p:spPr>
          <a:xfrm>
            <a:off x="457200" y="1295400"/>
            <a:ext cx="8229600" cy="5181600"/>
          </a:xfrm>
        </p:spPr>
        <p:txBody>
          <a:bodyPr/>
          <a:lstStyle/>
          <a:p>
            <a:pPr marL="457200" indent="-457200" eaLnBrk="1" hangingPunct="1">
              <a:lnSpc>
                <a:spcPct val="125000"/>
              </a:lnSpc>
              <a:buFont typeface="Wingdings" pitchFamily="2" charset="2"/>
              <a:buChar char="q"/>
            </a:pPr>
            <a:r>
              <a:rPr lang="en-US" sz="2800" dirty="0" smtClean="0">
                <a:latin typeface="Arial Rounded MT Bold" pitchFamily="34" charset="0"/>
              </a:rPr>
              <a:t>It serves as a linkage by which the other functions explained are tied together</a:t>
            </a:r>
          </a:p>
          <a:p>
            <a:pPr marL="457200" indent="-457200" eaLnBrk="1" hangingPunct="1">
              <a:lnSpc>
                <a:spcPct val="125000"/>
              </a:lnSpc>
              <a:buFont typeface="Wingdings" pitchFamily="2" charset="2"/>
              <a:buChar char="q"/>
            </a:pPr>
            <a:r>
              <a:rPr lang="en-US" sz="2800" dirty="0" smtClean="0">
                <a:latin typeface="Arial Rounded MT Bold" pitchFamily="34" charset="0"/>
              </a:rPr>
              <a:t>There are three types of communications in an organization </a:t>
            </a:r>
          </a:p>
          <a:p>
            <a:pPr marL="838200" lvl="1" indent="-381000" eaLnBrk="1" hangingPunct="1">
              <a:lnSpc>
                <a:spcPct val="125000"/>
              </a:lnSpc>
              <a:buFontTx/>
              <a:buAutoNum type="arabicPeriod"/>
            </a:pPr>
            <a:r>
              <a:rPr lang="en-US" sz="2000" dirty="0" smtClean="0">
                <a:solidFill>
                  <a:srgbClr val="00CC00"/>
                </a:solidFill>
                <a:latin typeface="Arial Rounded MT Bold" pitchFamily="34" charset="0"/>
              </a:rPr>
              <a:t>Organization charts show the flow of authority and the channels through which the vertical and  downward communication flows</a:t>
            </a:r>
          </a:p>
          <a:p>
            <a:pPr marL="838200" lvl="1" indent="-381000" eaLnBrk="1" hangingPunct="1">
              <a:lnSpc>
                <a:spcPct val="125000"/>
              </a:lnSpc>
              <a:buFontTx/>
              <a:buAutoNum type="arabicPeriod"/>
            </a:pPr>
            <a:r>
              <a:rPr lang="en-US" sz="2000" dirty="0" smtClean="0">
                <a:solidFill>
                  <a:srgbClr val="00CC00"/>
                </a:solidFill>
                <a:latin typeface="Arial Rounded MT Bold" pitchFamily="34" charset="0"/>
              </a:rPr>
              <a:t>Horizontal type whereby, managers on the same level of an organization coordinate their activities without referring all matters to their superior </a:t>
            </a:r>
          </a:p>
          <a:p>
            <a:pPr marL="838200" lvl="1" indent="-381000" eaLnBrk="1" hangingPunct="1">
              <a:lnSpc>
                <a:spcPct val="125000"/>
              </a:lnSpc>
              <a:buFontTx/>
              <a:buAutoNum type="arabicPeriod"/>
            </a:pPr>
            <a:r>
              <a:rPr lang="en-US" sz="2000" dirty="0" smtClean="0">
                <a:solidFill>
                  <a:srgbClr val="00CC00"/>
                </a:solidFill>
                <a:latin typeface="Arial Rounded MT Bold" pitchFamily="34" charset="0"/>
              </a:rPr>
              <a:t>The informal type</a:t>
            </a:r>
          </a:p>
        </p:txBody>
      </p:sp>
    </p:spTree>
  </p:cSld>
  <p:clrMapOvr>
    <a:masterClrMapping/>
  </p:clrMapOvr>
  <p:transition>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04800" y="228600"/>
            <a:ext cx="3962400" cy="26543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5486400" y="228600"/>
            <a:ext cx="2971800" cy="2786063"/>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2667000" y="3048000"/>
            <a:ext cx="3219450" cy="3276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4E7D943-CFAF-4810-A242-217AEA4E64FD}" type="slidenum">
              <a:rPr lang="en-US" smtClean="0"/>
              <a:pPr/>
              <a:t>29</a:t>
            </a:fld>
            <a:endParaRPr lang="en-US"/>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E7D943-CFAF-4810-A242-217AEA4E64FD}" type="slidenum">
              <a:rPr lang="en-US" smtClean="0"/>
              <a:pPr/>
              <a:t>3</a:t>
            </a:fld>
            <a:endParaRPr lang="en-US" dirty="0"/>
          </a:p>
        </p:txBody>
      </p:sp>
      <p:sp>
        <p:nvSpPr>
          <p:cNvPr id="4099" name="Rectangle 3"/>
          <p:cNvSpPr>
            <a:spLocks noGrp="1" noChangeArrowheads="1"/>
          </p:cNvSpPr>
          <p:nvPr>
            <p:ph sz="quarter" idx="1"/>
          </p:nvPr>
        </p:nvSpPr>
        <p:spPr>
          <a:xfrm>
            <a:off x="457200" y="685800"/>
            <a:ext cx="8305800" cy="5440363"/>
          </a:xfrm>
        </p:spPr>
        <p:txBody>
          <a:bodyPr/>
          <a:lstStyle/>
          <a:p>
            <a:pPr marL="625475" indent="-625475">
              <a:lnSpc>
                <a:spcPct val="125000"/>
              </a:lnSpc>
              <a:buFont typeface="Wingdings" pitchFamily="2" charset="2"/>
              <a:buChar char="q"/>
            </a:pPr>
            <a:r>
              <a:rPr lang="en-US" sz="2800" dirty="0">
                <a:latin typeface="Arial Rounded MT Bold" pitchFamily="34" charset="0"/>
              </a:rPr>
              <a:t>The verb </a:t>
            </a:r>
            <a:r>
              <a:rPr lang="en-US" sz="2800" b="1" dirty="0">
                <a:solidFill>
                  <a:srgbClr val="FF00FF"/>
                </a:solidFill>
                <a:latin typeface="Arial Rounded MT Bold" pitchFamily="34" charset="0"/>
              </a:rPr>
              <a:t>manage</a:t>
            </a:r>
            <a:r>
              <a:rPr lang="en-US" sz="2800" dirty="0">
                <a:latin typeface="Arial Rounded MT Bold" pitchFamily="34" charset="0"/>
              </a:rPr>
              <a:t> comes from the Italian </a:t>
            </a:r>
            <a:r>
              <a:rPr lang="en-US" sz="2800" i="1" dirty="0" err="1">
                <a:latin typeface="Arial Rounded MT Bold" pitchFamily="34" charset="0"/>
              </a:rPr>
              <a:t>maneggiare</a:t>
            </a:r>
            <a:r>
              <a:rPr lang="en-US" sz="2800" dirty="0">
                <a:latin typeface="Arial Rounded MT Bold" pitchFamily="34" charset="0"/>
              </a:rPr>
              <a:t> (to </a:t>
            </a:r>
            <a:r>
              <a:rPr lang="en-US" sz="2800" dirty="0" smtClean="0">
                <a:latin typeface="Arial Rounded MT Bold" pitchFamily="34" charset="0"/>
              </a:rPr>
              <a:t>handle </a:t>
            </a:r>
            <a:r>
              <a:rPr lang="en-US" sz="2800" dirty="0">
                <a:latin typeface="Arial Rounded MT Bold" pitchFamily="34" charset="0"/>
              </a:rPr>
              <a:t>— especially a horse)</a:t>
            </a:r>
          </a:p>
          <a:p>
            <a:pPr marL="625475" indent="-625475">
              <a:lnSpc>
                <a:spcPct val="125000"/>
              </a:lnSpc>
              <a:buFont typeface="Wingdings" pitchFamily="2" charset="2"/>
              <a:buChar char="q"/>
            </a:pPr>
            <a:r>
              <a:rPr lang="en-US" sz="2800" dirty="0">
                <a:latin typeface="Arial Rounded MT Bold" pitchFamily="34" charset="0"/>
              </a:rPr>
              <a:t>Which in turn derives from the Latin </a:t>
            </a:r>
            <a:r>
              <a:rPr lang="en-US" sz="2800" i="1" dirty="0" err="1">
                <a:latin typeface="Arial Rounded MT Bold" pitchFamily="34" charset="0"/>
              </a:rPr>
              <a:t>manus</a:t>
            </a:r>
            <a:r>
              <a:rPr lang="en-US" sz="2800" dirty="0">
                <a:latin typeface="Arial Rounded MT Bold" pitchFamily="34" charset="0"/>
              </a:rPr>
              <a:t> (</a:t>
            </a:r>
            <a:r>
              <a:rPr lang="en-US" sz="2800" dirty="0">
                <a:solidFill>
                  <a:srgbClr val="FF00FF"/>
                </a:solidFill>
                <a:latin typeface="Arial Rounded MT Bold" pitchFamily="34" charset="0"/>
              </a:rPr>
              <a:t>hand</a:t>
            </a:r>
            <a:r>
              <a:rPr lang="en-US" sz="2800" dirty="0">
                <a:latin typeface="Arial Rounded MT Bold" pitchFamily="34" charset="0"/>
              </a:rPr>
              <a:t>) </a:t>
            </a:r>
          </a:p>
          <a:p>
            <a:pPr marL="625475" indent="-625475">
              <a:lnSpc>
                <a:spcPct val="125000"/>
              </a:lnSpc>
              <a:buFont typeface="Wingdings" pitchFamily="2" charset="2"/>
              <a:buChar char="q"/>
            </a:pPr>
            <a:r>
              <a:rPr lang="en-US" sz="2800" dirty="0">
                <a:latin typeface="Arial Rounded MT Bold" pitchFamily="34" charset="0"/>
              </a:rPr>
              <a:t>The French word </a:t>
            </a:r>
            <a:r>
              <a:rPr lang="en-US" sz="2800" i="1" dirty="0" err="1">
                <a:latin typeface="Arial Rounded MT Bold" pitchFamily="34" charset="0"/>
              </a:rPr>
              <a:t>mesnagement</a:t>
            </a:r>
            <a:r>
              <a:rPr lang="en-US" sz="2800" dirty="0">
                <a:latin typeface="Arial Rounded MT Bold" pitchFamily="34" charset="0"/>
              </a:rPr>
              <a:t> (later </a:t>
            </a:r>
            <a:r>
              <a:rPr lang="en-US" sz="2800" i="1" dirty="0" err="1">
                <a:latin typeface="Arial Rounded MT Bold" pitchFamily="34" charset="0"/>
              </a:rPr>
              <a:t>ménagement</a:t>
            </a:r>
            <a:r>
              <a:rPr lang="en-US" sz="2800" dirty="0">
                <a:latin typeface="Arial Rounded MT Bold" pitchFamily="34" charset="0"/>
              </a:rPr>
              <a:t>) influenced the development in meaning of the English word </a:t>
            </a:r>
            <a:r>
              <a:rPr lang="en-US" sz="2800" i="1" dirty="0">
                <a:solidFill>
                  <a:srgbClr val="FF00FF"/>
                </a:solidFill>
                <a:latin typeface="Arial Rounded MT Bold" pitchFamily="34" charset="0"/>
              </a:rPr>
              <a:t>management</a:t>
            </a:r>
            <a:r>
              <a:rPr lang="en-US" sz="2800" dirty="0">
                <a:latin typeface="Arial Rounded MT Bold" pitchFamily="34" charset="0"/>
              </a:rPr>
              <a:t> in the </a:t>
            </a:r>
            <a:r>
              <a:rPr lang="en-US" sz="2800" dirty="0" smtClean="0">
                <a:latin typeface="Arial Rounded MT Bold" pitchFamily="34" charset="0"/>
              </a:rPr>
              <a:t>15th </a:t>
            </a:r>
            <a:r>
              <a:rPr lang="en-US" sz="2800" dirty="0">
                <a:latin typeface="Arial Rounded MT Bold" pitchFamily="34" charset="0"/>
              </a:rPr>
              <a:t>and </a:t>
            </a:r>
            <a:r>
              <a:rPr lang="en-US" sz="2800" dirty="0" smtClean="0">
                <a:latin typeface="Arial Rounded MT Bold" pitchFamily="34" charset="0"/>
              </a:rPr>
              <a:t>16th </a:t>
            </a:r>
            <a:r>
              <a:rPr lang="en-US" sz="2800" dirty="0">
                <a:latin typeface="Arial Rounded MT Bold" pitchFamily="34" charset="0"/>
              </a:rPr>
              <a:t>centuries </a:t>
            </a:r>
          </a:p>
        </p:txBody>
      </p:sp>
    </p:spTree>
  </p:cSld>
  <p:clrMapOvr>
    <a:masterClrMapping/>
  </p:clrMapOvr>
  <p:transition>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43490" y="142852"/>
            <a:ext cx="7024744" cy="1143000"/>
          </a:xfrm>
        </p:spPr>
        <p:txBody>
          <a:bodyPr anchor="ctr"/>
          <a:lstStyle/>
          <a:p>
            <a:pPr algn="ctr" eaLnBrk="1" hangingPunct="1"/>
            <a:r>
              <a:rPr lang="en-US" sz="3600" b="1" dirty="0" smtClean="0">
                <a:solidFill>
                  <a:srgbClr val="0000FF"/>
                </a:solidFill>
                <a:latin typeface="Arial Rounded MT Bold" pitchFamily="34" charset="0"/>
              </a:rPr>
              <a:t>Directing</a:t>
            </a:r>
            <a:r>
              <a:rPr lang="en-US" sz="3600" dirty="0" smtClean="0">
                <a:solidFill>
                  <a:srgbClr val="0000FF"/>
                </a:solidFill>
                <a:latin typeface="Arial Rounded MT Bold" pitchFamily="34" charset="0"/>
              </a:rPr>
              <a:t> </a:t>
            </a:r>
          </a:p>
        </p:txBody>
      </p:sp>
      <p:sp>
        <p:nvSpPr>
          <p:cNvPr id="3" name="Slide Number Placeholder 2"/>
          <p:cNvSpPr>
            <a:spLocks noGrp="1"/>
          </p:cNvSpPr>
          <p:nvPr>
            <p:ph type="sldNum" sz="quarter" idx="12"/>
          </p:nvPr>
        </p:nvSpPr>
        <p:spPr/>
        <p:txBody>
          <a:bodyPr/>
          <a:lstStyle/>
          <a:p>
            <a:fld id="{94E7D943-CFAF-4810-A242-217AEA4E64FD}" type="slidenum">
              <a:rPr lang="en-US" smtClean="0"/>
              <a:pPr/>
              <a:t>30</a:t>
            </a:fld>
            <a:endParaRPr lang="en-US"/>
          </a:p>
        </p:txBody>
      </p:sp>
      <p:sp>
        <p:nvSpPr>
          <p:cNvPr id="26627" name="Rectangle 3"/>
          <p:cNvSpPr>
            <a:spLocks noGrp="1" noChangeArrowheads="1"/>
          </p:cNvSpPr>
          <p:nvPr>
            <p:ph sz="quarter" idx="1"/>
          </p:nvPr>
        </p:nvSpPr>
        <p:spPr>
          <a:xfrm>
            <a:off x="500034" y="1285860"/>
            <a:ext cx="8215370" cy="4714908"/>
          </a:xfrm>
        </p:spPr>
        <p:txBody>
          <a:bodyPr>
            <a:normAutofit fontScale="92500" lnSpcReduction="20000"/>
          </a:bodyPr>
          <a:lstStyle/>
          <a:p>
            <a:pPr marL="685800" indent="-685800" eaLnBrk="1" hangingPunct="1">
              <a:lnSpc>
                <a:spcPct val="125000"/>
              </a:lnSpc>
              <a:buFont typeface="Wingdings" pitchFamily="2" charset="2"/>
              <a:buChar char="q"/>
            </a:pPr>
            <a:r>
              <a:rPr lang="en-US" sz="2800" dirty="0" smtClean="0">
                <a:latin typeface="Arial Rounded MT Bold" pitchFamily="34" charset="0"/>
              </a:rPr>
              <a:t>For the same idea, different organizations use different terms such as </a:t>
            </a:r>
          </a:p>
          <a:p>
            <a:pPr marL="1771650" lvl="3" eaLnBrk="1" hangingPunct="1">
              <a:lnSpc>
                <a:spcPct val="125000"/>
              </a:lnSpc>
              <a:buFont typeface="Wingdings" pitchFamily="2" charset="2"/>
              <a:buChar char="§"/>
            </a:pPr>
            <a:r>
              <a:rPr lang="en-US" sz="2400" dirty="0" smtClean="0">
                <a:solidFill>
                  <a:srgbClr val="00CC00"/>
                </a:solidFill>
                <a:latin typeface="Arial Rounded MT Bold" pitchFamily="34" charset="0"/>
              </a:rPr>
              <a:t>Leading</a:t>
            </a:r>
          </a:p>
          <a:p>
            <a:pPr marL="1771650" lvl="3" eaLnBrk="1" hangingPunct="1">
              <a:lnSpc>
                <a:spcPct val="125000"/>
              </a:lnSpc>
              <a:buFont typeface="Wingdings" pitchFamily="2" charset="2"/>
              <a:buChar char="§"/>
            </a:pPr>
            <a:r>
              <a:rPr lang="en-US" sz="2400" dirty="0" smtClean="0">
                <a:solidFill>
                  <a:srgbClr val="00CC00"/>
                </a:solidFill>
                <a:latin typeface="Arial Rounded MT Bold" pitchFamily="34" charset="0"/>
              </a:rPr>
              <a:t>Executing</a:t>
            </a:r>
          </a:p>
          <a:p>
            <a:pPr marL="1771650" lvl="3" eaLnBrk="1" hangingPunct="1">
              <a:lnSpc>
                <a:spcPct val="125000"/>
              </a:lnSpc>
              <a:buFont typeface="Wingdings" pitchFamily="2" charset="2"/>
              <a:buChar char="§"/>
            </a:pPr>
            <a:r>
              <a:rPr lang="en-US" sz="2400" dirty="0" smtClean="0">
                <a:solidFill>
                  <a:srgbClr val="00CC00"/>
                </a:solidFill>
                <a:latin typeface="Arial Rounded MT Bold" pitchFamily="34" charset="0"/>
              </a:rPr>
              <a:t>Supervising</a:t>
            </a:r>
          </a:p>
          <a:p>
            <a:pPr marL="1771650" lvl="3" eaLnBrk="1" hangingPunct="1">
              <a:lnSpc>
                <a:spcPct val="125000"/>
              </a:lnSpc>
              <a:buFont typeface="Wingdings" pitchFamily="2" charset="2"/>
              <a:buChar char="§"/>
            </a:pPr>
            <a:r>
              <a:rPr lang="en-US" sz="2400" dirty="0" smtClean="0">
                <a:solidFill>
                  <a:srgbClr val="00CC00"/>
                </a:solidFill>
                <a:latin typeface="Arial Rounded MT Bold" pitchFamily="34" charset="0"/>
              </a:rPr>
              <a:t>Ordering and </a:t>
            </a:r>
          </a:p>
          <a:p>
            <a:pPr marL="1771650" lvl="3" eaLnBrk="1" hangingPunct="1">
              <a:lnSpc>
                <a:spcPct val="125000"/>
              </a:lnSpc>
              <a:buFont typeface="Wingdings" pitchFamily="2" charset="2"/>
              <a:buChar char="§"/>
            </a:pPr>
            <a:r>
              <a:rPr lang="en-US" sz="2400" dirty="0" smtClean="0">
                <a:solidFill>
                  <a:srgbClr val="00CC00"/>
                </a:solidFill>
                <a:latin typeface="Arial Rounded MT Bold" pitchFamily="34" charset="0"/>
              </a:rPr>
              <a:t>Guiding </a:t>
            </a:r>
          </a:p>
          <a:p>
            <a:pPr marL="717550" lvl="3" indent="-544513" eaLnBrk="1" hangingPunct="1">
              <a:lnSpc>
                <a:spcPct val="125000"/>
              </a:lnSpc>
              <a:buFont typeface="Wingdings" pitchFamily="2" charset="2"/>
              <a:buChar char="q"/>
            </a:pPr>
            <a:r>
              <a:rPr lang="en-US" sz="2800" dirty="0" smtClean="0">
                <a:latin typeface="Arial Rounded MT Bold" pitchFamily="34" charset="0"/>
              </a:rPr>
              <a:t>What ever terms are assigned to it, the idea of directing is to </a:t>
            </a:r>
            <a:r>
              <a:rPr lang="en-US" sz="2800" dirty="0" smtClean="0">
                <a:solidFill>
                  <a:srgbClr val="FF00FF"/>
                </a:solidFill>
                <a:latin typeface="Arial Rounded MT Bold" pitchFamily="34" charset="0"/>
              </a:rPr>
              <a:t>put into effect the decisions, plans and programs</a:t>
            </a:r>
            <a:r>
              <a:rPr lang="en-US" sz="2800" dirty="0" smtClean="0">
                <a:latin typeface="Arial Rounded MT Bold" pitchFamily="34" charset="0"/>
              </a:rPr>
              <a:t> that have been worked out.</a:t>
            </a:r>
          </a:p>
          <a:p>
            <a:pPr marL="685800" indent="-685800" eaLnBrk="1" hangingPunct="1">
              <a:lnSpc>
                <a:spcPct val="125000"/>
              </a:lnSpc>
              <a:buFont typeface="Wingdings" pitchFamily="2" charset="2"/>
              <a:buChar char="q"/>
            </a:pPr>
            <a:endParaRPr lang="en-US" sz="2400" dirty="0" smtClean="0">
              <a:latin typeface="Arial Rounded MT Bold" pitchFamily="34" charset="0"/>
            </a:endParaRPr>
          </a:p>
        </p:txBody>
      </p:sp>
    </p:spTree>
  </p:cSld>
  <p:clrMapOvr>
    <a:masterClrMapping/>
  </p:clrMapOvr>
  <p:transition>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Roles</a:t>
            </a:r>
            <a:endParaRPr lang="en-US" dirty="0"/>
          </a:p>
        </p:txBody>
      </p:sp>
      <p:sp>
        <p:nvSpPr>
          <p:cNvPr id="3" name="Slide Number Placeholder 2"/>
          <p:cNvSpPr>
            <a:spLocks noGrp="1"/>
          </p:cNvSpPr>
          <p:nvPr>
            <p:ph type="sldNum" sz="quarter" idx="12"/>
          </p:nvPr>
        </p:nvSpPr>
        <p:spPr/>
        <p:txBody>
          <a:bodyPr/>
          <a:lstStyle/>
          <a:p>
            <a:fld id="{94E7D943-CFAF-4810-A242-217AEA4E64FD}" type="slidenum">
              <a:rPr lang="en-US" smtClean="0"/>
              <a:pPr/>
              <a:t>31</a:t>
            </a:fld>
            <a:endParaRPr lang="en-US"/>
          </a:p>
        </p:txBody>
      </p:sp>
      <p:sp>
        <p:nvSpPr>
          <p:cNvPr id="5" name="Rectangle 3"/>
          <p:cNvSpPr>
            <a:spLocks noGrp="1" noChangeArrowheads="1"/>
          </p:cNvSpPr>
          <p:nvPr>
            <p:ph sz="quarter" idx="1"/>
          </p:nvPr>
        </p:nvSpPr>
        <p:spPr/>
        <p:txBody>
          <a:bodyPr/>
          <a:lstStyle/>
          <a:p>
            <a:pPr marL="457200" indent="-457200"/>
            <a:r>
              <a:rPr lang="en-US" dirty="0"/>
              <a:t>Role</a:t>
            </a:r>
          </a:p>
          <a:p>
            <a:pPr marL="914400" lvl="1" indent="-342900"/>
            <a:r>
              <a:rPr lang="en-US" dirty="0"/>
              <a:t>A set of expectations of how one will behave in a given situation.</a:t>
            </a:r>
          </a:p>
          <a:p>
            <a:pPr marL="457200" indent="-457200"/>
            <a:r>
              <a:rPr lang="en-US" dirty="0"/>
              <a:t>Management Role Categories (</a:t>
            </a:r>
            <a:r>
              <a:rPr lang="en-US" dirty="0" err="1"/>
              <a:t>Mintzberg</a:t>
            </a:r>
            <a:r>
              <a:rPr lang="en-US" dirty="0"/>
              <a:t>)</a:t>
            </a:r>
          </a:p>
          <a:p>
            <a:pPr marL="914400" lvl="1" indent="-342900"/>
            <a:r>
              <a:rPr lang="en-US" dirty="0"/>
              <a:t>Interpersonal</a:t>
            </a:r>
          </a:p>
          <a:p>
            <a:pPr marL="1485900" lvl="2" indent="-457200"/>
            <a:r>
              <a:rPr lang="en-US" dirty="0"/>
              <a:t>Figurehead, leader, and liaison</a:t>
            </a:r>
          </a:p>
          <a:p>
            <a:pPr marL="914400" lvl="1" indent="-342900"/>
            <a:r>
              <a:rPr lang="en-US" dirty="0"/>
              <a:t>Informational</a:t>
            </a:r>
          </a:p>
          <a:p>
            <a:pPr marL="1485900" lvl="2" indent="-457200"/>
            <a:r>
              <a:rPr lang="en-US" dirty="0"/>
              <a:t>Monitor, disseminator, and spokesperson</a:t>
            </a:r>
          </a:p>
          <a:p>
            <a:pPr marL="914400" lvl="1" indent="-342900"/>
            <a:r>
              <a:rPr lang="en-US" dirty="0"/>
              <a:t>Decisional</a:t>
            </a:r>
          </a:p>
          <a:p>
            <a:pPr marL="1485900" lvl="2" indent="-457200"/>
            <a:r>
              <a:rPr lang="en-US" dirty="0"/>
              <a:t>Entrepreneur, disturbance handler, resource allocator, and negotiator</a:t>
            </a:r>
          </a:p>
        </p:txBody>
      </p:sp>
    </p:spTree>
  </p:cSld>
  <p:clrMapOvr>
    <a:masterClrMapping/>
  </p:clrMapOvr>
  <p:transition>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Roles Managers Play</a:t>
            </a:r>
            <a:endParaRPr lang="en-US" dirty="0"/>
          </a:p>
        </p:txBody>
      </p:sp>
      <p:sp>
        <p:nvSpPr>
          <p:cNvPr id="3" name="Slide Number Placeholder 2"/>
          <p:cNvSpPr>
            <a:spLocks noGrp="1"/>
          </p:cNvSpPr>
          <p:nvPr>
            <p:ph type="sldNum" sz="quarter" idx="12"/>
          </p:nvPr>
        </p:nvSpPr>
        <p:spPr/>
        <p:txBody>
          <a:bodyPr/>
          <a:lstStyle/>
          <a:p>
            <a:fld id="{94E7D943-CFAF-4810-A242-217AEA4E64FD}" type="slidenum">
              <a:rPr lang="en-US" smtClean="0"/>
              <a:pPr/>
              <a:t>32</a:t>
            </a:fld>
            <a:endParaRPr lang="en-US"/>
          </a:p>
        </p:txBody>
      </p:sp>
      <p:pic>
        <p:nvPicPr>
          <p:cNvPr id="5" name="Picture 5"/>
          <p:cNvPicPr>
            <a:picLocks noGrp="1" noChangeAspect="1" noChangeArrowheads="1"/>
          </p:cNvPicPr>
          <p:nvPr>
            <p:ph sz="quarter" idx="1"/>
          </p:nvPr>
        </p:nvPicPr>
        <p:blipFill>
          <a:blip r:embed="rId2"/>
          <a:srcRect/>
          <a:stretch>
            <a:fillRect/>
          </a:stretch>
        </p:blipFill>
        <p:spPr bwMode="auto">
          <a:xfrm>
            <a:off x="1067238" y="1773476"/>
            <a:ext cx="7009524" cy="3828572"/>
          </a:xfrm>
          <a:prstGeom prst="rect">
            <a:avLst/>
          </a:prstGeom>
          <a:noFill/>
          <a:ln w="9525" algn="ctr">
            <a:noFill/>
            <a:miter lim="800000"/>
            <a:headEnd/>
            <a:tailEnd/>
          </a:ln>
          <a:effectLst/>
        </p:spPr>
      </p:pic>
      <p:sp>
        <p:nvSpPr>
          <p:cNvPr id="6" name="Rectangle 6"/>
          <p:cNvSpPr>
            <a:spLocks noChangeArrowheads="1"/>
          </p:cNvSpPr>
          <p:nvPr/>
        </p:nvSpPr>
        <p:spPr bwMode="auto">
          <a:xfrm>
            <a:off x="838200" y="5638800"/>
            <a:ext cx="7467600" cy="581025"/>
          </a:xfrm>
          <a:prstGeom prst="rect">
            <a:avLst/>
          </a:prstGeom>
          <a:noFill/>
          <a:ln w="9525" algn="ctr">
            <a:noFill/>
            <a:miter lim="800000"/>
            <a:headEnd/>
            <a:tailEnd/>
          </a:ln>
          <a:effectLst/>
        </p:spPr>
        <p:txBody>
          <a:bodyPr>
            <a:spAutoFit/>
          </a:bodyPr>
          <a:lstStyle/>
          <a:p>
            <a:pPr algn="ctr"/>
            <a:r>
              <a:rPr lang="en-US" sz="1600" b="1" dirty="0"/>
              <a:t>Managers play various roles as necessary while performing their management functions so as to achieve organizational objectives.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17"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Among Managers</a:t>
            </a:r>
            <a:endParaRPr lang="en-US" dirty="0"/>
          </a:p>
        </p:txBody>
      </p:sp>
      <p:sp>
        <p:nvSpPr>
          <p:cNvPr id="3" name="Slide Number Placeholder 2"/>
          <p:cNvSpPr>
            <a:spLocks noGrp="1"/>
          </p:cNvSpPr>
          <p:nvPr>
            <p:ph type="sldNum" sz="quarter" idx="12"/>
          </p:nvPr>
        </p:nvSpPr>
        <p:spPr/>
        <p:txBody>
          <a:bodyPr/>
          <a:lstStyle/>
          <a:p>
            <a:fld id="{94E7D943-CFAF-4810-A242-217AEA4E64FD}" type="slidenum">
              <a:rPr lang="en-US" smtClean="0"/>
              <a:pPr/>
              <a:t>33</a:t>
            </a:fld>
            <a:endParaRPr lang="en-US"/>
          </a:p>
        </p:txBody>
      </p:sp>
      <p:sp>
        <p:nvSpPr>
          <p:cNvPr id="5" name="Rectangle 3"/>
          <p:cNvSpPr>
            <a:spLocks noGrp="1" noChangeArrowheads="1"/>
          </p:cNvSpPr>
          <p:nvPr>
            <p:ph sz="quarter" idx="1"/>
          </p:nvPr>
        </p:nvSpPr>
        <p:spPr/>
        <p:txBody>
          <a:bodyPr>
            <a:normAutofit fontScale="92500"/>
          </a:bodyPr>
          <a:lstStyle/>
          <a:p>
            <a:pPr marL="457200" indent="-457200">
              <a:spcBef>
                <a:spcPct val="35000"/>
              </a:spcBef>
            </a:pPr>
            <a:r>
              <a:rPr lang="en-US" sz="2400" dirty="0"/>
              <a:t>The Three Levels of Management</a:t>
            </a:r>
          </a:p>
          <a:p>
            <a:pPr marL="1028700" lvl="1" indent="-457200">
              <a:spcBef>
                <a:spcPct val="35000"/>
              </a:spcBef>
            </a:pPr>
            <a:r>
              <a:rPr lang="en-US" sz="2000" dirty="0"/>
              <a:t>Top managers</a:t>
            </a:r>
          </a:p>
          <a:p>
            <a:pPr marL="1600200" lvl="2" indent="-457200">
              <a:spcBef>
                <a:spcPct val="35000"/>
              </a:spcBef>
            </a:pPr>
            <a:r>
              <a:rPr lang="en-US" sz="2000" dirty="0"/>
              <a:t>CEO, president, or vice president</a:t>
            </a:r>
          </a:p>
          <a:p>
            <a:pPr marL="1028700" lvl="1" indent="-457200">
              <a:spcBef>
                <a:spcPct val="35000"/>
              </a:spcBef>
            </a:pPr>
            <a:r>
              <a:rPr lang="en-US" sz="2000" dirty="0"/>
              <a:t>Middle managers</a:t>
            </a:r>
          </a:p>
          <a:p>
            <a:pPr marL="1600200" lvl="2" indent="-457200">
              <a:spcBef>
                <a:spcPct val="35000"/>
              </a:spcBef>
            </a:pPr>
            <a:r>
              <a:rPr lang="en-US" sz="2000" dirty="0"/>
              <a:t>Sales manager, branch manager, or department head</a:t>
            </a:r>
          </a:p>
          <a:p>
            <a:pPr marL="1028700" lvl="1" indent="-457200">
              <a:spcBef>
                <a:spcPct val="35000"/>
              </a:spcBef>
            </a:pPr>
            <a:r>
              <a:rPr lang="en-US" sz="2000" dirty="0"/>
              <a:t>First-line managers</a:t>
            </a:r>
          </a:p>
          <a:p>
            <a:pPr marL="1600200" lvl="2" indent="-457200">
              <a:spcBef>
                <a:spcPct val="35000"/>
              </a:spcBef>
            </a:pPr>
            <a:r>
              <a:rPr lang="en-US" sz="2000" dirty="0"/>
              <a:t>Crew leader, supervisor, head nurse, or office manager</a:t>
            </a:r>
          </a:p>
          <a:p>
            <a:pPr marL="1028700" lvl="1" indent="-457200">
              <a:spcBef>
                <a:spcPct val="35000"/>
              </a:spcBef>
            </a:pPr>
            <a:r>
              <a:rPr lang="en-US" sz="2200" dirty="0">
                <a:solidFill>
                  <a:srgbClr val="FF9900"/>
                </a:solidFill>
              </a:rPr>
              <a:t>Individual Contributors (ICs)</a:t>
            </a:r>
          </a:p>
          <a:p>
            <a:pPr marL="1600200" lvl="2" indent="-457200">
              <a:spcBef>
                <a:spcPct val="35000"/>
              </a:spcBef>
            </a:pPr>
            <a:r>
              <a:rPr lang="en-US" sz="2000" dirty="0"/>
              <a:t>Non-management operative employees</a:t>
            </a:r>
          </a:p>
          <a:p>
            <a:pPr marL="1887538" lvl="3">
              <a:spcBef>
                <a:spcPct val="35000"/>
              </a:spcBef>
            </a:pPr>
            <a:r>
              <a:rPr lang="en-US" dirty="0"/>
              <a:t>Workers in the organization who are supervised by first-line managers.</a:t>
            </a:r>
          </a:p>
          <a:p>
            <a:pPr marL="1600200" lvl="2" indent="-457200">
              <a:spcBef>
                <a:spcPct val="35000"/>
              </a:spcBef>
            </a:pPr>
            <a:r>
              <a:rPr lang="en-US" sz="2000" dirty="0">
                <a:solidFill>
                  <a:srgbClr val="FF9900"/>
                </a:solidFill>
              </a:rPr>
              <a:t>Professionals/Specialists/Technicians (Knowledge Workers)</a:t>
            </a:r>
          </a:p>
        </p:txBody>
      </p:sp>
    </p:spTree>
  </p:cSld>
  <p:clrMapOvr>
    <a:masterClrMapping/>
  </p:clrMapOvr>
  <p:transition>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Managers</a:t>
            </a:r>
            <a:endParaRPr lang="en-US" dirty="0"/>
          </a:p>
        </p:txBody>
      </p:sp>
      <p:sp>
        <p:nvSpPr>
          <p:cNvPr id="3" name="Slide Number Placeholder 2"/>
          <p:cNvSpPr>
            <a:spLocks noGrp="1"/>
          </p:cNvSpPr>
          <p:nvPr>
            <p:ph type="sldNum" sz="quarter" idx="12"/>
          </p:nvPr>
        </p:nvSpPr>
        <p:spPr/>
        <p:txBody>
          <a:bodyPr/>
          <a:lstStyle/>
          <a:p>
            <a:fld id="{94E7D943-CFAF-4810-A242-217AEA4E64FD}" type="slidenum">
              <a:rPr lang="en-US" smtClean="0"/>
              <a:pPr/>
              <a:t>34</a:t>
            </a:fld>
            <a:endParaRPr lang="en-US"/>
          </a:p>
        </p:txBody>
      </p:sp>
      <p:sp>
        <p:nvSpPr>
          <p:cNvPr id="5" name="Rectangle 3"/>
          <p:cNvSpPr>
            <a:spLocks noGrp="1" noChangeArrowheads="1"/>
          </p:cNvSpPr>
          <p:nvPr>
            <p:ph sz="quarter" idx="1"/>
          </p:nvPr>
        </p:nvSpPr>
        <p:spPr/>
        <p:txBody>
          <a:bodyPr>
            <a:normAutofit lnSpcReduction="10000"/>
          </a:bodyPr>
          <a:lstStyle/>
          <a:p>
            <a:pPr marL="457200" indent="-457200">
              <a:lnSpc>
                <a:spcPct val="90000"/>
              </a:lnSpc>
            </a:pPr>
            <a:r>
              <a:rPr lang="en-US" sz="2400" dirty="0"/>
              <a:t>General Managers</a:t>
            </a:r>
          </a:p>
          <a:p>
            <a:pPr marL="914400" lvl="1" indent="-342900">
              <a:lnSpc>
                <a:spcPct val="90000"/>
              </a:lnSpc>
            </a:pPr>
            <a:r>
              <a:rPr lang="en-US" sz="2000" dirty="0"/>
              <a:t>Supervise the activities of several departments.</a:t>
            </a:r>
          </a:p>
          <a:p>
            <a:pPr marL="457200" indent="-457200">
              <a:lnSpc>
                <a:spcPct val="90000"/>
              </a:lnSpc>
            </a:pPr>
            <a:r>
              <a:rPr lang="en-US" sz="2400" dirty="0"/>
              <a:t>Functional Managers</a:t>
            </a:r>
          </a:p>
          <a:p>
            <a:pPr marL="914400" lvl="1" indent="-342900">
              <a:lnSpc>
                <a:spcPct val="90000"/>
              </a:lnSpc>
            </a:pPr>
            <a:r>
              <a:rPr lang="en-US" sz="2000" dirty="0"/>
              <a:t>Supervise the activities of related tasks.</a:t>
            </a:r>
          </a:p>
          <a:p>
            <a:pPr marL="914400" lvl="1" indent="-342900">
              <a:lnSpc>
                <a:spcPct val="90000"/>
              </a:lnSpc>
            </a:pPr>
            <a:r>
              <a:rPr lang="en-US" sz="2000" dirty="0"/>
              <a:t>Common functional areas:</a:t>
            </a:r>
          </a:p>
          <a:p>
            <a:pPr marL="1485900" lvl="2" indent="-457200">
              <a:lnSpc>
                <a:spcPct val="80000"/>
              </a:lnSpc>
            </a:pPr>
            <a:r>
              <a:rPr lang="en-US" sz="2700" dirty="0"/>
              <a:t>Marketing</a:t>
            </a:r>
            <a:r>
              <a:rPr lang="en-US" sz="2700" dirty="0">
                <a:solidFill>
                  <a:srgbClr val="FF9900"/>
                </a:solidFill>
              </a:rPr>
              <a:t>/Sales/Product Development</a:t>
            </a:r>
            <a:endParaRPr lang="en-US" sz="2700" dirty="0"/>
          </a:p>
          <a:p>
            <a:pPr marL="1485900" lvl="2" indent="-457200">
              <a:lnSpc>
                <a:spcPct val="80000"/>
              </a:lnSpc>
            </a:pPr>
            <a:r>
              <a:rPr lang="en-US" sz="2700" dirty="0"/>
              <a:t>Operations/Production</a:t>
            </a:r>
            <a:r>
              <a:rPr lang="en-US" sz="2700" dirty="0">
                <a:solidFill>
                  <a:srgbClr val="FF9900"/>
                </a:solidFill>
              </a:rPr>
              <a:t>/Services Delivery</a:t>
            </a:r>
            <a:endParaRPr lang="en-US" sz="2700" dirty="0"/>
          </a:p>
          <a:p>
            <a:pPr marL="1485900" lvl="2" indent="-457200">
              <a:lnSpc>
                <a:spcPct val="80000"/>
              </a:lnSpc>
            </a:pPr>
            <a:r>
              <a:rPr lang="en-US" sz="2700" dirty="0"/>
              <a:t>Finance/Accounting	</a:t>
            </a:r>
          </a:p>
          <a:p>
            <a:pPr marL="1485900" lvl="2" indent="-457200">
              <a:lnSpc>
                <a:spcPct val="80000"/>
              </a:lnSpc>
            </a:pPr>
            <a:r>
              <a:rPr lang="en-US" sz="2700" dirty="0"/>
              <a:t>Human Resources/personnel management</a:t>
            </a:r>
          </a:p>
          <a:p>
            <a:pPr marL="1485900" lvl="2" indent="-457200">
              <a:lnSpc>
                <a:spcPct val="80000"/>
              </a:lnSpc>
            </a:pPr>
            <a:r>
              <a:rPr lang="en-US" sz="2700" dirty="0">
                <a:solidFill>
                  <a:srgbClr val="FF9900"/>
                </a:solidFill>
              </a:rPr>
              <a:t>Infrastructure (IT, Real Estate, Legal)</a:t>
            </a:r>
          </a:p>
          <a:p>
            <a:pPr marL="457200" indent="-457200">
              <a:lnSpc>
                <a:spcPct val="90000"/>
              </a:lnSpc>
            </a:pPr>
            <a:r>
              <a:rPr lang="en-US" sz="2400" dirty="0"/>
              <a:t>Project Managers</a:t>
            </a:r>
          </a:p>
          <a:p>
            <a:pPr marL="914400" lvl="1" indent="-342900">
              <a:lnSpc>
                <a:spcPct val="90000"/>
              </a:lnSpc>
            </a:pPr>
            <a:r>
              <a:rPr lang="en-US" sz="2000" dirty="0"/>
              <a:t>Coordinate employees across several functional departments to accomplish a specific task.</a:t>
            </a:r>
          </a:p>
        </p:txBody>
      </p:sp>
    </p:spTree>
  </p:cSld>
  <p:clrMapOvr>
    <a:masterClrMapping/>
  </p:clrMapOvr>
  <p:transition>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Skills and Functions</a:t>
            </a:r>
            <a:endParaRPr lang="en-US" dirty="0"/>
          </a:p>
        </p:txBody>
      </p:sp>
      <p:sp>
        <p:nvSpPr>
          <p:cNvPr id="3" name="Slide Number Placeholder 2"/>
          <p:cNvSpPr>
            <a:spLocks noGrp="1"/>
          </p:cNvSpPr>
          <p:nvPr>
            <p:ph type="sldNum" sz="quarter" idx="12"/>
          </p:nvPr>
        </p:nvSpPr>
        <p:spPr/>
        <p:txBody>
          <a:bodyPr/>
          <a:lstStyle/>
          <a:p>
            <a:fld id="{94E7D943-CFAF-4810-A242-217AEA4E64FD}" type="slidenum">
              <a:rPr lang="en-US" smtClean="0"/>
              <a:pPr/>
              <a:t>35</a:t>
            </a:fld>
            <a:endParaRPr lang="en-US"/>
          </a:p>
        </p:txBody>
      </p:sp>
      <p:pic>
        <p:nvPicPr>
          <p:cNvPr id="5" name="Picture 6"/>
          <p:cNvPicPr>
            <a:picLocks noGrp="1" noChangeAspect="1" noChangeArrowheads="1"/>
          </p:cNvPicPr>
          <p:nvPr>
            <p:ph sz="quarter" idx="1"/>
          </p:nvPr>
        </p:nvPicPr>
        <p:blipFill>
          <a:blip r:embed="rId2"/>
          <a:srcRect/>
          <a:stretch>
            <a:fillRect/>
          </a:stretch>
        </p:blipFill>
        <p:spPr bwMode="auto">
          <a:xfrm>
            <a:off x="381000" y="1752600"/>
            <a:ext cx="8229600" cy="2143894"/>
          </a:xfrm>
          <a:prstGeom prst="rect">
            <a:avLst/>
          </a:prstGeom>
          <a:noFill/>
          <a:ln w="9525" algn="ctr">
            <a:noFill/>
            <a:miter lim="800000"/>
            <a:headEnd/>
            <a:tailEnd/>
          </a:ln>
          <a:effectLst/>
        </p:spPr>
      </p:pic>
      <p:grpSp>
        <p:nvGrpSpPr>
          <p:cNvPr id="6" name="Group 7"/>
          <p:cNvGrpSpPr>
            <a:grpSpLocks/>
          </p:cNvGrpSpPr>
          <p:nvPr/>
        </p:nvGrpSpPr>
        <p:grpSpPr bwMode="auto">
          <a:xfrm>
            <a:off x="3505200" y="4038600"/>
            <a:ext cx="2743200" cy="2266950"/>
            <a:chOff x="1020" y="924"/>
            <a:chExt cx="3720" cy="2868"/>
          </a:xfrm>
        </p:grpSpPr>
        <p:pic>
          <p:nvPicPr>
            <p:cNvPr id="7" name="Picture 8"/>
            <p:cNvPicPr>
              <a:picLocks noChangeAspect="1" noChangeArrowheads="1"/>
            </p:cNvPicPr>
            <p:nvPr/>
          </p:nvPicPr>
          <p:blipFill>
            <a:blip r:embed="rId3"/>
            <a:srcRect/>
            <a:stretch>
              <a:fillRect/>
            </a:stretch>
          </p:blipFill>
          <p:spPr bwMode="auto">
            <a:xfrm>
              <a:off x="1020" y="924"/>
              <a:ext cx="3720" cy="2868"/>
            </a:xfrm>
            <a:prstGeom prst="rect">
              <a:avLst/>
            </a:prstGeom>
            <a:noFill/>
            <a:ln w="9525" algn="ctr">
              <a:noFill/>
              <a:miter lim="800000"/>
              <a:headEnd/>
              <a:tailEnd/>
            </a:ln>
            <a:effectLst/>
          </p:spPr>
        </p:pic>
        <p:pic>
          <p:nvPicPr>
            <p:cNvPr id="8" name="Picture 9"/>
            <p:cNvPicPr>
              <a:picLocks noChangeAspect="1" noChangeArrowheads="1"/>
            </p:cNvPicPr>
            <p:nvPr/>
          </p:nvPicPr>
          <p:blipFill>
            <a:blip r:embed="rId4"/>
            <a:srcRect/>
            <a:stretch>
              <a:fillRect/>
            </a:stretch>
          </p:blipFill>
          <p:spPr bwMode="auto">
            <a:xfrm>
              <a:off x="2516" y="960"/>
              <a:ext cx="728" cy="268"/>
            </a:xfrm>
            <a:prstGeom prst="rect">
              <a:avLst/>
            </a:prstGeom>
            <a:noFill/>
            <a:ln w="9525" algn="ctr">
              <a:noFill/>
              <a:miter lim="800000"/>
              <a:headEnd/>
              <a:tailEnd/>
            </a:ln>
            <a:effectLst/>
          </p:spPr>
        </p:pic>
        <p:pic>
          <p:nvPicPr>
            <p:cNvPr id="9" name="Picture 10"/>
            <p:cNvPicPr>
              <a:picLocks noChangeAspect="1" noChangeArrowheads="1"/>
            </p:cNvPicPr>
            <p:nvPr/>
          </p:nvPicPr>
          <p:blipFill>
            <a:blip r:embed="rId5"/>
            <a:srcRect/>
            <a:stretch>
              <a:fillRect/>
            </a:stretch>
          </p:blipFill>
          <p:spPr bwMode="auto">
            <a:xfrm>
              <a:off x="3954" y="2222"/>
              <a:ext cx="728" cy="268"/>
            </a:xfrm>
            <a:prstGeom prst="rect">
              <a:avLst/>
            </a:prstGeom>
            <a:noFill/>
            <a:ln w="9525" algn="ctr">
              <a:noFill/>
              <a:miter lim="800000"/>
              <a:headEnd/>
              <a:tailEnd/>
            </a:ln>
            <a:effectLst/>
          </p:spPr>
        </p:pic>
        <p:pic>
          <p:nvPicPr>
            <p:cNvPr id="10" name="Picture 11"/>
            <p:cNvPicPr>
              <a:picLocks noChangeAspect="1" noChangeArrowheads="1"/>
            </p:cNvPicPr>
            <p:nvPr/>
          </p:nvPicPr>
          <p:blipFill>
            <a:blip r:embed="rId6"/>
            <a:srcRect/>
            <a:stretch>
              <a:fillRect/>
            </a:stretch>
          </p:blipFill>
          <p:spPr bwMode="auto">
            <a:xfrm>
              <a:off x="2504" y="3450"/>
              <a:ext cx="728" cy="268"/>
            </a:xfrm>
            <a:prstGeom prst="rect">
              <a:avLst/>
            </a:prstGeom>
            <a:noFill/>
            <a:ln w="9525" algn="ctr">
              <a:noFill/>
              <a:miter lim="800000"/>
              <a:headEnd/>
              <a:tailEnd/>
            </a:ln>
            <a:effectLst/>
          </p:spPr>
        </p:pic>
        <p:pic>
          <p:nvPicPr>
            <p:cNvPr id="11" name="Picture 12"/>
            <p:cNvPicPr>
              <a:picLocks noChangeAspect="1" noChangeArrowheads="1"/>
            </p:cNvPicPr>
            <p:nvPr/>
          </p:nvPicPr>
          <p:blipFill>
            <a:blip r:embed="rId7"/>
            <a:srcRect/>
            <a:stretch>
              <a:fillRect/>
            </a:stretch>
          </p:blipFill>
          <p:spPr bwMode="auto">
            <a:xfrm>
              <a:off x="1056" y="2208"/>
              <a:ext cx="728" cy="268"/>
            </a:xfrm>
            <a:prstGeom prst="rect">
              <a:avLst/>
            </a:prstGeom>
            <a:noFill/>
            <a:ln w="9525" algn="ctr">
              <a:noFill/>
              <a:miter lim="800000"/>
              <a:headEnd/>
              <a:tailEnd/>
            </a:ln>
            <a:effectLst/>
          </p:spPr>
        </p:pic>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36</a:t>
            </a:fld>
            <a:endParaRPr lang="en-US"/>
          </a:p>
        </p:txBody>
      </p:sp>
      <p:pic>
        <p:nvPicPr>
          <p:cNvPr id="1026" name="Picture 2"/>
          <p:cNvPicPr>
            <a:picLocks noChangeAspect="1" noChangeArrowheads="1"/>
          </p:cNvPicPr>
          <p:nvPr/>
        </p:nvPicPr>
        <p:blipFill>
          <a:blip r:embed="rId2"/>
          <a:srcRect/>
          <a:stretch>
            <a:fillRect/>
          </a:stretch>
        </p:blipFill>
        <p:spPr bwMode="auto">
          <a:xfrm>
            <a:off x="1179468" y="1214423"/>
            <a:ext cx="6242426" cy="4857784"/>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333FF"/>
                </a:solidFill>
              </a:rPr>
              <a:t>Personal Qualities Needed for Managerial Success</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37</a:t>
            </a:fld>
            <a:endParaRPr lang="en-US"/>
          </a:p>
        </p:txBody>
      </p:sp>
      <p:sp>
        <p:nvSpPr>
          <p:cNvPr id="5" name="Content Placeholder 4"/>
          <p:cNvSpPr>
            <a:spLocks noGrp="1"/>
          </p:cNvSpPr>
          <p:nvPr>
            <p:ph sz="quarter" idx="1"/>
          </p:nvPr>
        </p:nvSpPr>
        <p:spPr/>
        <p:txBody>
          <a:bodyPr>
            <a:normAutofit fontScale="85000" lnSpcReduction="10000"/>
          </a:bodyPr>
          <a:lstStyle/>
          <a:p>
            <a:pPr>
              <a:lnSpc>
                <a:spcPct val="150000"/>
              </a:lnSpc>
            </a:pPr>
            <a:r>
              <a:rPr lang="en-US" dirty="0" smtClean="0"/>
              <a:t>Some of the more important personality traits of a successful manager are the following:</a:t>
            </a:r>
          </a:p>
          <a:p>
            <a:pPr marL="514350" indent="-514350">
              <a:lnSpc>
                <a:spcPct val="150000"/>
              </a:lnSpc>
              <a:buNone/>
            </a:pPr>
            <a:r>
              <a:rPr lang="en-US" b="1" dirty="0" smtClean="0">
                <a:solidFill>
                  <a:srgbClr val="FF0000"/>
                </a:solidFill>
              </a:rPr>
              <a:t>	Ability to Think Clearly and Logically</a:t>
            </a:r>
            <a:r>
              <a:rPr lang="en-US" b="1" dirty="0" smtClean="0"/>
              <a:t>: </a:t>
            </a:r>
            <a:r>
              <a:rPr lang="en-US" dirty="0" smtClean="0"/>
              <a:t>A manager needs to be able, as the result of training, </a:t>
            </a:r>
            <a:r>
              <a:rPr lang="en-US" dirty="0" smtClean="0">
                <a:solidFill>
                  <a:srgbClr val="FF0000"/>
                </a:solidFill>
              </a:rPr>
              <a:t>to approach each situation and problem positively and objectively, without prejudgment or being distracted by irrelevancies. </a:t>
            </a:r>
          </a:p>
          <a:p>
            <a:pPr marL="514350" indent="-514350">
              <a:lnSpc>
                <a:spcPct val="150000"/>
              </a:lnSpc>
              <a:buNone/>
            </a:pPr>
            <a:r>
              <a:rPr lang="en-US" dirty="0" smtClean="0"/>
              <a:t>       This requires him to think in a clear, orderly fashion and to marshal and arrange logically in his mind all the facts and information available to him.</a:t>
            </a:r>
            <a:endParaRPr lang="en-US" b="1" dirty="0" smtClean="0"/>
          </a:p>
          <a:p>
            <a:pPr>
              <a:lnSpc>
                <a:spcPct val="150000"/>
              </a:lnSpc>
            </a:pPr>
            <a:endParaRPr lang="en-US" dirty="0"/>
          </a:p>
        </p:txBody>
      </p:sp>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38</a:t>
            </a:fld>
            <a:endParaRPr lang="en-US"/>
          </a:p>
        </p:txBody>
      </p:sp>
      <p:sp>
        <p:nvSpPr>
          <p:cNvPr id="5" name="Content Placeholder 4"/>
          <p:cNvSpPr>
            <a:spLocks noGrp="1"/>
          </p:cNvSpPr>
          <p:nvPr>
            <p:ph sz="quarter" idx="1"/>
          </p:nvPr>
        </p:nvSpPr>
        <p:spPr/>
        <p:txBody>
          <a:bodyPr>
            <a:normAutofit/>
          </a:bodyPr>
          <a:lstStyle/>
          <a:p>
            <a:pPr marL="514350" indent="-514350">
              <a:lnSpc>
                <a:spcPct val="150000"/>
              </a:lnSpc>
              <a:buNone/>
            </a:pPr>
            <a:r>
              <a:rPr lang="en-US" b="1" dirty="0" smtClean="0">
                <a:solidFill>
                  <a:srgbClr val="FF0000"/>
                </a:solidFill>
              </a:rPr>
              <a:t>2.  The Abilities to Make Decisions and to Act Decisively</a:t>
            </a:r>
            <a:r>
              <a:rPr lang="en-US" dirty="0" smtClean="0">
                <a:solidFill>
                  <a:srgbClr val="FF0000"/>
                </a:solidFill>
              </a:rPr>
              <a:t>: </a:t>
            </a:r>
            <a:r>
              <a:rPr lang="en-US" dirty="0" smtClean="0"/>
              <a:t>These follow on from the foregoing, and also require a </a:t>
            </a:r>
            <a:r>
              <a:rPr lang="en-US" dirty="0" smtClean="0">
                <a:solidFill>
                  <a:srgbClr val="FF00FF"/>
                </a:solidFill>
              </a:rPr>
              <a:t>measure of self-confidence</a:t>
            </a:r>
            <a:r>
              <a:rPr lang="en-US" dirty="0" smtClean="0"/>
              <a:t>; a belief in one's own ability to succeed in solving problems in the right way, and in one's own ability to deal effectively with different situations and sets of circumstances.  </a:t>
            </a:r>
            <a:endParaRPr lang="en-US" b="1" dirty="0" smtClean="0"/>
          </a:p>
          <a:p>
            <a:pPr>
              <a:lnSpc>
                <a:spcPct val="150000"/>
              </a:lnSpc>
            </a:pPr>
            <a:endParaRPr lang="en-US" dirty="0"/>
          </a:p>
        </p:txBody>
      </p:sp>
    </p:spTree>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39</a:t>
            </a:fld>
            <a:endParaRPr lang="en-US"/>
          </a:p>
        </p:txBody>
      </p:sp>
      <p:sp>
        <p:nvSpPr>
          <p:cNvPr id="5" name="Content Placeholder 4"/>
          <p:cNvSpPr>
            <a:spLocks noGrp="1"/>
          </p:cNvSpPr>
          <p:nvPr>
            <p:ph sz="quarter" idx="1"/>
          </p:nvPr>
        </p:nvSpPr>
        <p:spPr>
          <a:xfrm>
            <a:off x="214282" y="1219200"/>
            <a:ext cx="8715436" cy="5067320"/>
          </a:xfrm>
        </p:spPr>
        <p:txBody>
          <a:bodyPr>
            <a:noAutofit/>
          </a:bodyPr>
          <a:lstStyle/>
          <a:p>
            <a:pPr marL="514350" lvl="0" indent="-514350">
              <a:buFont typeface="+mj-lt"/>
              <a:buAutoNum type="arabicPeriod"/>
            </a:pPr>
            <a:r>
              <a:rPr lang="en-US" sz="2400" dirty="0" smtClean="0"/>
              <a:t>Defining as accurately as possible the problem which needs to be solved.</a:t>
            </a:r>
          </a:p>
          <a:p>
            <a:pPr marL="514350" lvl="0" indent="-514350">
              <a:buFont typeface="+mj-lt"/>
              <a:buAutoNum type="arabicPeriod"/>
            </a:pPr>
            <a:r>
              <a:rPr lang="en-US" sz="2400" dirty="0" smtClean="0"/>
              <a:t>Obtaining all relevant information about the problem</a:t>
            </a:r>
          </a:p>
          <a:p>
            <a:pPr marL="514350" lvl="0" indent="-514350">
              <a:buFont typeface="+mj-lt"/>
              <a:buAutoNum type="arabicPeriod"/>
            </a:pPr>
            <a:r>
              <a:rPr lang="en-US" sz="2400" dirty="0" smtClean="0"/>
              <a:t>Breaking down the problem into parts − very often the solution to one part is obvious and leads, logically, to the solving of other parts or the whole problem.</a:t>
            </a:r>
          </a:p>
          <a:p>
            <a:pPr marL="514350" lvl="0" indent="-514350">
              <a:buFont typeface="+mj-lt"/>
              <a:buAutoNum type="arabicPeriod"/>
            </a:pPr>
            <a:r>
              <a:rPr lang="en-US" sz="2400" dirty="0" smtClean="0"/>
              <a:t>Comparing and judging the probability of success of any possible different solutions to the same problem, and their possible consequences on other areas.</a:t>
            </a:r>
          </a:p>
          <a:p>
            <a:pPr marL="514350" indent="-514350">
              <a:buFont typeface="+mj-lt"/>
              <a:buAutoNum type="arabicPeriod"/>
            </a:pPr>
            <a:r>
              <a:rPr lang="en-US" sz="2400" dirty="0" smtClean="0"/>
              <a:t>Selecting the most attractive solution − making the decision</a:t>
            </a:r>
            <a:endParaRPr lang="en-US" sz="2400" dirty="0"/>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381000"/>
            <a:ext cx="7024744" cy="959768"/>
          </a:xfrm>
        </p:spPr>
        <p:txBody>
          <a:bodyPr anchor="ctr"/>
          <a:lstStyle/>
          <a:p>
            <a:pPr algn="ctr"/>
            <a:r>
              <a:rPr lang="en-US" sz="3600" dirty="0">
                <a:solidFill>
                  <a:srgbClr val="0000FF"/>
                </a:solidFill>
                <a:latin typeface="Arial Rounded MT Bold" pitchFamily="34" charset="0"/>
              </a:rPr>
              <a:t>Definition of management</a:t>
            </a:r>
          </a:p>
        </p:txBody>
      </p:sp>
      <p:sp>
        <p:nvSpPr>
          <p:cNvPr id="3" name="Slide Number Placeholder 2"/>
          <p:cNvSpPr>
            <a:spLocks noGrp="1"/>
          </p:cNvSpPr>
          <p:nvPr>
            <p:ph type="sldNum" sz="quarter" idx="12"/>
          </p:nvPr>
        </p:nvSpPr>
        <p:spPr/>
        <p:txBody>
          <a:bodyPr/>
          <a:lstStyle/>
          <a:p>
            <a:fld id="{94E7D943-CFAF-4810-A242-217AEA4E64FD}" type="slidenum">
              <a:rPr lang="en-US" smtClean="0"/>
              <a:pPr/>
              <a:t>4</a:t>
            </a:fld>
            <a:endParaRPr lang="en-US"/>
          </a:p>
        </p:txBody>
      </p:sp>
      <p:sp>
        <p:nvSpPr>
          <p:cNvPr id="27651" name="Rectangle 3"/>
          <p:cNvSpPr>
            <a:spLocks noGrp="1" noChangeArrowheads="1"/>
          </p:cNvSpPr>
          <p:nvPr>
            <p:ph sz="quarter" idx="1"/>
          </p:nvPr>
        </p:nvSpPr>
        <p:spPr>
          <a:xfrm>
            <a:off x="457200" y="1828800"/>
            <a:ext cx="8229600" cy="4297363"/>
          </a:xfrm>
        </p:spPr>
        <p:txBody>
          <a:bodyPr/>
          <a:lstStyle/>
          <a:p>
            <a:pPr marL="746125" indent="-746125">
              <a:lnSpc>
                <a:spcPct val="130000"/>
              </a:lnSpc>
              <a:buFont typeface="Wingdings" pitchFamily="2" charset="2"/>
              <a:buChar char="q"/>
              <a:tabLst>
                <a:tab pos="746125" algn="l"/>
              </a:tabLst>
            </a:pPr>
            <a:r>
              <a:rPr lang="en-US" sz="2800" dirty="0">
                <a:latin typeface="Arial Rounded MT Bold" pitchFamily="34" charset="0"/>
              </a:rPr>
              <a:t>Management is the art of getting things done through people </a:t>
            </a:r>
          </a:p>
          <a:p>
            <a:pPr marL="746125" indent="-746125">
              <a:lnSpc>
                <a:spcPct val="130000"/>
              </a:lnSpc>
              <a:buFont typeface="Wingdings" pitchFamily="2" charset="2"/>
              <a:buChar char="q"/>
              <a:tabLst>
                <a:tab pos="746125" algn="l"/>
              </a:tabLst>
            </a:pPr>
            <a:r>
              <a:rPr lang="en-US" sz="2800" dirty="0">
                <a:latin typeface="Arial Rounded MT Bold" pitchFamily="34" charset="0"/>
              </a:rPr>
              <a:t>Management is the process of getting activities completed </a:t>
            </a:r>
            <a:r>
              <a:rPr lang="en-US" sz="2800" dirty="0">
                <a:solidFill>
                  <a:srgbClr val="FF00FF"/>
                </a:solidFill>
                <a:latin typeface="Arial Rounded MT Bold" pitchFamily="34" charset="0"/>
              </a:rPr>
              <a:t>efficiently</a:t>
            </a:r>
            <a:r>
              <a:rPr lang="en-US" sz="2800" dirty="0">
                <a:latin typeface="Arial Rounded MT Bold" pitchFamily="34" charset="0"/>
              </a:rPr>
              <a:t> and </a:t>
            </a:r>
            <a:r>
              <a:rPr lang="en-US" sz="2800" dirty="0">
                <a:solidFill>
                  <a:srgbClr val="FF00FF"/>
                </a:solidFill>
                <a:latin typeface="Arial Rounded MT Bold" pitchFamily="34" charset="0"/>
              </a:rPr>
              <a:t>effectively</a:t>
            </a:r>
            <a:r>
              <a:rPr lang="en-US" sz="2800" dirty="0">
                <a:latin typeface="Arial Rounded MT Bold" pitchFamily="34" charset="0"/>
              </a:rPr>
              <a:t> with and through other people</a:t>
            </a:r>
          </a:p>
          <a:p>
            <a:pPr marL="746125" indent="-746125">
              <a:lnSpc>
                <a:spcPct val="130000"/>
              </a:lnSpc>
              <a:buFont typeface="Wingdings" pitchFamily="2" charset="2"/>
              <a:buNone/>
              <a:tabLst>
                <a:tab pos="746125" algn="l"/>
              </a:tabLst>
            </a:pPr>
            <a:endParaRPr lang="en-US" sz="2800" dirty="0">
              <a:latin typeface="Arial Rounded MT Bold" pitchFamily="34" charset="0"/>
            </a:endParaRPr>
          </a:p>
        </p:txBody>
      </p:sp>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46"/>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40</a:t>
            </a:fld>
            <a:endParaRPr lang="en-US"/>
          </a:p>
        </p:txBody>
      </p:sp>
      <p:sp>
        <p:nvSpPr>
          <p:cNvPr id="5" name="Content Placeholder 4"/>
          <p:cNvSpPr>
            <a:spLocks noGrp="1"/>
          </p:cNvSpPr>
          <p:nvPr>
            <p:ph sz="quarter" idx="1"/>
          </p:nvPr>
        </p:nvSpPr>
        <p:spPr>
          <a:xfrm>
            <a:off x="214282" y="928670"/>
            <a:ext cx="8715436" cy="5067320"/>
          </a:xfrm>
        </p:spPr>
        <p:txBody>
          <a:bodyPr>
            <a:noAutofit/>
          </a:bodyPr>
          <a:lstStyle/>
          <a:p>
            <a:pPr>
              <a:lnSpc>
                <a:spcPct val="150000"/>
              </a:lnSpc>
            </a:pPr>
            <a:r>
              <a:rPr lang="en-US" sz="2400" b="1" dirty="0" smtClean="0">
                <a:solidFill>
                  <a:srgbClr val="FF0000"/>
                </a:solidFill>
              </a:rPr>
              <a:t>The Ability to Use Initiative: </a:t>
            </a:r>
            <a:r>
              <a:rPr lang="en-US" sz="2400" dirty="0" smtClean="0"/>
              <a:t>from time to time a manager is bound to come across problems or situations which are outside his range of experience</a:t>
            </a:r>
          </a:p>
          <a:p>
            <a:pPr>
              <a:lnSpc>
                <a:spcPct val="150000"/>
              </a:lnSpc>
            </a:pPr>
            <a:r>
              <a:rPr lang="en-US" sz="2400" dirty="0" smtClean="0"/>
              <a:t> In such circumstances, particularly if action is urgently needed, the manager must not simply leave the matter until his senior is available or wait to be told what to do, but must initiate - that is</a:t>
            </a:r>
            <a:r>
              <a:rPr lang="en-US" sz="2400" dirty="0" smtClean="0">
                <a:solidFill>
                  <a:srgbClr val="FF0000"/>
                </a:solidFill>
              </a:rPr>
              <a:t>, lead the action without waiting to be prompted.</a:t>
            </a:r>
            <a:endParaRPr lang="en-US" sz="2400" b="1"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41</a:t>
            </a:fld>
            <a:endParaRPr lang="en-US"/>
          </a:p>
        </p:txBody>
      </p:sp>
      <p:sp>
        <p:nvSpPr>
          <p:cNvPr id="5" name="Content Placeholder 4"/>
          <p:cNvSpPr>
            <a:spLocks noGrp="1"/>
          </p:cNvSpPr>
          <p:nvPr>
            <p:ph sz="quarter" idx="1"/>
          </p:nvPr>
        </p:nvSpPr>
        <p:spPr>
          <a:xfrm>
            <a:off x="214282" y="933448"/>
            <a:ext cx="8715436" cy="5067320"/>
          </a:xfrm>
        </p:spPr>
        <p:txBody>
          <a:bodyPr>
            <a:noAutofit/>
          </a:bodyPr>
          <a:lstStyle/>
          <a:p>
            <a:pPr>
              <a:lnSpc>
                <a:spcPct val="150000"/>
              </a:lnSpc>
            </a:pPr>
            <a:r>
              <a:rPr lang="en-US" sz="2400" b="1" dirty="0" smtClean="0">
                <a:solidFill>
                  <a:srgbClr val="FF0000"/>
                </a:solidFill>
              </a:rPr>
              <a:t>Ability to Handle Conflict: </a:t>
            </a:r>
            <a:r>
              <a:rPr lang="en-US" sz="2400" dirty="0" smtClean="0"/>
              <a:t>A good manager is calm, able </a:t>
            </a:r>
            <a:r>
              <a:rPr lang="en-US" sz="2400" dirty="0" smtClean="0">
                <a:solidFill>
                  <a:srgbClr val="FF0000"/>
                </a:solidFill>
              </a:rPr>
              <a:t>to listen, is positively responsive to criticism and is able to handle conflicts and differences in a constructive manner. </a:t>
            </a:r>
          </a:p>
          <a:p>
            <a:pPr>
              <a:lnSpc>
                <a:spcPct val="150000"/>
              </a:lnSpc>
            </a:pPr>
            <a:r>
              <a:rPr lang="en-US" sz="2400" dirty="0" smtClean="0"/>
              <a:t>In order to handle conflicts well, a manager must be confident, self-assertive, fair and dominant. </a:t>
            </a:r>
          </a:p>
          <a:p>
            <a:pPr>
              <a:lnSpc>
                <a:spcPct val="150000"/>
              </a:lnSpc>
            </a:pPr>
            <a:r>
              <a:rPr lang="en-US" sz="2400" dirty="0" smtClean="0"/>
              <a:t>He should be highly tolerant of stress, as conflicts generally lead to stress and tension. </a:t>
            </a:r>
          </a:p>
          <a:p>
            <a:pPr>
              <a:lnSpc>
                <a:spcPct val="150000"/>
              </a:lnSpc>
            </a:pPr>
            <a:r>
              <a:rPr lang="en-US" sz="2400" dirty="0" smtClean="0"/>
              <a:t>This would require a sound mind in a sound body. </a:t>
            </a:r>
            <a:endParaRPr lang="en-US" sz="2400" dirty="0"/>
          </a:p>
        </p:txBody>
      </p:sp>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42</a:t>
            </a:fld>
            <a:endParaRPr lang="en-US"/>
          </a:p>
        </p:txBody>
      </p:sp>
      <p:sp>
        <p:nvSpPr>
          <p:cNvPr id="5" name="Content Placeholder 4"/>
          <p:cNvSpPr>
            <a:spLocks noGrp="1"/>
          </p:cNvSpPr>
          <p:nvPr>
            <p:ph sz="quarter" idx="1"/>
          </p:nvPr>
        </p:nvSpPr>
        <p:spPr>
          <a:xfrm>
            <a:off x="214282" y="1147762"/>
            <a:ext cx="8715436" cy="5067320"/>
          </a:xfrm>
        </p:spPr>
        <p:txBody>
          <a:bodyPr>
            <a:noAutofit/>
          </a:bodyPr>
          <a:lstStyle/>
          <a:p>
            <a:pPr>
              <a:lnSpc>
                <a:spcPct val="150000"/>
              </a:lnSpc>
            </a:pPr>
            <a:r>
              <a:rPr lang="en-US" sz="2400" b="1" dirty="0" smtClean="0">
                <a:solidFill>
                  <a:srgbClr val="FF0000"/>
                </a:solidFill>
              </a:rPr>
              <a:t>Ability to Adapt Change and be Flexible: </a:t>
            </a:r>
            <a:r>
              <a:rPr lang="en-US" sz="2400" dirty="0" smtClean="0"/>
              <a:t>Any manager must be able to adapt to changes and, if necessary, to cope with changed circumstances, and ensure that his subordinates also do so. </a:t>
            </a:r>
          </a:p>
          <a:p>
            <a:pPr>
              <a:lnSpc>
                <a:spcPct val="150000"/>
              </a:lnSpc>
            </a:pPr>
            <a:r>
              <a:rPr lang="en-US" sz="2400" dirty="0" smtClean="0"/>
              <a:t>Adaptability to different situations and flexibility of mind are also necessary in the routine, day-to-day running of a section, department or an entire enterprise. </a:t>
            </a:r>
            <a:endParaRPr lang="en-US" sz="2400" dirty="0"/>
          </a:p>
        </p:txBody>
      </p:sp>
    </p:spTree>
  </p:cSld>
  <p:clrMapOvr>
    <a:masterClrMapping/>
  </p:clrMapOvr>
  <p:transition>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43</a:t>
            </a:fld>
            <a:endParaRPr lang="en-US"/>
          </a:p>
        </p:txBody>
      </p:sp>
      <p:sp>
        <p:nvSpPr>
          <p:cNvPr id="5" name="Content Placeholder 4"/>
          <p:cNvSpPr>
            <a:spLocks noGrp="1"/>
          </p:cNvSpPr>
          <p:nvPr>
            <p:ph sz="quarter" idx="1"/>
          </p:nvPr>
        </p:nvSpPr>
        <p:spPr>
          <a:xfrm>
            <a:off x="214282" y="933448"/>
            <a:ext cx="8715436" cy="5067320"/>
          </a:xfrm>
        </p:spPr>
        <p:txBody>
          <a:bodyPr>
            <a:noAutofit/>
          </a:bodyPr>
          <a:lstStyle/>
          <a:p>
            <a:pPr>
              <a:lnSpc>
                <a:spcPct val="150000"/>
              </a:lnSpc>
            </a:pPr>
            <a:r>
              <a:rPr lang="en-US" sz="2400" b="1" dirty="0" smtClean="0">
                <a:solidFill>
                  <a:srgbClr val="FF0000"/>
                </a:solidFill>
              </a:rPr>
              <a:t>Ability to Be Emotionally Stable:</a:t>
            </a:r>
            <a:endParaRPr lang="en-US" sz="2400" dirty="0" smtClean="0"/>
          </a:p>
          <a:p>
            <a:pPr>
              <a:lnSpc>
                <a:spcPct val="150000"/>
              </a:lnSpc>
            </a:pPr>
            <a:r>
              <a:rPr lang="en-US" sz="2400" dirty="0" smtClean="0"/>
              <a:t>He must be able to keep control over his own emotions and his temper whatever may the provocation be, and be able to concentrate his attention on the matter in hand, thinking clearly, logically, and avoiding hasty reactions.</a:t>
            </a:r>
            <a:endParaRPr lang="en-US" sz="2400" b="1" dirty="0" smtClean="0"/>
          </a:p>
          <a:p>
            <a:pPr>
              <a:lnSpc>
                <a:spcPct val="150000"/>
              </a:lnSpc>
            </a:pPr>
            <a:endParaRPr lang="en-US" sz="2400"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44</a:t>
            </a:fld>
            <a:endParaRPr lang="en-US"/>
          </a:p>
        </p:txBody>
      </p:sp>
      <p:sp>
        <p:nvSpPr>
          <p:cNvPr id="5" name="Content Placeholder 4"/>
          <p:cNvSpPr>
            <a:spLocks noGrp="1"/>
          </p:cNvSpPr>
          <p:nvPr>
            <p:ph sz="quarter" idx="1"/>
          </p:nvPr>
        </p:nvSpPr>
        <p:spPr>
          <a:xfrm>
            <a:off x="214282" y="933448"/>
            <a:ext cx="8715436" cy="5067320"/>
          </a:xfrm>
        </p:spPr>
        <p:txBody>
          <a:bodyPr>
            <a:noAutofit/>
          </a:bodyPr>
          <a:lstStyle/>
          <a:p>
            <a:pPr>
              <a:lnSpc>
                <a:spcPct val="150000"/>
              </a:lnSpc>
            </a:pPr>
            <a:r>
              <a:rPr lang="en-US" sz="2400" b="1" dirty="0" smtClean="0">
                <a:solidFill>
                  <a:srgbClr val="FF0000"/>
                </a:solidFill>
              </a:rPr>
              <a:t>Stamina and Concentration</a:t>
            </a:r>
            <a:r>
              <a:rPr lang="en-US" sz="2400" b="1" dirty="0" smtClean="0"/>
              <a:t>: </a:t>
            </a:r>
            <a:r>
              <a:rPr lang="en-US" sz="2400" dirty="0" smtClean="0"/>
              <a:t>mental fitness to work long and hard </a:t>
            </a:r>
            <a:r>
              <a:rPr lang="en-US" sz="2400" dirty="0" smtClean="0">
                <a:solidFill>
                  <a:srgbClr val="FF0000"/>
                </a:solidFill>
              </a:rPr>
              <a:t>without undue stress or strain</a:t>
            </a:r>
            <a:r>
              <a:rPr lang="en-US" sz="2400" dirty="0" smtClean="0"/>
              <a:t>. </a:t>
            </a:r>
          </a:p>
          <a:p>
            <a:pPr>
              <a:lnSpc>
                <a:spcPct val="150000"/>
              </a:lnSpc>
            </a:pPr>
            <a:r>
              <a:rPr lang="en-US" sz="2400" dirty="0" smtClean="0"/>
              <a:t>Besides mental alertness, a manager needs to be able to concentrate his mind on the matter in hand even under the most tiring circumstances and/or when he is under pressure</a:t>
            </a:r>
            <a:endParaRPr lang="en-US" sz="2400" b="1" dirty="0" smtClean="0"/>
          </a:p>
          <a:p>
            <a:pPr>
              <a:lnSpc>
                <a:spcPct val="150000"/>
              </a:lnSpc>
            </a:pPr>
            <a:endParaRPr lang="en-US" sz="2400"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45</a:t>
            </a:fld>
            <a:endParaRPr lang="en-US"/>
          </a:p>
        </p:txBody>
      </p:sp>
      <p:sp>
        <p:nvSpPr>
          <p:cNvPr id="5" name="Content Placeholder 4"/>
          <p:cNvSpPr>
            <a:spLocks noGrp="1"/>
          </p:cNvSpPr>
          <p:nvPr>
            <p:ph sz="quarter" idx="1"/>
          </p:nvPr>
        </p:nvSpPr>
        <p:spPr>
          <a:xfrm>
            <a:off x="214282" y="1219200"/>
            <a:ext cx="8715436" cy="5067320"/>
          </a:xfrm>
        </p:spPr>
        <p:txBody>
          <a:bodyPr>
            <a:noAutofit/>
          </a:bodyPr>
          <a:lstStyle/>
          <a:p>
            <a:pPr>
              <a:lnSpc>
                <a:spcPct val="150000"/>
              </a:lnSpc>
            </a:pPr>
            <a:r>
              <a:rPr lang="en-US" sz="2400" b="1" dirty="0" smtClean="0">
                <a:solidFill>
                  <a:srgbClr val="FF0000"/>
                </a:solidFill>
              </a:rPr>
              <a:t>Drive and Determination: </a:t>
            </a:r>
            <a:r>
              <a:rPr lang="en-US" sz="2400" dirty="0" smtClean="0"/>
              <a:t>A manager needs the urge and enthusiasm to stimulate action, not only by himself, but by other people as well.</a:t>
            </a:r>
          </a:p>
          <a:p>
            <a:pPr>
              <a:lnSpc>
                <a:spcPct val="150000"/>
              </a:lnSpc>
            </a:pPr>
            <a:r>
              <a:rPr lang="en-US" sz="2400" dirty="0" smtClean="0"/>
              <a:t> He also needs the determination to keep going whatever the difficulties, adapting his actions and decisions to overcome problems encountered, and pressing on to a successful conclusion.</a:t>
            </a:r>
            <a:endParaRPr lang="en-US" sz="2400" b="1" dirty="0" smtClean="0"/>
          </a:p>
          <a:p>
            <a:pPr>
              <a:lnSpc>
                <a:spcPct val="150000"/>
              </a:lnSpc>
            </a:pPr>
            <a:endParaRPr lang="en-US" sz="2400"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84"/>
            <a:ext cx="8229600" cy="990600"/>
          </a:xfrm>
        </p:spPr>
        <p:txBody>
          <a:bodyPr anchor="ct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46</a:t>
            </a:fld>
            <a:endParaRPr lang="en-US"/>
          </a:p>
        </p:txBody>
      </p:sp>
      <p:sp>
        <p:nvSpPr>
          <p:cNvPr id="5" name="Content Placeholder 4"/>
          <p:cNvSpPr>
            <a:spLocks noGrp="1"/>
          </p:cNvSpPr>
          <p:nvPr>
            <p:ph sz="quarter" idx="1"/>
          </p:nvPr>
        </p:nvSpPr>
        <p:spPr>
          <a:xfrm>
            <a:off x="214282" y="933448"/>
            <a:ext cx="8715436" cy="5067320"/>
          </a:xfrm>
        </p:spPr>
        <p:txBody>
          <a:bodyPr>
            <a:noAutofit/>
          </a:bodyPr>
          <a:lstStyle/>
          <a:p>
            <a:pPr>
              <a:lnSpc>
                <a:spcPct val="150000"/>
              </a:lnSpc>
            </a:pPr>
            <a:r>
              <a:rPr lang="en-US" sz="2400" b="1" dirty="0" smtClean="0">
                <a:solidFill>
                  <a:srgbClr val="FF0000"/>
                </a:solidFill>
              </a:rPr>
              <a:t>Leadership: </a:t>
            </a:r>
            <a:r>
              <a:rPr lang="en-US" sz="2400" dirty="0" smtClean="0"/>
              <a:t>Leadership is the ability of a person to exert </a:t>
            </a:r>
            <a:r>
              <a:rPr lang="en-US" sz="2400" dirty="0" smtClean="0">
                <a:solidFill>
                  <a:srgbClr val="FF0000"/>
                </a:solidFill>
              </a:rPr>
              <a:t>a positive influence </a:t>
            </a:r>
            <a:r>
              <a:rPr lang="en-US" sz="2400" dirty="0" smtClean="0"/>
              <a:t>over the thoughts, behavior and actions of others, and then to direct their thoughts, behavior and actions towards a common goal or objective.</a:t>
            </a:r>
            <a:endParaRPr lang="en-US" sz="2400"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Organization Structure</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47</a:t>
            </a:fld>
            <a:endParaRPr lang="en-US"/>
          </a:p>
        </p:txBody>
      </p:sp>
      <p:sp>
        <p:nvSpPr>
          <p:cNvPr id="5" name="Content Placeholder 4"/>
          <p:cNvSpPr>
            <a:spLocks noGrp="1"/>
          </p:cNvSpPr>
          <p:nvPr>
            <p:ph sz="quarter" idx="1"/>
          </p:nvPr>
        </p:nvSpPr>
        <p:spPr/>
        <p:txBody>
          <a:bodyPr>
            <a:normAutofit lnSpcReduction="10000"/>
          </a:bodyPr>
          <a:lstStyle/>
          <a:p>
            <a:r>
              <a:rPr lang="en-US" dirty="0" smtClean="0"/>
              <a:t>planned organizational structure must not be overlooked in the establishment of a new business. </a:t>
            </a:r>
          </a:p>
          <a:p>
            <a:r>
              <a:rPr lang="en-US" dirty="0" smtClean="0">
                <a:solidFill>
                  <a:srgbClr val="FF00FF"/>
                </a:solidFill>
              </a:rPr>
              <a:t>The stages </a:t>
            </a:r>
            <a:r>
              <a:rPr lang="en-US" dirty="0" smtClean="0"/>
              <a:t>in the setting up of an effective organizational structure are </a:t>
            </a:r>
            <a:endParaRPr lang="en-US" b="1" i="1" dirty="0" smtClean="0"/>
          </a:p>
          <a:p>
            <a:pPr lvl="1">
              <a:buFont typeface="Wingdings" pitchFamily="2" charset="2"/>
              <a:buChar char="q"/>
            </a:pPr>
            <a:r>
              <a:rPr lang="en-US" dirty="0" smtClean="0"/>
              <a:t>The </a:t>
            </a:r>
            <a:r>
              <a:rPr lang="en-US" dirty="0" smtClean="0">
                <a:solidFill>
                  <a:srgbClr val="FF0000"/>
                </a:solidFill>
              </a:rPr>
              <a:t>activitie</a:t>
            </a:r>
            <a:r>
              <a:rPr lang="en-US" dirty="0" smtClean="0"/>
              <a:t>s which will be necessary to achieve the objectives of the business must </a:t>
            </a:r>
            <a:r>
              <a:rPr lang="en-US" dirty="0" smtClean="0">
                <a:solidFill>
                  <a:srgbClr val="FF0000"/>
                </a:solidFill>
              </a:rPr>
              <a:t>be established.</a:t>
            </a:r>
            <a:r>
              <a:rPr lang="en-US" dirty="0" smtClean="0"/>
              <a:t> </a:t>
            </a:r>
          </a:p>
          <a:p>
            <a:pPr lvl="1">
              <a:buFont typeface="Wingdings" pitchFamily="2" charset="2"/>
              <a:buChar char="q"/>
            </a:pPr>
            <a:r>
              <a:rPr lang="en-US" dirty="0" smtClean="0"/>
              <a:t>The various related activities should be </a:t>
            </a:r>
            <a:r>
              <a:rPr lang="en-US" dirty="0" smtClean="0">
                <a:solidFill>
                  <a:srgbClr val="FF0000"/>
                </a:solidFill>
              </a:rPr>
              <a:t>grouped together into departments</a:t>
            </a:r>
            <a:r>
              <a:rPr lang="en-US" dirty="0" smtClean="0"/>
              <a:t>; the most logical grouping is by 'function', that is, by type of activity: production, marketing, finance, etc. </a:t>
            </a:r>
          </a:p>
          <a:p>
            <a:pPr lvl="1">
              <a:buFont typeface="Wingdings" pitchFamily="2" charset="2"/>
              <a:buChar char="q"/>
            </a:pPr>
            <a:r>
              <a:rPr lang="en-US" dirty="0" smtClean="0"/>
              <a:t>The activities of a particular </a:t>
            </a:r>
            <a:r>
              <a:rPr lang="en-US" dirty="0" smtClean="0">
                <a:solidFill>
                  <a:srgbClr val="FF0000"/>
                </a:solidFill>
              </a:rPr>
              <a:t>department will be further divided</a:t>
            </a:r>
            <a:r>
              <a:rPr lang="en-US" dirty="0" smtClean="0"/>
              <a:t>, and grouped together into sections; </a:t>
            </a:r>
            <a:endParaRPr lang="en-US" dirty="0"/>
          </a:p>
        </p:txBody>
      </p:sp>
    </p:spTree>
  </p:cSld>
  <p:clrMapOvr>
    <a:masterClrMapping/>
  </p:clrMapOvr>
  <p:transition>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48</a:t>
            </a:fld>
            <a:endParaRPr lang="en-US"/>
          </a:p>
        </p:txBody>
      </p:sp>
      <p:sp>
        <p:nvSpPr>
          <p:cNvPr id="5" name="Content Placeholder 4"/>
          <p:cNvSpPr>
            <a:spLocks noGrp="1"/>
          </p:cNvSpPr>
          <p:nvPr>
            <p:ph sz="quarter" idx="1"/>
          </p:nvPr>
        </p:nvSpPr>
        <p:spPr/>
        <p:txBody>
          <a:bodyPr>
            <a:normAutofit fontScale="92500" lnSpcReduction="10000"/>
          </a:bodyPr>
          <a:lstStyle/>
          <a:p>
            <a:pPr lvl="1">
              <a:lnSpc>
                <a:spcPct val="150000"/>
              </a:lnSpc>
              <a:buFont typeface="Wingdings" pitchFamily="2" charset="2"/>
              <a:buChar char="q"/>
            </a:pPr>
            <a:r>
              <a:rPr lang="en-US" sz="2500" dirty="0" smtClean="0"/>
              <a:t>An organization chart should be </a:t>
            </a:r>
            <a:r>
              <a:rPr lang="en-US" sz="2500" dirty="0" smtClean="0">
                <a:solidFill>
                  <a:srgbClr val="FF0000"/>
                </a:solidFill>
              </a:rPr>
              <a:t>produced to depict the proposed organization</a:t>
            </a:r>
          </a:p>
          <a:p>
            <a:pPr lvl="1">
              <a:lnSpc>
                <a:spcPct val="150000"/>
              </a:lnSpc>
              <a:buFont typeface="Wingdings" pitchFamily="2" charset="2"/>
              <a:buChar char="q"/>
            </a:pPr>
            <a:r>
              <a:rPr lang="en-US" sz="2500" dirty="0" smtClean="0"/>
              <a:t>Based on estimates of the volume of work, which will be performed by each section, the </a:t>
            </a:r>
            <a:r>
              <a:rPr lang="en-US" sz="2500" dirty="0" smtClean="0">
                <a:solidFill>
                  <a:srgbClr val="FF0000"/>
                </a:solidFill>
              </a:rPr>
              <a:t>number of staff required must be determined. </a:t>
            </a:r>
          </a:p>
          <a:p>
            <a:pPr lvl="1">
              <a:lnSpc>
                <a:spcPct val="150000"/>
              </a:lnSpc>
              <a:buNone/>
            </a:pPr>
            <a:r>
              <a:rPr lang="en-US" sz="2500" dirty="0" smtClean="0"/>
              <a:t>    Depending on the type of work to be performed and on other factors, </a:t>
            </a:r>
            <a:r>
              <a:rPr lang="en-US" sz="2500" dirty="0" smtClean="0">
                <a:solidFill>
                  <a:srgbClr val="FF0000"/>
                </a:solidFill>
              </a:rPr>
              <a:t>the numbers of supervisors, junior and middle managers per section and department must be given thought </a:t>
            </a:r>
            <a:endParaRPr lang="en-US" dirty="0">
              <a:solidFill>
                <a:srgbClr val="FF0000"/>
              </a:solidFill>
            </a:endParaRPr>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Cont’d…</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49</a:t>
            </a:fld>
            <a:endParaRPr lang="en-US"/>
          </a:p>
        </p:txBody>
      </p:sp>
      <p:sp>
        <p:nvSpPr>
          <p:cNvPr id="5" name="Content Placeholder 4"/>
          <p:cNvSpPr>
            <a:spLocks noGrp="1"/>
          </p:cNvSpPr>
          <p:nvPr>
            <p:ph sz="quarter" idx="1"/>
          </p:nvPr>
        </p:nvSpPr>
        <p:spPr>
          <a:xfrm>
            <a:off x="457200" y="1277322"/>
            <a:ext cx="8229600" cy="4937760"/>
          </a:xfrm>
        </p:spPr>
        <p:txBody>
          <a:bodyPr>
            <a:normAutofit/>
          </a:bodyPr>
          <a:lstStyle/>
          <a:p>
            <a:pPr lvl="1">
              <a:buFont typeface="Wingdings" pitchFamily="2" charset="2"/>
              <a:buChar char="q"/>
            </a:pPr>
            <a:r>
              <a:rPr lang="en-US" sz="2500" dirty="0" smtClean="0"/>
              <a:t>The </a:t>
            </a:r>
            <a:r>
              <a:rPr lang="en-US" sz="2500" dirty="0" smtClean="0">
                <a:solidFill>
                  <a:srgbClr val="FF0000"/>
                </a:solidFill>
              </a:rPr>
              <a:t>special knowledge or talents required </a:t>
            </a:r>
            <a:r>
              <a:rPr lang="en-US" sz="2500" dirty="0" smtClean="0"/>
              <a:t>by departmental and sectional managers must be laid down. </a:t>
            </a:r>
          </a:p>
          <a:p>
            <a:pPr lvl="1">
              <a:buFont typeface="Wingdings" pitchFamily="2" charset="2"/>
              <a:buChar char="q"/>
            </a:pPr>
            <a:r>
              <a:rPr lang="en-US" sz="2500" dirty="0" smtClean="0"/>
              <a:t>The </a:t>
            </a:r>
            <a:r>
              <a:rPr lang="en-US" sz="2500" dirty="0" smtClean="0">
                <a:solidFill>
                  <a:srgbClr val="FF0000"/>
                </a:solidFill>
              </a:rPr>
              <a:t>equipment necessary for the proper functioning of each section and department must be decided upon</a:t>
            </a:r>
            <a:r>
              <a:rPr lang="en-US" sz="2500" dirty="0" smtClean="0"/>
              <a:t>, and provision made for its positioning when considering the layout of the accommodation for each unit. </a:t>
            </a:r>
          </a:p>
          <a:p>
            <a:pPr lvl="1">
              <a:buFont typeface="Wingdings" pitchFamily="2" charset="2"/>
              <a:buChar char="q"/>
            </a:pPr>
            <a:r>
              <a:rPr lang="en-US" sz="2500" dirty="0" smtClean="0"/>
              <a:t>To ensure effective coordination of all parts of the enterprise, </a:t>
            </a:r>
            <a:r>
              <a:rPr lang="en-US" sz="2500" dirty="0" smtClean="0">
                <a:solidFill>
                  <a:srgbClr val="FF0000"/>
                </a:solidFill>
              </a:rPr>
              <a:t>effective procedures and systems of communication </a:t>
            </a:r>
            <a:r>
              <a:rPr lang="en-US" sz="2500" dirty="0" smtClean="0"/>
              <a:t>must be devised and installed. </a:t>
            </a:r>
          </a:p>
          <a:p>
            <a:pPr lvl="1">
              <a:buFont typeface="Wingdings" pitchFamily="2" charset="2"/>
              <a:buChar char="q"/>
            </a:pPr>
            <a:endParaRPr lang="en-US" dirty="0"/>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val"/>
          <p:cNvPicPr>
            <a:picLocks noChangeAspect="1" noChangeArrowheads="1"/>
          </p:cNvPicPr>
          <p:nvPr/>
        </p:nvPicPr>
        <p:blipFill>
          <a:blip r:embed="rId2">
            <a:clrChange>
              <a:clrFrom>
                <a:srgbClr val="FFFFFF"/>
              </a:clrFrom>
              <a:clrTo>
                <a:srgbClr val="FFFFFF">
                  <a:alpha val="0"/>
                </a:srgbClr>
              </a:clrTo>
            </a:clrChange>
          </a:blip>
          <a:srcRect l="23611" t="48634" r="43056"/>
          <a:stretch>
            <a:fillRect/>
          </a:stretch>
        </p:blipFill>
        <p:spPr bwMode="auto">
          <a:xfrm>
            <a:off x="152400" y="228600"/>
            <a:ext cx="4419600" cy="5791200"/>
          </a:xfrm>
          <a:prstGeom prst="rect">
            <a:avLst/>
          </a:prstGeom>
          <a:noFill/>
        </p:spPr>
      </p:pic>
      <p:sp>
        <p:nvSpPr>
          <p:cNvPr id="28675" name="Rectangle 3"/>
          <p:cNvSpPr>
            <a:spLocks noChangeArrowheads="1"/>
          </p:cNvSpPr>
          <p:nvPr/>
        </p:nvSpPr>
        <p:spPr bwMode="auto">
          <a:xfrm>
            <a:off x="4572000" y="609600"/>
            <a:ext cx="4191000" cy="6001643"/>
          </a:xfrm>
          <a:prstGeom prst="rect">
            <a:avLst/>
          </a:prstGeom>
          <a:noFill/>
          <a:ln w="9525">
            <a:noFill/>
            <a:miter lim="800000"/>
            <a:headEnd/>
            <a:tailEnd/>
          </a:ln>
          <a:effectLst/>
        </p:spPr>
        <p:txBody>
          <a:bodyPr>
            <a:spAutoFit/>
          </a:bodyPr>
          <a:lstStyle/>
          <a:p>
            <a:pPr>
              <a:lnSpc>
                <a:spcPct val="120000"/>
              </a:lnSpc>
            </a:pPr>
            <a:r>
              <a:rPr lang="en-US" sz="2000" dirty="0">
                <a:latin typeface="Arial Rounded MT Bold" pitchFamily="34" charset="0"/>
              </a:rPr>
              <a:t>What is this little lad doing?</a:t>
            </a:r>
          </a:p>
          <a:p>
            <a:pPr>
              <a:lnSpc>
                <a:spcPct val="120000"/>
              </a:lnSpc>
            </a:pPr>
            <a:r>
              <a:rPr lang="en-US" sz="2000" dirty="0">
                <a:latin typeface="Arial Rounded MT Bold" pitchFamily="34" charset="0"/>
              </a:rPr>
              <a:t>Do you know where he is going?</a:t>
            </a:r>
          </a:p>
          <a:p>
            <a:pPr>
              <a:lnSpc>
                <a:spcPct val="120000"/>
              </a:lnSpc>
            </a:pPr>
            <a:r>
              <a:rPr lang="en-US" sz="2000" dirty="0">
                <a:latin typeface="Arial Rounded MT Bold" pitchFamily="34" charset="0"/>
              </a:rPr>
              <a:t>Can you see where he is going?</a:t>
            </a:r>
          </a:p>
          <a:p>
            <a:pPr>
              <a:lnSpc>
                <a:spcPct val="120000"/>
              </a:lnSpc>
            </a:pPr>
            <a:r>
              <a:rPr lang="en-US" sz="2000" dirty="0">
                <a:latin typeface="Arial Rounded MT Bold" pitchFamily="34" charset="0"/>
              </a:rPr>
              <a:t>Do you know what could happen if he falls in the water?</a:t>
            </a:r>
          </a:p>
          <a:p>
            <a:pPr>
              <a:lnSpc>
                <a:spcPct val="120000"/>
              </a:lnSpc>
            </a:pPr>
            <a:r>
              <a:rPr lang="en-US" sz="2000" dirty="0">
                <a:latin typeface="Arial Rounded MT Bold" pitchFamily="34" charset="0"/>
              </a:rPr>
              <a:t>Can you really see what the consequences are going to be?</a:t>
            </a:r>
          </a:p>
          <a:p>
            <a:pPr>
              <a:lnSpc>
                <a:spcPct val="120000"/>
              </a:lnSpc>
            </a:pPr>
            <a:r>
              <a:rPr lang="en-US" sz="2000" dirty="0">
                <a:latin typeface="Arial Rounded MT Bold" pitchFamily="34" charset="0"/>
              </a:rPr>
              <a:t>Have you got the big picture in mind?</a:t>
            </a:r>
          </a:p>
          <a:p>
            <a:pPr>
              <a:lnSpc>
                <a:spcPct val="120000"/>
              </a:lnSpc>
            </a:pPr>
            <a:r>
              <a:rPr lang="en-US" sz="2000" dirty="0">
                <a:latin typeface="Arial Rounded MT Bold" pitchFamily="34" charset="0"/>
              </a:rPr>
              <a:t>With anything that one does in life you start with the end in mind. </a:t>
            </a:r>
            <a:r>
              <a:rPr lang="en-US" sz="2000" dirty="0">
                <a:solidFill>
                  <a:srgbClr val="FF00FF"/>
                </a:solidFill>
                <a:latin typeface="Arial Rounded MT Bold" pitchFamily="34" charset="0"/>
              </a:rPr>
              <a:t>You decide what you want to achieve and then you decide how you will work towards achieving it. </a:t>
            </a:r>
            <a:r>
              <a:rPr lang="en-US" sz="2000" dirty="0">
                <a:latin typeface="Arial Rounded MT Bold" pitchFamily="34" charset="0"/>
              </a:rPr>
              <a:t>This is what management is.</a:t>
            </a:r>
          </a:p>
        </p:txBody>
      </p:sp>
      <p:sp>
        <p:nvSpPr>
          <p:cNvPr id="3" name="Slide Number Placeholder 2"/>
          <p:cNvSpPr>
            <a:spLocks noGrp="1"/>
          </p:cNvSpPr>
          <p:nvPr>
            <p:ph type="sldNum" sz="quarter" idx="12"/>
          </p:nvPr>
        </p:nvSpPr>
        <p:spPr/>
        <p:txBody>
          <a:bodyPr/>
          <a:lstStyle/>
          <a:p>
            <a:fld id="{94E7D943-CFAF-4810-A242-217AEA4E64FD}" type="slidenum">
              <a:rPr lang="en-US" smtClean="0"/>
              <a:pPr/>
              <a:t>5</a:t>
            </a:fld>
            <a:endParaRPr lang="en-US"/>
          </a:p>
        </p:txBody>
      </p:sp>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FF"/>
                </a:solidFill>
              </a:rPr>
              <a:t>Types of Organizational Structure</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50</a:t>
            </a:fld>
            <a:endParaRPr lang="en-US"/>
          </a:p>
        </p:txBody>
      </p:sp>
      <p:sp>
        <p:nvSpPr>
          <p:cNvPr id="5" name="Content Placeholder 4"/>
          <p:cNvSpPr>
            <a:spLocks noGrp="1"/>
          </p:cNvSpPr>
          <p:nvPr>
            <p:ph sz="quarter" idx="1"/>
          </p:nvPr>
        </p:nvSpPr>
        <p:spPr/>
        <p:txBody>
          <a:bodyPr/>
          <a:lstStyle/>
          <a:p>
            <a:pPr>
              <a:lnSpc>
                <a:spcPct val="150000"/>
              </a:lnSpc>
            </a:pPr>
            <a:r>
              <a:rPr lang="en-US" dirty="0" smtClean="0"/>
              <a:t>There are </a:t>
            </a:r>
            <a:r>
              <a:rPr lang="en-US" dirty="0" smtClean="0">
                <a:solidFill>
                  <a:srgbClr val="FF00FF"/>
                </a:solidFill>
              </a:rPr>
              <a:t>four</a:t>
            </a:r>
            <a:r>
              <a:rPr lang="en-US" dirty="0" smtClean="0"/>
              <a:t> different types of organizations, namely </a:t>
            </a:r>
          </a:p>
          <a:p>
            <a:pPr marL="1311275" indent="-571500">
              <a:lnSpc>
                <a:spcPct val="150000"/>
              </a:lnSpc>
              <a:buFont typeface="+mj-lt"/>
              <a:buAutoNum type="romanUcPeriod"/>
            </a:pPr>
            <a:r>
              <a:rPr lang="en-US" dirty="0" smtClean="0">
                <a:solidFill>
                  <a:srgbClr val="FF0000"/>
                </a:solidFill>
              </a:rPr>
              <a:t>line, </a:t>
            </a:r>
          </a:p>
          <a:p>
            <a:pPr marL="1311275" indent="-571500">
              <a:lnSpc>
                <a:spcPct val="150000"/>
              </a:lnSpc>
              <a:buFont typeface="+mj-lt"/>
              <a:buAutoNum type="romanUcPeriod"/>
            </a:pPr>
            <a:r>
              <a:rPr lang="en-US" dirty="0" smtClean="0">
                <a:solidFill>
                  <a:srgbClr val="FF0000"/>
                </a:solidFill>
              </a:rPr>
              <a:t>functional, </a:t>
            </a:r>
          </a:p>
          <a:p>
            <a:pPr marL="1311275" indent="-571500">
              <a:lnSpc>
                <a:spcPct val="150000"/>
              </a:lnSpc>
              <a:buFont typeface="+mj-lt"/>
              <a:buAutoNum type="romanUcPeriod"/>
            </a:pPr>
            <a:r>
              <a:rPr lang="en-US" dirty="0" smtClean="0">
                <a:solidFill>
                  <a:srgbClr val="FF0000"/>
                </a:solidFill>
              </a:rPr>
              <a:t>line and staff, and </a:t>
            </a:r>
          </a:p>
          <a:p>
            <a:pPr marL="1311275" indent="-571500">
              <a:lnSpc>
                <a:spcPct val="150000"/>
              </a:lnSpc>
              <a:buFont typeface="+mj-lt"/>
              <a:buAutoNum type="romanUcPeriod"/>
            </a:pPr>
            <a:r>
              <a:rPr lang="en-US" dirty="0" smtClean="0">
                <a:solidFill>
                  <a:srgbClr val="FF0000"/>
                </a:solidFill>
              </a:rPr>
              <a:t>matrix organization.</a:t>
            </a:r>
          </a:p>
          <a:p>
            <a:pPr>
              <a:lnSpc>
                <a:spcPct val="150000"/>
              </a:lnSpc>
            </a:pPr>
            <a:endParaRPr lang="en-US" dirty="0"/>
          </a:p>
        </p:txBody>
      </p:sp>
    </p:spTree>
  </p:cSld>
  <p:clrMapOvr>
    <a:masterClrMapping/>
  </p:clrMapOvr>
  <p:transition>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 Line Organization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51</a:t>
            </a:fld>
            <a:endParaRPr lang="en-US"/>
          </a:p>
        </p:txBody>
      </p:sp>
      <p:sp>
        <p:nvSpPr>
          <p:cNvPr id="5" name="Content Placeholder 4"/>
          <p:cNvSpPr>
            <a:spLocks noGrp="1"/>
          </p:cNvSpPr>
          <p:nvPr>
            <p:ph sz="quarter" idx="1"/>
          </p:nvPr>
        </p:nvSpPr>
        <p:spPr/>
        <p:txBody>
          <a:bodyPr/>
          <a:lstStyle/>
          <a:p>
            <a:pPr>
              <a:lnSpc>
                <a:spcPct val="150000"/>
              </a:lnSpc>
            </a:pPr>
            <a:r>
              <a:rPr lang="en-US" dirty="0" smtClean="0"/>
              <a:t>sometimes called '</a:t>
            </a:r>
            <a:r>
              <a:rPr lang="en-US" dirty="0" smtClean="0">
                <a:solidFill>
                  <a:srgbClr val="FF00FF"/>
                </a:solidFill>
              </a:rPr>
              <a:t>military organization</a:t>
            </a:r>
            <a:r>
              <a:rPr lang="en-US" dirty="0" smtClean="0"/>
              <a:t>', because it is how the armed forces are organized. </a:t>
            </a:r>
            <a:endParaRPr lang="en-US" b="1" dirty="0" smtClean="0"/>
          </a:p>
          <a:p>
            <a:pPr>
              <a:lnSpc>
                <a:spcPct val="150000"/>
              </a:lnSpc>
            </a:pPr>
            <a:r>
              <a:rPr lang="en-US" dirty="0" smtClean="0"/>
              <a:t>there is a clear 'line' of responsibility and authority right through the management structure from the board to the lowest level of supervision, and below.</a:t>
            </a:r>
            <a:endParaRPr lang="en-US" dirty="0"/>
          </a:p>
        </p:txBody>
      </p:sp>
    </p:spTree>
  </p:cSld>
  <p:clrMapOvr>
    <a:masterClrMapping/>
  </p:clrMapOvr>
  <p:transition>
    <p:pull dir="l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52</a:t>
            </a:fld>
            <a:endParaRPr lang="en-US"/>
          </a:p>
        </p:txBody>
      </p:sp>
      <p:sp>
        <p:nvSpPr>
          <p:cNvPr id="5" name="Content Placeholder 4"/>
          <p:cNvSpPr>
            <a:spLocks noGrp="1"/>
          </p:cNvSpPr>
          <p:nvPr>
            <p:ph sz="quarter" idx="1"/>
          </p:nvPr>
        </p:nvSpPr>
        <p:spPr>
          <a:xfrm>
            <a:off x="457200" y="1277322"/>
            <a:ext cx="8229600" cy="4937760"/>
          </a:xfrm>
        </p:spPr>
        <p:txBody>
          <a:bodyPr>
            <a:noAutofit/>
          </a:bodyPr>
          <a:lstStyle/>
          <a:p>
            <a:pPr>
              <a:lnSpc>
                <a:spcPts val="3000"/>
              </a:lnSpc>
            </a:pPr>
            <a:r>
              <a:rPr lang="en-US" sz="2400" dirty="0" smtClean="0"/>
              <a:t>Line organization is </a:t>
            </a:r>
            <a:r>
              <a:rPr lang="en-US" sz="2400" dirty="0" smtClean="0">
                <a:solidFill>
                  <a:srgbClr val="FF0000"/>
                </a:solidFill>
              </a:rPr>
              <a:t>simple and direct </a:t>
            </a:r>
            <a:r>
              <a:rPr lang="en-US" sz="2400" dirty="0" smtClean="0"/>
              <a:t>and is easy to understand. </a:t>
            </a:r>
          </a:p>
          <a:p>
            <a:pPr>
              <a:lnSpc>
                <a:spcPts val="3000"/>
              </a:lnSpc>
              <a:buFont typeface="Arial" pitchFamily="34" charset="0"/>
              <a:buChar char="•"/>
            </a:pPr>
            <a:r>
              <a:rPr lang="en-US" sz="2400" dirty="0" smtClean="0"/>
              <a:t> The 'chain of command‘ is direct and so decisions can usually be made quickly and implemented rapidly, because of the directness of the control, the coordination of the activities of all those employed in a department is simplified. </a:t>
            </a:r>
          </a:p>
          <a:p>
            <a:pPr>
              <a:lnSpc>
                <a:spcPts val="3000"/>
              </a:lnSpc>
            </a:pPr>
            <a:r>
              <a:rPr lang="en-US" sz="2400" dirty="0" smtClean="0"/>
              <a:t>The position (and status) of all the different people working in a department can be easily seen, and so the extent of their responsibilities, authority and duties can, be clearly defined and understood, making disputes less likely.</a:t>
            </a:r>
            <a:endParaRPr lang="en-US" sz="2400" dirty="0"/>
          </a:p>
        </p:txBody>
      </p:sp>
    </p:spTree>
  </p:cSld>
  <p:clrMapOvr>
    <a:masterClrMapping/>
  </p:clrMapOvr>
  <p:transition>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53</a:t>
            </a:fld>
            <a:endParaRPr lang="en-US"/>
          </a:p>
        </p:txBody>
      </p:sp>
      <p:pic>
        <p:nvPicPr>
          <p:cNvPr id="1027" name="Picture 3"/>
          <p:cNvPicPr>
            <a:picLocks noGrp="1" noChangeAspect="1" noChangeArrowheads="1"/>
          </p:cNvPicPr>
          <p:nvPr>
            <p:ph sz="quarter" idx="1"/>
          </p:nvPr>
        </p:nvPicPr>
        <p:blipFill>
          <a:blip r:embed="rId2"/>
          <a:srcRect/>
          <a:stretch>
            <a:fillRect/>
          </a:stretch>
        </p:blipFill>
        <p:spPr bwMode="auto">
          <a:xfrm>
            <a:off x="71406" y="1428736"/>
            <a:ext cx="9001156" cy="4182958"/>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II. Functional Manager</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54</a:t>
            </a:fld>
            <a:endParaRPr lang="en-US"/>
          </a:p>
        </p:txBody>
      </p:sp>
      <p:sp>
        <p:nvSpPr>
          <p:cNvPr id="5" name="Content Placeholder 4"/>
          <p:cNvSpPr>
            <a:spLocks noGrp="1"/>
          </p:cNvSpPr>
          <p:nvPr>
            <p:ph sz="quarter" idx="1"/>
          </p:nvPr>
        </p:nvSpPr>
        <p:spPr/>
        <p:txBody>
          <a:bodyPr/>
          <a:lstStyle/>
          <a:p>
            <a:pPr>
              <a:lnSpc>
                <a:spcPct val="150000"/>
              </a:lnSpc>
            </a:pPr>
            <a:r>
              <a:rPr lang="en-US" dirty="0" smtClean="0"/>
              <a:t>it is the function (the type of activity), which determines the areas of authority and responsibility. </a:t>
            </a:r>
          </a:p>
          <a:p>
            <a:pPr>
              <a:lnSpc>
                <a:spcPct val="150000"/>
              </a:lnSpc>
            </a:pPr>
            <a:r>
              <a:rPr lang="en-US" dirty="0" smtClean="0"/>
              <a:t>An expert or specialist is placed in charge of each function, and will have direct control of that function wherever it is undertaken within the enterprise.</a:t>
            </a:r>
            <a:endParaRPr lang="en-US" dirty="0"/>
          </a:p>
        </p:txBody>
      </p:sp>
    </p:spTree>
  </p:cSld>
  <p:clrMapOvr>
    <a:masterClrMapping/>
  </p:clrMapOvr>
  <p:transition>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55</a:t>
            </a:fld>
            <a:endParaRPr lang="en-US"/>
          </a:p>
        </p:txBody>
      </p:sp>
      <p:sp>
        <p:nvSpPr>
          <p:cNvPr id="5" name="Content Placeholder 4"/>
          <p:cNvSpPr>
            <a:spLocks noGrp="1"/>
          </p:cNvSpPr>
          <p:nvPr>
            <p:ph sz="quarter" idx="1"/>
          </p:nvPr>
        </p:nvSpPr>
        <p:spPr>
          <a:xfrm>
            <a:off x="457200" y="1219200"/>
            <a:ext cx="8229600" cy="5067320"/>
          </a:xfrm>
        </p:spPr>
        <p:txBody>
          <a:bodyPr>
            <a:normAutofit fontScale="92500" lnSpcReduction="20000"/>
          </a:bodyPr>
          <a:lstStyle/>
          <a:p>
            <a:pPr>
              <a:lnSpc>
                <a:spcPct val="120000"/>
              </a:lnSpc>
            </a:pPr>
            <a:r>
              <a:rPr lang="en-US" dirty="0" smtClean="0"/>
              <a:t>As the functional specialists are not involved in the day-to-day running of the enterprise (which is the domain of the line managers) they are free to the concentrate on their particular functions that</a:t>
            </a:r>
            <a:r>
              <a:rPr lang="en-US" b="1" dirty="0" smtClean="0"/>
              <a:t> </a:t>
            </a:r>
            <a:r>
              <a:rPr lang="en-US" dirty="0" smtClean="0"/>
              <a:t>produce many benefits for the enterprise.</a:t>
            </a:r>
          </a:p>
          <a:p>
            <a:pPr>
              <a:lnSpc>
                <a:spcPct val="120000"/>
              </a:lnSpc>
            </a:pPr>
            <a:r>
              <a:rPr lang="en-US" dirty="0" smtClean="0"/>
              <a:t>However, this form of organization makes control difficult as there are no clear lines of authority and it is similarly difficult to establish responsibility when things do not go right. </a:t>
            </a:r>
          </a:p>
          <a:p>
            <a:pPr>
              <a:lnSpc>
                <a:spcPct val="120000"/>
              </a:lnSpc>
            </a:pPr>
            <a:r>
              <a:rPr lang="en-US" dirty="0" smtClean="0"/>
              <a:t>Furthermore, staff as well as supervisors and junior managers become confused at being subject to the authority of more than one superior.</a:t>
            </a:r>
          </a:p>
        </p:txBody>
      </p:sp>
    </p:spTree>
  </p:cSld>
  <p:clrMapOvr>
    <a:masterClrMapping/>
  </p:clrMapOvr>
  <p:transition>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56</a:t>
            </a:fld>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544964" y="1335178"/>
            <a:ext cx="7884688" cy="4808465"/>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III. </a:t>
            </a:r>
            <a:r>
              <a:rPr lang="en-US" b="1" dirty="0" smtClean="0">
                <a:solidFill>
                  <a:srgbClr val="FF0000"/>
                </a:solidFill>
              </a:rPr>
              <a:t>Line and Staff Organization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57</a:t>
            </a:fld>
            <a:endParaRPr lang="en-US"/>
          </a:p>
        </p:txBody>
      </p:sp>
      <p:sp>
        <p:nvSpPr>
          <p:cNvPr id="5" name="Content Placeholder 4"/>
          <p:cNvSpPr>
            <a:spLocks noGrp="1"/>
          </p:cNvSpPr>
          <p:nvPr>
            <p:ph sz="quarter" idx="1"/>
          </p:nvPr>
        </p:nvSpPr>
        <p:spPr/>
        <p:txBody>
          <a:bodyPr/>
          <a:lstStyle/>
          <a:p>
            <a:pPr>
              <a:lnSpc>
                <a:spcPct val="150000"/>
              </a:lnSpc>
            </a:pPr>
            <a:r>
              <a:rPr lang="en-US" dirty="0" smtClean="0"/>
              <a:t>In such a structure, the line managers control the primary functions, such as marketing and production, which are directly concerned with achieving the objectives of the business; </a:t>
            </a:r>
          </a:p>
          <a:p>
            <a:pPr>
              <a:lnSpc>
                <a:spcPct val="150000"/>
              </a:lnSpc>
            </a:pPr>
            <a:r>
              <a:rPr lang="en-US" dirty="0" smtClean="0"/>
              <a:t>whilst the staff managers are generally involved with secondary functions which assist the smooth and efficient running of the primary functions.</a:t>
            </a:r>
            <a:endParaRPr lang="en-US" dirty="0"/>
          </a:p>
        </p:txBody>
      </p:sp>
    </p:spTree>
  </p:cSld>
  <p:clrMapOvr>
    <a:masterClrMapping/>
  </p:clrMapOvr>
  <p:transition>
    <p:pull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58</a:t>
            </a:fld>
            <a:endParaRPr lang="en-US"/>
          </a:p>
        </p:txBody>
      </p:sp>
      <p:grpSp>
        <p:nvGrpSpPr>
          <p:cNvPr id="3078" name="Group 6"/>
          <p:cNvGrpSpPr>
            <a:grpSpLocks/>
          </p:cNvGrpSpPr>
          <p:nvPr/>
        </p:nvGrpSpPr>
        <p:grpSpPr bwMode="auto">
          <a:xfrm>
            <a:off x="357158" y="1285860"/>
            <a:ext cx="8358246" cy="5072098"/>
            <a:chOff x="2102" y="3830"/>
            <a:chExt cx="8100" cy="5740"/>
          </a:xfrm>
        </p:grpSpPr>
        <p:grpSp>
          <p:nvGrpSpPr>
            <p:cNvPr id="3081" name="Group 9"/>
            <p:cNvGrpSpPr>
              <a:grpSpLocks/>
            </p:cNvGrpSpPr>
            <p:nvPr/>
          </p:nvGrpSpPr>
          <p:grpSpPr bwMode="auto">
            <a:xfrm>
              <a:off x="2102" y="3830"/>
              <a:ext cx="8100" cy="5740"/>
              <a:chOff x="1829" y="8703"/>
              <a:chExt cx="9540" cy="4860"/>
            </a:xfrm>
          </p:grpSpPr>
          <p:sp>
            <p:nvSpPr>
              <p:cNvPr id="3133" name="Text Box 61"/>
              <p:cNvSpPr txBox="1">
                <a:spLocks noChangeArrowheads="1"/>
              </p:cNvSpPr>
              <p:nvPr/>
            </p:nvSpPr>
            <p:spPr bwMode="auto">
              <a:xfrm>
                <a:off x="5429" y="8703"/>
                <a:ext cx="21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MANAGING DIRECTOR DIRECTOR</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32" name="Text Box 60"/>
              <p:cNvSpPr txBox="1">
                <a:spLocks noChangeArrowheads="1"/>
              </p:cNvSpPr>
              <p:nvPr/>
            </p:nvSpPr>
            <p:spPr bwMode="auto">
              <a:xfrm>
                <a:off x="2542" y="9603"/>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WORKS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MANAGER</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31" name="Text Box 59"/>
              <p:cNvSpPr txBox="1">
                <a:spLocks noChangeArrowheads="1"/>
              </p:cNvSpPr>
              <p:nvPr/>
            </p:nvSpPr>
            <p:spPr bwMode="auto">
              <a:xfrm>
                <a:off x="4349" y="9603"/>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SALES</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MANAGER</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30" name="Text Box 58"/>
              <p:cNvSpPr txBox="1">
                <a:spLocks noChangeArrowheads="1"/>
              </p:cNvSpPr>
              <p:nvPr/>
            </p:nvSpPr>
            <p:spPr bwMode="auto">
              <a:xfrm>
                <a:off x="6509" y="9603"/>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ACCOUNTS MANAGER</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9" name="Text Box 57"/>
              <p:cNvSpPr txBox="1">
                <a:spLocks noChangeArrowheads="1"/>
              </p:cNvSpPr>
              <p:nvPr/>
            </p:nvSpPr>
            <p:spPr bwMode="auto">
              <a:xfrm>
                <a:off x="8662" y="9603"/>
                <a:ext cx="14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PERSONNEL</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MANAGER</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8" name="Text Box 56"/>
              <p:cNvSpPr txBox="1">
                <a:spLocks noChangeArrowheads="1"/>
              </p:cNvSpPr>
              <p:nvPr/>
            </p:nvSpPr>
            <p:spPr bwMode="auto">
              <a:xfrm>
                <a:off x="2182" y="11223"/>
                <a:ext cx="180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SECTION MANAGERS SUPERVISORS &amp; OPERATORS</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7" name="Text Box 55"/>
              <p:cNvSpPr txBox="1">
                <a:spLocks noChangeArrowheads="1"/>
              </p:cNvSpPr>
              <p:nvPr/>
            </p:nvSpPr>
            <p:spPr bwMode="auto">
              <a:xfrm>
                <a:off x="4325" y="11228"/>
                <a:ext cx="1800" cy="6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SECTION MANAGERS SUPERVISORS &amp; SALESMEN</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6" name="Text Box 54"/>
              <p:cNvSpPr txBox="1">
                <a:spLocks noChangeArrowheads="1"/>
              </p:cNvSpPr>
              <p:nvPr/>
            </p:nvSpPr>
            <p:spPr bwMode="auto">
              <a:xfrm>
                <a:off x="6509" y="11223"/>
                <a:ext cx="180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SECTION MANAGERS SUPERVISORS &amp;</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CLERKS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3125" name="Text Box 53"/>
              <p:cNvSpPr txBox="1">
                <a:spLocks noChangeArrowheads="1"/>
              </p:cNvSpPr>
              <p:nvPr/>
            </p:nvSpPr>
            <p:spPr bwMode="auto">
              <a:xfrm>
                <a:off x="7949" y="12303"/>
                <a:ext cx="14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EMPLOYMENT OFFICER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3124" name="Text Box 52"/>
              <p:cNvSpPr txBox="1">
                <a:spLocks noChangeArrowheads="1"/>
              </p:cNvSpPr>
              <p:nvPr/>
            </p:nvSpPr>
            <p:spPr bwMode="auto">
              <a:xfrm>
                <a:off x="9929" y="12303"/>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TRAINING</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OFFICER </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3" name="Text Box 51"/>
              <p:cNvSpPr txBox="1">
                <a:spLocks noChangeArrowheads="1"/>
              </p:cNvSpPr>
              <p:nvPr/>
            </p:nvSpPr>
            <p:spPr bwMode="auto">
              <a:xfrm>
                <a:off x="7942" y="13023"/>
                <a:ext cx="144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SUPERVISORS </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&amp; CLERKS </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2" name="Text Box 50"/>
              <p:cNvSpPr txBox="1">
                <a:spLocks noChangeArrowheads="1"/>
              </p:cNvSpPr>
              <p:nvPr/>
            </p:nvSpPr>
            <p:spPr bwMode="auto">
              <a:xfrm>
                <a:off x="9922" y="13023"/>
                <a:ext cx="1447"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SUPERVISORS </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&amp; CLERKS </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121" name="Line 49"/>
              <p:cNvSpPr>
                <a:spLocks noChangeShapeType="1"/>
              </p:cNvSpPr>
              <p:nvPr/>
            </p:nvSpPr>
            <p:spPr bwMode="auto">
              <a:xfrm>
                <a:off x="8489" y="128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20" name="Line 48"/>
              <p:cNvSpPr>
                <a:spLocks noChangeShapeType="1"/>
              </p:cNvSpPr>
              <p:nvPr/>
            </p:nvSpPr>
            <p:spPr bwMode="auto">
              <a:xfrm>
                <a:off x="10462" y="128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9" name="Line 47"/>
              <p:cNvSpPr>
                <a:spLocks noChangeShapeType="1"/>
              </p:cNvSpPr>
              <p:nvPr/>
            </p:nvSpPr>
            <p:spPr bwMode="auto">
              <a:xfrm>
                <a:off x="11002" y="12334"/>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8" name="Line 46"/>
              <p:cNvSpPr>
                <a:spLocks noChangeShapeType="1"/>
              </p:cNvSpPr>
              <p:nvPr/>
            </p:nvSpPr>
            <p:spPr bwMode="auto">
              <a:xfrm>
                <a:off x="3082" y="9243"/>
                <a:ext cx="6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7" name="Line 45"/>
              <p:cNvSpPr>
                <a:spLocks noChangeShapeType="1"/>
              </p:cNvSpPr>
              <p:nvPr/>
            </p:nvSpPr>
            <p:spPr bwMode="auto">
              <a:xfrm>
                <a:off x="9389" y="9243"/>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6" name="Line 44"/>
              <p:cNvSpPr>
                <a:spLocks noChangeShapeType="1"/>
              </p:cNvSpPr>
              <p:nvPr/>
            </p:nvSpPr>
            <p:spPr bwMode="auto">
              <a:xfrm>
                <a:off x="6509" y="906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5" name="Line 43"/>
              <p:cNvSpPr>
                <a:spLocks noChangeShapeType="1"/>
              </p:cNvSpPr>
              <p:nvPr/>
            </p:nvSpPr>
            <p:spPr bwMode="auto">
              <a:xfrm>
                <a:off x="4889" y="9243"/>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4" name="Line 42"/>
              <p:cNvSpPr>
                <a:spLocks noChangeShapeType="1"/>
              </p:cNvSpPr>
              <p:nvPr/>
            </p:nvSpPr>
            <p:spPr bwMode="auto">
              <a:xfrm>
                <a:off x="7049" y="9243"/>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3" name="Line 41"/>
              <p:cNvSpPr>
                <a:spLocks noChangeShapeType="1"/>
              </p:cNvSpPr>
              <p:nvPr/>
            </p:nvSpPr>
            <p:spPr bwMode="auto">
              <a:xfrm>
                <a:off x="8489" y="12123"/>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2" name="Line 40"/>
              <p:cNvSpPr>
                <a:spLocks noChangeShapeType="1"/>
              </p:cNvSpPr>
              <p:nvPr/>
            </p:nvSpPr>
            <p:spPr bwMode="auto">
              <a:xfrm>
                <a:off x="8489" y="1212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1" name="Line 39"/>
              <p:cNvSpPr>
                <a:spLocks noChangeShapeType="1"/>
              </p:cNvSpPr>
              <p:nvPr/>
            </p:nvSpPr>
            <p:spPr bwMode="auto">
              <a:xfrm>
                <a:off x="10642" y="1212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10" name="Line 38"/>
              <p:cNvSpPr>
                <a:spLocks noChangeShapeType="1"/>
              </p:cNvSpPr>
              <p:nvPr/>
            </p:nvSpPr>
            <p:spPr bwMode="auto">
              <a:xfrm>
                <a:off x="9562" y="10143"/>
                <a:ext cx="0" cy="19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9" name="Line 37"/>
              <p:cNvSpPr>
                <a:spLocks noChangeShapeType="1"/>
              </p:cNvSpPr>
              <p:nvPr/>
            </p:nvSpPr>
            <p:spPr bwMode="auto">
              <a:xfrm>
                <a:off x="2189" y="11043"/>
                <a:ext cx="1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8" name="Line 36"/>
              <p:cNvSpPr>
                <a:spLocks noChangeShapeType="1"/>
              </p:cNvSpPr>
              <p:nvPr/>
            </p:nvSpPr>
            <p:spPr bwMode="auto">
              <a:xfrm>
                <a:off x="2189" y="110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7" name="Line 35"/>
              <p:cNvSpPr>
                <a:spLocks noChangeShapeType="1"/>
              </p:cNvSpPr>
              <p:nvPr/>
            </p:nvSpPr>
            <p:spPr bwMode="auto">
              <a:xfrm>
                <a:off x="3982" y="1105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6" name="Line 34"/>
              <p:cNvSpPr>
                <a:spLocks noChangeShapeType="1"/>
              </p:cNvSpPr>
              <p:nvPr/>
            </p:nvSpPr>
            <p:spPr bwMode="auto">
              <a:xfrm>
                <a:off x="3082" y="9243"/>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5" name="Line 33"/>
              <p:cNvSpPr>
                <a:spLocks noChangeShapeType="1"/>
              </p:cNvSpPr>
              <p:nvPr/>
            </p:nvSpPr>
            <p:spPr bwMode="auto">
              <a:xfrm>
                <a:off x="4349" y="11043"/>
                <a:ext cx="1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4" name="Line 32"/>
              <p:cNvSpPr>
                <a:spLocks noChangeShapeType="1"/>
              </p:cNvSpPr>
              <p:nvPr/>
            </p:nvSpPr>
            <p:spPr bwMode="auto">
              <a:xfrm>
                <a:off x="4342" y="110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3" name="Line 31"/>
              <p:cNvSpPr>
                <a:spLocks noChangeShapeType="1"/>
              </p:cNvSpPr>
              <p:nvPr/>
            </p:nvSpPr>
            <p:spPr bwMode="auto">
              <a:xfrm>
                <a:off x="6127" y="11058"/>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2" name="Line 30"/>
              <p:cNvSpPr>
                <a:spLocks noChangeShapeType="1"/>
              </p:cNvSpPr>
              <p:nvPr/>
            </p:nvSpPr>
            <p:spPr bwMode="auto">
              <a:xfrm>
                <a:off x="6509" y="11043"/>
                <a:ext cx="1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1" name="Line 29"/>
              <p:cNvSpPr>
                <a:spLocks noChangeShapeType="1"/>
              </p:cNvSpPr>
              <p:nvPr/>
            </p:nvSpPr>
            <p:spPr bwMode="auto">
              <a:xfrm>
                <a:off x="6502" y="110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100" name="Line 28"/>
              <p:cNvSpPr>
                <a:spLocks noChangeShapeType="1"/>
              </p:cNvSpPr>
              <p:nvPr/>
            </p:nvSpPr>
            <p:spPr bwMode="auto">
              <a:xfrm>
                <a:off x="8302" y="110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99" name="Text Box 27"/>
              <p:cNvSpPr txBox="1">
                <a:spLocks noChangeArrowheads="1"/>
              </p:cNvSpPr>
              <p:nvPr/>
            </p:nvSpPr>
            <p:spPr bwMode="auto">
              <a:xfrm>
                <a:off x="2114" y="9603"/>
                <a:ext cx="360" cy="36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8" name="Text Box 26"/>
              <p:cNvSpPr txBox="1">
                <a:spLocks noChangeArrowheads="1"/>
              </p:cNvSpPr>
              <p:nvPr/>
            </p:nvSpPr>
            <p:spPr bwMode="auto">
              <a:xfrm>
                <a:off x="3802" y="9603"/>
                <a:ext cx="54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7" name="Text Box 25"/>
              <p:cNvSpPr txBox="1">
                <a:spLocks noChangeArrowheads="1"/>
              </p:cNvSpPr>
              <p:nvPr/>
            </p:nvSpPr>
            <p:spPr bwMode="auto">
              <a:xfrm>
                <a:off x="6149" y="9603"/>
                <a:ext cx="36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6" name="Text Box 24"/>
              <p:cNvSpPr txBox="1">
                <a:spLocks noChangeArrowheads="1"/>
              </p:cNvSpPr>
              <p:nvPr/>
            </p:nvSpPr>
            <p:spPr bwMode="auto">
              <a:xfrm>
                <a:off x="8309" y="9603"/>
                <a:ext cx="36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5" name="Text Box 23"/>
              <p:cNvSpPr txBox="1">
                <a:spLocks noChangeArrowheads="1"/>
              </p:cNvSpPr>
              <p:nvPr/>
            </p:nvSpPr>
            <p:spPr bwMode="auto">
              <a:xfrm>
                <a:off x="1829" y="11193"/>
                <a:ext cx="36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4" name="Text Box 22"/>
              <p:cNvSpPr txBox="1">
                <a:spLocks noChangeArrowheads="1"/>
              </p:cNvSpPr>
              <p:nvPr/>
            </p:nvSpPr>
            <p:spPr bwMode="auto">
              <a:xfrm>
                <a:off x="3989" y="11013"/>
                <a:ext cx="36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3" name="Text Box 21"/>
              <p:cNvSpPr txBox="1">
                <a:spLocks noChangeArrowheads="1"/>
              </p:cNvSpPr>
              <p:nvPr/>
            </p:nvSpPr>
            <p:spPr bwMode="auto">
              <a:xfrm>
                <a:off x="6149" y="11013"/>
                <a:ext cx="36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2" name="Text Box 20"/>
              <p:cNvSpPr txBox="1">
                <a:spLocks noChangeArrowheads="1"/>
              </p:cNvSpPr>
              <p:nvPr/>
            </p:nvSpPr>
            <p:spPr bwMode="auto">
              <a:xfrm>
                <a:off x="7589" y="12273"/>
                <a:ext cx="36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1" name="Text Box 19"/>
              <p:cNvSpPr txBox="1">
                <a:spLocks noChangeArrowheads="1"/>
              </p:cNvSpPr>
              <p:nvPr/>
            </p:nvSpPr>
            <p:spPr bwMode="auto">
              <a:xfrm>
                <a:off x="9569" y="12273"/>
                <a:ext cx="36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90" name="Line 18"/>
              <p:cNvSpPr>
                <a:spLocks noChangeShapeType="1"/>
              </p:cNvSpPr>
              <p:nvPr/>
            </p:nvSpPr>
            <p:spPr bwMode="auto">
              <a:xfrm>
                <a:off x="3089" y="10143"/>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9" name="Line 17"/>
              <p:cNvSpPr>
                <a:spLocks noChangeShapeType="1"/>
              </p:cNvSpPr>
              <p:nvPr/>
            </p:nvSpPr>
            <p:spPr bwMode="auto">
              <a:xfrm>
                <a:off x="5062" y="10143"/>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8" name="Line 16"/>
              <p:cNvSpPr>
                <a:spLocks noChangeShapeType="1"/>
              </p:cNvSpPr>
              <p:nvPr/>
            </p:nvSpPr>
            <p:spPr bwMode="auto">
              <a:xfrm>
                <a:off x="7222" y="10143"/>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7" name="Line 15"/>
              <p:cNvSpPr>
                <a:spLocks noChangeShapeType="1"/>
              </p:cNvSpPr>
              <p:nvPr/>
            </p:nvSpPr>
            <p:spPr bwMode="auto">
              <a:xfrm flipH="1">
                <a:off x="3089" y="10140"/>
                <a:ext cx="6480" cy="900"/>
              </a:xfrm>
              <a:prstGeom prst="lin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6" name="Line 14"/>
              <p:cNvSpPr>
                <a:spLocks noChangeShapeType="1"/>
              </p:cNvSpPr>
              <p:nvPr/>
            </p:nvSpPr>
            <p:spPr bwMode="auto">
              <a:xfrm flipH="1">
                <a:off x="5069" y="10140"/>
                <a:ext cx="4500" cy="900"/>
              </a:xfrm>
              <a:prstGeom prst="lin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5" name="Line 13"/>
              <p:cNvSpPr>
                <a:spLocks noChangeShapeType="1"/>
              </p:cNvSpPr>
              <p:nvPr/>
            </p:nvSpPr>
            <p:spPr bwMode="auto">
              <a:xfrm flipH="1">
                <a:off x="7229" y="10143"/>
                <a:ext cx="2340" cy="900"/>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4" name="Text Box 12"/>
              <p:cNvSpPr txBox="1">
                <a:spLocks noChangeArrowheads="1"/>
              </p:cNvSpPr>
              <p:nvPr/>
            </p:nvSpPr>
            <p:spPr bwMode="auto">
              <a:xfrm>
                <a:off x="2009" y="12663"/>
                <a:ext cx="3600" cy="720"/>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 – Line relationship: S – staff relationship</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Responsibility and authority shown by  </a:t>
                </a:r>
                <a:r>
                  <a:rPr kumimoji="0" lang="en-US" sz="1200" b="1" i="0" u="sng"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Staff. Advisory relationship shown by ---------------</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3083" name="Line 11"/>
              <p:cNvSpPr>
                <a:spLocks noChangeShapeType="1"/>
              </p:cNvSpPr>
              <p:nvPr/>
            </p:nvSpPr>
            <p:spPr bwMode="auto">
              <a:xfrm>
                <a:off x="3989" y="1104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82" name="Line 10"/>
              <p:cNvSpPr>
                <a:spLocks noChangeShapeType="1"/>
              </p:cNvSpPr>
              <p:nvPr/>
            </p:nvSpPr>
            <p:spPr bwMode="auto">
              <a:xfrm>
                <a:off x="6134" y="11063"/>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grpSp>
        <p:sp>
          <p:nvSpPr>
            <p:cNvPr id="3080" name="Line 8"/>
            <p:cNvSpPr>
              <a:spLocks noChangeShapeType="1"/>
            </p:cNvSpPr>
            <p:nvPr/>
          </p:nvSpPr>
          <p:spPr bwMode="auto">
            <a:xfrm>
              <a:off x="6077" y="6605"/>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sp>
          <p:nvSpPr>
            <p:cNvPr id="3079" name="Line 7"/>
            <p:cNvSpPr>
              <a:spLocks noChangeShapeType="1"/>
            </p:cNvSpPr>
            <p:nvPr/>
          </p:nvSpPr>
          <p:spPr bwMode="auto">
            <a:xfrm>
              <a:off x="4232" y="659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200" b="1"/>
            </a:p>
          </p:txBody>
        </p:sp>
      </p:grpSp>
    </p:spTree>
  </p:cSld>
  <p:clrMapOvr>
    <a:masterClrMapping/>
  </p:clrMapOvr>
  <p:transition>
    <p:pull dir="l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IV. Matrix Organization (Project Organization) </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59</a:t>
            </a:fld>
            <a:endParaRPr lang="en-US"/>
          </a:p>
        </p:txBody>
      </p:sp>
      <p:sp>
        <p:nvSpPr>
          <p:cNvPr id="5" name="Content Placeholder 4"/>
          <p:cNvSpPr>
            <a:spLocks noGrp="1"/>
          </p:cNvSpPr>
          <p:nvPr>
            <p:ph sz="quarter" idx="1"/>
          </p:nvPr>
        </p:nvSpPr>
        <p:spPr/>
        <p:txBody>
          <a:bodyPr/>
          <a:lstStyle/>
          <a:p>
            <a:r>
              <a:rPr lang="en-US" dirty="0" smtClean="0"/>
              <a:t>These are temporary organizational structures formed for specific projects for a specific period of time and are dismantled, once the required goal is achieved. </a:t>
            </a:r>
          </a:p>
          <a:p>
            <a:r>
              <a:rPr lang="en-US" dirty="0" smtClean="0"/>
              <a:t>A typical example for this kind of organizational structure can be the goal to design</a:t>
            </a:r>
          </a:p>
          <a:p>
            <a:r>
              <a:rPr lang="en-US" dirty="0" smtClean="0"/>
              <a:t>The specialists are selected primarily on the basis of task-related skills and expertise rather than decision making experience or planning ability.</a:t>
            </a:r>
            <a:endParaRPr lang="en-US" b="1" dirty="0" smtClean="0"/>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715000" y="3529013"/>
            <a:ext cx="1658938" cy="617537"/>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Verdana" pitchFamily="34" charset="0"/>
              </a:rPr>
              <a:t>  Vision</a:t>
            </a:r>
            <a:endParaRPr lang="en-US" sz="2400">
              <a:latin typeface="Verdana" pitchFamily="34" charset="0"/>
            </a:endParaRPr>
          </a:p>
        </p:txBody>
      </p:sp>
      <p:sp>
        <p:nvSpPr>
          <p:cNvPr id="80899" name="Text Box 3"/>
          <p:cNvSpPr txBox="1">
            <a:spLocks noChangeArrowheads="1"/>
          </p:cNvSpPr>
          <p:nvPr/>
        </p:nvSpPr>
        <p:spPr bwMode="auto">
          <a:xfrm>
            <a:off x="1752600" y="3559175"/>
            <a:ext cx="1639888" cy="342900"/>
          </a:xfrm>
          <a:prstGeom prst="rect">
            <a:avLst/>
          </a:prstGeom>
          <a:noFill/>
          <a:ln w="9525">
            <a:noFill/>
            <a:miter lim="800000"/>
            <a:headEnd/>
            <a:tailEnd/>
          </a:ln>
          <a:effectLst/>
        </p:spPr>
        <p:txBody>
          <a:bodyPr wrap="none">
            <a:spAutoFit/>
          </a:bodyPr>
          <a:lstStyle/>
          <a:p>
            <a:pPr eaLnBrk="0" hangingPunct="0"/>
            <a:r>
              <a:rPr lang="en-US" sz="2400">
                <a:solidFill>
                  <a:srgbClr val="D60093"/>
                </a:solidFill>
                <a:latin typeface="Verdana" pitchFamily="34" charset="0"/>
              </a:rPr>
              <a:t>Reality</a:t>
            </a:r>
          </a:p>
        </p:txBody>
      </p:sp>
      <p:grpSp>
        <p:nvGrpSpPr>
          <p:cNvPr id="2" name="Group 4"/>
          <p:cNvGrpSpPr>
            <a:grpSpLocks/>
          </p:cNvGrpSpPr>
          <p:nvPr/>
        </p:nvGrpSpPr>
        <p:grpSpPr bwMode="auto">
          <a:xfrm>
            <a:off x="2895600" y="1447800"/>
            <a:ext cx="3378200" cy="4419600"/>
            <a:chOff x="1824" y="912"/>
            <a:chExt cx="2128" cy="2784"/>
          </a:xfrm>
        </p:grpSpPr>
        <p:grpSp>
          <p:nvGrpSpPr>
            <p:cNvPr id="3" name="Group 5"/>
            <p:cNvGrpSpPr>
              <a:grpSpLocks/>
            </p:cNvGrpSpPr>
            <p:nvPr/>
          </p:nvGrpSpPr>
          <p:grpSpPr bwMode="auto">
            <a:xfrm>
              <a:off x="1845" y="912"/>
              <a:ext cx="2105" cy="2784"/>
              <a:chOff x="2112" y="1728"/>
              <a:chExt cx="1740" cy="2200"/>
            </a:xfrm>
          </p:grpSpPr>
          <p:pic>
            <p:nvPicPr>
              <p:cNvPr id="80902" name="Picture 6" descr="dia01"/>
              <p:cNvPicPr>
                <a:picLocks noChangeAspect="1" noChangeArrowheads="1"/>
              </p:cNvPicPr>
              <p:nvPr/>
            </p:nvPicPr>
            <p:blipFill>
              <a:blip r:embed="rId3"/>
              <a:srcRect/>
              <a:stretch>
                <a:fillRect/>
              </a:stretch>
            </p:blipFill>
            <p:spPr bwMode="auto">
              <a:xfrm>
                <a:off x="2160" y="1728"/>
                <a:ext cx="1692" cy="2200"/>
              </a:xfrm>
              <a:prstGeom prst="rect">
                <a:avLst/>
              </a:prstGeom>
              <a:noFill/>
            </p:spPr>
          </p:pic>
          <p:pic>
            <p:nvPicPr>
              <p:cNvPr id="80903" name="Picture 7" descr="dia02"/>
              <p:cNvPicPr>
                <a:picLocks noChangeAspect="1" noChangeArrowheads="1"/>
              </p:cNvPicPr>
              <p:nvPr/>
            </p:nvPicPr>
            <p:blipFill>
              <a:blip r:embed="rId4"/>
              <a:srcRect/>
              <a:stretch>
                <a:fillRect/>
              </a:stretch>
            </p:blipFill>
            <p:spPr bwMode="auto">
              <a:xfrm>
                <a:off x="2160" y="1728"/>
                <a:ext cx="1692" cy="2200"/>
              </a:xfrm>
              <a:prstGeom prst="rect">
                <a:avLst/>
              </a:prstGeom>
              <a:noFill/>
            </p:spPr>
          </p:pic>
          <p:pic>
            <p:nvPicPr>
              <p:cNvPr id="80904" name="Picture 8" descr="dia03"/>
              <p:cNvPicPr>
                <a:picLocks noChangeAspect="1" noChangeArrowheads="1"/>
              </p:cNvPicPr>
              <p:nvPr/>
            </p:nvPicPr>
            <p:blipFill>
              <a:blip r:embed="rId5"/>
              <a:srcRect/>
              <a:stretch>
                <a:fillRect/>
              </a:stretch>
            </p:blipFill>
            <p:spPr bwMode="auto">
              <a:xfrm>
                <a:off x="2160" y="1728"/>
                <a:ext cx="1692" cy="2200"/>
              </a:xfrm>
              <a:prstGeom prst="rect">
                <a:avLst/>
              </a:prstGeom>
              <a:noFill/>
            </p:spPr>
          </p:pic>
          <p:pic>
            <p:nvPicPr>
              <p:cNvPr id="80905" name="Picture 9" descr="dia04"/>
              <p:cNvPicPr>
                <a:picLocks noChangeAspect="1" noChangeArrowheads="1"/>
              </p:cNvPicPr>
              <p:nvPr/>
            </p:nvPicPr>
            <p:blipFill>
              <a:blip r:embed="rId6"/>
              <a:srcRect/>
              <a:stretch>
                <a:fillRect/>
              </a:stretch>
            </p:blipFill>
            <p:spPr bwMode="auto">
              <a:xfrm>
                <a:off x="2160" y="1728"/>
                <a:ext cx="1692" cy="2200"/>
              </a:xfrm>
              <a:prstGeom prst="rect">
                <a:avLst/>
              </a:prstGeom>
              <a:noFill/>
            </p:spPr>
          </p:pic>
          <p:pic>
            <p:nvPicPr>
              <p:cNvPr id="80906" name="Picture 10" descr="dia05"/>
              <p:cNvPicPr>
                <a:picLocks noChangeAspect="1" noChangeArrowheads="1"/>
              </p:cNvPicPr>
              <p:nvPr/>
            </p:nvPicPr>
            <p:blipFill>
              <a:blip r:embed="rId7"/>
              <a:srcRect/>
              <a:stretch>
                <a:fillRect/>
              </a:stretch>
            </p:blipFill>
            <p:spPr bwMode="auto">
              <a:xfrm>
                <a:off x="2160" y="1728"/>
                <a:ext cx="1692" cy="2200"/>
              </a:xfrm>
              <a:prstGeom prst="rect">
                <a:avLst/>
              </a:prstGeom>
              <a:noFill/>
            </p:spPr>
          </p:pic>
          <p:pic>
            <p:nvPicPr>
              <p:cNvPr id="80907" name="Picture 11" descr="dia06"/>
              <p:cNvPicPr>
                <a:picLocks noChangeAspect="1" noChangeArrowheads="1"/>
              </p:cNvPicPr>
              <p:nvPr/>
            </p:nvPicPr>
            <p:blipFill>
              <a:blip r:embed="rId8"/>
              <a:srcRect/>
              <a:stretch>
                <a:fillRect/>
              </a:stretch>
            </p:blipFill>
            <p:spPr bwMode="auto">
              <a:xfrm>
                <a:off x="2160" y="1728"/>
                <a:ext cx="1692" cy="2200"/>
              </a:xfrm>
              <a:prstGeom prst="rect">
                <a:avLst/>
              </a:prstGeom>
              <a:noFill/>
            </p:spPr>
          </p:pic>
          <p:pic>
            <p:nvPicPr>
              <p:cNvPr id="80908" name="Picture 12" descr="dia07"/>
              <p:cNvPicPr>
                <a:picLocks noChangeAspect="1" noChangeArrowheads="1"/>
              </p:cNvPicPr>
              <p:nvPr/>
            </p:nvPicPr>
            <p:blipFill>
              <a:blip r:embed="rId9">
                <a:lum bright="-12000"/>
              </a:blip>
              <a:srcRect/>
              <a:stretch>
                <a:fillRect/>
              </a:stretch>
            </p:blipFill>
            <p:spPr bwMode="auto">
              <a:xfrm>
                <a:off x="2112" y="1728"/>
                <a:ext cx="1692" cy="2200"/>
              </a:xfrm>
              <a:prstGeom prst="rect">
                <a:avLst/>
              </a:prstGeom>
              <a:noFill/>
            </p:spPr>
          </p:pic>
        </p:grpSp>
        <p:sp>
          <p:nvSpPr>
            <p:cNvPr id="80909" name="Text Box 13"/>
            <p:cNvSpPr txBox="1">
              <a:spLocks noChangeArrowheads="1"/>
            </p:cNvSpPr>
            <p:nvPr/>
          </p:nvSpPr>
          <p:spPr bwMode="auto">
            <a:xfrm>
              <a:off x="2395" y="3158"/>
              <a:ext cx="1408" cy="216"/>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rPr>
                <a:t>  Courage</a:t>
              </a:r>
            </a:p>
          </p:txBody>
        </p:sp>
        <p:sp>
          <p:nvSpPr>
            <p:cNvPr id="80910" name="Freeform 14"/>
            <p:cNvSpPr>
              <a:spLocks/>
            </p:cNvSpPr>
            <p:nvPr/>
          </p:nvSpPr>
          <p:spPr bwMode="auto">
            <a:xfrm>
              <a:off x="1824" y="2362"/>
              <a:ext cx="2128" cy="134"/>
            </a:xfrm>
            <a:custGeom>
              <a:avLst/>
              <a:gdLst/>
              <a:ahLst/>
              <a:cxnLst>
                <a:cxn ang="0">
                  <a:pos x="672" y="0"/>
                </a:cxn>
                <a:cxn ang="0">
                  <a:pos x="336" y="48"/>
                </a:cxn>
                <a:cxn ang="0">
                  <a:pos x="2688" y="48"/>
                </a:cxn>
                <a:cxn ang="0">
                  <a:pos x="2400" y="0"/>
                </a:cxn>
              </a:cxnLst>
              <a:rect l="0" t="0" r="r" b="b"/>
              <a:pathLst>
                <a:path w="3032" h="56">
                  <a:moveTo>
                    <a:pt x="672" y="0"/>
                  </a:moveTo>
                  <a:cubicBezTo>
                    <a:pt x="336" y="20"/>
                    <a:pt x="0" y="40"/>
                    <a:pt x="336" y="48"/>
                  </a:cubicBezTo>
                  <a:cubicBezTo>
                    <a:pt x="672" y="56"/>
                    <a:pt x="2344" y="56"/>
                    <a:pt x="2688" y="48"/>
                  </a:cubicBezTo>
                  <a:cubicBezTo>
                    <a:pt x="3032" y="40"/>
                    <a:pt x="2448" y="8"/>
                    <a:pt x="2400" y="0"/>
                  </a:cubicBezTo>
                </a:path>
              </a:pathLst>
            </a:custGeom>
            <a:noFill/>
            <a:ln w="28575" cmpd="sng">
              <a:solidFill>
                <a:srgbClr val="FF0000"/>
              </a:solidFill>
              <a:round/>
              <a:headEnd/>
              <a:tailEnd/>
            </a:ln>
            <a:effectLst/>
          </p:spPr>
          <p:txBody>
            <a:bodyPr/>
            <a:lstStyle/>
            <a:p>
              <a:endParaRPr lang="en-US"/>
            </a:p>
          </p:txBody>
        </p:sp>
        <p:sp>
          <p:nvSpPr>
            <p:cNvPr id="80911" name="Text Box 15"/>
            <p:cNvSpPr txBox="1">
              <a:spLocks noChangeArrowheads="1"/>
            </p:cNvSpPr>
            <p:nvPr/>
          </p:nvSpPr>
          <p:spPr bwMode="auto">
            <a:xfrm>
              <a:off x="2496" y="2064"/>
              <a:ext cx="845" cy="303"/>
            </a:xfrm>
            <a:prstGeom prst="rect">
              <a:avLst/>
            </a:prstGeom>
            <a:noFill/>
            <a:ln w="9525">
              <a:noFill/>
              <a:miter lim="800000"/>
              <a:headEnd/>
              <a:tailEnd/>
            </a:ln>
            <a:effectLst/>
          </p:spPr>
          <p:txBody>
            <a:bodyPr>
              <a:spAutoFit/>
            </a:bodyPr>
            <a:lstStyle/>
            <a:p>
              <a:pPr algn="ctr">
                <a:spcBef>
                  <a:spcPct val="50000"/>
                </a:spcBef>
              </a:pPr>
              <a:r>
                <a:rPr lang="en-US" b="1"/>
                <a:t>Greatness</a:t>
              </a:r>
              <a:endParaRPr lang="en-GB" b="1"/>
            </a:p>
          </p:txBody>
        </p:sp>
      </p:grpSp>
      <p:sp>
        <p:nvSpPr>
          <p:cNvPr id="80912" name="Rectangle 16"/>
          <p:cNvSpPr>
            <a:spLocks noChangeArrowheads="1"/>
          </p:cNvSpPr>
          <p:nvPr/>
        </p:nvSpPr>
        <p:spPr bwMode="auto">
          <a:xfrm>
            <a:off x="533400" y="806450"/>
            <a:ext cx="8229600" cy="946150"/>
          </a:xfrm>
          <a:prstGeom prst="rect">
            <a:avLst/>
          </a:prstGeom>
          <a:noFill/>
          <a:ln w="9525">
            <a:noFill/>
            <a:miter lim="800000"/>
            <a:headEnd/>
            <a:tailEnd/>
          </a:ln>
          <a:effectLst/>
        </p:spPr>
        <p:txBody>
          <a:bodyPr>
            <a:spAutoFit/>
          </a:bodyPr>
          <a:lstStyle/>
          <a:p>
            <a:pPr algn="ctr" eaLnBrk="0" hangingPunct="0"/>
            <a:r>
              <a:rPr lang="en-US" sz="2800" dirty="0">
                <a:latin typeface="Arial Rounded MT Bold" pitchFamily="34" charset="0"/>
              </a:rPr>
              <a:t>manage the </a:t>
            </a:r>
            <a:r>
              <a:rPr lang="en-US" sz="2800" dirty="0">
                <a:solidFill>
                  <a:srgbClr val="000066"/>
                </a:solidFill>
                <a:latin typeface="Arial Rounded MT Bold" pitchFamily="34" charset="0"/>
              </a:rPr>
              <a:t>creative tension</a:t>
            </a:r>
            <a:r>
              <a:rPr lang="en-US" sz="2800" dirty="0">
                <a:latin typeface="Arial Rounded MT Bold" pitchFamily="34" charset="0"/>
              </a:rPr>
              <a:t> between </a:t>
            </a:r>
            <a:r>
              <a:rPr lang="en-US" sz="2800" b="1" dirty="0">
                <a:solidFill>
                  <a:srgbClr val="FF00FF"/>
                </a:solidFill>
                <a:latin typeface="Arial Rounded MT Bold" pitchFamily="34" charset="0"/>
              </a:rPr>
              <a:t>current reality</a:t>
            </a:r>
            <a:r>
              <a:rPr lang="en-US" sz="2800" dirty="0">
                <a:latin typeface="Arial Rounded MT Bold" pitchFamily="34" charset="0"/>
              </a:rPr>
              <a:t> and </a:t>
            </a:r>
            <a:r>
              <a:rPr lang="en-US" sz="2800" b="1" dirty="0">
                <a:solidFill>
                  <a:srgbClr val="FF00FF"/>
                </a:solidFill>
                <a:latin typeface="Arial Rounded MT Bold" pitchFamily="34" charset="0"/>
              </a:rPr>
              <a:t>Future</a:t>
            </a:r>
            <a:r>
              <a:rPr lang="en-US" sz="2800" dirty="0">
                <a:solidFill>
                  <a:srgbClr val="FF00FF"/>
                </a:solidFill>
                <a:latin typeface="Arial Rounded MT Bold" pitchFamily="34" charset="0"/>
              </a:rPr>
              <a:t> </a:t>
            </a:r>
            <a:r>
              <a:rPr lang="en-US" sz="2800" b="1" dirty="0">
                <a:solidFill>
                  <a:srgbClr val="FF00FF"/>
                </a:solidFill>
                <a:latin typeface="Arial Rounded MT Bold" pitchFamily="34" charset="0"/>
              </a:rPr>
              <a:t>reality</a:t>
            </a:r>
            <a:endParaRPr lang="en-GB" sz="2800" b="1" dirty="0">
              <a:solidFill>
                <a:srgbClr val="FF00FF"/>
              </a:solidFill>
              <a:latin typeface="Arial Rounded MT Bold" pitchFamily="34" charset="0"/>
            </a:endParaRPr>
          </a:p>
        </p:txBody>
      </p:sp>
      <p:sp>
        <p:nvSpPr>
          <p:cNvPr id="80913" name="AutoShape 17"/>
          <p:cNvSpPr>
            <a:spLocks noChangeArrowheads="1"/>
          </p:cNvSpPr>
          <p:nvPr/>
        </p:nvSpPr>
        <p:spPr bwMode="auto">
          <a:xfrm>
            <a:off x="228600" y="3352800"/>
            <a:ext cx="1357313" cy="866775"/>
          </a:xfrm>
          <a:prstGeom prst="rightArrow">
            <a:avLst>
              <a:gd name="adj1" fmla="val 50000"/>
              <a:gd name="adj2" fmla="val 39148"/>
            </a:avLst>
          </a:prstGeom>
          <a:gradFill rotWithShape="1">
            <a:gsLst>
              <a:gs pos="0">
                <a:schemeClr val="bg1"/>
              </a:gs>
              <a:gs pos="100000">
                <a:srgbClr val="CC0000"/>
              </a:gs>
            </a:gsLst>
            <a:lin ang="0" scaled="1"/>
          </a:gradFill>
          <a:ln w="9525">
            <a:noFill/>
            <a:miter lim="800000"/>
            <a:headEnd/>
            <a:tailEnd/>
          </a:ln>
          <a:effectLst/>
        </p:spPr>
        <p:txBody>
          <a:bodyPr wrap="none" anchor="ctr"/>
          <a:lstStyle/>
          <a:p>
            <a:pPr algn="ctr"/>
            <a:r>
              <a:rPr lang="en-US" b="1"/>
              <a:t>NOW</a:t>
            </a:r>
          </a:p>
        </p:txBody>
      </p:sp>
      <p:sp>
        <p:nvSpPr>
          <p:cNvPr id="80914" name="AutoShape 18"/>
          <p:cNvSpPr>
            <a:spLocks noChangeArrowheads="1"/>
          </p:cNvSpPr>
          <p:nvPr/>
        </p:nvSpPr>
        <p:spPr bwMode="auto">
          <a:xfrm>
            <a:off x="7086600" y="3352800"/>
            <a:ext cx="1676400" cy="866775"/>
          </a:xfrm>
          <a:prstGeom prst="rightArrow">
            <a:avLst>
              <a:gd name="adj1" fmla="val 50000"/>
              <a:gd name="adj2" fmla="val 48352"/>
            </a:avLst>
          </a:prstGeom>
          <a:gradFill rotWithShape="1">
            <a:gsLst>
              <a:gs pos="0">
                <a:schemeClr val="bg1"/>
              </a:gs>
              <a:gs pos="100000">
                <a:srgbClr val="CC0000"/>
              </a:gs>
            </a:gsLst>
            <a:lin ang="0" scaled="1"/>
          </a:gradFill>
          <a:ln w="9525">
            <a:noFill/>
            <a:miter lim="800000"/>
            <a:headEnd/>
            <a:tailEnd/>
          </a:ln>
          <a:effectLst/>
        </p:spPr>
        <p:txBody>
          <a:bodyPr wrap="none" anchor="ctr"/>
          <a:lstStyle/>
          <a:p>
            <a:pPr algn="ctr"/>
            <a:r>
              <a:rPr lang="en-US" b="1"/>
              <a:t>FUTURE</a:t>
            </a:r>
          </a:p>
        </p:txBody>
      </p:sp>
      <p:sp>
        <p:nvSpPr>
          <p:cNvPr id="5" name="Slide Number Placeholder 4"/>
          <p:cNvSpPr>
            <a:spLocks noGrp="1"/>
          </p:cNvSpPr>
          <p:nvPr>
            <p:ph type="sldNum" sz="quarter" idx="12"/>
          </p:nvPr>
        </p:nvSpPr>
        <p:spPr/>
        <p:txBody>
          <a:bodyPr/>
          <a:lstStyle/>
          <a:p>
            <a:fld id="{94E7D943-CFAF-4810-A242-217AEA4E64FD}" type="slidenum">
              <a:rPr lang="en-US" smtClean="0"/>
              <a:pPr/>
              <a:t>6</a:t>
            </a:fld>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additive="base">
                                        <p:cTn id="7" dur="500" fill="hold"/>
                                        <p:tgtEl>
                                          <p:spTgt spid="80912"/>
                                        </p:tgtEl>
                                        <p:attrNameLst>
                                          <p:attrName>ppt_x</p:attrName>
                                        </p:attrNameLst>
                                      </p:cBhvr>
                                      <p:tavLst>
                                        <p:tav tm="0">
                                          <p:val>
                                            <p:strVal val="0-#ppt_w/2"/>
                                          </p:val>
                                        </p:tav>
                                        <p:tav tm="100000">
                                          <p:val>
                                            <p:strVal val="#ppt_x"/>
                                          </p:val>
                                        </p:tav>
                                      </p:tavLst>
                                    </p:anim>
                                    <p:anim calcmode="lin" valueType="num">
                                      <p:cBhvr additive="base">
                                        <p:cTn id="8" dur="500" fill="hold"/>
                                        <p:tgtEl>
                                          <p:spTgt spid="809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0913"/>
                                        </p:tgtEl>
                                        <p:attrNameLst>
                                          <p:attrName>style.visibility</p:attrName>
                                        </p:attrNameLst>
                                      </p:cBhvr>
                                      <p:to>
                                        <p:strVal val="visible"/>
                                      </p:to>
                                    </p:set>
                                    <p:anim calcmode="lin" valueType="num">
                                      <p:cBhvr additive="base">
                                        <p:cTn id="21" dur="500" fill="hold"/>
                                        <p:tgtEl>
                                          <p:spTgt spid="80913"/>
                                        </p:tgtEl>
                                        <p:attrNameLst>
                                          <p:attrName>ppt_x</p:attrName>
                                        </p:attrNameLst>
                                      </p:cBhvr>
                                      <p:tavLst>
                                        <p:tav tm="0">
                                          <p:val>
                                            <p:strVal val="0-#ppt_w/2"/>
                                          </p:val>
                                        </p:tav>
                                        <p:tav tm="100000">
                                          <p:val>
                                            <p:strVal val="#ppt_x"/>
                                          </p:val>
                                        </p:tav>
                                      </p:tavLst>
                                    </p:anim>
                                    <p:anim calcmode="lin" valueType="num">
                                      <p:cBhvr additive="base">
                                        <p:cTn id="22" dur="500" fill="hold"/>
                                        <p:tgtEl>
                                          <p:spTgt spid="809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914"/>
                                        </p:tgtEl>
                                        <p:attrNameLst>
                                          <p:attrName>style.visibility</p:attrName>
                                        </p:attrNameLst>
                                      </p:cBhvr>
                                      <p:to>
                                        <p:strVal val="visible"/>
                                      </p:to>
                                    </p:set>
                                    <p:anim calcmode="lin" valueType="num">
                                      <p:cBhvr additive="base">
                                        <p:cTn id="31" dur="500" fill="hold"/>
                                        <p:tgtEl>
                                          <p:spTgt spid="80914"/>
                                        </p:tgtEl>
                                        <p:attrNameLst>
                                          <p:attrName>ppt_x</p:attrName>
                                        </p:attrNameLst>
                                      </p:cBhvr>
                                      <p:tavLst>
                                        <p:tav tm="0">
                                          <p:val>
                                            <p:strVal val="0-#ppt_w/2"/>
                                          </p:val>
                                        </p:tav>
                                        <p:tav tm="100000">
                                          <p:val>
                                            <p:strVal val="#ppt_x"/>
                                          </p:val>
                                        </p:tav>
                                      </p:tavLst>
                                    </p:anim>
                                    <p:anim calcmode="lin" valueType="num">
                                      <p:cBhvr additive="base">
                                        <p:cTn id="32" dur="500" fill="hold"/>
                                        <p:tgtEl>
                                          <p:spTgt spid="80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p:bldP spid="80912" grpId="0" autoUpdateAnimBg="0"/>
      <p:bldP spid="80913" grpId="0" animBg="1"/>
      <p:bldP spid="809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60</a:t>
            </a:fld>
            <a:endParaRPr lang="en-US"/>
          </a:p>
        </p:txBody>
      </p:sp>
      <p:sp>
        <p:nvSpPr>
          <p:cNvPr id="5" name="Content Placeholder 4"/>
          <p:cNvSpPr>
            <a:spLocks noGrp="1"/>
          </p:cNvSpPr>
          <p:nvPr>
            <p:ph sz="quarter" idx="1"/>
          </p:nvPr>
        </p:nvSpPr>
        <p:spPr>
          <a:xfrm>
            <a:off x="285720" y="1219200"/>
            <a:ext cx="8501122" cy="5138758"/>
          </a:xfrm>
        </p:spPr>
        <p:txBody>
          <a:bodyPr>
            <a:noAutofit/>
          </a:bodyPr>
          <a:lstStyle/>
          <a:p>
            <a:r>
              <a:rPr lang="en-US" sz="2800" dirty="0" smtClean="0"/>
              <a:t>These structures are very useful when:</a:t>
            </a:r>
          </a:p>
          <a:p>
            <a:pPr lvl="1">
              <a:buFont typeface="Wingdings" pitchFamily="2" charset="2"/>
              <a:buChar char="q"/>
            </a:pPr>
            <a:r>
              <a:rPr lang="en-US" sz="2400" dirty="0" smtClean="0"/>
              <a:t>The project is clearly defined in terms of objectives to be achieved and the target date for completion of the project.</a:t>
            </a:r>
          </a:p>
          <a:p>
            <a:pPr lvl="1">
              <a:buFont typeface="Wingdings" pitchFamily="2" charset="2"/>
              <a:buChar char="q"/>
            </a:pPr>
            <a:r>
              <a:rPr lang="en-US" sz="2400" dirty="0" smtClean="0"/>
              <a:t>The project must be separate and unique and not be a part of daily work routine of the organization.</a:t>
            </a:r>
          </a:p>
          <a:p>
            <a:pPr lvl="1">
              <a:buFont typeface="Wingdings" pitchFamily="2" charset="2"/>
              <a:buChar char="q"/>
            </a:pPr>
            <a:r>
              <a:rPr lang="en-US" sz="2400" dirty="0" smtClean="0"/>
              <a:t>There must be different types of activities which require skills and specialization and must be coordinated to achieve the desired goal.</a:t>
            </a:r>
          </a:p>
          <a:p>
            <a:pPr lvl="1">
              <a:buFont typeface="Wingdings" pitchFamily="2" charset="2"/>
              <a:buChar char="q"/>
            </a:pPr>
            <a:r>
              <a:rPr lang="en-US" sz="2400" dirty="0" smtClean="0"/>
              <a:t>The project must be temporary in nature and not extended into other related projects.</a:t>
            </a:r>
          </a:p>
        </p:txBody>
      </p:sp>
    </p:spTree>
  </p:cSld>
  <p:clrMapOvr>
    <a:masterClrMapping/>
  </p:clrMapOvr>
  <p:transition>
    <p:pull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61</a:t>
            </a:fld>
            <a:endParaRPr lang="en-US"/>
          </a:p>
        </p:txBody>
      </p:sp>
      <p:sp>
        <p:nvSpPr>
          <p:cNvPr id="5" name="Content Placeholder 4"/>
          <p:cNvSpPr>
            <a:spLocks noGrp="1"/>
          </p:cNvSpPr>
          <p:nvPr>
            <p:ph sz="quarter" idx="1"/>
          </p:nvPr>
        </p:nvSpPr>
        <p:spPr>
          <a:xfrm>
            <a:off x="285720" y="1219200"/>
            <a:ext cx="8501122" cy="5138758"/>
          </a:xfrm>
        </p:spPr>
        <p:txBody>
          <a:bodyPr>
            <a:noAutofit/>
          </a:bodyPr>
          <a:lstStyle/>
          <a:p>
            <a:pPr>
              <a:lnSpc>
                <a:spcPct val="150000"/>
              </a:lnSpc>
            </a:pPr>
            <a:r>
              <a:rPr lang="en-US" sz="2800" dirty="0" smtClean="0"/>
              <a:t>This kind of organization occurs frequently in:</a:t>
            </a:r>
          </a:p>
          <a:p>
            <a:pPr lvl="1">
              <a:lnSpc>
                <a:spcPct val="150000"/>
              </a:lnSpc>
              <a:buFont typeface="Wingdings" pitchFamily="2" charset="2"/>
              <a:buChar char="q"/>
            </a:pPr>
            <a:r>
              <a:rPr lang="en-US" sz="2500" dirty="0" smtClean="0"/>
              <a:t>Construction ( e.g. building a bridge)</a:t>
            </a:r>
          </a:p>
          <a:p>
            <a:pPr lvl="1">
              <a:lnSpc>
                <a:spcPct val="150000"/>
              </a:lnSpc>
              <a:buFont typeface="Wingdings" pitchFamily="2" charset="2"/>
              <a:buChar char="q"/>
            </a:pPr>
            <a:r>
              <a:rPr lang="en-US" sz="2500" dirty="0" smtClean="0"/>
              <a:t>Aerospace engineering ( i.e. designing and launching weather satellite)</a:t>
            </a:r>
          </a:p>
          <a:p>
            <a:pPr lvl="1">
              <a:lnSpc>
                <a:spcPct val="150000"/>
              </a:lnSpc>
              <a:buFont typeface="Wingdings" pitchFamily="2" charset="2"/>
              <a:buChar char="q"/>
            </a:pPr>
            <a:r>
              <a:rPr lang="en-US" sz="2500" dirty="0" smtClean="0"/>
              <a:t>Marketing( e.g. advertising company for new product)</a:t>
            </a:r>
          </a:p>
          <a:p>
            <a:pPr lvl="1">
              <a:lnSpc>
                <a:spcPct val="150000"/>
              </a:lnSpc>
              <a:buFont typeface="Wingdings" pitchFamily="2" charset="2"/>
              <a:buChar char="q"/>
            </a:pPr>
            <a:r>
              <a:rPr lang="en-US" sz="2500" dirty="0" smtClean="0"/>
              <a:t>Installation of an electronic data processing system, etc.</a:t>
            </a:r>
            <a:endParaRPr lang="en-US" sz="2500" dirty="0"/>
          </a:p>
        </p:txBody>
      </p:sp>
    </p:spTree>
  </p:cSld>
  <p:clrMapOvr>
    <a:masterClrMapping/>
  </p:clrMapOvr>
  <p:transition>
    <p:pull dir="l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62</a:t>
            </a:fld>
            <a:endParaRPr lang="en-US"/>
          </a:p>
        </p:txBody>
      </p:sp>
      <p:graphicFrame>
        <p:nvGraphicFramePr>
          <p:cNvPr id="81921" name="Object 1"/>
          <p:cNvGraphicFramePr>
            <a:graphicFrameLocks noChangeAspect="1"/>
          </p:cNvGraphicFramePr>
          <p:nvPr/>
        </p:nvGraphicFramePr>
        <p:xfrm>
          <a:off x="512808" y="1389679"/>
          <a:ext cx="8059720" cy="4611090"/>
        </p:xfrm>
        <a:graphic>
          <a:graphicData uri="http://schemas.openxmlformats.org/presentationml/2006/ole">
            <p:oleObj spid="_x0000_s81927" r:id="rId3" imgW="6657975" imgH="3352800" progId="">
              <p:embed/>
            </p:oleObj>
          </a:graphicData>
        </a:graphic>
      </p:graphicFrame>
    </p:spTree>
  </p:cSld>
  <p:clrMapOvr>
    <a:masterClrMapping/>
  </p:clrMapOvr>
  <p:transition>
    <p:pull dir="l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63</a:t>
            </a:fld>
            <a:endParaRPr lang="en-US"/>
          </a:p>
        </p:txBody>
      </p:sp>
      <p:sp>
        <p:nvSpPr>
          <p:cNvPr id="5" name="Content Placeholder 4"/>
          <p:cNvSpPr>
            <a:spLocks noGrp="1"/>
          </p:cNvSpPr>
          <p:nvPr>
            <p:ph sz="quarter" idx="1"/>
          </p:nvPr>
        </p:nvSpPr>
        <p:spPr/>
        <p:txBody>
          <a:bodyPr/>
          <a:lstStyle/>
          <a:p>
            <a:pPr>
              <a:lnSpc>
                <a:spcPct val="150000"/>
              </a:lnSpc>
            </a:pPr>
            <a:r>
              <a:rPr lang="en-US" dirty="0" smtClean="0"/>
              <a:t>In matrix organization, it is possible for the individual employee to have </a:t>
            </a:r>
            <a:r>
              <a:rPr lang="en-US" dirty="0" smtClean="0">
                <a:solidFill>
                  <a:srgbClr val="FF00FF"/>
                </a:solidFill>
              </a:rPr>
              <a:t>two managers</a:t>
            </a:r>
            <a:r>
              <a:rPr lang="en-US" dirty="0" smtClean="0"/>
              <a:t>. However, proponents of matrix organization believe that it provides an agency with the flexibility to work on critical projects. </a:t>
            </a:r>
          </a:p>
          <a:p>
            <a:pPr>
              <a:lnSpc>
                <a:spcPct val="150000"/>
              </a:lnSpc>
            </a:pPr>
            <a:r>
              <a:rPr lang="en-US" dirty="0" smtClean="0"/>
              <a:t>Matrix organization also brings together the specialized talent that is often necessary to complete a project</a:t>
            </a:r>
            <a:endParaRPr lang="en-US" dirty="0"/>
          </a:p>
        </p:txBody>
      </p:sp>
    </p:spTree>
  </p:cSld>
  <p:clrMapOvr>
    <a:masterClrMapping/>
  </p:clrMapOvr>
  <p:transition>
    <p:pull dir="l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64</a:t>
            </a:fld>
            <a:endParaRPr lang="en-US"/>
          </a:p>
        </p:txBody>
      </p:sp>
      <p:sp>
        <p:nvSpPr>
          <p:cNvPr id="5" name="Content Placeholder 4"/>
          <p:cNvSpPr>
            <a:spLocks noGrp="1"/>
          </p:cNvSpPr>
          <p:nvPr>
            <p:ph sz="quarter" idx="1"/>
          </p:nvPr>
        </p:nvSpPr>
        <p:spPr/>
        <p:txBody>
          <a:bodyPr/>
          <a:lstStyle/>
          <a:p>
            <a:r>
              <a:rPr lang="en-US" b="1" i="1" dirty="0" smtClean="0">
                <a:solidFill>
                  <a:srgbClr val="FF00FF"/>
                </a:solidFill>
              </a:rPr>
              <a:t>Other advantages of matrix organization:</a:t>
            </a:r>
            <a:endParaRPr lang="en-US" i="1" dirty="0" smtClean="0">
              <a:solidFill>
                <a:srgbClr val="FF00FF"/>
              </a:solidFill>
            </a:endParaRPr>
          </a:p>
          <a:p>
            <a:pPr lvl="1">
              <a:lnSpc>
                <a:spcPct val="150000"/>
              </a:lnSpc>
              <a:buFont typeface="Wingdings" pitchFamily="2" charset="2"/>
              <a:buChar char="q"/>
            </a:pPr>
            <a:r>
              <a:rPr lang="en-US" dirty="0" smtClean="0">
                <a:solidFill>
                  <a:schemeClr val="tx1"/>
                </a:solidFill>
              </a:rPr>
              <a:t>Decision making is decentralized to a level where information is processed properly and relevant knowledge is applied.</a:t>
            </a:r>
          </a:p>
          <a:p>
            <a:pPr lvl="1">
              <a:lnSpc>
                <a:spcPct val="150000"/>
              </a:lnSpc>
              <a:buFont typeface="Wingdings" pitchFamily="2" charset="2"/>
              <a:buChar char="q"/>
            </a:pPr>
            <a:r>
              <a:rPr lang="en-US" dirty="0" smtClean="0">
                <a:solidFill>
                  <a:schemeClr val="tx1"/>
                </a:solidFill>
              </a:rPr>
              <a:t>Extensive communications networks help to process large amount of information.</a:t>
            </a:r>
          </a:p>
          <a:p>
            <a:pPr lvl="1">
              <a:lnSpc>
                <a:spcPct val="150000"/>
              </a:lnSpc>
              <a:buFont typeface="Wingdings" pitchFamily="2" charset="2"/>
              <a:buChar char="q"/>
            </a:pPr>
            <a:r>
              <a:rPr lang="en-US" dirty="0" smtClean="0">
                <a:solidFill>
                  <a:schemeClr val="tx1"/>
                </a:solidFill>
              </a:rPr>
              <a:t>With decisions delegated to appropriate levels, higher management levels are not over loaded with operational decisions.</a:t>
            </a:r>
            <a:endParaRPr lang="en-US" dirty="0">
              <a:solidFill>
                <a:schemeClr val="tx1"/>
              </a:solidFill>
            </a:endParaRPr>
          </a:p>
        </p:txBody>
      </p:sp>
    </p:spTree>
  </p:cSld>
  <p:clrMapOvr>
    <a:masterClrMapping/>
  </p:clrMapOvr>
  <p:transition>
    <p:pull dir="l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65</a:t>
            </a:fld>
            <a:endParaRPr lang="en-US" dirty="0"/>
          </a:p>
        </p:txBody>
      </p:sp>
      <p:sp>
        <p:nvSpPr>
          <p:cNvPr id="5" name="Content Placeholder 4"/>
          <p:cNvSpPr>
            <a:spLocks noGrp="1"/>
          </p:cNvSpPr>
          <p:nvPr>
            <p:ph sz="quarter" idx="1"/>
          </p:nvPr>
        </p:nvSpPr>
        <p:spPr/>
        <p:txBody>
          <a:bodyPr>
            <a:normAutofit/>
          </a:bodyPr>
          <a:lstStyle/>
          <a:p>
            <a:pPr lvl="1">
              <a:lnSpc>
                <a:spcPct val="150000"/>
              </a:lnSpc>
              <a:buFont typeface="Wingdings" pitchFamily="2" charset="2"/>
              <a:buChar char="q"/>
            </a:pPr>
            <a:r>
              <a:rPr lang="en-US" sz="2500" dirty="0" smtClean="0">
                <a:solidFill>
                  <a:schemeClr val="tx1"/>
                </a:solidFill>
              </a:rPr>
              <a:t>Resource utilization is efficient, because key resources are shared across several important programs or products at the same time.</a:t>
            </a:r>
            <a:endParaRPr lang="en-US" sz="1500" dirty="0" smtClean="0">
              <a:solidFill>
                <a:schemeClr val="tx1"/>
              </a:solidFill>
            </a:endParaRPr>
          </a:p>
          <a:p>
            <a:pPr lvl="1">
              <a:lnSpc>
                <a:spcPct val="150000"/>
              </a:lnSpc>
              <a:buFont typeface="Wingdings" pitchFamily="2" charset="2"/>
              <a:buChar char="q"/>
            </a:pPr>
            <a:r>
              <a:rPr lang="en-US" sz="2500" dirty="0" smtClean="0">
                <a:solidFill>
                  <a:schemeClr val="tx1"/>
                </a:solidFill>
              </a:rPr>
              <a:t>Employee learns the collaborative skills needed to function in an environment characterized by frequent meeting and more informal interactions.</a:t>
            </a:r>
            <a:endParaRPr lang="en-US" sz="1500" dirty="0" smtClean="0">
              <a:solidFill>
                <a:schemeClr val="tx1"/>
              </a:solidFill>
            </a:endParaRPr>
          </a:p>
        </p:txBody>
      </p:sp>
    </p:spTree>
  </p:cSld>
  <p:clrMapOvr>
    <a:masterClrMapping/>
  </p:clrMapOvr>
  <p:transition>
    <p:pull dir="l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66</a:t>
            </a:fld>
            <a:endParaRPr lang="en-US" dirty="0"/>
          </a:p>
        </p:txBody>
      </p:sp>
      <p:sp>
        <p:nvSpPr>
          <p:cNvPr id="5" name="Content Placeholder 4"/>
          <p:cNvSpPr>
            <a:spLocks noGrp="1"/>
          </p:cNvSpPr>
          <p:nvPr>
            <p:ph sz="quarter" idx="1"/>
          </p:nvPr>
        </p:nvSpPr>
        <p:spPr/>
        <p:txBody>
          <a:bodyPr>
            <a:normAutofit fontScale="92500"/>
          </a:bodyPr>
          <a:lstStyle/>
          <a:p>
            <a:pPr>
              <a:lnSpc>
                <a:spcPct val="150000"/>
              </a:lnSpc>
            </a:pPr>
            <a:r>
              <a:rPr lang="en-US" sz="2800" i="1" dirty="0" smtClean="0">
                <a:solidFill>
                  <a:srgbClr val="FF00FF"/>
                </a:solidFill>
              </a:rPr>
              <a:t>disadvantages include:</a:t>
            </a:r>
          </a:p>
          <a:p>
            <a:pPr lvl="1">
              <a:lnSpc>
                <a:spcPct val="150000"/>
              </a:lnSpc>
              <a:buFont typeface="Wingdings" pitchFamily="2" charset="2"/>
              <a:buChar char="q"/>
            </a:pPr>
            <a:r>
              <a:rPr lang="en-US" sz="2400" dirty="0" smtClean="0">
                <a:solidFill>
                  <a:schemeClr val="tx1"/>
                </a:solidFill>
              </a:rPr>
              <a:t>Reporting for two supervisors which creates confusion</a:t>
            </a:r>
          </a:p>
          <a:p>
            <a:pPr lvl="1">
              <a:lnSpc>
                <a:spcPct val="150000"/>
              </a:lnSpc>
              <a:buFont typeface="Wingdings" pitchFamily="2" charset="2"/>
              <a:buChar char="q"/>
            </a:pPr>
            <a:r>
              <a:rPr lang="en-US" sz="2400" dirty="0" smtClean="0">
                <a:solidFill>
                  <a:schemeClr val="tx1"/>
                </a:solidFill>
              </a:rPr>
              <a:t>The design encourages managers who share subordinate to jockey for power.</a:t>
            </a:r>
          </a:p>
          <a:p>
            <a:pPr lvl="1">
              <a:lnSpc>
                <a:spcPct val="150000"/>
              </a:lnSpc>
              <a:buFont typeface="Wingdings" pitchFamily="2" charset="2"/>
              <a:buChar char="q"/>
            </a:pPr>
            <a:r>
              <a:rPr lang="en-US" sz="2400" dirty="0" smtClean="0">
                <a:solidFill>
                  <a:schemeClr val="tx1"/>
                </a:solidFill>
              </a:rPr>
              <a:t>The mistaken belief can arise that matrix management is the same thing as group decision making − in other words every one must be consulted for every decision.</a:t>
            </a:r>
          </a:p>
          <a:p>
            <a:pPr lvl="1">
              <a:lnSpc>
                <a:spcPct val="150000"/>
              </a:lnSpc>
              <a:buFont typeface="Wingdings" pitchFamily="2" charset="2"/>
              <a:buChar char="q"/>
            </a:pPr>
            <a:r>
              <a:rPr lang="en-US" sz="2400" dirty="0" smtClean="0">
                <a:solidFill>
                  <a:schemeClr val="tx1"/>
                </a:solidFill>
              </a:rPr>
              <a:t>Too much democracy can lead to not enough action.</a:t>
            </a:r>
            <a:endParaRPr lang="en-US" sz="2400" dirty="0">
              <a:solidFill>
                <a:schemeClr val="tx1"/>
              </a:solidFill>
            </a:endParaRPr>
          </a:p>
        </p:txBody>
      </p:sp>
    </p:spTree>
  </p:cSld>
  <p:clrMapOvr>
    <a:masterClrMapping/>
  </p:clrMapOvr>
  <p:transition>
    <p:pull dir="l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Productivity</a:t>
            </a:r>
          </a:p>
        </p:txBody>
      </p:sp>
    </p:spTree>
    <p:extLst>
      <p:ext uri="{BB962C8B-B14F-4D97-AF65-F5344CB8AC3E}">
        <p14:creationId xmlns="" xmlns:p14="http://schemas.microsoft.com/office/powerpoint/2010/main" val="4154524660"/>
      </p:ext>
    </p:extLst>
  </p:cSld>
  <p:clrMapOvr>
    <a:masterClrMapping/>
  </p:clrMapOvr>
  <p:transition>
    <p:pull dir="l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solidFill>
                  <a:srgbClr val="1D2A4B"/>
                </a:solidFill>
                <a:latin typeface="Arial Rounded MT Bold" pitchFamily="34" charset="0"/>
              </a:rPr>
              <a:t>The Basics of Productivity </a:t>
            </a:r>
            <a:endParaRPr lang="en-US" dirty="0" smtClean="0">
              <a:solidFill>
                <a:srgbClr val="1D2A4B"/>
              </a:solidFill>
              <a:effectLst>
                <a:outerShdw blurRad="38100" dist="38100" dir="2700000" algn="tl">
                  <a:srgbClr val="FFFFFF"/>
                </a:outerShdw>
              </a:effectLst>
            </a:endParaRPr>
          </a:p>
        </p:txBody>
      </p:sp>
      <p:sp>
        <p:nvSpPr>
          <p:cNvPr id="3" name="Content Placeholder 2"/>
          <p:cNvSpPr>
            <a:spLocks noGrp="1"/>
          </p:cNvSpPr>
          <p:nvPr>
            <p:ph idx="1"/>
          </p:nvPr>
        </p:nvSpPr>
        <p:spPr>
          <a:xfrm>
            <a:off x="465138" y="1981200"/>
            <a:ext cx="8315325" cy="4114800"/>
          </a:xfrm>
        </p:spPr>
        <p:txBody>
          <a:bodyPr/>
          <a:lstStyle/>
          <a:p>
            <a:pPr marL="514350" indent="-514350">
              <a:lnSpc>
                <a:spcPct val="115000"/>
              </a:lnSpc>
              <a:buFont typeface="Wingdings" pitchFamily="2" charset="2"/>
              <a:buChar char="q"/>
              <a:defRPr/>
            </a:pPr>
            <a:r>
              <a:rPr lang="en-US" sz="2400" dirty="0" smtClean="0">
                <a:latin typeface="Arial Rounded MT Bold" pitchFamily="34" charset="0"/>
              </a:rPr>
              <a:t>In most businesses, competition for the available market, forces the management of each enterprise to seek competitive advantage through the use of: </a:t>
            </a:r>
          </a:p>
          <a:p>
            <a:pPr marL="1428750" lvl="2" indent="-400050">
              <a:lnSpc>
                <a:spcPct val="115000"/>
              </a:lnSpc>
              <a:buFont typeface="Wingdings" pitchFamily="2" charset="2"/>
              <a:buChar char="§"/>
              <a:defRPr/>
            </a:pPr>
            <a:r>
              <a:rPr lang="en-US" sz="2000" dirty="0" smtClean="0">
                <a:latin typeface="Arial Rounded MT Bold" pitchFamily="34" charset="0"/>
              </a:rPr>
              <a:t>product improvements</a:t>
            </a:r>
          </a:p>
          <a:p>
            <a:pPr marL="1428750" lvl="2" indent="-400050">
              <a:lnSpc>
                <a:spcPct val="115000"/>
              </a:lnSpc>
              <a:buFont typeface="Wingdings" pitchFamily="2" charset="2"/>
              <a:buChar char="§"/>
              <a:defRPr/>
            </a:pPr>
            <a:r>
              <a:rPr lang="en-US" sz="2000" dirty="0" smtClean="0">
                <a:latin typeface="Arial Rounded MT Bold" pitchFamily="34" charset="0"/>
              </a:rPr>
              <a:t>lower costs </a:t>
            </a:r>
          </a:p>
          <a:p>
            <a:pPr marL="1428750" lvl="2" indent="-400050">
              <a:lnSpc>
                <a:spcPct val="115000"/>
              </a:lnSpc>
              <a:buFont typeface="Wingdings" pitchFamily="2" charset="2"/>
              <a:buChar char="§"/>
              <a:defRPr/>
            </a:pPr>
            <a:r>
              <a:rPr lang="en-US" sz="2000" dirty="0" smtClean="0">
                <a:latin typeface="Arial Rounded MT Bold" pitchFamily="34" charset="0"/>
              </a:rPr>
              <a:t>lower selling prices for the same or better quality and </a:t>
            </a:r>
          </a:p>
          <a:p>
            <a:pPr marL="1428750" lvl="2" indent="-400050">
              <a:lnSpc>
                <a:spcPct val="115000"/>
              </a:lnSpc>
              <a:buFont typeface="Wingdings" pitchFamily="2" charset="2"/>
              <a:buChar char="§"/>
              <a:defRPr/>
            </a:pPr>
            <a:r>
              <a:rPr lang="en-US" sz="2000" dirty="0" smtClean="0">
                <a:latin typeface="Arial Rounded MT Bold" pitchFamily="34" charset="0"/>
              </a:rPr>
              <a:t>better service to customers </a:t>
            </a:r>
          </a:p>
          <a:p>
            <a:pPr marL="514350" indent="-514350">
              <a:lnSpc>
                <a:spcPct val="115000"/>
              </a:lnSpc>
              <a:buFont typeface="Wingdings" pitchFamily="2" charset="2"/>
              <a:buChar char="q"/>
              <a:defRPr/>
            </a:pPr>
            <a:r>
              <a:rPr lang="en-US" sz="2400" dirty="0" smtClean="0">
                <a:latin typeface="Arial Rounded MT Bold" pitchFamily="34" charset="0"/>
              </a:rPr>
              <a:t>Productivity is defined as the ratio of value of output to the value of input</a:t>
            </a:r>
          </a:p>
          <a:p>
            <a:pPr eaLnBrk="1" hangingPunct="1">
              <a:lnSpc>
                <a:spcPct val="150000"/>
              </a:lnSpc>
              <a:defRPr/>
            </a:pPr>
            <a:endParaRPr lang="en-US" sz="2800" dirty="0" smtClean="0"/>
          </a:p>
        </p:txBody>
      </p:sp>
    </p:spTree>
    <p:extLst>
      <p:ext uri="{BB962C8B-B14F-4D97-AF65-F5344CB8AC3E}">
        <p14:creationId xmlns="" xmlns:p14="http://schemas.microsoft.com/office/powerpoint/2010/main" val="242003391"/>
      </p:ext>
    </p:extLst>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graphicFrame>
        <p:nvGraphicFramePr>
          <p:cNvPr id="1026" name="Object 4"/>
          <p:cNvGraphicFramePr>
            <a:graphicFrameLocks noGrp="1" noChangeAspect="1"/>
          </p:cNvGraphicFramePr>
          <p:nvPr>
            <p:ph idx="1"/>
          </p:nvPr>
        </p:nvGraphicFramePr>
        <p:xfrm>
          <a:off x="1292225" y="2105025"/>
          <a:ext cx="5284788" cy="1068388"/>
        </p:xfrm>
        <a:graphic>
          <a:graphicData uri="http://schemas.openxmlformats.org/presentationml/2006/ole">
            <p:oleObj spid="_x0000_s82951" name="Equation" r:id="rId5" imgW="1917700" imgH="419100" progId="Equation.3">
              <p:embed/>
            </p:oleObj>
          </a:graphicData>
        </a:graphic>
      </p:graphicFrame>
      <p:pic>
        <p:nvPicPr>
          <p:cNvPr id="1029"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11175" y="3355975"/>
            <a:ext cx="81534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31742122"/>
      </p:ext>
    </p:extLst>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va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762000"/>
            <a:ext cx="5443538" cy="4275138"/>
          </a:xfrm>
          <a:prstGeom prst="rect">
            <a:avLst/>
          </a:prstGeom>
          <a:noFill/>
        </p:spPr>
      </p:pic>
      <p:sp>
        <p:nvSpPr>
          <p:cNvPr id="29699" name="Freeform 3"/>
          <p:cNvSpPr>
            <a:spLocks/>
          </p:cNvSpPr>
          <p:nvPr/>
        </p:nvSpPr>
        <p:spPr bwMode="auto">
          <a:xfrm>
            <a:off x="3211513" y="3505200"/>
            <a:ext cx="1296987" cy="1524000"/>
          </a:xfrm>
          <a:custGeom>
            <a:avLst/>
            <a:gdLst/>
            <a:ahLst/>
            <a:cxnLst>
              <a:cxn ang="0">
                <a:pos x="0" y="1344"/>
              </a:cxn>
              <a:cxn ang="0">
                <a:pos x="52" y="1327"/>
              </a:cxn>
              <a:cxn ang="0">
                <a:pos x="96" y="1301"/>
              </a:cxn>
              <a:cxn ang="0">
                <a:pos x="209" y="1231"/>
              </a:cxn>
              <a:cxn ang="0">
                <a:pos x="349" y="1100"/>
              </a:cxn>
              <a:cxn ang="0">
                <a:pos x="454" y="978"/>
              </a:cxn>
              <a:cxn ang="0">
                <a:pos x="497" y="838"/>
              </a:cxn>
              <a:cxn ang="0">
                <a:pos x="445" y="768"/>
              </a:cxn>
              <a:cxn ang="0">
                <a:pos x="480" y="585"/>
              </a:cxn>
              <a:cxn ang="0">
                <a:pos x="471" y="332"/>
              </a:cxn>
              <a:cxn ang="0">
                <a:pos x="506" y="166"/>
              </a:cxn>
              <a:cxn ang="0">
                <a:pos x="550" y="0"/>
              </a:cxn>
            </a:cxnLst>
            <a:rect l="0" t="0" r="r" b="b"/>
            <a:pathLst>
              <a:path w="550" h="1344">
                <a:moveTo>
                  <a:pt x="0" y="1344"/>
                </a:moveTo>
                <a:cubicBezTo>
                  <a:pt x="5" y="1342"/>
                  <a:pt x="48" y="1330"/>
                  <a:pt x="52" y="1327"/>
                </a:cubicBezTo>
                <a:cubicBezTo>
                  <a:pt x="107" y="1293"/>
                  <a:pt x="29" y="1322"/>
                  <a:pt x="96" y="1301"/>
                </a:cubicBezTo>
                <a:cubicBezTo>
                  <a:pt x="128" y="1267"/>
                  <a:pt x="165" y="1246"/>
                  <a:pt x="209" y="1231"/>
                </a:cubicBezTo>
                <a:cubicBezTo>
                  <a:pt x="254" y="1186"/>
                  <a:pt x="309" y="1149"/>
                  <a:pt x="349" y="1100"/>
                </a:cubicBezTo>
                <a:cubicBezTo>
                  <a:pt x="383" y="1058"/>
                  <a:pt x="414" y="1016"/>
                  <a:pt x="454" y="978"/>
                </a:cubicBezTo>
                <a:cubicBezTo>
                  <a:pt x="469" y="932"/>
                  <a:pt x="481" y="884"/>
                  <a:pt x="497" y="838"/>
                </a:cubicBezTo>
                <a:cubicBezTo>
                  <a:pt x="484" y="789"/>
                  <a:pt x="476" y="801"/>
                  <a:pt x="445" y="768"/>
                </a:cubicBezTo>
                <a:cubicBezTo>
                  <a:pt x="415" y="682"/>
                  <a:pt x="438" y="646"/>
                  <a:pt x="480" y="585"/>
                </a:cubicBezTo>
                <a:cubicBezTo>
                  <a:pt x="506" y="499"/>
                  <a:pt x="493" y="417"/>
                  <a:pt x="471" y="332"/>
                </a:cubicBezTo>
                <a:cubicBezTo>
                  <a:pt x="476" y="266"/>
                  <a:pt x="461" y="211"/>
                  <a:pt x="506" y="166"/>
                </a:cubicBezTo>
                <a:cubicBezTo>
                  <a:pt x="521" y="106"/>
                  <a:pt x="550" y="66"/>
                  <a:pt x="550" y="0"/>
                </a:cubicBezTo>
              </a:path>
            </a:pathLst>
          </a:custGeom>
          <a:noFill/>
          <a:ln w="28575">
            <a:solidFill>
              <a:srgbClr val="FFFF00"/>
            </a:solidFill>
            <a:round/>
            <a:headEnd/>
            <a:tailEnd/>
          </a:ln>
          <a:effectLst/>
        </p:spPr>
        <p:txBody>
          <a:bodyPr/>
          <a:lstStyle/>
          <a:p>
            <a:endParaRPr lang="en-US"/>
          </a:p>
        </p:txBody>
      </p:sp>
      <p:sp>
        <p:nvSpPr>
          <p:cNvPr id="29700" name="Text Box 4"/>
          <p:cNvSpPr txBox="1">
            <a:spLocks noChangeArrowheads="1"/>
          </p:cNvSpPr>
          <p:nvPr/>
        </p:nvSpPr>
        <p:spPr bwMode="auto">
          <a:xfrm>
            <a:off x="1905000" y="5283200"/>
            <a:ext cx="1966913" cy="396875"/>
          </a:xfrm>
          <a:prstGeom prst="rect">
            <a:avLst/>
          </a:prstGeom>
          <a:noFill/>
          <a:ln w="9525">
            <a:noFill/>
            <a:miter lim="800000"/>
            <a:headEnd/>
            <a:tailEnd/>
          </a:ln>
          <a:effectLst/>
        </p:spPr>
        <p:txBody>
          <a:bodyPr wrap="none">
            <a:spAutoFit/>
          </a:bodyPr>
          <a:lstStyle/>
          <a:p>
            <a:r>
              <a:rPr lang="en-US" sz="2000" b="1">
                <a:solidFill>
                  <a:schemeClr val="accent2"/>
                </a:solidFill>
                <a:latin typeface="Arial Rounded MT Bold" pitchFamily="34" charset="0"/>
              </a:rPr>
              <a:t>Chart the Path</a:t>
            </a:r>
          </a:p>
        </p:txBody>
      </p:sp>
      <p:sp>
        <p:nvSpPr>
          <p:cNvPr id="29701" name="Text Box 5"/>
          <p:cNvSpPr txBox="1">
            <a:spLocks noChangeArrowheads="1"/>
          </p:cNvSpPr>
          <p:nvPr/>
        </p:nvSpPr>
        <p:spPr bwMode="auto">
          <a:xfrm>
            <a:off x="5715000" y="4267200"/>
            <a:ext cx="2851150" cy="701675"/>
          </a:xfrm>
          <a:prstGeom prst="rect">
            <a:avLst/>
          </a:prstGeom>
          <a:noFill/>
          <a:ln w="9525">
            <a:noFill/>
            <a:miter lim="800000"/>
            <a:headEnd/>
            <a:tailEnd/>
          </a:ln>
          <a:effectLst/>
        </p:spPr>
        <p:txBody>
          <a:bodyPr>
            <a:spAutoFit/>
          </a:bodyPr>
          <a:lstStyle/>
          <a:p>
            <a:pPr algn="ctr"/>
            <a:r>
              <a:rPr lang="en-US" sz="2000" b="1">
                <a:latin typeface="Arial Rounded MT Bold" pitchFamily="34" charset="0"/>
              </a:rPr>
              <a:t>Put Stepping Stones in Place</a:t>
            </a:r>
          </a:p>
        </p:txBody>
      </p:sp>
      <p:sp>
        <p:nvSpPr>
          <p:cNvPr id="29702" name="Text Box 6"/>
          <p:cNvSpPr txBox="1">
            <a:spLocks noChangeArrowheads="1"/>
          </p:cNvSpPr>
          <p:nvPr/>
        </p:nvSpPr>
        <p:spPr bwMode="auto">
          <a:xfrm>
            <a:off x="4953000" y="990600"/>
            <a:ext cx="3455988" cy="1006475"/>
          </a:xfrm>
          <a:prstGeom prst="rect">
            <a:avLst/>
          </a:prstGeom>
          <a:noFill/>
          <a:ln w="9525">
            <a:noFill/>
            <a:miter lim="800000"/>
            <a:headEnd/>
            <a:tailEnd/>
          </a:ln>
          <a:effectLst/>
        </p:spPr>
        <p:txBody>
          <a:bodyPr>
            <a:spAutoFit/>
          </a:bodyPr>
          <a:lstStyle/>
          <a:p>
            <a:pPr algn="ctr"/>
            <a:r>
              <a:rPr lang="en-US" sz="2000" b="1">
                <a:solidFill>
                  <a:schemeClr val="accent2"/>
                </a:solidFill>
                <a:latin typeface="Arial Rounded MT Bold" pitchFamily="34" charset="0"/>
              </a:rPr>
              <a:t>So That You and Your Followers Can Reach Our Vision</a:t>
            </a:r>
          </a:p>
        </p:txBody>
      </p:sp>
      <p:sp>
        <p:nvSpPr>
          <p:cNvPr id="29703" name="Oval 7"/>
          <p:cNvSpPr>
            <a:spLocks noChangeArrowheads="1"/>
          </p:cNvSpPr>
          <p:nvPr/>
        </p:nvSpPr>
        <p:spPr bwMode="auto">
          <a:xfrm>
            <a:off x="1676400" y="2514600"/>
            <a:ext cx="1905000" cy="2667000"/>
          </a:xfrm>
          <a:prstGeom prst="ellipse">
            <a:avLst/>
          </a:prstGeom>
          <a:noFill/>
          <a:ln w="22225">
            <a:solidFill>
              <a:srgbClr val="FF0000"/>
            </a:solidFill>
            <a:round/>
            <a:headEnd/>
            <a:tailEnd/>
          </a:ln>
          <a:effectLst/>
        </p:spPr>
        <p:txBody>
          <a:bodyPr wrap="none" anchor="ctr"/>
          <a:lstStyle/>
          <a:p>
            <a:endParaRPr lang="en-US"/>
          </a:p>
        </p:txBody>
      </p:sp>
      <p:sp>
        <p:nvSpPr>
          <p:cNvPr id="29704" name="Line 8"/>
          <p:cNvSpPr>
            <a:spLocks noChangeShapeType="1"/>
          </p:cNvSpPr>
          <p:nvPr/>
        </p:nvSpPr>
        <p:spPr bwMode="auto">
          <a:xfrm flipV="1">
            <a:off x="3733800" y="2895600"/>
            <a:ext cx="1143000" cy="1524000"/>
          </a:xfrm>
          <a:prstGeom prst="line">
            <a:avLst/>
          </a:prstGeom>
          <a:noFill/>
          <a:ln w="34925">
            <a:solidFill>
              <a:srgbClr val="FF0000"/>
            </a:solidFill>
            <a:round/>
            <a:headEnd/>
            <a:tailEnd type="triangle" w="lg" len="lg"/>
          </a:ln>
          <a:effectLst/>
        </p:spPr>
        <p:txBody>
          <a:bodyPr/>
          <a:lstStyle/>
          <a:p>
            <a:endParaRPr lang="en-US"/>
          </a:p>
        </p:txBody>
      </p:sp>
      <p:sp>
        <p:nvSpPr>
          <p:cNvPr id="29705" name="Oval 9"/>
          <p:cNvSpPr>
            <a:spLocks noChangeArrowheads="1"/>
          </p:cNvSpPr>
          <p:nvPr/>
        </p:nvSpPr>
        <p:spPr bwMode="auto">
          <a:xfrm>
            <a:off x="2743200" y="4572000"/>
            <a:ext cx="1143000" cy="609600"/>
          </a:xfrm>
          <a:prstGeom prst="ellipse">
            <a:avLst/>
          </a:prstGeom>
          <a:noFill/>
          <a:ln w="22225">
            <a:solidFill>
              <a:srgbClr val="FF0000"/>
            </a:solidFill>
            <a:round/>
            <a:headEnd/>
            <a:tailEnd/>
          </a:ln>
          <a:effectLst/>
        </p:spPr>
        <p:txBody>
          <a:bodyPr wrap="none" anchor="ctr"/>
          <a:lstStyle/>
          <a:p>
            <a:endParaRPr lang="en-US"/>
          </a:p>
        </p:txBody>
      </p:sp>
      <p:sp>
        <p:nvSpPr>
          <p:cNvPr id="29706" name="Oval 10"/>
          <p:cNvSpPr>
            <a:spLocks noChangeArrowheads="1"/>
          </p:cNvSpPr>
          <p:nvPr/>
        </p:nvSpPr>
        <p:spPr bwMode="auto">
          <a:xfrm>
            <a:off x="3657600" y="3886200"/>
            <a:ext cx="1219200" cy="685800"/>
          </a:xfrm>
          <a:prstGeom prst="ellipse">
            <a:avLst/>
          </a:prstGeom>
          <a:noFill/>
          <a:ln w="22225">
            <a:solidFill>
              <a:srgbClr val="FF0000"/>
            </a:solidFill>
            <a:round/>
            <a:headEnd/>
            <a:tailEnd/>
          </a:ln>
          <a:effectLst/>
        </p:spPr>
        <p:txBody>
          <a:bodyPr wrap="none" anchor="ctr"/>
          <a:lstStyle/>
          <a:p>
            <a:endParaRPr lang="en-US"/>
          </a:p>
        </p:txBody>
      </p:sp>
      <p:sp>
        <p:nvSpPr>
          <p:cNvPr id="29707" name="Oval 11"/>
          <p:cNvSpPr>
            <a:spLocks noChangeArrowheads="1"/>
          </p:cNvSpPr>
          <p:nvPr/>
        </p:nvSpPr>
        <p:spPr bwMode="auto">
          <a:xfrm>
            <a:off x="3200400" y="3276600"/>
            <a:ext cx="1066800" cy="609600"/>
          </a:xfrm>
          <a:prstGeom prst="ellipse">
            <a:avLst/>
          </a:prstGeom>
          <a:noFill/>
          <a:ln w="22225">
            <a:solidFill>
              <a:srgbClr val="FF0000"/>
            </a:solidFill>
            <a:round/>
            <a:headEnd/>
            <a:tailEnd/>
          </a:ln>
          <a:effectLst/>
        </p:spPr>
        <p:txBody>
          <a:bodyPr wrap="none" anchor="ctr"/>
          <a:lstStyle/>
          <a:p>
            <a:endParaRPr lang="en-US"/>
          </a:p>
        </p:txBody>
      </p:sp>
      <p:sp>
        <p:nvSpPr>
          <p:cNvPr id="3" name="Slide Number Placeholder 2"/>
          <p:cNvSpPr>
            <a:spLocks noGrp="1"/>
          </p:cNvSpPr>
          <p:nvPr>
            <p:ph type="sldNum" sz="quarter" idx="12"/>
          </p:nvPr>
        </p:nvSpPr>
        <p:spPr/>
        <p:txBody>
          <a:bodyPr/>
          <a:lstStyle/>
          <a:p>
            <a:fld id="{94E7D943-CFAF-4810-A242-217AEA4E64FD}" type="slidenum">
              <a:rPr lang="en-US" smtClean="0"/>
              <a:pPr/>
              <a:t>7</a:t>
            </a:fld>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fade">
                                      <p:cBhvr>
                                        <p:cTn id="11" dur="2000"/>
                                        <p:tgtEl>
                                          <p:spTgt spid="29703"/>
                                        </p:tgtEl>
                                      </p:cBhvr>
                                    </p:animEffect>
                                    <p:anim calcmode="lin" valueType="num">
                                      <p:cBhvr>
                                        <p:cTn id="12" dur="2000" fill="hold"/>
                                        <p:tgtEl>
                                          <p:spTgt spid="29703"/>
                                        </p:tgtEl>
                                        <p:attrNameLst>
                                          <p:attrName>style.rotation</p:attrName>
                                        </p:attrNameLst>
                                      </p:cBhvr>
                                      <p:tavLst>
                                        <p:tav tm="0">
                                          <p:val>
                                            <p:fltVal val="720"/>
                                          </p:val>
                                        </p:tav>
                                        <p:tav tm="100000">
                                          <p:val>
                                            <p:fltVal val="0"/>
                                          </p:val>
                                        </p:tav>
                                      </p:tavLst>
                                    </p:anim>
                                    <p:anim calcmode="lin" valueType="num">
                                      <p:cBhvr>
                                        <p:cTn id="13" dur="2000" fill="hold"/>
                                        <p:tgtEl>
                                          <p:spTgt spid="29703"/>
                                        </p:tgtEl>
                                        <p:attrNameLst>
                                          <p:attrName>ppt_h</p:attrName>
                                        </p:attrNameLst>
                                      </p:cBhvr>
                                      <p:tavLst>
                                        <p:tav tm="0">
                                          <p:val>
                                            <p:fltVal val="0"/>
                                          </p:val>
                                        </p:tav>
                                        <p:tav tm="100000">
                                          <p:val>
                                            <p:strVal val="#ppt_h"/>
                                          </p:val>
                                        </p:tav>
                                      </p:tavLst>
                                    </p:anim>
                                    <p:anim calcmode="lin" valueType="num">
                                      <p:cBhvr>
                                        <p:cTn id="14" dur="2000" fill="hold"/>
                                        <p:tgtEl>
                                          <p:spTgt spid="29703"/>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9" presetClass="entr" presetSubtype="0" accel="100000" fill="hold" grpId="0" nodeType="afterEffect">
                                  <p:stCondLst>
                                    <p:cond delay="0"/>
                                  </p:stCondLst>
                                  <p:childTnLst>
                                    <p:set>
                                      <p:cBhvr>
                                        <p:cTn id="17" dur="1" fill="hold">
                                          <p:stCondLst>
                                            <p:cond delay="0"/>
                                          </p:stCondLst>
                                        </p:cTn>
                                        <p:tgtEl>
                                          <p:spTgt spid="29704"/>
                                        </p:tgtEl>
                                        <p:attrNameLst>
                                          <p:attrName>style.visibility</p:attrName>
                                        </p:attrNameLst>
                                      </p:cBhvr>
                                      <p:to>
                                        <p:strVal val="visible"/>
                                      </p:to>
                                    </p:set>
                                    <p:anim calcmode="lin" valueType="num">
                                      <p:cBhvr>
                                        <p:cTn id="18" dur="500" fill="hold"/>
                                        <p:tgtEl>
                                          <p:spTgt spid="29704"/>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29704"/>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29704"/>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29703"/>
                                        </p:tgtEl>
                                      </p:cBhvr>
                                    </p:animEffect>
                                    <p:set>
                                      <p:cBhvr>
                                        <p:cTn id="26" dur="1" fill="hold">
                                          <p:stCondLst>
                                            <p:cond delay="499"/>
                                          </p:stCondLst>
                                        </p:cTn>
                                        <p:tgtEl>
                                          <p:spTgt spid="29703"/>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29704"/>
                                        </p:tgtEl>
                                      </p:cBhvr>
                                    </p:animEffect>
                                    <p:set>
                                      <p:cBhvr>
                                        <p:cTn id="29" dur="1" fill="hold">
                                          <p:stCondLst>
                                            <p:cond delay="499"/>
                                          </p:stCondLst>
                                        </p:cTn>
                                        <p:tgtEl>
                                          <p:spTgt spid="2970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699"/>
                                        </p:tgtEl>
                                        <p:attrNameLst>
                                          <p:attrName>style.visibility</p:attrName>
                                        </p:attrNameLst>
                                      </p:cBhvr>
                                      <p:to>
                                        <p:strVal val="visible"/>
                                      </p:to>
                                    </p:set>
                                    <p:animEffect transition="in" filter="fade">
                                      <p:cBhvr>
                                        <p:cTn id="34" dur="2000"/>
                                        <p:tgtEl>
                                          <p:spTgt spid="29699"/>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9700"/>
                                        </p:tgtEl>
                                        <p:attrNameLst>
                                          <p:attrName>style.visibility</p:attrName>
                                        </p:attrNameLst>
                                      </p:cBhvr>
                                      <p:to>
                                        <p:strVal val="visible"/>
                                      </p:to>
                                    </p:set>
                                  </p:childTnLst>
                                </p:cTn>
                              </p:par>
                              <p:par>
                                <p:cTn id="37" presetID="26" presetClass="emph" presetSubtype="0" repeatCount="3000" fill="hold" grpId="1" nodeType="withEffect">
                                  <p:stCondLst>
                                    <p:cond delay="0"/>
                                  </p:stCondLst>
                                  <p:childTnLst>
                                    <p:animEffect transition="out" filter="fade">
                                      <p:cBhvr>
                                        <p:cTn id="38" dur="1000" tmFilter="0, 0; .2, .5; .8, .5; 1, 0"/>
                                        <p:tgtEl>
                                          <p:spTgt spid="29700"/>
                                        </p:tgtEl>
                                      </p:cBhvr>
                                    </p:animEffect>
                                    <p:animScale>
                                      <p:cBhvr>
                                        <p:cTn id="39" dur="500" autoRev="1" fill="hold"/>
                                        <p:tgtEl>
                                          <p:spTgt spid="29700"/>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70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6" presetClass="emph" presetSubtype="0" repeatCount="3000" fill="hold" grpId="1" nodeType="clickEffect">
                                  <p:stCondLst>
                                    <p:cond delay="0"/>
                                  </p:stCondLst>
                                  <p:childTnLst>
                                    <p:animEffect transition="out" filter="fade">
                                      <p:cBhvr>
                                        <p:cTn id="47" dur="1000" tmFilter="0, 0; .2, .5; .8, .5; 1, 0"/>
                                        <p:tgtEl>
                                          <p:spTgt spid="29701"/>
                                        </p:tgtEl>
                                      </p:cBhvr>
                                    </p:animEffect>
                                    <p:animScale>
                                      <p:cBhvr>
                                        <p:cTn id="48" dur="500" autoRev="1" fill="hold"/>
                                        <p:tgtEl>
                                          <p:spTgt spid="29701"/>
                                        </p:tgtEl>
                                      </p:cBhvr>
                                      <p:by x="105000" y="105000"/>
                                    </p:animScale>
                                  </p:childTnLst>
                                </p:cTn>
                              </p:par>
                              <p:par>
                                <p:cTn id="49" presetID="1" presetClass="entr" presetSubtype="0" fill="hold" grpId="0" nodeType="withEffect">
                                  <p:stCondLst>
                                    <p:cond delay="0"/>
                                  </p:stCondLst>
                                  <p:childTnLst>
                                    <p:set>
                                      <p:cBhvr>
                                        <p:cTn id="50" dur="1" fill="hold">
                                          <p:stCondLst>
                                            <p:cond delay="0"/>
                                          </p:stCondLst>
                                        </p:cTn>
                                        <p:tgtEl>
                                          <p:spTgt spid="29705"/>
                                        </p:tgtEl>
                                        <p:attrNameLst>
                                          <p:attrName>style.visibility</p:attrName>
                                        </p:attrNameLst>
                                      </p:cBhvr>
                                      <p:to>
                                        <p:strVal val="visible"/>
                                      </p:to>
                                    </p:set>
                                  </p:childTnLst>
                                </p:cTn>
                              </p:par>
                            </p:childTnLst>
                          </p:cTn>
                        </p:par>
                        <p:par>
                          <p:cTn id="51" fill="hold">
                            <p:stCondLst>
                              <p:cond delay="3000"/>
                            </p:stCondLst>
                            <p:childTnLst>
                              <p:par>
                                <p:cTn id="52" presetID="3" presetClass="exit" presetSubtype="10" fill="hold" grpId="1" nodeType="afterEffect">
                                  <p:stCondLst>
                                    <p:cond delay="0"/>
                                  </p:stCondLst>
                                  <p:childTnLst>
                                    <p:animEffect transition="out" filter="blinds(horizontal)">
                                      <p:cBhvr>
                                        <p:cTn id="53" dur="500"/>
                                        <p:tgtEl>
                                          <p:spTgt spid="29705"/>
                                        </p:tgtEl>
                                      </p:cBhvr>
                                    </p:animEffect>
                                    <p:set>
                                      <p:cBhvr>
                                        <p:cTn id="54" dur="1" fill="hold">
                                          <p:stCondLst>
                                            <p:cond delay="499"/>
                                          </p:stCondLst>
                                        </p:cTn>
                                        <p:tgtEl>
                                          <p:spTgt spid="2970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706"/>
                                        </p:tgtEl>
                                        <p:attrNameLst>
                                          <p:attrName>style.visibility</p:attrName>
                                        </p:attrNameLst>
                                      </p:cBhvr>
                                      <p:to>
                                        <p:strVal val="visible"/>
                                      </p:to>
                                    </p:set>
                                  </p:childTnLst>
                                </p:cTn>
                              </p:par>
                            </p:childTnLst>
                          </p:cTn>
                        </p:par>
                        <p:par>
                          <p:cTn id="59" fill="hold">
                            <p:stCondLst>
                              <p:cond delay="0"/>
                            </p:stCondLst>
                            <p:childTnLst>
                              <p:par>
                                <p:cTn id="60" presetID="3" presetClass="exit" presetSubtype="10" fill="hold" grpId="1" nodeType="afterEffect">
                                  <p:stCondLst>
                                    <p:cond delay="0"/>
                                  </p:stCondLst>
                                  <p:childTnLst>
                                    <p:animEffect transition="out" filter="blinds(horizontal)">
                                      <p:cBhvr>
                                        <p:cTn id="61" dur="500"/>
                                        <p:tgtEl>
                                          <p:spTgt spid="29706"/>
                                        </p:tgtEl>
                                      </p:cBhvr>
                                    </p:animEffect>
                                    <p:set>
                                      <p:cBhvr>
                                        <p:cTn id="62" dur="1" fill="hold">
                                          <p:stCondLst>
                                            <p:cond delay="499"/>
                                          </p:stCondLst>
                                        </p:cTn>
                                        <p:tgtEl>
                                          <p:spTgt spid="2970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707"/>
                                        </p:tgtEl>
                                        <p:attrNameLst>
                                          <p:attrName>style.visibility</p:attrName>
                                        </p:attrNameLst>
                                      </p:cBhvr>
                                      <p:to>
                                        <p:strVal val="visible"/>
                                      </p:to>
                                    </p:set>
                                  </p:childTnLst>
                                </p:cTn>
                              </p:par>
                            </p:childTnLst>
                          </p:cTn>
                        </p:par>
                        <p:par>
                          <p:cTn id="67" fill="hold">
                            <p:stCondLst>
                              <p:cond delay="0"/>
                            </p:stCondLst>
                            <p:childTnLst>
                              <p:par>
                                <p:cTn id="68" presetID="3" presetClass="exit" presetSubtype="10" fill="hold" grpId="1" nodeType="afterEffect">
                                  <p:stCondLst>
                                    <p:cond delay="0"/>
                                  </p:stCondLst>
                                  <p:childTnLst>
                                    <p:animEffect transition="out" filter="blinds(horizontal)">
                                      <p:cBhvr>
                                        <p:cTn id="69" dur="500"/>
                                        <p:tgtEl>
                                          <p:spTgt spid="29707"/>
                                        </p:tgtEl>
                                      </p:cBhvr>
                                    </p:animEffect>
                                    <p:set>
                                      <p:cBhvr>
                                        <p:cTn id="70" dur="1" fill="hold">
                                          <p:stCondLst>
                                            <p:cond delay="499"/>
                                          </p:stCondLst>
                                        </p:cTn>
                                        <p:tgtEl>
                                          <p:spTgt spid="29707"/>
                                        </p:tgtEl>
                                        <p:attrNameLst>
                                          <p:attrName>style.visibility</p:attrName>
                                        </p:attrNameLst>
                                      </p:cBhvr>
                                      <p:to>
                                        <p:strVal val="hidden"/>
                                      </p:to>
                                    </p:se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9702"/>
                                        </p:tgtEl>
                                        <p:attrNameLst>
                                          <p:attrName>style.visibility</p:attrName>
                                        </p:attrNameLst>
                                      </p:cBhvr>
                                      <p:to>
                                        <p:strVal val="visible"/>
                                      </p:to>
                                    </p:set>
                                  </p:childTnLst>
                                </p:cTn>
                              </p:par>
                              <p:par>
                                <p:cTn id="74" presetID="6" presetClass="emph" presetSubtype="0" fill="hold" grpId="1" nodeType="withEffect">
                                  <p:stCondLst>
                                    <p:cond delay="0"/>
                                  </p:stCondLst>
                                  <p:childTnLst>
                                    <p:animScale>
                                      <p:cBhvr>
                                        <p:cTn id="75" dur="2000" fill="hold"/>
                                        <p:tgtEl>
                                          <p:spTgt spid="297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p:bldP spid="29700" grpId="1"/>
      <p:bldP spid="29701" grpId="0"/>
      <p:bldP spid="29701" grpId="1"/>
      <p:bldP spid="29702" grpId="0"/>
      <p:bldP spid="29702" grpId="1"/>
      <p:bldP spid="29703" grpId="0" animBg="1"/>
      <p:bldP spid="29703" grpId="1" animBg="1"/>
      <p:bldP spid="29704" grpId="0" animBg="1"/>
      <p:bldP spid="29704" grpId="1" animBg="1"/>
      <p:bldP spid="29705" grpId="0" animBg="1"/>
      <p:bldP spid="29705" grpId="1" animBg="1"/>
      <p:bldP spid="29706" grpId="0" animBg="1"/>
      <p:bldP spid="29706" grpId="1" animBg="1"/>
      <p:bldP spid="29707" grpId="0" animBg="1"/>
      <p:bldP spid="29707"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347663" y="1981200"/>
            <a:ext cx="8404225" cy="4114800"/>
          </a:xfrm>
        </p:spPr>
        <p:txBody>
          <a:bodyPr/>
          <a:lstStyle/>
          <a:p>
            <a:pPr marL="623888" indent="-434975">
              <a:lnSpc>
                <a:spcPct val="120000"/>
              </a:lnSpc>
              <a:buFont typeface="Wingdings" pitchFamily="2" charset="2"/>
              <a:buChar char="q"/>
              <a:defRPr/>
            </a:pPr>
            <a:r>
              <a:rPr lang="en-US" dirty="0" smtClean="0">
                <a:latin typeface="Arial Rounded MT Bold" pitchFamily="34" charset="0"/>
              </a:rPr>
              <a:t>An increase in production does not necessarily by itself indicate an increase in productivity. </a:t>
            </a:r>
          </a:p>
          <a:p>
            <a:pPr marL="623888" indent="-434975">
              <a:lnSpc>
                <a:spcPct val="120000"/>
              </a:lnSpc>
              <a:buFont typeface="Wingdings" pitchFamily="2" charset="2"/>
              <a:buChar char="q"/>
              <a:defRPr/>
            </a:pPr>
            <a:r>
              <a:rPr lang="en-US" dirty="0" smtClean="0">
                <a:latin typeface="Arial Rounded MT Bold" pitchFamily="34" charset="0"/>
              </a:rPr>
              <a:t>If the input of resources goes up in direct proportion to the increase in output the productivity remains the same</a:t>
            </a:r>
          </a:p>
        </p:txBody>
      </p:sp>
    </p:spTree>
    <p:extLst>
      <p:ext uri="{BB962C8B-B14F-4D97-AF65-F5344CB8AC3E}">
        <p14:creationId xmlns="" xmlns:p14="http://schemas.microsoft.com/office/powerpoint/2010/main" val="2828866478"/>
      </p:ext>
    </p:extLst>
  </p:cSld>
  <p:clrMapOvr>
    <a:masterClrMapping/>
  </p:clrMapOvr>
  <p:transition>
    <p:pull dir="l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347663" y="1981200"/>
            <a:ext cx="8404225" cy="4114800"/>
          </a:xfrm>
        </p:spPr>
        <p:txBody>
          <a:bodyPr/>
          <a:lstStyle/>
          <a:p>
            <a:pPr marL="623888" indent="-536575">
              <a:lnSpc>
                <a:spcPct val="120000"/>
              </a:lnSpc>
              <a:buFont typeface="Wingdings" pitchFamily="2" charset="2"/>
              <a:buChar char="q"/>
              <a:defRPr/>
            </a:pPr>
            <a:r>
              <a:rPr lang="en-US" dirty="0" smtClean="0">
                <a:latin typeface="Arial Rounded MT Bold" pitchFamily="34" charset="0"/>
              </a:rPr>
              <a:t>If input increases by a greater percentage than output, higher products will be achieved at the expense of reduction in productivity</a:t>
            </a:r>
          </a:p>
        </p:txBody>
      </p:sp>
    </p:spTree>
    <p:extLst>
      <p:ext uri="{BB962C8B-B14F-4D97-AF65-F5344CB8AC3E}">
        <p14:creationId xmlns="" xmlns:p14="http://schemas.microsoft.com/office/powerpoint/2010/main" val="2773196127"/>
      </p:ext>
    </p:extLst>
  </p:cSld>
  <p:clrMapOvr>
    <a:masterClrMapping/>
  </p:clrMapOvr>
  <p:transition>
    <p:pull dir="l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347663" y="1981200"/>
            <a:ext cx="8404225" cy="4114800"/>
          </a:xfrm>
        </p:spPr>
        <p:txBody>
          <a:bodyPr/>
          <a:lstStyle/>
          <a:p>
            <a:pPr marL="711200" indent="-522288">
              <a:lnSpc>
                <a:spcPct val="120000"/>
              </a:lnSpc>
              <a:buFont typeface="Wingdings" pitchFamily="2" charset="2"/>
              <a:buChar char="q"/>
              <a:defRPr/>
            </a:pPr>
            <a:r>
              <a:rPr lang="en-US" dirty="0" smtClean="0">
                <a:latin typeface="Arial Rounded MT Bold" pitchFamily="34" charset="0"/>
              </a:rPr>
              <a:t>In short higher productivity means to </a:t>
            </a:r>
            <a:r>
              <a:rPr lang="en-US" dirty="0" smtClean="0">
                <a:solidFill>
                  <a:srgbClr val="FF0000"/>
                </a:solidFill>
                <a:latin typeface="Arial Rounded MT Bold" pitchFamily="34" charset="0"/>
              </a:rPr>
              <a:t>produce more with the same expenditure, or with a minimum increase in expense</a:t>
            </a:r>
            <a:r>
              <a:rPr lang="en-US" dirty="0" smtClean="0">
                <a:latin typeface="Arial Rounded MT Bold" pitchFamily="34" charset="0"/>
              </a:rPr>
              <a:t>, or the same amount is produced at less cost in terms of resources</a:t>
            </a:r>
            <a:endParaRPr lang="en-US" dirty="0">
              <a:latin typeface="Arial Rounded MT Bold" pitchFamily="34" charset="0"/>
            </a:endParaRPr>
          </a:p>
        </p:txBody>
      </p:sp>
    </p:spTree>
    <p:extLst>
      <p:ext uri="{BB962C8B-B14F-4D97-AF65-F5344CB8AC3E}">
        <p14:creationId xmlns="" xmlns:p14="http://schemas.microsoft.com/office/powerpoint/2010/main" val="3834375289"/>
      </p:ext>
    </p:extLst>
  </p:cSld>
  <p:clrMapOvr>
    <a:masterClrMapping/>
  </p:clrMapOvr>
  <p:transition>
    <p:pull dir="l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p:txBody>
          <a:bodyPr/>
          <a:lstStyle/>
          <a:p>
            <a:pPr marL="685800" indent="-685800">
              <a:lnSpc>
                <a:spcPct val="120000"/>
              </a:lnSpc>
              <a:buFont typeface="Wingdings" pitchFamily="2" charset="2"/>
              <a:buChar char="q"/>
              <a:defRPr/>
            </a:pPr>
            <a:r>
              <a:rPr lang="en-US" dirty="0" smtClean="0">
                <a:latin typeface="Arial Rounded MT Bold" pitchFamily="34" charset="0"/>
              </a:rPr>
              <a:t>The outputs may be products or services and the inputs or resources may be land, materials, plant machineries, tools and a series of man</a:t>
            </a:r>
          </a:p>
        </p:txBody>
      </p:sp>
    </p:spTree>
    <p:extLst>
      <p:ext uri="{BB962C8B-B14F-4D97-AF65-F5344CB8AC3E}">
        <p14:creationId xmlns="" xmlns:p14="http://schemas.microsoft.com/office/powerpoint/2010/main" val="2221353974"/>
      </p:ext>
    </p:extLst>
  </p:cSld>
  <p:clrMapOvr>
    <a:masterClrMapping/>
  </p:clrMapOvr>
  <p:transition>
    <p:pull dir="l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363538" y="1981200"/>
            <a:ext cx="8094662" cy="4114800"/>
          </a:xfrm>
        </p:spPr>
        <p:txBody>
          <a:bodyPr/>
          <a:lstStyle/>
          <a:p>
            <a:pPr marL="685800" indent="-685800">
              <a:lnSpc>
                <a:spcPct val="150000"/>
              </a:lnSpc>
              <a:buFont typeface="Wingdings" pitchFamily="2" charset="2"/>
              <a:buChar char="q"/>
              <a:defRPr/>
            </a:pPr>
            <a:r>
              <a:rPr lang="en-US" dirty="0" smtClean="0">
                <a:solidFill>
                  <a:srgbClr val="0000FF"/>
                </a:solidFill>
                <a:latin typeface="Arial Rounded MT Bold" pitchFamily="34" charset="0"/>
              </a:rPr>
              <a:t>Land Productivity: </a:t>
            </a:r>
            <a:r>
              <a:rPr lang="en-US" dirty="0" smtClean="0">
                <a:latin typeface="Arial Rounded MT Bold" pitchFamily="34" charset="0"/>
              </a:rPr>
              <a:t>Better seed, fertilizer and better method of cultivation may increase the yield from two quintals to three quintals. Hence land productivity has increased by 50 percent.</a:t>
            </a:r>
            <a:endParaRPr lang="en-US" dirty="0">
              <a:latin typeface="Arial Rounded MT Bold" pitchFamily="34" charset="0"/>
            </a:endParaRPr>
          </a:p>
        </p:txBody>
      </p:sp>
    </p:spTree>
    <p:extLst>
      <p:ext uri="{BB962C8B-B14F-4D97-AF65-F5344CB8AC3E}">
        <p14:creationId xmlns="" xmlns:p14="http://schemas.microsoft.com/office/powerpoint/2010/main" val="853055762"/>
      </p:ext>
    </p:extLst>
  </p:cSld>
  <p:clrMapOvr>
    <a:masterClrMapping/>
  </p:clrMapOvr>
  <p:transition>
    <p:pull dir="l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5"/>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0" y="1531938"/>
            <a:ext cx="8955088" cy="4114800"/>
          </a:xfrm>
        </p:spPr>
        <p:txBody>
          <a:bodyPr/>
          <a:lstStyle/>
          <a:p>
            <a:pPr marL="363538" indent="-363538" eaLnBrk="1" hangingPunct="1">
              <a:lnSpc>
                <a:spcPct val="150000"/>
              </a:lnSpc>
              <a:defRPr/>
            </a:pPr>
            <a:r>
              <a:rPr lang="en-US" dirty="0" smtClean="0">
                <a:solidFill>
                  <a:srgbClr val="0000FF"/>
                </a:solidFill>
                <a:latin typeface="Arial Rounded MT Bold" pitchFamily="34" charset="0"/>
              </a:rPr>
              <a:t>Material Productivity: </a:t>
            </a:r>
            <a:r>
              <a:rPr lang="en-US" dirty="0" smtClean="0">
                <a:latin typeface="Arial Rounded MT Bold" pitchFamily="34" charset="0"/>
              </a:rPr>
              <a:t>If a skillful worker is able to produce 300 formworks from 400 pieces of 2m </a:t>
            </a:r>
            <a:r>
              <a:rPr lang="en-US" dirty="0" smtClean="0">
                <a:latin typeface="Arial Rounded MT Bold" pitchFamily="34" charset="0"/>
                <a:sym typeface="Symbol" pitchFamily="18" charset="2"/>
              </a:rPr>
              <a:t></a:t>
            </a:r>
            <a:r>
              <a:rPr lang="en-US" dirty="0" smtClean="0">
                <a:latin typeface="Arial Rounded MT Bold" pitchFamily="34" charset="0"/>
              </a:rPr>
              <a:t> 1m sheet metal, while an unskillful worker can only produce 250 out of the same material, then with the skillful worker the material was used with 20 percent greater productivity </a:t>
            </a:r>
          </a:p>
          <a:p>
            <a:pPr marL="514350" indent="-514350" eaLnBrk="1" hangingPunct="1">
              <a:lnSpc>
                <a:spcPct val="150000"/>
              </a:lnSpc>
              <a:defRPr/>
            </a:pPr>
            <a:endParaRPr lang="en-US" dirty="0" smtClean="0"/>
          </a:p>
        </p:txBody>
      </p:sp>
    </p:spTree>
    <p:extLst>
      <p:ext uri="{BB962C8B-B14F-4D97-AF65-F5344CB8AC3E}">
        <p14:creationId xmlns="" xmlns:p14="http://schemas.microsoft.com/office/powerpoint/2010/main" val="2189911437"/>
      </p:ext>
    </p:extLst>
  </p:cSld>
  <p:clrMapOvr>
    <a:masterClrMapping/>
  </p:clrMapOvr>
  <p:transition>
    <p:pull dir="l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261938" y="1820863"/>
            <a:ext cx="8562975" cy="4114800"/>
          </a:xfrm>
        </p:spPr>
        <p:txBody>
          <a:bodyPr/>
          <a:lstStyle/>
          <a:p>
            <a:pPr marL="514350" indent="-514350">
              <a:lnSpc>
                <a:spcPct val="120000"/>
              </a:lnSpc>
              <a:buFont typeface="Wingdings" pitchFamily="2" charset="2"/>
              <a:buChar char="q"/>
              <a:defRPr/>
            </a:pPr>
            <a:r>
              <a:rPr lang="en-US" dirty="0" smtClean="0">
                <a:solidFill>
                  <a:srgbClr val="0000FF"/>
                </a:solidFill>
                <a:latin typeface="Arial Rounded MT Bold" pitchFamily="34" charset="0"/>
              </a:rPr>
              <a:t>Machine Productivity: </a:t>
            </a:r>
            <a:r>
              <a:rPr lang="en-US" dirty="0" smtClean="0">
                <a:latin typeface="Arial Rounded MT Bold" pitchFamily="34" charset="0"/>
              </a:rPr>
              <a:t>If a machine tool has been producing 100 pieces per a working day, and through the use of improved cutting tool and/or proper maintenance procedure its output in the same period is increased to 120 pieces, the productivity of that machine has been increased by 12percent. </a:t>
            </a:r>
            <a:endParaRPr lang="en-US" dirty="0">
              <a:latin typeface="Arial Rounded MT Bold" pitchFamily="34" charset="0"/>
            </a:endParaRPr>
          </a:p>
        </p:txBody>
      </p:sp>
    </p:spTree>
    <p:extLst>
      <p:ext uri="{BB962C8B-B14F-4D97-AF65-F5344CB8AC3E}">
        <p14:creationId xmlns="" xmlns:p14="http://schemas.microsoft.com/office/powerpoint/2010/main" val="1432771976"/>
      </p:ext>
    </p:extLst>
  </p:cSld>
  <p:clrMapOvr>
    <a:masterClrMapping/>
  </p:clrMapOvr>
  <p:transition>
    <p:pull dir="l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0513"/>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479425" y="1647825"/>
            <a:ext cx="8331200" cy="4114800"/>
          </a:xfrm>
        </p:spPr>
        <p:txBody>
          <a:bodyPr/>
          <a:lstStyle/>
          <a:p>
            <a:pPr>
              <a:lnSpc>
                <a:spcPct val="120000"/>
              </a:lnSpc>
              <a:buFont typeface="Wingdings" pitchFamily="2" charset="2"/>
              <a:buChar char="q"/>
              <a:defRPr/>
            </a:pPr>
            <a:r>
              <a:rPr lang="en-US" sz="2800" dirty="0" smtClean="0">
                <a:solidFill>
                  <a:srgbClr val="0000FF"/>
                </a:solidFill>
                <a:latin typeface="Arial Rounded MT Bold" pitchFamily="34" charset="0"/>
              </a:rPr>
              <a:t>Productivity of Man: </a:t>
            </a:r>
            <a:r>
              <a:rPr lang="en-US" sz="2800" dirty="0" smtClean="0">
                <a:latin typeface="Arial Rounded MT Bold" pitchFamily="34" charset="0"/>
              </a:rPr>
              <a:t>If a shoe maker has been producing 30 pieces of leather parts per hour, and if improved methods of work enable him to produce 40 pieces per hour the productivity of that man has increased</a:t>
            </a:r>
            <a:endParaRPr lang="en-US" sz="2800" dirty="0">
              <a:latin typeface="Arial Rounded MT Bold" pitchFamily="34" charset="0"/>
            </a:endParaRPr>
          </a:p>
        </p:txBody>
      </p:sp>
    </p:spTree>
    <p:extLst>
      <p:ext uri="{BB962C8B-B14F-4D97-AF65-F5344CB8AC3E}">
        <p14:creationId xmlns="" xmlns:p14="http://schemas.microsoft.com/office/powerpoint/2010/main" val="464400136"/>
      </p:ext>
    </p:extLst>
  </p:cSld>
  <p:clrMapOvr>
    <a:masterClrMapping/>
  </p:clrMapOvr>
  <p:transition>
    <p:pull dir="l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981200"/>
            <a:ext cx="7921625" cy="4114800"/>
          </a:xfrm>
        </p:spPr>
        <p:txBody>
          <a:bodyPr/>
          <a:lstStyle/>
          <a:p>
            <a:pPr marL="571500" indent="-571500">
              <a:lnSpc>
                <a:spcPct val="120000"/>
              </a:lnSpc>
              <a:buFont typeface="Wingdings" pitchFamily="2" charset="2"/>
              <a:buChar char="q"/>
              <a:defRPr/>
            </a:pPr>
            <a:r>
              <a:rPr lang="en-US" sz="2800" dirty="0" smtClean="0">
                <a:latin typeface="Arial Rounded MT Bold" pitchFamily="34" charset="0"/>
              </a:rPr>
              <a:t>To sum up, a </a:t>
            </a:r>
            <a:r>
              <a:rPr lang="en-US" sz="2800" dirty="0" smtClean="0">
                <a:solidFill>
                  <a:srgbClr val="FF0000"/>
                </a:solidFill>
                <a:latin typeface="Arial Rounded MT Bold" pitchFamily="34" charset="0"/>
              </a:rPr>
              <a:t>low level of productivity implies a low growth of economy</a:t>
            </a:r>
            <a:r>
              <a:rPr lang="en-US" sz="2800" dirty="0" smtClean="0">
                <a:latin typeface="Arial Rounded MT Bold" pitchFamily="34" charset="0"/>
              </a:rPr>
              <a:t>. A low growth of economy meant, low income leading to low standard of living and a low level of savings, resulting in low level of investment and low productivity </a:t>
            </a:r>
            <a:endParaRPr lang="en-US" sz="2800" dirty="0">
              <a:latin typeface="Arial Rounded MT Bold" pitchFamily="34" charset="0"/>
            </a:endParaRPr>
          </a:p>
        </p:txBody>
      </p:sp>
    </p:spTree>
    <p:extLst>
      <p:ext uri="{BB962C8B-B14F-4D97-AF65-F5344CB8AC3E}">
        <p14:creationId xmlns="" xmlns:p14="http://schemas.microsoft.com/office/powerpoint/2010/main" val="348738900"/>
      </p:ext>
    </p:extLst>
  </p:cSld>
  <p:clrMapOvr>
    <a:masterClrMapping/>
  </p:clrMapOvr>
  <p:transition>
    <p:pull dir="l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noChangeAspect="1"/>
          </p:cNvGrpSpPr>
          <p:nvPr/>
        </p:nvGrpSpPr>
        <p:grpSpPr bwMode="auto">
          <a:xfrm>
            <a:off x="246063" y="1898650"/>
            <a:ext cx="8669337" cy="3898900"/>
            <a:chOff x="601" y="1954"/>
            <a:chExt cx="9659" cy="3446"/>
          </a:xfrm>
        </p:grpSpPr>
        <p:sp>
          <p:nvSpPr>
            <p:cNvPr id="15364" name="AutoShape 6"/>
            <p:cNvSpPr>
              <a:spLocks noChangeAspect="1" noChangeArrowheads="1"/>
            </p:cNvSpPr>
            <p:nvPr/>
          </p:nvSpPr>
          <p:spPr bwMode="auto">
            <a:xfrm>
              <a:off x="601" y="1980"/>
              <a:ext cx="9659" cy="3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sz="2400" b="1" i="1" smtClean="0">
                <a:solidFill>
                  <a:srgbClr val="000000"/>
                </a:solidFill>
                <a:latin typeface="Calibri" pitchFamily="34" charset="0"/>
              </a:endParaRPr>
            </a:p>
          </p:txBody>
        </p:sp>
        <p:sp>
          <p:nvSpPr>
            <p:cNvPr id="15365" name="Text Box 7"/>
            <p:cNvSpPr txBox="1">
              <a:spLocks noChangeArrowheads="1"/>
            </p:cNvSpPr>
            <p:nvPr/>
          </p:nvSpPr>
          <p:spPr bwMode="auto">
            <a:xfrm>
              <a:off x="2269" y="3201"/>
              <a:ext cx="1800" cy="900"/>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8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Higher productivity </a:t>
              </a:r>
            </a:p>
          </p:txBody>
        </p:sp>
        <p:sp>
          <p:nvSpPr>
            <p:cNvPr id="15366" name="Text Box 8"/>
            <p:cNvSpPr txBox="1">
              <a:spLocks noChangeArrowheads="1"/>
            </p:cNvSpPr>
            <p:nvPr/>
          </p:nvSpPr>
          <p:spPr bwMode="auto">
            <a:xfrm>
              <a:off x="4640" y="3255"/>
              <a:ext cx="2371" cy="900"/>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8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Higher competitiveness</a:t>
              </a:r>
            </a:p>
          </p:txBody>
        </p:sp>
        <p:sp>
          <p:nvSpPr>
            <p:cNvPr id="15367" name="Text Box 9"/>
            <p:cNvSpPr txBox="1">
              <a:spLocks noChangeArrowheads="1"/>
            </p:cNvSpPr>
            <p:nvPr/>
          </p:nvSpPr>
          <p:spPr bwMode="auto">
            <a:xfrm>
              <a:off x="8460" y="4500"/>
              <a:ext cx="1800" cy="900"/>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20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Export</a:t>
              </a:r>
            </a:p>
          </p:txBody>
        </p:sp>
        <p:sp>
          <p:nvSpPr>
            <p:cNvPr id="15368" name="Text Box 10"/>
            <p:cNvSpPr txBox="1">
              <a:spLocks noChangeArrowheads="1"/>
            </p:cNvSpPr>
            <p:nvPr/>
          </p:nvSpPr>
          <p:spPr bwMode="auto">
            <a:xfrm>
              <a:off x="8400" y="3240"/>
              <a:ext cx="1844" cy="901"/>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8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International</a:t>
              </a:r>
            </a:p>
            <a:p>
              <a:pPr algn="ctr" eaLnBrk="0" fontAlgn="base" hangingPunct="0">
                <a:spcBef>
                  <a:spcPct val="0"/>
                </a:spcBef>
                <a:spcAft>
                  <a:spcPct val="0"/>
                </a:spcAft>
              </a:pPr>
              <a:endParaRPr lang="en-US" sz="1200" smtClean="0">
                <a:solidFill>
                  <a:srgbClr val="000000"/>
                </a:solidFill>
                <a:latin typeface="Comic Sans MS" pitchFamily="66" charset="0"/>
              </a:endParaRPr>
            </a:p>
            <a:p>
              <a:pPr algn="ctr" eaLnBrk="0" fontAlgn="base" hangingPunct="0">
                <a:spcBef>
                  <a:spcPct val="0"/>
                </a:spcBef>
                <a:spcAft>
                  <a:spcPct val="0"/>
                </a:spcAft>
              </a:pPr>
              <a:r>
                <a:rPr lang="en-US" sz="1800" smtClean="0">
                  <a:solidFill>
                    <a:srgbClr val="000000"/>
                  </a:solidFill>
                  <a:latin typeface="Comic Sans MS" pitchFamily="66" charset="0"/>
                </a:rPr>
                <a:t>multinational</a:t>
              </a:r>
            </a:p>
          </p:txBody>
        </p:sp>
        <p:sp>
          <p:nvSpPr>
            <p:cNvPr id="15369" name="Text Box 11"/>
            <p:cNvSpPr txBox="1">
              <a:spLocks noChangeArrowheads="1"/>
            </p:cNvSpPr>
            <p:nvPr/>
          </p:nvSpPr>
          <p:spPr bwMode="auto">
            <a:xfrm>
              <a:off x="8460" y="1954"/>
              <a:ext cx="1800" cy="900"/>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20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Global</a:t>
              </a:r>
            </a:p>
          </p:txBody>
        </p:sp>
        <p:sp>
          <p:nvSpPr>
            <p:cNvPr id="15370" name="Line 12"/>
            <p:cNvSpPr>
              <a:spLocks noChangeShapeType="1"/>
            </p:cNvSpPr>
            <p:nvPr/>
          </p:nvSpPr>
          <p:spPr bwMode="auto">
            <a:xfrm>
              <a:off x="4079" y="3643"/>
              <a:ext cx="540" cy="1"/>
            </a:xfrm>
            <a:prstGeom prst="line">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sz="2400" b="1" i="1" smtClean="0">
                <a:solidFill>
                  <a:srgbClr val="000000"/>
                </a:solidFill>
              </a:endParaRPr>
            </a:p>
          </p:txBody>
        </p:sp>
        <p:sp>
          <p:nvSpPr>
            <p:cNvPr id="15371" name="AutoShape 13"/>
            <p:cNvSpPr>
              <a:spLocks/>
            </p:cNvSpPr>
            <p:nvPr/>
          </p:nvSpPr>
          <p:spPr bwMode="auto">
            <a:xfrm>
              <a:off x="7530" y="1980"/>
              <a:ext cx="900" cy="3420"/>
            </a:xfrm>
            <a:prstGeom prst="leftBrace">
              <a:avLst>
                <a:gd name="adj1" fmla="val 31667"/>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400" b="1" i="1" smtClean="0">
                <a:solidFill>
                  <a:srgbClr val="000000"/>
                </a:solidFill>
                <a:latin typeface="Calibri" pitchFamily="34" charset="0"/>
              </a:endParaRPr>
            </a:p>
          </p:txBody>
        </p:sp>
        <p:sp>
          <p:nvSpPr>
            <p:cNvPr id="15372" name="Line 14"/>
            <p:cNvSpPr>
              <a:spLocks noChangeShapeType="1"/>
            </p:cNvSpPr>
            <p:nvPr/>
          </p:nvSpPr>
          <p:spPr bwMode="auto">
            <a:xfrm flipV="1">
              <a:off x="7011" y="3691"/>
              <a:ext cx="549" cy="38"/>
            </a:xfrm>
            <a:prstGeom prst="line">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sz="2400" b="1" i="1" smtClean="0">
                <a:solidFill>
                  <a:srgbClr val="000000"/>
                </a:solidFill>
              </a:endParaRPr>
            </a:p>
          </p:txBody>
        </p:sp>
        <p:sp>
          <p:nvSpPr>
            <p:cNvPr id="15373" name="Line 12"/>
            <p:cNvSpPr>
              <a:spLocks noChangeShapeType="1"/>
            </p:cNvSpPr>
            <p:nvPr/>
          </p:nvSpPr>
          <p:spPr bwMode="auto">
            <a:xfrm>
              <a:off x="1743" y="3643"/>
              <a:ext cx="540" cy="1"/>
            </a:xfrm>
            <a:prstGeom prst="line">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sz="2400" b="1" i="1" smtClean="0">
                <a:solidFill>
                  <a:srgbClr val="000000"/>
                </a:solidFill>
              </a:endParaRPr>
            </a:p>
          </p:txBody>
        </p:sp>
      </p:grpSp>
      <p:sp>
        <p:nvSpPr>
          <p:cNvPr id="15363" name="Text Box 7"/>
          <p:cNvSpPr txBox="1">
            <a:spLocks noChangeArrowheads="1"/>
          </p:cNvSpPr>
          <p:nvPr/>
        </p:nvSpPr>
        <p:spPr bwMode="auto">
          <a:xfrm>
            <a:off x="381000" y="3302000"/>
            <a:ext cx="1066800" cy="1019175"/>
          </a:xfrm>
          <a:prstGeom prst="rect">
            <a:avLst/>
          </a:prstGeom>
          <a:solidFill>
            <a:srgbClr val="FFFFFF"/>
          </a:solidFill>
          <a:ln w="9525">
            <a:solidFill>
              <a:srgbClr val="000000"/>
            </a:solidFill>
            <a:miter lim="800000"/>
            <a:headEnd/>
            <a:tailEnd/>
          </a:ln>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0" fontAlgn="base" hangingPunct="0">
              <a:spcBef>
                <a:spcPct val="0"/>
              </a:spcBef>
              <a:spcAft>
                <a:spcPct val="0"/>
              </a:spcAft>
            </a:pPr>
            <a:endParaRPr lang="en-US" sz="800" smtClean="0">
              <a:solidFill>
                <a:srgbClr val="000000"/>
              </a:solidFill>
              <a:latin typeface="Calibri" pitchFamily="34" charset="0"/>
            </a:endParaRPr>
          </a:p>
          <a:p>
            <a:pPr algn="ctr" eaLnBrk="0" fontAlgn="base" hangingPunct="0">
              <a:spcBef>
                <a:spcPct val="0"/>
              </a:spcBef>
              <a:spcAft>
                <a:spcPct val="0"/>
              </a:spcAft>
            </a:pPr>
            <a:r>
              <a:rPr lang="en-US" sz="1800" smtClean="0">
                <a:solidFill>
                  <a:srgbClr val="000000"/>
                </a:solidFill>
                <a:latin typeface="Comic Sans MS" pitchFamily="66" charset="0"/>
              </a:rPr>
              <a:t>Higher Quality</a:t>
            </a:r>
          </a:p>
        </p:txBody>
      </p:sp>
    </p:spTree>
    <p:extLst>
      <p:ext uri="{BB962C8B-B14F-4D97-AF65-F5344CB8AC3E}">
        <p14:creationId xmlns="" xmlns:p14="http://schemas.microsoft.com/office/powerpoint/2010/main" val="1151222232"/>
      </p:ext>
    </p:extLst>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E7D943-CFAF-4810-A242-217AEA4E64FD}" type="slidenum">
              <a:rPr lang="en-US" smtClean="0"/>
              <a:pPr/>
              <a:t>8</a:t>
            </a:fld>
            <a:endParaRPr lang="en-US"/>
          </a:p>
        </p:txBody>
      </p:sp>
      <p:sp>
        <p:nvSpPr>
          <p:cNvPr id="36867" name="Rectangle 3"/>
          <p:cNvSpPr>
            <a:spLocks noGrp="1" noChangeArrowheads="1"/>
          </p:cNvSpPr>
          <p:nvPr>
            <p:ph sz="quarter" idx="1"/>
          </p:nvPr>
        </p:nvSpPr>
        <p:spPr>
          <a:xfrm>
            <a:off x="457200" y="609600"/>
            <a:ext cx="8229600" cy="5821363"/>
          </a:xfrm>
        </p:spPr>
        <p:txBody>
          <a:bodyPr/>
          <a:lstStyle/>
          <a:p>
            <a:pPr marL="579438" indent="-579438">
              <a:lnSpc>
                <a:spcPct val="115000"/>
              </a:lnSpc>
              <a:buFont typeface="Wingdings" pitchFamily="2" charset="2"/>
              <a:buChar char="q"/>
            </a:pPr>
            <a:r>
              <a:rPr lang="en-US" sz="2800" dirty="0">
                <a:latin typeface="Arial Rounded MT Bold" pitchFamily="34" charset="0"/>
              </a:rPr>
              <a:t>In general "management" identifies a </a:t>
            </a:r>
            <a:r>
              <a:rPr lang="en-US" sz="2800" dirty="0">
                <a:solidFill>
                  <a:srgbClr val="FF00FF"/>
                </a:solidFill>
                <a:latin typeface="Arial Rounded MT Bold" pitchFamily="34" charset="0"/>
              </a:rPr>
              <a:t>special group of people</a:t>
            </a:r>
            <a:r>
              <a:rPr lang="en-US" sz="2800" dirty="0">
                <a:latin typeface="Arial Rounded MT Bold" pitchFamily="34" charset="0"/>
              </a:rPr>
              <a:t> whose job is to direct the effort and activities of other people toward common objectives. </a:t>
            </a:r>
          </a:p>
          <a:p>
            <a:pPr marL="579438" indent="-579438">
              <a:lnSpc>
                <a:spcPct val="115000"/>
              </a:lnSpc>
              <a:buFont typeface="Wingdings" pitchFamily="2" charset="2"/>
              <a:buChar char="q"/>
            </a:pPr>
            <a:r>
              <a:rPr lang="en-US" sz="2800" dirty="0">
                <a:latin typeface="Arial Rounded MT Bold" pitchFamily="34" charset="0"/>
              </a:rPr>
              <a:t>Simply, management gets things done through other people by </a:t>
            </a:r>
            <a:r>
              <a:rPr lang="en-US" sz="2800" dirty="0">
                <a:solidFill>
                  <a:srgbClr val="FF00FF"/>
                </a:solidFill>
                <a:latin typeface="Arial Rounded MT Bold" pitchFamily="34" charset="0"/>
              </a:rPr>
              <a:t>planning, coordinating and directing</a:t>
            </a:r>
            <a:r>
              <a:rPr lang="en-US" sz="2800" dirty="0">
                <a:latin typeface="Arial Rounded MT Bold" pitchFamily="34" charset="0"/>
              </a:rPr>
              <a:t> the activities of an organization </a:t>
            </a:r>
          </a:p>
          <a:p>
            <a:pPr marL="579438" indent="-579438">
              <a:lnSpc>
                <a:spcPct val="115000"/>
              </a:lnSpc>
              <a:buFont typeface="Wingdings" pitchFamily="2" charset="2"/>
              <a:buChar char="q"/>
            </a:pPr>
            <a:r>
              <a:rPr lang="en-US" sz="2800" dirty="0">
                <a:latin typeface="Arial Rounded MT Bold" pitchFamily="34" charset="0"/>
              </a:rPr>
              <a:t>The decisions and judgments made are normally oriented to the needs of the organization</a:t>
            </a:r>
          </a:p>
        </p:txBody>
      </p:sp>
    </p:spTree>
  </p:cSld>
  <p:clrMapOvr>
    <a:masterClrMapping/>
  </p:clrMapOvr>
  <p:transition>
    <p:pull dir="l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1775"/>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Productivity Improvement</a:t>
            </a:r>
          </a:p>
        </p:txBody>
      </p:sp>
      <p:sp>
        <p:nvSpPr>
          <p:cNvPr id="3" name="Content Placeholder 2"/>
          <p:cNvSpPr>
            <a:spLocks noGrp="1"/>
          </p:cNvSpPr>
          <p:nvPr>
            <p:ph idx="1"/>
          </p:nvPr>
        </p:nvSpPr>
        <p:spPr>
          <a:xfrm>
            <a:off x="363538" y="1509713"/>
            <a:ext cx="8402637" cy="5065712"/>
          </a:xfrm>
        </p:spPr>
        <p:txBody>
          <a:bodyPr/>
          <a:lstStyle/>
          <a:p>
            <a:pPr marL="571500" indent="-571500">
              <a:buFont typeface="Wingdings" pitchFamily="2" charset="2"/>
              <a:buChar char="q"/>
              <a:defRPr/>
            </a:pPr>
            <a:r>
              <a:rPr lang="en-US" sz="2800" dirty="0" smtClean="0">
                <a:latin typeface="Arial Rounded MT Bold" pitchFamily="34" charset="0"/>
              </a:rPr>
              <a:t>Productivity is affected by many external and internal factors. Some of the </a:t>
            </a:r>
            <a:r>
              <a:rPr lang="en-US" sz="2800" dirty="0" smtClean="0">
                <a:solidFill>
                  <a:srgbClr val="FF00FF"/>
                </a:solidFill>
                <a:latin typeface="Arial Rounded MT Bold" pitchFamily="34" charset="0"/>
              </a:rPr>
              <a:t>external factors,</a:t>
            </a:r>
            <a:r>
              <a:rPr lang="en-US" sz="2800" dirty="0" smtClean="0">
                <a:latin typeface="Arial Rounded MT Bold" pitchFamily="34" charset="0"/>
              </a:rPr>
              <a:t> influencing productivity to mention are: </a:t>
            </a:r>
          </a:p>
          <a:p>
            <a:pPr marL="1600200" lvl="2" indent="-514350">
              <a:buFont typeface="Wingdings" pitchFamily="2" charset="2"/>
              <a:buChar char="§"/>
              <a:defRPr/>
            </a:pPr>
            <a:r>
              <a:rPr lang="en-US" dirty="0" smtClean="0">
                <a:latin typeface="Arial Rounded MT Bold" pitchFamily="34" charset="0"/>
              </a:rPr>
              <a:t>the national and international policies</a:t>
            </a:r>
          </a:p>
          <a:p>
            <a:pPr marL="1600200" lvl="2" indent="-514350">
              <a:buFont typeface="Wingdings" pitchFamily="2" charset="2"/>
              <a:buChar char="§"/>
              <a:defRPr/>
            </a:pPr>
            <a:r>
              <a:rPr lang="en-US" dirty="0" smtClean="0">
                <a:latin typeface="Arial Rounded MT Bold" pitchFamily="34" charset="0"/>
              </a:rPr>
              <a:t>infrastructure supports </a:t>
            </a:r>
          </a:p>
          <a:p>
            <a:pPr marL="1600200" lvl="2" indent="-514350">
              <a:buFont typeface="Wingdings" pitchFamily="2" charset="2"/>
              <a:buChar char="§"/>
              <a:defRPr/>
            </a:pPr>
            <a:r>
              <a:rPr lang="en-US" dirty="0" smtClean="0">
                <a:latin typeface="Arial Rounded MT Bold" pitchFamily="34" charset="0"/>
              </a:rPr>
              <a:t>cultural practices </a:t>
            </a:r>
          </a:p>
          <a:p>
            <a:pPr marL="1600200" lvl="2" indent="-514350">
              <a:buFont typeface="Wingdings" pitchFamily="2" charset="2"/>
              <a:buChar char="§"/>
              <a:defRPr/>
            </a:pPr>
            <a:r>
              <a:rPr lang="en-US" dirty="0" smtClean="0">
                <a:latin typeface="Arial Rounded MT Bold" pitchFamily="34" charset="0"/>
              </a:rPr>
              <a:t>the availability of technology and natural resources </a:t>
            </a:r>
          </a:p>
          <a:p>
            <a:pPr marL="1600200" lvl="2" indent="-514350">
              <a:buFont typeface="Wingdings" pitchFamily="2" charset="2"/>
              <a:buChar char="§"/>
              <a:defRPr/>
            </a:pPr>
            <a:r>
              <a:rPr lang="en-US" dirty="0" smtClean="0">
                <a:latin typeface="Arial Rounded MT Bold" pitchFamily="34" charset="0"/>
              </a:rPr>
              <a:t>organizational policies </a:t>
            </a:r>
          </a:p>
          <a:p>
            <a:pPr marL="1600200" lvl="2" indent="-514350">
              <a:buFont typeface="Wingdings" pitchFamily="2" charset="2"/>
              <a:buChar char="§"/>
              <a:defRPr/>
            </a:pPr>
            <a:r>
              <a:rPr lang="en-US" dirty="0" smtClean="0">
                <a:latin typeface="Arial Rounded MT Bold" pitchFamily="34" charset="0"/>
              </a:rPr>
              <a:t>climate</a:t>
            </a:r>
          </a:p>
          <a:p>
            <a:pPr marL="1600200" lvl="2" indent="-514350">
              <a:buFont typeface="Wingdings" pitchFamily="2" charset="2"/>
              <a:buChar char="§"/>
              <a:defRPr/>
            </a:pPr>
            <a:r>
              <a:rPr lang="en-US" dirty="0" smtClean="0">
                <a:latin typeface="Arial Rounded MT Bold" pitchFamily="34" charset="0"/>
              </a:rPr>
              <a:t>incentives and information </a:t>
            </a:r>
            <a:endParaRPr lang="en-US" dirty="0">
              <a:latin typeface="Arial Rounded MT Bold" pitchFamily="34" charset="0"/>
            </a:endParaRPr>
          </a:p>
        </p:txBody>
      </p:sp>
    </p:spTree>
    <p:extLst>
      <p:ext uri="{BB962C8B-B14F-4D97-AF65-F5344CB8AC3E}">
        <p14:creationId xmlns="" xmlns:p14="http://schemas.microsoft.com/office/powerpoint/2010/main" val="2256253793"/>
      </p:ext>
    </p:extLst>
  </p:cSld>
  <p:clrMapOvr>
    <a:masterClrMapping/>
  </p:clrMapOvr>
  <p:transition>
    <p:pull dir="l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1938"/>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611313"/>
            <a:ext cx="7921625" cy="4470400"/>
          </a:xfrm>
        </p:spPr>
        <p:txBody>
          <a:bodyPr/>
          <a:lstStyle/>
          <a:p>
            <a:pPr>
              <a:lnSpc>
                <a:spcPct val="120000"/>
              </a:lnSpc>
              <a:buFont typeface="Wingdings" pitchFamily="2" charset="2"/>
              <a:buChar char="q"/>
              <a:defRPr/>
            </a:pPr>
            <a:r>
              <a:rPr lang="en-US" dirty="0" smtClean="0">
                <a:latin typeface="Arial Rounded MT Bold" pitchFamily="34" charset="0"/>
              </a:rPr>
              <a:t>Examples of </a:t>
            </a:r>
            <a:r>
              <a:rPr lang="en-US" dirty="0" smtClean="0">
                <a:solidFill>
                  <a:srgbClr val="FF00FF"/>
                </a:solidFill>
                <a:latin typeface="Arial Rounded MT Bold" pitchFamily="34" charset="0"/>
              </a:rPr>
              <a:t>internal factors </a:t>
            </a:r>
            <a:r>
              <a:rPr lang="en-US" dirty="0" smtClean="0">
                <a:latin typeface="Arial Rounded MT Bold" pitchFamily="34" charset="0"/>
              </a:rPr>
              <a:t>that are identified to as hindering the rise of productivity are:</a:t>
            </a:r>
            <a:r>
              <a:rPr lang="en-US" sz="2800" dirty="0" smtClean="0">
                <a:latin typeface="Arial Rounded MT Bold" pitchFamily="34" charset="0"/>
              </a:rPr>
              <a:t> </a:t>
            </a:r>
          </a:p>
          <a:p>
            <a:pPr marL="906463" lvl="2" indent="-457200">
              <a:lnSpc>
                <a:spcPct val="120000"/>
              </a:lnSpc>
              <a:buFont typeface="Wingdings" pitchFamily="2" charset="2"/>
              <a:buChar char="§"/>
              <a:defRPr/>
            </a:pPr>
            <a:r>
              <a:rPr lang="en-US" dirty="0" smtClean="0">
                <a:latin typeface="Arial Rounded MT Bold" pitchFamily="34" charset="0"/>
              </a:rPr>
              <a:t>unsuitable personnel policies leading to a low level of satisfaction and involvement; </a:t>
            </a:r>
          </a:p>
          <a:p>
            <a:pPr marL="906463" lvl="2" indent="-457200">
              <a:lnSpc>
                <a:spcPct val="120000"/>
              </a:lnSpc>
              <a:buFont typeface="Wingdings" pitchFamily="2" charset="2"/>
              <a:buChar char="§"/>
              <a:defRPr/>
            </a:pPr>
            <a:r>
              <a:rPr lang="en-US" dirty="0" smtClean="0">
                <a:latin typeface="Arial Rounded MT Bold" pitchFamily="34" charset="0"/>
              </a:rPr>
              <a:t>poor maintenance system and low level of maintenance awareness; </a:t>
            </a:r>
          </a:p>
          <a:p>
            <a:pPr marL="906463" lvl="2" indent="-457200">
              <a:lnSpc>
                <a:spcPct val="120000"/>
              </a:lnSpc>
              <a:buFont typeface="Wingdings" pitchFamily="2" charset="2"/>
              <a:buChar char="§"/>
              <a:defRPr/>
            </a:pPr>
            <a:r>
              <a:rPr lang="en-US" dirty="0" smtClean="0">
                <a:latin typeface="Arial Rounded MT Bold" pitchFamily="34" charset="0"/>
              </a:rPr>
              <a:t>improper selection and training of personnel; </a:t>
            </a:r>
          </a:p>
        </p:txBody>
      </p:sp>
    </p:spTree>
    <p:extLst>
      <p:ext uri="{BB962C8B-B14F-4D97-AF65-F5344CB8AC3E}">
        <p14:creationId xmlns="" xmlns:p14="http://schemas.microsoft.com/office/powerpoint/2010/main" val="2995528907"/>
      </p:ext>
    </p:extLst>
  </p:cSld>
  <p:clrMapOvr>
    <a:masterClrMapping/>
  </p:clrMapOvr>
  <p:transition>
    <p:pull dir="l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1938"/>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611313"/>
            <a:ext cx="7921625" cy="4470400"/>
          </a:xfrm>
        </p:spPr>
        <p:txBody>
          <a:bodyPr/>
          <a:lstStyle/>
          <a:p>
            <a:pPr marL="812800" lvl="2" indent="-363538">
              <a:lnSpc>
                <a:spcPct val="120000"/>
              </a:lnSpc>
              <a:buFont typeface="Wingdings" pitchFamily="2" charset="2"/>
              <a:buChar char="§"/>
              <a:defRPr/>
            </a:pPr>
            <a:r>
              <a:rPr lang="en-US" dirty="0" smtClean="0">
                <a:latin typeface="Arial Rounded MT Bold" pitchFamily="34" charset="0"/>
              </a:rPr>
              <a:t>inappropriate choice of design, </a:t>
            </a:r>
          </a:p>
          <a:p>
            <a:pPr marL="812800" lvl="2" indent="-363538">
              <a:lnSpc>
                <a:spcPct val="120000"/>
              </a:lnSpc>
              <a:buFont typeface="Wingdings" pitchFamily="2" charset="2"/>
              <a:buChar char="§"/>
              <a:defRPr/>
            </a:pPr>
            <a:r>
              <a:rPr lang="en-US" dirty="0" smtClean="0">
                <a:latin typeface="Arial Rounded MT Bold" pitchFamily="34" charset="0"/>
              </a:rPr>
              <a:t>tools, material and equipment; </a:t>
            </a:r>
          </a:p>
          <a:p>
            <a:pPr marL="812800" lvl="2" indent="-363538">
              <a:lnSpc>
                <a:spcPct val="120000"/>
              </a:lnSpc>
              <a:buFont typeface="Wingdings" pitchFamily="2" charset="2"/>
              <a:buChar char="§"/>
              <a:defRPr/>
            </a:pPr>
            <a:r>
              <a:rPr lang="en-US" dirty="0" smtClean="0">
                <a:latin typeface="Arial Rounded MT Bold" pitchFamily="34" charset="0"/>
              </a:rPr>
              <a:t>undefined standardization and quality policies; </a:t>
            </a:r>
          </a:p>
          <a:p>
            <a:pPr marL="812800" lvl="2" indent="-363538">
              <a:lnSpc>
                <a:spcPct val="120000"/>
              </a:lnSpc>
              <a:buFont typeface="Wingdings" pitchFamily="2" charset="2"/>
              <a:buChar char="§"/>
              <a:defRPr/>
            </a:pPr>
            <a:r>
              <a:rPr lang="en-US" dirty="0" smtClean="0">
                <a:latin typeface="Arial Rounded MT Bold" pitchFamily="34" charset="0"/>
              </a:rPr>
              <a:t>inadequate plant layout and materials handling systems; </a:t>
            </a:r>
          </a:p>
          <a:p>
            <a:pPr marL="812800" lvl="2" indent="-363538">
              <a:lnSpc>
                <a:spcPct val="120000"/>
              </a:lnSpc>
              <a:buFont typeface="Wingdings" pitchFamily="2" charset="2"/>
              <a:buChar char="§"/>
              <a:defRPr/>
            </a:pPr>
            <a:r>
              <a:rPr lang="en-US" dirty="0" smtClean="0">
                <a:latin typeface="Arial Rounded MT Bold" pitchFamily="34" charset="0"/>
              </a:rPr>
              <a:t>poor planning, controlling and communication systems; </a:t>
            </a:r>
          </a:p>
          <a:p>
            <a:pPr marL="812800" lvl="2" indent="-363538">
              <a:lnSpc>
                <a:spcPct val="120000"/>
              </a:lnSpc>
              <a:buFont typeface="Wingdings" pitchFamily="2" charset="2"/>
              <a:buChar char="§"/>
              <a:defRPr/>
            </a:pPr>
            <a:r>
              <a:rPr lang="en-US" dirty="0" smtClean="0">
                <a:latin typeface="Arial Rounded MT Bold" pitchFamily="34" charset="0"/>
              </a:rPr>
              <a:t>unsafe and unhealthy working environment </a:t>
            </a:r>
            <a:endParaRPr lang="en-US" dirty="0">
              <a:latin typeface="Arial Rounded MT Bold" pitchFamily="34" charset="0"/>
            </a:endParaRPr>
          </a:p>
        </p:txBody>
      </p:sp>
    </p:spTree>
    <p:extLst>
      <p:ext uri="{BB962C8B-B14F-4D97-AF65-F5344CB8AC3E}">
        <p14:creationId xmlns="" xmlns:p14="http://schemas.microsoft.com/office/powerpoint/2010/main" val="680344644"/>
      </p:ext>
    </p:extLst>
  </p:cSld>
  <p:clrMapOvr>
    <a:masterClrMapping/>
  </p:clrMapOvr>
  <p:transition>
    <p:pull dir="l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1938"/>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Productivity Improvement Strategy</a:t>
            </a:r>
          </a:p>
        </p:txBody>
      </p:sp>
      <p:sp>
        <p:nvSpPr>
          <p:cNvPr id="3" name="Content Placeholder 2"/>
          <p:cNvSpPr>
            <a:spLocks noGrp="1"/>
          </p:cNvSpPr>
          <p:nvPr>
            <p:ph idx="1"/>
          </p:nvPr>
        </p:nvSpPr>
        <p:spPr>
          <a:xfrm>
            <a:off x="423863" y="1690688"/>
            <a:ext cx="8183562" cy="4114800"/>
          </a:xfrm>
        </p:spPr>
        <p:txBody>
          <a:bodyPr/>
          <a:lstStyle/>
          <a:p>
            <a:pPr marL="514350" indent="-514350" eaLnBrk="1" hangingPunct="1">
              <a:buFontTx/>
              <a:buAutoNum type="alphaUcPeriod"/>
              <a:defRPr/>
            </a:pPr>
            <a:r>
              <a:rPr lang="en-US" sz="2800" dirty="0" smtClean="0">
                <a:solidFill>
                  <a:srgbClr val="0000FF"/>
                </a:solidFill>
              </a:rPr>
              <a:t>Short term Strategy</a:t>
            </a:r>
          </a:p>
          <a:p>
            <a:pPr>
              <a:lnSpc>
                <a:spcPct val="150000"/>
              </a:lnSpc>
              <a:defRPr/>
            </a:pPr>
            <a:r>
              <a:rPr lang="en-US" sz="2800" dirty="0" smtClean="0"/>
              <a:t>The first strategy is </a:t>
            </a:r>
            <a:r>
              <a:rPr lang="en-US" sz="2800" dirty="0" smtClean="0">
                <a:solidFill>
                  <a:srgbClr val="FF0000"/>
                </a:solidFill>
              </a:rPr>
              <a:t>improving organizational planning and control</a:t>
            </a:r>
            <a:r>
              <a:rPr lang="en-US" sz="2800" dirty="0" smtClean="0"/>
              <a:t>, to implement </a:t>
            </a:r>
            <a:r>
              <a:rPr lang="en-US" sz="2800" dirty="0" smtClean="0">
                <a:solidFill>
                  <a:srgbClr val="FF0000"/>
                </a:solidFill>
              </a:rPr>
              <a:t>planned maintenance of machinery and effective production system </a:t>
            </a:r>
            <a:r>
              <a:rPr lang="en-US" sz="2800" dirty="0" smtClean="0"/>
              <a:t>in plants would show an increase in machine productivity and reduction in maintenance cost. </a:t>
            </a:r>
          </a:p>
        </p:txBody>
      </p:sp>
    </p:spTree>
    <p:extLst>
      <p:ext uri="{BB962C8B-B14F-4D97-AF65-F5344CB8AC3E}">
        <p14:creationId xmlns="" xmlns:p14="http://schemas.microsoft.com/office/powerpoint/2010/main" val="3340905190"/>
      </p:ext>
    </p:extLst>
  </p:cSld>
  <p:clrMapOvr>
    <a:masterClrMapping/>
  </p:clrMapOvr>
  <p:transition>
    <p:pull dir="l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981200"/>
            <a:ext cx="7921625" cy="4114800"/>
          </a:xfrm>
        </p:spPr>
        <p:txBody>
          <a:bodyPr/>
          <a:lstStyle/>
          <a:p>
            <a:pPr lvl="1">
              <a:lnSpc>
                <a:spcPct val="160000"/>
              </a:lnSpc>
              <a:defRPr/>
            </a:pPr>
            <a:r>
              <a:rPr lang="en-US" dirty="0" smtClean="0"/>
              <a:t>The second action is increasing manpower efficiency and effectiveness at all levels. Effectiveness and efficiency are the main tools of productivity. </a:t>
            </a:r>
          </a:p>
          <a:p>
            <a:pPr marL="514350" indent="-514350" eaLnBrk="1" hangingPunct="1">
              <a:defRPr/>
            </a:pPr>
            <a:endParaRPr lang="en-US" dirty="0" smtClean="0">
              <a:solidFill>
                <a:srgbClr val="CA8C02"/>
              </a:solidFill>
            </a:endParaRPr>
          </a:p>
        </p:txBody>
      </p:sp>
    </p:spTree>
    <p:extLst>
      <p:ext uri="{BB962C8B-B14F-4D97-AF65-F5344CB8AC3E}">
        <p14:creationId xmlns="" xmlns:p14="http://schemas.microsoft.com/office/powerpoint/2010/main" val="478938932"/>
      </p:ext>
    </p:extLst>
  </p:cSld>
  <p:clrMapOvr>
    <a:masterClrMapping/>
  </p:clrMapOvr>
  <p:transition>
    <p:pull dir="l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981200"/>
            <a:ext cx="7921625" cy="4114800"/>
          </a:xfrm>
        </p:spPr>
        <p:txBody>
          <a:bodyPr/>
          <a:lstStyle/>
          <a:p>
            <a:pPr lvl="1">
              <a:lnSpc>
                <a:spcPct val="160000"/>
              </a:lnSpc>
              <a:defRPr/>
            </a:pPr>
            <a:r>
              <a:rPr lang="en-US" dirty="0" smtClean="0"/>
              <a:t>Effectiveness is a function of decision making resulting in a setting up of aims, goals, objectives and plans. </a:t>
            </a:r>
          </a:p>
          <a:p>
            <a:pPr lvl="1">
              <a:lnSpc>
                <a:spcPct val="160000"/>
              </a:lnSpc>
              <a:defRPr/>
            </a:pPr>
            <a:r>
              <a:rPr lang="en-US" dirty="0" smtClean="0"/>
              <a:t>Efficiency is concerned with how well the assigned task, as set out in the objectives, is being carried out. </a:t>
            </a:r>
          </a:p>
        </p:txBody>
      </p:sp>
    </p:spTree>
    <p:extLst>
      <p:ext uri="{BB962C8B-B14F-4D97-AF65-F5344CB8AC3E}">
        <p14:creationId xmlns="" xmlns:p14="http://schemas.microsoft.com/office/powerpoint/2010/main" val="680726805"/>
      </p:ext>
    </p:extLst>
  </p:cSld>
  <p:clrMapOvr>
    <a:masterClrMapping/>
  </p:clrMapOvr>
  <p:transition>
    <p:pull dir="l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981200"/>
            <a:ext cx="7921625" cy="4114800"/>
          </a:xfrm>
        </p:spPr>
        <p:txBody>
          <a:bodyPr/>
          <a:lstStyle/>
          <a:p>
            <a:pPr>
              <a:lnSpc>
                <a:spcPct val="150000"/>
              </a:lnSpc>
              <a:defRPr/>
            </a:pPr>
            <a:r>
              <a:rPr lang="en-US" dirty="0" smtClean="0"/>
              <a:t>To be able </a:t>
            </a:r>
            <a:r>
              <a:rPr lang="en-US" dirty="0" smtClean="0">
                <a:solidFill>
                  <a:srgbClr val="FF0000"/>
                </a:solidFill>
              </a:rPr>
              <a:t>to increase manpower efficiency and effectiveness </a:t>
            </a:r>
            <a:r>
              <a:rPr lang="en-US" dirty="0" smtClean="0"/>
              <a:t>at all levels of an organization what is required is </a:t>
            </a:r>
            <a:r>
              <a:rPr lang="en-US" dirty="0" smtClean="0">
                <a:solidFill>
                  <a:srgbClr val="FF0000"/>
                </a:solidFill>
              </a:rPr>
              <a:t>motivation, training and education.</a:t>
            </a:r>
            <a:r>
              <a:rPr lang="en-US" dirty="0" smtClean="0"/>
              <a:t> This method has proved itself successful in Japan.</a:t>
            </a:r>
          </a:p>
          <a:p>
            <a:pPr marL="514350" indent="-514350" eaLnBrk="1" hangingPunct="1">
              <a:defRPr/>
            </a:pPr>
            <a:endParaRPr lang="en-US" dirty="0" smtClean="0">
              <a:solidFill>
                <a:srgbClr val="CA8C02"/>
              </a:solidFill>
            </a:endParaRPr>
          </a:p>
        </p:txBody>
      </p:sp>
    </p:spTree>
    <p:extLst>
      <p:ext uri="{BB962C8B-B14F-4D97-AF65-F5344CB8AC3E}">
        <p14:creationId xmlns="" xmlns:p14="http://schemas.microsoft.com/office/powerpoint/2010/main" val="515209719"/>
      </p:ext>
    </p:extLst>
  </p:cSld>
  <p:clrMapOvr>
    <a:masterClrMapping/>
  </p:clrMapOvr>
  <p:transition>
    <p:pull dir="l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685800" y="1700808"/>
            <a:ext cx="7921625" cy="4114800"/>
          </a:xfrm>
        </p:spPr>
        <p:txBody>
          <a:bodyPr/>
          <a:lstStyle/>
          <a:p>
            <a:pPr marL="514350" indent="-514350" eaLnBrk="1" hangingPunct="1">
              <a:defRPr/>
            </a:pPr>
            <a:r>
              <a:rPr lang="en-US" dirty="0" smtClean="0"/>
              <a:t>The third short term line of attack is </a:t>
            </a:r>
            <a:r>
              <a:rPr lang="en-US" dirty="0" smtClean="0">
                <a:solidFill>
                  <a:srgbClr val="FF0000"/>
                </a:solidFill>
              </a:rPr>
              <a:t>improving operation methods</a:t>
            </a:r>
            <a:r>
              <a:rPr lang="en-US" dirty="0" smtClean="0"/>
              <a:t>. The techniques of method study involve breaking a process into detailed components. </a:t>
            </a:r>
          </a:p>
          <a:p>
            <a:pPr marL="514350" indent="-514350" eaLnBrk="1" hangingPunct="1">
              <a:defRPr/>
            </a:pPr>
            <a:r>
              <a:rPr lang="en-US" dirty="0"/>
              <a:t>The study may result in elimination of an activity, combination of several activities, change of sequence of activities, shortening duration of activities etc. </a:t>
            </a:r>
            <a:endParaRPr lang="en-US" dirty="0" smtClean="0"/>
          </a:p>
          <a:p>
            <a:pPr marL="514350" indent="-514350" eaLnBrk="1" hangingPunct="1">
              <a:defRPr/>
            </a:pPr>
            <a:endParaRPr lang="en-US" dirty="0" smtClean="0">
              <a:solidFill>
                <a:srgbClr val="CA8C02"/>
              </a:solidFill>
            </a:endParaRPr>
          </a:p>
        </p:txBody>
      </p:sp>
    </p:spTree>
    <p:extLst>
      <p:ext uri="{BB962C8B-B14F-4D97-AF65-F5344CB8AC3E}">
        <p14:creationId xmlns="" xmlns:p14="http://schemas.microsoft.com/office/powerpoint/2010/main" val="3448143544"/>
      </p:ext>
    </p:extLst>
  </p:cSld>
  <p:clrMapOvr>
    <a:masterClrMapping/>
  </p:clrMapOvr>
  <p:transition>
    <p:pull dir="l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1775"/>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347663" y="1458913"/>
            <a:ext cx="8550275" cy="4114800"/>
          </a:xfrm>
        </p:spPr>
        <p:txBody>
          <a:bodyPr/>
          <a:lstStyle/>
          <a:p>
            <a:pPr marL="514350" indent="-514350">
              <a:lnSpc>
                <a:spcPct val="100000"/>
              </a:lnSpc>
              <a:buFontTx/>
              <a:buAutoNum type="alphaUcPeriod" startAt="2"/>
              <a:defRPr/>
            </a:pPr>
            <a:r>
              <a:rPr lang="en-US" dirty="0" smtClean="0">
                <a:solidFill>
                  <a:srgbClr val="0000FF"/>
                </a:solidFill>
              </a:rPr>
              <a:t>Medium Term Strategy</a:t>
            </a:r>
          </a:p>
          <a:p>
            <a:pPr>
              <a:lnSpc>
                <a:spcPct val="100000"/>
              </a:lnSpc>
              <a:defRPr/>
            </a:pPr>
            <a:r>
              <a:rPr lang="en-US" dirty="0" smtClean="0"/>
              <a:t>At this stage the firm may </a:t>
            </a:r>
            <a:r>
              <a:rPr lang="en-US" dirty="0" smtClean="0">
                <a:solidFill>
                  <a:srgbClr val="FF0000"/>
                </a:solidFill>
              </a:rPr>
              <a:t>require capital to simplify and improve the products, and reduce variety. </a:t>
            </a:r>
            <a:r>
              <a:rPr lang="en-US" dirty="0" smtClean="0"/>
              <a:t>The analysis consists of common sense questions to come up with effective solutions like </a:t>
            </a:r>
            <a:r>
              <a:rPr lang="en-US" dirty="0" smtClean="0">
                <a:solidFill>
                  <a:srgbClr val="FF0000"/>
                </a:solidFill>
              </a:rPr>
              <a:t>substitution of alternative materials</a:t>
            </a:r>
            <a:r>
              <a:rPr lang="en-US" dirty="0" smtClean="0"/>
              <a:t>, elimination of parts where special designs have been specified, redesign, etc.</a:t>
            </a:r>
            <a:endParaRPr lang="en-US" dirty="0"/>
          </a:p>
        </p:txBody>
      </p:sp>
    </p:spTree>
    <p:extLst>
      <p:ext uri="{BB962C8B-B14F-4D97-AF65-F5344CB8AC3E}">
        <p14:creationId xmlns="" xmlns:p14="http://schemas.microsoft.com/office/powerpoint/2010/main" val="624541307"/>
      </p:ext>
    </p:extLst>
  </p:cSld>
  <p:clrMapOvr>
    <a:masterClrMapping/>
  </p:clrMapOvr>
  <p:transition>
    <p:pull dir="l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Cont’d…</a:t>
            </a:r>
          </a:p>
        </p:txBody>
      </p:sp>
      <p:sp>
        <p:nvSpPr>
          <p:cNvPr id="3" name="Content Placeholder 2"/>
          <p:cNvSpPr>
            <a:spLocks noGrp="1"/>
          </p:cNvSpPr>
          <p:nvPr>
            <p:ph idx="1"/>
          </p:nvPr>
        </p:nvSpPr>
        <p:spPr>
          <a:xfrm>
            <a:off x="420688" y="1981200"/>
            <a:ext cx="8186737" cy="4114800"/>
          </a:xfrm>
        </p:spPr>
        <p:txBody>
          <a:bodyPr/>
          <a:lstStyle/>
          <a:p>
            <a:pPr marL="514350" indent="-514350">
              <a:lnSpc>
                <a:spcPct val="100000"/>
              </a:lnSpc>
              <a:buFontTx/>
              <a:buAutoNum type="alphaUcPeriod" startAt="3"/>
            </a:pPr>
            <a:r>
              <a:rPr lang="en-US" dirty="0" smtClean="0">
                <a:solidFill>
                  <a:srgbClr val="0000FF"/>
                </a:solidFill>
              </a:rPr>
              <a:t>Long Term Strategy</a:t>
            </a:r>
          </a:p>
          <a:p>
            <a:pPr marL="514350" indent="-514350">
              <a:lnSpc>
                <a:spcPct val="100000"/>
              </a:lnSpc>
            </a:pPr>
            <a:r>
              <a:rPr lang="en-US" dirty="0" smtClean="0"/>
              <a:t>Properly selected </a:t>
            </a:r>
            <a:r>
              <a:rPr lang="en-US" dirty="0" smtClean="0">
                <a:solidFill>
                  <a:srgbClr val="FF0000"/>
                </a:solidFill>
              </a:rPr>
              <a:t>new machineries, well organized departments and proper layout</a:t>
            </a:r>
            <a:r>
              <a:rPr lang="en-US" dirty="0" smtClean="0"/>
              <a:t> will undoubtedly contribute to an increase in productivity. </a:t>
            </a:r>
          </a:p>
          <a:p>
            <a:pPr marL="514350" indent="-514350">
              <a:lnSpc>
                <a:spcPct val="100000"/>
              </a:lnSpc>
            </a:pPr>
            <a:r>
              <a:rPr lang="en-US" dirty="0" smtClean="0"/>
              <a:t>Furthermore, </a:t>
            </a:r>
            <a:r>
              <a:rPr lang="en-US" dirty="0" smtClean="0">
                <a:solidFill>
                  <a:srgbClr val="FF0000"/>
                </a:solidFill>
              </a:rPr>
              <a:t>research and development</a:t>
            </a:r>
            <a:r>
              <a:rPr lang="en-US" dirty="0" smtClean="0"/>
              <a:t> is the backbone for productivity increment. </a:t>
            </a:r>
          </a:p>
        </p:txBody>
      </p:sp>
    </p:spTree>
    <p:extLst>
      <p:ext uri="{BB962C8B-B14F-4D97-AF65-F5344CB8AC3E}">
        <p14:creationId xmlns="" xmlns:p14="http://schemas.microsoft.com/office/powerpoint/2010/main" val="1527042811"/>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71422"/>
            <a:ext cx="7024744" cy="1143000"/>
          </a:xfrm>
        </p:spPr>
        <p:txBody>
          <a:bodyPr anchor="ctr"/>
          <a:lstStyle/>
          <a:p>
            <a:pPr algn="ctr"/>
            <a:r>
              <a:rPr lang="en-US" b="1" dirty="0" smtClean="0">
                <a:solidFill>
                  <a:srgbClr val="3333FF"/>
                </a:solidFill>
              </a:rPr>
              <a:t>Why Management?</a:t>
            </a:r>
            <a:endParaRPr lang="en-US" b="1" dirty="0">
              <a:solidFill>
                <a:srgbClr val="3333FF"/>
              </a:solidFill>
            </a:endParaRPr>
          </a:p>
        </p:txBody>
      </p:sp>
      <p:sp>
        <p:nvSpPr>
          <p:cNvPr id="4" name="Slide Number Placeholder 3"/>
          <p:cNvSpPr>
            <a:spLocks noGrp="1"/>
          </p:cNvSpPr>
          <p:nvPr>
            <p:ph type="sldNum" sz="quarter" idx="12"/>
          </p:nvPr>
        </p:nvSpPr>
        <p:spPr/>
        <p:txBody>
          <a:bodyPr/>
          <a:lstStyle/>
          <a:p>
            <a:fld id="{94E7D943-CFAF-4810-A242-217AEA4E64FD}" type="slidenum">
              <a:rPr lang="en-US" smtClean="0"/>
              <a:pPr/>
              <a:t>9</a:t>
            </a:fld>
            <a:endParaRPr lang="en-US"/>
          </a:p>
        </p:txBody>
      </p:sp>
      <p:sp>
        <p:nvSpPr>
          <p:cNvPr id="54275" name="Rectangle 3"/>
          <p:cNvSpPr>
            <a:spLocks noGrp="1" noChangeArrowheads="1"/>
          </p:cNvSpPr>
          <p:nvPr>
            <p:ph sz="quarter" idx="1"/>
          </p:nvPr>
        </p:nvSpPr>
        <p:spPr>
          <a:xfrm>
            <a:off x="467544" y="1500174"/>
            <a:ext cx="8208912" cy="4739418"/>
          </a:xfrm>
        </p:spPr>
        <p:txBody>
          <a:bodyPr>
            <a:normAutofit/>
          </a:bodyPr>
          <a:lstStyle/>
          <a:p>
            <a:pPr marL="517525" indent="-517525">
              <a:lnSpc>
                <a:spcPct val="125000"/>
              </a:lnSpc>
              <a:buFont typeface="Wingdings" pitchFamily="2" charset="2"/>
              <a:buChar char="q"/>
            </a:pPr>
            <a:r>
              <a:rPr lang="en-US" sz="2800" dirty="0">
                <a:latin typeface="Arial Rounded MT Bold" pitchFamily="34" charset="0"/>
              </a:rPr>
              <a:t>The Industrial Revolution brought about the emergence of large-scale business and its need for professional managers </a:t>
            </a:r>
          </a:p>
          <a:p>
            <a:pPr marL="517525" indent="-517525">
              <a:lnSpc>
                <a:spcPct val="125000"/>
              </a:lnSpc>
              <a:buFont typeface="Wingdings" pitchFamily="2" charset="2"/>
              <a:buChar char="q"/>
            </a:pPr>
            <a:r>
              <a:rPr lang="en-US" sz="2800" dirty="0">
                <a:latin typeface="Arial Rounded MT Bold" pitchFamily="34" charset="0"/>
              </a:rPr>
              <a:t>Management became more important as the developments and complexities of technology and human relationships get more challenging to those who perform managerial functions</a:t>
            </a:r>
          </a:p>
          <a:p>
            <a:pPr marL="517525" indent="-517525">
              <a:lnSpc>
                <a:spcPct val="125000"/>
              </a:lnSpc>
              <a:buFont typeface="Wingdings" pitchFamily="2" charset="2"/>
              <a:buChar char="q"/>
            </a:pPr>
            <a:endParaRPr lang="en-US" sz="2800" dirty="0">
              <a:latin typeface="Arial Rounded MT Bold" pitchFamily="34" charset="0"/>
            </a:endParaRPr>
          </a:p>
        </p:txBody>
      </p:sp>
    </p:spTree>
  </p:cSld>
  <p:clrMapOvr>
    <a:masterClrMapping/>
  </p:clrMapOvr>
  <p:transition>
    <p:pull dir="l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sz="2400" b="1" i="1" smtClean="0">
              <a:solidFill>
                <a:srgbClr val="000000"/>
              </a:solidFill>
              <a:latin typeface="Calibri" pitchFamily="34" charset="0"/>
            </a:endParaRPr>
          </a:p>
        </p:txBody>
      </p:sp>
      <p:graphicFrame>
        <p:nvGraphicFramePr>
          <p:cNvPr id="2050" name="Object 2"/>
          <p:cNvGraphicFramePr>
            <a:graphicFrameLocks noChangeAspect="1"/>
          </p:cNvGraphicFramePr>
          <p:nvPr/>
        </p:nvGraphicFramePr>
        <p:xfrm>
          <a:off x="1752600" y="381000"/>
          <a:ext cx="5486400" cy="5457825"/>
        </p:xfrm>
        <a:graphic>
          <a:graphicData uri="http://schemas.openxmlformats.org/presentationml/2006/ole">
            <p:oleObj spid="_x0000_s83975" r:id="rId3" imgW="7670292" imgH="7628534" progId="">
              <p:embed/>
            </p:oleObj>
          </a:graphicData>
        </a:graphic>
      </p:graphicFrame>
      <p:sp>
        <p:nvSpPr>
          <p:cNvPr id="2052" name="Rectangle 3"/>
          <p:cNvSpPr>
            <a:spLocks noChangeArrowheads="1"/>
          </p:cNvSpPr>
          <p:nvPr/>
        </p:nvSpPr>
        <p:spPr bwMode="auto">
          <a:xfrm>
            <a:off x="381000" y="5791200"/>
            <a:ext cx="8458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3600" b="1" i="1" smtClean="0">
                <a:solidFill>
                  <a:srgbClr val="000000"/>
                </a:solidFill>
                <a:latin typeface="Comic Sans MS" pitchFamily="66" charset="0"/>
                <a:cs typeface="Times New Roman" pitchFamily="18" charset="0"/>
              </a:rPr>
              <a:t>Productivity improvement techniques</a:t>
            </a:r>
            <a:endParaRPr lang="en-US" sz="4400" b="1" i="1" smtClean="0">
              <a:solidFill>
                <a:srgbClr val="000000"/>
              </a:solidFill>
              <a:latin typeface="Comic Sans MS" pitchFamily="66" charset="0"/>
            </a:endParaRPr>
          </a:p>
        </p:txBody>
      </p:sp>
    </p:spTree>
    <p:extLst>
      <p:ext uri="{BB962C8B-B14F-4D97-AF65-F5344CB8AC3E}">
        <p14:creationId xmlns="" xmlns:p14="http://schemas.microsoft.com/office/powerpoint/2010/main" val="2038523158"/>
      </p:ext>
    </p:extLst>
  </p:cSld>
  <p:clrMapOvr>
    <a:masterClrMapping/>
  </p:clrMapOvr>
  <p:transition>
    <p:pull dir="l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1775"/>
            <a:ext cx="7772400" cy="1143000"/>
          </a:xfrm>
          <a:solidFill>
            <a:srgbClr val="2FFF74"/>
          </a:solidFill>
          <a:ln>
            <a:solidFill>
              <a:schemeClr val="tx1"/>
            </a:solidFill>
          </a:ln>
        </p:spPr>
        <p:txBody>
          <a:bodyPr/>
          <a:lstStyle/>
          <a:p>
            <a:pPr eaLnBrk="1" hangingPunct="1">
              <a:defRPr/>
            </a:pPr>
            <a:r>
              <a:rPr lang="en-US" dirty="0" smtClean="0">
                <a:effectLst>
                  <a:outerShdw blurRad="38100" dist="38100" dir="2700000" algn="tl">
                    <a:srgbClr val="FFFFFF"/>
                  </a:outerShdw>
                </a:effectLst>
              </a:rPr>
              <a:t>Functions of an Industrial Enterprise</a:t>
            </a:r>
          </a:p>
        </p:txBody>
      </p:sp>
      <p:sp>
        <p:nvSpPr>
          <p:cNvPr id="3" name="Content Placeholder 2"/>
          <p:cNvSpPr>
            <a:spLocks noGrp="1"/>
          </p:cNvSpPr>
          <p:nvPr>
            <p:ph idx="1"/>
          </p:nvPr>
        </p:nvSpPr>
        <p:spPr>
          <a:xfrm>
            <a:off x="188913" y="1516063"/>
            <a:ext cx="8780462" cy="4114800"/>
          </a:xfrm>
        </p:spPr>
        <p:txBody>
          <a:bodyPr/>
          <a:lstStyle/>
          <a:p>
            <a:pPr marL="1349375" indent="-536575">
              <a:lnSpc>
                <a:spcPct val="120000"/>
              </a:lnSpc>
              <a:buFont typeface="Wingdings" pitchFamily="2" charset="2"/>
              <a:buChar char="q"/>
              <a:defRPr/>
            </a:pPr>
            <a:r>
              <a:rPr lang="en-US" dirty="0" smtClean="0">
                <a:latin typeface="Arial Rounded MT Bold" pitchFamily="34" charset="0"/>
              </a:rPr>
              <a:t>Manufacturing functions </a:t>
            </a:r>
          </a:p>
          <a:p>
            <a:pPr marL="1349375" indent="-536575">
              <a:lnSpc>
                <a:spcPct val="120000"/>
              </a:lnSpc>
              <a:buFont typeface="Wingdings" pitchFamily="2" charset="2"/>
              <a:buChar char="q"/>
              <a:defRPr/>
            </a:pPr>
            <a:r>
              <a:rPr lang="en-US" dirty="0" smtClean="0">
                <a:latin typeface="Arial Rounded MT Bold" pitchFamily="34" charset="0"/>
              </a:rPr>
              <a:t>Engineering Functions </a:t>
            </a:r>
          </a:p>
          <a:p>
            <a:pPr marL="1349375" indent="-536575">
              <a:lnSpc>
                <a:spcPct val="120000"/>
              </a:lnSpc>
              <a:buFont typeface="Wingdings" pitchFamily="2" charset="2"/>
              <a:buChar char="q"/>
              <a:defRPr/>
            </a:pPr>
            <a:r>
              <a:rPr lang="en-US" dirty="0" smtClean="0">
                <a:latin typeface="Arial Rounded MT Bold" pitchFamily="34" charset="0"/>
              </a:rPr>
              <a:t>Control Functions </a:t>
            </a:r>
          </a:p>
          <a:p>
            <a:pPr marL="1349375" indent="-536575">
              <a:lnSpc>
                <a:spcPct val="120000"/>
              </a:lnSpc>
              <a:buFont typeface="Wingdings" pitchFamily="2" charset="2"/>
              <a:buChar char="q"/>
              <a:defRPr/>
            </a:pPr>
            <a:r>
              <a:rPr lang="en-US" dirty="0" smtClean="0">
                <a:latin typeface="Arial Rounded MT Bold" pitchFamily="34" charset="0"/>
              </a:rPr>
              <a:t>Support Functions</a:t>
            </a:r>
            <a:r>
              <a:rPr lang="en-US" sz="3600" dirty="0" smtClean="0">
                <a:latin typeface="Arial Rounded MT Bold" pitchFamily="34" charset="0"/>
              </a:rPr>
              <a:t> </a:t>
            </a:r>
          </a:p>
          <a:p>
            <a:pPr marL="1093788" indent="-571500" eaLnBrk="1" hangingPunct="1">
              <a:buFontTx/>
              <a:buNone/>
              <a:defRPr/>
            </a:pPr>
            <a:endParaRPr lang="en-US" sz="3600" dirty="0" smtClean="0">
              <a:solidFill>
                <a:srgbClr val="CA8C02"/>
              </a:solidFill>
            </a:endParaRPr>
          </a:p>
        </p:txBody>
      </p:sp>
    </p:spTree>
    <p:extLst>
      <p:ext uri="{BB962C8B-B14F-4D97-AF65-F5344CB8AC3E}">
        <p14:creationId xmlns="" xmlns:p14="http://schemas.microsoft.com/office/powerpoint/2010/main" val="2921224484"/>
      </p:ext>
    </p:extLst>
  </p:cSld>
  <p:clrMapOvr>
    <a:masterClrMapping/>
  </p:clrMapOvr>
  <p:transition>
    <p:pull dir="l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92113"/>
            <a:ext cx="7772400" cy="762000"/>
          </a:xfrm>
          <a:solidFill>
            <a:srgbClr val="2FFF74"/>
          </a:solidFill>
          <a:ln>
            <a:solidFill>
              <a:schemeClr val="tx1"/>
            </a:solidFill>
          </a:ln>
        </p:spPr>
        <p:txBody>
          <a:bodyPr/>
          <a:lstStyle/>
          <a:p>
            <a:pPr>
              <a:defRPr/>
            </a:pPr>
            <a:r>
              <a:rPr lang="en-US" dirty="0" smtClean="0"/>
              <a:t>Manufacturing Function</a:t>
            </a:r>
            <a:endParaRPr lang="en-US" dirty="0"/>
          </a:p>
        </p:txBody>
      </p:sp>
      <p:sp>
        <p:nvSpPr>
          <p:cNvPr id="11268" name="Rectangle 4"/>
          <p:cNvSpPr>
            <a:spLocks noChangeArrowheads="1"/>
          </p:cNvSpPr>
          <p:nvPr/>
        </p:nvSpPr>
        <p:spPr bwMode="auto">
          <a:xfrm>
            <a:off x="522288" y="1322388"/>
            <a:ext cx="8085137" cy="541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4350" indent="-514350" eaLnBrk="0" fontAlgn="base" hangingPunct="0">
              <a:lnSpc>
                <a:spcPct val="120000"/>
              </a:lnSpc>
              <a:spcBef>
                <a:spcPct val="0"/>
              </a:spcBef>
              <a:spcAft>
                <a:spcPct val="0"/>
              </a:spcAft>
              <a:buFont typeface="Wingdings" pitchFamily="2" charset="2"/>
              <a:buChar char="q"/>
            </a:pPr>
            <a:r>
              <a:rPr lang="en-US" sz="3200" b="1" i="1" dirty="0" smtClean="0">
                <a:solidFill>
                  <a:srgbClr val="FF0000"/>
                </a:solidFill>
                <a:latin typeface="Arial Rounded MT Bold" pitchFamily="34" charset="0"/>
              </a:rPr>
              <a:t>Receiving: </a:t>
            </a:r>
            <a:r>
              <a:rPr lang="en-US" sz="3200" b="1" i="1" dirty="0" smtClean="0">
                <a:solidFill>
                  <a:srgbClr val="000000"/>
                </a:solidFill>
                <a:latin typeface="Arial Rounded MT Bold" pitchFamily="34" charset="0"/>
              </a:rPr>
              <a:t>has the responsibility for </a:t>
            </a:r>
            <a:r>
              <a:rPr lang="en-US" sz="3200" b="1" i="1" dirty="0" smtClean="0">
                <a:solidFill>
                  <a:srgbClr val="00CC00"/>
                </a:solidFill>
                <a:latin typeface="Arial Rounded MT Bold" pitchFamily="34" charset="0"/>
              </a:rPr>
              <a:t>accepting</a:t>
            </a:r>
            <a:r>
              <a:rPr lang="en-US" sz="3200" b="1" i="1" dirty="0" smtClean="0">
                <a:solidFill>
                  <a:srgbClr val="000000"/>
                </a:solidFill>
                <a:latin typeface="Arial Rounded MT Bold" pitchFamily="34" charset="0"/>
              </a:rPr>
              <a:t> raw material from the carrier, presenting for inspection, and getting it to the plant </a:t>
            </a:r>
          </a:p>
          <a:p>
            <a:pPr marL="514350" indent="-514350" eaLnBrk="0" fontAlgn="base" hangingPunct="0">
              <a:lnSpc>
                <a:spcPct val="120000"/>
              </a:lnSpc>
              <a:spcBef>
                <a:spcPct val="0"/>
              </a:spcBef>
              <a:spcAft>
                <a:spcPct val="0"/>
              </a:spcAft>
              <a:buFont typeface="Wingdings" pitchFamily="2" charset="2"/>
              <a:buChar char="q"/>
            </a:pPr>
            <a:r>
              <a:rPr lang="en-US" sz="3200" b="1" i="1" dirty="0" smtClean="0">
                <a:solidFill>
                  <a:srgbClr val="FF0000"/>
                </a:solidFill>
                <a:latin typeface="Arial Rounded MT Bold" pitchFamily="34" charset="0"/>
              </a:rPr>
              <a:t>Warehousing (or storing): </a:t>
            </a:r>
            <a:r>
              <a:rPr lang="en-US" sz="3200" b="1" i="1" dirty="0" smtClean="0">
                <a:solidFill>
                  <a:srgbClr val="000000"/>
                </a:solidFill>
                <a:latin typeface="Arial Rounded MT Bold" pitchFamily="34" charset="0"/>
              </a:rPr>
              <a:t>has the responsibility for </a:t>
            </a:r>
            <a:r>
              <a:rPr lang="en-US" sz="3200" b="1" i="1" dirty="0" smtClean="0">
                <a:solidFill>
                  <a:srgbClr val="00CC00"/>
                </a:solidFill>
                <a:latin typeface="Arial Rounded MT Bold" pitchFamily="34" charset="0"/>
              </a:rPr>
              <a:t>storing</a:t>
            </a:r>
            <a:r>
              <a:rPr lang="en-US" sz="3200" b="1" i="1" dirty="0" smtClean="0">
                <a:solidFill>
                  <a:srgbClr val="000000"/>
                </a:solidFill>
                <a:latin typeface="Arial Rounded MT Bold" pitchFamily="34" charset="0"/>
              </a:rPr>
              <a:t> raw material until needed for production, and storing finished goods until ready to be shipped to the customers.</a:t>
            </a:r>
          </a:p>
        </p:txBody>
      </p:sp>
    </p:spTree>
    <p:extLst>
      <p:ext uri="{BB962C8B-B14F-4D97-AF65-F5344CB8AC3E}">
        <p14:creationId xmlns="" xmlns:p14="http://schemas.microsoft.com/office/powerpoint/2010/main" val="317871356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268"/>
                                        </p:tgtEl>
                                        <p:attrNameLst>
                                          <p:attrName>style.visibility</p:attrName>
                                        </p:attrNameLst>
                                      </p:cBhvr>
                                      <p:to>
                                        <p:strVal val="visible"/>
                                      </p:to>
                                    </p:set>
                                    <p:animEffect transition="in" filter="strips(downRight)">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Cont’d…</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marL="628650" indent="-628650">
              <a:buFont typeface="Wingdings" pitchFamily="2" charset="2"/>
              <a:buChar char="q"/>
              <a:defRPr/>
            </a:pPr>
            <a:r>
              <a:rPr lang="en-US" sz="2800" dirty="0" smtClean="0">
                <a:solidFill>
                  <a:srgbClr val="FF0000"/>
                </a:solidFill>
                <a:latin typeface="Arial Rounded MT Bold" pitchFamily="34" charset="0"/>
              </a:rPr>
              <a:t>Transportation: </a:t>
            </a:r>
            <a:r>
              <a:rPr lang="en-US" sz="2800" dirty="0" smtClean="0">
                <a:latin typeface="Arial Rounded MT Bold" pitchFamily="34" charset="0"/>
              </a:rPr>
              <a:t>has the responsibility for </a:t>
            </a:r>
            <a:r>
              <a:rPr lang="en-US" sz="2800" dirty="0" smtClean="0">
                <a:solidFill>
                  <a:srgbClr val="00CC00"/>
                </a:solidFill>
                <a:latin typeface="Arial Rounded MT Bold" pitchFamily="34" charset="0"/>
              </a:rPr>
              <a:t>moving</a:t>
            </a:r>
            <a:r>
              <a:rPr lang="en-US" sz="2800" dirty="0" smtClean="0">
                <a:latin typeface="Arial Rounded MT Bold" pitchFamily="34" charset="0"/>
              </a:rPr>
              <a:t> all types of materials within the plant area and from the suppliers.</a:t>
            </a:r>
          </a:p>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Production: </a:t>
            </a:r>
            <a:r>
              <a:rPr lang="en-US" sz="2800" dirty="0" smtClean="0">
                <a:latin typeface="Arial Rounded MT Bold" pitchFamily="34" charset="0"/>
              </a:rPr>
              <a:t>has the responsibility for t</a:t>
            </a:r>
            <a:r>
              <a:rPr lang="en-US" sz="2800" dirty="0" smtClean="0">
                <a:solidFill>
                  <a:srgbClr val="00CC00"/>
                </a:solidFill>
                <a:latin typeface="Arial Rounded MT Bold" pitchFamily="34" charset="0"/>
              </a:rPr>
              <a:t>ransforming</a:t>
            </a:r>
            <a:r>
              <a:rPr lang="en-US" sz="2800" dirty="0" smtClean="0">
                <a:latin typeface="Arial Rounded MT Bold" pitchFamily="34" charset="0"/>
              </a:rPr>
              <a:t> the raw material into an acceptable and economical finished product.</a:t>
            </a:r>
          </a:p>
          <a:p>
            <a:pPr marL="628650" indent="-628650">
              <a:buFont typeface="Wingdings" pitchFamily="2" charset="2"/>
              <a:buChar char="q"/>
              <a:defRPr/>
            </a:pPr>
            <a:r>
              <a:rPr lang="en-US" sz="2800" dirty="0" smtClean="0">
                <a:solidFill>
                  <a:srgbClr val="FF0000"/>
                </a:solidFill>
                <a:latin typeface="Arial Rounded MT Bold" pitchFamily="34" charset="0"/>
              </a:rPr>
              <a:t>Shipping: </a:t>
            </a:r>
            <a:r>
              <a:rPr lang="en-US" sz="2800" dirty="0" smtClean="0">
                <a:latin typeface="Arial Rounded MT Bold" pitchFamily="34" charset="0"/>
              </a:rPr>
              <a:t>has the responsibility for </a:t>
            </a:r>
            <a:r>
              <a:rPr lang="en-US" sz="2800" dirty="0" smtClean="0">
                <a:solidFill>
                  <a:srgbClr val="00CC00"/>
                </a:solidFill>
                <a:latin typeface="Arial Rounded MT Bold" pitchFamily="34" charset="0"/>
              </a:rPr>
              <a:t>packing and delivering</a:t>
            </a:r>
            <a:r>
              <a:rPr lang="en-US" sz="2800" dirty="0" smtClean="0">
                <a:latin typeface="Arial Rounded MT Bold" pitchFamily="34" charset="0"/>
              </a:rPr>
              <a:t> the finished goods to customers.</a:t>
            </a:r>
            <a:endParaRPr lang="en-US" sz="2800" dirty="0">
              <a:latin typeface="Arial Rounded MT Bold" pitchFamily="34" charset="0"/>
            </a:endParaRPr>
          </a:p>
        </p:txBody>
      </p:sp>
    </p:spTree>
    <p:extLst>
      <p:ext uri="{BB962C8B-B14F-4D97-AF65-F5344CB8AC3E}">
        <p14:creationId xmlns="" xmlns:p14="http://schemas.microsoft.com/office/powerpoint/2010/main" val="2017621773"/>
      </p:ext>
    </p:extLst>
  </p:cSld>
  <p:clrMapOvr>
    <a:masterClrMapping/>
  </p:clrMapOvr>
  <p:transition>
    <p:pull dir="l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Engineering Function</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319088" y="1633538"/>
            <a:ext cx="8288337" cy="4114800"/>
          </a:xfrm>
        </p:spPr>
        <p:txBody>
          <a:bodyPr/>
          <a:lstStyle/>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Product Design: </a:t>
            </a:r>
            <a:r>
              <a:rPr lang="en-US" sz="2800" dirty="0" smtClean="0">
                <a:latin typeface="Arial Rounded MT Bold" pitchFamily="34" charset="0"/>
              </a:rPr>
              <a:t>has the responsibility for the d</a:t>
            </a:r>
            <a:r>
              <a:rPr lang="en-US" sz="2800" dirty="0" smtClean="0">
                <a:solidFill>
                  <a:srgbClr val="00CC00"/>
                </a:solidFill>
                <a:latin typeface="Arial Rounded MT Bold" pitchFamily="34" charset="0"/>
              </a:rPr>
              <a:t>evelopment of new and salable products </a:t>
            </a:r>
            <a:r>
              <a:rPr lang="en-US" sz="2800" dirty="0" smtClean="0">
                <a:latin typeface="Arial Rounded MT Bold" pitchFamily="34" charset="0"/>
              </a:rPr>
              <a:t>and preparation of product description, product drawings and product specifications.</a:t>
            </a:r>
          </a:p>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Process Design: </a:t>
            </a:r>
            <a:r>
              <a:rPr lang="en-US" sz="2800" dirty="0" smtClean="0">
                <a:latin typeface="Arial Rounded MT Bold" pitchFamily="34" charset="0"/>
              </a:rPr>
              <a:t>has the responsibility for the development of </a:t>
            </a:r>
            <a:r>
              <a:rPr lang="en-US" sz="2800" dirty="0" smtClean="0">
                <a:solidFill>
                  <a:srgbClr val="00CC00"/>
                </a:solidFill>
                <a:latin typeface="Arial Rounded MT Bold" pitchFamily="34" charset="0"/>
              </a:rPr>
              <a:t>efficient processes</a:t>
            </a:r>
            <a:r>
              <a:rPr lang="en-US" sz="2800" dirty="0" smtClean="0">
                <a:latin typeface="Arial Rounded MT Bold" pitchFamily="34" charset="0"/>
              </a:rPr>
              <a:t> for the manufacture of the products developed by the product design unit.</a:t>
            </a:r>
            <a:endParaRPr lang="en-US" sz="2800" dirty="0">
              <a:latin typeface="Arial Rounded MT Bold" pitchFamily="34" charset="0"/>
            </a:endParaRPr>
          </a:p>
        </p:txBody>
      </p:sp>
    </p:spTree>
    <p:extLst>
      <p:ext uri="{BB962C8B-B14F-4D97-AF65-F5344CB8AC3E}">
        <p14:creationId xmlns="" xmlns:p14="http://schemas.microsoft.com/office/powerpoint/2010/main" val="2108018059"/>
      </p:ext>
    </p:extLst>
  </p:cSld>
  <p:clrMapOvr>
    <a:masterClrMapping/>
  </p:clrMapOvr>
  <p:transition>
    <p:pull dir="l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Cont’d…</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406400" y="1704975"/>
            <a:ext cx="8201025" cy="4114800"/>
          </a:xfrm>
        </p:spPr>
        <p:txBody>
          <a:bodyPr/>
          <a:lstStyle/>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Plant Engineering: </a:t>
            </a:r>
            <a:r>
              <a:rPr lang="en-US" sz="2800" dirty="0" smtClean="0">
                <a:latin typeface="Arial Rounded MT Bold" pitchFamily="34" charset="0"/>
              </a:rPr>
              <a:t>has the responsibility for the </a:t>
            </a:r>
            <a:r>
              <a:rPr lang="en-US" sz="2800" dirty="0" smtClean="0">
                <a:solidFill>
                  <a:srgbClr val="00CC00"/>
                </a:solidFill>
                <a:latin typeface="Arial Rounded MT Bold" pitchFamily="34" charset="0"/>
              </a:rPr>
              <a:t>design and installation of new facilities </a:t>
            </a:r>
            <a:r>
              <a:rPr lang="en-US" sz="2800" dirty="0" smtClean="0">
                <a:latin typeface="Arial Rounded MT Bold" pitchFamily="34" charset="0"/>
              </a:rPr>
              <a:t>and ensuring that proper working conditions are maintained.</a:t>
            </a:r>
          </a:p>
          <a:p>
            <a:pPr marL="628650" indent="-628650">
              <a:lnSpc>
                <a:spcPct val="120000"/>
              </a:lnSpc>
              <a:buFont typeface="Wingdings" pitchFamily="2" charset="2"/>
              <a:buChar char="q"/>
              <a:defRPr/>
            </a:pPr>
            <a:r>
              <a:rPr lang="en-US" sz="2800" dirty="0" smtClean="0">
                <a:solidFill>
                  <a:srgbClr val="FF0000"/>
                </a:solidFill>
                <a:latin typeface="Arial Rounded MT Bold" pitchFamily="34" charset="0"/>
              </a:rPr>
              <a:t>Cost Estimation: </a:t>
            </a:r>
            <a:r>
              <a:rPr lang="en-US" sz="2800" dirty="0" smtClean="0">
                <a:latin typeface="Arial Rounded MT Bold" pitchFamily="34" charset="0"/>
              </a:rPr>
              <a:t>has the responsibility for determining costs involved on product manufacture. This includes design and development cost of the product prior to manufacture.</a:t>
            </a:r>
            <a:endParaRPr lang="en-US" sz="2800" dirty="0">
              <a:latin typeface="Arial Rounded MT Bold" pitchFamily="34" charset="0"/>
            </a:endParaRPr>
          </a:p>
        </p:txBody>
      </p:sp>
    </p:spTree>
    <p:extLst>
      <p:ext uri="{BB962C8B-B14F-4D97-AF65-F5344CB8AC3E}">
        <p14:creationId xmlns="" xmlns:p14="http://schemas.microsoft.com/office/powerpoint/2010/main" val="1389379929"/>
      </p:ext>
    </p:extLst>
  </p:cSld>
  <p:clrMapOvr>
    <a:masterClrMapping/>
  </p:clrMapOvr>
  <p:transition>
    <p:pull dir="l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Control Function</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a:lnSpc>
                <a:spcPct val="115000"/>
              </a:lnSpc>
              <a:buFont typeface="Wingdings" pitchFamily="2" charset="2"/>
              <a:buChar char="q"/>
              <a:defRPr/>
            </a:pPr>
            <a:r>
              <a:rPr lang="en-US" sz="2800" dirty="0" smtClean="0">
                <a:solidFill>
                  <a:srgbClr val="FF0000"/>
                </a:solidFill>
                <a:latin typeface="Arial Rounded MT Bold" pitchFamily="34" charset="0"/>
              </a:rPr>
              <a:t>Production Control:</a:t>
            </a:r>
            <a:r>
              <a:rPr lang="en-US" sz="2800" dirty="0" smtClean="0">
                <a:latin typeface="Arial Rounded MT Bold" pitchFamily="34" charset="0"/>
              </a:rPr>
              <a:t> has the responsibility for establishing forecasts, production plans, inventory levels and product distribution.</a:t>
            </a:r>
          </a:p>
        </p:txBody>
      </p:sp>
    </p:spTree>
    <p:extLst>
      <p:ext uri="{BB962C8B-B14F-4D97-AF65-F5344CB8AC3E}">
        <p14:creationId xmlns="" xmlns:p14="http://schemas.microsoft.com/office/powerpoint/2010/main" val="566885897"/>
      </p:ext>
    </p:extLst>
  </p:cSld>
  <p:clrMapOvr>
    <a:masterClrMapping/>
  </p:clrMapOvr>
  <p:transition>
    <p:pull dir="l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Control Function</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a:lnSpc>
                <a:spcPct val="115000"/>
              </a:lnSpc>
              <a:buFont typeface="Wingdings" pitchFamily="2" charset="2"/>
              <a:buChar char="q"/>
              <a:defRPr/>
            </a:pPr>
            <a:r>
              <a:rPr lang="en-US" sz="2800" dirty="0" smtClean="0">
                <a:solidFill>
                  <a:srgbClr val="FF0000"/>
                </a:solidFill>
                <a:latin typeface="Arial Rounded MT Bold" pitchFamily="34" charset="0"/>
              </a:rPr>
              <a:t>Quality control: </a:t>
            </a:r>
            <a:r>
              <a:rPr lang="en-US" sz="2800" dirty="0" smtClean="0">
                <a:latin typeface="Arial Rounded MT Bold" pitchFamily="34" charset="0"/>
              </a:rPr>
              <a:t>has the responsibility for establishing and maintaining the necessary control of quality for raw materials, intermediate products, and finished goods. It is also responsible for the inspection of raw materials and finished products for conformity to quality specifications.</a:t>
            </a:r>
          </a:p>
        </p:txBody>
      </p:sp>
    </p:spTree>
    <p:extLst>
      <p:ext uri="{BB962C8B-B14F-4D97-AF65-F5344CB8AC3E}">
        <p14:creationId xmlns="" xmlns:p14="http://schemas.microsoft.com/office/powerpoint/2010/main" val="3119271092"/>
      </p:ext>
    </p:extLst>
  </p:cSld>
  <p:clrMapOvr>
    <a:masterClrMapping/>
  </p:clrMapOvr>
  <p:transition>
    <p:pull dir="l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Control Function</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a:lnSpc>
                <a:spcPct val="115000"/>
              </a:lnSpc>
              <a:buFont typeface="Wingdings" pitchFamily="2" charset="2"/>
              <a:buChar char="q"/>
              <a:defRPr/>
            </a:pPr>
            <a:r>
              <a:rPr lang="en-US" sz="2800" dirty="0" smtClean="0">
                <a:solidFill>
                  <a:srgbClr val="FF0000"/>
                </a:solidFill>
                <a:latin typeface="Arial Rounded MT Bold" pitchFamily="34" charset="0"/>
              </a:rPr>
              <a:t>Cost Control: </a:t>
            </a:r>
            <a:r>
              <a:rPr lang="en-US" sz="2800" dirty="0" smtClean="0">
                <a:latin typeface="Arial Rounded MT Bold" pitchFamily="34" charset="0"/>
              </a:rPr>
              <a:t>has the responsibility for determining and reporting the design cost, the manufacturing cost and comparing these costs with the amounts allocated in the budgets.</a:t>
            </a:r>
            <a:endParaRPr lang="en-US" sz="2800" dirty="0">
              <a:latin typeface="Arial Rounded MT Bold" pitchFamily="34" charset="0"/>
            </a:endParaRPr>
          </a:p>
        </p:txBody>
      </p:sp>
    </p:spTree>
    <p:extLst>
      <p:ext uri="{BB962C8B-B14F-4D97-AF65-F5344CB8AC3E}">
        <p14:creationId xmlns="" xmlns:p14="http://schemas.microsoft.com/office/powerpoint/2010/main" val="4185565463"/>
      </p:ext>
    </p:extLst>
  </p:cSld>
  <p:clrMapOvr>
    <a:masterClrMapping/>
  </p:clrMapOvr>
  <p:transition>
    <p:pull dir="l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7825"/>
            <a:ext cx="7772400" cy="1143000"/>
          </a:xfrm>
          <a:solidFill>
            <a:srgbClr val="2FFF74"/>
          </a:solidFill>
          <a:ln>
            <a:solidFill>
              <a:schemeClr val="tx1"/>
            </a:solidFill>
          </a:ln>
        </p:spPr>
        <p:txBody>
          <a:bodyPr/>
          <a:lstStyle/>
          <a:p>
            <a:pPr eaLnBrk="1" hangingPunct="1">
              <a:defRPr/>
            </a:pPr>
            <a:r>
              <a:rPr lang="en-US" dirty="0" smtClean="0"/>
              <a:t>Support Function</a:t>
            </a:r>
            <a:endParaRPr lang="en-US" dirty="0" smtClean="0">
              <a:effectLst>
                <a:outerShdw blurRad="38100" dist="38100" dir="2700000" algn="tl">
                  <a:srgbClr val="FFFFFF"/>
                </a:outerShdw>
              </a:effectLst>
            </a:endParaRPr>
          </a:p>
        </p:txBody>
      </p:sp>
      <p:sp>
        <p:nvSpPr>
          <p:cNvPr id="3" name="Content Placeholder 2"/>
          <p:cNvSpPr>
            <a:spLocks noGrp="1"/>
          </p:cNvSpPr>
          <p:nvPr>
            <p:ph idx="1"/>
          </p:nvPr>
        </p:nvSpPr>
        <p:spPr>
          <a:xfrm>
            <a:off x="685800" y="1704975"/>
            <a:ext cx="7921625" cy="4114800"/>
          </a:xfrm>
        </p:spPr>
        <p:txBody>
          <a:bodyPr/>
          <a:lstStyle/>
          <a:p>
            <a:pPr marL="514350" indent="-514350">
              <a:lnSpc>
                <a:spcPct val="120000"/>
              </a:lnSpc>
              <a:buFont typeface="Wingdings" pitchFamily="2" charset="2"/>
              <a:buChar char="q"/>
              <a:defRPr/>
            </a:pPr>
            <a:r>
              <a:rPr lang="en-US" sz="2800" dirty="0" smtClean="0">
                <a:solidFill>
                  <a:srgbClr val="FF0000"/>
                </a:solidFill>
                <a:latin typeface="Arial Rounded MT Bold" pitchFamily="34" charset="0"/>
              </a:rPr>
              <a:t>Purchasing:</a:t>
            </a:r>
            <a:r>
              <a:rPr lang="en-US" sz="2800" dirty="0" smtClean="0">
                <a:latin typeface="Arial Rounded MT Bold" pitchFamily="34" charset="0"/>
              </a:rPr>
              <a:t> has the responsibility of </a:t>
            </a:r>
            <a:r>
              <a:rPr lang="en-US" sz="2800" dirty="0" smtClean="0">
                <a:solidFill>
                  <a:srgbClr val="00CC00"/>
                </a:solidFill>
                <a:latin typeface="Arial Rounded MT Bold" pitchFamily="34" charset="0"/>
              </a:rPr>
              <a:t>buying t</a:t>
            </a:r>
            <a:r>
              <a:rPr lang="en-US" sz="2800" dirty="0" smtClean="0">
                <a:latin typeface="Arial Rounded MT Bold" pitchFamily="34" charset="0"/>
              </a:rPr>
              <a:t>he necessary materials of the proper quality and quantity at the most favorable price and securing deliveries on time according to schedules established. </a:t>
            </a:r>
          </a:p>
          <a:p>
            <a:pPr marL="514350" indent="-514350">
              <a:lnSpc>
                <a:spcPct val="120000"/>
              </a:lnSpc>
              <a:buFont typeface="Wingdings" pitchFamily="2" charset="2"/>
              <a:buChar char="q"/>
              <a:defRPr/>
            </a:pPr>
            <a:r>
              <a:rPr lang="en-US" sz="2800" dirty="0" smtClean="0">
                <a:solidFill>
                  <a:srgbClr val="FF0000"/>
                </a:solidFill>
                <a:latin typeface="Arial Rounded MT Bold" pitchFamily="34" charset="0"/>
              </a:rPr>
              <a:t>Sales: </a:t>
            </a:r>
            <a:r>
              <a:rPr lang="en-US" sz="2800" dirty="0" smtClean="0">
                <a:latin typeface="Arial Rounded MT Bold" pitchFamily="34" charset="0"/>
              </a:rPr>
              <a:t>has the responsibility for </a:t>
            </a:r>
            <a:r>
              <a:rPr lang="en-US" sz="2800" dirty="0" smtClean="0">
                <a:solidFill>
                  <a:srgbClr val="00CC00"/>
                </a:solidFill>
                <a:latin typeface="Arial Rounded MT Bold" pitchFamily="34" charset="0"/>
              </a:rPr>
              <a:t>selling</a:t>
            </a:r>
            <a:r>
              <a:rPr lang="en-US" sz="2800" dirty="0" smtClean="0">
                <a:latin typeface="Arial Rounded MT Bold" pitchFamily="34" charset="0"/>
              </a:rPr>
              <a:t> the company's product and for liaison after material has been delivered </a:t>
            </a:r>
            <a:endParaRPr lang="en-US" sz="2800" dirty="0">
              <a:latin typeface="Arial Rounded MT Bold" pitchFamily="34" charset="0"/>
            </a:endParaRPr>
          </a:p>
        </p:txBody>
      </p:sp>
    </p:spTree>
    <p:extLst>
      <p:ext uri="{BB962C8B-B14F-4D97-AF65-F5344CB8AC3E}">
        <p14:creationId xmlns="" xmlns:p14="http://schemas.microsoft.com/office/powerpoint/2010/main" val="4249221610"/>
      </p:ext>
    </p:extLst>
  </p:cSld>
  <p:clrMapOvr>
    <a:masterClrMapping/>
  </p:clrMapOvr>
  <p:transition>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rmi Template">
      <a:majorFont>
        <a:latin typeface="Arial Rounded MT Bold"/>
        <a:ea typeface=""/>
        <a:cs typeface=""/>
      </a:majorFont>
      <a:minorFont>
        <a:latin typeface="Arial Rounded MT Bol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7FBFF"/>
      </a:lt1>
      <a:dk2>
        <a:srgbClr val="000000"/>
      </a:dk2>
      <a:lt2>
        <a:srgbClr val="808080"/>
      </a:lt2>
      <a:accent1>
        <a:srgbClr val="99CCFF"/>
      </a:accent1>
      <a:accent2>
        <a:srgbClr val="FDB109"/>
      </a:accent2>
      <a:accent3>
        <a:srgbClr val="FAFDFF"/>
      </a:accent3>
      <a:accent4>
        <a:srgbClr val="000000"/>
      </a:accent4>
      <a:accent5>
        <a:srgbClr val="CAE2FF"/>
      </a:accent5>
      <a:accent6>
        <a:srgbClr val="E5A007"/>
      </a:accent6>
      <a:hlink>
        <a:srgbClr val="3333CC"/>
      </a:hlink>
      <a:folHlink>
        <a:srgbClr val="AF67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5F5F5"/>
        </a:lt1>
        <a:dk2>
          <a:srgbClr val="0059FE"/>
        </a:dk2>
        <a:lt2>
          <a:srgbClr val="F5F5F5"/>
        </a:lt2>
        <a:accent1>
          <a:srgbClr val="A5D8FE"/>
        </a:accent1>
        <a:accent2>
          <a:srgbClr val="FEE475"/>
        </a:accent2>
        <a:accent3>
          <a:srgbClr val="AAB5FE"/>
        </a:accent3>
        <a:accent4>
          <a:srgbClr val="D1D1D1"/>
        </a:accent4>
        <a:accent5>
          <a:srgbClr val="CFE9FE"/>
        </a:accent5>
        <a:accent6>
          <a:srgbClr val="E6CF69"/>
        </a:accent6>
        <a:hlink>
          <a:srgbClr val="E4FEE4"/>
        </a:hlink>
        <a:folHlink>
          <a:srgbClr val="EBCEFE"/>
        </a:folHlink>
      </a:clrScheme>
      <a:clrMap bg1="dk2" tx1="lt1" bg2="dk1" tx2="lt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99CCFF"/>
        </a:accent1>
        <a:accent2>
          <a:srgbClr val="00FFCC"/>
        </a:accent2>
        <a:accent3>
          <a:srgbClr val="FFFF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E3F1FF"/>
        </a:lt1>
        <a:dk2>
          <a:srgbClr val="000000"/>
        </a:dk2>
        <a:lt2>
          <a:srgbClr val="808080"/>
        </a:lt2>
        <a:accent1>
          <a:srgbClr val="99CCFF"/>
        </a:accent1>
        <a:accent2>
          <a:srgbClr val="00FFCC"/>
        </a:accent2>
        <a:accent3>
          <a:srgbClr val="EFF7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7FBFF"/>
        </a:lt1>
        <a:dk2>
          <a:srgbClr val="000000"/>
        </a:dk2>
        <a:lt2>
          <a:srgbClr val="808080"/>
        </a:lt2>
        <a:accent1>
          <a:srgbClr val="99CCFF"/>
        </a:accent1>
        <a:accent2>
          <a:srgbClr val="00FFCC"/>
        </a:accent2>
        <a:accent3>
          <a:srgbClr val="FAFD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7FBFF"/>
    </a:lt1>
    <a:dk2>
      <a:srgbClr val="000000"/>
    </a:dk2>
    <a:lt2>
      <a:srgbClr val="808080"/>
    </a:lt2>
    <a:accent1>
      <a:srgbClr val="99CCFF"/>
    </a:accent1>
    <a:accent2>
      <a:srgbClr val="FDB109"/>
    </a:accent2>
    <a:accent3>
      <a:srgbClr val="FAFDFF"/>
    </a:accent3>
    <a:accent4>
      <a:srgbClr val="000000"/>
    </a:accent4>
    <a:accent5>
      <a:srgbClr val="CAE2FF"/>
    </a:accent5>
    <a:accent6>
      <a:srgbClr val="E5A007"/>
    </a:accent6>
    <a:hlink>
      <a:srgbClr val="3333CC"/>
    </a:hlink>
    <a:folHlink>
      <a:srgbClr val="AF67FF"/>
    </a:folHlink>
  </a:clrScheme>
</a:themeOverride>
</file>

<file path=ppt/theme/themeOverride2.xml><?xml version="1.0" encoding="utf-8"?>
<a:themeOverride xmlns:a="http://schemas.openxmlformats.org/drawingml/2006/main">
  <a:clrScheme name="">
    <a:dk1>
      <a:srgbClr val="000000"/>
    </a:dk1>
    <a:lt1>
      <a:srgbClr val="F7FBFF"/>
    </a:lt1>
    <a:dk2>
      <a:srgbClr val="000000"/>
    </a:dk2>
    <a:lt2>
      <a:srgbClr val="808080"/>
    </a:lt2>
    <a:accent1>
      <a:srgbClr val="99CCFF"/>
    </a:accent1>
    <a:accent2>
      <a:srgbClr val="FDB109"/>
    </a:accent2>
    <a:accent3>
      <a:srgbClr val="FAFDFF"/>
    </a:accent3>
    <a:accent4>
      <a:srgbClr val="000000"/>
    </a:accent4>
    <a:accent5>
      <a:srgbClr val="CAE2FF"/>
    </a:accent5>
    <a:accent6>
      <a:srgbClr val="E5A00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Origin</Template>
  <TotalTime>1846</TotalTime>
  <Words>4462</Words>
  <Application>Microsoft Office PowerPoint</Application>
  <PresentationFormat>On-screen Show (4:3)</PresentationFormat>
  <Paragraphs>548</Paragraphs>
  <Slides>100</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03" baseType="lpstr">
      <vt:lpstr>Origin</vt:lpstr>
      <vt:lpstr>Blank Presentation</vt:lpstr>
      <vt:lpstr>Equation</vt:lpstr>
      <vt:lpstr>CHAPTER ONE</vt:lpstr>
      <vt:lpstr>Slide 2</vt:lpstr>
      <vt:lpstr>Slide 3</vt:lpstr>
      <vt:lpstr>Definition of management</vt:lpstr>
      <vt:lpstr>Slide 5</vt:lpstr>
      <vt:lpstr>Slide 6</vt:lpstr>
      <vt:lpstr>Slide 7</vt:lpstr>
      <vt:lpstr>Slide 8</vt:lpstr>
      <vt:lpstr>Why Management?</vt:lpstr>
      <vt:lpstr>Shorter life-cycles for innovative technologies</vt:lpstr>
      <vt:lpstr>What managements strives for?</vt:lpstr>
      <vt:lpstr>Functions of management</vt:lpstr>
      <vt:lpstr>1. Decision making </vt:lpstr>
      <vt:lpstr>Five steps of Decision making</vt:lpstr>
      <vt:lpstr>2. Planning</vt:lpstr>
      <vt:lpstr>Cont’d…</vt:lpstr>
      <vt:lpstr>Cont’d…</vt:lpstr>
      <vt:lpstr>Cont’d…</vt:lpstr>
      <vt:lpstr>Cont’d…</vt:lpstr>
      <vt:lpstr>Organizing </vt:lpstr>
      <vt:lpstr>Cont’d…</vt:lpstr>
      <vt:lpstr>Cont’d…</vt:lpstr>
      <vt:lpstr>Cont’d…</vt:lpstr>
      <vt:lpstr>Cont’d…</vt:lpstr>
      <vt:lpstr>Staffing </vt:lpstr>
      <vt:lpstr>Controlling</vt:lpstr>
      <vt:lpstr>Cont’d…</vt:lpstr>
      <vt:lpstr>Communication </vt:lpstr>
      <vt:lpstr>Slide 29</vt:lpstr>
      <vt:lpstr>Directing </vt:lpstr>
      <vt:lpstr>Management Roles</vt:lpstr>
      <vt:lpstr>Ten Roles Managers Play</vt:lpstr>
      <vt:lpstr>Differences Among Managers</vt:lpstr>
      <vt:lpstr>Types of Managers</vt:lpstr>
      <vt:lpstr>Management Skills and Functions</vt:lpstr>
      <vt:lpstr>Cont’d…</vt:lpstr>
      <vt:lpstr>Personal Qualities Needed for Managerial Success</vt:lpstr>
      <vt:lpstr>Cont’d…</vt:lpstr>
      <vt:lpstr>Cont’d…</vt:lpstr>
      <vt:lpstr>Cont’d…</vt:lpstr>
      <vt:lpstr>Cont’d…</vt:lpstr>
      <vt:lpstr>Cont’d…</vt:lpstr>
      <vt:lpstr>Cont’d…</vt:lpstr>
      <vt:lpstr>Cont’d…</vt:lpstr>
      <vt:lpstr>Cont’d…</vt:lpstr>
      <vt:lpstr>Cont’d…</vt:lpstr>
      <vt:lpstr>Organization Structure</vt:lpstr>
      <vt:lpstr>Cont’d…</vt:lpstr>
      <vt:lpstr>Cont’d…</vt:lpstr>
      <vt:lpstr>Types of Organizational Structure</vt:lpstr>
      <vt:lpstr>I. Line Organization</vt:lpstr>
      <vt:lpstr>Cont’d…</vt:lpstr>
      <vt:lpstr>Cont’d…</vt:lpstr>
      <vt:lpstr>II. Functional Manager</vt:lpstr>
      <vt:lpstr>Cont’d…</vt:lpstr>
      <vt:lpstr>Cont’d…</vt:lpstr>
      <vt:lpstr>III. Line and Staff Organization</vt:lpstr>
      <vt:lpstr>Cont’d…</vt:lpstr>
      <vt:lpstr>IV. Matrix Organization (Project Organization) </vt:lpstr>
      <vt:lpstr>Cont’d…</vt:lpstr>
      <vt:lpstr>Cont’d…</vt:lpstr>
      <vt:lpstr>Cont’d…</vt:lpstr>
      <vt:lpstr>Cont’d…</vt:lpstr>
      <vt:lpstr>Cont’d…</vt:lpstr>
      <vt:lpstr>Cont’d…</vt:lpstr>
      <vt:lpstr>Cont’d…</vt:lpstr>
      <vt:lpstr>Productivity</vt:lpstr>
      <vt:lpstr>The Basics of Productivity </vt:lpstr>
      <vt:lpstr>Cont’d…</vt:lpstr>
      <vt:lpstr>Cont’d…</vt:lpstr>
      <vt:lpstr>Cont’d…</vt:lpstr>
      <vt:lpstr>Cont’d…</vt:lpstr>
      <vt:lpstr>Cont’d…</vt:lpstr>
      <vt:lpstr>Cont’d…</vt:lpstr>
      <vt:lpstr>Cont’d…</vt:lpstr>
      <vt:lpstr>Cont’d…</vt:lpstr>
      <vt:lpstr>Cont’d…</vt:lpstr>
      <vt:lpstr>Cont’d…</vt:lpstr>
      <vt:lpstr>Slide 79</vt:lpstr>
      <vt:lpstr>Productivity Improvement</vt:lpstr>
      <vt:lpstr>Cont’d…</vt:lpstr>
      <vt:lpstr>Cont’d…</vt:lpstr>
      <vt:lpstr>Productivity Improvement Strategy</vt:lpstr>
      <vt:lpstr>Cont’d…</vt:lpstr>
      <vt:lpstr>Cont’d…</vt:lpstr>
      <vt:lpstr>Cont’d…</vt:lpstr>
      <vt:lpstr>Cont’d…</vt:lpstr>
      <vt:lpstr>Cont’d…</vt:lpstr>
      <vt:lpstr>Cont’d…</vt:lpstr>
      <vt:lpstr>Slide 90</vt:lpstr>
      <vt:lpstr>Functions of an Industrial Enterprise</vt:lpstr>
      <vt:lpstr>Manufacturing Function</vt:lpstr>
      <vt:lpstr>Cont’d…</vt:lpstr>
      <vt:lpstr>Engineering Function</vt:lpstr>
      <vt:lpstr>Cont’d…</vt:lpstr>
      <vt:lpstr>Control Function</vt:lpstr>
      <vt:lpstr>Control Function</vt:lpstr>
      <vt:lpstr>Control Function</vt:lpstr>
      <vt:lpstr>Support Function</vt:lpstr>
      <vt:lpstr>Cont’d…</vt:lpstr>
    </vt:vector>
  </TitlesOfParts>
  <Company>251911419925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Management and Engineering Economy</dc:title>
  <dc:creator>abiyzemede@gmail.com</dc:creator>
  <cp:lastModifiedBy>cybernet</cp:lastModifiedBy>
  <cp:revision>131</cp:revision>
  <dcterms:created xsi:type="dcterms:W3CDTF">2011-03-14T10:26:41Z</dcterms:created>
  <dcterms:modified xsi:type="dcterms:W3CDTF">2018-03-29T10:35:52Z</dcterms:modified>
</cp:coreProperties>
</file>