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93" r:id="rId6"/>
    <p:sldId id="294" r:id="rId7"/>
    <p:sldId id="260" r:id="rId8"/>
    <p:sldId id="261" r:id="rId9"/>
    <p:sldId id="262" r:id="rId10"/>
    <p:sldId id="263" r:id="rId11"/>
    <p:sldId id="264" r:id="rId12"/>
    <p:sldId id="265" r:id="rId13"/>
    <p:sldId id="297" r:id="rId14"/>
    <p:sldId id="298" r:id="rId15"/>
    <p:sldId id="300" r:id="rId16"/>
    <p:sldId id="266" r:id="rId17"/>
    <p:sldId id="299" r:id="rId18"/>
    <p:sldId id="301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90DA-2CB9-4C02-970E-C11D45734222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35E6-628E-4CAB-82EF-73AA5644E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Chapter - 2 </a:t>
            </a:r>
            <a:r>
              <a:rPr lang="en-US" sz="4000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FORECASTING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Realities!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Forecasts are seldom perfect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Most techniques assume an underlying stability in the system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Forecasting Approaches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954" tIns="48608" rIns="98954" bIns="48608">
            <a:spAutoFit/>
          </a:bodyPr>
          <a:lstStyle/>
          <a:p>
            <a:pPr algn="ctr" defTabSz="1000125">
              <a:spcBef>
                <a:spcPct val="50000"/>
              </a:spcBef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954" tIns="48608" rIns="98954" bIns="48608"/>
          <a:lstStyle/>
          <a:p>
            <a:pPr marL="476250" indent="-476250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32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Used when situation is vague and little data exist</a:t>
            </a:r>
          </a:p>
          <a:p>
            <a:pPr marL="1139825" lvl="1" indent="-473075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products</a:t>
            </a:r>
          </a:p>
          <a:p>
            <a:pPr marL="1139825" lvl="1" indent="-473075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technology</a:t>
            </a:r>
            <a:endParaRPr lang="en-US" sz="33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76250" indent="-476250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32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Involves intuition, experience</a:t>
            </a:r>
          </a:p>
          <a:p>
            <a:pPr marL="1139825" lvl="1" indent="-473075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e.g., forecasting sales on Internet</a:t>
            </a:r>
          </a:p>
          <a:p>
            <a:pPr marL="1139825" lvl="1" indent="-473075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Debate if price, e.g. “housing prices” would go up or down.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Techniques  of Qualitative Methods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lIns="99994" tIns="49997" rIns="99994" bIns="49997"/>
          <a:lstStyle/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Jury of executive opinion</a:t>
            </a:r>
          </a:p>
          <a:p>
            <a:pPr marL="1139825" lvl="1" indent="-473075">
              <a:buFont typeface="Wingdings" pitchFamily="2" charset="2"/>
              <a:buChar char="þ"/>
            </a:pPr>
            <a:r>
              <a:rPr lang="en-US" dirty="0"/>
              <a:t>Pool opinions of high-level executives, sometimes augment by statistical models</a:t>
            </a:r>
            <a:endParaRPr lang="en-US" sz="3200" dirty="0"/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Delphi method</a:t>
            </a:r>
          </a:p>
          <a:p>
            <a:pPr marL="1139825" lvl="1" indent="-473075">
              <a:buFont typeface="Wingdings" pitchFamily="2" charset="2"/>
              <a:buChar char="þ"/>
            </a:pPr>
            <a:r>
              <a:rPr lang="en-US" dirty="0"/>
              <a:t>Panel of experts, queried iteratively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Jury of Executive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Involves small group of high-level managers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Group estimates demand by working together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Combines managerial experience with statistical models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Relatively quick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‘Group-think’ disadvantage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Delphi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Iterative group process, continues until consensus is reached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3 types of participants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        Decision makers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        Staff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        Respondents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43856"/>
            <a:ext cx="54864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Cont…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lIns="99994" tIns="49997" rIns="99994" bIns="49997"/>
          <a:lstStyle/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Sales force composite</a:t>
            </a:r>
          </a:p>
          <a:p>
            <a:pPr marL="1139825" lvl="1" indent="-473075">
              <a:buFont typeface="Wingdings" pitchFamily="2" charset="2"/>
              <a:buChar char="þ"/>
            </a:pPr>
            <a:r>
              <a:rPr lang="en-US" dirty="0"/>
              <a:t>Estimates from individual salespersons are reviewed for reasonableness, then aggregated 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Consumer Market Survey</a:t>
            </a:r>
          </a:p>
          <a:p>
            <a:pPr marL="1139825" lvl="1" indent="-473075">
              <a:buFont typeface="Wingdings" pitchFamily="2" charset="2"/>
              <a:buChar char="þ"/>
            </a:pPr>
            <a:r>
              <a:rPr lang="en-US" dirty="0"/>
              <a:t>Ask the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Sales Force Composite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Each salesperson projects his or her sales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Combined at district and national levels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Sales reps know customers’ wants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Tends to be overly optimistic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Consumer Market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Ask customers about purchasing plans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What consumers say, and what they actually do are often different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Sometimes difficult to answer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Forecasting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954" tIns="48608" rIns="98954" bIns="48608"/>
          <a:lstStyle/>
          <a:p>
            <a:pPr marL="471488" indent="-471488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Used when situation is ‘stable’ and historical data exist</a:t>
            </a:r>
          </a:p>
          <a:p>
            <a:pPr marL="1139825" lvl="1" indent="-477838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Existing products</a:t>
            </a:r>
          </a:p>
          <a:p>
            <a:pPr marL="1139825" lvl="1" indent="-477838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Current technology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71488" indent="-471488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Involves mathematical techniques</a:t>
            </a:r>
          </a:p>
          <a:p>
            <a:pPr marL="1139825" lvl="1" indent="-477838" eaLnBrk="1" hangingPunct="1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e.g., forecasting sales of color televisions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What is Forecasting?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954" tIns="48608" rIns="98954" bIns="48608"/>
          <a:lstStyle/>
          <a:p>
            <a:pPr marL="476250" indent="-47625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 of predicting a future event</a:t>
            </a:r>
            <a:r>
              <a:rPr lang="en-US" sz="29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Is it possible?</a:t>
            </a:r>
            <a:endParaRPr lang="en-US" sz="2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76250" indent="-47625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Underlying basis of </a:t>
            </a:r>
            <a:br>
              <a:rPr lang="en-US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 business decisions</a:t>
            </a:r>
          </a:p>
          <a:p>
            <a:pPr marL="1109663" lvl="1" indent="-43815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Production</a:t>
            </a:r>
          </a:p>
          <a:p>
            <a:pPr marL="1109663" lvl="1" indent="-43815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Inventory</a:t>
            </a:r>
          </a:p>
          <a:p>
            <a:pPr marL="1109663" lvl="1" indent="-43815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Personnel</a:t>
            </a:r>
          </a:p>
          <a:p>
            <a:pPr marL="1109663" lvl="1" indent="-43815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Facilities</a:t>
            </a:r>
          </a:p>
        </p:txBody>
      </p: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6" name="Group 101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/>
                <a:ahLst/>
                <a:cxnLst>
                  <a:cxn ang="0">
                    <a:pos x="70" y="452"/>
                  </a:cxn>
                  <a:cxn ang="0">
                    <a:pos x="319" y="185"/>
                  </a:cxn>
                  <a:cxn ang="0">
                    <a:pos x="313" y="154"/>
                  </a:cxn>
                  <a:cxn ang="0">
                    <a:pos x="325" y="118"/>
                  </a:cxn>
                  <a:cxn ang="0">
                    <a:pos x="333" y="96"/>
                  </a:cxn>
                  <a:cxn ang="0">
                    <a:pos x="331" y="62"/>
                  </a:cxn>
                  <a:cxn ang="0">
                    <a:pos x="327" y="32"/>
                  </a:cxn>
                  <a:cxn ang="0">
                    <a:pos x="341" y="16"/>
                  </a:cxn>
                  <a:cxn ang="0">
                    <a:pos x="365" y="13"/>
                  </a:cxn>
                  <a:cxn ang="0">
                    <a:pos x="382" y="31"/>
                  </a:cxn>
                  <a:cxn ang="0">
                    <a:pos x="384" y="63"/>
                  </a:cxn>
                  <a:cxn ang="0">
                    <a:pos x="370" y="94"/>
                  </a:cxn>
                  <a:cxn ang="0">
                    <a:pos x="474" y="12"/>
                  </a:cxn>
                  <a:cxn ang="0">
                    <a:pos x="492" y="0"/>
                  </a:cxn>
                  <a:cxn ang="0">
                    <a:pos x="506" y="14"/>
                  </a:cxn>
                  <a:cxn ang="0">
                    <a:pos x="482" y="49"/>
                  </a:cxn>
                  <a:cxn ang="0">
                    <a:pos x="426" y="110"/>
                  </a:cxn>
                  <a:cxn ang="0">
                    <a:pos x="525" y="32"/>
                  </a:cxn>
                  <a:cxn ang="0">
                    <a:pos x="541" y="35"/>
                  </a:cxn>
                  <a:cxn ang="0">
                    <a:pos x="540" y="55"/>
                  </a:cxn>
                  <a:cxn ang="0">
                    <a:pos x="457" y="129"/>
                  </a:cxn>
                  <a:cxn ang="0">
                    <a:pos x="559" y="71"/>
                  </a:cxn>
                  <a:cxn ang="0">
                    <a:pos x="572" y="77"/>
                  </a:cxn>
                  <a:cxn ang="0">
                    <a:pos x="570" y="93"/>
                  </a:cxn>
                  <a:cxn ang="0">
                    <a:pos x="509" y="127"/>
                  </a:cxn>
                  <a:cxn ang="0">
                    <a:pos x="479" y="153"/>
                  </a:cxn>
                  <a:cxn ang="0">
                    <a:pos x="564" y="110"/>
                  </a:cxn>
                  <a:cxn ang="0">
                    <a:pos x="582" y="116"/>
                  </a:cxn>
                  <a:cxn ang="0">
                    <a:pos x="577" y="132"/>
                  </a:cxn>
                  <a:cxn ang="0">
                    <a:pos x="487" y="174"/>
                  </a:cxn>
                  <a:cxn ang="0">
                    <a:pos x="447" y="202"/>
                  </a:cxn>
                  <a:cxn ang="0">
                    <a:pos x="418" y="225"/>
                  </a:cxn>
                  <a:cxn ang="0">
                    <a:pos x="360" y="228"/>
                  </a:cxn>
                  <a:cxn ang="0">
                    <a:pos x="85" y="479"/>
                  </a:cxn>
                  <a:cxn ang="0">
                    <a:pos x="64" y="493"/>
                  </a:cxn>
                  <a:cxn ang="0">
                    <a:pos x="45" y="485"/>
                  </a:cxn>
                  <a:cxn ang="0">
                    <a:pos x="0" y="405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/>
                <a:ahLst/>
                <a:cxnLst>
                  <a:cxn ang="0">
                    <a:pos x="163" y="8"/>
                  </a:cxn>
                  <a:cxn ang="0">
                    <a:pos x="0" y="450"/>
                  </a:cxn>
                  <a:cxn ang="0">
                    <a:pos x="7" y="459"/>
                  </a:cxn>
                  <a:cxn ang="0">
                    <a:pos x="19" y="451"/>
                  </a:cxn>
                  <a:cxn ang="0">
                    <a:pos x="176" y="26"/>
                  </a:cxn>
                  <a:cxn ang="0">
                    <a:pos x="185" y="22"/>
                  </a:cxn>
                  <a:cxn ang="0">
                    <a:pos x="244" y="20"/>
                  </a:cxn>
                  <a:cxn ang="0">
                    <a:pos x="322" y="23"/>
                  </a:cxn>
                  <a:cxn ang="0">
                    <a:pos x="392" y="27"/>
                  </a:cxn>
                  <a:cxn ang="0">
                    <a:pos x="412" y="33"/>
                  </a:cxn>
                  <a:cxn ang="0">
                    <a:pos x="423" y="45"/>
                  </a:cxn>
                  <a:cxn ang="0">
                    <a:pos x="431" y="58"/>
                  </a:cxn>
                  <a:cxn ang="0">
                    <a:pos x="542" y="492"/>
                  </a:cxn>
                  <a:cxn ang="0">
                    <a:pos x="549" y="496"/>
                  </a:cxn>
                  <a:cxn ang="0">
                    <a:pos x="555" y="487"/>
                  </a:cxn>
                  <a:cxn ang="0">
                    <a:pos x="448" y="56"/>
                  </a:cxn>
                  <a:cxn ang="0">
                    <a:pos x="438" y="32"/>
                  </a:cxn>
                  <a:cxn ang="0">
                    <a:pos x="428" y="23"/>
                  </a:cxn>
                  <a:cxn ang="0">
                    <a:pos x="419" y="17"/>
                  </a:cxn>
                  <a:cxn ang="0">
                    <a:pos x="406" y="11"/>
                  </a:cxn>
                  <a:cxn ang="0">
                    <a:pos x="384" y="8"/>
                  </a:cxn>
                  <a:cxn ang="0">
                    <a:pos x="310" y="2"/>
                  </a:cxn>
                  <a:cxn ang="0">
                    <a:pos x="231" y="0"/>
                  </a:cxn>
                  <a:cxn ang="0">
                    <a:pos x="193" y="1"/>
                  </a:cxn>
                  <a:cxn ang="0">
                    <a:pos x="175" y="2"/>
                  </a:cxn>
                  <a:cxn ang="0">
                    <a:pos x="163" y="8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8" y="0"/>
                  </a:cxn>
                  <a:cxn ang="0">
                    <a:pos x="4" y="22"/>
                  </a:cxn>
                  <a:cxn ang="0">
                    <a:pos x="0" y="75"/>
                  </a:cxn>
                  <a:cxn ang="0">
                    <a:pos x="88" y="385"/>
                  </a:cxn>
                  <a:cxn ang="0">
                    <a:pos x="96" y="417"/>
                  </a:cxn>
                  <a:cxn ang="0">
                    <a:pos x="99" y="450"/>
                  </a:cxn>
                  <a:cxn ang="0">
                    <a:pos x="104" y="522"/>
                  </a:cxn>
                  <a:cxn ang="0">
                    <a:pos x="120" y="555"/>
                  </a:cxn>
                  <a:cxn ang="0">
                    <a:pos x="142" y="560"/>
                  </a:cxn>
                  <a:cxn ang="0">
                    <a:pos x="167" y="563"/>
                  </a:cxn>
                  <a:cxn ang="0">
                    <a:pos x="236" y="566"/>
                  </a:cxn>
                  <a:cxn ang="0">
                    <a:pos x="365" y="571"/>
                  </a:cxn>
                  <a:cxn ang="0">
                    <a:pos x="466" y="578"/>
                  </a:cxn>
                  <a:cxn ang="0">
                    <a:pos x="491" y="569"/>
                  </a:cxn>
                  <a:cxn ang="0">
                    <a:pos x="511" y="547"/>
                  </a:cxn>
                  <a:cxn ang="0">
                    <a:pos x="532" y="515"/>
                  </a:cxn>
                  <a:cxn ang="0">
                    <a:pos x="550" y="482"/>
                  </a:cxn>
                  <a:cxn ang="0">
                    <a:pos x="562" y="462"/>
                  </a:cxn>
                  <a:cxn ang="0">
                    <a:pos x="568" y="447"/>
                  </a:cxn>
                  <a:cxn ang="0">
                    <a:pos x="578" y="420"/>
                  </a:cxn>
                  <a:cxn ang="0">
                    <a:pos x="579" y="408"/>
                  </a:cxn>
                  <a:cxn ang="0">
                    <a:pos x="578" y="392"/>
                  </a:cxn>
                  <a:cxn ang="0">
                    <a:pos x="570" y="383"/>
                  </a:cxn>
                  <a:cxn ang="0">
                    <a:pos x="553" y="373"/>
                  </a:cxn>
                  <a:cxn ang="0">
                    <a:pos x="535" y="372"/>
                  </a:cxn>
                  <a:cxn ang="0">
                    <a:pos x="511" y="372"/>
                  </a:cxn>
                  <a:cxn ang="0">
                    <a:pos x="190" y="383"/>
                  </a:cxn>
                  <a:cxn ang="0">
                    <a:pos x="183" y="308"/>
                  </a:cxn>
                  <a:cxn ang="0">
                    <a:pos x="172" y="165"/>
                  </a:cxn>
                  <a:cxn ang="0">
                    <a:pos x="165" y="66"/>
                  </a:cxn>
                  <a:cxn ang="0">
                    <a:pos x="153" y="25"/>
                  </a:cxn>
                  <a:cxn ang="0">
                    <a:pos x="118" y="0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/>
                <a:ahLst/>
                <a:cxnLst>
                  <a:cxn ang="0">
                    <a:pos x="420" y="23"/>
                  </a:cxn>
                  <a:cxn ang="0">
                    <a:pos x="479" y="89"/>
                  </a:cxn>
                  <a:cxn ang="0">
                    <a:pos x="509" y="136"/>
                  </a:cxn>
                  <a:cxn ang="0">
                    <a:pos x="540" y="176"/>
                  </a:cxn>
                  <a:cxn ang="0">
                    <a:pos x="532" y="231"/>
                  </a:cxn>
                  <a:cxn ang="0">
                    <a:pos x="506" y="238"/>
                  </a:cxn>
                  <a:cxn ang="0">
                    <a:pos x="509" y="281"/>
                  </a:cxn>
                  <a:cxn ang="0">
                    <a:pos x="500" y="337"/>
                  </a:cxn>
                  <a:cxn ang="0">
                    <a:pos x="450" y="361"/>
                  </a:cxn>
                  <a:cxn ang="0">
                    <a:pos x="431" y="420"/>
                  </a:cxn>
                  <a:cxn ang="0">
                    <a:pos x="473" y="450"/>
                  </a:cxn>
                  <a:cxn ang="0">
                    <a:pos x="602" y="450"/>
                  </a:cxn>
                  <a:cxn ang="0">
                    <a:pos x="672" y="476"/>
                  </a:cxn>
                  <a:cxn ang="0">
                    <a:pos x="695" y="542"/>
                  </a:cxn>
                  <a:cxn ang="0">
                    <a:pos x="665" y="661"/>
                  </a:cxn>
                  <a:cxn ang="0">
                    <a:pos x="585" y="820"/>
                  </a:cxn>
                  <a:cxn ang="0">
                    <a:pos x="503" y="1045"/>
                  </a:cxn>
                  <a:cxn ang="0">
                    <a:pos x="467" y="1217"/>
                  </a:cxn>
                  <a:cxn ang="0">
                    <a:pos x="394" y="1170"/>
                  </a:cxn>
                  <a:cxn ang="0">
                    <a:pos x="318" y="1137"/>
                  </a:cxn>
                  <a:cxn ang="0">
                    <a:pos x="285" y="1114"/>
                  </a:cxn>
                  <a:cxn ang="0">
                    <a:pos x="226" y="1144"/>
                  </a:cxn>
                  <a:cxn ang="0">
                    <a:pos x="193" y="1147"/>
                  </a:cxn>
                  <a:cxn ang="0">
                    <a:pos x="223" y="1071"/>
                  </a:cxn>
                  <a:cxn ang="0">
                    <a:pos x="321" y="950"/>
                  </a:cxn>
                  <a:cxn ang="0">
                    <a:pos x="335" y="856"/>
                  </a:cxn>
                  <a:cxn ang="0">
                    <a:pos x="332" y="724"/>
                  </a:cxn>
                  <a:cxn ang="0">
                    <a:pos x="279" y="678"/>
                  </a:cxn>
                  <a:cxn ang="0">
                    <a:pos x="173" y="700"/>
                  </a:cxn>
                  <a:cxn ang="0">
                    <a:pos x="90" y="717"/>
                  </a:cxn>
                  <a:cxn ang="0">
                    <a:pos x="27" y="697"/>
                  </a:cxn>
                  <a:cxn ang="0">
                    <a:pos x="0" y="626"/>
                  </a:cxn>
                  <a:cxn ang="0">
                    <a:pos x="27" y="550"/>
                  </a:cxn>
                  <a:cxn ang="0">
                    <a:pos x="103" y="406"/>
                  </a:cxn>
                  <a:cxn ang="0">
                    <a:pos x="173" y="305"/>
                  </a:cxn>
                  <a:cxn ang="0">
                    <a:pos x="220" y="203"/>
                  </a:cxn>
                  <a:cxn ang="0">
                    <a:pos x="239" y="100"/>
                  </a:cxn>
                  <a:cxn ang="0">
                    <a:pos x="265" y="27"/>
                  </a:cxn>
                  <a:cxn ang="0">
                    <a:pos x="309" y="6"/>
                  </a:cxn>
                  <a:cxn ang="0">
                    <a:pos x="390" y="0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2" name="Group 9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01" name="Freeform 10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/>
                  <a:ahLst/>
                  <a:cxnLst>
                    <a:cxn ang="0">
                      <a:pos x="393" y="9"/>
                    </a:cxn>
                    <a:cxn ang="0">
                      <a:pos x="555" y="450"/>
                    </a:cxn>
                    <a:cxn ang="0">
                      <a:pos x="549" y="459"/>
                    </a:cxn>
                    <a:cxn ang="0">
                      <a:pos x="536" y="452"/>
                    </a:cxn>
                    <a:cxn ang="0">
                      <a:pos x="380" y="26"/>
                    </a:cxn>
                    <a:cxn ang="0">
                      <a:pos x="371" y="22"/>
                    </a:cxn>
                    <a:cxn ang="0">
                      <a:pos x="311" y="20"/>
                    </a:cxn>
                    <a:cxn ang="0">
                      <a:pos x="234" y="24"/>
                    </a:cxn>
                    <a:cxn ang="0">
                      <a:pos x="164" y="28"/>
                    </a:cxn>
                    <a:cxn ang="0">
                      <a:pos x="145" y="34"/>
                    </a:cxn>
                    <a:cxn ang="0">
                      <a:pos x="132" y="45"/>
                    </a:cxn>
                    <a:cxn ang="0">
                      <a:pos x="124" y="59"/>
                    </a:cxn>
                    <a:cxn ang="0">
                      <a:pos x="15" y="493"/>
                    </a:cxn>
                    <a:cxn ang="0">
                      <a:pos x="7" y="497"/>
                    </a:cxn>
                    <a:cxn ang="0">
                      <a:pos x="0" y="487"/>
                    </a:cxn>
                    <a:cxn ang="0">
                      <a:pos x="108" y="56"/>
                    </a:cxn>
                    <a:cxn ang="0">
                      <a:pos x="119" y="33"/>
                    </a:cxn>
                    <a:cxn ang="0">
                      <a:pos x="128" y="24"/>
                    </a:cxn>
                    <a:cxn ang="0">
                      <a:pos x="137" y="17"/>
                    </a:cxn>
                    <a:cxn ang="0">
                      <a:pos x="150" y="10"/>
                    </a:cxn>
                    <a:cxn ang="0">
                      <a:pos x="173" y="9"/>
                    </a:cxn>
                    <a:cxn ang="0">
                      <a:pos x="245" y="3"/>
                    </a:cxn>
                    <a:cxn ang="0">
                      <a:pos x="325" y="0"/>
                    </a:cxn>
                    <a:cxn ang="0">
                      <a:pos x="363" y="1"/>
                    </a:cxn>
                    <a:cxn ang="0">
                      <a:pos x="381" y="3"/>
                    </a:cxn>
                    <a:cxn ang="0">
                      <a:pos x="393" y="9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11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/>
                  <a:ahLst/>
                  <a:cxnLst>
                    <a:cxn ang="0">
                      <a:pos x="461" y="0"/>
                    </a:cxn>
                    <a:cxn ang="0">
                      <a:pos x="540" y="0"/>
                    </a:cxn>
                    <a:cxn ang="0">
                      <a:pos x="576" y="22"/>
                    </a:cxn>
                    <a:cxn ang="0">
                      <a:pos x="579" y="76"/>
                    </a:cxn>
                    <a:cxn ang="0">
                      <a:pos x="490" y="385"/>
                    </a:cxn>
                    <a:cxn ang="0">
                      <a:pos x="483" y="417"/>
                    </a:cxn>
                    <a:cxn ang="0">
                      <a:pos x="479" y="450"/>
                    </a:cxn>
                    <a:cxn ang="0">
                      <a:pos x="475" y="522"/>
                    </a:cxn>
                    <a:cxn ang="0">
                      <a:pos x="459" y="555"/>
                    </a:cxn>
                    <a:cxn ang="0">
                      <a:pos x="437" y="560"/>
                    </a:cxn>
                    <a:cxn ang="0">
                      <a:pos x="412" y="563"/>
                    </a:cxn>
                    <a:cxn ang="0">
                      <a:pos x="343" y="567"/>
                    </a:cxn>
                    <a:cxn ang="0">
                      <a:pos x="214" y="571"/>
                    </a:cxn>
                    <a:cxn ang="0">
                      <a:pos x="113" y="579"/>
                    </a:cxn>
                    <a:cxn ang="0">
                      <a:pos x="88" y="570"/>
                    </a:cxn>
                    <a:cxn ang="0">
                      <a:pos x="69" y="547"/>
                    </a:cxn>
                    <a:cxn ang="0">
                      <a:pos x="47" y="515"/>
                    </a:cxn>
                    <a:cxn ang="0">
                      <a:pos x="28" y="483"/>
                    </a:cxn>
                    <a:cxn ang="0">
                      <a:pos x="17" y="463"/>
                    </a:cxn>
                    <a:cxn ang="0">
                      <a:pos x="11" y="447"/>
                    </a:cxn>
                    <a:cxn ang="0">
                      <a:pos x="1" y="421"/>
                    </a:cxn>
                    <a:cxn ang="0">
                      <a:pos x="0" y="408"/>
                    </a:cxn>
                    <a:cxn ang="0">
                      <a:pos x="1" y="392"/>
                    </a:cxn>
                    <a:cxn ang="0">
                      <a:pos x="9" y="384"/>
                    </a:cxn>
                    <a:cxn ang="0">
                      <a:pos x="25" y="374"/>
                    </a:cxn>
                    <a:cxn ang="0">
                      <a:pos x="45" y="372"/>
                    </a:cxn>
                    <a:cxn ang="0">
                      <a:pos x="69" y="372"/>
                    </a:cxn>
                    <a:cxn ang="0">
                      <a:pos x="390" y="384"/>
                    </a:cxn>
                    <a:cxn ang="0">
                      <a:pos x="396" y="307"/>
                    </a:cxn>
                    <a:cxn ang="0">
                      <a:pos x="407" y="165"/>
                    </a:cxn>
                    <a:cxn ang="0">
                      <a:pos x="415" y="67"/>
                    </a:cxn>
                    <a:cxn ang="0">
                      <a:pos x="426" y="25"/>
                    </a:cxn>
                    <a:cxn ang="0">
                      <a:pos x="461" y="0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/>
                <a:ahLst/>
                <a:cxnLst>
                  <a:cxn ang="0">
                    <a:pos x="903" y="123"/>
                  </a:cxn>
                  <a:cxn ang="0">
                    <a:pos x="783" y="110"/>
                  </a:cxn>
                  <a:cxn ang="0">
                    <a:pos x="683" y="119"/>
                  </a:cxn>
                  <a:cxn ang="0">
                    <a:pos x="596" y="143"/>
                  </a:cxn>
                  <a:cxn ang="0">
                    <a:pos x="509" y="184"/>
                  </a:cxn>
                  <a:cxn ang="0">
                    <a:pos x="436" y="246"/>
                  </a:cxn>
                  <a:cxn ang="0">
                    <a:pos x="398" y="302"/>
                  </a:cxn>
                  <a:cxn ang="0">
                    <a:pos x="351" y="330"/>
                  </a:cxn>
                  <a:cxn ang="0">
                    <a:pos x="267" y="327"/>
                  </a:cxn>
                  <a:cxn ang="0">
                    <a:pos x="191" y="344"/>
                  </a:cxn>
                  <a:cxn ang="0">
                    <a:pos x="117" y="382"/>
                  </a:cxn>
                  <a:cxn ang="0">
                    <a:pos x="69" y="425"/>
                  </a:cxn>
                  <a:cxn ang="0">
                    <a:pos x="27" y="489"/>
                  </a:cxn>
                  <a:cxn ang="0">
                    <a:pos x="6" y="556"/>
                  </a:cxn>
                  <a:cxn ang="0">
                    <a:pos x="0" y="610"/>
                  </a:cxn>
                  <a:cxn ang="0">
                    <a:pos x="8" y="673"/>
                  </a:cxn>
                  <a:cxn ang="0">
                    <a:pos x="28" y="730"/>
                  </a:cxn>
                  <a:cxn ang="0">
                    <a:pos x="71" y="793"/>
                  </a:cxn>
                  <a:cxn ang="0">
                    <a:pos x="129" y="843"/>
                  </a:cxn>
                  <a:cxn ang="0">
                    <a:pos x="194" y="874"/>
                  </a:cxn>
                  <a:cxn ang="0">
                    <a:pos x="255" y="890"/>
                  </a:cxn>
                  <a:cxn ang="0">
                    <a:pos x="328" y="891"/>
                  </a:cxn>
                  <a:cxn ang="0">
                    <a:pos x="392" y="877"/>
                  </a:cxn>
                  <a:cxn ang="0">
                    <a:pos x="433" y="893"/>
                  </a:cxn>
                  <a:cxn ang="0">
                    <a:pos x="492" y="930"/>
                  </a:cxn>
                  <a:cxn ang="0">
                    <a:pos x="568" y="966"/>
                  </a:cxn>
                  <a:cxn ang="0">
                    <a:pos x="665" y="992"/>
                  </a:cxn>
                  <a:cxn ang="0">
                    <a:pos x="766" y="1005"/>
                  </a:cxn>
                  <a:cxn ang="0">
                    <a:pos x="850" y="1005"/>
                  </a:cxn>
                  <a:cxn ang="0">
                    <a:pos x="964" y="991"/>
                  </a:cxn>
                  <a:cxn ang="0">
                    <a:pos x="1050" y="968"/>
                  </a:cxn>
                  <a:cxn ang="0">
                    <a:pos x="1130" y="935"/>
                  </a:cxn>
                  <a:cxn ang="0">
                    <a:pos x="1180" y="929"/>
                  </a:cxn>
                  <a:cxn ang="0">
                    <a:pos x="1249" y="952"/>
                  </a:cxn>
                  <a:cxn ang="0">
                    <a:pos x="1317" y="961"/>
                  </a:cxn>
                  <a:cxn ang="0">
                    <a:pos x="1392" y="956"/>
                  </a:cxn>
                  <a:cxn ang="0">
                    <a:pos x="1469" y="935"/>
                  </a:cxn>
                  <a:cxn ang="0">
                    <a:pos x="1538" y="896"/>
                  </a:cxn>
                  <a:cxn ang="0">
                    <a:pos x="1628" y="921"/>
                  </a:cxn>
                  <a:cxn ang="0">
                    <a:pos x="1717" y="926"/>
                  </a:cxn>
                  <a:cxn ang="0">
                    <a:pos x="1836" y="901"/>
                  </a:cxn>
                  <a:cxn ang="0">
                    <a:pos x="1938" y="841"/>
                  </a:cxn>
                  <a:cxn ang="0">
                    <a:pos x="2008" y="767"/>
                  </a:cxn>
                  <a:cxn ang="0">
                    <a:pos x="2045" y="688"/>
                  </a:cxn>
                  <a:cxn ang="0">
                    <a:pos x="2061" y="601"/>
                  </a:cxn>
                  <a:cxn ang="0">
                    <a:pos x="2047" y="521"/>
                  </a:cxn>
                  <a:cxn ang="0">
                    <a:pos x="2009" y="440"/>
                  </a:cxn>
                  <a:cxn ang="0">
                    <a:pos x="1949" y="371"/>
                  </a:cxn>
                  <a:cxn ang="0">
                    <a:pos x="1885" y="328"/>
                  </a:cxn>
                  <a:cxn ang="0">
                    <a:pos x="1800" y="290"/>
                  </a:cxn>
                  <a:cxn ang="0">
                    <a:pos x="1724" y="279"/>
                  </a:cxn>
                  <a:cxn ang="0">
                    <a:pos x="1703" y="221"/>
                  </a:cxn>
                  <a:cxn ang="0">
                    <a:pos x="1667" y="164"/>
                  </a:cxn>
                  <a:cxn ang="0">
                    <a:pos x="1609" y="104"/>
                  </a:cxn>
                  <a:cxn ang="0">
                    <a:pos x="1539" y="60"/>
                  </a:cxn>
                  <a:cxn ang="0">
                    <a:pos x="1448" y="21"/>
                  </a:cxn>
                  <a:cxn ang="0">
                    <a:pos x="1353" y="4"/>
                  </a:cxn>
                  <a:cxn ang="0">
                    <a:pos x="1252" y="1"/>
                  </a:cxn>
                  <a:cxn ang="0">
                    <a:pos x="1150" y="20"/>
                  </a:cxn>
                  <a:cxn ang="0">
                    <a:pos x="1052" y="60"/>
                  </a:cxn>
                  <a:cxn ang="0">
                    <a:pos x="980" y="107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4323" y="1905"/>
                <a:ext cx="529" cy="590"/>
                <a:chOff x="4309" y="1854"/>
                <a:chExt cx="560" cy="629"/>
              </a:xfrm>
            </p:grpSpPr>
            <p:sp>
              <p:nvSpPr>
                <p:cNvPr id="90" name="Freeform 14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7" y="63"/>
                    </a:cxn>
                    <a:cxn ang="0">
                      <a:pos x="15" y="75"/>
                    </a:cxn>
                    <a:cxn ang="0">
                      <a:pos x="30" y="95"/>
                    </a:cxn>
                    <a:cxn ang="0">
                      <a:pos x="37" y="109"/>
                    </a:cxn>
                    <a:cxn ang="0">
                      <a:pos x="90" y="68"/>
                    </a:cxn>
                    <a:cxn ang="0">
                      <a:pos x="67" y="21"/>
                    </a:cxn>
                    <a:cxn ang="0">
                      <a:pos x="58" y="0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91" name="Group 15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99" name="Freeform 16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" y="25"/>
                      </a:cxn>
                      <a:cxn ang="0">
                        <a:pos x="3" y="40"/>
                      </a:cxn>
                      <a:cxn ang="0">
                        <a:pos x="3" y="50"/>
                      </a:cxn>
                      <a:cxn ang="0">
                        <a:pos x="3" y="62"/>
                      </a:cxn>
                      <a:cxn ang="0">
                        <a:pos x="80" y="54"/>
                      </a:cxn>
                      <a:cxn ang="0">
                        <a:pos x="78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0" name="Freeform 17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0" y="31"/>
                      </a:cxn>
                      <a:cxn ang="0">
                        <a:pos x="80" y="31"/>
                      </a:cxn>
                      <a:cxn ang="0">
                        <a:pos x="78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" name="Freeform 18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/>
                  <a:ahLst/>
                  <a:cxnLst>
                    <a:cxn ang="0">
                      <a:pos x="71" y="194"/>
                    </a:cxn>
                    <a:cxn ang="0">
                      <a:pos x="32" y="203"/>
                    </a:cxn>
                    <a:cxn ang="0">
                      <a:pos x="10" y="230"/>
                    </a:cxn>
                    <a:cxn ang="0">
                      <a:pos x="0" y="265"/>
                    </a:cxn>
                    <a:cxn ang="0">
                      <a:pos x="4" y="295"/>
                    </a:cxn>
                    <a:cxn ang="0">
                      <a:pos x="18" y="317"/>
                    </a:cxn>
                    <a:cxn ang="0">
                      <a:pos x="48" y="330"/>
                    </a:cxn>
                    <a:cxn ang="0">
                      <a:pos x="90" y="328"/>
                    </a:cxn>
                    <a:cxn ang="0">
                      <a:pos x="112" y="326"/>
                    </a:cxn>
                    <a:cxn ang="0">
                      <a:pos x="95" y="382"/>
                    </a:cxn>
                    <a:cxn ang="0">
                      <a:pos x="162" y="388"/>
                    </a:cxn>
                    <a:cxn ang="0">
                      <a:pos x="188" y="395"/>
                    </a:cxn>
                    <a:cxn ang="0">
                      <a:pos x="205" y="406"/>
                    </a:cxn>
                    <a:cxn ang="0">
                      <a:pos x="182" y="456"/>
                    </a:cxn>
                    <a:cxn ang="0">
                      <a:pos x="127" y="455"/>
                    </a:cxn>
                    <a:cxn ang="0">
                      <a:pos x="109" y="484"/>
                    </a:cxn>
                    <a:cxn ang="0">
                      <a:pos x="125" y="545"/>
                    </a:cxn>
                    <a:cxn ang="0">
                      <a:pos x="158" y="564"/>
                    </a:cxn>
                    <a:cxn ang="0">
                      <a:pos x="251" y="553"/>
                    </a:cxn>
                    <a:cxn ang="0">
                      <a:pos x="344" y="509"/>
                    </a:cxn>
                    <a:cxn ang="0">
                      <a:pos x="402" y="458"/>
                    </a:cxn>
                    <a:cxn ang="0">
                      <a:pos x="422" y="419"/>
                    </a:cxn>
                    <a:cxn ang="0">
                      <a:pos x="462" y="353"/>
                    </a:cxn>
                    <a:cxn ang="0">
                      <a:pos x="482" y="287"/>
                    </a:cxn>
                    <a:cxn ang="0">
                      <a:pos x="490" y="202"/>
                    </a:cxn>
                    <a:cxn ang="0">
                      <a:pos x="474" y="109"/>
                    </a:cxn>
                    <a:cxn ang="0">
                      <a:pos x="425" y="43"/>
                    </a:cxn>
                    <a:cxn ang="0">
                      <a:pos x="382" y="16"/>
                    </a:cxn>
                    <a:cxn ang="0">
                      <a:pos x="322" y="0"/>
                    </a:cxn>
                    <a:cxn ang="0">
                      <a:pos x="207" y="18"/>
                    </a:cxn>
                    <a:cxn ang="0">
                      <a:pos x="141" y="68"/>
                    </a:cxn>
                    <a:cxn ang="0">
                      <a:pos x="102" y="128"/>
                    </a:cxn>
                    <a:cxn ang="0">
                      <a:pos x="95" y="192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93" name="Group 19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97" name="Freeform 20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/>
                    <a:ahLst/>
                    <a:cxnLst>
                      <a:cxn ang="0">
                        <a:pos x="50" y="0"/>
                      </a:cxn>
                      <a:cxn ang="0">
                        <a:pos x="55" y="0"/>
                      </a:cxn>
                      <a:cxn ang="0">
                        <a:pos x="63" y="2"/>
                      </a:cxn>
                      <a:cxn ang="0">
                        <a:pos x="71" y="5"/>
                      </a:cxn>
                      <a:cxn ang="0">
                        <a:pos x="79" y="11"/>
                      </a:cxn>
                      <a:cxn ang="0">
                        <a:pos x="86" y="19"/>
                      </a:cxn>
                      <a:cxn ang="0">
                        <a:pos x="92" y="29"/>
                      </a:cxn>
                      <a:cxn ang="0">
                        <a:pos x="98" y="41"/>
                      </a:cxn>
                      <a:cxn ang="0">
                        <a:pos x="100" y="53"/>
                      </a:cxn>
                      <a:cxn ang="0">
                        <a:pos x="101" y="65"/>
                      </a:cxn>
                      <a:cxn ang="0">
                        <a:pos x="100" y="81"/>
                      </a:cxn>
                      <a:cxn ang="0">
                        <a:pos x="97" y="95"/>
                      </a:cxn>
                      <a:cxn ang="0">
                        <a:pos x="91" y="106"/>
                      </a:cxn>
                      <a:cxn ang="0">
                        <a:pos x="84" y="114"/>
                      </a:cxn>
                      <a:cxn ang="0">
                        <a:pos x="78" y="122"/>
                      </a:cxn>
                      <a:cxn ang="0">
                        <a:pos x="69" y="127"/>
                      </a:cxn>
                      <a:cxn ang="0">
                        <a:pos x="59" y="130"/>
                      </a:cxn>
                      <a:cxn ang="0">
                        <a:pos x="51" y="131"/>
                      </a:cxn>
                      <a:cxn ang="0">
                        <a:pos x="41" y="130"/>
                      </a:cxn>
                      <a:cxn ang="0">
                        <a:pos x="31" y="126"/>
                      </a:cxn>
                      <a:cxn ang="0">
                        <a:pos x="20" y="119"/>
                      </a:cxn>
                      <a:cxn ang="0">
                        <a:pos x="14" y="114"/>
                      </a:cxn>
                      <a:cxn ang="0">
                        <a:pos x="10" y="106"/>
                      </a:cxn>
                      <a:cxn ang="0">
                        <a:pos x="6" y="98"/>
                      </a:cxn>
                      <a:cxn ang="0">
                        <a:pos x="2" y="86"/>
                      </a:cxn>
                      <a:cxn ang="0">
                        <a:pos x="0" y="77"/>
                      </a:cxn>
                      <a:cxn ang="0">
                        <a:pos x="0" y="68"/>
                      </a:cxn>
                      <a:cxn ang="0">
                        <a:pos x="0" y="58"/>
                      </a:cxn>
                      <a:cxn ang="0">
                        <a:pos x="1" y="50"/>
                      </a:cxn>
                      <a:cxn ang="0">
                        <a:pos x="4" y="37"/>
                      </a:cxn>
                      <a:cxn ang="0">
                        <a:pos x="9" y="27"/>
                      </a:cxn>
                      <a:cxn ang="0">
                        <a:pos x="16" y="17"/>
                      </a:cxn>
                      <a:cxn ang="0">
                        <a:pos x="23" y="11"/>
                      </a:cxn>
                      <a:cxn ang="0">
                        <a:pos x="30" y="6"/>
                      </a:cxn>
                      <a:cxn ang="0">
                        <a:pos x="40" y="1"/>
                      </a:cxn>
                      <a:cxn ang="0">
                        <a:pos x="50" y="0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8" name="Freeform 21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/>
                    <a:ahLst/>
                    <a:cxnLst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4" y="2"/>
                      </a:cxn>
                      <a:cxn ang="0">
                        <a:pos x="26" y="4"/>
                      </a:cxn>
                      <a:cxn ang="0">
                        <a:pos x="29" y="7"/>
                      </a:cxn>
                      <a:cxn ang="0">
                        <a:pos x="31" y="12"/>
                      </a:cxn>
                      <a:cxn ang="0">
                        <a:pos x="33" y="15"/>
                      </a:cxn>
                      <a:cxn ang="0">
                        <a:pos x="34" y="20"/>
                      </a:cxn>
                      <a:cxn ang="0">
                        <a:pos x="34" y="24"/>
                      </a:cxn>
                      <a:cxn ang="0">
                        <a:pos x="33" y="30"/>
                      </a:cxn>
                      <a:cxn ang="0">
                        <a:pos x="32" y="35"/>
                      </a:cxn>
                      <a:cxn ang="0">
                        <a:pos x="31" y="39"/>
                      </a:cxn>
                      <a:cxn ang="0">
                        <a:pos x="28" y="42"/>
                      </a:cxn>
                      <a:cxn ang="0">
                        <a:pos x="26" y="45"/>
                      </a:cxn>
                      <a:cxn ang="0">
                        <a:pos x="23" y="47"/>
                      </a:cxn>
                      <a:cxn ang="0">
                        <a:pos x="20" y="48"/>
                      </a:cxn>
                      <a:cxn ang="0">
                        <a:pos x="17" y="48"/>
                      </a:cxn>
                      <a:cxn ang="0">
                        <a:pos x="13" y="48"/>
                      </a:cxn>
                      <a:cxn ang="0">
                        <a:pos x="10" y="46"/>
                      </a:cxn>
                      <a:cxn ang="0">
                        <a:pos x="7" y="44"/>
                      </a:cxn>
                      <a:cxn ang="0">
                        <a:pos x="5" y="42"/>
                      </a:cxn>
                      <a:cxn ang="0">
                        <a:pos x="3" y="39"/>
                      </a:cxn>
                      <a:cxn ang="0">
                        <a:pos x="2" y="37"/>
                      </a:cxn>
                      <a:cxn ang="0">
                        <a:pos x="0" y="32"/>
                      </a:cxn>
                      <a:cxn ang="0">
                        <a:pos x="0" y="28"/>
                      </a:cxn>
                      <a:cxn ang="0">
                        <a:pos x="0" y="25"/>
                      </a:cxn>
                      <a:cxn ang="0">
                        <a:pos x="0" y="21"/>
                      </a:cxn>
                      <a:cxn ang="0">
                        <a:pos x="0" y="19"/>
                      </a:cxn>
                      <a:cxn ang="0">
                        <a:pos x="2" y="14"/>
                      </a:cxn>
                      <a:cxn ang="0">
                        <a:pos x="3" y="10"/>
                      </a:cxn>
                      <a:cxn ang="0">
                        <a:pos x="6" y="6"/>
                      </a:cxn>
                      <a:cxn ang="0">
                        <a:pos x="7" y="4"/>
                      </a:cxn>
                      <a:cxn ang="0">
                        <a:pos x="10" y="3"/>
                      </a:cxn>
                      <a:cxn ang="0">
                        <a:pos x="13" y="1"/>
                      </a:cxn>
                      <a:cxn ang="0">
                        <a:pos x="17" y="0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4" name="Group 22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95" name="Freeform 23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/>
                    <a:ahLst/>
                    <a:cxnLst>
                      <a:cxn ang="0">
                        <a:pos x="2" y="35"/>
                      </a:cxn>
                      <a:cxn ang="0">
                        <a:pos x="12" y="24"/>
                      </a:cxn>
                      <a:cxn ang="0">
                        <a:pos x="23" y="17"/>
                      </a:cxn>
                      <a:cxn ang="0">
                        <a:pos x="43" y="5"/>
                      </a:cxn>
                      <a:cxn ang="0">
                        <a:pos x="51" y="0"/>
                      </a:cxn>
                      <a:cxn ang="0">
                        <a:pos x="55" y="0"/>
                      </a:cxn>
                      <a:cxn ang="0">
                        <a:pos x="66" y="7"/>
                      </a:cxn>
                      <a:cxn ang="0">
                        <a:pos x="87" y="26"/>
                      </a:cxn>
                      <a:cxn ang="0">
                        <a:pos x="109" y="51"/>
                      </a:cxn>
                      <a:cxn ang="0">
                        <a:pos x="115" y="62"/>
                      </a:cxn>
                      <a:cxn ang="0">
                        <a:pos x="113" y="70"/>
                      </a:cxn>
                      <a:cxn ang="0">
                        <a:pos x="108" y="74"/>
                      </a:cxn>
                      <a:cxn ang="0">
                        <a:pos x="99" y="76"/>
                      </a:cxn>
                      <a:cxn ang="0">
                        <a:pos x="88" y="69"/>
                      </a:cxn>
                      <a:cxn ang="0">
                        <a:pos x="77" y="57"/>
                      </a:cxn>
                      <a:cxn ang="0">
                        <a:pos x="68" y="43"/>
                      </a:cxn>
                      <a:cxn ang="0">
                        <a:pos x="53" y="30"/>
                      </a:cxn>
                      <a:cxn ang="0">
                        <a:pos x="48" y="27"/>
                      </a:cxn>
                      <a:cxn ang="0">
                        <a:pos x="41" y="29"/>
                      </a:cxn>
                      <a:cxn ang="0">
                        <a:pos x="35" y="35"/>
                      </a:cxn>
                      <a:cxn ang="0">
                        <a:pos x="21" y="46"/>
                      </a:cxn>
                      <a:cxn ang="0">
                        <a:pos x="13" y="51"/>
                      </a:cxn>
                      <a:cxn ang="0">
                        <a:pos x="7" y="51"/>
                      </a:cxn>
                      <a:cxn ang="0">
                        <a:pos x="0" y="46"/>
                      </a:cxn>
                      <a:cxn ang="0">
                        <a:pos x="2" y="35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" name="Freeform 24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/>
                    <a:ahLst/>
                    <a:cxnLst>
                      <a:cxn ang="0">
                        <a:pos x="253" y="357"/>
                      </a:cxn>
                      <a:cxn ang="0">
                        <a:pos x="199" y="337"/>
                      </a:cxn>
                      <a:cxn ang="0">
                        <a:pos x="208" y="278"/>
                      </a:cxn>
                      <a:cxn ang="0">
                        <a:pos x="182" y="253"/>
                      </a:cxn>
                      <a:cxn ang="0">
                        <a:pos x="159" y="225"/>
                      </a:cxn>
                      <a:cxn ang="0">
                        <a:pos x="149" y="186"/>
                      </a:cxn>
                      <a:cxn ang="0">
                        <a:pos x="144" y="148"/>
                      </a:cxn>
                      <a:cxn ang="0">
                        <a:pos x="144" y="112"/>
                      </a:cxn>
                      <a:cxn ang="0">
                        <a:pos x="130" y="108"/>
                      </a:cxn>
                      <a:cxn ang="0">
                        <a:pos x="102" y="106"/>
                      </a:cxn>
                      <a:cxn ang="0">
                        <a:pos x="68" y="116"/>
                      </a:cxn>
                      <a:cxn ang="0">
                        <a:pos x="37" y="133"/>
                      </a:cxn>
                      <a:cxn ang="0">
                        <a:pos x="15" y="148"/>
                      </a:cxn>
                      <a:cxn ang="0">
                        <a:pos x="1" y="124"/>
                      </a:cxn>
                      <a:cxn ang="0">
                        <a:pos x="0" y="100"/>
                      </a:cxn>
                      <a:cxn ang="0">
                        <a:pos x="12" y="69"/>
                      </a:cxn>
                      <a:cxn ang="0">
                        <a:pos x="35" y="41"/>
                      </a:cxn>
                      <a:cxn ang="0">
                        <a:pos x="73" y="19"/>
                      </a:cxn>
                      <a:cxn ang="0">
                        <a:pos x="124" y="5"/>
                      </a:cxn>
                      <a:cxn ang="0">
                        <a:pos x="180" y="0"/>
                      </a:cxn>
                      <a:cxn ang="0">
                        <a:pos x="233" y="6"/>
                      </a:cxn>
                      <a:cxn ang="0">
                        <a:pos x="288" y="25"/>
                      </a:cxn>
                      <a:cxn ang="0">
                        <a:pos x="329" y="53"/>
                      </a:cxn>
                      <a:cxn ang="0">
                        <a:pos x="363" y="87"/>
                      </a:cxn>
                      <a:cxn ang="0">
                        <a:pos x="393" y="134"/>
                      </a:cxn>
                      <a:cxn ang="0">
                        <a:pos x="411" y="178"/>
                      </a:cxn>
                      <a:cxn ang="0">
                        <a:pos x="426" y="223"/>
                      </a:cxn>
                      <a:cxn ang="0">
                        <a:pos x="436" y="281"/>
                      </a:cxn>
                      <a:cxn ang="0">
                        <a:pos x="441" y="317"/>
                      </a:cxn>
                      <a:cxn ang="0">
                        <a:pos x="435" y="371"/>
                      </a:cxn>
                      <a:cxn ang="0">
                        <a:pos x="418" y="426"/>
                      </a:cxn>
                      <a:cxn ang="0">
                        <a:pos x="399" y="469"/>
                      </a:cxn>
                      <a:cxn ang="0">
                        <a:pos x="385" y="487"/>
                      </a:cxn>
                      <a:cxn ang="0">
                        <a:pos x="357" y="495"/>
                      </a:cxn>
                      <a:cxn ang="0">
                        <a:pos x="332" y="495"/>
                      </a:cxn>
                      <a:cxn ang="0">
                        <a:pos x="318" y="495"/>
                      </a:cxn>
                      <a:cxn ang="0">
                        <a:pos x="300" y="489"/>
                      </a:cxn>
                      <a:cxn ang="0">
                        <a:pos x="285" y="466"/>
                      </a:cxn>
                      <a:cxn ang="0">
                        <a:pos x="286" y="456"/>
                      </a:cxn>
                      <a:cxn ang="0">
                        <a:pos x="306" y="451"/>
                      </a:cxn>
                      <a:cxn ang="0">
                        <a:pos x="316" y="439"/>
                      </a:cxn>
                      <a:cxn ang="0">
                        <a:pos x="327" y="424"/>
                      </a:cxn>
                      <a:cxn ang="0">
                        <a:pos x="332" y="404"/>
                      </a:cxn>
                      <a:cxn ang="0">
                        <a:pos x="330" y="395"/>
                      </a:cxn>
                      <a:cxn ang="0">
                        <a:pos x="329" y="379"/>
                      </a:cxn>
                      <a:cxn ang="0">
                        <a:pos x="321" y="362"/>
                      </a:cxn>
                      <a:cxn ang="0">
                        <a:pos x="308" y="348"/>
                      </a:cxn>
                      <a:cxn ang="0">
                        <a:pos x="293" y="342"/>
                      </a:cxn>
                      <a:cxn ang="0">
                        <a:pos x="277" y="343"/>
                      </a:cxn>
                      <a:cxn ang="0">
                        <a:pos x="253" y="357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" name="Group 25"/>
              <p:cNvGrpSpPr>
                <a:grpSpLocks/>
              </p:cNvGrpSpPr>
              <p:nvPr/>
            </p:nvGrpSpPr>
            <p:grpSpPr bwMode="auto">
              <a:xfrm>
                <a:off x="3524" y="2808"/>
                <a:ext cx="1063" cy="822"/>
                <a:chOff x="3467" y="2822"/>
                <a:chExt cx="1125" cy="879"/>
              </a:xfrm>
            </p:grpSpPr>
            <p:sp>
              <p:nvSpPr>
                <p:cNvPr id="88" name="Freeform 26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/>
                  <a:ahLst/>
                  <a:cxnLst>
                    <a:cxn ang="0">
                      <a:pos x="314" y="5"/>
                    </a:cxn>
                    <a:cxn ang="0">
                      <a:pos x="230" y="12"/>
                    </a:cxn>
                    <a:cxn ang="0">
                      <a:pos x="151" y="22"/>
                    </a:cxn>
                    <a:cxn ang="0">
                      <a:pos x="102" y="30"/>
                    </a:cxn>
                    <a:cxn ang="0">
                      <a:pos x="66" y="39"/>
                    </a:cxn>
                    <a:cxn ang="0">
                      <a:pos x="42" y="47"/>
                    </a:cxn>
                    <a:cxn ang="0">
                      <a:pos x="23" y="54"/>
                    </a:cxn>
                    <a:cxn ang="0">
                      <a:pos x="10" y="64"/>
                    </a:cxn>
                    <a:cxn ang="0">
                      <a:pos x="2" y="72"/>
                    </a:cxn>
                    <a:cxn ang="0">
                      <a:pos x="1" y="83"/>
                    </a:cxn>
                    <a:cxn ang="0">
                      <a:pos x="9" y="93"/>
                    </a:cxn>
                    <a:cxn ang="0">
                      <a:pos x="22" y="102"/>
                    </a:cxn>
                    <a:cxn ang="0">
                      <a:pos x="40" y="110"/>
                    </a:cxn>
                    <a:cxn ang="0">
                      <a:pos x="72" y="120"/>
                    </a:cxn>
                    <a:cxn ang="0">
                      <a:pos x="109" y="129"/>
                    </a:cxn>
                    <a:cxn ang="0">
                      <a:pos x="173" y="139"/>
                    </a:cxn>
                    <a:cxn ang="0">
                      <a:pos x="233" y="146"/>
                    </a:cxn>
                    <a:cxn ang="0">
                      <a:pos x="313" y="151"/>
                    </a:cxn>
                    <a:cxn ang="0">
                      <a:pos x="418" y="154"/>
                    </a:cxn>
                    <a:cxn ang="0">
                      <a:pos x="629" y="151"/>
                    </a:cxn>
                    <a:cxn ang="0">
                      <a:pos x="758" y="139"/>
                    </a:cxn>
                    <a:cxn ang="0">
                      <a:pos x="832" y="127"/>
                    </a:cxn>
                    <a:cxn ang="0">
                      <a:pos x="874" y="117"/>
                    </a:cxn>
                    <a:cxn ang="0">
                      <a:pos x="901" y="108"/>
                    </a:cxn>
                    <a:cxn ang="0">
                      <a:pos x="919" y="99"/>
                    </a:cxn>
                    <a:cxn ang="0">
                      <a:pos x="930" y="91"/>
                    </a:cxn>
                    <a:cxn ang="0">
                      <a:pos x="935" y="75"/>
                    </a:cxn>
                    <a:cxn ang="0">
                      <a:pos x="921" y="58"/>
                    </a:cxn>
                    <a:cxn ang="0">
                      <a:pos x="896" y="46"/>
                    </a:cxn>
                    <a:cxn ang="0">
                      <a:pos x="846" y="31"/>
                    </a:cxn>
                    <a:cxn ang="0">
                      <a:pos x="755" y="17"/>
                    </a:cxn>
                    <a:cxn ang="0">
                      <a:pos x="629" y="3"/>
                    </a:cxn>
                    <a:cxn ang="0">
                      <a:pos x="478" y="0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27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/>
                  <a:ahLst/>
                  <a:cxnLst>
                    <a:cxn ang="0">
                      <a:pos x="106" y="8"/>
                    </a:cxn>
                    <a:cxn ang="0">
                      <a:pos x="114" y="18"/>
                    </a:cxn>
                    <a:cxn ang="0">
                      <a:pos x="127" y="27"/>
                    </a:cxn>
                    <a:cxn ang="0">
                      <a:pos x="145" y="35"/>
                    </a:cxn>
                    <a:cxn ang="0">
                      <a:pos x="177" y="45"/>
                    </a:cxn>
                    <a:cxn ang="0">
                      <a:pos x="214" y="54"/>
                    </a:cxn>
                    <a:cxn ang="0">
                      <a:pos x="278" y="64"/>
                    </a:cxn>
                    <a:cxn ang="0">
                      <a:pos x="338" y="71"/>
                    </a:cxn>
                    <a:cxn ang="0">
                      <a:pos x="418" y="76"/>
                    </a:cxn>
                    <a:cxn ang="0">
                      <a:pos x="523" y="79"/>
                    </a:cxn>
                    <a:cxn ang="0">
                      <a:pos x="734" y="76"/>
                    </a:cxn>
                    <a:cxn ang="0">
                      <a:pos x="863" y="64"/>
                    </a:cxn>
                    <a:cxn ang="0">
                      <a:pos x="937" y="52"/>
                    </a:cxn>
                    <a:cxn ang="0">
                      <a:pos x="979" y="42"/>
                    </a:cxn>
                    <a:cxn ang="0">
                      <a:pos x="1006" y="33"/>
                    </a:cxn>
                    <a:cxn ang="0">
                      <a:pos x="1024" y="24"/>
                    </a:cxn>
                    <a:cxn ang="0">
                      <a:pos x="1035" y="16"/>
                    </a:cxn>
                    <a:cxn ang="0">
                      <a:pos x="1040" y="0"/>
                    </a:cxn>
                    <a:cxn ang="0">
                      <a:pos x="1081" y="723"/>
                    </a:cxn>
                    <a:cxn ang="0">
                      <a:pos x="988" y="764"/>
                    </a:cxn>
                    <a:cxn ang="0">
                      <a:pos x="913" y="767"/>
                    </a:cxn>
                    <a:cxn ang="0">
                      <a:pos x="824" y="784"/>
                    </a:cxn>
                    <a:cxn ang="0">
                      <a:pos x="764" y="803"/>
                    </a:cxn>
                    <a:cxn ang="0">
                      <a:pos x="688" y="793"/>
                    </a:cxn>
                    <a:cxn ang="0">
                      <a:pos x="612" y="773"/>
                    </a:cxn>
                    <a:cxn ang="0">
                      <a:pos x="523" y="776"/>
                    </a:cxn>
                    <a:cxn ang="0">
                      <a:pos x="443" y="790"/>
                    </a:cxn>
                    <a:cxn ang="0">
                      <a:pos x="378" y="797"/>
                    </a:cxn>
                    <a:cxn ang="0">
                      <a:pos x="279" y="780"/>
                    </a:cxn>
                    <a:cxn ang="0">
                      <a:pos x="196" y="773"/>
                    </a:cxn>
                    <a:cxn ang="0">
                      <a:pos x="120" y="784"/>
                    </a:cxn>
                    <a:cxn ang="0">
                      <a:pos x="37" y="757"/>
                    </a:cxn>
                    <a:cxn ang="0">
                      <a:pos x="11" y="658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" name="Freeform 28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/>
                <a:ahLst/>
                <a:cxnLst>
                  <a:cxn ang="0">
                    <a:pos x="0" y="220"/>
                  </a:cxn>
                  <a:cxn ang="0">
                    <a:pos x="19" y="270"/>
                  </a:cxn>
                  <a:cxn ang="0">
                    <a:pos x="28" y="290"/>
                  </a:cxn>
                  <a:cxn ang="0">
                    <a:pos x="37" y="297"/>
                  </a:cxn>
                  <a:cxn ang="0">
                    <a:pos x="45" y="295"/>
                  </a:cxn>
                  <a:cxn ang="0">
                    <a:pos x="55" y="290"/>
                  </a:cxn>
                  <a:cxn ang="0">
                    <a:pos x="331" y="131"/>
                  </a:cxn>
                  <a:cxn ang="0">
                    <a:pos x="344" y="130"/>
                  </a:cxn>
                  <a:cxn ang="0">
                    <a:pos x="361" y="139"/>
                  </a:cxn>
                  <a:cxn ang="0">
                    <a:pos x="379" y="139"/>
                  </a:cxn>
                  <a:cxn ang="0">
                    <a:pos x="400" y="135"/>
                  </a:cxn>
                  <a:cxn ang="0">
                    <a:pos x="431" y="128"/>
                  </a:cxn>
                  <a:cxn ang="0">
                    <a:pos x="447" y="119"/>
                  </a:cxn>
                  <a:cxn ang="0">
                    <a:pos x="537" y="110"/>
                  </a:cxn>
                  <a:cxn ang="0">
                    <a:pos x="553" y="105"/>
                  </a:cxn>
                  <a:cxn ang="0">
                    <a:pos x="549" y="96"/>
                  </a:cxn>
                  <a:cxn ang="0">
                    <a:pos x="542" y="91"/>
                  </a:cxn>
                  <a:cxn ang="0">
                    <a:pos x="506" y="85"/>
                  </a:cxn>
                  <a:cxn ang="0">
                    <a:pos x="464" y="88"/>
                  </a:cxn>
                  <a:cxn ang="0">
                    <a:pos x="465" y="83"/>
                  </a:cxn>
                  <a:cxn ang="0">
                    <a:pos x="506" y="79"/>
                  </a:cxn>
                  <a:cxn ang="0">
                    <a:pos x="543" y="70"/>
                  </a:cxn>
                  <a:cxn ang="0">
                    <a:pos x="556" y="64"/>
                  </a:cxn>
                  <a:cxn ang="0">
                    <a:pos x="557" y="50"/>
                  </a:cxn>
                  <a:cxn ang="0">
                    <a:pos x="537" y="44"/>
                  </a:cxn>
                  <a:cxn ang="0">
                    <a:pos x="456" y="58"/>
                  </a:cxn>
                  <a:cxn ang="0">
                    <a:pos x="456" y="51"/>
                  </a:cxn>
                  <a:cxn ang="0">
                    <a:pos x="531" y="29"/>
                  </a:cxn>
                  <a:cxn ang="0">
                    <a:pos x="549" y="21"/>
                  </a:cxn>
                  <a:cxn ang="0">
                    <a:pos x="548" y="8"/>
                  </a:cxn>
                  <a:cxn ang="0">
                    <a:pos x="538" y="1"/>
                  </a:cxn>
                  <a:cxn ang="0">
                    <a:pos x="528" y="0"/>
                  </a:cxn>
                  <a:cxn ang="0">
                    <a:pos x="439" y="28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Freeform 29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/>
                <a:ahLst/>
                <a:cxnLst>
                  <a:cxn ang="0">
                    <a:pos x="202" y="11"/>
                  </a:cxn>
                  <a:cxn ang="0">
                    <a:pos x="0" y="480"/>
                  </a:cxn>
                  <a:cxn ang="0">
                    <a:pos x="8" y="490"/>
                  </a:cxn>
                  <a:cxn ang="0">
                    <a:pos x="23" y="481"/>
                  </a:cxn>
                  <a:cxn ang="0">
                    <a:pos x="215" y="28"/>
                  </a:cxn>
                  <a:cxn ang="0">
                    <a:pos x="227" y="23"/>
                  </a:cxn>
                  <a:cxn ang="0">
                    <a:pos x="301" y="22"/>
                  </a:cxn>
                  <a:cxn ang="0">
                    <a:pos x="396" y="25"/>
                  </a:cxn>
                  <a:cxn ang="0">
                    <a:pos x="480" y="30"/>
                  </a:cxn>
                  <a:cxn ang="0">
                    <a:pos x="505" y="37"/>
                  </a:cxn>
                  <a:cxn ang="0">
                    <a:pos x="520" y="48"/>
                  </a:cxn>
                  <a:cxn ang="0">
                    <a:pos x="530" y="64"/>
                  </a:cxn>
                  <a:cxn ang="0">
                    <a:pos x="663" y="525"/>
                  </a:cxn>
                  <a:cxn ang="0">
                    <a:pos x="674" y="529"/>
                  </a:cxn>
                  <a:cxn ang="0">
                    <a:pos x="682" y="520"/>
                  </a:cxn>
                  <a:cxn ang="0">
                    <a:pos x="550" y="60"/>
                  </a:cxn>
                  <a:cxn ang="0">
                    <a:pos x="536" y="36"/>
                  </a:cxn>
                  <a:cxn ang="0">
                    <a:pos x="525" y="25"/>
                  </a:cxn>
                  <a:cxn ang="0">
                    <a:pos x="514" y="19"/>
                  </a:cxn>
                  <a:cxn ang="0">
                    <a:pos x="499" y="12"/>
                  </a:cxn>
                  <a:cxn ang="0">
                    <a:pos x="471" y="11"/>
                  </a:cxn>
                  <a:cxn ang="0">
                    <a:pos x="382" y="3"/>
                  </a:cxn>
                  <a:cxn ang="0">
                    <a:pos x="284" y="0"/>
                  </a:cxn>
                  <a:cxn ang="0">
                    <a:pos x="237" y="2"/>
                  </a:cxn>
                  <a:cxn ang="0">
                    <a:pos x="214" y="3"/>
                  </a:cxn>
                  <a:cxn ang="0">
                    <a:pos x="202" y="1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3709" y="3055"/>
                <a:ext cx="517" cy="300"/>
                <a:chOff x="3674" y="3076"/>
                <a:chExt cx="548" cy="319"/>
              </a:xfrm>
            </p:grpSpPr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/>
                  <a:ahLst/>
                  <a:cxnLst>
                    <a:cxn ang="0">
                      <a:pos x="114" y="0"/>
                    </a:cxn>
                    <a:cxn ang="0">
                      <a:pos x="71" y="57"/>
                    </a:cxn>
                    <a:cxn ang="0">
                      <a:pos x="0" y="51"/>
                    </a:cxn>
                    <a:cxn ang="0">
                      <a:pos x="57" y="117"/>
                    </a:cxn>
                    <a:cxn ang="0">
                      <a:pos x="4" y="202"/>
                    </a:cxn>
                    <a:cxn ang="0">
                      <a:pos x="99" y="149"/>
                    </a:cxn>
                    <a:cxn ang="0">
                      <a:pos x="166" y="230"/>
                    </a:cxn>
                    <a:cxn ang="0">
                      <a:pos x="149" y="127"/>
                    </a:cxn>
                    <a:cxn ang="0">
                      <a:pos x="212" y="66"/>
                    </a:cxn>
                    <a:cxn ang="0">
                      <a:pos x="136" y="68"/>
                    </a:cxn>
                    <a:cxn ang="0">
                      <a:pos x="114" y="0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/>
                  <a:ahLst/>
                  <a:cxnLst>
                    <a:cxn ang="0">
                      <a:pos x="57" y="2"/>
                    </a:cxn>
                    <a:cxn ang="0">
                      <a:pos x="41" y="11"/>
                    </a:cxn>
                    <a:cxn ang="0">
                      <a:pos x="34" y="18"/>
                    </a:cxn>
                    <a:cxn ang="0">
                      <a:pos x="27" y="25"/>
                    </a:cxn>
                    <a:cxn ang="0">
                      <a:pos x="18" y="39"/>
                    </a:cxn>
                    <a:cxn ang="0">
                      <a:pos x="13" y="51"/>
                    </a:cxn>
                    <a:cxn ang="0">
                      <a:pos x="7" y="61"/>
                    </a:cxn>
                    <a:cxn ang="0">
                      <a:pos x="3" y="80"/>
                    </a:cxn>
                    <a:cxn ang="0">
                      <a:pos x="1" y="89"/>
                    </a:cxn>
                    <a:cxn ang="0">
                      <a:pos x="0" y="97"/>
                    </a:cxn>
                    <a:cxn ang="0">
                      <a:pos x="0" y="112"/>
                    </a:cxn>
                    <a:cxn ang="0">
                      <a:pos x="1" y="127"/>
                    </a:cxn>
                    <a:cxn ang="0">
                      <a:pos x="4" y="141"/>
                    </a:cxn>
                    <a:cxn ang="0">
                      <a:pos x="7" y="151"/>
                    </a:cxn>
                    <a:cxn ang="0">
                      <a:pos x="11" y="162"/>
                    </a:cxn>
                    <a:cxn ang="0">
                      <a:pos x="17" y="172"/>
                    </a:cxn>
                    <a:cxn ang="0">
                      <a:pos x="24" y="183"/>
                    </a:cxn>
                    <a:cxn ang="0">
                      <a:pos x="30" y="190"/>
                    </a:cxn>
                    <a:cxn ang="0">
                      <a:pos x="41" y="199"/>
                    </a:cxn>
                    <a:cxn ang="0">
                      <a:pos x="49" y="205"/>
                    </a:cxn>
                    <a:cxn ang="0">
                      <a:pos x="57" y="212"/>
                    </a:cxn>
                    <a:cxn ang="0">
                      <a:pos x="67" y="217"/>
                    </a:cxn>
                    <a:cxn ang="0">
                      <a:pos x="75" y="222"/>
                    </a:cxn>
                    <a:cxn ang="0">
                      <a:pos x="85" y="225"/>
                    </a:cxn>
                    <a:cxn ang="0">
                      <a:pos x="97" y="227"/>
                    </a:cxn>
                    <a:cxn ang="0">
                      <a:pos x="105" y="228"/>
                    </a:cxn>
                    <a:cxn ang="0">
                      <a:pos x="121" y="228"/>
                    </a:cxn>
                    <a:cxn ang="0">
                      <a:pos x="133" y="227"/>
                    </a:cxn>
                    <a:cxn ang="0">
                      <a:pos x="142" y="226"/>
                    </a:cxn>
                    <a:cxn ang="0">
                      <a:pos x="151" y="224"/>
                    </a:cxn>
                    <a:cxn ang="0">
                      <a:pos x="160" y="221"/>
                    </a:cxn>
                    <a:cxn ang="0">
                      <a:pos x="171" y="217"/>
                    </a:cxn>
                    <a:cxn ang="0">
                      <a:pos x="180" y="211"/>
                    </a:cxn>
                    <a:cxn ang="0">
                      <a:pos x="188" y="203"/>
                    </a:cxn>
                    <a:cxn ang="0">
                      <a:pos x="192" y="196"/>
                    </a:cxn>
                    <a:cxn ang="0">
                      <a:pos x="196" y="187"/>
                    </a:cxn>
                    <a:cxn ang="0">
                      <a:pos x="202" y="175"/>
                    </a:cxn>
                    <a:cxn ang="0">
                      <a:pos x="205" y="159"/>
                    </a:cxn>
                    <a:cxn ang="0">
                      <a:pos x="206" y="145"/>
                    </a:cxn>
                    <a:cxn ang="0">
                      <a:pos x="191" y="149"/>
                    </a:cxn>
                    <a:cxn ang="0">
                      <a:pos x="180" y="157"/>
                    </a:cxn>
                    <a:cxn ang="0">
                      <a:pos x="163" y="161"/>
                    </a:cxn>
                    <a:cxn ang="0">
                      <a:pos x="142" y="164"/>
                    </a:cxn>
                    <a:cxn ang="0">
                      <a:pos x="122" y="165"/>
                    </a:cxn>
                    <a:cxn ang="0">
                      <a:pos x="105" y="162"/>
                    </a:cxn>
                    <a:cxn ang="0">
                      <a:pos x="84" y="152"/>
                    </a:cxn>
                    <a:cxn ang="0">
                      <a:pos x="68" y="140"/>
                    </a:cxn>
                    <a:cxn ang="0">
                      <a:pos x="57" y="121"/>
                    </a:cxn>
                    <a:cxn ang="0">
                      <a:pos x="52" y="105"/>
                    </a:cxn>
                    <a:cxn ang="0">
                      <a:pos x="51" y="84"/>
                    </a:cxn>
                    <a:cxn ang="0">
                      <a:pos x="51" y="66"/>
                    </a:cxn>
                    <a:cxn ang="0">
                      <a:pos x="54" y="43"/>
                    </a:cxn>
                    <a:cxn ang="0">
                      <a:pos x="58" y="19"/>
                    </a:cxn>
                    <a:cxn ang="0">
                      <a:pos x="71" y="0"/>
                    </a:cxn>
                    <a:cxn ang="0">
                      <a:pos x="57" y="2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84" name="Freeform 34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/>
                  <a:ahLst/>
                  <a:cxnLst>
                    <a:cxn ang="0">
                      <a:pos x="114" y="0"/>
                    </a:cxn>
                    <a:cxn ang="0">
                      <a:pos x="71" y="57"/>
                    </a:cxn>
                    <a:cxn ang="0">
                      <a:pos x="0" y="51"/>
                    </a:cxn>
                    <a:cxn ang="0">
                      <a:pos x="57" y="116"/>
                    </a:cxn>
                    <a:cxn ang="0">
                      <a:pos x="4" y="202"/>
                    </a:cxn>
                    <a:cxn ang="0">
                      <a:pos x="99" y="149"/>
                    </a:cxn>
                    <a:cxn ang="0">
                      <a:pos x="166" y="230"/>
                    </a:cxn>
                    <a:cxn ang="0">
                      <a:pos x="149" y="127"/>
                    </a:cxn>
                    <a:cxn ang="0">
                      <a:pos x="212" y="66"/>
                    </a:cxn>
                    <a:cxn ang="0">
                      <a:pos x="136" y="68"/>
                    </a:cxn>
                    <a:cxn ang="0">
                      <a:pos x="114" y="0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5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/>
                  <a:ahLst/>
                  <a:cxnLst>
                    <a:cxn ang="0">
                      <a:pos x="57" y="2"/>
                    </a:cxn>
                    <a:cxn ang="0">
                      <a:pos x="41" y="12"/>
                    </a:cxn>
                    <a:cxn ang="0">
                      <a:pos x="34" y="18"/>
                    </a:cxn>
                    <a:cxn ang="0">
                      <a:pos x="27" y="25"/>
                    </a:cxn>
                    <a:cxn ang="0">
                      <a:pos x="18" y="40"/>
                    </a:cxn>
                    <a:cxn ang="0">
                      <a:pos x="13" y="51"/>
                    </a:cxn>
                    <a:cxn ang="0">
                      <a:pos x="7" y="62"/>
                    </a:cxn>
                    <a:cxn ang="0">
                      <a:pos x="3" y="82"/>
                    </a:cxn>
                    <a:cxn ang="0">
                      <a:pos x="1" y="90"/>
                    </a:cxn>
                    <a:cxn ang="0">
                      <a:pos x="0" y="98"/>
                    </a:cxn>
                    <a:cxn ang="0">
                      <a:pos x="0" y="112"/>
                    </a:cxn>
                    <a:cxn ang="0">
                      <a:pos x="1" y="126"/>
                    </a:cxn>
                    <a:cxn ang="0">
                      <a:pos x="4" y="141"/>
                    </a:cxn>
                    <a:cxn ang="0">
                      <a:pos x="7" y="152"/>
                    </a:cxn>
                    <a:cxn ang="0">
                      <a:pos x="11" y="163"/>
                    </a:cxn>
                    <a:cxn ang="0">
                      <a:pos x="17" y="172"/>
                    </a:cxn>
                    <a:cxn ang="0">
                      <a:pos x="24" y="183"/>
                    </a:cxn>
                    <a:cxn ang="0">
                      <a:pos x="30" y="191"/>
                    </a:cxn>
                    <a:cxn ang="0">
                      <a:pos x="41" y="200"/>
                    </a:cxn>
                    <a:cxn ang="0">
                      <a:pos x="49" y="207"/>
                    </a:cxn>
                    <a:cxn ang="0">
                      <a:pos x="57" y="213"/>
                    </a:cxn>
                    <a:cxn ang="0">
                      <a:pos x="67" y="218"/>
                    </a:cxn>
                    <a:cxn ang="0">
                      <a:pos x="75" y="222"/>
                    </a:cxn>
                    <a:cxn ang="0">
                      <a:pos x="85" y="225"/>
                    </a:cxn>
                    <a:cxn ang="0">
                      <a:pos x="97" y="228"/>
                    </a:cxn>
                    <a:cxn ang="0">
                      <a:pos x="105" y="229"/>
                    </a:cxn>
                    <a:cxn ang="0">
                      <a:pos x="121" y="229"/>
                    </a:cxn>
                    <a:cxn ang="0">
                      <a:pos x="133" y="228"/>
                    </a:cxn>
                    <a:cxn ang="0">
                      <a:pos x="142" y="226"/>
                    </a:cxn>
                    <a:cxn ang="0">
                      <a:pos x="151" y="224"/>
                    </a:cxn>
                    <a:cxn ang="0">
                      <a:pos x="160" y="222"/>
                    </a:cxn>
                    <a:cxn ang="0">
                      <a:pos x="171" y="217"/>
                    </a:cxn>
                    <a:cxn ang="0">
                      <a:pos x="180" y="212"/>
                    </a:cxn>
                    <a:cxn ang="0">
                      <a:pos x="188" y="203"/>
                    </a:cxn>
                    <a:cxn ang="0">
                      <a:pos x="192" y="196"/>
                    </a:cxn>
                    <a:cxn ang="0">
                      <a:pos x="196" y="188"/>
                    </a:cxn>
                    <a:cxn ang="0">
                      <a:pos x="202" y="176"/>
                    </a:cxn>
                    <a:cxn ang="0">
                      <a:pos x="205" y="160"/>
                    </a:cxn>
                    <a:cxn ang="0">
                      <a:pos x="206" y="146"/>
                    </a:cxn>
                    <a:cxn ang="0">
                      <a:pos x="191" y="150"/>
                    </a:cxn>
                    <a:cxn ang="0">
                      <a:pos x="180" y="157"/>
                    </a:cxn>
                    <a:cxn ang="0">
                      <a:pos x="163" y="162"/>
                    </a:cxn>
                    <a:cxn ang="0">
                      <a:pos x="143" y="165"/>
                    </a:cxn>
                    <a:cxn ang="0">
                      <a:pos x="122" y="165"/>
                    </a:cxn>
                    <a:cxn ang="0">
                      <a:pos x="105" y="163"/>
                    </a:cxn>
                    <a:cxn ang="0">
                      <a:pos x="84" y="152"/>
                    </a:cxn>
                    <a:cxn ang="0">
                      <a:pos x="68" y="140"/>
                    </a:cxn>
                    <a:cxn ang="0">
                      <a:pos x="57" y="122"/>
                    </a:cxn>
                    <a:cxn ang="0">
                      <a:pos x="52" y="106"/>
                    </a:cxn>
                    <a:cxn ang="0">
                      <a:pos x="51" y="86"/>
                    </a:cxn>
                    <a:cxn ang="0">
                      <a:pos x="51" y="67"/>
                    </a:cxn>
                    <a:cxn ang="0">
                      <a:pos x="54" y="43"/>
                    </a:cxn>
                    <a:cxn ang="0">
                      <a:pos x="58" y="20"/>
                    </a:cxn>
                    <a:cxn ang="0">
                      <a:pos x="71" y="0"/>
                    </a:cxn>
                    <a:cxn ang="0">
                      <a:pos x="57" y="2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82" name="Freeform 37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/>
                  <a:ahLst/>
                  <a:cxnLst>
                    <a:cxn ang="0">
                      <a:pos x="360" y="633"/>
                    </a:cxn>
                    <a:cxn ang="0">
                      <a:pos x="314" y="647"/>
                    </a:cxn>
                    <a:cxn ang="0">
                      <a:pos x="252" y="655"/>
                    </a:cxn>
                    <a:cxn ang="0">
                      <a:pos x="188" y="655"/>
                    </a:cxn>
                    <a:cxn ang="0">
                      <a:pos x="146" y="642"/>
                    </a:cxn>
                    <a:cxn ang="0">
                      <a:pos x="123" y="639"/>
                    </a:cxn>
                    <a:cxn ang="0">
                      <a:pos x="96" y="542"/>
                    </a:cxn>
                    <a:cxn ang="0">
                      <a:pos x="79" y="433"/>
                    </a:cxn>
                    <a:cxn ang="0">
                      <a:pos x="57" y="311"/>
                    </a:cxn>
                    <a:cxn ang="0">
                      <a:pos x="30" y="176"/>
                    </a:cxn>
                    <a:cxn ang="0">
                      <a:pos x="4" y="119"/>
                    </a:cxn>
                    <a:cxn ang="0">
                      <a:pos x="0" y="86"/>
                    </a:cxn>
                    <a:cxn ang="0">
                      <a:pos x="7" y="73"/>
                    </a:cxn>
                    <a:cxn ang="0">
                      <a:pos x="26" y="57"/>
                    </a:cxn>
                    <a:cxn ang="0">
                      <a:pos x="40" y="47"/>
                    </a:cxn>
                    <a:cxn ang="0">
                      <a:pos x="79" y="36"/>
                    </a:cxn>
                    <a:cxn ang="0">
                      <a:pos x="152" y="36"/>
                    </a:cxn>
                    <a:cxn ang="0">
                      <a:pos x="219" y="24"/>
                    </a:cxn>
                    <a:cxn ang="0">
                      <a:pos x="284" y="10"/>
                    </a:cxn>
                    <a:cxn ang="0">
                      <a:pos x="340" y="0"/>
                    </a:cxn>
                    <a:cxn ang="0">
                      <a:pos x="390" y="159"/>
                    </a:cxn>
                    <a:cxn ang="0">
                      <a:pos x="182" y="156"/>
                    </a:cxn>
                    <a:cxn ang="0">
                      <a:pos x="152" y="150"/>
                    </a:cxn>
                    <a:cxn ang="0">
                      <a:pos x="152" y="169"/>
                    </a:cxn>
                    <a:cxn ang="0">
                      <a:pos x="176" y="285"/>
                    </a:cxn>
                    <a:cxn ang="0">
                      <a:pos x="196" y="357"/>
                    </a:cxn>
                    <a:cxn ang="0">
                      <a:pos x="235" y="424"/>
                    </a:cxn>
                    <a:cxn ang="0">
                      <a:pos x="290" y="510"/>
                    </a:cxn>
                    <a:cxn ang="0">
                      <a:pos x="360" y="633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38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/>
                  <a:ahLst/>
                  <a:cxnLst>
                    <a:cxn ang="0">
                      <a:pos x="211" y="3"/>
                    </a:cxn>
                    <a:cxn ang="0">
                      <a:pos x="136" y="14"/>
                    </a:cxn>
                    <a:cxn ang="0">
                      <a:pos x="77" y="29"/>
                    </a:cxn>
                    <a:cxn ang="0">
                      <a:pos x="46" y="37"/>
                    </a:cxn>
                    <a:cxn ang="0">
                      <a:pos x="20" y="54"/>
                    </a:cxn>
                    <a:cxn ang="0">
                      <a:pos x="8" y="67"/>
                    </a:cxn>
                    <a:cxn ang="0">
                      <a:pos x="0" y="88"/>
                    </a:cxn>
                    <a:cxn ang="0">
                      <a:pos x="2" y="104"/>
                    </a:cxn>
                    <a:cxn ang="0">
                      <a:pos x="10" y="110"/>
                    </a:cxn>
                    <a:cxn ang="0">
                      <a:pos x="26" y="114"/>
                    </a:cxn>
                    <a:cxn ang="0">
                      <a:pos x="78" y="110"/>
                    </a:cxn>
                    <a:cxn ang="0">
                      <a:pos x="160" y="103"/>
                    </a:cxn>
                    <a:cxn ang="0">
                      <a:pos x="249" y="92"/>
                    </a:cxn>
                    <a:cxn ang="0">
                      <a:pos x="303" y="89"/>
                    </a:cxn>
                    <a:cxn ang="0">
                      <a:pos x="309" y="106"/>
                    </a:cxn>
                    <a:cxn ang="0">
                      <a:pos x="367" y="114"/>
                    </a:cxn>
                    <a:cxn ang="0">
                      <a:pos x="422" y="115"/>
                    </a:cxn>
                    <a:cxn ang="0">
                      <a:pos x="455" y="112"/>
                    </a:cxn>
                    <a:cxn ang="0">
                      <a:pos x="463" y="89"/>
                    </a:cxn>
                    <a:cxn ang="0">
                      <a:pos x="457" y="51"/>
                    </a:cxn>
                    <a:cxn ang="0">
                      <a:pos x="441" y="0"/>
                    </a:cxn>
                    <a:cxn ang="0">
                      <a:pos x="231" y="0"/>
                    </a:cxn>
                    <a:cxn ang="0">
                      <a:pos x="211" y="3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4316" y="2891"/>
                <a:ext cx="761" cy="758"/>
                <a:chOff x="4309" y="2919"/>
                <a:chExt cx="807" cy="812"/>
              </a:xfrm>
            </p:grpSpPr>
            <p:sp>
              <p:nvSpPr>
                <p:cNvPr id="80" name="Freeform 40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/>
                  <a:ahLst/>
                  <a:cxnLst>
                    <a:cxn ang="0">
                      <a:pos x="233" y="6"/>
                    </a:cxn>
                    <a:cxn ang="0">
                      <a:pos x="149" y="19"/>
                    </a:cxn>
                    <a:cxn ang="0">
                      <a:pos x="83" y="36"/>
                    </a:cxn>
                    <a:cxn ang="0">
                      <a:pos x="49" y="45"/>
                    </a:cxn>
                    <a:cxn ang="0">
                      <a:pos x="21" y="64"/>
                    </a:cxn>
                    <a:cxn ang="0">
                      <a:pos x="8" y="78"/>
                    </a:cxn>
                    <a:cxn ang="0">
                      <a:pos x="0" y="101"/>
                    </a:cxn>
                    <a:cxn ang="0">
                      <a:pos x="1" y="120"/>
                    </a:cxn>
                    <a:cxn ang="0">
                      <a:pos x="9" y="126"/>
                    </a:cxn>
                    <a:cxn ang="0">
                      <a:pos x="25" y="131"/>
                    </a:cxn>
                    <a:cxn ang="0">
                      <a:pos x="78" y="134"/>
                    </a:cxn>
                    <a:cxn ang="0">
                      <a:pos x="180" y="128"/>
                    </a:cxn>
                    <a:cxn ang="0">
                      <a:pos x="275" y="117"/>
                    </a:cxn>
                    <a:cxn ang="0">
                      <a:pos x="333" y="103"/>
                    </a:cxn>
                    <a:cxn ang="0">
                      <a:pos x="340" y="121"/>
                    </a:cxn>
                    <a:cxn ang="0">
                      <a:pos x="373" y="126"/>
                    </a:cxn>
                    <a:cxn ang="0">
                      <a:pos x="404" y="129"/>
                    </a:cxn>
                    <a:cxn ang="0">
                      <a:pos x="466" y="131"/>
                    </a:cxn>
                    <a:cxn ang="0">
                      <a:pos x="503" y="128"/>
                    </a:cxn>
                    <a:cxn ang="0">
                      <a:pos x="511" y="103"/>
                    </a:cxn>
                    <a:cxn ang="0">
                      <a:pos x="504" y="60"/>
                    </a:cxn>
                    <a:cxn ang="0">
                      <a:pos x="486" y="0"/>
                    </a:cxn>
                    <a:cxn ang="0">
                      <a:pos x="253" y="0"/>
                    </a:cxn>
                    <a:cxn ang="0">
                      <a:pos x="233" y="6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41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/>
                  <a:ahLst/>
                  <a:cxnLst>
                    <a:cxn ang="0">
                      <a:pos x="622" y="43"/>
                    </a:cxn>
                    <a:cxn ang="0">
                      <a:pos x="648" y="100"/>
                    </a:cxn>
                    <a:cxn ang="0">
                      <a:pos x="651" y="119"/>
                    </a:cxn>
                    <a:cxn ang="0">
                      <a:pos x="655" y="149"/>
                    </a:cxn>
                    <a:cxn ang="0">
                      <a:pos x="648" y="186"/>
                    </a:cxn>
                    <a:cxn ang="0">
                      <a:pos x="628" y="206"/>
                    </a:cxn>
                    <a:cxn ang="0">
                      <a:pos x="608" y="219"/>
                    </a:cxn>
                    <a:cxn ang="0">
                      <a:pos x="578" y="221"/>
                    </a:cxn>
                    <a:cxn ang="0">
                      <a:pos x="519" y="221"/>
                    </a:cxn>
                    <a:cxn ang="0">
                      <a:pos x="459" y="224"/>
                    </a:cxn>
                    <a:cxn ang="0">
                      <a:pos x="403" y="215"/>
                    </a:cxn>
                    <a:cxn ang="0">
                      <a:pos x="369" y="209"/>
                    </a:cxn>
                    <a:cxn ang="0">
                      <a:pos x="304" y="195"/>
                    </a:cxn>
                    <a:cxn ang="0">
                      <a:pos x="255" y="179"/>
                    </a:cxn>
                    <a:cxn ang="0">
                      <a:pos x="205" y="162"/>
                    </a:cxn>
                    <a:cxn ang="0">
                      <a:pos x="159" y="136"/>
                    </a:cxn>
                    <a:cxn ang="0">
                      <a:pos x="172" y="172"/>
                    </a:cxn>
                    <a:cxn ang="0">
                      <a:pos x="192" y="224"/>
                    </a:cxn>
                    <a:cxn ang="0">
                      <a:pos x="199" y="297"/>
                    </a:cxn>
                    <a:cxn ang="0">
                      <a:pos x="205" y="353"/>
                    </a:cxn>
                    <a:cxn ang="0">
                      <a:pos x="228" y="430"/>
                    </a:cxn>
                    <a:cxn ang="0">
                      <a:pos x="261" y="526"/>
                    </a:cxn>
                    <a:cxn ang="0">
                      <a:pos x="291" y="603"/>
                    </a:cxn>
                    <a:cxn ang="0">
                      <a:pos x="330" y="680"/>
                    </a:cxn>
                    <a:cxn ang="0">
                      <a:pos x="291" y="711"/>
                    </a:cxn>
                    <a:cxn ang="0">
                      <a:pos x="196" y="717"/>
                    </a:cxn>
                    <a:cxn ang="0">
                      <a:pos x="126" y="711"/>
                    </a:cxn>
                    <a:cxn ang="0">
                      <a:pos x="93" y="700"/>
                    </a:cxn>
                    <a:cxn ang="0">
                      <a:pos x="76" y="691"/>
                    </a:cxn>
                    <a:cxn ang="0">
                      <a:pos x="86" y="615"/>
                    </a:cxn>
                    <a:cxn ang="0">
                      <a:pos x="80" y="513"/>
                    </a:cxn>
                    <a:cxn ang="0">
                      <a:pos x="69" y="367"/>
                    </a:cxn>
                    <a:cxn ang="0">
                      <a:pos x="63" y="274"/>
                    </a:cxn>
                    <a:cxn ang="0">
                      <a:pos x="49" y="209"/>
                    </a:cxn>
                    <a:cxn ang="0">
                      <a:pos x="43" y="195"/>
                    </a:cxn>
                    <a:cxn ang="0">
                      <a:pos x="16" y="179"/>
                    </a:cxn>
                    <a:cxn ang="0">
                      <a:pos x="4" y="145"/>
                    </a:cxn>
                    <a:cxn ang="0">
                      <a:pos x="0" y="100"/>
                    </a:cxn>
                    <a:cxn ang="0">
                      <a:pos x="4" y="63"/>
                    </a:cxn>
                    <a:cxn ang="0">
                      <a:pos x="16" y="39"/>
                    </a:cxn>
                    <a:cxn ang="0">
                      <a:pos x="93" y="30"/>
                    </a:cxn>
                    <a:cxn ang="0">
                      <a:pos x="255" y="16"/>
                    </a:cxn>
                    <a:cxn ang="0">
                      <a:pos x="324" y="0"/>
                    </a:cxn>
                    <a:cxn ang="0">
                      <a:pos x="436" y="10"/>
                    </a:cxn>
                    <a:cxn ang="0">
                      <a:pos x="528" y="16"/>
                    </a:cxn>
                    <a:cxn ang="0">
                      <a:pos x="622" y="43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/>
                <a:ahLst/>
                <a:cxnLst>
                  <a:cxn ang="0">
                    <a:pos x="480" y="10"/>
                  </a:cxn>
                  <a:cxn ang="0">
                    <a:pos x="681" y="479"/>
                  </a:cxn>
                  <a:cxn ang="0">
                    <a:pos x="674" y="490"/>
                  </a:cxn>
                  <a:cxn ang="0">
                    <a:pos x="658" y="481"/>
                  </a:cxn>
                  <a:cxn ang="0">
                    <a:pos x="466" y="28"/>
                  </a:cxn>
                  <a:cxn ang="0">
                    <a:pos x="455" y="23"/>
                  </a:cxn>
                  <a:cxn ang="0">
                    <a:pos x="381" y="21"/>
                  </a:cxn>
                  <a:cxn ang="0">
                    <a:pos x="285" y="24"/>
                  </a:cxn>
                  <a:cxn ang="0">
                    <a:pos x="201" y="29"/>
                  </a:cxn>
                  <a:cxn ang="0">
                    <a:pos x="176" y="37"/>
                  </a:cxn>
                  <a:cxn ang="0">
                    <a:pos x="161" y="48"/>
                  </a:cxn>
                  <a:cxn ang="0">
                    <a:pos x="151" y="63"/>
                  </a:cxn>
                  <a:cxn ang="0">
                    <a:pos x="18" y="524"/>
                  </a:cxn>
                  <a:cxn ang="0">
                    <a:pos x="8" y="529"/>
                  </a:cxn>
                  <a:cxn ang="0">
                    <a:pos x="0" y="519"/>
                  </a:cxn>
                  <a:cxn ang="0">
                    <a:pos x="132" y="60"/>
                  </a:cxn>
                  <a:cxn ang="0">
                    <a:pos x="145" y="35"/>
                  </a:cxn>
                  <a:cxn ang="0">
                    <a:pos x="157" y="24"/>
                  </a:cxn>
                  <a:cxn ang="0">
                    <a:pos x="168" y="18"/>
                  </a:cxn>
                  <a:cxn ang="0">
                    <a:pos x="183" y="12"/>
                  </a:cxn>
                  <a:cxn ang="0">
                    <a:pos x="211" y="10"/>
                  </a:cxn>
                  <a:cxn ang="0">
                    <a:pos x="300" y="3"/>
                  </a:cxn>
                  <a:cxn ang="0">
                    <a:pos x="398" y="0"/>
                  </a:cxn>
                  <a:cxn ang="0">
                    <a:pos x="444" y="1"/>
                  </a:cxn>
                  <a:cxn ang="0">
                    <a:pos x="467" y="3"/>
                  </a:cxn>
                  <a:cxn ang="0">
                    <a:pos x="480" y="10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75" name="Group 44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7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6" name="Oval 48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49"/>
              <p:cNvGrpSpPr>
                <a:grpSpLocks/>
              </p:cNvGrpSpPr>
              <p:nvPr/>
            </p:nvGrpSpPr>
            <p:grpSpPr bwMode="auto">
              <a:xfrm>
                <a:off x="3447" y="2558"/>
                <a:ext cx="730" cy="362"/>
                <a:chOff x="3388" y="2561"/>
                <a:chExt cx="774" cy="388"/>
              </a:xfrm>
            </p:grpSpPr>
            <p:sp>
              <p:nvSpPr>
                <p:cNvPr id="72" name="Freeform 50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/>
                  <a:ahLst/>
                  <a:cxnLst>
                    <a:cxn ang="0">
                      <a:pos x="21" y="349"/>
                    </a:cxn>
                    <a:cxn ang="0">
                      <a:pos x="29" y="361"/>
                    </a:cxn>
                    <a:cxn ang="0">
                      <a:pos x="46" y="364"/>
                    </a:cxn>
                    <a:cxn ang="0">
                      <a:pos x="337" y="200"/>
                    </a:cxn>
                    <a:cxn ang="0">
                      <a:pos x="364" y="203"/>
                    </a:cxn>
                    <a:cxn ang="0">
                      <a:pos x="413" y="205"/>
                    </a:cxn>
                    <a:cxn ang="0">
                      <a:pos x="471" y="186"/>
                    </a:cxn>
                    <a:cxn ang="0">
                      <a:pos x="567" y="176"/>
                    </a:cxn>
                    <a:cxn ang="0">
                      <a:pos x="570" y="158"/>
                    </a:cxn>
                    <a:cxn ang="0">
                      <a:pos x="476" y="160"/>
                    </a:cxn>
                    <a:cxn ang="0">
                      <a:pos x="573" y="145"/>
                    </a:cxn>
                    <a:cxn ang="0">
                      <a:pos x="588" y="131"/>
                    </a:cxn>
                    <a:cxn ang="0">
                      <a:pos x="539" y="124"/>
                    </a:cxn>
                    <a:cxn ang="0">
                      <a:pos x="474" y="124"/>
                    </a:cxn>
                    <a:cxn ang="0">
                      <a:pos x="588" y="102"/>
                    </a:cxn>
                    <a:cxn ang="0">
                      <a:pos x="586" y="87"/>
                    </a:cxn>
                    <a:cxn ang="0">
                      <a:pos x="551" y="81"/>
                    </a:cxn>
                    <a:cxn ang="0">
                      <a:pos x="464" y="103"/>
                    </a:cxn>
                    <a:cxn ang="0">
                      <a:pos x="556" y="62"/>
                    </a:cxn>
                    <a:cxn ang="0">
                      <a:pos x="561" y="39"/>
                    </a:cxn>
                    <a:cxn ang="0">
                      <a:pos x="539" y="29"/>
                    </a:cxn>
                    <a:cxn ang="0">
                      <a:pos x="437" y="73"/>
                    </a:cxn>
                    <a:cxn ang="0">
                      <a:pos x="411" y="85"/>
                    </a:cxn>
                    <a:cxn ang="0">
                      <a:pos x="425" y="57"/>
                    </a:cxn>
                    <a:cxn ang="0">
                      <a:pos x="423" y="12"/>
                    </a:cxn>
                    <a:cxn ang="0">
                      <a:pos x="379" y="3"/>
                    </a:cxn>
                    <a:cxn ang="0">
                      <a:pos x="365" y="63"/>
                    </a:cxn>
                    <a:cxn ang="0">
                      <a:pos x="337" y="102"/>
                    </a:cxn>
                    <a:cxn ang="0">
                      <a:pos x="319" y="141"/>
                    </a:cxn>
                    <a:cxn ang="0">
                      <a:pos x="319" y="171"/>
                    </a:cxn>
                    <a:cxn ang="0">
                      <a:pos x="48" y="317"/>
                    </a:cxn>
                    <a:cxn ang="0">
                      <a:pos x="39" y="278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51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/>
                  <a:ahLst/>
                  <a:cxnLst>
                    <a:cxn ang="0">
                      <a:pos x="231" y="305"/>
                    </a:cxn>
                    <a:cxn ang="0">
                      <a:pos x="238" y="277"/>
                    </a:cxn>
                    <a:cxn ang="0">
                      <a:pos x="242" y="264"/>
                    </a:cxn>
                    <a:cxn ang="0">
                      <a:pos x="244" y="257"/>
                    </a:cxn>
                    <a:cxn ang="0">
                      <a:pos x="247" y="247"/>
                    </a:cxn>
                    <a:cxn ang="0">
                      <a:pos x="241" y="235"/>
                    </a:cxn>
                    <a:cxn ang="0">
                      <a:pos x="233" y="225"/>
                    </a:cxn>
                    <a:cxn ang="0">
                      <a:pos x="220" y="217"/>
                    </a:cxn>
                    <a:cxn ang="0">
                      <a:pos x="206" y="207"/>
                    </a:cxn>
                    <a:cxn ang="0">
                      <a:pos x="191" y="189"/>
                    </a:cxn>
                    <a:cxn ang="0">
                      <a:pos x="170" y="151"/>
                    </a:cxn>
                    <a:cxn ang="0">
                      <a:pos x="157" y="125"/>
                    </a:cxn>
                    <a:cxn ang="0">
                      <a:pos x="142" y="94"/>
                    </a:cxn>
                    <a:cxn ang="0">
                      <a:pos x="130" y="64"/>
                    </a:cxn>
                    <a:cxn ang="0">
                      <a:pos x="121" y="44"/>
                    </a:cxn>
                    <a:cxn ang="0">
                      <a:pos x="108" y="31"/>
                    </a:cxn>
                    <a:cxn ang="0">
                      <a:pos x="97" y="17"/>
                    </a:cxn>
                    <a:cxn ang="0">
                      <a:pos x="82" y="6"/>
                    </a:cxn>
                    <a:cxn ang="0">
                      <a:pos x="70" y="1"/>
                    </a:cxn>
                    <a:cxn ang="0">
                      <a:pos x="52" y="0"/>
                    </a:cxn>
                    <a:cxn ang="0">
                      <a:pos x="37" y="0"/>
                    </a:cxn>
                    <a:cxn ang="0">
                      <a:pos x="25" y="6"/>
                    </a:cxn>
                    <a:cxn ang="0">
                      <a:pos x="20" y="14"/>
                    </a:cxn>
                    <a:cxn ang="0">
                      <a:pos x="9" y="28"/>
                    </a:cxn>
                    <a:cxn ang="0">
                      <a:pos x="0" y="50"/>
                    </a:cxn>
                    <a:cxn ang="0">
                      <a:pos x="0" y="70"/>
                    </a:cxn>
                    <a:cxn ang="0">
                      <a:pos x="0" y="95"/>
                    </a:cxn>
                    <a:cxn ang="0">
                      <a:pos x="5" y="120"/>
                    </a:cxn>
                    <a:cxn ang="0">
                      <a:pos x="19" y="154"/>
                    </a:cxn>
                    <a:cxn ang="0">
                      <a:pos x="39" y="202"/>
                    </a:cxn>
                    <a:cxn ang="0">
                      <a:pos x="55" y="246"/>
                    </a:cxn>
                    <a:cxn ang="0">
                      <a:pos x="70" y="266"/>
                    </a:cxn>
                    <a:cxn ang="0">
                      <a:pos x="96" y="307"/>
                    </a:cxn>
                    <a:cxn ang="0">
                      <a:pos x="117" y="341"/>
                    </a:cxn>
                    <a:cxn ang="0">
                      <a:pos x="141" y="368"/>
                    </a:cxn>
                    <a:cxn ang="0">
                      <a:pos x="152" y="380"/>
                    </a:cxn>
                    <a:cxn ang="0">
                      <a:pos x="158" y="361"/>
                    </a:cxn>
                    <a:cxn ang="0">
                      <a:pos x="167" y="328"/>
                    </a:cxn>
                    <a:cxn ang="0">
                      <a:pos x="175" y="308"/>
                    </a:cxn>
                    <a:cxn ang="0">
                      <a:pos x="188" y="292"/>
                    </a:cxn>
                    <a:cxn ang="0">
                      <a:pos x="220" y="274"/>
                    </a:cxn>
                    <a:cxn ang="0">
                      <a:pos x="223" y="272"/>
                    </a:cxn>
                    <a:cxn ang="0">
                      <a:pos x="231" y="30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52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2" y="14"/>
                    </a:cxn>
                    <a:cxn ang="0">
                      <a:pos x="15" y="33"/>
                    </a:cxn>
                    <a:cxn ang="0">
                      <a:pos x="6" y="64"/>
                    </a:cxn>
                    <a:cxn ang="0">
                      <a:pos x="0" y="80"/>
                    </a:cxn>
                    <a:cxn ang="0">
                      <a:pos x="0" y="81"/>
                    </a:cxn>
                    <a:cxn ang="0">
                      <a:pos x="17" y="78"/>
                    </a:cxn>
                    <a:cxn ang="0">
                      <a:pos x="39" y="63"/>
                    </a:cxn>
                    <a:cxn ang="0">
                      <a:pos x="50" y="53"/>
                    </a:cxn>
                    <a:cxn ang="0">
                      <a:pos x="54" y="47"/>
                    </a:cxn>
                    <a:cxn ang="0">
                      <a:pos x="46" y="27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53"/>
              <p:cNvGrpSpPr>
                <a:grpSpLocks/>
              </p:cNvGrpSpPr>
              <p:nvPr/>
            </p:nvGrpSpPr>
            <p:grpSpPr bwMode="auto">
              <a:xfrm>
                <a:off x="4412" y="2426"/>
                <a:ext cx="699" cy="615"/>
                <a:chOff x="4417" y="2410"/>
                <a:chExt cx="742" cy="656"/>
              </a:xfrm>
            </p:grpSpPr>
            <p:sp>
              <p:nvSpPr>
                <p:cNvPr id="65" name="Freeform 54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133" y="0"/>
                    </a:cxn>
                    <a:cxn ang="0">
                      <a:pos x="181" y="161"/>
                    </a:cxn>
                    <a:cxn ang="0">
                      <a:pos x="215" y="246"/>
                    </a:cxn>
                    <a:cxn ang="0">
                      <a:pos x="273" y="179"/>
                    </a:cxn>
                    <a:cxn ang="0">
                      <a:pos x="306" y="136"/>
                    </a:cxn>
                    <a:cxn ang="0">
                      <a:pos x="337" y="116"/>
                    </a:cxn>
                    <a:cxn ang="0">
                      <a:pos x="355" y="110"/>
                    </a:cxn>
                    <a:cxn ang="0">
                      <a:pos x="375" y="113"/>
                    </a:cxn>
                    <a:cxn ang="0">
                      <a:pos x="395" y="130"/>
                    </a:cxn>
                    <a:cxn ang="0">
                      <a:pos x="400" y="147"/>
                    </a:cxn>
                    <a:cxn ang="0">
                      <a:pos x="396" y="213"/>
                    </a:cxn>
                    <a:cxn ang="0">
                      <a:pos x="225" y="394"/>
                    </a:cxn>
                    <a:cxn ang="0">
                      <a:pos x="202" y="395"/>
                    </a:cxn>
                    <a:cxn ang="0">
                      <a:pos x="170" y="377"/>
                    </a:cxn>
                    <a:cxn ang="0">
                      <a:pos x="144" y="350"/>
                    </a:cxn>
                    <a:cxn ang="0">
                      <a:pos x="73" y="238"/>
                    </a:cxn>
                    <a:cxn ang="0">
                      <a:pos x="0" y="60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66" name="Group 55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67" name="Freeform 56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/>
                    <a:ahLst/>
                    <a:cxnLst>
                      <a:cxn ang="0">
                        <a:pos x="36" y="0"/>
                      </a:cxn>
                      <a:cxn ang="0">
                        <a:pos x="13" y="13"/>
                      </a:cxn>
                      <a:cxn ang="0">
                        <a:pos x="13" y="56"/>
                      </a:cxn>
                      <a:cxn ang="0">
                        <a:pos x="33" y="70"/>
                      </a:cxn>
                      <a:cxn ang="0">
                        <a:pos x="13" y="99"/>
                      </a:cxn>
                      <a:cxn ang="0">
                        <a:pos x="0" y="135"/>
                      </a:cxn>
                      <a:cxn ang="0">
                        <a:pos x="0" y="228"/>
                      </a:cxn>
                      <a:cxn ang="0">
                        <a:pos x="13" y="326"/>
                      </a:cxn>
                      <a:cxn ang="0">
                        <a:pos x="36" y="406"/>
                      </a:cxn>
                      <a:cxn ang="0">
                        <a:pos x="62" y="423"/>
                      </a:cxn>
                      <a:cxn ang="0">
                        <a:pos x="76" y="384"/>
                      </a:cxn>
                      <a:cxn ang="0">
                        <a:pos x="59" y="254"/>
                      </a:cxn>
                      <a:cxn ang="0">
                        <a:pos x="56" y="79"/>
                      </a:cxn>
                      <a:cxn ang="0">
                        <a:pos x="36" y="0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57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/>
                    <a:ahLst/>
                    <a:cxnLst>
                      <a:cxn ang="0">
                        <a:pos x="125" y="36"/>
                      </a:cxn>
                      <a:cxn ang="0">
                        <a:pos x="82" y="0"/>
                      </a:cxn>
                      <a:cxn ang="0">
                        <a:pos x="6" y="66"/>
                      </a:cxn>
                      <a:cxn ang="0">
                        <a:pos x="0" y="96"/>
                      </a:cxn>
                      <a:cxn ang="0">
                        <a:pos x="17" y="166"/>
                      </a:cxn>
                      <a:cxn ang="0">
                        <a:pos x="125" y="36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9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70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/>
                      <a:ahLst/>
                      <a:cxnLst>
                        <a:cxn ang="0">
                          <a:pos x="108" y="7"/>
                        </a:cxn>
                        <a:cxn ang="0">
                          <a:pos x="138" y="0"/>
                        </a:cxn>
                        <a:cxn ang="0">
                          <a:pos x="164" y="7"/>
                        </a:cxn>
                        <a:cxn ang="0">
                          <a:pos x="184" y="24"/>
                        </a:cxn>
                        <a:cxn ang="0">
                          <a:pos x="207" y="63"/>
                        </a:cxn>
                        <a:cxn ang="0">
                          <a:pos x="231" y="142"/>
                        </a:cxn>
                        <a:cxn ang="0">
                          <a:pos x="273" y="242"/>
                        </a:cxn>
                        <a:cxn ang="0">
                          <a:pos x="334" y="367"/>
                        </a:cxn>
                        <a:cxn ang="0">
                          <a:pos x="390" y="436"/>
                        </a:cxn>
                        <a:cxn ang="0">
                          <a:pos x="452" y="506"/>
                        </a:cxn>
                        <a:cxn ang="0">
                          <a:pos x="476" y="539"/>
                        </a:cxn>
                        <a:cxn ang="0">
                          <a:pos x="499" y="569"/>
                        </a:cxn>
                        <a:cxn ang="0">
                          <a:pos x="456" y="603"/>
                        </a:cxn>
                        <a:cxn ang="0">
                          <a:pos x="432" y="619"/>
                        </a:cxn>
                        <a:cxn ang="0">
                          <a:pos x="399" y="583"/>
                        </a:cxn>
                        <a:cxn ang="0">
                          <a:pos x="396" y="622"/>
                        </a:cxn>
                        <a:cxn ang="0">
                          <a:pos x="323" y="619"/>
                        </a:cxn>
                        <a:cxn ang="0">
                          <a:pos x="260" y="622"/>
                        </a:cxn>
                        <a:cxn ang="0">
                          <a:pos x="170" y="616"/>
                        </a:cxn>
                        <a:cxn ang="0">
                          <a:pos x="59" y="595"/>
                        </a:cxn>
                        <a:cxn ang="0">
                          <a:pos x="17" y="563"/>
                        </a:cxn>
                        <a:cxn ang="0">
                          <a:pos x="12" y="539"/>
                        </a:cxn>
                        <a:cxn ang="0">
                          <a:pos x="46" y="483"/>
                        </a:cxn>
                        <a:cxn ang="0">
                          <a:pos x="53" y="433"/>
                        </a:cxn>
                        <a:cxn ang="0">
                          <a:pos x="40" y="367"/>
                        </a:cxn>
                        <a:cxn ang="0">
                          <a:pos x="6" y="277"/>
                        </a:cxn>
                        <a:cxn ang="0">
                          <a:pos x="0" y="222"/>
                        </a:cxn>
                        <a:cxn ang="0">
                          <a:pos x="3" y="183"/>
                        </a:cxn>
                        <a:cxn ang="0">
                          <a:pos x="17" y="146"/>
                        </a:cxn>
                        <a:cxn ang="0">
                          <a:pos x="36" y="103"/>
                        </a:cxn>
                        <a:cxn ang="0">
                          <a:pos x="62" y="57"/>
                        </a:cxn>
                        <a:cxn ang="0">
                          <a:pos x="82" y="30"/>
                        </a:cxn>
                        <a:cxn ang="0">
                          <a:pos x="108" y="7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/>
                      <a:ahLst/>
                      <a:cxnLst>
                        <a:cxn ang="0">
                          <a:pos x="99" y="0"/>
                        </a:cxn>
                        <a:cxn ang="0">
                          <a:pos x="91" y="44"/>
                        </a:cxn>
                        <a:cxn ang="0">
                          <a:pos x="68" y="110"/>
                        </a:cxn>
                        <a:cxn ang="0">
                          <a:pos x="33" y="77"/>
                        </a:cxn>
                        <a:cxn ang="0">
                          <a:pos x="49" y="127"/>
                        </a:cxn>
                        <a:cxn ang="0">
                          <a:pos x="0" y="32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6" name="Group 61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60" name="Freeform 62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/>
                  <a:ahLst/>
                  <a:cxnLst>
                    <a:cxn ang="0">
                      <a:pos x="210" y="1"/>
                    </a:cxn>
                    <a:cxn ang="0">
                      <a:pos x="56" y="21"/>
                    </a:cxn>
                    <a:cxn ang="0">
                      <a:pos x="16" y="26"/>
                    </a:cxn>
                    <a:cxn ang="0">
                      <a:pos x="5" y="30"/>
                    </a:cxn>
                    <a:cxn ang="0">
                      <a:pos x="0" y="35"/>
                    </a:cxn>
                    <a:cxn ang="0">
                      <a:pos x="1" y="48"/>
                    </a:cxn>
                    <a:cxn ang="0">
                      <a:pos x="14" y="67"/>
                    </a:cxn>
                    <a:cxn ang="0">
                      <a:pos x="24" y="85"/>
                    </a:cxn>
                    <a:cxn ang="0">
                      <a:pos x="23" y="111"/>
                    </a:cxn>
                    <a:cxn ang="0">
                      <a:pos x="63" y="139"/>
                    </a:cxn>
                    <a:cxn ang="0">
                      <a:pos x="72" y="144"/>
                    </a:cxn>
                    <a:cxn ang="0">
                      <a:pos x="82" y="143"/>
                    </a:cxn>
                    <a:cxn ang="0">
                      <a:pos x="102" y="151"/>
                    </a:cxn>
                    <a:cxn ang="0">
                      <a:pos x="123" y="163"/>
                    </a:cxn>
                    <a:cxn ang="0">
                      <a:pos x="141" y="176"/>
                    </a:cxn>
                    <a:cxn ang="0">
                      <a:pos x="154" y="175"/>
                    </a:cxn>
                    <a:cxn ang="0">
                      <a:pos x="169" y="166"/>
                    </a:cxn>
                    <a:cxn ang="0">
                      <a:pos x="169" y="152"/>
                    </a:cxn>
                    <a:cxn ang="0">
                      <a:pos x="158" y="141"/>
                    </a:cxn>
                    <a:cxn ang="0">
                      <a:pos x="137" y="130"/>
                    </a:cxn>
                    <a:cxn ang="0">
                      <a:pos x="125" y="126"/>
                    </a:cxn>
                    <a:cxn ang="0">
                      <a:pos x="142" y="105"/>
                    </a:cxn>
                    <a:cxn ang="0">
                      <a:pos x="160" y="96"/>
                    </a:cxn>
                    <a:cxn ang="0">
                      <a:pos x="163" y="101"/>
                    </a:cxn>
                    <a:cxn ang="0">
                      <a:pos x="177" y="104"/>
                    </a:cxn>
                    <a:cxn ang="0">
                      <a:pos x="195" y="104"/>
                    </a:cxn>
                    <a:cxn ang="0">
                      <a:pos x="208" y="99"/>
                    </a:cxn>
                    <a:cxn ang="0">
                      <a:pos x="228" y="90"/>
                    </a:cxn>
                    <a:cxn ang="0">
                      <a:pos x="235" y="83"/>
                    </a:cxn>
                    <a:cxn ang="0">
                      <a:pos x="241" y="70"/>
                    </a:cxn>
                    <a:cxn ang="0">
                      <a:pos x="252" y="60"/>
                    </a:cxn>
                    <a:cxn ang="0">
                      <a:pos x="267" y="57"/>
                    </a:cxn>
                    <a:cxn ang="0">
                      <a:pos x="286" y="57"/>
                    </a:cxn>
                    <a:cxn ang="0">
                      <a:pos x="268" y="0"/>
                    </a:cxn>
                    <a:cxn ang="0">
                      <a:pos x="210" y="1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61" name="Group 63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62" name="Freeform 64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/>
                    <a:ahLst/>
                    <a:cxnLst>
                      <a:cxn ang="0">
                        <a:pos x="82" y="3"/>
                      </a:cxn>
                      <a:cxn ang="0">
                        <a:pos x="42" y="0"/>
                      </a:cxn>
                      <a:cxn ang="0">
                        <a:pos x="4" y="21"/>
                      </a:cxn>
                      <a:cxn ang="0">
                        <a:pos x="0" y="39"/>
                      </a:cxn>
                      <a:cxn ang="0">
                        <a:pos x="2" y="48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65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/>
                    <a:ahLst/>
                    <a:cxnLst>
                      <a:cxn ang="0">
                        <a:pos x="51" y="0"/>
                      </a:cxn>
                      <a:cxn ang="0">
                        <a:pos x="5" y="48"/>
                      </a:cxn>
                      <a:cxn ang="0">
                        <a:pos x="0" y="57"/>
                      </a:cxn>
                      <a:cxn ang="0">
                        <a:pos x="5" y="67"/>
                      </a:cxn>
                      <a:cxn ang="0">
                        <a:pos x="9" y="76"/>
                      </a:cxn>
                      <a:cxn ang="0">
                        <a:pos x="12" y="78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66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/>
                    <a:ahLst/>
                    <a:cxnLst>
                      <a:cxn ang="0">
                        <a:pos x="66" y="0"/>
                      </a:cxn>
                      <a:cxn ang="0">
                        <a:pos x="35" y="8"/>
                      </a:cxn>
                      <a:cxn ang="0">
                        <a:pos x="5" y="26"/>
                      </a:cxn>
                      <a:cxn ang="0">
                        <a:pos x="0" y="45"/>
                      </a:cxn>
                      <a:cxn ang="0">
                        <a:pos x="25" y="85"/>
                      </a:cxn>
                      <a:cxn ang="0">
                        <a:pos x="34" y="89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" name="Freeform 67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7" y="88"/>
                  </a:cxn>
                  <a:cxn ang="0">
                    <a:pos x="84" y="86"/>
                  </a:cxn>
                  <a:cxn ang="0">
                    <a:pos x="58" y="0"/>
                  </a:cxn>
                  <a:cxn ang="0">
                    <a:pos x="0" y="1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68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/>
                <a:ahLst/>
                <a:cxnLst>
                  <a:cxn ang="0">
                    <a:pos x="3" y="219"/>
                  </a:cxn>
                  <a:cxn ang="0">
                    <a:pos x="9" y="249"/>
                  </a:cxn>
                  <a:cxn ang="0">
                    <a:pos x="21" y="283"/>
                  </a:cxn>
                  <a:cxn ang="0">
                    <a:pos x="28" y="310"/>
                  </a:cxn>
                  <a:cxn ang="0">
                    <a:pos x="104" y="312"/>
                  </a:cxn>
                  <a:cxn ang="0">
                    <a:pos x="165" y="317"/>
                  </a:cxn>
                  <a:cxn ang="0">
                    <a:pos x="230" y="327"/>
                  </a:cxn>
                  <a:cxn ang="0">
                    <a:pos x="265" y="332"/>
                  </a:cxn>
                  <a:cxn ang="0">
                    <a:pos x="318" y="289"/>
                  </a:cxn>
                  <a:cxn ang="0">
                    <a:pos x="384" y="200"/>
                  </a:cxn>
                  <a:cxn ang="0">
                    <a:pos x="426" y="133"/>
                  </a:cxn>
                  <a:cxn ang="0">
                    <a:pos x="448" y="84"/>
                  </a:cxn>
                  <a:cxn ang="0">
                    <a:pos x="453" y="38"/>
                  </a:cxn>
                  <a:cxn ang="0">
                    <a:pos x="438" y="14"/>
                  </a:cxn>
                  <a:cxn ang="0">
                    <a:pos x="407" y="0"/>
                  </a:cxn>
                  <a:cxn ang="0">
                    <a:pos x="372" y="8"/>
                  </a:cxn>
                  <a:cxn ang="0">
                    <a:pos x="339" y="37"/>
                  </a:cxn>
                  <a:cxn ang="0">
                    <a:pos x="305" y="81"/>
                  </a:cxn>
                  <a:cxn ang="0">
                    <a:pos x="274" y="117"/>
                  </a:cxn>
                  <a:cxn ang="0">
                    <a:pos x="244" y="158"/>
                  </a:cxn>
                  <a:cxn ang="0">
                    <a:pos x="232" y="183"/>
                  </a:cxn>
                  <a:cxn ang="0">
                    <a:pos x="235" y="197"/>
                  </a:cxn>
                  <a:cxn ang="0">
                    <a:pos x="228" y="205"/>
                  </a:cxn>
                  <a:cxn ang="0">
                    <a:pos x="219" y="211"/>
                  </a:cxn>
                  <a:cxn ang="0">
                    <a:pos x="190" y="213"/>
                  </a:cxn>
                  <a:cxn ang="0">
                    <a:pos x="96" y="201"/>
                  </a:cxn>
                  <a:cxn ang="0">
                    <a:pos x="0" y="194"/>
                  </a:cxn>
                  <a:cxn ang="0">
                    <a:pos x="3" y="219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9" name="Group 69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57" name="Freeform 70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/>
                  <a:ahLst/>
                  <a:cxnLst>
                    <a:cxn ang="0">
                      <a:pos x="95" y="210"/>
                    </a:cxn>
                    <a:cxn ang="0">
                      <a:pos x="90" y="201"/>
                    </a:cxn>
                    <a:cxn ang="0">
                      <a:pos x="72" y="194"/>
                    </a:cxn>
                    <a:cxn ang="0">
                      <a:pos x="52" y="184"/>
                    </a:cxn>
                    <a:cxn ang="0">
                      <a:pos x="24" y="128"/>
                    </a:cxn>
                    <a:cxn ang="0">
                      <a:pos x="0" y="76"/>
                    </a:cxn>
                    <a:cxn ang="0">
                      <a:pos x="0" y="50"/>
                    </a:cxn>
                    <a:cxn ang="0">
                      <a:pos x="41" y="8"/>
                    </a:cxn>
                    <a:cxn ang="0">
                      <a:pos x="72" y="5"/>
                    </a:cxn>
                    <a:cxn ang="0">
                      <a:pos x="81" y="12"/>
                    </a:cxn>
                    <a:cxn ang="0">
                      <a:pos x="109" y="0"/>
                    </a:cxn>
                    <a:cxn ang="0">
                      <a:pos x="120" y="1"/>
                    </a:cxn>
                    <a:cxn ang="0">
                      <a:pos x="128" y="9"/>
                    </a:cxn>
                    <a:cxn ang="0">
                      <a:pos x="132" y="18"/>
                    </a:cxn>
                    <a:cxn ang="0">
                      <a:pos x="125" y="28"/>
                    </a:cxn>
                    <a:cxn ang="0">
                      <a:pos x="75" y="53"/>
                    </a:cxn>
                    <a:cxn ang="0">
                      <a:pos x="64" y="90"/>
                    </a:cxn>
                    <a:cxn ang="0">
                      <a:pos x="83" y="63"/>
                    </a:cxn>
                    <a:cxn ang="0">
                      <a:pos x="131" y="48"/>
                    </a:cxn>
                    <a:cxn ang="0">
                      <a:pos x="137" y="48"/>
                    </a:cxn>
                    <a:cxn ang="0">
                      <a:pos x="144" y="54"/>
                    </a:cxn>
                    <a:cxn ang="0">
                      <a:pos x="148" y="69"/>
                    </a:cxn>
                    <a:cxn ang="0">
                      <a:pos x="142" y="78"/>
                    </a:cxn>
                    <a:cxn ang="0">
                      <a:pos x="104" y="94"/>
                    </a:cxn>
                    <a:cxn ang="0">
                      <a:pos x="102" y="109"/>
                    </a:cxn>
                    <a:cxn ang="0">
                      <a:pos x="127" y="141"/>
                    </a:cxn>
                    <a:cxn ang="0">
                      <a:pos x="139" y="139"/>
                    </a:cxn>
                    <a:cxn ang="0">
                      <a:pos x="150" y="137"/>
                    </a:cxn>
                    <a:cxn ang="0">
                      <a:pos x="165" y="128"/>
                    </a:cxn>
                    <a:cxn ang="0">
                      <a:pos x="172" y="118"/>
                    </a:cxn>
                    <a:cxn ang="0">
                      <a:pos x="185" y="111"/>
                    </a:cxn>
                    <a:cxn ang="0">
                      <a:pos x="196" y="112"/>
                    </a:cxn>
                    <a:cxn ang="0">
                      <a:pos x="204" y="117"/>
                    </a:cxn>
                    <a:cxn ang="0">
                      <a:pos x="208" y="128"/>
                    </a:cxn>
                    <a:cxn ang="0">
                      <a:pos x="209" y="137"/>
                    </a:cxn>
                    <a:cxn ang="0">
                      <a:pos x="204" y="145"/>
                    </a:cxn>
                    <a:cxn ang="0">
                      <a:pos x="187" y="153"/>
                    </a:cxn>
                    <a:cxn ang="0">
                      <a:pos x="165" y="160"/>
                    </a:cxn>
                    <a:cxn ang="0">
                      <a:pos x="155" y="168"/>
                    </a:cxn>
                    <a:cxn ang="0">
                      <a:pos x="171" y="198"/>
                    </a:cxn>
                    <a:cxn ang="0">
                      <a:pos x="102" y="223"/>
                    </a:cxn>
                    <a:cxn ang="0">
                      <a:pos x="95" y="210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71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9"/>
                    </a:cxn>
                    <a:cxn ang="0">
                      <a:pos x="6" y="14"/>
                    </a:cxn>
                    <a:cxn ang="0">
                      <a:pos x="10" y="19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72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19" y="11"/>
                    </a:cxn>
                    <a:cxn ang="0">
                      <a:pos x="10" y="22"/>
                    </a:cxn>
                    <a:cxn ang="0">
                      <a:pos x="5" y="36"/>
                    </a:cxn>
                    <a:cxn ang="0">
                      <a:pos x="0" y="53"/>
                    </a:cxn>
                    <a:cxn ang="0">
                      <a:pos x="0" y="56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" name="Freeform 73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/>
                <a:ahLst/>
                <a:cxnLst>
                  <a:cxn ang="0">
                    <a:pos x="17" y="84"/>
                  </a:cxn>
                  <a:cxn ang="0">
                    <a:pos x="0" y="41"/>
                  </a:cxn>
                  <a:cxn ang="0">
                    <a:pos x="104" y="0"/>
                  </a:cxn>
                  <a:cxn ang="0">
                    <a:pos x="123" y="36"/>
                  </a:cxn>
                  <a:cxn ang="0">
                    <a:pos x="17" y="84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476" tIns="44444" rIns="90476" bIns="44444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1" name="Group 74"/>
              <p:cNvGrpSpPr>
                <a:grpSpLocks/>
              </p:cNvGrpSpPr>
              <p:nvPr/>
            </p:nvGrpSpPr>
            <p:grpSpPr bwMode="auto">
              <a:xfrm>
                <a:off x="3062" y="1915"/>
                <a:ext cx="818" cy="1123"/>
                <a:chOff x="2976" y="1867"/>
                <a:chExt cx="866" cy="1199"/>
              </a:xfrm>
            </p:grpSpPr>
            <p:grpSp>
              <p:nvGrpSpPr>
                <p:cNvPr id="37" name="Group 75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43" name="Freeform 76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/>
                    <a:ahLst/>
                    <a:cxnLst>
                      <a:cxn ang="0">
                        <a:pos x="40" y="0"/>
                      </a:cxn>
                      <a:cxn ang="0">
                        <a:pos x="35" y="58"/>
                      </a:cxn>
                      <a:cxn ang="0">
                        <a:pos x="17" y="111"/>
                      </a:cxn>
                      <a:cxn ang="0">
                        <a:pos x="0" y="138"/>
                      </a:cxn>
                      <a:cxn ang="0">
                        <a:pos x="53" y="164"/>
                      </a:cxn>
                      <a:cxn ang="0">
                        <a:pos x="83" y="102"/>
                      </a:cxn>
                      <a:cxn ang="0">
                        <a:pos x="92" y="62"/>
                      </a:cxn>
                      <a:cxn ang="0">
                        <a:pos x="105" y="9"/>
                      </a:cxn>
                      <a:cxn ang="0">
                        <a:pos x="40" y="0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45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55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4"/>
                          </a:cxn>
                          <a:cxn ang="0">
                            <a:pos x="61" y="35"/>
                          </a:cxn>
                          <a:cxn ang="0">
                            <a:pos x="0" y="27"/>
                          </a:cxn>
                          <a:cxn ang="0">
                            <a:pos x="11" y="0"/>
                          </a:cxn>
                          <a:cxn ang="0">
                            <a:pos x="64" y="4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2"/>
                          </a:cxn>
                          <a:cxn ang="0">
                            <a:pos x="42" y="16"/>
                          </a:cxn>
                          <a:cxn ang="0">
                            <a:pos x="42" y="23"/>
                          </a:cxn>
                          <a:cxn ang="0">
                            <a:pos x="42" y="30"/>
                          </a:cxn>
                          <a:cxn ang="0">
                            <a:pos x="45" y="47"/>
                          </a:cxn>
                          <a:cxn ang="0">
                            <a:pos x="2" y="26"/>
                          </a:cxn>
                          <a:cxn ang="0">
                            <a:pos x="0" y="0"/>
                          </a:cxn>
                          <a:cxn ang="0">
                            <a:pos x="45" y="2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52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1" y="46"/>
                          </a:cxn>
                          <a:cxn ang="0">
                            <a:pos x="367" y="76"/>
                          </a:cxn>
                          <a:cxn ang="0">
                            <a:pos x="400" y="123"/>
                          </a:cxn>
                          <a:cxn ang="0">
                            <a:pos x="403" y="174"/>
                          </a:cxn>
                          <a:cxn ang="0">
                            <a:pos x="401" y="204"/>
                          </a:cxn>
                          <a:cxn ang="0">
                            <a:pos x="431" y="245"/>
                          </a:cxn>
                          <a:cxn ang="0">
                            <a:pos x="462" y="293"/>
                          </a:cxn>
                          <a:cxn ang="0">
                            <a:pos x="481" y="333"/>
                          </a:cxn>
                          <a:cxn ang="0">
                            <a:pos x="479" y="373"/>
                          </a:cxn>
                          <a:cxn ang="0">
                            <a:pos x="468" y="393"/>
                          </a:cxn>
                          <a:cxn ang="0">
                            <a:pos x="440" y="400"/>
                          </a:cxn>
                          <a:cxn ang="0">
                            <a:pos x="392" y="375"/>
                          </a:cxn>
                          <a:cxn ang="0">
                            <a:pos x="367" y="336"/>
                          </a:cxn>
                          <a:cxn ang="0">
                            <a:pos x="348" y="401"/>
                          </a:cxn>
                          <a:cxn ang="0">
                            <a:pos x="309" y="375"/>
                          </a:cxn>
                          <a:cxn ang="0">
                            <a:pos x="251" y="376"/>
                          </a:cxn>
                          <a:cxn ang="0">
                            <a:pos x="222" y="400"/>
                          </a:cxn>
                          <a:cxn ang="0">
                            <a:pos x="228" y="421"/>
                          </a:cxn>
                          <a:cxn ang="0">
                            <a:pos x="281" y="441"/>
                          </a:cxn>
                          <a:cxn ang="0">
                            <a:pos x="328" y="448"/>
                          </a:cxn>
                          <a:cxn ang="0">
                            <a:pos x="325" y="499"/>
                          </a:cxn>
                          <a:cxn ang="0">
                            <a:pos x="315" y="546"/>
                          </a:cxn>
                          <a:cxn ang="0">
                            <a:pos x="297" y="562"/>
                          </a:cxn>
                          <a:cxn ang="0">
                            <a:pos x="259" y="549"/>
                          </a:cxn>
                          <a:cxn ang="0">
                            <a:pos x="152" y="481"/>
                          </a:cxn>
                          <a:cxn ang="0">
                            <a:pos x="101" y="441"/>
                          </a:cxn>
                          <a:cxn ang="0">
                            <a:pos x="95" y="421"/>
                          </a:cxn>
                          <a:cxn ang="0">
                            <a:pos x="61" y="423"/>
                          </a:cxn>
                          <a:cxn ang="0">
                            <a:pos x="39" y="404"/>
                          </a:cxn>
                          <a:cxn ang="0">
                            <a:pos x="33" y="354"/>
                          </a:cxn>
                          <a:cxn ang="0">
                            <a:pos x="17" y="302"/>
                          </a:cxn>
                          <a:cxn ang="0">
                            <a:pos x="0" y="209"/>
                          </a:cxn>
                          <a:cxn ang="0">
                            <a:pos x="23" y="99"/>
                          </a:cxn>
                          <a:cxn ang="0">
                            <a:pos x="59" y="48"/>
                          </a:cxn>
                          <a:cxn ang="0">
                            <a:pos x="119" y="11"/>
                          </a:cxn>
                          <a:cxn ang="0">
                            <a:pos x="184" y="0"/>
                          </a:cxn>
                          <a:cxn ang="0">
                            <a:pos x="239" y="6"/>
                          </a:cxn>
                          <a:cxn ang="0">
                            <a:pos x="294" y="26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" y="47"/>
                          </a:cxn>
                          <a:cxn ang="0">
                            <a:pos x="28" y="27"/>
                          </a:cxn>
                          <a:cxn ang="0">
                            <a:pos x="56" y="10"/>
                          </a:cxn>
                          <a:cxn ang="0">
                            <a:pos x="83" y="2"/>
                          </a:cxn>
                          <a:cxn ang="0">
                            <a:pos x="96" y="0"/>
                          </a:cxn>
                          <a:cxn ang="0">
                            <a:pos x="106" y="0"/>
                          </a:cxn>
                          <a:cxn ang="0">
                            <a:pos x="113" y="5"/>
                          </a:cxn>
                          <a:cxn ang="0">
                            <a:pos x="115" y="13"/>
                          </a:cxn>
                          <a:cxn ang="0">
                            <a:pos x="113" y="21"/>
                          </a:cxn>
                          <a:cxn ang="0">
                            <a:pos x="103" y="25"/>
                          </a:cxn>
                          <a:cxn ang="0">
                            <a:pos x="87" y="30"/>
                          </a:cxn>
                          <a:cxn ang="0">
                            <a:pos x="63" y="40"/>
                          </a:cxn>
                          <a:cxn ang="0">
                            <a:pos x="43" y="52"/>
                          </a:cxn>
                          <a:cxn ang="0">
                            <a:pos x="28" y="61"/>
                          </a:cxn>
                          <a:cxn ang="0">
                            <a:pos x="17" y="72"/>
                          </a:cxn>
                          <a:cxn ang="0">
                            <a:pos x="6" y="74"/>
                          </a:cxn>
                          <a:cxn ang="0">
                            <a:pos x="0" y="61"/>
                          </a:cxn>
                          <a:cxn ang="0">
                            <a:pos x="3" y="47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0" y="0"/>
                          </a:cxn>
                          <a:cxn ang="0">
                            <a:pos x="127" y="29"/>
                          </a:cxn>
                          <a:cxn ang="0">
                            <a:pos x="132" y="53"/>
                          </a:cxn>
                          <a:cxn ang="0">
                            <a:pos x="134" y="83"/>
                          </a:cxn>
                          <a:cxn ang="0">
                            <a:pos x="127" y="109"/>
                          </a:cxn>
                          <a:cxn ang="0">
                            <a:pos x="102" y="91"/>
                          </a:cxn>
                          <a:cxn ang="0">
                            <a:pos x="101" y="133"/>
                          </a:cxn>
                          <a:cxn ang="0">
                            <a:pos x="74" y="117"/>
                          </a:cxn>
                          <a:cxn ang="0">
                            <a:pos x="65" y="151"/>
                          </a:cxn>
                          <a:cxn ang="0">
                            <a:pos x="43" y="144"/>
                          </a:cxn>
                          <a:cxn ang="0">
                            <a:pos x="29" y="131"/>
                          </a:cxn>
                          <a:cxn ang="0">
                            <a:pos x="15" y="111"/>
                          </a:cxn>
                          <a:cxn ang="0">
                            <a:pos x="0" y="81"/>
                          </a:cxn>
                          <a:cxn ang="0">
                            <a:pos x="120" y="0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7" name="Arc 85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G0" fmla="+- 21600 0 0"/>
                        <a:gd name="G1" fmla="+- 21585 0 0"/>
                        <a:gd name="G2" fmla="+- 21600 0 0"/>
                        <a:gd name="T0" fmla="*/ 43151 w 43200"/>
                        <a:gd name="T1" fmla="*/ 20127 h 43185"/>
                        <a:gd name="T2" fmla="*/ 20785 w 43200"/>
                        <a:gd name="T3" fmla="*/ 0 h 43185"/>
                        <a:gd name="T4" fmla="*/ 21600 w 43200"/>
                        <a:gd name="T5" fmla="*/ 21585 h 43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8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49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18"/>
                          </a:cxn>
                          <a:cxn ang="0">
                            <a:pos x="101" y="34"/>
                          </a:cxn>
                          <a:cxn ang="0">
                            <a:pos x="103" y="48"/>
                          </a:cxn>
                          <a:cxn ang="0">
                            <a:pos x="103" y="61"/>
                          </a:cxn>
                          <a:cxn ang="0">
                            <a:pos x="101" y="74"/>
                          </a:cxn>
                          <a:cxn ang="0">
                            <a:pos x="98" y="84"/>
                          </a:cxn>
                          <a:cxn ang="0">
                            <a:pos x="92" y="98"/>
                          </a:cxn>
                          <a:cxn ang="0">
                            <a:pos x="83" y="109"/>
                          </a:cxn>
                          <a:cxn ang="0">
                            <a:pos x="73" y="118"/>
                          </a:cxn>
                          <a:cxn ang="0">
                            <a:pos x="61" y="123"/>
                          </a:cxn>
                          <a:cxn ang="0">
                            <a:pos x="47" y="123"/>
                          </a:cxn>
                          <a:cxn ang="0">
                            <a:pos x="35" y="120"/>
                          </a:cxn>
                          <a:cxn ang="0">
                            <a:pos x="26" y="114"/>
                          </a:cxn>
                          <a:cxn ang="0">
                            <a:pos x="19" y="107"/>
                          </a:cxn>
                          <a:cxn ang="0">
                            <a:pos x="11" y="97"/>
                          </a:cxn>
                          <a:cxn ang="0">
                            <a:pos x="3" y="84"/>
                          </a:cxn>
                          <a:cxn ang="0">
                            <a:pos x="0" y="69"/>
                          </a:cxn>
                          <a:cxn ang="0">
                            <a:pos x="0" y="53"/>
                          </a:cxn>
                          <a:cxn ang="0">
                            <a:pos x="4" y="40"/>
                          </a:cxn>
                          <a:cxn ang="0">
                            <a:pos x="6" y="29"/>
                          </a:cxn>
                          <a:cxn ang="0">
                            <a:pos x="14" y="20"/>
                          </a:cxn>
                          <a:cxn ang="0">
                            <a:pos x="23" y="9"/>
                          </a:cxn>
                          <a:cxn ang="0">
                            <a:pos x="39" y="1"/>
                          </a:cxn>
                          <a:cxn ang="0">
                            <a:pos x="55" y="0"/>
                          </a:cxn>
                          <a:cxn ang="0">
                            <a:pos x="71" y="2"/>
                          </a:cxn>
                          <a:cxn ang="0">
                            <a:pos x="81" y="8"/>
                          </a:cxn>
                          <a:cxn ang="0">
                            <a:pos x="92" y="18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0" y="6"/>
                          </a:cxn>
                          <a:cxn ang="0">
                            <a:pos x="33" y="11"/>
                          </a:cxn>
                          <a:cxn ang="0">
                            <a:pos x="33" y="15"/>
                          </a:cxn>
                          <a:cxn ang="0">
                            <a:pos x="33" y="21"/>
                          </a:cxn>
                          <a:cxn ang="0">
                            <a:pos x="33" y="25"/>
                          </a:cxn>
                          <a:cxn ang="0">
                            <a:pos x="31" y="29"/>
                          </a:cxn>
                          <a:cxn ang="0">
                            <a:pos x="30" y="33"/>
                          </a:cxn>
                          <a:cxn ang="0">
                            <a:pos x="27" y="37"/>
                          </a:cxn>
                          <a:cxn ang="0">
                            <a:pos x="24" y="40"/>
                          </a:cxn>
                          <a:cxn ang="0">
                            <a:pos x="20" y="42"/>
                          </a:cxn>
                          <a:cxn ang="0">
                            <a:pos x="14" y="42"/>
                          </a:cxn>
                          <a:cxn ang="0">
                            <a:pos x="10" y="40"/>
                          </a:cxn>
                          <a:cxn ang="0">
                            <a:pos x="8" y="39"/>
                          </a:cxn>
                          <a:cxn ang="0">
                            <a:pos x="6" y="36"/>
                          </a:cxn>
                          <a:cxn ang="0">
                            <a:pos x="3" y="33"/>
                          </a:cxn>
                          <a:cxn ang="0">
                            <a:pos x="1" y="29"/>
                          </a:cxn>
                          <a:cxn ang="0">
                            <a:pos x="0" y="24"/>
                          </a:cxn>
                          <a:cxn ang="0">
                            <a:pos x="0" y="17"/>
                          </a:cxn>
                          <a:cxn ang="0">
                            <a:pos x="1" y="13"/>
                          </a:cxn>
                          <a:cxn ang="0">
                            <a:pos x="2" y="10"/>
                          </a:cxn>
                          <a:cxn ang="0">
                            <a:pos x="4" y="7"/>
                          </a:cxn>
                          <a:cxn ang="0">
                            <a:pos x="7" y="3"/>
                          </a:cxn>
                          <a:cxn ang="0">
                            <a:pos x="12" y="0"/>
                          </a:cxn>
                          <a:cxn ang="0">
                            <a:pos x="19" y="0"/>
                          </a:cxn>
                          <a:cxn ang="0">
                            <a:pos x="23" y="1"/>
                          </a:cxn>
                          <a:cxn ang="0">
                            <a:pos x="26" y="3"/>
                          </a:cxn>
                          <a:cxn ang="0">
                            <a:pos x="30" y="6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700" cap="rnd" cmpd="sng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1" y="25"/>
                          </a:cxn>
                          <a:cxn ang="0">
                            <a:pos x="96" y="12"/>
                          </a:cxn>
                          <a:cxn ang="0">
                            <a:pos x="81" y="4"/>
                          </a:cxn>
                          <a:cxn ang="0">
                            <a:pos x="67" y="0"/>
                          </a:cxn>
                          <a:cxn ang="0">
                            <a:pos x="54" y="0"/>
                          </a:cxn>
                          <a:cxn ang="0">
                            <a:pos x="40" y="3"/>
                          </a:cxn>
                          <a:cxn ang="0">
                            <a:pos x="32" y="7"/>
                          </a:cxn>
                          <a:cxn ang="0">
                            <a:pos x="23" y="13"/>
                          </a:cxn>
                          <a:cxn ang="0">
                            <a:pos x="15" y="23"/>
                          </a:cxn>
                          <a:cxn ang="0">
                            <a:pos x="8" y="39"/>
                          </a:cxn>
                          <a:cxn ang="0">
                            <a:pos x="6" y="53"/>
                          </a:cxn>
                          <a:cxn ang="0">
                            <a:pos x="2" y="65"/>
                          </a:cxn>
                          <a:cxn ang="0">
                            <a:pos x="0" y="77"/>
                          </a:cxn>
                          <a:cxn ang="0">
                            <a:pos x="0" y="92"/>
                          </a:cxn>
                          <a:cxn ang="0">
                            <a:pos x="0" y="100"/>
                          </a:cxn>
                          <a:cxn ang="0">
                            <a:pos x="111" y="25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38" name="Group 90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39" name="Freeform 91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/>
                    <a:ahLst/>
                    <a:cxnLst>
                      <a:cxn ang="0">
                        <a:pos x="709" y="143"/>
                      </a:cxn>
                      <a:cxn ang="0">
                        <a:pos x="723" y="120"/>
                      </a:cxn>
                      <a:cxn ang="0">
                        <a:pos x="720" y="97"/>
                      </a:cxn>
                      <a:cxn ang="0">
                        <a:pos x="703" y="67"/>
                      </a:cxn>
                      <a:cxn ang="0">
                        <a:pos x="667" y="33"/>
                      </a:cxn>
                      <a:cxn ang="0">
                        <a:pos x="614" y="14"/>
                      </a:cxn>
                      <a:cxn ang="0">
                        <a:pos x="550" y="11"/>
                      </a:cxn>
                      <a:cxn ang="0">
                        <a:pos x="504" y="0"/>
                      </a:cxn>
                      <a:cxn ang="0">
                        <a:pos x="446" y="14"/>
                      </a:cxn>
                      <a:cxn ang="0">
                        <a:pos x="412" y="20"/>
                      </a:cxn>
                      <a:cxn ang="0">
                        <a:pos x="370" y="41"/>
                      </a:cxn>
                      <a:cxn ang="0">
                        <a:pos x="336" y="60"/>
                      </a:cxn>
                      <a:cxn ang="0">
                        <a:pos x="314" y="103"/>
                      </a:cxn>
                      <a:cxn ang="0">
                        <a:pos x="273" y="173"/>
                      </a:cxn>
                      <a:cxn ang="0">
                        <a:pos x="224" y="282"/>
                      </a:cxn>
                      <a:cxn ang="0">
                        <a:pos x="208" y="342"/>
                      </a:cxn>
                      <a:cxn ang="0">
                        <a:pos x="203" y="392"/>
                      </a:cxn>
                      <a:cxn ang="0">
                        <a:pos x="227" y="461"/>
                      </a:cxn>
                      <a:cxn ang="0">
                        <a:pos x="261" y="514"/>
                      </a:cxn>
                      <a:cxn ang="0">
                        <a:pos x="264" y="589"/>
                      </a:cxn>
                      <a:cxn ang="0">
                        <a:pos x="250" y="653"/>
                      </a:cxn>
                      <a:cxn ang="0">
                        <a:pos x="214" y="768"/>
                      </a:cxn>
                      <a:cxn ang="0">
                        <a:pos x="194" y="798"/>
                      </a:cxn>
                      <a:cxn ang="0">
                        <a:pos x="111" y="894"/>
                      </a:cxn>
                      <a:cxn ang="0">
                        <a:pos x="39" y="950"/>
                      </a:cxn>
                      <a:cxn ang="0">
                        <a:pos x="13" y="976"/>
                      </a:cxn>
                      <a:cxn ang="0">
                        <a:pos x="0" y="1003"/>
                      </a:cxn>
                      <a:cxn ang="0">
                        <a:pos x="94" y="983"/>
                      </a:cxn>
                      <a:cxn ang="0">
                        <a:pos x="26" y="1039"/>
                      </a:cxn>
                      <a:cxn ang="0">
                        <a:pos x="0" y="1106"/>
                      </a:cxn>
                      <a:cxn ang="0">
                        <a:pos x="42" y="1082"/>
                      </a:cxn>
                      <a:cxn ang="0">
                        <a:pos x="105" y="1023"/>
                      </a:cxn>
                      <a:cxn ang="0">
                        <a:pos x="147" y="989"/>
                      </a:cxn>
                      <a:cxn ang="0">
                        <a:pos x="72" y="1109"/>
                      </a:cxn>
                      <a:cxn ang="0">
                        <a:pos x="39" y="1198"/>
                      </a:cxn>
                      <a:cxn ang="0">
                        <a:pos x="114" y="1126"/>
                      </a:cxn>
                      <a:cxn ang="0">
                        <a:pos x="181" y="1026"/>
                      </a:cxn>
                      <a:cxn ang="0">
                        <a:pos x="181" y="1095"/>
                      </a:cxn>
                      <a:cxn ang="0">
                        <a:pos x="244" y="970"/>
                      </a:cxn>
                      <a:cxn ang="0">
                        <a:pos x="303" y="841"/>
                      </a:cxn>
                      <a:cxn ang="0">
                        <a:pos x="320" y="795"/>
                      </a:cxn>
                      <a:cxn ang="0">
                        <a:pos x="343" y="679"/>
                      </a:cxn>
                      <a:cxn ang="0">
                        <a:pos x="373" y="616"/>
                      </a:cxn>
                      <a:cxn ang="0">
                        <a:pos x="389" y="526"/>
                      </a:cxn>
                      <a:cxn ang="0">
                        <a:pos x="393" y="506"/>
                      </a:cxn>
                      <a:cxn ang="0">
                        <a:pos x="409" y="477"/>
                      </a:cxn>
                      <a:cxn ang="0">
                        <a:pos x="429" y="470"/>
                      </a:cxn>
                      <a:cxn ang="0">
                        <a:pos x="449" y="461"/>
                      </a:cxn>
                      <a:cxn ang="0">
                        <a:pos x="489" y="440"/>
                      </a:cxn>
                      <a:cxn ang="0">
                        <a:pos x="520" y="417"/>
                      </a:cxn>
                      <a:cxn ang="0">
                        <a:pos x="564" y="385"/>
                      </a:cxn>
                      <a:cxn ang="0">
                        <a:pos x="610" y="322"/>
                      </a:cxn>
                      <a:cxn ang="0">
                        <a:pos x="646" y="256"/>
                      </a:cxn>
                      <a:cxn ang="0">
                        <a:pos x="696" y="183"/>
                      </a:cxn>
                      <a:cxn ang="0">
                        <a:pos x="709" y="143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93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/>
                    <a:ahLst/>
                    <a:cxnLst>
                      <a:cxn ang="0">
                        <a:pos x="307" y="0"/>
                      </a:cxn>
                      <a:cxn ang="0">
                        <a:pos x="284" y="23"/>
                      </a:cxn>
                      <a:cxn ang="0">
                        <a:pos x="257" y="49"/>
                      </a:cxn>
                      <a:cxn ang="0">
                        <a:pos x="239" y="69"/>
                      </a:cxn>
                      <a:cxn ang="0">
                        <a:pos x="224" y="93"/>
                      </a:cxn>
                      <a:cxn ang="0">
                        <a:pos x="212" y="111"/>
                      </a:cxn>
                      <a:cxn ang="0">
                        <a:pos x="204" y="135"/>
                      </a:cxn>
                      <a:cxn ang="0">
                        <a:pos x="196" y="165"/>
                      </a:cxn>
                      <a:cxn ang="0">
                        <a:pos x="184" y="209"/>
                      </a:cxn>
                      <a:cxn ang="0">
                        <a:pos x="179" y="236"/>
                      </a:cxn>
                      <a:cxn ang="0">
                        <a:pos x="171" y="266"/>
                      </a:cxn>
                      <a:cxn ang="0">
                        <a:pos x="158" y="291"/>
                      </a:cxn>
                      <a:cxn ang="0">
                        <a:pos x="144" y="316"/>
                      </a:cxn>
                      <a:cxn ang="0">
                        <a:pos x="127" y="336"/>
                      </a:cxn>
                      <a:cxn ang="0">
                        <a:pos x="106" y="354"/>
                      </a:cxn>
                      <a:cxn ang="0">
                        <a:pos x="87" y="372"/>
                      </a:cxn>
                      <a:cxn ang="0">
                        <a:pos x="62" y="391"/>
                      </a:cxn>
                      <a:cxn ang="0">
                        <a:pos x="43" y="404"/>
                      </a:cxn>
                      <a:cxn ang="0">
                        <a:pos x="25" y="416"/>
                      </a:cxn>
                      <a:cxn ang="0">
                        <a:pos x="10" y="429"/>
                      </a:cxn>
                      <a:cxn ang="0">
                        <a:pos x="0" y="443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94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/>
                    <a:ahLst/>
                    <a:cxnLst>
                      <a:cxn ang="0">
                        <a:pos x="228" y="0"/>
                      </a:cxn>
                      <a:cxn ang="0">
                        <a:pos x="180" y="35"/>
                      </a:cxn>
                      <a:cxn ang="0">
                        <a:pos x="157" y="58"/>
                      </a:cxn>
                      <a:cxn ang="0">
                        <a:pos x="140" y="83"/>
                      </a:cxn>
                      <a:cxn ang="0">
                        <a:pos x="127" y="107"/>
                      </a:cxn>
                      <a:cxn ang="0">
                        <a:pos x="116" y="137"/>
                      </a:cxn>
                      <a:cxn ang="0">
                        <a:pos x="104" y="182"/>
                      </a:cxn>
                      <a:cxn ang="0">
                        <a:pos x="98" y="215"/>
                      </a:cxn>
                      <a:cxn ang="0">
                        <a:pos x="87" y="244"/>
                      </a:cxn>
                      <a:cxn ang="0">
                        <a:pos x="70" y="274"/>
                      </a:cxn>
                      <a:cxn ang="0">
                        <a:pos x="56" y="302"/>
                      </a:cxn>
                      <a:cxn ang="0">
                        <a:pos x="45" y="323"/>
                      </a:cxn>
                      <a:cxn ang="0">
                        <a:pos x="34" y="355"/>
                      </a:cxn>
                      <a:cxn ang="0">
                        <a:pos x="20" y="385"/>
                      </a:cxn>
                      <a:cxn ang="0">
                        <a:pos x="7" y="423"/>
                      </a:cxn>
                      <a:cxn ang="0">
                        <a:pos x="0" y="457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" name="Group 95"/>
              <p:cNvGrpSpPr>
                <a:grpSpLocks/>
              </p:cNvGrpSpPr>
              <p:nvPr/>
            </p:nvGrpSpPr>
            <p:grpSpPr bwMode="auto">
              <a:xfrm>
                <a:off x="3418" y="2520"/>
                <a:ext cx="158" cy="82"/>
                <a:chOff x="3379" y="2486"/>
                <a:chExt cx="168" cy="86"/>
              </a:xfrm>
            </p:grpSpPr>
            <p:sp>
              <p:nvSpPr>
                <p:cNvPr id="33" name="Oval 96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Oval 97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Oval 98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Oval 99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Rectangle 102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>
                  <a:effectLst/>
                </a:rPr>
                <a:t>??</a:t>
              </a:r>
              <a:endParaRPr lang="en-US" sz="60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Techniques of Quantitative Methods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lIns="99994" tIns="49997" rIns="99994" bIns="49997"/>
          <a:lstStyle/>
          <a:p>
            <a:pPr marL="482600" indent="-482600">
              <a:buFontTx/>
              <a:buAutoNum type="arabicPeriod"/>
            </a:pPr>
            <a:r>
              <a:rPr lang="en-US" dirty="0"/>
              <a:t>Naive approach</a:t>
            </a:r>
          </a:p>
          <a:p>
            <a:pPr marL="482600" indent="-482600">
              <a:buFontTx/>
              <a:buAutoNum type="arabicPeriod"/>
            </a:pPr>
            <a:r>
              <a:rPr lang="en-US" dirty="0"/>
              <a:t>Moving averages</a:t>
            </a:r>
          </a:p>
          <a:p>
            <a:pPr marL="482600" indent="-482600">
              <a:buFontTx/>
              <a:buAutoNum type="arabicPeriod"/>
            </a:pPr>
            <a:r>
              <a:rPr lang="en-US" dirty="0"/>
              <a:t>Exponential smoothing</a:t>
            </a:r>
          </a:p>
          <a:p>
            <a:pPr marL="482600" indent="-482600">
              <a:buFontTx/>
              <a:buAutoNum type="arabicPeriod"/>
            </a:pPr>
            <a:r>
              <a:rPr lang="en-US" dirty="0"/>
              <a:t>Trend projection</a:t>
            </a:r>
          </a:p>
          <a:p>
            <a:pPr marL="482600" indent="-482600">
              <a:buFontTx/>
              <a:buAutoNum type="arabicPeriod"/>
            </a:pPr>
            <a:r>
              <a:rPr lang="en-US" dirty="0"/>
              <a:t>Linear regression</a:t>
            </a: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800600" y="1371600"/>
            <a:ext cx="3124200" cy="2590800"/>
            <a:chOff x="3216" y="1488"/>
            <a:chExt cx="1968" cy="1632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9994" tIns="49997" rIns="99994" bIns="49997">
              <a:spAutoFit/>
            </a:bodyPr>
            <a:lstStyle/>
            <a:p>
              <a:pPr algn="ctr" defTabSz="1000125">
                <a:lnSpc>
                  <a:spcPct val="85000"/>
                </a:lnSpc>
                <a:spcBef>
                  <a:spcPct val="50000"/>
                </a:spcBef>
              </a:pPr>
              <a:r>
                <a:rPr lang="en-US" sz="2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Time-Series Models</a:t>
              </a:r>
            </a:p>
          </p:txBody>
        </p:sp>
        <p:sp>
          <p:nvSpPr>
            <p:cNvPr id="7" name="AutoShape 8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724400" y="3962400"/>
            <a:ext cx="3030538" cy="774700"/>
            <a:chOff x="3216" y="3208"/>
            <a:chExt cx="1909" cy="488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9994" tIns="49997" rIns="99994" bIns="49997">
              <a:spAutoFit/>
            </a:bodyPr>
            <a:lstStyle/>
            <a:p>
              <a:pPr algn="ctr" defTabSz="1000125">
                <a:lnSpc>
                  <a:spcPct val="85000"/>
                </a:lnSpc>
              </a:pPr>
              <a:r>
                <a:rPr lang="en-US" sz="2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Associative Model</a:t>
              </a:r>
            </a:p>
          </p:txBody>
        </p:sp>
        <p:sp>
          <p:nvSpPr>
            <p:cNvPr id="10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Time Series Components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1582" y="1652254"/>
            <a:ext cx="7049882" cy="383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Components of Demand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39376"/>
            <a:ext cx="6951031" cy="425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Trend Component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Persistent, overall upward or downward pattern</a:t>
            </a:r>
          </a:p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Changes due to population, technology, age, culture, etc.</a:t>
            </a:r>
          </a:p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Typically several years duration </a:t>
            </a: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6" name="Freeform 43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8"/>
                </a:cxn>
                <a:cxn ang="0">
                  <a:pos x="1920" y="1008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44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Seasonal Component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Regular pattern of up and down fluctuations</a:t>
            </a:r>
          </a:p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Due to weather, customs, etc.</a:t>
            </a:r>
          </a:p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Occurs within a single year </a:t>
            </a:r>
          </a:p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Seasonality in box-office revenues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895600" y="3810000"/>
            <a:ext cx="5270500" cy="2565400"/>
            <a:chOff x="1880" y="2576"/>
            <a:chExt cx="3320" cy="1616"/>
          </a:xfrm>
        </p:grpSpPr>
        <p:sp>
          <p:nvSpPr>
            <p:cNvPr id="6" name="Rectangle 51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8" name="Rectangle 46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2095500" algn="ctr"/>
                    <a:tab pos="4000500" algn="ctr"/>
                  </a:tabLst>
                </a:pPr>
                <a:r>
                  <a:rPr lang="en-US" sz="2000">
                    <a:effectLst/>
                  </a:rPr>
                  <a:t>		Number of</a:t>
                </a:r>
              </a:p>
              <a:p>
                <a:pPr>
                  <a:lnSpc>
                    <a:spcPct val="85000"/>
                  </a:lnSpc>
                  <a:tabLst>
                    <a:tab pos="2095500" algn="ctr"/>
                    <a:tab pos="4000500" algn="ctr"/>
                  </a:tabLst>
                </a:pPr>
                <a:r>
                  <a:rPr lang="en-US" sz="2000">
                    <a:effectLst/>
                  </a:rPr>
                  <a:t>Period	Length	Seasons</a:t>
                </a:r>
              </a:p>
            </p:txBody>
          </p:sp>
          <p:sp>
            <p:nvSpPr>
              <p:cNvPr id="9" name="Rectangle 47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524000" algn="l"/>
                    <a:tab pos="4292600" algn="r"/>
                  </a:tabLst>
                </a:pPr>
                <a:r>
                  <a:rPr lang="en-US" sz="2000">
                    <a:effectLst/>
                  </a:rPr>
                  <a:t>Week	Day	</a:t>
                </a:r>
                <a:r>
                  <a:rPr lang="en-US" sz="2000" i="0">
                    <a:effectLst/>
                  </a:rPr>
                  <a:t>7</a:t>
                </a:r>
              </a:p>
              <a:p>
                <a:pPr>
                  <a:lnSpc>
                    <a:spcPct val="85000"/>
                  </a:lnSpc>
                  <a:tabLst>
                    <a:tab pos="1524000" algn="l"/>
                    <a:tab pos="4292600" algn="r"/>
                  </a:tabLst>
                </a:pPr>
                <a:r>
                  <a:rPr lang="en-US" sz="2000">
                    <a:effectLst/>
                  </a:rPr>
                  <a:t>Month	Week	</a:t>
                </a:r>
                <a:r>
                  <a:rPr lang="en-US" sz="2000" i="0">
                    <a:effectLst/>
                  </a:rPr>
                  <a:t>4-4.5</a:t>
                </a:r>
                <a:endParaRPr lang="en-US" sz="2000">
                  <a:effectLst/>
                </a:endParaRPr>
              </a:p>
              <a:p>
                <a:pPr>
                  <a:lnSpc>
                    <a:spcPct val="85000"/>
                  </a:lnSpc>
                  <a:tabLst>
                    <a:tab pos="1524000" algn="l"/>
                    <a:tab pos="4292600" algn="r"/>
                  </a:tabLst>
                </a:pPr>
                <a:r>
                  <a:rPr lang="en-US" sz="2000">
                    <a:effectLst/>
                  </a:rPr>
                  <a:t>Month	Day	</a:t>
                </a:r>
                <a:r>
                  <a:rPr lang="en-US" sz="2000" i="0">
                    <a:effectLst/>
                  </a:rPr>
                  <a:t>28-31</a:t>
                </a:r>
                <a:endParaRPr lang="en-US" sz="2000">
                  <a:effectLst/>
                </a:endParaRPr>
              </a:p>
              <a:p>
                <a:pPr>
                  <a:lnSpc>
                    <a:spcPct val="85000"/>
                  </a:lnSpc>
                  <a:tabLst>
                    <a:tab pos="1524000" algn="l"/>
                    <a:tab pos="4292600" algn="r"/>
                  </a:tabLst>
                </a:pPr>
                <a:r>
                  <a:rPr lang="en-US" sz="2000">
                    <a:effectLst/>
                  </a:rPr>
                  <a:t>Year	Quarter	</a:t>
                </a:r>
                <a:r>
                  <a:rPr lang="en-US" sz="2000" i="0">
                    <a:effectLst/>
                  </a:rPr>
                  <a:t>4</a:t>
                </a:r>
                <a:endParaRPr lang="en-US" sz="2000">
                  <a:effectLst/>
                </a:endParaRPr>
              </a:p>
              <a:p>
                <a:pPr>
                  <a:lnSpc>
                    <a:spcPct val="85000"/>
                  </a:lnSpc>
                  <a:tabLst>
                    <a:tab pos="1524000" algn="l"/>
                    <a:tab pos="4292600" algn="r"/>
                  </a:tabLst>
                </a:pPr>
                <a:r>
                  <a:rPr lang="en-US" sz="2000">
                    <a:effectLst/>
                  </a:rPr>
                  <a:t>Year	Month	</a:t>
                </a:r>
                <a:r>
                  <a:rPr lang="en-US" sz="2000" i="0">
                    <a:effectLst/>
                  </a:rPr>
                  <a:t>12</a:t>
                </a:r>
                <a:endParaRPr lang="en-US" sz="2000">
                  <a:effectLst/>
                </a:endParaRPr>
              </a:p>
              <a:p>
                <a:pPr>
                  <a:lnSpc>
                    <a:spcPct val="85000"/>
                  </a:lnSpc>
                  <a:tabLst>
                    <a:tab pos="1524000" algn="l"/>
                    <a:tab pos="4292600" algn="r"/>
                  </a:tabLst>
                </a:pPr>
                <a:r>
                  <a:rPr lang="en-US" sz="2000">
                    <a:effectLst/>
                  </a:rPr>
                  <a:t>Year	Week	</a:t>
                </a:r>
                <a:r>
                  <a:rPr lang="en-US" sz="2000" i="0">
                    <a:effectLst/>
                  </a:rPr>
                  <a:t>52</a:t>
                </a:r>
                <a:endParaRPr lang="en-US" sz="2000">
                  <a:effectLst/>
                </a:endParaRPr>
              </a:p>
            </p:txBody>
          </p:sp>
          <p:sp>
            <p:nvSpPr>
              <p:cNvPr id="10" name="Line 48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Cyclical Component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Repeating up and down movements</a:t>
            </a:r>
          </a:p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Affected by </a:t>
            </a:r>
            <a:r>
              <a:rPr lang="en-US" u="sng" dirty="0"/>
              <a:t>business cycle, political, and economic factors</a:t>
            </a:r>
          </a:p>
          <a:p>
            <a:pPr marL="482600" indent="-482600">
              <a:buFont typeface="Wingdings" pitchFamily="2" charset="2"/>
              <a:buChar char="þ"/>
            </a:pPr>
            <a:r>
              <a:rPr lang="en-US" u="sng" dirty="0"/>
              <a:t>Multiple years duration</a:t>
            </a:r>
          </a:p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Often causal or </a:t>
            </a:r>
            <a:br>
              <a:rPr lang="en-US" dirty="0"/>
            </a:br>
            <a:r>
              <a:rPr lang="en-US" dirty="0"/>
              <a:t>associative </a:t>
            </a:r>
            <a:br>
              <a:rPr lang="en-US" dirty="0"/>
            </a:br>
            <a:r>
              <a:rPr lang="en-US" dirty="0"/>
              <a:t>relationships</a:t>
            </a:r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4616450" y="4216400"/>
            <a:ext cx="3822700" cy="2384425"/>
            <a:chOff x="2816" y="2648"/>
            <a:chExt cx="2408" cy="1502"/>
          </a:xfrm>
        </p:grpSpPr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8" name="Freeform 45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08"/>
                  </a:cxn>
                  <a:cxn ang="0">
                    <a:pos x="1920" y="1008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4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/>
                <a:ahLst/>
                <a:cxnLst>
                  <a:cxn ang="0">
                    <a:pos x="0" y="1080"/>
                  </a:cxn>
                  <a:cxn ang="0">
                    <a:pos x="336" y="408"/>
                  </a:cxn>
                  <a:cxn ang="0">
                    <a:pos x="867" y="851"/>
                  </a:cxn>
                  <a:cxn ang="0">
                    <a:pos x="1256" y="96"/>
                  </a:cxn>
                  <a:cxn ang="0">
                    <a:pos x="1943" y="513"/>
                  </a:cxn>
                  <a:cxn ang="0">
                    <a:pos x="2256" y="0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4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863600" algn="ctr"/>
                  <a:tab pos="1714500" algn="ctr"/>
                  <a:tab pos="2578100" algn="ctr"/>
                  <a:tab pos="3429000" algn="ctr"/>
                </a:tabLst>
              </a:pP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	5	10	15	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Random Component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>
              <a:buFont typeface="Wingdings" pitchFamily="2" charset="2"/>
              <a:buChar char="þ"/>
            </a:pPr>
            <a:r>
              <a:rPr lang="en-US" sz="2800" dirty="0"/>
              <a:t>Erratic, unsystematic, ‘residual’ fluctuations</a:t>
            </a:r>
          </a:p>
          <a:p>
            <a:pPr marL="482600" indent="-482600">
              <a:buFont typeface="Wingdings" pitchFamily="2" charset="2"/>
              <a:buChar char="þ"/>
            </a:pPr>
            <a:r>
              <a:rPr lang="en-US" sz="2800" dirty="0"/>
              <a:t>Due to random variation or unforeseen events</a:t>
            </a:r>
            <a:endParaRPr lang="en-US" dirty="0"/>
          </a:p>
          <a:p>
            <a:pPr marL="482600" indent="-482600">
              <a:buFont typeface="Wingdings" pitchFamily="2" charset="2"/>
              <a:buChar char="þ"/>
            </a:pPr>
            <a:r>
              <a:rPr lang="en-US" sz="2800" dirty="0"/>
              <a:t>Short duration and </a:t>
            </a:r>
            <a:br>
              <a:rPr lang="en-US" sz="2800" dirty="0"/>
            </a:br>
            <a:r>
              <a:rPr lang="en-US" sz="2800" dirty="0" err="1"/>
              <a:t>nonrepeating</a:t>
            </a:r>
            <a:r>
              <a:rPr lang="en-US" sz="2800" dirty="0"/>
              <a:t> 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838700" y="3657600"/>
            <a:ext cx="3521075" cy="2943225"/>
            <a:chOff x="3048" y="2304"/>
            <a:chExt cx="2218" cy="1854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8"/>
                </a:cxn>
                <a:cxn ang="0">
                  <a:pos x="1920" y="1008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/>
              <a:ahLst/>
              <a:cxnLst>
                <a:cxn ang="0">
                  <a:pos x="0" y="1513"/>
                </a:cxn>
                <a:cxn ang="0">
                  <a:pos x="56" y="1417"/>
                </a:cxn>
                <a:cxn ang="0">
                  <a:pos x="128" y="1433"/>
                </a:cxn>
                <a:cxn ang="0">
                  <a:pos x="160" y="1233"/>
                </a:cxn>
                <a:cxn ang="0">
                  <a:pos x="216" y="1393"/>
                </a:cxn>
                <a:cxn ang="0">
                  <a:pos x="280" y="1089"/>
                </a:cxn>
                <a:cxn ang="0">
                  <a:pos x="344" y="1169"/>
                </a:cxn>
                <a:cxn ang="0">
                  <a:pos x="400" y="985"/>
                </a:cxn>
                <a:cxn ang="0">
                  <a:pos x="512" y="1369"/>
                </a:cxn>
                <a:cxn ang="0">
                  <a:pos x="560" y="1041"/>
                </a:cxn>
                <a:cxn ang="0">
                  <a:pos x="632" y="1201"/>
                </a:cxn>
                <a:cxn ang="0">
                  <a:pos x="696" y="745"/>
                </a:cxn>
                <a:cxn ang="0">
                  <a:pos x="768" y="929"/>
                </a:cxn>
                <a:cxn ang="0">
                  <a:pos x="848" y="953"/>
                </a:cxn>
                <a:cxn ang="0">
                  <a:pos x="960" y="977"/>
                </a:cxn>
                <a:cxn ang="0">
                  <a:pos x="984" y="761"/>
                </a:cxn>
                <a:cxn ang="0">
                  <a:pos x="1040" y="417"/>
                </a:cxn>
                <a:cxn ang="0">
                  <a:pos x="1104" y="1105"/>
                </a:cxn>
                <a:cxn ang="0">
                  <a:pos x="1152" y="953"/>
                </a:cxn>
                <a:cxn ang="0">
                  <a:pos x="1240" y="833"/>
                </a:cxn>
                <a:cxn ang="0">
                  <a:pos x="1336" y="881"/>
                </a:cxn>
                <a:cxn ang="0">
                  <a:pos x="1424" y="729"/>
                </a:cxn>
                <a:cxn ang="0">
                  <a:pos x="1496" y="601"/>
                </a:cxn>
                <a:cxn ang="0">
                  <a:pos x="1576" y="449"/>
                </a:cxn>
                <a:cxn ang="0">
                  <a:pos x="1656" y="665"/>
                </a:cxn>
                <a:cxn ang="0">
                  <a:pos x="1704" y="353"/>
                </a:cxn>
                <a:cxn ang="0">
                  <a:pos x="1768" y="137"/>
                </a:cxn>
                <a:cxn ang="0">
                  <a:pos x="1816" y="409"/>
                </a:cxn>
                <a:cxn ang="0">
                  <a:pos x="1872" y="193"/>
                </a:cxn>
                <a:cxn ang="0">
                  <a:pos x="1968" y="1"/>
                </a:cxn>
                <a:cxn ang="0">
                  <a:pos x="2064" y="185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</a:pP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M	T	W	T	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Naive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954" tIns="48608" rIns="98954" bIns="48608"/>
          <a:lstStyle/>
          <a:p>
            <a:pPr marL="482600" indent="-48260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Assumes demand in next period is the same as demand in most recent period</a:t>
            </a:r>
          </a:p>
          <a:p>
            <a:pPr marL="1054100" lvl="1" indent="-381000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e.g., If May sales were 48, then June sales will be 48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Moving Average Method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 defTabSz="911225">
              <a:buClr>
                <a:schemeClr val="tx1"/>
              </a:buClr>
              <a:buFont typeface="Wingdings" pitchFamily="2" charset="2"/>
              <a:buChar char="þ"/>
              <a:tabLst>
                <a:tab pos="1838325" algn="ctr"/>
                <a:tab pos="2170113" algn="ctr"/>
                <a:tab pos="2525713" algn="ctr"/>
                <a:tab pos="2857500" algn="ctr"/>
                <a:tab pos="3189288" algn="ctr"/>
                <a:tab pos="3943350" algn="l"/>
                <a:tab pos="5027613" algn="ctr"/>
                <a:tab pos="5316538" algn="ctr"/>
                <a:tab pos="5781675" algn="ctr"/>
                <a:tab pos="6402388" algn="ctr"/>
                <a:tab pos="7021513" algn="ctr"/>
                <a:tab pos="7597775" algn="ctr"/>
              </a:tabLst>
            </a:pPr>
            <a:r>
              <a:rPr lang="en-US" dirty="0"/>
              <a:t>	MA is a series of arithmetic means </a:t>
            </a:r>
          </a:p>
          <a:p>
            <a:pPr marL="482600" indent="-482600" defTabSz="911225">
              <a:buClr>
                <a:schemeClr val="tx1"/>
              </a:buClr>
              <a:buFont typeface="Wingdings" pitchFamily="2" charset="2"/>
              <a:buChar char="þ"/>
              <a:tabLst>
                <a:tab pos="1838325" algn="ctr"/>
                <a:tab pos="2170113" algn="ctr"/>
                <a:tab pos="2525713" algn="ctr"/>
                <a:tab pos="2857500" algn="ctr"/>
                <a:tab pos="3189288" algn="ctr"/>
                <a:tab pos="3943350" algn="l"/>
                <a:tab pos="5027613" algn="ctr"/>
                <a:tab pos="5316538" algn="ctr"/>
                <a:tab pos="5781675" algn="ctr"/>
                <a:tab pos="6402388" algn="ctr"/>
                <a:tab pos="7021513" algn="ctr"/>
                <a:tab pos="7597775" algn="ctr"/>
              </a:tabLst>
            </a:pPr>
            <a:r>
              <a:rPr lang="en-US" dirty="0"/>
              <a:t>Used if </a:t>
            </a:r>
            <a:r>
              <a:rPr lang="en-US" u="sng" dirty="0"/>
              <a:t>little or no trend</a:t>
            </a:r>
            <a:r>
              <a:rPr lang="en-US" dirty="0"/>
              <a:t>	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85800" y="3505200"/>
            <a:ext cx="7529513" cy="685800"/>
            <a:chOff x="574" y="3353"/>
            <a:chExt cx="4743" cy="518"/>
          </a:xfrm>
        </p:grpSpPr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Moving average =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∑</a:t>
                </a:r>
                <a:r>
                  <a:rPr lang="en-US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demand in previous n periods</a:t>
                </a:r>
              </a:p>
              <a:p>
                <a:pPr algn="ctr"/>
                <a:r>
                  <a:rPr lang="en-US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n</a:t>
                </a:r>
              </a:p>
            </p:txBody>
          </p:sp>
          <p:sp>
            <p:nvSpPr>
              <p:cNvPr id="9" name="Line 1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Moving Average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711520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Forecasting Time Horizons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8954" tIns="48608" rIns="98954" bIns="48608"/>
          <a:lstStyle/>
          <a:p>
            <a:pPr marL="476250" indent="-47625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Short-range forecast</a:t>
            </a:r>
          </a:p>
          <a:p>
            <a:pPr marL="1050925" lvl="1" indent="-384175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Up to 1 year, generally less than 3 months</a:t>
            </a:r>
          </a:p>
          <a:p>
            <a:pPr marL="1050925" lvl="1" indent="-384175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Purchasing, job scheduling, workforce levels, job assignments, production levels</a:t>
            </a:r>
          </a:p>
          <a:p>
            <a:pPr marL="476250" indent="-47625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Medium-range forecast</a:t>
            </a:r>
          </a:p>
          <a:p>
            <a:pPr marL="1050925" lvl="1" indent="-384175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3 months to 3 years</a:t>
            </a:r>
          </a:p>
          <a:p>
            <a:pPr marL="1050925" lvl="1" indent="-384175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Sales and production planning, budgeting</a:t>
            </a:r>
          </a:p>
          <a:p>
            <a:pPr marL="476250" indent="-476250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Long-range forecast</a:t>
            </a:r>
          </a:p>
          <a:p>
            <a:pPr marL="1050925" lvl="1" indent="-384175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3</a:t>
            </a:r>
            <a:r>
              <a:rPr lang="en-US" sz="2400" baseline="30000" dirty="0"/>
              <a:t>+</a:t>
            </a:r>
            <a:r>
              <a:rPr lang="en-US" sz="2400" dirty="0"/>
              <a:t> years</a:t>
            </a:r>
          </a:p>
          <a:p>
            <a:pPr marL="1050925" lvl="1" indent="-384175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New product planning, facility location, research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Graph of Moving Average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62" y="2391569"/>
            <a:ext cx="47148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Weighted Moving Average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 defTabSz="836613">
              <a:buFont typeface="Wingdings" pitchFamily="2" charset="2"/>
              <a:buChar char="þ"/>
            </a:pPr>
            <a:r>
              <a:rPr lang="en-US" u="sng" dirty="0"/>
              <a:t>Used when trend</a:t>
            </a:r>
            <a:r>
              <a:rPr lang="en-US" dirty="0"/>
              <a:t> is present </a:t>
            </a:r>
          </a:p>
          <a:p>
            <a:pPr marL="1054100" lvl="1" indent="-381000" defTabSz="836613">
              <a:buFont typeface="Wingdings" pitchFamily="2" charset="2"/>
              <a:buChar char="þ"/>
            </a:pPr>
            <a:r>
              <a:rPr lang="en-US" dirty="0"/>
              <a:t>Older data usually less important</a:t>
            </a:r>
            <a:endParaRPr lang="en-US" sz="3200" dirty="0"/>
          </a:p>
          <a:p>
            <a:pPr marL="482600" indent="-482600" defTabSz="836613">
              <a:buFont typeface="Wingdings" pitchFamily="2" charset="2"/>
              <a:buChar char="þ"/>
            </a:pPr>
            <a:r>
              <a:rPr lang="en-US" dirty="0"/>
              <a:t>Weights based on experience and intuition</a:t>
            </a:r>
            <a:endParaRPr lang="en-US" sz="3600" dirty="0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990600" y="3962400"/>
            <a:ext cx="6657975" cy="951606"/>
            <a:chOff x="486" y="2778"/>
            <a:chExt cx="4194" cy="791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86" y="3044"/>
              <a:ext cx="1757" cy="470"/>
              <a:chOff x="486" y="3044"/>
              <a:chExt cx="1757" cy="470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065" cy="4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Weighted</a:t>
                </a:r>
                <a:b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</a:b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moving average</a:t>
                </a: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189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</a:p>
            </p:txBody>
          </p: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2036" y="2778"/>
              <a:ext cx="2644" cy="791"/>
              <a:chOff x="2404" y="3122"/>
              <a:chExt cx="2644" cy="791"/>
            </a:xfrm>
          </p:grpSpPr>
          <p:sp>
            <p:nvSpPr>
              <p:cNvPr id="8" name="Rectangle 10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1820" cy="7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ct val="40000"/>
                  </a:spcAft>
                </a:pPr>
                <a:r>
                  <a:rPr lang="en-US" b="1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∑</a:t>
                </a: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en-US" b="1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(</a:t>
                </a: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weight for period n</a:t>
                </a:r>
                <a:r>
                  <a:rPr lang="en-US" b="1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)</a:t>
                </a: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/>
                </a:r>
                <a:b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</a:b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    x </a:t>
                </a:r>
                <a:r>
                  <a:rPr lang="en-US" b="1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(</a:t>
                </a: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demand in period n</a:t>
                </a:r>
                <a:r>
                  <a:rPr lang="en-US" b="1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)</a:t>
                </a:r>
                <a:endPara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 algn="ctr">
                  <a:lnSpc>
                    <a:spcPct val="90000"/>
                  </a:lnSpc>
                  <a:spcAft>
                    <a:spcPct val="40000"/>
                  </a:spcAft>
                </a:pPr>
                <a:r>
                  <a:rPr lang="en-US" b="1" i="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∑</a:t>
                </a:r>
                <a:r>
                  <a:rPr 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weights</a:t>
                </a:r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019591" cy="291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971800" y="4724400"/>
            <a:ext cx="4953000" cy="1676400"/>
            <a:chOff x="1574" y="153"/>
            <a:chExt cx="3903" cy="1454"/>
          </a:xfrm>
        </p:grpSpPr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1574" y="153"/>
              <a:ext cx="3903" cy="1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98000" tIns="190800" rIns="198000" bIns="190800">
              <a:spAutoFit/>
            </a:bodyPr>
            <a:lstStyle/>
            <a:p>
              <a:pPr>
                <a:spcAft>
                  <a:spcPct val="25000"/>
                </a:spcAft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Weights Applied		Period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3	Last month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2	Two months ago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1	Three months ago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6	Sum of weights</a:t>
              </a:r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>
              <a:off x="1704" y="552"/>
              <a:ext cx="3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Potential Problems With</a:t>
            </a:r>
            <a:b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Moving Average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dirty="0"/>
              <a:t>Increasing n </a:t>
            </a:r>
            <a:r>
              <a:rPr lang="en-US" dirty="0" err="1"/>
              <a:t>smooths</a:t>
            </a:r>
            <a:r>
              <a:rPr lang="en-US" dirty="0"/>
              <a:t> the forecast but </a:t>
            </a:r>
            <a:r>
              <a:rPr lang="en-US" u="sng" dirty="0"/>
              <a:t>makes it less sensitive to changes</a:t>
            </a:r>
          </a:p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u="sng" dirty="0"/>
              <a:t>Do not forecast trends</a:t>
            </a:r>
            <a:r>
              <a:rPr lang="en-US" dirty="0"/>
              <a:t> well </a:t>
            </a:r>
            <a:r>
              <a:rPr lang="en-US" dirty="0">
                <a:sym typeface="Wingdings" pitchFamily="2" charset="2"/>
              </a:rPr>
              <a:t> why?</a:t>
            </a:r>
            <a:endParaRPr lang="en-US" dirty="0"/>
          </a:p>
          <a:p>
            <a:pPr marL="482600" indent="-482600">
              <a:lnSpc>
                <a:spcPct val="80000"/>
              </a:lnSpc>
              <a:buFont typeface="Wingdings" pitchFamily="2" charset="2"/>
              <a:buChar char="þ"/>
            </a:pPr>
            <a:r>
              <a:rPr lang="en-US" dirty="0"/>
              <a:t>Require extensive historical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Moving Average And </a:t>
            </a:r>
            <a:b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Weighted Moving Average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5864" y="1828800"/>
            <a:ext cx="70218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5" tIns="44444" rIns="90475" bIns="44444"/>
          <a:lstStyle/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Form of weighted moving average</a:t>
            </a:r>
          </a:p>
          <a:p>
            <a:pPr marL="1054100" lvl="1" indent="-381000">
              <a:buFont typeface="Wingdings" pitchFamily="2" charset="2"/>
              <a:buChar char="þ"/>
            </a:pPr>
            <a:r>
              <a:rPr lang="en-US" dirty="0"/>
              <a:t>Weights decline exponentially</a:t>
            </a:r>
          </a:p>
          <a:p>
            <a:pPr marL="1054100" lvl="1" indent="-381000">
              <a:buFont typeface="Wingdings" pitchFamily="2" charset="2"/>
              <a:buChar char="þ"/>
            </a:pPr>
            <a:r>
              <a:rPr lang="en-US" dirty="0"/>
              <a:t>Most recent data weighted most</a:t>
            </a:r>
            <a:endParaRPr lang="en-US" sz="3200" dirty="0"/>
          </a:p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Requires smoothing constant </a:t>
            </a:r>
            <a:r>
              <a:rPr lang="en-US" i="0" dirty="0"/>
              <a:t>(</a:t>
            </a:r>
            <a:r>
              <a:rPr lang="en-US" i="0" dirty="0">
                <a:latin typeface="Symbol" pitchFamily="18" charset="2"/>
              </a:rPr>
              <a:t></a:t>
            </a:r>
            <a:r>
              <a:rPr lang="en-US" i="0" dirty="0"/>
              <a:t>)</a:t>
            </a:r>
          </a:p>
          <a:p>
            <a:pPr marL="1054100" lvl="1" indent="-381000">
              <a:buFont typeface="Wingdings" pitchFamily="2" charset="2"/>
              <a:buChar char="þ"/>
            </a:pPr>
            <a:r>
              <a:rPr lang="en-US" dirty="0"/>
              <a:t>Ranges from 0 to 1</a:t>
            </a:r>
          </a:p>
          <a:p>
            <a:pPr marL="1054100" lvl="1" indent="-381000">
              <a:buFont typeface="Wingdings" pitchFamily="2" charset="2"/>
              <a:buChar char="þ"/>
            </a:pPr>
            <a:r>
              <a:rPr lang="en-US" dirty="0"/>
              <a:t>Subjectively chosen</a:t>
            </a:r>
            <a:endParaRPr lang="en-US" sz="3200" dirty="0"/>
          </a:p>
          <a:p>
            <a:pPr marL="482600" indent="-482600">
              <a:buFont typeface="Wingdings" pitchFamily="2" charset="2"/>
              <a:buChar char="þ"/>
            </a:pPr>
            <a:r>
              <a:rPr lang="en-US" dirty="0"/>
              <a:t>Involves little record keeping of past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28800" y="1828800"/>
            <a:ext cx="54006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idx="1"/>
          </p:nvPr>
        </p:nvGraphicFramePr>
        <p:xfrm>
          <a:off x="833438" y="1676400"/>
          <a:ext cx="4137025" cy="1371600"/>
        </p:xfrm>
        <a:graphic>
          <a:graphicData uri="http://schemas.openxmlformats.org/presentationml/2006/ole">
            <p:oleObj spid="_x0000_s8194" name="Equation" r:id="rId3" imgW="2412720" imgH="799920" progId="">
              <p:embed/>
            </p:oleObj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200400"/>
            <a:ext cx="56388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Exponential Smoothing Example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Predicted demand 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142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Ford Mustangs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demand 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153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Smoothing constant 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.20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428999"/>
            <a:ext cx="5791200" cy="26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Predicted demand 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142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Ford Mustangs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demand 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153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Smoothing constant 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.20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3581400"/>
            <a:ext cx="608806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tabLst>
                <a:tab pos="2476500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New forecast	</a:t>
            </a: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142 + .2(153 – 142)</a:t>
            </a:r>
          </a:p>
          <a:p>
            <a:pPr>
              <a:lnSpc>
                <a:spcPct val="125000"/>
              </a:lnSpc>
              <a:tabLst>
                <a:tab pos="2476500" algn="l"/>
              </a:tabLst>
            </a:pP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= 142 + 2.2</a:t>
            </a:r>
          </a:p>
          <a:p>
            <a:pPr>
              <a:lnSpc>
                <a:spcPct val="125000"/>
              </a:lnSpc>
              <a:tabLst>
                <a:tab pos="2476500" algn="l"/>
              </a:tabLst>
            </a:pPr>
            <a:r>
              <a:rPr lang="en-US" sz="28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= 144.2 ≈ 144 cars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Distinguishing Differences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lIns="99994" tIns="49997" rIns="99994" bIns="49997"/>
          <a:lstStyle/>
          <a:p>
            <a:pPr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chemeClr val="hlink"/>
                </a:solidFill>
              </a:rPr>
              <a:t>Medium/long range</a:t>
            </a:r>
            <a:r>
              <a:rPr lang="en-US" sz="2800" dirty="0"/>
              <a:t> forecasts deal with more comprehensive issues and support management decisions regarding planning and  products, plants and processes</a:t>
            </a:r>
          </a:p>
          <a:p>
            <a:pPr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chemeClr val="hlink"/>
                </a:solidFill>
              </a:rPr>
              <a:t>Short-term</a:t>
            </a:r>
            <a:r>
              <a:rPr lang="en-US" sz="2800" dirty="0"/>
              <a:t> forecasting usually employs different methodologies than longer-term forecasting</a:t>
            </a:r>
          </a:p>
          <a:p>
            <a:pPr>
              <a:buClr>
                <a:schemeClr val="tx1"/>
              </a:buClr>
              <a:buFont typeface="Wingdings" pitchFamily="2" charset="2"/>
              <a:buChar char="þ"/>
            </a:pPr>
            <a:r>
              <a:rPr lang="en-US" sz="2800" dirty="0">
                <a:solidFill>
                  <a:schemeClr val="hlink"/>
                </a:solidFill>
              </a:rPr>
              <a:t>Short-term</a:t>
            </a:r>
            <a:r>
              <a:rPr 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Choosing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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objective is to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obtain the most accurate forecast no matter the technique</a:t>
            </a:r>
          </a:p>
        </p:txBody>
      </p:sp>
      <p:sp>
        <p:nvSpPr>
          <p:cNvPr id="5" name="Rectangle 1031"/>
          <p:cNvSpPr>
            <a:spLocks noChangeArrowheads="1"/>
          </p:cNvSpPr>
          <p:nvPr/>
        </p:nvSpPr>
        <p:spPr bwMode="auto">
          <a:xfrm>
            <a:off x="609600" y="2819400"/>
            <a:ext cx="72358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generally do this by selecting the model that gives us </a:t>
            </a:r>
            <a:r>
              <a:rPr lang="en-US" sz="28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lowest forecast error</a:t>
            </a:r>
            <a:endParaRPr lang="en-US" sz="28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1032"/>
          <p:cNvSpPr>
            <a:spLocks noChangeArrowheads="1"/>
          </p:cNvSpPr>
          <p:nvPr/>
        </p:nvSpPr>
        <p:spPr bwMode="auto">
          <a:xfrm>
            <a:off x="762000" y="4343400"/>
            <a:ext cx="6622967" cy="114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2197100" algn="l"/>
              </a:tabLst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Forecast error	= Actual demand - Forecast value</a:t>
            </a:r>
          </a:p>
          <a:p>
            <a:pPr>
              <a:lnSpc>
                <a:spcPct val="150000"/>
              </a:lnSpc>
              <a:tabLst>
                <a:tab pos="2197100" algn="l"/>
              </a:tabLst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= A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F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Common Measures of Error</a:t>
            </a:r>
            <a:endParaRPr lang="en-US" dirty="0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38400" y="1676400"/>
            <a:ext cx="42195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33600" y="1752600"/>
            <a:ext cx="4810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of Forecast Error 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533400" y="1905000"/>
            <a:ext cx="8229600" cy="4322157"/>
            <a:chOff x="280" y="1370"/>
            <a:chExt cx="5218" cy="2617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80" y="1370"/>
              <a:ext cx="5120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		Rounded	Absolute	Rounded	Absolute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	Actual	Forecast	Deviation	Forecast	Deviation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	Tonnage	with	for	with	for</a:t>
              </a:r>
            </a:p>
            <a:p>
              <a:pPr>
                <a:lnSpc>
                  <a:spcPct val="85000"/>
                </a:lnSpc>
                <a:tabLst>
                  <a:tab pos="482600" algn="ctr"/>
                  <a:tab pos="1714500" algn="ctr"/>
                  <a:tab pos="3149600" algn="ctr"/>
                  <a:tab pos="4572000" algn="ctr"/>
                  <a:tab pos="6007100" algn="ctr"/>
                  <a:tab pos="7429500" algn="ctr"/>
                </a:tabLst>
              </a:pPr>
              <a:r>
                <a:rPr lang="en-US" sz="1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Quarter	Unloaded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.10	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.10	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.50	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r>
                <a:rPr lang="en-US" sz="18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.50</a:t>
              </a:r>
              <a:endPara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18" y="2030"/>
              <a:ext cx="4980" cy="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	180	175	5	175	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	168	176	8	178	10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	159	175	16	173	14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	175	173	2	166	9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	190	173	17	170	20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	205	175	30	180	25</a:t>
              </a:r>
            </a:p>
            <a:p>
              <a:pPr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	180	178	2	193	13</a:t>
              </a:r>
            </a:p>
            <a:p>
              <a:pPr>
                <a:buFont typeface="Times" pitchFamily="18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	182	178	4	186	4</a:t>
              </a:r>
            </a:p>
            <a:p>
              <a:pPr>
                <a:spcBef>
                  <a:spcPct val="20000"/>
                </a:spcBef>
                <a:buFont typeface="Times" pitchFamily="18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		84		100</a:t>
              </a:r>
            </a:p>
            <a:p>
              <a:pPr>
                <a:buFont typeface="Times" pitchFamily="18" charset="0"/>
                <a:buNone/>
                <a:tabLst>
                  <a:tab pos="1524000" algn="r"/>
                  <a:tab pos="2959100" algn="r"/>
                  <a:tab pos="4292600" algn="r"/>
                  <a:tab pos="5816600" algn="r"/>
                  <a:tab pos="7150100" algn="r"/>
                </a:tabLst>
              </a:pPr>
              <a:r>
                <a:rPr lang="en-US" sz="2000" i="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</a:t>
              </a:r>
              <a:endPara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68" y="2016"/>
              <a:ext cx="5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9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792" y="3608"/>
              <a:ext cx="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872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680" y="140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2716" y="1824037"/>
            <a:ext cx="6992083" cy="4245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Influence of Product 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Introduction – Growth – Maturity – Decline</a:t>
            </a:r>
          </a:p>
          <a:p>
            <a:pPr algn="just"/>
            <a:r>
              <a:rPr lang="en-US" dirty="0" smtClean="0"/>
              <a:t>Introduction and growth require longer forecasts than maturity and decline </a:t>
            </a:r>
          </a:p>
          <a:p>
            <a:pPr algn="just"/>
            <a:r>
              <a:rPr lang="en-US" dirty="0" smtClean="0"/>
              <a:t>As product passes through life cycle, forecasts are useful in projecting Staffing levels </a:t>
            </a:r>
          </a:p>
          <a:p>
            <a:pPr algn="just"/>
            <a:r>
              <a:rPr lang="en-US" dirty="0" smtClean="0"/>
              <a:t>Inventory levels </a:t>
            </a:r>
          </a:p>
          <a:p>
            <a:pPr algn="just"/>
            <a:r>
              <a:rPr lang="en-US" dirty="0" smtClean="0"/>
              <a:t>Factory capacity </a:t>
            </a:r>
          </a:p>
          <a:p>
            <a:endParaRPr lang="en-US" dirty="0" smtClean="0"/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Product Life Cycle </a:t>
            </a:r>
            <a:endParaRPr lang="en-US" dirty="0"/>
          </a:p>
        </p:txBody>
      </p:sp>
      <p:pic>
        <p:nvPicPr>
          <p:cNvPr id="348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0476" y="1295400"/>
            <a:ext cx="865998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Types of Forecasts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1415" tIns="45707" rIns="91415" bIns="45707"/>
          <a:lstStyle/>
          <a:p>
            <a:pPr marL="476250" indent="-476250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Economic forecasts</a:t>
            </a:r>
          </a:p>
          <a:p>
            <a:pPr marL="1050925" lvl="1" indent="-384175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Address business cycle – inflation rate, money supply, housing starts, etc.</a:t>
            </a:r>
          </a:p>
          <a:p>
            <a:pPr marL="476250" indent="-476250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Technological forecasts</a:t>
            </a:r>
          </a:p>
          <a:p>
            <a:pPr marL="1050925" lvl="1" indent="-384175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Predict rate of technological progress</a:t>
            </a:r>
          </a:p>
          <a:p>
            <a:pPr marL="1050925" lvl="1" indent="-384175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Impacts development of new products</a:t>
            </a:r>
          </a:p>
          <a:p>
            <a:pPr marL="476250" indent="-476250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800" dirty="0"/>
              <a:t>Demand forecasts</a:t>
            </a:r>
          </a:p>
          <a:p>
            <a:pPr marL="1050925" lvl="1" indent="-384175" defTabSz="836613"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dirty="0"/>
              <a:t>Predict sales of existing product</a:t>
            </a:r>
          </a:p>
          <a:p>
            <a:pPr marL="1050925" lvl="1" indent="-384175" defTabSz="836613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Weather forecast is almost always wrong…remember hurricane season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Strategic Importance of Forecasting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Human Resources – Hiring, training, laying off workers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Capacity – Capacity shortages can result in undependable delivery, loss of customers, loss of market share</a:t>
            </a:r>
          </a:p>
          <a:p>
            <a:pPr marL="476250" indent="-47625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Supply-Chain Management – Good supplier relations and price advance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Seven Steps in Forecasting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1415" tIns="45707" rIns="91415" bIns="45707"/>
          <a:lstStyle/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Determine the use of the forecast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Select the items to be forecasted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Determine the time horizon of the forecast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Select the forecasting model(s)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Gather the data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Make the forecast</a:t>
            </a:r>
          </a:p>
          <a:p>
            <a:pPr marL="476250" indent="-476250">
              <a:buFont typeface="Wingdings" pitchFamily="2" charset="2"/>
              <a:buChar char="þ"/>
            </a:pPr>
            <a:r>
              <a:rPr lang="en-US" dirty="0"/>
              <a:t>Validate and implement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873</Words>
  <Application>Microsoft Office PowerPoint</Application>
  <PresentationFormat>On-screen Show (4:3)</PresentationFormat>
  <Paragraphs>216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Equation</vt:lpstr>
      <vt:lpstr>  Chapter - 2   </vt:lpstr>
      <vt:lpstr>What is Forecasting?</vt:lpstr>
      <vt:lpstr>Forecasting Time Horizons</vt:lpstr>
      <vt:lpstr>Distinguishing Differences</vt:lpstr>
      <vt:lpstr> Influence of Product Life Cycle </vt:lpstr>
      <vt:lpstr> Product Life Cycle 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Techniques  of Qualitative Methods</vt:lpstr>
      <vt:lpstr> Jury of Executive Opinion</vt:lpstr>
      <vt:lpstr> Delphi Method </vt:lpstr>
      <vt:lpstr>Cont…</vt:lpstr>
      <vt:lpstr>Cont…</vt:lpstr>
      <vt:lpstr> Sales Force Composite </vt:lpstr>
      <vt:lpstr> Consumer Market Survey </vt:lpstr>
      <vt:lpstr>Forecasting Approaches</vt:lpstr>
      <vt:lpstr>Techniques of Quantitative Methods</vt:lpstr>
      <vt:lpstr>Time Series Components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Moving Average Method</vt:lpstr>
      <vt:lpstr>Moving Average Example</vt:lpstr>
      <vt:lpstr>Graph of Moving Average</vt:lpstr>
      <vt:lpstr>Weighted Moving Average</vt:lpstr>
      <vt:lpstr>Cont…</vt:lpstr>
      <vt:lpstr>Potential Problems With  Moving Average</vt:lpstr>
      <vt:lpstr>Moving Average And  Weighted Moving Average</vt:lpstr>
      <vt:lpstr>Exponential Smoothing</vt:lpstr>
      <vt:lpstr>Exponential Smoothing</vt:lpstr>
      <vt:lpstr>Cont…</vt:lpstr>
      <vt:lpstr>Exponential Smoothing Example</vt:lpstr>
      <vt:lpstr>Cont…</vt:lpstr>
      <vt:lpstr>Choosing </vt:lpstr>
      <vt:lpstr>Common Measures of Error</vt:lpstr>
      <vt:lpstr>Cont…</vt:lpstr>
      <vt:lpstr>Comparison of Forecast Error </vt:lpstr>
      <vt:lpstr>Cont…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- 3   Forecasting</dc:title>
  <dc:creator>Birhanu</dc:creator>
  <cp:lastModifiedBy>user</cp:lastModifiedBy>
  <cp:revision>32</cp:revision>
  <dcterms:created xsi:type="dcterms:W3CDTF">2015-04-05T17:38:27Z</dcterms:created>
  <dcterms:modified xsi:type="dcterms:W3CDTF">2017-04-11T08:49:12Z</dcterms:modified>
</cp:coreProperties>
</file>