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93" r:id="rId6"/>
    <p:sldId id="294" r:id="rId7"/>
    <p:sldId id="260" r:id="rId8"/>
    <p:sldId id="261" r:id="rId9"/>
    <p:sldId id="262" r:id="rId10"/>
    <p:sldId id="263" r:id="rId11"/>
    <p:sldId id="264" r:id="rId12"/>
    <p:sldId id="265" r:id="rId13"/>
    <p:sldId id="297" r:id="rId14"/>
    <p:sldId id="298" r:id="rId15"/>
    <p:sldId id="300" r:id="rId16"/>
    <p:sldId id="266" r:id="rId17"/>
    <p:sldId id="299" r:id="rId18"/>
    <p:sldId id="301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90DA-2CB9-4C02-970E-C11D45734222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35E6-628E-4CAB-82EF-73AA5644E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90DA-2CB9-4C02-970E-C11D45734222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35E6-628E-4CAB-82EF-73AA5644E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90DA-2CB9-4C02-970E-C11D45734222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35E6-628E-4CAB-82EF-73AA5644E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90DA-2CB9-4C02-970E-C11D45734222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35E6-628E-4CAB-82EF-73AA5644E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90DA-2CB9-4C02-970E-C11D45734222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35E6-628E-4CAB-82EF-73AA5644E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90DA-2CB9-4C02-970E-C11D45734222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35E6-628E-4CAB-82EF-73AA5644E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90DA-2CB9-4C02-970E-C11D45734222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35E6-628E-4CAB-82EF-73AA5644E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90DA-2CB9-4C02-970E-C11D45734222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35E6-628E-4CAB-82EF-73AA5644E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90DA-2CB9-4C02-970E-C11D45734222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35E6-628E-4CAB-82EF-73AA5644E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90DA-2CB9-4C02-970E-C11D45734222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35E6-628E-4CAB-82EF-73AA5644E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90DA-2CB9-4C02-970E-C11D45734222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35E6-628E-4CAB-82EF-73AA5644E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90DA-2CB9-4C02-970E-C11D45734222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735E6-628E-4CAB-82EF-73AA5644E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i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i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Chapter - 2 </a:t>
            </a:r>
            <a:r>
              <a:rPr lang="en-US" sz="4000" i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i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i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FORECASTING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The Realities!</a:t>
            </a:r>
            <a:endParaRPr lang="en-US" dirty="0"/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76250" indent="-47625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Forecasts are seldom perfect</a:t>
            </a:r>
          </a:p>
          <a:p>
            <a:pPr marL="476250" indent="-47625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Most techniques assume an underlying stability in the system</a:t>
            </a:r>
          </a:p>
          <a:p>
            <a:pPr marL="476250" indent="-47625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Product family and aggregated forecasts are more accurate than individual product forecasts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Forecasting Approaches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954" tIns="48608" rIns="98954" bIns="48608">
            <a:spAutoFit/>
          </a:bodyPr>
          <a:lstStyle/>
          <a:p>
            <a:pPr algn="ctr" defTabSz="1000125">
              <a:spcBef>
                <a:spcPct val="50000"/>
              </a:spcBef>
            </a:pPr>
            <a:r>
              <a:rPr lang="en-US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Qualitative Methods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49338" y="2463800"/>
            <a:ext cx="7043737" cy="3565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954" tIns="48608" rIns="98954" bIns="48608"/>
          <a:lstStyle/>
          <a:p>
            <a:pPr marL="476250" indent="-476250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32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Used when situation is vague and little data exist</a:t>
            </a:r>
          </a:p>
          <a:p>
            <a:pPr marL="1139825" lvl="1" indent="-473075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2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New products</a:t>
            </a:r>
          </a:p>
          <a:p>
            <a:pPr marL="1139825" lvl="1" indent="-473075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2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New technology</a:t>
            </a:r>
            <a:endParaRPr lang="en-US" sz="33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76250" indent="-476250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32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Involves intuition, experience</a:t>
            </a:r>
          </a:p>
          <a:p>
            <a:pPr marL="1139825" lvl="1" indent="-473075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2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e.g., forecasting sales on Internet</a:t>
            </a:r>
          </a:p>
          <a:p>
            <a:pPr marL="1139825" lvl="1" indent="-473075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2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Debate if price, e.g. “housing prices” would go up or down.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Techniques  of Qualitative Methods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 lIns="99994" tIns="49997" rIns="99994" bIns="49997"/>
          <a:lstStyle/>
          <a:p>
            <a:pPr marL="476250" indent="-476250">
              <a:buFont typeface="Wingdings" pitchFamily="2" charset="2"/>
              <a:buChar char="þ"/>
            </a:pPr>
            <a:r>
              <a:rPr lang="en-US" dirty="0"/>
              <a:t>Jury of executive opinion</a:t>
            </a:r>
          </a:p>
          <a:p>
            <a:pPr marL="1139825" lvl="1" indent="-473075">
              <a:buFont typeface="Wingdings" pitchFamily="2" charset="2"/>
              <a:buChar char="þ"/>
            </a:pPr>
            <a:r>
              <a:rPr lang="en-US" dirty="0"/>
              <a:t>Pool opinions of high-level executives, sometimes augment by statistical models</a:t>
            </a:r>
            <a:endParaRPr lang="en-US" sz="3200" dirty="0"/>
          </a:p>
          <a:p>
            <a:pPr marL="476250" indent="-476250">
              <a:buFont typeface="Wingdings" pitchFamily="2" charset="2"/>
              <a:buChar char="þ"/>
            </a:pPr>
            <a:r>
              <a:rPr lang="en-US" dirty="0"/>
              <a:t>Delphi method</a:t>
            </a:r>
          </a:p>
          <a:p>
            <a:pPr marL="1139825" lvl="1" indent="-473075">
              <a:buFont typeface="Wingdings" pitchFamily="2" charset="2"/>
              <a:buChar char="þ"/>
            </a:pPr>
            <a:r>
              <a:rPr lang="en-US" dirty="0"/>
              <a:t>Panel of experts, queried iteratively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Jury of Executive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87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Involves small group of high-level managers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Group estimates demand by working together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Combines managerial experience with statistical models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Relatively quick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‘Group-think’ disadvantage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Delphi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Iterative group process, continues until consensus is reached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3 types of participants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                   Decision makers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                   Staff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                   Respondents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643856"/>
            <a:ext cx="54864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Cont…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 lIns="99994" tIns="49997" rIns="99994" bIns="49997"/>
          <a:lstStyle/>
          <a:p>
            <a:pPr marL="476250" indent="-476250">
              <a:buFont typeface="Wingdings" pitchFamily="2" charset="2"/>
              <a:buChar char="þ"/>
            </a:pPr>
            <a:r>
              <a:rPr lang="en-US" dirty="0"/>
              <a:t>Sales force composite</a:t>
            </a:r>
          </a:p>
          <a:p>
            <a:pPr marL="1139825" lvl="1" indent="-473075">
              <a:buFont typeface="Wingdings" pitchFamily="2" charset="2"/>
              <a:buChar char="þ"/>
            </a:pPr>
            <a:r>
              <a:rPr lang="en-US" dirty="0"/>
              <a:t>Estimates from individual salespersons are reviewed for reasonableness, then aggregated </a:t>
            </a:r>
          </a:p>
          <a:p>
            <a:pPr marL="476250" indent="-476250">
              <a:buFont typeface="Wingdings" pitchFamily="2" charset="2"/>
              <a:buChar char="þ"/>
            </a:pPr>
            <a:r>
              <a:rPr lang="en-US" dirty="0"/>
              <a:t>Consumer Market Survey</a:t>
            </a:r>
          </a:p>
          <a:p>
            <a:pPr marL="1139825" lvl="1" indent="-473075">
              <a:buFont typeface="Wingdings" pitchFamily="2" charset="2"/>
              <a:buChar char="þ"/>
            </a:pPr>
            <a:r>
              <a:rPr lang="en-US" dirty="0"/>
              <a:t>Ask the customer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Sales Force Composite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Each salesperson projects his or her sales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Combined at district and national levels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Sales reps know customers’ wants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Tends to be overly optimistic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Consumer Market Survey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Ask customers about purchasing plans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What consumers say, and what they actually do are often different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Sometimes difficult to answer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Forecasting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Quantitative Methods</a:t>
            </a:r>
          </a:p>
          <a:p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01688" y="2501900"/>
            <a:ext cx="7540625" cy="3609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954" tIns="48608" rIns="98954" bIns="48608"/>
          <a:lstStyle/>
          <a:p>
            <a:pPr marL="471488" indent="-471488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Used when situation is ‘stable’ and historical data exist</a:t>
            </a:r>
          </a:p>
          <a:p>
            <a:pPr marL="1139825" lvl="1" indent="-477838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Existing products</a:t>
            </a:r>
          </a:p>
          <a:p>
            <a:pPr marL="1139825" lvl="1" indent="-477838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Current technology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71488" indent="-471488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Involves mathematical techniques</a:t>
            </a:r>
          </a:p>
          <a:p>
            <a:pPr marL="1139825" lvl="1" indent="-477838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e.g., forecasting sales of color televisions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What is Forecasting?</a:t>
            </a:r>
            <a:endParaRPr lang="en-US" dirty="0"/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954" tIns="48608" rIns="98954" bIns="48608"/>
          <a:lstStyle/>
          <a:p>
            <a:pPr marL="476250" indent="-476250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sz="2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Process of predicting a future event</a:t>
            </a:r>
            <a:r>
              <a:rPr lang="en-US" sz="2900" dirty="0"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Is it possible?</a:t>
            </a:r>
            <a:endParaRPr lang="en-US" sz="29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76250" indent="-476250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sz="2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Underlying basis of </a:t>
            </a:r>
            <a:br>
              <a:rPr lang="en-US" sz="29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all business decisions</a:t>
            </a:r>
          </a:p>
          <a:p>
            <a:pPr marL="1109663" lvl="1" indent="-438150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Production</a:t>
            </a:r>
          </a:p>
          <a:p>
            <a:pPr marL="1109663" lvl="1" indent="-438150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Inventory</a:t>
            </a:r>
          </a:p>
          <a:p>
            <a:pPr marL="1109663" lvl="1" indent="-438150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Personnel</a:t>
            </a:r>
          </a:p>
          <a:p>
            <a:pPr marL="1109663" lvl="1" indent="-438150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Facilities</a:t>
            </a:r>
          </a:p>
        </p:txBody>
      </p:sp>
      <p:grpSp>
        <p:nvGrpSpPr>
          <p:cNvPr id="5" name="Group 103"/>
          <p:cNvGrpSpPr>
            <a:grpSpLocks/>
          </p:cNvGrpSpPr>
          <p:nvPr/>
        </p:nvGrpSpPr>
        <p:grpSpPr bwMode="auto">
          <a:xfrm>
            <a:off x="4778375" y="2092325"/>
            <a:ext cx="3832225" cy="3775075"/>
            <a:chOff x="3010" y="1318"/>
            <a:chExt cx="2414" cy="2378"/>
          </a:xfrm>
        </p:grpSpPr>
        <p:grpSp>
          <p:nvGrpSpPr>
            <p:cNvPr id="6" name="Group 101"/>
            <p:cNvGrpSpPr>
              <a:grpSpLocks/>
            </p:cNvGrpSpPr>
            <p:nvPr/>
          </p:nvGrpSpPr>
          <p:grpSpPr bwMode="auto">
            <a:xfrm>
              <a:off x="3010" y="1318"/>
              <a:ext cx="2414" cy="2378"/>
              <a:chOff x="2919" y="1325"/>
              <a:chExt cx="2414" cy="2378"/>
            </a:xfrm>
          </p:grpSpPr>
          <p:sp>
            <p:nvSpPr>
              <p:cNvPr id="8" name="Freeform 5"/>
              <p:cNvSpPr>
                <a:spLocks/>
              </p:cNvSpPr>
              <p:nvPr/>
            </p:nvSpPr>
            <p:spPr bwMode="auto">
              <a:xfrm>
                <a:off x="3639" y="2363"/>
                <a:ext cx="550" cy="463"/>
              </a:xfrm>
              <a:custGeom>
                <a:avLst/>
                <a:gdLst/>
                <a:ahLst/>
                <a:cxnLst>
                  <a:cxn ang="0">
                    <a:pos x="70" y="452"/>
                  </a:cxn>
                  <a:cxn ang="0">
                    <a:pos x="319" y="185"/>
                  </a:cxn>
                  <a:cxn ang="0">
                    <a:pos x="313" y="154"/>
                  </a:cxn>
                  <a:cxn ang="0">
                    <a:pos x="325" y="118"/>
                  </a:cxn>
                  <a:cxn ang="0">
                    <a:pos x="333" y="96"/>
                  </a:cxn>
                  <a:cxn ang="0">
                    <a:pos x="331" y="62"/>
                  </a:cxn>
                  <a:cxn ang="0">
                    <a:pos x="327" y="32"/>
                  </a:cxn>
                  <a:cxn ang="0">
                    <a:pos x="341" y="16"/>
                  </a:cxn>
                  <a:cxn ang="0">
                    <a:pos x="365" y="13"/>
                  </a:cxn>
                  <a:cxn ang="0">
                    <a:pos x="382" y="31"/>
                  </a:cxn>
                  <a:cxn ang="0">
                    <a:pos x="384" y="63"/>
                  </a:cxn>
                  <a:cxn ang="0">
                    <a:pos x="370" y="94"/>
                  </a:cxn>
                  <a:cxn ang="0">
                    <a:pos x="474" y="12"/>
                  </a:cxn>
                  <a:cxn ang="0">
                    <a:pos x="492" y="0"/>
                  </a:cxn>
                  <a:cxn ang="0">
                    <a:pos x="506" y="14"/>
                  </a:cxn>
                  <a:cxn ang="0">
                    <a:pos x="482" y="49"/>
                  </a:cxn>
                  <a:cxn ang="0">
                    <a:pos x="426" y="110"/>
                  </a:cxn>
                  <a:cxn ang="0">
                    <a:pos x="525" y="32"/>
                  </a:cxn>
                  <a:cxn ang="0">
                    <a:pos x="541" y="35"/>
                  </a:cxn>
                  <a:cxn ang="0">
                    <a:pos x="540" y="55"/>
                  </a:cxn>
                  <a:cxn ang="0">
                    <a:pos x="457" y="129"/>
                  </a:cxn>
                  <a:cxn ang="0">
                    <a:pos x="559" y="71"/>
                  </a:cxn>
                  <a:cxn ang="0">
                    <a:pos x="572" y="77"/>
                  </a:cxn>
                  <a:cxn ang="0">
                    <a:pos x="570" y="93"/>
                  </a:cxn>
                  <a:cxn ang="0">
                    <a:pos x="509" y="127"/>
                  </a:cxn>
                  <a:cxn ang="0">
                    <a:pos x="479" y="153"/>
                  </a:cxn>
                  <a:cxn ang="0">
                    <a:pos x="564" y="110"/>
                  </a:cxn>
                  <a:cxn ang="0">
                    <a:pos x="582" y="116"/>
                  </a:cxn>
                  <a:cxn ang="0">
                    <a:pos x="577" y="132"/>
                  </a:cxn>
                  <a:cxn ang="0">
                    <a:pos x="487" y="174"/>
                  </a:cxn>
                  <a:cxn ang="0">
                    <a:pos x="447" y="202"/>
                  </a:cxn>
                  <a:cxn ang="0">
                    <a:pos x="418" y="225"/>
                  </a:cxn>
                  <a:cxn ang="0">
                    <a:pos x="360" y="228"/>
                  </a:cxn>
                  <a:cxn ang="0">
                    <a:pos x="85" y="479"/>
                  </a:cxn>
                  <a:cxn ang="0">
                    <a:pos x="64" y="493"/>
                  </a:cxn>
                  <a:cxn ang="0">
                    <a:pos x="45" y="485"/>
                  </a:cxn>
                  <a:cxn ang="0">
                    <a:pos x="0" y="405"/>
                  </a:cxn>
                </a:cxnLst>
                <a:rect l="0" t="0" r="r" b="b"/>
                <a:pathLst>
                  <a:path w="583" h="494">
                    <a:moveTo>
                      <a:pt x="17" y="362"/>
                    </a:moveTo>
                    <a:lnTo>
                      <a:pt x="70" y="452"/>
                    </a:lnTo>
                    <a:lnTo>
                      <a:pt x="324" y="202"/>
                    </a:lnTo>
                    <a:lnTo>
                      <a:pt x="319" y="185"/>
                    </a:lnTo>
                    <a:lnTo>
                      <a:pt x="315" y="171"/>
                    </a:lnTo>
                    <a:lnTo>
                      <a:pt x="313" y="154"/>
                    </a:lnTo>
                    <a:lnTo>
                      <a:pt x="317" y="136"/>
                    </a:lnTo>
                    <a:lnTo>
                      <a:pt x="325" y="118"/>
                    </a:lnTo>
                    <a:lnTo>
                      <a:pt x="333" y="105"/>
                    </a:lnTo>
                    <a:lnTo>
                      <a:pt x="333" y="96"/>
                    </a:lnTo>
                    <a:lnTo>
                      <a:pt x="335" y="76"/>
                    </a:lnTo>
                    <a:lnTo>
                      <a:pt x="331" y="62"/>
                    </a:lnTo>
                    <a:lnTo>
                      <a:pt x="327" y="46"/>
                    </a:lnTo>
                    <a:lnTo>
                      <a:pt x="327" y="32"/>
                    </a:lnTo>
                    <a:lnTo>
                      <a:pt x="332" y="23"/>
                    </a:lnTo>
                    <a:lnTo>
                      <a:pt x="341" y="16"/>
                    </a:lnTo>
                    <a:lnTo>
                      <a:pt x="355" y="13"/>
                    </a:lnTo>
                    <a:lnTo>
                      <a:pt x="365" y="13"/>
                    </a:lnTo>
                    <a:lnTo>
                      <a:pt x="373" y="18"/>
                    </a:lnTo>
                    <a:lnTo>
                      <a:pt x="382" y="31"/>
                    </a:lnTo>
                    <a:lnTo>
                      <a:pt x="385" y="49"/>
                    </a:lnTo>
                    <a:lnTo>
                      <a:pt x="384" y="63"/>
                    </a:lnTo>
                    <a:lnTo>
                      <a:pt x="380" y="77"/>
                    </a:lnTo>
                    <a:lnTo>
                      <a:pt x="370" y="94"/>
                    </a:lnTo>
                    <a:lnTo>
                      <a:pt x="380" y="101"/>
                    </a:lnTo>
                    <a:lnTo>
                      <a:pt x="474" y="12"/>
                    </a:lnTo>
                    <a:lnTo>
                      <a:pt x="481" y="3"/>
                    </a:lnTo>
                    <a:lnTo>
                      <a:pt x="492" y="0"/>
                    </a:lnTo>
                    <a:lnTo>
                      <a:pt x="503" y="5"/>
                    </a:lnTo>
                    <a:lnTo>
                      <a:pt x="506" y="14"/>
                    </a:lnTo>
                    <a:lnTo>
                      <a:pt x="506" y="23"/>
                    </a:lnTo>
                    <a:lnTo>
                      <a:pt x="482" y="49"/>
                    </a:lnTo>
                    <a:lnTo>
                      <a:pt x="422" y="104"/>
                    </a:lnTo>
                    <a:lnTo>
                      <a:pt x="426" y="110"/>
                    </a:lnTo>
                    <a:lnTo>
                      <a:pt x="514" y="39"/>
                    </a:lnTo>
                    <a:lnTo>
                      <a:pt x="525" y="32"/>
                    </a:lnTo>
                    <a:lnTo>
                      <a:pt x="534" y="31"/>
                    </a:lnTo>
                    <a:lnTo>
                      <a:pt x="541" y="35"/>
                    </a:lnTo>
                    <a:lnTo>
                      <a:pt x="543" y="44"/>
                    </a:lnTo>
                    <a:lnTo>
                      <a:pt x="540" y="55"/>
                    </a:lnTo>
                    <a:lnTo>
                      <a:pt x="452" y="125"/>
                    </a:lnTo>
                    <a:lnTo>
                      <a:pt x="457" y="129"/>
                    </a:lnTo>
                    <a:lnTo>
                      <a:pt x="548" y="74"/>
                    </a:lnTo>
                    <a:lnTo>
                      <a:pt x="559" y="71"/>
                    </a:lnTo>
                    <a:lnTo>
                      <a:pt x="565" y="71"/>
                    </a:lnTo>
                    <a:lnTo>
                      <a:pt x="572" y="77"/>
                    </a:lnTo>
                    <a:lnTo>
                      <a:pt x="573" y="85"/>
                    </a:lnTo>
                    <a:lnTo>
                      <a:pt x="570" y="93"/>
                    </a:lnTo>
                    <a:lnTo>
                      <a:pt x="564" y="99"/>
                    </a:lnTo>
                    <a:lnTo>
                      <a:pt x="509" y="127"/>
                    </a:lnTo>
                    <a:lnTo>
                      <a:pt x="475" y="147"/>
                    </a:lnTo>
                    <a:lnTo>
                      <a:pt x="479" y="153"/>
                    </a:lnTo>
                    <a:lnTo>
                      <a:pt x="539" y="122"/>
                    </a:lnTo>
                    <a:lnTo>
                      <a:pt x="564" y="110"/>
                    </a:lnTo>
                    <a:lnTo>
                      <a:pt x="579" y="110"/>
                    </a:lnTo>
                    <a:lnTo>
                      <a:pt x="582" y="116"/>
                    </a:lnTo>
                    <a:lnTo>
                      <a:pt x="582" y="124"/>
                    </a:lnTo>
                    <a:lnTo>
                      <a:pt x="577" y="132"/>
                    </a:lnTo>
                    <a:lnTo>
                      <a:pt x="537" y="152"/>
                    </a:lnTo>
                    <a:lnTo>
                      <a:pt x="487" y="174"/>
                    </a:lnTo>
                    <a:lnTo>
                      <a:pt x="466" y="186"/>
                    </a:lnTo>
                    <a:lnTo>
                      <a:pt x="447" y="202"/>
                    </a:lnTo>
                    <a:lnTo>
                      <a:pt x="433" y="218"/>
                    </a:lnTo>
                    <a:lnTo>
                      <a:pt x="418" y="225"/>
                    </a:lnTo>
                    <a:lnTo>
                      <a:pt x="397" y="230"/>
                    </a:lnTo>
                    <a:lnTo>
                      <a:pt x="360" y="228"/>
                    </a:lnTo>
                    <a:lnTo>
                      <a:pt x="349" y="222"/>
                    </a:lnTo>
                    <a:lnTo>
                      <a:pt x="85" y="479"/>
                    </a:lnTo>
                    <a:lnTo>
                      <a:pt x="73" y="489"/>
                    </a:lnTo>
                    <a:lnTo>
                      <a:pt x="64" y="493"/>
                    </a:lnTo>
                    <a:lnTo>
                      <a:pt x="53" y="491"/>
                    </a:lnTo>
                    <a:lnTo>
                      <a:pt x="45" y="485"/>
                    </a:lnTo>
                    <a:lnTo>
                      <a:pt x="38" y="472"/>
                    </a:lnTo>
                    <a:lnTo>
                      <a:pt x="0" y="405"/>
                    </a:lnTo>
                    <a:lnTo>
                      <a:pt x="17" y="362"/>
                    </a:lnTo>
                  </a:path>
                </a:pathLst>
              </a:custGeom>
              <a:solidFill>
                <a:srgbClr val="FF9F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476" tIns="44444" rIns="90476" bIns="44444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" name="Freeform 6"/>
              <p:cNvSpPr>
                <a:spLocks/>
              </p:cNvSpPr>
              <p:nvPr/>
            </p:nvSpPr>
            <p:spPr bwMode="auto">
              <a:xfrm>
                <a:off x="2992" y="3203"/>
                <a:ext cx="524" cy="465"/>
              </a:xfrm>
              <a:custGeom>
                <a:avLst/>
                <a:gdLst/>
                <a:ahLst/>
                <a:cxnLst>
                  <a:cxn ang="0">
                    <a:pos x="163" y="8"/>
                  </a:cxn>
                  <a:cxn ang="0">
                    <a:pos x="0" y="450"/>
                  </a:cxn>
                  <a:cxn ang="0">
                    <a:pos x="7" y="459"/>
                  </a:cxn>
                  <a:cxn ang="0">
                    <a:pos x="19" y="451"/>
                  </a:cxn>
                  <a:cxn ang="0">
                    <a:pos x="176" y="26"/>
                  </a:cxn>
                  <a:cxn ang="0">
                    <a:pos x="185" y="22"/>
                  </a:cxn>
                  <a:cxn ang="0">
                    <a:pos x="244" y="20"/>
                  </a:cxn>
                  <a:cxn ang="0">
                    <a:pos x="322" y="23"/>
                  </a:cxn>
                  <a:cxn ang="0">
                    <a:pos x="392" y="27"/>
                  </a:cxn>
                  <a:cxn ang="0">
                    <a:pos x="412" y="33"/>
                  </a:cxn>
                  <a:cxn ang="0">
                    <a:pos x="423" y="45"/>
                  </a:cxn>
                  <a:cxn ang="0">
                    <a:pos x="431" y="58"/>
                  </a:cxn>
                  <a:cxn ang="0">
                    <a:pos x="542" y="492"/>
                  </a:cxn>
                  <a:cxn ang="0">
                    <a:pos x="549" y="496"/>
                  </a:cxn>
                  <a:cxn ang="0">
                    <a:pos x="555" y="487"/>
                  </a:cxn>
                  <a:cxn ang="0">
                    <a:pos x="448" y="56"/>
                  </a:cxn>
                  <a:cxn ang="0">
                    <a:pos x="438" y="32"/>
                  </a:cxn>
                  <a:cxn ang="0">
                    <a:pos x="428" y="23"/>
                  </a:cxn>
                  <a:cxn ang="0">
                    <a:pos x="419" y="17"/>
                  </a:cxn>
                  <a:cxn ang="0">
                    <a:pos x="406" y="11"/>
                  </a:cxn>
                  <a:cxn ang="0">
                    <a:pos x="384" y="8"/>
                  </a:cxn>
                  <a:cxn ang="0">
                    <a:pos x="310" y="2"/>
                  </a:cxn>
                  <a:cxn ang="0">
                    <a:pos x="231" y="0"/>
                  </a:cxn>
                  <a:cxn ang="0">
                    <a:pos x="193" y="1"/>
                  </a:cxn>
                  <a:cxn ang="0">
                    <a:pos x="175" y="2"/>
                  </a:cxn>
                  <a:cxn ang="0">
                    <a:pos x="163" y="8"/>
                  </a:cxn>
                </a:cxnLst>
                <a:rect l="0" t="0" r="r" b="b"/>
                <a:pathLst>
                  <a:path w="556" h="497">
                    <a:moveTo>
                      <a:pt x="163" y="8"/>
                    </a:moveTo>
                    <a:lnTo>
                      <a:pt x="0" y="450"/>
                    </a:lnTo>
                    <a:lnTo>
                      <a:pt x="7" y="459"/>
                    </a:lnTo>
                    <a:lnTo>
                      <a:pt x="19" y="451"/>
                    </a:lnTo>
                    <a:lnTo>
                      <a:pt x="176" y="26"/>
                    </a:lnTo>
                    <a:lnTo>
                      <a:pt x="185" y="22"/>
                    </a:lnTo>
                    <a:lnTo>
                      <a:pt x="244" y="20"/>
                    </a:lnTo>
                    <a:lnTo>
                      <a:pt x="322" y="23"/>
                    </a:lnTo>
                    <a:lnTo>
                      <a:pt x="392" y="27"/>
                    </a:lnTo>
                    <a:lnTo>
                      <a:pt x="412" y="33"/>
                    </a:lnTo>
                    <a:lnTo>
                      <a:pt x="423" y="45"/>
                    </a:lnTo>
                    <a:lnTo>
                      <a:pt x="431" y="58"/>
                    </a:lnTo>
                    <a:lnTo>
                      <a:pt x="542" y="492"/>
                    </a:lnTo>
                    <a:lnTo>
                      <a:pt x="549" y="496"/>
                    </a:lnTo>
                    <a:lnTo>
                      <a:pt x="555" y="487"/>
                    </a:lnTo>
                    <a:lnTo>
                      <a:pt x="448" y="56"/>
                    </a:lnTo>
                    <a:lnTo>
                      <a:pt x="438" y="32"/>
                    </a:lnTo>
                    <a:lnTo>
                      <a:pt x="428" y="23"/>
                    </a:lnTo>
                    <a:lnTo>
                      <a:pt x="419" y="17"/>
                    </a:lnTo>
                    <a:lnTo>
                      <a:pt x="406" y="11"/>
                    </a:lnTo>
                    <a:lnTo>
                      <a:pt x="384" y="8"/>
                    </a:lnTo>
                    <a:lnTo>
                      <a:pt x="310" y="2"/>
                    </a:lnTo>
                    <a:lnTo>
                      <a:pt x="231" y="0"/>
                    </a:lnTo>
                    <a:lnTo>
                      <a:pt x="193" y="1"/>
                    </a:lnTo>
                    <a:lnTo>
                      <a:pt x="175" y="2"/>
                    </a:lnTo>
                    <a:lnTo>
                      <a:pt x="163" y="8"/>
                    </a:lnTo>
                  </a:path>
                </a:pathLst>
              </a:custGeom>
              <a:solidFill>
                <a:srgbClr val="919191"/>
              </a:solidFill>
              <a:ln w="12700" cap="rnd" cmpd="sng">
                <a:solidFill>
                  <a:srgbClr val="91919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476" tIns="44444" rIns="90476" bIns="44444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" name="Freeform 7"/>
              <p:cNvSpPr>
                <a:spLocks/>
              </p:cNvSpPr>
              <p:nvPr/>
            </p:nvSpPr>
            <p:spPr bwMode="auto">
              <a:xfrm>
                <a:off x="2998" y="2678"/>
                <a:ext cx="548" cy="541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38" y="0"/>
                  </a:cxn>
                  <a:cxn ang="0">
                    <a:pos x="4" y="22"/>
                  </a:cxn>
                  <a:cxn ang="0">
                    <a:pos x="0" y="75"/>
                  </a:cxn>
                  <a:cxn ang="0">
                    <a:pos x="88" y="385"/>
                  </a:cxn>
                  <a:cxn ang="0">
                    <a:pos x="96" y="417"/>
                  </a:cxn>
                  <a:cxn ang="0">
                    <a:pos x="99" y="450"/>
                  </a:cxn>
                  <a:cxn ang="0">
                    <a:pos x="104" y="522"/>
                  </a:cxn>
                  <a:cxn ang="0">
                    <a:pos x="120" y="555"/>
                  </a:cxn>
                  <a:cxn ang="0">
                    <a:pos x="142" y="560"/>
                  </a:cxn>
                  <a:cxn ang="0">
                    <a:pos x="167" y="563"/>
                  </a:cxn>
                  <a:cxn ang="0">
                    <a:pos x="236" y="566"/>
                  </a:cxn>
                  <a:cxn ang="0">
                    <a:pos x="365" y="571"/>
                  </a:cxn>
                  <a:cxn ang="0">
                    <a:pos x="466" y="578"/>
                  </a:cxn>
                  <a:cxn ang="0">
                    <a:pos x="491" y="569"/>
                  </a:cxn>
                  <a:cxn ang="0">
                    <a:pos x="511" y="547"/>
                  </a:cxn>
                  <a:cxn ang="0">
                    <a:pos x="532" y="515"/>
                  </a:cxn>
                  <a:cxn ang="0">
                    <a:pos x="550" y="482"/>
                  </a:cxn>
                  <a:cxn ang="0">
                    <a:pos x="562" y="462"/>
                  </a:cxn>
                  <a:cxn ang="0">
                    <a:pos x="568" y="447"/>
                  </a:cxn>
                  <a:cxn ang="0">
                    <a:pos x="578" y="420"/>
                  </a:cxn>
                  <a:cxn ang="0">
                    <a:pos x="579" y="408"/>
                  </a:cxn>
                  <a:cxn ang="0">
                    <a:pos x="578" y="392"/>
                  </a:cxn>
                  <a:cxn ang="0">
                    <a:pos x="570" y="383"/>
                  </a:cxn>
                  <a:cxn ang="0">
                    <a:pos x="553" y="373"/>
                  </a:cxn>
                  <a:cxn ang="0">
                    <a:pos x="535" y="372"/>
                  </a:cxn>
                  <a:cxn ang="0">
                    <a:pos x="511" y="372"/>
                  </a:cxn>
                  <a:cxn ang="0">
                    <a:pos x="190" y="383"/>
                  </a:cxn>
                  <a:cxn ang="0">
                    <a:pos x="183" y="308"/>
                  </a:cxn>
                  <a:cxn ang="0">
                    <a:pos x="172" y="165"/>
                  </a:cxn>
                  <a:cxn ang="0">
                    <a:pos x="165" y="66"/>
                  </a:cxn>
                  <a:cxn ang="0">
                    <a:pos x="153" y="25"/>
                  </a:cxn>
                  <a:cxn ang="0">
                    <a:pos x="118" y="0"/>
                  </a:cxn>
                </a:cxnLst>
                <a:rect l="0" t="0" r="r" b="b"/>
                <a:pathLst>
                  <a:path w="580" h="579">
                    <a:moveTo>
                      <a:pt x="118" y="0"/>
                    </a:moveTo>
                    <a:lnTo>
                      <a:pt x="38" y="0"/>
                    </a:lnTo>
                    <a:lnTo>
                      <a:pt x="4" y="22"/>
                    </a:lnTo>
                    <a:lnTo>
                      <a:pt x="0" y="75"/>
                    </a:lnTo>
                    <a:lnTo>
                      <a:pt x="88" y="385"/>
                    </a:lnTo>
                    <a:lnTo>
                      <a:pt x="96" y="417"/>
                    </a:lnTo>
                    <a:lnTo>
                      <a:pt x="99" y="450"/>
                    </a:lnTo>
                    <a:lnTo>
                      <a:pt x="104" y="522"/>
                    </a:lnTo>
                    <a:lnTo>
                      <a:pt x="120" y="555"/>
                    </a:lnTo>
                    <a:lnTo>
                      <a:pt x="142" y="560"/>
                    </a:lnTo>
                    <a:lnTo>
                      <a:pt x="167" y="563"/>
                    </a:lnTo>
                    <a:lnTo>
                      <a:pt x="236" y="566"/>
                    </a:lnTo>
                    <a:lnTo>
                      <a:pt x="365" y="571"/>
                    </a:lnTo>
                    <a:lnTo>
                      <a:pt x="466" y="578"/>
                    </a:lnTo>
                    <a:lnTo>
                      <a:pt x="491" y="569"/>
                    </a:lnTo>
                    <a:lnTo>
                      <a:pt x="511" y="547"/>
                    </a:lnTo>
                    <a:lnTo>
                      <a:pt x="532" y="515"/>
                    </a:lnTo>
                    <a:lnTo>
                      <a:pt x="550" y="482"/>
                    </a:lnTo>
                    <a:lnTo>
                      <a:pt x="562" y="462"/>
                    </a:lnTo>
                    <a:lnTo>
                      <a:pt x="568" y="447"/>
                    </a:lnTo>
                    <a:lnTo>
                      <a:pt x="578" y="420"/>
                    </a:lnTo>
                    <a:lnTo>
                      <a:pt x="579" y="408"/>
                    </a:lnTo>
                    <a:lnTo>
                      <a:pt x="578" y="392"/>
                    </a:lnTo>
                    <a:lnTo>
                      <a:pt x="570" y="383"/>
                    </a:lnTo>
                    <a:lnTo>
                      <a:pt x="553" y="373"/>
                    </a:lnTo>
                    <a:lnTo>
                      <a:pt x="535" y="372"/>
                    </a:lnTo>
                    <a:lnTo>
                      <a:pt x="511" y="372"/>
                    </a:lnTo>
                    <a:lnTo>
                      <a:pt x="190" y="383"/>
                    </a:lnTo>
                    <a:lnTo>
                      <a:pt x="183" y="308"/>
                    </a:lnTo>
                    <a:lnTo>
                      <a:pt x="172" y="165"/>
                    </a:lnTo>
                    <a:lnTo>
                      <a:pt x="165" y="66"/>
                    </a:lnTo>
                    <a:lnTo>
                      <a:pt x="153" y="25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9F7F5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476" tIns="44444" rIns="90476" bIns="44444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3172" y="2507"/>
                <a:ext cx="657" cy="1139"/>
              </a:xfrm>
              <a:custGeom>
                <a:avLst/>
                <a:gdLst/>
                <a:ahLst/>
                <a:cxnLst>
                  <a:cxn ang="0">
                    <a:pos x="420" y="23"/>
                  </a:cxn>
                  <a:cxn ang="0">
                    <a:pos x="479" y="89"/>
                  </a:cxn>
                  <a:cxn ang="0">
                    <a:pos x="509" y="136"/>
                  </a:cxn>
                  <a:cxn ang="0">
                    <a:pos x="540" y="176"/>
                  </a:cxn>
                  <a:cxn ang="0">
                    <a:pos x="532" y="231"/>
                  </a:cxn>
                  <a:cxn ang="0">
                    <a:pos x="506" y="238"/>
                  </a:cxn>
                  <a:cxn ang="0">
                    <a:pos x="509" y="281"/>
                  </a:cxn>
                  <a:cxn ang="0">
                    <a:pos x="500" y="337"/>
                  </a:cxn>
                  <a:cxn ang="0">
                    <a:pos x="450" y="361"/>
                  </a:cxn>
                  <a:cxn ang="0">
                    <a:pos x="431" y="420"/>
                  </a:cxn>
                  <a:cxn ang="0">
                    <a:pos x="473" y="450"/>
                  </a:cxn>
                  <a:cxn ang="0">
                    <a:pos x="602" y="450"/>
                  </a:cxn>
                  <a:cxn ang="0">
                    <a:pos x="672" y="476"/>
                  </a:cxn>
                  <a:cxn ang="0">
                    <a:pos x="695" y="542"/>
                  </a:cxn>
                  <a:cxn ang="0">
                    <a:pos x="665" y="661"/>
                  </a:cxn>
                  <a:cxn ang="0">
                    <a:pos x="585" y="820"/>
                  </a:cxn>
                  <a:cxn ang="0">
                    <a:pos x="503" y="1045"/>
                  </a:cxn>
                  <a:cxn ang="0">
                    <a:pos x="467" y="1217"/>
                  </a:cxn>
                  <a:cxn ang="0">
                    <a:pos x="394" y="1170"/>
                  </a:cxn>
                  <a:cxn ang="0">
                    <a:pos x="318" y="1137"/>
                  </a:cxn>
                  <a:cxn ang="0">
                    <a:pos x="285" y="1114"/>
                  </a:cxn>
                  <a:cxn ang="0">
                    <a:pos x="226" y="1144"/>
                  </a:cxn>
                  <a:cxn ang="0">
                    <a:pos x="193" y="1147"/>
                  </a:cxn>
                  <a:cxn ang="0">
                    <a:pos x="223" y="1071"/>
                  </a:cxn>
                  <a:cxn ang="0">
                    <a:pos x="321" y="950"/>
                  </a:cxn>
                  <a:cxn ang="0">
                    <a:pos x="335" y="856"/>
                  </a:cxn>
                  <a:cxn ang="0">
                    <a:pos x="332" y="724"/>
                  </a:cxn>
                  <a:cxn ang="0">
                    <a:pos x="279" y="678"/>
                  </a:cxn>
                  <a:cxn ang="0">
                    <a:pos x="173" y="700"/>
                  </a:cxn>
                  <a:cxn ang="0">
                    <a:pos x="90" y="717"/>
                  </a:cxn>
                  <a:cxn ang="0">
                    <a:pos x="27" y="697"/>
                  </a:cxn>
                  <a:cxn ang="0">
                    <a:pos x="0" y="626"/>
                  </a:cxn>
                  <a:cxn ang="0">
                    <a:pos x="27" y="550"/>
                  </a:cxn>
                  <a:cxn ang="0">
                    <a:pos x="103" y="406"/>
                  </a:cxn>
                  <a:cxn ang="0">
                    <a:pos x="173" y="305"/>
                  </a:cxn>
                  <a:cxn ang="0">
                    <a:pos x="220" y="203"/>
                  </a:cxn>
                  <a:cxn ang="0">
                    <a:pos x="239" y="100"/>
                  </a:cxn>
                  <a:cxn ang="0">
                    <a:pos x="265" y="27"/>
                  </a:cxn>
                  <a:cxn ang="0">
                    <a:pos x="309" y="6"/>
                  </a:cxn>
                  <a:cxn ang="0">
                    <a:pos x="390" y="0"/>
                  </a:cxn>
                </a:cxnLst>
                <a:rect l="0" t="0" r="r" b="b"/>
                <a:pathLst>
                  <a:path w="696" h="1218">
                    <a:moveTo>
                      <a:pt x="390" y="0"/>
                    </a:moveTo>
                    <a:lnTo>
                      <a:pt x="420" y="23"/>
                    </a:lnTo>
                    <a:lnTo>
                      <a:pt x="460" y="59"/>
                    </a:lnTo>
                    <a:lnTo>
                      <a:pt x="479" y="89"/>
                    </a:lnTo>
                    <a:lnTo>
                      <a:pt x="496" y="116"/>
                    </a:lnTo>
                    <a:lnTo>
                      <a:pt x="509" y="136"/>
                    </a:lnTo>
                    <a:lnTo>
                      <a:pt x="529" y="156"/>
                    </a:lnTo>
                    <a:lnTo>
                      <a:pt x="540" y="176"/>
                    </a:lnTo>
                    <a:lnTo>
                      <a:pt x="540" y="211"/>
                    </a:lnTo>
                    <a:lnTo>
                      <a:pt x="532" y="231"/>
                    </a:lnTo>
                    <a:lnTo>
                      <a:pt x="520" y="235"/>
                    </a:lnTo>
                    <a:lnTo>
                      <a:pt x="506" y="238"/>
                    </a:lnTo>
                    <a:lnTo>
                      <a:pt x="503" y="255"/>
                    </a:lnTo>
                    <a:lnTo>
                      <a:pt x="509" y="281"/>
                    </a:lnTo>
                    <a:lnTo>
                      <a:pt x="509" y="317"/>
                    </a:lnTo>
                    <a:lnTo>
                      <a:pt x="500" y="337"/>
                    </a:lnTo>
                    <a:lnTo>
                      <a:pt x="467" y="361"/>
                    </a:lnTo>
                    <a:lnTo>
                      <a:pt x="450" y="361"/>
                    </a:lnTo>
                    <a:lnTo>
                      <a:pt x="437" y="373"/>
                    </a:lnTo>
                    <a:lnTo>
                      <a:pt x="431" y="420"/>
                    </a:lnTo>
                    <a:lnTo>
                      <a:pt x="431" y="459"/>
                    </a:lnTo>
                    <a:lnTo>
                      <a:pt x="473" y="450"/>
                    </a:lnTo>
                    <a:lnTo>
                      <a:pt x="537" y="450"/>
                    </a:lnTo>
                    <a:lnTo>
                      <a:pt x="602" y="450"/>
                    </a:lnTo>
                    <a:lnTo>
                      <a:pt x="646" y="459"/>
                    </a:lnTo>
                    <a:lnTo>
                      <a:pt x="672" y="476"/>
                    </a:lnTo>
                    <a:lnTo>
                      <a:pt x="691" y="509"/>
                    </a:lnTo>
                    <a:lnTo>
                      <a:pt x="695" y="542"/>
                    </a:lnTo>
                    <a:lnTo>
                      <a:pt x="688" y="582"/>
                    </a:lnTo>
                    <a:lnTo>
                      <a:pt x="665" y="661"/>
                    </a:lnTo>
                    <a:lnTo>
                      <a:pt x="629" y="744"/>
                    </a:lnTo>
                    <a:lnTo>
                      <a:pt x="585" y="820"/>
                    </a:lnTo>
                    <a:lnTo>
                      <a:pt x="537" y="950"/>
                    </a:lnTo>
                    <a:lnTo>
                      <a:pt x="503" y="1045"/>
                    </a:lnTo>
                    <a:lnTo>
                      <a:pt x="479" y="1154"/>
                    </a:lnTo>
                    <a:lnTo>
                      <a:pt x="467" y="1217"/>
                    </a:lnTo>
                    <a:lnTo>
                      <a:pt x="431" y="1197"/>
                    </a:lnTo>
                    <a:lnTo>
                      <a:pt x="394" y="1170"/>
                    </a:lnTo>
                    <a:lnTo>
                      <a:pt x="348" y="1141"/>
                    </a:lnTo>
                    <a:lnTo>
                      <a:pt x="318" y="1137"/>
                    </a:lnTo>
                    <a:lnTo>
                      <a:pt x="305" y="1128"/>
                    </a:lnTo>
                    <a:lnTo>
                      <a:pt x="285" y="1114"/>
                    </a:lnTo>
                    <a:lnTo>
                      <a:pt x="249" y="1124"/>
                    </a:lnTo>
                    <a:lnTo>
                      <a:pt x="226" y="1144"/>
                    </a:lnTo>
                    <a:lnTo>
                      <a:pt x="209" y="1150"/>
                    </a:lnTo>
                    <a:lnTo>
                      <a:pt x="193" y="1147"/>
                    </a:lnTo>
                    <a:lnTo>
                      <a:pt x="203" y="1131"/>
                    </a:lnTo>
                    <a:lnTo>
                      <a:pt x="223" y="1071"/>
                    </a:lnTo>
                    <a:lnTo>
                      <a:pt x="273" y="999"/>
                    </a:lnTo>
                    <a:lnTo>
                      <a:pt x="321" y="950"/>
                    </a:lnTo>
                    <a:lnTo>
                      <a:pt x="329" y="917"/>
                    </a:lnTo>
                    <a:lnTo>
                      <a:pt x="335" y="856"/>
                    </a:lnTo>
                    <a:lnTo>
                      <a:pt x="338" y="780"/>
                    </a:lnTo>
                    <a:lnTo>
                      <a:pt x="332" y="724"/>
                    </a:lnTo>
                    <a:lnTo>
                      <a:pt x="321" y="694"/>
                    </a:lnTo>
                    <a:lnTo>
                      <a:pt x="279" y="678"/>
                    </a:lnTo>
                    <a:lnTo>
                      <a:pt x="236" y="684"/>
                    </a:lnTo>
                    <a:lnTo>
                      <a:pt x="173" y="700"/>
                    </a:lnTo>
                    <a:lnTo>
                      <a:pt x="114" y="711"/>
                    </a:lnTo>
                    <a:lnTo>
                      <a:pt x="90" y="717"/>
                    </a:lnTo>
                    <a:lnTo>
                      <a:pt x="50" y="711"/>
                    </a:lnTo>
                    <a:lnTo>
                      <a:pt x="27" y="697"/>
                    </a:lnTo>
                    <a:lnTo>
                      <a:pt x="8" y="664"/>
                    </a:lnTo>
                    <a:lnTo>
                      <a:pt x="0" y="626"/>
                    </a:lnTo>
                    <a:lnTo>
                      <a:pt x="14" y="576"/>
                    </a:lnTo>
                    <a:lnTo>
                      <a:pt x="27" y="550"/>
                    </a:lnTo>
                    <a:lnTo>
                      <a:pt x="64" y="476"/>
                    </a:lnTo>
                    <a:lnTo>
                      <a:pt x="103" y="406"/>
                    </a:lnTo>
                    <a:lnTo>
                      <a:pt x="140" y="350"/>
                    </a:lnTo>
                    <a:lnTo>
                      <a:pt x="173" y="305"/>
                    </a:lnTo>
                    <a:lnTo>
                      <a:pt x="199" y="247"/>
                    </a:lnTo>
                    <a:lnTo>
                      <a:pt x="220" y="203"/>
                    </a:lnTo>
                    <a:lnTo>
                      <a:pt x="226" y="153"/>
                    </a:lnTo>
                    <a:lnTo>
                      <a:pt x="239" y="100"/>
                    </a:lnTo>
                    <a:lnTo>
                      <a:pt x="249" y="56"/>
                    </a:lnTo>
                    <a:lnTo>
                      <a:pt x="265" y="27"/>
                    </a:lnTo>
                    <a:lnTo>
                      <a:pt x="285" y="6"/>
                    </a:lnTo>
                    <a:lnTo>
                      <a:pt x="309" y="6"/>
                    </a:lnTo>
                    <a:lnTo>
                      <a:pt x="355" y="23"/>
                    </a:lnTo>
                    <a:lnTo>
                      <a:pt x="390" y="0"/>
                    </a:lnTo>
                  </a:path>
                </a:pathLst>
              </a:custGeom>
              <a:solidFill>
                <a:srgbClr val="9F3FD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476" tIns="44444" rIns="90476" bIns="44444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2" name="Group 9"/>
              <p:cNvGrpSpPr>
                <a:grpSpLocks/>
              </p:cNvGrpSpPr>
              <p:nvPr/>
            </p:nvGrpSpPr>
            <p:grpSpPr bwMode="auto">
              <a:xfrm>
                <a:off x="4720" y="2652"/>
                <a:ext cx="553" cy="992"/>
                <a:chOff x="4737" y="2656"/>
                <a:chExt cx="586" cy="1060"/>
              </a:xfrm>
            </p:grpSpPr>
            <p:sp>
              <p:nvSpPr>
                <p:cNvPr id="101" name="Freeform 10"/>
                <p:cNvSpPr>
                  <a:spLocks/>
                </p:cNvSpPr>
                <p:nvPr/>
              </p:nvSpPr>
              <p:spPr bwMode="auto">
                <a:xfrm>
                  <a:off x="4767" y="3218"/>
                  <a:ext cx="556" cy="498"/>
                </a:xfrm>
                <a:custGeom>
                  <a:avLst/>
                  <a:gdLst/>
                  <a:ahLst/>
                  <a:cxnLst>
                    <a:cxn ang="0">
                      <a:pos x="393" y="9"/>
                    </a:cxn>
                    <a:cxn ang="0">
                      <a:pos x="555" y="450"/>
                    </a:cxn>
                    <a:cxn ang="0">
                      <a:pos x="549" y="459"/>
                    </a:cxn>
                    <a:cxn ang="0">
                      <a:pos x="536" y="452"/>
                    </a:cxn>
                    <a:cxn ang="0">
                      <a:pos x="380" y="26"/>
                    </a:cxn>
                    <a:cxn ang="0">
                      <a:pos x="371" y="22"/>
                    </a:cxn>
                    <a:cxn ang="0">
                      <a:pos x="311" y="20"/>
                    </a:cxn>
                    <a:cxn ang="0">
                      <a:pos x="234" y="24"/>
                    </a:cxn>
                    <a:cxn ang="0">
                      <a:pos x="164" y="28"/>
                    </a:cxn>
                    <a:cxn ang="0">
                      <a:pos x="145" y="34"/>
                    </a:cxn>
                    <a:cxn ang="0">
                      <a:pos x="132" y="45"/>
                    </a:cxn>
                    <a:cxn ang="0">
                      <a:pos x="124" y="59"/>
                    </a:cxn>
                    <a:cxn ang="0">
                      <a:pos x="15" y="493"/>
                    </a:cxn>
                    <a:cxn ang="0">
                      <a:pos x="7" y="497"/>
                    </a:cxn>
                    <a:cxn ang="0">
                      <a:pos x="0" y="487"/>
                    </a:cxn>
                    <a:cxn ang="0">
                      <a:pos x="108" y="56"/>
                    </a:cxn>
                    <a:cxn ang="0">
                      <a:pos x="119" y="33"/>
                    </a:cxn>
                    <a:cxn ang="0">
                      <a:pos x="128" y="24"/>
                    </a:cxn>
                    <a:cxn ang="0">
                      <a:pos x="137" y="17"/>
                    </a:cxn>
                    <a:cxn ang="0">
                      <a:pos x="150" y="10"/>
                    </a:cxn>
                    <a:cxn ang="0">
                      <a:pos x="173" y="9"/>
                    </a:cxn>
                    <a:cxn ang="0">
                      <a:pos x="245" y="3"/>
                    </a:cxn>
                    <a:cxn ang="0">
                      <a:pos x="325" y="0"/>
                    </a:cxn>
                    <a:cxn ang="0">
                      <a:pos x="363" y="1"/>
                    </a:cxn>
                    <a:cxn ang="0">
                      <a:pos x="381" y="3"/>
                    </a:cxn>
                    <a:cxn ang="0">
                      <a:pos x="393" y="9"/>
                    </a:cxn>
                  </a:cxnLst>
                  <a:rect l="0" t="0" r="r" b="b"/>
                  <a:pathLst>
                    <a:path w="556" h="498">
                      <a:moveTo>
                        <a:pt x="393" y="9"/>
                      </a:moveTo>
                      <a:lnTo>
                        <a:pt x="555" y="450"/>
                      </a:lnTo>
                      <a:lnTo>
                        <a:pt x="549" y="459"/>
                      </a:lnTo>
                      <a:lnTo>
                        <a:pt x="536" y="452"/>
                      </a:lnTo>
                      <a:lnTo>
                        <a:pt x="380" y="26"/>
                      </a:lnTo>
                      <a:lnTo>
                        <a:pt x="371" y="22"/>
                      </a:lnTo>
                      <a:lnTo>
                        <a:pt x="311" y="20"/>
                      </a:lnTo>
                      <a:lnTo>
                        <a:pt x="234" y="24"/>
                      </a:lnTo>
                      <a:lnTo>
                        <a:pt x="164" y="28"/>
                      </a:lnTo>
                      <a:lnTo>
                        <a:pt x="145" y="34"/>
                      </a:lnTo>
                      <a:lnTo>
                        <a:pt x="132" y="45"/>
                      </a:lnTo>
                      <a:lnTo>
                        <a:pt x="124" y="59"/>
                      </a:lnTo>
                      <a:lnTo>
                        <a:pt x="15" y="493"/>
                      </a:lnTo>
                      <a:lnTo>
                        <a:pt x="7" y="497"/>
                      </a:lnTo>
                      <a:lnTo>
                        <a:pt x="0" y="487"/>
                      </a:lnTo>
                      <a:lnTo>
                        <a:pt x="108" y="56"/>
                      </a:lnTo>
                      <a:lnTo>
                        <a:pt x="119" y="33"/>
                      </a:lnTo>
                      <a:lnTo>
                        <a:pt x="128" y="24"/>
                      </a:lnTo>
                      <a:lnTo>
                        <a:pt x="137" y="17"/>
                      </a:lnTo>
                      <a:lnTo>
                        <a:pt x="150" y="10"/>
                      </a:lnTo>
                      <a:lnTo>
                        <a:pt x="173" y="9"/>
                      </a:lnTo>
                      <a:lnTo>
                        <a:pt x="245" y="3"/>
                      </a:lnTo>
                      <a:lnTo>
                        <a:pt x="325" y="0"/>
                      </a:lnTo>
                      <a:lnTo>
                        <a:pt x="363" y="1"/>
                      </a:lnTo>
                      <a:lnTo>
                        <a:pt x="381" y="3"/>
                      </a:lnTo>
                      <a:lnTo>
                        <a:pt x="393" y="9"/>
                      </a:lnTo>
                    </a:path>
                  </a:pathLst>
                </a:custGeom>
                <a:solidFill>
                  <a:srgbClr val="3F1F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2" name="Freeform 11"/>
                <p:cNvSpPr>
                  <a:spLocks/>
                </p:cNvSpPr>
                <p:nvPr/>
              </p:nvSpPr>
              <p:spPr bwMode="auto">
                <a:xfrm>
                  <a:off x="4737" y="2656"/>
                  <a:ext cx="580" cy="580"/>
                </a:xfrm>
                <a:custGeom>
                  <a:avLst/>
                  <a:gdLst/>
                  <a:ahLst/>
                  <a:cxnLst>
                    <a:cxn ang="0">
                      <a:pos x="461" y="0"/>
                    </a:cxn>
                    <a:cxn ang="0">
                      <a:pos x="540" y="0"/>
                    </a:cxn>
                    <a:cxn ang="0">
                      <a:pos x="576" y="22"/>
                    </a:cxn>
                    <a:cxn ang="0">
                      <a:pos x="579" y="76"/>
                    </a:cxn>
                    <a:cxn ang="0">
                      <a:pos x="490" y="385"/>
                    </a:cxn>
                    <a:cxn ang="0">
                      <a:pos x="483" y="417"/>
                    </a:cxn>
                    <a:cxn ang="0">
                      <a:pos x="479" y="450"/>
                    </a:cxn>
                    <a:cxn ang="0">
                      <a:pos x="475" y="522"/>
                    </a:cxn>
                    <a:cxn ang="0">
                      <a:pos x="459" y="555"/>
                    </a:cxn>
                    <a:cxn ang="0">
                      <a:pos x="437" y="560"/>
                    </a:cxn>
                    <a:cxn ang="0">
                      <a:pos x="412" y="563"/>
                    </a:cxn>
                    <a:cxn ang="0">
                      <a:pos x="343" y="567"/>
                    </a:cxn>
                    <a:cxn ang="0">
                      <a:pos x="214" y="571"/>
                    </a:cxn>
                    <a:cxn ang="0">
                      <a:pos x="113" y="579"/>
                    </a:cxn>
                    <a:cxn ang="0">
                      <a:pos x="88" y="570"/>
                    </a:cxn>
                    <a:cxn ang="0">
                      <a:pos x="69" y="547"/>
                    </a:cxn>
                    <a:cxn ang="0">
                      <a:pos x="47" y="515"/>
                    </a:cxn>
                    <a:cxn ang="0">
                      <a:pos x="28" y="483"/>
                    </a:cxn>
                    <a:cxn ang="0">
                      <a:pos x="17" y="463"/>
                    </a:cxn>
                    <a:cxn ang="0">
                      <a:pos x="11" y="447"/>
                    </a:cxn>
                    <a:cxn ang="0">
                      <a:pos x="1" y="421"/>
                    </a:cxn>
                    <a:cxn ang="0">
                      <a:pos x="0" y="408"/>
                    </a:cxn>
                    <a:cxn ang="0">
                      <a:pos x="1" y="392"/>
                    </a:cxn>
                    <a:cxn ang="0">
                      <a:pos x="9" y="384"/>
                    </a:cxn>
                    <a:cxn ang="0">
                      <a:pos x="25" y="374"/>
                    </a:cxn>
                    <a:cxn ang="0">
                      <a:pos x="45" y="372"/>
                    </a:cxn>
                    <a:cxn ang="0">
                      <a:pos x="69" y="372"/>
                    </a:cxn>
                    <a:cxn ang="0">
                      <a:pos x="390" y="384"/>
                    </a:cxn>
                    <a:cxn ang="0">
                      <a:pos x="396" y="307"/>
                    </a:cxn>
                    <a:cxn ang="0">
                      <a:pos x="407" y="165"/>
                    </a:cxn>
                    <a:cxn ang="0">
                      <a:pos x="415" y="67"/>
                    </a:cxn>
                    <a:cxn ang="0">
                      <a:pos x="426" y="25"/>
                    </a:cxn>
                    <a:cxn ang="0">
                      <a:pos x="461" y="0"/>
                    </a:cxn>
                  </a:cxnLst>
                  <a:rect l="0" t="0" r="r" b="b"/>
                  <a:pathLst>
                    <a:path w="580" h="580">
                      <a:moveTo>
                        <a:pt x="461" y="0"/>
                      </a:moveTo>
                      <a:lnTo>
                        <a:pt x="540" y="0"/>
                      </a:lnTo>
                      <a:lnTo>
                        <a:pt x="576" y="22"/>
                      </a:lnTo>
                      <a:lnTo>
                        <a:pt x="579" y="76"/>
                      </a:lnTo>
                      <a:lnTo>
                        <a:pt x="490" y="385"/>
                      </a:lnTo>
                      <a:lnTo>
                        <a:pt x="483" y="417"/>
                      </a:lnTo>
                      <a:lnTo>
                        <a:pt x="479" y="450"/>
                      </a:lnTo>
                      <a:lnTo>
                        <a:pt x="475" y="522"/>
                      </a:lnTo>
                      <a:lnTo>
                        <a:pt x="459" y="555"/>
                      </a:lnTo>
                      <a:lnTo>
                        <a:pt x="437" y="560"/>
                      </a:lnTo>
                      <a:lnTo>
                        <a:pt x="412" y="563"/>
                      </a:lnTo>
                      <a:lnTo>
                        <a:pt x="343" y="567"/>
                      </a:lnTo>
                      <a:lnTo>
                        <a:pt x="214" y="571"/>
                      </a:lnTo>
                      <a:lnTo>
                        <a:pt x="113" y="579"/>
                      </a:lnTo>
                      <a:lnTo>
                        <a:pt x="88" y="570"/>
                      </a:lnTo>
                      <a:lnTo>
                        <a:pt x="69" y="547"/>
                      </a:lnTo>
                      <a:lnTo>
                        <a:pt x="47" y="515"/>
                      </a:lnTo>
                      <a:lnTo>
                        <a:pt x="28" y="483"/>
                      </a:lnTo>
                      <a:lnTo>
                        <a:pt x="17" y="463"/>
                      </a:lnTo>
                      <a:lnTo>
                        <a:pt x="11" y="447"/>
                      </a:lnTo>
                      <a:lnTo>
                        <a:pt x="1" y="421"/>
                      </a:lnTo>
                      <a:lnTo>
                        <a:pt x="0" y="408"/>
                      </a:lnTo>
                      <a:lnTo>
                        <a:pt x="1" y="392"/>
                      </a:lnTo>
                      <a:lnTo>
                        <a:pt x="9" y="384"/>
                      </a:lnTo>
                      <a:lnTo>
                        <a:pt x="25" y="374"/>
                      </a:lnTo>
                      <a:lnTo>
                        <a:pt x="45" y="372"/>
                      </a:lnTo>
                      <a:lnTo>
                        <a:pt x="69" y="372"/>
                      </a:lnTo>
                      <a:lnTo>
                        <a:pt x="390" y="384"/>
                      </a:lnTo>
                      <a:lnTo>
                        <a:pt x="396" y="307"/>
                      </a:lnTo>
                      <a:lnTo>
                        <a:pt x="407" y="165"/>
                      </a:lnTo>
                      <a:lnTo>
                        <a:pt x="415" y="67"/>
                      </a:lnTo>
                      <a:lnTo>
                        <a:pt x="426" y="25"/>
                      </a:lnTo>
                      <a:lnTo>
                        <a:pt x="461" y="0"/>
                      </a:lnTo>
                    </a:path>
                  </a:pathLst>
                </a:custGeom>
                <a:solidFill>
                  <a:srgbClr val="9F7F5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3073" y="1325"/>
                <a:ext cx="1946" cy="941"/>
              </a:xfrm>
              <a:custGeom>
                <a:avLst/>
                <a:gdLst/>
                <a:ahLst/>
                <a:cxnLst>
                  <a:cxn ang="0">
                    <a:pos x="903" y="123"/>
                  </a:cxn>
                  <a:cxn ang="0">
                    <a:pos x="783" y="110"/>
                  </a:cxn>
                  <a:cxn ang="0">
                    <a:pos x="683" y="119"/>
                  </a:cxn>
                  <a:cxn ang="0">
                    <a:pos x="596" y="143"/>
                  </a:cxn>
                  <a:cxn ang="0">
                    <a:pos x="509" y="184"/>
                  </a:cxn>
                  <a:cxn ang="0">
                    <a:pos x="436" y="246"/>
                  </a:cxn>
                  <a:cxn ang="0">
                    <a:pos x="398" y="302"/>
                  </a:cxn>
                  <a:cxn ang="0">
                    <a:pos x="351" y="330"/>
                  </a:cxn>
                  <a:cxn ang="0">
                    <a:pos x="267" y="327"/>
                  </a:cxn>
                  <a:cxn ang="0">
                    <a:pos x="191" y="344"/>
                  </a:cxn>
                  <a:cxn ang="0">
                    <a:pos x="117" y="382"/>
                  </a:cxn>
                  <a:cxn ang="0">
                    <a:pos x="69" y="425"/>
                  </a:cxn>
                  <a:cxn ang="0">
                    <a:pos x="27" y="489"/>
                  </a:cxn>
                  <a:cxn ang="0">
                    <a:pos x="6" y="556"/>
                  </a:cxn>
                  <a:cxn ang="0">
                    <a:pos x="0" y="610"/>
                  </a:cxn>
                  <a:cxn ang="0">
                    <a:pos x="8" y="673"/>
                  </a:cxn>
                  <a:cxn ang="0">
                    <a:pos x="28" y="730"/>
                  </a:cxn>
                  <a:cxn ang="0">
                    <a:pos x="71" y="793"/>
                  </a:cxn>
                  <a:cxn ang="0">
                    <a:pos x="129" y="843"/>
                  </a:cxn>
                  <a:cxn ang="0">
                    <a:pos x="194" y="874"/>
                  </a:cxn>
                  <a:cxn ang="0">
                    <a:pos x="255" y="890"/>
                  </a:cxn>
                  <a:cxn ang="0">
                    <a:pos x="328" y="891"/>
                  </a:cxn>
                  <a:cxn ang="0">
                    <a:pos x="392" y="877"/>
                  </a:cxn>
                  <a:cxn ang="0">
                    <a:pos x="433" y="893"/>
                  </a:cxn>
                  <a:cxn ang="0">
                    <a:pos x="492" y="930"/>
                  </a:cxn>
                  <a:cxn ang="0">
                    <a:pos x="568" y="966"/>
                  </a:cxn>
                  <a:cxn ang="0">
                    <a:pos x="665" y="992"/>
                  </a:cxn>
                  <a:cxn ang="0">
                    <a:pos x="766" y="1005"/>
                  </a:cxn>
                  <a:cxn ang="0">
                    <a:pos x="850" y="1005"/>
                  </a:cxn>
                  <a:cxn ang="0">
                    <a:pos x="964" y="991"/>
                  </a:cxn>
                  <a:cxn ang="0">
                    <a:pos x="1050" y="968"/>
                  </a:cxn>
                  <a:cxn ang="0">
                    <a:pos x="1130" y="935"/>
                  </a:cxn>
                  <a:cxn ang="0">
                    <a:pos x="1180" y="929"/>
                  </a:cxn>
                  <a:cxn ang="0">
                    <a:pos x="1249" y="952"/>
                  </a:cxn>
                  <a:cxn ang="0">
                    <a:pos x="1317" y="961"/>
                  </a:cxn>
                  <a:cxn ang="0">
                    <a:pos x="1392" y="956"/>
                  </a:cxn>
                  <a:cxn ang="0">
                    <a:pos x="1469" y="935"/>
                  </a:cxn>
                  <a:cxn ang="0">
                    <a:pos x="1538" y="896"/>
                  </a:cxn>
                  <a:cxn ang="0">
                    <a:pos x="1628" y="921"/>
                  </a:cxn>
                  <a:cxn ang="0">
                    <a:pos x="1717" y="926"/>
                  </a:cxn>
                  <a:cxn ang="0">
                    <a:pos x="1836" y="901"/>
                  </a:cxn>
                  <a:cxn ang="0">
                    <a:pos x="1938" y="841"/>
                  </a:cxn>
                  <a:cxn ang="0">
                    <a:pos x="2008" y="767"/>
                  </a:cxn>
                  <a:cxn ang="0">
                    <a:pos x="2045" y="688"/>
                  </a:cxn>
                  <a:cxn ang="0">
                    <a:pos x="2061" y="601"/>
                  </a:cxn>
                  <a:cxn ang="0">
                    <a:pos x="2047" y="521"/>
                  </a:cxn>
                  <a:cxn ang="0">
                    <a:pos x="2009" y="440"/>
                  </a:cxn>
                  <a:cxn ang="0">
                    <a:pos x="1949" y="371"/>
                  </a:cxn>
                  <a:cxn ang="0">
                    <a:pos x="1885" y="328"/>
                  </a:cxn>
                  <a:cxn ang="0">
                    <a:pos x="1800" y="290"/>
                  </a:cxn>
                  <a:cxn ang="0">
                    <a:pos x="1724" y="279"/>
                  </a:cxn>
                  <a:cxn ang="0">
                    <a:pos x="1703" y="221"/>
                  </a:cxn>
                  <a:cxn ang="0">
                    <a:pos x="1667" y="164"/>
                  </a:cxn>
                  <a:cxn ang="0">
                    <a:pos x="1609" y="104"/>
                  </a:cxn>
                  <a:cxn ang="0">
                    <a:pos x="1539" y="60"/>
                  </a:cxn>
                  <a:cxn ang="0">
                    <a:pos x="1448" y="21"/>
                  </a:cxn>
                  <a:cxn ang="0">
                    <a:pos x="1353" y="4"/>
                  </a:cxn>
                  <a:cxn ang="0">
                    <a:pos x="1252" y="1"/>
                  </a:cxn>
                  <a:cxn ang="0">
                    <a:pos x="1150" y="20"/>
                  </a:cxn>
                  <a:cxn ang="0">
                    <a:pos x="1052" y="60"/>
                  </a:cxn>
                  <a:cxn ang="0">
                    <a:pos x="980" y="107"/>
                  </a:cxn>
                </a:cxnLst>
                <a:rect l="0" t="0" r="r" b="b"/>
                <a:pathLst>
                  <a:path w="2062" h="1006">
                    <a:moveTo>
                      <a:pt x="951" y="133"/>
                    </a:moveTo>
                    <a:lnTo>
                      <a:pt x="903" y="123"/>
                    </a:lnTo>
                    <a:lnTo>
                      <a:pt x="838" y="113"/>
                    </a:lnTo>
                    <a:lnTo>
                      <a:pt x="783" y="110"/>
                    </a:lnTo>
                    <a:lnTo>
                      <a:pt x="725" y="115"/>
                    </a:lnTo>
                    <a:lnTo>
                      <a:pt x="683" y="119"/>
                    </a:lnTo>
                    <a:lnTo>
                      <a:pt x="640" y="128"/>
                    </a:lnTo>
                    <a:lnTo>
                      <a:pt x="596" y="143"/>
                    </a:lnTo>
                    <a:lnTo>
                      <a:pt x="553" y="160"/>
                    </a:lnTo>
                    <a:lnTo>
                      <a:pt x="509" y="184"/>
                    </a:lnTo>
                    <a:lnTo>
                      <a:pt x="465" y="217"/>
                    </a:lnTo>
                    <a:lnTo>
                      <a:pt x="436" y="246"/>
                    </a:lnTo>
                    <a:lnTo>
                      <a:pt x="416" y="273"/>
                    </a:lnTo>
                    <a:lnTo>
                      <a:pt x="398" y="302"/>
                    </a:lnTo>
                    <a:lnTo>
                      <a:pt x="386" y="340"/>
                    </a:lnTo>
                    <a:lnTo>
                      <a:pt x="351" y="330"/>
                    </a:lnTo>
                    <a:lnTo>
                      <a:pt x="306" y="326"/>
                    </a:lnTo>
                    <a:lnTo>
                      <a:pt x="267" y="327"/>
                    </a:lnTo>
                    <a:lnTo>
                      <a:pt x="226" y="334"/>
                    </a:lnTo>
                    <a:lnTo>
                      <a:pt x="191" y="344"/>
                    </a:lnTo>
                    <a:lnTo>
                      <a:pt x="155" y="359"/>
                    </a:lnTo>
                    <a:lnTo>
                      <a:pt x="117" y="382"/>
                    </a:lnTo>
                    <a:lnTo>
                      <a:pt x="94" y="403"/>
                    </a:lnTo>
                    <a:lnTo>
                      <a:pt x="69" y="425"/>
                    </a:lnTo>
                    <a:lnTo>
                      <a:pt x="47" y="451"/>
                    </a:lnTo>
                    <a:lnTo>
                      <a:pt x="27" y="489"/>
                    </a:lnTo>
                    <a:lnTo>
                      <a:pt x="14" y="521"/>
                    </a:lnTo>
                    <a:lnTo>
                      <a:pt x="6" y="556"/>
                    </a:lnTo>
                    <a:lnTo>
                      <a:pt x="3" y="583"/>
                    </a:lnTo>
                    <a:lnTo>
                      <a:pt x="0" y="610"/>
                    </a:lnTo>
                    <a:lnTo>
                      <a:pt x="3" y="643"/>
                    </a:lnTo>
                    <a:lnTo>
                      <a:pt x="8" y="673"/>
                    </a:lnTo>
                    <a:lnTo>
                      <a:pt x="17" y="701"/>
                    </a:lnTo>
                    <a:lnTo>
                      <a:pt x="28" y="730"/>
                    </a:lnTo>
                    <a:lnTo>
                      <a:pt x="47" y="763"/>
                    </a:lnTo>
                    <a:lnTo>
                      <a:pt x="71" y="793"/>
                    </a:lnTo>
                    <a:lnTo>
                      <a:pt x="96" y="818"/>
                    </a:lnTo>
                    <a:lnTo>
                      <a:pt x="129" y="843"/>
                    </a:lnTo>
                    <a:lnTo>
                      <a:pt x="164" y="862"/>
                    </a:lnTo>
                    <a:lnTo>
                      <a:pt x="194" y="874"/>
                    </a:lnTo>
                    <a:lnTo>
                      <a:pt x="222" y="883"/>
                    </a:lnTo>
                    <a:lnTo>
                      <a:pt x="255" y="890"/>
                    </a:lnTo>
                    <a:lnTo>
                      <a:pt x="291" y="891"/>
                    </a:lnTo>
                    <a:lnTo>
                      <a:pt x="328" y="891"/>
                    </a:lnTo>
                    <a:lnTo>
                      <a:pt x="364" y="885"/>
                    </a:lnTo>
                    <a:lnTo>
                      <a:pt x="392" y="877"/>
                    </a:lnTo>
                    <a:lnTo>
                      <a:pt x="412" y="871"/>
                    </a:lnTo>
                    <a:lnTo>
                      <a:pt x="433" y="893"/>
                    </a:lnTo>
                    <a:lnTo>
                      <a:pt x="461" y="913"/>
                    </a:lnTo>
                    <a:lnTo>
                      <a:pt x="492" y="930"/>
                    </a:lnTo>
                    <a:lnTo>
                      <a:pt x="526" y="949"/>
                    </a:lnTo>
                    <a:lnTo>
                      <a:pt x="568" y="966"/>
                    </a:lnTo>
                    <a:lnTo>
                      <a:pt x="612" y="980"/>
                    </a:lnTo>
                    <a:lnTo>
                      <a:pt x="665" y="992"/>
                    </a:lnTo>
                    <a:lnTo>
                      <a:pt x="713" y="1000"/>
                    </a:lnTo>
                    <a:lnTo>
                      <a:pt x="766" y="1005"/>
                    </a:lnTo>
                    <a:lnTo>
                      <a:pt x="808" y="1005"/>
                    </a:lnTo>
                    <a:lnTo>
                      <a:pt x="850" y="1005"/>
                    </a:lnTo>
                    <a:lnTo>
                      <a:pt x="910" y="999"/>
                    </a:lnTo>
                    <a:lnTo>
                      <a:pt x="964" y="991"/>
                    </a:lnTo>
                    <a:lnTo>
                      <a:pt x="1002" y="982"/>
                    </a:lnTo>
                    <a:lnTo>
                      <a:pt x="1050" y="968"/>
                    </a:lnTo>
                    <a:lnTo>
                      <a:pt x="1100" y="949"/>
                    </a:lnTo>
                    <a:lnTo>
                      <a:pt x="1130" y="935"/>
                    </a:lnTo>
                    <a:lnTo>
                      <a:pt x="1154" y="918"/>
                    </a:lnTo>
                    <a:lnTo>
                      <a:pt x="1180" y="929"/>
                    </a:lnTo>
                    <a:lnTo>
                      <a:pt x="1216" y="943"/>
                    </a:lnTo>
                    <a:lnTo>
                      <a:pt x="1249" y="952"/>
                    </a:lnTo>
                    <a:lnTo>
                      <a:pt x="1281" y="957"/>
                    </a:lnTo>
                    <a:lnTo>
                      <a:pt x="1317" y="961"/>
                    </a:lnTo>
                    <a:lnTo>
                      <a:pt x="1349" y="961"/>
                    </a:lnTo>
                    <a:lnTo>
                      <a:pt x="1392" y="956"/>
                    </a:lnTo>
                    <a:lnTo>
                      <a:pt x="1432" y="946"/>
                    </a:lnTo>
                    <a:lnTo>
                      <a:pt x="1469" y="935"/>
                    </a:lnTo>
                    <a:lnTo>
                      <a:pt x="1505" y="916"/>
                    </a:lnTo>
                    <a:lnTo>
                      <a:pt x="1538" y="896"/>
                    </a:lnTo>
                    <a:lnTo>
                      <a:pt x="1585" y="913"/>
                    </a:lnTo>
                    <a:lnTo>
                      <a:pt x="1628" y="921"/>
                    </a:lnTo>
                    <a:lnTo>
                      <a:pt x="1664" y="926"/>
                    </a:lnTo>
                    <a:lnTo>
                      <a:pt x="1717" y="926"/>
                    </a:lnTo>
                    <a:lnTo>
                      <a:pt x="1772" y="920"/>
                    </a:lnTo>
                    <a:lnTo>
                      <a:pt x="1836" y="901"/>
                    </a:lnTo>
                    <a:lnTo>
                      <a:pt x="1891" y="874"/>
                    </a:lnTo>
                    <a:lnTo>
                      <a:pt x="1938" y="841"/>
                    </a:lnTo>
                    <a:lnTo>
                      <a:pt x="1983" y="801"/>
                    </a:lnTo>
                    <a:lnTo>
                      <a:pt x="2008" y="767"/>
                    </a:lnTo>
                    <a:lnTo>
                      <a:pt x="2028" y="733"/>
                    </a:lnTo>
                    <a:lnTo>
                      <a:pt x="2045" y="688"/>
                    </a:lnTo>
                    <a:lnTo>
                      <a:pt x="2056" y="648"/>
                    </a:lnTo>
                    <a:lnTo>
                      <a:pt x="2061" y="601"/>
                    </a:lnTo>
                    <a:lnTo>
                      <a:pt x="2057" y="565"/>
                    </a:lnTo>
                    <a:lnTo>
                      <a:pt x="2047" y="521"/>
                    </a:lnTo>
                    <a:lnTo>
                      <a:pt x="2032" y="478"/>
                    </a:lnTo>
                    <a:lnTo>
                      <a:pt x="2009" y="440"/>
                    </a:lnTo>
                    <a:lnTo>
                      <a:pt x="1981" y="403"/>
                    </a:lnTo>
                    <a:lnTo>
                      <a:pt x="1949" y="371"/>
                    </a:lnTo>
                    <a:lnTo>
                      <a:pt x="1917" y="347"/>
                    </a:lnTo>
                    <a:lnTo>
                      <a:pt x="1885" y="328"/>
                    </a:lnTo>
                    <a:lnTo>
                      <a:pt x="1841" y="305"/>
                    </a:lnTo>
                    <a:lnTo>
                      <a:pt x="1800" y="290"/>
                    </a:lnTo>
                    <a:lnTo>
                      <a:pt x="1764" y="284"/>
                    </a:lnTo>
                    <a:lnTo>
                      <a:pt x="1724" y="279"/>
                    </a:lnTo>
                    <a:lnTo>
                      <a:pt x="1717" y="251"/>
                    </a:lnTo>
                    <a:lnTo>
                      <a:pt x="1703" y="221"/>
                    </a:lnTo>
                    <a:lnTo>
                      <a:pt x="1688" y="195"/>
                    </a:lnTo>
                    <a:lnTo>
                      <a:pt x="1667" y="164"/>
                    </a:lnTo>
                    <a:lnTo>
                      <a:pt x="1642" y="134"/>
                    </a:lnTo>
                    <a:lnTo>
                      <a:pt x="1609" y="104"/>
                    </a:lnTo>
                    <a:lnTo>
                      <a:pt x="1577" y="79"/>
                    </a:lnTo>
                    <a:lnTo>
                      <a:pt x="1539" y="60"/>
                    </a:lnTo>
                    <a:lnTo>
                      <a:pt x="1492" y="37"/>
                    </a:lnTo>
                    <a:lnTo>
                      <a:pt x="1448" y="21"/>
                    </a:lnTo>
                    <a:lnTo>
                      <a:pt x="1402" y="10"/>
                    </a:lnTo>
                    <a:lnTo>
                      <a:pt x="1353" y="4"/>
                    </a:lnTo>
                    <a:lnTo>
                      <a:pt x="1305" y="0"/>
                    </a:lnTo>
                    <a:lnTo>
                      <a:pt x="1252" y="1"/>
                    </a:lnTo>
                    <a:lnTo>
                      <a:pt x="1206" y="7"/>
                    </a:lnTo>
                    <a:lnTo>
                      <a:pt x="1150" y="20"/>
                    </a:lnTo>
                    <a:lnTo>
                      <a:pt x="1090" y="41"/>
                    </a:lnTo>
                    <a:lnTo>
                      <a:pt x="1052" y="60"/>
                    </a:lnTo>
                    <a:lnTo>
                      <a:pt x="1013" y="81"/>
                    </a:lnTo>
                    <a:lnTo>
                      <a:pt x="980" y="107"/>
                    </a:lnTo>
                    <a:lnTo>
                      <a:pt x="951" y="133"/>
                    </a:lnTo>
                  </a:path>
                </a:pathLst>
              </a:custGeom>
              <a:solidFill>
                <a:schemeClr val="accent2"/>
              </a:solidFill>
              <a:ln w="25400" cap="rnd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476" tIns="44444" rIns="90476" bIns="44444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4" name="Group 13"/>
              <p:cNvGrpSpPr>
                <a:grpSpLocks/>
              </p:cNvGrpSpPr>
              <p:nvPr/>
            </p:nvGrpSpPr>
            <p:grpSpPr bwMode="auto">
              <a:xfrm>
                <a:off x="4323" y="1905"/>
                <a:ext cx="529" cy="590"/>
                <a:chOff x="4309" y="1854"/>
                <a:chExt cx="560" cy="629"/>
              </a:xfrm>
            </p:grpSpPr>
            <p:sp>
              <p:nvSpPr>
                <p:cNvPr id="90" name="Freeform 14"/>
                <p:cNvSpPr>
                  <a:spLocks/>
                </p:cNvSpPr>
                <p:nvPr/>
              </p:nvSpPr>
              <p:spPr bwMode="auto">
                <a:xfrm>
                  <a:off x="4639" y="2373"/>
                  <a:ext cx="91" cy="110"/>
                </a:xfrm>
                <a:custGeom>
                  <a:avLst/>
                  <a:gdLst/>
                  <a:ahLst/>
                  <a:cxnLst>
                    <a:cxn ang="0">
                      <a:pos x="0" y="38"/>
                    </a:cxn>
                    <a:cxn ang="0">
                      <a:pos x="7" y="63"/>
                    </a:cxn>
                    <a:cxn ang="0">
                      <a:pos x="15" y="75"/>
                    </a:cxn>
                    <a:cxn ang="0">
                      <a:pos x="30" y="95"/>
                    </a:cxn>
                    <a:cxn ang="0">
                      <a:pos x="37" y="109"/>
                    </a:cxn>
                    <a:cxn ang="0">
                      <a:pos x="90" y="68"/>
                    </a:cxn>
                    <a:cxn ang="0">
                      <a:pos x="67" y="21"/>
                    </a:cxn>
                    <a:cxn ang="0">
                      <a:pos x="58" y="0"/>
                    </a:cxn>
                    <a:cxn ang="0">
                      <a:pos x="0" y="38"/>
                    </a:cxn>
                  </a:cxnLst>
                  <a:rect l="0" t="0" r="r" b="b"/>
                  <a:pathLst>
                    <a:path w="91" h="110">
                      <a:moveTo>
                        <a:pt x="0" y="38"/>
                      </a:moveTo>
                      <a:lnTo>
                        <a:pt x="7" y="63"/>
                      </a:lnTo>
                      <a:lnTo>
                        <a:pt x="15" y="75"/>
                      </a:lnTo>
                      <a:lnTo>
                        <a:pt x="30" y="95"/>
                      </a:lnTo>
                      <a:lnTo>
                        <a:pt x="37" y="109"/>
                      </a:lnTo>
                      <a:lnTo>
                        <a:pt x="90" y="68"/>
                      </a:lnTo>
                      <a:lnTo>
                        <a:pt x="67" y="21"/>
                      </a:lnTo>
                      <a:lnTo>
                        <a:pt x="58" y="0"/>
                      </a:lnTo>
                      <a:lnTo>
                        <a:pt x="0" y="38"/>
                      </a:lnTo>
                    </a:path>
                  </a:pathLst>
                </a:custGeom>
                <a:solidFill>
                  <a:srgbClr val="FFBFB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91" name="Group 15"/>
                <p:cNvGrpSpPr>
                  <a:grpSpLocks/>
                </p:cNvGrpSpPr>
                <p:nvPr/>
              </p:nvGrpSpPr>
              <p:grpSpPr bwMode="auto">
                <a:xfrm>
                  <a:off x="4442" y="2294"/>
                  <a:ext cx="103" cy="88"/>
                  <a:chOff x="4442" y="2294"/>
                  <a:chExt cx="103" cy="88"/>
                </a:xfrm>
              </p:grpSpPr>
              <p:sp>
                <p:nvSpPr>
                  <p:cNvPr id="99" name="Freeform 16"/>
                  <p:cNvSpPr>
                    <a:spLocks/>
                  </p:cNvSpPr>
                  <p:nvPr/>
                </p:nvSpPr>
                <p:spPr bwMode="auto">
                  <a:xfrm>
                    <a:off x="4464" y="2319"/>
                    <a:ext cx="81" cy="6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" y="25"/>
                      </a:cxn>
                      <a:cxn ang="0">
                        <a:pos x="3" y="40"/>
                      </a:cxn>
                      <a:cxn ang="0">
                        <a:pos x="3" y="50"/>
                      </a:cxn>
                      <a:cxn ang="0">
                        <a:pos x="3" y="62"/>
                      </a:cxn>
                      <a:cxn ang="0">
                        <a:pos x="80" y="54"/>
                      </a:cxn>
                      <a:cxn ang="0">
                        <a:pos x="78" y="3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81" h="63">
                        <a:moveTo>
                          <a:pt x="0" y="0"/>
                        </a:moveTo>
                        <a:lnTo>
                          <a:pt x="2" y="25"/>
                        </a:lnTo>
                        <a:lnTo>
                          <a:pt x="3" y="40"/>
                        </a:lnTo>
                        <a:lnTo>
                          <a:pt x="3" y="50"/>
                        </a:lnTo>
                        <a:lnTo>
                          <a:pt x="3" y="62"/>
                        </a:lnTo>
                        <a:lnTo>
                          <a:pt x="80" y="54"/>
                        </a:lnTo>
                        <a:lnTo>
                          <a:pt x="78" y="3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5F3F1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0" name="Freeform 17"/>
                  <p:cNvSpPr>
                    <a:spLocks/>
                  </p:cNvSpPr>
                  <p:nvPr/>
                </p:nvSpPr>
                <p:spPr bwMode="auto">
                  <a:xfrm>
                    <a:off x="4442" y="2294"/>
                    <a:ext cx="81" cy="32"/>
                  </a:xfrm>
                  <a:custGeom>
                    <a:avLst/>
                    <a:gdLst/>
                    <a:ahLst/>
                    <a:cxnLst>
                      <a:cxn ang="0">
                        <a:pos x="0" y="3"/>
                      </a:cxn>
                      <a:cxn ang="0">
                        <a:pos x="0" y="31"/>
                      </a:cxn>
                      <a:cxn ang="0">
                        <a:pos x="80" y="31"/>
                      </a:cxn>
                      <a:cxn ang="0">
                        <a:pos x="78" y="0"/>
                      </a:cxn>
                      <a:cxn ang="0">
                        <a:pos x="0" y="3"/>
                      </a:cxn>
                    </a:cxnLst>
                    <a:rect l="0" t="0" r="r" b="b"/>
                    <a:pathLst>
                      <a:path w="81" h="32">
                        <a:moveTo>
                          <a:pt x="0" y="3"/>
                        </a:moveTo>
                        <a:lnTo>
                          <a:pt x="0" y="31"/>
                        </a:lnTo>
                        <a:lnTo>
                          <a:pt x="80" y="31"/>
                        </a:lnTo>
                        <a:lnTo>
                          <a:pt x="78" y="0"/>
                        </a:lnTo>
                        <a:lnTo>
                          <a:pt x="0" y="3"/>
                        </a:lnTo>
                      </a:path>
                    </a:pathLst>
                  </a:custGeom>
                  <a:solidFill>
                    <a:srgbClr val="FFFFF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92" name="Freeform 18"/>
                <p:cNvSpPr>
                  <a:spLocks/>
                </p:cNvSpPr>
                <p:nvPr/>
              </p:nvSpPr>
              <p:spPr bwMode="auto">
                <a:xfrm>
                  <a:off x="4309" y="1909"/>
                  <a:ext cx="491" cy="565"/>
                </a:xfrm>
                <a:custGeom>
                  <a:avLst/>
                  <a:gdLst/>
                  <a:ahLst/>
                  <a:cxnLst>
                    <a:cxn ang="0">
                      <a:pos x="71" y="194"/>
                    </a:cxn>
                    <a:cxn ang="0">
                      <a:pos x="32" y="203"/>
                    </a:cxn>
                    <a:cxn ang="0">
                      <a:pos x="10" y="230"/>
                    </a:cxn>
                    <a:cxn ang="0">
                      <a:pos x="0" y="265"/>
                    </a:cxn>
                    <a:cxn ang="0">
                      <a:pos x="4" y="295"/>
                    </a:cxn>
                    <a:cxn ang="0">
                      <a:pos x="18" y="317"/>
                    </a:cxn>
                    <a:cxn ang="0">
                      <a:pos x="48" y="330"/>
                    </a:cxn>
                    <a:cxn ang="0">
                      <a:pos x="90" y="328"/>
                    </a:cxn>
                    <a:cxn ang="0">
                      <a:pos x="112" y="326"/>
                    </a:cxn>
                    <a:cxn ang="0">
                      <a:pos x="95" y="382"/>
                    </a:cxn>
                    <a:cxn ang="0">
                      <a:pos x="162" y="388"/>
                    </a:cxn>
                    <a:cxn ang="0">
                      <a:pos x="188" y="395"/>
                    </a:cxn>
                    <a:cxn ang="0">
                      <a:pos x="205" y="406"/>
                    </a:cxn>
                    <a:cxn ang="0">
                      <a:pos x="182" y="456"/>
                    </a:cxn>
                    <a:cxn ang="0">
                      <a:pos x="127" y="455"/>
                    </a:cxn>
                    <a:cxn ang="0">
                      <a:pos x="109" y="484"/>
                    </a:cxn>
                    <a:cxn ang="0">
                      <a:pos x="125" y="545"/>
                    </a:cxn>
                    <a:cxn ang="0">
                      <a:pos x="158" y="564"/>
                    </a:cxn>
                    <a:cxn ang="0">
                      <a:pos x="251" y="553"/>
                    </a:cxn>
                    <a:cxn ang="0">
                      <a:pos x="344" y="509"/>
                    </a:cxn>
                    <a:cxn ang="0">
                      <a:pos x="402" y="458"/>
                    </a:cxn>
                    <a:cxn ang="0">
                      <a:pos x="422" y="419"/>
                    </a:cxn>
                    <a:cxn ang="0">
                      <a:pos x="462" y="353"/>
                    </a:cxn>
                    <a:cxn ang="0">
                      <a:pos x="482" y="287"/>
                    </a:cxn>
                    <a:cxn ang="0">
                      <a:pos x="490" y="202"/>
                    </a:cxn>
                    <a:cxn ang="0">
                      <a:pos x="474" y="109"/>
                    </a:cxn>
                    <a:cxn ang="0">
                      <a:pos x="425" y="43"/>
                    </a:cxn>
                    <a:cxn ang="0">
                      <a:pos x="382" y="16"/>
                    </a:cxn>
                    <a:cxn ang="0">
                      <a:pos x="322" y="0"/>
                    </a:cxn>
                    <a:cxn ang="0">
                      <a:pos x="207" y="18"/>
                    </a:cxn>
                    <a:cxn ang="0">
                      <a:pos x="141" y="68"/>
                    </a:cxn>
                    <a:cxn ang="0">
                      <a:pos x="102" y="128"/>
                    </a:cxn>
                    <a:cxn ang="0">
                      <a:pos x="95" y="192"/>
                    </a:cxn>
                  </a:cxnLst>
                  <a:rect l="0" t="0" r="r" b="b"/>
                  <a:pathLst>
                    <a:path w="491" h="565">
                      <a:moveTo>
                        <a:pt x="95" y="192"/>
                      </a:moveTo>
                      <a:lnTo>
                        <a:pt x="71" y="194"/>
                      </a:lnTo>
                      <a:lnTo>
                        <a:pt x="46" y="197"/>
                      </a:lnTo>
                      <a:lnTo>
                        <a:pt x="32" y="203"/>
                      </a:lnTo>
                      <a:lnTo>
                        <a:pt x="20" y="215"/>
                      </a:lnTo>
                      <a:lnTo>
                        <a:pt x="10" y="230"/>
                      </a:lnTo>
                      <a:lnTo>
                        <a:pt x="4" y="250"/>
                      </a:lnTo>
                      <a:lnTo>
                        <a:pt x="0" y="265"/>
                      </a:lnTo>
                      <a:lnTo>
                        <a:pt x="0" y="280"/>
                      </a:lnTo>
                      <a:lnTo>
                        <a:pt x="4" y="295"/>
                      </a:lnTo>
                      <a:lnTo>
                        <a:pt x="10" y="308"/>
                      </a:lnTo>
                      <a:lnTo>
                        <a:pt x="18" y="317"/>
                      </a:lnTo>
                      <a:lnTo>
                        <a:pt x="32" y="326"/>
                      </a:lnTo>
                      <a:lnTo>
                        <a:pt x="48" y="330"/>
                      </a:lnTo>
                      <a:lnTo>
                        <a:pt x="67" y="333"/>
                      </a:lnTo>
                      <a:lnTo>
                        <a:pt x="90" y="328"/>
                      </a:lnTo>
                      <a:lnTo>
                        <a:pt x="101" y="326"/>
                      </a:lnTo>
                      <a:lnTo>
                        <a:pt x="112" y="326"/>
                      </a:lnTo>
                      <a:lnTo>
                        <a:pt x="97" y="330"/>
                      </a:lnTo>
                      <a:lnTo>
                        <a:pt x="95" y="382"/>
                      </a:lnTo>
                      <a:lnTo>
                        <a:pt x="137" y="386"/>
                      </a:lnTo>
                      <a:lnTo>
                        <a:pt x="162" y="388"/>
                      </a:lnTo>
                      <a:lnTo>
                        <a:pt x="174" y="388"/>
                      </a:lnTo>
                      <a:lnTo>
                        <a:pt x="188" y="395"/>
                      </a:lnTo>
                      <a:lnTo>
                        <a:pt x="198" y="402"/>
                      </a:lnTo>
                      <a:lnTo>
                        <a:pt x="205" y="406"/>
                      </a:lnTo>
                      <a:lnTo>
                        <a:pt x="207" y="444"/>
                      </a:lnTo>
                      <a:lnTo>
                        <a:pt x="182" y="456"/>
                      </a:lnTo>
                      <a:lnTo>
                        <a:pt x="160" y="456"/>
                      </a:lnTo>
                      <a:lnTo>
                        <a:pt x="127" y="455"/>
                      </a:lnTo>
                      <a:lnTo>
                        <a:pt x="104" y="450"/>
                      </a:lnTo>
                      <a:lnTo>
                        <a:pt x="109" y="484"/>
                      </a:lnTo>
                      <a:lnTo>
                        <a:pt x="112" y="521"/>
                      </a:lnTo>
                      <a:lnTo>
                        <a:pt x="125" y="545"/>
                      </a:lnTo>
                      <a:lnTo>
                        <a:pt x="135" y="554"/>
                      </a:lnTo>
                      <a:lnTo>
                        <a:pt x="158" y="564"/>
                      </a:lnTo>
                      <a:lnTo>
                        <a:pt x="216" y="559"/>
                      </a:lnTo>
                      <a:lnTo>
                        <a:pt x="251" y="553"/>
                      </a:lnTo>
                      <a:lnTo>
                        <a:pt x="302" y="529"/>
                      </a:lnTo>
                      <a:lnTo>
                        <a:pt x="344" y="509"/>
                      </a:lnTo>
                      <a:lnTo>
                        <a:pt x="388" y="480"/>
                      </a:lnTo>
                      <a:lnTo>
                        <a:pt x="402" y="458"/>
                      </a:lnTo>
                      <a:lnTo>
                        <a:pt x="411" y="438"/>
                      </a:lnTo>
                      <a:lnTo>
                        <a:pt x="422" y="419"/>
                      </a:lnTo>
                      <a:lnTo>
                        <a:pt x="446" y="386"/>
                      </a:lnTo>
                      <a:lnTo>
                        <a:pt x="462" y="353"/>
                      </a:lnTo>
                      <a:lnTo>
                        <a:pt x="474" y="320"/>
                      </a:lnTo>
                      <a:lnTo>
                        <a:pt x="482" y="287"/>
                      </a:lnTo>
                      <a:lnTo>
                        <a:pt x="488" y="248"/>
                      </a:lnTo>
                      <a:lnTo>
                        <a:pt x="490" y="202"/>
                      </a:lnTo>
                      <a:lnTo>
                        <a:pt x="485" y="154"/>
                      </a:lnTo>
                      <a:lnTo>
                        <a:pt x="474" y="109"/>
                      </a:lnTo>
                      <a:lnTo>
                        <a:pt x="455" y="80"/>
                      </a:lnTo>
                      <a:lnTo>
                        <a:pt x="425" y="43"/>
                      </a:lnTo>
                      <a:lnTo>
                        <a:pt x="403" y="28"/>
                      </a:lnTo>
                      <a:lnTo>
                        <a:pt x="382" y="16"/>
                      </a:lnTo>
                      <a:lnTo>
                        <a:pt x="355" y="6"/>
                      </a:lnTo>
                      <a:lnTo>
                        <a:pt x="322" y="0"/>
                      </a:lnTo>
                      <a:lnTo>
                        <a:pt x="272" y="2"/>
                      </a:lnTo>
                      <a:lnTo>
                        <a:pt x="207" y="18"/>
                      </a:lnTo>
                      <a:lnTo>
                        <a:pt x="166" y="44"/>
                      </a:lnTo>
                      <a:lnTo>
                        <a:pt x="141" y="68"/>
                      </a:lnTo>
                      <a:lnTo>
                        <a:pt x="118" y="99"/>
                      </a:lnTo>
                      <a:lnTo>
                        <a:pt x="102" y="128"/>
                      </a:lnTo>
                      <a:lnTo>
                        <a:pt x="95" y="169"/>
                      </a:lnTo>
                      <a:lnTo>
                        <a:pt x="95" y="192"/>
                      </a:lnTo>
                    </a:path>
                  </a:pathLst>
                </a:custGeom>
                <a:solidFill>
                  <a:srgbClr val="FFBFB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93" name="Group 19"/>
                <p:cNvGrpSpPr>
                  <a:grpSpLocks/>
                </p:cNvGrpSpPr>
                <p:nvPr/>
              </p:nvGrpSpPr>
              <p:grpSpPr bwMode="auto">
                <a:xfrm>
                  <a:off x="4437" y="2075"/>
                  <a:ext cx="102" cy="132"/>
                  <a:chOff x="4437" y="2075"/>
                  <a:chExt cx="102" cy="132"/>
                </a:xfrm>
              </p:grpSpPr>
              <p:sp>
                <p:nvSpPr>
                  <p:cNvPr id="97" name="Freeform 20"/>
                  <p:cNvSpPr>
                    <a:spLocks/>
                  </p:cNvSpPr>
                  <p:nvPr/>
                </p:nvSpPr>
                <p:spPr bwMode="auto">
                  <a:xfrm>
                    <a:off x="4437" y="2075"/>
                    <a:ext cx="102" cy="132"/>
                  </a:xfrm>
                  <a:custGeom>
                    <a:avLst/>
                    <a:gdLst/>
                    <a:ahLst/>
                    <a:cxnLst>
                      <a:cxn ang="0">
                        <a:pos x="50" y="0"/>
                      </a:cxn>
                      <a:cxn ang="0">
                        <a:pos x="55" y="0"/>
                      </a:cxn>
                      <a:cxn ang="0">
                        <a:pos x="63" y="2"/>
                      </a:cxn>
                      <a:cxn ang="0">
                        <a:pos x="71" y="5"/>
                      </a:cxn>
                      <a:cxn ang="0">
                        <a:pos x="79" y="11"/>
                      </a:cxn>
                      <a:cxn ang="0">
                        <a:pos x="86" y="19"/>
                      </a:cxn>
                      <a:cxn ang="0">
                        <a:pos x="92" y="29"/>
                      </a:cxn>
                      <a:cxn ang="0">
                        <a:pos x="98" y="41"/>
                      </a:cxn>
                      <a:cxn ang="0">
                        <a:pos x="100" y="53"/>
                      </a:cxn>
                      <a:cxn ang="0">
                        <a:pos x="101" y="65"/>
                      </a:cxn>
                      <a:cxn ang="0">
                        <a:pos x="100" y="81"/>
                      </a:cxn>
                      <a:cxn ang="0">
                        <a:pos x="97" y="95"/>
                      </a:cxn>
                      <a:cxn ang="0">
                        <a:pos x="91" y="106"/>
                      </a:cxn>
                      <a:cxn ang="0">
                        <a:pos x="84" y="114"/>
                      </a:cxn>
                      <a:cxn ang="0">
                        <a:pos x="78" y="122"/>
                      </a:cxn>
                      <a:cxn ang="0">
                        <a:pos x="69" y="127"/>
                      </a:cxn>
                      <a:cxn ang="0">
                        <a:pos x="59" y="130"/>
                      </a:cxn>
                      <a:cxn ang="0">
                        <a:pos x="51" y="131"/>
                      </a:cxn>
                      <a:cxn ang="0">
                        <a:pos x="41" y="130"/>
                      </a:cxn>
                      <a:cxn ang="0">
                        <a:pos x="31" y="126"/>
                      </a:cxn>
                      <a:cxn ang="0">
                        <a:pos x="20" y="119"/>
                      </a:cxn>
                      <a:cxn ang="0">
                        <a:pos x="14" y="114"/>
                      </a:cxn>
                      <a:cxn ang="0">
                        <a:pos x="10" y="106"/>
                      </a:cxn>
                      <a:cxn ang="0">
                        <a:pos x="6" y="98"/>
                      </a:cxn>
                      <a:cxn ang="0">
                        <a:pos x="2" y="86"/>
                      </a:cxn>
                      <a:cxn ang="0">
                        <a:pos x="0" y="77"/>
                      </a:cxn>
                      <a:cxn ang="0">
                        <a:pos x="0" y="68"/>
                      </a:cxn>
                      <a:cxn ang="0">
                        <a:pos x="0" y="58"/>
                      </a:cxn>
                      <a:cxn ang="0">
                        <a:pos x="1" y="50"/>
                      </a:cxn>
                      <a:cxn ang="0">
                        <a:pos x="4" y="37"/>
                      </a:cxn>
                      <a:cxn ang="0">
                        <a:pos x="9" y="27"/>
                      </a:cxn>
                      <a:cxn ang="0">
                        <a:pos x="16" y="17"/>
                      </a:cxn>
                      <a:cxn ang="0">
                        <a:pos x="23" y="11"/>
                      </a:cxn>
                      <a:cxn ang="0">
                        <a:pos x="30" y="6"/>
                      </a:cxn>
                      <a:cxn ang="0">
                        <a:pos x="40" y="1"/>
                      </a:cxn>
                      <a:cxn ang="0">
                        <a:pos x="50" y="0"/>
                      </a:cxn>
                    </a:cxnLst>
                    <a:rect l="0" t="0" r="r" b="b"/>
                    <a:pathLst>
                      <a:path w="102" h="132">
                        <a:moveTo>
                          <a:pt x="50" y="0"/>
                        </a:moveTo>
                        <a:lnTo>
                          <a:pt x="55" y="0"/>
                        </a:lnTo>
                        <a:lnTo>
                          <a:pt x="63" y="2"/>
                        </a:lnTo>
                        <a:lnTo>
                          <a:pt x="71" y="5"/>
                        </a:lnTo>
                        <a:lnTo>
                          <a:pt x="79" y="11"/>
                        </a:lnTo>
                        <a:lnTo>
                          <a:pt x="86" y="19"/>
                        </a:lnTo>
                        <a:lnTo>
                          <a:pt x="92" y="29"/>
                        </a:lnTo>
                        <a:lnTo>
                          <a:pt x="98" y="41"/>
                        </a:lnTo>
                        <a:lnTo>
                          <a:pt x="100" y="53"/>
                        </a:lnTo>
                        <a:lnTo>
                          <a:pt x="101" y="65"/>
                        </a:lnTo>
                        <a:lnTo>
                          <a:pt x="100" y="81"/>
                        </a:lnTo>
                        <a:lnTo>
                          <a:pt x="97" y="95"/>
                        </a:lnTo>
                        <a:lnTo>
                          <a:pt x="91" y="106"/>
                        </a:lnTo>
                        <a:lnTo>
                          <a:pt x="84" y="114"/>
                        </a:lnTo>
                        <a:lnTo>
                          <a:pt x="78" y="122"/>
                        </a:lnTo>
                        <a:lnTo>
                          <a:pt x="69" y="127"/>
                        </a:lnTo>
                        <a:lnTo>
                          <a:pt x="59" y="130"/>
                        </a:lnTo>
                        <a:lnTo>
                          <a:pt x="51" y="131"/>
                        </a:lnTo>
                        <a:lnTo>
                          <a:pt x="41" y="130"/>
                        </a:lnTo>
                        <a:lnTo>
                          <a:pt x="31" y="126"/>
                        </a:lnTo>
                        <a:lnTo>
                          <a:pt x="20" y="119"/>
                        </a:lnTo>
                        <a:lnTo>
                          <a:pt x="14" y="114"/>
                        </a:lnTo>
                        <a:lnTo>
                          <a:pt x="10" y="106"/>
                        </a:lnTo>
                        <a:lnTo>
                          <a:pt x="6" y="98"/>
                        </a:lnTo>
                        <a:lnTo>
                          <a:pt x="2" y="86"/>
                        </a:lnTo>
                        <a:lnTo>
                          <a:pt x="0" y="77"/>
                        </a:lnTo>
                        <a:lnTo>
                          <a:pt x="0" y="68"/>
                        </a:lnTo>
                        <a:lnTo>
                          <a:pt x="0" y="58"/>
                        </a:lnTo>
                        <a:lnTo>
                          <a:pt x="1" y="50"/>
                        </a:lnTo>
                        <a:lnTo>
                          <a:pt x="4" y="37"/>
                        </a:lnTo>
                        <a:lnTo>
                          <a:pt x="9" y="27"/>
                        </a:lnTo>
                        <a:lnTo>
                          <a:pt x="16" y="17"/>
                        </a:lnTo>
                        <a:lnTo>
                          <a:pt x="23" y="11"/>
                        </a:lnTo>
                        <a:lnTo>
                          <a:pt x="30" y="6"/>
                        </a:lnTo>
                        <a:lnTo>
                          <a:pt x="40" y="1"/>
                        </a:lnTo>
                        <a:lnTo>
                          <a:pt x="50" y="0"/>
                        </a:lnTo>
                      </a:path>
                    </a:pathLst>
                  </a:custGeom>
                  <a:solidFill>
                    <a:srgbClr val="FFFFF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8" name="Freeform 21"/>
                  <p:cNvSpPr>
                    <a:spLocks/>
                  </p:cNvSpPr>
                  <p:nvPr/>
                </p:nvSpPr>
                <p:spPr bwMode="auto">
                  <a:xfrm>
                    <a:off x="4442" y="2130"/>
                    <a:ext cx="35" cy="49"/>
                  </a:xfrm>
                  <a:custGeom>
                    <a:avLst/>
                    <a:gdLst/>
                    <a:ahLst/>
                    <a:cxnLst>
                      <a:cxn ang="0">
                        <a:pos x="17" y="0"/>
                      </a:cxn>
                      <a:cxn ang="0">
                        <a:pos x="19" y="0"/>
                      </a:cxn>
                      <a:cxn ang="0">
                        <a:pos x="21" y="1"/>
                      </a:cxn>
                      <a:cxn ang="0">
                        <a:pos x="24" y="2"/>
                      </a:cxn>
                      <a:cxn ang="0">
                        <a:pos x="26" y="4"/>
                      </a:cxn>
                      <a:cxn ang="0">
                        <a:pos x="29" y="7"/>
                      </a:cxn>
                      <a:cxn ang="0">
                        <a:pos x="31" y="12"/>
                      </a:cxn>
                      <a:cxn ang="0">
                        <a:pos x="33" y="15"/>
                      </a:cxn>
                      <a:cxn ang="0">
                        <a:pos x="34" y="20"/>
                      </a:cxn>
                      <a:cxn ang="0">
                        <a:pos x="34" y="24"/>
                      </a:cxn>
                      <a:cxn ang="0">
                        <a:pos x="33" y="30"/>
                      </a:cxn>
                      <a:cxn ang="0">
                        <a:pos x="32" y="35"/>
                      </a:cxn>
                      <a:cxn ang="0">
                        <a:pos x="31" y="39"/>
                      </a:cxn>
                      <a:cxn ang="0">
                        <a:pos x="28" y="42"/>
                      </a:cxn>
                      <a:cxn ang="0">
                        <a:pos x="26" y="45"/>
                      </a:cxn>
                      <a:cxn ang="0">
                        <a:pos x="23" y="47"/>
                      </a:cxn>
                      <a:cxn ang="0">
                        <a:pos x="20" y="48"/>
                      </a:cxn>
                      <a:cxn ang="0">
                        <a:pos x="17" y="48"/>
                      </a:cxn>
                      <a:cxn ang="0">
                        <a:pos x="13" y="48"/>
                      </a:cxn>
                      <a:cxn ang="0">
                        <a:pos x="10" y="46"/>
                      </a:cxn>
                      <a:cxn ang="0">
                        <a:pos x="7" y="44"/>
                      </a:cxn>
                      <a:cxn ang="0">
                        <a:pos x="5" y="42"/>
                      </a:cxn>
                      <a:cxn ang="0">
                        <a:pos x="3" y="39"/>
                      </a:cxn>
                      <a:cxn ang="0">
                        <a:pos x="2" y="37"/>
                      </a:cxn>
                      <a:cxn ang="0">
                        <a:pos x="0" y="32"/>
                      </a:cxn>
                      <a:cxn ang="0">
                        <a:pos x="0" y="28"/>
                      </a:cxn>
                      <a:cxn ang="0">
                        <a:pos x="0" y="25"/>
                      </a:cxn>
                      <a:cxn ang="0">
                        <a:pos x="0" y="21"/>
                      </a:cxn>
                      <a:cxn ang="0">
                        <a:pos x="0" y="19"/>
                      </a:cxn>
                      <a:cxn ang="0">
                        <a:pos x="2" y="14"/>
                      </a:cxn>
                      <a:cxn ang="0">
                        <a:pos x="3" y="10"/>
                      </a:cxn>
                      <a:cxn ang="0">
                        <a:pos x="6" y="6"/>
                      </a:cxn>
                      <a:cxn ang="0">
                        <a:pos x="7" y="4"/>
                      </a:cxn>
                      <a:cxn ang="0">
                        <a:pos x="10" y="3"/>
                      </a:cxn>
                      <a:cxn ang="0">
                        <a:pos x="13" y="1"/>
                      </a:cxn>
                      <a:cxn ang="0">
                        <a:pos x="17" y="0"/>
                      </a:cxn>
                    </a:cxnLst>
                    <a:rect l="0" t="0" r="r" b="b"/>
                    <a:pathLst>
                      <a:path w="35" h="49">
                        <a:moveTo>
                          <a:pt x="17" y="0"/>
                        </a:moveTo>
                        <a:lnTo>
                          <a:pt x="19" y="0"/>
                        </a:lnTo>
                        <a:lnTo>
                          <a:pt x="21" y="1"/>
                        </a:lnTo>
                        <a:lnTo>
                          <a:pt x="24" y="2"/>
                        </a:lnTo>
                        <a:lnTo>
                          <a:pt x="26" y="4"/>
                        </a:lnTo>
                        <a:lnTo>
                          <a:pt x="29" y="7"/>
                        </a:lnTo>
                        <a:lnTo>
                          <a:pt x="31" y="12"/>
                        </a:lnTo>
                        <a:lnTo>
                          <a:pt x="33" y="15"/>
                        </a:lnTo>
                        <a:lnTo>
                          <a:pt x="34" y="20"/>
                        </a:lnTo>
                        <a:lnTo>
                          <a:pt x="34" y="24"/>
                        </a:lnTo>
                        <a:lnTo>
                          <a:pt x="33" y="30"/>
                        </a:lnTo>
                        <a:lnTo>
                          <a:pt x="32" y="35"/>
                        </a:lnTo>
                        <a:lnTo>
                          <a:pt x="31" y="39"/>
                        </a:lnTo>
                        <a:lnTo>
                          <a:pt x="28" y="42"/>
                        </a:lnTo>
                        <a:lnTo>
                          <a:pt x="26" y="45"/>
                        </a:lnTo>
                        <a:lnTo>
                          <a:pt x="23" y="47"/>
                        </a:lnTo>
                        <a:lnTo>
                          <a:pt x="20" y="48"/>
                        </a:lnTo>
                        <a:lnTo>
                          <a:pt x="17" y="48"/>
                        </a:lnTo>
                        <a:lnTo>
                          <a:pt x="13" y="48"/>
                        </a:lnTo>
                        <a:lnTo>
                          <a:pt x="10" y="46"/>
                        </a:lnTo>
                        <a:lnTo>
                          <a:pt x="7" y="44"/>
                        </a:lnTo>
                        <a:lnTo>
                          <a:pt x="5" y="42"/>
                        </a:lnTo>
                        <a:lnTo>
                          <a:pt x="3" y="39"/>
                        </a:lnTo>
                        <a:lnTo>
                          <a:pt x="2" y="37"/>
                        </a:lnTo>
                        <a:lnTo>
                          <a:pt x="0" y="32"/>
                        </a:lnTo>
                        <a:lnTo>
                          <a:pt x="0" y="28"/>
                        </a:lnTo>
                        <a:lnTo>
                          <a:pt x="0" y="25"/>
                        </a:lnTo>
                        <a:lnTo>
                          <a:pt x="0" y="21"/>
                        </a:lnTo>
                        <a:lnTo>
                          <a:pt x="0" y="19"/>
                        </a:lnTo>
                        <a:lnTo>
                          <a:pt x="2" y="14"/>
                        </a:lnTo>
                        <a:lnTo>
                          <a:pt x="3" y="10"/>
                        </a:lnTo>
                        <a:lnTo>
                          <a:pt x="6" y="6"/>
                        </a:lnTo>
                        <a:lnTo>
                          <a:pt x="7" y="4"/>
                        </a:lnTo>
                        <a:lnTo>
                          <a:pt x="10" y="3"/>
                        </a:lnTo>
                        <a:lnTo>
                          <a:pt x="13" y="1"/>
                        </a:lnTo>
                        <a:lnTo>
                          <a:pt x="17" y="0"/>
                        </a:lnTo>
                      </a:path>
                    </a:pathLst>
                  </a:custGeom>
                  <a:solidFill>
                    <a:srgbClr val="000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4" name="Group 22"/>
                <p:cNvGrpSpPr>
                  <a:grpSpLocks/>
                </p:cNvGrpSpPr>
                <p:nvPr/>
              </p:nvGrpSpPr>
              <p:grpSpPr bwMode="auto">
                <a:xfrm>
                  <a:off x="4427" y="1854"/>
                  <a:ext cx="442" cy="496"/>
                  <a:chOff x="4427" y="1854"/>
                  <a:chExt cx="442" cy="496"/>
                </a:xfrm>
              </p:grpSpPr>
              <p:sp>
                <p:nvSpPr>
                  <p:cNvPr id="95" name="Freeform 23"/>
                  <p:cNvSpPr>
                    <a:spLocks/>
                  </p:cNvSpPr>
                  <p:nvPr/>
                </p:nvSpPr>
                <p:spPr bwMode="auto">
                  <a:xfrm>
                    <a:off x="4453" y="2007"/>
                    <a:ext cx="116" cy="77"/>
                  </a:xfrm>
                  <a:custGeom>
                    <a:avLst/>
                    <a:gdLst/>
                    <a:ahLst/>
                    <a:cxnLst>
                      <a:cxn ang="0">
                        <a:pos x="2" y="35"/>
                      </a:cxn>
                      <a:cxn ang="0">
                        <a:pos x="12" y="24"/>
                      </a:cxn>
                      <a:cxn ang="0">
                        <a:pos x="23" y="17"/>
                      </a:cxn>
                      <a:cxn ang="0">
                        <a:pos x="43" y="5"/>
                      </a:cxn>
                      <a:cxn ang="0">
                        <a:pos x="51" y="0"/>
                      </a:cxn>
                      <a:cxn ang="0">
                        <a:pos x="55" y="0"/>
                      </a:cxn>
                      <a:cxn ang="0">
                        <a:pos x="66" y="7"/>
                      </a:cxn>
                      <a:cxn ang="0">
                        <a:pos x="87" y="26"/>
                      </a:cxn>
                      <a:cxn ang="0">
                        <a:pos x="109" y="51"/>
                      </a:cxn>
                      <a:cxn ang="0">
                        <a:pos x="115" y="62"/>
                      </a:cxn>
                      <a:cxn ang="0">
                        <a:pos x="113" y="70"/>
                      </a:cxn>
                      <a:cxn ang="0">
                        <a:pos x="108" y="74"/>
                      </a:cxn>
                      <a:cxn ang="0">
                        <a:pos x="99" y="76"/>
                      </a:cxn>
                      <a:cxn ang="0">
                        <a:pos x="88" y="69"/>
                      </a:cxn>
                      <a:cxn ang="0">
                        <a:pos x="77" y="57"/>
                      </a:cxn>
                      <a:cxn ang="0">
                        <a:pos x="68" y="43"/>
                      </a:cxn>
                      <a:cxn ang="0">
                        <a:pos x="53" y="30"/>
                      </a:cxn>
                      <a:cxn ang="0">
                        <a:pos x="48" y="27"/>
                      </a:cxn>
                      <a:cxn ang="0">
                        <a:pos x="41" y="29"/>
                      </a:cxn>
                      <a:cxn ang="0">
                        <a:pos x="35" y="35"/>
                      </a:cxn>
                      <a:cxn ang="0">
                        <a:pos x="21" y="46"/>
                      </a:cxn>
                      <a:cxn ang="0">
                        <a:pos x="13" y="51"/>
                      </a:cxn>
                      <a:cxn ang="0">
                        <a:pos x="7" y="51"/>
                      </a:cxn>
                      <a:cxn ang="0">
                        <a:pos x="0" y="46"/>
                      </a:cxn>
                      <a:cxn ang="0">
                        <a:pos x="2" y="35"/>
                      </a:cxn>
                    </a:cxnLst>
                    <a:rect l="0" t="0" r="r" b="b"/>
                    <a:pathLst>
                      <a:path w="116" h="77">
                        <a:moveTo>
                          <a:pt x="2" y="35"/>
                        </a:moveTo>
                        <a:lnTo>
                          <a:pt x="12" y="24"/>
                        </a:lnTo>
                        <a:lnTo>
                          <a:pt x="23" y="17"/>
                        </a:lnTo>
                        <a:lnTo>
                          <a:pt x="43" y="5"/>
                        </a:lnTo>
                        <a:lnTo>
                          <a:pt x="51" y="0"/>
                        </a:lnTo>
                        <a:lnTo>
                          <a:pt x="55" y="0"/>
                        </a:lnTo>
                        <a:lnTo>
                          <a:pt x="66" y="7"/>
                        </a:lnTo>
                        <a:lnTo>
                          <a:pt x="87" y="26"/>
                        </a:lnTo>
                        <a:lnTo>
                          <a:pt x="109" y="51"/>
                        </a:lnTo>
                        <a:lnTo>
                          <a:pt x="115" y="62"/>
                        </a:lnTo>
                        <a:lnTo>
                          <a:pt x="113" y="70"/>
                        </a:lnTo>
                        <a:lnTo>
                          <a:pt x="108" y="74"/>
                        </a:lnTo>
                        <a:lnTo>
                          <a:pt x="99" y="76"/>
                        </a:lnTo>
                        <a:lnTo>
                          <a:pt x="88" y="69"/>
                        </a:lnTo>
                        <a:lnTo>
                          <a:pt x="77" y="57"/>
                        </a:lnTo>
                        <a:lnTo>
                          <a:pt x="68" y="43"/>
                        </a:lnTo>
                        <a:lnTo>
                          <a:pt x="53" y="30"/>
                        </a:lnTo>
                        <a:lnTo>
                          <a:pt x="48" y="27"/>
                        </a:lnTo>
                        <a:lnTo>
                          <a:pt x="41" y="29"/>
                        </a:lnTo>
                        <a:lnTo>
                          <a:pt x="35" y="35"/>
                        </a:lnTo>
                        <a:lnTo>
                          <a:pt x="21" y="46"/>
                        </a:lnTo>
                        <a:lnTo>
                          <a:pt x="13" y="51"/>
                        </a:lnTo>
                        <a:lnTo>
                          <a:pt x="7" y="51"/>
                        </a:lnTo>
                        <a:lnTo>
                          <a:pt x="0" y="46"/>
                        </a:lnTo>
                        <a:lnTo>
                          <a:pt x="2" y="35"/>
                        </a:lnTo>
                      </a:path>
                    </a:pathLst>
                  </a:custGeom>
                  <a:solidFill>
                    <a:srgbClr val="5F3F1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6" name="Freeform 24"/>
                  <p:cNvSpPr>
                    <a:spLocks/>
                  </p:cNvSpPr>
                  <p:nvPr/>
                </p:nvSpPr>
                <p:spPr bwMode="auto">
                  <a:xfrm>
                    <a:off x="4427" y="1854"/>
                    <a:ext cx="442" cy="496"/>
                  </a:xfrm>
                  <a:custGeom>
                    <a:avLst/>
                    <a:gdLst/>
                    <a:ahLst/>
                    <a:cxnLst>
                      <a:cxn ang="0">
                        <a:pos x="253" y="357"/>
                      </a:cxn>
                      <a:cxn ang="0">
                        <a:pos x="199" y="337"/>
                      </a:cxn>
                      <a:cxn ang="0">
                        <a:pos x="208" y="278"/>
                      </a:cxn>
                      <a:cxn ang="0">
                        <a:pos x="182" y="253"/>
                      </a:cxn>
                      <a:cxn ang="0">
                        <a:pos x="159" y="225"/>
                      </a:cxn>
                      <a:cxn ang="0">
                        <a:pos x="149" y="186"/>
                      </a:cxn>
                      <a:cxn ang="0">
                        <a:pos x="144" y="148"/>
                      </a:cxn>
                      <a:cxn ang="0">
                        <a:pos x="144" y="112"/>
                      </a:cxn>
                      <a:cxn ang="0">
                        <a:pos x="130" y="108"/>
                      </a:cxn>
                      <a:cxn ang="0">
                        <a:pos x="102" y="106"/>
                      </a:cxn>
                      <a:cxn ang="0">
                        <a:pos x="68" y="116"/>
                      </a:cxn>
                      <a:cxn ang="0">
                        <a:pos x="37" y="133"/>
                      </a:cxn>
                      <a:cxn ang="0">
                        <a:pos x="15" y="148"/>
                      </a:cxn>
                      <a:cxn ang="0">
                        <a:pos x="1" y="124"/>
                      </a:cxn>
                      <a:cxn ang="0">
                        <a:pos x="0" y="100"/>
                      </a:cxn>
                      <a:cxn ang="0">
                        <a:pos x="12" y="69"/>
                      </a:cxn>
                      <a:cxn ang="0">
                        <a:pos x="35" y="41"/>
                      </a:cxn>
                      <a:cxn ang="0">
                        <a:pos x="73" y="19"/>
                      </a:cxn>
                      <a:cxn ang="0">
                        <a:pos x="124" y="5"/>
                      </a:cxn>
                      <a:cxn ang="0">
                        <a:pos x="180" y="0"/>
                      </a:cxn>
                      <a:cxn ang="0">
                        <a:pos x="233" y="6"/>
                      </a:cxn>
                      <a:cxn ang="0">
                        <a:pos x="288" y="25"/>
                      </a:cxn>
                      <a:cxn ang="0">
                        <a:pos x="329" y="53"/>
                      </a:cxn>
                      <a:cxn ang="0">
                        <a:pos x="363" y="87"/>
                      </a:cxn>
                      <a:cxn ang="0">
                        <a:pos x="393" y="134"/>
                      </a:cxn>
                      <a:cxn ang="0">
                        <a:pos x="411" y="178"/>
                      </a:cxn>
                      <a:cxn ang="0">
                        <a:pos x="426" y="223"/>
                      </a:cxn>
                      <a:cxn ang="0">
                        <a:pos x="436" y="281"/>
                      </a:cxn>
                      <a:cxn ang="0">
                        <a:pos x="441" y="317"/>
                      </a:cxn>
                      <a:cxn ang="0">
                        <a:pos x="435" y="371"/>
                      </a:cxn>
                      <a:cxn ang="0">
                        <a:pos x="418" y="426"/>
                      </a:cxn>
                      <a:cxn ang="0">
                        <a:pos x="399" y="469"/>
                      </a:cxn>
                      <a:cxn ang="0">
                        <a:pos x="385" y="487"/>
                      </a:cxn>
                      <a:cxn ang="0">
                        <a:pos x="357" y="495"/>
                      </a:cxn>
                      <a:cxn ang="0">
                        <a:pos x="332" y="495"/>
                      </a:cxn>
                      <a:cxn ang="0">
                        <a:pos x="318" y="495"/>
                      </a:cxn>
                      <a:cxn ang="0">
                        <a:pos x="300" y="489"/>
                      </a:cxn>
                      <a:cxn ang="0">
                        <a:pos x="285" y="466"/>
                      </a:cxn>
                      <a:cxn ang="0">
                        <a:pos x="286" y="456"/>
                      </a:cxn>
                      <a:cxn ang="0">
                        <a:pos x="306" y="451"/>
                      </a:cxn>
                      <a:cxn ang="0">
                        <a:pos x="316" y="439"/>
                      </a:cxn>
                      <a:cxn ang="0">
                        <a:pos x="327" y="424"/>
                      </a:cxn>
                      <a:cxn ang="0">
                        <a:pos x="332" y="404"/>
                      </a:cxn>
                      <a:cxn ang="0">
                        <a:pos x="330" y="395"/>
                      </a:cxn>
                      <a:cxn ang="0">
                        <a:pos x="329" y="379"/>
                      </a:cxn>
                      <a:cxn ang="0">
                        <a:pos x="321" y="362"/>
                      </a:cxn>
                      <a:cxn ang="0">
                        <a:pos x="308" y="348"/>
                      </a:cxn>
                      <a:cxn ang="0">
                        <a:pos x="293" y="342"/>
                      </a:cxn>
                      <a:cxn ang="0">
                        <a:pos x="277" y="343"/>
                      </a:cxn>
                      <a:cxn ang="0">
                        <a:pos x="253" y="357"/>
                      </a:cxn>
                    </a:cxnLst>
                    <a:rect l="0" t="0" r="r" b="b"/>
                    <a:pathLst>
                      <a:path w="442" h="496">
                        <a:moveTo>
                          <a:pt x="253" y="357"/>
                        </a:moveTo>
                        <a:lnTo>
                          <a:pt x="199" y="337"/>
                        </a:lnTo>
                        <a:lnTo>
                          <a:pt x="208" y="278"/>
                        </a:lnTo>
                        <a:lnTo>
                          <a:pt x="182" y="253"/>
                        </a:lnTo>
                        <a:lnTo>
                          <a:pt x="159" y="225"/>
                        </a:lnTo>
                        <a:lnTo>
                          <a:pt x="149" y="186"/>
                        </a:lnTo>
                        <a:lnTo>
                          <a:pt x="144" y="148"/>
                        </a:lnTo>
                        <a:lnTo>
                          <a:pt x="144" y="112"/>
                        </a:lnTo>
                        <a:lnTo>
                          <a:pt x="130" y="108"/>
                        </a:lnTo>
                        <a:lnTo>
                          <a:pt x="102" y="106"/>
                        </a:lnTo>
                        <a:lnTo>
                          <a:pt x="68" y="116"/>
                        </a:lnTo>
                        <a:lnTo>
                          <a:pt x="37" y="133"/>
                        </a:lnTo>
                        <a:lnTo>
                          <a:pt x="15" y="148"/>
                        </a:lnTo>
                        <a:lnTo>
                          <a:pt x="1" y="124"/>
                        </a:lnTo>
                        <a:lnTo>
                          <a:pt x="0" y="100"/>
                        </a:lnTo>
                        <a:lnTo>
                          <a:pt x="12" y="69"/>
                        </a:lnTo>
                        <a:lnTo>
                          <a:pt x="35" y="41"/>
                        </a:lnTo>
                        <a:lnTo>
                          <a:pt x="73" y="19"/>
                        </a:lnTo>
                        <a:lnTo>
                          <a:pt x="124" y="5"/>
                        </a:lnTo>
                        <a:lnTo>
                          <a:pt x="180" y="0"/>
                        </a:lnTo>
                        <a:lnTo>
                          <a:pt x="233" y="6"/>
                        </a:lnTo>
                        <a:lnTo>
                          <a:pt x="288" y="25"/>
                        </a:lnTo>
                        <a:lnTo>
                          <a:pt x="329" y="53"/>
                        </a:lnTo>
                        <a:lnTo>
                          <a:pt x="363" y="87"/>
                        </a:lnTo>
                        <a:lnTo>
                          <a:pt x="393" y="134"/>
                        </a:lnTo>
                        <a:lnTo>
                          <a:pt x="411" y="178"/>
                        </a:lnTo>
                        <a:lnTo>
                          <a:pt x="426" y="223"/>
                        </a:lnTo>
                        <a:lnTo>
                          <a:pt x="436" y="281"/>
                        </a:lnTo>
                        <a:lnTo>
                          <a:pt x="441" y="317"/>
                        </a:lnTo>
                        <a:lnTo>
                          <a:pt x="435" y="371"/>
                        </a:lnTo>
                        <a:lnTo>
                          <a:pt x="418" y="426"/>
                        </a:lnTo>
                        <a:lnTo>
                          <a:pt x="399" y="469"/>
                        </a:lnTo>
                        <a:lnTo>
                          <a:pt x="385" y="487"/>
                        </a:lnTo>
                        <a:lnTo>
                          <a:pt x="357" y="495"/>
                        </a:lnTo>
                        <a:lnTo>
                          <a:pt x="332" y="495"/>
                        </a:lnTo>
                        <a:lnTo>
                          <a:pt x="318" y="495"/>
                        </a:lnTo>
                        <a:lnTo>
                          <a:pt x="300" y="489"/>
                        </a:lnTo>
                        <a:lnTo>
                          <a:pt x="285" y="466"/>
                        </a:lnTo>
                        <a:lnTo>
                          <a:pt x="286" y="456"/>
                        </a:lnTo>
                        <a:lnTo>
                          <a:pt x="306" y="451"/>
                        </a:lnTo>
                        <a:lnTo>
                          <a:pt x="316" y="439"/>
                        </a:lnTo>
                        <a:lnTo>
                          <a:pt x="327" y="424"/>
                        </a:lnTo>
                        <a:lnTo>
                          <a:pt x="332" y="404"/>
                        </a:lnTo>
                        <a:lnTo>
                          <a:pt x="330" y="395"/>
                        </a:lnTo>
                        <a:lnTo>
                          <a:pt x="329" y="379"/>
                        </a:lnTo>
                        <a:lnTo>
                          <a:pt x="321" y="362"/>
                        </a:lnTo>
                        <a:lnTo>
                          <a:pt x="308" y="348"/>
                        </a:lnTo>
                        <a:lnTo>
                          <a:pt x="293" y="342"/>
                        </a:lnTo>
                        <a:lnTo>
                          <a:pt x="277" y="343"/>
                        </a:lnTo>
                        <a:lnTo>
                          <a:pt x="253" y="357"/>
                        </a:lnTo>
                      </a:path>
                    </a:pathLst>
                  </a:custGeom>
                  <a:solidFill>
                    <a:srgbClr val="5F3F1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" name="Group 25"/>
              <p:cNvGrpSpPr>
                <a:grpSpLocks/>
              </p:cNvGrpSpPr>
              <p:nvPr/>
            </p:nvGrpSpPr>
            <p:grpSpPr bwMode="auto">
              <a:xfrm>
                <a:off x="3524" y="2808"/>
                <a:ext cx="1063" cy="822"/>
                <a:chOff x="3467" y="2822"/>
                <a:chExt cx="1125" cy="879"/>
              </a:xfrm>
            </p:grpSpPr>
            <p:sp>
              <p:nvSpPr>
                <p:cNvPr id="88" name="Freeform 26"/>
                <p:cNvSpPr>
                  <a:spLocks/>
                </p:cNvSpPr>
                <p:nvPr/>
              </p:nvSpPr>
              <p:spPr bwMode="auto">
                <a:xfrm>
                  <a:off x="3572" y="2822"/>
                  <a:ext cx="936" cy="155"/>
                </a:xfrm>
                <a:custGeom>
                  <a:avLst/>
                  <a:gdLst/>
                  <a:ahLst/>
                  <a:cxnLst>
                    <a:cxn ang="0">
                      <a:pos x="314" y="5"/>
                    </a:cxn>
                    <a:cxn ang="0">
                      <a:pos x="230" y="12"/>
                    </a:cxn>
                    <a:cxn ang="0">
                      <a:pos x="151" y="22"/>
                    </a:cxn>
                    <a:cxn ang="0">
                      <a:pos x="102" y="30"/>
                    </a:cxn>
                    <a:cxn ang="0">
                      <a:pos x="66" y="39"/>
                    </a:cxn>
                    <a:cxn ang="0">
                      <a:pos x="42" y="47"/>
                    </a:cxn>
                    <a:cxn ang="0">
                      <a:pos x="23" y="54"/>
                    </a:cxn>
                    <a:cxn ang="0">
                      <a:pos x="10" y="64"/>
                    </a:cxn>
                    <a:cxn ang="0">
                      <a:pos x="2" y="72"/>
                    </a:cxn>
                    <a:cxn ang="0">
                      <a:pos x="1" y="83"/>
                    </a:cxn>
                    <a:cxn ang="0">
                      <a:pos x="9" y="93"/>
                    </a:cxn>
                    <a:cxn ang="0">
                      <a:pos x="22" y="102"/>
                    </a:cxn>
                    <a:cxn ang="0">
                      <a:pos x="40" y="110"/>
                    </a:cxn>
                    <a:cxn ang="0">
                      <a:pos x="72" y="120"/>
                    </a:cxn>
                    <a:cxn ang="0">
                      <a:pos x="109" y="129"/>
                    </a:cxn>
                    <a:cxn ang="0">
                      <a:pos x="173" y="139"/>
                    </a:cxn>
                    <a:cxn ang="0">
                      <a:pos x="233" y="146"/>
                    </a:cxn>
                    <a:cxn ang="0">
                      <a:pos x="313" y="151"/>
                    </a:cxn>
                    <a:cxn ang="0">
                      <a:pos x="418" y="154"/>
                    </a:cxn>
                    <a:cxn ang="0">
                      <a:pos x="629" y="151"/>
                    </a:cxn>
                    <a:cxn ang="0">
                      <a:pos x="758" y="139"/>
                    </a:cxn>
                    <a:cxn ang="0">
                      <a:pos x="832" y="127"/>
                    </a:cxn>
                    <a:cxn ang="0">
                      <a:pos x="874" y="117"/>
                    </a:cxn>
                    <a:cxn ang="0">
                      <a:pos x="901" y="108"/>
                    </a:cxn>
                    <a:cxn ang="0">
                      <a:pos x="919" y="99"/>
                    </a:cxn>
                    <a:cxn ang="0">
                      <a:pos x="930" y="91"/>
                    </a:cxn>
                    <a:cxn ang="0">
                      <a:pos x="935" y="75"/>
                    </a:cxn>
                    <a:cxn ang="0">
                      <a:pos x="921" y="58"/>
                    </a:cxn>
                    <a:cxn ang="0">
                      <a:pos x="896" y="46"/>
                    </a:cxn>
                    <a:cxn ang="0">
                      <a:pos x="846" y="31"/>
                    </a:cxn>
                    <a:cxn ang="0">
                      <a:pos x="755" y="17"/>
                    </a:cxn>
                    <a:cxn ang="0">
                      <a:pos x="629" y="3"/>
                    </a:cxn>
                    <a:cxn ang="0">
                      <a:pos x="478" y="0"/>
                    </a:cxn>
                  </a:cxnLst>
                  <a:rect l="0" t="0" r="r" b="b"/>
                  <a:pathLst>
                    <a:path w="936" h="155">
                      <a:moveTo>
                        <a:pt x="478" y="0"/>
                      </a:moveTo>
                      <a:lnTo>
                        <a:pt x="314" y="5"/>
                      </a:lnTo>
                      <a:lnTo>
                        <a:pt x="270" y="8"/>
                      </a:lnTo>
                      <a:lnTo>
                        <a:pt x="230" y="12"/>
                      </a:lnTo>
                      <a:lnTo>
                        <a:pt x="190" y="17"/>
                      </a:lnTo>
                      <a:lnTo>
                        <a:pt x="151" y="22"/>
                      </a:lnTo>
                      <a:lnTo>
                        <a:pt x="126" y="26"/>
                      </a:lnTo>
                      <a:lnTo>
                        <a:pt x="102" y="30"/>
                      </a:lnTo>
                      <a:lnTo>
                        <a:pt x="82" y="33"/>
                      </a:lnTo>
                      <a:lnTo>
                        <a:pt x="66" y="39"/>
                      </a:lnTo>
                      <a:lnTo>
                        <a:pt x="54" y="42"/>
                      </a:lnTo>
                      <a:lnTo>
                        <a:pt x="42" y="47"/>
                      </a:lnTo>
                      <a:lnTo>
                        <a:pt x="30" y="50"/>
                      </a:lnTo>
                      <a:lnTo>
                        <a:pt x="23" y="54"/>
                      </a:lnTo>
                      <a:lnTo>
                        <a:pt x="17" y="58"/>
                      </a:lnTo>
                      <a:lnTo>
                        <a:pt x="10" y="64"/>
                      </a:lnTo>
                      <a:lnTo>
                        <a:pt x="5" y="67"/>
                      </a:lnTo>
                      <a:lnTo>
                        <a:pt x="2" y="72"/>
                      </a:lnTo>
                      <a:lnTo>
                        <a:pt x="0" y="76"/>
                      </a:lnTo>
                      <a:lnTo>
                        <a:pt x="1" y="83"/>
                      </a:lnTo>
                      <a:lnTo>
                        <a:pt x="3" y="86"/>
                      </a:lnTo>
                      <a:lnTo>
                        <a:pt x="9" y="93"/>
                      </a:lnTo>
                      <a:lnTo>
                        <a:pt x="16" y="99"/>
                      </a:lnTo>
                      <a:lnTo>
                        <a:pt x="22" y="102"/>
                      </a:lnTo>
                      <a:lnTo>
                        <a:pt x="30" y="106"/>
                      </a:lnTo>
                      <a:lnTo>
                        <a:pt x="40" y="110"/>
                      </a:lnTo>
                      <a:lnTo>
                        <a:pt x="54" y="114"/>
                      </a:lnTo>
                      <a:lnTo>
                        <a:pt x="72" y="120"/>
                      </a:lnTo>
                      <a:lnTo>
                        <a:pt x="89" y="124"/>
                      </a:lnTo>
                      <a:lnTo>
                        <a:pt x="109" y="129"/>
                      </a:lnTo>
                      <a:lnTo>
                        <a:pt x="139" y="134"/>
                      </a:lnTo>
                      <a:lnTo>
                        <a:pt x="173" y="139"/>
                      </a:lnTo>
                      <a:lnTo>
                        <a:pt x="203" y="143"/>
                      </a:lnTo>
                      <a:lnTo>
                        <a:pt x="233" y="146"/>
                      </a:lnTo>
                      <a:lnTo>
                        <a:pt x="270" y="149"/>
                      </a:lnTo>
                      <a:lnTo>
                        <a:pt x="313" y="151"/>
                      </a:lnTo>
                      <a:lnTo>
                        <a:pt x="366" y="153"/>
                      </a:lnTo>
                      <a:lnTo>
                        <a:pt x="418" y="154"/>
                      </a:lnTo>
                      <a:lnTo>
                        <a:pt x="548" y="154"/>
                      </a:lnTo>
                      <a:lnTo>
                        <a:pt x="629" y="151"/>
                      </a:lnTo>
                      <a:lnTo>
                        <a:pt x="696" y="146"/>
                      </a:lnTo>
                      <a:lnTo>
                        <a:pt x="758" y="139"/>
                      </a:lnTo>
                      <a:lnTo>
                        <a:pt x="814" y="131"/>
                      </a:lnTo>
                      <a:lnTo>
                        <a:pt x="832" y="127"/>
                      </a:lnTo>
                      <a:lnTo>
                        <a:pt x="851" y="123"/>
                      </a:lnTo>
                      <a:lnTo>
                        <a:pt x="874" y="117"/>
                      </a:lnTo>
                      <a:lnTo>
                        <a:pt x="888" y="113"/>
                      </a:lnTo>
                      <a:lnTo>
                        <a:pt x="901" y="108"/>
                      </a:lnTo>
                      <a:lnTo>
                        <a:pt x="912" y="103"/>
                      </a:lnTo>
                      <a:lnTo>
                        <a:pt x="919" y="99"/>
                      </a:lnTo>
                      <a:lnTo>
                        <a:pt x="924" y="94"/>
                      </a:lnTo>
                      <a:lnTo>
                        <a:pt x="930" y="91"/>
                      </a:lnTo>
                      <a:lnTo>
                        <a:pt x="934" y="82"/>
                      </a:lnTo>
                      <a:lnTo>
                        <a:pt x="935" y="75"/>
                      </a:lnTo>
                      <a:lnTo>
                        <a:pt x="930" y="67"/>
                      </a:lnTo>
                      <a:lnTo>
                        <a:pt x="921" y="58"/>
                      </a:lnTo>
                      <a:lnTo>
                        <a:pt x="908" y="51"/>
                      </a:lnTo>
                      <a:lnTo>
                        <a:pt x="896" y="46"/>
                      </a:lnTo>
                      <a:lnTo>
                        <a:pt x="877" y="40"/>
                      </a:lnTo>
                      <a:lnTo>
                        <a:pt x="846" y="31"/>
                      </a:lnTo>
                      <a:lnTo>
                        <a:pt x="810" y="25"/>
                      </a:lnTo>
                      <a:lnTo>
                        <a:pt x="755" y="17"/>
                      </a:lnTo>
                      <a:lnTo>
                        <a:pt x="698" y="11"/>
                      </a:lnTo>
                      <a:lnTo>
                        <a:pt x="629" y="3"/>
                      </a:lnTo>
                      <a:lnTo>
                        <a:pt x="565" y="2"/>
                      </a:lnTo>
                      <a:lnTo>
                        <a:pt x="478" y="0"/>
                      </a:lnTo>
                    </a:path>
                  </a:pathLst>
                </a:custGeom>
                <a:solidFill>
                  <a:schemeClr val="accent1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27"/>
                <p:cNvSpPr>
                  <a:spLocks/>
                </p:cNvSpPr>
                <p:nvPr/>
              </p:nvSpPr>
              <p:spPr bwMode="auto">
                <a:xfrm>
                  <a:off x="3467" y="2897"/>
                  <a:ext cx="1125" cy="804"/>
                </a:xfrm>
                <a:custGeom>
                  <a:avLst/>
                  <a:gdLst/>
                  <a:ahLst/>
                  <a:cxnLst>
                    <a:cxn ang="0">
                      <a:pos x="106" y="8"/>
                    </a:cxn>
                    <a:cxn ang="0">
                      <a:pos x="114" y="18"/>
                    </a:cxn>
                    <a:cxn ang="0">
                      <a:pos x="127" y="27"/>
                    </a:cxn>
                    <a:cxn ang="0">
                      <a:pos x="145" y="35"/>
                    </a:cxn>
                    <a:cxn ang="0">
                      <a:pos x="177" y="45"/>
                    </a:cxn>
                    <a:cxn ang="0">
                      <a:pos x="214" y="54"/>
                    </a:cxn>
                    <a:cxn ang="0">
                      <a:pos x="278" y="64"/>
                    </a:cxn>
                    <a:cxn ang="0">
                      <a:pos x="338" y="71"/>
                    </a:cxn>
                    <a:cxn ang="0">
                      <a:pos x="418" y="76"/>
                    </a:cxn>
                    <a:cxn ang="0">
                      <a:pos x="523" y="79"/>
                    </a:cxn>
                    <a:cxn ang="0">
                      <a:pos x="734" y="76"/>
                    </a:cxn>
                    <a:cxn ang="0">
                      <a:pos x="863" y="64"/>
                    </a:cxn>
                    <a:cxn ang="0">
                      <a:pos x="937" y="52"/>
                    </a:cxn>
                    <a:cxn ang="0">
                      <a:pos x="979" y="42"/>
                    </a:cxn>
                    <a:cxn ang="0">
                      <a:pos x="1006" y="33"/>
                    </a:cxn>
                    <a:cxn ang="0">
                      <a:pos x="1024" y="24"/>
                    </a:cxn>
                    <a:cxn ang="0">
                      <a:pos x="1035" y="16"/>
                    </a:cxn>
                    <a:cxn ang="0">
                      <a:pos x="1040" y="0"/>
                    </a:cxn>
                    <a:cxn ang="0">
                      <a:pos x="1081" y="723"/>
                    </a:cxn>
                    <a:cxn ang="0">
                      <a:pos x="988" y="764"/>
                    </a:cxn>
                    <a:cxn ang="0">
                      <a:pos x="913" y="767"/>
                    </a:cxn>
                    <a:cxn ang="0">
                      <a:pos x="824" y="784"/>
                    </a:cxn>
                    <a:cxn ang="0">
                      <a:pos x="764" y="803"/>
                    </a:cxn>
                    <a:cxn ang="0">
                      <a:pos x="688" y="793"/>
                    </a:cxn>
                    <a:cxn ang="0">
                      <a:pos x="612" y="773"/>
                    </a:cxn>
                    <a:cxn ang="0">
                      <a:pos x="523" y="776"/>
                    </a:cxn>
                    <a:cxn ang="0">
                      <a:pos x="443" y="790"/>
                    </a:cxn>
                    <a:cxn ang="0">
                      <a:pos x="378" y="797"/>
                    </a:cxn>
                    <a:cxn ang="0">
                      <a:pos x="279" y="780"/>
                    </a:cxn>
                    <a:cxn ang="0">
                      <a:pos x="196" y="773"/>
                    </a:cxn>
                    <a:cxn ang="0">
                      <a:pos x="120" y="784"/>
                    </a:cxn>
                    <a:cxn ang="0">
                      <a:pos x="37" y="757"/>
                    </a:cxn>
                    <a:cxn ang="0">
                      <a:pos x="11" y="658"/>
                    </a:cxn>
                  </a:cxnLst>
                  <a:rect l="0" t="0" r="r" b="b"/>
                  <a:pathLst>
                    <a:path w="1125" h="804">
                      <a:moveTo>
                        <a:pt x="105" y="1"/>
                      </a:moveTo>
                      <a:lnTo>
                        <a:pt x="106" y="8"/>
                      </a:lnTo>
                      <a:lnTo>
                        <a:pt x="108" y="11"/>
                      </a:lnTo>
                      <a:lnTo>
                        <a:pt x="114" y="18"/>
                      </a:lnTo>
                      <a:lnTo>
                        <a:pt x="121" y="24"/>
                      </a:lnTo>
                      <a:lnTo>
                        <a:pt x="127" y="27"/>
                      </a:lnTo>
                      <a:lnTo>
                        <a:pt x="135" y="31"/>
                      </a:lnTo>
                      <a:lnTo>
                        <a:pt x="145" y="35"/>
                      </a:lnTo>
                      <a:lnTo>
                        <a:pt x="159" y="39"/>
                      </a:lnTo>
                      <a:lnTo>
                        <a:pt x="177" y="45"/>
                      </a:lnTo>
                      <a:lnTo>
                        <a:pt x="194" y="49"/>
                      </a:lnTo>
                      <a:lnTo>
                        <a:pt x="214" y="54"/>
                      </a:lnTo>
                      <a:lnTo>
                        <a:pt x="244" y="59"/>
                      </a:lnTo>
                      <a:lnTo>
                        <a:pt x="278" y="64"/>
                      </a:lnTo>
                      <a:lnTo>
                        <a:pt x="308" y="68"/>
                      </a:lnTo>
                      <a:lnTo>
                        <a:pt x="338" y="71"/>
                      </a:lnTo>
                      <a:lnTo>
                        <a:pt x="375" y="74"/>
                      </a:lnTo>
                      <a:lnTo>
                        <a:pt x="418" y="76"/>
                      </a:lnTo>
                      <a:lnTo>
                        <a:pt x="471" y="78"/>
                      </a:lnTo>
                      <a:lnTo>
                        <a:pt x="523" y="79"/>
                      </a:lnTo>
                      <a:lnTo>
                        <a:pt x="653" y="79"/>
                      </a:lnTo>
                      <a:lnTo>
                        <a:pt x="734" y="76"/>
                      </a:lnTo>
                      <a:lnTo>
                        <a:pt x="801" y="71"/>
                      </a:lnTo>
                      <a:lnTo>
                        <a:pt x="863" y="64"/>
                      </a:lnTo>
                      <a:lnTo>
                        <a:pt x="919" y="56"/>
                      </a:lnTo>
                      <a:lnTo>
                        <a:pt x="937" y="52"/>
                      </a:lnTo>
                      <a:lnTo>
                        <a:pt x="956" y="48"/>
                      </a:lnTo>
                      <a:lnTo>
                        <a:pt x="979" y="42"/>
                      </a:lnTo>
                      <a:lnTo>
                        <a:pt x="993" y="38"/>
                      </a:lnTo>
                      <a:lnTo>
                        <a:pt x="1006" y="33"/>
                      </a:lnTo>
                      <a:lnTo>
                        <a:pt x="1017" y="28"/>
                      </a:lnTo>
                      <a:lnTo>
                        <a:pt x="1024" y="24"/>
                      </a:lnTo>
                      <a:lnTo>
                        <a:pt x="1029" y="19"/>
                      </a:lnTo>
                      <a:lnTo>
                        <a:pt x="1035" y="16"/>
                      </a:lnTo>
                      <a:lnTo>
                        <a:pt x="1039" y="7"/>
                      </a:lnTo>
                      <a:lnTo>
                        <a:pt x="1040" y="0"/>
                      </a:lnTo>
                      <a:lnTo>
                        <a:pt x="1124" y="702"/>
                      </a:lnTo>
                      <a:lnTo>
                        <a:pt x="1081" y="723"/>
                      </a:lnTo>
                      <a:lnTo>
                        <a:pt x="1032" y="747"/>
                      </a:lnTo>
                      <a:lnTo>
                        <a:pt x="988" y="764"/>
                      </a:lnTo>
                      <a:lnTo>
                        <a:pt x="952" y="770"/>
                      </a:lnTo>
                      <a:lnTo>
                        <a:pt x="913" y="767"/>
                      </a:lnTo>
                      <a:lnTo>
                        <a:pt x="866" y="767"/>
                      </a:lnTo>
                      <a:lnTo>
                        <a:pt x="824" y="784"/>
                      </a:lnTo>
                      <a:lnTo>
                        <a:pt x="788" y="797"/>
                      </a:lnTo>
                      <a:lnTo>
                        <a:pt x="764" y="803"/>
                      </a:lnTo>
                      <a:lnTo>
                        <a:pt x="728" y="800"/>
                      </a:lnTo>
                      <a:lnTo>
                        <a:pt x="688" y="793"/>
                      </a:lnTo>
                      <a:lnTo>
                        <a:pt x="652" y="784"/>
                      </a:lnTo>
                      <a:lnTo>
                        <a:pt x="612" y="773"/>
                      </a:lnTo>
                      <a:lnTo>
                        <a:pt x="573" y="767"/>
                      </a:lnTo>
                      <a:lnTo>
                        <a:pt x="523" y="776"/>
                      </a:lnTo>
                      <a:lnTo>
                        <a:pt x="487" y="784"/>
                      </a:lnTo>
                      <a:lnTo>
                        <a:pt x="443" y="790"/>
                      </a:lnTo>
                      <a:lnTo>
                        <a:pt x="415" y="793"/>
                      </a:lnTo>
                      <a:lnTo>
                        <a:pt x="378" y="797"/>
                      </a:lnTo>
                      <a:lnTo>
                        <a:pt x="321" y="787"/>
                      </a:lnTo>
                      <a:lnTo>
                        <a:pt x="279" y="780"/>
                      </a:lnTo>
                      <a:lnTo>
                        <a:pt x="229" y="770"/>
                      </a:lnTo>
                      <a:lnTo>
                        <a:pt x="196" y="773"/>
                      </a:lnTo>
                      <a:lnTo>
                        <a:pt x="153" y="784"/>
                      </a:lnTo>
                      <a:lnTo>
                        <a:pt x="120" y="784"/>
                      </a:lnTo>
                      <a:lnTo>
                        <a:pt x="80" y="773"/>
                      </a:lnTo>
                      <a:lnTo>
                        <a:pt x="37" y="757"/>
                      </a:lnTo>
                      <a:lnTo>
                        <a:pt x="0" y="723"/>
                      </a:lnTo>
                      <a:lnTo>
                        <a:pt x="11" y="658"/>
                      </a:lnTo>
                      <a:lnTo>
                        <a:pt x="105" y="1"/>
                      </a:lnTo>
                    </a:path>
                  </a:pathLst>
                </a:custGeom>
                <a:solidFill>
                  <a:schemeClr val="accent1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6" name="Freeform 28"/>
              <p:cNvSpPr>
                <a:spLocks/>
              </p:cNvSpPr>
              <p:nvPr/>
            </p:nvSpPr>
            <p:spPr bwMode="auto">
              <a:xfrm>
                <a:off x="3624" y="2624"/>
                <a:ext cx="527" cy="279"/>
              </a:xfrm>
              <a:custGeom>
                <a:avLst/>
                <a:gdLst/>
                <a:ahLst/>
                <a:cxnLst>
                  <a:cxn ang="0">
                    <a:pos x="0" y="220"/>
                  </a:cxn>
                  <a:cxn ang="0">
                    <a:pos x="19" y="270"/>
                  </a:cxn>
                  <a:cxn ang="0">
                    <a:pos x="28" y="290"/>
                  </a:cxn>
                  <a:cxn ang="0">
                    <a:pos x="37" y="297"/>
                  </a:cxn>
                  <a:cxn ang="0">
                    <a:pos x="45" y="295"/>
                  </a:cxn>
                  <a:cxn ang="0">
                    <a:pos x="55" y="290"/>
                  </a:cxn>
                  <a:cxn ang="0">
                    <a:pos x="331" y="131"/>
                  </a:cxn>
                  <a:cxn ang="0">
                    <a:pos x="344" y="130"/>
                  </a:cxn>
                  <a:cxn ang="0">
                    <a:pos x="361" y="139"/>
                  </a:cxn>
                  <a:cxn ang="0">
                    <a:pos x="379" y="139"/>
                  </a:cxn>
                  <a:cxn ang="0">
                    <a:pos x="400" y="135"/>
                  </a:cxn>
                  <a:cxn ang="0">
                    <a:pos x="431" y="128"/>
                  </a:cxn>
                  <a:cxn ang="0">
                    <a:pos x="447" y="119"/>
                  </a:cxn>
                  <a:cxn ang="0">
                    <a:pos x="537" y="110"/>
                  </a:cxn>
                  <a:cxn ang="0">
                    <a:pos x="553" y="105"/>
                  </a:cxn>
                  <a:cxn ang="0">
                    <a:pos x="549" y="96"/>
                  </a:cxn>
                  <a:cxn ang="0">
                    <a:pos x="542" y="91"/>
                  </a:cxn>
                  <a:cxn ang="0">
                    <a:pos x="506" y="85"/>
                  </a:cxn>
                  <a:cxn ang="0">
                    <a:pos x="464" y="88"/>
                  </a:cxn>
                  <a:cxn ang="0">
                    <a:pos x="465" y="83"/>
                  </a:cxn>
                  <a:cxn ang="0">
                    <a:pos x="506" y="79"/>
                  </a:cxn>
                  <a:cxn ang="0">
                    <a:pos x="543" y="70"/>
                  </a:cxn>
                  <a:cxn ang="0">
                    <a:pos x="556" y="64"/>
                  </a:cxn>
                  <a:cxn ang="0">
                    <a:pos x="557" y="50"/>
                  </a:cxn>
                  <a:cxn ang="0">
                    <a:pos x="537" y="44"/>
                  </a:cxn>
                  <a:cxn ang="0">
                    <a:pos x="456" y="58"/>
                  </a:cxn>
                  <a:cxn ang="0">
                    <a:pos x="456" y="51"/>
                  </a:cxn>
                  <a:cxn ang="0">
                    <a:pos x="531" y="29"/>
                  </a:cxn>
                  <a:cxn ang="0">
                    <a:pos x="549" y="21"/>
                  </a:cxn>
                  <a:cxn ang="0">
                    <a:pos x="548" y="8"/>
                  </a:cxn>
                  <a:cxn ang="0">
                    <a:pos x="538" y="1"/>
                  </a:cxn>
                  <a:cxn ang="0">
                    <a:pos x="528" y="0"/>
                  </a:cxn>
                  <a:cxn ang="0">
                    <a:pos x="439" y="28"/>
                  </a:cxn>
                </a:cxnLst>
                <a:rect l="0" t="0" r="r" b="b"/>
                <a:pathLst>
                  <a:path w="558" h="298">
                    <a:moveTo>
                      <a:pt x="0" y="220"/>
                    </a:moveTo>
                    <a:lnTo>
                      <a:pt x="19" y="270"/>
                    </a:lnTo>
                    <a:lnTo>
                      <a:pt x="28" y="290"/>
                    </a:lnTo>
                    <a:lnTo>
                      <a:pt x="37" y="297"/>
                    </a:lnTo>
                    <a:lnTo>
                      <a:pt x="45" y="295"/>
                    </a:lnTo>
                    <a:lnTo>
                      <a:pt x="55" y="290"/>
                    </a:lnTo>
                    <a:lnTo>
                      <a:pt x="331" y="131"/>
                    </a:lnTo>
                    <a:lnTo>
                      <a:pt x="344" y="130"/>
                    </a:lnTo>
                    <a:lnTo>
                      <a:pt x="361" y="139"/>
                    </a:lnTo>
                    <a:lnTo>
                      <a:pt x="379" y="139"/>
                    </a:lnTo>
                    <a:lnTo>
                      <a:pt x="400" y="135"/>
                    </a:lnTo>
                    <a:lnTo>
                      <a:pt x="431" y="128"/>
                    </a:lnTo>
                    <a:lnTo>
                      <a:pt x="447" y="119"/>
                    </a:lnTo>
                    <a:lnTo>
                      <a:pt x="537" y="110"/>
                    </a:lnTo>
                    <a:lnTo>
                      <a:pt x="553" y="105"/>
                    </a:lnTo>
                    <a:lnTo>
                      <a:pt x="549" y="96"/>
                    </a:lnTo>
                    <a:lnTo>
                      <a:pt x="542" y="91"/>
                    </a:lnTo>
                    <a:lnTo>
                      <a:pt x="506" y="85"/>
                    </a:lnTo>
                    <a:lnTo>
                      <a:pt x="464" y="88"/>
                    </a:lnTo>
                    <a:lnTo>
                      <a:pt x="465" y="83"/>
                    </a:lnTo>
                    <a:lnTo>
                      <a:pt x="506" y="79"/>
                    </a:lnTo>
                    <a:lnTo>
                      <a:pt x="543" y="70"/>
                    </a:lnTo>
                    <a:lnTo>
                      <a:pt x="556" y="64"/>
                    </a:lnTo>
                    <a:lnTo>
                      <a:pt x="557" y="50"/>
                    </a:lnTo>
                    <a:lnTo>
                      <a:pt x="537" y="44"/>
                    </a:lnTo>
                    <a:lnTo>
                      <a:pt x="456" y="58"/>
                    </a:lnTo>
                    <a:lnTo>
                      <a:pt x="456" y="51"/>
                    </a:lnTo>
                    <a:lnTo>
                      <a:pt x="531" y="29"/>
                    </a:lnTo>
                    <a:lnTo>
                      <a:pt x="549" y="21"/>
                    </a:lnTo>
                    <a:lnTo>
                      <a:pt x="548" y="8"/>
                    </a:lnTo>
                    <a:lnTo>
                      <a:pt x="538" y="1"/>
                    </a:lnTo>
                    <a:lnTo>
                      <a:pt x="528" y="0"/>
                    </a:lnTo>
                    <a:lnTo>
                      <a:pt x="439" y="28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476" tIns="44444" rIns="90476" bIns="44444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Freeform 29"/>
              <p:cNvSpPr>
                <a:spLocks/>
              </p:cNvSpPr>
              <p:nvPr/>
            </p:nvSpPr>
            <p:spPr bwMode="auto">
              <a:xfrm>
                <a:off x="2919" y="3207"/>
                <a:ext cx="645" cy="496"/>
              </a:xfrm>
              <a:custGeom>
                <a:avLst/>
                <a:gdLst/>
                <a:ahLst/>
                <a:cxnLst>
                  <a:cxn ang="0">
                    <a:pos x="202" y="11"/>
                  </a:cxn>
                  <a:cxn ang="0">
                    <a:pos x="0" y="480"/>
                  </a:cxn>
                  <a:cxn ang="0">
                    <a:pos x="8" y="490"/>
                  </a:cxn>
                  <a:cxn ang="0">
                    <a:pos x="23" y="481"/>
                  </a:cxn>
                  <a:cxn ang="0">
                    <a:pos x="215" y="28"/>
                  </a:cxn>
                  <a:cxn ang="0">
                    <a:pos x="227" y="23"/>
                  </a:cxn>
                  <a:cxn ang="0">
                    <a:pos x="301" y="22"/>
                  </a:cxn>
                  <a:cxn ang="0">
                    <a:pos x="396" y="25"/>
                  </a:cxn>
                  <a:cxn ang="0">
                    <a:pos x="480" y="30"/>
                  </a:cxn>
                  <a:cxn ang="0">
                    <a:pos x="505" y="37"/>
                  </a:cxn>
                  <a:cxn ang="0">
                    <a:pos x="520" y="48"/>
                  </a:cxn>
                  <a:cxn ang="0">
                    <a:pos x="530" y="64"/>
                  </a:cxn>
                  <a:cxn ang="0">
                    <a:pos x="663" y="525"/>
                  </a:cxn>
                  <a:cxn ang="0">
                    <a:pos x="674" y="529"/>
                  </a:cxn>
                  <a:cxn ang="0">
                    <a:pos x="682" y="520"/>
                  </a:cxn>
                  <a:cxn ang="0">
                    <a:pos x="550" y="60"/>
                  </a:cxn>
                  <a:cxn ang="0">
                    <a:pos x="536" y="36"/>
                  </a:cxn>
                  <a:cxn ang="0">
                    <a:pos x="525" y="25"/>
                  </a:cxn>
                  <a:cxn ang="0">
                    <a:pos x="514" y="19"/>
                  </a:cxn>
                  <a:cxn ang="0">
                    <a:pos x="499" y="12"/>
                  </a:cxn>
                  <a:cxn ang="0">
                    <a:pos x="471" y="11"/>
                  </a:cxn>
                  <a:cxn ang="0">
                    <a:pos x="382" y="3"/>
                  </a:cxn>
                  <a:cxn ang="0">
                    <a:pos x="284" y="0"/>
                  </a:cxn>
                  <a:cxn ang="0">
                    <a:pos x="237" y="2"/>
                  </a:cxn>
                  <a:cxn ang="0">
                    <a:pos x="214" y="3"/>
                  </a:cxn>
                  <a:cxn ang="0">
                    <a:pos x="202" y="11"/>
                  </a:cxn>
                </a:cxnLst>
                <a:rect l="0" t="0" r="r" b="b"/>
                <a:pathLst>
                  <a:path w="683" h="530">
                    <a:moveTo>
                      <a:pt x="202" y="11"/>
                    </a:moveTo>
                    <a:lnTo>
                      <a:pt x="0" y="480"/>
                    </a:lnTo>
                    <a:lnTo>
                      <a:pt x="8" y="490"/>
                    </a:lnTo>
                    <a:lnTo>
                      <a:pt x="23" y="481"/>
                    </a:lnTo>
                    <a:lnTo>
                      <a:pt x="215" y="28"/>
                    </a:lnTo>
                    <a:lnTo>
                      <a:pt x="227" y="23"/>
                    </a:lnTo>
                    <a:lnTo>
                      <a:pt x="301" y="22"/>
                    </a:lnTo>
                    <a:lnTo>
                      <a:pt x="396" y="25"/>
                    </a:lnTo>
                    <a:lnTo>
                      <a:pt x="480" y="30"/>
                    </a:lnTo>
                    <a:lnTo>
                      <a:pt x="505" y="37"/>
                    </a:lnTo>
                    <a:lnTo>
                      <a:pt x="520" y="48"/>
                    </a:lnTo>
                    <a:lnTo>
                      <a:pt x="530" y="64"/>
                    </a:lnTo>
                    <a:lnTo>
                      <a:pt x="663" y="525"/>
                    </a:lnTo>
                    <a:lnTo>
                      <a:pt x="674" y="529"/>
                    </a:lnTo>
                    <a:lnTo>
                      <a:pt x="682" y="520"/>
                    </a:lnTo>
                    <a:lnTo>
                      <a:pt x="550" y="60"/>
                    </a:lnTo>
                    <a:lnTo>
                      <a:pt x="536" y="36"/>
                    </a:lnTo>
                    <a:lnTo>
                      <a:pt x="525" y="25"/>
                    </a:lnTo>
                    <a:lnTo>
                      <a:pt x="514" y="19"/>
                    </a:lnTo>
                    <a:lnTo>
                      <a:pt x="499" y="12"/>
                    </a:lnTo>
                    <a:lnTo>
                      <a:pt x="471" y="11"/>
                    </a:lnTo>
                    <a:lnTo>
                      <a:pt x="382" y="3"/>
                    </a:lnTo>
                    <a:lnTo>
                      <a:pt x="284" y="0"/>
                    </a:lnTo>
                    <a:lnTo>
                      <a:pt x="237" y="2"/>
                    </a:lnTo>
                    <a:lnTo>
                      <a:pt x="214" y="3"/>
                    </a:lnTo>
                    <a:lnTo>
                      <a:pt x="202" y="11"/>
                    </a:lnTo>
                  </a:path>
                </a:pathLst>
              </a:custGeom>
              <a:solidFill>
                <a:srgbClr val="919191"/>
              </a:solidFill>
              <a:ln w="12700" cap="rnd" cmpd="sng">
                <a:solidFill>
                  <a:srgbClr val="91919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476" tIns="44444" rIns="90476" bIns="44444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8" name="Group 30"/>
              <p:cNvGrpSpPr>
                <a:grpSpLocks/>
              </p:cNvGrpSpPr>
              <p:nvPr/>
            </p:nvGrpSpPr>
            <p:grpSpPr bwMode="auto">
              <a:xfrm>
                <a:off x="3709" y="3055"/>
                <a:ext cx="517" cy="300"/>
                <a:chOff x="3674" y="3076"/>
                <a:chExt cx="548" cy="319"/>
              </a:xfrm>
            </p:grpSpPr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4009" y="3164"/>
                  <a:ext cx="213" cy="231"/>
                </a:xfrm>
                <a:custGeom>
                  <a:avLst/>
                  <a:gdLst/>
                  <a:ahLst/>
                  <a:cxnLst>
                    <a:cxn ang="0">
                      <a:pos x="114" y="0"/>
                    </a:cxn>
                    <a:cxn ang="0">
                      <a:pos x="71" y="57"/>
                    </a:cxn>
                    <a:cxn ang="0">
                      <a:pos x="0" y="51"/>
                    </a:cxn>
                    <a:cxn ang="0">
                      <a:pos x="57" y="117"/>
                    </a:cxn>
                    <a:cxn ang="0">
                      <a:pos x="4" y="202"/>
                    </a:cxn>
                    <a:cxn ang="0">
                      <a:pos x="99" y="149"/>
                    </a:cxn>
                    <a:cxn ang="0">
                      <a:pos x="166" y="230"/>
                    </a:cxn>
                    <a:cxn ang="0">
                      <a:pos x="149" y="127"/>
                    </a:cxn>
                    <a:cxn ang="0">
                      <a:pos x="212" y="66"/>
                    </a:cxn>
                    <a:cxn ang="0">
                      <a:pos x="136" y="68"/>
                    </a:cxn>
                    <a:cxn ang="0">
                      <a:pos x="114" y="0"/>
                    </a:cxn>
                  </a:cxnLst>
                  <a:rect l="0" t="0" r="r" b="b"/>
                  <a:pathLst>
                    <a:path w="213" h="231">
                      <a:moveTo>
                        <a:pt x="114" y="0"/>
                      </a:moveTo>
                      <a:lnTo>
                        <a:pt x="71" y="57"/>
                      </a:lnTo>
                      <a:lnTo>
                        <a:pt x="0" y="51"/>
                      </a:lnTo>
                      <a:lnTo>
                        <a:pt x="57" y="117"/>
                      </a:lnTo>
                      <a:lnTo>
                        <a:pt x="4" y="202"/>
                      </a:lnTo>
                      <a:lnTo>
                        <a:pt x="99" y="149"/>
                      </a:lnTo>
                      <a:lnTo>
                        <a:pt x="166" y="230"/>
                      </a:lnTo>
                      <a:lnTo>
                        <a:pt x="149" y="127"/>
                      </a:lnTo>
                      <a:lnTo>
                        <a:pt x="212" y="66"/>
                      </a:lnTo>
                      <a:lnTo>
                        <a:pt x="136" y="68"/>
                      </a:lnTo>
                      <a:lnTo>
                        <a:pt x="114" y="0"/>
                      </a:lnTo>
                    </a:path>
                  </a:pathLst>
                </a:custGeom>
                <a:solidFill>
                  <a:srgbClr val="000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3674" y="3076"/>
                  <a:ext cx="207" cy="229"/>
                </a:xfrm>
                <a:custGeom>
                  <a:avLst/>
                  <a:gdLst/>
                  <a:ahLst/>
                  <a:cxnLst>
                    <a:cxn ang="0">
                      <a:pos x="57" y="2"/>
                    </a:cxn>
                    <a:cxn ang="0">
                      <a:pos x="41" y="11"/>
                    </a:cxn>
                    <a:cxn ang="0">
                      <a:pos x="34" y="18"/>
                    </a:cxn>
                    <a:cxn ang="0">
                      <a:pos x="27" y="25"/>
                    </a:cxn>
                    <a:cxn ang="0">
                      <a:pos x="18" y="39"/>
                    </a:cxn>
                    <a:cxn ang="0">
                      <a:pos x="13" y="51"/>
                    </a:cxn>
                    <a:cxn ang="0">
                      <a:pos x="7" y="61"/>
                    </a:cxn>
                    <a:cxn ang="0">
                      <a:pos x="3" y="80"/>
                    </a:cxn>
                    <a:cxn ang="0">
                      <a:pos x="1" y="89"/>
                    </a:cxn>
                    <a:cxn ang="0">
                      <a:pos x="0" y="97"/>
                    </a:cxn>
                    <a:cxn ang="0">
                      <a:pos x="0" y="112"/>
                    </a:cxn>
                    <a:cxn ang="0">
                      <a:pos x="1" y="127"/>
                    </a:cxn>
                    <a:cxn ang="0">
                      <a:pos x="4" y="141"/>
                    </a:cxn>
                    <a:cxn ang="0">
                      <a:pos x="7" y="151"/>
                    </a:cxn>
                    <a:cxn ang="0">
                      <a:pos x="11" y="162"/>
                    </a:cxn>
                    <a:cxn ang="0">
                      <a:pos x="17" y="172"/>
                    </a:cxn>
                    <a:cxn ang="0">
                      <a:pos x="24" y="183"/>
                    </a:cxn>
                    <a:cxn ang="0">
                      <a:pos x="30" y="190"/>
                    </a:cxn>
                    <a:cxn ang="0">
                      <a:pos x="41" y="199"/>
                    </a:cxn>
                    <a:cxn ang="0">
                      <a:pos x="49" y="205"/>
                    </a:cxn>
                    <a:cxn ang="0">
                      <a:pos x="57" y="212"/>
                    </a:cxn>
                    <a:cxn ang="0">
                      <a:pos x="67" y="217"/>
                    </a:cxn>
                    <a:cxn ang="0">
                      <a:pos x="75" y="222"/>
                    </a:cxn>
                    <a:cxn ang="0">
                      <a:pos x="85" y="225"/>
                    </a:cxn>
                    <a:cxn ang="0">
                      <a:pos x="97" y="227"/>
                    </a:cxn>
                    <a:cxn ang="0">
                      <a:pos x="105" y="228"/>
                    </a:cxn>
                    <a:cxn ang="0">
                      <a:pos x="121" y="228"/>
                    </a:cxn>
                    <a:cxn ang="0">
                      <a:pos x="133" y="227"/>
                    </a:cxn>
                    <a:cxn ang="0">
                      <a:pos x="142" y="226"/>
                    </a:cxn>
                    <a:cxn ang="0">
                      <a:pos x="151" y="224"/>
                    </a:cxn>
                    <a:cxn ang="0">
                      <a:pos x="160" y="221"/>
                    </a:cxn>
                    <a:cxn ang="0">
                      <a:pos x="171" y="217"/>
                    </a:cxn>
                    <a:cxn ang="0">
                      <a:pos x="180" y="211"/>
                    </a:cxn>
                    <a:cxn ang="0">
                      <a:pos x="188" y="203"/>
                    </a:cxn>
                    <a:cxn ang="0">
                      <a:pos x="192" y="196"/>
                    </a:cxn>
                    <a:cxn ang="0">
                      <a:pos x="196" y="187"/>
                    </a:cxn>
                    <a:cxn ang="0">
                      <a:pos x="202" y="175"/>
                    </a:cxn>
                    <a:cxn ang="0">
                      <a:pos x="205" y="159"/>
                    </a:cxn>
                    <a:cxn ang="0">
                      <a:pos x="206" y="145"/>
                    </a:cxn>
                    <a:cxn ang="0">
                      <a:pos x="191" y="149"/>
                    </a:cxn>
                    <a:cxn ang="0">
                      <a:pos x="180" y="157"/>
                    </a:cxn>
                    <a:cxn ang="0">
                      <a:pos x="163" y="161"/>
                    </a:cxn>
                    <a:cxn ang="0">
                      <a:pos x="142" y="164"/>
                    </a:cxn>
                    <a:cxn ang="0">
                      <a:pos x="122" y="165"/>
                    </a:cxn>
                    <a:cxn ang="0">
                      <a:pos x="105" y="162"/>
                    </a:cxn>
                    <a:cxn ang="0">
                      <a:pos x="84" y="152"/>
                    </a:cxn>
                    <a:cxn ang="0">
                      <a:pos x="68" y="140"/>
                    </a:cxn>
                    <a:cxn ang="0">
                      <a:pos x="57" y="121"/>
                    </a:cxn>
                    <a:cxn ang="0">
                      <a:pos x="52" y="105"/>
                    </a:cxn>
                    <a:cxn ang="0">
                      <a:pos x="51" y="84"/>
                    </a:cxn>
                    <a:cxn ang="0">
                      <a:pos x="51" y="66"/>
                    </a:cxn>
                    <a:cxn ang="0">
                      <a:pos x="54" y="43"/>
                    </a:cxn>
                    <a:cxn ang="0">
                      <a:pos x="58" y="19"/>
                    </a:cxn>
                    <a:cxn ang="0">
                      <a:pos x="71" y="0"/>
                    </a:cxn>
                    <a:cxn ang="0">
                      <a:pos x="57" y="2"/>
                    </a:cxn>
                  </a:cxnLst>
                  <a:rect l="0" t="0" r="r" b="b"/>
                  <a:pathLst>
                    <a:path w="207" h="229">
                      <a:moveTo>
                        <a:pt x="57" y="2"/>
                      </a:moveTo>
                      <a:lnTo>
                        <a:pt x="41" y="11"/>
                      </a:lnTo>
                      <a:lnTo>
                        <a:pt x="34" y="18"/>
                      </a:lnTo>
                      <a:lnTo>
                        <a:pt x="27" y="25"/>
                      </a:lnTo>
                      <a:lnTo>
                        <a:pt x="18" y="39"/>
                      </a:lnTo>
                      <a:lnTo>
                        <a:pt x="13" y="51"/>
                      </a:lnTo>
                      <a:lnTo>
                        <a:pt x="7" y="61"/>
                      </a:lnTo>
                      <a:lnTo>
                        <a:pt x="3" y="80"/>
                      </a:lnTo>
                      <a:lnTo>
                        <a:pt x="1" y="89"/>
                      </a:lnTo>
                      <a:lnTo>
                        <a:pt x="0" y="97"/>
                      </a:lnTo>
                      <a:lnTo>
                        <a:pt x="0" y="112"/>
                      </a:lnTo>
                      <a:lnTo>
                        <a:pt x="1" y="127"/>
                      </a:lnTo>
                      <a:lnTo>
                        <a:pt x="4" y="141"/>
                      </a:lnTo>
                      <a:lnTo>
                        <a:pt x="7" y="151"/>
                      </a:lnTo>
                      <a:lnTo>
                        <a:pt x="11" y="162"/>
                      </a:lnTo>
                      <a:lnTo>
                        <a:pt x="17" y="172"/>
                      </a:lnTo>
                      <a:lnTo>
                        <a:pt x="24" y="183"/>
                      </a:lnTo>
                      <a:lnTo>
                        <a:pt x="30" y="190"/>
                      </a:lnTo>
                      <a:lnTo>
                        <a:pt x="41" y="199"/>
                      </a:lnTo>
                      <a:lnTo>
                        <a:pt x="49" y="205"/>
                      </a:lnTo>
                      <a:lnTo>
                        <a:pt x="57" y="212"/>
                      </a:lnTo>
                      <a:lnTo>
                        <a:pt x="67" y="217"/>
                      </a:lnTo>
                      <a:lnTo>
                        <a:pt x="75" y="222"/>
                      </a:lnTo>
                      <a:lnTo>
                        <a:pt x="85" y="225"/>
                      </a:lnTo>
                      <a:lnTo>
                        <a:pt x="97" y="227"/>
                      </a:lnTo>
                      <a:lnTo>
                        <a:pt x="105" y="228"/>
                      </a:lnTo>
                      <a:lnTo>
                        <a:pt x="121" y="228"/>
                      </a:lnTo>
                      <a:lnTo>
                        <a:pt x="133" y="227"/>
                      </a:lnTo>
                      <a:lnTo>
                        <a:pt x="142" y="226"/>
                      </a:lnTo>
                      <a:lnTo>
                        <a:pt x="151" y="224"/>
                      </a:lnTo>
                      <a:lnTo>
                        <a:pt x="160" y="221"/>
                      </a:lnTo>
                      <a:lnTo>
                        <a:pt x="171" y="217"/>
                      </a:lnTo>
                      <a:lnTo>
                        <a:pt x="180" y="211"/>
                      </a:lnTo>
                      <a:lnTo>
                        <a:pt x="188" y="203"/>
                      </a:lnTo>
                      <a:lnTo>
                        <a:pt x="192" y="196"/>
                      </a:lnTo>
                      <a:lnTo>
                        <a:pt x="196" y="187"/>
                      </a:lnTo>
                      <a:lnTo>
                        <a:pt x="202" y="175"/>
                      </a:lnTo>
                      <a:lnTo>
                        <a:pt x="205" y="159"/>
                      </a:lnTo>
                      <a:lnTo>
                        <a:pt x="206" y="145"/>
                      </a:lnTo>
                      <a:lnTo>
                        <a:pt x="191" y="149"/>
                      </a:lnTo>
                      <a:lnTo>
                        <a:pt x="180" y="157"/>
                      </a:lnTo>
                      <a:lnTo>
                        <a:pt x="163" y="161"/>
                      </a:lnTo>
                      <a:lnTo>
                        <a:pt x="142" y="164"/>
                      </a:lnTo>
                      <a:lnTo>
                        <a:pt x="122" y="165"/>
                      </a:lnTo>
                      <a:lnTo>
                        <a:pt x="105" y="162"/>
                      </a:lnTo>
                      <a:lnTo>
                        <a:pt x="84" y="152"/>
                      </a:lnTo>
                      <a:lnTo>
                        <a:pt x="68" y="140"/>
                      </a:lnTo>
                      <a:lnTo>
                        <a:pt x="57" y="121"/>
                      </a:lnTo>
                      <a:lnTo>
                        <a:pt x="52" y="105"/>
                      </a:lnTo>
                      <a:lnTo>
                        <a:pt x="51" y="84"/>
                      </a:lnTo>
                      <a:lnTo>
                        <a:pt x="51" y="66"/>
                      </a:lnTo>
                      <a:lnTo>
                        <a:pt x="54" y="43"/>
                      </a:lnTo>
                      <a:lnTo>
                        <a:pt x="58" y="19"/>
                      </a:lnTo>
                      <a:lnTo>
                        <a:pt x="71" y="0"/>
                      </a:lnTo>
                      <a:lnTo>
                        <a:pt x="57" y="2"/>
                      </a:lnTo>
                    </a:path>
                  </a:pathLst>
                </a:custGeom>
                <a:solidFill>
                  <a:srgbClr val="000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33"/>
              <p:cNvGrpSpPr>
                <a:grpSpLocks/>
              </p:cNvGrpSpPr>
              <p:nvPr/>
            </p:nvGrpSpPr>
            <p:grpSpPr bwMode="auto">
              <a:xfrm>
                <a:off x="3692" y="3020"/>
                <a:ext cx="517" cy="299"/>
                <a:chOff x="3648" y="3049"/>
                <a:chExt cx="548" cy="320"/>
              </a:xfrm>
            </p:grpSpPr>
            <p:sp>
              <p:nvSpPr>
                <p:cNvPr id="84" name="Freeform 34"/>
                <p:cNvSpPr>
                  <a:spLocks/>
                </p:cNvSpPr>
                <p:nvPr/>
              </p:nvSpPr>
              <p:spPr bwMode="auto">
                <a:xfrm>
                  <a:off x="3983" y="3138"/>
                  <a:ext cx="213" cy="231"/>
                </a:xfrm>
                <a:custGeom>
                  <a:avLst/>
                  <a:gdLst/>
                  <a:ahLst/>
                  <a:cxnLst>
                    <a:cxn ang="0">
                      <a:pos x="114" y="0"/>
                    </a:cxn>
                    <a:cxn ang="0">
                      <a:pos x="71" y="57"/>
                    </a:cxn>
                    <a:cxn ang="0">
                      <a:pos x="0" y="51"/>
                    </a:cxn>
                    <a:cxn ang="0">
                      <a:pos x="57" y="116"/>
                    </a:cxn>
                    <a:cxn ang="0">
                      <a:pos x="4" y="202"/>
                    </a:cxn>
                    <a:cxn ang="0">
                      <a:pos x="99" y="149"/>
                    </a:cxn>
                    <a:cxn ang="0">
                      <a:pos x="166" y="230"/>
                    </a:cxn>
                    <a:cxn ang="0">
                      <a:pos x="149" y="127"/>
                    </a:cxn>
                    <a:cxn ang="0">
                      <a:pos x="212" y="66"/>
                    </a:cxn>
                    <a:cxn ang="0">
                      <a:pos x="136" y="68"/>
                    </a:cxn>
                    <a:cxn ang="0">
                      <a:pos x="114" y="0"/>
                    </a:cxn>
                  </a:cxnLst>
                  <a:rect l="0" t="0" r="r" b="b"/>
                  <a:pathLst>
                    <a:path w="213" h="231">
                      <a:moveTo>
                        <a:pt x="114" y="0"/>
                      </a:moveTo>
                      <a:lnTo>
                        <a:pt x="71" y="57"/>
                      </a:lnTo>
                      <a:lnTo>
                        <a:pt x="0" y="51"/>
                      </a:lnTo>
                      <a:lnTo>
                        <a:pt x="57" y="116"/>
                      </a:lnTo>
                      <a:lnTo>
                        <a:pt x="4" y="202"/>
                      </a:lnTo>
                      <a:lnTo>
                        <a:pt x="99" y="149"/>
                      </a:lnTo>
                      <a:lnTo>
                        <a:pt x="166" y="230"/>
                      </a:lnTo>
                      <a:lnTo>
                        <a:pt x="149" y="127"/>
                      </a:lnTo>
                      <a:lnTo>
                        <a:pt x="212" y="66"/>
                      </a:lnTo>
                      <a:lnTo>
                        <a:pt x="136" y="68"/>
                      </a:lnTo>
                      <a:lnTo>
                        <a:pt x="114" y="0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5"/>
                <p:cNvSpPr>
                  <a:spLocks/>
                </p:cNvSpPr>
                <p:nvPr/>
              </p:nvSpPr>
              <p:spPr bwMode="auto">
                <a:xfrm>
                  <a:off x="3648" y="3049"/>
                  <a:ext cx="207" cy="230"/>
                </a:xfrm>
                <a:custGeom>
                  <a:avLst/>
                  <a:gdLst/>
                  <a:ahLst/>
                  <a:cxnLst>
                    <a:cxn ang="0">
                      <a:pos x="57" y="2"/>
                    </a:cxn>
                    <a:cxn ang="0">
                      <a:pos x="41" y="12"/>
                    </a:cxn>
                    <a:cxn ang="0">
                      <a:pos x="34" y="18"/>
                    </a:cxn>
                    <a:cxn ang="0">
                      <a:pos x="27" y="25"/>
                    </a:cxn>
                    <a:cxn ang="0">
                      <a:pos x="18" y="40"/>
                    </a:cxn>
                    <a:cxn ang="0">
                      <a:pos x="13" y="51"/>
                    </a:cxn>
                    <a:cxn ang="0">
                      <a:pos x="7" y="62"/>
                    </a:cxn>
                    <a:cxn ang="0">
                      <a:pos x="3" y="82"/>
                    </a:cxn>
                    <a:cxn ang="0">
                      <a:pos x="1" y="90"/>
                    </a:cxn>
                    <a:cxn ang="0">
                      <a:pos x="0" y="98"/>
                    </a:cxn>
                    <a:cxn ang="0">
                      <a:pos x="0" y="112"/>
                    </a:cxn>
                    <a:cxn ang="0">
                      <a:pos x="1" y="126"/>
                    </a:cxn>
                    <a:cxn ang="0">
                      <a:pos x="4" y="141"/>
                    </a:cxn>
                    <a:cxn ang="0">
                      <a:pos x="7" y="152"/>
                    </a:cxn>
                    <a:cxn ang="0">
                      <a:pos x="11" y="163"/>
                    </a:cxn>
                    <a:cxn ang="0">
                      <a:pos x="17" y="172"/>
                    </a:cxn>
                    <a:cxn ang="0">
                      <a:pos x="24" y="183"/>
                    </a:cxn>
                    <a:cxn ang="0">
                      <a:pos x="30" y="191"/>
                    </a:cxn>
                    <a:cxn ang="0">
                      <a:pos x="41" y="200"/>
                    </a:cxn>
                    <a:cxn ang="0">
                      <a:pos x="49" y="207"/>
                    </a:cxn>
                    <a:cxn ang="0">
                      <a:pos x="57" y="213"/>
                    </a:cxn>
                    <a:cxn ang="0">
                      <a:pos x="67" y="218"/>
                    </a:cxn>
                    <a:cxn ang="0">
                      <a:pos x="75" y="222"/>
                    </a:cxn>
                    <a:cxn ang="0">
                      <a:pos x="85" y="225"/>
                    </a:cxn>
                    <a:cxn ang="0">
                      <a:pos x="97" y="228"/>
                    </a:cxn>
                    <a:cxn ang="0">
                      <a:pos x="105" y="229"/>
                    </a:cxn>
                    <a:cxn ang="0">
                      <a:pos x="121" y="229"/>
                    </a:cxn>
                    <a:cxn ang="0">
                      <a:pos x="133" y="228"/>
                    </a:cxn>
                    <a:cxn ang="0">
                      <a:pos x="142" y="226"/>
                    </a:cxn>
                    <a:cxn ang="0">
                      <a:pos x="151" y="224"/>
                    </a:cxn>
                    <a:cxn ang="0">
                      <a:pos x="160" y="222"/>
                    </a:cxn>
                    <a:cxn ang="0">
                      <a:pos x="171" y="217"/>
                    </a:cxn>
                    <a:cxn ang="0">
                      <a:pos x="180" y="212"/>
                    </a:cxn>
                    <a:cxn ang="0">
                      <a:pos x="188" y="203"/>
                    </a:cxn>
                    <a:cxn ang="0">
                      <a:pos x="192" y="196"/>
                    </a:cxn>
                    <a:cxn ang="0">
                      <a:pos x="196" y="188"/>
                    </a:cxn>
                    <a:cxn ang="0">
                      <a:pos x="202" y="176"/>
                    </a:cxn>
                    <a:cxn ang="0">
                      <a:pos x="205" y="160"/>
                    </a:cxn>
                    <a:cxn ang="0">
                      <a:pos x="206" y="146"/>
                    </a:cxn>
                    <a:cxn ang="0">
                      <a:pos x="191" y="150"/>
                    </a:cxn>
                    <a:cxn ang="0">
                      <a:pos x="180" y="157"/>
                    </a:cxn>
                    <a:cxn ang="0">
                      <a:pos x="163" y="162"/>
                    </a:cxn>
                    <a:cxn ang="0">
                      <a:pos x="143" y="165"/>
                    </a:cxn>
                    <a:cxn ang="0">
                      <a:pos x="122" y="165"/>
                    </a:cxn>
                    <a:cxn ang="0">
                      <a:pos x="105" y="163"/>
                    </a:cxn>
                    <a:cxn ang="0">
                      <a:pos x="84" y="152"/>
                    </a:cxn>
                    <a:cxn ang="0">
                      <a:pos x="68" y="140"/>
                    </a:cxn>
                    <a:cxn ang="0">
                      <a:pos x="57" y="122"/>
                    </a:cxn>
                    <a:cxn ang="0">
                      <a:pos x="52" y="106"/>
                    </a:cxn>
                    <a:cxn ang="0">
                      <a:pos x="51" y="86"/>
                    </a:cxn>
                    <a:cxn ang="0">
                      <a:pos x="51" y="67"/>
                    </a:cxn>
                    <a:cxn ang="0">
                      <a:pos x="54" y="43"/>
                    </a:cxn>
                    <a:cxn ang="0">
                      <a:pos x="58" y="20"/>
                    </a:cxn>
                    <a:cxn ang="0">
                      <a:pos x="71" y="0"/>
                    </a:cxn>
                    <a:cxn ang="0">
                      <a:pos x="57" y="2"/>
                    </a:cxn>
                  </a:cxnLst>
                  <a:rect l="0" t="0" r="r" b="b"/>
                  <a:pathLst>
                    <a:path w="207" h="230">
                      <a:moveTo>
                        <a:pt x="57" y="2"/>
                      </a:moveTo>
                      <a:lnTo>
                        <a:pt x="41" y="12"/>
                      </a:lnTo>
                      <a:lnTo>
                        <a:pt x="34" y="18"/>
                      </a:lnTo>
                      <a:lnTo>
                        <a:pt x="27" y="25"/>
                      </a:lnTo>
                      <a:lnTo>
                        <a:pt x="18" y="40"/>
                      </a:lnTo>
                      <a:lnTo>
                        <a:pt x="13" y="51"/>
                      </a:lnTo>
                      <a:lnTo>
                        <a:pt x="7" y="62"/>
                      </a:lnTo>
                      <a:lnTo>
                        <a:pt x="3" y="82"/>
                      </a:lnTo>
                      <a:lnTo>
                        <a:pt x="1" y="90"/>
                      </a:lnTo>
                      <a:lnTo>
                        <a:pt x="0" y="98"/>
                      </a:lnTo>
                      <a:lnTo>
                        <a:pt x="0" y="112"/>
                      </a:lnTo>
                      <a:lnTo>
                        <a:pt x="1" y="126"/>
                      </a:lnTo>
                      <a:lnTo>
                        <a:pt x="4" y="141"/>
                      </a:lnTo>
                      <a:lnTo>
                        <a:pt x="7" y="152"/>
                      </a:lnTo>
                      <a:lnTo>
                        <a:pt x="11" y="163"/>
                      </a:lnTo>
                      <a:lnTo>
                        <a:pt x="17" y="172"/>
                      </a:lnTo>
                      <a:lnTo>
                        <a:pt x="24" y="183"/>
                      </a:lnTo>
                      <a:lnTo>
                        <a:pt x="30" y="191"/>
                      </a:lnTo>
                      <a:lnTo>
                        <a:pt x="41" y="200"/>
                      </a:lnTo>
                      <a:lnTo>
                        <a:pt x="49" y="207"/>
                      </a:lnTo>
                      <a:lnTo>
                        <a:pt x="57" y="213"/>
                      </a:lnTo>
                      <a:lnTo>
                        <a:pt x="67" y="218"/>
                      </a:lnTo>
                      <a:lnTo>
                        <a:pt x="75" y="222"/>
                      </a:lnTo>
                      <a:lnTo>
                        <a:pt x="85" y="225"/>
                      </a:lnTo>
                      <a:lnTo>
                        <a:pt x="97" y="228"/>
                      </a:lnTo>
                      <a:lnTo>
                        <a:pt x="105" y="229"/>
                      </a:lnTo>
                      <a:lnTo>
                        <a:pt x="121" y="229"/>
                      </a:lnTo>
                      <a:lnTo>
                        <a:pt x="133" y="228"/>
                      </a:lnTo>
                      <a:lnTo>
                        <a:pt x="142" y="226"/>
                      </a:lnTo>
                      <a:lnTo>
                        <a:pt x="151" y="224"/>
                      </a:lnTo>
                      <a:lnTo>
                        <a:pt x="160" y="222"/>
                      </a:lnTo>
                      <a:lnTo>
                        <a:pt x="171" y="217"/>
                      </a:lnTo>
                      <a:lnTo>
                        <a:pt x="180" y="212"/>
                      </a:lnTo>
                      <a:lnTo>
                        <a:pt x="188" y="203"/>
                      </a:lnTo>
                      <a:lnTo>
                        <a:pt x="192" y="196"/>
                      </a:lnTo>
                      <a:lnTo>
                        <a:pt x="196" y="188"/>
                      </a:lnTo>
                      <a:lnTo>
                        <a:pt x="202" y="176"/>
                      </a:lnTo>
                      <a:lnTo>
                        <a:pt x="205" y="160"/>
                      </a:lnTo>
                      <a:lnTo>
                        <a:pt x="206" y="146"/>
                      </a:lnTo>
                      <a:lnTo>
                        <a:pt x="191" y="150"/>
                      </a:lnTo>
                      <a:lnTo>
                        <a:pt x="180" y="157"/>
                      </a:lnTo>
                      <a:lnTo>
                        <a:pt x="163" y="162"/>
                      </a:lnTo>
                      <a:lnTo>
                        <a:pt x="143" y="165"/>
                      </a:lnTo>
                      <a:lnTo>
                        <a:pt x="122" y="165"/>
                      </a:lnTo>
                      <a:lnTo>
                        <a:pt x="105" y="163"/>
                      </a:lnTo>
                      <a:lnTo>
                        <a:pt x="84" y="152"/>
                      </a:lnTo>
                      <a:lnTo>
                        <a:pt x="68" y="140"/>
                      </a:lnTo>
                      <a:lnTo>
                        <a:pt x="57" y="122"/>
                      </a:lnTo>
                      <a:lnTo>
                        <a:pt x="52" y="106"/>
                      </a:lnTo>
                      <a:lnTo>
                        <a:pt x="51" y="86"/>
                      </a:lnTo>
                      <a:lnTo>
                        <a:pt x="51" y="67"/>
                      </a:lnTo>
                      <a:lnTo>
                        <a:pt x="54" y="43"/>
                      </a:lnTo>
                      <a:lnTo>
                        <a:pt x="58" y="20"/>
                      </a:lnTo>
                      <a:lnTo>
                        <a:pt x="71" y="0"/>
                      </a:lnTo>
                      <a:lnTo>
                        <a:pt x="57" y="2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36"/>
              <p:cNvGrpSpPr>
                <a:grpSpLocks/>
              </p:cNvGrpSpPr>
              <p:nvPr/>
            </p:nvGrpSpPr>
            <p:grpSpPr bwMode="auto">
              <a:xfrm>
                <a:off x="4400" y="2901"/>
                <a:ext cx="449" cy="704"/>
                <a:chOff x="4398" y="2922"/>
                <a:chExt cx="476" cy="752"/>
              </a:xfrm>
            </p:grpSpPr>
            <p:sp>
              <p:nvSpPr>
                <p:cNvPr id="82" name="Freeform 37"/>
                <p:cNvSpPr>
                  <a:spLocks/>
                </p:cNvSpPr>
                <p:nvPr/>
              </p:nvSpPr>
              <p:spPr bwMode="auto">
                <a:xfrm>
                  <a:off x="4483" y="2922"/>
                  <a:ext cx="391" cy="656"/>
                </a:xfrm>
                <a:custGeom>
                  <a:avLst/>
                  <a:gdLst/>
                  <a:ahLst/>
                  <a:cxnLst>
                    <a:cxn ang="0">
                      <a:pos x="360" y="633"/>
                    </a:cxn>
                    <a:cxn ang="0">
                      <a:pos x="314" y="647"/>
                    </a:cxn>
                    <a:cxn ang="0">
                      <a:pos x="252" y="655"/>
                    </a:cxn>
                    <a:cxn ang="0">
                      <a:pos x="188" y="655"/>
                    </a:cxn>
                    <a:cxn ang="0">
                      <a:pos x="146" y="642"/>
                    </a:cxn>
                    <a:cxn ang="0">
                      <a:pos x="123" y="639"/>
                    </a:cxn>
                    <a:cxn ang="0">
                      <a:pos x="96" y="542"/>
                    </a:cxn>
                    <a:cxn ang="0">
                      <a:pos x="79" y="433"/>
                    </a:cxn>
                    <a:cxn ang="0">
                      <a:pos x="57" y="311"/>
                    </a:cxn>
                    <a:cxn ang="0">
                      <a:pos x="30" y="176"/>
                    </a:cxn>
                    <a:cxn ang="0">
                      <a:pos x="4" y="119"/>
                    </a:cxn>
                    <a:cxn ang="0">
                      <a:pos x="0" y="86"/>
                    </a:cxn>
                    <a:cxn ang="0">
                      <a:pos x="7" y="73"/>
                    </a:cxn>
                    <a:cxn ang="0">
                      <a:pos x="26" y="57"/>
                    </a:cxn>
                    <a:cxn ang="0">
                      <a:pos x="40" y="47"/>
                    </a:cxn>
                    <a:cxn ang="0">
                      <a:pos x="79" y="36"/>
                    </a:cxn>
                    <a:cxn ang="0">
                      <a:pos x="152" y="36"/>
                    </a:cxn>
                    <a:cxn ang="0">
                      <a:pos x="219" y="24"/>
                    </a:cxn>
                    <a:cxn ang="0">
                      <a:pos x="284" y="10"/>
                    </a:cxn>
                    <a:cxn ang="0">
                      <a:pos x="340" y="0"/>
                    </a:cxn>
                    <a:cxn ang="0">
                      <a:pos x="390" y="159"/>
                    </a:cxn>
                    <a:cxn ang="0">
                      <a:pos x="182" y="156"/>
                    </a:cxn>
                    <a:cxn ang="0">
                      <a:pos x="152" y="150"/>
                    </a:cxn>
                    <a:cxn ang="0">
                      <a:pos x="152" y="169"/>
                    </a:cxn>
                    <a:cxn ang="0">
                      <a:pos x="176" y="285"/>
                    </a:cxn>
                    <a:cxn ang="0">
                      <a:pos x="196" y="357"/>
                    </a:cxn>
                    <a:cxn ang="0">
                      <a:pos x="235" y="424"/>
                    </a:cxn>
                    <a:cxn ang="0">
                      <a:pos x="290" y="510"/>
                    </a:cxn>
                    <a:cxn ang="0">
                      <a:pos x="360" y="633"/>
                    </a:cxn>
                  </a:cxnLst>
                  <a:rect l="0" t="0" r="r" b="b"/>
                  <a:pathLst>
                    <a:path w="391" h="656">
                      <a:moveTo>
                        <a:pt x="360" y="633"/>
                      </a:moveTo>
                      <a:lnTo>
                        <a:pt x="314" y="647"/>
                      </a:lnTo>
                      <a:lnTo>
                        <a:pt x="252" y="655"/>
                      </a:lnTo>
                      <a:lnTo>
                        <a:pt x="188" y="655"/>
                      </a:lnTo>
                      <a:lnTo>
                        <a:pt x="146" y="642"/>
                      </a:lnTo>
                      <a:lnTo>
                        <a:pt x="123" y="639"/>
                      </a:lnTo>
                      <a:lnTo>
                        <a:pt x="96" y="542"/>
                      </a:lnTo>
                      <a:lnTo>
                        <a:pt x="79" y="433"/>
                      </a:lnTo>
                      <a:lnTo>
                        <a:pt x="57" y="311"/>
                      </a:lnTo>
                      <a:lnTo>
                        <a:pt x="30" y="176"/>
                      </a:lnTo>
                      <a:lnTo>
                        <a:pt x="4" y="119"/>
                      </a:lnTo>
                      <a:lnTo>
                        <a:pt x="0" y="86"/>
                      </a:lnTo>
                      <a:lnTo>
                        <a:pt x="7" y="73"/>
                      </a:lnTo>
                      <a:lnTo>
                        <a:pt x="26" y="57"/>
                      </a:lnTo>
                      <a:lnTo>
                        <a:pt x="40" y="47"/>
                      </a:lnTo>
                      <a:lnTo>
                        <a:pt x="79" y="36"/>
                      </a:lnTo>
                      <a:lnTo>
                        <a:pt x="152" y="36"/>
                      </a:lnTo>
                      <a:lnTo>
                        <a:pt x="219" y="24"/>
                      </a:lnTo>
                      <a:lnTo>
                        <a:pt x="284" y="10"/>
                      </a:lnTo>
                      <a:lnTo>
                        <a:pt x="340" y="0"/>
                      </a:lnTo>
                      <a:lnTo>
                        <a:pt x="390" y="159"/>
                      </a:lnTo>
                      <a:lnTo>
                        <a:pt x="182" y="156"/>
                      </a:lnTo>
                      <a:lnTo>
                        <a:pt x="152" y="150"/>
                      </a:lnTo>
                      <a:lnTo>
                        <a:pt x="152" y="169"/>
                      </a:lnTo>
                      <a:lnTo>
                        <a:pt x="176" y="285"/>
                      </a:lnTo>
                      <a:lnTo>
                        <a:pt x="196" y="357"/>
                      </a:lnTo>
                      <a:lnTo>
                        <a:pt x="235" y="424"/>
                      </a:lnTo>
                      <a:lnTo>
                        <a:pt x="290" y="510"/>
                      </a:lnTo>
                      <a:lnTo>
                        <a:pt x="360" y="633"/>
                      </a:lnTo>
                    </a:path>
                  </a:pathLst>
                </a:custGeom>
                <a:solidFill>
                  <a:srgbClr val="3F5F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38"/>
                <p:cNvSpPr>
                  <a:spLocks/>
                </p:cNvSpPr>
                <p:nvPr/>
              </p:nvSpPr>
              <p:spPr bwMode="auto">
                <a:xfrm>
                  <a:off x="4398" y="3558"/>
                  <a:ext cx="464" cy="116"/>
                </a:xfrm>
                <a:custGeom>
                  <a:avLst/>
                  <a:gdLst/>
                  <a:ahLst/>
                  <a:cxnLst>
                    <a:cxn ang="0">
                      <a:pos x="211" y="3"/>
                    </a:cxn>
                    <a:cxn ang="0">
                      <a:pos x="136" y="14"/>
                    </a:cxn>
                    <a:cxn ang="0">
                      <a:pos x="77" y="29"/>
                    </a:cxn>
                    <a:cxn ang="0">
                      <a:pos x="46" y="37"/>
                    </a:cxn>
                    <a:cxn ang="0">
                      <a:pos x="20" y="54"/>
                    </a:cxn>
                    <a:cxn ang="0">
                      <a:pos x="8" y="67"/>
                    </a:cxn>
                    <a:cxn ang="0">
                      <a:pos x="0" y="88"/>
                    </a:cxn>
                    <a:cxn ang="0">
                      <a:pos x="2" y="104"/>
                    </a:cxn>
                    <a:cxn ang="0">
                      <a:pos x="10" y="110"/>
                    </a:cxn>
                    <a:cxn ang="0">
                      <a:pos x="26" y="114"/>
                    </a:cxn>
                    <a:cxn ang="0">
                      <a:pos x="78" y="110"/>
                    </a:cxn>
                    <a:cxn ang="0">
                      <a:pos x="160" y="103"/>
                    </a:cxn>
                    <a:cxn ang="0">
                      <a:pos x="249" y="92"/>
                    </a:cxn>
                    <a:cxn ang="0">
                      <a:pos x="303" y="89"/>
                    </a:cxn>
                    <a:cxn ang="0">
                      <a:pos x="309" y="106"/>
                    </a:cxn>
                    <a:cxn ang="0">
                      <a:pos x="367" y="114"/>
                    </a:cxn>
                    <a:cxn ang="0">
                      <a:pos x="422" y="115"/>
                    </a:cxn>
                    <a:cxn ang="0">
                      <a:pos x="455" y="112"/>
                    </a:cxn>
                    <a:cxn ang="0">
                      <a:pos x="463" y="89"/>
                    </a:cxn>
                    <a:cxn ang="0">
                      <a:pos x="457" y="51"/>
                    </a:cxn>
                    <a:cxn ang="0">
                      <a:pos x="441" y="0"/>
                    </a:cxn>
                    <a:cxn ang="0">
                      <a:pos x="231" y="0"/>
                    </a:cxn>
                    <a:cxn ang="0">
                      <a:pos x="211" y="3"/>
                    </a:cxn>
                  </a:cxnLst>
                  <a:rect l="0" t="0" r="r" b="b"/>
                  <a:pathLst>
                    <a:path w="464" h="116">
                      <a:moveTo>
                        <a:pt x="211" y="3"/>
                      </a:moveTo>
                      <a:lnTo>
                        <a:pt x="136" y="14"/>
                      </a:lnTo>
                      <a:lnTo>
                        <a:pt x="77" y="29"/>
                      </a:lnTo>
                      <a:lnTo>
                        <a:pt x="46" y="37"/>
                      </a:lnTo>
                      <a:lnTo>
                        <a:pt x="20" y="54"/>
                      </a:lnTo>
                      <a:lnTo>
                        <a:pt x="8" y="67"/>
                      </a:lnTo>
                      <a:lnTo>
                        <a:pt x="0" y="88"/>
                      </a:lnTo>
                      <a:lnTo>
                        <a:pt x="2" y="104"/>
                      </a:lnTo>
                      <a:lnTo>
                        <a:pt x="10" y="110"/>
                      </a:lnTo>
                      <a:lnTo>
                        <a:pt x="26" y="114"/>
                      </a:lnTo>
                      <a:lnTo>
                        <a:pt x="78" y="110"/>
                      </a:lnTo>
                      <a:lnTo>
                        <a:pt x="160" y="103"/>
                      </a:lnTo>
                      <a:lnTo>
                        <a:pt x="249" y="92"/>
                      </a:lnTo>
                      <a:lnTo>
                        <a:pt x="303" y="89"/>
                      </a:lnTo>
                      <a:lnTo>
                        <a:pt x="309" y="106"/>
                      </a:lnTo>
                      <a:lnTo>
                        <a:pt x="367" y="114"/>
                      </a:lnTo>
                      <a:lnTo>
                        <a:pt x="422" y="115"/>
                      </a:lnTo>
                      <a:lnTo>
                        <a:pt x="455" y="112"/>
                      </a:lnTo>
                      <a:lnTo>
                        <a:pt x="463" y="89"/>
                      </a:lnTo>
                      <a:lnTo>
                        <a:pt x="457" y="51"/>
                      </a:lnTo>
                      <a:lnTo>
                        <a:pt x="441" y="0"/>
                      </a:lnTo>
                      <a:lnTo>
                        <a:pt x="231" y="0"/>
                      </a:lnTo>
                      <a:lnTo>
                        <a:pt x="211" y="3"/>
                      </a:lnTo>
                    </a:path>
                  </a:pathLst>
                </a:custGeom>
                <a:solidFill>
                  <a:srgbClr val="7F5F3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39"/>
              <p:cNvGrpSpPr>
                <a:grpSpLocks/>
              </p:cNvGrpSpPr>
              <p:nvPr/>
            </p:nvGrpSpPr>
            <p:grpSpPr bwMode="auto">
              <a:xfrm>
                <a:off x="4316" y="2891"/>
                <a:ext cx="761" cy="758"/>
                <a:chOff x="4309" y="2919"/>
                <a:chExt cx="807" cy="812"/>
              </a:xfrm>
            </p:grpSpPr>
            <p:sp>
              <p:nvSpPr>
                <p:cNvPr id="80" name="Freeform 40"/>
                <p:cNvSpPr>
                  <a:spLocks/>
                </p:cNvSpPr>
                <p:nvPr/>
              </p:nvSpPr>
              <p:spPr bwMode="auto">
                <a:xfrm>
                  <a:off x="4309" y="3596"/>
                  <a:ext cx="512" cy="135"/>
                </a:xfrm>
                <a:custGeom>
                  <a:avLst/>
                  <a:gdLst/>
                  <a:ahLst/>
                  <a:cxnLst>
                    <a:cxn ang="0">
                      <a:pos x="233" y="6"/>
                    </a:cxn>
                    <a:cxn ang="0">
                      <a:pos x="149" y="19"/>
                    </a:cxn>
                    <a:cxn ang="0">
                      <a:pos x="83" y="36"/>
                    </a:cxn>
                    <a:cxn ang="0">
                      <a:pos x="49" y="45"/>
                    </a:cxn>
                    <a:cxn ang="0">
                      <a:pos x="21" y="64"/>
                    </a:cxn>
                    <a:cxn ang="0">
                      <a:pos x="8" y="78"/>
                    </a:cxn>
                    <a:cxn ang="0">
                      <a:pos x="0" y="101"/>
                    </a:cxn>
                    <a:cxn ang="0">
                      <a:pos x="1" y="120"/>
                    </a:cxn>
                    <a:cxn ang="0">
                      <a:pos x="9" y="126"/>
                    </a:cxn>
                    <a:cxn ang="0">
                      <a:pos x="25" y="131"/>
                    </a:cxn>
                    <a:cxn ang="0">
                      <a:pos x="78" y="134"/>
                    </a:cxn>
                    <a:cxn ang="0">
                      <a:pos x="180" y="128"/>
                    </a:cxn>
                    <a:cxn ang="0">
                      <a:pos x="275" y="117"/>
                    </a:cxn>
                    <a:cxn ang="0">
                      <a:pos x="333" y="103"/>
                    </a:cxn>
                    <a:cxn ang="0">
                      <a:pos x="340" y="121"/>
                    </a:cxn>
                    <a:cxn ang="0">
                      <a:pos x="373" y="126"/>
                    </a:cxn>
                    <a:cxn ang="0">
                      <a:pos x="404" y="129"/>
                    </a:cxn>
                    <a:cxn ang="0">
                      <a:pos x="466" y="131"/>
                    </a:cxn>
                    <a:cxn ang="0">
                      <a:pos x="503" y="128"/>
                    </a:cxn>
                    <a:cxn ang="0">
                      <a:pos x="511" y="103"/>
                    </a:cxn>
                    <a:cxn ang="0">
                      <a:pos x="504" y="60"/>
                    </a:cxn>
                    <a:cxn ang="0">
                      <a:pos x="486" y="0"/>
                    </a:cxn>
                    <a:cxn ang="0">
                      <a:pos x="253" y="0"/>
                    </a:cxn>
                    <a:cxn ang="0">
                      <a:pos x="233" y="6"/>
                    </a:cxn>
                  </a:cxnLst>
                  <a:rect l="0" t="0" r="r" b="b"/>
                  <a:pathLst>
                    <a:path w="512" h="135">
                      <a:moveTo>
                        <a:pt x="233" y="6"/>
                      </a:moveTo>
                      <a:lnTo>
                        <a:pt x="149" y="19"/>
                      </a:lnTo>
                      <a:lnTo>
                        <a:pt x="83" y="36"/>
                      </a:lnTo>
                      <a:lnTo>
                        <a:pt x="49" y="45"/>
                      </a:lnTo>
                      <a:lnTo>
                        <a:pt x="21" y="64"/>
                      </a:lnTo>
                      <a:lnTo>
                        <a:pt x="8" y="78"/>
                      </a:lnTo>
                      <a:lnTo>
                        <a:pt x="0" y="101"/>
                      </a:lnTo>
                      <a:lnTo>
                        <a:pt x="1" y="120"/>
                      </a:lnTo>
                      <a:lnTo>
                        <a:pt x="9" y="126"/>
                      </a:lnTo>
                      <a:lnTo>
                        <a:pt x="25" y="131"/>
                      </a:lnTo>
                      <a:lnTo>
                        <a:pt x="78" y="134"/>
                      </a:lnTo>
                      <a:lnTo>
                        <a:pt x="180" y="128"/>
                      </a:lnTo>
                      <a:lnTo>
                        <a:pt x="275" y="117"/>
                      </a:lnTo>
                      <a:lnTo>
                        <a:pt x="333" y="103"/>
                      </a:lnTo>
                      <a:lnTo>
                        <a:pt x="340" y="121"/>
                      </a:lnTo>
                      <a:lnTo>
                        <a:pt x="373" y="126"/>
                      </a:lnTo>
                      <a:lnTo>
                        <a:pt x="404" y="129"/>
                      </a:lnTo>
                      <a:lnTo>
                        <a:pt x="466" y="131"/>
                      </a:lnTo>
                      <a:lnTo>
                        <a:pt x="503" y="128"/>
                      </a:lnTo>
                      <a:lnTo>
                        <a:pt x="511" y="103"/>
                      </a:lnTo>
                      <a:lnTo>
                        <a:pt x="504" y="60"/>
                      </a:lnTo>
                      <a:lnTo>
                        <a:pt x="486" y="0"/>
                      </a:lnTo>
                      <a:lnTo>
                        <a:pt x="253" y="0"/>
                      </a:lnTo>
                      <a:lnTo>
                        <a:pt x="233" y="6"/>
                      </a:lnTo>
                    </a:path>
                  </a:pathLst>
                </a:custGeom>
                <a:solidFill>
                  <a:srgbClr val="7F5F3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41"/>
                <p:cNvSpPr>
                  <a:spLocks/>
                </p:cNvSpPr>
                <p:nvPr/>
              </p:nvSpPr>
              <p:spPr bwMode="auto">
                <a:xfrm>
                  <a:off x="4460" y="2919"/>
                  <a:ext cx="656" cy="718"/>
                </a:xfrm>
                <a:custGeom>
                  <a:avLst/>
                  <a:gdLst/>
                  <a:ahLst/>
                  <a:cxnLst>
                    <a:cxn ang="0">
                      <a:pos x="622" y="43"/>
                    </a:cxn>
                    <a:cxn ang="0">
                      <a:pos x="648" y="100"/>
                    </a:cxn>
                    <a:cxn ang="0">
                      <a:pos x="651" y="119"/>
                    </a:cxn>
                    <a:cxn ang="0">
                      <a:pos x="655" y="149"/>
                    </a:cxn>
                    <a:cxn ang="0">
                      <a:pos x="648" y="186"/>
                    </a:cxn>
                    <a:cxn ang="0">
                      <a:pos x="628" y="206"/>
                    </a:cxn>
                    <a:cxn ang="0">
                      <a:pos x="608" y="219"/>
                    </a:cxn>
                    <a:cxn ang="0">
                      <a:pos x="578" y="221"/>
                    </a:cxn>
                    <a:cxn ang="0">
                      <a:pos x="519" y="221"/>
                    </a:cxn>
                    <a:cxn ang="0">
                      <a:pos x="459" y="224"/>
                    </a:cxn>
                    <a:cxn ang="0">
                      <a:pos x="403" y="215"/>
                    </a:cxn>
                    <a:cxn ang="0">
                      <a:pos x="369" y="209"/>
                    </a:cxn>
                    <a:cxn ang="0">
                      <a:pos x="304" y="195"/>
                    </a:cxn>
                    <a:cxn ang="0">
                      <a:pos x="255" y="179"/>
                    </a:cxn>
                    <a:cxn ang="0">
                      <a:pos x="205" y="162"/>
                    </a:cxn>
                    <a:cxn ang="0">
                      <a:pos x="159" y="136"/>
                    </a:cxn>
                    <a:cxn ang="0">
                      <a:pos x="172" y="172"/>
                    </a:cxn>
                    <a:cxn ang="0">
                      <a:pos x="192" y="224"/>
                    </a:cxn>
                    <a:cxn ang="0">
                      <a:pos x="199" y="297"/>
                    </a:cxn>
                    <a:cxn ang="0">
                      <a:pos x="205" y="353"/>
                    </a:cxn>
                    <a:cxn ang="0">
                      <a:pos x="228" y="430"/>
                    </a:cxn>
                    <a:cxn ang="0">
                      <a:pos x="261" y="526"/>
                    </a:cxn>
                    <a:cxn ang="0">
                      <a:pos x="291" y="603"/>
                    </a:cxn>
                    <a:cxn ang="0">
                      <a:pos x="330" y="680"/>
                    </a:cxn>
                    <a:cxn ang="0">
                      <a:pos x="291" y="711"/>
                    </a:cxn>
                    <a:cxn ang="0">
                      <a:pos x="196" y="717"/>
                    </a:cxn>
                    <a:cxn ang="0">
                      <a:pos x="126" y="711"/>
                    </a:cxn>
                    <a:cxn ang="0">
                      <a:pos x="93" y="700"/>
                    </a:cxn>
                    <a:cxn ang="0">
                      <a:pos x="76" y="691"/>
                    </a:cxn>
                    <a:cxn ang="0">
                      <a:pos x="86" y="615"/>
                    </a:cxn>
                    <a:cxn ang="0">
                      <a:pos x="80" y="513"/>
                    </a:cxn>
                    <a:cxn ang="0">
                      <a:pos x="69" y="367"/>
                    </a:cxn>
                    <a:cxn ang="0">
                      <a:pos x="63" y="274"/>
                    </a:cxn>
                    <a:cxn ang="0">
                      <a:pos x="49" y="209"/>
                    </a:cxn>
                    <a:cxn ang="0">
                      <a:pos x="43" y="195"/>
                    </a:cxn>
                    <a:cxn ang="0">
                      <a:pos x="16" y="179"/>
                    </a:cxn>
                    <a:cxn ang="0">
                      <a:pos x="4" y="145"/>
                    </a:cxn>
                    <a:cxn ang="0">
                      <a:pos x="0" y="100"/>
                    </a:cxn>
                    <a:cxn ang="0">
                      <a:pos x="4" y="63"/>
                    </a:cxn>
                    <a:cxn ang="0">
                      <a:pos x="16" y="39"/>
                    </a:cxn>
                    <a:cxn ang="0">
                      <a:pos x="93" y="30"/>
                    </a:cxn>
                    <a:cxn ang="0">
                      <a:pos x="255" y="16"/>
                    </a:cxn>
                    <a:cxn ang="0">
                      <a:pos x="324" y="0"/>
                    </a:cxn>
                    <a:cxn ang="0">
                      <a:pos x="436" y="10"/>
                    </a:cxn>
                    <a:cxn ang="0">
                      <a:pos x="528" y="16"/>
                    </a:cxn>
                    <a:cxn ang="0">
                      <a:pos x="622" y="43"/>
                    </a:cxn>
                  </a:cxnLst>
                  <a:rect l="0" t="0" r="r" b="b"/>
                  <a:pathLst>
                    <a:path w="656" h="718">
                      <a:moveTo>
                        <a:pt x="622" y="43"/>
                      </a:moveTo>
                      <a:lnTo>
                        <a:pt x="648" y="100"/>
                      </a:lnTo>
                      <a:lnTo>
                        <a:pt x="651" y="119"/>
                      </a:lnTo>
                      <a:lnTo>
                        <a:pt x="655" y="149"/>
                      </a:lnTo>
                      <a:lnTo>
                        <a:pt x="648" y="186"/>
                      </a:lnTo>
                      <a:lnTo>
                        <a:pt x="628" y="206"/>
                      </a:lnTo>
                      <a:lnTo>
                        <a:pt x="608" y="219"/>
                      </a:lnTo>
                      <a:lnTo>
                        <a:pt x="578" y="221"/>
                      </a:lnTo>
                      <a:lnTo>
                        <a:pt x="519" y="221"/>
                      </a:lnTo>
                      <a:lnTo>
                        <a:pt x="459" y="224"/>
                      </a:lnTo>
                      <a:lnTo>
                        <a:pt x="403" y="215"/>
                      </a:lnTo>
                      <a:lnTo>
                        <a:pt x="369" y="209"/>
                      </a:lnTo>
                      <a:lnTo>
                        <a:pt x="304" y="195"/>
                      </a:lnTo>
                      <a:lnTo>
                        <a:pt x="255" y="179"/>
                      </a:lnTo>
                      <a:lnTo>
                        <a:pt x="205" y="162"/>
                      </a:lnTo>
                      <a:lnTo>
                        <a:pt x="159" y="136"/>
                      </a:lnTo>
                      <a:lnTo>
                        <a:pt x="172" y="172"/>
                      </a:lnTo>
                      <a:lnTo>
                        <a:pt x="192" y="224"/>
                      </a:lnTo>
                      <a:lnTo>
                        <a:pt x="199" y="297"/>
                      </a:lnTo>
                      <a:lnTo>
                        <a:pt x="205" y="353"/>
                      </a:lnTo>
                      <a:lnTo>
                        <a:pt x="228" y="430"/>
                      </a:lnTo>
                      <a:lnTo>
                        <a:pt x="261" y="526"/>
                      </a:lnTo>
                      <a:lnTo>
                        <a:pt x="291" y="603"/>
                      </a:lnTo>
                      <a:lnTo>
                        <a:pt x="330" y="680"/>
                      </a:lnTo>
                      <a:lnTo>
                        <a:pt x="291" y="711"/>
                      </a:lnTo>
                      <a:lnTo>
                        <a:pt x="196" y="717"/>
                      </a:lnTo>
                      <a:lnTo>
                        <a:pt x="126" y="711"/>
                      </a:lnTo>
                      <a:lnTo>
                        <a:pt x="93" y="700"/>
                      </a:lnTo>
                      <a:lnTo>
                        <a:pt x="76" y="691"/>
                      </a:lnTo>
                      <a:lnTo>
                        <a:pt x="86" y="615"/>
                      </a:lnTo>
                      <a:lnTo>
                        <a:pt x="80" y="513"/>
                      </a:lnTo>
                      <a:lnTo>
                        <a:pt x="69" y="367"/>
                      </a:lnTo>
                      <a:lnTo>
                        <a:pt x="63" y="274"/>
                      </a:lnTo>
                      <a:lnTo>
                        <a:pt x="49" y="209"/>
                      </a:lnTo>
                      <a:lnTo>
                        <a:pt x="43" y="195"/>
                      </a:lnTo>
                      <a:lnTo>
                        <a:pt x="16" y="179"/>
                      </a:lnTo>
                      <a:lnTo>
                        <a:pt x="4" y="145"/>
                      </a:lnTo>
                      <a:lnTo>
                        <a:pt x="0" y="100"/>
                      </a:lnTo>
                      <a:lnTo>
                        <a:pt x="4" y="63"/>
                      </a:lnTo>
                      <a:lnTo>
                        <a:pt x="16" y="39"/>
                      </a:lnTo>
                      <a:lnTo>
                        <a:pt x="93" y="30"/>
                      </a:lnTo>
                      <a:lnTo>
                        <a:pt x="255" y="16"/>
                      </a:lnTo>
                      <a:lnTo>
                        <a:pt x="324" y="0"/>
                      </a:lnTo>
                      <a:lnTo>
                        <a:pt x="436" y="10"/>
                      </a:lnTo>
                      <a:lnTo>
                        <a:pt x="528" y="16"/>
                      </a:lnTo>
                      <a:lnTo>
                        <a:pt x="622" y="43"/>
                      </a:lnTo>
                    </a:path>
                  </a:pathLst>
                </a:custGeom>
                <a:solidFill>
                  <a:srgbClr val="3F5F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" name="Freeform 42"/>
              <p:cNvSpPr>
                <a:spLocks/>
              </p:cNvSpPr>
              <p:nvPr/>
            </p:nvSpPr>
            <p:spPr bwMode="auto">
              <a:xfrm>
                <a:off x="4689" y="3183"/>
                <a:ext cx="644" cy="496"/>
              </a:xfrm>
              <a:custGeom>
                <a:avLst/>
                <a:gdLst/>
                <a:ahLst/>
                <a:cxnLst>
                  <a:cxn ang="0">
                    <a:pos x="480" y="10"/>
                  </a:cxn>
                  <a:cxn ang="0">
                    <a:pos x="681" y="479"/>
                  </a:cxn>
                  <a:cxn ang="0">
                    <a:pos x="674" y="490"/>
                  </a:cxn>
                  <a:cxn ang="0">
                    <a:pos x="658" y="481"/>
                  </a:cxn>
                  <a:cxn ang="0">
                    <a:pos x="466" y="28"/>
                  </a:cxn>
                  <a:cxn ang="0">
                    <a:pos x="455" y="23"/>
                  </a:cxn>
                  <a:cxn ang="0">
                    <a:pos x="381" y="21"/>
                  </a:cxn>
                  <a:cxn ang="0">
                    <a:pos x="285" y="24"/>
                  </a:cxn>
                  <a:cxn ang="0">
                    <a:pos x="201" y="29"/>
                  </a:cxn>
                  <a:cxn ang="0">
                    <a:pos x="176" y="37"/>
                  </a:cxn>
                  <a:cxn ang="0">
                    <a:pos x="161" y="48"/>
                  </a:cxn>
                  <a:cxn ang="0">
                    <a:pos x="151" y="63"/>
                  </a:cxn>
                  <a:cxn ang="0">
                    <a:pos x="18" y="524"/>
                  </a:cxn>
                  <a:cxn ang="0">
                    <a:pos x="8" y="529"/>
                  </a:cxn>
                  <a:cxn ang="0">
                    <a:pos x="0" y="519"/>
                  </a:cxn>
                  <a:cxn ang="0">
                    <a:pos x="132" y="60"/>
                  </a:cxn>
                  <a:cxn ang="0">
                    <a:pos x="145" y="35"/>
                  </a:cxn>
                  <a:cxn ang="0">
                    <a:pos x="157" y="24"/>
                  </a:cxn>
                  <a:cxn ang="0">
                    <a:pos x="168" y="18"/>
                  </a:cxn>
                  <a:cxn ang="0">
                    <a:pos x="183" y="12"/>
                  </a:cxn>
                  <a:cxn ang="0">
                    <a:pos x="211" y="10"/>
                  </a:cxn>
                  <a:cxn ang="0">
                    <a:pos x="300" y="3"/>
                  </a:cxn>
                  <a:cxn ang="0">
                    <a:pos x="398" y="0"/>
                  </a:cxn>
                  <a:cxn ang="0">
                    <a:pos x="444" y="1"/>
                  </a:cxn>
                  <a:cxn ang="0">
                    <a:pos x="467" y="3"/>
                  </a:cxn>
                  <a:cxn ang="0">
                    <a:pos x="480" y="10"/>
                  </a:cxn>
                </a:cxnLst>
                <a:rect l="0" t="0" r="r" b="b"/>
                <a:pathLst>
                  <a:path w="682" h="530">
                    <a:moveTo>
                      <a:pt x="480" y="10"/>
                    </a:moveTo>
                    <a:lnTo>
                      <a:pt x="681" y="479"/>
                    </a:lnTo>
                    <a:lnTo>
                      <a:pt x="674" y="490"/>
                    </a:lnTo>
                    <a:lnTo>
                      <a:pt x="658" y="481"/>
                    </a:lnTo>
                    <a:lnTo>
                      <a:pt x="466" y="28"/>
                    </a:lnTo>
                    <a:lnTo>
                      <a:pt x="455" y="23"/>
                    </a:lnTo>
                    <a:lnTo>
                      <a:pt x="381" y="21"/>
                    </a:lnTo>
                    <a:lnTo>
                      <a:pt x="285" y="24"/>
                    </a:lnTo>
                    <a:lnTo>
                      <a:pt x="201" y="29"/>
                    </a:lnTo>
                    <a:lnTo>
                      <a:pt x="176" y="37"/>
                    </a:lnTo>
                    <a:lnTo>
                      <a:pt x="161" y="48"/>
                    </a:lnTo>
                    <a:lnTo>
                      <a:pt x="151" y="63"/>
                    </a:lnTo>
                    <a:lnTo>
                      <a:pt x="18" y="524"/>
                    </a:lnTo>
                    <a:lnTo>
                      <a:pt x="8" y="529"/>
                    </a:lnTo>
                    <a:lnTo>
                      <a:pt x="0" y="519"/>
                    </a:lnTo>
                    <a:lnTo>
                      <a:pt x="132" y="60"/>
                    </a:lnTo>
                    <a:lnTo>
                      <a:pt x="145" y="35"/>
                    </a:lnTo>
                    <a:lnTo>
                      <a:pt x="157" y="24"/>
                    </a:lnTo>
                    <a:lnTo>
                      <a:pt x="168" y="18"/>
                    </a:lnTo>
                    <a:lnTo>
                      <a:pt x="183" y="12"/>
                    </a:lnTo>
                    <a:lnTo>
                      <a:pt x="211" y="10"/>
                    </a:lnTo>
                    <a:lnTo>
                      <a:pt x="300" y="3"/>
                    </a:lnTo>
                    <a:lnTo>
                      <a:pt x="398" y="0"/>
                    </a:lnTo>
                    <a:lnTo>
                      <a:pt x="444" y="1"/>
                    </a:lnTo>
                    <a:lnTo>
                      <a:pt x="467" y="3"/>
                    </a:lnTo>
                    <a:lnTo>
                      <a:pt x="480" y="10"/>
                    </a:lnTo>
                  </a:path>
                </a:pathLst>
              </a:custGeom>
              <a:solidFill>
                <a:srgbClr val="919191"/>
              </a:solidFill>
              <a:ln w="12700" cap="rnd" cmpd="sng">
                <a:solidFill>
                  <a:srgbClr val="91919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476" tIns="44444" rIns="90476" bIns="44444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23" name="Group 43"/>
              <p:cNvGrpSpPr>
                <a:grpSpLocks/>
              </p:cNvGrpSpPr>
              <p:nvPr/>
            </p:nvGrpSpPr>
            <p:grpSpPr bwMode="auto">
              <a:xfrm>
                <a:off x="3805" y="2396"/>
                <a:ext cx="512" cy="499"/>
                <a:chOff x="3768" y="2382"/>
                <a:chExt cx="542" cy="533"/>
              </a:xfrm>
            </p:grpSpPr>
            <p:grpSp>
              <p:nvGrpSpPr>
                <p:cNvPr id="75" name="Group 44"/>
                <p:cNvGrpSpPr>
                  <a:grpSpLocks/>
                </p:cNvGrpSpPr>
                <p:nvPr/>
              </p:nvGrpSpPr>
              <p:grpSpPr bwMode="auto">
                <a:xfrm>
                  <a:off x="3768" y="2382"/>
                  <a:ext cx="542" cy="533"/>
                  <a:chOff x="3768" y="2382"/>
                  <a:chExt cx="542" cy="533"/>
                </a:xfrm>
              </p:grpSpPr>
              <p:sp>
                <p:nvSpPr>
                  <p:cNvPr id="7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768" y="2382"/>
                    <a:ext cx="542" cy="533"/>
                  </a:xfrm>
                  <a:prstGeom prst="ellipse">
                    <a:avLst/>
                  </a:prstGeom>
                  <a:solidFill>
                    <a:srgbClr val="9F9FB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8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803" y="2387"/>
                    <a:ext cx="485" cy="473"/>
                  </a:xfrm>
                  <a:prstGeom prst="ellipse">
                    <a:avLst/>
                  </a:prstGeom>
                  <a:solidFill>
                    <a:srgbClr val="BFBFDF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891" y="2414"/>
                    <a:ext cx="375" cy="359"/>
                  </a:xfrm>
                  <a:prstGeom prst="ellipse">
                    <a:avLst/>
                  </a:prstGeom>
                  <a:solidFill>
                    <a:srgbClr val="DFDFFF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76" name="Oval 48"/>
                <p:cNvSpPr>
                  <a:spLocks noChangeArrowheads="1"/>
                </p:cNvSpPr>
                <p:nvPr/>
              </p:nvSpPr>
              <p:spPr bwMode="auto">
                <a:xfrm>
                  <a:off x="4082" y="2468"/>
                  <a:ext cx="91" cy="88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49"/>
              <p:cNvGrpSpPr>
                <a:grpSpLocks/>
              </p:cNvGrpSpPr>
              <p:nvPr/>
            </p:nvGrpSpPr>
            <p:grpSpPr bwMode="auto">
              <a:xfrm>
                <a:off x="3447" y="2558"/>
                <a:ext cx="730" cy="362"/>
                <a:chOff x="3388" y="2561"/>
                <a:chExt cx="774" cy="388"/>
              </a:xfrm>
            </p:grpSpPr>
            <p:sp>
              <p:nvSpPr>
                <p:cNvPr id="72" name="Freeform 50"/>
                <p:cNvSpPr>
                  <a:spLocks/>
                </p:cNvSpPr>
                <p:nvPr/>
              </p:nvSpPr>
              <p:spPr bwMode="auto">
                <a:xfrm>
                  <a:off x="3570" y="2561"/>
                  <a:ext cx="592" cy="365"/>
                </a:xfrm>
                <a:custGeom>
                  <a:avLst/>
                  <a:gdLst/>
                  <a:ahLst/>
                  <a:cxnLst>
                    <a:cxn ang="0">
                      <a:pos x="21" y="349"/>
                    </a:cxn>
                    <a:cxn ang="0">
                      <a:pos x="29" y="361"/>
                    </a:cxn>
                    <a:cxn ang="0">
                      <a:pos x="46" y="364"/>
                    </a:cxn>
                    <a:cxn ang="0">
                      <a:pos x="337" y="200"/>
                    </a:cxn>
                    <a:cxn ang="0">
                      <a:pos x="364" y="203"/>
                    </a:cxn>
                    <a:cxn ang="0">
                      <a:pos x="413" y="205"/>
                    </a:cxn>
                    <a:cxn ang="0">
                      <a:pos x="471" y="186"/>
                    </a:cxn>
                    <a:cxn ang="0">
                      <a:pos x="567" y="176"/>
                    </a:cxn>
                    <a:cxn ang="0">
                      <a:pos x="570" y="158"/>
                    </a:cxn>
                    <a:cxn ang="0">
                      <a:pos x="476" y="160"/>
                    </a:cxn>
                    <a:cxn ang="0">
                      <a:pos x="573" y="145"/>
                    </a:cxn>
                    <a:cxn ang="0">
                      <a:pos x="588" y="131"/>
                    </a:cxn>
                    <a:cxn ang="0">
                      <a:pos x="539" y="124"/>
                    </a:cxn>
                    <a:cxn ang="0">
                      <a:pos x="474" y="124"/>
                    </a:cxn>
                    <a:cxn ang="0">
                      <a:pos x="588" y="102"/>
                    </a:cxn>
                    <a:cxn ang="0">
                      <a:pos x="586" y="87"/>
                    </a:cxn>
                    <a:cxn ang="0">
                      <a:pos x="551" y="81"/>
                    </a:cxn>
                    <a:cxn ang="0">
                      <a:pos x="464" y="103"/>
                    </a:cxn>
                    <a:cxn ang="0">
                      <a:pos x="556" y="62"/>
                    </a:cxn>
                    <a:cxn ang="0">
                      <a:pos x="561" y="39"/>
                    </a:cxn>
                    <a:cxn ang="0">
                      <a:pos x="539" y="29"/>
                    </a:cxn>
                    <a:cxn ang="0">
                      <a:pos x="437" y="73"/>
                    </a:cxn>
                    <a:cxn ang="0">
                      <a:pos x="411" y="85"/>
                    </a:cxn>
                    <a:cxn ang="0">
                      <a:pos x="425" y="57"/>
                    </a:cxn>
                    <a:cxn ang="0">
                      <a:pos x="423" y="12"/>
                    </a:cxn>
                    <a:cxn ang="0">
                      <a:pos x="379" y="3"/>
                    </a:cxn>
                    <a:cxn ang="0">
                      <a:pos x="365" y="63"/>
                    </a:cxn>
                    <a:cxn ang="0">
                      <a:pos x="337" y="102"/>
                    </a:cxn>
                    <a:cxn ang="0">
                      <a:pos x="319" y="141"/>
                    </a:cxn>
                    <a:cxn ang="0">
                      <a:pos x="319" y="171"/>
                    </a:cxn>
                    <a:cxn ang="0">
                      <a:pos x="48" y="317"/>
                    </a:cxn>
                    <a:cxn ang="0">
                      <a:pos x="39" y="278"/>
                    </a:cxn>
                  </a:cxnLst>
                  <a:rect l="0" t="0" r="r" b="b"/>
                  <a:pathLst>
                    <a:path w="592" h="365">
                      <a:moveTo>
                        <a:pt x="0" y="300"/>
                      </a:moveTo>
                      <a:lnTo>
                        <a:pt x="21" y="349"/>
                      </a:lnTo>
                      <a:lnTo>
                        <a:pt x="25" y="358"/>
                      </a:lnTo>
                      <a:lnTo>
                        <a:pt x="29" y="361"/>
                      </a:lnTo>
                      <a:lnTo>
                        <a:pt x="35" y="364"/>
                      </a:lnTo>
                      <a:lnTo>
                        <a:pt x="46" y="364"/>
                      </a:lnTo>
                      <a:lnTo>
                        <a:pt x="57" y="360"/>
                      </a:lnTo>
                      <a:lnTo>
                        <a:pt x="337" y="200"/>
                      </a:lnTo>
                      <a:lnTo>
                        <a:pt x="353" y="195"/>
                      </a:lnTo>
                      <a:lnTo>
                        <a:pt x="364" y="203"/>
                      </a:lnTo>
                      <a:lnTo>
                        <a:pt x="382" y="210"/>
                      </a:lnTo>
                      <a:lnTo>
                        <a:pt x="413" y="205"/>
                      </a:lnTo>
                      <a:lnTo>
                        <a:pt x="447" y="195"/>
                      </a:lnTo>
                      <a:lnTo>
                        <a:pt x="471" y="186"/>
                      </a:lnTo>
                      <a:lnTo>
                        <a:pt x="546" y="179"/>
                      </a:lnTo>
                      <a:lnTo>
                        <a:pt x="567" y="176"/>
                      </a:lnTo>
                      <a:lnTo>
                        <a:pt x="575" y="169"/>
                      </a:lnTo>
                      <a:lnTo>
                        <a:pt x="570" y="158"/>
                      </a:lnTo>
                      <a:lnTo>
                        <a:pt x="546" y="155"/>
                      </a:lnTo>
                      <a:lnTo>
                        <a:pt x="476" y="160"/>
                      </a:lnTo>
                      <a:lnTo>
                        <a:pt x="474" y="153"/>
                      </a:lnTo>
                      <a:lnTo>
                        <a:pt x="573" y="145"/>
                      </a:lnTo>
                      <a:lnTo>
                        <a:pt x="588" y="139"/>
                      </a:lnTo>
                      <a:lnTo>
                        <a:pt x="588" y="131"/>
                      </a:lnTo>
                      <a:lnTo>
                        <a:pt x="578" y="123"/>
                      </a:lnTo>
                      <a:lnTo>
                        <a:pt x="539" y="124"/>
                      </a:lnTo>
                      <a:lnTo>
                        <a:pt x="474" y="131"/>
                      </a:lnTo>
                      <a:lnTo>
                        <a:pt x="474" y="124"/>
                      </a:lnTo>
                      <a:lnTo>
                        <a:pt x="581" y="105"/>
                      </a:lnTo>
                      <a:lnTo>
                        <a:pt x="588" y="102"/>
                      </a:lnTo>
                      <a:lnTo>
                        <a:pt x="591" y="95"/>
                      </a:lnTo>
                      <a:lnTo>
                        <a:pt x="586" y="87"/>
                      </a:lnTo>
                      <a:lnTo>
                        <a:pt x="577" y="83"/>
                      </a:lnTo>
                      <a:lnTo>
                        <a:pt x="551" y="81"/>
                      </a:lnTo>
                      <a:lnTo>
                        <a:pt x="497" y="93"/>
                      </a:lnTo>
                      <a:lnTo>
                        <a:pt x="464" y="103"/>
                      </a:lnTo>
                      <a:lnTo>
                        <a:pt x="462" y="98"/>
                      </a:lnTo>
                      <a:lnTo>
                        <a:pt x="556" y="62"/>
                      </a:lnTo>
                      <a:lnTo>
                        <a:pt x="561" y="50"/>
                      </a:lnTo>
                      <a:lnTo>
                        <a:pt x="561" y="39"/>
                      </a:lnTo>
                      <a:lnTo>
                        <a:pt x="556" y="29"/>
                      </a:lnTo>
                      <a:lnTo>
                        <a:pt x="539" y="29"/>
                      </a:lnTo>
                      <a:lnTo>
                        <a:pt x="520" y="35"/>
                      </a:lnTo>
                      <a:lnTo>
                        <a:pt x="437" y="73"/>
                      </a:lnTo>
                      <a:lnTo>
                        <a:pt x="420" y="81"/>
                      </a:lnTo>
                      <a:lnTo>
                        <a:pt x="411" y="85"/>
                      </a:lnTo>
                      <a:lnTo>
                        <a:pt x="411" y="76"/>
                      </a:lnTo>
                      <a:lnTo>
                        <a:pt x="425" y="57"/>
                      </a:lnTo>
                      <a:lnTo>
                        <a:pt x="429" y="33"/>
                      </a:lnTo>
                      <a:lnTo>
                        <a:pt x="423" y="12"/>
                      </a:lnTo>
                      <a:lnTo>
                        <a:pt x="404" y="0"/>
                      </a:lnTo>
                      <a:lnTo>
                        <a:pt x="379" y="3"/>
                      </a:lnTo>
                      <a:lnTo>
                        <a:pt x="368" y="33"/>
                      </a:lnTo>
                      <a:lnTo>
                        <a:pt x="365" y="63"/>
                      </a:lnTo>
                      <a:lnTo>
                        <a:pt x="351" y="89"/>
                      </a:lnTo>
                      <a:lnTo>
                        <a:pt x="337" y="102"/>
                      </a:lnTo>
                      <a:lnTo>
                        <a:pt x="326" y="119"/>
                      </a:lnTo>
                      <a:lnTo>
                        <a:pt x="319" y="141"/>
                      </a:lnTo>
                      <a:lnTo>
                        <a:pt x="317" y="163"/>
                      </a:lnTo>
                      <a:lnTo>
                        <a:pt x="319" y="171"/>
                      </a:lnTo>
                      <a:lnTo>
                        <a:pt x="54" y="322"/>
                      </a:lnTo>
                      <a:lnTo>
                        <a:pt x="48" y="317"/>
                      </a:lnTo>
                      <a:lnTo>
                        <a:pt x="43" y="302"/>
                      </a:lnTo>
                      <a:lnTo>
                        <a:pt x="39" y="278"/>
                      </a:lnTo>
                      <a:lnTo>
                        <a:pt x="0" y="300"/>
                      </a:lnTo>
                    </a:path>
                  </a:pathLst>
                </a:custGeom>
                <a:solidFill>
                  <a:srgbClr val="FF9F9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51"/>
                <p:cNvSpPr>
                  <a:spLocks/>
                </p:cNvSpPr>
                <p:nvPr/>
              </p:nvSpPr>
              <p:spPr bwMode="auto">
                <a:xfrm>
                  <a:off x="3388" y="2568"/>
                  <a:ext cx="248" cy="381"/>
                </a:xfrm>
                <a:custGeom>
                  <a:avLst/>
                  <a:gdLst/>
                  <a:ahLst/>
                  <a:cxnLst>
                    <a:cxn ang="0">
                      <a:pos x="231" y="305"/>
                    </a:cxn>
                    <a:cxn ang="0">
                      <a:pos x="238" y="277"/>
                    </a:cxn>
                    <a:cxn ang="0">
                      <a:pos x="242" y="264"/>
                    </a:cxn>
                    <a:cxn ang="0">
                      <a:pos x="244" y="257"/>
                    </a:cxn>
                    <a:cxn ang="0">
                      <a:pos x="247" y="247"/>
                    </a:cxn>
                    <a:cxn ang="0">
                      <a:pos x="241" y="235"/>
                    </a:cxn>
                    <a:cxn ang="0">
                      <a:pos x="233" y="225"/>
                    </a:cxn>
                    <a:cxn ang="0">
                      <a:pos x="220" y="217"/>
                    </a:cxn>
                    <a:cxn ang="0">
                      <a:pos x="206" y="207"/>
                    </a:cxn>
                    <a:cxn ang="0">
                      <a:pos x="191" y="189"/>
                    </a:cxn>
                    <a:cxn ang="0">
                      <a:pos x="170" y="151"/>
                    </a:cxn>
                    <a:cxn ang="0">
                      <a:pos x="157" y="125"/>
                    </a:cxn>
                    <a:cxn ang="0">
                      <a:pos x="142" y="94"/>
                    </a:cxn>
                    <a:cxn ang="0">
                      <a:pos x="130" y="64"/>
                    </a:cxn>
                    <a:cxn ang="0">
                      <a:pos x="121" y="44"/>
                    </a:cxn>
                    <a:cxn ang="0">
                      <a:pos x="108" y="31"/>
                    </a:cxn>
                    <a:cxn ang="0">
                      <a:pos x="97" y="17"/>
                    </a:cxn>
                    <a:cxn ang="0">
                      <a:pos x="82" y="6"/>
                    </a:cxn>
                    <a:cxn ang="0">
                      <a:pos x="70" y="1"/>
                    </a:cxn>
                    <a:cxn ang="0">
                      <a:pos x="52" y="0"/>
                    </a:cxn>
                    <a:cxn ang="0">
                      <a:pos x="37" y="0"/>
                    </a:cxn>
                    <a:cxn ang="0">
                      <a:pos x="25" y="6"/>
                    </a:cxn>
                    <a:cxn ang="0">
                      <a:pos x="20" y="14"/>
                    </a:cxn>
                    <a:cxn ang="0">
                      <a:pos x="9" y="28"/>
                    </a:cxn>
                    <a:cxn ang="0">
                      <a:pos x="0" y="50"/>
                    </a:cxn>
                    <a:cxn ang="0">
                      <a:pos x="0" y="70"/>
                    </a:cxn>
                    <a:cxn ang="0">
                      <a:pos x="0" y="95"/>
                    </a:cxn>
                    <a:cxn ang="0">
                      <a:pos x="5" y="120"/>
                    </a:cxn>
                    <a:cxn ang="0">
                      <a:pos x="19" y="154"/>
                    </a:cxn>
                    <a:cxn ang="0">
                      <a:pos x="39" y="202"/>
                    </a:cxn>
                    <a:cxn ang="0">
                      <a:pos x="55" y="246"/>
                    </a:cxn>
                    <a:cxn ang="0">
                      <a:pos x="70" y="266"/>
                    </a:cxn>
                    <a:cxn ang="0">
                      <a:pos x="96" y="307"/>
                    </a:cxn>
                    <a:cxn ang="0">
                      <a:pos x="117" y="341"/>
                    </a:cxn>
                    <a:cxn ang="0">
                      <a:pos x="141" y="368"/>
                    </a:cxn>
                    <a:cxn ang="0">
                      <a:pos x="152" y="380"/>
                    </a:cxn>
                    <a:cxn ang="0">
                      <a:pos x="158" y="361"/>
                    </a:cxn>
                    <a:cxn ang="0">
                      <a:pos x="167" y="328"/>
                    </a:cxn>
                    <a:cxn ang="0">
                      <a:pos x="175" y="308"/>
                    </a:cxn>
                    <a:cxn ang="0">
                      <a:pos x="188" y="292"/>
                    </a:cxn>
                    <a:cxn ang="0">
                      <a:pos x="220" y="274"/>
                    </a:cxn>
                    <a:cxn ang="0">
                      <a:pos x="223" y="272"/>
                    </a:cxn>
                    <a:cxn ang="0">
                      <a:pos x="231" y="305"/>
                    </a:cxn>
                  </a:cxnLst>
                  <a:rect l="0" t="0" r="r" b="b"/>
                  <a:pathLst>
                    <a:path w="248" h="381">
                      <a:moveTo>
                        <a:pt x="231" y="305"/>
                      </a:moveTo>
                      <a:lnTo>
                        <a:pt x="238" y="277"/>
                      </a:lnTo>
                      <a:lnTo>
                        <a:pt x="242" y="264"/>
                      </a:lnTo>
                      <a:lnTo>
                        <a:pt x="244" y="257"/>
                      </a:lnTo>
                      <a:lnTo>
                        <a:pt x="247" y="247"/>
                      </a:lnTo>
                      <a:lnTo>
                        <a:pt x="241" y="235"/>
                      </a:lnTo>
                      <a:lnTo>
                        <a:pt x="233" y="225"/>
                      </a:lnTo>
                      <a:lnTo>
                        <a:pt x="220" y="217"/>
                      </a:lnTo>
                      <a:lnTo>
                        <a:pt x="206" y="207"/>
                      </a:lnTo>
                      <a:lnTo>
                        <a:pt x="191" y="189"/>
                      </a:lnTo>
                      <a:lnTo>
                        <a:pt x="170" y="151"/>
                      </a:lnTo>
                      <a:lnTo>
                        <a:pt x="157" y="125"/>
                      </a:lnTo>
                      <a:lnTo>
                        <a:pt x="142" y="94"/>
                      </a:lnTo>
                      <a:lnTo>
                        <a:pt x="130" y="64"/>
                      </a:lnTo>
                      <a:lnTo>
                        <a:pt x="121" y="44"/>
                      </a:lnTo>
                      <a:lnTo>
                        <a:pt x="108" y="31"/>
                      </a:lnTo>
                      <a:lnTo>
                        <a:pt x="97" y="17"/>
                      </a:lnTo>
                      <a:lnTo>
                        <a:pt x="82" y="6"/>
                      </a:lnTo>
                      <a:lnTo>
                        <a:pt x="70" y="1"/>
                      </a:lnTo>
                      <a:lnTo>
                        <a:pt x="52" y="0"/>
                      </a:lnTo>
                      <a:lnTo>
                        <a:pt x="37" y="0"/>
                      </a:lnTo>
                      <a:lnTo>
                        <a:pt x="25" y="6"/>
                      </a:lnTo>
                      <a:lnTo>
                        <a:pt x="20" y="14"/>
                      </a:lnTo>
                      <a:lnTo>
                        <a:pt x="9" y="28"/>
                      </a:lnTo>
                      <a:lnTo>
                        <a:pt x="0" y="50"/>
                      </a:lnTo>
                      <a:lnTo>
                        <a:pt x="0" y="70"/>
                      </a:lnTo>
                      <a:lnTo>
                        <a:pt x="0" y="95"/>
                      </a:lnTo>
                      <a:lnTo>
                        <a:pt x="5" y="120"/>
                      </a:lnTo>
                      <a:lnTo>
                        <a:pt x="19" y="154"/>
                      </a:lnTo>
                      <a:lnTo>
                        <a:pt x="39" y="202"/>
                      </a:lnTo>
                      <a:lnTo>
                        <a:pt x="55" y="246"/>
                      </a:lnTo>
                      <a:lnTo>
                        <a:pt x="70" y="266"/>
                      </a:lnTo>
                      <a:lnTo>
                        <a:pt x="96" y="307"/>
                      </a:lnTo>
                      <a:lnTo>
                        <a:pt x="117" y="341"/>
                      </a:lnTo>
                      <a:lnTo>
                        <a:pt x="141" y="368"/>
                      </a:lnTo>
                      <a:lnTo>
                        <a:pt x="152" y="380"/>
                      </a:lnTo>
                      <a:lnTo>
                        <a:pt x="158" y="361"/>
                      </a:lnTo>
                      <a:lnTo>
                        <a:pt x="167" y="328"/>
                      </a:lnTo>
                      <a:lnTo>
                        <a:pt x="175" y="308"/>
                      </a:lnTo>
                      <a:lnTo>
                        <a:pt x="188" y="292"/>
                      </a:lnTo>
                      <a:lnTo>
                        <a:pt x="220" y="274"/>
                      </a:lnTo>
                      <a:lnTo>
                        <a:pt x="223" y="272"/>
                      </a:lnTo>
                      <a:lnTo>
                        <a:pt x="231" y="305"/>
                      </a:lnTo>
                    </a:path>
                  </a:pathLst>
                </a:custGeom>
                <a:solidFill>
                  <a:srgbClr val="9F3FD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52"/>
                <p:cNvSpPr>
                  <a:spLocks/>
                </p:cNvSpPr>
                <p:nvPr/>
              </p:nvSpPr>
              <p:spPr bwMode="auto">
                <a:xfrm>
                  <a:off x="3540" y="2866"/>
                  <a:ext cx="55" cy="82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22" y="14"/>
                    </a:cxn>
                    <a:cxn ang="0">
                      <a:pos x="15" y="33"/>
                    </a:cxn>
                    <a:cxn ang="0">
                      <a:pos x="6" y="64"/>
                    </a:cxn>
                    <a:cxn ang="0">
                      <a:pos x="0" y="80"/>
                    </a:cxn>
                    <a:cxn ang="0">
                      <a:pos x="0" y="81"/>
                    </a:cxn>
                    <a:cxn ang="0">
                      <a:pos x="17" y="78"/>
                    </a:cxn>
                    <a:cxn ang="0">
                      <a:pos x="39" y="63"/>
                    </a:cxn>
                    <a:cxn ang="0">
                      <a:pos x="50" y="53"/>
                    </a:cxn>
                    <a:cxn ang="0">
                      <a:pos x="54" y="47"/>
                    </a:cxn>
                    <a:cxn ang="0">
                      <a:pos x="46" y="27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55" h="82">
                      <a:moveTo>
                        <a:pt x="33" y="0"/>
                      </a:moveTo>
                      <a:lnTo>
                        <a:pt x="22" y="14"/>
                      </a:lnTo>
                      <a:lnTo>
                        <a:pt x="15" y="33"/>
                      </a:lnTo>
                      <a:lnTo>
                        <a:pt x="6" y="64"/>
                      </a:lnTo>
                      <a:lnTo>
                        <a:pt x="0" y="80"/>
                      </a:lnTo>
                      <a:lnTo>
                        <a:pt x="0" y="81"/>
                      </a:lnTo>
                      <a:lnTo>
                        <a:pt x="17" y="78"/>
                      </a:lnTo>
                      <a:lnTo>
                        <a:pt x="39" y="63"/>
                      </a:lnTo>
                      <a:lnTo>
                        <a:pt x="50" y="53"/>
                      </a:lnTo>
                      <a:lnTo>
                        <a:pt x="54" y="47"/>
                      </a:lnTo>
                      <a:lnTo>
                        <a:pt x="46" y="27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7F00D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53"/>
              <p:cNvGrpSpPr>
                <a:grpSpLocks/>
              </p:cNvGrpSpPr>
              <p:nvPr/>
            </p:nvGrpSpPr>
            <p:grpSpPr bwMode="auto">
              <a:xfrm>
                <a:off x="4412" y="2426"/>
                <a:ext cx="699" cy="615"/>
                <a:chOff x="4417" y="2410"/>
                <a:chExt cx="742" cy="656"/>
              </a:xfrm>
            </p:grpSpPr>
            <p:sp>
              <p:nvSpPr>
                <p:cNvPr id="65" name="Freeform 54"/>
                <p:cNvSpPr>
                  <a:spLocks/>
                </p:cNvSpPr>
                <p:nvPr/>
              </p:nvSpPr>
              <p:spPr bwMode="auto">
                <a:xfrm>
                  <a:off x="4417" y="2521"/>
                  <a:ext cx="401" cy="396"/>
                </a:xfrm>
                <a:custGeom>
                  <a:avLst/>
                  <a:gdLst/>
                  <a:ahLst/>
                  <a:cxnLst>
                    <a:cxn ang="0">
                      <a:pos x="0" y="60"/>
                    </a:cxn>
                    <a:cxn ang="0">
                      <a:pos x="133" y="0"/>
                    </a:cxn>
                    <a:cxn ang="0">
                      <a:pos x="181" y="161"/>
                    </a:cxn>
                    <a:cxn ang="0">
                      <a:pos x="215" y="246"/>
                    </a:cxn>
                    <a:cxn ang="0">
                      <a:pos x="273" y="179"/>
                    </a:cxn>
                    <a:cxn ang="0">
                      <a:pos x="306" y="136"/>
                    </a:cxn>
                    <a:cxn ang="0">
                      <a:pos x="337" y="116"/>
                    </a:cxn>
                    <a:cxn ang="0">
                      <a:pos x="355" y="110"/>
                    </a:cxn>
                    <a:cxn ang="0">
                      <a:pos x="375" y="113"/>
                    </a:cxn>
                    <a:cxn ang="0">
                      <a:pos x="395" y="130"/>
                    </a:cxn>
                    <a:cxn ang="0">
                      <a:pos x="400" y="147"/>
                    </a:cxn>
                    <a:cxn ang="0">
                      <a:pos x="396" y="213"/>
                    </a:cxn>
                    <a:cxn ang="0">
                      <a:pos x="225" y="394"/>
                    </a:cxn>
                    <a:cxn ang="0">
                      <a:pos x="202" y="395"/>
                    </a:cxn>
                    <a:cxn ang="0">
                      <a:pos x="170" y="377"/>
                    </a:cxn>
                    <a:cxn ang="0">
                      <a:pos x="144" y="350"/>
                    </a:cxn>
                    <a:cxn ang="0">
                      <a:pos x="73" y="238"/>
                    </a:cxn>
                    <a:cxn ang="0">
                      <a:pos x="0" y="60"/>
                    </a:cxn>
                  </a:cxnLst>
                  <a:rect l="0" t="0" r="r" b="b"/>
                  <a:pathLst>
                    <a:path w="401" h="396">
                      <a:moveTo>
                        <a:pt x="0" y="60"/>
                      </a:moveTo>
                      <a:lnTo>
                        <a:pt x="133" y="0"/>
                      </a:lnTo>
                      <a:lnTo>
                        <a:pt x="181" y="161"/>
                      </a:lnTo>
                      <a:lnTo>
                        <a:pt x="215" y="246"/>
                      </a:lnTo>
                      <a:lnTo>
                        <a:pt x="273" y="179"/>
                      </a:lnTo>
                      <a:lnTo>
                        <a:pt x="306" y="136"/>
                      </a:lnTo>
                      <a:lnTo>
                        <a:pt x="337" y="116"/>
                      </a:lnTo>
                      <a:lnTo>
                        <a:pt x="355" y="110"/>
                      </a:lnTo>
                      <a:lnTo>
                        <a:pt x="375" y="113"/>
                      </a:lnTo>
                      <a:lnTo>
                        <a:pt x="395" y="130"/>
                      </a:lnTo>
                      <a:lnTo>
                        <a:pt x="400" y="147"/>
                      </a:lnTo>
                      <a:lnTo>
                        <a:pt x="396" y="213"/>
                      </a:lnTo>
                      <a:lnTo>
                        <a:pt x="225" y="394"/>
                      </a:lnTo>
                      <a:lnTo>
                        <a:pt x="202" y="395"/>
                      </a:lnTo>
                      <a:lnTo>
                        <a:pt x="170" y="377"/>
                      </a:lnTo>
                      <a:lnTo>
                        <a:pt x="144" y="350"/>
                      </a:lnTo>
                      <a:lnTo>
                        <a:pt x="73" y="238"/>
                      </a:lnTo>
                      <a:lnTo>
                        <a:pt x="0" y="60"/>
                      </a:lnTo>
                    </a:path>
                  </a:pathLst>
                </a:custGeom>
                <a:solidFill>
                  <a:srgbClr val="3F5F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66" name="Group 55"/>
                <p:cNvGrpSpPr>
                  <a:grpSpLocks/>
                </p:cNvGrpSpPr>
                <p:nvPr/>
              </p:nvGrpSpPr>
              <p:grpSpPr bwMode="auto">
                <a:xfrm>
                  <a:off x="4626" y="2410"/>
                  <a:ext cx="533" cy="656"/>
                  <a:chOff x="4626" y="2410"/>
                  <a:chExt cx="533" cy="656"/>
                </a:xfrm>
              </p:grpSpPr>
              <p:sp>
                <p:nvSpPr>
                  <p:cNvPr id="67" name="Freeform 56"/>
                  <p:cNvSpPr>
                    <a:spLocks/>
                  </p:cNvSpPr>
                  <p:nvPr/>
                </p:nvSpPr>
                <p:spPr bwMode="auto">
                  <a:xfrm>
                    <a:off x="4626" y="2503"/>
                    <a:ext cx="77" cy="424"/>
                  </a:xfrm>
                  <a:custGeom>
                    <a:avLst/>
                    <a:gdLst/>
                    <a:ahLst/>
                    <a:cxnLst>
                      <a:cxn ang="0">
                        <a:pos x="36" y="0"/>
                      </a:cxn>
                      <a:cxn ang="0">
                        <a:pos x="13" y="13"/>
                      </a:cxn>
                      <a:cxn ang="0">
                        <a:pos x="13" y="56"/>
                      </a:cxn>
                      <a:cxn ang="0">
                        <a:pos x="33" y="70"/>
                      </a:cxn>
                      <a:cxn ang="0">
                        <a:pos x="13" y="99"/>
                      </a:cxn>
                      <a:cxn ang="0">
                        <a:pos x="0" y="135"/>
                      </a:cxn>
                      <a:cxn ang="0">
                        <a:pos x="0" y="228"/>
                      </a:cxn>
                      <a:cxn ang="0">
                        <a:pos x="13" y="326"/>
                      </a:cxn>
                      <a:cxn ang="0">
                        <a:pos x="36" y="406"/>
                      </a:cxn>
                      <a:cxn ang="0">
                        <a:pos x="62" y="423"/>
                      </a:cxn>
                      <a:cxn ang="0">
                        <a:pos x="76" y="384"/>
                      </a:cxn>
                      <a:cxn ang="0">
                        <a:pos x="59" y="254"/>
                      </a:cxn>
                      <a:cxn ang="0">
                        <a:pos x="56" y="79"/>
                      </a:cxn>
                      <a:cxn ang="0">
                        <a:pos x="36" y="0"/>
                      </a:cxn>
                    </a:cxnLst>
                    <a:rect l="0" t="0" r="r" b="b"/>
                    <a:pathLst>
                      <a:path w="77" h="424">
                        <a:moveTo>
                          <a:pt x="36" y="0"/>
                        </a:moveTo>
                        <a:lnTo>
                          <a:pt x="13" y="13"/>
                        </a:lnTo>
                        <a:lnTo>
                          <a:pt x="13" y="56"/>
                        </a:lnTo>
                        <a:lnTo>
                          <a:pt x="33" y="70"/>
                        </a:lnTo>
                        <a:lnTo>
                          <a:pt x="13" y="99"/>
                        </a:lnTo>
                        <a:lnTo>
                          <a:pt x="0" y="135"/>
                        </a:lnTo>
                        <a:lnTo>
                          <a:pt x="0" y="228"/>
                        </a:lnTo>
                        <a:lnTo>
                          <a:pt x="13" y="326"/>
                        </a:lnTo>
                        <a:lnTo>
                          <a:pt x="36" y="406"/>
                        </a:lnTo>
                        <a:lnTo>
                          <a:pt x="62" y="423"/>
                        </a:lnTo>
                        <a:lnTo>
                          <a:pt x="76" y="384"/>
                        </a:lnTo>
                        <a:lnTo>
                          <a:pt x="59" y="254"/>
                        </a:lnTo>
                        <a:lnTo>
                          <a:pt x="56" y="79"/>
                        </a:lnTo>
                        <a:lnTo>
                          <a:pt x="36" y="0"/>
                        </a:lnTo>
                      </a:path>
                    </a:pathLst>
                  </a:custGeom>
                  <a:solidFill>
                    <a:srgbClr val="FF0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57"/>
                  <p:cNvSpPr>
                    <a:spLocks/>
                  </p:cNvSpPr>
                  <p:nvPr/>
                </p:nvSpPr>
                <p:spPr bwMode="auto">
                  <a:xfrm>
                    <a:off x="4659" y="2410"/>
                    <a:ext cx="126" cy="167"/>
                  </a:xfrm>
                  <a:custGeom>
                    <a:avLst/>
                    <a:gdLst/>
                    <a:ahLst/>
                    <a:cxnLst>
                      <a:cxn ang="0">
                        <a:pos x="125" y="36"/>
                      </a:cxn>
                      <a:cxn ang="0">
                        <a:pos x="82" y="0"/>
                      </a:cxn>
                      <a:cxn ang="0">
                        <a:pos x="6" y="66"/>
                      </a:cxn>
                      <a:cxn ang="0">
                        <a:pos x="0" y="96"/>
                      </a:cxn>
                      <a:cxn ang="0">
                        <a:pos x="17" y="166"/>
                      </a:cxn>
                      <a:cxn ang="0">
                        <a:pos x="125" y="36"/>
                      </a:cxn>
                    </a:cxnLst>
                    <a:rect l="0" t="0" r="r" b="b"/>
                    <a:pathLst>
                      <a:path w="126" h="167">
                        <a:moveTo>
                          <a:pt x="125" y="36"/>
                        </a:moveTo>
                        <a:lnTo>
                          <a:pt x="82" y="0"/>
                        </a:lnTo>
                        <a:lnTo>
                          <a:pt x="6" y="66"/>
                        </a:lnTo>
                        <a:lnTo>
                          <a:pt x="0" y="96"/>
                        </a:lnTo>
                        <a:lnTo>
                          <a:pt x="17" y="166"/>
                        </a:lnTo>
                        <a:lnTo>
                          <a:pt x="125" y="36"/>
                        </a:lnTo>
                      </a:path>
                    </a:pathLst>
                  </a:custGeom>
                  <a:solidFill>
                    <a:srgbClr val="FFF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9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4659" y="2443"/>
                    <a:ext cx="500" cy="623"/>
                    <a:chOff x="4659" y="2443"/>
                    <a:chExt cx="500" cy="623"/>
                  </a:xfrm>
                </p:grpSpPr>
                <p:sp>
                  <p:nvSpPr>
                    <p:cNvPr id="70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4659" y="2443"/>
                      <a:ext cx="500" cy="623"/>
                    </a:xfrm>
                    <a:custGeom>
                      <a:avLst/>
                      <a:gdLst/>
                      <a:ahLst/>
                      <a:cxnLst>
                        <a:cxn ang="0">
                          <a:pos x="108" y="7"/>
                        </a:cxn>
                        <a:cxn ang="0">
                          <a:pos x="138" y="0"/>
                        </a:cxn>
                        <a:cxn ang="0">
                          <a:pos x="164" y="7"/>
                        </a:cxn>
                        <a:cxn ang="0">
                          <a:pos x="184" y="24"/>
                        </a:cxn>
                        <a:cxn ang="0">
                          <a:pos x="207" y="63"/>
                        </a:cxn>
                        <a:cxn ang="0">
                          <a:pos x="231" y="142"/>
                        </a:cxn>
                        <a:cxn ang="0">
                          <a:pos x="273" y="242"/>
                        </a:cxn>
                        <a:cxn ang="0">
                          <a:pos x="334" y="367"/>
                        </a:cxn>
                        <a:cxn ang="0">
                          <a:pos x="390" y="436"/>
                        </a:cxn>
                        <a:cxn ang="0">
                          <a:pos x="452" y="506"/>
                        </a:cxn>
                        <a:cxn ang="0">
                          <a:pos x="476" y="539"/>
                        </a:cxn>
                        <a:cxn ang="0">
                          <a:pos x="499" y="569"/>
                        </a:cxn>
                        <a:cxn ang="0">
                          <a:pos x="456" y="603"/>
                        </a:cxn>
                        <a:cxn ang="0">
                          <a:pos x="432" y="619"/>
                        </a:cxn>
                        <a:cxn ang="0">
                          <a:pos x="399" y="583"/>
                        </a:cxn>
                        <a:cxn ang="0">
                          <a:pos x="396" y="622"/>
                        </a:cxn>
                        <a:cxn ang="0">
                          <a:pos x="323" y="619"/>
                        </a:cxn>
                        <a:cxn ang="0">
                          <a:pos x="260" y="622"/>
                        </a:cxn>
                        <a:cxn ang="0">
                          <a:pos x="170" y="616"/>
                        </a:cxn>
                        <a:cxn ang="0">
                          <a:pos x="59" y="595"/>
                        </a:cxn>
                        <a:cxn ang="0">
                          <a:pos x="17" y="563"/>
                        </a:cxn>
                        <a:cxn ang="0">
                          <a:pos x="12" y="539"/>
                        </a:cxn>
                        <a:cxn ang="0">
                          <a:pos x="46" y="483"/>
                        </a:cxn>
                        <a:cxn ang="0">
                          <a:pos x="53" y="433"/>
                        </a:cxn>
                        <a:cxn ang="0">
                          <a:pos x="40" y="367"/>
                        </a:cxn>
                        <a:cxn ang="0">
                          <a:pos x="6" y="277"/>
                        </a:cxn>
                        <a:cxn ang="0">
                          <a:pos x="0" y="222"/>
                        </a:cxn>
                        <a:cxn ang="0">
                          <a:pos x="3" y="183"/>
                        </a:cxn>
                        <a:cxn ang="0">
                          <a:pos x="17" y="146"/>
                        </a:cxn>
                        <a:cxn ang="0">
                          <a:pos x="36" y="103"/>
                        </a:cxn>
                        <a:cxn ang="0">
                          <a:pos x="62" y="57"/>
                        </a:cxn>
                        <a:cxn ang="0">
                          <a:pos x="82" y="30"/>
                        </a:cxn>
                        <a:cxn ang="0">
                          <a:pos x="108" y="7"/>
                        </a:cxn>
                      </a:cxnLst>
                      <a:rect l="0" t="0" r="r" b="b"/>
                      <a:pathLst>
                        <a:path w="500" h="623">
                          <a:moveTo>
                            <a:pt x="108" y="7"/>
                          </a:moveTo>
                          <a:lnTo>
                            <a:pt x="138" y="0"/>
                          </a:lnTo>
                          <a:lnTo>
                            <a:pt x="164" y="7"/>
                          </a:lnTo>
                          <a:lnTo>
                            <a:pt x="184" y="24"/>
                          </a:lnTo>
                          <a:lnTo>
                            <a:pt x="207" y="63"/>
                          </a:lnTo>
                          <a:lnTo>
                            <a:pt x="231" y="142"/>
                          </a:lnTo>
                          <a:lnTo>
                            <a:pt x="273" y="242"/>
                          </a:lnTo>
                          <a:lnTo>
                            <a:pt x="334" y="367"/>
                          </a:lnTo>
                          <a:lnTo>
                            <a:pt x="390" y="436"/>
                          </a:lnTo>
                          <a:lnTo>
                            <a:pt x="452" y="506"/>
                          </a:lnTo>
                          <a:lnTo>
                            <a:pt x="476" y="539"/>
                          </a:lnTo>
                          <a:lnTo>
                            <a:pt x="499" y="569"/>
                          </a:lnTo>
                          <a:lnTo>
                            <a:pt x="456" y="603"/>
                          </a:lnTo>
                          <a:lnTo>
                            <a:pt x="432" y="619"/>
                          </a:lnTo>
                          <a:lnTo>
                            <a:pt x="399" y="583"/>
                          </a:lnTo>
                          <a:lnTo>
                            <a:pt x="396" y="622"/>
                          </a:lnTo>
                          <a:lnTo>
                            <a:pt x="323" y="619"/>
                          </a:lnTo>
                          <a:lnTo>
                            <a:pt x="260" y="622"/>
                          </a:lnTo>
                          <a:lnTo>
                            <a:pt x="170" y="616"/>
                          </a:lnTo>
                          <a:lnTo>
                            <a:pt x="59" y="595"/>
                          </a:lnTo>
                          <a:lnTo>
                            <a:pt x="17" y="563"/>
                          </a:lnTo>
                          <a:lnTo>
                            <a:pt x="12" y="539"/>
                          </a:lnTo>
                          <a:lnTo>
                            <a:pt x="46" y="483"/>
                          </a:lnTo>
                          <a:lnTo>
                            <a:pt x="53" y="433"/>
                          </a:lnTo>
                          <a:lnTo>
                            <a:pt x="40" y="367"/>
                          </a:lnTo>
                          <a:lnTo>
                            <a:pt x="6" y="277"/>
                          </a:lnTo>
                          <a:lnTo>
                            <a:pt x="0" y="222"/>
                          </a:lnTo>
                          <a:lnTo>
                            <a:pt x="3" y="183"/>
                          </a:lnTo>
                          <a:lnTo>
                            <a:pt x="17" y="146"/>
                          </a:lnTo>
                          <a:lnTo>
                            <a:pt x="36" y="103"/>
                          </a:lnTo>
                          <a:lnTo>
                            <a:pt x="62" y="57"/>
                          </a:lnTo>
                          <a:lnTo>
                            <a:pt x="82" y="30"/>
                          </a:lnTo>
                          <a:lnTo>
                            <a:pt x="108" y="7"/>
                          </a:lnTo>
                        </a:path>
                      </a:pathLst>
                    </a:custGeom>
                    <a:solidFill>
                      <a:srgbClr val="3F5F00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lIns="90476" tIns="44444" rIns="90476" bIns="44444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" name="Freeform 60"/>
                    <p:cNvSpPr>
                      <a:spLocks/>
                    </p:cNvSpPr>
                    <p:nvPr/>
                  </p:nvSpPr>
                  <p:spPr bwMode="auto">
                    <a:xfrm>
                      <a:off x="4702" y="2446"/>
                      <a:ext cx="100" cy="322"/>
                    </a:xfrm>
                    <a:custGeom>
                      <a:avLst/>
                      <a:gdLst/>
                      <a:ahLst/>
                      <a:cxnLst>
                        <a:cxn ang="0">
                          <a:pos x="99" y="0"/>
                        </a:cxn>
                        <a:cxn ang="0">
                          <a:pos x="91" y="44"/>
                        </a:cxn>
                        <a:cxn ang="0">
                          <a:pos x="68" y="110"/>
                        </a:cxn>
                        <a:cxn ang="0">
                          <a:pos x="33" y="77"/>
                        </a:cxn>
                        <a:cxn ang="0">
                          <a:pos x="49" y="127"/>
                        </a:cxn>
                        <a:cxn ang="0">
                          <a:pos x="0" y="321"/>
                        </a:cxn>
                      </a:cxnLst>
                      <a:rect l="0" t="0" r="r" b="b"/>
                      <a:pathLst>
                        <a:path w="100" h="322">
                          <a:moveTo>
                            <a:pt x="99" y="0"/>
                          </a:moveTo>
                          <a:lnTo>
                            <a:pt x="91" y="44"/>
                          </a:lnTo>
                          <a:lnTo>
                            <a:pt x="68" y="110"/>
                          </a:lnTo>
                          <a:lnTo>
                            <a:pt x="33" y="77"/>
                          </a:lnTo>
                          <a:lnTo>
                            <a:pt x="49" y="127"/>
                          </a:lnTo>
                          <a:lnTo>
                            <a:pt x="0" y="321"/>
                          </a:lnTo>
                        </a:path>
                      </a:pathLst>
                    </a:custGeom>
                    <a:noFill/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lIns="90476" tIns="44444" rIns="90476" bIns="44444">
                      <a:spAutoFit/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6" name="Group 61"/>
              <p:cNvGrpSpPr>
                <a:grpSpLocks/>
              </p:cNvGrpSpPr>
              <p:nvPr/>
            </p:nvGrpSpPr>
            <p:grpSpPr bwMode="auto">
              <a:xfrm>
                <a:off x="4170" y="2789"/>
                <a:ext cx="271" cy="166"/>
                <a:chOff x="4155" y="2802"/>
                <a:chExt cx="287" cy="177"/>
              </a:xfrm>
            </p:grpSpPr>
            <p:sp>
              <p:nvSpPr>
                <p:cNvPr id="60" name="Freeform 62"/>
                <p:cNvSpPr>
                  <a:spLocks/>
                </p:cNvSpPr>
                <p:nvPr/>
              </p:nvSpPr>
              <p:spPr bwMode="auto">
                <a:xfrm>
                  <a:off x="4155" y="2802"/>
                  <a:ext cx="287" cy="177"/>
                </a:xfrm>
                <a:custGeom>
                  <a:avLst/>
                  <a:gdLst/>
                  <a:ahLst/>
                  <a:cxnLst>
                    <a:cxn ang="0">
                      <a:pos x="210" y="1"/>
                    </a:cxn>
                    <a:cxn ang="0">
                      <a:pos x="56" y="21"/>
                    </a:cxn>
                    <a:cxn ang="0">
                      <a:pos x="16" y="26"/>
                    </a:cxn>
                    <a:cxn ang="0">
                      <a:pos x="5" y="30"/>
                    </a:cxn>
                    <a:cxn ang="0">
                      <a:pos x="0" y="35"/>
                    </a:cxn>
                    <a:cxn ang="0">
                      <a:pos x="1" y="48"/>
                    </a:cxn>
                    <a:cxn ang="0">
                      <a:pos x="14" y="67"/>
                    </a:cxn>
                    <a:cxn ang="0">
                      <a:pos x="24" y="85"/>
                    </a:cxn>
                    <a:cxn ang="0">
                      <a:pos x="23" y="111"/>
                    </a:cxn>
                    <a:cxn ang="0">
                      <a:pos x="63" y="139"/>
                    </a:cxn>
                    <a:cxn ang="0">
                      <a:pos x="72" y="144"/>
                    </a:cxn>
                    <a:cxn ang="0">
                      <a:pos x="82" y="143"/>
                    </a:cxn>
                    <a:cxn ang="0">
                      <a:pos x="102" y="151"/>
                    </a:cxn>
                    <a:cxn ang="0">
                      <a:pos x="123" y="163"/>
                    </a:cxn>
                    <a:cxn ang="0">
                      <a:pos x="141" y="176"/>
                    </a:cxn>
                    <a:cxn ang="0">
                      <a:pos x="154" y="175"/>
                    </a:cxn>
                    <a:cxn ang="0">
                      <a:pos x="169" y="166"/>
                    </a:cxn>
                    <a:cxn ang="0">
                      <a:pos x="169" y="152"/>
                    </a:cxn>
                    <a:cxn ang="0">
                      <a:pos x="158" y="141"/>
                    </a:cxn>
                    <a:cxn ang="0">
                      <a:pos x="137" y="130"/>
                    </a:cxn>
                    <a:cxn ang="0">
                      <a:pos x="125" y="126"/>
                    </a:cxn>
                    <a:cxn ang="0">
                      <a:pos x="142" y="105"/>
                    </a:cxn>
                    <a:cxn ang="0">
                      <a:pos x="160" y="96"/>
                    </a:cxn>
                    <a:cxn ang="0">
                      <a:pos x="163" y="101"/>
                    </a:cxn>
                    <a:cxn ang="0">
                      <a:pos x="177" y="104"/>
                    </a:cxn>
                    <a:cxn ang="0">
                      <a:pos x="195" y="104"/>
                    </a:cxn>
                    <a:cxn ang="0">
                      <a:pos x="208" y="99"/>
                    </a:cxn>
                    <a:cxn ang="0">
                      <a:pos x="228" y="90"/>
                    </a:cxn>
                    <a:cxn ang="0">
                      <a:pos x="235" y="83"/>
                    </a:cxn>
                    <a:cxn ang="0">
                      <a:pos x="241" y="70"/>
                    </a:cxn>
                    <a:cxn ang="0">
                      <a:pos x="252" y="60"/>
                    </a:cxn>
                    <a:cxn ang="0">
                      <a:pos x="267" y="57"/>
                    </a:cxn>
                    <a:cxn ang="0">
                      <a:pos x="286" y="57"/>
                    </a:cxn>
                    <a:cxn ang="0">
                      <a:pos x="268" y="0"/>
                    </a:cxn>
                    <a:cxn ang="0">
                      <a:pos x="210" y="1"/>
                    </a:cxn>
                  </a:cxnLst>
                  <a:rect l="0" t="0" r="r" b="b"/>
                  <a:pathLst>
                    <a:path w="287" h="177">
                      <a:moveTo>
                        <a:pt x="210" y="1"/>
                      </a:moveTo>
                      <a:lnTo>
                        <a:pt x="56" y="21"/>
                      </a:lnTo>
                      <a:lnTo>
                        <a:pt x="16" y="26"/>
                      </a:lnTo>
                      <a:lnTo>
                        <a:pt x="5" y="30"/>
                      </a:lnTo>
                      <a:lnTo>
                        <a:pt x="0" y="35"/>
                      </a:lnTo>
                      <a:lnTo>
                        <a:pt x="1" y="48"/>
                      </a:lnTo>
                      <a:lnTo>
                        <a:pt x="14" y="67"/>
                      </a:lnTo>
                      <a:lnTo>
                        <a:pt x="24" y="85"/>
                      </a:lnTo>
                      <a:lnTo>
                        <a:pt x="23" y="111"/>
                      </a:lnTo>
                      <a:lnTo>
                        <a:pt x="63" y="139"/>
                      </a:lnTo>
                      <a:lnTo>
                        <a:pt x="72" y="144"/>
                      </a:lnTo>
                      <a:lnTo>
                        <a:pt x="82" y="143"/>
                      </a:lnTo>
                      <a:lnTo>
                        <a:pt x="102" y="151"/>
                      </a:lnTo>
                      <a:lnTo>
                        <a:pt x="123" y="163"/>
                      </a:lnTo>
                      <a:lnTo>
                        <a:pt x="141" y="176"/>
                      </a:lnTo>
                      <a:lnTo>
                        <a:pt x="154" y="175"/>
                      </a:lnTo>
                      <a:lnTo>
                        <a:pt x="169" y="166"/>
                      </a:lnTo>
                      <a:lnTo>
                        <a:pt x="169" y="152"/>
                      </a:lnTo>
                      <a:lnTo>
                        <a:pt x="158" y="141"/>
                      </a:lnTo>
                      <a:lnTo>
                        <a:pt x="137" y="130"/>
                      </a:lnTo>
                      <a:lnTo>
                        <a:pt x="125" y="126"/>
                      </a:lnTo>
                      <a:lnTo>
                        <a:pt x="142" y="105"/>
                      </a:lnTo>
                      <a:lnTo>
                        <a:pt x="160" y="96"/>
                      </a:lnTo>
                      <a:lnTo>
                        <a:pt x="163" y="101"/>
                      </a:lnTo>
                      <a:lnTo>
                        <a:pt x="177" y="104"/>
                      </a:lnTo>
                      <a:lnTo>
                        <a:pt x="195" y="104"/>
                      </a:lnTo>
                      <a:lnTo>
                        <a:pt x="208" y="99"/>
                      </a:lnTo>
                      <a:lnTo>
                        <a:pt x="228" y="90"/>
                      </a:lnTo>
                      <a:lnTo>
                        <a:pt x="235" y="83"/>
                      </a:lnTo>
                      <a:lnTo>
                        <a:pt x="241" y="70"/>
                      </a:lnTo>
                      <a:lnTo>
                        <a:pt x="252" y="60"/>
                      </a:lnTo>
                      <a:lnTo>
                        <a:pt x="267" y="57"/>
                      </a:lnTo>
                      <a:lnTo>
                        <a:pt x="286" y="57"/>
                      </a:lnTo>
                      <a:lnTo>
                        <a:pt x="268" y="0"/>
                      </a:lnTo>
                      <a:lnTo>
                        <a:pt x="210" y="1"/>
                      </a:lnTo>
                    </a:path>
                  </a:pathLst>
                </a:custGeom>
                <a:solidFill>
                  <a:srgbClr val="FFBFB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61" name="Group 63"/>
                <p:cNvGrpSpPr>
                  <a:grpSpLocks/>
                </p:cNvGrpSpPr>
                <p:nvPr/>
              </p:nvGrpSpPr>
              <p:grpSpPr bwMode="auto">
                <a:xfrm>
                  <a:off x="4178" y="2841"/>
                  <a:ext cx="101" cy="107"/>
                  <a:chOff x="4178" y="2841"/>
                  <a:chExt cx="101" cy="107"/>
                </a:xfrm>
              </p:grpSpPr>
              <p:sp>
                <p:nvSpPr>
                  <p:cNvPr id="62" name="Freeform 64"/>
                  <p:cNvSpPr>
                    <a:spLocks/>
                  </p:cNvSpPr>
                  <p:nvPr/>
                </p:nvSpPr>
                <p:spPr bwMode="auto">
                  <a:xfrm>
                    <a:off x="4178" y="2841"/>
                    <a:ext cx="83" cy="49"/>
                  </a:xfrm>
                  <a:custGeom>
                    <a:avLst/>
                    <a:gdLst/>
                    <a:ahLst/>
                    <a:cxnLst>
                      <a:cxn ang="0">
                        <a:pos x="82" y="3"/>
                      </a:cxn>
                      <a:cxn ang="0">
                        <a:pos x="42" y="0"/>
                      </a:cxn>
                      <a:cxn ang="0">
                        <a:pos x="4" y="21"/>
                      </a:cxn>
                      <a:cxn ang="0">
                        <a:pos x="0" y="39"/>
                      </a:cxn>
                      <a:cxn ang="0">
                        <a:pos x="2" y="48"/>
                      </a:cxn>
                    </a:cxnLst>
                    <a:rect l="0" t="0" r="r" b="b"/>
                    <a:pathLst>
                      <a:path w="83" h="49">
                        <a:moveTo>
                          <a:pt x="82" y="3"/>
                        </a:moveTo>
                        <a:lnTo>
                          <a:pt x="42" y="0"/>
                        </a:lnTo>
                        <a:lnTo>
                          <a:pt x="4" y="21"/>
                        </a:lnTo>
                        <a:lnTo>
                          <a:pt x="0" y="39"/>
                        </a:lnTo>
                        <a:lnTo>
                          <a:pt x="2" y="48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65"/>
                  <p:cNvSpPr>
                    <a:spLocks/>
                  </p:cNvSpPr>
                  <p:nvPr/>
                </p:nvSpPr>
                <p:spPr bwMode="auto">
                  <a:xfrm>
                    <a:off x="4227" y="2869"/>
                    <a:ext cx="52" cy="79"/>
                  </a:xfrm>
                  <a:custGeom>
                    <a:avLst/>
                    <a:gdLst/>
                    <a:ahLst/>
                    <a:cxnLst>
                      <a:cxn ang="0">
                        <a:pos x="51" y="0"/>
                      </a:cxn>
                      <a:cxn ang="0">
                        <a:pos x="5" y="48"/>
                      </a:cxn>
                      <a:cxn ang="0">
                        <a:pos x="0" y="57"/>
                      </a:cxn>
                      <a:cxn ang="0">
                        <a:pos x="5" y="67"/>
                      </a:cxn>
                      <a:cxn ang="0">
                        <a:pos x="9" y="76"/>
                      </a:cxn>
                      <a:cxn ang="0">
                        <a:pos x="12" y="78"/>
                      </a:cxn>
                    </a:cxnLst>
                    <a:rect l="0" t="0" r="r" b="b"/>
                    <a:pathLst>
                      <a:path w="52" h="79">
                        <a:moveTo>
                          <a:pt x="51" y="0"/>
                        </a:moveTo>
                        <a:lnTo>
                          <a:pt x="5" y="48"/>
                        </a:lnTo>
                        <a:lnTo>
                          <a:pt x="0" y="57"/>
                        </a:lnTo>
                        <a:lnTo>
                          <a:pt x="5" y="67"/>
                        </a:lnTo>
                        <a:lnTo>
                          <a:pt x="9" y="76"/>
                        </a:lnTo>
                        <a:lnTo>
                          <a:pt x="12" y="78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66"/>
                  <p:cNvSpPr>
                    <a:spLocks/>
                  </p:cNvSpPr>
                  <p:nvPr/>
                </p:nvSpPr>
                <p:spPr bwMode="auto">
                  <a:xfrm>
                    <a:off x="4202" y="2857"/>
                    <a:ext cx="67" cy="90"/>
                  </a:xfrm>
                  <a:custGeom>
                    <a:avLst/>
                    <a:gdLst/>
                    <a:ahLst/>
                    <a:cxnLst>
                      <a:cxn ang="0">
                        <a:pos x="66" y="0"/>
                      </a:cxn>
                      <a:cxn ang="0">
                        <a:pos x="35" y="8"/>
                      </a:cxn>
                      <a:cxn ang="0">
                        <a:pos x="5" y="26"/>
                      </a:cxn>
                      <a:cxn ang="0">
                        <a:pos x="0" y="45"/>
                      </a:cxn>
                      <a:cxn ang="0">
                        <a:pos x="25" y="85"/>
                      </a:cxn>
                      <a:cxn ang="0">
                        <a:pos x="34" y="89"/>
                      </a:cxn>
                    </a:cxnLst>
                    <a:rect l="0" t="0" r="r" b="b"/>
                    <a:pathLst>
                      <a:path w="67" h="90">
                        <a:moveTo>
                          <a:pt x="66" y="0"/>
                        </a:moveTo>
                        <a:lnTo>
                          <a:pt x="35" y="8"/>
                        </a:lnTo>
                        <a:lnTo>
                          <a:pt x="5" y="26"/>
                        </a:lnTo>
                        <a:lnTo>
                          <a:pt x="0" y="45"/>
                        </a:lnTo>
                        <a:lnTo>
                          <a:pt x="25" y="85"/>
                        </a:lnTo>
                        <a:lnTo>
                          <a:pt x="34" y="89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" name="Freeform 67"/>
              <p:cNvSpPr>
                <a:spLocks/>
              </p:cNvSpPr>
              <p:nvPr/>
            </p:nvSpPr>
            <p:spPr bwMode="auto">
              <a:xfrm>
                <a:off x="4367" y="2777"/>
                <a:ext cx="80" cy="8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37" y="88"/>
                  </a:cxn>
                  <a:cxn ang="0">
                    <a:pos x="84" y="86"/>
                  </a:cxn>
                  <a:cxn ang="0">
                    <a:pos x="58" y="0"/>
                  </a:cxn>
                  <a:cxn ang="0">
                    <a:pos x="0" y="1"/>
                  </a:cxn>
                </a:cxnLst>
                <a:rect l="0" t="0" r="r" b="b"/>
                <a:pathLst>
                  <a:path w="85" h="89">
                    <a:moveTo>
                      <a:pt x="0" y="1"/>
                    </a:moveTo>
                    <a:lnTo>
                      <a:pt x="37" y="88"/>
                    </a:lnTo>
                    <a:lnTo>
                      <a:pt x="84" y="86"/>
                    </a:lnTo>
                    <a:lnTo>
                      <a:pt x="58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FFFF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476" tIns="44444" rIns="90476" bIns="44444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" name="Freeform 68"/>
              <p:cNvSpPr>
                <a:spLocks/>
              </p:cNvSpPr>
              <p:nvPr/>
            </p:nvSpPr>
            <p:spPr bwMode="auto">
              <a:xfrm>
                <a:off x="4393" y="2573"/>
                <a:ext cx="429" cy="311"/>
              </a:xfrm>
              <a:custGeom>
                <a:avLst/>
                <a:gdLst/>
                <a:ahLst/>
                <a:cxnLst>
                  <a:cxn ang="0">
                    <a:pos x="3" y="219"/>
                  </a:cxn>
                  <a:cxn ang="0">
                    <a:pos x="9" y="249"/>
                  </a:cxn>
                  <a:cxn ang="0">
                    <a:pos x="21" y="283"/>
                  </a:cxn>
                  <a:cxn ang="0">
                    <a:pos x="28" y="310"/>
                  </a:cxn>
                  <a:cxn ang="0">
                    <a:pos x="104" y="312"/>
                  </a:cxn>
                  <a:cxn ang="0">
                    <a:pos x="165" y="317"/>
                  </a:cxn>
                  <a:cxn ang="0">
                    <a:pos x="230" y="327"/>
                  </a:cxn>
                  <a:cxn ang="0">
                    <a:pos x="265" y="332"/>
                  </a:cxn>
                  <a:cxn ang="0">
                    <a:pos x="318" y="289"/>
                  </a:cxn>
                  <a:cxn ang="0">
                    <a:pos x="384" y="200"/>
                  </a:cxn>
                  <a:cxn ang="0">
                    <a:pos x="426" y="133"/>
                  </a:cxn>
                  <a:cxn ang="0">
                    <a:pos x="448" y="84"/>
                  </a:cxn>
                  <a:cxn ang="0">
                    <a:pos x="453" y="38"/>
                  </a:cxn>
                  <a:cxn ang="0">
                    <a:pos x="438" y="14"/>
                  </a:cxn>
                  <a:cxn ang="0">
                    <a:pos x="407" y="0"/>
                  </a:cxn>
                  <a:cxn ang="0">
                    <a:pos x="372" y="8"/>
                  </a:cxn>
                  <a:cxn ang="0">
                    <a:pos x="339" y="37"/>
                  </a:cxn>
                  <a:cxn ang="0">
                    <a:pos x="305" y="81"/>
                  </a:cxn>
                  <a:cxn ang="0">
                    <a:pos x="274" y="117"/>
                  </a:cxn>
                  <a:cxn ang="0">
                    <a:pos x="244" y="158"/>
                  </a:cxn>
                  <a:cxn ang="0">
                    <a:pos x="232" y="183"/>
                  </a:cxn>
                  <a:cxn ang="0">
                    <a:pos x="235" y="197"/>
                  </a:cxn>
                  <a:cxn ang="0">
                    <a:pos x="228" y="205"/>
                  </a:cxn>
                  <a:cxn ang="0">
                    <a:pos x="219" y="211"/>
                  </a:cxn>
                  <a:cxn ang="0">
                    <a:pos x="190" y="213"/>
                  </a:cxn>
                  <a:cxn ang="0">
                    <a:pos x="96" y="201"/>
                  </a:cxn>
                  <a:cxn ang="0">
                    <a:pos x="0" y="194"/>
                  </a:cxn>
                  <a:cxn ang="0">
                    <a:pos x="3" y="219"/>
                  </a:cxn>
                </a:cxnLst>
                <a:rect l="0" t="0" r="r" b="b"/>
                <a:pathLst>
                  <a:path w="454" h="333">
                    <a:moveTo>
                      <a:pt x="3" y="219"/>
                    </a:moveTo>
                    <a:lnTo>
                      <a:pt x="9" y="249"/>
                    </a:lnTo>
                    <a:lnTo>
                      <a:pt x="21" y="283"/>
                    </a:lnTo>
                    <a:lnTo>
                      <a:pt x="28" y="310"/>
                    </a:lnTo>
                    <a:lnTo>
                      <a:pt x="104" y="312"/>
                    </a:lnTo>
                    <a:lnTo>
                      <a:pt x="165" y="317"/>
                    </a:lnTo>
                    <a:lnTo>
                      <a:pt x="230" y="327"/>
                    </a:lnTo>
                    <a:lnTo>
                      <a:pt x="265" y="332"/>
                    </a:lnTo>
                    <a:lnTo>
                      <a:pt x="318" y="289"/>
                    </a:lnTo>
                    <a:lnTo>
                      <a:pt x="384" y="200"/>
                    </a:lnTo>
                    <a:lnTo>
                      <a:pt x="426" y="133"/>
                    </a:lnTo>
                    <a:lnTo>
                      <a:pt x="448" y="84"/>
                    </a:lnTo>
                    <a:lnTo>
                      <a:pt x="453" y="38"/>
                    </a:lnTo>
                    <a:lnTo>
                      <a:pt x="438" y="14"/>
                    </a:lnTo>
                    <a:lnTo>
                      <a:pt x="407" y="0"/>
                    </a:lnTo>
                    <a:lnTo>
                      <a:pt x="372" y="8"/>
                    </a:lnTo>
                    <a:lnTo>
                      <a:pt x="339" y="37"/>
                    </a:lnTo>
                    <a:lnTo>
                      <a:pt x="305" y="81"/>
                    </a:lnTo>
                    <a:lnTo>
                      <a:pt x="274" y="117"/>
                    </a:lnTo>
                    <a:lnTo>
                      <a:pt x="244" y="158"/>
                    </a:lnTo>
                    <a:lnTo>
                      <a:pt x="232" y="183"/>
                    </a:lnTo>
                    <a:lnTo>
                      <a:pt x="235" y="197"/>
                    </a:lnTo>
                    <a:lnTo>
                      <a:pt x="228" y="205"/>
                    </a:lnTo>
                    <a:lnTo>
                      <a:pt x="219" y="211"/>
                    </a:lnTo>
                    <a:lnTo>
                      <a:pt x="190" y="213"/>
                    </a:lnTo>
                    <a:lnTo>
                      <a:pt x="96" y="201"/>
                    </a:lnTo>
                    <a:lnTo>
                      <a:pt x="0" y="194"/>
                    </a:lnTo>
                    <a:lnTo>
                      <a:pt x="3" y="219"/>
                    </a:lnTo>
                  </a:path>
                </a:pathLst>
              </a:custGeom>
              <a:solidFill>
                <a:srgbClr val="3F5F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476" tIns="44444" rIns="90476" bIns="44444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29" name="Group 69"/>
              <p:cNvGrpSpPr>
                <a:grpSpLocks/>
              </p:cNvGrpSpPr>
              <p:nvPr/>
            </p:nvGrpSpPr>
            <p:grpSpPr bwMode="auto">
              <a:xfrm>
                <a:off x="4335" y="2338"/>
                <a:ext cx="198" cy="210"/>
                <a:chOff x="4329" y="2320"/>
                <a:chExt cx="210" cy="224"/>
              </a:xfrm>
            </p:grpSpPr>
            <p:sp>
              <p:nvSpPr>
                <p:cNvPr id="57" name="Freeform 70"/>
                <p:cNvSpPr>
                  <a:spLocks/>
                </p:cNvSpPr>
                <p:nvPr/>
              </p:nvSpPr>
              <p:spPr bwMode="auto">
                <a:xfrm>
                  <a:off x="4329" y="2320"/>
                  <a:ext cx="210" cy="224"/>
                </a:xfrm>
                <a:custGeom>
                  <a:avLst/>
                  <a:gdLst/>
                  <a:ahLst/>
                  <a:cxnLst>
                    <a:cxn ang="0">
                      <a:pos x="95" y="210"/>
                    </a:cxn>
                    <a:cxn ang="0">
                      <a:pos x="90" y="201"/>
                    </a:cxn>
                    <a:cxn ang="0">
                      <a:pos x="72" y="194"/>
                    </a:cxn>
                    <a:cxn ang="0">
                      <a:pos x="52" y="184"/>
                    </a:cxn>
                    <a:cxn ang="0">
                      <a:pos x="24" y="128"/>
                    </a:cxn>
                    <a:cxn ang="0">
                      <a:pos x="0" y="76"/>
                    </a:cxn>
                    <a:cxn ang="0">
                      <a:pos x="0" y="50"/>
                    </a:cxn>
                    <a:cxn ang="0">
                      <a:pos x="41" y="8"/>
                    </a:cxn>
                    <a:cxn ang="0">
                      <a:pos x="72" y="5"/>
                    </a:cxn>
                    <a:cxn ang="0">
                      <a:pos x="81" y="12"/>
                    </a:cxn>
                    <a:cxn ang="0">
                      <a:pos x="109" y="0"/>
                    </a:cxn>
                    <a:cxn ang="0">
                      <a:pos x="120" y="1"/>
                    </a:cxn>
                    <a:cxn ang="0">
                      <a:pos x="128" y="9"/>
                    </a:cxn>
                    <a:cxn ang="0">
                      <a:pos x="132" y="18"/>
                    </a:cxn>
                    <a:cxn ang="0">
                      <a:pos x="125" y="28"/>
                    </a:cxn>
                    <a:cxn ang="0">
                      <a:pos x="75" y="53"/>
                    </a:cxn>
                    <a:cxn ang="0">
                      <a:pos x="64" y="90"/>
                    </a:cxn>
                    <a:cxn ang="0">
                      <a:pos x="83" y="63"/>
                    </a:cxn>
                    <a:cxn ang="0">
                      <a:pos x="131" y="48"/>
                    </a:cxn>
                    <a:cxn ang="0">
                      <a:pos x="137" y="48"/>
                    </a:cxn>
                    <a:cxn ang="0">
                      <a:pos x="144" y="54"/>
                    </a:cxn>
                    <a:cxn ang="0">
                      <a:pos x="148" y="69"/>
                    </a:cxn>
                    <a:cxn ang="0">
                      <a:pos x="142" y="78"/>
                    </a:cxn>
                    <a:cxn ang="0">
                      <a:pos x="104" y="94"/>
                    </a:cxn>
                    <a:cxn ang="0">
                      <a:pos x="102" y="109"/>
                    </a:cxn>
                    <a:cxn ang="0">
                      <a:pos x="127" y="141"/>
                    </a:cxn>
                    <a:cxn ang="0">
                      <a:pos x="139" y="139"/>
                    </a:cxn>
                    <a:cxn ang="0">
                      <a:pos x="150" y="137"/>
                    </a:cxn>
                    <a:cxn ang="0">
                      <a:pos x="165" y="128"/>
                    </a:cxn>
                    <a:cxn ang="0">
                      <a:pos x="172" y="118"/>
                    </a:cxn>
                    <a:cxn ang="0">
                      <a:pos x="185" y="111"/>
                    </a:cxn>
                    <a:cxn ang="0">
                      <a:pos x="196" y="112"/>
                    </a:cxn>
                    <a:cxn ang="0">
                      <a:pos x="204" y="117"/>
                    </a:cxn>
                    <a:cxn ang="0">
                      <a:pos x="208" y="128"/>
                    </a:cxn>
                    <a:cxn ang="0">
                      <a:pos x="209" y="137"/>
                    </a:cxn>
                    <a:cxn ang="0">
                      <a:pos x="204" y="145"/>
                    </a:cxn>
                    <a:cxn ang="0">
                      <a:pos x="187" y="153"/>
                    </a:cxn>
                    <a:cxn ang="0">
                      <a:pos x="165" y="160"/>
                    </a:cxn>
                    <a:cxn ang="0">
                      <a:pos x="155" y="168"/>
                    </a:cxn>
                    <a:cxn ang="0">
                      <a:pos x="171" y="198"/>
                    </a:cxn>
                    <a:cxn ang="0">
                      <a:pos x="102" y="223"/>
                    </a:cxn>
                    <a:cxn ang="0">
                      <a:pos x="95" y="210"/>
                    </a:cxn>
                  </a:cxnLst>
                  <a:rect l="0" t="0" r="r" b="b"/>
                  <a:pathLst>
                    <a:path w="210" h="224">
                      <a:moveTo>
                        <a:pt x="95" y="210"/>
                      </a:moveTo>
                      <a:lnTo>
                        <a:pt x="90" y="201"/>
                      </a:lnTo>
                      <a:lnTo>
                        <a:pt x="72" y="194"/>
                      </a:lnTo>
                      <a:lnTo>
                        <a:pt x="52" y="184"/>
                      </a:lnTo>
                      <a:lnTo>
                        <a:pt x="24" y="128"/>
                      </a:lnTo>
                      <a:lnTo>
                        <a:pt x="0" y="76"/>
                      </a:lnTo>
                      <a:lnTo>
                        <a:pt x="0" y="50"/>
                      </a:lnTo>
                      <a:lnTo>
                        <a:pt x="41" y="8"/>
                      </a:lnTo>
                      <a:lnTo>
                        <a:pt x="72" y="5"/>
                      </a:lnTo>
                      <a:lnTo>
                        <a:pt x="81" y="12"/>
                      </a:lnTo>
                      <a:lnTo>
                        <a:pt x="109" y="0"/>
                      </a:lnTo>
                      <a:lnTo>
                        <a:pt x="120" y="1"/>
                      </a:lnTo>
                      <a:lnTo>
                        <a:pt x="128" y="9"/>
                      </a:lnTo>
                      <a:lnTo>
                        <a:pt x="132" y="18"/>
                      </a:lnTo>
                      <a:lnTo>
                        <a:pt x="125" y="28"/>
                      </a:lnTo>
                      <a:lnTo>
                        <a:pt x="75" y="53"/>
                      </a:lnTo>
                      <a:lnTo>
                        <a:pt x="64" y="90"/>
                      </a:lnTo>
                      <a:lnTo>
                        <a:pt x="83" y="63"/>
                      </a:lnTo>
                      <a:lnTo>
                        <a:pt x="131" y="48"/>
                      </a:lnTo>
                      <a:lnTo>
                        <a:pt x="137" y="48"/>
                      </a:lnTo>
                      <a:lnTo>
                        <a:pt x="144" y="54"/>
                      </a:lnTo>
                      <a:lnTo>
                        <a:pt x="148" y="69"/>
                      </a:lnTo>
                      <a:lnTo>
                        <a:pt x="142" y="78"/>
                      </a:lnTo>
                      <a:lnTo>
                        <a:pt x="104" y="94"/>
                      </a:lnTo>
                      <a:lnTo>
                        <a:pt x="102" y="109"/>
                      </a:lnTo>
                      <a:lnTo>
                        <a:pt x="127" y="141"/>
                      </a:lnTo>
                      <a:lnTo>
                        <a:pt x="139" y="139"/>
                      </a:lnTo>
                      <a:lnTo>
                        <a:pt x="150" y="137"/>
                      </a:lnTo>
                      <a:lnTo>
                        <a:pt x="165" y="128"/>
                      </a:lnTo>
                      <a:lnTo>
                        <a:pt x="172" y="118"/>
                      </a:lnTo>
                      <a:lnTo>
                        <a:pt x="185" y="111"/>
                      </a:lnTo>
                      <a:lnTo>
                        <a:pt x="196" y="112"/>
                      </a:lnTo>
                      <a:lnTo>
                        <a:pt x="204" y="117"/>
                      </a:lnTo>
                      <a:lnTo>
                        <a:pt x="208" y="128"/>
                      </a:lnTo>
                      <a:lnTo>
                        <a:pt x="209" y="137"/>
                      </a:lnTo>
                      <a:lnTo>
                        <a:pt x="204" y="145"/>
                      </a:lnTo>
                      <a:lnTo>
                        <a:pt x="187" y="153"/>
                      </a:lnTo>
                      <a:lnTo>
                        <a:pt x="165" y="160"/>
                      </a:lnTo>
                      <a:lnTo>
                        <a:pt x="155" y="168"/>
                      </a:lnTo>
                      <a:lnTo>
                        <a:pt x="171" y="198"/>
                      </a:lnTo>
                      <a:lnTo>
                        <a:pt x="102" y="223"/>
                      </a:lnTo>
                      <a:lnTo>
                        <a:pt x="95" y="210"/>
                      </a:lnTo>
                    </a:path>
                  </a:pathLst>
                </a:custGeom>
                <a:solidFill>
                  <a:srgbClr val="FFBFB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71"/>
                <p:cNvSpPr>
                  <a:spLocks/>
                </p:cNvSpPr>
                <p:nvPr/>
              </p:nvSpPr>
              <p:spPr bwMode="auto">
                <a:xfrm>
                  <a:off x="4508" y="2445"/>
                  <a:ext cx="11" cy="2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9"/>
                    </a:cxn>
                    <a:cxn ang="0">
                      <a:pos x="6" y="14"/>
                    </a:cxn>
                    <a:cxn ang="0">
                      <a:pos x="10" y="19"/>
                    </a:cxn>
                  </a:cxnLst>
                  <a:rect l="0" t="0" r="r" b="b"/>
                  <a:pathLst>
                    <a:path w="11" h="20">
                      <a:moveTo>
                        <a:pt x="0" y="0"/>
                      </a:moveTo>
                      <a:lnTo>
                        <a:pt x="1" y="9"/>
                      </a:lnTo>
                      <a:lnTo>
                        <a:pt x="6" y="14"/>
                      </a:lnTo>
                      <a:lnTo>
                        <a:pt x="10" y="1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72"/>
                <p:cNvSpPr>
                  <a:spLocks/>
                </p:cNvSpPr>
                <p:nvPr/>
              </p:nvSpPr>
              <p:spPr bwMode="auto">
                <a:xfrm>
                  <a:off x="4362" y="2334"/>
                  <a:ext cx="48" cy="57"/>
                </a:xfrm>
                <a:custGeom>
                  <a:avLst/>
                  <a:gdLst/>
                  <a:ahLst/>
                  <a:cxnLst>
                    <a:cxn ang="0">
                      <a:pos x="47" y="0"/>
                    </a:cxn>
                    <a:cxn ang="0">
                      <a:pos x="19" y="11"/>
                    </a:cxn>
                    <a:cxn ang="0">
                      <a:pos x="10" y="22"/>
                    </a:cxn>
                    <a:cxn ang="0">
                      <a:pos x="5" y="36"/>
                    </a:cxn>
                    <a:cxn ang="0">
                      <a:pos x="0" y="53"/>
                    </a:cxn>
                    <a:cxn ang="0">
                      <a:pos x="0" y="56"/>
                    </a:cxn>
                  </a:cxnLst>
                  <a:rect l="0" t="0" r="r" b="b"/>
                  <a:pathLst>
                    <a:path w="48" h="57">
                      <a:moveTo>
                        <a:pt x="47" y="0"/>
                      </a:moveTo>
                      <a:lnTo>
                        <a:pt x="19" y="11"/>
                      </a:lnTo>
                      <a:lnTo>
                        <a:pt x="10" y="22"/>
                      </a:lnTo>
                      <a:lnTo>
                        <a:pt x="5" y="36"/>
                      </a:lnTo>
                      <a:lnTo>
                        <a:pt x="0" y="53"/>
                      </a:lnTo>
                      <a:lnTo>
                        <a:pt x="0" y="56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0" name="Freeform 73"/>
              <p:cNvSpPr>
                <a:spLocks/>
              </p:cNvSpPr>
              <p:nvPr/>
            </p:nvSpPr>
            <p:spPr bwMode="auto">
              <a:xfrm>
                <a:off x="4415" y="2497"/>
                <a:ext cx="117" cy="80"/>
              </a:xfrm>
              <a:custGeom>
                <a:avLst/>
                <a:gdLst/>
                <a:ahLst/>
                <a:cxnLst>
                  <a:cxn ang="0">
                    <a:pos x="17" y="84"/>
                  </a:cxn>
                  <a:cxn ang="0">
                    <a:pos x="0" y="41"/>
                  </a:cxn>
                  <a:cxn ang="0">
                    <a:pos x="104" y="0"/>
                  </a:cxn>
                  <a:cxn ang="0">
                    <a:pos x="123" y="36"/>
                  </a:cxn>
                  <a:cxn ang="0">
                    <a:pos x="17" y="84"/>
                  </a:cxn>
                </a:cxnLst>
                <a:rect l="0" t="0" r="r" b="b"/>
                <a:pathLst>
                  <a:path w="124" h="85">
                    <a:moveTo>
                      <a:pt x="17" y="84"/>
                    </a:moveTo>
                    <a:lnTo>
                      <a:pt x="0" y="41"/>
                    </a:lnTo>
                    <a:lnTo>
                      <a:pt x="104" y="0"/>
                    </a:lnTo>
                    <a:lnTo>
                      <a:pt x="123" y="36"/>
                    </a:lnTo>
                    <a:lnTo>
                      <a:pt x="17" y="84"/>
                    </a:lnTo>
                  </a:path>
                </a:pathLst>
              </a:custGeom>
              <a:solidFill>
                <a:srgbClr val="FFFFB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476" tIns="44444" rIns="90476" bIns="44444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31" name="Group 74"/>
              <p:cNvGrpSpPr>
                <a:grpSpLocks/>
              </p:cNvGrpSpPr>
              <p:nvPr/>
            </p:nvGrpSpPr>
            <p:grpSpPr bwMode="auto">
              <a:xfrm>
                <a:off x="3062" y="1915"/>
                <a:ext cx="818" cy="1123"/>
                <a:chOff x="2976" y="1867"/>
                <a:chExt cx="866" cy="1199"/>
              </a:xfrm>
            </p:grpSpPr>
            <p:grpSp>
              <p:nvGrpSpPr>
                <p:cNvPr id="37" name="Group 75"/>
                <p:cNvGrpSpPr>
                  <a:grpSpLocks/>
                </p:cNvGrpSpPr>
                <p:nvPr/>
              </p:nvGrpSpPr>
              <p:grpSpPr bwMode="auto">
                <a:xfrm>
                  <a:off x="3357" y="1943"/>
                  <a:ext cx="485" cy="598"/>
                  <a:chOff x="3357" y="1943"/>
                  <a:chExt cx="485" cy="598"/>
                </a:xfrm>
              </p:grpSpPr>
              <p:sp>
                <p:nvSpPr>
                  <p:cNvPr id="43" name="Freeform 76"/>
                  <p:cNvSpPr>
                    <a:spLocks/>
                  </p:cNvSpPr>
                  <p:nvPr/>
                </p:nvSpPr>
                <p:spPr bwMode="auto">
                  <a:xfrm>
                    <a:off x="3402" y="2376"/>
                    <a:ext cx="106" cy="165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35" y="58"/>
                      </a:cxn>
                      <a:cxn ang="0">
                        <a:pos x="17" y="111"/>
                      </a:cxn>
                      <a:cxn ang="0">
                        <a:pos x="0" y="138"/>
                      </a:cxn>
                      <a:cxn ang="0">
                        <a:pos x="53" y="164"/>
                      </a:cxn>
                      <a:cxn ang="0">
                        <a:pos x="83" y="102"/>
                      </a:cxn>
                      <a:cxn ang="0">
                        <a:pos x="92" y="62"/>
                      </a:cxn>
                      <a:cxn ang="0">
                        <a:pos x="105" y="9"/>
                      </a:cxn>
                      <a:cxn ang="0">
                        <a:pos x="40" y="0"/>
                      </a:cxn>
                    </a:cxnLst>
                    <a:rect l="0" t="0" r="r" b="b"/>
                    <a:pathLst>
                      <a:path w="106" h="165">
                        <a:moveTo>
                          <a:pt x="40" y="0"/>
                        </a:moveTo>
                        <a:lnTo>
                          <a:pt x="35" y="58"/>
                        </a:lnTo>
                        <a:lnTo>
                          <a:pt x="17" y="111"/>
                        </a:lnTo>
                        <a:lnTo>
                          <a:pt x="0" y="138"/>
                        </a:lnTo>
                        <a:lnTo>
                          <a:pt x="53" y="164"/>
                        </a:lnTo>
                        <a:lnTo>
                          <a:pt x="83" y="102"/>
                        </a:lnTo>
                        <a:lnTo>
                          <a:pt x="92" y="62"/>
                        </a:lnTo>
                        <a:lnTo>
                          <a:pt x="105" y="9"/>
                        </a:lnTo>
                        <a:lnTo>
                          <a:pt x="40" y="0"/>
                        </a:lnTo>
                      </a:path>
                    </a:pathLst>
                  </a:custGeom>
                  <a:solidFill>
                    <a:srgbClr val="FF9F9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44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3357" y="1943"/>
                    <a:ext cx="485" cy="563"/>
                    <a:chOff x="3357" y="1943"/>
                    <a:chExt cx="485" cy="563"/>
                  </a:xfrm>
                </p:grpSpPr>
                <p:grpSp>
                  <p:nvGrpSpPr>
                    <p:cNvPr id="45" name="Group 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74" y="2313"/>
                      <a:ext cx="65" cy="80"/>
                      <a:chOff x="3574" y="2313"/>
                      <a:chExt cx="65" cy="80"/>
                    </a:xfrm>
                  </p:grpSpPr>
                  <p:sp>
                    <p:nvSpPr>
                      <p:cNvPr id="55" name="Freeform 7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74" y="2313"/>
                        <a:ext cx="65" cy="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4" y="4"/>
                          </a:cxn>
                          <a:cxn ang="0">
                            <a:pos x="61" y="35"/>
                          </a:cxn>
                          <a:cxn ang="0">
                            <a:pos x="0" y="27"/>
                          </a:cxn>
                          <a:cxn ang="0">
                            <a:pos x="11" y="0"/>
                          </a:cxn>
                          <a:cxn ang="0">
                            <a:pos x="64" y="4"/>
                          </a:cxn>
                        </a:cxnLst>
                        <a:rect l="0" t="0" r="r" b="b"/>
                        <a:pathLst>
                          <a:path w="65" h="36">
                            <a:moveTo>
                              <a:pt x="64" y="4"/>
                            </a:moveTo>
                            <a:lnTo>
                              <a:pt x="61" y="35"/>
                            </a:lnTo>
                            <a:lnTo>
                              <a:pt x="0" y="27"/>
                            </a:lnTo>
                            <a:lnTo>
                              <a:pt x="11" y="0"/>
                            </a:lnTo>
                            <a:lnTo>
                              <a:pt x="64" y="4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lIns="90476" tIns="44444" rIns="90476" bIns="44444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6" name="Freeform 8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74" y="2345"/>
                        <a:ext cx="46" cy="4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5" y="2"/>
                          </a:cxn>
                          <a:cxn ang="0">
                            <a:pos x="42" y="16"/>
                          </a:cxn>
                          <a:cxn ang="0">
                            <a:pos x="42" y="23"/>
                          </a:cxn>
                          <a:cxn ang="0">
                            <a:pos x="42" y="30"/>
                          </a:cxn>
                          <a:cxn ang="0">
                            <a:pos x="45" y="47"/>
                          </a:cxn>
                          <a:cxn ang="0">
                            <a:pos x="2" y="26"/>
                          </a:cxn>
                          <a:cxn ang="0">
                            <a:pos x="0" y="0"/>
                          </a:cxn>
                          <a:cxn ang="0">
                            <a:pos x="45" y="2"/>
                          </a:cxn>
                        </a:cxnLst>
                        <a:rect l="0" t="0" r="r" b="b"/>
                        <a:pathLst>
                          <a:path w="46" h="48">
                            <a:moveTo>
                              <a:pt x="45" y="2"/>
                            </a:moveTo>
                            <a:lnTo>
                              <a:pt x="42" y="16"/>
                            </a:lnTo>
                            <a:lnTo>
                              <a:pt x="42" y="23"/>
                            </a:lnTo>
                            <a:lnTo>
                              <a:pt x="42" y="30"/>
                            </a:lnTo>
                            <a:lnTo>
                              <a:pt x="45" y="47"/>
                            </a:lnTo>
                            <a:lnTo>
                              <a:pt x="2" y="26"/>
                            </a:lnTo>
                            <a:lnTo>
                              <a:pt x="0" y="0"/>
                            </a:lnTo>
                            <a:lnTo>
                              <a:pt x="45" y="2"/>
                            </a:lnTo>
                          </a:path>
                        </a:pathLst>
                      </a:custGeom>
                      <a:solidFill>
                        <a:srgbClr val="3F1F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lIns="90476" tIns="44444" rIns="90476" bIns="44444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46" name="Group 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57" y="1943"/>
                      <a:ext cx="485" cy="563"/>
                      <a:chOff x="3357" y="1943"/>
                      <a:chExt cx="485" cy="563"/>
                    </a:xfrm>
                  </p:grpSpPr>
                  <p:sp>
                    <p:nvSpPr>
                      <p:cNvPr id="52" name="Freeform 8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57" y="1943"/>
                        <a:ext cx="485" cy="56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1" y="46"/>
                          </a:cxn>
                          <a:cxn ang="0">
                            <a:pos x="367" y="76"/>
                          </a:cxn>
                          <a:cxn ang="0">
                            <a:pos x="400" y="123"/>
                          </a:cxn>
                          <a:cxn ang="0">
                            <a:pos x="403" y="174"/>
                          </a:cxn>
                          <a:cxn ang="0">
                            <a:pos x="401" y="204"/>
                          </a:cxn>
                          <a:cxn ang="0">
                            <a:pos x="431" y="245"/>
                          </a:cxn>
                          <a:cxn ang="0">
                            <a:pos x="462" y="293"/>
                          </a:cxn>
                          <a:cxn ang="0">
                            <a:pos x="481" y="333"/>
                          </a:cxn>
                          <a:cxn ang="0">
                            <a:pos x="479" y="373"/>
                          </a:cxn>
                          <a:cxn ang="0">
                            <a:pos x="468" y="393"/>
                          </a:cxn>
                          <a:cxn ang="0">
                            <a:pos x="440" y="400"/>
                          </a:cxn>
                          <a:cxn ang="0">
                            <a:pos x="392" y="375"/>
                          </a:cxn>
                          <a:cxn ang="0">
                            <a:pos x="367" y="336"/>
                          </a:cxn>
                          <a:cxn ang="0">
                            <a:pos x="348" y="401"/>
                          </a:cxn>
                          <a:cxn ang="0">
                            <a:pos x="309" y="375"/>
                          </a:cxn>
                          <a:cxn ang="0">
                            <a:pos x="251" y="376"/>
                          </a:cxn>
                          <a:cxn ang="0">
                            <a:pos x="222" y="400"/>
                          </a:cxn>
                          <a:cxn ang="0">
                            <a:pos x="228" y="421"/>
                          </a:cxn>
                          <a:cxn ang="0">
                            <a:pos x="281" y="441"/>
                          </a:cxn>
                          <a:cxn ang="0">
                            <a:pos x="328" y="448"/>
                          </a:cxn>
                          <a:cxn ang="0">
                            <a:pos x="325" y="499"/>
                          </a:cxn>
                          <a:cxn ang="0">
                            <a:pos x="315" y="546"/>
                          </a:cxn>
                          <a:cxn ang="0">
                            <a:pos x="297" y="562"/>
                          </a:cxn>
                          <a:cxn ang="0">
                            <a:pos x="259" y="549"/>
                          </a:cxn>
                          <a:cxn ang="0">
                            <a:pos x="152" y="481"/>
                          </a:cxn>
                          <a:cxn ang="0">
                            <a:pos x="101" y="441"/>
                          </a:cxn>
                          <a:cxn ang="0">
                            <a:pos x="95" y="421"/>
                          </a:cxn>
                          <a:cxn ang="0">
                            <a:pos x="61" y="423"/>
                          </a:cxn>
                          <a:cxn ang="0">
                            <a:pos x="39" y="404"/>
                          </a:cxn>
                          <a:cxn ang="0">
                            <a:pos x="33" y="354"/>
                          </a:cxn>
                          <a:cxn ang="0">
                            <a:pos x="17" y="302"/>
                          </a:cxn>
                          <a:cxn ang="0">
                            <a:pos x="0" y="209"/>
                          </a:cxn>
                          <a:cxn ang="0">
                            <a:pos x="23" y="99"/>
                          </a:cxn>
                          <a:cxn ang="0">
                            <a:pos x="59" y="48"/>
                          </a:cxn>
                          <a:cxn ang="0">
                            <a:pos x="119" y="11"/>
                          </a:cxn>
                          <a:cxn ang="0">
                            <a:pos x="184" y="0"/>
                          </a:cxn>
                          <a:cxn ang="0">
                            <a:pos x="239" y="6"/>
                          </a:cxn>
                          <a:cxn ang="0">
                            <a:pos x="294" y="26"/>
                          </a:cxn>
                        </a:cxnLst>
                        <a:rect l="0" t="0" r="r" b="b"/>
                        <a:pathLst>
                          <a:path w="485" h="563">
                            <a:moveTo>
                              <a:pt x="294" y="26"/>
                            </a:moveTo>
                            <a:lnTo>
                              <a:pt x="331" y="46"/>
                            </a:lnTo>
                            <a:lnTo>
                              <a:pt x="351" y="62"/>
                            </a:lnTo>
                            <a:lnTo>
                              <a:pt x="367" y="76"/>
                            </a:lnTo>
                            <a:lnTo>
                              <a:pt x="388" y="101"/>
                            </a:lnTo>
                            <a:lnTo>
                              <a:pt x="400" y="123"/>
                            </a:lnTo>
                            <a:lnTo>
                              <a:pt x="404" y="143"/>
                            </a:lnTo>
                            <a:lnTo>
                              <a:pt x="403" y="174"/>
                            </a:lnTo>
                            <a:lnTo>
                              <a:pt x="398" y="190"/>
                            </a:lnTo>
                            <a:lnTo>
                              <a:pt x="401" y="204"/>
                            </a:lnTo>
                            <a:lnTo>
                              <a:pt x="412" y="221"/>
                            </a:lnTo>
                            <a:lnTo>
                              <a:pt x="431" y="245"/>
                            </a:lnTo>
                            <a:lnTo>
                              <a:pt x="448" y="268"/>
                            </a:lnTo>
                            <a:lnTo>
                              <a:pt x="462" y="293"/>
                            </a:lnTo>
                            <a:lnTo>
                              <a:pt x="476" y="316"/>
                            </a:lnTo>
                            <a:lnTo>
                              <a:pt x="481" y="333"/>
                            </a:lnTo>
                            <a:lnTo>
                              <a:pt x="484" y="350"/>
                            </a:lnTo>
                            <a:lnTo>
                              <a:pt x="479" y="373"/>
                            </a:lnTo>
                            <a:lnTo>
                              <a:pt x="474" y="385"/>
                            </a:lnTo>
                            <a:lnTo>
                              <a:pt x="468" y="393"/>
                            </a:lnTo>
                            <a:lnTo>
                              <a:pt x="456" y="401"/>
                            </a:lnTo>
                            <a:lnTo>
                              <a:pt x="440" y="400"/>
                            </a:lnTo>
                            <a:lnTo>
                              <a:pt x="418" y="390"/>
                            </a:lnTo>
                            <a:lnTo>
                              <a:pt x="392" y="375"/>
                            </a:lnTo>
                            <a:lnTo>
                              <a:pt x="365" y="360"/>
                            </a:lnTo>
                            <a:lnTo>
                              <a:pt x="367" y="336"/>
                            </a:lnTo>
                            <a:lnTo>
                              <a:pt x="362" y="396"/>
                            </a:lnTo>
                            <a:lnTo>
                              <a:pt x="348" y="401"/>
                            </a:lnTo>
                            <a:lnTo>
                              <a:pt x="335" y="388"/>
                            </a:lnTo>
                            <a:lnTo>
                              <a:pt x="309" y="375"/>
                            </a:lnTo>
                            <a:lnTo>
                              <a:pt x="284" y="371"/>
                            </a:lnTo>
                            <a:lnTo>
                              <a:pt x="251" y="376"/>
                            </a:lnTo>
                            <a:lnTo>
                              <a:pt x="231" y="385"/>
                            </a:lnTo>
                            <a:lnTo>
                              <a:pt x="222" y="400"/>
                            </a:lnTo>
                            <a:lnTo>
                              <a:pt x="222" y="413"/>
                            </a:lnTo>
                            <a:lnTo>
                              <a:pt x="228" y="421"/>
                            </a:lnTo>
                            <a:lnTo>
                              <a:pt x="254" y="434"/>
                            </a:lnTo>
                            <a:lnTo>
                              <a:pt x="281" y="441"/>
                            </a:lnTo>
                            <a:lnTo>
                              <a:pt x="307" y="448"/>
                            </a:lnTo>
                            <a:lnTo>
                              <a:pt x="328" y="448"/>
                            </a:lnTo>
                            <a:lnTo>
                              <a:pt x="332" y="443"/>
                            </a:lnTo>
                            <a:lnTo>
                              <a:pt x="325" y="499"/>
                            </a:lnTo>
                            <a:lnTo>
                              <a:pt x="318" y="529"/>
                            </a:lnTo>
                            <a:lnTo>
                              <a:pt x="315" y="546"/>
                            </a:lnTo>
                            <a:lnTo>
                              <a:pt x="311" y="554"/>
                            </a:lnTo>
                            <a:lnTo>
                              <a:pt x="297" y="562"/>
                            </a:lnTo>
                            <a:lnTo>
                              <a:pt x="282" y="560"/>
                            </a:lnTo>
                            <a:lnTo>
                              <a:pt x="259" y="549"/>
                            </a:lnTo>
                            <a:lnTo>
                              <a:pt x="205" y="515"/>
                            </a:lnTo>
                            <a:lnTo>
                              <a:pt x="152" y="481"/>
                            </a:lnTo>
                            <a:lnTo>
                              <a:pt x="110" y="453"/>
                            </a:lnTo>
                            <a:lnTo>
                              <a:pt x="101" y="441"/>
                            </a:lnTo>
                            <a:lnTo>
                              <a:pt x="96" y="428"/>
                            </a:lnTo>
                            <a:lnTo>
                              <a:pt x="95" y="421"/>
                            </a:lnTo>
                            <a:lnTo>
                              <a:pt x="78" y="423"/>
                            </a:lnTo>
                            <a:lnTo>
                              <a:pt x="61" y="423"/>
                            </a:lnTo>
                            <a:lnTo>
                              <a:pt x="50" y="420"/>
                            </a:lnTo>
                            <a:lnTo>
                              <a:pt x="39" y="404"/>
                            </a:lnTo>
                            <a:lnTo>
                              <a:pt x="31" y="385"/>
                            </a:lnTo>
                            <a:lnTo>
                              <a:pt x="33" y="354"/>
                            </a:lnTo>
                            <a:lnTo>
                              <a:pt x="30" y="333"/>
                            </a:lnTo>
                            <a:lnTo>
                              <a:pt x="17" y="302"/>
                            </a:lnTo>
                            <a:lnTo>
                              <a:pt x="3" y="270"/>
                            </a:lnTo>
                            <a:lnTo>
                              <a:pt x="0" y="209"/>
                            </a:lnTo>
                            <a:lnTo>
                              <a:pt x="5" y="152"/>
                            </a:lnTo>
                            <a:lnTo>
                              <a:pt x="23" y="99"/>
                            </a:lnTo>
                            <a:lnTo>
                              <a:pt x="40" y="71"/>
                            </a:lnTo>
                            <a:lnTo>
                              <a:pt x="59" y="48"/>
                            </a:lnTo>
                            <a:lnTo>
                              <a:pt x="83" y="26"/>
                            </a:lnTo>
                            <a:lnTo>
                              <a:pt x="119" y="11"/>
                            </a:lnTo>
                            <a:lnTo>
                              <a:pt x="148" y="3"/>
                            </a:lnTo>
                            <a:lnTo>
                              <a:pt x="184" y="0"/>
                            </a:lnTo>
                            <a:lnTo>
                              <a:pt x="216" y="3"/>
                            </a:lnTo>
                            <a:lnTo>
                              <a:pt x="239" y="6"/>
                            </a:lnTo>
                            <a:lnTo>
                              <a:pt x="264" y="15"/>
                            </a:lnTo>
                            <a:lnTo>
                              <a:pt x="294" y="26"/>
                            </a:lnTo>
                          </a:path>
                        </a:pathLst>
                      </a:custGeom>
                      <a:solidFill>
                        <a:srgbClr val="FF9F9F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lIns="90476" tIns="44444" rIns="90476" bIns="44444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3" name="Freeform 8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76" y="2045"/>
                        <a:ext cx="116" cy="7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" y="47"/>
                          </a:cxn>
                          <a:cxn ang="0">
                            <a:pos x="28" y="27"/>
                          </a:cxn>
                          <a:cxn ang="0">
                            <a:pos x="56" y="10"/>
                          </a:cxn>
                          <a:cxn ang="0">
                            <a:pos x="83" y="2"/>
                          </a:cxn>
                          <a:cxn ang="0">
                            <a:pos x="96" y="0"/>
                          </a:cxn>
                          <a:cxn ang="0">
                            <a:pos x="106" y="0"/>
                          </a:cxn>
                          <a:cxn ang="0">
                            <a:pos x="113" y="5"/>
                          </a:cxn>
                          <a:cxn ang="0">
                            <a:pos x="115" y="13"/>
                          </a:cxn>
                          <a:cxn ang="0">
                            <a:pos x="113" y="21"/>
                          </a:cxn>
                          <a:cxn ang="0">
                            <a:pos x="103" y="25"/>
                          </a:cxn>
                          <a:cxn ang="0">
                            <a:pos x="87" y="30"/>
                          </a:cxn>
                          <a:cxn ang="0">
                            <a:pos x="63" y="40"/>
                          </a:cxn>
                          <a:cxn ang="0">
                            <a:pos x="43" y="52"/>
                          </a:cxn>
                          <a:cxn ang="0">
                            <a:pos x="28" y="61"/>
                          </a:cxn>
                          <a:cxn ang="0">
                            <a:pos x="17" y="72"/>
                          </a:cxn>
                          <a:cxn ang="0">
                            <a:pos x="6" y="74"/>
                          </a:cxn>
                          <a:cxn ang="0">
                            <a:pos x="0" y="61"/>
                          </a:cxn>
                          <a:cxn ang="0">
                            <a:pos x="3" y="47"/>
                          </a:cxn>
                        </a:cxnLst>
                        <a:rect l="0" t="0" r="r" b="b"/>
                        <a:pathLst>
                          <a:path w="116" h="75">
                            <a:moveTo>
                              <a:pt x="3" y="47"/>
                            </a:moveTo>
                            <a:lnTo>
                              <a:pt x="28" y="27"/>
                            </a:lnTo>
                            <a:lnTo>
                              <a:pt x="56" y="10"/>
                            </a:lnTo>
                            <a:lnTo>
                              <a:pt x="83" y="2"/>
                            </a:lnTo>
                            <a:lnTo>
                              <a:pt x="96" y="0"/>
                            </a:lnTo>
                            <a:lnTo>
                              <a:pt x="106" y="0"/>
                            </a:lnTo>
                            <a:lnTo>
                              <a:pt x="113" y="5"/>
                            </a:lnTo>
                            <a:lnTo>
                              <a:pt x="115" y="13"/>
                            </a:lnTo>
                            <a:lnTo>
                              <a:pt x="113" y="21"/>
                            </a:lnTo>
                            <a:lnTo>
                              <a:pt x="103" y="25"/>
                            </a:lnTo>
                            <a:lnTo>
                              <a:pt x="87" y="30"/>
                            </a:lnTo>
                            <a:lnTo>
                              <a:pt x="63" y="40"/>
                            </a:lnTo>
                            <a:lnTo>
                              <a:pt x="43" y="52"/>
                            </a:lnTo>
                            <a:lnTo>
                              <a:pt x="28" y="61"/>
                            </a:lnTo>
                            <a:lnTo>
                              <a:pt x="17" y="72"/>
                            </a:lnTo>
                            <a:lnTo>
                              <a:pt x="6" y="74"/>
                            </a:lnTo>
                            <a:lnTo>
                              <a:pt x="0" y="61"/>
                            </a:lnTo>
                            <a:lnTo>
                              <a:pt x="3" y="47"/>
                            </a:lnTo>
                          </a:path>
                        </a:pathLst>
                      </a:custGeom>
                      <a:solidFill>
                        <a:srgbClr val="3F1F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lIns="90476" tIns="44444" rIns="90476" bIns="44444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4" name="Freeform 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28" y="2205"/>
                        <a:ext cx="135" cy="1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0" y="0"/>
                          </a:cxn>
                          <a:cxn ang="0">
                            <a:pos x="127" y="29"/>
                          </a:cxn>
                          <a:cxn ang="0">
                            <a:pos x="132" y="53"/>
                          </a:cxn>
                          <a:cxn ang="0">
                            <a:pos x="134" y="83"/>
                          </a:cxn>
                          <a:cxn ang="0">
                            <a:pos x="127" y="109"/>
                          </a:cxn>
                          <a:cxn ang="0">
                            <a:pos x="102" y="91"/>
                          </a:cxn>
                          <a:cxn ang="0">
                            <a:pos x="101" y="133"/>
                          </a:cxn>
                          <a:cxn ang="0">
                            <a:pos x="74" y="117"/>
                          </a:cxn>
                          <a:cxn ang="0">
                            <a:pos x="65" y="151"/>
                          </a:cxn>
                          <a:cxn ang="0">
                            <a:pos x="43" y="144"/>
                          </a:cxn>
                          <a:cxn ang="0">
                            <a:pos x="29" y="131"/>
                          </a:cxn>
                          <a:cxn ang="0">
                            <a:pos x="15" y="111"/>
                          </a:cxn>
                          <a:cxn ang="0">
                            <a:pos x="0" y="81"/>
                          </a:cxn>
                          <a:cxn ang="0">
                            <a:pos x="120" y="0"/>
                          </a:cxn>
                        </a:cxnLst>
                        <a:rect l="0" t="0" r="r" b="b"/>
                        <a:pathLst>
                          <a:path w="135" h="152">
                            <a:moveTo>
                              <a:pt x="120" y="0"/>
                            </a:moveTo>
                            <a:lnTo>
                              <a:pt x="127" y="29"/>
                            </a:lnTo>
                            <a:lnTo>
                              <a:pt x="132" y="53"/>
                            </a:lnTo>
                            <a:lnTo>
                              <a:pt x="134" y="83"/>
                            </a:lnTo>
                            <a:lnTo>
                              <a:pt x="127" y="109"/>
                            </a:lnTo>
                            <a:lnTo>
                              <a:pt x="102" y="91"/>
                            </a:lnTo>
                            <a:lnTo>
                              <a:pt x="101" y="133"/>
                            </a:lnTo>
                            <a:lnTo>
                              <a:pt x="74" y="117"/>
                            </a:lnTo>
                            <a:lnTo>
                              <a:pt x="65" y="151"/>
                            </a:lnTo>
                            <a:lnTo>
                              <a:pt x="43" y="144"/>
                            </a:lnTo>
                            <a:lnTo>
                              <a:pt x="29" y="131"/>
                            </a:lnTo>
                            <a:lnTo>
                              <a:pt x="15" y="111"/>
                            </a:lnTo>
                            <a:lnTo>
                              <a:pt x="0" y="81"/>
                            </a:lnTo>
                            <a:lnTo>
                              <a:pt x="120" y="0"/>
                            </a:lnTo>
                          </a:path>
                        </a:pathLst>
                      </a:custGeom>
                      <a:solidFill>
                        <a:srgbClr val="3F1F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lIns="90476" tIns="44444" rIns="90476" bIns="44444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47" name="Arc 85"/>
                    <p:cNvSpPr>
                      <a:spLocks/>
                    </p:cNvSpPr>
                    <p:nvPr/>
                  </p:nvSpPr>
                  <p:spPr bwMode="auto">
                    <a:xfrm>
                      <a:off x="3383" y="2320"/>
                      <a:ext cx="53" cy="94"/>
                    </a:xfrm>
                    <a:custGeom>
                      <a:avLst/>
                      <a:gdLst>
                        <a:gd name="G0" fmla="+- 21600 0 0"/>
                        <a:gd name="G1" fmla="+- 21585 0 0"/>
                        <a:gd name="G2" fmla="+- 21600 0 0"/>
                        <a:gd name="T0" fmla="*/ 43151 w 43200"/>
                        <a:gd name="T1" fmla="*/ 20127 h 43185"/>
                        <a:gd name="T2" fmla="*/ 20785 w 43200"/>
                        <a:gd name="T3" fmla="*/ 0 h 43185"/>
                        <a:gd name="T4" fmla="*/ 21600 w 43200"/>
                        <a:gd name="T5" fmla="*/ 21585 h 43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200" h="43185" fill="none" extrusionOk="0">
                          <a:moveTo>
                            <a:pt x="43150" y="20127"/>
                          </a:moveTo>
                          <a:cubicBezTo>
                            <a:pt x="43183" y="20612"/>
                            <a:pt x="43200" y="21098"/>
                            <a:pt x="43200" y="21585"/>
                          </a:cubicBezTo>
                          <a:cubicBezTo>
                            <a:pt x="43200" y="33514"/>
                            <a:pt x="33529" y="43185"/>
                            <a:pt x="21600" y="43185"/>
                          </a:cubicBezTo>
                          <a:cubicBezTo>
                            <a:pt x="9670" y="43185"/>
                            <a:pt x="0" y="33514"/>
                            <a:pt x="0" y="21585"/>
                          </a:cubicBezTo>
                          <a:cubicBezTo>
                            <a:pt x="-1" y="9972"/>
                            <a:pt x="9181" y="438"/>
                            <a:pt x="20785" y="0"/>
                          </a:cubicBezTo>
                        </a:path>
                        <a:path w="43200" h="43185" stroke="0" extrusionOk="0">
                          <a:moveTo>
                            <a:pt x="43150" y="20127"/>
                          </a:moveTo>
                          <a:cubicBezTo>
                            <a:pt x="43183" y="20612"/>
                            <a:pt x="43200" y="21098"/>
                            <a:pt x="43200" y="21585"/>
                          </a:cubicBezTo>
                          <a:cubicBezTo>
                            <a:pt x="43200" y="33514"/>
                            <a:pt x="33529" y="43185"/>
                            <a:pt x="21600" y="43185"/>
                          </a:cubicBezTo>
                          <a:cubicBezTo>
                            <a:pt x="9670" y="43185"/>
                            <a:pt x="0" y="33514"/>
                            <a:pt x="0" y="21585"/>
                          </a:cubicBezTo>
                          <a:cubicBezTo>
                            <a:pt x="-1" y="9972"/>
                            <a:pt x="9181" y="438"/>
                            <a:pt x="20785" y="0"/>
                          </a:cubicBezTo>
                          <a:lnTo>
                            <a:pt x="21600" y="21585"/>
                          </a:lnTo>
                          <a:close/>
                        </a:path>
                      </a:pathLst>
                    </a:custGeom>
                    <a:noFill/>
                    <a:ln w="50800" cap="rnd">
                      <a:solidFill>
                        <a:srgbClr val="FF9F1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lIns="90476" tIns="44444" rIns="90476" bIns="44444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48" name="Group 8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611" y="2093"/>
                      <a:ext cx="117" cy="135"/>
                      <a:chOff x="3611" y="2093"/>
                      <a:chExt cx="117" cy="135"/>
                    </a:xfrm>
                  </p:grpSpPr>
                  <p:sp>
                    <p:nvSpPr>
                      <p:cNvPr id="49" name="Freeform 8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624" y="2104"/>
                        <a:ext cx="104" cy="12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92" y="18"/>
                          </a:cxn>
                          <a:cxn ang="0">
                            <a:pos x="101" y="34"/>
                          </a:cxn>
                          <a:cxn ang="0">
                            <a:pos x="103" y="48"/>
                          </a:cxn>
                          <a:cxn ang="0">
                            <a:pos x="103" y="61"/>
                          </a:cxn>
                          <a:cxn ang="0">
                            <a:pos x="101" y="74"/>
                          </a:cxn>
                          <a:cxn ang="0">
                            <a:pos x="98" y="84"/>
                          </a:cxn>
                          <a:cxn ang="0">
                            <a:pos x="92" y="98"/>
                          </a:cxn>
                          <a:cxn ang="0">
                            <a:pos x="83" y="109"/>
                          </a:cxn>
                          <a:cxn ang="0">
                            <a:pos x="73" y="118"/>
                          </a:cxn>
                          <a:cxn ang="0">
                            <a:pos x="61" y="123"/>
                          </a:cxn>
                          <a:cxn ang="0">
                            <a:pos x="47" y="123"/>
                          </a:cxn>
                          <a:cxn ang="0">
                            <a:pos x="35" y="120"/>
                          </a:cxn>
                          <a:cxn ang="0">
                            <a:pos x="26" y="114"/>
                          </a:cxn>
                          <a:cxn ang="0">
                            <a:pos x="19" y="107"/>
                          </a:cxn>
                          <a:cxn ang="0">
                            <a:pos x="11" y="97"/>
                          </a:cxn>
                          <a:cxn ang="0">
                            <a:pos x="3" y="84"/>
                          </a:cxn>
                          <a:cxn ang="0">
                            <a:pos x="0" y="69"/>
                          </a:cxn>
                          <a:cxn ang="0">
                            <a:pos x="0" y="53"/>
                          </a:cxn>
                          <a:cxn ang="0">
                            <a:pos x="4" y="40"/>
                          </a:cxn>
                          <a:cxn ang="0">
                            <a:pos x="6" y="29"/>
                          </a:cxn>
                          <a:cxn ang="0">
                            <a:pos x="14" y="20"/>
                          </a:cxn>
                          <a:cxn ang="0">
                            <a:pos x="23" y="9"/>
                          </a:cxn>
                          <a:cxn ang="0">
                            <a:pos x="39" y="1"/>
                          </a:cxn>
                          <a:cxn ang="0">
                            <a:pos x="55" y="0"/>
                          </a:cxn>
                          <a:cxn ang="0">
                            <a:pos x="71" y="2"/>
                          </a:cxn>
                          <a:cxn ang="0">
                            <a:pos x="81" y="8"/>
                          </a:cxn>
                          <a:cxn ang="0">
                            <a:pos x="92" y="18"/>
                          </a:cxn>
                        </a:cxnLst>
                        <a:rect l="0" t="0" r="r" b="b"/>
                        <a:pathLst>
                          <a:path w="104" h="124">
                            <a:moveTo>
                              <a:pt x="92" y="18"/>
                            </a:moveTo>
                            <a:lnTo>
                              <a:pt x="101" y="34"/>
                            </a:lnTo>
                            <a:lnTo>
                              <a:pt x="103" y="48"/>
                            </a:lnTo>
                            <a:lnTo>
                              <a:pt x="103" y="61"/>
                            </a:lnTo>
                            <a:lnTo>
                              <a:pt x="101" y="74"/>
                            </a:lnTo>
                            <a:lnTo>
                              <a:pt x="98" y="84"/>
                            </a:lnTo>
                            <a:lnTo>
                              <a:pt x="92" y="98"/>
                            </a:lnTo>
                            <a:lnTo>
                              <a:pt x="83" y="109"/>
                            </a:lnTo>
                            <a:lnTo>
                              <a:pt x="73" y="118"/>
                            </a:lnTo>
                            <a:lnTo>
                              <a:pt x="61" y="123"/>
                            </a:lnTo>
                            <a:lnTo>
                              <a:pt x="47" y="123"/>
                            </a:lnTo>
                            <a:lnTo>
                              <a:pt x="35" y="120"/>
                            </a:lnTo>
                            <a:lnTo>
                              <a:pt x="26" y="114"/>
                            </a:lnTo>
                            <a:lnTo>
                              <a:pt x="19" y="107"/>
                            </a:lnTo>
                            <a:lnTo>
                              <a:pt x="11" y="97"/>
                            </a:lnTo>
                            <a:lnTo>
                              <a:pt x="3" y="84"/>
                            </a:lnTo>
                            <a:lnTo>
                              <a:pt x="0" y="69"/>
                            </a:lnTo>
                            <a:lnTo>
                              <a:pt x="0" y="53"/>
                            </a:lnTo>
                            <a:lnTo>
                              <a:pt x="4" y="40"/>
                            </a:lnTo>
                            <a:lnTo>
                              <a:pt x="6" y="29"/>
                            </a:lnTo>
                            <a:lnTo>
                              <a:pt x="14" y="20"/>
                            </a:lnTo>
                            <a:lnTo>
                              <a:pt x="23" y="9"/>
                            </a:lnTo>
                            <a:lnTo>
                              <a:pt x="39" y="1"/>
                            </a:lnTo>
                            <a:lnTo>
                              <a:pt x="55" y="0"/>
                            </a:lnTo>
                            <a:lnTo>
                              <a:pt x="71" y="2"/>
                            </a:lnTo>
                            <a:lnTo>
                              <a:pt x="81" y="8"/>
                            </a:lnTo>
                            <a:lnTo>
                              <a:pt x="92" y="18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lIns="90476" tIns="44444" rIns="90476" bIns="44444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0" name="Freeform 8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665" y="2172"/>
                        <a:ext cx="34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6"/>
                          </a:cxn>
                          <a:cxn ang="0">
                            <a:pos x="33" y="11"/>
                          </a:cxn>
                          <a:cxn ang="0">
                            <a:pos x="33" y="15"/>
                          </a:cxn>
                          <a:cxn ang="0">
                            <a:pos x="33" y="21"/>
                          </a:cxn>
                          <a:cxn ang="0">
                            <a:pos x="33" y="25"/>
                          </a:cxn>
                          <a:cxn ang="0">
                            <a:pos x="31" y="29"/>
                          </a:cxn>
                          <a:cxn ang="0">
                            <a:pos x="30" y="33"/>
                          </a:cxn>
                          <a:cxn ang="0">
                            <a:pos x="27" y="37"/>
                          </a:cxn>
                          <a:cxn ang="0">
                            <a:pos x="24" y="40"/>
                          </a:cxn>
                          <a:cxn ang="0">
                            <a:pos x="20" y="42"/>
                          </a:cxn>
                          <a:cxn ang="0">
                            <a:pos x="14" y="42"/>
                          </a:cxn>
                          <a:cxn ang="0">
                            <a:pos x="10" y="40"/>
                          </a:cxn>
                          <a:cxn ang="0">
                            <a:pos x="8" y="39"/>
                          </a:cxn>
                          <a:cxn ang="0">
                            <a:pos x="6" y="36"/>
                          </a:cxn>
                          <a:cxn ang="0">
                            <a:pos x="3" y="33"/>
                          </a:cxn>
                          <a:cxn ang="0">
                            <a:pos x="1" y="29"/>
                          </a:cxn>
                          <a:cxn ang="0">
                            <a:pos x="0" y="24"/>
                          </a:cxn>
                          <a:cxn ang="0">
                            <a:pos x="0" y="17"/>
                          </a:cxn>
                          <a:cxn ang="0">
                            <a:pos x="1" y="13"/>
                          </a:cxn>
                          <a:cxn ang="0">
                            <a:pos x="2" y="10"/>
                          </a:cxn>
                          <a:cxn ang="0">
                            <a:pos x="4" y="7"/>
                          </a:cxn>
                          <a:cxn ang="0">
                            <a:pos x="7" y="3"/>
                          </a:cxn>
                          <a:cxn ang="0">
                            <a:pos x="12" y="0"/>
                          </a:cxn>
                          <a:cxn ang="0">
                            <a:pos x="19" y="0"/>
                          </a:cxn>
                          <a:cxn ang="0">
                            <a:pos x="23" y="1"/>
                          </a:cxn>
                          <a:cxn ang="0">
                            <a:pos x="26" y="3"/>
                          </a:cxn>
                          <a:cxn ang="0">
                            <a:pos x="30" y="6"/>
                          </a:cxn>
                        </a:cxnLst>
                        <a:rect l="0" t="0" r="r" b="b"/>
                        <a:pathLst>
                          <a:path w="34" h="43">
                            <a:moveTo>
                              <a:pt x="30" y="6"/>
                            </a:moveTo>
                            <a:lnTo>
                              <a:pt x="33" y="11"/>
                            </a:lnTo>
                            <a:lnTo>
                              <a:pt x="33" y="15"/>
                            </a:lnTo>
                            <a:lnTo>
                              <a:pt x="33" y="21"/>
                            </a:lnTo>
                            <a:lnTo>
                              <a:pt x="33" y="25"/>
                            </a:lnTo>
                            <a:lnTo>
                              <a:pt x="31" y="29"/>
                            </a:lnTo>
                            <a:lnTo>
                              <a:pt x="30" y="33"/>
                            </a:lnTo>
                            <a:lnTo>
                              <a:pt x="27" y="37"/>
                            </a:lnTo>
                            <a:lnTo>
                              <a:pt x="24" y="40"/>
                            </a:lnTo>
                            <a:lnTo>
                              <a:pt x="20" y="42"/>
                            </a:lnTo>
                            <a:lnTo>
                              <a:pt x="14" y="42"/>
                            </a:lnTo>
                            <a:lnTo>
                              <a:pt x="10" y="40"/>
                            </a:lnTo>
                            <a:lnTo>
                              <a:pt x="8" y="39"/>
                            </a:lnTo>
                            <a:lnTo>
                              <a:pt x="6" y="36"/>
                            </a:lnTo>
                            <a:lnTo>
                              <a:pt x="3" y="33"/>
                            </a:lnTo>
                            <a:lnTo>
                              <a:pt x="1" y="29"/>
                            </a:lnTo>
                            <a:lnTo>
                              <a:pt x="0" y="24"/>
                            </a:lnTo>
                            <a:lnTo>
                              <a:pt x="0" y="17"/>
                            </a:lnTo>
                            <a:lnTo>
                              <a:pt x="1" y="13"/>
                            </a:lnTo>
                            <a:lnTo>
                              <a:pt x="2" y="10"/>
                            </a:lnTo>
                            <a:lnTo>
                              <a:pt x="4" y="7"/>
                            </a:lnTo>
                            <a:lnTo>
                              <a:pt x="7" y="3"/>
                            </a:lnTo>
                            <a:lnTo>
                              <a:pt x="12" y="0"/>
                            </a:lnTo>
                            <a:lnTo>
                              <a:pt x="19" y="0"/>
                            </a:lnTo>
                            <a:lnTo>
                              <a:pt x="23" y="1"/>
                            </a:lnTo>
                            <a:lnTo>
                              <a:pt x="26" y="3"/>
                            </a:lnTo>
                            <a:lnTo>
                              <a:pt x="30" y="6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lIns="90476" tIns="44444" rIns="90476" bIns="44444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1" name="Freeform 8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611" y="2093"/>
                        <a:ext cx="112" cy="10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11" y="25"/>
                          </a:cxn>
                          <a:cxn ang="0">
                            <a:pos x="96" y="12"/>
                          </a:cxn>
                          <a:cxn ang="0">
                            <a:pos x="81" y="4"/>
                          </a:cxn>
                          <a:cxn ang="0">
                            <a:pos x="67" y="0"/>
                          </a:cxn>
                          <a:cxn ang="0">
                            <a:pos x="54" y="0"/>
                          </a:cxn>
                          <a:cxn ang="0">
                            <a:pos x="40" y="3"/>
                          </a:cxn>
                          <a:cxn ang="0">
                            <a:pos x="32" y="7"/>
                          </a:cxn>
                          <a:cxn ang="0">
                            <a:pos x="23" y="13"/>
                          </a:cxn>
                          <a:cxn ang="0">
                            <a:pos x="15" y="23"/>
                          </a:cxn>
                          <a:cxn ang="0">
                            <a:pos x="8" y="39"/>
                          </a:cxn>
                          <a:cxn ang="0">
                            <a:pos x="6" y="53"/>
                          </a:cxn>
                          <a:cxn ang="0">
                            <a:pos x="2" y="65"/>
                          </a:cxn>
                          <a:cxn ang="0">
                            <a:pos x="0" y="77"/>
                          </a:cxn>
                          <a:cxn ang="0">
                            <a:pos x="0" y="92"/>
                          </a:cxn>
                          <a:cxn ang="0">
                            <a:pos x="0" y="100"/>
                          </a:cxn>
                          <a:cxn ang="0">
                            <a:pos x="111" y="25"/>
                          </a:cxn>
                        </a:cxnLst>
                        <a:rect l="0" t="0" r="r" b="b"/>
                        <a:pathLst>
                          <a:path w="112" h="101">
                            <a:moveTo>
                              <a:pt x="111" y="25"/>
                            </a:moveTo>
                            <a:lnTo>
                              <a:pt x="96" y="12"/>
                            </a:lnTo>
                            <a:lnTo>
                              <a:pt x="81" y="4"/>
                            </a:lnTo>
                            <a:lnTo>
                              <a:pt x="67" y="0"/>
                            </a:lnTo>
                            <a:lnTo>
                              <a:pt x="54" y="0"/>
                            </a:lnTo>
                            <a:lnTo>
                              <a:pt x="40" y="3"/>
                            </a:lnTo>
                            <a:lnTo>
                              <a:pt x="32" y="7"/>
                            </a:lnTo>
                            <a:lnTo>
                              <a:pt x="23" y="13"/>
                            </a:lnTo>
                            <a:lnTo>
                              <a:pt x="15" y="23"/>
                            </a:lnTo>
                            <a:lnTo>
                              <a:pt x="8" y="39"/>
                            </a:lnTo>
                            <a:lnTo>
                              <a:pt x="6" y="53"/>
                            </a:lnTo>
                            <a:lnTo>
                              <a:pt x="2" y="65"/>
                            </a:lnTo>
                            <a:lnTo>
                              <a:pt x="0" y="77"/>
                            </a:lnTo>
                            <a:lnTo>
                              <a:pt x="0" y="92"/>
                            </a:lnTo>
                            <a:lnTo>
                              <a:pt x="0" y="100"/>
                            </a:lnTo>
                            <a:lnTo>
                              <a:pt x="111" y="25"/>
                            </a:lnTo>
                          </a:path>
                        </a:pathLst>
                      </a:custGeom>
                      <a:solidFill>
                        <a:srgbClr val="FF9F9F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lIns="90476" tIns="44444" rIns="90476" bIns="44444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38" name="Group 90"/>
                <p:cNvGrpSpPr>
                  <a:grpSpLocks/>
                </p:cNvGrpSpPr>
                <p:nvPr/>
              </p:nvGrpSpPr>
              <p:grpSpPr bwMode="auto">
                <a:xfrm>
                  <a:off x="2976" y="1867"/>
                  <a:ext cx="724" cy="1199"/>
                  <a:chOff x="2976" y="1867"/>
                  <a:chExt cx="724" cy="1199"/>
                </a:xfrm>
              </p:grpSpPr>
              <p:sp>
                <p:nvSpPr>
                  <p:cNvPr id="39" name="Freeform 91"/>
                  <p:cNvSpPr>
                    <a:spLocks/>
                  </p:cNvSpPr>
                  <p:nvPr/>
                </p:nvSpPr>
                <p:spPr bwMode="auto">
                  <a:xfrm>
                    <a:off x="2976" y="1867"/>
                    <a:ext cx="724" cy="1199"/>
                  </a:xfrm>
                  <a:custGeom>
                    <a:avLst/>
                    <a:gdLst/>
                    <a:ahLst/>
                    <a:cxnLst>
                      <a:cxn ang="0">
                        <a:pos x="709" y="143"/>
                      </a:cxn>
                      <a:cxn ang="0">
                        <a:pos x="723" y="120"/>
                      </a:cxn>
                      <a:cxn ang="0">
                        <a:pos x="720" y="97"/>
                      </a:cxn>
                      <a:cxn ang="0">
                        <a:pos x="703" y="67"/>
                      </a:cxn>
                      <a:cxn ang="0">
                        <a:pos x="667" y="33"/>
                      </a:cxn>
                      <a:cxn ang="0">
                        <a:pos x="614" y="14"/>
                      </a:cxn>
                      <a:cxn ang="0">
                        <a:pos x="550" y="11"/>
                      </a:cxn>
                      <a:cxn ang="0">
                        <a:pos x="504" y="0"/>
                      </a:cxn>
                      <a:cxn ang="0">
                        <a:pos x="446" y="14"/>
                      </a:cxn>
                      <a:cxn ang="0">
                        <a:pos x="412" y="20"/>
                      </a:cxn>
                      <a:cxn ang="0">
                        <a:pos x="370" y="41"/>
                      </a:cxn>
                      <a:cxn ang="0">
                        <a:pos x="336" y="60"/>
                      </a:cxn>
                      <a:cxn ang="0">
                        <a:pos x="314" y="103"/>
                      </a:cxn>
                      <a:cxn ang="0">
                        <a:pos x="273" y="173"/>
                      </a:cxn>
                      <a:cxn ang="0">
                        <a:pos x="224" y="282"/>
                      </a:cxn>
                      <a:cxn ang="0">
                        <a:pos x="208" y="342"/>
                      </a:cxn>
                      <a:cxn ang="0">
                        <a:pos x="203" y="392"/>
                      </a:cxn>
                      <a:cxn ang="0">
                        <a:pos x="227" y="461"/>
                      </a:cxn>
                      <a:cxn ang="0">
                        <a:pos x="261" y="514"/>
                      </a:cxn>
                      <a:cxn ang="0">
                        <a:pos x="264" y="589"/>
                      </a:cxn>
                      <a:cxn ang="0">
                        <a:pos x="250" y="653"/>
                      </a:cxn>
                      <a:cxn ang="0">
                        <a:pos x="214" y="768"/>
                      </a:cxn>
                      <a:cxn ang="0">
                        <a:pos x="194" y="798"/>
                      </a:cxn>
                      <a:cxn ang="0">
                        <a:pos x="111" y="894"/>
                      </a:cxn>
                      <a:cxn ang="0">
                        <a:pos x="39" y="950"/>
                      </a:cxn>
                      <a:cxn ang="0">
                        <a:pos x="13" y="976"/>
                      </a:cxn>
                      <a:cxn ang="0">
                        <a:pos x="0" y="1003"/>
                      </a:cxn>
                      <a:cxn ang="0">
                        <a:pos x="94" y="983"/>
                      </a:cxn>
                      <a:cxn ang="0">
                        <a:pos x="26" y="1039"/>
                      </a:cxn>
                      <a:cxn ang="0">
                        <a:pos x="0" y="1106"/>
                      </a:cxn>
                      <a:cxn ang="0">
                        <a:pos x="42" y="1082"/>
                      </a:cxn>
                      <a:cxn ang="0">
                        <a:pos x="105" y="1023"/>
                      </a:cxn>
                      <a:cxn ang="0">
                        <a:pos x="147" y="989"/>
                      </a:cxn>
                      <a:cxn ang="0">
                        <a:pos x="72" y="1109"/>
                      </a:cxn>
                      <a:cxn ang="0">
                        <a:pos x="39" y="1198"/>
                      </a:cxn>
                      <a:cxn ang="0">
                        <a:pos x="114" y="1126"/>
                      </a:cxn>
                      <a:cxn ang="0">
                        <a:pos x="181" y="1026"/>
                      </a:cxn>
                      <a:cxn ang="0">
                        <a:pos x="181" y="1095"/>
                      </a:cxn>
                      <a:cxn ang="0">
                        <a:pos x="244" y="970"/>
                      </a:cxn>
                      <a:cxn ang="0">
                        <a:pos x="303" y="841"/>
                      </a:cxn>
                      <a:cxn ang="0">
                        <a:pos x="320" y="795"/>
                      </a:cxn>
                      <a:cxn ang="0">
                        <a:pos x="343" y="679"/>
                      </a:cxn>
                      <a:cxn ang="0">
                        <a:pos x="373" y="616"/>
                      </a:cxn>
                      <a:cxn ang="0">
                        <a:pos x="389" y="526"/>
                      </a:cxn>
                      <a:cxn ang="0">
                        <a:pos x="393" y="506"/>
                      </a:cxn>
                      <a:cxn ang="0">
                        <a:pos x="409" y="477"/>
                      </a:cxn>
                      <a:cxn ang="0">
                        <a:pos x="429" y="470"/>
                      </a:cxn>
                      <a:cxn ang="0">
                        <a:pos x="449" y="461"/>
                      </a:cxn>
                      <a:cxn ang="0">
                        <a:pos x="489" y="440"/>
                      </a:cxn>
                      <a:cxn ang="0">
                        <a:pos x="520" y="417"/>
                      </a:cxn>
                      <a:cxn ang="0">
                        <a:pos x="564" y="385"/>
                      </a:cxn>
                      <a:cxn ang="0">
                        <a:pos x="610" y="322"/>
                      </a:cxn>
                      <a:cxn ang="0">
                        <a:pos x="646" y="256"/>
                      </a:cxn>
                      <a:cxn ang="0">
                        <a:pos x="696" y="183"/>
                      </a:cxn>
                      <a:cxn ang="0">
                        <a:pos x="709" y="143"/>
                      </a:cxn>
                    </a:cxnLst>
                    <a:rect l="0" t="0" r="r" b="b"/>
                    <a:pathLst>
                      <a:path w="724" h="1199">
                        <a:moveTo>
                          <a:pt x="709" y="143"/>
                        </a:moveTo>
                        <a:lnTo>
                          <a:pt x="723" y="120"/>
                        </a:lnTo>
                        <a:lnTo>
                          <a:pt x="720" y="97"/>
                        </a:lnTo>
                        <a:lnTo>
                          <a:pt x="703" y="67"/>
                        </a:lnTo>
                        <a:lnTo>
                          <a:pt x="667" y="33"/>
                        </a:lnTo>
                        <a:lnTo>
                          <a:pt x="614" y="14"/>
                        </a:lnTo>
                        <a:lnTo>
                          <a:pt x="550" y="11"/>
                        </a:lnTo>
                        <a:lnTo>
                          <a:pt x="504" y="0"/>
                        </a:lnTo>
                        <a:lnTo>
                          <a:pt x="446" y="14"/>
                        </a:lnTo>
                        <a:lnTo>
                          <a:pt x="412" y="20"/>
                        </a:lnTo>
                        <a:lnTo>
                          <a:pt x="370" y="41"/>
                        </a:lnTo>
                        <a:lnTo>
                          <a:pt x="336" y="60"/>
                        </a:lnTo>
                        <a:lnTo>
                          <a:pt x="314" y="103"/>
                        </a:lnTo>
                        <a:lnTo>
                          <a:pt x="273" y="173"/>
                        </a:lnTo>
                        <a:lnTo>
                          <a:pt x="224" y="282"/>
                        </a:lnTo>
                        <a:lnTo>
                          <a:pt x="208" y="342"/>
                        </a:lnTo>
                        <a:lnTo>
                          <a:pt x="203" y="392"/>
                        </a:lnTo>
                        <a:lnTo>
                          <a:pt x="227" y="461"/>
                        </a:lnTo>
                        <a:lnTo>
                          <a:pt x="261" y="514"/>
                        </a:lnTo>
                        <a:lnTo>
                          <a:pt x="264" y="589"/>
                        </a:lnTo>
                        <a:lnTo>
                          <a:pt x="250" y="653"/>
                        </a:lnTo>
                        <a:lnTo>
                          <a:pt x="214" y="768"/>
                        </a:lnTo>
                        <a:lnTo>
                          <a:pt x="194" y="798"/>
                        </a:lnTo>
                        <a:lnTo>
                          <a:pt x="111" y="894"/>
                        </a:lnTo>
                        <a:lnTo>
                          <a:pt x="39" y="950"/>
                        </a:lnTo>
                        <a:lnTo>
                          <a:pt x="13" y="976"/>
                        </a:lnTo>
                        <a:lnTo>
                          <a:pt x="0" y="1003"/>
                        </a:lnTo>
                        <a:lnTo>
                          <a:pt x="94" y="983"/>
                        </a:lnTo>
                        <a:lnTo>
                          <a:pt x="26" y="1039"/>
                        </a:lnTo>
                        <a:lnTo>
                          <a:pt x="0" y="1106"/>
                        </a:lnTo>
                        <a:lnTo>
                          <a:pt x="42" y="1082"/>
                        </a:lnTo>
                        <a:lnTo>
                          <a:pt x="105" y="1023"/>
                        </a:lnTo>
                        <a:lnTo>
                          <a:pt x="147" y="989"/>
                        </a:lnTo>
                        <a:lnTo>
                          <a:pt x="72" y="1109"/>
                        </a:lnTo>
                        <a:lnTo>
                          <a:pt x="39" y="1198"/>
                        </a:lnTo>
                        <a:lnTo>
                          <a:pt x="114" y="1126"/>
                        </a:lnTo>
                        <a:lnTo>
                          <a:pt x="181" y="1026"/>
                        </a:lnTo>
                        <a:lnTo>
                          <a:pt x="181" y="1095"/>
                        </a:lnTo>
                        <a:lnTo>
                          <a:pt x="244" y="970"/>
                        </a:lnTo>
                        <a:lnTo>
                          <a:pt x="303" y="841"/>
                        </a:lnTo>
                        <a:lnTo>
                          <a:pt x="320" y="795"/>
                        </a:lnTo>
                        <a:lnTo>
                          <a:pt x="343" y="679"/>
                        </a:lnTo>
                        <a:lnTo>
                          <a:pt x="373" y="616"/>
                        </a:lnTo>
                        <a:lnTo>
                          <a:pt x="389" y="526"/>
                        </a:lnTo>
                        <a:lnTo>
                          <a:pt x="393" y="506"/>
                        </a:lnTo>
                        <a:lnTo>
                          <a:pt x="409" y="477"/>
                        </a:lnTo>
                        <a:lnTo>
                          <a:pt x="429" y="470"/>
                        </a:lnTo>
                        <a:lnTo>
                          <a:pt x="449" y="461"/>
                        </a:lnTo>
                        <a:lnTo>
                          <a:pt x="489" y="440"/>
                        </a:lnTo>
                        <a:lnTo>
                          <a:pt x="520" y="417"/>
                        </a:lnTo>
                        <a:lnTo>
                          <a:pt x="564" y="385"/>
                        </a:lnTo>
                        <a:lnTo>
                          <a:pt x="610" y="322"/>
                        </a:lnTo>
                        <a:lnTo>
                          <a:pt x="646" y="256"/>
                        </a:lnTo>
                        <a:lnTo>
                          <a:pt x="696" y="183"/>
                        </a:lnTo>
                        <a:lnTo>
                          <a:pt x="709" y="143"/>
                        </a:lnTo>
                      </a:path>
                    </a:pathLst>
                  </a:custGeom>
                  <a:solidFill>
                    <a:srgbClr val="FF00F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0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3213" y="2343"/>
                    <a:ext cx="156" cy="156"/>
                  </a:xfrm>
                  <a:prstGeom prst="ellipse">
                    <a:avLst/>
                  </a:prstGeom>
                  <a:solidFill>
                    <a:srgbClr val="FF00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" name="Freeform 93"/>
                  <p:cNvSpPr>
                    <a:spLocks/>
                  </p:cNvSpPr>
                  <p:nvPr/>
                </p:nvSpPr>
                <p:spPr bwMode="auto">
                  <a:xfrm>
                    <a:off x="3309" y="1891"/>
                    <a:ext cx="308" cy="444"/>
                  </a:xfrm>
                  <a:custGeom>
                    <a:avLst/>
                    <a:gdLst/>
                    <a:ahLst/>
                    <a:cxnLst>
                      <a:cxn ang="0">
                        <a:pos x="307" y="0"/>
                      </a:cxn>
                      <a:cxn ang="0">
                        <a:pos x="284" y="23"/>
                      </a:cxn>
                      <a:cxn ang="0">
                        <a:pos x="257" y="49"/>
                      </a:cxn>
                      <a:cxn ang="0">
                        <a:pos x="239" y="69"/>
                      </a:cxn>
                      <a:cxn ang="0">
                        <a:pos x="224" y="93"/>
                      </a:cxn>
                      <a:cxn ang="0">
                        <a:pos x="212" y="111"/>
                      </a:cxn>
                      <a:cxn ang="0">
                        <a:pos x="204" y="135"/>
                      </a:cxn>
                      <a:cxn ang="0">
                        <a:pos x="196" y="165"/>
                      </a:cxn>
                      <a:cxn ang="0">
                        <a:pos x="184" y="209"/>
                      </a:cxn>
                      <a:cxn ang="0">
                        <a:pos x="179" y="236"/>
                      </a:cxn>
                      <a:cxn ang="0">
                        <a:pos x="171" y="266"/>
                      </a:cxn>
                      <a:cxn ang="0">
                        <a:pos x="158" y="291"/>
                      </a:cxn>
                      <a:cxn ang="0">
                        <a:pos x="144" y="316"/>
                      </a:cxn>
                      <a:cxn ang="0">
                        <a:pos x="127" y="336"/>
                      </a:cxn>
                      <a:cxn ang="0">
                        <a:pos x="106" y="354"/>
                      </a:cxn>
                      <a:cxn ang="0">
                        <a:pos x="87" y="372"/>
                      </a:cxn>
                      <a:cxn ang="0">
                        <a:pos x="62" y="391"/>
                      </a:cxn>
                      <a:cxn ang="0">
                        <a:pos x="43" y="404"/>
                      </a:cxn>
                      <a:cxn ang="0">
                        <a:pos x="25" y="416"/>
                      </a:cxn>
                      <a:cxn ang="0">
                        <a:pos x="10" y="429"/>
                      </a:cxn>
                      <a:cxn ang="0">
                        <a:pos x="0" y="443"/>
                      </a:cxn>
                    </a:cxnLst>
                    <a:rect l="0" t="0" r="r" b="b"/>
                    <a:pathLst>
                      <a:path w="308" h="444">
                        <a:moveTo>
                          <a:pt x="307" y="0"/>
                        </a:moveTo>
                        <a:lnTo>
                          <a:pt x="284" y="23"/>
                        </a:lnTo>
                        <a:lnTo>
                          <a:pt x="257" y="49"/>
                        </a:lnTo>
                        <a:lnTo>
                          <a:pt x="239" y="69"/>
                        </a:lnTo>
                        <a:lnTo>
                          <a:pt x="224" y="93"/>
                        </a:lnTo>
                        <a:lnTo>
                          <a:pt x="212" y="111"/>
                        </a:lnTo>
                        <a:lnTo>
                          <a:pt x="204" y="135"/>
                        </a:lnTo>
                        <a:lnTo>
                          <a:pt x="196" y="165"/>
                        </a:lnTo>
                        <a:lnTo>
                          <a:pt x="184" y="209"/>
                        </a:lnTo>
                        <a:lnTo>
                          <a:pt x="179" y="236"/>
                        </a:lnTo>
                        <a:lnTo>
                          <a:pt x="171" y="266"/>
                        </a:lnTo>
                        <a:lnTo>
                          <a:pt x="158" y="291"/>
                        </a:lnTo>
                        <a:lnTo>
                          <a:pt x="144" y="316"/>
                        </a:lnTo>
                        <a:lnTo>
                          <a:pt x="127" y="336"/>
                        </a:lnTo>
                        <a:lnTo>
                          <a:pt x="106" y="354"/>
                        </a:lnTo>
                        <a:lnTo>
                          <a:pt x="87" y="372"/>
                        </a:lnTo>
                        <a:lnTo>
                          <a:pt x="62" y="391"/>
                        </a:lnTo>
                        <a:lnTo>
                          <a:pt x="43" y="404"/>
                        </a:lnTo>
                        <a:lnTo>
                          <a:pt x="25" y="416"/>
                        </a:lnTo>
                        <a:lnTo>
                          <a:pt x="10" y="429"/>
                        </a:lnTo>
                        <a:lnTo>
                          <a:pt x="0" y="443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2" name="Freeform 94"/>
                  <p:cNvSpPr>
                    <a:spLocks/>
                  </p:cNvSpPr>
                  <p:nvPr/>
                </p:nvSpPr>
                <p:spPr bwMode="auto">
                  <a:xfrm>
                    <a:off x="3256" y="1874"/>
                    <a:ext cx="229" cy="458"/>
                  </a:xfrm>
                  <a:custGeom>
                    <a:avLst/>
                    <a:gdLst/>
                    <a:ahLst/>
                    <a:cxnLst>
                      <a:cxn ang="0">
                        <a:pos x="228" y="0"/>
                      </a:cxn>
                      <a:cxn ang="0">
                        <a:pos x="180" y="35"/>
                      </a:cxn>
                      <a:cxn ang="0">
                        <a:pos x="157" y="58"/>
                      </a:cxn>
                      <a:cxn ang="0">
                        <a:pos x="140" y="83"/>
                      </a:cxn>
                      <a:cxn ang="0">
                        <a:pos x="127" y="107"/>
                      </a:cxn>
                      <a:cxn ang="0">
                        <a:pos x="116" y="137"/>
                      </a:cxn>
                      <a:cxn ang="0">
                        <a:pos x="104" y="182"/>
                      </a:cxn>
                      <a:cxn ang="0">
                        <a:pos x="98" y="215"/>
                      </a:cxn>
                      <a:cxn ang="0">
                        <a:pos x="87" y="244"/>
                      </a:cxn>
                      <a:cxn ang="0">
                        <a:pos x="70" y="274"/>
                      </a:cxn>
                      <a:cxn ang="0">
                        <a:pos x="56" y="302"/>
                      </a:cxn>
                      <a:cxn ang="0">
                        <a:pos x="45" y="323"/>
                      </a:cxn>
                      <a:cxn ang="0">
                        <a:pos x="34" y="355"/>
                      </a:cxn>
                      <a:cxn ang="0">
                        <a:pos x="20" y="385"/>
                      </a:cxn>
                      <a:cxn ang="0">
                        <a:pos x="7" y="423"/>
                      </a:cxn>
                      <a:cxn ang="0">
                        <a:pos x="0" y="457"/>
                      </a:cxn>
                    </a:cxnLst>
                    <a:rect l="0" t="0" r="r" b="b"/>
                    <a:pathLst>
                      <a:path w="229" h="458">
                        <a:moveTo>
                          <a:pt x="228" y="0"/>
                        </a:moveTo>
                        <a:lnTo>
                          <a:pt x="180" y="35"/>
                        </a:lnTo>
                        <a:lnTo>
                          <a:pt x="157" y="58"/>
                        </a:lnTo>
                        <a:lnTo>
                          <a:pt x="140" y="83"/>
                        </a:lnTo>
                        <a:lnTo>
                          <a:pt x="127" y="107"/>
                        </a:lnTo>
                        <a:lnTo>
                          <a:pt x="116" y="137"/>
                        </a:lnTo>
                        <a:lnTo>
                          <a:pt x="104" y="182"/>
                        </a:lnTo>
                        <a:lnTo>
                          <a:pt x="98" y="215"/>
                        </a:lnTo>
                        <a:lnTo>
                          <a:pt x="87" y="244"/>
                        </a:lnTo>
                        <a:lnTo>
                          <a:pt x="70" y="274"/>
                        </a:lnTo>
                        <a:lnTo>
                          <a:pt x="56" y="302"/>
                        </a:lnTo>
                        <a:lnTo>
                          <a:pt x="45" y="323"/>
                        </a:lnTo>
                        <a:lnTo>
                          <a:pt x="34" y="355"/>
                        </a:lnTo>
                        <a:lnTo>
                          <a:pt x="20" y="385"/>
                        </a:lnTo>
                        <a:lnTo>
                          <a:pt x="7" y="423"/>
                        </a:lnTo>
                        <a:lnTo>
                          <a:pt x="0" y="457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90476" tIns="44444" rIns="90476" bIns="44444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" name="Group 95"/>
              <p:cNvGrpSpPr>
                <a:grpSpLocks/>
              </p:cNvGrpSpPr>
              <p:nvPr/>
            </p:nvGrpSpPr>
            <p:grpSpPr bwMode="auto">
              <a:xfrm>
                <a:off x="3418" y="2520"/>
                <a:ext cx="158" cy="82"/>
                <a:chOff x="3379" y="2486"/>
                <a:chExt cx="168" cy="86"/>
              </a:xfrm>
            </p:grpSpPr>
            <p:sp>
              <p:nvSpPr>
                <p:cNvPr id="33" name="Oval 96"/>
                <p:cNvSpPr>
                  <a:spLocks noChangeArrowheads="1"/>
                </p:cNvSpPr>
                <p:nvPr/>
              </p:nvSpPr>
              <p:spPr bwMode="auto">
                <a:xfrm>
                  <a:off x="3379" y="2486"/>
                  <a:ext cx="39" cy="40"/>
                </a:xfrm>
                <a:prstGeom prst="ellipse">
                  <a:avLst/>
                </a:prstGeom>
                <a:solidFill>
                  <a:srgbClr val="FF9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Oval 97"/>
                <p:cNvSpPr>
                  <a:spLocks noChangeArrowheads="1"/>
                </p:cNvSpPr>
                <p:nvPr/>
              </p:nvSpPr>
              <p:spPr bwMode="auto">
                <a:xfrm>
                  <a:off x="3428" y="2512"/>
                  <a:ext cx="39" cy="40"/>
                </a:xfrm>
                <a:prstGeom prst="ellipse">
                  <a:avLst/>
                </a:prstGeom>
                <a:solidFill>
                  <a:srgbClr val="FF9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Oval 98"/>
                <p:cNvSpPr>
                  <a:spLocks noChangeArrowheads="1"/>
                </p:cNvSpPr>
                <p:nvPr/>
              </p:nvSpPr>
              <p:spPr bwMode="auto">
                <a:xfrm>
                  <a:off x="3507" y="2500"/>
                  <a:ext cx="40" cy="39"/>
                </a:xfrm>
                <a:prstGeom prst="ellipse">
                  <a:avLst/>
                </a:prstGeom>
                <a:solidFill>
                  <a:srgbClr val="FF9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Oval 99"/>
                <p:cNvSpPr>
                  <a:spLocks noChangeArrowheads="1"/>
                </p:cNvSpPr>
                <p:nvPr/>
              </p:nvSpPr>
              <p:spPr bwMode="auto">
                <a:xfrm>
                  <a:off x="3476" y="2532"/>
                  <a:ext cx="41" cy="40"/>
                </a:xfrm>
                <a:prstGeom prst="ellipse">
                  <a:avLst/>
                </a:prstGeom>
                <a:solidFill>
                  <a:srgbClr val="FF9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lIns="90476" tIns="44444" rIns="90476" bIns="44444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7" name="Rectangle 102"/>
            <p:cNvSpPr>
              <a:spLocks noChangeArrowheads="1"/>
            </p:cNvSpPr>
            <p:nvPr/>
          </p:nvSpPr>
          <p:spPr bwMode="auto">
            <a:xfrm>
              <a:off x="3840" y="1488"/>
              <a:ext cx="70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000">
                  <a:effectLst/>
                </a:rPr>
                <a:t>??</a:t>
              </a:r>
              <a:endParaRPr lang="en-US" sz="60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Techniques of Quantitative Methods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 lIns="99994" tIns="49997" rIns="99994" bIns="49997"/>
          <a:lstStyle/>
          <a:p>
            <a:pPr marL="482600" indent="-482600">
              <a:buFontTx/>
              <a:buAutoNum type="arabicPeriod"/>
            </a:pPr>
            <a:r>
              <a:rPr lang="en-US" dirty="0"/>
              <a:t>Naive approach</a:t>
            </a:r>
          </a:p>
          <a:p>
            <a:pPr marL="482600" indent="-482600">
              <a:buFontTx/>
              <a:buAutoNum type="arabicPeriod"/>
            </a:pPr>
            <a:r>
              <a:rPr lang="en-US" dirty="0"/>
              <a:t>Moving averages</a:t>
            </a:r>
          </a:p>
          <a:p>
            <a:pPr marL="482600" indent="-482600">
              <a:buFontTx/>
              <a:buAutoNum type="arabicPeriod"/>
            </a:pPr>
            <a:r>
              <a:rPr lang="en-US" dirty="0"/>
              <a:t>Exponential smoothing</a:t>
            </a:r>
          </a:p>
          <a:p>
            <a:pPr marL="482600" indent="-482600">
              <a:buFontTx/>
              <a:buAutoNum type="arabicPeriod"/>
            </a:pPr>
            <a:r>
              <a:rPr lang="en-US" dirty="0"/>
              <a:t>Trend projection</a:t>
            </a:r>
          </a:p>
          <a:p>
            <a:pPr marL="482600" indent="-482600">
              <a:buFontTx/>
              <a:buAutoNum type="arabicPeriod"/>
            </a:pPr>
            <a:r>
              <a:rPr lang="en-US" dirty="0"/>
              <a:t>Linear regression</a:t>
            </a:r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4800600" y="1371600"/>
            <a:ext cx="3124200" cy="2590800"/>
            <a:chOff x="3216" y="1488"/>
            <a:chExt cx="1968" cy="1632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691" y="2064"/>
              <a:ext cx="1493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9994" tIns="49997" rIns="99994" bIns="49997">
              <a:spAutoFit/>
            </a:bodyPr>
            <a:lstStyle/>
            <a:p>
              <a:pPr algn="ctr" defTabSz="1000125">
                <a:lnSpc>
                  <a:spcPct val="85000"/>
                </a:lnSpc>
                <a:spcBef>
                  <a:spcPct val="50000"/>
                </a:spcBef>
              </a:pPr>
              <a:r>
                <a:rPr lang="en-US" sz="26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Time-Series Models</a:t>
              </a:r>
            </a:p>
          </p:txBody>
        </p:sp>
        <p:sp>
          <p:nvSpPr>
            <p:cNvPr id="7" name="AutoShape 8"/>
            <p:cNvSpPr>
              <a:spLocks/>
            </p:cNvSpPr>
            <p:nvPr/>
          </p:nvSpPr>
          <p:spPr bwMode="auto">
            <a:xfrm>
              <a:off x="3216" y="1488"/>
              <a:ext cx="240" cy="1632"/>
            </a:xfrm>
            <a:prstGeom prst="rightBrace">
              <a:avLst>
                <a:gd name="adj1" fmla="val 56667"/>
                <a:gd name="adj2" fmla="val 50000"/>
              </a:avLst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4724400" y="3962400"/>
            <a:ext cx="3030538" cy="774700"/>
            <a:chOff x="3216" y="3208"/>
            <a:chExt cx="1909" cy="488"/>
          </a:xfrm>
        </p:grpSpPr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749" y="3208"/>
              <a:ext cx="1376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9994" tIns="49997" rIns="99994" bIns="49997">
              <a:spAutoFit/>
            </a:bodyPr>
            <a:lstStyle/>
            <a:p>
              <a:pPr algn="ctr" defTabSz="1000125">
                <a:lnSpc>
                  <a:spcPct val="85000"/>
                </a:lnSpc>
              </a:pPr>
              <a:r>
                <a:rPr lang="en-US" sz="26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Associative Model</a:t>
              </a:r>
            </a:p>
          </p:txBody>
        </p:sp>
        <p:sp>
          <p:nvSpPr>
            <p:cNvPr id="10" name="AutoShape 9"/>
            <p:cNvSpPr>
              <a:spLocks/>
            </p:cNvSpPr>
            <p:nvPr/>
          </p:nvSpPr>
          <p:spPr bwMode="auto">
            <a:xfrm>
              <a:off x="3216" y="3312"/>
              <a:ext cx="240" cy="288"/>
            </a:xfrm>
            <a:prstGeom prst="rightBrace">
              <a:avLst>
                <a:gd name="adj1" fmla="val 10000"/>
                <a:gd name="adj2" fmla="val 50000"/>
              </a:avLst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Time Series Components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11582" y="1652254"/>
            <a:ext cx="7049882" cy="383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Components of Demand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39376"/>
            <a:ext cx="6951031" cy="4259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Trend Component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75" tIns="44444" rIns="90475" bIns="44444"/>
          <a:lstStyle/>
          <a:p>
            <a:pPr marL="482600" indent="-482600">
              <a:buFont typeface="Wingdings" pitchFamily="2" charset="2"/>
              <a:buChar char="þ"/>
            </a:pPr>
            <a:r>
              <a:rPr lang="en-US" dirty="0"/>
              <a:t>Persistent, overall upward or downward pattern</a:t>
            </a:r>
          </a:p>
          <a:p>
            <a:pPr marL="482600" indent="-482600">
              <a:buFont typeface="Wingdings" pitchFamily="2" charset="2"/>
              <a:buChar char="þ"/>
            </a:pPr>
            <a:r>
              <a:rPr lang="en-US" dirty="0"/>
              <a:t>Changes due to population, technology, age, culture, etc.</a:t>
            </a:r>
          </a:p>
          <a:p>
            <a:pPr marL="482600" indent="-482600">
              <a:buFont typeface="Wingdings" pitchFamily="2" charset="2"/>
              <a:buChar char="þ"/>
            </a:pPr>
            <a:r>
              <a:rPr lang="en-US" dirty="0"/>
              <a:t>Typically several years duration </a:t>
            </a:r>
          </a:p>
        </p:txBody>
      </p: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4953000" y="4724400"/>
            <a:ext cx="3048000" cy="1600200"/>
            <a:chOff x="3120" y="2976"/>
            <a:chExt cx="1920" cy="1008"/>
          </a:xfrm>
        </p:grpSpPr>
        <p:sp>
          <p:nvSpPr>
            <p:cNvPr id="6" name="Freeform 43"/>
            <p:cNvSpPr>
              <a:spLocks/>
            </p:cNvSpPr>
            <p:nvPr/>
          </p:nvSpPr>
          <p:spPr bwMode="auto">
            <a:xfrm>
              <a:off x="3120" y="2976"/>
              <a:ext cx="1920" cy="10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08"/>
                </a:cxn>
                <a:cxn ang="0">
                  <a:pos x="1920" y="1008"/>
                </a:cxn>
              </a:cxnLst>
              <a:rect l="0" t="0" r="r" b="b"/>
              <a:pathLst>
                <a:path w="1920" h="1008">
                  <a:moveTo>
                    <a:pt x="0" y="0"/>
                  </a:moveTo>
                  <a:lnTo>
                    <a:pt x="0" y="1008"/>
                  </a:lnTo>
                  <a:lnTo>
                    <a:pt x="1920" y="100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44"/>
            <p:cNvSpPr>
              <a:spLocks noChangeShapeType="1"/>
            </p:cNvSpPr>
            <p:nvPr/>
          </p:nvSpPr>
          <p:spPr bwMode="auto">
            <a:xfrm>
              <a:off x="3216" y="3120"/>
              <a:ext cx="1728" cy="672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Seasonal Component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75" tIns="44444" rIns="90475" bIns="44444"/>
          <a:lstStyle/>
          <a:p>
            <a:pPr marL="482600" indent="-482600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 dirty="0"/>
              <a:t>Regular pattern of up and down fluctuations</a:t>
            </a:r>
          </a:p>
          <a:p>
            <a:pPr marL="482600" indent="-482600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 dirty="0"/>
              <a:t>Due to weather, customs, etc.</a:t>
            </a:r>
          </a:p>
          <a:p>
            <a:pPr marL="482600" indent="-482600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 dirty="0"/>
              <a:t>Occurs within a single year </a:t>
            </a:r>
          </a:p>
          <a:p>
            <a:pPr marL="482600" indent="-482600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 dirty="0"/>
              <a:t>Seasonality in box-office revenues</a:t>
            </a:r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2895600" y="3810000"/>
            <a:ext cx="5270500" cy="2565400"/>
            <a:chOff x="1880" y="2576"/>
            <a:chExt cx="3320" cy="1616"/>
          </a:xfrm>
        </p:grpSpPr>
        <p:sp>
          <p:nvSpPr>
            <p:cNvPr id="6" name="Rectangle 51"/>
            <p:cNvSpPr>
              <a:spLocks noChangeArrowheads="1"/>
            </p:cNvSpPr>
            <p:nvPr/>
          </p:nvSpPr>
          <p:spPr bwMode="auto">
            <a:xfrm>
              <a:off x="1880" y="2576"/>
              <a:ext cx="3320" cy="16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50"/>
            <p:cNvGrpSpPr>
              <a:grpSpLocks/>
            </p:cNvGrpSpPr>
            <p:nvPr/>
          </p:nvGrpSpPr>
          <p:grpSpPr bwMode="auto">
            <a:xfrm>
              <a:off x="2008" y="2659"/>
              <a:ext cx="3072" cy="1455"/>
              <a:chOff x="816" y="2699"/>
              <a:chExt cx="3072" cy="1455"/>
            </a:xfrm>
          </p:grpSpPr>
          <p:sp>
            <p:nvSpPr>
              <p:cNvPr id="8" name="Rectangle 46"/>
              <p:cNvSpPr>
                <a:spLocks noChangeArrowheads="1"/>
              </p:cNvSpPr>
              <p:nvPr/>
            </p:nvSpPr>
            <p:spPr bwMode="auto">
              <a:xfrm>
                <a:off x="816" y="2699"/>
                <a:ext cx="3036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85000"/>
                  </a:lnSpc>
                  <a:tabLst>
                    <a:tab pos="2095500" algn="ctr"/>
                    <a:tab pos="4000500" algn="ctr"/>
                  </a:tabLst>
                </a:pPr>
                <a:r>
                  <a:rPr lang="en-US" sz="2000">
                    <a:effectLst/>
                  </a:rPr>
                  <a:t>		Number of</a:t>
                </a:r>
              </a:p>
              <a:p>
                <a:pPr>
                  <a:lnSpc>
                    <a:spcPct val="85000"/>
                  </a:lnSpc>
                  <a:tabLst>
                    <a:tab pos="2095500" algn="ctr"/>
                    <a:tab pos="4000500" algn="ctr"/>
                  </a:tabLst>
                </a:pPr>
                <a:r>
                  <a:rPr lang="en-US" sz="2000">
                    <a:effectLst/>
                  </a:rPr>
                  <a:t>Period	Length	Seasons</a:t>
                </a:r>
              </a:p>
            </p:txBody>
          </p:sp>
          <p:sp>
            <p:nvSpPr>
              <p:cNvPr id="9" name="Rectangle 47"/>
              <p:cNvSpPr>
                <a:spLocks noChangeArrowheads="1"/>
              </p:cNvSpPr>
              <p:nvPr/>
            </p:nvSpPr>
            <p:spPr bwMode="auto">
              <a:xfrm>
                <a:off x="880" y="3118"/>
                <a:ext cx="2864" cy="10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85000"/>
                  </a:lnSpc>
                  <a:tabLst>
                    <a:tab pos="1524000" algn="l"/>
                    <a:tab pos="4292600" algn="r"/>
                  </a:tabLst>
                </a:pPr>
                <a:r>
                  <a:rPr lang="en-US" sz="2000">
                    <a:effectLst/>
                  </a:rPr>
                  <a:t>Week	Day	</a:t>
                </a:r>
                <a:r>
                  <a:rPr lang="en-US" sz="2000" i="0">
                    <a:effectLst/>
                  </a:rPr>
                  <a:t>7</a:t>
                </a:r>
              </a:p>
              <a:p>
                <a:pPr>
                  <a:lnSpc>
                    <a:spcPct val="85000"/>
                  </a:lnSpc>
                  <a:tabLst>
                    <a:tab pos="1524000" algn="l"/>
                    <a:tab pos="4292600" algn="r"/>
                  </a:tabLst>
                </a:pPr>
                <a:r>
                  <a:rPr lang="en-US" sz="2000">
                    <a:effectLst/>
                  </a:rPr>
                  <a:t>Month	Week	</a:t>
                </a:r>
                <a:r>
                  <a:rPr lang="en-US" sz="2000" i="0">
                    <a:effectLst/>
                  </a:rPr>
                  <a:t>4-4.5</a:t>
                </a:r>
                <a:endParaRPr lang="en-US" sz="2000">
                  <a:effectLst/>
                </a:endParaRPr>
              </a:p>
              <a:p>
                <a:pPr>
                  <a:lnSpc>
                    <a:spcPct val="85000"/>
                  </a:lnSpc>
                  <a:tabLst>
                    <a:tab pos="1524000" algn="l"/>
                    <a:tab pos="4292600" algn="r"/>
                  </a:tabLst>
                </a:pPr>
                <a:r>
                  <a:rPr lang="en-US" sz="2000">
                    <a:effectLst/>
                  </a:rPr>
                  <a:t>Month	Day	</a:t>
                </a:r>
                <a:r>
                  <a:rPr lang="en-US" sz="2000" i="0">
                    <a:effectLst/>
                  </a:rPr>
                  <a:t>28-31</a:t>
                </a:r>
                <a:endParaRPr lang="en-US" sz="2000">
                  <a:effectLst/>
                </a:endParaRPr>
              </a:p>
              <a:p>
                <a:pPr>
                  <a:lnSpc>
                    <a:spcPct val="85000"/>
                  </a:lnSpc>
                  <a:tabLst>
                    <a:tab pos="1524000" algn="l"/>
                    <a:tab pos="4292600" algn="r"/>
                  </a:tabLst>
                </a:pPr>
                <a:r>
                  <a:rPr lang="en-US" sz="2000">
                    <a:effectLst/>
                  </a:rPr>
                  <a:t>Year	Quarter	</a:t>
                </a:r>
                <a:r>
                  <a:rPr lang="en-US" sz="2000" i="0">
                    <a:effectLst/>
                  </a:rPr>
                  <a:t>4</a:t>
                </a:r>
                <a:endParaRPr lang="en-US" sz="2000">
                  <a:effectLst/>
                </a:endParaRPr>
              </a:p>
              <a:p>
                <a:pPr>
                  <a:lnSpc>
                    <a:spcPct val="85000"/>
                  </a:lnSpc>
                  <a:tabLst>
                    <a:tab pos="1524000" algn="l"/>
                    <a:tab pos="4292600" algn="r"/>
                  </a:tabLst>
                </a:pPr>
                <a:r>
                  <a:rPr lang="en-US" sz="2000">
                    <a:effectLst/>
                  </a:rPr>
                  <a:t>Year	Month	</a:t>
                </a:r>
                <a:r>
                  <a:rPr lang="en-US" sz="2000" i="0">
                    <a:effectLst/>
                  </a:rPr>
                  <a:t>12</a:t>
                </a:r>
                <a:endParaRPr lang="en-US" sz="2000">
                  <a:effectLst/>
                </a:endParaRPr>
              </a:p>
              <a:p>
                <a:pPr>
                  <a:lnSpc>
                    <a:spcPct val="85000"/>
                  </a:lnSpc>
                  <a:tabLst>
                    <a:tab pos="1524000" algn="l"/>
                    <a:tab pos="4292600" algn="r"/>
                  </a:tabLst>
                </a:pPr>
                <a:r>
                  <a:rPr lang="en-US" sz="2000">
                    <a:effectLst/>
                  </a:rPr>
                  <a:t>Year	Week	</a:t>
                </a:r>
                <a:r>
                  <a:rPr lang="en-US" sz="2000" i="0">
                    <a:effectLst/>
                  </a:rPr>
                  <a:t>52</a:t>
                </a:r>
                <a:endParaRPr lang="en-US" sz="2000">
                  <a:effectLst/>
                </a:endParaRPr>
              </a:p>
            </p:txBody>
          </p:sp>
          <p:sp>
            <p:nvSpPr>
              <p:cNvPr id="10" name="Line 48"/>
              <p:cNvSpPr>
                <a:spLocks noChangeShapeType="1"/>
              </p:cNvSpPr>
              <p:nvPr/>
            </p:nvSpPr>
            <p:spPr bwMode="auto">
              <a:xfrm>
                <a:off x="816" y="3096"/>
                <a:ext cx="30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Cyclical Component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75" tIns="44444" rIns="90475" bIns="44444"/>
          <a:lstStyle/>
          <a:p>
            <a:pPr marL="482600" indent="-482600">
              <a:buFont typeface="Wingdings" pitchFamily="2" charset="2"/>
              <a:buChar char="þ"/>
            </a:pPr>
            <a:r>
              <a:rPr lang="en-US" dirty="0"/>
              <a:t>Repeating up and down movements</a:t>
            </a:r>
          </a:p>
          <a:p>
            <a:pPr marL="482600" indent="-482600">
              <a:buFont typeface="Wingdings" pitchFamily="2" charset="2"/>
              <a:buChar char="þ"/>
            </a:pPr>
            <a:r>
              <a:rPr lang="en-US" dirty="0"/>
              <a:t>Affected by </a:t>
            </a:r>
            <a:r>
              <a:rPr lang="en-US" u="sng" dirty="0"/>
              <a:t>business cycle, political, and economic factors</a:t>
            </a:r>
          </a:p>
          <a:p>
            <a:pPr marL="482600" indent="-482600">
              <a:buFont typeface="Wingdings" pitchFamily="2" charset="2"/>
              <a:buChar char="þ"/>
            </a:pPr>
            <a:r>
              <a:rPr lang="en-US" u="sng" dirty="0"/>
              <a:t>Multiple years duration</a:t>
            </a:r>
          </a:p>
          <a:p>
            <a:pPr marL="482600" indent="-482600">
              <a:buFont typeface="Wingdings" pitchFamily="2" charset="2"/>
              <a:buChar char="þ"/>
            </a:pPr>
            <a:r>
              <a:rPr lang="en-US" dirty="0"/>
              <a:t>Often causal or </a:t>
            </a:r>
            <a:br>
              <a:rPr lang="en-US" dirty="0"/>
            </a:br>
            <a:r>
              <a:rPr lang="en-US" dirty="0"/>
              <a:t>associative </a:t>
            </a:r>
            <a:br>
              <a:rPr lang="en-US" dirty="0"/>
            </a:br>
            <a:r>
              <a:rPr lang="en-US" dirty="0"/>
              <a:t>relationships</a:t>
            </a:r>
          </a:p>
        </p:txBody>
      </p: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4616450" y="4216400"/>
            <a:ext cx="3822700" cy="2384425"/>
            <a:chOff x="2816" y="2648"/>
            <a:chExt cx="2408" cy="1502"/>
          </a:xfrm>
        </p:grpSpPr>
        <p:grpSp>
          <p:nvGrpSpPr>
            <p:cNvPr id="6" name="Group 50"/>
            <p:cNvGrpSpPr>
              <a:grpSpLocks/>
            </p:cNvGrpSpPr>
            <p:nvPr/>
          </p:nvGrpSpPr>
          <p:grpSpPr bwMode="auto">
            <a:xfrm>
              <a:off x="2816" y="2648"/>
              <a:ext cx="2408" cy="1280"/>
              <a:chOff x="2720" y="2648"/>
              <a:chExt cx="2504" cy="1280"/>
            </a:xfrm>
          </p:grpSpPr>
          <p:sp>
            <p:nvSpPr>
              <p:cNvPr id="8" name="Freeform 45"/>
              <p:cNvSpPr>
                <a:spLocks/>
              </p:cNvSpPr>
              <p:nvPr/>
            </p:nvSpPr>
            <p:spPr bwMode="auto">
              <a:xfrm>
                <a:off x="2720" y="2648"/>
                <a:ext cx="2504" cy="12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008"/>
                  </a:cxn>
                  <a:cxn ang="0">
                    <a:pos x="1920" y="1008"/>
                  </a:cxn>
                </a:cxnLst>
                <a:rect l="0" t="0" r="r" b="b"/>
                <a:pathLst>
                  <a:path w="1920" h="1008">
                    <a:moveTo>
                      <a:pt x="0" y="0"/>
                    </a:moveTo>
                    <a:lnTo>
                      <a:pt x="0" y="1008"/>
                    </a:lnTo>
                    <a:lnTo>
                      <a:pt x="1920" y="100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Freeform 47"/>
              <p:cNvSpPr>
                <a:spLocks/>
              </p:cNvSpPr>
              <p:nvPr/>
            </p:nvSpPr>
            <p:spPr bwMode="auto">
              <a:xfrm>
                <a:off x="2832" y="2696"/>
                <a:ext cx="2344" cy="1080"/>
              </a:xfrm>
              <a:custGeom>
                <a:avLst/>
                <a:gdLst/>
                <a:ahLst/>
                <a:cxnLst>
                  <a:cxn ang="0">
                    <a:pos x="0" y="1080"/>
                  </a:cxn>
                  <a:cxn ang="0">
                    <a:pos x="336" y="408"/>
                  </a:cxn>
                  <a:cxn ang="0">
                    <a:pos x="867" y="851"/>
                  </a:cxn>
                  <a:cxn ang="0">
                    <a:pos x="1256" y="96"/>
                  </a:cxn>
                  <a:cxn ang="0">
                    <a:pos x="1943" y="513"/>
                  </a:cxn>
                  <a:cxn ang="0">
                    <a:pos x="2256" y="0"/>
                  </a:cxn>
                </a:cxnLst>
                <a:rect l="0" t="0" r="r" b="b"/>
                <a:pathLst>
                  <a:path w="2256" h="1080">
                    <a:moveTo>
                      <a:pt x="0" y="1080"/>
                    </a:moveTo>
                    <a:cubicBezTo>
                      <a:pt x="56" y="968"/>
                      <a:pt x="192" y="446"/>
                      <a:pt x="336" y="408"/>
                    </a:cubicBezTo>
                    <a:cubicBezTo>
                      <a:pt x="480" y="370"/>
                      <a:pt x="714" y="903"/>
                      <a:pt x="867" y="851"/>
                    </a:cubicBezTo>
                    <a:cubicBezTo>
                      <a:pt x="1020" y="799"/>
                      <a:pt x="1077" y="152"/>
                      <a:pt x="1256" y="96"/>
                    </a:cubicBezTo>
                    <a:cubicBezTo>
                      <a:pt x="1435" y="40"/>
                      <a:pt x="1776" y="529"/>
                      <a:pt x="1943" y="513"/>
                    </a:cubicBezTo>
                    <a:cubicBezTo>
                      <a:pt x="2110" y="497"/>
                      <a:pt x="2191" y="107"/>
                      <a:pt x="2256" y="0"/>
                    </a:cubicBezTo>
                  </a:path>
                </a:pathLst>
              </a:custGeom>
              <a:noFill/>
              <a:ln w="76200" cmpd="sng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48"/>
            <p:cNvSpPr>
              <a:spLocks noChangeArrowheads="1"/>
            </p:cNvSpPr>
            <p:nvPr/>
          </p:nvSpPr>
          <p:spPr bwMode="auto">
            <a:xfrm>
              <a:off x="2822" y="3919"/>
              <a:ext cx="2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863600" algn="ctr"/>
                  <a:tab pos="1714500" algn="ctr"/>
                  <a:tab pos="2578100" algn="ctr"/>
                  <a:tab pos="3429000" algn="ctr"/>
                </a:tabLst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	5	10	15	20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Random Component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75" tIns="44444" rIns="90475" bIns="44444"/>
          <a:lstStyle/>
          <a:p>
            <a:pPr marL="482600" indent="-482600">
              <a:buFont typeface="Wingdings" pitchFamily="2" charset="2"/>
              <a:buChar char="þ"/>
            </a:pPr>
            <a:r>
              <a:rPr lang="en-US" sz="2800" dirty="0"/>
              <a:t>Erratic, unsystematic, ‘residual’ fluctuations</a:t>
            </a:r>
          </a:p>
          <a:p>
            <a:pPr marL="482600" indent="-482600">
              <a:buFont typeface="Wingdings" pitchFamily="2" charset="2"/>
              <a:buChar char="þ"/>
            </a:pPr>
            <a:r>
              <a:rPr lang="en-US" sz="2800" dirty="0"/>
              <a:t>Due to random variation or unforeseen events</a:t>
            </a:r>
            <a:endParaRPr lang="en-US" dirty="0"/>
          </a:p>
          <a:p>
            <a:pPr marL="482600" indent="-482600">
              <a:buFont typeface="Wingdings" pitchFamily="2" charset="2"/>
              <a:buChar char="þ"/>
            </a:pPr>
            <a:r>
              <a:rPr lang="en-US" sz="2800" dirty="0"/>
              <a:t>Short duration and </a:t>
            </a:r>
            <a:br>
              <a:rPr lang="en-US" sz="2800" dirty="0"/>
            </a:br>
            <a:r>
              <a:rPr lang="en-US" sz="2800" dirty="0" err="1"/>
              <a:t>nonrepeating</a:t>
            </a:r>
            <a:r>
              <a:rPr lang="en-US" sz="2800" dirty="0"/>
              <a:t> </a:t>
            </a: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4838700" y="3657600"/>
            <a:ext cx="3521075" cy="2943225"/>
            <a:chOff x="3048" y="2304"/>
            <a:chExt cx="2218" cy="1854"/>
          </a:xfrm>
        </p:grpSpPr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3048" y="2304"/>
              <a:ext cx="2176" cy="16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08"/>
                </a:cxn>
                <a:cxn ang="0">
                  <a:pos x="1920" y="1008"/>
                </a:cxn>
              </a:cxnLst>
              <a:rect l="0" t="0" r="r" b="b"/>
              <a:pathLst>
                <a:path w="1920" h="1008">
                  <a:moveTo>
                    <a:pt x="0" y="0"/>
                  </a:moveTo>
                  <a:lnTo>
                    <a:pt x="0" y="1008"/>
                  </a:lnTo>
                  <a:lnTo>
                    <a:pt x="1920" y="100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3112" y="2383"/>
              <a:ext cx="2064" cy="1377"/>
            </a:xfrm>
            <a:custGeom>
              <a:avLst/>
              <a:gdLst/>
              <a:ahLst/>
              <a:cxnLst>
                <a:cxn ang="0">
                  <a:pos x="0" y="1513"/>
                </a:cxn>
                <a:cxn ang="0">
                  <a:pos x="56" y="1417"/>
                </a:cxn>
                <a:cxn ang="0">
                  <a:pos x="128" y="1433"/>
                </a:cxn>
                <a:cxn ang="0">
                  <a:pos x="160" y="1233"/>
                </a:cxn>
                <a:cxn ang="0">
                  <a:pos x="216" y="1393"/>
                </a:cxn>
                <a:cxn ang="0">
                  <a:pos x="280" y="1089"/>
                </a:cxn>
                <a:cxn ang="0">
                  <a:pos x="344" y="1169"/>
                </a:cxn>
                <a:cxn ang="0">
                  <a:pos x="400" y="985"/>
                </a:cxn>
                <a:cxn ang="0">
                  <a:pos x="512" y="1369"/>
                </a:cxn>
                <a:cxn ang="0">
                  <a:pos x="560" y="1041"/>
                </a:cxn>
                <a:cxn ang="0">
                  <a:pos x="632" y="1201"/>
                </a:cxn>
                <a:cxn ang="0">
                  <a:pos x="696" y="745"/>
                </a:cxn>
                <a:cxn ang="0">
                  <a:pos x="768" y="929"/>
                </a:cxn>
                <a:cxn ang="0">
                  <a:pos x="848" y="953"/>
                </a:cxn>
                <a:cxn ang="0">
                  <a:pos x="960" y="977"/>
                </a:cxn>
                <a:cxn ang="0">
                  <a:pos x="984" y="761"/>
                </a:cxn>
                <a:cxn ang="0">
                  <a:pos x="1040" y="417"/>
                </a:cxn>
                <a:cxn ang="0">
                  <a:pos x="1104" y="1105"/>
                </a:cxn>
                <a:cxn ang="0">
                  <a:pos x="1152" y="953"/>
                </a:cxn>
                <a:cxn ang="0">
                  <a:pos x="1240" y="833"/>
                </a:cxn>
                <a:cxn ang="0">
                  <a:pos x="1336" y="881"/>
                </a:cxn>
                <a:cxn ang="0">
                  <a:pos x="1424" y="729"/>
                </a:cxn>
                <a:cxn ang="0">
                  <a:pos x="1496" y="601"/>
                </a:cxn>
                <a:cxn ang="0">
                  <a:pos x="1576" y="449"/>
                </a:cxn>
                <a:cxn ang="0">
                  <a:pos x="1656" y="665"/>
                </a:cxn>
                <a:cxn ang="0">
                  <a:pos x="1704" y="353"/>
                </a:cxn>
                <a:cxn ang="0">
                  <a:pos x="1768" y="137"/>
                </a:cxn>
                <a:cxn ang="0">
                  <a:pos x="1816" y="409"/>
                </a:cxn>
                <a:cxn ang="0">
                  <a:pos x="1872" y="193"/>
                </a:cxn>
                <a:cxn ang="0">
                  <a:pos x="1968" y="1"/>
                </a:cxn>
                <a:cxn ang="0">
                  <a:pos x="2064" y="185"/>
                </a:cxn>
              </a:cxnLst>
              <a:rect l="0" t="0" r="r" b="b"/>
              <a:pathLst>
                <a:path w="2064" h="1513">
                  <a:moveTo>
                    <a:pt x="0" y="1513"/>
                  </a:moveTo>
                  <a:cubicBezTo>
                    <a:pt x="9" y="1497"/>
                    <a:pt x="35" y="1430"/>
                    <a:pt x="56" y="1417"/>
                  </a:cubicBezTo>
                  <a:cubicBezTo>
                    <a:pt x="77" y="1404"/>
                    <a:pt x="111" y="1464"/>
                    <a:pt x="128" y="1433"/>
                  </a:cubicBezTo>
                  <a:cubicBezTo>
                    <a:pt x="145" y="1402"/>
                    <a:pt x="145" y="1240"/>
                    <a:pt x="160" y="1233"/>
                  </a:cubicBezTo>
                  <a:cubicBezTo>
                    <a:pt x="175" y="1226"/>
                    <a:pt x="196" y="1417"/>
                    <a:pt x="216" y="1393"/>
                  </a:cubicBezTo>
                  <a:cubicBezTo>
                    <a:pt x="236" y="1369"/>
                    <a:pt x="259" y="1126"/>
                    <a:pt x="280" y="1089"/>
                  </a:cubicBezTo>
                  <a:cubicBezTo>
                    <a:pt x="301" y="1052"/>
                    <a:pt x="324" y="1186"/>
                    <a:pt x="344" y="1169"/>
                  </a:cubicBezTo>
                  <a:cubicBezTo>
                    <a:pt x="364" y="1152"/>
                    <a:pt x="372" y="952"/>
                    <a:pt x="400" y="985"/>
                  </a:cubicBezTo>
                  <a:cubicBezTo>
                    <a:pt x="428" y="1018"/>
                    <a:pt x="485" y="1360"/>
                    <a:pt x="512" y="1369"/>
                  </a:cubicBezTo>
                  <a:cubicBezTo>
                    <a:pt x="539" y="1378"/>
                    <a:pt x="540" y="1069"/>
                    <a:pt x="560" y="1041"/>
                  </a:cubicBezTo>
                  <a:cubicBezTo>
                    <a:pt x="580" y="1013"/>
                    <a:pt x="609" y="1250"/>
                    <a:pt x="632" y="1201"/>
                  </a:cubicBezTo>
                  <a:cubicBezTo>
                    <a:pt x="655" y="1152"/>
                    <a:pt x="673" y="790"/>
                    <a:pt x="696" y="745"/>
                  </a:cubicBezTo>
                  <a:cubicBezTo>
                    <a:pt x="719" y="700"/>
                    <a:pt x="743" y="894"/>
                    <a:pt x="768" y="929"/>
                  </a:cubicBezTo>
                  <a:cubicBezTo>
                    <a:pt x="793" y="964"/>
                    <a:pt x="816" y="945"/>
                    <a:pt x="848" y="953"/>
                  </a:cubicBezTo>
                  <a:cubicBezTo>
                    <a:pt x="880" y="961"/>
                    <a:pt x="937" y="1009"/>
                    <a:pt x="960" y="977"/>
                  </a:cubicBezTo>
                  <a:cubicBezTo>
                    <a:pt x="983" y="945"/>
                    <a:pt x="971" y="854"/>
                    <a:pt x="984" y="761"/>
                  </a:cubicBezTo>
                  <a:cubicBezTo>
                    <a:pt x="997" y="668"/>
                    <a:pt x="1020" y="360"/>
                    <a:pt x="1040" y="417"/>
                  </a:cubicBezTo>
                  <a:cubicBezTo>
                    <a:pt x="1060" y="474"/>
                    <a:pt x="1085" y="1016"/>
                    <a:pt x="1104" y="1105"/>
                  </a:cubicBezTo>
                  <a:cubicBezTo>
                    <a:pt x="1123" y="1194"/>
                    <a:pt x="1129" y="998"/>
                    <a:pt x="1152" y="953"/>
                  </a:cubicBezTo>
                  <a:cubicBezTo>
                    <a:pt x="1175" y="908"/>
                    <a:pt x="1209" y="845"/>
                    <a:pt x="1240" y="833"/>
                  </a:cubicBezTo>
                  <a:cubicBezTo>
                    <a:pt x="1271" y="821"/>
                    <a:pt x="1305" y="898"/>
                    <a:pt x="1336" y="881"/>
                  </a:cubicBezTo>
                  <a:cubicBezTo>
                    <a:pt x="1367" y="864"/>
                    <a:pt x="1397" y="776"/>
                    <a:pt x="1424" y="729"/>
                  </a:cubicBezTo>
                  <a:cubicBezTo>
                    <a:pt x="1451" y="682"/>
                    <a:pt x="1471" y="648"/>
                    <a:pt x="1496" y="601"/>
                  </a:cubicBezTo>
                  <a:cubicBezTo>
                    <a:pt x="1521" y="554"/>
                    <a:pt x="1549" y="438"/>
                    <a:pt x="1576" y="449"/>
                  </a:cubicBezTo>
                  <a:cubicBezTo>
                    <a:pt x="1603" y="460"/>
                    <a:pt x="1635" y="681"/>
                    <a:pt x="1656" y="665"/>
                  </a:cubicBezTo>
                  <a:cubicBezTo>
                    <a:pt x="1677" y="649"/>
                    <a:pt x="1685" y="441"/>
                    <a:pt x="1704" y="353"/>
                  </a:cubicBezTo>
                  <a:cubicBezTo>
                    <a:pt x="1723" y="265"/>
                    <a:pt x="1749" y="128"/>
                    <a:pt x="1768" y="137"/>
                  </a:cubicBezTo>
                  <a:cubicBezTo>
                    <a:pt x="1787" y="146"/>
                    <a:pt x="1799" y="400"/>
                    <a:pt x="1816" y="409"/>
                  </a:cubicBezTo>
                  <a:cubicBezTo>
                    <a:pt x="1833" y="418"/>
                    <a:pt x="1847" y="261"/>
                    <a:pt x="1872" y="193"/>
                  </a:cubicBezTo>
                  <a:cubicBezTo>
                    <a:pt x="1897" y="125"/>
                    <a:pt x="1936" y="2"/>
                    <a:pt x="1968" y="1"/>
                  </a:cubicBezTo>
                  <a:cubicBezTo>
                    <a:pt x="2000" y="0"/>
                    <a:pt x="2044" y="147"/>
                    <a:pt x="2064" y="185"/>
                  </a:cubicBezTo>
                </a:path>
              </a:pathLst>
            </a:custGeom>
            <a:noFill/>
            <a:ln w="762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070" y="3927"/>
              <a:ext cx="2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tabLst>
                  <a:tab pos="190500" algn="dec"/>
                  <a:tab pos="952500" algn="dec"/>
                  <a:tab pos="1714500" algn="dec"/>
                  <a:tab pos="2476500" algn="dec"/>
                  <a:tab pos="3238500" algn="dec"/>
                </a:tabLst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M	T	W	T	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Naive Approach</a:t>
            </a:r>
            <a:endParaRPr lang="en-US" dirty="0"/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954" tIns="48608" rIns="98954" bIns="48608"/>
          <a:lstStyle/>
          <a:p>
            <a:pPr marL="482600" indent="-482600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Assumes demand in next period is the same as demand in most recent period</a:t>
            </a:r>
          </a:p>
          <a:p>
            <a:pPr marL="1054100" lvl="1" indent="-381000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e.g., If May sales were 48, then June sales will be 48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Moving Average Method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75" tIns="44444" rIns="90475" bIns="44444"/>
          <a:lstStyle/>
          <a:p>
            <a:pPr marL="482600" indent="-482600" defTabSz="911225">
              <a:buClr>
                <a:schemeClr val="tx1"/>
              </a:buClr>
              <a:buFont typeface="Wingdings" pitchFamily="2" charset="2"/>
              <a:buChar char="þ"/>
              <a:tabLst>
                <a:tab pos="1838325" algn="ctr"/>
                <a:tab pos="2170113" algn="ctr"/>
                <a:tab pos="2525713" algn="ctr"/>
                <a:tab pos="2857500" algn="ctr"/>
                <a:tab pos="3189288" algn="ctr"/>
                <a:tab pos="3943350" algn="l"/>
                <a:tab pos="5027613" algn="ctr"/>
                <a:tab pos="5316538" algn="ctr"/>
                <a:tab pos="5781675" algn="ctr"/>
                <a:tab pos="6402388" algn="ctr"/>
                <a:tab pos="7021513" algn="ctr"/>
                <a:tab pos="7597775" algn="ctr"/>
              </a:tabLst>
            </a:pPr>
            <a:r>
              <a:rPr lang="en-US" dirty="0"/>
              <a:t>	MA is a series of arithmetic means </a:t>
            </a:r>
          </a:p>
          <a:p>
            <a:pPr marL="482600" indent="-482600" defTabSz="911225">
              <a:buClr>
                <a:schemeClr val="tx1"/>
              </a:buClr>
              <a:buFont typeface="Wingdings" pitchFamily="2" charset="2"/>
              <a:buChar char="þ"/>
              <a:tabLst>
                <a:tab pos="1838325" algn="ctr"/>
                <a:tab pos="2170113" algn="ctr"/>
                <a:tab pos="2525713" algn="ctr"/>
                <a:tab pos="2857500" algn="ctr"/>
                <a:tab pos="3189288" algn="ctr"/>
                <a:tab pos="3943350" algn="l"/>
                <a:tab pos="5027613" algn="ctr"/>
                <a:tab pos="5316538" algn="ctr"/>
                <a:tab pos="5781675" algn="ctr"/>
                <a:tab pos="6402388" algn="ctr"/>
                <a:tab pos="7021513" algn="ctr"/>
                <a:tab pos="7597775" algn="ctr"/>
              </a:tabLst>
            </a:pPr>
            <a:r>
              <a:rPr lang="en-US" dirty="0"/>
              <a:t>Used if </a:t>
            </a:r>
            <a:r>
              <a:rPr lang="en-US" u="sng" dirty="0"/>
              <a:t>little or no trend</a:t>
            </a:r>
            <a:r>
              <a:rPr lang="en-US" dirty="0"/>
              <a:t>	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685800" y="3505200"/>
            <a:ext cx="7529513" cy="685800"/>
            <a:chOff x="574" y="3353"/>
            <a:chExt cx="4743" cy="518"/>
          </a:xfrm>
        </p:grpSpPr>
        <p:sp>
          <p:nvSpPr>
            <p:cNvPr id="6" name="Rectangle 16"/>
            <p:cNvSpPr>
              <a:spLocks noChangeArrowheads="1"/>
            </p:cNvSpPr>
            <p:nvPr/>
          </p:nvSpPr>
          <p:spPr bwMode="auto">
            <a:xfrm>
              <a:off x="574" y="3489"/>
              <a:ext cx="17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Moving average =</a:t>
              </a: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283" y="3353"/>
              <a:ext cx="3034" cy="518"/>
              <a:chOff x="2579" y="3025"/>
              <a:chExt cx="3034" cy="518"/>
            </a:xfrm>
          </p:grpSpPr>
          <p:sp>
            <p:nvSpPr>
              <p:cNvPr id="8" name="Rectangle 17"/>
              <p:cNvSpPr>
                <a:spLocks noChangeArrowheads="1"/>
              </p:cNvSpPr>
              <p:nvPr/>
            </p:nvSpPr>
            <p:spPr bwMode="auto">
              <a:xfrm>
                <a:off x="2579" y="3025"/>
                <a:ext cx="3034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i="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demand in previous n periods</a:t>
                </a:r>
              </a:p>
              <a:p>
                <a:pPr algn="ctr"/>
                <a:r>
                  <a:rPr lang="en-US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n</a:t>
                </a:r>
              </a:p>
            </p:txBody>
          </p:sp>
          <p:sp>
            <p:nvSpPr>
              <p:cNvPr id="9" name="Line 18"/>
              <p:cNvSpPr>
                <a:spLocks noChangeShapeType="1"/>
              </p:cNvSpPr>
              <p:nvPr/>
            </p:nvSpPr>
            <p:spPr bwMode="auto">
              <a:xfrm>
                <a:off x="2628" y="3304"/>
                <a:ext cx="29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Moving Average Example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981200"/>
            <a:ext cx="711520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Forecasting Time Horizons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8954" tIns="48608" rIns="98954" bIns="48608"/>
          <a:lstStyle/>
          <a:p>
            <a:pPr marL="476250" indent="-476250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 dirty="0"/>
              <a:t>Short-range forecast</a:t>
            </a:r>
          </a:p>
          <a:p>
            <a:pPr marL="1050925" lvl="1" indent="-384175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 dirty="0"/>
              <a:t>Up to 1 year, generally less than 3 months</a:t>
            </a:r>
          </a:p>
          <a:p>
            <a:pPr marL="1050925" lvl="1" indent="-384175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 dirty="0"/>
              <a:t>Purchasing, job scheduling, workforce levels, job assignments, production levels</a:t>
            </a:r>
          </a:p>
          <a:p>
            <a:pPr marL="476250" indent="-476250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 dirty="0"/>
              <a:t>Medium-range forecast</a:t>
            </a:r>
          </a:p>
          <a:p>
            <a:pPr marL="1050925" lvl="1" indent="-384175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 dirty="0"/>
              <a:t>3 months to 3 years</a:t>
            </a:r>
          </a:p>
          <a:p>
            <a:pPr marL="1050925" lvl="1" indent="-384175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 dirty="0"/>
              <a:t>Sales and production planning, budgeting</a:t>
            </a:r>
          </a:p>
          <a:p>
            <a:pPr marL="476250" indent="-476250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 dirty="0"/>
              <a:t>Long-range forecast</a:t>
            </a:r>
          </a:p>
          <a:p>
            <a:pPr marL="1050925" lvl="1" indent="-384175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 dirty="0"/>
              <a:t>3</a:t>
            </a:r>
            <a:r>
              <a:rPr lang="en-US" sz="2400" baseline="30000" dirty="0"/>
              <a:t>+</a:t>
            </a:r>
            <a:r>
              <a:rPr lang="en-US" sz="2400" dirty="0"/>
              <a:t> years</a:t>
            </a:r>
          </a:p>
          <a:p>
            <a:pPr marL="1050925" lvl="1" indent="-384175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 dirty="0"/>
              <a:t>New product planning, facility location, research and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Graph of Moving Average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214562" y="2391569"/>
            <a:ext cx="471487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Weighted Moving Average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75" tIns="44444" rIns="90475" bIns="44444"/>
          <a:lstStyle/>
          <a:p>
            <a:pPr marL="482600" indent="-482600" defTabSz="836613">
              <a:buFont typeface="Wingdings" pitchFamily="2" charset="2"/>
              <a:buChar char="þ"/>
            </a:pPr>
            <a:r>
              <a:rPr lang="en-US" u="sng" dirty="0"/>
              <a:t>Used when trend</a:t>
            </a:r>
            <a:r>
              <a:rPr lang="en-US" dirty="0"/>
              <a:t> is present </a:t>
            </a:r>
          </a:p>
          <a:p>
            <a:pPr marL="1054100" lvl="1" indent="-381000" defTabSz="836613">
              <a:buFont typeface="Wingdings" pitchFamily="2" charset="2"/>
              <a:buChar char="þ"/>
            </a:pPr>
            <a:r>
              <a:rPr lang="en-US" dirty="0"/>
              <a:t>Older data usually less important</a:t>
            </a:r>
            <a:endParaRPr lang="en-US" sz="3200" dirty="0"/>
          </a:p>
          <a:p>
            <a:pPr marL="482600" indent="-482600" defTabSz="836613">
              <a:buFont typeface="Wingdings" pitchFamily="2" charset="2"/>
              <a:buChar char="þ"/>
            </a:pPr>
            <a:r>
              <a:rPr lang="en-US" dirty="0"/>
              <a:t>Weights based on experience and intuition</a:t>
            </a:r>
            <a:endParaRPr lang="en-US" sz="3600" dirty="0"/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990600" y="3962400"/>
            <a:ext cx="6657975" cy="951606"/>
            <a:chOff x="486" y="2778"/>
            <a:chExt cx="4194" cy="791"/>
          </a:xfrm>
        </p:grpSpPr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486" y="3044"/>
              <a:ext cx="1757" cy="470"/>
              <a:chOff x="486" y="3044"/>
              <a:chExt cx="1757" cy="470"/>
            </a:xfrm>
          </p:grpSpPr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6" y="3044"/>
                <a:ext cx="1065" cy="4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85000"/>
                  </a:lnSpc>
                </a:pPr>
                <a:r>
                  <a:rPr lang="en-US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Weighted</a:t>
                </a:r>
                <a:br>
                  <a:rPr lang="en-US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</a:br>
                <a:r>
                  <a:rPr lang="en-US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moving average</a:t>
                </a: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2054" y="3125"/>
                <a:ext cx="189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</a:t>
                </a:r>
              </a:p>
            </p:txBody>
          </p:sp>
        </p:grpSp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2036" y="2778"/>
              <a:ext cx="2644" cy="791"/>
              <a:chOff x="2404" y="3122"/>
              <a:chExt cx="2644" cy="791"/>
            </a:xfrm>
          </p:grpSpPr>
          <p:sp>
            <p:nvSpPr>
              <p:cNvPr id="8" name="Rectangle 10"/>
              <p:cNvSpPr>
                <a:spLocks noChangeArrowheads="1"/>
              </p:cNvSpPr>
              <p:nvPr/>
            </p:nvSpPr>
            <p:spPr bwMode="auto">
              <a:xfrm>
                <a:off x="2404" y="3122"/>
                <a:ext cx="1820" cy="7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90000"/>
                  </a:lnSpc>
                  <a:spcAft>
                    <a:spcPct val="40000"/>
                  </a:spcAft>
                </a:pPr>
                <a:r>
                  <a:rPr lang="en-US" b="1" i="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r>
                  <a:rPr lang="en-US" b="1" i="0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(</a:t>
                </a:r>
                <a:r>
                  <a:rPr lang="en-US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weight for period n</a:t>
                </a:r>
                <a:r>
                  <a:rPr lang="en-US" b="1" i="0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)</a:t>
                </a:r>
                <a:r>
                  <a:rPr lang="en-US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/>
                </a:r>
                <a:br>
                  <a:rPr lang="en-US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</a:br>
                <a:r>
                  <a:rPr lang="en-US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        x </a:t>
                </a:r>
                <a:r>
                  <a:rPr lang="en-US" b="1" i="0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(</a:t>
                </a:r>
                <a:r>
                  <a:rPr lang="en-US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demand in period n</a:t>
                </a:r>
                <a:r>
                  <a:rPr lang="en-US" b="1" i="0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)</a:t>
                </a:r>
                <a:endParaRPr lang="en-US" b="1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 algn="ctr">
                  <a:lnSpc>
                    <a:spcPct val="90000"/>
                  </a:lnSpc>
                  <a:spcAft>
                    <a:spcPct val="40000"/>
                  </a:spcAft>
                </a:pPr>
                <a:r>
                  <a:rPr lang="en-US" b="1" i="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∑</a:t>
                </a:r>
                <a:r>
                  <a:rPr lang="en-US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weights</a:t>
                </a:r>
              </a:p>
            </p:txBody>
          </p:sp>
          <p:sp>
            <p:nvSpPr>
              <p:cNvPr id="9" name="Line 12"/>
              <p:cNvSpPr>
                <a:spLocks noChangeShapeType="1"/>
              </p:cNvSpPr>
              <p:nvPr/>
            </p:nvSpPr>
            <p:spPr bwMode="auto">
              <a:xfrm>
                <a:off x="2720" y="3616"/>
                <a:ext cx="23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828800"/>
            <a:ext cx="7019591" cy="291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971800" y="4724400"/>
            <a:ext cx="4953000" cy="1676400"/>
            <a:chOff x="1574" y="153"/>
            <a:chExt cx="3903" cy="1454"/>
          </a:xfrm>
        </p:grpSpPr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1574" y="153"/>
              <a:ext cx="3903" cy="1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98000" tIns="190800" rIns="198000" bIns="190800">
              <a:spAutoFit/>
            </a:bodyPr>
            <a:lstStyle/>
            <a:p>
              <a:pPr>
                <a:spcAft>
                  <a:spcPct val="25000"/>
                </a:spcAft>
                <a:tabLst>
                  <a:tab pos="1244600" algn="ctr"/>
                  <a:tab pos="3149600" algn="l"/>
                  <a:tab pos="4292600" algn="ctr"/>
                </a:tabLst>
              </a:pPr>
              <a:r>
                <a:rPr lang="en-US" dirty="0">
                  <a:effectLst/>
                </a:rPr>
                <a:t>	Weights Applied		Period</a:t>
              </a:r>
            </a:p>
            <a:p>
              <a:pPr>
                <a:tabLst>
                  <a:tab pos="1244600" algn="ctr"/>
                  <a:tab pos="3149600" algn="l"/>
                  <a:tab pos="4292600" algn="ctr"/>
                </a:tabLst>
              </a:pPr>
              <a:r>
                <a:rPr lang="en-US" dirty="0">
                  <a:effectLst/>
                </a:rPr>
                <a:t>	3	Last month</a:t>
              </a:r>
            </a:p>
            <a:p>
              <a:pPr>
                <a:tabLst>
                  <a:tab pos="1244600" algn="ctr"/>
                  <a:tab pos="3149600" algn="l"/>
                  <a:tab pos="4292600" algn="ctr"/>
                </a:tabLst>
              </a:pPr>
              <a:r>
                <a:rPr lang="en-US" dirty="0">
                  <a:effectLst/>
                </a:rPr>
                <a:t>	2	Two months ago</a:t>
              </a:r>
            </a:p>
            <a:p>
              <a:pPr>
                <a:tabLst>
                  <a:tab pos="1244600" algn="ctr"/>
                  <a:tab pos="3149600" algn="l"/>
                  <a:tab pos="4292600" algn="ctr"/>
                </a:tabLst>
              </a:pPr>
              <a:r>
                <a:rPr lang="en-US" dirty="0">
                  <a:effectLst/>
                </a:rPr>
                <a:t>	1	Three months ago</a:t>
              </a:r>
            </a:p>
            <a:p>
              <a:pPr>
                <a:tabLst>
                  <a:tab pos="1244600" algn="ctr"/>
                  <a:tab pos="3149600" algn="l"/>
                  <a:tab pos="4292600" algn="ctr"/>
                </a:tabLst>
              </a:pPr>
              <a:r>
                <a:rPr lang="en-US" dirty="0">
                  <a:effectLst/>
                </a:rPr>
                <a:t>	6	Sum of weights</a:t>
              </a:r>
            </a:p>
          </p:txBody>
        </p:sp>
        <p:sp>
          <p:nvSpPr>
            <p:cNvPr id="8" name="Line 16"/>
            <p:cNvSpPr>
              <a:spLocks noChangeShapeType="1"/>
            </p:cNvSpPr>
            <p:nvPr/>
          </p:nvSpPr>
          <p:spPr bwMode="auto">
            <a:xfrm>
              <a:off x="1704" y="552"/>
              <a:ext cx="36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Potential Problems With</a:t>
            </a:r>
            <a:b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Moving Average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75" tIns="44444" rIns="90475" bIns="44444"/>
          <a:lstStyle/>
          <a:p>
            <a:pPr marL="482600" indent="-482600">
              <a:lnSpc>
                <a:spcPct val="80000"/>
              </a:lnSpc>
              <a:buFont typeface="Wingdings" pitchFamily="2" charset="2"/>
              <a:buChar char="þ"/>
            </a:pPr>
            <a:r>
              <a:rPr lang="en-US" dirty="0"/>
              <a:t>Increasing n </a:t>
            </a:r>
            <a:r>
              <a:rPr lang="en-US" dirty="0" err="1"/>
              <a:t>smooths</a:t>
            </a:r>
            <a:r>
              <a:rPr lang="en-US" dirty="0"/>
              <a:t> the forecast but </a:t>
            </a:r>
            <a:r>
              <a:rPr lang="en-US" u="sng" dirty="0"/>
              <a:t>makes it less sensitive to changes</a:t>
            </a:r>
          </a:p>
          <a:p>
            <a:pPr marL="482600" indent="-482600">
              <a:lnSpc>
                <a:spcPct val="80000"/>
              </a:lnSpc>
              <a:buFont typeface="Wingdings" pitchFamily="2" charset="2"/>
              <a:buChar char="þ"/>
            </a:pPr>
            <a:r>
              <a:rPr lang="en-US" u="sng" dirty="0"/>
              <a:t>Do not forecast trends</a:t>
            </a:r>
            <a:r>
              <a:rPr lang="en-US" dirty="0"/>
              <a:t> well </a:t>
            </a:r>
            <a:r>
              <a:rPr lang="en-US" dirty="0">
                <a:sym typeface="Wingdings" pitchFamily="2" charset="2"/>
              </a:rPr>
              <a:t> why?</a:t>
            </a:r>
            <a:endParaRPr lang="en-US" dirty="0"/>
          </a:p>
          <a:p>
            <a:pPr marL="482600" indent="-482600">
              <a:lnSpc>
                <a:spcPct val="80000"/>
              </a:lnSpc>
              <a:buFont typeface="Wingdings" pitchFamily="2" charset="2"/>
              <a:buChar char="þ"/>
            </a:pPr>
            <a:r>
              <a:rPr lang="en-US" dirty="0"/>
              <a:t>Require extensive historical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Moving Average And </a:t>
            </a:r>
            <a:b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Weighted Moving Average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5864" y="1828800"/>
            <a:ext cx="7021804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Exponential Smoothing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75" tIns="44444" rIns="90475" bIns="44444"/>
          <a:lstStyle/>
          <a:p>
            <a:pPr marL="482600" indent="-482600">
              <a:buFont typeface="Wingdings" pitchFamily="2" charset="2"/>
              <a:buChar char="þ"/>
            </a:pPr>
            <a:r>
              <a:rPr lang="en-US" dirty="0"/>
              <a:t>Form of weighted moving average</a:t>
            </a:r>
          </a:p>
          <a:p>
            <a:pPr marL="1054100" lvl="1" indent="-381000">
              <a:buFont typeface="Wingdings" pitchFamily="2" charset="2"/>
              <a:buChar char="þ"/>
            </a:pPr>
            <a:r>
              <a:rPr lang="en-US" dirty="0"/>
              <a:t>Weights decline exponentially</a:t>
            </a:r>
          </a:p>
          <a:p>
            <a:pPr marL="1054100" lvl="1" indent="-381000">
              <a:buFont typeface="Wingdings" pitchFamily="2" charset="2"/>
              <a:buChar char="þ"/>
            </a:pPr>
            <a:r>
              <a:rPr lang="en-US" dirty="0"/>
              <a:t>Most recent data weighted most</a:t>
            </a:r>
            <a:endParaRPr lang="en-US" sz="3200" dirty="0"/>
          </a:p>
          <a:p>
            <a:pPr marL="482600" indent="-482600">
              <a:buFont typeface="Wingdings" pitchFamily="2" charset="2"/>
              <a:buChar char="þ"/>
            </a:pPr>
            <a:r>
              <a:rPr lang="en-US" dirty="0"/>
              <a:t>Requires smoothing constant </a:t>
            </a:r>
            <a:r>
              <a:rPr lang="en-US" i="0" dirty="0"/>
              <a:t>(</a:t>
            </a:r>
            <a:r>
              <a:rPr lang="en-US" i="0" dirty="0">
                <a:latin typeface="Symbol" pitchFamily="18" charset="2"/>
              </a:rPr>
              <a:t></a:t>
            </a:r>
            <a:r>
              <a:rPr lang="en-US" i="0" dirty="0"/>
              <a:t>)</a:t>
            </a:r>
          </a:p>
          <a:p>
            <a:pPr marL="1054100" lvl="1" indent="-381000">
              <a:buFont typeface="Wingdings" pitchFamily="2" charset="2"/>
              <a:buChar char="þ"/>
            </a:pPr>
            <a:r>
              <a:rPr lang="en-US" dirty="0"/>
              <a:t>Ranges from 0 to 1</a:t>
            </a:r>
          </a:p>
          <a:p>
            <a:pPr marL="1054100" lvl="1" indent="-381000">
              <a:buFont typeface="Wingdings" pitchFamily="2" charset="2"/>
              <a:buChar char="þ"/>
            </a:pPr>
            <a:r>
              <a:rPr lang="en-US" dirty="0"/>
              <a:t>Subjectively chosen</a:t>
            </a:r>
            <a:endParaRPr lang="en-US" sz="3200" dirty="0"/>
          </a:p>
          <a:p>
            <a:pPr marL="482600" indent="-482600">
              <a:buFont typeface="Wingdings" pitchFamily="2" charset="2"/>
              <a:buChar char="þ"/>
            </a:pPr>
            <a:r>
              <a:rPr lang="en-US" dirty="0"/>
              <a:t>Involves little record keeping of past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Exponential Smoothing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828800" y="1828800"/>
            <a:ext cx="540067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>
            <p:ph idx="1"/>
          </p:nvPr>
        </p:nvGraphicFramePr>
        <p:xfrm>
          <a:off x="833438" y="1676400"/>
          <a:ext cx="4137025" cy="1371600"/>
        </p:xfrm>
        <a:graphic>
          <a:graphicData uri="http://schemas.openxmlformats.org/presentationml/2006/ole">
            <p:oleObj spid="_x0000_s8194" name="Equation" r:id="rId3" imgW="2412720" imgH="799920" progId="">
              <p:embed/>
            </p:oleObj>
          </a:graphicData>
        </a:graphic>
      </p:graphicFrame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3200400"/>
            <a:ext cx="563880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Exponential Smoothing Example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Predicted demand </a:t>
            </a:r>
            <a:r>
              <a:rPr lang="en-US" sz="2800" i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= 142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Ford Mustangs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Actual demand </a:t>
            </a:r>
            <a:r>
              <a:rPr lang="en-US" sz="2800" i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= 153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Smoothing constant </a:t>
            </a:r>
            <a:r>
              <a:rPr lang="en-US" sz="2800" i="0" dirty="0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sz="2800" i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= .20</a:t>
            </a: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428999"/>
            <a:ext cx="5791200" cy="264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Predicted demand </a:t>
            </a:r>
            <a:r>
              <a:rPr lang="en-US" sz="2800" i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= 142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Ford Mustangs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Actual demand </a:t>
            </a:r>
            <a:r>
              <a:rPr lang="en-US" sz="2800" i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= 153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Smoothing constant </a:t>
            </a:r>
            <a:r>
              <a:rPr lang="en-US" sz="2800" i="0" dirty="0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a</a:t>
            </a:r>
            <a:r>
              <a:rPr lang="en-US" sz="2800" i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= .20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14400" y="3581400"/>
            <a:ext cx="6088063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  <a:tabLst>
                <a:tab pos="2476500" algn="l"/>
              </a:tabLst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New forecast	</a:t>
            </a:r>
            <a:r>
              <a:rPr lang="en-US" sz="2800" i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= 142 + .2(153 – 142)</a:t>
            </a:r>
          </a:p>
          <a:p>
            <a:pPr>
              <a:lnSpc>
                <a:spcPct val="125000"/>
              </a:lnSpc>
              <a:tabLst>
                <a:tab pos="2476500" algn="l"/>
              </a:tabLst>
            </a:pPr>
            <a:r>
              <a:rPr lang="en-US" sz="2800" i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= 142 + 2.2</a:t>
            </a:r>
          </a:p>
          <a:p>
            <a:pPr>
              <a:lnSpc>
                <a:spcPct val="125000"/>
              </a:lnSpc>
              <a:tabLst>
                <a:tab pos="2476500" algn="l"/>
              </a:tabLst>
            </a:pPr>
            <a:r>
              <a:rPr lang="en-US" sz="2800" i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= 144.2 ≈ 144 cars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Distinguishing Differences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 lIns="99994" tIns="49997" rIns="99994" bIns="49997"/>
          <a:lstStyle/>
          <a:p>
            <a:pPr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2800" dirty="0">
                <a:solidFill>
                  <a:schemeClr val="hlink"/>
                </a:solidFill>
              </a:rPr>
              <a:t>Medium/long range</a:t>
            </a:r>
            <a:r>
              <a:rPr lang="en-US" sz="2800" dirty="0"/>
              <a:t> forecasts deal with more comprehensive issues and support management decisions regarding planning and  products, plants and processes</a:t>
            </a:r>
          </a:p>
          <a:p>
            <a:pPr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2800" dirty="0">
                <a:solidFill>
                  <a:schemeClr val="hlink"/>
                </a:solidFill>
              </a:rPr>
              <a:t>Short-term</a:t>
            </a:r>
            <a:r>
              <a:rPr lang="en-US" sz="2800" dirty="0"/>
              <a:t> forecasting usually employs different methodologies than longer-term forecasting</a:t>
            </a:r>
          </a:p>
          <a:p>
            <a:pPr>
              <a:buClr>
                <a:schemeClr val="tx1"/>
              </a:buClr>
              <a:buFont typeface="Wingdings" pitchFamily="2" charset="2"/>
              <a:buChar char="þ"/>
            </a:pPr>
            <a:r>
              <a:rPr lang="en-US" sz="2800" dirty="0">
                <a:solidFill>
                  <a:schemeClr val="hlink"/>
                </a:solidFill>
              </a:rPr>
              <a:t>Short-term</a:t>
            </a:r>
            <a:r>
              <a:rPr lang="en-US" sz="2800" dirty="0"/>
              <a:t> forecasts tend to be more accurate than longer-term forecasts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Choosing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</a:t>
            </a:r>
            <a:endParaRPr lang="en-US" dirty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The objective is to </a:t>
            </a:r>
            <a:r>
              <a:rPr lang="en-US" sz="32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obtain the most accurate forecast no matter the technique</a:t>
            </a:r>
          </a:p>
        </p:txBody>
      </p:sp>
      <p:sp>
        <p:nvSpPr>
          <p:cNvPr id="5" name="Rectangle 1031"/>
          <p:cNvSpPr>
            <a:spLocks noChangeArrowheads="1"/>
          </p:cNvSpPr>
          <p:nvPr/>
        </p:nvSpPr>
        <p:spPr bwMode="auto">
          <a:xfrm>
            <a:off x="609600" y="2819400"/>
            <a:ext cx="723582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generally do this by selecting the model that gives us </a:t>
            </a:r>
            <a:r>
              <a:rPr lang="en-US" sz="28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lowest forecast error</a:t>
            </a:r>
            <a:endParaRPr lang="en-US" sz="28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Rectangle 1032"/>
          <p:cNvSpPr>
            <a:spLocks noChangeArrowheads="1"/>
          </p:cNvSpPr>
          <p:nvPr/>
        </p:nvSpPr>
        <p:spPr bwMode="auto">
          <a:xfrm>
            <a:off x="762000" y="4343400"/>
            <a:ext cx="6622967" cy="114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2197100" algn="l"/>
              </a:tabLst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Forecast error	= Actual demand - Forecast value</a:t>
            </a:r>
          </a:p>
          <a:p>
            <a:pPr>
              <a:lnSpc>
                <a:spcPct val="150000"/>
              </a:lnSpc>
              <a:tabLst>
                <a:tab pos="2197100" algn="l"/>
              </a:tabLst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= A</a:t>
            </a:r>
            <a:r>
              <a:rPr lang="en-US" sz="2400" b="1" baseline="-25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F</a:t>
            </a:r>
            <a:r>
              <a:rPr lang="en-US" sz="2400" b="1" baseline="-25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Common Measures of Error</a:t>
            </a:r>
            <a:endParaRPr lang="en-US" dirty="0"/>
          </a:p>
        </p:txBody>
      </p:sp>
      <p:pic>
        <p:nvPicPr>
          <p:cNvPr id="522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438400" y="1676400"/>
            <a:ext cx="42195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pic>
        <p:nvPicPr>
          <p:cNvPr id="532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33600" y="1752600"/>
            <a:ext cx="48101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Comparison of Forecast Error </a:t>
            </a:r>
            <a:endParaRPr lang="en-US" dirty="0"/>
          </a:p>
        </p:txBody>
      </p:sp>
      <p:grpSp>
        <p:nvGrpSpPr>
          <p:cNvPr id="4" name="Content Placeholder 3"/>
          <p:cNvGrpSpPr>
            <a:grpSpLocks noGrp="1"/>
          </p:cNvGrpSpPr>
          <p:nvPr>
            <p:ph idx="1"/>
          </p:nvPr>
        </p:nvGrpSpPr>
        <p:grpSpPr bwMode="auto">
          <a:xfrm>
            <a:off x="533400" y="1905000"/>
            <a:ext cx="8229600" cy="4322157"/>
            <a:chOff x="280" y="1370"/>
            <a:chExt cx="5218" cy="2617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80" y="1370"/>
              <a:ext cx="5120" cy="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tabLst>
                  <a:tab pos="482600" algn="ctr"/>
                  <a:tab pos="1714500" algn="ctr"/>
                  <a:tab pos="3149600" algn="ctr"/>
                  <a:tab pos="4572000" algn="ctr"/>
                  <a:tab pos="6007100" algn="ctr"/>
                  <a:tab pos="7429500" algn="ctr"/>
                </a:tabLst>
              </a:pPr>
              <a:r>
                <a:rPr lang="en-US" sz="18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		Rounded	Absolute	Rounded	Absolute</a:t>
              </a:r>
            </a:p>
            <a:p>
              <a:pPr>
                <a:lnSpc>
                  <a:spcPct val="85000"/>
                </a:lnSpc>
                <a:tabLst>
                  <a:tab pos="482600" algn="ctr"/>
                  <a:tab pos="1714500" algn="ctr"/>
                  <a:tab pos="3149600" algn="ctr"/>
                  <a:tab pos="4572000" algn="ctr"/>
                  <a:tab pos="6007100" algn="ctr"/>
                  <a:tab pos="7429500" algn="ctr"/>
                </a:tabLst>
              </a:pPr>
              <a:r>
                <a:rPr lang="en-US" sz="18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	Actual	Forecast	Deviation	Forecast	Deviation</a:t>
              </a:r>
            </a:p>
            <a:p>
              <a:pPr>
                <a:lnSpc>
                  <a:spcPct val="85000"/>
                </a:lnSpc>
                <a:tabLst>
                  <a:tab pos="482600" algn="ctr"/>
                  <a:tab pos="1714500" algn="ctr"/>
                  <a:tab pos="3149600" algn="ctr"/>
                  <a:tab pos="4572000" algn="ctr"/>
                  <a:tab pos="6007100" algn="ctr"/>
                  <a:tab pos="7429500" algn="ctr"/>
                </a:tabLst>
              </a:pPr>
              <a:r>
                <a:rPr lang="en-US" sz="18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	Tonnage	with	for	with	for</a:t>
              </a:r>
            </a:p>
            <a:p>
              <a:pPr>
                <a:lnSpc>
                  <a:spcPct val="85000"/>
                </a:lnSpc>
                <a:tabLst>
                  <a:tab pos="482600" algn="ctr"/>
                  <a:tab pos="1714500" algn="ctr"/>
                  <a:tab pos="3149600" algn="ctr"/>
                  <a:tab pos="4572000" algn="ctr"/>
                  <a:tab pos="6007100" algn="ctr"/>
                  <a:tab pos="7429500" algn="ctr"/>
                </a:tabLst>
              </a:pPr>
              <a:r>
                <a:rPr lang="en-US" sz="18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Quarter	Unloaded</a:t>
              </a:r>
              <a:r>
                <a:rPr lang="en-US" sz="18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</a:t>
              </a:r>
              <a:r>
                <a:rPr lang="en-US" sz="1800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sz="18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.10	</a:t>
              </a:r>
              <a:r>
                <a:rPr lang="en-US" sz="1800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sz="18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.10	</a:t>
              </a:r>
              <a:r>
                <a:rPr lang="en-US" sz="1800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sz="18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.50	</a:t>
              </a:r>
              <a:r>
                <a:rPr lang="en-US" sz="1800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</a:rPr>
                <a:t>a</a:t>
              </a:r>
              <a:r>
                <a:rPr lang="en-US" sz="18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.50</a:t>
              </a:r>
              <a:endParaRPr lang="en-US" sz="1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518" y="2030"/>
              <a:ext cx="4980" cy="1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1524000" algn="r"/>
                  <a:tab pos="2959100" algn="r"/>
                  <a:tab pos="4292600" algn="r"/>
                  <a:tab pos="5816600" algn="r"/>
                  <a:tab pos="7150100" algn="r"/>
                </a:tabLst>
              </a:pPr>
              <a:r>
                <a:rPr lang="en-US" sz="20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	180	175	5	175	5</a:t>
              </a:r>
            </a:p>
            <a:p>
              <a:pPr>
                <a:tabLst>
                  <a:tab pos="1524000" algn="r"/>
                  <a:tab pos="2959100" algn="r"/>
                  <a:tab pos="4292600" algn="r"/>
                  <a:tab pos="5816600" algn="r"/>
                  <a:tab pos="7150100" algn="r"/>
                </a:tabLst>
              </a:pPr>
              <a:r>
                <a:rPr lang="en-US" sz="20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	168	176	8	178	10</a:t>
              </a:r>
            </a:p>
            <a:p>
              <a:pPr>
                <a:tabLst>
                  <a:tab pos="1524000" algn="r"/>
                  <a:tab pos="2959100" algn="r"/>
                  <a:tab pos="4292600" algn="r"/>
                  <a:tab pos="5816600" algn="r"/>
                  <a:tab pos="7150100" algn="r"/>
                </a:tabLst>
              </a:pPr>
              <a:r>
                <a:rPr lang="en-US" sz="20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	159	175	16	173	14</a:t>
              </a:r>
            </a:p>
            <a:p>
              <a:pPr>
                <a:tabLst>
                  <a:tab pos="1524000" algn="r"/>
                  <a:tab pos="2959100" algn="r"/>
                  <a:tab pos="4292600" algn="r"/>
                  <a:tab pos="5816600" algn="r"/>
                  <a:tab pos="7150100" algn="r"/>
                </a:tabLst>
              </a:pPr>
              <a:r>
                <a:rPr lang="en-US" sz="20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	175	173	2	166	9</a:t>
              </a:r>
            </a:p>
            <a:p>
              <a:pPr>
                <a:tabLst>
                  <a:tab pos="1524000" algn="r"/>
                  <a:tab pos="2959100" algn="r"/>
                  <a:tab pos="4292600" algn="r"/>
                  <a:tab pos="5816600" algn="r"/>
                  <a:tab pos="7150100" algn="r"/>
                </a:tabLst>
              </a:pPr>
              <a:r>
                <a:rPr lang="en-US" sz="20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	190	173	17	170	20</a:t>
              </a:r>
            </a:p>
            <a:p>
              <a:pPr>
                <a:tabLst>
                  <a:tab pos="1524000" algn="r"/>
                  <a:tab pos="2959100" algn="r"/>
                  <a:tab pos="4292600" algn="r"/>
                  <a:tab pos="5816600" algn="r"/>
                  <a:tab pos="7150100" algn="r"/>
                </a:tabLst>
              </a:pPr>
              <a:r>
                <a:rPr lang="en-US" sz="20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6	205	175	30	180	25</a:t>
              </a:r>
            </a:p>
            <a:p>
              <a:pPr>
                <a:tabLst>
                  <a:tab pos="1524000" algn="r"/>
                  <a:tab pos="2959100" algn="r"/>
                  <a:tab pos="4292600" algn="r"/>
                  <a:tab pos="5816600" algn="r"/>
                  <a:tab pos="7150100" algn="r"/>
                </a:tabLst>
              </a:pPr>
              <a:r>
                <a:rPr lang="en-US" sz="20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7	180	178	2	193	13</a:t>
              </a:r>
            </a:p>
            <a:p>
              <a:pPr>
                <a:buFont typeface="Times" pitchFamily="18" charset="0"/>
                <a:buNone/>
                <a:tabLst>
                  <a:tab pos="1524000" algn="r"/>
                  <a:tab pos="2959100" algn="r"/>
                  <a:tab pos="4292600" algn="r"/>
                  <a:tab pos="5816600" algn="r"/>
                  <a:tab pos="7150100" algn="r"/>
                </a:tabLst>
              </a:pPr>
              <a:r>
                <a:rPr lang="en-US" sz="20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8	182	178	4	186	4</a:t>
              </a:r>
            </a:p>
            <a:p>
              <a:pPr>
                <a:spcBef>
                  <a:spcPct val="20000"/>
                </a:spcBef>
                <a:buFont typeface="Times" pitchFamily="18" charset="0"/>
                <a:buNone/>
                <a:tabLst>
                  <a:tab pos="1524000" algn="r"/>
                  <a:tab pos="2959100" algn="r"/>
                  <a:tab pos="4292600" algn="r"/>
                  <a:tab pos="5816600" algn="r"/>
                  <a:tab pos="7150100" algn="r"/>
                </a:tabLst>
              </a:pPr>
              <a:r>
                <a:rPr lang="en-US" sz="20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		84		100</a:t>
              </a:r>
            </a:p>
            <a:p>
              <a:pPr>
                <a:buFont typeface="Times" pitchFamily="18" charset="0"/>
                <a:buNone/>
                <a:tabLst>
                  <a:tab pos="1524000" algn="r"/>
                  <a:tab pos="2959100" algn="r"/>
                  <a:tab pos="4292600" algn="r"/>
                  <a:tab pos="5816600" algn="r"/>
                  <a:tab pos="7150100" algn="r"/>
                </a:tabLst>
              </a:pPr>
              <a:r>
                <a:rPr lang="en-US" sz="2000" i="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	</a:t>
              </a:r>
              <a:endPara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68" y="2016"/>
              <a:ext cx="50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992" y="3608"/>
              <a:ext cx="3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4792" y="3608"/>
              <a:ext cx="3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872" y="1400"/>
              <a:ext cx="0" cy="21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680" y="1400"/>
              <a:ext cx="0" cy="21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2716" y="1824037"/>
            <a:ext cx="6992083" cy="4245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Influence of Product Life Cycle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Introduction – Growth – Maturity – Decline</a:t>
            </a:r>
          </a:p>
          <a:p>
            <a:pPr algn="just"/>
            <a:r>
              <a:rPr lang="en-US" dirty="0" smtClean="0"/>
              <a:t>Introduction and growth require longer forecasts than maturity and decline </a:t>
            </a:r>
          </a:p>
          <a:p>
            <a:pPr algn="just"/>
            <a:r>
              <a:rPr lang="en-US" dirty="0" smtClean="0"/>
              <a:t>As product passes through life cycle, forecasts are useful in projecting Staffing levels </a:t>
            </a:r>
          </a:p>
          <a:p>
            <a:pPr algn="just"/>
            <a:r>
              <a:rPr lang="en-US" dirty="0" smtClean="0"/>
              <a:t>Inventory levels </a:t>
            </a:r>
          </a:p>
          <a:p>
            <a:pPr algn="just"/>
            <a:r>
              <a:rPr lang="en-US" dirty="0" smtClean="0"/>
              <a:t>Factory capacity </a:t>
            </a:r>
          </a:p>
          <a:p>
            <a:endParaRPr lang="en-US" dirty="0" smtClean="0"/>
          </a:p>
          <a:p>
            <a:endParaRPr lang="en-US" b="1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Product Life Cycle </a:t>
            </a:r>
            <a:endParaRPr lang="en-US" dirty="0"/>
          </a:p>
        </p:txBody>
      </p:sp>
      <p:pic>
        <p:nvPicPr>
          <p:cNvPr id="3481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0476" y="1295400"/>
            <a:ext cx="8659989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Types of Forecasts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1415" tIns="45707" rIns="91415" bIns="45707"/>
          <a:lstStyle/>
          <a:p>
            <a:pPr marL="476250" indent="-476250" defTabSz="836613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 dirty="0"/>
              <a:t>Economic forecasts</a:t>
            </a:r>
          </a:p>
          <a:p>
            <a:pPr marL="1050925" lvl="1" indent="-384175" defTabSz="836613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 dirty="0"/>
              <a:t>Address business cycle – inflation rate, money supply, housing starts, etc.</a:t>
            </a:r>
          </a:p>
          <a:p>
            <a:pPr marL="476250" indent="-476250" defTabSz="836613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 dirty="0"/>
              <a:t>Technological forecasts</a:t>
            </a:r>
          </a:p>
          <a:p>
            <a:pPr marL="1050925" lvl="1" indent="-384175" defTabSz="836613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 dirty="0"/>
              <a:t>Predict rate of technological progress</a:t>
            </a:r>
          </a:p>
          <a:p>
            <a:pPr marL="1050925" lvl="1" indent="-384175" defTabSz="836613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 dirty="0"/>
              <a:t>Impacts development of new products</a:t>
            </a:r>
          </a:p>
          <a:p>
            <a:pPr marL="476250" indent="-476250" defTabSz="836613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800" dirty="0"/>
              <a:t>Demand forecasts</a:t>
            </a:r>
          </a:p>
          <a:p>
            <a:pPr marL="1050925" lvl="1" indent="-384175" defTabSz="836613">
              <a:lnSpc>
                <a:spcPct val="80000"/>
              </a:lnSpc>
              <a:buFont typeface="Wingdings" pitchFamily="2" charset="2"/>
              <a:buChar char="þ"/>
            </a:pPr>
            <a:r>
              <a:rPr lang="en-US" sz="2400" dirty="0"/>
              <a:t>Predict sales of existing product</a:t>
            </a:r>
          </a:p>
          <a:p>
            <a:pPr marL="1050925" lvl="1" indent="-384175" defTabSz="836613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Weather forecast is almost always wrong…remember hurricane season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Strategic Importance of Forecasting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76250" indent="-47625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Human Resources – Hiring, training, laying off workers</a:t>
            </a:r>
          </a:p>
          <a:p>
            <a:pPr marL="476250" indent="-47625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Capacity – Capacity shortages can result in undependable delivery, loss of customers, loss of market share</a:t>
            </a:r>
          </a:p>
          <a:p>
            <a:pPr marL="476250" indent="-47625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þ"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Supply-Chain Management – Good supplier relations and price advance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Seven Steps in Forecasting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1415" tIns="45707" rIns="91415" bIns="45707"/>
          <a:lstStyle/>
          <a:p>
            <a:pPr marL="476250" indent="-476250">
              <a:buFont typeface="Wingdings" pitchFamily="2" charset="2"/>
              <a:buChar char="þ"/>
            </a:pPr>
            <a:r>
              <a:rPr lang="en-US" dirty="0"/>
              <a:t>Determine the use of the forecast</a:t>
            </a:r>
          </a:p>
          <a:p>
            <a:pPr marL="476250" indent="-476250">
              <a:buFont typeface="Wingdings" pitchFamily="2" charset="2"/>
              <a:buChar char="þ"/>
            </a:pPr>
            <a:r>
              <a:rPr lang="en-US" dirty="0"/>
              <a:t>Select the items to be forecasted</a:t>
            </a:r>
          </a:p>
          <a:p>
            <a:pPr marL="476250" indent="-476250">
              <a:buFont typeface="Wingdings" pitchFamily="2" charset="2"/>
              <a:buChar char="þ"/>
            </a:pPr>
            <a:r>
              <a:rPr lang="en-US" dirty="0"/>
              <a:t>Determine the time horizon of the forecast</a:t>
            </a:r>
          </a:p>
          <a:p>
            <a:pPr marL="476250" indent="-476250">
              <a:buFont typeface="Wingdings" pitchFamily="2" charset="2"/>
              <a:buChar char="þ"/>
            </a:pPr>
            <a:r>
              <a:rPr lang="en-US" dirty="0"/>
              <a:t>Select the forecasting model(s)</a:t>
            </a:r>
          </a:p>
          <a:p>
            <a:pPr marL="476250" indent="-476250">
              <a:buFont typeface="Wingdings" pitchFamily="2" charset="2"/>
              <a:buChar char="þ"/>
            </a:pPr>
            <a:r>
              <a:rPr lang="en-US" dirty="0"/>
              <a:t>Gather the data</a:t>
            </a:r>
          </a:p>
          <a:p>
            <a:pPr marL="476250" indent="-476250">
              <a:buFont typeface="Wingdings" pitchFamily="2" charset="2"/>
              <a:buChar char="þ"/>
            </a:pPr>
            <a:r>
              <a:rPr lang="en-US" dirty="0"/>
              <a:t>Make the forecast</a:t>
            </a:r>
          </a:p>
          <a:p>
            <a:pPr marL="476250" indent="-476250">
              <a:buFont typeface="Wingdings" pitchFamily="2" charset="2"/>
              <a:buChar char="þ"/>
            </a:pPr>
            <a:r>
              <a:rPr lang="en-US" dirty="0"/>
              <a:t>Validate and implement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873</Words>
  <Application>Microsoft Office PowerPoint</Application>
  <PresentationFormat>On-screen Show (4:3)</PresentationFormat>
  <Paragraphs>216</Paragraphs>
  <Slides>44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Office Theme</vt:lpstr>
      <vt:lpstr>Equation</vt:lpstr>
      <vt:lpstr>  Chapter - 2   </vt:lpstr>
      <vt:lpstr>What is Forecasting?</vt:lpstr>
      <vt:lpstr>Forecasting Time Horizons</vt:lpstr>
      <vt:lpstr>Distinguishing Differences</vt:lpstr>
      <vt:lpstr> Influence of Product Life Cycle </vt:lpstr>
      <vt:lpstr> Product Life Cycle </vt:lpstr>
      <vt:lpstr>Types of Forecasts</vt:lpstr>
      <vt:lpstr>Strategic Importance of Forecasting</vt:lpstr>
      <vt:lpstr>Seven Steps in Forecasting</vt:lpstr>
      <vt:lpstr>The Realities!</vt:lpstr>
      <vt:lpstr>Forecasting Approaches</vt:lpstr>
      <vt:lpstr>Techniques  of Qualitative Methods</vt:lpstr>
      <vt:lpstr> Jury of Executive Opinion</vt:lpstr>
      <vt:lpstr> Delphi Method </vt:lpstr>
      <vt:lpstr>Cont…</vt:lpstr>
      <vt:lpstr>Cont…</vt:lpstr>
      <vt:lpstr> Sales Force Composite </vt:lpstr>
      <vt:lpstr> Consumer Market Survey </vt:lpstr>
      <vt:lpstr>Forecasting Approaches</vt:lpstr>
      <vt:lpstr>Techniques of Quantitative Methods</vt:lpstr>
      <vt:lpstr>Time Series Components</vt:lpstr>
      <vt:lpstr>Components of Demand</vt:lpstr>
      <vt:lpstr>Trend Component</vt:lpstr>
      <vt:lpstr>Seasonal Component</vt:lpstr>
      <vt:lpstr>Cyclical Component</vt:lpstr>
      <vt:lpstr>Random Component</vt:lpstr>
      <vt:lpstr>Naive Approach</vt:lpstr>
      <vt:lpstr>Moving Average Method</vt:lpstr>
      <vt:lpstr>Moving Average Example</vt:lpstr>
      <vt:lpstr>Graph of Moving Average</vt:lpstr>
      <vt:lpstr>Weighted Moving Average</vt:lpstr>
      <vt:lpstr>Cont…</vt:lpstr>
      <vt:lpstr>Potential Problems With  Moving Average</vt:lpstr>
      <vt:lpstr>Moving Average And  Weighted Moving Average</vt:lpstr>
      <vt:lpstr>Exponential Smoothing</vt:lpstr>
      <vt:lpstr>Exponential Smoothing</vt:lpstr>
      <vt:lpstr>Cont…</vt:lpstr>
      <vt:lpstr>Exponential Smoothing Example</vt:lpstr>
      <vt:lpstr>Cont…</vt:lpstr>
      <vt:lpstr>Choosing </vt:lpstr>
      <vt:lpstr>Common Measures of Error</vt:lpstr>
      <vt:lpstr>Cont…</vt:lpstr>
      <vt:lpstr>Comparison of Forecast Error </vt:lpstr>
      <vt:lpstr>Cont…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- 3   Forecasting</dc:title>
  <dc:creator>Birhanu</dc:creator>
  <cp:lastModifiedBy>user</cp:lastModifiedBy>
  <cp:revision>32</cp:revision>
  <dcterms:created xsi:type="dcterms:W3CDTF">2015-04-05T17:38:27Z</dcterms:created>
  <dcterms:modified xsi:type="dcterms:W3CDTF">2017-04-11T08:49:12Z</dcterms:modified>
</cp:coreProperties>
</file>