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93"/>
  </p:notesMasterIdLst>
  <p:handoutMasterIdLst>
    <p:handoutMasterId r:id="rId94"/>
  </p:handoutMasterIdLst>
  <p:sldIdLst>
    <p:sldId id="267" r:id="rId2"/>
    <p:sldId id="266" r:id="rId3"/>
    <p:sldId id="364" r:id="rId4"/>
    <p:sldId id="269" r:id="rId5"/>
    <p:sldId id="270" r:id="rId6"/>
    <p:sldId id="369" r:id="rId7"/>
    <p:sldId id="370" r:id="rId8"/>
    <p:sldId id="371" r:id="rId9"/>
    <p:sldId id="372" r:id="rId10"/>
    <p:sldId id="373" r:id="rId11"/>
    <p:sldId id="374" r:id="rId12"/>
    <p:sldId id="365" r:id="rId13"/>
    <p:sldId id="376" r:id="rId14"/>
    <p:sldId id="271" r:id="rId15"/>
    <p:sldId id="268" r:id="rId16"/>
    <p:sldId id="366" r:id="rId17"/>
    <p:sldId id="273" r:id="rId18"/>
    <p:sldId id="367" r:id="rId19"/>
    <p:sldId id="260" r:id="rId20"/>
    <p:sldId id="399" r:id="rId21"/>
    <p:sldId id="274" r:id="rId22"/>
    <p:sldId id="378" r:id="rId23"/>
    <p:sldId id="261" r:id="rId24"/>
    <p:sldId id="377" r:id="rId25"/>
    <p:sldId id="262" r:id="rId26"/>
    <p:sldId id="345" r:id="rId27"/>
    <p:sldId id="341" r:id="rId28"/>
    <p:sldId id="275" r:id="rId29"/>
    <p:sldId id="400" r:id="rId30"/>
    <p:sldId id="320" r:id="rId31"/>
    <p:sldId id="342" r:id="rId32"/>
    <p:sldId id="276" r:id="rId33"/>
    <p:sldId id="343" r:id="rId34"/>
    <p:sldId id="321" r:id="rId35"/>
    <p:sldId id="322" r:id="rId36"/>
    <p:sldId id="401" r:id="rId37"/>
    <p:sldId id="278" r:id="rId38"/>
    <p:sldId id="344" r:id="rId39"/>
    <p:sldId id="279" r:id="rId40"/>
    <p:sldId id="324" r:id="rId41"/>
    <p:sldId id="280" r:id="rId42"/>
    <p:sldId id="281" r:id="rId43"/>
    <p:sldId id="337" r:id="rId44"/>
    <p:sldId id="282" r:id="rId45"/>
    <p:sldId id="283" r:id="rId46"/>
    <p:sldId id="285" r:id="rId47"/>
    <p:sldId id="286" r:id="rId48"/>
    <p:sldId id="289" r:id="rId49"/>
    <p:sldId id="290" r:id="rId50"/>
    <p:sldId id="291" r:id="rId51"/>
    <p:sldId id="292" r:id="rId52"/>
    <p:sldId id="328" r:id="rId53"/>
    <p:sldId id="293" r:id="rId54"/>
    <p:sldId id="381" r:id="rId55"/>
    <p:sldId id="329" r:id="rId56"/>
    <p:sldId id="294" r:id="rId57"/>
    <p:sldId id="384" r:id="rId58"/>
    <p:sldId id="330" r:id="rId59"/>
    <p:sldId id="339" r:id="rId60"/>
    <p:sldId id="296" r:id="rId61"/>
    <p:sldId id="298" r:id="rId62"/>
    <p:sldId id="299" r:id="rId63"/>
    <p:sldId id="300" r:id="rId64"/>
    <p:sldId id="301" r:id="rId65"/>
    <p:sldId id="347" r:id="rId66"/>
    <p:sldId id="348" r:id="rId67"/>
    <p:sldId id="349" r:id="rId68"/>
    <p:sldId id="355" r:id="rId69"/>
    <p:sldId id="356" r:id="rId70"/>
    <p:sldId id="357" r:id="rId71"/>
    <p:sldId id="303" r:id="rId72"/>
    <p:sldId id="383" r:id="rId73"/>
    <p:sldId id="307" r:id="rId74"/>
    <p:sldId id="308" r:id="rId75"/>
    <p:sldId id="312" r:id="rId76"/>
    <p:sldId id="386" r:id="rId77"/>
    <p:sldId id="388" r:id="rId78"/>
    <p:sldId id="389" r:id="rId79"/>
    <p:sldId id="390" r:id="rId80"/>
    <p:sldId id="391" r:id="rId81"/>
    <p:sldId id="313" r:id="rId82"/>
    <p:sldId id="392" r:id="rId83"/>
    <p:sldId id="315" r:id="rId84"/>
    <p:sldId id="393" r:id="rId85"/>
    <p:sldId id="394" r:id="rId86"/>
    <p:sldId id="396" r:id="rId87"/>
    <p:sldId id="317" r:id="rId88"/>
    <p:sldId id="318" r:id="rId89"/>
    <p:sldId id="319" r:id="rId90"/>
    <p:sldId id="397" r:id="rId91"/>
    <p:sldId id="398" r:id="rId92"/>
  </p:sldIdLst>
  <p:sldSz cx="9144000" cy="6858000" type="screen4x3"/>
  <p:notesSz cx="7010400" cy="9296400"/>
  <p:defaultTextStyle>
    <a:defPPr>
      <a:defRPr lang="en-GB"/>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9C0A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notesViewPr>
    <p:cSldViewPr>
      <p:cViewPr varScale="1">
        <p:scale>
          <a:sx n="59" d="100"/>
          <a:sy n="59" d="100"/>
        </p:scale>
        <p:origin x="-1938"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vl1pPr>
          </a:lstStyle>
          <a:p>
            <a:pPr>
              <a:defRPr/>
            </a:pPr>
            <a:endParaRPr lang="en-GB"/>
          </a:p>
        </p:txBody>
      </p:sp>
      <p:sp>
        <p:nvSpPr>
          <p:cNvPr id="7065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endParaRPr lang="en-GB"/>
          </a:p>
        </p:txBody>
      </p:sp>
      <p:sp>
        <p:nvSpPr>
          <p:cNvPr id="7066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vl1pPr>
          </a:lstStyle>
          <a:p>
            <a:pPr>
              <a:defRPr/>
            </a:pPr>
            <a:endParaRPr lang="en-GB"/>
          </a:p>
        </p:txBody>
      </p:sp>
      <p:sp>
        <p:nvSpPr>
          <p:cNvPr id="7066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D1B64C14-6F81-4906-B1CF-FDBC4E2ACD73}" type="slidenum">
              <a:rPr lang="en-GB"/>
              <a:pPr>
                <a:defRPr/>
              </a:pPr>
              <a:t>‹#›</a:t>
            </a:fld>
            <a:endParaRPr lang="en-GB"/>
          </a:p>
        </p:txBody>
      </p:sp>
    </p:spTree>
    <p:extLst>
      <p:ext uri="{BB962C8B-B14F-4D97-AF65-F5344CB8AC3E}">
        <p14:creationId xmlns:p14="http://schemas.microsoft.com/office/powerpoint/2010/main" val="1758186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vl1pPr>
          </a:lstStyle>
          <a:p>
            <a:pPr>
              <a:defRPr/>
            </a:pPr>
            <a:endParaRPr lang="en-GB"/>
          </a:p>
        </p:txBody>
      </p:sp>
      <p:sp>
        <p:nvSpPr>
          <p:cNvPr id="6963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endParaRPr lang="en-GB"/>
          </a:p>
        </p:txBody>
      </p:sp>
      <p:sp>
        <p:nvSpPr>
          <p:cNvPr id="9933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6963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963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vl1pPr>
          </a:lstStyle>
          <a:p>
            <a:pPr>
              <a:defRPr/>
            </a:pPr>
            <a:endParaRPr lang="en-GB"/>
          </a:p>
        </p:txBody>
      </p:sp>
      <p:sp>
        <p:nvSpPr>
          <p:cNvPr id="6963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9132339C-4157-4E60-B4B3-8DEFD5DEFFAC}" type="slidenum">
              <a:rPr lang="en-GB"/>
              <a:pPr>
                <a:defRPr/>
              </a:pPr>
              <a:t>‹#›</a:t>
            </a:fld>
            <a:endParaRPr lang="en-GB"/>
          </a:p>
        </p:txBody>
      </p:sp>
    </p:spTree>
    <p:extLst>
      <p:ext uri="{BB962C8B-B14F-4D97-AF65-F5344CB8AC3E}">
        <p14:creationId xmlns:p14="http://schemas.microsoft.com/office/powerpoint/2010/main" val="2119632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56BE57D6-ACA0-490F-B9A0-645BCCD9F0B8}" type="slidenum">
              <a:rPr lang="en-GB" smtClean="0"/>
              <a:pPr/>
              <a:t>1</a:t>
            </a:fld>
            <a:endParaRPr lang="en-GB"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71659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endParaRPr lang="en-US" smtClean="0"/>
          </a:p>
        </p:txBody>
      </p:sp>
      <p:sp>
        <p:nvSpPr>
          <p:cNvPr id="110596" name="Slide Number Placeholder 3"/>
          <p:cNvSpPr>
            <a:spLocks noGrp="1"/>
          </p:cNvSpPr>
          <p:nvPr>
            <p:ph type="sldNum" sz="quarter" idx="5"/>
          </p:nvPr>
        </p:nvSpPr>
        <p:spPr>
          <a:noFill/>
        </p:spPr>
        <p:txBody>
          <a:bodyPr/>
          <a:lstStyle/>
          <a:p>
            <a:fld id="{A06ECE8E-FA7D-46F9-A50E-FE52C84888D0}" type="slidenum">
              <a:rPr lang="en-GB" smtClean="0"/>
              <a:pPr/>
              <a:t>10</a:t>
            </a:fld>
            <a:endParaRPr lang="en-GB" smtClean="0"/>
          </a:p>
        </p:txBody>
      </p:sp>
    </p:spTree>
    <p:extLst>
      <p:ext uri="{BB962C8B-B14F-4D97-AF65-F5344CB8AC3E}">
        <p14:creationId xmlns:p14="http://schemas.microsoft.com/office/powerpoint/2010/main" val="3115201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endParaRPr lang="en-US" smtClean="0"/>
          </a:p>
        </p:txBody>
      </p:sp>
      <p:sp>
        <p:nvSpPr>
          <p:cNvPr id="111620" name="Slide Number Placeholder 3"/>
          <p:cNvSpPr>
            <a:spLocks noGrp="1"/>
          </p:cNvSpPr>
          <p:nvPr>
            <p:ph type="sldNum" sz="quarter" idx="5"/>
          </p:nvPr>
        </p:nvSpPr>
        <p:spPr>
          <a:noFill/>
        </p:spPr>
        <p:txBody>
          <a:bodyPr/>
          <a:lstStyle/>
          <a:p>
            <a:fld id="{D09ADEAD-2425-477B-B8AC-50321FBA06CB}" type="slidenum">
              <a:rPr lang="en-GB" smtClean="0"/>
              <a:pPr/>
              <a:t>11</a:t>
            </a:fld>
            <a:endParaRPr lang="en-GB" smtClean="0"/>
          </a:p>
        </p:txBody>
      </p:sp>
    </p:spTree>
    <p:extLst>
      <p:ext uri="{BB962C8B-B14F-4D97-AF65-F5344CB8AC3E}">
        <p14:creationId xmlns:p14="http://schemas.microsoft.com/office/powerpoint/2010/main" val="2838354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endParaRPr lang="en-US" smtClean="0"/>
          </a:p>
        </p:txBody>
      </p:sp>
      <p:sp>
        <p:nvSpPr>
          <p:cNvPr id="112644" name="Slide Number Placeholder 3"/>
          <p:cNvSpPr>
            <a:spLocks noGrp="1"/>
          </p:cNvSpPr>
          <p:nvPr>
            <p:ph type="sldNum" sz="quarter" idx="5"/>
          </p:nvPr>
        </p:nvSpPr>
        <p:spPr>
          <a:noFill/>
        </p:spPr>
        <p:txBody>
          <a:bodyPr/>
          <a:lstStyle/>
          <a:p>
            <a:fld id="{FDBF15AB-09CF-4CA2-9876-609E296AA17B}" type="slidenum">
              <a:rPr lang="en-GB" smtClean="0"/>
              <a:pPr/>
              <a:t>12</a:t>
            </a:fld>
            <a:endParaRPr lang="en-GB" smtClean="0"/>
          </a:p>
        </p:txBody>
      </p:sp>
    </p:spTree>
    <p:extLst>
      <p:ext uri="{BB962C8B-B14F-4D97-AF65-F5344CB8AC3E}">
        <p14:creationId xmlns:p14="http://schemas.microsoft.com/office/powerpoint/2010/main" val="3990971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endParaRPr lang="en-US" smtClean="0"/>
          </a:p>
        </p:txBody>
      </p:sp>
      <p:sp>
        <p:nvSpPr>
          <p:cNvPr id="113668" name="Slide Number Placeholder 3"/>
          <p:cNvSpPr>
            <a:spLocks noGrp="1"/>
          </p:cNvSpPr>
          <p:nvPr>
            <p:ph type="sldNum" sz="quarter" idx="5"/>
          </p:nvPr>
        </p:nvSpPr>
        <p:spPr>
          <a:noFill/>
        </p:spPr>
        <p:txBody>
          <a:bodyPr/>
          <a:lstStyle/>
          <a:p>
            <a:fld id="{3710CA72-5D5C-44EE-B897-78E523CDEEC1}" type="slidenum">
              <a:rPr lang="en-GB" smtClean="0"/>
              <a:pPr/>
              <a:t>13</a:t>
            </a:fld>
            <a:endParaRPr lang="en-GB" smtClean="0"/>
          </a:p>
        </p:txBody>
      </p:sp>
    </p:spTree>
    <p:extLst>
      <p:ext uri="{BB962C8B-B14F-4D97-AF65-F5344CB8AC3E}">
        <p14:creationId xmlns:p14="http://schemas.microsoft.com/office/powerpoint/2010/main" val="1124966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4BB181C0-14FB-4B99-847D-EAF1E5793AEA}" type="slidenum">
              <a:rPr lang="en-GB" smtClean="0"/>
              <a:pPr/>
              <a:t>14</a:t>
            </a:fld>
            <a:endParaRPr lang="en-GB"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82429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CE548AE5-E71B-45D4-B83B-12B0ED9EC349}" type="slidenum">
              <a:rPr lang="en-GB" smtClean="0"/>
              <a:pPr/>
              <a:t>15</a:t>
            </a:fld>
            <a:endParaRPr lang="en-GB"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72791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endParaRPr lang="en-US" smtClean="0"/>
          </a:p>
        </p:txBody>
      </p:sp>
      <p:sp>
        <p:nvSpPr>
          <p:cNvPr id="117764" name="Slide Number Placeholder 3"/>
          <p:cNvSpPr>
            <a:spLocks noGrp="1"/>
          </p:cNvSpPr>
          <p:nvPr>
            <p:ph type="sldNum" sz="quarter" idx="5"/>
          </p:nvPr>
        </p:nvSpPr>
        <p:spPr>
          <a:noFill/>
        </p:spPr>
        <p:txBody>
          <a:bodyPr/>
          <a:lstStyle/>
          <a:p>
            <a:fld id="{9715EC7B-A335-419E-9AB8-7F4571D06C60}" type="slidenum">
              <a:rPr lang="en-GB" smtClean="0"/>
              <a:pPr/>
              <a:t>16</a:t>
            </a:fld>
            <a:endParaRPr lang="en-GB" smtClean="0"/>
          </a:p>
        </p:txBody>
      </p:sp>
    </p:spTree>
    <p:extLst>
      <p:ext uri="{BB962C8B-B14F-4D97-AF65-F5344CB8AC3E}">
        <p14:creationId xmlns:p14="http://schemas.microsoft.com/office/powerpoint/2010/main" val="3636200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02CD03A2-E043-410B-A63F-14BEA9EB161D}" type="slidenum">
              <a:rPr lang="en-GB" smtClean="0"/>
              <a:pPr/>
              <a:t>17</a:t>
            </a:fld>
            <a:endParaRPr lang="en-GB"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54657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endParaRPr lang="en-US" smtClean="0"/>
          </a:p>
        </p:txBody>
      </p:sp>
      <p:sp>
        <p:nvSpPr>
          <p:cNvPr id="119812" name="Slide Number Placeholder 3"/>
          <p:cNvSpPr>
            <a:spLocks noGrp="1"/>
          </p:cNvSpPr>
          <p:nvPr>
            <p:ph type="sldNum" sz="quarter" idx="5"/>
          </p:nvPr>
        </p:nvSpPr>
        <p:spPr>
          <a:noFill/>
        </p:spPr>
        <p:txBody>
          <a:bodyPr/>
          <a:lstStyle/>
          <a:p>
            <a:fld id="{0F854270-E497-409F-9610-4D2141685E4A}" type="slidenum">
              <a:rPr lang="en-GB" smtClean="0"/>
              <a:pPr/>
              <a:t>18</a:t>
            </a:fld>
            <a:endParaRPr lang="en-GB" smtClean="0"/>
          </a:p>
        </p:txBody>
      </p:sp>
    </p:spTree>
    <p:extLst>
      <p:ext uri="{BB962C8B-B14F-4D97-AF65-F5344CB8AC3E}">
        <p14:creationId xmlns:p14="http://schemas.microsoft.com/office/powerpoint/2010/main" val="3345059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73F02D6D-5DD2-49A4-B8CD-8B0950C8C9EA}" type="slidenum">
              <a:rPr lang="en-GB" smtClean="0"/>
              <a:pPr/>
              <a:t>19</a:t>
            </a:fld>
            <a:endParaRPr lang="en-GB"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9361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A60367C9-0056-42A1-B79C-E2F615DFCF0A}" type="slidenum">
              <a:rPr lang="en-GB" smtClean="0"/>
              <a:pPr/>
              <a:t>2</a:t>
            </a:fld>
            <a:endParaRPr lang="en-GB"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60458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631FA8DB-FF4D-4C56-991B-EDEECF5F6970}" type="slidenum">
              <a:rPr lang="en-GB" smtClean="0"/>
              <a:pPr/>
              <a:t>21</a:t>
            </a:fld>
            <a:endParaRPr lang="en-GB"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94713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endParaRPr lang="en-US" smtClean="0"/>
          </a:p>
        </p:txBody>
      </p:sp>
      <p:sp>
        <p:nvSpPr>
          <p:cNvPr id="122884" name="Slide Number Placeholder 3"/>
          <p:cNvSpPr>
            <a:spLocks noGrp="1"/>
          </p:cNvSpPr>
          <p:nvPr>
            <p:ph type="sldNum" sz="quarter" idx="5"/>
          </p:nvPr>
        </p:nvSpPr>
        <p:spPr>
          <a:noFill/>
        </p:spPr>
        <p:txBody>
          <a:bodyPr/>
          <a:lstStyle/>
          <a:p>
            <a:fld id="{1F969D56-462D-4FF9-BB69-12E696686B1E}" type="slidenum">
              <a:rPr lang="en-GB" smtClean="0"/>
              <a:pPr/>
              <a:t>22</a:t>
            </a:fld>
            <a:endParaRPr lang="en-GB" smtClean="0"/>
          </a:p>
        </p:txBody>
      </p:sp>
    </p:spTree>
    <p:extLst>
      <p:ext uri="{BB962C8B-B14F-4D97-AF65-F5344CB8AC3E}">
        <p14:creationId xmlns:p14="http://schemas.microsoft.com/office/powerpoint/2010/main" val="35171284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337ADA62-A44A-44FC-8472-BC5AD91821C2}" type="slidenum">
              <a:rPr lang="en-GB" smtClean="0"/>
              <a:pPr/>
              <a:t>23</a:t>
            </a:fld>
            <a:endParaRPr lang="en-GB"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1725518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endParaRPr lang="en-US" smtClean="0"/>
          </a:p>
        </p:txBody>
      </p:sp>
      <p:sp>
        <p:nvSpPr>
          <p:cNvPr id="124932" name="Slide Number Placeholder 3"/>
          <p:cNvSpPr>
            <a:spLocks noGrp="1"/>
          </p:cNvSpPr>
          <p:nvPr>
            <p:ph type="sldNum" sz="quarter" idx="5"/>
          </p:nvPr>
        </p:nvSpPr>
        <p:spPr>
          <a:noFill/>
        </p:spPr>
        <p:txBody>
          <a:bodyPr/>
          <a:lstStyle/>
          <a:p>
            <a:fld id="{132FBE61-A9FE-431C-BC9C-05FFC1974D0F}" type="slidenum">
              <a:rPr lang="en-GB" smtClean="0"/>
              <a:pPr/>
              <a:t>24</a:t>
            </a:fld>
            <a:endParaRPr lang="en-GB" smtClean="0"/>
          </a:p>
        </p:txBody>
      </p:sp>
    </p:spTree>
    <p:extLst>
      <p:ext uri="{BB962C8B-B14F-4D97-AF65-F5344CB8AC3E}">
        <p14:creationId xmlns:p14="http://schemas.microsoft.com/office/powerpoint/2010/main" val="1510328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BBB2579E-37FA-46AC-96C8-4522B3F16B08}" type="slidenum">
              <a:rPr lang="en-GB" smtClean="0"/>
              <a:pPr/>
              <a:t>25</a:t>
            </a:fld>
            <a:endParaRPr lang="en-GB"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873122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endParaRPr lang="en-US" dirty="0" smtClean="0"/>
          </a:p>
        </p:txBody>
      </p:sp>
      <p:sp>
        <p:nvSpPr>
          <p:cNvPr id="129028" name="Slide Number Placeholder 3"/>
          <p:cNvSpPr>
            <a:spLocks noGrp="1"/>
          </p:cNvSpPr>
          <p:nvPr>
            <p:ph type="sldNum" sz="quarter" idx="5"/>
          </p:nvPr>
        </p:nvSpPr>
        <p:spPr>
          <a:noFill/>
        </p:spPr>
        <p:txBody>
          <a:bodyPr/>
          <a:lstStyle/>
          <a:p>
            <a:fld id="{A4FD1D2A-AACE-42FF-98C2-75D455C47E9F}" type="slidenum">
              <a:rPr lang="en-GB" smtClean="0"/>
              <a:pPr/>
              <a:t>26</a:t>
            </a:fld>
            <a:endParaRPr lang="en-GB" smtClean="0"/>
          </a:p>
        </p:txBody>
      </p:sp>
    </p:spTree>
    <p:extLst>
      <p:ext uri="{BB962C8B-B14F-4D97-AF65-F5344CB8AC3E}">
        <p14:creationId xmlns:p14="http://schemas.microsoft.com/office/powerpoint/2010/main" val="30444088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pPr eaLnBrk="1" hangingPunct="1"/>
            <a:endParaRPr lang="en-US" smtClean="0"/>
          </a:p>
        </p:txBody>
      </p:sp>
      <p:sp>
        <p:nvSpPr>
          <p:cNvPr id="130052" name="Slide Number Placeholder 3"/>
          <p:cNvSpPr>
            <a:spLocks noGrp="1"/>
          </p:cNvSpPr>
          <p:nvPr>
            <p:ph type="sldNum" sz="quarter" idx="5"/>
          </p:nvPr>
        </p:nvSpPr>
        <p:spPr>
          <a:noFill/>
        </p:spPr>
        <p:txBody>
          <a:bodyPr/>
          <a:lstStyle/>
          <a:p>
            <a:fld id="{F00F4ECA-D899-417E-8F0F-A697A9A20AE2}" type="slidenum">
              <a:rPr lang="en-GB" smtClean="0"/>
              <a:pPr/>
              <a:t>27</a:t>
            </a:fld>
            <a:endParaRPr lang="en-GB" smtClean="0"/>
          </a:p>
        </p:txBody>
      </p:sp>
    </p:spTree>
    <p:extLst>
      <p:ext uri="{BB962C8B-B14F-4D97-AF65-F5344CB8AC3E}">
        <p14:creationId xmlns:p14="http://schemas.microsoft.com/office/powerpoint/2010/main" val="22301021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82F96570-E426-47C4-979C-1AEEFE3A3F3D}" type="slidenum">
              <a:rPr lang="en-GB" smtClean="0"/>
              <a:pPr/>
              <a:t>28</a:t>
            </a:fld>
            <a:endParaRPr lang="en-GB"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9347018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EE256375-5812-4560-ABE5-738F03267779}" type="slidenum">
              <a:rPr lang="en-GB" smtClean="0"/>
              <a:pPr/>
              <a:t>30</a:t>
            </a:fld>
            <a:endParaRPr lang="en-GB"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52496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pPr eaLnBrk="1" hangingPunct="1"/>
            <a:endParaRPr lang="en-US" smtClean="0"/>
          </a:p>
        </p:txBody>
      </p:sp>
      <p:sp>
        <p:nvSpPr>
          <p:cNvPr id="133124" name="Slide Number Placeholder 3"/>
          <p:cNvSpPr>
            <a:spLocks noGrp="1"/>
          </p:cNvSpPr>
          <p:nvPr>
            <p:ph type="sldNum" sz="quarter" idx="5"/>
          </p:nvPr>
        </p:nvSpPr>
        <p:spPr>
          <a:noFill/>
        </p:spPr>
        <p:txBody>
          <a:bodyPr/>
          <a:lstStyle/>
          <a:p>
            <a:fld id="{A2CDFE04-38EF-46B7-A426-A68964FA2771}" type="slidenum">
              <a:rPr lang="en-GB" smtClean="0"/>
              <a:pPr/>
              <a:t>31</a:t>
            </a:fld>
            <a:endParaRPr lang="en-GB" smtClean="0"/>
          </a:p>
        </p:txBody>
      </p:sp>
    </p:spTree>
    <p:extLst>
      <p:ext uri="{BB962C8B-B14F-4D97-AF65-F5344CB8AC3E}">
        <p14:creationId xmlns:p14="http://schemas.microsoft.com/office/powerpoint/2010/main" val="1548533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endParaRPr lang="en-US" smtClean="0"/>
          </a:p>
        </p:txBody>
      </p:sp>
      <p:sp>
        <p:nvSpPr>
          <p:cNvPr id="103428" name="Slide Number Placeholder 3"/>
          <p:cNvSpPr>
            <a:spLocks noGrp="1"/>
          </p:cNvSpPr>
          <p:nvPr>
            <p:ph type="sldNum" sz="quarter" idx="5"/>
          </p:nvPr>
        </p:nvSpPr>
        <p:spPr>
          <a:noFill/>
        </p:spPr>
        <p:txBody>
          <a:bodyPr/>
          <a:lstStyle/>
          <a:p>
            <a:fld id="{50CCFEA6-4F9D-433D-AE8B-F37697992BEC}" type="slidenum">
              <a:rPr lang="en-GB" smtClean="0"/>
              <a:pPr/>
              <a:t>3</a:t>
            </a:fld>
            <a:endParaRPr lang="en-GB" smtClean="0"/>
          </a:p>
        </p:txBody>
      </p:sp>
    </p:spTree>
    <p:extLst>
      <p:ext uri="{BB962C8B-B14F-4D97-AF65-F5344CB8AC3E}">
        <p14:creationId xmlns:p14="http://schemas.microsoft.com/office/powerpoint/2010/main" val="42133833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238A5428-7682-40D0-82CC-FE6D7EEAC9BE}" type="slidenum">
              <a:rPr lang="en-GB" smtClean="0"/>
              <a:pPr/>
              <a:t>32</a:t>
            </a:fld>
            <a:endParaRPr lang="en-GB"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1173467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p:spPr>
        <p:txBody>
          <a:bodyPr/>
          <a:lstStyle/>
          <a:p>
            <a:pPr eaLnBrk="1" hangingPunct="1"/>
            <a:endParaRPr lang="en-US" smtClean="0"/>
          </a:p>
        </p:txBody>
      </p:sp>
      <p:sp>
        <p:nvSpPr>
          <p:cNvPr id="135172" name="Slide Number Placeholder 3"/>
          <p:cNvSpPr>
            <a:spLocks noGrp="1"/>
          </p:cNvSpPr>
          <p:nvPr>
            <p:ph type="sldNum" sz="quarter" idx="5"/>
          </p:nvPr>
        </p:nvSpPr>
        <p:spPr>
          <a:noFill/>
        </p:spPr>
        <p:txBody>
          <a:bodyPr/>
          <a:lstStyle/>
          <a:p>
            <a:fld id="{7E52184A-49E6-464E-8ABA-1A86064368CE}" type="slidenum">
              <a:rPr lang="en-GB" smtClean="0"/>
              <a:pPr/>
              <a:t>33</a:t>
            </a:fld>
            <a:endParaRPr lang="en-GB" smtClean="0"/>
          </a:p>
        </p:txBody>
      </p:sp>
    </p:spTree>
    <p:extLst>
      <p:ext uri="{BB962C8B-B14F-4D97-AF65-F5344CB8AC3E}">
        <p14:creationId xmlns:p14="http://schemas.microsoft.com/office/powerpoint/2010/main" val="30844627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D7D59FFA-49BA-413C-97A8-ED31A1EE5EBF}" type="slidenum">
              <a:rPr lang="en-GB" smtClean="0"/>
              <a:pPr/>
              <a:t>34</a:t>
            </a:fld>
            <a:endParaRPr lang="en-GB"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322513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3E40461C-0D45-4568-95A2-AC8D52746B4E}" type="slidenum">
              <a:rPr lang="en-GB" smtClean="0"/>
              <a:pPr/>
              <a:t>35</a:t>
            </a:fld>
            <a:endParaRPr lang="en-GB"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635744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7838ABF3-3F3A-4133-B2F3-9169C78AC0D3}" type="slidenum">
              <a:rPr lang="en-GB" smtClean="0"/>
              <a:pPr/>
              <a:t>37</a:t>
            </a:fld>
            <a:endParaRPr lang="en-GB"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724524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p:spPr>
        <p:txBody>
          <a:bodyPr/>
          <a:lstStyle/>
          <a:p>
            <a:pPr eaLnBrk="1" hangingPunct="1"/>
            <a:endParaRPr lang="en-US" smtClean="0"/>
          </a:p>
        </p:txBody>
      </p:sp>
      <p:sp>
        <p:nvSpPr>
          <p:cNvPr id="139268" name="Slide Number Placeholder 3"/>
          <p:cNvSpPr>
            <a:spLocks noGrp="1"/>
          </p:cNvSpPr>
          <p:nvPr>
            <p:ph type="sldNum" sz="quarter" idx="5"/>
          </p:nvPr>
        </p:nvSpPr>
        <p:spPr>
          <a:noFill/>
        </p:spPr>
        <p:txBody>
          <a:bodyPr/>
          <a:lstStyle/>
          <a:p>
            <a:fld id="{C9FCD069-8746-4882-A054-94703BDDD87C}" type="slidenum">
              <a:rPr lang="en-GB" smtClean="0"/>
              <a:pPr/>
              <a:t>38</a:t>
            </a:fld>
            <a:endParaRPr lang="en-GB" smtClean="0"/>
          </a:p>
        </p:txBody>
      </p:sp>
    </p:spTree>
    <p:extLst>
      <p:ext uri="{BB962C8B-B14F-4D97-AF65-F5344CB8AC3E}">
        <p14:creationId xmlns:p14="http://schemas.microsoft.com/office/powerpoint/2010/main" val="8025931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48486E66-C0C7-44C3-875E-2B102EAE5A48}" type="slidenum">
              <a:rPr lang="en-GB" smtClean="0"/>
              <a:pPr/>
              <a:t>39</a:t>
            </a:fld>
            <a:endParaRPr lang="en-GB"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05483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D91EE6C2-054F-4947-B4E1-4E56371F72FB}" type="slidenum">
              <a:rPr lang="en-GB" smtClean="0"/>
              <a:pPr/>
              <a:t>40</a:t>
            </a:fld>
            <a:endParaRPr lang="en-GB"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961477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04FE26C7-51E1-416D-8237-0B672452049F}" type="slidenum">
              <a:rPr lang="en-GB" smtClean="0"/>
              <a:pPr/>
              <a:t>41</a:t>
            </a:fld>
            <a:endParaRPr lang="en-GB"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779559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73D0606B-91B6-4BB7-BA70-3B8210CD2EAA}" type="slidenum">
              <a:rPr lang="en-GB" smtClean="0"/>
              <a:pPr/>
              <a:t>42</a:t>
            </a:fld>
            <a:endParaRPr lang="en-GB"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60981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1537C21E-E7C0-4DCB-9F4E-0D8D78805868}" type="slidenum">
              <a:rPr lang="en-GB" smtClean="0"/>
              <a:pPr/>
              <a:t>4</a:t>
            </a:fld>
            <a:endParaRPr lang="en-GB"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129899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AEFA93F4-9ABC-496C-9CEA-7767E06D1158}" type="slidenum">
              <a:rPr lang="en-GB" smtClean="0"/>
              <a:pPr/>
              <a:t>43</a:t>
            </a:fld>
            <a:endParaRPr lang="en-GB"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594215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F54586FF-8A37-4B0E-991D-ABCAD26CAF97}" type="slidenum">
              <a:rPr lang="en-GB" smtClean="0"/>
              <a:pPr/>
              <a:t>44</a:t>
            </a:fld>
            <a:endParaRPr lang="en-GB"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806108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0F306997-3C8C-441E-9516-DBF5BE8F94F1}" type="slidenum">
              <a:rPr lang="en-GB" smtClean="0"/>
              <a:pPr/>
              <a:t>45</a:t>
            </a:fld>
            <a:endParaRPr lang="en-GB"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968970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B758756B-30CE-4369-B178-00ABF668A470}" type="slidenum">
              <a:rPr lang="en-GB" smtClean="0"/>
              <a:pPr/>
              <a:t>46</a:t>
            </a:fld>
            <a:endParaRPr lang="en-GB"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0945644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7E7BD357-AD9B-4738-B98E-8043C9A2943F}" type="slidenum">
              <a:rPr lang="en-GB" smtClean="0"/>
              <a:pPr/>
              <a:t>47</a:t>
            </a:fld>
            <a:endParaRPr lang="en-GB"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805476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A70B37BB-43FA-4C3F-A65F-697A721F5B39}" type="slidenum">
              <a:rPr lang="en-GB" smtClean="0"/>
              <a:pPr/>
              <a:t>48</a:t>
            </a:fld>
            <a:endParaRPr lang="en-GB"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725208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71D9132C-5024-4A44-9E90-FB7BBF0C290E}" type="slidenum">
              <a:rPr lang="en-GB" smtClean="0"/>
              <a:pPr/>
              <a:t>49</a:t>
            </a:fld>
            <a:endParaRPr lang="en-GB"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120280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F0B4D7F9-6D0C-492F-B6E3-2FECA7DA7E38}" type="slidenum">
              <a:rPr lang="en-GB" smtClean="0"/>
              <a:pPr/>
              <a:t>50</a:t>
            </a:fld>
            <a:endParaRPr lang="en-GB"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755817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6C7E1047-6EA6-4034-AF5E-356769F2C8A5}" type="slidenum">
              <a:rPr lang="en-GB" smtClean="0"/>
              <a:pPr/>
              <a:t>51</a:t>
            </a:fld>
            <a:endParaRPr lang="en-GB"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322109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E5D0EAB4-22D2-4351-A6DF-583455F48534}" type="slidenum">
              <a:rPr lang="en-GB" smtClean="0"/>
              <a:pPr/>
              <a:t>52</a:t>
            </a:fld>
            <a:endParaRPr lang="en-GB"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992424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9456C6A1-FB25-4588-B3C3-07D0BF05892C}" type="slidenum">
              <a:rPr lang="en-GB" smtClean="0"/>
              <a:pPr/>
              <a:t>5</a:t>
            </a:fld>
            <a:endParaRPr lang="en-GB"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918618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013CAE73-E762-48AB-B5DE-7A1BCADFEEB1}" type="slidenum">
              <a:rPr lang="en-GB" smtClean="0"/>
              <a:pPr/>
              <a:t>53</a:t>
            </a:fld>
            <a:endParaRPr lang="en-GB"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7793920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p:spPr>
        <p:txBody>
          <a:bodyPr/>
          <a:lstStyle/>
          <a:p>
            <a:endParaRPr lang="en-US" smtClean="0"/>
          </a:p>
        </p:txBody>
      </p:sp>
      <p:sp>
        <p:nvSpPr>
          <p:cNvPr id="155652" name="Slide Number Placeholder 3"/>
          <p:cNvSpPr>
            <a:spLocks noGrp="1"/>
          </p:cNvSpPr>
          <p:nvPr>
            <p:ph type="sldNum" sz="quarter" idx="5"/>
          </p:nvPr>
        </p:nvSpPr>
        <p:spPr>
          <a:noFill/>
        </p:spPr>
        <p:txBody>
          <a:bodyPr/>
          <a:lstStyle/>
          <a:p>
            <a:fld id="{DCD8BEB4-97F9-4922-9B2C-CD27FDE2595E}" type="slidenum">
              <a:rPr lang="en-GB" smtClean="0"/>
              <a:pPr/>
              <a:t>54</a:t>
            </a:fld>
            <a:endParaRPr lang="en-GB" smtClean="0"/>
          </a:p>
        </p:txBody>
      </p:sp>
    </p:spTree>
    <p:extLst>
      <p:ext uri="{BB962C8B-B14F-4D97-AF65-F5344CB8AC3E}">
        <p14:creationId xmlns:p14="http://schemas.microsoft.com/office/powerpoint/2010/main" val="25207130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DDA83D1B-0027-4A25-9513-F63D8C881D60}" type="slidenum">
              <a:rPr lang="en-GB" smtClean="0"/>
              <a:pPr/>
              <a:t>55</a:t>
            </a:fld>
            <a:endParaRPr lang="en-GB"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206232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EAB52424-D7CD-482C-B060-B992C6D55613}" type="slidenum">
              <a:rPr lang="en-GB" smtClean="0"/>
              <a:pPr/>
              <a:t>56</a:t>
            </a:fld>
            <a:endParaRPr lang="en-GB"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412009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p:spPr>
        <p:txBody>
          <a:bodyPr/>
          <a:lstStyle/>
          <a:p>
            <a:endParaRPr lang="en-US" smtClean="0"/>
          </a:p>
        </p:txBody>
      </p:sp>
      <p:sp>
        <p:nvSpPr>
          <p:cNvPr id="158724" name="Slide Number Placeholder 3"/>
          <p:cNvSpPr>
            <a:spLocks noGrp="1"/>
          </p:cNvSpPr>
          <p:nvPr>
            <p:ph type="sldNum" sz="quarter" idx="5"/>
          </p:nvPr>
        </p:nvSpPr>
        <p:spPr>
          <a:noFill/>
        </p:spPr>
        <p:txBody>
          <a:bodyPr/>
          <a:lstStyle/>
          <a:p>
            <a:fld id="{236106DB-BA9D-46DF-B802-1005D50B8523}" type="slidenum">
              <a:rPr lang="en-GB" smtClean="0"/>
              <a:pPr/>
              <a:t>57</a:t>
            </a:fld>
            <a:endParaRPr lang="en-GB" smtClean="0"/>
          </a:p>
        </p:txBody>
      </p:sp>
    </p:spTree>
    <p:extLst>
      <p:ext uri="{BB962C8B-B14F-4D97-AF65-F5344CB8AC3E}">
        <p14:creationId xmlns:p14="http://schemas.microsoft.com/office/powerpoint/2010/main" val="5442856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7E8FF918-4589-4B26-B7E1-A9179460A1EA}" type="slidenum">
              <a:rPr lang="en-GB" smtClean="0"/>
              <a:pPr/>
              <a:t>58</a:t>
            </a:fld>
            <a:endParaRPr lang="en-GB"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6170148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p:spPr>
        <p:txBody>
          <a:bodyPr/>
          <a:lstStyle/>
          <a:p>
            <a:pPr eaLnBrk="1" hangingPunct="1"/>
            <a:endParaRPr lang="en-US" smtClean="0"/>
          </a:p>
        </p:txBody>
      </p:sp>
      <p:sp>
        <p:nvSpPr>
          <p:cNvPr id="160772" name="Slide Number Placeholder 3"/>
          <p:cNvSpPr>
            <a:spLocks noGrp="1"/>
          </p:cNvSpPr>
          <p:nvPr>
            <p:ph type="sldNum" sz="quarter" idx="5"/>
          </p:nvPr>
        </p:nvSpPr>
        <p:spPr>
          <a:noFill/>
        </p:spPr>
        <p:txBody>
          <a:bodyPr/>
          <a:lstStyle/>
          <a:p>
            <a:fld id="{EC8B2E74-FD68-4279-B290-9E1A44DC892D}" type="slidenum">
              <a:rPr lang="en-GB" smtClean="0"/>
              <a:pPr/>
              <a:t>59</a:t>
            </a:fld>
            <a:endParaRPr lang="en-GB" smtClean="0"/>
          </a:p>
        </p:txBody>
      </p:sp>
    </p:spTree>
    <p:extLst>
      <p:ext uri="{BB962C8B-B14F-4D97-AF65-F5344CB8AC3E}">
        <p14:creationId xmlns:p14="http://schemas.microsoft.com/office/powerpoint/2010/main" val="31979958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C223D05A-F212-453A-82C5-C1B71F9F3293}" type="slidenum">
              <a:rPr lang="en-GB" smtClean="0"/>
              <a:pPr/>
              <a:t>60</a:t>
            </a:fld>
            <a:endParaRPr lang="en-GB"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7130999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59A9FCA4-0268-47A9-89E8-0D014BA2C24F}" type="slidenum">
              <a:rPr lang="en-GB" smtClean="0"/>
              <a:pPr/>
              <a:t>61</a:t>
            </a:fld>
            <a:endParaRPr lang="en-GB"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644081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D529A22D-A18C-46D3-8DB9-644FE53596E8}" type="slidenum">
              <a:rPr lang="en-GB" smtClean="0"/>
              <a:pPr/>
              <a:t>62</a:t>
            </a:fld>
            <a:endParaRPr lang="en-GB"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112438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endParaRPr lang="en-US" smtClean="0"/>
          </a:p>
        </p:txBody>
      </p:sp>
      <p:sp>
        <p:nvSpPr>
          <p:cNvPr id="106500" name="Slide Number Placeholder 3"/>
          <p:cNvSpPr>
            <a:spLocks noGrp="1"/>
          </p:cNvSpPr>
          <p:nvPr>
            <p:ph type="sldNum" sz="quarter" idx="5"/>
          </p:nvPr>
        </p:nvSpPr>
        <p:spPr>
          <a:noFill/>
        </p:spPr>
        <p:txBody>
          <a:bodyPr/>
          <a:lstStyle/>
          <a:p>
            <a:fld id="{42E89408-AF14-4434-AE22-942983DC7171}" type="slidenum">
              <a:rPr lang="en-GB" smtClean="0"/>
              <a:pPr/>
              <a:t>6</a:t>
            </a:fld>
            <a:endParaRPr lang="en-GB" smtClean="0"/>
          </a:p>
        </p:txBody>
      </p:sp>
    </p:spTree>
    <p:extLst>
      <p:ext uri="{BB962C8B-B14F-4D97-AF65-F5344CB8AC3E}">
        <p14:creationId xmlns:p14="http://schemas.microsoft.com/office/powerpoint/2010/main" val="18229651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C23009BC-D1E6-4688-A78C-96D61B438A05}" type="slidenum">
              <a:rPr lang="en-GB" smtClean="0"/>
              <a:pPr/>
              <a:t>63</a:t>
            </a:fld>
            <a:endParaRPr lang="en-GB"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09781203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8A8671F9-28C2-4604-9729-4A3138D02840}" type="slidenum">
              <a:rPr lang="en-GB" smtClean="0"/>
              <a:pPr/>
              <a:t>64</a:t>
            </a:fld>
            <a:endParaRPr lang="en-GB" smtClean="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59650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p:spPr>
        <p:txBody>
          <a:bodyPr/>
          <a:lstStyle/>
          <a:p>
            <a:endParaRPr lang="en-US" smtClean="0"/>
          </a:p>
        </p:txBody>
      </p:sp>
      <p:sp>
        <p:nvSpPr>
          <p:cNvPr id="166916" name="Slide Number Placeholder 3"/>
          <p:cNvSpPr>
            <a:spLocks noGrp="1"/>
          </p:cNvSpPr>
          <p:nvPr>
            <p:ph type="sldNum" sz="quarter" idx="5"/>
          </p:nvPr>
        </p:nvSpPr>
        <p:spPr>
          <a:noFill/>
        </p:spPr>
        <p:txBody>
          <a:bodyPr/>
          <a:lstStyle/>
          <a:p>
            <a:fld id="{C99FB3B0-0153-467C-8483-BDBA8F372615}" type="slidenum">
              <a:rPr lang="en-GB" smtClean="0"/>
              <a:pPr/>
              <a:t>65</a:t>
            </a:fld>
            <a:endParaRPr lang="en-GB" smtClean="0"/>
          </a:p>
        </p:txBody>
      </p:sp>
    </p:spTree>
    <p:extLst>
      <p:ext uri="{BB962C8B-B14F-4D97-AF65-F5344CB8AC3E}">
        <p14:creationId xmlns:p14="http://schemas.microsoft.com/office/powerpoint/2010/main" val="30489301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p:spPr>
        <p:txBody>
          <a:bodyPr/>
          <a:lstStyle/>
          <a:p>
            <a:endParaRPr lang="en-US" smtClean="0"/>
          </a:p>
        </p:txBody>
      </p:sp>
      <p:sp>
        <p:nvSpPr>
          <p:cNvPr id="167940" name="Slide Number Placeholder 3"/>
          <p:cNvSpPr>
            <a:spLocks noGrp="1"/>
          </p:cNvSpPr>
          <p:nvPr>
            <p:ph type="sldNum" sz="quarter" idx="5"/>
          </p:nvPr>
        </p:nvSpPr>
        <p:spPr>
          <a:noFill/>
        </p:spPr>
        <p:txBody>
          <a:bodyPr/>
          <a:lstStyle/>
          <a:p>
            <a:fld id="{6323CB32-061C-4E96-8A78-538DB28EC9ED}" type="slidenum">
              <a:rPr lang="en-GB" smtClean="0"/>
              <a:pPr/>
              <a:t>66</a:t>
            </a:fld>
            <a:endParaRPr lang="en-GB" smtClean="0"/>
          </a:p>
        </p:txBody>
      </p:sp>
    </p:spTree>
    <p:extLst>
      <p:ext uri="{BB962C8B-B14F-4D97-AF65-F5344CB8AC3E}">
        <p14:creationId xmlns:p14="http://schemas.microsoft.com/office/powerpoint/2010/main" val="3122897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p:spPr>
        <p:txBody>
          <a:bodyPr/>
          <a:lstStyle/>
          <a:p>
            <a:endParaRPr lang="en-US" smtClean="0"/>
          </a:p>
        </p:txBody>
      </p:sp>
      <p:sp>
        <p:nvSpPr>
          <p:cNvPr id="168964" name="Slide Number Placeholder 3"/>
          <p:cNvSpPr>
            <a:spLocks noGrp="1"/>
          </p:cNvSpPr>
          <p:nvPr>
            <p:ph type="sldNum" sz="quarter" idx="5"/>
          </p:nvPr>
        </p:nvSpPr>
        <p:spPr>
          <a:noFill/>
        </p:spPr>
        <p:txBody>
          <a:bodyPr/>
          <a:lstStyle/>
          <a:p>
            <a:fld id="{EA1449F9-2994-4597-8F55-80EE6CACC272}" type="slidenum">
              <a:rPr lang="en-GB" smtClean="0"/>
              <a:pPr/>
              <a:t>67</a:t>
            </a:fld>
            <a:endParaRPr lang="en-GB" smtClean="0"/>
          </a:p>
        </p:txBody>
      </p:sp>
    </p:spTree>
    <p:extLst>
      <p:ext uri="{BB962C8B-B14F-4D97-AF65-F5344CB8AC3E}">
        <p14:creationId xmlns:p14="http://schemas.microsoft.com/office/powerpoint/2010/main" val="3606453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p:spPr>
        <p:txBody>
          <a:bodyPr/>
          <a:lstStyle/>
          <a:p>
            <a:endParaRPr lang="en-US" smtClean="0"/>
          </a:p>
        </p:txBody>
      </p:sp>
      <p:sp>
        <p:nvSpPr>
          <p:cNvPr id="169988" name="Slide Number Placeholder 3"/>
          <p:cNvSpPr>
            <a:spLocks noGrp="1"/>
          </p:cNvSpPr>
          <p:nvPr>
            <p:ph type="sldNum" sz="quarter" idx="5"/>
          </p:nvPr>
        </p:nvSpPr>
        <p:spPr>
          <a:noFill/>
        </p:spPr>
        <p:txBody>
          <a:bodyPr/>
          <a:lstStyle/>
          <a:p>
            <a:fld id="{23FA8A69-D4F6-437C-B04B-7E6FC08C940B}" type="slidenum">
              <a:rPr lang="en-GB" smtClean="0"/>
              <a:pPr/>
              <a:t>68</a:t>
            </a:fld>
            <a:endParaRPr lang="en-GB" smtClean="0"/>
          </a:p>
        </p:txBody>
      </p:sp>
    </p:spTree>
    <p:extLst>
      <p:ext uri="{BB962C8B-B14F-4D97-AF65-F5344CB8AC3E}">
        <p14:creationId xmlns:p14="http://schemas.microsoft.com/office/powerpoint/2010/main" val="12236099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p:spPr>
        <p:txBody>
          <a:bodyPr/>
          <a:lstStyle/>
          <a:p>
            <a:endParaRPr lang="en-US" smtClean="0"/>
          </a:p>
        </p:txBody>
      </p:sp>
      <p:sp>
        <p:nvSpPr>
          <p:cNvPr id="171012" name="Slide Number Placeholder 3"/>
          <p:cNvSpPr>
            <a:spLocks noGrp="1"/>
          </p:cNvSpPr>
          <p:nvPr>
            <p:ph type="sldNum" sz="quarter" idx="5"/>
          </p:nvPr>
        </p:nvSpPr>
        <p:spPr>
          <a:noFill/>
        </p:spPr>
        <p:txBody>
          <a:bodyPr/>
          <a:lstStyle/>
          <a:p>
            <a:fld id="{4EF5603F-AD88-4CBF-B6C8-520891B6B048}" type="slidenum">
              <a:rPr lang="en-GB" smtClean="0"/>
              <a:pPr/>
              <a:t>69</a:t>
            </a:fld>
            <a:endParaRPr lang="en-GB" smtClean="0"/>
          </a:p>
        </p:txBody>
      </p:sp>
    </p:spTree>
    <p:extLst>
      <p:ext uri="{BB962C8B-B14F-4D97-AF65-F5344CB8AC3E}">
        <p14:creationId xmlns:p14="http://schemas.microsoft.com/office/powerpoint/2010/main" val="1136457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p:spPr>
        <p:txBody>
          <a:bodyPr/>
          <a:lstStyle/>
          <a:p>
            <a:endParaRPr lang="en-US" smtClean="0"/>
          </a:p>
        </p:txBody>
      </p:sp>
      <p:sp>
        <p:nvSpPr>
          <p:cNvPr id="172036" name="Slide Number Placeholder 3"/>
          <p:cNvSpPr>
            <a:spLocks noGrp="1"/>
          </p:cNvSpPr>
          <p:nvPr>
            <p:ph type="sldNum" sz="quarter" idx="5"/>
          </p:nvPr>
        </p:nvSpPr>
        <p:spPr>
          <a:noFill/>
        </p:spPr>
        <p:txBody>
          <a:bodyPr/>
          <a:lstStyle/>
          <a:p>
            <a:fld id="{C56F8624-BD7A-43DD-BFE5-390F209B2407}" type="slidenum">
              <a:rPr lang="en-GB" smtClean="0"/>
              <a:pPr/>
              <a:t>70</a:t>
            </a:fld>
            <a:endParaRPr lang="en-GB" smtClean="0"/>
          </a:p>
        </p:txBody>
      </p:sp>
    </p:spTree>
    <p:extLst>
      <p:ext uri="{BB962C8B-B14F-4D97-AF65-F5344CB8AC3E}">
        <p14:creationId xmlns:p14="http://schemas.microsoft.com/office/powerpoint/2010/main" val="16248554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AED48FC8-F25B-48AF-8BA7-3AF77B90DE8F}" type="slidenum">
              <a:rPr lang="en-GB" smtClean="0"/>
              <a:pPr/>
              <a:t>71</a:t>
            </a:fld>
            <a:endParaRPr lang="en-GB" smtClean="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7998437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p:spPr>
        <p:txBody>
          <a:bodyPr/>
          <a:lstStyle/>
          <a:p>
            <a:endParaRPr lang="en-US" smtClean="0"/>
          </a:p>
        </p:txBody>
      </p:sp>
      <p:sp>
        <p:nvSpPr>
          <p:cNvPr id="174084" name="Slide Number Placeholder 3"/>
          <p:cNvSpPr>
            <a:spLocks noGrp="1"/>
          </p:cNvSpPr>
          <p:nvPr>
            <p:ph type="sldNum" sz="quarter" idx="5"/>
          </p:nvPr>
        </p:nvSpPr>
        <p:spPr>
          <a:noFill/>
        </p:spPr>
        <p:txBody>
          <a:bodyPr/>
          <a:lstStyle/>
          <a:p>
            <a:fld id="{F6C181DE-46C1-4A50-A568-A480FC1A4F29}" type="slidenum">
              <a:rPr lang="en-GB" smtClean="0"/>
              <a:pPr/>
              <a:t>72</a:t>
            </a:fld>
            <a:endParaRPr lang="en-GB" smtClean="0"/>
          </a:p>
        </p:txBody>
      </p:sp>
    </p:spTree>
    <p:extLst>
      <p:ext uri="{BB962C8B-B14F-4D97-AF65-F5344CB8AC3E}">
        <p14:creationId xmlns:p14="http://schemas.microsoft.com/office/powerpoint/2010/main" val="2100495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endParaRPr lang="en-US" smtClean="0"/>
          </a:p>
        </p:txBody>
      </p:sp>
      <p:sp>
        <p:nvSpPr>
          <p:cNvPr id="107524" name="Slide Number Placeholder 3"/>
          <p:cNvSpPr>
            <a:spLocks noGrp="1"/>
          </p:cNvSpPr>
          <p:nvPr>
            <p:ph type="sldNum" sz="quarter" idx="5"/>
          </p:nvPr>
        </p:nvSpPr>
        <p:spPr>
          <a:noFill/>
        </p:spPr>
        <p:txBody>
          <a:bodyPr/>
          <a:lstStyle/>
          <a:p>
            <a:fld id="{03C5E1A8-5B2C-492B-BF97-5A6B06450CC8}" type="slidenum">
              <a:rPr lang="en-GB" smtClean="0"/>
              <a:pPr/>
              <a:t>7</a:t>
            </a:fld>
            <a:endParaRPr lang="en-GB" smtClean="0"/>
          </a:p>
        </p:txBody>
      </p:sp>
    </p:spTree>
    <p:extLst>
      <p:ext uri="{BB962C8B-B14F-4D97-AF65-F5344CB8AC3E}">
        <p14:creationId xmlns:p14="http://schemas.microsoft.com/office/powerpoint/2010/main" val="99221642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287815F6-BF55-402F-8528-D3FD9C94EC01}" type="slidenum">
              <a:rPr lang="en-GB" smtClean="0"/>
              <a:pPr/>
              <a:t>73</a:t>
            </a:fld>
            <a:endParaRPr lang="en-GB" smtClean="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0612282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1DAA5C3E-C76A-48EF-977D-F2BF62FAB826}" type="slidenum">
              <a:rPr lang="en-GB" smtClean="0"/>
              <a:pPr/>
              <a:t>74</a:t>
            </a:fld>
            <a:endParaRPr lang="en-GB" smtClean="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0350564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0CB5CAFA-CE14-4FFA-8812-96A2E1347335}" type="slidenum">
              <a:rPr lang="en-GB" smtClean="0"/>
              <a:pPr/>
              <a:t>75</a:t>
            </a:fld>
            <a:endParaRPr lang="en-GB" smtClean="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400200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p:spPr>
        <p:txBody>
          <a:bodyPr/>
          <a:lstStyle/>
          <a:p>
            <a:endParaRPr lang="en-US" smtClean="0"/>
          </a:p>
        </p:txBody>
      </p:sp>
      <p:sp>
        <p:nvSpPr>
          <p:cNvPr id="178180" name="Slide Number Placeholder 3"/>
          <p:cNvSpPr>
            <a:spLocks noGrp="1"/>
          </p:cNvSpPr>
          <p:nvPr>
            <p:ph type="sldNum" sz="quarter" idx="5"/>
          </p:nvPr>
        </p:nvSpPr>
        <p:spPr>
          <a:noFill/>
        </p:spPr>
        <p:txBody>
          <a:bodyPr/>
          <a:lstStyle/>
          <a:p>
            <a:fld id="{4CA77015-113F-4B1A-8F5A-5061A52CB4AF}" type="slidenum">
              <a:rPr lang="en-GB" smtClean="0"/>
              <a:pPr/>
              <a:t>76</a:t>
            </a:fld>
            <a:endParaRPr lang="en-GB" smtClean="0"/>
          </a:p>
        </p:txBody>
      </p:sp>
    </p:spTree>
    <p:extLst>
      <p:ext uri="{BB962C8B-B14F-4D97-AF65-F5344CB8AC3E}">
        <p14:creationId xmlns:p14="http://schemas.microsoft.com/office/powerpoint/2010/main" val="311901657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p:spPr>
        <p:txBody>
          <a:bodyPr/>
          <a:lstStyle/>
          <a:p>
            <a:endParaRPr lang="en-US" smtClean="0"/>
          </a:p>
        </p:txBody>
      </p:sp>
      <p:sp>
        <p:nvSpPr>
          <p:cNvPr id="179204" name="Slide Number Placeholder 3"/>
          <p:cNvSpPr>
            <a:spLocks noGrp="1"/>
          </p:cNvSpPr>
          <p:nvPr>
            <p:ph type="sldNum" sz="quarter" idx="5"/>
          </p:nvPr>
        </p:nvSpPr>
        <p:spPr>
          <a:noFill/>
        </p:spPr>
        <p:txBody>
          <a:bodyPr/>
          <a:lstStyle/>
          <a:p>
            <a:fld id="{447D608E-5F64-4C91-85E9-F66D049559F9}" type="slidenum">
              <a:rPr lang="en-GB" smtClean="0"/>
              <a:pPr/>
              <a:t>77</a:t>
            </a:fld>
            <a:endParaRPr lang="en-GB" smtClean="0"/>
          </a:p>
        </p:txBody>
      </p:sp>
    </p:spTree>
    <p:extLst>
      <p:ext uri="{BB962C8B-B14F-4D97-AF65-F5344CB8AC3E}">
        <p14:creationId xmlns:p14="http://schemas.microsoft.com/office/powerpoint/2010/main" val="52436045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p:spPr>
        <p:txBody>
          <a:bodyPr/>
          <a:lstStyle/>
          <a:p>
            <a:endParaRPr lang="en-US" smtClean="0"/>
          </a:p>
        </p:txBody>
      </p:sp>
      <p:sp>
        <p:nvSpPr>
          <p:cNvPr id="180228" name="Slide Number Placeholder 3"/>
          <p:cNvSpPr>
            <a:spLocks noGrp="1"/>
          </p:cNvSpPr>
          <p:nvPr>
            <p:ph type="sldNum" sz="quarter" idx="5"/>
          </p:nvPr>
        </p:nvSpPr>
        <p:spPr>
          <a:noFill/>
        </p:spPr>
        <p:txBody>
          <a:bodyPr/>
          <a:lstStyle/>
          <a:p>
            <a:fld id="{183965DE-A68E-4095-ACDB-0B24529971A0}" type="slidenum">
              <a:rPr lang="en-GB" smtClean="0"/>
              <a:pPr/>
              <a:t>78</a:t>
            </a:fld>
            <a:endParaRPr lang="en-GB" smtClean="0"/>
          </a:p>
        </p:txBody>
      </p:sp>
    </p:spTree>
    <p:extLst>
      <p:ext uri="{BB962C8B-B14F-4D97-AF65-F5344CB8AC3E}">
        <p14:creationId xmlns:p14="http://schemas.microsoft.com/office/powerpoint/2010/main" val="51168847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p:spPr>
        <p:txBody>
          <a:bodyPr/>
          <a:lstStyle/>
          <a:p>
            <a:endParaRPr lang="en-US" smtClean="0"/>
          </a:p>
        </p:txBody>
      </p:sp>
      <p:sp>
        <p:nvSpPr>
          <p:cNvPr id="181252" name="Slide Number Placeholder 3"/>
          <p:cNvSpPr>
            <a:spLocks noGrp="1"/>
          </p:cNvSpPr>
          <p:nvPr>
            <p:ph type="sldNum" sz="quarter" idx="5"/>
          </p:nvPr>
        </p:nvSpPr>
        <p:spPr>
          <a:noFill/>
        </p:spPr>
        <p:txBody>
          <a:bodyPr/>
          <a:lstStyle/>
          <a:p>
            <a:fld id="{9E5ADCF3-06E2-458C-AD33-C8562E21D8B2}" type="slidenum">
              <a:rPr lang="en-GB" smtClean="0"/>
              <a:pPr/>
              <a:t>79</a:t>
            </a:fld>
            <a:endParaRPr lang="en-GB" smtClean="0"/>
          </a:p>
        </p:txBody>
      </p:sp>
    </p:spTree>
    <p:extLst>
      <p:ext uri="{BB962C8B-B14F-4D97-AF65-F5344CB8AC3E}">
        <p14:creationId xmlns:p14="http://schemas.microsoft.com/office/powerpoint/2010/main" val="277229024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p:spPr>
        <p:txBody>
          <a:bodyPr/>
          <a:lstStyle/>
          <a:p>
            <a:endParaRPr lang="en-US" smtClean="0"/>
          </a:p>
        </p:txBody>
      </p:sp>
      <p:sp>
        <p:nvSpPr>
          <p:cNvPr id="182276" name="Slide Number Placeholder 3"/>
          <p:cNvSpPr>
            <a:spLocks noGrp="1"/>
          </p:cNvSpPr>
          <p:nvPr>
            <p:ph type="sldNum" sz="quarter" idx="5"/>
          </p:nvPr>
        </p:nvSpPr>
        <p:spPr>
          <a:noFill/>
        </p:spPr>
        <p:txBody>
          <a:bodyPr/>
          <a:lstStyle/>
          <a:p>
            <a:fld id="{8BD385E1-151C-4A87-92C6-8907BC7444FA}" type="slidenum">
              <a:rPr lang="en-GB" smtClean="0"/>
              <a:pPr/>
              <a:t>80</a:t>
            </a:fld>
            <a:endParaRPr lang="en-GB" smtClean="0"/>
          </a:p>
        </p:txBody>
      </p:sp>
    </p:spTree>
    <p:extLst>
      <p:ext uri="{BB962C8B-B14F-4D97-AF65-F5344CB8AC3E}">
        <p14:creationId xmlns:p14="http://schemas.microsoft.com/office/powerpoint/2010/main" val="274138268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5C6DC4E6-745C-477D-BB45-24ADA1DB3AA8}" type="slidenum">
              <a:rPr lang="en-GB" smtClean="0"/>
              <a:pPr/>
              <a:t>81</a:t>
            </a:fld>
            <a:endParaRPr lang="en-GB" smtClean="0"/>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1278349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p:spPr>
        <p:txBody>
          <a:bodyPr/>
          <a:lstStyle/>
          <a:p>
            <a:endParaRPr lang="en-US" smtClean="0"/>
          </a:p>
        </p:txBody>
      </p:sp>
      <p:sp>
        <p:nvSpPr>
          <p:cNvPr id="184324" name="Slide Number Placeholder 3"/>
          <p:cNvSpPr>
            <a:spLocks noGrp="1"/>
          </p:cNvSpPr>
          <p:nvPr>
            <p:ph type="sldNum" sz="quarter" idx="5"/>
          </p:nvPr>
        </p:nvSpPr>
        <p:spPr>
          <a:noFill/>
        </p:spPr>
        <p:txBody>
          <a:bodyPr/>
          <a:lstStyle/>
          <a:p>
            <a:fld id="{4BF88B6C-552D-4A4B-B22F-BD7F2CB2E4C7}" type="slidenum">
              <a:rPr lang="en-GB" smtClean="0"/>
              <a:pPr/>
              <a:t>82</a:t>
            </a:fld>
            <a:endParaRPr lang="en-GB" smtClean="0"/>
          </a:p>
        </p:txBody>
      </p:sp>
    </p:spTree>
    <p:extLst>
      <p:ext uri="{BB962C8B-B14F-4D97-AF65-F5344CB8AC3E}">
        <p14:creationId xmlns:p14="http://schemas.microsoft.com/office/powerpoint/2010/main" val="2807429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smtClean="0"/>
          </a:p>
        </p:txBody>
      </p:sp>
      <p:sp>
        <p:nvSpPr>
          <p:cNvPr id="108548" name="Slide Number Placeholder 3"/>
          <p:cNvSpPr>
            <a:spLocks noGrp="1"/>
          </p:cNvSpPr>
          <p:nvPr>
            <p:ph type="sldNum" sz="quarter" idx="5"/>
          </p:nvPr>
        </p:nvSpPr>
        <p:spPr>
          <a:noFill/>
        </p:spPr>
        <p:txBody>
          <a:bodyPr/>
          <a:lstStyle/>
          <a:p>
            <a:fld id="{80557BE1-D525-43B7-A943-E7E9817F9FB0}" type="slidenum">
              <a:rPr lang="en-GB" smtClean="0"/>
              <a:pPr/>
              <a:t>8</a:t>
            </a:fld>
            <a:endParaRPr lang="en-GB" smtClean="0"/>
          </a:p>
        </p:txBody>
      </p:sp>
    </p:spTree>
    <p:extLst>
      <p:ext uri="{BB962C8B-B14F-4D97-AF65-F5344CB8AC3E}">
        <p14:creationId xmlns:p14="http://schemas.microsoft.com/office/powerpoint/2010/main" val="368357262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432B1E88-DD34-496B-B4EB-EB304AFACC41}" type="slidenum">
              <a:rPr lang="en-GB" smtClean="0"/>
              <a:pPr/>
              <a:t>83</a:t>
            </a:fld>
            <a:endParaRPr lang="en-GB"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2183012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p:spPr>
        <p:txBody>
          <a:bodyPr/>
          <a:lstStyle/>
          <a:p>
            <a:endParaRPr lang="en-US" smtClean="0"/>
          </a:p>
        </p:txBody>
      </p:sp>
      <p:sp>
        <p:nvSpPr>
          <p:cNvPr id="186372" name="Slide Number Placeholder 3"/>
          <p:cNvSpPr>
            <a:spLocks noGrp="1"/>
          </p:cNvSpPr>
          <p:nvPr>
            <p:ph type="sldNum" sz="quarter" idx="5"/>
          </p:nvPr>
        </p:nvSpPr>
        <p:spPr>
          <a:noFill/>
        </p:spPr>
        <p:txBody>
          <a:bodyPr/>
          <a:lstStyle/>
          <a:p>
            <a:fld id="{A9CFF72A-414D-4A12-99DB-4A5583E9A96C}" type="slidenum">
              <a:rPr lang="en-GB" smtClean="0"/>
              <a:pPr/>
              <a:t>84</a:t>
            </a:fld>
            <a:endParaRPr lang="en-GB" smtClean="0"/>
          </a:p>
        </p:txBody>
      </p:sp>
    </p:spTree>
    <p:extLst>
      <p:ext uri="{BB962C8B-B14F-4D97-AF65-F5344CB8AC3E}">
        <p14:creationId xmlns:p14="http://schemas.microsoft.com/office/powerpoint/2010/main" val="104346050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p:spPr>
        <p:txBody>
          <a:bodyPr/>
          <a:lstStyle/>
          <a:p>
            <a:endParaRPr lang="en-US" smtClean="0"/>
          </a:p>
        </p:txBody>
      </p:sp>
      <p:sp>
        <p:nvSpPr>
          <p:cNvPr id="187396" name="Slide Number Placeholder 3"/>
          <p:cNvSpPr>
            <a:spLocks noGrp="1"/>
          </p:cNvSpPr>
          <p:nvPr>
            <p:ph type="sldNum" sz="quarter" idx="5"/>
          </p:nvPr>
        </p:nvSpPr>
        <p:spPr>
          <a:noFill/>
        </p:spPr>
        <p:txBody>
          <a:bodyPr/>
          <a:lstStyle/>
          <a:p>
            <a:fld id="{0495333B-4EFE-47DA-B0C3-DCC95ABC5B3F}" type="slidenum">
              <a:rPr lang="en-GB" smtClean="0"/>
              <a:pPr/>
              <a:t>85</a:t>
            </a:fld>
            <a:endParaRPr lang="en-GB" smtClean="0"/>
          </a:p>
        </p:txBody>
      </p:sp>
    </p:spTree>
    <p:extLst>
      <p:ext uri="{BB962C8B-B14F-4D97-AF65-F5344CB8AC3E}">
        <p14:creationId xmlns:p14="http://schemas.microsoft.com/office/powerpoint/2010/main" val="194202481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p:spPr>
        <p:txBody>
          <a:bodyPr/>
          <a:lstStyle/>
          <a:p>
            <a:endParaRPr lang="en-US" smtClean="0"/>
          </a:p>
        </p:txBody>
      </p:sp>
      <p:sp>
        <p:nvSpPr>
          <p:cNvPr id="188420" name="Slide Number Placeholder 3"/>
          <p:cNvSpPr>
            <a:spLocks noGrp="1"/>
          </p:cNvSpPr>
          <p:nvPr>
            <p:ph type="sldNum" sz="quarter" idx="5"/>
          </p:nvPr>
        </p:nvSpPr>
        <p:spPr>
          <a:noFill/>
        </p:spPr>
        <p:txBody>
          <a:bodyPr/>
          <a:lstStyle/>
          <a:p>
            <a:fld id="{6EA2632B-334F-46A8-ABEF-E90447CFAA90}" type="slidenum">
              <a:rPr lang="en-GB" smtClean="0"/>
              <a:pPr/>
              <a:t>86</a:t>
            </a:fld>
            <a:endParaRPr lang="en-GB" smtClean="0"/>
          </a:p>
        </p:txBody>
      </p:sp>
    </p:spTree>
    <p:extLst>
      <p:ext uri="{BB962C8B-B14F-4D97-AF65-F5344CB8AC3E}">
        <p14:creationId xmlns:p14="http://schemas.microsoft.com/office/powerpoint/2010/main" val="118049067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A26E54AD-A159-4E64-B92F-01FFF755761D}" type="slidenum">
              <a:rPr lang="en-GB" smtClean="0"/>
              <a:pPr/>
              <a:t>87</a:t>
            </a:fld>
            <a:endParaRPr lang="en-GB"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4592072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5059E55F-1F5E-4BD1-92EE-59FC35B85D99}" type="slidenum">
              <a:rPr lang="en-GB" smtClean="0"/>
              <a:pPr/>
              <a:t>88</a:t>
            </a:fld>
            <a:endParaRPr lang="en-GB" smtClean="0"/>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220208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504E6EDA-7093-43BB-BA79-CA68D473480F}" type="slidenum">
              <a:rPr lang="en-GB" smtClean="0"/>
              <a:pPr/>
              <a:t>89</a:t>
            </a:fld>
            <a:endParaRPr lang="en-GB" smtClean="0"/>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0575187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p:spPr>
        <p:txBody>
          <a:bodyPr/>
          <a:lstStyle/>
          <a:p>
            <a:endParaRPr lang="en-US" smtClean="0"/>
          </a:p>
        </p:txBody>
      </p:sp>
      <p:sp>
        <p:nvSpPr>
          <p:cNvPr id="192516" name="Slide Number Placeholder 3"/>
          <p:cNvSpPr>
            <a:spLocks noGrp="1"/>
          </p:cNvSpPr>
          <p:nvPr>
            <p:ph type="sldNum" sz="quarter" idx="5"/>
          </p:nvPr>
        </p:nvSpPr>
        <p:spPr>
          <a:noFill/>
        </p:spPr>
        <p:txBody>
          <a:bodyPr/>
          <a:lstStyle/>
          <a:p>
            <a:fld id="{BB0E697F-3973-4384-A90C-165DD3249DDB}" type="slidenum">
              <a:rPr lang="en-GB" smtClean="0"/>
              <a:pPr/>
              <a:t>90</a:t>
            </a:fld>
            <a:endParaRPr lang="en-GB" smtClean="0"/>
          </a:p>
        </p:txBody>
      </p:sp>
    </p:spTree>
    <p:extLst>
      <p:ext uri="{BB962C8B-B14F-4D97-AF65-F5344CB8AC3E}">
        <p14:creationId xmlns:p14="http://schemas.microsoft.com/office/powerpoint/2010/main" val="111305800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p:spPr>
        <p:txBody>
          <a:bodyPr/>
          <a:lstStyle/>
          <a:p>
            <a:endParaRPr lang="en-US" smtClean="0"/>
          </a:p>
        </p:txBody>
      </p:sp>
      <p:sp>
        <p:nvSpPr>
          <p:cNvPr id="193540" name="Slide Number Placeholder 3"/>
          <p:cNvSpPr>
            <a:spLocks noGrp="1"/>
          </p:cNvSpPr>
          <p:nvPr>
            <p:ph type="sldNum" sz="quarter" idx="5"/>
          </p:nvPr>
        </p:nvSpPr>
        <p:spPr>
          <a:noFill/>
        </p:spPr>
        <p:txBody>
          <a:bodyPr/>
          <a:lstStyle/>
          <a:p>
            <a:fld id="{6E04BFF0-0CCF-4AC0-9FC1-FB8AAF079C13}" type="slidenum">
              <a:rPr lang="en-GB" smtClean="0"/>
              <a:pPr/>
              <a:t>91</a:t>
            </a:fld>
            <a:endParaRPr lang="en-GB" smtClean="0"/>
          </a:p>
        </p:txBody>
      </p:sp>
    </p:spTree>
    <p:extLst>
      <p:ext uri="{BB962C8B-B14F-4D97-AF65-F5344CB8AC3E}">
        <p14:creationId xmlns:p14="http://schemas.microsoft.com/office/powerpoint/2010/main" val="574918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endParaRPr lang="en-US" smtClean="0"/>
          </a:p>
        </p:txBody>
      </p:sp>
      <p:sp>
        <p:nvSpPr>
          <p:cNvPr id="109572" name="Slide Number Placeholder 3"/>
          <p:cNvSpPr>
            <a:spLocks noGrp="1"/>
          </p:cNvSpPr>
          <p:nvPr>
            <p:ph type="sldNum" sz="quarter" idx="5"/>
          </p:nvPr>
        </p:nvSpPr>
        <p:spPr>
          <a:noFill/>
        </p:spPr>
        <p:txBody>
          <a:bodyPr/>
          <a:lstStyle/>
          <a:p>
            <a:fld id="{F0C14465-DB31-4F8E-A8C9-C7477345E32D}" type="slidenum">
              <a:rPr lang="en-GB" smtClean="0"/>
              <a:pPr/>
              <a:t>9</a:t>
            </a:fld>
            <a:endParaRPr lang="en-GB" smtClean="0"/>
          </a:p>
        </p:txBody>
      </p:sp>
    </p:spTree>
    <p:extLst>
      <p:ext uri="{BB962C8B-B14F-4D97-AF65-F5344CB8AC3E}">
        <p14:creationId xmlns:p14="http://schemas.microsoft.com/office/powerpoint/2010/main" val="2515990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54458F-BBAA-40CF-9A7F-C83EF4FB8FD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E29E94-8162-4E50-8BE9-C63C362AD11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E72302-E624-40E6-A250-6BF6CF91765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D831E2-2B9D-42AA-B57A-C40B34753D1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3E86CB-D067-4AA8-ABEF-85542F144AE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29EF9D-5271-40A0-A207-C9E9B42CFA8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237BBCD-CFF3-4E5F-BFB7-44025F4127F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C1AC2E7-B617-47A3-B48A-10E59473CA9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2163F04-DBC5-44E0-A55F-F445EF8CA7F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ED06F2E-9D3C-4AA8-A07F-86FBD9FFAF5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90B2C8F-AD86-4E79-8428-ED3175B511B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7DBED24-13BE-4063-A7A2-6B254FFCAB0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file:///C:\Users\Administrator\Desktop\Table%20or%20Graph.xlsx"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file:///C:\Users\Administrator\Desktop\Conceptual%20Framework.docx"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8" Type="http://schemas.openxmlformats.org/officeDocument/2006/relationships/hyperlink" Target="http://en.wikipedia.org/wiki/Statistical_population" TargetMode="External"/><Relationship Id="rId3" Type="http://schemas.openxmlformats.org/officeDocument/2006/relationships/hyperlink" Target="http://en.wikipedia.org/wiki/Sample_(statistics)" TargetMode="External"/><Relationship Id="rId7" Type="http://schemas.openxmlformats.org/officeDocument/2006/relationships/hyperlink" Target="http://en.wikipedia.org/wiki/Sampling_(statistics)"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hyperlink" Target="http://en.wikipedia.org/wiki/Sampling_bias" TargetMode="External"/><Relationship Id="rId5" Type="http://schemas.openxmlformats.org/officeDocument/2006/relationships/hyperlink" Target="http://en.wikipedia.org/wiki/Expert" TargetMode="External"/><Relationship Id="rId4" Type="http://schemas.openxmlformats.org/officeDocument/2006/relationships/hyperlink" Target="http://en.wikipedia.org/wiki/Opinion"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idx="1"/>
          </p:nvPr>
        </p:nvSpPr>
        <p:spPr>
          <a:xfrm>
            <a:off x="0" y="0"/>
            <a:ext cx="9144000" cy="6858000"/>
          </a:xfrm>
        </p:spPr>
        <p:txBody>
          <a:bodyPr/>
          <a:lstStyle/>
          <a:p>
            <a:pPr>
              <a:buFont typeface="Arial" charset="0"/>
              <a:buNone/>
              <a:defRPr/>
            </a:pPr>
            <a:endParaRPr lang="en-US" sz="2800" b="1" dirty="0" smtClean="0">
              <a:latin typeface="Times New Roman" pitchFamily="18" charset="0"/>
              <a:cs typeface="Times New Roman" pitchFamily="18" charset="0"/>
            </a:endParaRPr>
          </a:p>
          <a:p>
            <a:pPr>
              <a:buFont typeface="Arial" charset="0"/>
              <a:buNone/>
              <a:defRPr/>
            </a:pPr>
            <a:endParaRPr lang="en-US" sz="2800" b="1" dirty="0">
              <a:latin typeface="Times New Roman" pitchFamily="18" charset="0"/>
              <a:cs typeface="Times New Roman" pitchFamily="18" charset="0"/>
            </a:endParaRPr>
          </a:p>
          <a:p>
            <a:pPr marL="0" marR="0">
              <a:lnSpc>
                <a:spcPct val="115000"/>
              </a:lnSpc>
              <a:spcBef>
                <a:spcPts val="0"/>
              </a:spcBef>
              <a:spcAft>
                <a:spcPts val="0"/>
              </a:spcAft>
            </a:pPr>
            <a:r>
              <a:rPr lang="en-US" sz="2800" b="1" dirty="0">
                <a:solidFill>
                  <a:srgbClr val="000000"/>
                </a:solidFill>
                <a:highlight>
                  <a:srgbClr val="00FF00"/>
                </a:highlight>
                <a:latin typeface="Comic Sans MS"/>
                <a:ea typeface="Arial"/>
                <a:cs typeface="Arial"/>
              </a:rPr>
              <a:t>COLLEGE: </a:t>
            </a:r>
            <a:r>
              <a:rPr lang="en-US" sz="2800" b="1" dirty="0" smtClean="0">
                <a:solidFill>
                  <a:srgbClr val="000000"/>
                </a:solidFill>
                <a:highlight>
                  <a:srgbClr val="00FF00"/>
                </a:highlight>
                <a:latin typeface="Comic Sans MS"/>
                <a:ea typeface="Arial"/>
                <a:cs typeface="Arial"/>
              </a:rPr>
              <a:t>CSS</a:t>
            </a:r>
          </a:p>
          <a:p>
            <a:pPr marL="0" marR="0">
              <a:lnSpc>
                <a:spcPct val="115000"/>
              </a:lnSpc>
              <a:spcBef>
                <a:spcPts val="0"/>
              </a:spcBef>
              <a:spcAft>
                <a:spcPts val="0"/>
              </a:spcAft>
            </a:pPr>
            <a:r>
              <a:rPr lang="en-US" sz="2800" b="1">
                <a:solidFill>
                  <a:srgbClr val="000000"/>
                </a:solidFill>
                <a:highlight>
                  <a:srgbClr val="00FF00"/>
                </a:highlight>
                <a:latin typeface="Comic Sans MS"/>
                <a:ea typeface="Arial"/>
                <a:cs typeface="Arial"/>
              </a:rPr>
              <a:t>DEPARTMENT</a:t>
            </a:r>
            <a:r>
              <a:rPr lang="en-US" sz="2800" b="1">
                <a:solidFill>
                  <a:srgbClr val="000000"/>
                </a:solidFill>
                <a:highlight>
                  <a:srgbClr val="00FF00"/>
                </a:highlight>
                <a:latin typeface="Comic Sans MS"/>
                <a:ea typeface="Arial"/>
                <a:cs typeface="Arial"/>
              </a:rPr>
              <a:t>: </a:t>
            </a:r>
            <a:r>
              <a:rPr lang="en-US" sz="2800" b="1" smtClean="0">
                <a:solidFill>
                  <a:srgbClr val="000000"/>
                </a:solidFill>
                <a:highlight>
                  <a:srgbClr val="00FF00"/>
                </a:highlight>
                <a:latin typeface="Comic Sans MS"/>
                <a:ea typeface="Arial"/>
                <a:cs typeface="Arial"/>
              </a:rPr>
              <a:t>GEOGRAPHY</a:t>
            </a:r>
            <a:endParaRPr lang="en-US" sz="2800" dirty="0">
              <a:latin typeface="Times New Roman"/>
              <a:ea typeface="Times New Roman"/>
            </a:endParaRPr>
          </a:p>
          <a:p>
            <a:pPr marL="0" marR="0">
              <a:lnSpc>
                <a:spcPct val="115000"/>
              </a:lnSpc>
              <a:spcBef>
                <a:spcPts val="0"/>
              </a:spcBef>
              <a:spcAft>
                <a:spcPts val="0"/>
              </a:spcAft>
            </a:pPr>
            <a:r>
              <a:rPr lang="en-US" sz="2800" b="1" dirty="0">
                <a:solidFill>
                  <a:srgbClr val="000000"/>
                </a:solidFill>
                <a:highlight>
                  <a:srgbClr val="00FF00"/>
                </a:highlight>
                <a:latin typeface="Comic Sans MS"/>
                <a:ea typeface="Arial"/>
                <a:cs typeface="Arial"/>
              </a:rPr>
              <a:t>COURSE: </a:t>
            </a:r>
            <a:r>
              <a:rPr lang="en-US" sz="2800" b="1" dirty="0" smtClean="0">
                <a:solidFill>
                  <a:srgbClr val="000000"/>
                </a:solidFill>
                <a:highlight>
                  <a:srgbClr val="00FF00"/>
                </a:highlight>
                <a:latin typeface="Comic Sans MS"/>
                <a:ea typeface="Arial"/>
                <a:cs typeface="Arial"/>
              </a:rPr>
              <a:t>RESEARCH METHODOLOGY</a:t>
            </a:r>
            <a:endParaRPr lang="en-US" sz="2800" dirty="0">
              <a:latin typeface="Times New Roman"/>
              <a:ea typeface="Times New Roman"/>
            </a:endParaRPr>
          </a:p>
          <a:p>
            <a:pPr marL="0" marR="0">
              <a:lnSpc>
                <a:spcPct val="115000"/>
              </a:lnSpc>
              <a:spcBef>
                <a:spcPts val="0"/>
              </a:spcBef>
              <a:spcAft>
                <a:spcPts val="0"/>
              </a:spcAft>
            </a:pPr>
            <a:r>
              <a:rPr lang="en-US" sz="2800" b="1" dirty="0">
                <a:solidFill>
                  <a:srgbClr val="000000"/>
                </a:solidFill>
                <a:highlight>
                  <a:srgbClr val="00FF00"/>
                </a:highlight>
                <a:latin typeface="Comic Sans MS"/>
                <a:ea typeface="Arial"/>
                <a:cs typeface="Arial"/>
              </a:rPr>
              <a:t>AUTHOR: </a:t>
            </a:r>
            <a:r>
              <a:rPr lang="en-US" sz="2800" b="1" dirty="0" smtClean="0">
                <a:solidFill>
                  <a:srgbClr val="000000"/>
                </a:solidFill>
                <a:highlight>
                  <a:srgbClr val="00FF00"/>
                </a:highlight>
                <a:latin typeface="Comic Sans MS"/>
                <a:ea typeface="Arial"/>
                <a:cs typeface="Arial"/>
              </a:rPr>
              <a:t>YESHIMAR D.</a:t>
            </a:r>
            <a:endParaRPr lang="en-US" sz="2800" dirty="0">
              <a:latin typeface="Times New Roman"/>
              <a:ea typeface="Times New Roman"/>
            </a:endParaRPr>
          </a:p>
          <a:p>
            <a:pPr marL="0" marR="0">
              <a:lnSpc>
                <a:spcPct val="115000"/>
              </a:lnSpc>
              <a:spcBef>
                <a:spcPts val="0"/>
              </a:spcBef>
              <a:spcAft>
                <a:spcPts val="0"/>
              </a:spcAft>
            </a:pPr>
            <a:r>
              <a:rPr lang="en-US" sz="2800" b="1" dirty="0">
                <a:solidFill>
                  <a:srgbClr val="000000"/>
                </a:solidFill>
                <a:highlight>
                  <a:srgbClr val="00FF00"/>
                </a:highlight>
                <a:latin typeface="Comic Sans MS"/>
                <a:ea typeface="Arial"/>
                <a:cs typeface="Arial"/>
              </a:rPr>
              <a:t>STUDENTS: 2</a:t>
            </a:r>
            <a:r>
              <a:rPr lang="en-US" sz="2800" b="1" baseline="30000" dirty="0">
                <a:solidFill>
                  <a:srgbClr val="000000"/>
                </a:solidFill>
                <a:highlight>
                  <a:srgbClr val="00FF00"/>
                </a:highlight>
                <a:latin typeface="Comic Sans MS"/>
                <a:ea typeface="Arial"/>
                <a:cs typeface="Arial"/>
              </a:rPr>
              <a:t>ND</a:t>
            </a:r>
            <a:r>
              <a:rPr lang="en-US" sz="2800" b="1" dirty="0">
                <a:solidFill>
                  <a:srgbClr val="000000"/>
                </a:solidFill>
                <a:highlight>
                  <a:srgbClr val="00FF00"/>
                </a:highlight>
                <a:latin typeface="Comic Sans MS"/>
                <a:ea typeface="Arial"/>
                <a:cs typeface="Arial"/>
              </a:rPr>
              <a:t> YEAR, 2</a:t>
            </a:r>
            <a:r>
              <a:rPr lang="en-US" sz="2800" b="1" baseline="30000" dirty="0">
                <a:solidFill>
                  <a:srgbClr val="000000"/>
                </a:solidFill>
                <a:highlight>
                  <a:srgbClr val="00FF00"/>
                </a:highlight>
                <a:latin typeface="Comic Sans MS"/>
                <a:ea typeface="Arial"/>
                <a:cs typeface="Arial"/>
              </a:rPr>
              <a:t>ND</a:t>
            </a:r>
            <a:r>
              <a:rPr lang="en-US" sz="2800" b="1" dirty="0">
                <a:solidFill>
                  <a:srgbClr val="000000"/>
                </a:solidFill>
                <a:highlight>
                  <a:srgbClr val="00FF00"/>
                </a:highlight>
                <a:latin typeface="Comic Sans MS"/>
                <a:ea typeface="Arial"/>
                <a:cs typeface="Arial"/>
              </a:rPr>
              <a:t> SEM</a:t>
            </a:r>
            <a:endParaRPr lang="en-US" sz="2800" dirty="0">
              <a:latin typeface="Times New Roman"/>
              <a:ea typeface="Times New Roman"/>
            </a:endParaRPr>
          </a:p>
          <a:p>
            <a:pPr marL="0" marR="0" algn="just">
              <a:lnSpc>
                <a:spcPct val="150000"/>
              </a:lnSpc>
              <a:spcBef>
                <a:spcPts val="0"/>
              </a:spcBef>
              <a:spcAft>
                <a:spcPts val="0"/>
              </a:spcAft>
            </a:pPr>
            <a:r>
              <a:rPr lang="en-GB" sz="2800" b="1" dirty="0">
                <a:latin typeface="Times New Roman"/>
                <a:ea typeface="Times New Roman"/>
              </a:rPr>
              <a:t> </a:t>
            </a:r>
            <a:endParaRPr lang="en-US" sz="2800" dirty="0">
              <a:latin typeface="Times New Roman"/>
              <a:ea typeface="Times New Roman"/>
            </a:endParaRPr>
          </a:p>
          <a:p>
            <a:pPr>
              <a:buFont typeface="Arial" charset="0"/>
              <a:buNone/>
              <a:defRPr/>
            </a:pPr>
            <a:endParaRPr lang="en-US" sz="2800" b="1" dirty="0" smtClean="0">
              <a:latin typeface="Times New Roman" pitchFamily="18" charset="0"/>
              <a:cs typeface="Times New Roman" pitchFamily="18" charset="0"/>
            </a:endParaRPr>
          </a:p>
          <a:p>
            <a:pPr>
              <a:buFont typeface="Arial" charset="0"/>
              <a:buNone/>
              <a:defRPr/>
            </a:pPr>
            <a:endParaRPr lang="en-US" sz="2800" b="1" dirty="0">
              <a:latin typeface="Times New Roman" pitchFamily="18" charset="0"/>
              <a:cs typeface="Times New Roman" pitchFamily="18" charset="0"/>
            </a:endParaRPr>
          </a:p>
          <a:p>
            <a:pPr>
              <a:buFont typeface="Arial" charset="0"/>
              <a:buNone/>
              <a:defRPr/>
            </a:pPr>
            <a:r>
              <a:rPr lang="en-US" sz="2800" b="1" dirty="0" smtClean="0">
                <a:latin typeface="Times New Roman" pitchFamily="18" charset="0"/>
                <a:cs typeface="Times New Roman" pitchFamily="18" charset="0"/>
              </a:rPr>
              <a:t>Course Objectives:</a:t>
            </a:r>
            <a:endParaRPr lang="en-US" sz="2800" dirty="0" smtClean="0">
              <a:latin typeface="Times New Roman" pitchFamily="18" charset="0"/>
              <a:cs typeface="Times New Roman" pitchFamily="18" charset="0"/>
            </a:endParaRPr>
          </a:p>
          <a:p>
            <a:pPr>
              <a:buFont typeface="Arial" charset="0"/>
              <a:buNone/>
              <a:defRPr/>
            </a:pPr>
            <a:r>
              <a:rPr lang="en-US" sz="2600" b="1" dirty="0" smtClean="0">
                <a:latin typeface="Times New Roman" pitchFamily="18" charset="0"/>
                <a:cs typeface="Times New Roman" pitchFamily="18" charset="0"/>
              </a:rPr>
              <a:t>By the end of this course, students should be able to</a:t>
            </a:r>
            <a:r>
              <a:rPr lang="en-US" sz="2600" dirty="0" smtClean="0">
                <a:latin typeface="Times New Roman" pitchFamily="18" charset="0"/>
                <a:cs typeface="Times New Roman" pitchFamily="18" charset="0"/>
              </a:rPr>
              <a:t>:</a:t>
            </a:r>
          </a:p>
          <a:p>
            <a:pPr indent="-222250">
              <a:defRPr/>
            </a:pPr>
            <a:r>
              <a:rPr lang="en-US" sz="2600" dirty="0" smtClean="0">
                <a:latin typeface="Times New Roman" pitchFamily="18" charset="0"/>
                <a:cs typeface="Times New Roman" pitchFamily="18" charset="0"/>
              </a:rPr>
              <a:t>Explain what is meant by the term research </a:t>
            </a:r>
          </a:p>
          <a:p>
            <a:pPr indent="-222250">
              <a:defRPr/>
            </a:pPr>
            <a:r>
              <a:rPr lang="en-US" sz="2600" dirty="0" smtClean="0">
                <a:latin typeface="Times New Roman" pitchFamily="18" charset="0"/>
                <a:cs typeface="Times New Roman" pitchFamily="18" charset="0"/>
              </a:rPr>
              <a:t>Familiar with the purpose of scientific research</a:t>
            </a:r>
          </a:p>
          <a:p>
            <a:pPr indent="-222250">
              <a:defRPr/>
            </a:pPr>
            <a:r>
              <a:rPr lang="en-US" sz="2600" dirty="0" smtClean="0">
                <a:latin typeface="Times New Roman" pitchFamily="18" charset="0"/>
                <a:cs typeface="Times New Roman" pitchFamily="18" charset="0"/>
              </a:rPr>
              <a:t>Acquaint with various types of research </a:t>
            </a:r>
          </a:p>
          <a:p>
            <a:pPr indent="-222250" algn="just">
              <a:defRPr/>
            </a:pPr>
            <a:r>
              <a:rPr lang="en-US" sz="2600" dirty="0" smtClean="0">
                <a:latin typeface="Times New Roman" pitchFamily="18" charset="0"/>
                <a:cs typeface="Times New Roman" pitchFamily="18" charset="0"/>
              </a:rPr>
              <a:t>Generate research ideas and state research problems </a:t>
            </a:r>
          </a:p>
          <a:p>
            <a:pPr indent="-222250" algn="just">
              <a:defRPr/>
            </a:pPr>
            <a:r>
              <a:rPr lang="en-US" sz="2600" dirty="0" smtClean="0">
                <a:latin typeface="Times New Roman" pitchFamily="18" charset="0"/>
                <a:cs typeface="Times New Roman" pitchFamily="18" charset="0"/>
              </a:rPr>
              <a:t>develop a research question to be answered and hypothesis  to be tested;</a:t>
            </a:r>
          </a:p>
          <a:p>
            <a:pPr indent="-222250">
              <a:defRPr/>
            </a:pPr>
            <a:r>
              <a:rPr lang="en-US" sz="2600" dirty="0" smtClean="0">
                <a:latin typeface="Times New Roman" pitchFamily="18" charset="0"/>
                <a:cs typeface="Times New Roman" pitchFamily="18" charset="0"/>
              </a:rPr>
              <a:t>Aware concepts of population, sampling, and sampling frames</a:t>
            </a:r>
          </a:p>
          <a:p>
            <a:pPr indent="-222250" algn="just">
              <a:defRPr/>
            </a:pPr>
            <a:r>
              <a:rPr lang="en-US" sz="2600" dirty="0" smtClean="0">
                <a:latin typeface="Times New Roman" pitchFamily="18" charset="0"/>
                <a:cs typeface="Times New Roman" pitchFamily="18" charset="0"/>
              </a:rPr>
              <a:t>distinguish various types of sampling techniques and apply them when appropriate</a:t>
            </a:r>
          </a:p>
          <a:p>
            <a:pPr indent="-222250" algn="just">
              <a:defRPr/>
            </a:pPr>
            <a:r>
              <a:rPr lang="en-US" sz="2600" dirty="0" smtClean="0">
                <a:latin typeface="Times New Roman" pitchFamily="18" charset="0"/>
                <a:cs typeface="Times New Roman" pitchFamily="18" charset="0"/>
              </a:rPr>
              <a:t>Identify relevant constructs, and variables and then operationalize them in relation to the problems/ the questions and the hypothesis </a:t>
            </a:r>
          </a:p>
          <a:p>
            <a:pPr indent="-222250">
              <a:defRPr/>
            </a:pPr>
            <a:r>
              <a:rPr lang="en-US" sz="2600" dirty="0" smtClean="0">
                <a:latin typeface="Times New Roman" pitchFamily="18" charset="0"/>
                <a:cs typeface="Times New Roman" pitchFamily="18" charset="0"/>
              </a:rPr>
              <a:t>Apply various measurement strategies in research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0" y="188913"/>
            <a:ext cx="9144000" cy="6669087"/>
          </a:xfrm>
        </p:spPr>
        <p:txBody>
          <a:bodyPr/>
          <a:lstStyle/>
          <a:p>
            <a:pPr>
              <a:buFont typeface="Wingdings" pitchFamily="2" charset="2"/>
              <a:buChar char="q"/>
            </a:pPr>
            <a:r>
              <a:rPr lang="en-US" b="1" dirty="0" smtClean="0">
                <a:latin typeface="Times New Roman" pitchFamily="18" charset="0"/>
                <a:cs typeface="Times New Roman" pitchFamily="18" charset="0"/>
              </a:rPr>
              <a:t> Course Instruction Modes</a:t>
            </a:r>
          </a:p>
          <a:p>
            <a:pPr>
              <a:buNone/>
            </a:pPr>
            <a:endParaRPr lang="en-US" sz="1000" dirty="0" smtClean="0">
              <a:latin typeface="Times New Roman" pitchFamily="18" charset="0"/>
              <a:cs typeface="Times New Roman" pitchFamily="18" charset="0"/>
            </a:endParaRPr>
          </a:p>
          <a:p>
            <a:pPr algn="just">
              <a:buFont typeface="Wingdings" pitchFamily="2" charset="2"/>
              <a:buChar char="Ø"/>
            </a:pPr>
            <a:r>
              <a:rPr lang="en-US" dirty="0" smtClean="0">
                <a:latin typeface="Times New Roman" pitchFamily="18" charset="0"/>
                <a:cs typeface="Times New Roman" pitchFamily="18" charset="0"/>
              </a:rPr>
              <a:t>The course  will  be imparted using lecture;</a:t>
            </a:r>
          </a:p>
          <a:p>
            <a:pPr algn="just">
              <a:buFont typeface="Wingdings" pitchFamily="2" charset="2"/>
              <a:buChar char="Ø"/>
            </a:pPr>
            <a:endParaRPr lang="en-US" sz="1000" dirty="0" smtClean="0">
              <a:latin typeface="Times New Roman" pitchFamily="18" charset="0"/>
              <a:cs typeface="Times New Roman" pitchFamily="18" charset="0"/>
            </a:endParaRPr>
          </a:p>
          <a:p>
            <a:pPr algn="just">
              <a:buFont typeface="Wingdings" pitchFamily="2" charset="2"/>
              <a:buChar char="Ø"/>
            </a:pPr>
            <a:r>
              <a:rPr lang="en-US" dirty="0" smtClean="0">
                <a:latin typeface="Times New Roman" pitchFamily="18" charset="0"/>
                <a:cs typeface="Times New Roman" pitchFamily="18" charset="0"/>
              </a:rPr>
              <a:t>The session provides opportunity to discuss, obtain feedback, and;</a:t>
            </a:r>
          </a:p>
          <a:p>
            <a:pPr algn="just">
              <a:buFont typeface="Wingdings" pitchFamily="2" charset="2"/>
              <a:buChar char="Ø"/>
            </a:pPr>
            <a:r>
              <a:rPr lang="en-US" dirty="0" smtClean="0">
                <a:latin typeface="Times New Roman" pitchFamily="18" charset="0"/>
                <a:cs typeface="Times New Roman" pitchFamily="18" charset="0"/>
              </a:rPr>
              <a:t> workout assignments to apply the skills covered in the lectures;</a:t>
            </a:r>
          </a:p>
          <a:p>
            <a:pPr algn="just">
              <a:buNone/>
            </a:pPr>
            <a:endParaRPr lang="en-US" sz="1400" dirty="0" smtClean="0">
              <a:latin typeface="Times New Roman" pitchFamily="18" charset="0"/>
              <a:cs typeface="Times New Roman" pitchFamily="18" charset="0"/>
            </a:endParaRPr>
          </a:p>
          <a:p>
            <a:pPr algn="just">
              <a:buFont typeface="Wingdings" pitchFamily="2" charset="2"/>
              <a:buChar char="Ø"/>
            </a:pPr>
            <a:r>
              <a:rPr lang="en-US" dirty="0" smtClean="0">
                <a:latin typeface="Times New Roman" pitchFamily="18" charset="0"/>
                <a:cs typeface="Times New Roman" pitchFamily="18" charset="0"/>
              </a:rPr>
              <a:t>also serves as a forum for discussion of readings targeted issues of environmental management and related assignments.</a:t>
            </a:r>
          </a:p>
          <a:p>
            <a:pPr>
              <a:buFont typeface="Arial" charset="0"/>
              <a:buNone/>
            </a:pP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0" y="0"/>
            <a:ext cx="9144000" cy="6858000"/>
          </a:xfrm>
        </p:spPr>
        <p:txBody>
          <a:bodyPr/>
          <a:lstStyle/>
          <a:p>
            <a:pPr>
              <a:buNone/>
            </a:pPr>
            <a:r>
              <a:rPr lang="en-US" sz="3600" b="1" dirty="0" smtClean="0">
                <a:solidFill>
                  <a:srgbClr val="00B050"/>
                </a:solidFill>
                <a:latin typeface="Times New Roman" pitchFamily="18" charset="0"/>
                <a:cs typeface="Times New Roman" pitchFamily="18" charset="0"/>
              </a:rPr>
              <a:t>Course Requirements and Responsibilities</a:t>
            </a:r>
            <a:endParaRPr lang="en-US" sz="3600" dirty="0" smtClean="0">
              <a:solidFill>
                <a:srgbClr val="00B050"/>
              </a:solidFill>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You should take the responsibility to complete the reading assignments before the lecture;</a:t>
            </a:r>
          </a:p>
          <a:p>
            <a:pPr algn="just">
              <a:buNone/>
            </a:pPr>
            <a:endParaRPr lang="en-US" sz="10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Successful completion of this course require regular class attendance, and thorough reading of all assigned materials;</a:t>
            </a:r>
          </a:p>
          <a:p>
            <a:pPr algn="just">
              <a:buNone/>
            </a:pPr>
            <a:endParaRPr lang="en-US" sz="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Three grade components that comprise the course requirements for the course are: One project assignment, a mid-term test and a final exam;</a:t>
            </a:r>
          </a:p>
          <a:p>
            <a:pPr algn="just">
              <a:buNone/>
            </a:pPr>
            <a:endParaRPr lang="en-US" sz="9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The assignment guidelines will be distributed and discussed;</a:t>
            </a:r>
          </a:p>
          <a:p>
            <a:pPr algn="just">
              <a:buNone/>
            </a:pPr>
            <a:endParaRPr lang="en-US" sz="12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The guideline will explain the assignment and the criteria to be used in evaluation in detail.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0" y="188912"/>
            <a:ext cx="8820150" cy="6669087"/>
          </a:xfrm>
        </p:spPr>
        <p:txBody>
          <a:bodyPr/>
          <a:lstStyle/>
          <a:p>
            <a:pPr eaLnBrk="1" hangingPunct="1">
              <a:lnSpc>
                <a:spcPct val="80000"/>
              </a:lnSpc>
              <a:buFont typeface="Arial" charset="0"/>
              <a:buNone/>
              <a:defRPr/>
            </a:pPr>
            <a:r>
              <a:rPr lang="en-US" sz="2800" b="1" dirty="0" smtClean="0"/>
              <a:t>1. </a:t>
            </a:r>
            <a:r>
              <a:rPr lang="en-US" sz="2800" b="1" dirty="0" smtClean="0">
                <a:latin typeface="Times New Roman" pitchFamily="18" charset="0"/>
                <a:cs typeface="Times New Roman" pitchFamily="18" charset="0"/>
              </a:rPr>
              <a:t>Introduction to Research Methods</a:t>
            </a:r>
          </a:p>
          <a:p>
            <a:pPr eaLnBrk="1" hangingPunct="1">
              <a:lnSpc>
                <a:spcPct val="80000"/>
              </a:lnSpc>
              <a:buFont typeface="Arial" charset="0"/>
              <a:buNone/>
              <a:defRPr/>
            </a:pPr>
            <a:r>
              <a:rPr lang="en-US" sz="2800" b="1" dirty="0" smtClean="0">
                <a:latin typeface="Times New Roman" pitchFamily="18" charset="0"/>
                <a:cs typeface="Times New Roman" pitchFamily="18" charset="0"/>
              </a:rPr>
              <a:t>1.1. Meaning of Research</a:t>
            </a:r>
          </a:p>
          <a:p>
            <a:pPr marL="284163" indent="-284163" eaLnBrk="1" hangingPunct="1">
              <a:buFont typeface="Wingdings" pitchFamily="2" charset="2"/>
              <a:buChar char="§"/>
              <a:defRPr/>
            </a:pPr>
            <a:r>
              <a:rPr lang="en-US" sz="2800" dirty="0" smtClean="0">
                <a:latin typeface="Times New Roman" pitchFamily="18" charset="0"/>
                <a:cs typeface="Times New Roman" pitchFamily="18" charset="0"/>
              </a:rPr>
              <a:t>The term research was derived from the </a:t>
            </a:r>
            <a:r>
              <a:rPr lang="en-US" sz="2800" dirty="0" smtClean="0">
                <a:solidFill>
                  <a:srgbClr val="FF0000"/>
                </a:solidFill>
                <a:latin typeface="Times New Roman" pitchFamily="18" charset="0"/>
                <a:cs typeface="Times New Roman" pitchFamily="18" charset="0"/>
              </a:rPr>
              <a:t>French</a:t>
            </a:r>
            <a:r>
              <a:rPr lang="en-US" sz="2800" dirty="0" smtClean="0">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word</a:t>
            </a:r>
            <a:r>
              <a:rPr lang="en-US" sz="2800" dirty="0" smtClean="0">
                <a:latin typeface="Times New Roman" pitchFamily="18" charset="0"/>
                <a:cs typeface="Times New Roman" pitchFamily="18" charset="0"/>
              </a:rPr>
              <a:t> “</a:t>
            </a:r>
            <a:r>
              <a:rPr lang="en-US" sz="2800" i="1" dirty="0" err="1" smtClean="0">
                <a:solidFill>
                  <a:srgbClr val="7030A0"/>
                </a:solidFill>
                <a:latin typeface="Times New Roman" pitchFamily="18" charset="0"/>
                <a:cs typeface="Times New Roman" pitchFamily="18" charset="0"/>
              </a:rPr>
              <a:t>recherech</a:t>
            </a:r>
            <a:r>
              <a:rPr lang="en-US" sz="2800" i="1"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to search closely;</a:t>
            </a:r>
          </a:p>
          <a:p>
            <a:pPr marL="284163" indent="-284163" eaLnBrk="1" hangingPunct="1">
              <a:buFont typeface="Wingdings" pitchFamily="2" charset="2"/>
              <a:buChar char="§"/>
              <a:defRPr/>
            </a:pPr>
            <a:r>
              <a:rPr lang="en-US" sz="2800" dirty="0" smtClean="0">
                <a:latin typeface="Times New Roman" pitchFamily="18" charset="0"/>
                <a:cs typeface="Times New Roman" pitchFamily="18" charset="0"/>
              </a:rPr>
              <a:t>Literally means </a:t>
            </a:r>
            <a:r>
              <a:rPr lang="en-US" sz="2800" b="1" u="sng" dirty="0" smtClean="0">
                <a:solidFill>
                  <a:srgbClr val="00B0F0"/>
                </a:solidFill>
                <a:latin typeface="Times New Roman" pitchFamily="18" charset="0"/>
                <a:cs typeface="Times New Roman" pitchFamily="18" charset="0"/>
              </a:rPr>
              <a:t>investigating thoroughly</a:t>
            </a:r>
            <a:r>
              <a:rPr lang="en-US" sz="2800" u="sng" dirty="0" smtClean="0">
                <a:latin typeface="Times New Roman" pitchFamily="18" charset="0"/>
                <a:cs typeface="Times New Roman" pitchFamily="18" charset="0"/>
              </a:rPr>
              <a:t>.</a:t>
            </a:r>
          </a:p>
          <a:p>
            <a:pPr marL="284163" indent="-284163" eaLnBrk="1" hangingPunct="1">
              <a:buNone/>
              <a:defRPr/>
            </a:pPr>
            <a:endParaRPr lang="en-US" sz="1400" dirty="0" smtClean="0">
              <a:latin typeface="Times New Roman" pitchFamily="18" charset="0"/>
              <a:cs typeface="Times New Roman" pitchFamily="18" charset="0"/>
            </a:endParaRPr>
          </a:p>
          <a:p>
            <a:pPr marL="284163" indent="-284163" eaLnBrk="1" hangingPunct="1">
              <a:lnSpc>
                <a:spcPct val="80000"/>
              </a:lnSpc>
              <a:buFont typeface="Wingdings" pitchFamily="2" charset="2"/>
              <a:buChar char="§"/>
              <a:defRPr/>
            </a:pPr>
            <a:r>
              <a:rPr lang="en-US" sz="2800" dirty="0" smtClean="0">
                <a:latin typeface="Times New Roman" pitchFamily="18" charset="0"/>
                <a:cs typeface="Times New Roman" pitchFamily="18" charset="0"/>
              </a:rPr>
              <a:t>The term consists of two words: </a:t>
            </a:r>
          </a:p>
          <a:p>
            <a:pPr marL="684213" lvl="1" indent="-284163" eaLnBrk="1" hangingPunct="1">
              <a:lnSpc>
                <a:spcPct val="80000"/>
              </a:lnSpc>
              <a:buFont typeface="Wingdings" pitchFamily="2" charset="2"/>
              <a:buChar char="§"/>
              <a:defRPr/>
            </a:pPr>
            <a:r>
              <a:rPr lang="en-US" sz="2400" b="1" dirty="0" smtClean="0">
                <a:solidFill>
                  <a:srgbClr val="C00000"/>
                </a:solidFill>
                <a:latin typeface="Times New Roman" pitchFamily="18" charset="0"/>
                <a:cs typeface="Times New Roman" pitchFamily="18" charset="0"/>
              </a:rPr>
              <a:t>Research = re + search</a:t>
            </a:r>
            <a:endParaRPr lang="en-US" b="1" dirty="0" smtClean="0">
              <a:solidFill>
                <a:srgbClr val="C00000"/>
              </a:solidFill>
              <a:latin typeface="Times New Roman" pitchFamily="18" charset="0"/>
              <a:cs typeface="Times New Roman" pitchFamily="18" charset="0"/>
            </a:endParaRPr>
          </a:p>
          <a:p>
            <a:pPr marL="284163" indent="-284163" eaLnBrk="1" hangingPunct="1">
              <a:buFont typeface="Wingdings" pitchFamily="2" charset="2"/>
              <a:buChar char="§"/>
              <a:defRPr/>
            </a:pPr>
            <a:r>
              <a:rPr lang="en-US" sz="2800" b="1" dirty="0" smtClean="0">
                <a:solidFill>
                  <a:srgbClr val="0070C0"/>
                </a:solidFill>
                <a:latin typeface="Times New Roman" pitchFamily="18" charset="0"/>
                <a:cs typeface="Times New Roman" pitchFamily="18" charset="0"/>
              </a:rPr>
              <a:t>Re</a:t>
            </a:r>
            <a:r>
              <a:rPr lang="en-US" sz="2800" dirty="0" smtClean="0">
                <a:latin typeface="Times New Roman" pitchFamily="18" charset="0"/>
                <a:cs typeface="Times New Roman" pitchFamily="18" charset="0"/>
              </a:rPr>
              <a:t> means again and again and </a:t>
            </a:r>
            <a:r>
              <a:rPr lang="en-US" sz="2800" b="1" dirty="0" smtClean="0">
                <a:solidFill>
                  <a:srgbClr val="0070C0"/>
                </a:solidFill>
                <a:latin typeface="Times New Roman" pitchFamily="18" charset="0"/>
                <a:cs typeface="Times New Roman" pitchFamily="18" charset="0"/>
              </a:rPr>
              <a:t>search</a:t>
            </a:r>
            <a:r>
              <a:rPr lang="en-US" sz="2800" dirty="0" smtClean="0">
                <a:latin typeface="Times New Roman" pitchFamily="18" charset="0"/>
                <a:cs typeface="Times New Roman" pitchFamily="18" charset="0"/>
              </a:rPr>
              <a:t> means to find out something. </a:t>
            </a:r>
          </a:p>
          <a:p>
            <a:pPr eaLnBrk="1" hangingPunct="1">
              <a:lnSpc>
                <a:spcPct val="80000"/>
              </a:lnSpc>
              <a:buFont typeface="Wingdings" pitchFamily="2" charset="2"/>
              <a:buChar char="§"/>
              <a:defRPr/>
            </a:pPr>
            <a:endParaRPr lang="en-US" dirty="0" smtClean="0">
              <a:latin typeface="Times New Roman" pitchFamily="18" charset="0"/>
              <a:cs typeface="Times New Roman" pitchFamily="18" charset="0"/>
            </a:endParaRPr>
          </a:p>
          <a:p>
            <a:pPr eaLnBrk="1" hangingPunct="1">
              <a:lnSpc>
                <a:spcPct val="80000"/>
              </a:lnSpc>
              <a:buFont typeface="Arial" charset="0"/>
              <a:buNone/>
              <a:defRPr/>
            </a:pPr>
            <a:endParaRPr lang="en-US" sz="1000" dirty="0" smtClean="0">
              <a:latin typeface="Times New Roman" pitchFamily="18" charset="0"/>
              <a:cs typeface="Times New Roman" pitchFamily="18" charset="0"/>
            </a:endParaRPr>
          </a:p>
          <a:p>
            <a:pPr marL="165100" indent="-165100" algn="just">
              <a:defRPr/>
            </a:pPr>
            <a:r>
              <a:rPr lang="en-US" sz="2400" dirty="0" smtClean="0">
                <a:latin typeface="Times New Roman" pitchFamily="18" charset="0"/>
                <a:cs typeface="Times New Roman" pitchFamily="18" charset="0"/>
              </a:rPr>
              <a:t>Therefore, research means to observe the phenomena again and again from different dimensions. </a:t>
            </a:r>
          </a:p>
          <a:p>
            <a:pPr marL="165100" indent="-165100" algn="just">
              <a:defRPr/>
            </a:pPr>
            <a:r>
              <a:rPr lang="en-US" sz="2400" dirty="0" smtClean="0">
                <a:latin typeface="Times New Roman" pitchFamily="18" charset="0"/>
                <a:cs typeface="Times New Roman" pitchFamily="18" charset="0"/>
              </a:rPr>
              <a:t>Research is the process of collecting the data based on which the researcher draws some conclusions. </a:t>
            </a:r>
          </a:p>
        </p:txBody>
      </p:sp>
      <p:pic>
        <p:nvPicPr>
          <p:cNvPr id="14339" name="Picture 3"/>
          <p:cNvPicPr>
            <a:picLocks noChangeAspect="1" noChangeArrowheads="1"/>
          </p:cNvPicPr>
          <p:nvPr/>
        </p:nvPicPr>
        <p:blipFill>
          <a:blip r:embed="rId3" cstate="print"/>
          <a:srcRect l="36703" t="28651" r="19781" b="64087"/>
          <a:stretch>
            <a:fillRect/>
          </a:stretch>
        </p:blipFill>
        <p:spPr bwMode="auto">
          <a:xfrm>
            <a:off x="2051720" y="4077072"/>
            <a:ext cx="7092280" cy="8640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0" y="0"/>
            <a:ext cx="8893175" cy="6857999"/>
          </a:xfrm>
        </p:spPr>
        <p:txBody>
          <a:bodyPr/>
          <a:lstStyle/>
          <a:p>
            <a:pPr marL="225425" indent="-225425" algn="just">
              <a:buFontTx/>
              <a:buChar char="•"/>
            </a:pPr>
            <a:r>
              <a:rPr lang="en-US" dirty="0" smtClean="0">
                <a:latin typeface="Times New Roman" pitchFamily="18" charset="0"/>
                <a:cs typeface="Times New Roman" pitchFamily="18" charset="0"/>
              </a:rPr>
              <a:t>Research is the scholarly pursuit of new knowledge, discovery, or creative activity in an area with the goal of advancing a given area.</a:t>
            </a:r>
          </a:p>
          <a:p>
            <a:pPr marL="225425" indent="-225425">
              <a:buFontTx/>
              <a:buChar char="•"/>
            </a:pPr>
            <a:r>
              <a:rPr lang="en-US" dirty="0" smtClean="0">
                <a:latin typeface="Times New Roman" pitchFamily="18" charset="0"/>
                <a:cs typeface="Times New Roman" pitchFamily="18" charset="0"/>
              </a:rPr>
              <a:t>An art of scientific investigation for knowledge.  </a:t>
            </a:r>
          </a:p>
          <a:p>
            <a:pPr marL="225425" indent="-225425">
              <a:buFontTx/>
              <a:buChar char="•"/>
            </a:pPr>
            <a:r>
              <a:rPr lang="en-US" dirty="0" smtClean="0">
                <a:latin typeface="Times New Roman" pitchFamily="18" charset="0"/>
                <a:cs typeface="Times New Roman" pitchFamily="18" charset="0"/>
              </a:rPr>
              <a:t> self-directed work individually;</a:t>
            </a:r>
          </a:p>
          <a:p>
            <a:pPr marL="225425" indent="-225425">
              <a:buFontTx/>
              <a:buChar char="•"/>
            </a:pPr>
            <a:r>
              <a:rPr lang="en-US" dirty="0" smtClean="0">
                <a:latin typeface="Times New Roman" pitchFamily="18" charset="0"/>
                <a:cs typeface="Times New Roman" pitchFamily="18" charset="0"/>
              </a:rPr>
              <a:t> research means:</a:t>
            </a:r>
          </a:p>
          <a:p>
            <a:pPr marL="688975" indent="-404813">
              <a:buFont typeface="Wingdings" pitchFamily="2" charset="2"/>
              <a:buChar char="ü"/>
              <a:tabLst>
                <a:tab pos="404813" algn="l"/>
                <a:tab pos="509588" algn="l"/>
              </a:tabLst>
            </a:pPr>
            <a:r>
              <a:rPr lang="en-US" dirty="0" smtClean="0">
                <a:latin typeface="Times New Roman" pitchFamily="18" charset="0"/>
                <a:cs typeface="Times New Roman" pitchFamily="18" charset="0"/>
              </a:rPr>
              <a:t> investigate something you do not know or understand;</a:t>
            </a:r>
          </a:p>
          <a:p>
            <a:pPr marL="688975" indent="-404813">
              <a:buFont typeface="Wingdings" pitchFamily="2" charset="2"/>
              <a:buChar char="ü"/>
              <a:tabLst>
                <a:tab pos="404813" algn="l"/>
                <a:tab pos="509588" algn="l"/>
              </a:tabLst>
            </a:pPr>
            <a:r>
              <a:rPr lang="en-US" dirty="0" smtClean="0">
                <a:latin typeface="Times New Roman" pitchFamily="18" charset="0"/>
                <a:cs typeface="Times New Roman" pitchFamily="18" charset="0"/>
              </a:rPr>
              <a:t> an academic activity and the term should be used in a technical sense;</a:t>
            </a:r>
          </a:p>
          <a:p>
            <a:pPr marL="688975" indent="-404813">
              <a:buFont typeface="Wingdings" pitchFamily="2" charset="2"/>
              <a:buChar char="ü"/>
              <a:tabLst>
                <a:tab pos="404813" algn="l"/>
                <a:tab pos="509588" algn="l"/>
              </a:tabLst>
            </a:pPr>
            <a:r>
              <a:rPr lang="en-US" dirty="0" smtClean="0">
                <a:latin typeface="Times New Roman" pitchFamily="18" charset="0"/>
                <a:cs typeface="Times New Roman" pitchFamily="18" charset="0"/>
              </a:rPr>
              <a:t> involves an entire collection of information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idx="1"/>
          </p:nvPr>
        </p:nvSpPr>
        <p:spPr>
          <a:xfrm>
            <a:off x="1" y="1"/>
            <a:ext cx="8929688" cy="6858000"/>
          </a:xfrm>
        </p:spPr>
        <p:txBody>
          <a:bodyPr/>
          <a:lstStyle/>
          <a:p>
            <a:pPr marL="225425" indent="-225425" eaLnBrk="1" hangingPunct="1">
              <a:lnSpc>
                <a:spcPct val="80000"/>
              </a:lnSpc>
              <a:buFont typeface="Wingdings" pitchFamily="2" charset="2"/>
              <a:buChar char="§"/>
            </a:pPr>
            <a:r>
              <a:rPr lang="en-US" sz="2800" dirty="0" smtClean="0">
                <a:latin typeface="Times New Roman" pitchFamily="18" charset="0"/>
                <a:cs typeface="Times New Roman" pitchFamily="18" charset="0"/>
              </a:rPr>
              <a:t>Research as scientific method is composed of the following key elements:-</a:t>
            </a:r>
          </a:p>
          <a:p>
            <a:pPr marL="225425" indent="-225425" eaLnBrk="1" hangingPunct="1">
              <a:lnSpc>
                <a:spcPct val="80000"/>
              </a:lnSpc>
              <a:buNone/>
            </a:pPr>
            <a:endParaRPr lang="en-US" sz="900" dirty="0" smtClean="0">
              <a:latin typeface="Times New Roman" pitchFamily="18" charset="0"/>
              <a:cs typeface="Times New Roman" pitchFamily="18" charset="0"/>
            </a:endParaRPr>
          </a:p>
          <a:p>
            <a:pPr marL="225425" indent="-225425" algn="just" eaLnBrk="1" hangingPunct="1">
              <a:lnSpc>
                <a:spcPct val="80000"/>
              </a:lnSpc>
              <a:buFont typeface="Wingdings" pitchFamily="2" charset="2"/>
              <a:buChar char="§"/>
            </a:pPr>
            <a:r>
              <a:rPr lang="en-US" sz="2800" b="1" dirty="0" smtClean="0">
                <a:solidFill>
                  <a:srgbClr val="3333FF"/>
                </a:solidFill>
                <a:latin typeface="Times New Roman" pitchFamily="18" charset="0"/>
                <a:cs typeface="Times New Roman" pitchFamily="18" charset="0"/>
              </a:rPr>
              <a:t>Empirical Approach</a:t>
            </a:r>
          </a:p>
          <a:p>
            <a:pPr marL="225425" indent="-225425" algn="just" eaLnBrk="1" hangingPunct="1">
              <a:lnSpc>
                <a:spcPct val="80000"/>
              </a:lnSpc>
              <a:buFont typeface="Wingdings" pitchFamily="2" charset="2"/>
              <a:buChar char="ü"/>
            </a:pPr>
            <a:r>
              <a:rPr lang="en-US" sz="2800" b="1" dirty="0" smtClean="0">
                <a:solidFill>
                  <a:srgbClr val="3333FF"/>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is the scientific method with an </a:t>
            </a:r>
            <a:r>
              <a:rPr lang="en-US" sz="2800" dirty="0" smtClean="0">
                <a:solidFill>
                  <a:srgbClr val="00B050"/>
                </a:solidFill>
                <a:latin typeface="Times New Roman" pitchFamily="18" charset="0"/>
                <a:cs typeface="Times New Roman" pitchFamily="18" charset="0"/>
              </a:rPr>
              <a:t>evidence-based approach </a:t>
            </a:r>
            <a:r>
              <a:rPr lang="en-US" sz="2800" dirty="0" smtClean="0">
                <a:latin typeface="Times New Roman" pitchFamily="18" charset="0"/>
                <a:cs typeface="Times New Roman" pitchFamily="18" charset="0"/>
              </a:rPr>
              <a:t>through direct observation and;</a:t>
            </a:r>
          </a:p>
          <a:p>
            <a:pPr marL="225425" indent="-225425" algn="just" eaLnBrk="1" hangingPunct="1">
              <a:lnSpc>
                <a:spcPct val="80000"/>
              </a:lnSpc>
              <a:buFont typeface="Wingdings" pitchFamily="2" charset="2"/>
              <a:buChar char="ü"/>
            </a:pPr>
            <a:r>
              <a:rPr lang="en-US" sz="2800" dirty="0" smtClean="0">
                <a:latin typeface="Times New Roman" pitchFamily="18" charset="0"/>
                <a:cs typeface="Times New Roman" pitchFamily="18" charset="0"/>
              </a:rPr>
              <a:t> experimentation in the </a:t>
            </a:r>
            <a:r>
              <a:rPr lang="en-US" sz="2800" dirty="0" smtClean="0">
                <a:solidFill>
                  <a:srgbClr val="00B050"/>
                </a:solidFill>
                <a:latin typeface="Times New Roman" pitchFamily="18" charset="0"/>
                <a:cs typeface="Times New Roman" pitchFamily="18" charset="0"/>
              </a:rPr>
              <a:t>acquisition of new knowledge</a:t>
            </a:r>
            <a:r>
              <a:rPr lang="en-US" sz="2800" dirty="0" smtClean="0">
                <a:latin typeface="Times New Roman" pitchFamily="18" charset="0"/>
                <a:cs typeface="Times New Roman" pitchFamily="18" charset="0"/>
              </a:rPr>
              <a:t> up on which scientific decisions are made;</a:t>
            </a:r>
          </a:p>
          <a:p>
            <a:pPr marL="225425" indent="-225425" algn="just" eaLnBrk="1" hangingPunct="1">
              <a:lnSpc>
                <a:spcPct val="80000"/>
              </a:lnSpc>
              <a:buNone/>
            </a:pPr>
            <a:endParaRPr lang="en-US" sz="1000" dirty="0" smtClean="0">
              <a:latin typeface="Times New Roman" pitchFamily="18" charset="0"/>
              <a:cs typeface="Times New Roman" pitchFamily="18" charset="0"/>
            </a:endParaRPr>
          </a:p>
          <a:p>
            <a:pPr marL="225425" indent="-225425" algn="just" eaLnBrk="1" hangingPunct="1">
              <a:lnSpc>
                <a:spcPct val="80000"/>
              </a:lnSpc>
              <a:buFont typeface="Wingdings" pitchFamily="2" charset="2"/>
              <a:buChar char="§"/>
            </a:pPr>
            <a:r>
              <a:rPr lang="en-US" sz="2800" b="1" dirty="0" smtClean="0">
                <a:solidFill>
                  <a:srgbClr val="3333FF"/>
                </a:solidFill>
                <a:latin typeface="Times New Roman" pitchFamily="18" charset="0"/>
                <a:cs typeface="Times New Roman" pitchFamily="18" charset="0"/>
              </a:rPr>
              <a:t>Observations</a:t>
            </a:r>
            <a:endParaRPr lang="en-US" sz="2800" dirty="0" smtClean="0">
              <a:latin typeface="Times New Roman" pitchFamily="18" charset="0"/>
              <a:cs typeface="Times New Roman" pitchFamily="18" charset="0"/>
            </a:endParaRPr>
          </a:p>
          <a:p>
            <a:pPr marL="225425" indent="-225425" algn="just" eaLnBrk="1" hangingPunct="1">
              <a:lnSpc>
                <a:spcPct val="80000"/>
              </a:lnSpc>
              <a:buFont typeface="Wingdings" pitchFamily="2" charset="2"/>
              <a:buChar char="ü"/>
            </a:pPr>
            <a:r>
              <a:rPr lang="en-US" sz="2800" dirty="0" smtClean="0">
                <a:latin typeface="Times New Roman" pitchFamily="18" charset="0"/>
                <a:cs typeface="Times New Roman" pitchFamily="18" charset="0"/>
              </a:rPr>
              <a:t> composed of two distinct concepts:</a:t>
            </a:r>
          </a:p>
          <a:p>
            <a:pPr marL="225425" indent="179388" algn="just" eaLnBrk="1" hangingPunct="1">
              <a:lnSpc>
                <a:spcPct val="80000"/>
              </a:lnSpc>
              <a:buNone/>
            </a:pPr>
            <a:endParaRPr lang="en-US" sz="2800" dirty="0" smtClean="0">
              <a:latin typeface="Times New Roman" pitchFamily="18" charset="0"/>
              <a:cs typeface="Times New Roman" pitchFamily="18" charset="0"/>
            </a:endParaRPr>
          </a:p>
          <a:p>
            <a:pPr marL="225425" indent="179388" algn="just" eaLnBrk="1" hangingPunct="1">
              <a:lnSpc>
                <a:spcPct val="80000"/>
              </a:lnSpc>
              <a:buNone/>
            </a:pPr>
            <a:endParaRPr lang="en-US" sz="2800" dirty="0" smtClean="0">
              <a:latin typeface="Times New Roman" pitchFamily="18" charset="0"/>
              <a:cs typeface="Times New Roman" pitchFamily="18" charset="0"/>
            </a:endParaRPr>
          </a:p>
          <a:p>
            <a:pPr marL="60325" indent="344488" algn="just" eaLnBrk="1" hangingPunct="1">
              <a:lnSpc>
                <a:spcPct val="80000"/>
              </a:lnSpc>
              <a:buFont typeface="Wingdings" pitchFamily="2" charset="2"/>
              <a:buChar char="ü"/>
            </a:pPr>
            <a:r>
              <a:rPr lang="en-US" sz="2800" dirty="0" smtClean="0">
                <a:latin typeface="Times New Roman" pitchFamily="18" charset="0"/>
                <a:cs typeface="Times New Roman" pitchFamily="18" charset="0"/>
              </a:rPr>
              <a:t>important component in any scientific investigation;</a:t>
            </a:r>
          </a:p>
          <a:p>
            <a:pPr marL="60325" indent="344488" algn="just" eaLnBrk="1" hangingPunct="1">
              <a:lnSpc>
                <a:spcPct val="80000"/>
              </a:lnSpc>
              <a:buFont typeface="Wingdings" pitchFamily="2" charset="2"/>
              <a:buChar char="ü"/>
            </a:pPr>
            <a:r>
              <a:rPr lang="en-US" sz="2800" dirty="0" smtClean="0">
                <a:latin typeface="Times New Roman" pitchFamily="18" charset="0"/>
                <a:cs typeface="Times New Roman" pitchFamily="18" charset="0"/>
              </a:rPr>
              <a:t>often give rise to the questions addressed through </a:t>
            </a:r>
          </a:p>
          <a:p>
            <a:pPr marL="225425" indent="179388" algn="just" eaLnBrk="1" hangingPunct="1">
              <a:lnSpc>
                <a:spcPct val="80000"/>
              </a:lnSpc>
              <a:buNone/>
            </a:pPr>
            <a:r>
              <a:rPr lang="en-US" sz="2800" dirty="0" smtClean="0">
                <a:latin typeface="Times New Roman" pitchFamily="18" charset="0"/>
                <a:cs typeface="Times New Roman" pitchFamily="18" charset="0"/>
              </a:rPr>
              <a:t>  scientific research. </a:t>
            </a:r>
            <a:endParaRPr lang="en-US" sz="2800" b="1" u="sng" dirty="0" smtClean="0">
              <a:latin typeface="Times New Roman" pitchFamily="18" charset="0"/>
              <a:cs typeface="Times New Roman" pitchFamily="18" charset="0"/>
            </a:endParaRPr>
          </a:p>
        </p:txBody>
      </p:sp>
      <p:sp>
        <p:nvSpPr>
          <p:cNvPr id="3" name="TextBox 2"/>
          <p:cNvSpPr txBox="1"/>
          <p:nvPr/>
        </p:nvSpPr>
        <p:spPr>
          <a:xfrm>
            <a:off x="755576" y="3861048"/>
            <a:ext cx="3168352" cy="830997"/>
          </a:xfrm>
          <a:prstGeom prst="rect">
            <a:avLst/>
          </a:prstGeom>
          <a:noFill/>
        </p:spPr>
        <p:txBody>
          <a:bodyPr wrap="square" rtlCol="0">
            <a:spAutoFit/>
          </a:bodyPr>
          <a:lstStyle/>
          <a:p>
            <a:pPr algn="ctr">
              <a:buFont typeface="Wingdings" pitchFamily="2" charset="2"/>
              <a:buChar char="§"/>
            </a:pPr>
            <a:r>
              <a:rPr lang="en-US" sz="2400" dirty="0" smtClean="0">
                <a:latin typeface="Times New Roman" pitchFamily="18" charset="0"/>
                <a:cs typeface="Times New Roman" pitchFamily="18" charset="0"/>
              </a:rPr>
              <a:t> being aware of     </a:t>
            </a:r>
          </a:p>
          <a:p>
            <a:pPr algn="ctr"/>
            <a:r>
              <a:rPr lang="en-US" sz="2400" dirty="0" smtClean="0">
                <a:latin typeface="Times New Roman" pitchFamily="18" charset="0"/>
                <a:cs typeface="Times New Roman" pitchFamily="18" charset="0"/>
              </a:rPr>
              <a:t>       the world around us </a:t>
            </a:r>
            <a:endParaRPr lang="en-US" sz="2400" dirty="0"/>
          </a:p>
        </p:txBody>
      </p:sp>
      <p:sp>
        <p:nvSpPr>
          <p:cNvPr id="4" name="TextBox 3"/>
          <p:cNvSpPr txBox="1"/>
          <p:nvPr/>
        </p:nvSpPr>
        <p:spPr>
          <a:xfrm>
            <a:off x="4211960" y="3789040"/>
            <a:ext cx="2952328" cy="830997"/>
          </a:xfrm>
          <a:prstGeom prst="rect">
            <a:avLst/>
          </a:prstGeom>
          <a:noFill/>
        </p:spPr>
        <p:txBody>
          <a:bodyPr wrap="square" rtlCol="0">
            <a:spAutoFit/>
          </a:bodyPr>
          <a:lstStyle/>
          <a:p>
            <a:pPr algn="ctr">
              <a:buFont typeface="Wingdings" pitchFamily="2" charset="2"/>
              <a:buChar char="§"/>
            </a:pPr>
            <a:r>
              <a:rPr lang="en-US" sz="2400" dirty="0" smtClean="0">
                <a:latin typeface="Times New Roman" pitchFamily="18" charset="0"/>
                <a:cs typeface="Times New Roman" pitchFamily="18" charset="0"/>
              </a:rPr>
              <a:t> making careful measurements </a:t>
            </a:r>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a:xfrm>
            <a:off x="0" y="0"/>
            <a:ext cx="8929688" cy="6669088"/>
          </a:xfrm>
        </p:spPr>
        <p:txBody>
          <a:bodyPr/>
          <a:lstStyle/>
          <a:p>
            <a:pPr marL="165100" indent="-165100" algn="just" eaLnBrk="1" hangingPunct="1">
              <a:buNone/>
            </a:pPr>
            <a:r>
              <a:rPr lang="en-US" sz="2800" b="1" u="sng" dirty="0" smtClean="0">
                <a:solidFill>
                  <a:schemeClr val="hlink"/>
                </a:solidFill>
              </a:rPr>
              <a:t>Questions</a:t>
            </a:r>
            <a:r>
              <a:rPr lang="en-US" sz="2800" b="1" dirty="0" smtClean="0">
                <a:solidFill>
                  <a:schemeClr val="hlink"/>
                </a:solidFill>
              </a:rPr>
              <a:t>:</a:t>
            </a:r>
            <a:r>
              <a:rPr lang="en-US" sz="2800" b="1" dirty="0" smtClean="0"/>
              <a:t> </a:t>
            </a:r>
          </a:p>
          <a:p>
            <a:pPr marL="165100" indent="-165100" algn="just" eaLnBrk="1" hangingPunct="1">
              <a:buFont typeface="Wingdings" pitchFamily="2" charset="2"/>
              <a:buChar char="Ø"/>
            </a:pP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Research process involves </a:t>
            </a:r>
            <a:r>
              <a:rPr lang="en-US" sz="2800" dirty="0" smtClean="0">
                <a:solidFill>
                  <a:srgbClr val="C00000"/>
                </a:solidFill>
                <a:latin typeface="Times New Roman" pitchFamily="18" charset="0"/>
                <a:cs typeface="Times New Roman" pitchFamily="18" charset="0"/>
              </a:rPr>
              <a:t>translating that research idea   </a:t>
            </a:r>
          </a:p>
          <a:p>
            <a:pPr marL="165100" indent="-165100" algn="just" eaLnBrk="1" hangingPunct="1">
              <a:buNone/>
            </a:pPr>
            <a:r>
              <a:rPr lang="en-US" sz="2800" dirty="0" smtClean="0">
                <a:solidFill>
                  <a:srgbClr val="C00000"/>
                </a:solidFill>
                <a:latin typeface="Times New Roman" pitchFamily="18" charset="0"/>
                <a:cs typeface="Times New Roman" pitchFamily="18" charset="0"/>
              </a:rPr>
              <a:t>     into an answerable question</a:t>
            </a:r>
            <a:r>
              <a:rPr lang="en-US" sz="2800" dirty="0" smtClean="0">
                <a:latin typeface="Times New Roman" pitchFamily="18" charset="0"/>
                <a:cs typeface="Times New Roman" pitchFamily="18" charset="0"/>
              </a:rPr>
              <a:t>;</a:t>
            </a:r>
          </a:p>
          <a:p>
            <a:pPr marL="165100" indent="-165100" algn="just" eaLnBrk="1" hangingPunct="1">
              <a:buFont typeface="Wingdings" pitchFamily="2" charset="2"/>
              <a:buChar char="Ø"/>
            </a:pPr>
            <a:r>
              <a:rPr lang="en-US" sz="2800" dirty="0" smtClean="0">
                <a:latin typeface="Times New Roman" pitchFamily="18" charset="0"/>
                <a:cs typeface="Times New Roman" pitchFamily="18" charset="0"/>
              </a:rPr>
              <a:t> follows getting a research idea based on observations of the world around us;</a:t>
            </a:r>
          </a:p>
          <a:p>
            <a:pPr marL="165100" indent="-165100" algn="just" eaLnBrk="1" hangingPunct="1">
              <a:buFont typeface="Wingdings" pitchFamily="2" charset="2"/>
              <a:buChar char="Ø"/>
            </a:pPr>
            <a:r>
              <a:rPr lang="en-US" sz="2800" dirty="0" smtClean="0">
                <a:latin typeface="Times New Roman" pitchFamily="18" charset="0"/>
                <a:cs typeface="Times New Roman" pitchFamily="18" charset="0"/>
              </a:rPr>
              <a:t>  It is essential to formulate a research question that can be answered through available scientific methods and procedures;</a:t>
            </a:r>
          </a:p>
          <a:p>
            <a:pPr marL="165100" indent="-165100" algn="just" eaLnBrk="1" hangingPunct="1">
              <a:buFont typeface="Wingdings" pitchFamily="2" charset="2"/>
              <a:buChar char="Ø"/>
            </a:pPr>
            <a:r>
              <a:rPr lang="en-US" sz="2800" dirty="0" smtClean="0">
                <a:solidFill>
                  <a:srgbClr val="FF0000"/>
                </a:solidFill>
                <a:latin typeface="Times New Roman" pitchFamily="18" charset="0"/>
                <a:cs typeface="Times New Roman" pitchFamily="18" charset="0"/>
              </a:rPr>
              <a:t>an unanswerable </a:t>
            </a:r>
            <a:r>
              <a:rPr lang="en-US" sz="2800" dirty="0" smtClean="0">
                <a:latin typeface="Times New Roman" pitchFamily="18" charset="0"/>
                <a:cs typeface="Times New Roman" pitchFamily="18" charset="0"/>
              </a:rPr>
              <a:t>research question is the following: “Is there an exact replica of me in another universe?”</a:t>
            </a:r>
          </a:p>
          <a:p>
            <a:pPr marL="165100" indent="-165100" algn="just" eaLnBrk="1" hangingPunct="1">
              <a:buFont typeface="Wingdings" pitchFamily="2" charset="2"/>
              <a:buChar char="Ø"/>
            </a:pPr>
            <a:r>
              <a:rPr lang="en-US" sz="2800" dirty="0" smtClean="0">
                <a:latin typeface="Times New Roman" pitchFamily="18" charset="0"/>
                <a:cs typeface="Times New Roman" pitchFamily="18" charset="0"/>
              </a:rPr>
              <a:t> research question can be answered as example, one might ask, whether drought reduces crop yield;</a:t>
            </a:r>
          </a:p>
          <a:p>
            <a:pPr marL="165100" indent="-165100" algn="just" eaLnBrk="1" hangingPunct="1">
              <a:buFont typeface="Wingdings" pitchFamily="2" charset="2"/>
              <a:buChar char="Ø"/>
            </a:pPr>
            <a:r>
              <a:rPr lang="en-US" sz="2800" dirty="0" smtClean="0">
                <a:latin typeface="Times New Roman" pitchFamily="18" charset="0"/>
                <a:cs typeface="Times New Roman" pitchFamily="18" charset="0"/>
              </a:rPr>
              <a:t> </a:t>
            </a:r>
            <a:r>
              <a:rPr lang="en-US" sz="2800" dirty="0" smtClean="0"/>
              <a:t>This question could be researched and answered using </a:t>
            </a:r>
          </a:p>
          <a:p>
            <a:pPr marL="165100" indent="-165100" algn="just" eaLnBrk="1" hangingPunct="1">
              <a:buNone/>
            </a:pPr>
            <a:r>
              <a:rPr lang="en-US" sz="2800" dirty="0" smtClean="0"/>
              <a:t>    established scientific methods</a:t>
            </a:r>
            <a:endParaRPr lang="en-US" sz="2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0" y="0"/>
            <a:ext cx="9144000" cy="6858000"/>
          </a:xfrm>
        </p:spPr>
        <p:txBody>
          <a:bodyPr/>
          <a:lstStyle/>
          <a:p>
            <a:pPr marL="225425" indent="-225425" algn="just" eaLnBrk="1" hangingPunct="1">
              <a:lnSpc>
                <a:spcPct val="80000"/>
              </a:lnSpc>
              <a:defRPr/>
            </a:pPr>
            <a:r>
              <a:rPr lang="en-US" sz="2800" b="1" dirty="0" smtClean="0">
                <a:solidFill>
                  <a:schemeClr val="hlink"/>
                </a:solidFill>
                <a:latin typeface="Times New Roman" pitchFamily="18" charset="0"/>
                <a:cs typeface="Times New Roman" pitchFamily="18" charset="0"/>
              </a:rPr>
              <a:t>Hypotheses</a:t>
            </a:r>
          </a:p>
          <a:p>
            <a:pPr marL="225425" indent="-225425" algn="just" eaLnBrk="1" hangingPunct="1">
              <a:lnSpc>
                <a:spcPct val="80000"/>
              </a:lnSpc>
              <a:buFont typeface="Wingdings" pitchFamily="2" charset="2"/>
              <a:buChar char="Ø"/>
              <a:defRPr/>
            </a:pP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the next step in the scientific method;</a:t>
            </a:r>
          </a:p>
          <a:p>
            <a:pPr marL="225425" indent="-225425" algn="just" eaLnBrk="1" hangingPunct="1">
              <a:lnSpc>
                <a:spcPct val="80000"/>
              </a:lnSpc>
              <a:buFont typeface="Wingdings" pitchFamily="2" charset="2"/>
              <a:buChar char="Ø"/>
              <a:defRPr/>
            </a:pPr>
            <a:r>
              <a:rPr lang="en-US" sz="2800" dirty="0" smtClean="0">
                <a:latin typeface="Times New Roman" pitchFamily="18" charset="0"/>
                <a:cs typeface="Times New Roman" pitchFamily="18" charset="0"/>
              </a:rPr>
              <a:t> it is  simply an educated and testable </a:t>
            </a:r>
            <a:r>
              <a:rPr lang="en-US" sz="2800" dirty="0" smtClean="0">
                <a:solidFill>
                  <a:srgbClr val="FF0000"/>
                </a:solidFill>
                <a:latin typeface="Times New Roman" pitchFamily="18" charset="0"/>
                <a:cs typeface="Times New Roman" pitchFamily="18" charset="0"/>
              </a:rPr>
              <a:t>guess</a:t>
            </a:r>
            <a:r>
              <a:rPr lang="en-US" sz="2800" dirty="0" smtClean="0">
                <a:latin typeface="Times New Roman" pitchFamily="18" charset="0"/>
                <a:cs typeface="Times New Roman" pitchFamily="18" charset="0"/>
              </a:rPr>
              <a:t> about the answer to your research question. </a:t>
            </a:r>
          </a:p>
          <a:p>
            <a:pPr marL="225425" indent="-225425" algn="just" eaLnBrk="1" hangingPunct="1">
              <a:lnSpc>
                <a:spcPct val="80000"/>
              </a:lnSpc>
              <a:defRPr/>
            </a:pPr>
            <a:endParaRPr lang="en-US" sz="1050" b="1" u="sng" dirty="0" smtClean="0">
              <a:solidFill>
                <a:schemeClr val="hlink"/>
              </a:solidFill>
              <a:latin typeface="Times New Roman" pitchFamily="18" charset="0"/>
              <a:cs typeface="Times New Roman" pitchFamily="18" charset="0"/>
            </a:endParaRPr>
          </a:p>
          <a:p>
            <a:pPr marL="225425" indent="-225425" algn="just" eaLnBrk="1" hangingPunct="1">
              <a:lnSpc>
                <a:spcPct val="80000"/>
              </a:lnSpc>
              <a:defRPr/>
            </a:pPr>
            <a:r>
              <a:rPr lang="en-US" sz="2800" b="1" dirty="0" smtClean="0">
                <a:solidFill>
                  <a:schemeClr val="hlink"/>
                </a:solidFill>
                <a:latin typeface="Times New Roman" pitchFamily="18" charset="0"/>
                <a:cs typeface="Times New Roman" pitchFamily="18" charset="0"/>
              </a:rPr>
              <a:t>Experiments</a:t>
            </a:r>
          </a:p>
          <a:p>
            <a:pPr marL="225425" indent="-225425" algn="just" eaLnBrk="1" hangingPunct="1">
              <a:lnSpc>
                <a:spcPct val="80000"/>
              </a:lnSpc>
              <a:buFont typeface="Wingdings" pitchFamily="2" charset="2"/>
              <a:buChar char="Ø"/>
              <a:tabLst>
                <a:tab pos="1319213" algn="l"/>
              </a:tabLst>
              <a:defRPr/>
            </a:pPr>
            <a:r>
              <a:rPr lang="en-US" sz="2800" dirty="0" smtClean="0">
                <a:latin typeface="Times New Roman" pitchFamily="18" charset="0"/>
                <a:cs typeface="Times New Roman" pitchFamily="18" charset="0"/>
              </a:rPr>
              <a:t> involves conducting the experiment (or research study);</a:t>
            </a:r>
          </a:p>
          <a:p>
            <a:pPr marL="225425" indent="-225425" algn="just" eaLnBrk="1" hangingPunct="1">
              <a:lnSpc>
                <a:spcPct val="80000"/>
              </a:lnSpc>
              <a:buFont typeface="Wingdings" pitchFamily="2" charset="2"/>
              <a:buChar char="Ø"/>
              <a:tabLst>
                <a:tab pos="1319213" algn="l"/>
              </a:tabLst>
              <a:defRPr/>
            </a:pPr>
            <a:r>
              <a:rPr lang="en-US" sz="2800" dirty="0" smtClean="0">
                <a:latin typeface="Times New Roman" pitchFamily="18" charset="0"/>
                <a:cs typeface="Times New Roman" pitchFamily="18" charset="0"/>
              </a:rPr>
              <a:t>follows articulating the hypothesis;</a:t>
            </a:r>
          </a:p>
          <a:p>
            <a:pPr marL="225425" indent="-225425" algn="just" eaLnBrk="1" hangingPunct="1">
              <a:lnSpc>
                <a:spcPct val="80000"/>
              </a:lnSpc>
              <a:buFont typeface="Wingdings" pitchFamily="2" charset="2"/>
              <a:buChar char="Ø"/>
              <a:tabLst>
                <a:tab pos="1319213" algn="l"/>
              </a:tabLst>
              <a:defRPr/>
            </a:pPr>
            <a:r>
              <a:rPr lang="en-US" sz="2800" dirty="0" smtClean="0">
                <a:latin typeface="Times New Roman" pitchFamily="18" charset="0"/>
                <a:cs typeface="Times New Roman" pitchFamily="18" charset="0"/>
              </a:rPr>
              <a:t> e.g. involving investigating the effects of chemical fertilizers on crop yield, </a:t>
            </a:r>
          </a:p>
          <a:p>
            <a:pPr marL="225425" indent="-225425" algn="just" eaLnBrk="1" hangingPunct="1">
              <a:lnSpc>
                <a:spcPct val="80000"/>
              </a:lnSpc>
              <a:buFont typeface="Wingdings" pitchFamily="2" charset="2"/>
              <a:buChar char="Ø"/>
              <a:tabLst>
                <a:tab pos="1319213" algn="l"/>
              </a:tabLst>
              <a:defRPr/>
            </a:pPr>
            <a:r>
              <a:rPr lang="en-US" sz="2800" dirty="0" smtClean="0">
                <a:latin typeface="Times New Roman" pitchFamily="18" charset="0"/>
                <a:cs typeface="Times New Roman" pitchFamily="18" charset="0"/>
              </a:rPr>
              <a:t>the researcher would design experiment and conduct a study that would attempt to address that question;</a:t>
            </a:r>
          </a:p>
          <a:p>
            <a:pPr marL="225425" indent="-225425" algn="just" eaLnBrk="1" hangingPunct="1">
              <a:lnSpc>
                <a:spcPct val="80000"/>
              </a:lnSpc>
              <a:buFont typeface="Wingdings" pitchFamily="2" charset="2"/>
              <a:buChar char="Ø"/>
              <a:tabLst>
                <a:tab pos="1319213" algn="l"/>
              </a:tabLst>
              <a:defRPr/>
            </a:pPr>
            <a:r>
              <a:rPr lang="en-US" sz="2800" dirty="0" smtClean="0">
                <a:latin typeface="Times New Roman" pitchFamily="18" charset="0"/>
                <a:cs typeface="Times New Roman" pitchFamily="18" charset="0"/>
              </a:rPr>
              <a:t> In this e.g, the researcher would collect data by experimenting on chemical fertilizers by using an accurate and reliable measurement device;</a:t>
            </a:r>
          </a:p>
          <a:p>
            <a:pPr marL="225425" indent="-225425" algn="just" eaLnBrk="1" hangingPunct="1">
              <a:lnSpc>
                <a:spcPct val="80000"/>
              </a:lnSpc>
              <a:buFont typeface="Wingdings" pitchFamily="2" charset="2"/>
              <a:buChar char="Ø"/>
              <a:tabLst>
                <a:tab pos="1319213" algn="l"/>
              </a:tabLst>
              <a:defRPr/>
            </a:pPr>
            <a:r>
              <a:rPr lang="en-US" sz="2800" dirty="0" smtClean="0">
                <a:latin typeface="Times New Roman" pitchFamily="18" charset="0"/>
                <a:cs typeface="Times New Roman" pitchFamily="18" charset="0"/>
              </a:rPr>
              <a:t>  Then the researcher can analyze the impacts of fertilizers on crop yield and livelihood basis.</a:t>
            </a:r>
            <a:endParaRPr lang="en-US" sz="2800" b="1" dirty="0" smtClean="0">
              <a:latin typeface="Times New Roman" pitchFamily="18" charset="0"/>
              <a:cs typeface="Times New Roman" pitchFamily="18" charset="0"/>
            </a:endParaRPr>
          </a:p>
          <a:p>
            <a:pPr>
              <a:buFont typeface="Arial" charset="0"/>
              <a:buNone/>
              <a:defRPr/>
            </a:pPr>
            <a:endParaRPr lang="en-US" sz="24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Arrowheads="1"/>
          </p:cNvSpPr>
          <p:nvPr>
            <p:ph idx="1"/>
          </p:nvPr>
        </p:nvSpPr>
        <p:spPr>
          <a:xfrm>
            <a:off x="0" y="0"/>
            <a:ext cx="8893175" cy="6857999"/>
          </a:xfrm>
        </p:spPr>
        <p:txBody>
          <a:bodyPr/>
          <a:lstStyle/>
          <a:p>
            <a:pPr marL="165100" indent="-165100" algn="just" eaLnBrk="1" hangingPunct="1">
              <a:lnSpc>
                <a:spcPct val="80000"/>
              </a:lnSpc>
              <a:defRPr/>
            </a:pPr>
            <a:r>
              <a:rPr lang="en-US" sz="2400" b="1" u="sng" dirty="0" smtClean="0">
                <a:solidFill>
                  <a:schemeClr val="hlink"/>
                </a:solidFill>
                <a:latin typeface="Times New Roman" pitchFamily="18" charset="0"/>
                <a:cs typeface="Times New Roman" pitchFamily="18" charset="0"/>
              </a:rPr>
              <a:t>Analyses</a:t>
            </a:r>
            <a:endParaRPr lang="en-US" sz="2400" b="1" dirty="0" smtClean="0">
              <a:latin typeface="Times New Roman" pitchFamily="18" charset="0"/>
              <a:cs typeface="Times New Roman" pitchFamily="18" charset="0"/>
            </a:endParaRPr>
          </a:p>
          <a:p>
            <a:pPr marL="165100" indent="-165100" algn="just" eaLnBrk="1" hangingPunct="1">
              <a:lnSpc>
                <a:spcPct val="80000"/>
              </a:lnSpc>
              <a:buFont typeface="Wingdings" pitchFamily="2" charset="2"/>
              <a:buChar char="Ø"/>
              <a:defRPr/>
            </a:pPr>
            <a:r>
              <a:rPr lang="en-US" sz="2400" dirty="0" smtClean="0">
                <a:latin typeface="Times New Roman" pitchFamily="18" charset="0"/>
                <a:cs typeface="Times New Roman" pitchFamily="18" charset="0"/>
              </a:rPr>
              <a:t> in analyzing the data, calls for the use of statistical techniques</a:t>
            </a:r>
            <a:endParaRPr lang="en-US" sz="2400" b="1" dirty="0" smtClean="0">
              <a:latin typeface="Times New Roman" pitchFamily="18" charset="0"/>
              <a:cs typeface="Times New Roman" pitchFamily="18" charset="0"/>
            </a:endParaRPr>
          </a:p>
          <a:p>
            <a:pPr marL="165100" indent="-165100" algn="just" eaLnBrk="1" hangingPunct="1">
              <a:lnSpc>
                <a:spcPct val="80000"/>
              </a:lnSpc>
              <a:buFont typeface="Wingdings" pitchFamily="2" charset="2"/>
              <a:buChar char="Ø"/>
              <a:defRPr/>
            </a:pP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follows gathering the data;</a:t>
            </a:r>
          </a:p>
          <a:p>
            <a:pPr marL="165100" indent="-165100" algn="just" eaLnBrk="1" hangingPunct="1">
              <a:lnSpc>
                <a:spcPct val="80000"/>
              </a:lnSpc>
              <a:buFont typeface="Wingdings" pitchFamily="2" charset="2"/>
              <a:buChar char="Ø"/>
              <a:defRPr/>
            </a:pPr>
            <a:r>
              <a:rPr lang="en-US" sz="2400" dirty="0" smtClean="0">
                <a:latin typeface="Times New Roman" pitchFamily="18" charset="0"/>
                <a:cs typeface="Times New Roman" pitchFamily="18" charset="0"/>
              </a:rPr>
              <a:t>  The type of statistical techniques used depends on the design of </a:t>
            </a:r>
          </a:p>
          <a:p>
            <a:pPr marL="165100" indent="-165100" algn="just" eaLnBrk="1" hangingPunct="1">
              <a:lnSpc>
                <a:spcPct val="80000"/>
              </a:lnSpc>
              <a:buNone/>
              <a:defRPr/>
            </a:pPr>
            <a:r>
              <a:rPr lang="en-US" sz="2400" dirty="0" smtClean="0">
                <a:latin typeface="Times New Roman" pitchFamily="18" charset="0"/>
                <a:cs typeface="Times New Roman" pitchFamily="18" charset="0"/>
              </a:rPr>
              <a:t>     the study,</a:t>
            </a:r>
          </a:p>
          <a:p>
            <a:pPr marL="165100" indent="60325" algn="just" eaLnBrk="1" hangingPunct="1">
              <a:lnSpc>
                <a:spcPct val="80000"/>
              </a:lnSpc>
              <a:buFont typeface="Wingdings" pitchFamily="2" charset="2"/>
              <a:buChar char="ü"/>
              <a:tabLst>
                <a:tab pos="509588" algn="l"/>
              </a:tabLst>
              <a:defRPr/>
            </a:pPr>
            <a:r>
              <a:rPr lang="en-US" sz="2400" dirty="0" smtClean="0">
                <a:latin typeface="Times New Roman" pitchFamily="18" charset="0"/>
                <a:cs typeface="Times New Roman" pitchFamily="18" charset="0"/>
              </a:rPr>
              <a:t>  the type of data being gathered, and;</a:t>
            </a:r>
          </a:p>
          <a:p>
            <a:pPr marL="165100" indent="60325" algn="just" eaLnBrk="1" hangingPunct="1">
              <a:lnSpc>
                <a:spcPct val="80000"/>
              </a:lnSpc>
              <a:buFont typeface="Wingdings" pitchFamily="2" charset="2"/>
              <a:buChar char="ü"/>
              <a:tabLst>
                <a:tab pos="509588" algn="l"/>
              </a:tabLst>
              <a:defRPr/>
            </a:pPr>
            <a:r>
              <a:rPr lang="en-US" sz="2400" dirty="0" smtClean="0">
                <a:latin typeface="Times New Roman" pitchFamily="18" charset="0"/>
                <a:cs typeface="Times New Roman" pitchFamily="18" charset="0"/>
              </a:rPr>
              <a:t>  the questions being asked.</a:t>
            </a:r>
          </a:p>
          <a:p>
            <a:pPr marL="0" indent="60325" algn="just" eaLnBrk="1" hangingPunct="1">
              <a:lnSpc>
                <a:spcPct val="80000"/>
              </a:lnSpc>
              <a:buFont typeface="Wingdings" pitchFamily="2" charset="2"/>
              <a:buChar char="Ø"/>
              <a:tabLst>
                <a:tab pos="284163" algn="l"/>
              </a:tabLst>
              <a:defRPr/>
            </a:pPr>
            <a:r>
              <a:rPr lang="en-US" sz="2400" dirty="0" smtClean="0">
                <a:latin typeface="Times New Roman" pitchFamily="18" charset="0"/>
                <a:cs typeface="Times New Roman" pitchFamily="18" charset="0"/>
              </a:rPr>
              <a:t>  statistics help to minimize the likelihood of reaching an </a:t>
            </a:r>
          </a:p>
          <a:p>
            <a:pPr marL="0" indent="60325" algn="just" eaLnBrk="1" hangingPunct="1">
              <a:lnSpc>
                <a:spcPct val="80000"/>
              </a:lnSpc>
              <a:buNone/>
              <a:tabLst>
                <a:tab pos="509588" algn="l"/>
              </a:tabLst>
              <a:defRPr/>
            </a:pPr>
            <a:r>
              <a:rPr lang="en-US" sz="2400" dirty="0" smtClean="0">
                <a:latin typeface="Times New Roman" pitchFamily="18" charset="0"/>
                <a:cs typeface="Times New Roman" pitchFamily="18" charset="0"/>
              </a:rPr>
              <a:t>    </a:t>
            </a:r>
            <a:r>
              <a:rPr lang="en-US" sz="2400" dirty="0" smtClean="0">
                <a:solidFill>
                  <a:srgbClr val="7030A0"/>
                </a:solidFill>
                <a:latin typeface="Times New Roman" pitchFamily="18" charset="0"/>
                <a:cs typeface="Times New Roman" pitchFamily="18" charset="0"/>
              </a:rPr>
              <a:t>erroneous</a:t>
            </a:r>
            <a:r>
              <a:rPr lang="en-US" sz="2400" dirty="0" smtClean="0">
                <a:latin typeface="Times New Roman" pitchFamily="18" charset="0"/>
                <a:cs typeface="Times New Roman" pitchFamily="18" charset="0"/>
              </a:rPr>
              <a:t> conclusion about the relationship b/n variables.</a:t>
            </a:r>
          </a:p>
          <a:p>
            <a:pPr marL="0" indent="60325" algn="just" eaLnBrk="1" hangingPunct="1">
              <a:lnSpc>
                <a:spcPct val="80000"/>
              </a:lnSpc>
              <a:buNone/>
              <a:tabLst>
                <a:tab pos="509588" algn="l"/>
              </a:tabLst>
              <a:defRPr/>
            </a:pPr>
            <a:endParaRPr lang="en-US" sz="1000" b="1" dirty="0" smtClean="0">
              <a:latin typeface="Times New Roman" pitchFamily="18" charset="0"/>
              <a:cs typeface="Times New Roman" pitchFamily="18" charset="0"/>
            </a:endParaRPr>
          </a:p>
          <a:p>
            <a:pPr marL="165100" indent="-165100" algn="just" eaLnBrk="1" hangingPunct="1">
              <a:lnSpc>
                <a:spcPct val="80000"/>
              </a:lnSpc>
              <a:buNone/>
              <a:defRPr/>
            </a:pPr>
            <a:r>
              <a:rPr lang="en-US" sz="2400" b="1" dirty="0" smtClean="0">
                <a:solidFill>
                  <a:schemeClr val="hlink"/>
                </a:solidFill>
                <a:latin typeface="Times New Roman" pitchFamily="18" charset="0"/>
                <a:cs typeface="Times New Roman" pitchFamily="18" charset="0"/>
              </a:rPr>
              <a:t>  </a:t>
            </a:r>
            <a:r>
              <a:rPr lang="en-US" sz="2400" b="1" u="sng" dirty="0" smtClean="0">
                <a:solidFill>
                  <a:schemeClr val="hlink"/>
                </a:solidFill>
                <a:latin typeface="Times New Roman" pitchFamily="18" charset="0"/>
                <a:cs typeface="Times New Roman" pitchFamily="18" charset="0"/>
              </a:rPr>
              <a:t>Conclusions</a:t>
            </a:r>
            <a:endParaRPr lang="en-US" sz="2400" b="1" dirty="0" smtClean="0">
              <a:latin typeface="Times New Roman" pitchFamily="18" charset="0"/>
              <a:cs typeface="Times New Roman" pitchFamily="18" charset="0"/>
            </a:endParaRPr>
          </a:p>
          <a:p>
            <a:pPr marL="165100" indent="-165100" algn="just" eaLnBrk="1" hangingPunct="1">
              <a:lnSpc>
                <a:spcPct val="80000"/>
              </a:lnSpc>
              <a:buFont typeface="Wingdings" pitchFamily="2" charset="2"/>
              <a:buChar char="Ø"/>
              <a:defRPr/>
            </a:pPr>
            <a:r>
              <a:rPr lang="en-US" sz="2400" dirty="0" smtClean="0">
                <a:latin typeface="Times New Roman" pitchFamily="18" charset="0"/>
                <a:cs typeface="Times New Roman" pitchFamily="18" charset="0"/>
              </a:rPr>
              <a:t>draw  some conclusions about the results of the study;</a:t>
            </a:r>
          </a:p>
          <a:p>
            <a:pPr marL="165100" indent="-165100" algn="just" eaLnBrk="1" hangingPunct="1">
              <a:lnSpc>
                <a:spcPct val="80000"/>
              </a:lnSpc>
              <a:buFont typeface="Wingdings" pitchFamily="2" charset="2"/>
              <a:buChar char="Ø"/>
              <a:defRPr/>
            </a:pPr>
            <a:r>
              <a:rPr lang="en-US" sz="2400" dirty="0" smtClean="0">
                <a:latin typeface="Times New Roman" pitchFamily="18" charset="0"/>
                <a:cs typeface="Times New Roman" pitchFamily="18" charset="0"/>
              </a:rPr>
              <a:t>  important  to draw conclusions supported by the data analyses.  </a:t>
            </a:r>
          </a:p>
          <a:p>
            <a:pPr marL="165100" indent="-165100" algn="just" eaLnBrk="1" hangingPunct="1">
              <a:lnSpc>
                <a:spcPct val="80000"/>
              </a:lnSpc>
              <a:buNone/>
              <a:defRPr/>
            </a:pPr>
            <a:r>
              <a:rPr lang="en-US" sz="2400" b="1" u="sng" dirty="0" smtClean="0">
                <a:solidFill>
                  <a:srgbClr val="0070C0"/>
                </a:solidFill>
                <a:latin typeface="Times New Roman" pitchFamily="18" charset="0"/>
                <a:cs typeface="Times New Roman" pitchFamily="18" charset="0"/>
              </a:rPr>
              <a:t> Replication</a:t>
            </a:r>
            <a:r>
              <a:rPr lang="en-US" sz="2400" b="1" dirty="0" smtClean="0">
                <a:latin typeface="Times New Roman" pitchFamily="18" charset="0"/>
                <a:cs typeface="Times New Roman" pitchFamily="18" charset="0"/>
              </a:rPr>
              <a:t> </a:t>
            </a:r>
          </a:p>
          <a:p>
            <a:pPr marL="165100" indent="-165100" algn="just" eaLnBrk="1" hangingPunct="1">
              <a:lnSpc>
                <a:spcPct val="80000"/>
              </a:lnSpc>
              <a:buFont typeface="Wingdings" pitchFamily="2" charset="2"/>
              <a:buChar char="Ø"/>
              <a:defRPr/>
            </a:pPr>
            <a:r>
              <a:rPr lang="en-US" sz="2400" dirty="0" smtClean="0">
                <a:latin typeface="Times New Roman" pitchFamily="18" charset="0"/>
                <a:cs typeface="Times New Roman" pitchFamily="18" charset="0"/>
              </a:rPr>
              <a:t>  most important elements of the scientific method;</a:t>
            </a:r>
          </a:p>
          <a:p>
            <a:pPr marL="165100" indent="-165100" algn="just" eaLnBrk="1" hangingPunct="1">
              <a:lnSpc>
                <a:spcPct val="80000"/>
              </a:lnSpc>
              <a:buFont typeface="Wingdings" pitchFamily="2" charset="2"/>
              <a:buChar char="Ø"/>
              <a:defRPr/>
            </a:pPr>
            <a:r>
              <a:rPr lang="en-US" sz="2400" dirty="0" smtClean="0">
                <a:latin typeface="Times New Roman" pitchFamily="18" charset="0"/>
                <a:cs typeface="Times New Roman" pitchFamily="18" charset="0"/>
              </a:rPr>
              <a:t>  conducting the same research study a 2nd time with another </a:t>
            </a:r>
          </a:p>
          <a:p>
            <a:pPr marL="165100" indent="-165100" algn="just" eaLnBrk="1" hangingPunct="1">
              <a:lnSpc>
                <a:spcPct val="80000"/>
              </a:lnSpc>
              <a:buNone/>
              <a:defRPr/>
            </a:pPr>
            <a:r>
              <a:rPr lang="en-US" sz="2400" dirty="0" smtClean="0">
                <a:latin typeface="Times New Roman" pitchFamily="18" charset="0"/>
                <a:cs typeface="Times New Roman" pitchFamily="18" charset="0"/>
              </a:rPr>
              <a:t>  group of participants if same results are obtained by same researcher </a:t>
            </a:r>
          </a:p>
          <a:p>
            <a:pPr marL="165100" indent="-165100" algn="just" eaLnBrk="1" hangingPunct="1">
              <a:lnSpc>
                <a:spcPct val="80000"/>
              </a:lnSpc>
              <a:buFont typeface="Wingdings" pitchFamily="2" charset="2"/>
              <a:buChar char="Ø"/>
              <a:defRPr/>
            </a:pPr>
            <a:r>
              <a:rPr lang="en-US" sz="2400" dirty="0" smtClean="0">
                <a:latin typeface="Times New Roman" pitchFamily="18" charset="0"/>
                <a:cs typeface="Times New Roman" pitchFamily="18" charset="0"/>
              </a:rPr>
              <a:t> perhaps other researchers may undertake that task. </a:t>
            </a:r>
          </a:p>
          <a:p>
            <a:pPr marL="165100" indent="-165100" algn="just" eaLnBrk="1" hangingPunct="1">
              <a:lnSpc>
                <a:spcPct val="80000"/>
              </a:lnSpc>
              <a:defRPr/>
            </a:pPr>
            <a:endParaRPr lang="en-US" sz="2400" dirty="0" smtClean="0"/>
          </a:p>
          <a:p>
            <a:pPr algn="just" eaLnBrk="1" hangingPunct="1">
              <a:lnSpc>
                <a:spcPct val="80000"/>
              </a:lnSpc>
              <a:defRPr/>
            </a:pPr>
            <a:endParaRPr lang="en-US" sz="24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0" y="0"/>
            <a:ext cx="8893175" cy="6857999"/>
          </a:xfrm>
        </p:spPr>
        <p:txBody>
          <a:bodyPr/>
          <a:lstStyle/>
          <a:p>
            <a:pPr marL="165100" indent="-165100" algn="just">
              <a:buNone/>
              <a:defRPr/>
            </a:pPr>
            <a:endParaRPr lang="en-US" sz="1200" b="1" dirty="0" smtClean="0"/>
          </a:p>
          <a:p>
            <a:pPr marL="165100" indent="-165100" algn="just">
              <a:defRPr/>
            </a:pPr>
            <a:r>
              <a:rPr lang="en-US" sz="2800" b="1" dirty="0" smtClean="0">
                <a:latin typeface="Times New Roman" pitchFamily="18" charset="0"/>
                <a:cs typeface="Times New Roman" pitchFamily="18" charset="0"/>
              </a:rPr>
              <a:t>Checking the generalizablity of</a:t>
            </a:r>
            <a:r>
              <a:rPr lang="en-US" sz="2800" dirty="0" smtClean="0">
                <a:latin typeface="Times New Roman" pitchFamily="18" charset="0"/>
                <a:cs typeface="Times New Roman" pitchFamily="18" charset="0"/>
              </a:rPr>
              <a:t> the results to other groups of research participants;</a:t>
            </a:r>
          </a:p>
          <a:p>
            <a:pPr marL="165100" indent="-165100" algn="just">
              <a:defRPr/>
            </a:pPr>
            <a:r>
              <a:rPr lang="en-US" sz="2800" dirty="0" smtClean="0">
                <a:latin typeface="Times New Roman" pitchFamily="18" charset="0"/>
                <a:cs typeface="Times New Roman" pitchFamily="18" charset="0"/>
              </a:rPr>
              <a:t> If the results of a study are replicated, the researchers and the field in which he/she works can have greater confidence in the </a:t>
            </a:r>
            <a:r>
              <a:rPr lang="en-US" sz="2800" b="1" dirty="0" smtClean="0">
                <a:solidFill>
                  <a:srgbClr val="C00000"/>
                </a:solidFill>
                <a:latin typeface="Times New Roman" pitchFamily="18" charset="0"/>
                <a:cs typeface="Times New Roman" pitchFamily="18" charset="0"/>
              </a:rPr>
              <a:t>reliability</a:t>
            </a:r>
            <a:r>
              <a:rPr lang="en-US" sz="2800" dirty="0" smtClean="0">
                <a:latin typeface="Times New Roman" pitchFamily="18" charset="0"/>
                <a:cs typeface="Times New Roman" pitchFamily="18" charset="0"/>
              </a:rPr>
              <a:t> and </a:t>
            </a:r>
            <a:r>
              <a:rPr lang="en-US" sz="2800" b="1" dirty="0" smtClean="0">
                <a:solidFill>
                  <a:srgbClr val="C00000"/>
                </a:solidFill>
                <a:latin typeface="Times New Roman" pitchFamily="18" charset="0"/>
                <a:cs typeface="Times New Roman" pitchFamily="18" charset="0"/>
              </a:rPr>
              <a:t>generalizablity</a:t>
            </a:r>
            <a:r>
              <a:rPr lang="en-US" sz="2800" dirty="0" smtClean="0">
                <a:latin typeface="Times New Roman" pitchFamily="18" charset="0"/>
                <a:cs typeface="Times New Roman" pitchFamily="18" charset="0"/>
              </a:rPr>
              <a:t> of the original findings.</a:t>
            </a:r>
            <a:endParaRPr lang="en-US" sz="2800" b="1" dirty="0" smtClean="0">
              <a:latin typeface="Times New Roman" pitchFamily="18" charset="0"/>
              <a:cs typeface="Times New Roman" pitchFamily="18" charset="0"/>
            </a:endParaRPr>
          </a:p>
          <a:p>
            <a:pPr eaLnBrk="1" hangingPunct="1">
              <a:lnSpc>
                <a:spcPct val="80000"/>
              </a:lnSpc>
              <a:buFont typeface="Arial" charset="0"/>
              <a:buNone/>
              <a:defRPr/>
            </a:pPr>
            <a:endParaRPr lang="en-US" sz="1000" b="1" dirty="0" smtClean="0">
              <a:latin typeface="Times New Roman" pitchFamily="18" charset="0"/>
              <a:cs typeface="Times New Roman" pitchFamily="18" charset="0"/>
            </a:endParaRPr>
          </a:p>
          <a:p>
            <a:pPr eaLnBrk="1" hangingPunct="1">
              <a:lnSpc>
                <a:spcPct val="80000"/>
              </a:lnSpc>
              <a:buFont typeface="Arial" charset="0"/>
              <a:buNone/>
              <a:defRPr/>
            </a:pPr>
            <a:r>
              <a:rPr lang="en-US" sz="2800" b="1" dirty="0" smtClean="0">
                <a:latin typeface="Times New Roman" pitchFamily="18" charset="0"/>
                <a:cs typeface="Times New Roman" pitchFamily="18" charset="0"/>
              </a:rPr>
              <a:t>1.2. The Development of Scientific Research Method</a:t>
            </a:r>
          </a:p>
          <a:p>
            <a:pPr eaLnBrk="1" hangingPunct="1">
              <a:lnSpc>
                <a:spcPct val="80000"/>
              </a:lnSpc>
              <a:buFont typeface="Arial" charset="0"/>
              <a:buNone/>
              <a:defRPr/>
            </a:pPr>
            <a:endParaRPr lang="en-US" sz="1100" b="1" dirty="0" smtClean="0">
              <a:latin typeface="Times New Roman" pitchFamily="18" charset="0"/>
              <a:cs typeface="Times New Roman" pitchFamily="18" charset="0"/>
            </a:endParaRPr>
          </a:p>
          <a:p>
            <a:pPr marL="225425" indent="-225425" algn="just" eaLnBrk="1" hangingPunct="1">
              <a:buFont typeface="Wingdings" pitchFamily="2" charset="2"/>
              <a:buChar char="§"/>
              <a:defRPr/>
            </a:pPr>
            <a:r>
              <a:rPr lang="en-US" sz="2800" dirty="0" smtClean="0">
                <a:latin typeface="Times New Roman" pitchFamily="18" charset="0"/>
                <a:cs typeface="Times New Roman" pitchFamily="18" charset="0"/>
              </a:rPr>
              <a:t>Roger Bacon, a philosopher and scientist from 13</a:t>
            </a:r>
            <a:r>
              <a:rPr lang="en-US" sz="2800" baseline="30000" dirty="0" smtClean="0">
                <a:latin typeface="Times New Roman" pitchFamily="18" charset="0"/>
                <a:cs typeface="Times New Roman" pitchFamily="18" charset="0"/>
              </a:rPr>
              <a:t>th</a:t>
            </a:r>
            <a:r>
              <a:rPr lang="en-US" sz="2800" dirty="0" smtClean="0">
                <a:latin typeface="Times New Roman" pitchFamily="18" charset="0"/>
                <a:cs typeface="Times New Roman" pitchFamily="18" charset="0"/>
              </a:rPr>
              <a:t> century England argue that the Italian scientist Galileo </a:t>
            </a:r>
            <a:r>
              <a:rPr lang="en-US" sz="2800" dirty="0" err="1" smtClean="0">
                <a:latin typeface="Times New Roman" pitchFamily="18" charset="0"/>
                <a:cs typeface="Times New Roman" pitchFamily="18" charset="0"/>
              </a:rPr>
              <a:t>Galilei</a:t>
            </a:r>
            <a:r>
              <a:rPr lang="en-US" sz="2800" dirty="0" smtClean="0">
                <a:latin typeface="Times New Roman" pitchFamily="18" charset="0"/>
                <a:cs typeface="Times New Roman" pitchFamily="18" charset="0"/>
              </a:rPr>
              <a:t> played an important role in formulating the scientific method.</a:t>
            </a:r>
          </a:p>
          <a:p>
            <a:pPr marL="225425" indent="-225425" algn="just" eaLnBrk="1" hangingPunct="1">
              <a:buFont typeface="Wingdings" pitchFamily="2" charset="2"/>
              <a:buChar char="§"/>
              <a:defRPr/>
            </a:pPr>
            <a:r>
              <a:rPr lang="en-US" sz="2800" dirty="0" smtClean="0">
                <a:latin typeface="Times New Roman" pitchFamily="18" charset="0"/>
                <a:cs typeface="Times New Roman" pitchFamily="18" charset="0"/>
              </a:rPr>
              <a:t>Later contributions to the scientific method were made by the philosophers </a:t>
            </a:r>
            <a:r>
              <a:rPr lang="en-US" sz="2800" b="1" dirty="0" smtClean="0">
                <a:latin typeface="Times New Roman" pitchFamily="18" charset="0"/>
                <a:cs typeface="Times New Roman" pitchFamily="18" charset="0"/>
              </a:rPr>
              <a:t>Francis Bacon </a:t>
            </a:r>
            <a:r>
              <a:rPr lang="en-US" sz="2800" dirty="0" smtClean="0">
                <a:latin typeface="Times New Roman" pitchFamily="18" charset="0"/>
                <a:cs typeface="Times New Roman" pitchFamily="18" charset="0"/>
              </a:rPr>
              <a:t>and </a:t>
            </a:r>
            <a:r>
              <a:rPr lang="en-US" sz="2800" b="1" dirty="0" smtClean="0">
                <a:latin typeface="Times New Roman" pitchFamily="18" charset="0"/>
                <a:cs typeface="Times New Roman" pitchFamily="18" charset="0"/>
              </a:rPr>
              <a:t>René Descartes.</a:t>
            </a:r>
            <a:endParaRPr lang="en-US" sz="2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idx="1"/>
          </p:nvPr>
        </p:nvSpPr>
        <p:spPr>
          <a:xfrm>
            <a:off x="1" y="1"/>
            <a:ext cx="9144000" cy="6858000"/>
          </a:xfrm>
        </p:spPr>
        <p:txBody>
          <a:bodyPr/>
          <a:lstStyle/>
          <a:p>
            <a:pPr eaLnBrk="1" hangingPunct="1">
              <a:lnSpc>
                <a:spcPct val="80000"/>
              </a:lnSpc>
              <a:buFont typeface="Wingdings" pitchFamily="2" charset="2"/>
              <a:buNone/>
              <a:defRPr/>
            </a:pPr>
            <a:r>
              <a:rPr lang="en-US" sz="2800" b="1" dirty="0" smtClean="0">
                <a:solidFill>
                  <a:schemeClr val="hlink"/>
                </a:solidFill>
                <a:latin typeface="Times New Roman" pitchFamily="18" charset="0"/>
                <a:cs typeface="Times New Roman" pitchFamily="18" charset="0"/>
              </a:rPr>
              <a:t>1.3. The Purpose of Scientific Research</a:t>
            </a:r>
            <a:endParaRPr lang="en-US" sz="2800" dirty="0" smtClean="0">
              <a:solidFill>
                <a:schemeClr val="hlink"/>
              </a:solidFill>
              <a:latin typeface="Times New Roman" pitchFamily="18" charset="0"/>
              <a:cs typeface="Times New Roman" pitchFamily="18" charset="0"/>
            </a:endParaRPr>
          </a:p>
          <a:p>
            <a:pPr marL="225425" indent="-165100" algn="just" eaLnBrk="1" hangingPunct="1">
              <a:tabLst>
                <a:tab pos="165100" algn="l"/>
              </a:tabLst>
              <a:defRPr/>
            </a:pPr>
            <a:r>
              <a:rPr lang="en-US" sz="2600" dirty="0" smtClean="0">
                <a:solidFill>
                  <a:srgbClr val="00B050"/>
                </a:solidFill>
                <a:latin typeface="Times New Roman" pitchFamily="18" charset="0"/>
                <a:cs typeface="Times New Roman" pitchFamily="18" charset="0"/>
              </a:rPr>
              <a:t>Discover new facts and understand the reality</a:t>
            </a:r>
          </a:p>
          <a:p>
            <a:pPr marL="225425" indent="-165100" algn="just" eaLnBrk="1" hangingPunct="1">
              <a:tabLst>
                <a:tab pos="165100" algn="l"/>
              </a:tabLst>
              <a:defRPr/>
            </a:pPr>
            <a:r>
              <a:rPr lang="en-US" sz="2600" dirty="0" smtClean="0">
                <a:solidFill>
                  <a:srgbClr val="00B050"/>
                </a:solidFill>
                <a:latin typeface="Times New Roman" pitchFamily="18" charset="0"/>
                <a:cs typeface="Times New Roman" pitchFamily="18" charset="0"/>
              </a:rPr>
              <a:t>Verify and test important facts</a:t>
            </a:r>
          </a:p>
          <a:p>
            <a:pPr marL="225425" indent="-165100" algn="just" eaLnBrk="1" hangingPunct="1">
              <a:tabLst>
                <a:tab pos="165100" algn="l"/>
              </a:tabLst>
              <a:defRPr/>
            </a:pPr>
            <a:r>
              <a:rPr lang="en-US" sz="2600" dirty="0" smtClean="0">
                <a:latin typeface="Times New Roman" pitchFamily="18" charset="0"/>
                <a:cs typeface="Times New Roman" pitchFamily="18" charset="0"/>
              </a:rPr>
              <a:t>Describe the characteristics of an individual, situation or a group;</a:t>
            </a:r>
          </a:p>
          <a:p>
            <a:pPr marL="225425" indent="-165100" algn="just" eaLnBrk="1" hangingPunct="1">
              <a:tabLst>
                <a:tab pos="165100" algn="l"/>
              </a:tabLst>
              <a:defRPr/>
            </a:pPr>
            <a:r>
              <a:rPr lang="en-US" sz="2600" dirty="0" smtClean="0">
                <a:solidFill>
                  <a:srgbClr val="00B050"/>
                </a:solidFill>
                <a:latin typeface="Times New Roman" pitchFamily="18" charset="0"/>
                <a:cs typeface="Times New Roman" pitchFamily="18" charset="0"/>
              </a:rPr>
              <a:t>Analyze an event or process or phenomenon to identify the cause and effect relationship between variables</a:t>
            </a:r>
          </a:p>
          <a:p>
            <a:pPr marL="225425" indent="-165100" algn="just" eaLnBrk="1" hangingPunct="1">
              <a:tabLst>
                <a:tab pos="165100" algn="l"/>
              </a:tabLst>
              <a:defRPr/>
            </a:pPr>
            <a:r>
              <a:rPr lang="en-US" sz="2600" dirty="0" smtClean="0">
                <a:solidFill>
                  <a:srgbClr val="00B050"/>
                </a:solidFill>
                <a:latin typeface="Times New Roman" pitchFamily="18" charset="0"/>
                <a:cs typeface="Times New Roman" pitchFamily="18" charset="0"/>
              </a:rPr>
              <a:t>Develop new scientific tools, concepts and theories to  understand &amp; solve problems</a:t>
            </a:r>
          </a:p>
          <a:p>
            <a:pPr marL="225425" indent="-165100" algn="just" eaLnBrk="1" hangingPunct="1">
              <a:tabLst>
                <a:tab pos="165100" algn="l"/>
              </a:tabLst>
              <a:defRPr/>
            </a:pPr>
            <a:r>
              <a:rPr lang="en-US" sz="2600" dirty="0" smtClean="0">
                <a:latin typeface="Times New Roman" pitchFamily="18" charset="0"/>
                <a:cs typeface="Times New Roman" pitchFamily="18" charset="0"/>
              </a:rPr>
              <a:t>Improve theories and revise human knowledge on different aspects</a:t>
            </a:r>
          </a:p>
          <a:p>
            <a:pPr marL="225425" indent="-165100" algn="just" eaLnBrk="1" hangingPunct="1">
              <a:tabLst>
                <a:tab pos="165100" algn="l"/>
              </a:tabLst>
              <a:defRPr/>
            </a:pPr>
            <a:r>
              <a:rPr lang="en-US" sz="2600" dirty="0" smtClean="0">
                <a:solidFill>
                  <a:srgbClr val="00B050"/>
                </a:solidFill>
                <a:latin typeface="Times New Roman" pitchFamily="18" charset="0"/>
                <a:cs typeface="Times New Roman" pitchFamily="18" charset="0"/>
              </a:rPr>
              <a:t>Find solutions to scientific, nonscientific and social problems</a:t>
            </a:r>
          </a:p>
          <a:p>
            <a:pPr marL="225425" indent="-165100" algn="just" eaLnBrk="1" hangingPunct="1">
              <a:tabLst>
                <a:tab pos="165100" algn="l"/>
              </a:tabLst>
              <a:defRPr/>
            </a:pPr>
            <a:r>
              <a:rPr lang="en-US" sz="2600" dirty="0" smtClean="0">
                <a:solidFill>
                  <a:srgbClr val="00B050"/>
                </a:solidFill>
                <a:latin typeface="Times New Roman" pitchFamily="18" charset="0"/>
                <a:cs typeface="Times New Roman" pitchFamily="18" charset="0"/>
              </a:rPr>
              <a:t>Overcome or solve the problems occurring in our every day life.</a:t>
            </a:r>
          </a:p>
          <a:p>
            <a:pPr marL="225425" indent="-165100" algn="just" eaLnBrk="1" hangingPunct="1">
              <a:buNone/>
              <a:tabLst>
                <a:tab pos="165100" algn="l"/>
              </a:tabLst>
              <a:defRPr/>
            </a:pPr>
            <a:endParaRPr lang="en-US" sz="700" dirty="0" smtClean="0">
              <a:solidFill>
                <a:srgbClr val="00B050"/>
              </a:solidFill>
              <a:latin typeface="Times New Roman" pitchFamily="18" charset="0"/>
              <a:cs typeface="Times New Roman" pitchFamily="18" charset="0"/>
            </a:endParaRPr>
          </a:p>
          <a:p>
            <a:pPr marL="225425" indent="-165100" algn="just" eaLnBrk="1" hangingPunct="1">
              <a:tabLst>
                <a:tab pos="165100" algn="l"/>
              </a:tabLst>
              <a:defRPr/>
            </a:pPr>
            <a:r>
              <a:rPr lang="en-US" sz="2600" dirty="0" smtClean="0">
                <a:latin typeface="Times New Roman" pitchFamily="18" charset="0"/>
                <a:cs typeface="Times New Roman" pitchFamily="18" charset="0"/>
              </a:rPr>
              <a:t>Acquire new knowledge via the application of scientific methods</a:t>
            </a:r>
          </a:p>
          <a:p>
            <a:pPr marL="225425" indent="-225425" eaLnBrk="1" hangingPunct="1">
              <a:lnSpc>
                <a:spcPct val="80000"/>
              </a:lnSpc>
              <a:defRPr/>
            </a:pPr>
            <a:endParaRPr lang="en-US" sz="2400" dirty="0" smtClean="0">
              <a:latin typeface="Times New Roman" pitchFamily="18" charset="0"/>
              <a:cs typeface="Times New Roman" pitchFamily="18" charset="0"/>
            </a:endParaRPr>
          </a:p>
          <a:p>
            <a:pPr marL="225425" indent="-225425" algn="just" eaLnBrk="1" hangingPunct="1">
              <a:lnSpc>
                <a:spcPct val="80000"/>
              </a:lnSpc>
              <a:tabLst>
                <a:tab pos="165100" algn="l"/>
              </a:tabLst>
              <a:defRPr/>
            </a:pPr>
            <a:endParaRPr lang="en-US" sz="2400"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idx="1"/>
          </p:nvPr>
        </p:nvSpPr>
        <p:spPr>
          <a:xfrm>
            <a:off x="0" y="0"/>
            <a:ext cx="9144000" cy="6857999"/>
          </a:xfrm>
        </p:spPr>
        <p:txBody>
          <a:bodyPr/>
          <a:lstStyle/>
          <a:p>
            <a:pPr marL="284163" indent="-223838" algn="just">
              <a:defRPr/>
            </a:pPr>
            <a:r>
              <a:rPr lang="en-US" sz="3000" dirty="0" smtClean="0">
                <a:latin typeface="Times New Roman" pitchFamily="18" charset="0"/>
                <a:cs typeface="Times New Roman" pitchFamily="18" charset="0"/>
              </a:rPr>
              <a:t>identify basic principles and limitations of several research methods based on which critically analyze the various research outputs </a:t>
            </a:r>
          </a:p>
          <a:p>
            <a:pPr marL="284163" indent="-223838" algn="just">
              <a:defRPr/>
            </a:pPr>
            <a:r>
              <a:rPr lang="en-US" sz="3000" dirty="0" smtClean="0">
                <a:latin typeface="Times New Roman" pitchFamily="18" charset="0"/>
                <a:cs typeface="Times New Roman" pitchFamily="18" charset="0"/>
              </a:rPr>
              <a:t>select appropriate research method and instruments for applications in </a:t>
            </a:r>
            <a:r>
              <a:rPr lang="en-US" sz="3000" dirty="0" smtClean="0">
                <a:solidFill>
                  <a:srgbClr val="FF0000"/>
                </a:solidFill>
                <a:latin typeface="Times New Roman" pitchFamily="18" charset="0"/>
                <a:cs typeface="Times New Roman" pitchFamily="18" charset="0"/>
              </a:rPr>
              <a:t>environmental resources management </a:t>
            </a:r>
            <a:r>
              <a:rPr lang="en-US" sz="3000" dirty="0" smtClean="0">
                <a:latin typeface="Times New Roman" pitchFamily="18" charset="0"/>
                <a:cs typeface="Times New Roman" pitchFamily="18" charset="0"/>
              </a:rPr>
              <a:t>issues; </a:t>
            </a:r>
          </a:p>
          <a:p>
            <a:pPr marL="284163" indent="-223838" algn="just">
              <a:defRPr/>
            </a:pPr>
            <a:r>
              <a:rPr lang="en-US" sz="3000" dirty="0" smtClean="0">
                <a:latin typeface="Times New Roman" pitchFamily="18" charset="0"/>
                <a:cs typeface="Times New Roman" pitchFamily="18" charset="0"/>
              </a:rPr>
              <a:t>prepare research designs in the environmental management context using </a:t>
            </a:r>
            <a:r>
              <a:rPr lang="en-US" sz="3000" dirty="0" smtClean="0">
                <a:solidFill>
                  <a:srgbClr val="FF0000"/>
                </a:solidFill>
                <a:latin typeface="Times New Roman" pitchFamily="18" charset="0"/>
                <a:cs typeface="Times New Roman" pitchFamily="18" charset="0"/>
              </a:rPr>
              <a:t>surveys, interviews, observation, PRA (focus groups) and others;  </a:t>
            </a:r>
          </a:p>
          <a:p>
            <a:pPr marL="284163" indent="-223838" algn="just">
              <a:defRPr/>
            </a:pPr>
            <a:r>
              <a:rPr lang="en-US" sz="3000" dirty="0" smtClean="0">
                <a:latin typeface="Times New Roman" pitchFamily="18" charset="0"/>
                <a:cs typeface="Times New Roman" pitchFamily="18" charset="0"/>
              </a:rPr>
              <a:t>Process, and analyze the collected data using quantitative and/or qualitative methods, interpreting the results, and write the research reports         </a:t>
            </a:r>
          </a:p>
          <a:p>
            <a:pPr marL="284163" indent="-223838">
              <a:defRPr/>
            </a:pPr>
            <a:r>
              <a:rPr lang="en-US" sz="3000" dirty="0" smtClean="0">
                <a:latin typeface="Times New Roman" pitchFamily="18" charset="0"/>
                <a:cs typeface="Times New Roman" pitchFamily="18" charset="0"/>
              </a:rPr>
              <a:t>understand the ethical consideration of research</a:t>
            </a:r>
          </a:p>
          <a:p>
            <a:pPr eaLnBrk="1" hangingPunct="1">
              <a:lnSpc>
                <a:spcPct val="80000"/>
              </a:lnSpc>
              <a:buFont typeface="Arial" charset="0"/>
              <a:buNone/>
              <a:defRPr/>
            </a:pPr>
            <a:endParaRPr lang="en-US" sz="2400" dirty="0" smtClean="0"/>
          </a:p>
          <a:p>
            <a:pPr eaLnBrk="1" hangingPunct="1">
              <a:lnSpc>
                <a:spcPct val="80000"/>
              </a:lnSpc>
              <a:defRPr/>
            </a:pPr>
            <a:endParaRPr lang="en-US" sz="2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0"/>
            <a:ext cx="8697144" cy="476672"/>
          </a:xfrm>
        </p:spPr>
        <p:txBody>
          <a:bodyPr/>
          <a:lstStyle/>
          <a:p>
            <a:pPr algn="l"/>
            <a:r>
              <a:rPr lang="en-US" sz="2400" dirty="0" smtClean="0"/>
              <a:t/>
            </a:r>
            <a:br>
              <a:rPr lang="en-US" sz="2400" dirty="0" smtClean="0"/>
            </a:br>
            <a:r>
              <a:rPr lang="en-US" sz="2800" b="1" dirty="0" smtClean="0"/>
              <a:t>What Makes People do Research?</a:t>
            </a:r>
            <a:r>
              <a:rPr lang="en-US" sz="2800" dirty="0" smtClean="0"/>
              <a:t/>
            </a:r>
            <a:br>
              <a:rPr lang="en-US" sz="2800" dirty="0" smtClean="0"/>
            </a:br>
            <a:endParaRPr lang="en-US" sz="2800" dirty="0" smtClean="0"/>
          </a:p>
        </p:txBody>
      </p:sp>
      <p:sp>
        <p:nvSpPr>
          <p:cNvPr id="3" name="Content Placeholder 2"/>
          <p:cNvSpPr>
            <a:spLocks noGrp="1"/>
          </p:cNvSpPr>
          <p:nvPr>
            <p:ph idx="1"/>
          </p:nvPr>
        </p:nvSpPr>
        <p:spPr>
          <a:xfrm>
            <a:off x="0" y="476673"/>
            <a:ext cx="8858250" cy="6167016"/>
          </a:xfrm>
        </p:spPr>
        <p:txBody>
          <a:bodyPr/>
          <a:lstStyle/>
          <a:p>
            <a:pPr marL="165100" indent="-165100">
              <a:buNone/>
              <a:defRPr/>
            </a:pPr>
            <a:endParaRPr lang="en-US" sz="100" dirty="0" smtClean="0"/>
          </a:p>
          <a:p>
            <a:pPr indent="-222250">
              <a:buFont typeface="Wingdings" pitchFamily="2" charset="2"/>
              <a:buChar char="v"/>
              <a:defRPr/>
            </a:pPr>
            <a:r>
              <a:rPr lang="en-US" sz="2200" dirty="0" smtClean="0"/>
              <a:t> </a:t>
            </a:r>
            <a:r>
              <a:rPr lang="en-US" sz="2400" dirty="0" smtClean="0">
                <a:latin typeface="Times New Roman" pitchFamily="18" charset="0"/>
                <a:cs typeface="Times New Roman" pitchFamily="18" charset="0"/>
              </a:rPr>
              <a:t>Desire to get a research degree along with its benefits like better employment, promotion, increment in salary, etc.</a:t>
            </a:r>
          </a:p>
          <a:p>
            <a:pPr indent="-222250">
              <a:buFont typeface="Wingdings" pitchFamily="2" charset="2"/>
              <a:buChar char="v"/>
              <a:defRPr/>
            </a:pPr>
            <a:r>
              <a:rPr lang="en-US" sz="2400" dirty="0" smtClean="0">
                <a:latin typeface="Times New Roman" pitchFamily="18" charset="0"/>
                <a:cs typeface="Times New Roman" pitchFamily="18" charset="0"/>
              </a:rPr>
              <a:t> to get a research degree and then to get a teaching position in a college or university or become a scientist in a research institution</a:t>
            </a:r>
          </a:p>
          <a:p>
            <a:pPr indent="-222250">
              <a:buFont typeface="Wingdings" pitchFamily="2" charset="2"/>
              <a:buChar char="v"/>
              <a:defRPr/>
            </a:pPr>
            <a:r>
              <a:rPr lang="en-US" sz="2400" dirty="0" smtClean="0">
                <a:latin typeface="Times New Roman" pitchFamily="18" charset="0"/>
                <a:cs typeface="Times New Roman" pitchFamily="18" charset="0"/>
              </a:rPr>
              <a:t> to get a research position in countries and settle there</a:t>
            </a:r>
          </a:p>
          <a:p>
            <a:pPr indent="-222250">
              <a:buFont typeface="Wingdings" pitchFamily="2" charset="2"/>
              <a:buChar char="v"/>
              <a:defRPr/>
            </a:pPr>
            <a:r>
              <a:rPr lang="en-US" sz="2400" dirty="0" smtClean="0">
                <a:latin typeface="Times New Roman" pitchFamily="18" charset="0"/>
                <a:cs typeface="Times New Roman" pitchFamily="18" charset="0"/>
              </a:rPr>
              <a:t> Desire to solve the unsolved and challenging problems of society</a:t>
            </a:r>
          </a:p>
          <a:p>
            <a:pPr indent="-222250">
              <a:buFont typeface="Wingdings" pitchFamily="2" charset="2"/>
              <a:buChar char="v"/>
              <a:defRPr/>
            </a:pPr>
            <a:r>
              <a:rPr lang="en-US" sz="2400" dirty="0" smtClean="0">
                <a:latin typeface="Times New Roman" pitchFamily="18" charset="0"/>
                <a:cs typeface="Times New Roman" pitchFamily="18" charset="0"/>
              </a:rPr>
              <a:t> Desire to get intellectual joy of doing some creative work</a:t>
            </a:r>
          </a:p>
          <a:p>
            <a:pPr indent="-222250">
              <a:buFont typeface="Wingdings" pitchFamily="2" charset="2"/>
              <a:buChar char="v"/>
              <a:defRPr/>
            </a:pPr>
            <a:r>
              <a:rPr lang="en-US" sz="2400" dirty="0" smtClean="0">
                <a:latin typeface="Times New Roman" pitchFamily="18" charset="0"/>
                <a:cs typeface="Times New Roman" pitchFamily="18" charset="0"/>
              </a:rPr>
              <a:t> to acquire respectability and to get recognition</a:t>
            </a:r>
          </a:p>
          <a:p>
            <a:pPr indent="-222250">
              <a:buFont typeface="Wingdings" pitchFamily="2" charset="2"/>
              <a:buChar char="v"/>
              <a:defRPr/>
            </a:pPr>
            <a:r>
              <a:rPr lang="en-US" sz="2400" dirty="0" smtClean="0">
                <a:latin typeface="Times New Roman" pitchFamily="18" charset="0"/>
                <a:cs typeface="Times New Roman" pitchFamily="18" charset="0"/>
              </a:rPr>
              <a:t> curiosity to find out the unknown facts of an event</a:t>
            </a:r>
          </a:p>
          <a:p>
            <a:pPr indent="-222250">
              <a:buFont typeface="Wingdings" pitchFamily="2" charset="2"/>
              <a:buChar char="v"/>
              <a:defRPr/>
            </a:pPr>
            <a:r>
              <a:rPr lang="en-US" sz="2400" dirty="0" smtClean="0">
                <a:latin typeface="Times New Roman" pitchFamily="18" charset="0"/>
                <a:cs typeface="Times New Roman" pitchFamily="18" charset="0"/>
              </a:rPr>
              <a:t> curiosity to find new things</a:t>
            </a:r>
          </a:p>
          <a:p>
            <a:pPr indent="-222250">
              <a:buFont typeface="Wingdings" pitchFamily="2" charset="2"/>
              <a:buChar char="v"/>
              <a:defRPr/>
            </a:pPr>
            <a:r>
              <a:rPr lang="en-US" sz="2400" dirty="0" smtClean="0">
                <a:latin typeface="Times New Roman" pitchFamily="18" charset="0"/>
                <a:cs typeface="Times New Roman" pitchFamily="18" charset="0"/>
              </a:rPr>
              <a:t> to serve the society by solving social problems. </a:t>
            </a:r>
          </a:p>
          <a:p>
            <a:pPr indent="-222250">
              <a:buFont typeface="Wingdings" pitchFamily="2" charset="2"/>
              <a:buChar char="v"/>
              <a:defRPr/>
            </a:pPr>
            <a:r>
              <a:rPr lang="en-US" sz="2400" dirty="0" smtClean="0">
                <a:latin typeface="Times New Roman" pitchFamily="18" charset="0"/>
                <a:cs typeface="Times New Roman" pitchFamily="18" charset="0"/>
              </a:rPr>
              <a:t> to gain familiarity with a phenomenon or to achieve new insight into it</a:t>
            </a:r>
          </a:p>
          <a:p>
            <a:pPr indent="-222250">
              <a:buFont typeface="Wingdings" pitchFamily="2" charset="2"/>
              <a:buChar char="v"/>
              <a:defRPr/>
            </a:pPr>
            <a:r>
              <a:rPr lang="en-US" sz="2400" dirty="0" smtClean="0">
                <a:latin typeface="Times New Roman" pitchFamily="18" charset="0"/>
                <a:cs typeface="Times New Roman" pitchFamily="18" charset="0"/>
              </a:rPr>
              <a:t> Desire to resolve contradictions existing in the area of study.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idx="1"/>
          </p:nvPr>
        </p:nvSpPr>
        <p:spPr>
          <a:xfrm>
            <a:off x="0" y="188913"/>
            <a:ext cx="9144000" cy="6408737"/>
          </a:xfrm>
        </p:spPr>
        <p:txBody>
          <a:bodyPr/>
          <a:lstStyle/>
          <a:p>
            <a:pPr algn="just" eaLnBrk="1" hangingPunct="1">
              <a:buFont typeface="Arial" charset="0"/>
              <a:buNone/>
              <a:defRPr/>
            </a:pPr>
            <a:r>
              <a:rPr lang="en-US" sz="2400" b="1" dirty="0" smtClean="0">
                <a:solidFill>
                  <a:srgbClr val="7030A0"/>
                </a:solidFill>
              </a:rPr>
              <a:t>1.4. </a:t>
            </a:r>
            <a:r>
              <a:rPr lang="en-US" sz="2800" b="1" dirty="0" smtClean="0">
                <a:solidFill>
                  <a:srgbClr val="7030A0"/>
                </a:solidFill>
                <a:latin typeface="Times New Roman" pitchFamily="18" charset="0"/>
                <a:cs typeface="Times New Roman" pitchFamily="18" charset="0"/>
              </a:rPr>
              <a:t>Major Research themes in GeES/Environment</a:t>
            </a:r>
          </a:p>
          <a:p>
            <a:pPr algn="just" eaLnBrk="1" hangingPunct="1">
              <a:buFont typeface="Arial" charset="0"/>
              <a:buNone/>
              <a:defRPr/>
            </a:pPr>
            <a:endParaRPr lang="en-US" sz="1200" dirty="0" smtClean="0">
              <a:solidFill>
                <a:srgbClr val="7030A0"/>
              </a:solidFill>
              <a:latin typeface="Times New Roman" pitchFamily="18" charset="0"/>
              <a:cs typeface="Times New Roman" pitchFamily="18" charset="0"/>
            </a:endParaRPr>
          </a:p>
          <a:p>
            <a:pPr lvl="1" algn="just" eaLnBrk="1" hangingPunct="1">
              <a:defRPr/>
            </a:pPr>
            <a:r>
              <a:rPr lang="en-US" dirty="0" smtClean="0">
                <a:latin typeface="Times New Roman" pitchFamily="18" charset="0"/>
                <a:cs typeface="Times New Roman" pitchFamily="18" charset="0"/>
              </a:rPr>
              <a:t>The Spatial Analysis/Locational theme</a:t>
            </a:r>
          </a:p>
          <a:p>
            <a:pPr lvl="1" algn="just" eaLnBrk="1" hangingPunct="1">
              <a:defRPr/>
            </a:pPr>
            <a:r>
              <a:rPr lang="en-US" dirty="0" smtClean="0">
                <a:latin typeface="Times New Roman" pitchFamily="18" charset="0"/>
                <a:cs typeface="Times New Roman" pitchFamily="18" charset="0"/>
              </a:rPr>
              <a:t>Ecological Analysis/Human ecology theme</a:t>
            </a:r>
          </a:p>
          <a:p>
            <a:pPr lvl="1" algn="just" eaLnBrk="1" hangingPunct="1">
              <a:defRPr/>
            </a:pPr>
            <a:r>
              <a:rPr lang="en-US" dirty="0" smtClean="0">
                <a:latin typeface="Times New Roman" pitchFamily="18" charset="0"/>
                <a:cs typeface="Times New Roman" pitchFamily="18" charset="0"/>
              </a:rPr>
              <a:t>Regional Analysis/Regional complete theme</a:t>
            </a:r>
          </a:p>
          <a:p>
            <a:pPr lvl="1" algn="just" eaLnBrk="1" hangingPunct="1">
              <a:defRPr/>
            </a:pPr>
            <a:r>
              <a:rPr lang="en-US" dirty="0" smtClean="0">
                <a:latin typeface="Times New Roman" pitchFamily="18" charset="0"/>
                <a:cs typeface="Times New Roman" pitchFamily="18" charset="0"/>
              </a:rPr>
              <a:t>Earth Science Theme/earth science tradition </a:t>
            </a:r>
          </a:p>
          <a:p>
            <a:pPr marL="225425" indent="-225425" algn="just" eaLnBrk="1" hangingPunct="1">
              <a:defRPr/>
            </a:pPr>
            <a:endParaRPr lang="en-US" sz="1400" b="1" dirty="0" smtClean="0">
              <a:solidFill>
                <a:srgbClr val="7030A0"/>
              </a:solidFill>
              <a:latin typeface="Times New Roman" pitchFamily="18" charset="0"/>
              <a:cs typeface="Times New Roman" pitchFamily="18" charset="0"/>
            </a:endParaRPr>
          </a:p>
          <a:p>
            <a:pPr marL="225425" indent="-225425" algn="just" eaLnBrk="1" hangingPunct="1">
              <a:buFont typeface="Arial" charset="0"/>
              <a:buNone/>
              <a:defRPr/>
            </a:pPr>
            <a:r>
              <a:rPr lang="en-US" sz="2800" b="1" dirty="0" smtClean="0">
                <a:solidFill>
                  <a:srgbClr val="7030A0"/>
                </a:solidFill>
                <a:latin typeface="Times New Roman" pitchFamily="18" charset="0"/>
                <a:cs typeface="Times New Roman" pitchFamily="18" charset="0"/>
              </a:rPr>
              <a:t>(1) Spatial Analysis Theme/ Locational Theme </a:t>
            </a:r>
          </a:p>
          <a:p>
            <a:pPr marL="225425" indent="-165100" algn="just" eaLnBrk="1" hangingPunct="1">
              <a:buFont typeface="Wingdings" pitchFamily="2" charset="2"/>
              <a:buChar char="§"/>
              <a:defRPr/>
            </a:pPr>
            <a:r>
              <a:rPr lang="en-US" sz="2800" dirty="0" smtClean="0">
                <a:latin typeface="Times New Roman" pitchFamily="18" charset="0"/>
                <a:cs typeface="Times New Roman" pitchFamily="18" charset="0"/>
              </a:rPr>
              <a:t> This theme is primarily concerned with location and distribution of significant properties in space;</a:t>
            </a:r>
          </a:p>
          <a:p>
            <a:pPr marL="225425" indent="-165100" algn="just" eaLnBrk="1" hangingPunct="1">
              <a:buNone/>
              <a:defRPr/>
            </a:pPr>
            <a:r>
              <a:rPr lang="en-US" sz="1400" dirty="0" smtClean="0">
                <a:latin typeface="Times New Roman" pitchFamily="18" charset="0"/>
                <a:cs typeface="Times New Roman" pitchFamily="18" charset="0"/>
              </a:rPr>
              <a:t> </a:t>
            </a:r>
            <a:endParaRPr lang="en-US" sz="100" dirty="0" smtClean="0">
              <a:latin typeface="Times New Roman" pitchFamily="18" charset="0"/>
              <a:cs typeface="Times New Roman" pitchFamily="18" charset="0"/>
            </a:endParaRPr>
          </a:p>
          <a:p>
            <a:pPr marL="225425" indent="-165100" algn="just" eaLnBrk="1" hangingPunct="1">
              <a:buFont typeface="Wingdings" pitchFamily="2" charset="2"/>
              <a:buChar char="§"/>
              <a:defRPr/>
            </a:pPr>
            <a:r>
              <a:rPr lang="en-US" sz="2800" dirty="0" smtClean="0">
                <a:latin typeface="Times New Roman" pitchFamily="18" charset="0"/>
                <a:cs typeface="Times New Roman" pitchFamily="18" charset="0"/>
              </a:rPr>
              <a:t>answering the ‘where questions’ or spatial distribution of a single or set of physical or human phenomena. </a:t>
            </a:r>
          </a:p>
          <a:p>
            <a:pPr algn="just" eaLnBrk="1" hangingPunct="1">
              <a:defRPr/>
            </a:pPr>
            <a:endParaRPr lang="en-US" sz="2800" dirty="0" smtClean="0">
              <a:solidFill>
                <a:srgbClr val="7030A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0" y="0"/>
            <a:ext cx="8893175" cy="6858000"/>
          </a:xfrm>
        </p:spPr>
        <p:txBody>
          <a:bodyPr/>
          <a:lstStyle/>
          <a:p>
            <a:pPr marL="225425" indent="-225425" eaLnBrk="1" hangingPunct="1">
              <a:lnSpc>
                <a:spcPct val="80000"/>
              </a:lnSpc>
              <a:defRPr/>
            </a:pPr>
            <a:r>
              <a:rPr lang="en-US" sz="2800" b="1" dirty="0" smtClean="0">
                <a:solidFill>
                  <a:schemeClr val="hlink"/>
                </a:solidFill>
                <a:latin typeface="Times New Roman" pitchFamily="18" charset="0"/>
                <a:cs typeface="Times New Roman" pitchFamily="18" charset="0"/>
              </a:rPr>
              <a:t>The Spatial Analysis/ Locational Theme … Cont’d</a:t>
            </a:r>
            <a:endParaRPr lang="en-US" sz="2800" dirty="0" smtClean="0">
              <a:solidFill>
                <a:schemeClr val="hlink"/>
              </a:solidFill>
              <a:latin typeface="Times New Roman" pitchFamily="18" charset="0"/>
              <a:cs typeface="Times New Roman" pitchFamily="18" charset="0"/>
            </a:endParaRPr>
          </a:p>
          <a:p>
            <a:pPr marL="165100" indent="-165100" algn="just" eaLnBrk="1" hangingPunct="1">
              <a:buFont typeface="Wingdings" pitchFamily="2" charset="2"/>
              <a:buChar char="Ø"/>
              <a:defRPr/>
            </a:pPr>
            <a:r>
              <a:rPr lang="en-US" sz="2400" dirty="0" smtClean="0"/>
              <a:t> </a:t>
            </a:r>
            <a:r>
              <a:rPr lang="en-US" sz="2800" dirty="0" smtClean="0">
                <a:latin typeface="Times New Roman" pitchFamily="18" charset="0"/>
                <a:cs typeface="Times New Roman" pitchFamily="18" charset="0"/>
              </a:rPr>
              <a:t>The study on human phenomena include:</a:t>
            </a:r>
          </a:p>
          <a:p>
            <a:pPr marL="165100" indent="-165100" algn="just" eaLnBrk="1" hangingPunct="1">
              <a:buFont typeface="Wingdings" pitchFamily="2" charset="2"/>
              <a:buChar char="ü"/>
              <a:defRPr/>
            </a:pPr>
            <a:r>
              <a:rPr lang="en-US" sz="2800" dirty="0" smtClean="0">
                <a:latin typeface="Times New Roman" pitchFamily="18" charset="0"/>
                <a:cs typeface="Times New Roman" pitchFamily="18" charset="0"/>
              </a:rPr>
              <a:t>  distribution and density of population, rural poverty, cotton cultivation, and leather and shoe factory. </a:t>
            </a:r>
          </a:p>
          <a:p>
            <a:pPr marL="165100" indent="-165100" algn="just" eaLnBrk="1" hangingPunct="1">
              <a:buFont typeface="Wingdings" pitchFamily="2" charset="2"/>
              <a:buChar char="ü"/>
              <a:defRPr/>
            </a:pPr>
            <a:r>
              <a:rPr lang="en-US" sz="2800" dirty="0" smtClean="0">
                <a:latin typeface="Times New Roman" pitchFamily="18" charset="0"/>
                <a:cs typeface="Times New Roman" pitchFamily="18" charset="0"/>
              </a:rPr>
              <a:t> Natural phenomena include: patterns of temperature, rainfall, vegetation, animals, soils, water resources, wetlands, and other inanimate objects;</a:t>
            </a:r>
          </a:p>
          <a:p>
            <a:pPr marL="165100" indent="-165100" algn="just" eaLnBrk="1" hangingPunct="1">
              <a:buFont typeface="Wingdings" pitchFamily="2" charset="2"/>
              <a:buChar char="ü"/>
              <a:defRPr/>
            </a:pPr>
            <a:r>
              <a:rPr lang="en-US" sz="2800" dirty="0" smtClean="0">
                <a:latin typeface="Times New Roman" pitchFamily="18" charset="0"/>
                <a:cs typeface="Times New Roman" pitchFamily="18" charset="0"/>
              </a:rPr>
              <a:t>Factors and processes governing the distribution and location of phenomena (i.e. finding locational pattern).</a:t>
            </a:r>
          </a:p>
          <a:p>
            <a:pPr marL="165100" indent="-165100" algn="just" eaLnBrk="1" hangingPunct="1">
              <a:buFont typeface="Wingdings" pitchFamily="2" charset="2"/>
              <a:buChar char="Ø"/>
              <a:defRPr/>
            </a:pPr>
            <a:r>
              <a:rPr lang="en-US" sz="2800" dirty="0" smtClean="0">
                <a:latin typeface="Times New Roman" pitchFamily="18" charset="0"/>
                <a:cs typeface="Times New Roman" pitchFamily="18" charset="0"/>
              </a:rPr>
              <a:t>This theme has developed into d/t stages &amp; times. For instance, before 1950s locational factors were discussed in the context of absolute location and distance;</a:t>
            </a:r>
          </a:p>
          <a:p>
            <a:pPr marL="165100" indent="-165100" algn="just" eaLnBrk="1" hangingPunct="1">
              <a:buFont typeface="Wingdings" pitchFamily="2" charset="2"/>
              <a:buChar char="Ø"/>
              <a:defRPr/>
            </a:pPr>
            <a:r>
              <a:rPr lang="en-US" sz="2800" dirty="0" smtClean="0">
                <a:latin typeface="Times New Roman" pitchFamily="18" charset="0"/>
                <a:cs typeface="Times New Roman" pitchFamily="18" charset="0"/>
              </a:rPr>
              <a:t> But as of 1950’s the case has been changed to deal with relative location, distance, and space.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0" y="0"/>
            <a:ext cx="9144000" cy="6858000"/>
          </a:xfrm>
        </p:spPr>
        <p:txBody>
          <a:bodyPr/>
          <a:lstStyle/>
          <a:p>
            <a:pPr eaLnBrk="1" hangingPunct="1">
              <a:lnSpc>
                <a:spcPct val="80000"/>
              </a:lnSpc>
              <a:buFont typeface="Wingdings" pitchFamily="2" charset="2"/>
              <a:buNone/>
              <a:defRPr/>
            </a:pPr>
            <a:endParaRPr lang="en-US" sz="200" b="1" dirty="0" smtClean="0">
              <a:solidFill>
                <a:srgbClr val="7030A0"/>
              </a:solidFill>
              <a:latin typeface="Times New Roman" pitchFamily="18" charset="0"/>
              <a:cs typeface="Times New Roman" pitchFamily="18" charset="0"/>
            </a:endParaRPr>
          </a:p>
          <a:p>
            <a:pPr eaLnBrk="1" hangingPunct="1">
              <a:lnSpc>
                <a:spcPct val="80000"/>
              </a:lnSpc>
              <a:buFont typeface="Wingdings" pitchFamily="2" charset="2"/>
              <a:buNone/>
              <a:defRPr/>
            </a:pPr>
            <a:r>
              <a:rPr lang="en-US" sz="2800" b="1" dirty="0" smtClean="0">
                <a:solidFill>
                  <a:srgbClr val="7030A0"/>
                </a:solidFill>
                <a:latin typeface="Times New Roman" pitchFamily="18" charset="0"/>
                <a:cs typeface="Times New Roman" pitchFamily="18" charset="0"/>
              </a:rPr>
              <a:t>Spatial Analysis theme (cont’d)</a:t>
            </a:r>
            <a:endParaRPr lang="en-US" sz="2800" dirty="0" smtClean="0">
              <a:solidFill>
                <a:srgbClr val="7030A0"/>
              </a:solidFill>
              <a:latin typeface="Times New Roman" pitchFamily="18" charset="0"/>
              <a:cs typeface="Times New Roman" pitchFamily="18" charset="0"/>
            </a:endParaRPr>
          </a:p>
          <a:p>
            <a:pPr eaLnBrk="1" hangingPunct="1">
              <a:lnSpc>
                <a:spcPct val="80000"/>
              </a:lnSpc>
              <a:defRPr/>
            </a:pPr>
            <a:endParaRPr lang="en-US" sz="1200" dirty="0" smtClean="0">
              <a:latin typeface="Times New Roman" pitchFamily="18" charset="0"/>
              <a:cs typeface="Times New Roman" pitchFamily="18" charset="0"/>
            </a:endParaRPr>
          </a:p>
          <a:p>
            <a:pPr marL="165100" indent="-165100" eaLnBrk="1" hangingPunct="1">
              <a:defRPr/>
            </a:pPr>
            <a:r>
              <a:rPr lang="en-US" sz="2800" dirty="0" smtClean="0">
                <a:latin typeface="Times New Roman" pitchFamily="18" charset="0"/>
                <a:cs typeface="Times New Roman" pitchFamily="18" charset="0"/>
              </a:rPr>
              <a:t>Enables researchers to</a:t>
            </a:r>
          </a:p>
          <a:p>
            <a:pPr marL="404813" indent="-239713" eaLnBrk="1" hangingPunct="1">
              <a:buFont typeface="Wingdings" pitchFamily="2" charset="2"/>
              <a:buChar char="Ø"/>
              <a:defRPr/>
            </a:pPr>
            <a:r>
              <a:rPr lang="en-US" sz="2800" dirty="0" smtClean="0">
                <a:latin typeface="Times New Roman" pitchFamily="18" charset="0"/>
                <a:cs typeface="Times New Roman" pitchFamily="18" charset="0"/>
              </a:rPr>
              <a:t>develop the skill of finding optimum location of human activities and;</a:t>
            </a:r>
          </a:p>
          <a:p>
            <a:pPr marL="404813" indent="-239713" eaLnBrk="1" hangingPunct="1">
              <a:buFont typeface="Wingdings" pitchFamily="2" charset="2"/>
              <a:buChar char="Ø"/>
              <a:defRPr/>
            </a:pPr>
            <a:r>
              <a:rPr lang="en-US" sz="2800" dirty="0" smtClean="0">
                <a:latin typeface="Times New Roman" pitchFamily="18" charset="0"/>
                <a:cs typeface="Times New Roman" pitchFamily="18" charset="0"/>
              </a:rPr>
              <a:t> to help understanding of natural phenomena.</a:t>
            </a:r>
          </a:p>
          <a:p>
            <a:pPr marL="165100" indent="-165100" eaLnBrk="1" hangingPunct="1">
              <a:lnSpc>
                <a:spcPct val="80000"/>
              </a:lnSpc>
              <a:defRPr/>
            </a:pPr>
            <a:endParaRPr lang="en-US" sz="1400" dirty="0" smtClean="0">
              <a:latin typeface="Times New Roman" pitchFamily="18" charset="0"/>
              <a:cs typeface="Times New Roman" pitchFamily="18" charset="0"/>
            </a:endParaRPr>
          </a:p>
          <a:p>
            <a:pPr marL="165100" indent="-165100" eaLnBrk="1" hangingPunct="1">
              <a:defRPr/>
            </a:pPr>
            <a:r>
              <a:rPr lang="en-US" sz="2800" dirty="0" smtClean="0">
                <a:latin typeface="Times New Roman" pitchFamily="18" charset="0"/>
                <a:cs typeface="Times New Roman" pitchFamily="18" charset="0"/>
              </a:rPr>
              <a:t>Helps to understand and find out whether the distribution of phenomena is good or bad</a:t>
            </a:r>
          </a:p>
          <a:p>
            <a:pPr marL="165100" indent="-165100" eaLnBrk="1" hangingPunct="1">
              <a:lnSpc>
                <a:spcPct val="80000"/>
              </a:lnSpc>
              <a:defRPr/>
            </a:pPr>
            <a:endParaRPr lang="en-US" sz="1600" dirty="0" smtClean="0">
              <a:latin typeface="Times New Roman" pitchFamily="18" charset="0"/>
              <a:cs typeface="Times New Roman" pitchFamily="18" charset="0"/>
            </a:endParaRPr>
          </a:p>
          <a:p>
            <a:pPr marL="165100" indent="-165100" eaLnBrk="1" hangingPunct="1">
              <a:lnSpc>
                <a:spcPct val="80000"/>
              </a:lnSpc>
              <a:defRPr/>
            </a:pPr>
            <a:r>
              <a:rPr lang="en-US" sz="2800" dirty="0" smtClean="0">
                <a:latin typeface="Times New Roman" pitchFamily="18" charset="0"/>
                <a:cs typeface="Times New Roman" pitchFamily="18" charset="0"/>
              </a:rPr>
              <a:t>helps to overcome locational or spatial problems</a:t>
            </a:r>
          </a:p>
          <a:p>
            <a:pPr marL="165100" indent="-165100" eaLnBrk="1" hangingPunct="1">
              <a:lnSpc>
                <a:spcPct val="80000"/>
              </a:lnSpc>
              <a:defRPr/>
            </a:pPr>
            <a:endParaRPr lang="en-US" sz="1050" dirty="0" smtClean="0">
              <a:latin typeface="Times New Roman" pitchFamily="18" charset="0"/>
              <a:cs typeface="Times New Roman" pitchFamily="18" charset="0"/>
            </a:endParaRPr>
          </a:p>
          <a:p>
            <a:pPr marL="165100" indent="-165100" algn="just" eaLnBrk="1" hangingPunct="1">
              <a:defRPr/>
            </a:pPr>
            <a:r>
              <a:rPr lang="en-US" sz="2800" dirty="0" smtClean="0">
                <a:latin typeface="Times New Roman" pitchFamily="18" charset="0"/>
                <a:cs typeface="Times New Roman" pitchFamily="18" charset="0"/>
              </a:rPr>
              <a:t>Enables researchers to make:</a:t>
            </a:r>
          </a:p>
          <a:p>
            <a:pPr marL="165100" indent="-165100" algn="just" eaLnBrk="1" hangingPunct="1">
              <a:buNone/>
              <a:defRPr/>
            </a:pPr>
            <a:endParaRPr lang="en-US" sz="1050" dirty="0" smtClean="0">
              <a:latin typeface="Times New Roman" pitchFamily="18" charset="0"/>
              <a:cs typeface="Times New Roman" pitchFamily="18" charset="0"/>
            </a:endParaRPr>
          </a:p>
          <a:p>
            <a:pPr marL="165100" indent="60325" algn="just" eaLnBrk="1" hangingPunct="1">
              <a:buFont typeface="Wingdings" pitchFamily="2" charset="2"/>
              <a:buChar char="Ø"/>
              <a:defRPr/>
            </a:pPr>
            <a:r>
              <a:rPr lang="en-US" sz="2800" dirty="0" smtClean="0">
                <a:latin typeface="Times New Roman" pitchFamily="18" charset="0"/>
                <a:cs typeface="Times New Roman" pitchFamily="18" charset="0"/>
              </a:rPr>
              <a:t> more generalizations and to build more theories;</a:t>
            </a:r>
          </a:p>
          <a:p>
            <a:pPr marL="165100" indent="60325" algn="just" eaLnBrk="1" hangingPunct="1">
              <a:buFont typeface="Wingdings" pitchFamily="2" charset="2"/>
              <a:buChar char="Ø"/>
              <a:defRPr/>
            </a:pPr>
            <a:r>
              <a:rPr lang="en-US" sz="2800" dirty="0" smtClean="0">
                <a:latin typeface="Times New Roman" pitchFamily="18" charset="0"/>
                <a:cs typeface="Times New Roman" pitchFamily="18" charset="0"/>
              </a:rPr>
              <a:t> e.g., to develop hypothesis on how agricultural </a:t>
            </a:r>
          </a:p>
          <a:p>
            <a:pPr marL="165100" indent="60325" algn="just" eaLnBrk="1" hangingPunct="1">
              <a:buNone/>
              <a:defRPr/>
            </a:pPr>
            <a:r>
              <a:rPr lang="en-US" sz="2800" dirty="0" smtClean="0">
                <a:latin typeface="Times New Roman" pitchFamily="18" charset="0"/>
                <a:cs typeface="Times New Roman" pitchFamily="18" charset="0"/>
              </a:rPr>
              <a:t>    developments distribute around the world. </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0" y="0"/>
            <a:ext cx="9144000" cy="6858000"/>
          </a:xfrm>
        </p:spPr>
        <p:txBody>
          <a:bodyPr/>
          <a:lstStyle/>
          <a:p>
            <a:pPr eaLnBrk="1" hangingPunct="1">
              <a:lnSpc>
                <a:spcPct val="80000"/>
              </a:lnSpc>
              <a:buFont typeface="Wingdings" pitchFamily="2" charset="2"/>
              <a:buNone/>
              <a:defRPr/>
            </a:pPr>
            <a:endParaRPr lang="en-US" sz="1200" b="1" dirty="0" smtClean="0">
              <a:solidFill>
                <a:schemeClr val="hlink"/>
              </a:solidFill>
            </a:endParaRPr>
          </a:p>
          <a:p>
            <a:pPr eaLnBrk="1" hangingPunct="1">
              <a:lnSpc>
                <a:spcPct val="80000"/>
              </a:lnSpc>
              <a:buFont typeface="Wingdings" pitchFamily="2" charset="2"/>
              <a:buNone/>
              <a:defRPr/>
            </a:pPr>
            <a:r>
              <a:rPr lang="en-US" sz="2800" b="1" dirty="0" smtClean="0">
                <a:solidFill>
                  <a:schemeClr val="hlink"/>
                </a:solidFill>
              </a:rPr>
              <a:t>2</a:t>
            </a:r>
            <a:r>
              <a:rPr lang="en-US" b="1" dirty="0" smtClean="0">
                <a:solidFill>
                  <a:schemeClr val="hlink"/>
                </a:solidFill>
                <a:latin typeface="Times New Roman" pitchFamily="18" charset="0"/>
                <a:cs typeface="Times New Roman" pitchFamily="18" charset="0"/>
              </a:rPr>
              <a:t>. Ecological Analysis/Human ecology theme</a:t>
            </a:r>
            <a:endParaRPr lang="en-US" dirty="0" smtClean="0">
              <a:solidFill>
                <a:schemeClr val="hlink"/>
              </a:solidFill>
              <a:latin typeface="Times New Roman" pitchFamily="18" charset="0"/>
              <a:cs typeface="Times New Roman" pitchFamily="18" charset="0"/>
            </a:endParaRPr>
          </a:p>
          <a:p>
            <a:pPr marL="165100" indent="-165100" algn="just" eaLnBrk="1" hangingPunct="1">
              <a:buFont typeface="Wingdings" pitchFamily="2" charset="2"/>
              <a:buChar char="Ø"/>
              <a:defRPr/>
            </a:pPr>
            <a:r>
              <a:rPr lang="en-US" dirty="0" smtClean="0">
                <a:latin typeface="Times New Roman" pitchFamily="18" charset="0"/>
                <a:cs typeface="Times New Roman" pitchFamily="18" charset="0"/>
              </a:rPr>
              <a:t>Its main concern is with the reciprocal relationship b/n  man and the environment (nature) and ;</a:t>
            </a:r>
          </a:p>
          <a:p>
            <a:pPr marL="165100" indent="-165100" algn="just" eaLnBrk="1" hangingPunct="1">
              <a:buFont typeface="Wingdings" pitchFamily="2" charset="2"/>
              <a:buChar char="Ø"/>
              <a:defRPr/>
            </a:pPr>
            <a:r>
              <a:rPr lang="en-US" dirty="0" smtClean="0">
                <a:latin typeface="Times New Roman" pitchFamily="18" charset="0"/>
                <a:cs typeface="Times New Roman" pitchFamily="18" charset="0"/>
              </a:rPr>
              <a:t> consequences up on each (human &amp; Env’t);</a:t>
            </a:r>
          </a:p>
          <a:p>
            <a:pPr marL="165100" indent="-165100" algn="just" eaLnBrk="1" hangingPunct="1">
              <a:buFont typeface="Wingdings" pitchFamily="2" charset="2"/>
              <a:buChar char="Ø"/>
              <a:defRPr/>
            </a:pPr>
            <a:r>
              <a:rPr lang="en-US" dirty="0" smtClean="0">
                <a:latin typeface="Times New Roman" pitchFamily="18" charset="0"/>
                <a:cs typeface="Times New Roman" pitchFamily="18" charset="0"/>
              </a:rPr>
              <a:t> It was studied throughout the history of geography but was more emphasized as a research theme after the theory of evolution by Charles Darwin (1859);</a:t>
            </a:r>
          </a:p>
          <a:p>
            <a:pPr marL="165100" indent="-165100" algn="just" eaLnBrk="1" hangingPunct="1">
              <a:buFont typeface="Wingdings" pitchFamily="2" charset="2"/>
              <a:buChar char="Ø"/>
              <a:defRPr/>
            </a:pPr>
            <a:r>
              <a:rPr lang="en-US" dirty="0" smtClean="0">
                <a:latin typeface="Times New Roman" pitchFamily="18" charset="0"/>
                <a:cs typeface="Times New Roman" pitchFamily="18" charset="0"/>
              </a:rPr>
              <a:t> The theme integrates physical and human elements;</a:t>
            </a:r>
          </a:p>
          <a:p>
            <a:pPr marL="225425" indent="-225425" algn="just" eaLnBrk="1" hangingPunct="1">
              <a:buFont typeface="Wingdings" pitchFamily="2" charset="2"/>
              <a:buChar char="Ø"/>
              <a:defRPr/>
            </a:pPr>
            <a:r>
              <a:rPr lang="en-US" dirty="0" smtClean="0">
                <a:latin typeface="Times New Roman" pitchFamily="18" charset="0"/>
                <a:cs typeface="Times New Roman" pitchFamily="18" charset="0"/>
              </a:rPr>
              <a:t>Concentrates:</a:t>
            </a:r>
          </a:p>
          <a:p>
            <a:pPr marL="225425" indent="58738" algn="just" eaLnBrk="1" hangingPunct="1">
              <a:buFont typeface="Wingdings" pitchFamily="2" charset="2"/>
              <a:buChar char="ü"/>
              <a:defRPr/>
            </a:pPr>
            <a:r>
              <a:rPr lang="en-US" dirty="0" smtClean="0">
                <a:latin typeface="Times New Roman" pitchFamily="18" charset="0"/>
                <a:cs typeface="Times New Roman" pitchFamily="18" charset="0"/>
              </a:rPr>
              <a:t> human attention into environmental problems like    </a:t>
            </a:r>
          </a:p>
          <a:p>
            <a:pPr marL="225425" indent="58738" algn="just" eaLnBrk="1" hangingPunct="1">
              <a:buNone/>
              <a:defRPr/>
            </a:pPr>
            <a:r>
              <a:rPr lang="en-US" dirty="0" smtClean="0">
                <a:latin typeface="Times New Roman" pitchFamily="18" charset="0"/>
                <a:cs typeface="Times New Roman" pitchFamily="18" charset="0"/>
              </a:rPr>
              <a:t>    pollution, erosion, degradation, etc.</a:t>
            </a:r>
          </a:p>
          <a:p>
            <a:pPr algn="just" eaLnBrk="1" hangingPunct="1">
              <a:lnSpc>
                <a:spcPct val="80000"/>
              </a:lnSpc>
              <a:buFont typeface="Arial" charset="0"/>
              <a:buNone/>
              <a:defRPr/>
            </a:pPr>
            <a:endParaRPr lang="en-GB" sz="2800" dirty="0" smtClean="0"/>
          </a:p>
          <a:p>
            <a:pPr>
              <a:defRPr/>
            </a:pPr>
            <a:endParaRPr lang="en-US" sz="28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1"/>
          </p:nvPr>
        </p:nvSpPr>
        <p:spPr>
          <a:xfrm>
            <a:off x="0" y="188912"/>
            <a:ext cx="9144000" cy="6669087"/>
          </a:xfrm>
        </p:spPr>
        <p:txBody>
          <a:bodyPr/>
          <a:lstStyle/>
          <a:p>
            <a:pPr eaLnBrk="1" hangingPunct="1">
              <a:lnSpc>
                <a:spcPct val="80000"/>
              </a:lnSpc>
              <a:buFont typeface="Wingdings" pitchFamily="2" charset="2"/>
              <a:buNone/>
              <a:defRPr/>
            </a:pPr>
            <a:r>
              <a:rPr lang="en-US" sz="2800" b="1" dirty="0" smtClean="0">
                <a:solidFill>
                  <a:schemeClr val="hlink"/>
                </a:solidFill>
              </a:rPr>
              <a:t>3. </a:t>
            </a:r>
            <a:r>
              <a:rPr lang="en-US" sz="2800" b="1" dirty="0" smtClean="0">
                <a:solidFill>
                  <a:schemeClr val="hlink"/>
                </a:solidFill>
                <a:latin typeface="Times New Roman" pitchFamily="18" charset="0"/>
                <a:cs typeface="Times New Roman" pitchFamily="18" charset="0"/>
              </a:rPr>
              <a:t>Regional Analysis Theme/ Regional Complete Theme</a:t>
            </a:r>
            <a:endParaRPr lang="en-US" sz="2800" dirty="0" smtClean="0">
              <a:solidFill>
                <a:schemeClr val="hlink"/>
              </a:solidFill>
              <a:latin typeface="Times New Roman" pitchFamily="18" charset="0"/>
              <a:cs typeface="Times New Roman" pitchFamily="18" charset="0"/>
            </a:endParaRPr>
          </a:p>
          <a:p>
            <a:pPr marL="165100" indent="-165100" eaLnBrk="1" hangingPunct="1">
              <a:buFont typeface="Wingdings" pitchFamily="2" charset="2"/>
              <a:buChar char="Ø"/>
              <a:defRPr/>
            </a:pPr>
            <a:r>
              <a:rPr lang="en-US" sz="2800" dirty="0" smtClean="0">
                <a:latin typeface="Times New Roman" pitchFamily="18" charset="0"/>
                <a:cs typeface="Times New Roman" pitchFamily="18" charset="0"/>
              </a:rPr>
              <a:t>describe significant regional characteristics (not on single phenomena);</a:t>
            </a:r>
          </a:p>
          <a:p>
            <a:pPr marL="165100" indent="-165100" eaLnBrk="1" hangingPunct="1">
              <a:buFont typeface="Wingdings" pitchFamily="2" charset="2"/>
              <a:buChar char="Ø"/>
              <a:defRPr/>
            </a:pPr>
            <a:r>
              <a:rPr lang="en-US" sz="2800" dirty="0" smtClean="0">
                <a:latin typeface="Times New Roman" pitchFamily="18" charset="0"/>
                <a:cs typeface="Times New Roman" pitchFamily="18" charset="0"/>
              </a:rPr>
              <a:t>  It identifies and defines the arrangements of phenomena within a given region;</a:t>
            </a:r>
          </a:p>
          <a:p>
            <a:pPr marL="165100" indent="-165100" eaLnBrk="1" hangingPunct="1">
              <a:buFont typeface="Wingdings" pitchFamily="2" charset="2"/>
              <a:buChar char="Ø"/>
              <a:defRPr/>
            </a:pPr>
            <a:r>
              <a:rPr lang="en-US" sz="2800" dirty="0" smtClean="0">
                <a:latin typeface="Times New Roman" pitchFamily="18" charset="0"/>
                <a:cs typeface="Times New Roman" pitchFamily="18" charset="0"/>
              </a:rPr>
              <a:t>  Regions are identified based on certain contexts (landform, vegetation, rainfall, temperature, etc);</a:t>
            </a:r>
          </a:p>
          <a:p>
            <a:pPr marL="165100" indent="-165100" eaLnBrk="1" hangingPunct="1">
              <a:buFont typeface="Wingdings" pitchFamily="2" charset="2"/>
              <a:buChar char="Ø"/>
              <a:defRPr/>
            </a:pPr>
            <a:r>
              <a:rPr lang="en-US" sz="2800" dirty="0" smtClean="0">
                <a:latin typeface="Times New Roman" pitchFamily="18" charset="0"/>
                <a:cs typeface="Times New Roman" pitchFamily="18" charset="0"/>
              </a:rPr>
              <a:t> Lacks problem-oriented focus and structure which can be boring. </a:t>
            </a:r>
          </a:p>
          <a:p>
            <a:pPr marL="165100" indent="-165100" eaLnBrk="1" hangingPunct="1">
              <a:buFont typeface="Wingdings" pitchFamily="2" charset="2"/>
              <a:buChar char="Ø"/>
              <a:defRPr/>
            </a:pPr>
            <a:r>
              <a:rPr lang="en-US" sz="2800" dirty="0" smtClean="0">
                <a:latin typeface="Times New Roman" pitchFamily="18" charset="0"/>
                <a:cs typeface="Times New Roman" pitchFamily="18" charset="0"/>
              </a:rPr>
              <a:t>In its best, it integrates:</a:t>
            </a:r>
          </a:p>
          <a:p>
            <a:pPr marL="165100" indent="-165100" eaLnBrk="1" hangingPunct="1">
              <a:buFont typeface="Wingdings" pitchFamily="2" charset="2"/>
              <a:buChar char="ü"/>
              <a:defRPr/>
            </a:pPr>
            <a:r>
              <a:rPr lang="en-US" sz="2800" dirty="0" smtClean="0">
                <a:latin typeface="Times New Roman" pitchFamily="18" charset="0"/>
                <a:cs typeface="Times New Roman" pitchFamily="18" charset="0"/>
              </a:rPr>
              <a:t> both the </a:t>
            </a:r>
            <a:r>
              <a:rPr lang="en-US" sz="2800" i="1" dirty="0" smtClean="0">
                <a:solidFill>
                  <a:srgbClr val="FF0000"/>
                </a:solidFill>
                <a:latin typeface="Times New Roman" pitchFamily="18" charset="0"/>
                <a:cs typeface="Times New Roman" pitchFamily="18" charset="0"/>
              </a:rPr>
              <a:t>spatial</a:t>
            </a:r>
            <a:r>
              <a:rPr lang="en-US" sz="2800" dirty="0" smtClean="0">
                <a:solidFill>
                  <a:srgbClr val="FF0000"/>
                </a:solidFill>
                <a:latin typeface="Times New Roman" pitchFamily="18" charset="0"/>
                <a:cs typeface="Times New Roman" pitchFamily="18" charset="0"/>
              </a:rPr>
              <a:t> and </a:t>
            </a:r>
            <a:r>
              <a:rPr lang="en-US" sz="2800" i="1" dirty="0" smtClean="0">
                <a:solidFill>
                  <a:srgbClr val="FF0000"/>
                </a:solidFill>
                <a:latin typeface="Times New Roman" pitchFamily="18" charset="0"/>
                <a:cs typeface="Times New Roman" pitchFamily="18" charset="0"/>
              </a:rPr>
              <a:t>ecological</a:t>
            </a:r>
            <a:r>
              <a:rPr lang="en-US" sz="2800" dirty="0" smtClean="0">
                <a:solidFill>
                  <a:srgbClr val="FF0000"/>
                </a:solidFill>
                <a:latin typeface="Times New Roman" pitchFamily="18" charset="0"/>
                <a:cs typeface="Times New Roman" pitchFamily="18" charset="0"/>
              </a:rPr>
              <a:t> </a:t>
            </a:r>
            <a:r>
              <a:rPr lang="en-US" sz="2800" i="1" dirty="0" smtClean="0">
                <a:solidFill>
                  <a:srgbClr val="FF0000"/>
                </a:solidFill>
                <a:latin typeface="Times New Roman" pitchFamily="18" charset="0"/>
                <a:cs typeface="Times New Roman" pitchFamily="18" charset="0"/>
              </a:rPr>
              <a:t>analyses</a:t>
            </a:r>
            <a:r>
              <a:rPr lang="en-US" sz="2800" dirty="0" smtClean="0">
                <a:solidFill>
                  <a:srgbClr val="FF0000"/>
                </a:solidFill>
                <a:latin typeface="Times New Roman" pitchFamily="18" charset="0"/>
                <a:cs typeface="Times New Roman" pitchFamily="18" charset="0"/>
              </a:rPr>
              <a:t> with in the defined region and;</a:t>
            </a:r>
          </a:p>
          <a:p>
            <a:pPr marL="165100" indent="-165100" eaLnBrk="1" hangingPunct="1">
              <a:buFont typeface="Wingdings" pitchFamily="2" charset="2"/>
              <a:buChar char="ü"/>
              <a:defRPr/>
            </a:pPr>
            <a:r>
              <a:rPr lang="en-US" sz="2800" dirty="0" smtClean="0">
                <a:latin typeface="Times New Roman" pitchFamily="18" charset="0"/>
                <a:cs typeface="Times New Roman" pitchFamily="18" charset="0"/>
              </a:rPr>
              <a:t>  a careful thorough synthesis of regional characteristics. </a:t>
            </a:r>
            <a:endParaRPr lang="en-US" sz="2800" b="1" dirty="0" smtClean="0">
              <a:solidFill>
                <a:schemeClr val="hlink"/>
              </a:solidFill>
              <a:latin typeface="Times New Roman" pitchFamily="18" charset="0"/>
              <a:cs typeface="Times New Roman" pitchFamily="18" charset="0"/>
            </a:endParaRPr>
          </a:p>
          <a:p>
            <a:pPr algn="just" eaLnBrk="1" hangingPunct="1">
              <a:lnSpc>
                <a:spcPct val="80000"/>
              </a:lnSpc>
              <a:defRPr/>
            </a:pPr>
            <a:endParaRPr lang="en-US" sz="2800" dirty="0"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rtlCol="0">
            <a:normAutofit/>
          </a:bodyPr>
          <a:lstStyle/>
          <a:p>
            <a:pPr algn="just" eaLnBrk="1" fontAlgn="auto" hangingPunct="1">
              <a:lnSpc>
                <a:spcPct val="80000"/>
              </a:lnSpc>
              <a:spcAft>
                <a:spcPts val="0"/>
              </a:spcAft>
              <a:defRPr/>
            </a:pPr>
            <a:r>
              <a:rPr lang="en-US" b="1" dirty="0" smtClean="0">
                <a:solidFill>
                  <a:srgbClr val="0070C0"/>
                </a:solidFill>
                <a:latin typeface="Times New Roman" pitchFamily="18" charset="0"/>
                <a:cs typeface="Times New Roman" pitchFamily="18" charset="0"/>
              </a:rPr>
              <a:t>Chapter Two: Types of Research</a:t>
            </a:r>
          </a:p>
          <a:p>
            <a:pPr algn="just" eaLnBrk="1" fontAlgn="auto" hangingPunct="1">
              <a:lnSpc>
                <a:spcPct val="80000"/>
              </a:lnSpc>
              <a:spcAft>
                <a:spcPts val="0"/>
              </a:spcAft>
              <a:defRPr/>
            </a:pPr>
            <a:r>
              <a:rPr lang="en-US" sz="2800" b="1" dirty="0" smtClean="0">
                <a:solidFill>
                  <a:schemeClr val="tx1"/>
                </a:solidFill>
                <a:latin typeface="Times New Roman" pitchFamily="18" charset="0"/>
                <a:cs typeface="Times New Roman" pitchFamily="18" charset="0"/>
              </a:rPr>
              <a:t>2.1. Basic Research </a:t>
            </a:r>
          </a:p>
          <a:p>
            <a:pPr marL="165100" indent="-165100" algn="l" eaLnBrk="1" fontAlgn="auto" hangingPunct="1">
              <a:lnSpc>
                <a:spcPct val="110000"/>
              </a:lnSpc>
              <a:spcAft>
                <a:spcPts val="0"/>
              </a:spcAft>
              <a:buFont typeface="Wingdings" pitchFamily="2" charset="2"/>
              <a:buChar char="§"/>
              <a:defRPr/>
            </a:pPr>
            <a:r>
              <a:rPr lang="en-US" sz="2800" b="1" dirty="0" smtClean="0">
                <a:solidFill>
                  <a:srgbClr val="0070C0"/>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investigate basic principles and reasons for occurrence of a particular event or process or phenomenon;</a:t>
            </a:r>
          </a:p>
          <a:p>
            <a:pPr marL="165100" indent="-165100" algn="l" eaLnBrk="1" fontAlgn="auto" hangingPunct="1">
              <a:lnSpc>
                <a:spcPct val="110000"/>
              </a:lnSpc>
              <a:spcAft>
                <a:spcPts val="0"/>
              </a:spcAft>
              <a:buFont typeface="Wingdings" pitchFamily="2" charset="2"/>
              <a:buChar char="§"/>
              <a:defRPr/>
            </a:pPr>
            <a:r>
              <a:rPr lang="en-US" sz="2800" dirty="0" smtClean="0">
                <a:solidFill>
                  <a:schemeClr val="tx1"/>
                </a:solidFill>
                <a:latin typeface="Times New Roman" pitchFamily="18" charset="0"/>
                <a:cs typeface="Times New Roman" pitchFamily="18" charset="0"/>
              </a:rPr>
              <a:t>  also known as pure or fundamental or theoretical  research;</a:t>
            </a:r>
          </a:p>
          <a:p>
            <a:pPr marL="165100" indent="-165100" algn="l" eaLnBrk="1" fontAlgn="auto" hangingPunct="1">
              <a:lnSpc>
                <a:spcPct val="110000"/>
              </a:lnSpc>
              <a:spcAft>
                <a:spcPts val="0"/>
              </a:spcAft>
              <a:buFont typeface="Wingdings" pitchFamily="2" charset="2"/>
              <a:buChar char="§"/>
              <a:defRPr/>
            </a:pPr>
            <a:r>
              <a:rPr lang="en-US" sz="2800" dirty="0" smtClean="0">
                <a:solidFill>
                  <a:schemeClr val="tx1"/>
                </a:solidFill>
                <a:latin typeface="Times New Roman" pitchFamily="18" charset="0"/>
                <a:cs typeface="Times New Roman" pitchFamily="18" charset="0"/>
              </a:rPr>
              <a:t>  related to pure science;</a:t>
            </a:r>
          </a:p>
          <a:p>
            <a:pPr marL="165100" indent="-165100" algn="l" eaLnBrk="1" fontAlgn="auto" hangingPunct="1">
              <a:lnSpc>
                <a:spcPct val="110000"/>
              </a:lnSpc>
              <a:spcAft>
                <a:spcPts val="0"/>
              </a:spcAft>
              <a:buFont typeface="Wingdings" pitchFamily="2" charset="2"/>
              <a:buChar char="§"/>
              <a:defRPr/>
            </a:pPr>
            <a:r>
              <a:rPr lang="en-US" sz="2800" dirty="0" smtClean="0">
                <a:solidFill>
                  <a:schemeClr val="tx1"/>
                </a:solidFill>
                <a:latin typeface="Times New Roman" pitchFamily="18" charset="0"/>
                <a:cs typeface="Times New Roman" pitchFamily="18" charset="0"/>
              </a:rPr>
              <a:t>  primarily aim to improve theoretical knowledge or </a:t>
            </a:r>
          </a:p>
          <a:p>
            <a:pPr marL="165100" indent="-165100" algn="l" eaLnBrk="1" fontAlgn="auto" hangingPunct="1">
              <a:lnSpc>
                <a:spcPct val="110000"/>
              </a:lnSpc>
              <a:spcAft>
                <a:spcPts val="0"/>
              </a:spcAft>
              <a:buFont typeface="Wingdings" pitchFamily="2" charset="2"/>
              <a:buChar char="§"/>
              <a:defRPr/>
            </a:pPr>
            <a:r>
              <a:rPr lang="en-US" sz="2800" dirty="0" smtClean="0">
                <a:solidFill>
                  <a:schemeClr val="tx1"/>
                </a:solidFill>
                <a:latin typeface="Times New Roman" pitchFamily="18" charset="0"/>
                <a:cs typeface="Times New Roman" pitchFamily="18" charset="0"/>
              </a:rPr>
              <a:t> understand the logical process and fundamental characteristics of physical and human environments;</a:t>
            </a:r>
          </a:p>
          <a:p>
            <a:pPr marL="165100" indent="-165100" algn="l" eaLnBrk="1" fontAlgn="auto" hangingPunct="1">
              <a:lnSpc>
                <a:spcPct val="110000"/>
              </a:lnSpc>
              <a:spcAft>
                <a:spcPts val="0"/>
              </a:spcAft>
              <a:buFont typeface="Wingdings" pitchFamily="2" charset="2"/>
              <a:buChar char="§"/>
              <a:defRPr/>
            </a:pPr>
            <a:r>
              <a:rPr lang="en-US" sz="2800" dirty="0" smtClean="0">
                <a:solidFill>
                  <a:schemeClr val="tx1"/>
                </a:solidFill>
                <a:latin typeface="Times New Roman" pitchFamily="18" charset="0"/>
                <a:cs typeface="Times New Roman" pitchFamily="18" charset="0"/>
              </a:rPr>
              <a:t> Promote the theoretical understanding of the relationship among variables;</a:t>
            </a:r>
          </a:p>
          <a:p>
            <a:pPr marL="165100" indent="-165100" algn="l" eaLnBrk="1" fontAlgn="auto" hangingPunct="1">
              <a:lnSpc>
                <a:spcPct val="110000"/>
              </a:lnSpc>
              <a:spcAft>
                <a:spcPts val="0"/>
              </a:spcAft>
              <a:buFont typeface="Wingdings" pitchFamily="2" charset="2"/>
              <a:buChar char="§"/>
              <a:defRPr/>
            </a:pPr>
            <a:r>
              <a:rPr lang="en-US" sz="2800" dirty="0" smtClean="0">
                <a:solidFill>
                  <a:schemeClr val="tx1"/>
                </a:solidFill>
                <a:latin typeface="Times New Roman" pitchFamily="18" charset="0"/>
                <a:cs typeface="Times New Roman" pitchFamily="18" charset="0"/>
              </a:rPr>
              <a:t> mainly concerned with generalizations with the formulation of a theories and a laws. It may also verify the old theories</a:t>
            </a:r>
          </a:p>
          <a:p>
            <a:pPr algn="l" eaLnBrk="1" fontAlgn="auto" hangingPunct="1">
              <a:lnSpc>
                <a:spcPct val="80000"/>
              </a:lnSpc>
              <a:spcAft>
                <a:spcPts val="0"/>
              </a:spcAft>
              <a:defRPr/>
            </a:pPr>
            <a:endParaRPr lang="en-US" sz="2800" dirty="0" smtClean="0">
              <a:solidFill>
                <a:schemeClr val="tx1"/>
              </a:solidFill>
            </a:endParaRPr>
          </a:p>
          <a:p>
            <a:pPr eaLnBrk="1" fontAlgn="auto" hangingPunct="1">
              <a:spcAft>
                <a:spcPts val="0"/>
              </a:spcAft>
              <a:buFont typeface="Arial" pitchFamily="34" charset="0"/>
              <a:buNone/>
              <a:defRPr/>
            </a:pPr>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 y="0"/>
            <a:ext cx="8929688" cy="6858000"/>
          </a:xfrm>
        </p:spPr>
        <p:txBody>
          <a:bodyPr rtlCol="0">
            <a:normAutofit fontScale="92500" lnSpcReduction="10000"/>
          </a:bodyPr>
          <a:lstStyle/>
          <a:p>
            <a:pPr marL="225425" indent="-225425" algn="just" eaLnBrk="1" fontAlgn="auto" hangingPunct="1">
              <a:spcAft>
                <a:spcPts val="0"/>
              </a:spcAft>
              <a:defRPr/>
            </a:pPr>
            <a:endParaRPr lang="en-US" sz="1050" dirty="0" smtClean="0">
              <a:solidFill>
                <a:srgbClr val="00B050"/>
              </a:solidFill>
            </a:endParaRPr>
          </a:p>
          <a:p>
            <a:pPr marL="225425" indent="-225425" algn="just" eaLnBrk="1" fontAlgn="auto" hangingPunct="1">
              <a:spcAft>
                <a:spcPts val="0"/>
              </a:spcAft>
              <a:defRPr/>
            </a:pPr>
            <a:r>
              <a:rPr lang="en-US" sz="2800" b="1" dirty="0" smtClean="0">
                <a:solidFill>
                  <a:schemeClr val="tx1"/>
                </a:solidFill>
                <a:latin typeface="Times New Roman" pitchFamily="18" charset="0"/>
                <a:cs typeface="Times New Roman" pitchFamily="18" charset="0"/>
              </a:rPr>
              <a:t>Basic research (cont’d)</a:t>
            </a:r>
          </a:p>
          <a:p>
            <a:pPr marL="225425" indent="-225425" algn="just" eaLnBrk="1" fontAlgn="auto" hangingPunct="1">
              <a:spcAft>
                <a:spcPts val="0"/>
              </a:spcAft>
              <a:buFont typeface="Wingdings" pitchFamily="2" charset="2"/>
              <a:buChar char="ü"/>
              <a:defRPr/>
            </a:pPr>
            <a:r>
              <a:rPr lang="en-US" sz="2800" dirty="0" smtClean="0">
                <a:solidFill>
                  <a:srgbClr val="00B050"/>
                </a:solidFill>
                <a:latin typeface="Times New Roman" pitchFamily="18" charset="0"/>
                <a:cs typeface="Times New Roman" pitchFamily="18" charset="0"/>
              </a:rPr>
              <a:t>directed towards finding information that has a broad base of application and thus,</a:t>
            </a:r>
          </a:p>
          <a:p>
            <a:pPr marL="225425" indent="-225425" algn="just" eaLnBrk="1" fontAlgn="auto" hangingPunct="1">
              <a:spcAft>
                <a:spcPts val="0"/>
              </a:spcAft>
              <a:defRPr/>
            </a:pPr>
            <a:r>
              <a:rPr lang="en-US" sz="2800" dirty="0" smtClean="0">
                <a:solidFill>
                  <a:srgbClr val="00B050"/>
                </a:solidFill>
                <a:latin typeface="Times New Roman" pitchFamily="18" charset="0"/>
                <a:cs typeface="Times New Roman" pitchFamily="18" charset="0"/>
              </a:rPr>
              <a:t> </a:t>
            </a:r>
            <a:endParaRPr lang="en-US" sz="1100" dirty="0" smtClean="0">
              <a:solidFill>
                <a:srgbClr val="00B050"/>
              </a:solidFill>
              <a:latin typeface="Times New Roman" pitchFamily="18" charset="0"/>
              <a:cs typeface="Times New Roman" pitchFamily="18" charset="0"/>
            </a:endParaRPr>
          </a:p>
          <a:p>
            <a:pPr marL="225425" indent="-225425" algn="just" eaLnBrk="1" fontAlgn="auto" hangingPunct="1">
              <a:spcAft>
                <a:spcPts val="0"/>
              </a:spcAft>
              <a:buFont typeface="Wingdings" pitchFamily="2" charset="2"/>
              <a:buChar char="ü"/>
              <a:defRPr/>
            </a:pPr>
            <a:r>
              <a:rPr lang="en-US" sz="2800" dirty="0" smtClean="0">
                <a:solidFill>
                  <a:srgbClr val="00B050"/>
                </a:solidFill>
                <a:latin typeface="Times New Roman" pitchFamily="18" charset="0"/>
                <a:cs typeface="Times New Roman" pitchFamily="18" charset="0"/>
              </a:rPr>
              <a:t>adds to the already existing organized body of scientific knowledge;</a:t>
            </a:r>
          </a:p>
          <a:p>
            <a:pPr marL="225425" indent="-225425" algn="just" eaLnBrk="1" fontAlgn="auto" hangingPunct="1">
              <a:spcAft>
                <a:spcPts val="0"/>
              </a:spcAft>
              <a:defRPr/>
            </a:pPr>
            <a:endParaRPr lang="en-US" sz="2800" dirty="0" smtClean="0">
              <a:solidFill>
                <a:schemeClr val="tx1"/>
              </a:solidFill>
              <a:latin typeface="Times New Roman" pitchFamily="18" charset="0"/>
              <a:cs typeface="Times New Roman" pitchFamily="18" charset="0"/>
            </a:endParaRPr>
          </a:p>
          <a:p>
            <a:pPr marL="225425" indent="-225425" algn="l" eaLnBrk="1" fontAlgn="auto" hangingPunct="1">
              <a:spcAft>
                <a:spcPts val="0"/>
              </a:spcAft>
              <a:buFont typeface="Wingdings" pitchFamily="2" charset="2"/>
              <a:buChar char="ü"/>
              <a:defRPr/>
            </a:pPr>
            <a:r>
              <a:rPr lang="en-US" sz="2800" dirty="0" smtClean="0">
                <a:solidFill>
                  <a:schemeClr val="tx1"/>
                </a:solidFill>
                <a:latin typeface="Times New Roman" pitchFamily="18" charset="0"/>
                <a:cs typeface="Times New Roman" pitchFamily="18" charset="0"/>
              </a:rPr>
              <a:t> It is essentially </a:t>
            </a:r>
            <a:r>
              <a:rPr lang="en-US" sz="2800" b="1" i="1" u="sng" dirty="0" smtClean="0">
                <a:solidFill>
                  <a:srgbClr val="0070C0"/>
                </a:solidFill>
                <a:latin typeface="Times New Roman" pitchFamily="18" charset="0"/>
                <a:cs typeface="Times New Roman" pitchFamily="18" charset="0"/>
              </a:rPr>
              <a:t>positive</a:t>
            </a:r>
            <a:r>
              <a:rPr lang="en-US" sz="2800" dirty="0" smtClean="0">
                <a:solidFill>
                  <a:schemeClr val="tx1"/>
                </a:solidFill>
                <a:latin typeface="Times New Roman" pitchFamily="18" charset="0"/>
                <a:cs typeface="Times New Roman" pitchFamily="18" charset="0"/>
              </a:rPr>
              <a:t>, </a:t>
            </a:r>
            <a:r>
              <a:rPr lang="en-US" sz="2800" b="1" u="sng" dirty="0" smtClean="0">
                <a:solidFill>
                  <a:srgbClr val="0070C0"/>
                </a:solidFill>
                <a:latin typeface="Times New Roman" pitchFamily="18" charset="0"/>
                <a:cs typeface="Times New Roman" pitchFamily="18" charset="0"/>
              </a:rPr>
              <a:t>not normative</a:t>
            </a:r>
            <a:r>
              <a:rPr lang="en-US" sz="2800" dirty="0" smtClean="0">
                <a:solidFill>
                  <a:schemeClr val="tx1"/>
                </a:solidFill>
                <a:latin typeface="Times New Roman" pitchFamily="18" charset="0"/>
                <a:cs typeface="Times New Roman" pitchFamily="18" charset="0"/>
              </a:rPr>
              <a:t> to explain the phenomena as they are, not as they should be;</a:t>
            </a:r>
          </a:p>
          <a:p>
            <a:pPr marL="225425" indent="-225425" algn="l" eaLnBrk="1" fontAlgn="auto" hangingPunct="1">
              <a:spcAft>
                <a:spcPts val="0"/>
              </a:spcAft>
              <a:defRPr/>
            </a:pPr>
            <a:endParaRPr lang="en-US" sz="2800" dirty="0" smtClean="0">
              <a:solidFill>
                <a:schemeClr val="tx1"/>
              </a:solidFill>
              <a:latin typeface="Times New Roman" pitchFamily="18" charset="0"/>
              <a:cs typeface="Times New Roman" pitchFamily="18" charset="0"/>
            </a:endParaRPr>
          </a:p>
          <a:p>
            <a:pPr marL="225425" indent="-225425" algn="l" eaLnBrk="1" fontAlgn="auto" hangingPunct="1">
              <a:spcAft>
                <a:spcPts val="0"/>
              </a:spcAft>
              <a:buFont typeface="Wingdings" pitchFamily="2" charset="2"/>
              <a:buChar char="ü"/>
              <a:defRPr/>
            </a:pPr>
            <a:r>
              <a:rPr lang="en-US" sz="2800" dirty="0" smtClean="0">
                <a:solidFill>
                  <a:schemeClr val="tx1"/>
                </a:solidFill>
                <a:latin typeface="Times New Roman" pitchFamily="18" charset="0"/>
                <a:cs typeface="Times New Roman" pitchFamily="18" charset="0"/>
              </a:rPr>
              <a:t> not concerned with solving any practical social and environmental problems of immediate interest;</a:t>
            </a:r>
          </a:p>
          <a:p>
            <a:pPr marL="225425" indent="-225425" algn="l" eaLnBrk="1" fontAlgn="auto" hangingPunct="1">
              <a:spcAft>
                <a:spcPts val="0"/>
              </a:spcAft>
              <a:defRPr/>
            </a:pPr>
            <a:endParaRPr lang="en-US" sz="2800" dirty="0" smtClean="0">
              <a:solidFill>
                <a:schemeClr val="tx1"/>
              </a:solidFill>
              <a:latin typeface="Times New Roman" pitchFamily="18" charset="0"/>
              <a:cs typeface="Times New Roman" pitchFamily="18" charset="0"/>
            </a:endParaRPr>
          </a:p>
          <a:p>
            <a:pPr marL="225425" indent="-225425" algn="l" eaLnBrk="1" fontAlgn="auto" hangingPunct="1">
              <a:spcAft>
                <a:spcPts val="0"/>
              </a:spcAft>
              <a:buFont typeface="Wingdings" pitchFamily="2" charset="2"/>
              <a:buChar char="ü"/>
              <a:defRPr/>
            </a:pPr>
            <a:r>
              <a:rPr lang="en-US" sz="2800" dirty="0" smtClean="0">
                <a:solidFill>
                  <a:schemeClr val="tx1"/>
                </a:solidFill>
                <a:latin typeface="Times New Roman" pitchFamily="18" charset="0"/>
                <a:cs typeface="Times New Roman" pitchFamily="18" charset="0"/>
              </a:rPr>
              <a:t> the outcome of such  research provides the foundation for many  </a:t>
            </a:r>
            <a:r>
              <a:rPr lang="en-US" sz="2800" b="1" dirty="0" smtClean="0">
                <a:solidFill>
                  <a:schemeClr val="tx1"/>
                </a:solidFill>
                <a:latin typeface="Times New Roman" pitchFamily="18" charset="0"/>
                <a:cs typeface="Times New Roman" pitchFamily="18" charset="0"/>
              </a:rPr>
              <a:t>applied research</a:t>
            </a:r>
            <a:r>
              <a:rPr lang="en-US" sz="2800" dirty="0" smtClean="0">
                <a:solidFill>
                  <a:schemeClr val="tx1"/>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idx="1"/>
          </p:nvPr>
        </p:nvSpPr>
        <p:spPr>
          <a:xfrm>
            <a:off x="0" y="188912"/>
            <a:ext cx="8964613" cy="6669087"/>
          </a:xfrm>
        </p:spPr>
        <p:txBody>
          <a:bodyPr rtlCol="0">
            <a:normAutofit/>
          </a:bodyPr>
          <a:lstStyle/>
          <a:p>
            <a:pPr eaLnBrk="1" fontAlgn="auto" hangingPunct="1">
              <a:lnSpc>
                <a:spcPct val="90000"/>
              </a:lnSpc>
              <a:spcAft>
                <a:spcPts val="0"/>
              </a:spcAft>
              <a:buFont typeface="Wingdings" pitchFamily="2" charset="2"/>
              <a:buNone/>
              <a:defRPr/>
            </a:pPr>
            <a:r>
              <a:rPr lang="en-US" b="1" dirty="0" smtClean="0">
                <a:solidFill>
                  <a:srgbClr val="00B0F0"/>
                </a:solidFill>
                <a:latin typeface="Times New Roman" pitchFamily="18" charset="0"/>
                <a:cs typeface="Times New Roman" pitchFamily="18" charset="0"/>
              </a:rPr>
              <a:t>B. </a:t>
            </a:r>
            <a:r>
              <a:rPr lang="en-US" sz="2800" b="1" dirty="0" smtClean="0">
                <a:solidFill>
                  <a:srgbClr val="00B0F0"/>
                </a:solidFill>
                <a:latin typeface="Times New Roman" pitchFamily="18" charset="0"/>
                <a:cs typeface="Times New Roman" pitchFamily="18" charset="0"/>
              </a:rPr>
              <a:t>Applied research </a:t>
            </a:r>
          </a:p>
          <a:p>
            <a:pPr marL="225425" indent="-225425" algn="just" eaLnBrk="1" fontAlgn="auto" hangingPunct="1">
              <a:lnSpc>
                <a:spcPct val="90000"/>
              </a:lnSpc>
              <a:spcAft>
                <a:spcPts val="0"/>
              </a:spcAft>
              <a:buFont typeface="Wingdings" pitchFamily="2" charset="2"/>
              <a:buChar char="§"/>
              <a:defRPr/>
            </a:pPr>
            <a:r>
              <a:rPr lang="en-US" sz="2800" dirty="0" smtClean="0">
                <a:latin typeface="Times New Roman" pitchFamily="18" charset="0"/>
                <a:cs typeface="Times New Roman" pitchFamily="18" charset="0"/>
              </a:rPr>
              <a:t>solves certain problems employing well known and accepted theories and principles</a:t>
            </a:r>
          </a:p>
          <a:p>
            <a:pPr marL="225425" indent="-225425" algn="just" eaLnBrk="1" fontAlgn="auto" hangingPunct="1">
              <a:lnSpc>
                <a:spcPct val="90000"/>
              </a:lnSpc>
              <a:spcAft>
                <a:spcPts val="0"/>
              </a:spcAft>
              <a:buFont typeface="Wingdings" pitchFamily="2" charset="2"/>
              <a:buChar char="§"/>
              <a:defRPr/>
            </a:pPr>
            <a:r>
              <a:rPr lang="en-US" sz="2800" dirty="0" smtClean="0">
                <a:latin typeface="Times New Roman" pitchFamily="18" charset="0"/>
                <a:cs typeface="Times New Roman" pitchFamily="18" charset="0"/>
              </a:rPr>
              <a:t>Its results are used with reference to the phenomena.</a:t>
            </a:r>
          </a:p>
          <a:p>
            <a:pPr marL="225425" indent="-225425" algn="just" eaLnBrk="1" fontAlgn="auto" hangingPunct="1">
              <a:lnSpc>
                <a:spcPct val="90000"/>
              </a:lnSpc>
              <a:spcAft>
                <a:spcPts val="0"/>
              </a:spcAft>
              <a:buFont typeface="Wingdings" pitchFamily="2" charset="2"/>
              <a:buChar char="§"/>
              <a:defRPr/>
            </a:pPr>
            <a:r>
              <a:rPr lang="en-US" sz="2800" dirty="0" smtClean="0">
                <a:latin typeface="Times New Roman" pitchFamily="18" charset="0"/>
                <a:cs typeface="Times New Roman" pitchFamily="18" charset="0"/>
              </a:rPr>
              <a:t>Links  basic research methods into practical situations. </a:t>
            </a:r>
          </a:p>
          <a:p>
            <a:pPr marL="225425" indent="-225425" algn="just" eaLnBrk="1" fontAlgn="auto" hangingPunct="1">
              <a:lnSpc>
                <a:spcPct val="90000"/>
              </a:lnSpc>
              <a:spcAft>
                <a:spcPts val="0"/>
              </a:spcAft>
              <a:buFont typeface="Wingdings" pitchFamily="2" charset="2"/>
              <a:buChar char="§"/>
              <a:defRPr/>
            </a:pPr>
            <a:r>
              <a:rPr lang="en-US" sz="2800" dirty="0" smtClean="0">
                <a:latin typeface="Times New Roman" pitchFamily="18" charset="0"/>
                <a:cs typeface="Times New Roman" pitchFamily="18" charset="0"/>
              </a:rPr>
              <a:t>its central aim is  </a:t>
            </a:r>
            <a:r>
              <a:rPr lang="en-US" sz="2800" dirty="0" smtClean="0">
                <a:solidFill>
                  <a:srgbClr val="FF0000"/>
                </a:solidFill>
                <a:latin typeface="Times New Roman" pitchFamily="18" charset="0"/>
                <a:cs typeface="Times New Roman" pitchFamily="18" charset="0"/>
              </a:rPr>
              <a:t>to discover solutions for urgent practical problems facing societies.</a:t>
            </a:r>
          </a:p>
          <a:p>
            <a:pPr marL="225425" indent="-225425" algn="just" eaLnBrk="1" fontAlgn="auto" hangingPunct="1">
              <a:lnSpc>
                <a:spcPct val="90000"/>
              </a:lnSpc>
              <a:spcAft>
                <a:spcPts val="0"/>
              </a:spcAft>
              <a:buFont typeface="Wingdings" pitchFamily="2" charset="2"/>
              <a:buChar char="§"/>
              <a:defRPr/>
            </a:pPr>
            <a:r>
              <a:rPr lang="en-US" sz="2800" dirty="0" smtClean="0">
                <a:latin typeface="Times New Roman" pitchFamily="18" charset="0"/>
                <a:cs typeface="Times New Roman" pitchFamily="18" charset="0"/>
              </a:rPr>
              <a:t>involves </a:t>
            </a:r>
            <a:r>
              <a:rPr lang="en-US" sz="2800" i="1" dirty="0" smtClean="0">
                <a:solidFill>
                  <a:srgbClr val="3333FF"/>
                </a:solidFill>
                <a:latin typeface="Times New Roman" pitchFamily="18" charset="0"/>
                <a:cs typeface="Times New Roman" pitchFamily="18" charset="0"/>
              </a:rPr>
              <a:t>normative</a:t>
            </a:r>
            <a:r>
              <a:rPr lang="en-US" sz="2800" dirty="0" smtClean="0">
                <a:solidFill>
                  <a:srgbClr val="3333FF"/>
                </a:solidFill>
                <a:latin typeface="Times New Roman" pitchFamily="18" charset="0"/>
                <a:cs typeface="Times New Roman" pitchFamily="18" charset="0"/>
              </a:rPr>
              <a:t> </a:t>
            </a:r>
            <a:r>
              <a:rPr lang="en-US" sz="2800" i="1" dirty="0" smtClean="0">
                <a:solidFill>
                  <a:srgbClr val="3333FF"/>
                </a:solidFill>
                <a:latin typeface="Times New Roman" pitchFamily="18" charset="0"/>
                <a:cs typeface="Times New Roman" pitchFamily="18" charset="0"/>
              </a:rPr>
              <a:t>policy prescription </a:t>
            </a:r>
            <a:r>
              <a:rPr lang="en-US" sz="2800" i="1" dirty="0" smtClean="0">
                <a:latin typeface="Times New Roman" pitchFamily="18" charset="0"/>
                <a:cs typeface="Times New Roman" pitchFamily="18" charset="0"/>
              </a:rPr>
              <a:t>and</a:t>
            </a:r>
            <a:r>
              <a:rPr lang="en-US" sz="2800" dirty="0" smtClean="0">
                <a:latin typeface="Times New Roman" pitchFamily="18" charset="0"/>
                <a:cs typeface="Times New Roman" pitchFamily="18" charset="0"/>
              </a:rPr>
              <a:t> hence incorporates some value judgments.</a:t>
            </a:r>
          </a:p>
          <a:p>
            <a:pPr marL="225425" indent="-225425" algn="just" eaLnBrk="1" fontAlgn="auto" hangingPunct="1">
              <a:lnSpc>
                <a:spcPct val="90000"/>
              </a:lnSpc>
              <a:spcAft>
                <a:spcPts val="0"/>
              </a:spcAft>
              <a:buFont typeface="Wingdings" pitchFamily="2" charset="2"/>
              <a:buChar char="§"/>
              <a:defRPr/>
            </a:pPr>
            <a:r>
              <a:rPr lang="en-US" sz="2800" dirty="0" smtClean="0">
                <a:latin typeface="Times New Roman" pitchFamily="18" charset="0"/>
                <a:cs typeface="Times New Roman" pitchFamily="18" charset="0"/>
              </a:rPr>
              <a:t>can test theories empirically for improving tools &amp; techniques.</a:t>
            </a:r>
          </a:p>
          <a:p>
            <a:pPr marL="225425" indent="-225425" algn="just" eaLnBrk="1" fontAlgn="auto" hangingPunct="1">
              <a:lnSpc>
                <a:spcPct val="90000"/>
              </a:lnSpc>
              <a:spcAft>
                <a:spcPts val="0"/>
              </a:spcAft>
              <a:buFont typeface="Wingdings" pitchFamily="2" charset="2"/>
              <a:buChar char="§"/>
              <a:defRPr/>
            </a:pPr>
            <a:r>
              <a:rPr lang="en-US" sz="2800" dirty="0" smtClean="0">
                <a:latin typeface="Times New Roman" pitchFamily="18" charset="0"/>
                <a:cs typeface="Times New Roman" pitchFamily="18" charset="0"/>
              </a:rPr>
              <a:t>applied research is </a:t>
            </a:r>
            <a:r>
              <a:rPr lang="en-US" sz="2800" i="1" dirty="0" smtClean="0">
                <a:solidFill>
                  <a:srgbClr val="3333FF"/>
                </a:solidFill>
                <a:latin typeface="Times New Roman" pitchFamily="18" charset="0"/>
                <a:cs typeface="Times New Roman" pitchFamily="18" charset="0"/>
              </a:rPr>
              <a:t>empirical</a:t>
            </a:r>
            <a:r>
              <a:rPr lang="en-US" sz="2800" i="1" dirty="0" smtClean="0">
                <a:latin typeface="Times New Roman" pitchFamily="18" charset="0"/>
                <a:cs typeface="Times New Roman" pitchFamily="18" charset="0"/>
              </a:rPr>
              <a:t> and </a:t>
            </a:r>
            <a:r>
              <a:rPr lang="en-US" sz="2800" i="1" dirty="0" smtClean="0">
                <a:solidFill>
                  <a:srgbClr val="3333FF"/>
                </a:solidFill>
                <a:latin typeface="Times New Roman" pitchFamily="18" charset="0"/>
                <a:cs typeface="Times New Roman" pitchFamily="18" charset="0"/>
              </a:rPr>
              <a:t>practical</a:t>
            </a:r>
            <a:r>
              <a:rPr lang="en-US" sz="2800" dirty="0" smtClean="0">
                <a:latin typeface="Times New Roman" pitchFamily="18" charset="0"/>
                <a:cs typeface="Times New Roman" pitchFamily="18" charset="0"/>
              </a:rPr>
              <a:t>;</a:t>
            </a:r>
          </a:p>
          <a:p>
            <a:pPr marL="225425" indent="-225425" algn="just" eaLnBrk="1" fontAlgn="auto" hangingPunct="1">
              <a:lnSpc>
                <a:spcPct val="90000"/>
              </a:lnSpc>
              <a:spcAft>
                <a:spcPts val="0"/>
              </a:spcAft>
              <a:buFont typeface="Wingdings" pitchFamily="2" charset="2"/>
              <a:buChar char="§"/>
              <a:defRPr/>
            </a:pPr>
            <a:r>
              <a:rPr lang="en-US" sz="2800" dirty="0" smtClean="0">
                <a:latin typeface="Times New Roman" pitchFamily="18" charset="0"/>
                <a:cs typeface="Times New Roman" pitchFamily="18" charset="0"/>
              </a:rPr>
              <a:t>Examples of this research type: experimental research, case studies and inter-disciplinary research.</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51520" y="274638"/>
            <a:ext cx="8712968" cy="850106"/>
          </a:xfrm>
        </p:spPr>
        <p:txBody>
          <a:bodyPr/>
          <a:lstStyle/>
          <a:p>
            <a:pPr algn="l"/>
            <a:r>
              <a:rPr lang="en-US" sz="2800" dirty="0" smtClean="0"/>
              <a:t>Difference between Basic and Applied Research</a:t>
            </a:r>
          </a:p>
        </p:txBody>
      </p:sp>
      <p:sp>
        <p:nvSpPr>
          <p:cNvPr id="34819" name="Content Placeholder 2"/>
          <p:cNvSpPr>
            <a:spLocks noGrp="1"/>
          </p:cNvSpPr>
          <p:nvPr>
            <p:ph idx="1"/>
          </p:nvPr>
        </p:nvSpPr>
        <p:spPr/>
        <p:txBody>
          <a:bodyPr/>
          <a:lstStyle/>
          <a:p>
            <a:endParaRPr lang="en-US" smtClean="0"/>
          </a:p>
        </p:txBody>
      </p:sp>
      <p:pic>
        <p:nvPicPr>
          <p:cNvPr id="34820" name="Picture 2"/>
          <p:cNvPicPr>
            <a:picLocks noChangeAspect="1" noChangeArrowheads="1"/>
          </p:cNvPicPr>
          <p:nvPr/>
        </p:nvPicPr>
        <p:blipFill>
          <a:blip r:embed="rId2" cstate="print"/>
          <a:srcRect l="16470" t="41992" r="15446" b="25781"/>
          <a:stretch>
            <a:fillRect/>
          </a:stretch>
        </p:blipFill>
        <p:spPr bwMode="auto">
          <a:xfrm>
            <a:off x="214313" y="1340768"/>
            <a:ext cx="8929687" cy="4392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0" y="0"/>
            <a:ext cx="8893175" cy="6858000"/>
          </a:xfrm>
        </p:spPr>
        <p:txBody>
          <a:bodyPr/>
          <a:lstStyle/>
          <a:p>
            <a:pPr>
              <a:buFont typeface="Arial" charset="0"/>
              <a:buNone/>
              <a:defRPr/>
            </a:pPr>
            <a:r>
              <a:rPr lang="en-US" sz="2800" b="1" dirty="0" smtClean="0">
                <a:latin typeface="Times New Roman" pitchFamily="18" charset="0"/>
                <a:cs typeface="Times New Roman" pitchFamily="18" charset="0"/>
              </a:rPr>
              <a:t>Course Description:</a:t>
            </a:r>
            <a:endParaRPr lang="en-US" sz="2800" dirty="0" smtClean="0">
              <a:latin typeface="Times New Roman" pitchFamily="18" charset="0"/>
              <a:cs typeface="Times New Roman" pitchFamily="18" charset="0"/>
            </a:endParaRPr>
          </a:p>
          <a:p>
            <a:pPr marL="225425" indent="-225425" algn="just">
              <a:defRPr/>
            </a:pPr>
            <a:r>
              <a:rPr lang="en-US" sz="2800" dirty="0" smtClean="0">
                <a:latin typeface="Times New Roman" pitchFamily="18" charset="0"/>
                <a:cs typeface="Times New Roman" pitchFamily="18" charset="0"/>
              </a:rPr>
              <a:t>The course in advanced research methods which deals with the </a:t>
            </a:r>
            <a:r>
              <a:rPr lang="en-US" sz="2800" dirty="0" smtClean="0">
                <a:solidFill>
                  <a:srgbClr val="FF0000"/>
                </a:solidFill>
                <a:latin typeface="Times New Roman" pitchFamily="18" charset="0"/>
                <a:cs typeface="Times New Roman" pitchFamily="18" charset="0"/>
              </a:rPr>
              <a:t>use and application of research methods on natural resources and environmental management techniques</a:t>
            </a:r>
            <a:r>
              <a:rPr lang="en-US" sz="2800" dirty="0" smtClean="0">
                <a:latin typeface="Times New Roman" pitchFamily="18" charset="0"/>
                <a:cs typeface="Times New Roman" pitchFamily="18" charset="0"/>
              </a:rPr>
              <a:t> in combination with other research methods used by other scholars/experts. Definitions of research, purpose of scientific research, development of scientific research, major research themes in environmental management, and types of research will be addressed. </a:t>
            </a:r>
          </a:p>
          <a:p>
            <a:pPr marL="225425" indent="-225425">
              <a:defRPr/>
            </a:pPr>
            <a:r>
              <a:rPr lang="en-US" sz="2800" dirty="0" smtClean="0">
                <a:latin typeface="Times New Roman" pitchFamily="18" charset="0"/>
                <a:cs typeface="Times New Roman" pitchFamily="18" charset="0"/>
              </a:rPr>
              <a:t>Distinguishing various research processes such as problem identification and formulation, articulation of research objective, hypothesis, or research questions, conceptualization, operationalization, population and sampling will be main focuses</a:t>
            </a:r>
            <a:r>
              <a:rPr lang="en-US" sz="2400" dirty="0" smtClean="0"/>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idx="1"/>
          </p:nvPr>
        </p:nvSpPr>
        <p:spPr>
          <a:xfrm>
            <a:off x="0" y="0"/>
            <a:ext cx="9144000" cy="6858000"/>
          </a:xfrm>
        </p:spPr>
        <p:txBody>
          <a:bodyPr/>
          <a:lstStyle/>
          <a:p>
            <a:pPr eaLnBrk="1" hangingPunct="1">
              <a:lnSpc>
                <a:spcPct val="90000"/>
              </a:lnSpc>
              <a:buFont typeface="Wingdings" pitchFamily="2" charset="2"/>
              <a:buNone/>
              <a:defRPr/>
            </a:pPr>
            <a:r>
              <a:rPr lang="en-US" sz="2400" b="1" dirty="0" smtClean="0">
                <a:solidFill>
                  <a:schemeClr val="hlink"/>
                </a:solidFill>
              </a:rPr>
              <a:t>2.2. </a:t>
            </a:r>
            <a:r>
              <a:rPr lang="en-US" sz="2800" b="1" dirty="0" smtClean="0">
                <a:solidFill>
                  <a:schemeClr val="hlink"/>
                </a:solidFill>
                <a:latin typeface="Times New Roman" pitchFamily="18" charset="0"/>
                <a:cs typeface="Times New Roman" pitchFamily="18" charset="0"/>
              </a:rPr>
              <a:t>Conclusion Oriented Vs. Decision Oriented Research</a:t>
            </a:r>
            <a:endParaRPr lang="en-US" sz="2800" dirty="0" smtClean="0">
              <a:solidFill>
                <a:schemeClr val="hlink"/>
              </a:solidFill>
              <a:latin typeface="Times New Roman" pitchFamily="18" charset="0"/>
              <a:cs typeface="Times New Roman" pitchFamily="18" charset="0"/>
            </a:endParaRPr>
          </a:p>
          <a:p>
            <a:pPr marL="457200" indent="-457200" algn="just" eaLnBrk="1" hangingPunct="1">
              <a:lnSpc>
                <a:spcPct val="90000"/>
              </a:lnSpc>
              <a:buFont typeface="Wingdings" pitchFamily="2" charset="2"/>
              <a:buAutoNum type="alphaUcPeriod"/>
              <a:tabLst>
                <a:tab pos="404813" algn="l"/>
              </a:tabLst>
              <a:defRPr/>
            </a:pPr>
            <a:r>
              <a:rPr lang="en-US" sz="2800" b="1" dirty="0" smtClean="0">
                <a:latin typeface="Times New Roman" pitchFamily="18" charset="0"/>
                <a:cs typeface="Times New Roman" pitchFamily="18" charset="0"/>
              </a:rPr>
              <a:t>Conclusion-oriented research </a:t>
            </a:r>
          </a:p>
          <a:p>
            <a:pPr marL="284163" indent="-284163" algn="just" eaLnBrk="1" hangingPunct="1">
              <a:lnSpc>
                <a:spcPct val="90000"/>
              </a:lnSpc>
              <a:buFont typeface="Wingdings" pitchFamily="2" charset="2"/>
              <a:buChar char="Ø"/>
              <a:tabLst>
                <a:tab pos="284163" algn="l"/>
                <a:tab pos="344488" algn="l"/>
              </a:tabLst>
              <a:defRPr/>
            </a:pPr>
            <a:r>
              <a:rPr lang="en-US" sz="2800" b="1" dirty="0" smtClean="0">
                <a:solidFill>
                  <a:srgbClr val="00B0F0"/>
                </a:solidFill>
                <a:latin typeface="Times New Roman" pitchFamily="18" charset="0"/>
                <a:cs typeface="Times New Roman" pitchFamily="18" charset="0"/>
              </a:rPr>
              <a:t> </a:t>
            </a:r>
            <a:r>
              <a:rPr lang="en-US" sz="2800" dirty="0" smtClean="0">
                <a:latin typeface="Times New Roman" pitchFamily="18" charset="0"/>
                <a:cs typeface="Times New Roman" pitchFamily="18" charset="0"/>
              </a:rPr>
              <a:t>derived by the researchers’ curiosity and intuition.</a:t>
            </a:r>
          </a:p>
          <a:p>
            <a:pPr marL="165100" indent="-165100" eaLnBrk="1" hangingPunct="1">
              <a:lnSpc>
                <a:spcPct val="90000"/>
              </a:lnSpc>
              <a:buFont typeface="Wingdings" pitchFamily="2" charset="2"/>
              <a:buChar char="Ø"/>
              <a:defRPr/>
            </a:pPr>
            <a:r>
              <a:rPr lang="en-US" sz="2800" dirty="0" smtClean="0">
                <a:latin typeface="Times New Roman" pitchFamily="18" charset="0"/>
                <a:cs typeface="Times New Roman" pitchFamily="18" charset="0"/>
              </a:rPr>
              <a:t>the researchers are free to select their research problem and;</a:t>
            </a:r>
          </a:p>
          <a:p>
            <a:pPr marL="165100" indent="-165100" eaLnBrk="1" hangingPunct="1">
              <a:lnSpc>
                <a:spcPct val="90000"/>
              </a:lnSpc>
              <a:buFont typeface="Wingdings" pitchFamily="2" charset="2"/>
              <a:buChar char="Ø"/>
              <a:defRPr/>
            </a:pPr>
            <a:r>
              <a:rPr lang="en-US" sz="2800" dirty="0" smtClean="0">
                <a:latin typeface="Times New Roman" pitchFamily="18" charset="0"/>
                <a:cs typeface="Times New Roman" pitchFamily="18" charset="0"/>
              </a:rPr>
              <a:t> methods to investigate according to their interest. </a:t>
            </a:r>
          </a:p>
          <a:p>
            <a:pPr marL="165100" indent="-165100" eaLnBrk="1" hangingPunct="1">
              <a:lnSpc>
                <a:spcPct val="90000"/>
              </a:lnSpc>
              <a:buFont typeface="Wingdings" pitchFamily="2" charset="2"/>
              <a:buChar char="Ø"/>
              <a:defRPr/>
            </a:pPr>
            <a:r>
              <a:rPr lang="en-US" sz="2800" dirty="0" smtClean="0">
                <a:latin typeface="Times New Roman" pitchFamily="18" charset="0"/>
                <a:cs typeface="Times New Roman" pitchFamily="18" charset="0"/>
              </a:rPr>
              <a:t>aims at making conclusions after investigation. </a:t>
            </a:r>
          </a:p>
          <a:p>
            <a:pPr marL="165100" indent="-165100" algn="just" eaLnBrk="1" hangingPunct="1">
              <a:lnSpc>
                <a:spcPct val="90000"/>
              </a:lnSpc>
              <a:buFont typeface="Wingdings" pitchFamily="2" charset="2"/>
              <a:buChar char="Ø"/>
              <a:defRPr/>
            </a:pPr>
            <a:r>
              <a:rPr lang="en-US" sz="2800" dirty="0" smtClean="0">
                <a:latin typeface="Times New Roman" pitchFamily="18" charset="0"/>
                <a:cs typeface="Times New Roman" pitchFamily="18" charset="0"/>
              </a:rPr>
              <a:t>It can also be </a:t>
            </a:r>
            <a:r>
              <a:rPr lang="en-US" sz="2800" b="1" u="sng" dirty="0" smtClean="0">
                <a:solidFill>
                  <a:srgbClr val="0070C0"/>
                </a:solidFill>
                <a:latin typeface="Times New Roman" pitchFamily="18" charset="0"/>
                <a:cs typeface="Times New Roman" pitchFamily="18" charset="0"/>
              </a:rPr>
              <a:t>applied</a:t>
            </a:r>
            <a:r>
              <a:rPr lang="en-US" sz="2800" dirty="0" smtClean="0">
                <a:latin typeface="Times New Roman" pitchFamily="18" charset="0"/>
                <a:cs typeface="Times New Roman" pitchFamily="18" charset="0"/>
              </a:rPr>
              <a:t> or </a:t>
            </a:r>
            <a:r>
              <a:rPr lang="en-US" sz="2800" b="1" u="sng" dirty="0" smtClean="0">
                <a:solidFill>
                  <a:srgbClr val="0070C0"/>
                </a:solidFill>
                <a:latin typeface="Times New Roman" pitchFamily="18" charset="0"/>
                <a:cs typeface="Times New Roman" pitchFamily="18" charset="0"/>
              </a:rPr>
              <a:t>basic</a:t>
            </a:r>
            <a:r>
              <a:rPr lang="en-US" sz="2800" b="1" dirty="0" smtClean="0">
                <a:solidFill>
                  <a:srgbClr val="0070C0"/>
                </a:solidFill>
                <a:latin typeface="Times New Roman" pitchFamily="18" charset="0"/>
                <a:cs typeface="Times New Roman" pitchFamily="18" charset="0"/>
              </a:rPr>
              <a:t> </a:t>
            </a:r>
            <a:r>
              <a:rPr lang="en-US" sz="2800" b="1" u="sng" dirty="0" smtClean="0">
                <a:solidFill>
                  <a:srgbClr val="0070C0"/>
                </a:solidFill>
                <a:latin typeface="Times New Roman" pitchFamily="18" charset="0"/>
                <a:cs typeface="Times New Roman" pitchFamily="18" charset="0"/>
              </a:rPr>
              <a:t>research</a:t>
            </a:r>
            <a:r>
              <a:rPr lang="en-US" sz="2800" dirty="0" smtClean="0">
                <a:latin typeface="Times New Roman" pitchFamily="18" charset="0"/>
                <a:cs typeface="Times New Roman" pitchFamily="18" charset="0"/>
              </a:rPr>
              <a:t>;</a:t>
            </a:r>
          </a:p>
          <a:p>
            <a:pPr marL="165100" indent="-165100" algn="just" eaLnBrk="1" hangingPunct="1">
              <a:lnSpc>
                <a:spcPct val="90000"/>
              </a:lnSpc>
              <a:buFont typeface="Wingdings" pitchFamily="2" charset="2"/>
              <a:buChar char="Ø"/>
              <a:defRPr/>
            </a:pPr>
            <a:r>
              <a:rPr lang="en-US" sz="2800" dirty="0" smtClean="0">
                <a:latin typeface="Times New Roman" pitchFamily="18" charset="0"/>
                <a:cs typeface="Times New Roman" pitchFamily="18" charset="0"/>
              </a:rPr>
              <a:t> e.g. establishing careful definition of educational methods; selection of valid and reliable outcome measures; and;</a:t>
            </a:r>
          </a:p>
          <a:p>
            <a:pPr marL="165100" indent="-165100" algn="just" eaLnBrk="1" hangingPunct="1">
              <a:lnSpc>
                <a:spcPct val="90000"/>
              </a:lnSpc>
              <a:buFont typeface="Wingdings" pitchFamily="2" charset="2"/>
              <a:buChar char="Ø"/>
              <a:defRPr/>
            </a:pPr>
            <a:r>
              <a:rPr lang="en-US" sz="2800" dirty="0" smtClean="0">
                <a:latin typeface="Times New Roman" pitchFamily="18" charset="0"/>
                <a:cs typeface="Times New Roman" pitchFamily="18" charset="0"/>
              </a:rPr>
              <a:t> use of sound experimental designs;</a:t>
            </a:r>
          </a:p>
          <a:p>
            <a:pPr marL="165100" indent="-165100" algn="just" eaLnBrk="1" hangingPunct="1">
              <a:lnSpc>
                <a:spcPct val="90000"/>
              </a:lnSpc>
              <a:buFont typeface="Wingdings" pitchFamily="2" charset="2"/>
              <a:buChar char="Ø"/>
              <a:defRPr/>
            </a:pPr>
            <a:r>
              <a:rPr lang="en-US" sz="2800" dirty="0" smtClean="0">
                <a:latin typeface="Times New Roman" pitchFamily="18" charset="0"/>
                <a:cs typeface="Times New Roman" pitchFamily="18" charset="0"/>
              </a:rPr>
              <a:t> identify barriers to meet program, and;</a:t>
            </a:r>
          </a:p>
          <a:p>
            <a:pPr marL="165100" indent="-165100" algn="just" eaLnBrk="1" hangingPunct="1">
              <a:lnSpc>
                <a:spcPct val="90000"/>
              </a:lnSpc>
              <a:buFont typeface="Wingdings" pitchFamily="2" charset="2"/>
              <a:buChar char="Ø"/>
              <a:defRPr/>
            </a:pPr>
            <a:r>
              <a:rPr lang="en-US" sz="2800" dirty="0" smtClean="0">
                <a:latin typeface="Times New Roman" pitchFamily="18" charset="0"/>
                <a:cs typeface="Times New Roman" pitchFamily="18" charset="0"/>
              </a:rPr>
              <a:t> identify methods for overcoming;</a:t>
            </a:r>
          </a:p>
          <a:p>
            <a:pPr marL="165100" indent="-165100" algn="just" eaLnBrk="1" hangingPunct="1">
              <a:lnSpc>
                <a:spcPct val="90000"/>
              </a:lnSpc>
              <a:buFont typeface="Wingdings" pitchFamily="2" charset="2"/>
              <a:buChar char="Ø"/>
              <a:defRPr/>
            </a:pPr>
            <a:r>
              <a:rPr lang="en-US" sz="2800" dirty="0" smtClean="0">
                <a:latin typeface="Times New Roman" pitchFamily="18" charset="0"/>
                <a:cs typeface="Times New Roman" pitchFamily="18" charset="0"/>
              </a:rPr>
              <a:t> e.g. identify useful guidelines for the extension  agents to promote the effectiveness of the extension program</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a:solidFill>
            <a:schemeClr val="bg1"/>
          </a:solidFill>
        </p:spPr>
        <p:txBody>
          <a:bodyPr rtlCol="0">
            <a:normAutofit/>
          </a:bodyPr>
          <a:lstStyle/>
          <a:p>
            <a:pPr algn="just" eaLnBrk="1" fontAlgn="auto" hangingPunct="1">
              <a:lnSpc>
                <a:spcPct val="90000"/>
              </a:lnSpc>
              <a:spcAft>
                <a:spcPts val="0"/>
              </a:spcAft>
              <a:buFont typeface="Arial" pitchFamily="34" charset="0"/>
              <a:buNone/>
              <a:defRPr/>
            </a:pPr>
            <a:endParaRPr lang="en-US" sz="300" b="1" dirty="0" smtClean="0">
              <a:solidFill>
                <a:srgbClr val="00B0F0"/>
              </a:solidFill>
            </a:endParaRPr>
          </a:p>
          <a:p>
            <a:pPr algn="just" eaLnBrk="1" fontAlgn="auto" hangingPunct="1">
              <a:lnSpc>
                <a:spcPct val="90000"/>
              </a:lnSpc>
              <a:spcAft>
                <a:spcPts val="0"/>
              </a:spcAft>
              <a:buFont typeface="Arial" pitchFamily="34" charset="0"/>
              <a:buNone/>
              <a:defRPr/>
            </a:pPr>
            <a:r>
              <a:rPr lang="en-US" sz="2800" b="1" dirty="0" smtClean="0">
                <a:solidFill>
                  <a:srgbClr val="00B0F0"/>
                </a:solidFill>
              </a:rPr>
              <a:t>B. </a:t>
            </a:r>
            <a:r>
              <a:rPr lang="en-US" b="1" dirty="0" smtClean="0">
                <a:solidFill>
                  <a:srgbClr val="00B0F0"/>
                </a:solidFill>
                <a:latin typeface="Times New Roman" pitchFamily="18" charset="0"/>
                <a:cs typeface="Times New Roman" pitchFamily="18" charset="0"/>
              </a:rPr>
              <a:t>Decision</a:t>
            </a:r>
            <a:r>
              <a:rPr lang="en-US" dirty="0" smtClean="0">
                <a:solidFill>
                  <a:srgbClr val="00B0F0"/>
                </a:solidFill>
                <a:latin typeface="Times New Roman" pitchFamily="18" charset="0"/>
                <a:cs typeface="Times New Roman" pitchFamily="18" charset="0"/>
              </a:rPr>
              <a:t>-</a:t>
            </a:r>
            <a:r>
              <a:rPr lang="en-US" b="1" dirty="0" smtClean="0">
                <a:solidFill>
                  <a:srgbClr val="00B0F0"/>
                </a:solidFill>
                <a:latin typeface="Times New Roman" pitchFamily="18" charset="0"/>
                <a:cs typeface="Times New Roman" pitchFamily="18" charset="0"/>
              </a:rPr>
              <a:t>oriented research </a:t>
            </a:r>
          </a:p>
          <a:p>
            <a:pPr algn="just" eaLnBrk="1" fontAlgn="auto" hangingPunct="1">
              <a:lnSpc>
                <a:spcPct val="90000"/>
              </a:lnSpc>
              <a:spcAft>
                <a:spcPts val="0"/>
              </a:spcAft>
              <a:buFont typeface="Wingdings" pitchFamily="2" charset="2"/>
              <a:buChar char="Ø"/>
              <a:defRPr/>
            </a:pPr>
            <a:r>
              <a:rPr lang="en-US" b="1" dirty="0" smtClean="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is intended to be the bases for decision-making </a:t>
            </a:r>
          </a:p>
          <a:p>
            <a:pPr algn="just" eaLnBrk="1" fontAlgn="auto" hangingPunct="1">
              <a:lnSpc>
                <a:spcPct val="90000"/>
              </a:lnSpc>
              <a:spcAft>
                <a:spcPts val="0"/>
              </a:spcAft>
              <a:defRPr/>
            </a:pPr>
            <a:r>
              <a:rPr lang="en-US" dirty="0" smtClean="0">
                <a:solidFill>
                  <a:schemeClr val="tx1"/>
                </a:solidFill>
                <a:latin typeface="Times New Roman" pitchFamily="18" charset="0"/>
                <a:cs typeface="Times New Roman" pitchFamily="18" charset="0"/>
              </a:rPr>
              <a:t>    process. </a:t>
            </a:r>
          </a:p>
          <a:p>
            <a:pPr algn="just" eaLnBrk="1" fontAlgn="auto" hangingPunct="1">
              <a:lnSpc>
                <a:spcPct val="90000"/>
              </a:lnSpc>
              <a:spcAft>
                <a:spcPts val="0"/>
              </a:spcAft>
              <a:buFont typeface="Wingdings" pitchFamily="2" charset="2"/>
              <a:buChar char="Ø"/>
              <a:defRPr/>
            </a:pPr>
            <a:r>
              <a:rPr lang="en-US" dirty="0" smtClean="0">
                <a:solidFill>
                  <a:schemeClr val="tx1"/>
                </a:solidFill>
                <a:latin typeface="Times New Roman" pitchFamily="18" charset="0"/>
                <a:cs typeface="Times New Roman" pitchFamily="18" charset="0"/>
              </a:rPr>
              <a:t> the topics are selected by decision-makers; </a:t>
            </a:r>
          </a:p>
          <a:p>
            <a:pPr algn="just" eaLnBrk="1" fontAlgn="auto" hangingPunct="1">
              <a:lnSpc>
                <a:spcPct val="90000"/>
              </a:lnSpc>
              <a:spcAft>
                <a:spcPts val="0"/>
              </a:spcAft>
              <a:buFont typeface="Wingdings" pitchFamily="2" charset="2"/>
              <a:buChar char="Ø"/>
              <a:defRPr/>
            </a:pPr>
            <a:r>
              <a:rPr lang="en-US" dirty="0" smtClean="0">
                <a:solidFill>
                  <a:schemeClr val="tx1"/>
                </a:solidFill>
                <a:latin typeface="Times New Roman" pitchFamily="18" charset="0"/>
                <a:cs typeface="Times New Roman" pitchFamily="18" charset="0"/>
              </a:rPr>
              <a:t> the researchers have no right to select their research </a:t>
            </a:r>
          </a:p>
          <a:p>
            <a:pPr algn="just" eaLnBrk="1" fontAlgn="auto" hangingPunct="1">
              <a:lnSpc>
                <a:spcPct val="90000"/>
              </a:lnSpc>
              <a:spcAft>
                <a:spcPts val="0"/>
              </a:spcAft>
              <a:defRPr/>
            </a:pPr>
            <a:r>
              <a:rPr lang="en-US" dirty="0" smtClean="0">
                <a:solidFill>
                  <a:schemeClr val="tx1"/>
                </a:solidFill>
                <a:latin typeface="Times New Roman" pitchFamily="18" charset="0"/>
                <a:cs typeface="Times New Roman" pitchFamily="18" charset="0"/>
              </a:rPr>
              <a:t>    topics; </a:t>
            </a:r>
          </a:p>
          <a:p>
            <a:pPr marL="225425" indent="-225425" algn="just" eaLnBrk="1" fontAlgn="auto" hangingPunct="1">
              <a:lnSpc>
                <a:spcPct val="90000"/>
              </a:lnSpc>
              <a:spcAft>
                <a:spcPts val="0"/>
              </a:spcAft>
              <a:buFont typeface="Wingdings" pitchFamily="2" charset="2"/>
              <a:buChar char="Ø"/>
              <a:defRPr/>
            </a:pPr>
            <a:r>
              <a:rPr lang="en-US" dirty="0" smtClean="0">
                <a:solidFill>
                  <a:schemeClr val="tx1"/>
                </a:solidFill>
                <a:latin typeface="Times New Roman" pitchFamily="18" charset="0"/>
                <a:cs typeface="Times New Roman" pitchFamily="18" charset="0"/>
              </a:rPr>
              <a:t> research topics have to be chosen among the given list of topics of an institution intended to be conducted;</a:t>
            </a:r>
          </a:p>
          <a:p>
            <a:pPr algn="just" eaLnBrk="1" fontAlgn="auto" hangingPunct="1">
              <a:lnSpc>
                <a:spcPct val="90000"/>
              </a:lnSpc>
              <a:spcAft>
                <a:spcPts val="0"/>
              </a:spcAft>
              <a:buFont typeface="Wingdings" pitchFamily="2" charset="2"/>
              <a:buChar char="Ø"/>
              <a:defRPr/>
            </a:pPr>
            <a:r>
              <a:rPr lang="en-US" dirty="0" smtClean="0">
                <a:solidFill>
                  <a:schemeClr val="tx1"/>
                </a:solidFill>
                <a:latin typeface="Times New Roman" pitchFamily="18" charset="0"/>
                <a:cs typeface="Times New Roman" pitchFamily="18" charset="0"/>
              </a:rPr>
              <a:t> it is geared </a:t>
            </a:r>
            <a:r>
              <a:rPr lang="en-US" dirty="0" smtClean="0">
                <a:solidFill>
                  <a:srgbClr val="9C0A56"/>
                </a:solidFill>
                <a:latin typeface="Times New Roman" pitchFamily="18" charset="0"/>
                <a:cs typeface="Times New Roman" pitchFamily="18" charset="0"/>
              </a:rPr>
              <a:t>towards</a:t>
            </a:r>
            <a:r>
              <a:rPr lang="en-US" dirty="0" smtClean="0">
                <a:solidFill>
                  <a:schemeClr val="tx1"/>
                </a:solidFill>
                <a:latin typeface="Times New Roman" pitchFamily="18" charset="0"/>
                <a:cs typeface="Times New Roman" pitchFamily="18" charset="0"/>
              </a:rPr>
              <a:t> solving the problem of    </a:t>
            </a:r>
          </a:p>
          <a:p>
            <a:pPr algn="just" eaLnBrk="1" fontAlgn="auto" hangingPunct="1">
              <a:lnSpc>
                <a:spcPct val="90000"/>
              </a:lnSpc>
              <a:spcAft>
                <a:spcPts val="0"/>
              </a:spcAft>
              <a:defRPr/>
            </a:pPr>
            <a:r>
              <a:rPr lang="en-US" dirty="0" smtClean="0">
                <a:solidFill>
                  <a:schemeClr val="tx1"/>
                </a:solidFill>
                <a:latin typeface="Times New Roman" pitchFamily="18" charset="0"/>
                <a:cs typeface="Times New Roman" pitchFamily="18" charset="0"/>
              </a:rPr>
              <a:t>    decision- makers</a:t>
            </a:r>
          </a:p>
          <a:p>
            <a:pPr algn="l" eaLnBrk="1" fontAlgn="auto" hangingPunct="1">
              <a:lnSpc>
                <a:spcPct val="90000"/>
              </a:lnSpc>
              <a:spcAft>
                <a:spcPts val="0"/>
              </a:spcAft>
              <a:buFont typeface="Wingdings" pitchFamily="2" charset="2"/>
              <a:buChar char="Ø"/>
              <a:defRPr/>
            </a:pPr>
            <a:r>
              <a:rPr lang="en-US" dirty="0" smtClean="0">
                <a:solidFill>
                  <a:schemeClr val="tx1"/>
                </a:solidFill>
                <a:latin typeface="Times New Roman" pitchFamily="18" charset="0"/>
                <a:cs typeface="Times New Roman" pitchFamily="18" charset="0"/>
              </a:rPr>
              <a:t> it is </a:t>
            </a:r>
            <a:r>
              <a:rPr lang="en-US" dirty="0" smtClean="0">
                <a:solidFill>
                  <a:srgbClr val="00B0F0"/>
                </a:solidFill>
                <a:latin typeface="Times New Roman" pitchFamily="18" charset="0"/>
                <a:cs typeface="Times New Roman" pitchFamily="18" charset="0"/>
              </a:rPr>
              <a:t>more of applied research.</a:t>
            </a:r>
          </a:p>
          <a:p>
            <a:pPr eaLnBrk="1" fontAlgn="auto" hangingPunct="1">
              <a:spcAft>
                <a:spcPts val="0"/>
              </a:spcAft>
              <a:buFont typeface="Arial" pitchFamily="34" charset="0"/>
              <a:buNone/>
              <a:defRPr/>
            </a:pPr>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a:xfrm>
            <a:off x="1" y="1"/>
            <a:ext cx="8929688" cy="6858000"/>
          </a:xfrm>
        </p:spPr>
        <p:txBody>
          <a:bodyPr/>
          <a:lstStyle/>
          <a:p>
            <a:pPr eaLnBrk="1" hangingPunct="1">
              <a:lnSpc>
                <a:spcPct val="80000"/>
              </a:lnSpc>
              <a:buFont typeface="Wingdings" pitchFamily="2" charset="2"/>
              <a:buNone/>
              <a:defRPr/>
            </a:pPr>
            <a:r>
              <a:rPr lang="en-US" sz="2800" b="1" dirty="0" smtClean="0">
                <a:solidFill>
                  <a:srgbClr val="C00000"/>
                </a:solidFill>
                <a:latin typeface="Times New Roman" pitchFamily="18" charset="0"/>
                <a:cs typeface="Times New Roman" pitchFamily="18" charset="0"/>
              </a:rPr>
              <a:t>2.3. Hierarchy Class(ladder)  of Research</a:t>
            </a:r>
            <a:endParaRPr lang="en-US" sz="2800" dirty="0" smtClean="0">
              <a:solidFill>
                <a:srgbClr val="C00000"/>
              </a:solidFill>
              <a:latin typeface="Times New Roman" pitchFamily="18" charset="0"/>
              <a:cs typeface="Times New Roman" pitchFamily="18" charset="0"/>
            </a:endParaRPr>
          </a:p>
          <a:p>
            <a:pPr marL="165100" indent="-165100" algn="just" eaLnBrk="1" hangingPunct="1">
              <a:defRPr/>
            </a:pPr>
            <a:r>
              <a:rPr lang="en-US" sz="2400" dirty="0" smtClean="0">
                <a:latin typeface="Times New Roman" pitchFamily="18" charset="0"/>
                <a:cs typeface="Times New Roman" pitchFamily="18" charset="0"/>
              </a:rPr>
              <a:t>4 levels in the hierarchy of research and;</a:t>
            </a:r>
          </a:p>
          <a:p>
            <a:pPr marL="165100" indent="-165100" algn="just" eaLnBrk="1" hangingPunct="1">
              <a:defRPr/>
            </a:pPr>
            <a:r>
              <a:rPr lang="en-US" sz="2400" dirty="0" smtClean="0">
                <a:latin typeface="Times New Roman" pitchFamily="18" charset="0"/>
                <a:cs typeface="Times New Roman" pitchFamily="18" charset="0"/>
              </a:rPr>
              <a:t> each level precedes one after the other although exception exists. </a:t>
            </a:r>
          </a:p>
          <a:p>
            <a:pPr algn="just" eaLnBrk="1" hangingPunct="1">
              <a:lnSpc>
                <a:spcPct val="80000"/>
              </a:lnSpc>
              <a:buFont typeface="Arial" charset="0"/>
              <a:buNone/>
              <a:defRPr/>
            </a:pPr>
            <a:r>
              <a:rPr lang="en-US" b="1" dirty="0" smtClean="0">
                <a:solidFill>
                  <a:srgbClr val="C00000"/>
                </a:solidFill>
                <a:latin typeface="Times New Roman" pitchFamily="18" charset="0"/>
                <a:cs typeface="Times New Roman" pitchFamily="18" charset="0"/>
              </a:rPr>
              <a:t>A. Descriptive research</a:t>
            </a:r>
            <a:r>
              <a:rPr lang="en-US" dirty="0" smtClean="0">
                <a:solidFill>
                  <a:srgbClr val="C00000"/>
                </a:solidFill>
                <a:latin typeface="Times New Roman" pitchFamily="18" charset="0"/>
                <a:cs typeface="Times New Roman" pitchFamily="18" charset="0"/>
              </a:rPr>
              <a:t> </a:t>
            </a:r>
          </a:p>
          <a:p>
            <a:pPr marL="225425" indent="-165100" algn="just" eaLnBrk="1" hangingPunct="1">
              <a:buFont typeface="Wingdings" pitchFamily="2" charset="2"/>
              <a:buChar char="§"/>
              <a:defRPr/>
            </a:pPr>
            <a:r>
              <a:rPr lang="en-US" sz="2400" dirty="0" smtClean="0">
                <a:latin typeface="Times New Roman" pitchFamily="18" charset="0"/>
                <a:cs typeface="Times New Roman" pitchFamily="18" charset="0"/>
              </a:rPr>
              <a:t> Such kinds of research describe essential characteristics of a phenomenon to know it well.</a:t>
            </a:r>
          </a:p>
          <a:p>
            <a:pPr marL="225425" indent="-165100" algn="just">
              <a:defRPr/>
            </a:pPr>
            <a:r>
              <a:rPr lang="en-US" sz="2400" dirty="0" smtClean="0">
                <a:latin typeface="Times New Roman" pitchFamily="18" charset="0"/>
                <a:cs typeface="Times New Roman" pitchFamily="18" charset="0"/>
              </a:rPr>
              <a:t>surveys </a:t>
            </a:r>
            <a:r>
              <a:rPr lang="en-US" sz="2400" dirty="0" smtClean="0">
                <a:solidFill>
                  <a:srgbClr val="0070C0"/>
                </a:solidFill>
                <a:latin typeface="Times New Roman" pitchFamily="18" charset="0"/>
                <a:cs typeface="Times New Roman" pitchFamily="18" charset="0"/>
              </a:rPr>
              <a:t>comparative, Correlational methods and fact-finding enquiries of different kinds. </a:t>
            </a:r>
          </a:p>
          <a:p>
            <a:pPr marL="225425" indent="-165100" algn="just">
              <a:defRPr/>
            </a:pPr>
            <a:r>
              <a:rPr lang="en-US" sz="2400" dirty="0" smtClean="0">
                <a:latin typeface="Times New Roman" pitchFamily="18" charset="0"/>
                <a:cs typeface="Times New Roman" pitchFamily="18" charset="0"/>
              </a:rPr>
              <a:t>The major purpose :</a:t>
            </a:r>
          </a:p>
          <a:p>
            <a:pPr marL="625475" lvl="1" indent="-225425" algn="just">
              <a:defRPr/>
            </a:pPr>
            <a:r>
              <a:rPr lang="en-US" sz="2400" dirty="0" smtClean="0">
                <a:latin typeface="Times New Roman" pitchFamily="18" charset="0"/>
                <a:cs typeface="Times New Roman" pitchFamily="18" charset="0"/>
              </a:rPr>
              <a:t>description of the state of affairs </a:t>
            </a:r>
            <a:r>
              <a:rPr lang="en-US" sz="2400" dirty="0" smtClean="0">
                <a:solidFill>
                  <a:srgbClr val="FF0000"/>
                </a:solidFill>
                <a:latin typeface="Times New Roman" pitchFamily="18" charset="0"/>
                <a:cs typeface="Times New Roman" pitchFamily="18" charset="0"/>
              </a:rPr>
              <a:t>as it exists at present;</a:t>
            </a:r>
          </a:p>
          <a:p>
            <a:pPr marL="625475" lvl="1" indent="-225425" algn="just">
              <a:defRPr/>
            </a:pPr>
            <a:r>
              <a:rPr lang="en-US" sz="2400" dirty="0" smtClean="0">
                <a:solidFill>
                  <a:srgbClr val="FF0000"/>
                </a:solidFill>
                <a:latin typeface="Times New Roman" pitchFamily="18" charset="0"/>
                <a:cs typeface="Times New Roman" pitchFamily="18" charset="0"/>
              </a:rPr>
              <a:t>give a detailed account of:</a:t>
            </a:r>
          </a:p>
          <a:p>
            <a:pPr marL="625475" lvl="1" indent="123825" algn="just">
              <a:buFont typeface="Wingdings" pitchFamily="2" charset="2"/>
              <a:buChar char="Ø"/>
              <a:tabLst>
                <a:tab pos="793750" algn="l"/>
              </a:tabLst>
              <a:defRPr/>
            </a:pPr>
            <a:r>
              <a:rPr lang="en-US" sz="2400" dirty="0" smtClean="0">
                <a:latin typeface="Times New Roman" pitchFamily="18" charset="0"/>
                <a:cs typeface="Times New Roman" pitchFamily="18" charset="0"/>
              </a:rPr>
              <a:t> a particular issue, </a:t>
            </a:r>
          </a:p>
          <a:p>
            <a:pPr marL="625475" lvl="1" indent="123825" algn="just">
              <a:buFont typeface="Wingdings" pitchFamily="2" charset="2"/>
              <a:buChar char="Ø"/>
              <a:tabLst>
                <a:tab pos="793750" algn="l"/>
              </a:tabLst>
              <a:defRPr/>
            </a:pPr>
            <a:r>
              <a:rPr lang="en-US" sz="2400" dirty="0" smtClean="0">
                <a:latin typeface="Times New Roman" pitchFamily="18" charset="0"/>
                <a:cs typeface="Times New Roman" pitchFamily="18" charset="0"/>
              </a:rPr>
              <a:t> person or process emphasizing on ‘</a:t>
            </a:r>
            <a:r>
              <a:rPr lang="en-US" sz="2400" b="1" i="1" dirty="0" smtClean="0">
                <a:latin typeface="Times New Roman" pitchFamily="18" charset="0"/>
                <a:cs typeface="Times New Roman" pitchFamily="18" charset="0"/>
              </a:rPr>
              <a:t>what</a:t>
            </a:r>
            <a:r>
              <a:rPr lang="en-US" sz="2400" b="1"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n-US" sz="2400" b="1" i="1" dirty="0" smtClean="0">
                <a:latin typeface="Times New Roman" pitchFamily="18" charset="0"/>
                <a:cs typeface="Times New Roman" pitchFamily="18" charset="0"/>
              </a:rPr>
              <a:t>where</a:t>
            </a:r>
            <a:r>
              <a:rPr lang="en-US" sz="2400" b="1"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and </a:t>
            </a:r>
          </a:p>
          <a:p>
            <a:pPr marL="625475" lvl="1" indent="123825" algn="just">
              <a:buNone/>
              <a:tabLst>
                <a:tab pos="793750" algn="l"/>
              </a:tabLst>
              <a:defRPr/>
            </a:pPr>
            <a:r>
              <a:rPr lang="en-US" sz="2400" dirty="0" smtClean="0">
                <a:latin typeface="Times New Roman" pitchFamily="18" charset="0"/>
                <a:cs typeface="Times New Roman" pitchFamily="18" charset="0"/>
              </a:rPr>
              <a:t>‘</a:t>
            </a:r>
            <a:r>
              <a:rPr lang="en-US" sz="2400" b="1" i="1" dirty="0" smtClean="0">
                <a:latin typeface="Times New Roman" pitchFamily="18" charset="0"/>
                <a:cs typeface="Times New Roman" pitchFamily="18" charset="0"/>
              </a:rPr>
              <a:t>when</a:t>
            </a:r>
            <a:r>
              <a:rPr lang="en-US" sz="2400" b="1"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questions;</a:t>
            </a:r>
          </a:p>
          <a:p>
            <a:pPr marL="625475" lvl="1" indent="123825" algn="just">
              <a:buFont typeface="Wingdings" pitchFamily="2" charset="2"/>
              <a:buChar char="Ø"/>
              <a:tabLst>
                <a:tab pos="793750" algn="l"/>
              </a:tabLst>
              <a:defRPr/>
            </a:pPr>
            <a:r>
              <a:rPr lang="en-US" sz="2400" dirty="0" smtClean="0">
                <a:latin typeface="Times New Roman" pitchFamily="18" charset="0"/>
                <a:cs typeface="Times New Roman" pitchFamily="18" charset="0"/>
              </a:rPr>
              <a:t> no control over the variables, he can only report what has </a:t>
            </a:r>
          </a:p>
          <a:p>
            <a:pPr marL="625475" lvl="1" indent="123825" algn="just">
              <a:buNone/>
              <a:tabLst>
                <a:tab pos="793750" algn="l"/>
              </a:tabLst>
              <a:defRPr/>
            </a:pPr>
            <a:r>
              <a:rPr lang="en-US" sz="2400" dirty="0" smtClean="0">
                <a:latin typeface="Times New Roman" pitchFamily="18" charset="0"/>
                <a:cs typeface="Times New Roman" pitchFamily="18" charset="0"/>
              </a:rPr>
              <a:t>   happened &amp; observed.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3999" cy="6858000"/>
          </a:xfrm>
        </p:spPr>
        <p:txBody>
          <a:bodyPr rtlCol="0">
            <a:normAutofit lnSpcReduction="10000"/>
          </a:bodyPr>
          <a:lstStyle/>
          <a:p>
            <a:pPr marL="404813" indent="-404813" algn="just">
              <a:buFont typeface="Wingdings" pitchFamily="2" charset="2"/>
              <a:buChar char="q"/>
              <a:defRPr/>
            </a:pPr>
            <a:r>
              <a:rPr lang="en-US" sz="2600" dirty="0" smtClean="0">
                <a:solidFill>
                  <a:schemeClr val="tx1"/>
                </a:solidFill>
                <a:latin typeface="Times New Roman" pitchFamily="18" charset="0"/>
                <a:cs typeface="Times New Roman" pitchFamily="18" charset="0"/>
              </a:rPr>
              <a:t>thus it is essential to have detailed knowledge of things. </a:t>
            </a:r>
            <a:endParaRPr lang="en-US" sz="2600" dirty="0" smtClean="0">
              <a:solidFill>
                <a:srgbClr val="0070C0"/>
              </a:solidFill>
              <a:latin typeface="Times New Roman" pitchFamily="18" charset="0"/>
              <a:cs typeface="Times New Roman" pitchFamily="18" charset="0"/>
            </a:endParaRPr>
          </a:p>
          <a:p>
            <a:pPr marL="404813" indent="-404813" algn="just" eaLnBrk="1" fontAlgn="auto" hangingPunct="1">
              <a:spcAft>
                <a:spcPts val="0"/>
              </a:spcAft>
              <a:buFont typeface="Wingdings" pitchFamily="2" charset="2"/>
              <a:buChar char="q"/>
              <a:defRPr/>
            </a:pPr>
            <a:r>
              <a:rPr lang="en-US" sz="2600" dirty="0" smtClean="0">
                <a:solidFill>
                  <a:srgbClr val="0070C0"/>
                </a:solidFill>
                <a:latin typeface="Times New Roman" pitchFamily="18" charset="0"/>
                <a:cs typeface="Times New Roman" pitchFamily="18" charset="0"/>
              </a:rPr>
              <a:t>not explain the influence or impact of certain factors in the event on which it is focusing. </a:t>
            </a:r>
          </a:p>
          <a:p>
            <a:pPr marL="404813" indent="-404813" algn="just" eaLnBrk="1" fontAlgn="auto" hangingPunct="1">
              <a:spcAft>
                <a:spcPts val="0"/>
              </a:spcAft>
              <a:buFont typeface="Wingdings" pitchFamily="2" charset="2"/>
              <a:buChar char="q"/>
              <a:defRPr/>
            </a:pPr>
            <a:r>
              <a:rPr lang="en-US" sz="2600" dirty="0" smtClean="0">
                <a:solidFill>
                  <a:schemeClr val="tx1"/>
                </a:solidFill>
                <a:latin typeface="Times New Roman" pitchFamily="18" charset="0"/>
                <a:cs typeface="Times New Roman" pitchFamily="18" charset="0"/>
              </a:rPr>
              <a:t>applicable with a more historical subject with no attention to ‘</a:t>
            </a:r>
            <a:r>
              <a:rPr lang="en-US" sz="2600" dirty="0" smtClean="0">
                <a:solidFill>
                  <a:srgbClr val="00B0F0"/>
                </a:solidFill>
                <a:latin typeface="Times New Roman" pitchFamily="18" charset="0"/>
                <a:cs typeface="Times New Roman" pitchFamily="18" charset="0"/>
              </a:rPr>
              <a:t>how</a:t>
            </a:r>
            <a:r>
              <a:rPr lang="en-US" sz="2600" dirty="0" smtClean="0">
                <a:solidFill>
                  <a:schemeClr val="tx1"/>
                </a:solidFill>
                <a:latin typeface="Times New Roman" pitchFamily="18" charset="0"/>
                <a:cs typeface="Times New Roman" pitchFamily="18" charset="0"/>
              </a:rPr>
              <a:t>’ and ‘</a:t>
            </a:r>
            <a:r>
              <a:rPr lang="en-US" sz="2600" dirty="0" smtClean="0">
                <a:solidFill>
                  <a:srgbClr val="00B0F0"/>
                </a:solidFill>
                <a:latin typeface="Times New Roman" pitchFamily="18" charset="0"/>
                <a:cs typeface="Times New Roman" pitchFamily="18" charset="0"/>
              </a:rPr>
              <a:t>why</a:t>
            </a:r>
            <a:r>
              <a:rPr lang="en-US" sz="2600" dirty="0" smtClean="0">
                <a:solidFill>
                  <a:schemeClr val="tx1"/>
                </a:solidFill>
                <a:latin typeface="Times New Roman" pitchFamily="18" charset="0"/>
                <a:cs typeface="Times New Roman" pitchFamily="18" charset="0"/>
              </a:rPr>
              <a:t>’ questions.</a:t>
            </a:r>
            <a:endParaRPr lang="en-US" sz="2200" dirty="0" smtClean="0">
              <a:solidFill>
                <a:schemeClr val="tx1"/>
              </a:solidFill>
              <a:latin typeface="Times New Roman" pitchFamily="18" charset="0"/>
              <a:cs typeface="Times New Roman" pitchFamily="18" charset="0"/>
            </a:endParaRPr>
          </a:p>
          <a:p>
            <a:pPr marL="404813" indent="-404813" algn="just" eaLnBrk="1" fontAlgn="auto" hangingPunct="1">
              <a:spcAft>
                <a:spcPts val="0"/>
              </a:spcAft>
              <a:buFont typeface="Wingdings" pitchFamily="2" charset="2"/>
              <a:buChar char="q"/>
              <a:defRPr/>
            </a:pPr>
            <a:r>
              <a:rPr lang="en-US" sz="2600" dirty="0" smtClean="0">
                <a:solidFill>
                  <a:schemeClr val="tx1"/>
                </a:solidFill>
                <a:latin typeface="Times New Roman" pitchFamily="18" charset="0"/>
                <a:cs typeface="Times New Roman" pitchFamily="18" charset="0"/>
              </a:rPr>
              <a:t>considered as a basic level of research for further explanation and prediction. </a:t>
            </a:r>
          </a:p>
          <a:p>
            <a:pPr algn="just" eaLnBrk="1" hangingPunct="1">
              <a:lnSpc>
                <a:spcPct val="90000"/>
              </a:lnSpc>
              <a:defRPr/>
            </a:pPr>
            <a:endParaRPr lang="en-US" sz="900" b="1" dirty="0" smtClean="0">
              <a:solidFill>
                <a:srgbClr val="C00000"/>
              </a:solidFill>
              <a:latin typeface="Times New Roman" pitchFamily="18" charset="0"/>
              <a:cs typeface="Times New Roman" pitchFamily="18" charset="0"/>
            </a:endParaRPr>
          </a:p>
          <a:p>
            <a:pPr algn="just" eaLnBrk="1" hangingPunct="1">
              <a:lnSpc>
                <a:spcPct val="90000"/>
              </a:lnSpc>
              <a:defRPr/>
            </a:pPr>
            <a:r>
              <a:rPr lang="en-US" sz="2800" b="1" dirty="0" smtClean="0">
                <a:solidFill>
                  <a:srgbClr val="C00000"/>
                </a:solidFill>
                <a:latin typeface="Times New Roman" pitchFamily="18" charset="0"/>
                <a:cs typeface="Times New Roman" pitchFamily="18" charset="0"/>
              </a:rPr>
              <a:t>B. Explanatory</a:t>
            </a:r>
          </a:p>
          <a:p>
            <a:pPr marL="225425" indent="-225425" algn="just" eaLnBrk="1" hangingPunct="1">
              <a:lnSpc>
                <a:spcPct val="90000"/>
              </a:lnSpc>
              <a:buFont typeface="Wingdings" pitchFamily="2" charset="2"/>
              <a:buChar char="§"/>
              <a:defRPr/>
            </a:pPr>
            <a:r>
              <a:rPr lang="en-US" sz="2800" dirty="0" smtClean="0">
                <a:solidFill>
                  <a:srgbClr val="C00000"/>
                </a:solidFill>
                <a:latin typeface="Times New Roman" pitchFamily="18" charset="0"/>
                <a:cs typeface="Times New Roman" pitchFamily="18" charset="0"/>
              </a:rPr>
              <a:t>searching explanations for events &amp; phenomena;</a:t>
            </a:r>
          </a:p>
          <a:p>
            <a:pPr marL="225425" indent="-225425" algn="just" eaLnBrk="1" hangingPunct="1">
              <a:lnSpc>
                <a:spcPct val="90000"/>
              </a:lnSpc>
              <a:buFont typeface="Wingdings" pitchFamily="2" charset="2"/>
              <a:buChar char="§"/>
              <a:defRPr/>
            </a:pPr>
            <a:r>
              <a:rPr lang="en-US" sz="2800" dirty="0" smtClean="0">
                <a:solidFill>
                  <a:srgbClr val="C00000"/>
                </a:solidFill>
                <a:latin typeface="Times New Roman" pitchFamily="18" charset="0"/>
                <a:cs typeface="Times New Roman" pitchFamily="18" charset="0"/>
              </a:rPr>
              <a:t> for example:-</a:t>
            </a:r>
          </a:p>
          <a:p>
            <a:pPr marL="225425" indent="-60325" algn="just" eaLnBrk="1" hangingPunct="1">
              <a:lnSpc>
                <a:spcPct val="90000"/>
              </a:lnSpc>
              <a:buFont typeface="Wingdings" pitchFamily="2" charset="2"/>
              <a:buChar char="ü"/>
              <a:defRPr/>
            </a:pPr>
            <a:r>
              <a:rPr lang="en-US" sz="2800" dirty="0" smtClean="0">
                <a:solidFill>
                  <a:srgbClr val="C00000"/>
                </a:solidFill>
                <a:latin typeface="Times New Roman" pitchFamily="18" charset="0"/>
                <a:cs typeface="Times New Roman" pitchFamily="18" charset="0"/>
              </a:rPr>
              <a:t> finding answer to the question </a:t>
            </a:r>
            <a:r>
              <a:rPr lang="en-US" sz="2800" b="1" u="sng" dirty="0" smtClean="0">
                <a:solidFill>
                  <a:srgbClr val="C00000"/>
                </a:solidFill>
                <a:latin typeface="Times New Roman" pitchFamily="18" charset="0"/>
                <a:cs typeface="Times New Roman" pitchFamily="18" charset="0"/>
              </a:rPr>
              <a:t>why</a:t>
            </a:r>
            <a:r>
              <a:rPr lang="en-US" sz="2800" dirty="0" smtClean="0">
                <a:solidFill>
                  <a:srgbClr val="C00000"/>
                </a:solidFill>
                <a:latin typeface="Times New Roman" pitchFamily="18" charset="0"/>
                <a:cs typeface="Times New Roman" pitchFamily="18" charset="0"/>
              </a:rPr>
              <a:t> are the things like </a:t>
            </a:r>
          </a:p>
          <a:p>
            <a:pPr marL="225425" indent="-60325" algn="just" eaLnBrk="1" hangingPunct="1">
              <a:lnSpc>
                <a:spcPct val="90000"/>
              </a:lnSpc>
              <a:defRPr/>
            </a:pPr>
            <a:r>
              <a:rPr lang="en-US" sz="2800" dirty="0" smtClean="0">
                <a:solidFill>
                  <a:srgbClr val="C00000"/>
                </a:solidFill>
                <a:latin typeface="Times New Roman" pitchFamily="18" charset="0"/>
                <a:cs typeface="Times New Roman" pitchFamily="18" charset="0"/>
              </a:rPr>
              <a:t>   </a:t>
            </a:r>
            <a:r>
              <a:rPr lang="en-US" sz="2800" b="1" u="sng" dirty="0" smtClean="0">
                <a:solidFill>
                  <a:srgbClr val="C00000"/>
                </a:solidFill>
                <a:latin typeface="Times New Roman" pitchFamily="18" charset="0"/>
                <a:cs typeface="Times New Roman" pitchFamily="18" charset="0"/>
              </a:rPr>
              <a:t>what</a:t>
            </a:r>
            <a:r>
              <a:rPr lang="en-US" sz="2800" dirty="0" smtClean="0">
                <a:solidFill>
                  <a:srgbClr val="C00000"/>
                </a:solidFill>
                <a:latin typeface="Times New Roman" pitchFamily="18" charset="0"/>
                <a:cs typeface="Times New Roman" pitchFamily="18" charset="0"/>
              </a:rPr>
              <a:t> they are?</a:t>
            </a:r>
          </a:p>
          <a:p>
            <a:pPr marL="225425" indent="-225425" algn="just" eaLnBrk="1" hangingPunct="1">
              <a:lnSpc>
                <a:spcPct val="90000"/>
              </a:lnSpc>
              <a:buFont typeface="Wingdings" pitchFamily="2" charset="2"/>
              <a:buChar char="§"/>
              <a:defRPr/>
            </a:pPr>
            <a:r>
              <a:rPr lang="en-US" sz="2400" dirty="0" smtClean="0">
                <a:solidFill>
                  <a:schemeClr val="tx1"/>
                </a:solidFill>
                <a:latin typeface="Times New Roman" pitchFamily="18" charset="0"/>
                <a:cs typeface="Times New Roman" pitchFamily="18" charset="0"/>
              </a:rPr>
              <a:t>the focus shifts in to ‘how’ and ‘why’ questions and;</a:t>
            </a:r>
          </a:p>
          <a:p>
            <a:pPr marL="225425" indent="-225425" algn="just" eaLnBrk="1" hangingPunct="1">
              <a:lnSpc>
                <a:spcPct val="90000"/>
              </a:lnSpc>
              <a:buFont typeface="Wingdings" pitchFamily="2" charset="2"/>
              <a:buChar char="§"/>
              <a:defRPr/>
            </a:pPr>
            <a:r>
              <a:rPr lang="en-US" sz="2400" dirty="0" smtClean="0">
                <a:solidFill>
                  <a:schemeClr val="tx1"/>
                </a:solidFill>
                <a:latin typeface="Times New Roman" pitchFamily="18" charset="0"/>
                <a:cs typeface="Times New Roman" pitchFamily="18" charset="0"/>
              </a:rPr>
              <a:t> require explanation of the r/hip b/n variables, for example:-</a:t>
            </a:r>
          </a:p>
          <a:p>
            <a:pPr marL="60325" algn="just" eaLnBrk="1" hangingPunct="1">
              <a:lnSpc>
                <a:spcPct val="90000"/>
              </a:lnSpc>
              <a:buFont typeface="Wingdings" pitchFamily="2" charset="2"/>
              <a:buChar char="ü"/>
              <a:defRPr/>
            </a:pPr>
            <a:r>
              <a:rPr lang="en-US" sz="2400" dirty="0" smtClean="0">
                <a:solidFill>
                  <a:schemeClr val="tx1"/>
                </a:solidFill>
                <a:latin typeface="Times New Roman" pitchFamily="18" charset="0"/>
                <a:cs typeface="Times New Roman" pitchFamily="18" charset="0"/>
              </a:rPr>
              <a:t> explaining the r/ship b/n:</a:t>
            </a:r>
          </a:p>
          <a:p>
            <a:pPr marL="60325" algn="just" eaLnBrk="1" hangingPunct="1">
              <a:lnSpc>
                <a:spcPct val="90000"/>
              </a:lnSpc>
              <a:defRPr/>
            </a:pPr>
            <a:r>
              <a:rPr lang="en-US" sz="2400" dirty="0" smtClean="0">
                <a:solidFill>
                  <a:schemeClr val="tx1"/>
                </a:solidFill>
                <a:latin typeface="Times New Roman" pitchFamily="18" charset="0"/>
                <a:cs typeface="Times New Roman" pitchFamily="18" charset="0"/>
              </a:rPr>
              <a:t>- vegetation &amp; rainfall;altitude &amp; vegetation; altitude &amp; temperature, etc.</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idx="1"/>
          </p:nvPr>
        </p:nvSpPr>
        <p:spPr>
          <a:xfrm>
            <a:off x="0" y="0"/>
            <a:ext cx="8964613" cy="6858000"/>
          </a:xfrm>
        </p:spPr>
        <p:txBody>
          <a:bodyPr/>
          <a:lstStyle/>
          <a:p>
            <a:pPr algn="just" eaLnBrk="1" hangingPunct="1">
              <a:lnSpc>
                <a:spcPct val="90000"/>
              </a:lnSpc>
              <a:buFont typeface="Arial" charset="0"/>
              <a:buNone/>
              <a:defRPr/>
            </a:pPr>
            <a:r>
              <a:rPr lang="en-US" b="1" dirty="0" smtClean="0">
                <a:solidFill>
                  <a:srgbClr val="C00000"/>
                </a:solidFill>
              </a:rPr>
              <a:t>C. Predictive Research</a:t>
            </a:r>
            <a:endParaRPr lang="en-US" dirty="0" smtClean="0">
              <a:solidFill>
                <a:srgbClr val="C00000"/>
              </a:solidFill>
            </a:endParaRPr>
          </a:p>
          <a:p>
            <a:pPr marL="225425" indent="-225425" algn="just" eaLnBrk="1" hangingPunct="1">
              <a:lnSpc>
                <a:spcPct val="90000"/>
              </a:lnSpc>
              <a:buFont typeface="Wingdings" pitchFamily="2" charset="2"/>
              <a:buChar char="§"/>
              <a:defRPr/>
            </a:pPr>
            <a:r>
              <a:rPr lang="en-US" sz="2600" b="1" dirty="0" smtClean="0">
                <a:solidFill>
                  <a:srgbClr val="0070C0"/>
                </a:solidFill>
                <a:latin typeface="Times New Roman" pitchFamily="18" charset="0"/>
                <a:cs typeface="Times New Roman" pitchFamily="18" charset="0"/>
              </a:rPr>
              <a:t>Prediction</a:t>
            </a:r>
            <a:r>
              <a:rPr lang="en-US" sz="2600" dirty="0" smtClean="0">
                <a:solidFill>
                  <a:srgbClr val="C00000"/>
                </a:solidFill>
                <a:latin typeface="Times New Roman" pitchFamily="18" charset="0"/>
                <a:cs typeface="Times New Roman" pitchFamily="18" charset="0"/>
              </a:rPr>
              <a:t> </a:t>
            </a:r>
            <a:r>
              <a:rPr lang="en-US" sz="2600" dirty="0" smtClean="0">
                <a:latin typeface="Times New Roman" pitchFamily="18" charset="0"/>
                <a:cs typeface="Times New Roman" pitchFamily="18" charset="0"/>
              </a:rPr>
              <a:t>- </a:t>
            </a:r>
            <a:r>
              <a:rPr lang="en-US" sz="2600" dirty="0" smtClean="0">
                <a:solidFill>
                  <a:srgbClr val="7030A0"/>
                </a:solidFill>
                <a:latin typeface="Times New Roman" pitchFamily="18" charset="0"/>
                <a:cs typeface="Times New Roman" pitchFamily="18" charset="0"/>
              </a:rPr>
              <a:t>accurate deduction (inference) </a:t>
            </a:r>
            <a:r>
              <a:rPr lang="en-US" sz="2600" dirty="0" smtClean="0">
                <a:latin typeface="Times New Roman" pitchFamily="18" charset="0"/>
                <a:cs typeface="Times New Roman" pitchFamily="18" charset="0"/>
              </a:rPr>
              <a:t>on observation of events </a:t>
            </a:r>
            <a:r>
              <a:rPr lang="en-US" sz="2600" dirty="0" smtClean="0">
                <a:solidFill>
                  <a:srgbClr val="7030A0"/>
                </a:solidFill>
                <a:latin typeface="Times New Roman" pitchFamily="18" charset="0"/>
                <a:cs typeface="Times New Roman" pitchFamily="18" charset="0"/>
              </a:rPr>
              <a:t>not made yet</a:t>
            </a:r>
            <a:r>
              <a:rPr lang="en-US" sz="2600" dirty="0" smtClean="0">
                <a:latin typeface="Times New Roman" pitchFamily="18" charset="0"/>
                <a:cs typeface="Times New Roman" pitchFamily="18" charset="0"/>
              </a:rPr>
              <a:t>. </a:t>
            </a:r>
          </a:p>
          <a:p>
            <a:pPr marL="225425" indent="-225425" algn="just" eaLnBrk="1" hangingPunct="1">
              <a:lnSpc>
                <a:spcPct val="90000"/>
              </a:lnSpc>
              <a:buFont typeface="Wingdings" pitchFamily="2" charset="2"/>
              <a:buChar char="§"/>
              <a:defRPr/>
            </a:pPr>
            <a:r>
              <a:rPr lang="en-US" sz="2600" dirty="0" smtClean="0">
                <a:latin typeface="Times New Roman" pitchFamily="18" charset="0"/>
                <a:cs typeface="Times New Roman" pitchFamily="18" charset="0"/>
              </a:rPr>
              <a:t> is based on tested theories or laws;</a:t>
            </a:r>
          </a:p>
          <a:p>
            <a:pPr marL="225425" indent="-225425" algn="just" eaLnBrk="1" hangingPunct="1">
              <a:lnSpc>
                <a:spcPct val="90000"/>
              </a:lnSpc>
              <a:buFont typeface="Wingdings" pitchFamily="2" charset="2"/>
              <a:buChar char="§"/>
              <a:defRPr/>
            </a:pPr>
            <a:r>
              <a:rPr lang="en-US" sz="2600" dirty="0" err="1" smtClean="0">
                <a:latin typeface="Times New Roman" pitchFamily="18" charset="0"/>
                <a:cs typeface="Times New Roman" pitchFamily="18" charset="0"/>
              </a:rPr>
              <a:t>e.g.weather</a:t>
            </a:r>
            <a:r>
              <a:rPr lang="en-US" sz="2600" dirty="0" smtClean="0">
                <a:latin typeface="Times New Roman" pitchFamily="18" charset="0"/>
                <a:cs typeface="Times New Roman" pitchFamily="18" charset="0"/>
              </a:rPr>
              <a:t> forecasting, population projection, production projection, vulnerability projection, etc. </a:t>
            </a:r>
          </a:p>
          <a:p>
            <a:pPr marL="225425" indent="-225425" algn="just" eaLnBrk="1" hangingPunct="1">
              <a:lnSpc>
                <a:spcPct val="90000"/>
              </a:lnSpc>
              <a:buFont typeface="Wingdings" pitchFamily="2" charset="2"/>
              <a:buChar char="§"/>
              <a:defRPr/>
            </a:pPr>
            <a:r>
              <a:rPr lang="en-US" sz="2600" dirty="0" smtClean="0">
                <a:latin typeface="Times New Roman" pitchFamily="18" charset="0"/>
                <a:cs typeface="Times New Roman" pitchFamily="18" charset="0"/>
              </a:rPr>
              <a:t>e.g. Meteorologists may attempt to predict </a:t>
            </a:r>
            <a:r>
              <a:rPr lang="en-US" sz="2800" dirty="0" smtClean="0">
                <a:latin typeface="Times New Roman" pitchFamily="18" charset="0"/>
                <a:cs typeface="Times New Roman" pitchFamily="18" charset="0"/>
              </a:rPr>
              <a:t>weather;</a:t>
            </a:r>
          </a:p>
          <a:p>
            <a:pPr marL="225425" indent="-225425" algn="just" eaLnBrk="1" hangingPunct="1">
              <a:lnSpc>
                <a:spcPct val="90000"/>
              </a:lnSpc>
              <a:buFont typeface="Wingdings" pitchFamily="2" charset="2"/>
              <a:buChar char="§"/>
              <a:defRPr/>
            </a:pPr>
            <a:r>
              <a:rPr lang="en-US" sz="2800" dirty="0" smtClean="0">
                <a:latin typeface="Times New Roman" pitchFamily="18" charset="0"/>
                <a:cs typeface="Times New Roman" pitchFamily="18" charset="0"/>
              </a:rPr>
              <a:t> </a:t>
            </a:r>
            <a:r>
              <a:rPr lang="en-US" sz="2600" dirty="0" smtClean="0">
                <a:latin typeface="Times New Roman" pitchFamily="18" charset="0"/>
                <a:cs typeface="Times New Roman" pitchFamily="18" charset="0"/>
              </a:rPr>
              <a:t>a prediction is being made based on existing knowledge of something else.</a:t>
            </a:r>
          </a:p>
          <a:p>
            <a:pPr marL="571500" indent="-571500" eaLnBrk="1" hangingPunct="1">
              <a:buFont typeface="Arial" charset="0"/>
              <a:buNone/>
              <a:defRPr/>
            </a:pPr>
            <a:r>
              <a:rPr lang="en-US" sz="2600" b="1" dirty="0" smtClean="0">
                <a:solidFill>
                  <a:srgbClr val="C00000"/>
                </a:solidFill>
                <a:latin typeface="Times New Roman" pitchFamily="18" charset="0"/>
                <a:cs typeface="Times New Roman" pitchFamily="18" charset="0"/>
              </a:rPr>
              <a:t>D. Prescriptive research</a:t>
            </a:r>
            <a:endParaRPr lang="en-US" sz="2600" dirty="0" smtClean="0">
              <a:solidFill>
                <a:srgbClr val="C00000"/>
              </a:solidFill>
              <a:latin typeface="Times New Roman" pitchFamily="18" charset="0"/>
              <a:cs typeface="Times New Roman" pitchFamily="18" charset="0"/>
            </a:endParaRPr>
          </a:p>
          <a:p>
            <a:pPr marL="225425" indent="-225425" algn="just" eaLnBrk="1" hangingPunct="1">
              <a:buFont typeface="Wingdings" pitchFamily="2" charset="2"/>
              <a:buChar char="§"/>
              <a:defRPr/>
            </a:pPr>
            <a:r>
              <a:rPr lang="en-US" sz="2600" dirty="0" smtClean="0">
                <a:latin typeface="Times New Roman" pitchFamily="18" charset="0"/>
                <a:cs typeface="Times New Roman" pitchFamily="18" charset="0"/>
              </a:rPr>
              <a:t>Implies statement or question concerning to:-</a:t>
            </a:r>
          </a:p>
          <a:p>
            <a:pPr marL="225425" indent="-60325" algn="just" eaLnBrk="1" hangingPunct="1">
              <a:buFont typeface="Wingdings" pitchFamily="2" charset="2"/>
              <a:buChar char="ü"/>
              <a:defRPr/>
            </a:pPr>
            <a:r>
              <a:rPr lang="en-US" sz="2600" dirty="0" smtClean="0">
                <a:latin typeface="Times New Roman" pitchFamily="18" charset="0"/>
                <a:cs typeface="Times New Roman" pitchFamily="18" charset="0"/>
              </a:rPr>
              <a:t>‘</a:t>
            </a:r>
            <a:r>
              <a:rPr lang="en-US" sz="2600" dirty="0" smtClean="0">
                <a:solidFill>
                  <a:srgbClr val="7030A0"/>
                </a:solidFill>
                <a:latin typeface="Times New Roman" pitchFamily="18" charset="0"/>
                <a:cs typeface="Times New Roman" pitchFamily="18" charset="0"/>
              </a:rPr>
              <a:t>what should be done’ to attain certain goals </a:t>
            </a:r>
            <a:r>
              <a:rPr lang="en-US" sz="2600" dirty="0" smtClean="0">
                <a:latin typeface="Times New Roman" pitchFamily="18" charset="0"/>
                <a:cs typeface="Times New Roman" pitchFamily="18" charset="0"/>
              </a:rPr>
              <a:t>or;</a:t>
            </a:r>
          </a:p>
          <a:p>
            <a:pPr marL="225425" indent="-60325" algn="just" eaLnBrk="1" hangingPunct="1">
              <a:buFont typeface="Wingdings" pitchFamily="2" charset="2"/>
              <a:buChar char="ü"/>
              <a:defRPr/>
            </a:pPr>
            <a:r>
              <a:rPr lang="en-US" sz="2600" dirty="0" smtClean="0">
                <a:latin typeface="Times New Roman" pitchFamily="18" charset="0"/>
                <a:cs typeface="Times New Roman" pitchFamily="18" charset="0"/>
              </a:rPr>
              <a:t> to solve problems based on </a:t>
            </a:r>
            <a:r>
              <a:rPr lang="en-US" sz="2600" dirty="0" smtClean="0">
                <a:solidFill>
                  <a:srgbClr val="7030A0"/>
                </a:solidFill>
                <a:latin typeface="Times New Roman" pitchFamily="18" charset="0"/>
                <a:cs typeface="Times New Roman" pitchFamily="18" charset="0"/>
              </a:rPr>
              <a:t>sound knowledge </a:t>
            </a:r>
            <a:r>
              <a:rPr lang="en-US" sz="2600" dirty="0" smtClean="0">
                <a:latin typeface="Times New Roman" pitchFamily="18" charset="0"/>
                <a:cs typeface="Times New Roman" pitchFamily="18" charset="0"/>
              </a:rPr>
              <a:t>rather than ‘what is’ or ‘what will be’. </a:t>
            </a:r>
          </a:p>
          <a:p>
            <a:pPr marL="225425" indent="-225425" algn="just" eaLnBrk="1" hangingPunct="1">
              <a:buFont typeface="Wingdings" pitchFamily="2" charset="2"/>
              <a:buChar char="§"/>
              <a:defRPr/>
            </a:pPr>
            <a:r>
              <a:rPr lang="en-US" sz="2600" dirty="0" smtClean="0">
                <a:latin typeface="Times New Roman" pitchFamily="18" charset="0"/>
                <a:cs typeface="Times New Roman" pitchFamily="18" charset="0"/>
              </a:rPr>
              <a:t>It is </a:t>
            </a:r>
            <a:r>
              <a:rPr lang="en-US" sz="2600" b="1" i="1" u="sng" dirty="0" smtClean="0">
                <a:latin typeface="Times New Roman" pitchFamily="18" charset="0"/>
                <a:cs typeface="Times New Roman" pitchFamily="18" charset="0"/>
              </a:rPr>
              <a:t>normative</a:t>
            </a:r>
            <a:r>
              <a:rPr lang="en-US" sz="2600" dirty="0" smtClean="0">
                <a:latin typeface="Times New Roman" pitchFamily="18" charset="0"/>
                <a:cs typeface="Times New Roman" pitchFamily="18" charset="0"/>
              </a:rPr>
              <a:t> and some how </a:t>
            </a:r>
            <a:r>
              <a:rPr lang="en-US" sz="2600" dirty="0" smtClean="0">
                <a:solidFill>
                  <a:srgbClr val="7030A0"/>
                </a:solidFill>
                <a:latin typeface="Times New Roman" pitchFamily="18" charset="0"/>
                <a:cs typeface="Times New Roman" pitchFamily="18" charset="0"/>
              </a:rPr>
              <a:t>decision-oriented research</a:t>
            </a:r>
            <a:r>
              <a:rPr lang="en-US" sz="2600" dirty="0" smtClean="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idx="1"/>
          </p:nvPr>
        </p:nvSpPr>
        <p:spPr>
          <a:xfrm>
            <a:off x="0" y="0"/>
            <a:ext cx="9144000" cy="6857999"/>
          </a:xfrm>
        </p:spPr>
        <p:txBody>
          <a:bodyPr/>
          <a:lstStyle/>
          <a:p>
            <a:pPr eaLnBrk="1" hangingPunct="1">
              <a:spcBef>
                <a:spcPts val="0"/>
              </a:spcBef>
              <a:buFont typeface="Wingdings" pitchFamily="2" charset="2"/>
              <a:buNone/>
              <a:defRPr/>
            </a:pPr>
            <a:r>
              <a:rPr lang="en-US" sz="2800" b="1" dirty="0" smtClean="0"/>
              <a:t>2.4. Diagnostic, Theoretical and Evaluative Research</a:t>
            </a:r>
          </a:p>
          <a:p>
            <a:pPr marL="457200" indent="-457200" algn="just" eaLnBrk="1" hangingPunct="1">
              <a:spcBef>
                <a:spcPts val="0"/>
              </a:spcBef>
              <a:buFont typeface="Arial" charset="0"/>
              <a:buAutoNum type="alphaUcPeriod"/>
              <a:defRPr/>
            </a:pPr>
            <a:r>
              <a:rPr lang="en-US" sz="2200" b="1" dirty="0" smtClean="0">
                <a:solidFill>
                  <a:srgbClr val="7030A0"/>
                </a:solidFill>
                <a:latin typeface="Times New Roman" pitchFamily="18" charset="0"/>
                <a:cs typeface="Times New Roman" pitchFamily="18" charset="0"/>
              </a:rPr>
              <a:t>Diagnostic research</a:t>
            </a:r>
          </a:p>
          <a:p>
            <a:pPr marL="457200" indent="-457200" algn="just" eaLnBrk="1" hangingPunct="1">
              <a:spcBef>
                <a:spcPts val="0"/>
              </a:spcBef>
              <a:buFont typeface="Wingdings" pitchFamily="2" charset="2"/>
              <a:buChar char="Ø"/>
              <a:defRPr/>
            </a:pPr>
            <a:r>
              <a:rPr lang="en-US" sz="2200" dirty="0" smtClean="0">
                <a:latin typeface="Times New Roman" pitchFamily="18" charset="0"/>
                <a:cs typeface="Times New Roman" pitchFamily="18" charset="0"/>
              </a:rPr>
              <a:t>identify the problems to be studied for the future;</a:t>
            </a:r>
          </a:p>
          <a:p>
            <a:pPr marL="457200" indent="-457200" algn="just" eaLnBrk="1" hangingPunct="1">
              <a:spcBef>
                <a:spcPts val="0"/>
              </a:spcBef>
              <a:buFont typeface="Wingdings" pitchFamily="2" charset="2"/>
              <a:buChar char="Ø"/>
              <a:defRPr/>
            </a:pPr>
            <a:r>
              <a:rPr lang="en-US" sz="2200" dirty="0" smtClean="0">
                <a:latin typeface="Times New Roman" pitchFamily="18" charset="0"/>
                <a:cs typeface="Times New Roman" pitchFamily="18" charset="0"/>
              </a:rPr>
              <a:t>an estimation of the probability of the presence of a particular problem;</a:t>
            </a:r>
          </a:p>
          <a:p>
            <a:pPr marL="457200" indent="-457200" algn="just" eaLnBrk="1" hangingPunct="1">
              <a:spcBef>
                <a:spcPts val="0"/>
              </a:spcBef>
              <a:buFont typeface="Wingdings" pitchFamily="2" charset="2"/>
              <a:buChar char="Ø"/>
              <a:defRPr/>
            </a:pPr>
            <a:r>
              <a:rPr lang="en-US" sz="2200" dirty="0" smtClean="0">
                <a:latin typeface="Times New Roman" pitchFamily="18" charset="0"/>
                <a:cs typeface="Times New Roman" pitchFamily="18" charset="0"/>
              </a:rPr>
              <a:t>So as to decide then treatment should be initiated or not</a:t>
            </a:r>
          </a:p>
          <a:p>
            <a:pPr algn="just" eaLnBrk="1" hangingPunct="1">
              <a:buFont typeface="Arial" charset="0"/>
              <a:buNone/>
              <a:defRPr/>
            </a:pPr>
            <a:r>
              <a:rPr lang="en-US" sz="2000" b="1" dirty="0" smtClean="0">
                <a:solidFill>
                  <a:srgbClr val="7030A0"/>
                </a:solidFill>
                <a:latin typeface="Times New Roman" pitchFamily="18" charset="0"/>
                <a:cs typeface="Times New Roman" pitchFamily="18" charset="0"/>
              </a:rPr>
              <a:t>B. </a:t>
            </a:r>
            <a:r>
              <a:rPr lang="en-US" sz="2400" b="1" dirty="0" smtClean="0">
                <a:solidFill>
                  <a:srgbClr val="7030A0"/>
                </a:solidFill>
                <a:latin typeface="Times New Roman" pitchFamily="18" charset="0"/>
                <a:cs typeface="Times New Roman" pitchFamily="18" charset="0"/>
              </a:rPr>
              <a:t>Theoretical research</a:t>
            </a:r>
          </a:p>
          <a:p>
            <a:pPr algn="just" eaLnBrk="1" hangingPunct="1">
              <a:buFont typeface="Wingdings" pitchFamily="2" charset="2"/>
              <a:buChar char="Ø"/>
              <a:defRPr/>
            </a:pPr>
            <a:r>
              <a:rPr lang="en-US" sz="2400" dirty="0" smtClean="0">
                <a:solidFill>
                  <a:srgbClr val="7030A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related to articulation of theories (e.g. articulating env'tal research).</a:t>
            </a:r>
            <a:endParaRPr lang="en-US" sz="2000" dirty="0" smtClean="0">
              <a:latin typeface="Times New Roman" pitchFamily="18" charset="0"/>
              <a:cs typeface="Times New Roman" pitchFamily="18" charset="0"/>
            </a:endParaRPr>
          </a:p>
          <a:p>
            <a:pPr algn="just" eaLnBrk="1" hangingPunct="1">
              <a:buFont typeface="Arial" charset="0"/>
              <a:buNone/>
              <a:defRPr/>
            </a:pPr>
            <a:r>
              <a:rPr lang="en-US" sz="2400" b="1" dirty="0" smtClean="0">
                <a:solidFill>
                  <a:srgbClr val="7030A0"/>
                </a:solidFill>
                <a:latin typeface="Times New Roman" pitchFamily="18" charset="0"/>
                <a:cs typeface="Times New Roman" pitchFamily="18" charset="0"/>
              </a:rPr>
              <a:t>C. Evaluative research</a:t>
            </a:r>
          </a:p>
          <a:p>
            <a:pPr marL="344488" indent="-223838" algn="just" eaLnBrk="1" hangingPunct="1">
              <a:buFont typeface="Wingdings" pitchFamily="2" charset="2"/>
              <a:buChar char="Ø"/>
              <a:defRPr/>
            </a:pPr>
            <a:r>
              <a:rPr lang="en-US" sz="2400" dirty="0" smtClean="0">
                <a:latin typeface="Times New Roman" pitchFamily="18" charset="0"/>
                <a:cs typeface="Times New Roman" pitchFamily="18" charset="0"/>
              </a:rPr>
              <a:t>the systematic assessment of the operation and/or the outcomes of   a program or policy;</a:t>
            </a:r>
          </a:p>
          <a:p>
            <a:pPr marL="344488" indent="-223838" algn="just" eaLnBrk="1" hangingPunct="1">
              <a:buFont typeface="Wingdings" pitchFamily="2" charset="2"/>
              <a:buChar char="Ø"/>
              <a:defRPr/>
            </a:pPr>
            <a:r>
              <a:rPr lang="en-US" sz="2400" dirty="0" smtClean="0">
                <a:latin typeface="Times New Roman" pitchFamily="18" charset="0"/>
                <a:cs typeface="Times New Roman" pitchFamily="18" charset="0"/>
              </a:rPr>
              <a:t> such kinds of research contribute to the improv't of the program or policy;</a:t>
            </a:r>
          </a:p>
          <a:p>
            <a:pPr marL="344488" indent="-223838" algn="just" eaLnBrk="1" hangingPunct="1">
              <a:buFont typeface="Wingdings" pitchFamily="2" charset="2"/>
              <a:buChar char="Ø"/>
              <a:defRPr/>
            </a:pPr>
            <a:r>
              <a:rPr lang="en-US" sz="2400" dirty="0" smtClean="0">
                <a:latin typeface="Times New Roman" pitchFamily="18" charset="0"/>
                <a:cs typeface="Times New Roman" pitchFamily="18" charset="0"/>
              </a:rPr>
              <a:t> determine the adequacy or achievements and failures of human </a:t>
            </a:r>
          </a:p>
          <a:p>
            <a:pPr marL="344488" indent="-223838" algn="just" eaLnBrk="1" hangingPunct="1">
              <a:buNone/>
              <a:defRPr/>
            </a:pPr>
            <a:r>
              <a:rPr lang="en-US" sz="2400" dirty="0" smtClean="0">
                <a:latin typeface="Times New Roman" pitchFamily="18" charset="0"/>
                <a:cs typeface="Times New Roman" pitchFamily="18" charset="0"/>
              </a:rPr>
              <a:t>   action relative to the predetermined policies and plans;</a:t>
            </a:r>
          </a:p>
          <a:p>
            <a:pPr marL="344488" indent="-223838" algn="just" eaLnBrk="1" hangingPunct="1">
              <a:buFont typeface="Wingdings" pitchFamily="2" charset="2"/>
              <a:buChar char="Ø"/>
              <a:defRPr/>
            </a:pPr>
            <a:r>
              <a:rPr lang="en-US" sz="2400" dirty="0" smtClean="0">
                <a:latin typeface="Times New Roman" pitchFamily="18" charset="0"/>
                <a:cs typeface="Times New Roman" pitchFamily="18" charset="0"/>
              </a:rPr>
              <a:t>also tries to assess the nature of the env’t before and after human </a:t>
            </a:r>
          </a:p>
          <a:p>
            <a:pPr marL="344488" indent="-223838" algn="just" eaLnBrk="1" hangingPunct="1">
              <a:buNone/>
              <a:defRPr/>
            </a:pPr>
            <a:r>
              <a:rPr lang="en-US" sz="2400" dirty="0" smtClean="0">
                <a:latin typeface="Times New Roman" pitchFamily="18" charset="0"/>
                <a:cs typeface="Times New Roman" pitchFamily="18" charset="0"/>
              </a:rPr>
              <a:t>   actions. For e.g, mining, agriculture, industry, etc</a:t>
            </a:r>
          </a:p>
          <a:p>
            <a:pPr marL="344488" indent="-223838" eaLnBrk="1" hangingPunct="1">
              <a:lnSpc>
                <a:spcPct val="90000"/>
              </a:lnSpc>
              <a:buFont typeface="Wingdings" pitchFamily="2" charset="2"/>
              <a:buNone/>
              <a:defRPr/>
            </a:pPr>
            <a:r>
              <a:rPr lang="en-US" sz="2000" dirty="0" smtClean="0"/>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395536" y="0"/>
            <a:ext cx="8229600" cy="357187"/>
          </a:xfrm>
        </p:spPr>
        <p:txBody>
          <a:bodyPr/>
          <a:lstStyle/>
          <a:p>
            <a:pPr algn="l"/>
            <a:r>
              <a:rPr lang="en-US" sz="2800" b="1" dirty="0" smtClean="0">
                <a:solidFill>
                  <a:srgbClr val="00B050"/>
                </a:solidFill>
              </a:rPr>
              <a:t/>
            </a:r>
            <a:br>
              <a:rPr lang="en-US" sz="2800" b="1" dirty="0" smtClean="0">
                <a:solidFill>
                  <a:srgbClr val="00B050"/>
                </a:solidFill>
              </a:rPr>
            </a:br>
            <a:r>
              <a:rPr lang="en-US" sz="3600" b="1" dirty="0" smtClean="0">
                <a:solidFill>
                  <a:srgbClr val="00B050"/>
                </a:solidFill>
              </a:rPr>
              <a:t>2.5. Quantitative vs. Qualitative</a:t>
            </a:r>
            <a:r>
              <a:rPr lang="en-US" sz="3600" i="1" dirty="0" smtClean="0">
                <a:solidFill>
                  <a:srgbClr val="00B050"/>
                </a:solidFill>
              </a:rPr>
              <a:t> </a:t>
            </a:r>
            <a:r>
              <a:rPr lang="en-US" sz="2800" dirty="0" smtClean="0">
                <a:solidFill>
                  <a:srgbClr val="00B050"/>
                </a:solidFill>
              </a:rPr>
              <a:t/>
            </a:r>
            <a:br>
              <a:rPr lang="en-US" sz="2800" dirty="0" smtClean="0">
                <a:solidFill>
                  <a:srgbClr val="00B050"/>
                </a:solidFill>
              </a:rPr>
            </a:br>
            <a:endParaRPr lang="en-US" sz="2800" dirty="0" smtClean="0"/>
          </a:p>
        </p:txBody>
      </p:sp>
      <p:sp>
        <p:nvSpPr>
          <p:cNvPr id="3" name="Content Placeholder 2"/>
          <p:cNvSpPr>
            <a:spLocks noGrp="1"/>
          </p:cNvSpPr>
          <p:nvPr>
            <p:ph idx="1"/>
          </p:nvPr>
        </p:nvSpPr>
        <p:spPr>
          <a:xfrm>
            <a:off x="0" y="404664"/>
            <a:ext cx="9143999" cy="6453336"/>
          </a:xfrm>
        </p:spPr>
        <p:txBody>
          <a:bodyPr/>
          <a:lstStyle/>
          <a:p>
            <a:pPr marL="225425" indent="-165100" eaLnBrk="1" hangingPunct="1">
              <a:lnSpc>
                <a:spcPct val="90000"/>
              </a:lnSpc>
              <a:defRPr/>
            </a:pPr>
            <a:r>
              <a:rPr lang="en-US" sz="2600" dirty="0" smtClean="0">
                <a:latin typeface="Times New Roman" pitchFamily="18" charset="0"/>
                <a:cs typeface="Times New Roman" pitchFamily="18" charset="0"/>
              </a:rPr>
              <a:t>Quantitative research based on the measurement of quantity</a:t>
            </a:r>
          </a:p>
          <a:p>
            <a:pPr marL="165100" indent="-165100">
              <a:defRPr/>
            </a:pPr>
            <a:r>
              <a:rPr lang="en-US" sz="2600" dirty="0" smtClean="0">
                <a:latin typeface="Times New Roman" pitchFamily="18" charset="0"/>
                <a:cs typeface="Times New Roman" pitchFamily="18" charset="0"/>
              </a:rPr>
              <a:t> Some of the characteristics of quantitative research method are:</a:t>
            </a:r>
          </a:p>
          <a:p>
            <a:pPr marL="565150" lvl="1" indent="-165100">
              <a:defRPr/>
            </a:pPr>
            <a:r>
              <a:rPr lang="en-US" sz="2600" dirty="0" smtClean="0">
                <a:latin typeface="Times New Roman" pitchFamily="18" charset="0"/>
                <a:cs typeface="Times New Roman" pitchFamily="18" charset="0"/>
              </a:rPr>
              <a:t> It is numerical, non-descriptive, applies statistics and uses nos.</a:t>
            </a:r>
          </a:p>
          <a:p>
            <a:pPr marL="565150" lvl="1" indent="-165100">
              <a:defRPr/>
            </a:pPr>
            <a:r>
              <a:rPr lang="en-US" sz="2600" dirty="0" smtClean="0">
                <a:latin typeface="Times New Roman" pitchFamily="18" charset="0"/>
                <a:cs typeface="Times New Roman" pitchFamily="18" charset="0"/>
              </a:rPr>
              <a:t> It is an iterative process whereby evidence is evaluated.</a:t>
            </a:r>
          </a:p>
          <a:p>
            <a:pPr marL="565150" lvl="1" indent="-165100">
              <a:defRPr/>
            </a:pPr>
            <a:r>
              <a:rPr lang="en-US" sz="2600" dirty="0" smtClean="0">
                <a:latin typeface="Times New Roman" pitchFamily="18" charset="0"/>
                <a:cs typeface="Times New Roman" pitchFamily="18" charset="0"/>
              </a:rPr>
              <a:t>The results are often presented in </a:t>
            </a:r>
            <a:r>
              <a:rPr lang="en-US" sz="2600" dirty="0" smtClean="0">
                <a:latin typeface="Times New Roman" pitchFamily="18" charset="0"/>
                <a:cs typeface="Times New Roman" pitchFamily="18" charset="0"/>
                <a:hlinkClick r:id="rId2" action="ppaction://hlinkfile"/>
              </a:rPr>
              <a:t>tables and graphs</a:t>
            </a:r>
            <a:r>
              <a:rPr lang="en-US" sz="2600" dirty="0" smtClean="0">
                <a:latin typeface="Times New Roman" pitchFamily="18" charset="0"/>
                <a:cs typeface="Times New Roman" pitchFamily="18" charset="0"/>
              </a:rPr>
              <a:t>.</a:t>
            </a:r>
          </a:p>
          <a:p>
            <a:pPr marL="565150" lvl="1" indent="-165100">
              <a:defRPr/>
            </a:pPr>
            <a:r>
              <a:rPr lang="en-US" sz="2600" dirty="0" smtClean="0">
                <a:latin typeface="Times New Roman" pitchFamily="18" charset="0"/>
                <a:cs typeface="Times New Roman" pitchFamily="18" charset="0"/>
              </a:rPr>
              <a:t> It is conclusive </a:t>
            </a:r>
            <a:r>
              <a:rPr lang="en-US" sz="2600" b="1" dirty="0" smtClean="0">
                <a:solidFill>
                  <a:srgbClr val="002060"/>
                </a:solidFill>
                <a:latin typeface="Times New Roman" pitchFamily="18" charset="0"/>
                <a:cs typeface="Times New Roman" pitchFamily="18" charset="0"/>
              </a:rPr>
              <a:t>(beyond question)</a:t>
            </a:r>
            <a:r>
              <a:rPr lang="en-US" sz="2600" dirty="0" smtClean="0">
                <a:latin typeface="Times New Roman" pitchFamily="18" charset="0"/>
                <a:cs typeface="Times New Roman" pitchFamily="18" charset="0"/>
              </a:rPr>
              <a:t>.</a:t>
            </a:r>
          </a:p>
          <a:p>
            <a:pPr marL="565150" lvl="1" indent="-165100">
              <a:defRPr/>
            </a:pPr>
            <a:r>
              <a:rPr lang="en-US" sz="2600" dirty="0" smtClean="0">
                <a:latin typeface="Times New Roman" pitchFamily="18" charset="0"/>
                <a:cs typeface="Times New Roman" pitchFamily="18" charset="0"/>
              </a:rPr>
              <a:t> It investigates the what , where and when of decision making. </a:t>
            </a:r>
          </a:p>
          <a:p>
            <a:pPr marL="165100" indent="-165100" algn="just">
              <a:defRPr/>
            </a:pPr>
            <a:r>
              <a:rPr lang="en-US" sz="2600" dirty="0" smtClean="0">
                <a:latin typeface="Times New Roman" pitchFamily="18" charset="0"/>
                <a:cs typeface="Times New Roman" pitchFamily="18" charset="0"/>
              </a:rPr>
              <a:t>is the most widely used branch of mathematics in quantitative research;</a:t>
            </a:r>
          </a:p>
          <a:p>
            <a:pPr marL="165100" indent="-165100" algn="just">
              <a:defRPr/>
            </a:pPr>
            <a:r>
              <a:rPr lang="en-US" sz="2600" dirty="0" smtClean="0">
                <a:latin typeface="Times New Roman" pitchFamily="18" charset="0"/>
                <a:cs typeface="Times New Roman" pitchFamily="18" charset="0"/>
              </a:rPr>
              <a:t>applied in physical &amp; social sciences, economics, &amp; biology.</a:t>
            </a:r>
          </a:p>
          <a:p>
            <a:pPr marL="165100" indent="-165100" algn="just">
              <a:defRPr/>
            </a:pPr>
            <a:r>
              <a:rPr lang="en-US" sz="2600" dirty="0" smtClean="0">
                <a:latin typeface="Times New Roman" pitchFamily="18" charset="0"/>
                <a:cs typeface="Times New Roman" pitchFamily="18" charset="0"/>
              </a:rPr>
              <a:t> begins with the data collection based on a theory or hypothesis or experiment followed by:</a:t>
            </a:r>
          </a:p>
          <a:p>
            <a:pPr marL="165100" indent="60325" algn="just">
              <a:buFont typeface="Wingdings" pitchFamily="2" charset="2"/>
              <a:buChar char="Ø"/>
              <a:defRPr/>
            </a:pPr>
            <a:r>
              <a:rPr lang="en-US" sz="2600" dirty="0" smtClean="0">
                <a:latin typeface="Times New Roman" pitchFamily="18" charset="0"/>
                <a:cs typeface="Times New Roman" pitchFamily="18" charset="0"/>
              </a:rPr>
              <a:t>Applying descriptive or inferential statistical methods.</a:t>
            </a:r>
            <a:endParaRPr lang="en-US" sz="2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idx="1"/>
          </p:nvPr>
        </p:nvSpPr>
        <p:spPr>
          <a:xfrm>
            <a:off x="0" y="1"/>
            <a:ext cx="9144000" cy="6858000"/>
          </a:xfrm>
        </p:spPr>
        <p:txBody>
          <a:bodyPr/>
          <a:lstStyle/>
          <a:p>
            <a:pPr marL="165100" indent="-165100" algn="just" eaLnBrk="1" hangingPunct="1">
              <a:lnSpc>
                <a:spcPct val="90000"/>
              </a:lnSpc>
            </a:pPr>
            <a:r>
              <a:rPr lang="en-US" sz="2300" dirty="0" smtClean="0">
                <a:latin typeface="Times New Roman" pitchFamily="18" charset="0"/>
                <a:cs typeface="Times New Roman" pitchFamily="18" charset="0"/>
              </a:rPr>
              <a:t>Qualitative research study qualitative phenomenon characterized by:</a:t>
            </a:r>
          </a:p>
          <a:p>
            <a:pPr marL="565150" lvl="1" indent="-165100" algn="just" eaLnBrk="1" hangingPunct="1">
              <a:lnSpc>
                <a:spcPct val="90000"/>
              </a:lnSpc>
            </a:pPr>
            <a:r>
              <a:rPr lang="en-US" sz="2300" dirty="0" smtClean="0">
                <a:latin typeface="Times New Roman" pitchFamily="18" charset="0"/>
                <a:cs typeface="Times New Roman" pitchFamily="18" charset="0"/>
              </a:rPr>
              <a:t>non-numerical, descriptive, applies reasoning and uses words.</a:t>
            </a:r>
          </a:p>
          <a:p>
            <a:pPr marL="565150" lvl="1" indent="-165100" algn="just" eaLnBrk="1" hangingPunct="1">
              <a:lnSpc>
                <a:spcPct val="90000"/>
              </a:lnSpc>
            </a:pPr>
            <a:r>
              <a:rPr lang="en-US" sz="2300" dirty="0" smtClean="0">
                <a:latin typeface="Times New Roman" pitchFamily="18" charset="0"/>
                <a:cs typeface="Times New Roman" pitchFamily="18" charset="0"/>
              </a:rPr>
              <a:t>aim to get the meaning, feeling and describe the situation.</a:t>
            </a:r>
          </a:p>
          <a:p>
            <a:pPr marL="565150" lvl="1" indent="-165100" algn="just" eaLnBrk="1" hangingPunct="1">
              <a:lnSpc>
                <a:spcPct val="90000"/>
              </a:lnSpc>
            </a:pPr>
            <a:r>
              <a:rPr lang="en-US" sz="2300" dirty="0" smtClean="0">
                <a:latin typeface="Times New Roman" pitchFamily="18" charset="0"/>
                <a:cs typeface="Times New Roman" pitchFamily="18" charset="0"/>
              </a:rPr>
              <a:t> cannot be graphed.</a:t>
            </a:r>
          </a:p>
          <a:p>
            <a:pPr marL="565150" lvl="1" indent="-165100" algn="just" eaLnBrk="1" hangingPunct="1">
              <a:lnSpc>
                <a:spcPct val="90000"/>
              </a:lnSpc>
            </a:pPr>
            <a:r>
              <a:rPr lang="en-US" sz="2300" dirty="0" smtClean="0">
                <a:latin typeface="Times New Roman" pitchFamily="18" charset="0"/>
                <a:cs typeface="Times New Roman" pitchFamily="18" charset="0"/>
              </a:rPr>
              <a:t>exploratory &amp; investigates the why and how of decision making.</a:t>
            </a:r>
          </a:p>
          <a:p>
            <a:pPr marL="565150" lvl="1" indent="-165100" algn="just" eaLnBrk="1" hangingPunct="1">
              <a:lnSpc>
                <a:spcPct val="90000"/>
              </a:lnSpc>
            </a:pPr>
            <a:r>
              <a:rPr lang="en-US" sz="2300" dirty="0" smtClean="0">
                <a:latin typeface="Times New Roman" pitchFamily="18" charset="0"/>
                <a:cs typeface="Times New Roman" pitchFamily="18" charset="0"/>
              </a:rPr>
              <a:t>concerned with qualitative phenomenon</a:t>
            </a:r>
          </a:p>
          <a:p>
            <a:pPr marL="165100" indent="-165100" algn="just" eaLnBrk="1" hangingPunct="1">
              <a:lnSpc>
                <a:spcPct val="90000"/>
              </a:lnSpc>
            </a:pPr>
            <a:r>
              <a:rPr lang="en-US" sz="2300" dirty="0" smtClean="0">
                <a:latin typeface="Times New Roman" pitchFamily="18" charset="0"/>
                <a:cs typeface="Times New Roman" pitchFamily="18" charset="0"/>
              </a:rPr>
              <a:t>aims at discovering the underlying motives and desires, using in depth interviews. </a:t>
            </a:r>
          </a:p>
          <a:p>
            <a:pPr marL="165100" indent="-165100" algn="just" eaLnBrk="1" hangingPunct="1">
              <a:lnSpc>
                <a:spcPct val="90000"/>
              </a:lnSpc>
            </a:pPr>
            <a:r>
              <a:rPr lang="en-US" sz="2300" dirty="0" smtClean="0">
                <a:latin typeface="Times New Roman" pitchFamily="18" charset="0"/>
                <a:cs typeface="Times New Roman" pitchFamily="18" charset="0"/>
              </a:rPr>
              <a:t>Attitude or opinion research</a:t>
            </a:r>
          </a:p>
          <a:p>
            <a:pPr marL="165100" indent="-165100" algn="just" eaLnBrk="1" hangingPunct="1">
              <a:lnSpc>
                <a:spcPct val="90000"/>
              </a:lnSpc>
            </a:pPr>
            <a:r>
              <a:rPr lang="en-US" sz="2300" dirty="0" smtClean="0">
                <a:latin typeface="Times New Roman" pitchFamily="18" charset="0"/>
                <a:cs typeface="Times New Roman" pitchFamily="18" charset="0"/>
              </a:rPr>
              <a:t> research designed to find out how people feel or what they think about a particular subject or institution is also qualitative research. </a:t>
            </a:r>
          </a:p>
          <a:p>
            <a:pPr marL="165100" indent="-165100" algn="just" eaLnBrk="1" hangingPunct="1">
              <a:lnSpc>
                <a:spcPct val="90000"/>
              </a:lnSpc>
            </a:pPr>
            <a:r>
              <a:rPr lang="en-US" sz="2300" dirty="0" smtClean="0">
                <a:latin typeface="Times New Roman" pitchFamily="18" charset="0"/>
                <a:cs typeface="Times New Roman" pitchFamily="18" charset="0"/>
              </a:rPr>
              <a:t>important in the behavioral sciences to discover the underlying motives of human behavior. </a:t>
            </a:r>
          </a:p>
          <a:p>
            <a:pPr marL="165100" indent="-165100" algn="just" eaLnBrk="1" hangingPunct="1">
              <a:lnSpc>
                <a:spcPct val="90000"/>
              </a:lnSpc>
            </a:pPr>
            <a:r>
              <a:rPr lang="en-US" sz="2300" dirty="0" smtClean="0">
                <a:latin typeface="Times New Roman" pitchFamily="18" charset="0"/>
                <a:cs typeface="Times New Roman" pitchFamily="18" charset="0"/>
              </a:rPr>
              <a:t>analyze the various factors motivate people to behave in a particular manner or make people like or dislike a particular thing. </a:t>
            </a:r>
          </a:p>
          <a:p>
            <a:pPr marL="165100" indent="-165100" algn="just" eaLnBrk="1" hangingPunct="1">
              <a:lnSpc>
                <a:spcPct val="90000"/>
              </a:lnSpc>
            </a:pPr>
            <a:r>
              <a:rPr lang="en-US" sz="2300" dirty="0" smtClean="0">
                <a:latin typeface="Times New Roman" pitchFamily="18" charset="0"/>
                <a:cs typeface="Times New Roman" pitchFamily="18" charset="0"/>
              </a:rPr>
              <a:t>However, applying qualitative research in practice is relatively difficult;</a:t>
            </a:r>
          </a:p>
          <a:p>
            <a:pPr marL="165100" indent="-165100" algn="just" eaLnBrk="1" hangingPunct="1">
              <a:lnSpc>
                <a:spcPct val="90000"/>
              </a:lnSpc>
            </a:pPr>
            <a:r>
              <a:rPr lang="en-US" sz="2300" dirty="0" smtClean="0">
                <a:latin typeface="Times New Roman" pitchFamily="18" charset="0"/>
                <a:cs typeface="Times New Roman" pitchFamily="18" charset="0"/>
              </a:rPr>
              <a:t> hence, one should seek guidance from experimental psychologists.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
            <a:ext cx="9144000" cy="6858000"/>
          </a:xfrm>
        </p:spPr>
        <p:txBody>
          <a:bodyPr rtlCol="0">
            <a:normAutofit fontScale="47500" lnSpcReduction="20000"/>
          </a:bodyPr>
          <a:lstStyle/>
          <a:p>
            <a:pPr marL="609600" indent="-609600" algn="just">
              <a:lnSpc>
                <a:spcPct val="80000"/>
              </a:lnSpc>
              <a:defRPr/>
            </a:pPr>
            <a:endParaRPr lang="en-US" sz="2500" b="1" dirty="0" smtClean="0">
              <a:solidFill>
                <a:srgbClr val="C00000"/>
              </a:solidFill>
            </a:endParaRPr>
          </a:p>
          <a:p>
            <a:pPr marL="609600" indent="-609600" algn="just">
              <a:lnSpc>
                <a:spcPct val="80000"/>
              </a:lnSpc>
              <a:defRPr/>
            </a:pPr>
            <a:r>
              <a:rPr lang="en-US" sz="6700" b="1" dirty="0" smtClean="0">
                <a:solidFill>
                  <a:srgbClr val="C00000"/>
                </a:solidFill>
                <a:latin typeface="Times New Roman" pitchFamily="18" charset="0"/>
                <a:cs typeface="Times New Roman" pitchFamily="18" charset="0"/>
              </a:rPr>
              <a:t>2.6. Conceptual Vs. Empirical</a:t>
            </a:r>
          </a:p>
          <a:p>
            <a:pPr marL="120650" indent="-120650" algn="just">
              <a:lnSpc>
                <a:spcPct val="120000"/>
              </a:lnSpc>
              <a:defRPr/>
            </a:pPr>
            <a:r>
              <a:rPr lang="en-US" sz="6700" b="1" i="1" dirty="0" smtClean="0">
                <a:solidFill>
                  <a:schemeClr val="tx1"/>
                </a:solidFill>
                <a:latin typeface="Times New Roman" pitchFamily="18" charset="0"/>
                <a:cs typeface="Times New Roman" pitchFamily="18" charset="0"/>
              </a:rPr>
              <a:t> </a:t>
            </a:r>
            <a:r>
              <a:rPr lang="en-US" sz="6700" b="1" dirty="0" smtClean="0">
                <a:solidFill>
                  <a:schemeClr val="tx1"/>
                </a:solidFill>
                <a:latin typeface="Times New Roman" pitchFamily="18" charset="0"/>
                <a:cs typeface="Times New Roman" pitchFamily="18" charset="0"/>
                <a:hlinkClick r:id="rId3" action="ppaction://hlinkfile"/>
              </a:rPr>
              <a:t>Conceptual</a:t>
            </a:r>
            <a:r>
              <a:rPr lang="en-US" sz="6700" b="1" i="1" dirty="0" smtClean="0">
                <a:solidFill>
                  <a:schemeClr val="tx1"/>
                </a:solidFill>
                <a:latin typeface="Times New Roman" pitchFamily="18" charset="0"/>
                <a:cs typeface="Times New Roman" pitchFamily="18" charset="0"/>
              </a:rPr>
              <a:t> </a:t>
            </a:r>
            <a:endParaRPr lang="en-US" sz="6700" dirty="0" smtClean="0">
              <a:solidFill>
                <a:schemeClr val="tx1"/>
              </a:solidFill>
              <a:latin typeface="Times New Roman" pitchFamily="18" charset="0"/>
              <a:cs typeface="Times New Roman" pitchFamily="18" charset="0"/>
            </a:endParaRPr>
          </a:p>
          <a:p>
            <a:pPr marL="120650" indent="-120650" algn="just">
              <a:lnSpc>
                <a:spcPct val="120000"/>
              </a:lnSpc>
              <a:buFont typeface="Wingdings" pitchFamily="2" charset="2"/>
              <a:buChar char="Ø"/>
              <a:defRPr/>
            </a:pPr>
            <a:r>
              <a:rPr lang="en-US" sz="4600" dirty="0" smtClean="0">
                <a:solidFill>
                  <a:schemeClr val="tx1"/>
                </a:solidFill>
                <a:latin typeface="Times New Roman" pitchFamily="18" charset="0"/>
                <a:cs typeface="Times New Roman" pitchFamily="18" charset="0"/>
              </a:rPr>
              <a:t>   related to some abstract idea(s) or theory;</a:t>
            </a:r>
          </a:p>
          <a:p>
            <a:pPr marL="120650" indent="-120650" algn="just">
              <a:lnSpc>
                <a:spcPct val="120000"/>
              </a:lnSpc>
              <a:buFont typeface="Wingdings" pitchFamily="2" charset="2"/>
              <a:buChar char="Ø"/>
              <a:defRPr/>
            </a:pPr>
            <a:r>
              <a:rPr lang="en-US" sz="4600" dirty="0" smtClean="0">
                <a:solidFill>
                  <a:schemeClr val="tx1"/>
                </a:solidFill>
                <a:latin typeface="Times New Roman" pitchFamily="18" charset="0"/>
                <a:cs typeface="Times New Roman" pitchFamily="18" charset="0"/>
              </a:rPr>
              <a:t>   is generally used by philosophers &amp; ;</a:t>
            </a:r>
          </a:p>
          <a:p>
            <a:pPr marL="120650" indent="-120650" algn="just">
              <a:lnSpc>
                <a:spcPct val="120000"/>
              </a:lnSpc>
              <a:buFont typeface="Wingdings" pitchFamily="2" charset="2"/>
              <a:buChar char="Ø"/>
              <a:defRPr/>
            </a:pPr>
            <a:r>
              <a:rPr lang="en-US" sz="4600" dirty="0" smtClean="0">
                <a:solidFill>
                  <a:schemeClr val="tx1"/>
                </a:solidFill>
                <a:latin typeface="Times New Roman" pitchFamily="18" charset="0"/>
                <a:cs typeface="Times New Roman" pitchFamily="18" charset="0"/>
              </a:rPr>
              <a:t>  source of origin  to develop new concepts or to reinterpret existing ones. </a:t>
            </a:r>
          </a:p>
          <a:p>
            <a:pPr marL="120650" indent="-120650" algn="just">
              <a:lnSpc>
                <a:spcPct val="110000"/>
              </a:lnSpc>
              <a:defRPr/>
            </a:pPr>
            <a:r>
              <a:rPr lang="en-US" sz="4600" b="1" i="1" u="sng" dirty="0" smtClean="0">
                <a:solidFill>
                  <a:schemeClr val="tx1"/>
                </a:solidFill>
                <a:latin typeface="Times New Roman" pitchFamily="18" charset="0"/>
                <a:cs typeface="Times New Roman" pitchFamily="18" charset="0"/>
              </a:rPr>
              <a:t> Empirical</a:t>
            </a:r>
            <a:endParaRPr lang="en-US" sz="4600" b="1" i="1" dirty="0" smtClean="0">
              <a:solidFill>
                <a:schemeClr val="tx1"/>
              </a:solidFill>
              <a:latin typeface="Times New Roman" pitchFamily="18" charset="0"/>
              <a:cs typeface="Times New Roman" pitchFamily="18" charset="0"/>
            </a:endParaRPr>
          </a:p>
          <a:p>
            <a:pPr marL="120650" indent="-120650" algn="just">
              <a:lnSpc>
                <a:spcPct val="110000"/>
              </a:lnSpc>
              <a:buFont typeface="Wingdings" pitchFamily="2" charset="2"/>
              <a:buChar char="§"/>
              <a:defRPr/>
            </a:pPr>
            <a:r>
              <a:rPr lang="en-US" sz="4600" b="1" i="1" dirty="0" smtClean="0">
                <a:solidFill>
                  <a:schemeClr val="tx1"/>
                </a:solidFill>
                <a:latin typeface="Times New Roman" pitchFamily="18" charset="0"/>
                <a:cs typeface="Times New Roman" pitchFamily="18" charset="0"/>
              </a:rPr>
              <a:t> </a:t>
            </a:r>
            <a:r>
              <a:rPr lang="en-US" sz="4600" dirty="0" smtClean="0">
                <a:solidFill>
                  <a:schemeClr val="tx1"/>
                </a:solidFill>
                <a:latin typeface="Times New Roman" pitchFamily="18" charset="0"/>
                <a:cs typeface="Times New Roman" pitchFamily="18" charset="0"/>
              </a:rPr>
              <a:t>relies on experience or observation alone, often without due regard for system and theory. </a:t>
            </a:r>
          </a:p>
          <a:p>
            <a:pPr marL="120650" indent="-120650" algn="just">
              <a:lnSpc>
                <a:spcPct val="110000"/>
              </a:lnSpc>
              <a:buFont typeface="Wingdings" pitchFamily="2" charset="2"/>
              <a:buChar char="§"/>
              <a:defRPr/>
            </a:pPr>
            <a:r>
              <a:rPr lang="en-US" sz="4600" dirty="0" smtClean="0">
                <a:solidFill>
                  <a:schemeClr val="tx1"/>
                </a:solidFill>
                <a:latin typeface="Times New Roman" pitchFamily="18" charset="0"/>
                <a:cs typeface="Times New Roman" pitchFamily="18" charset="0"/>
              </a:rPr>
              <a:t> It is data-based research, coming up with conclusions which are capable of being verified by observation or experiment; </a:t>
            </a:r>
          </a:p>
          <a:p>
            <a:pPr marL="120650" indent="-120650" algn="just">
              <a:lnSpc>
                <a:spcPct val="110000"/>
              </a:lnSpc>
              <a:buFont typeface="Wingdings" pitchFamily="2" charset="2"/>
              <a:buChar char="§"/>
              <a:defRPr/>
            </a:pPr>
            <a:r>
              <a:rPr lang="en-US" sz="4600" dirty="0" smtClean="0">
                <a:solidFill>
                  <a:schemeClr val="tx1"/>
                </a:solidFill>
                <a:latin typeface="Times New Roman" pitchFamily="18" charset="0"/>
                <a:cs typeface="Times New Roman" pitchFamily="18" charset="0"/>
              </a:rPr>
              <a:t>  also known as  experimental type of research</a:t>
            </a:r>
          </a:p>
          <a:p>
            <a:pPr marL="120650" indent="-120650" algn="just">
              <a:lnSpc>
                <a:spcPct val="110000"/>
              </a:lnSpc>
              <a:buFont typeface="Wingdings" pitchFamily="2" charset="2"/>
              <a:buChar char="§"/>
              <a:defRPr/>
            </a:pPr>
            <a:r>
              <a:rPr lang="en-US" sz="4600" dirty="0" smtClean="0">
                <a:solidFill>
                  <a:schemeClr val="tx1"/>
                </a:solidFill>
                <a:latin typeface="Times New Roman" pitchFamily="18" charset="0"/>
                <a:cs typeface="Times New Roman" pitchFamily="18" charset="0"/>
              </a:rPr>
              <a:t>Enable to get firsthand facts, at their source, and;</a:t>
            </a:r>
          </a:p>
          <a:p>
            <a:pPr marL="120650" indent="-120650" algn="just">
              <a:lnSpc>
                <a:spcPct val="110000"/>
              </a:lnSpc>
              <a:buFont typeface="Wingdings" pitchFamily="2" charset="2"/>
              <a:buChar char="§"/>
              <a:defRPr/>
            </a:pPr>
            <a:r>
              <a:rPr lang="en-US" sz="4600" dirty="0" smtClean="0">
                <a:solidFill>
                  <a:schemeClr val="tx1"/>
                </a:solidFill>
                <a:latin typeface="Times New Roman" pitchFamily="18" charset="0"/>
                <a:cs typeface="Times New Roman" pitchFamily="18" charset="0"/>
              </a:rPr>
              <a:t> actively to go about doing certain things to stimulate the production of desired information. </a:t>
            </a:r>
          </a:p>
          <a:p>
            <a:pPr marL="120650" indent="-120650" algn="just">
              <a:lnSpc>
                <a:spcPct val="110000"/>
              </a:lnSpc>
              <a:buFont typeface="Wingdings" pitchFamily="2" charset="2"/>
              <a:buChar char="§"/>
              <a:defRPr/>
            </a:pPr>
            <a:r>
              <a:rPr lang="en-US" sz="4600" dirty="0" smtClean="0">
                <a:solidFill>
                  <a:schemeClr val="tx1"/>
                </a:solidFill>
                <a:latin typeface="Times New Roman" pitchFamily="18" charset="0"/>
                <a:cs typeface="Times New Roman" pitchFamily="18" charset="0"/>
              </a:rPr>
              <a:t> is appropriate when proof (verification) is required that certain variables affect other variables in some way;</a:t>
            </a:r>
          </a:p>
          <a:p>
            <a:pPr marL="120650" indent="-120650" algn="just">
              <a:lnSpc>
                <a:spcPct val="110000"/>
              </a:lnSpc>
              <a:buFont typeface="Wingdings" pitchFamily="2" charset="2"/>
              <a:buChar char="§"/>
              <a:defRPr/>
            </a:pPr>
            <a:r>
              <a:rPr lang="en-US" sz="4600" dirty="0" smtClean="0">
                <a:solidFill>
                  <a:schemeClr val="tx1"/>
                </a:solidFill>
                <a:latin typeface="Times New Roman" pitchFamily="18" charset="0"/>
                <a:cs typeface="Times New Roman" pitchFamily="18" charset="0"/>
              </a:rPr>
              <a:t> today considered to be the most powerful support possible for a given hypothesis.</a:t>
            </a:r>
          </a:p>
          <a:p>
            <a:pPr eaLnBrk="1" fontAlgn="auto" hangingPunct="1">
              <a:spcAft>
                <a:spcPts val="0"/>
              </a:spcAft>
              <a:buFont typeface="Arial" pitchFamily="34" charset="0"/>
              <a:buNone/>
              <a:defRPr/>
            </a:pPr>
            <a:endParaRPr lang="en-US"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0" y="1"/>
            <a:ext cx="9144000" cy="6857999"/>
          </a:xfrm>
        </p:spPr>
        <p:txBody>
          <a:bodyPr/>
          <a:lstStyle/>
          <a:p>
            <a:pPr marL="660400" indent="-660400" eaLnBrk="1" hangingPunct="1">
              <a:buFont typeface="Wingdings" pitchFamily="2" charset="2"/>
              <a:buNone/>
              <a:defRPr/>
            </a:pPr>
            <a:r>
              <a:rPr lang="en-US" b="1" dirty="0" smtClean="0">
                <a:latin typeface="Times New Roman" pitchFamily="18" charset="0"/>
                <a:cs typeface="Times New Roman" pitchFamily="18" charset="0"/>
              </a:rPr>
              <a:t>CHAPTER 3: </a:t>
            </a:r>
            <a:r>
              <a:rPr lang="en-US" sz="2800" b="1" dirty="0" smtClean="0">
                <a:latin typeface="Times New Roman" pitchFamily="18" charset="0"/>
                <a:cs typeface="Times New Roman" pitchFamily="18" charset="0"/>
              </a:rPr>
              <a:t>RESEARCH PROCESS AND </a:t>
            </a:r>
            <a:r>
              <a:rPr lang="en-US" b="1" dirty="0" smtClean="0">
                <a:latin typeface="Times New Roman" pitchFamily="18" charset="0"/>
                <a:cs typeface="Times New Roman" pitchFamily="18" charset="0"/>
              </a:rPr>
              <a:t>DESIGNS</a:t>
            </a:r>
            <a:endParaRPr lang="en-US" dirty="0" smtClean="0">
              <a:latin typeface="Times New Roman" pitchFamily="18" charset="0"/>
              <a:cs typeface="Times New Roman" pitchFamily="18" charset="0"/>
            </a:endParaRPr>
          </a:p>
          <a:p>
            <a:pPr marL="660400" indent="-660400" algn="just" eaLnBrk="1" hangingPunct="1">
              <a:buNone/>
              <a:defRPr/>
            </a:pPr>
            <a:r>
              <a:rPr lang="en-US" sz="2400" b="1" dirty="0" smtClean="0">
                <a:solidFill>
                  <a:srgbClr val="00B050"/>
                </a:solidFill>
                <a:latin typeface="Times New Roman" pitchFamily="18" charset="0"/>
                <a:cs typeface="Times New Roman" pitchFamily="18" charset="0"/>
              </a:rPr>
              <a:t>3.1. </a:t>
            </a:r>
            <a:r>
              <a:rPr lang="en-US" sz="2600" b="1" dirty="0" smtClean="0">
                <a:solidFill>
                  <a:srgbClr val="00B050"/>
                </a:solidFill>
                <a:latin typeface="Times New Roman" pitchFamily="18" charset="0"/>
                <a:cs typeface="Times New Roman" pitchFamily="18" charset="0"/>
              </a:rPr>
              <a:t>Research Processes: </a:t>
            </a:r>
            <a:r>
              <a:rPr lang="en-US" sz="2600" dirty="0" smtClean="0">
                <a:latin typeface="Times New Roman" pitchFamily="18" charset="0"/>
                <a:cs typeface="Times New Roman" pitchFamily="18" charset="0"/>
              </a:rPr>
              <a:t>inter-related methodological steps</a:t>
            </a:r>
          </a:p>
          <a:p>
            <a:pPr marL="660400" indent="-660400" algn="just" eaLnBrk="1" hangingPunct="1">
              <a:buFont typeface="Arial" charset="0"/>
              <a:buNone/>
              <a:defRPr/>
            </a:pPr>
            <a:r>
              <a:rPr lang="en-US" sz="2600" dirty="0" smtClean="0">
                <a:latin typeface="Times New Roman" pitchFamily="18" charset="0"/>
                <a:cs typeface="Times New Roman" pitchFamily="18" charset="0"/>
              </a:rPr>
              <a:t>                                          researchers follow as a guideline.</a:t>
            </a:r>
          </a:p>
          <a:p>
            <a:pPr marL="660400" indent="-434975" algn="just" eaLnBrk="1" hangingPunct="1">
              <a:buFont typeface="Arial" charset="0"/>
              <a:buNone/>
              <a:defRPr/>
            </a:pPr>
            <a:r>
              <a:rPr lang="en-US" sz="2600" dirty="0" smtClean="0">
                <a:latin typeface="Times New Roman" pitchFamily="18" charset="0"/>
                <a:cs typeface="Times New Roman" pitchFamily="18" charset="0"/>
              </a:rPr>
              <a:t>(1) Selection of a research topic</a:t>
            </a:r>
          </a:p>
          <a:p>
            <a:pPr marL="660400" indent="-434975" algn="just" eaLnBrk="1" hangingPunct="1">
              <a:buFont typeface="Arial" charset="0"/>
              <a:buNone/>
              <a:defRPr/>
            </a:pPr>
            <a:r>
              <a:rPr lang="en-US" sz="2600" dirty="0" smtClean="0">
                <a:latin typeface="Times New Roman" pitchFamily="18" charset="0"/>
                <a:cs typeface="Times New Roman" pitchFamily="18" charset="0"/>
              </a:rPr>
              <a:t>(2) Definition of a research problem</a:t>
            </a:r>
          </a:p>
          <a:p>
            <a:pPr marL="660400" indent="-434975" algn="just" eaLnBrk="1" hangingPunct="1">
              <a:buFont typeface="Arial" charset="0"/>
              <a:buNone/>
              <a:defRPr/>
            </a:pPr>
            <a:r>
              <a:rPr lang="en-US" sz="2600" dirty="0" smtClean="0">
                <a:latin typeface="Times New Roman" pitchFamily="18" charset="0"/>
                <a:cs typeface="Times New Roman" pitchFamily="18" charset="0"/>
              </a:rPr>
              <a:t>(3) Extensive literature survey and reference collection</a:t>
            </a:r>
          </a:p>
          <a:p>
            <a:pPr marL="660400" indent="-434975" algn="just" eaLnBrk="1" hangingPunct="1">
              <a:buFont typeface="Arial" charset="0"/>
              <a:buNone/>
              <a:defRPr/>
            </a:pPr>
            <a:r>
              <a:rPr lang="en-US" sz="2600" dirty="0" smtClean="0">
                <a:latin typeface="Times New Roman" pitchFamily="18" charset="0"/>
                <a:cs typeface="Times New Roman" pitchFamily="18" charset="0"/>
              </a:rPr>
              <a:t>(4) Assessment of current status of the topic chosen</a:t>
            </a:r>
          </a:p>
          <a:p>
            <a:pPr marL="660400" indent="-434975" algn="just" eaLnBrk="1" hangingPunct="1">
              <a:buFont typeface="Arial" charset="0"/>
              <a:buNone/>
              <a:defRPr/>
            </a:pPr>
            <a:r>
              <a:rPr lang="en-US" sz="2600" dirty="0" smtClean="0">
                <a:latin typeface="Times New Roman" pitchFamily="18" charset="0"/>
                <a:cs typeface="Times New Roman" pitchFamily="18" charset="0"/>
              </a:rPr>
              <a:t>(5) Formulation of hypotheses</a:t>
            </a:r>
          </a:p>
          <a:p>
            <a:pPr marL="660400" indent="-434975" algn="just" eaLnBrk="1" hangingPunct="1">
              <a:buFont typeface="Arial" charset="0"/>
              <a:buNone/>
              <a:defRPr/>
            </a:pPr>
            <a:r>
              <a:rPr lang="en-US" sz="2600" dirty="0" smtClean="0">
                <a:latin typeface="Times New Roman" pitchFamily="18" charset="0"/>
                <a:cs typeface="Times New Roman" pitchFamily="18" charset="0"/>
              </a:rPr>
              <a:t>(6) Preparing the research design</a:t>
            </a:r>
          </a:p>
          <a:p>
            <a:pPr marL="660400" indent="-434975" algn="just" eaLnBrk="1" hangingPunct="1">
              <a:buFont typeface="Arial" charset="0"/>
              <a:buNone/>
              <a:defRPr/>
            </a:pPr>
            <a:r>
              <a:rPr lang="en-US" sz="2600" dirty="0" smtClean="0">
                <a:latin typeface="Times New Roman" pitchFamily="18" charset="0"/>
                <a:cs typeface="Times New Roman" pitchFamily="18" charset="0"/>
              </a:rPr>
              <a:t>(7) determining sample design</a:t>
            </a:r>
          </a:p>
          <a:p>
            <a:pPr marL="660400" indent="-434975" algn="just" eaLnBrk="1" hangingPunct="1">
              <a:buFont typeface="Arial" charset="0"/>
              <a:buNone/>
              <a:defRPr/>
            </a:pPr>
            <a:r>
              <a:rPr lang="en-US" sz="2600" dirty="0" smtClean="0">
                <a:latin typeface="Times New Roman" pitchFamily="18" charset="0"/>
                <a:cs typeface="Times New Roman" pitchFamily="18" charset="0"/>
              </a:rPr>
              <a:t>(8) Actual investigation/Data collection</a:t>
            </a:r>
          </a:p>
          <a:p>
            <a:pPr marL="660400" indent="-434975" algn="just" eaLnBrk="1" hangingPunct="1">
              <a:buFont typeface="Arial" charset="0"/>
              <a:buNone/>
              <a:defRPr/>
            </a:pPr>
            <a:r>
              <a:rPr lang="en-US" sz="2600" dirty="0" smtClean="0">
                <a:latin typeface="Times New Roman" pitchFamily="18" charset="0"/>
                <a:cs typeface="Times New Roman" pitchFamily="18" charset="0"/>
              </a:rPr>
              <a:t>(9) Data analysis and hypothesis testing</a:t>
            </a:r>
          </a:p>
          <a:p>
            <a:pPr marL="660400" indent="-434975" algn="just" eaLnBrk="1" hangingPunct="1">
              <a:buFont typeface="Arial" charset="0"/>
              <a:buNone/>
              <a:defRPr/>
            </a:pPr>
            <a:r>
              <a:rPr lang="en-US" sz="2600" dirty="0" smtClean="0">
                <a:latin typeface="Times New Roman" pitchFamily="18" charset="0"/>
                <a:cs typeface="Times New Roman" pitchFamily="18" charset="0"/>
              </a:rPr>
              <a:t>(10) Generalizations and Interpretation of result</a:t>
            </a:r>
          </a:p>
          <a:p>
            <a:pPr marL="660400" indent="-434975" algn="just" eaLnBrk="1" hangingPunct="1">
              <a:buFont typeface="Arial" charset="0"/>
              <a:buNone/>
              <a:defRPr/>
            </a:pPr>
            <a:r>
              <a:rPr lang="en-US" sz="2600" dirty="0" smtClean="0">
                <a:latin typeface="Times New Roman" pitchFamily="18" charset="0"/>
                <a:cs typeface="Times New Roman" pitchFamily="18" charset="0"/>
              </a:rPr>
              <a:t>(11) Preparation of the report or presentation of the results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idx="1"/>
          </p:nvPr>
        </p:nvSpPr>
        <p:spPr>
          <a:xfrm>
            <a:off x="0" y="260350"/>
            <a:ext cx="8893175" cy="6597650"/>
          </a:xfrm>
        </p:spPr>
        <p:txBody>
          <a:bodyPr/>
          <a:lstStyle/>
          <a:p>
            <a:pPr marL="284163" indent="-223838" algn="just"/>
            <a:r>
              <a:rPr lang="en-US" sz="2800" dirty="0" smtClean="0">
                <a:latin typeface="Times New Roman" pitchFamily="18" charset="0"/>
                <a:cs typeface="Times New Roman" pitchFamily="18" charset="0"/>
              </a:rPr>
              <a:t>The course will explore in detail the choice of research methodology, emphasizing the selection of research methods and instruments appropriate to research problems/questions typically to be investigated within the field. </a:t>
            </a:r>
          </a:p>
          <a:p>
            <a:pPr marL="284163" indent="-223838" algn="just"/>
            <a:r>
              <a:rPr lang="en-US" sz="2800" dirty="0" smtClean="0">
                <a:latin typeface="Times New Roman" pitchFamily="18" charset="0"/>
                <a:cs typeface="Times New Roman" pitchFamily="18" charset="0"/>
              </a:rPr>
              <a:t>Students will experiment with a range of analytical methods from </a:t>
            </a:r>
            <a:r>
              <a:rPr lang="en-US" sz="2800" i="1" dirty="0" smtClean="0">
                <a:latin typeface="Times New Roman" pitchFamily="18" charset="0"/>
                <a:cs typeface="Times New Roman" pitchFamily="18" charset="0"/>
              </a:rPr>
              <a:t>both </a:t>
            </a:r>
            <a:r>
              <a:rPr lang="en-US" sz="2800" dirty="0" smtClean="0">
                <a:latin typeface="Times New Roman" pitchFamily="18" charset="0"/>
                <a:cs typeface="Times New Roman" pitchFamily="18" charset="0"/>
              </a:rPr>
              <a:t>qualitative and quantitative perspectives, and a variety of instruments including surveys, experimental, case studies, action research, participant observation, focus groups, interviews, and textual/document analysis. </a:t>
            </a:r>
          </a:p>
          <a:p>
            <a:pPr marL="284163" indent="-223838" algn="just"/>
            <a:r>
              <a:rPr lang="en-US" sz="2800" dirty="0" smtClean="0">
                <a:latin typeface="Times New Roman" pitchFamily="18" charset="0"/>
                <a:cs typeface="Times New Roman" pitchFamily="18" charset="0"/>
              </a:rPr>
              <a:t>Data processing, data analysis, and reporting the results and assessing the implications will be treated. Within this context, the dev’t of theory and the ethics and politics of research will also be examined.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idx="1"/>
          </p:nvPr>
        </p:nvSpPr>
        <p:spPr>
          <a:xfrm>
            <a:off x="0" y="0"/>
            <a:ext cx="9144000" cy="6858000"/>
          </a:xfrm>
        </p:spPr>
        <p:txBody>
          <a:bodyPr/>
          <a:lstStyle/>
          <a:p>
            <a:pPr eaLnBrk="1" hangingPunct="1">
              <a:lnSpc>
                <a:spcPct val="80000"/>
              </a:lnSpc>
              <a:buFont typeface="Wingdings" pitchFamily="2" charset="2"/>
              <a:buNone/>
              <a:defRPr/>
            </a:pPr>
            <a:r>
              <a:rPr lang="en-US" b="1" dirty="0" smtClean="0">
                <a:solidFill>
                  <a:schemeClr val="hlink"/>
                </a:solidFill>
                <a:latin typeface="Times New Roman" pitchFamily="18" charset="0"/>
                <a:cs typeface="Times New Roman" pitchFamily="18" charset="0"/>
              </a:rPr>
              <a:t>3.1.1. </a:t>
            </a:r>
            <a:r>
              <a:rPr lang="en-US" b="1" u="sng" dirty="0" smtClean="0">
                <a:solidFill>
                  <a:schemeClr val="hlink"/>
                </a:solidFill>
                <a:latin typeface="Times New Roman" pitchFamily="18" charset="0"/>
                <a:cs typeface="Times New Roman" pitchFamily="18" charset="0"/>
              </a:rPr>
              <a:t>Selection of a Research Problem</a:t>
            </a:r>
            <a:endParaRPr lang="en-US" u="sng" dirty="0" smtClean="0">
              <a:solidFill>
                <a:schemeClr val="hlink"/>
              </a:solidFill>
              <a:latin typeface="Times New Roman" pitchFamily="18" charset="0"/>
              <a:cs typeface="Times New Roman" pitchFamily="18" charset="0"/>
            </a:endParaRPr>
          </a:p>
          <a:p>
            <a:pPr marL="165100" indent="-165100" algn="just" eaLnBrk="1" hangingPunct="1">
              <a:defRPr/>
            </a:pPr>
            <a:r>
              <a:rPr lang="en-US" sz="2400" dirty="0" smtClean="0"/>
              <a:t> </a:t>
            </a:r>
            <a:r>
              <a:rPr lang="en-US" sz="3000" dirty="0" smtClean="0">
                <a:latin typeface="Times New Roman" pitchFamily="18" charset="0"/>
                <a:cs typeface="Times New Roman" pitchFamily="18" charset="0"/>
              </a:rPr>
              <a:t>Deciding what to study. </a:t>
            </a:r>
          </a:p>
          <a:p>
            <a:pPr marL="165100" indent="-165100" algn="just" eaLnBrk="1" hangingPunct="1">
              <a:defRPr/>
            </a:pPr>
            <a:r>
              <a:rPr lang="en-US" sz="3000" dirty="0" smtClean="0">
                <a:latin typeface="Times New Roman" pitchFamily="18" charset="0"/>
                <a:cs typeface="Times New Roman" pitchFamily="18" charset="0"/>
              </a:rPr>
              <a:t> Sensing research problem for investigation. </a:t>
            </a:r>
          </a:p>
          <a:p>
            <a:pPr marL="165100" indent="-165100" algn="just" eaLnBrk="1" hangingPunct="1">
              <a:defRPr/>
            </a:pPr>
            <a:r>
              <a:rPr lang="en-US" sz="3000" dirty="0" smtClean="0">
                <a:latin typeface="Times New Roman" pitchFamily="18" charset="0"/>
                <a:cs typeface="Times New Roman" pitchFamily="18" charset="0"/>
              </a:rPr>
              <a:t>start with the felt problems/ felt needs of the society.</a:t>
            </a:r>
          </a:p>
          <a:p>
            <a:pPr marL="165100" indent="-165100" algn="just" eaLnBrk="1" hangingPunct="1">
              <a:defRPr/>
            </a:pPr>
            <a:r>
              <a:rPr lang="en-US" sz="3000" dirty="0" smtClean="0">
                <a:latin typeface="Times New Roman" pitchFamily="18" charset="0"/>
                <a:cs typeface="Times New Roman" pitchFamily="18" charset="0"/>
              </a:rPr>
              <a:t>Research problem-</a:t>
            </a:r>
            <a:r>
              <a:rPr lang="en-US" sz="3000" b="1" dirty="0" smtClean="0">
                <a:solidFill>
                  <a:srgbClr val="7030A0"/>
                </a:solidFill>
                <a:latin typeface="Times New Roman" pitchFamily="18" charset="0"/>
                <a:cs typeface="Times New Roman" pitchFamily="18" charset="0"/>
              </a:rPr>
              <a:t>a question researchers try to find answers.</a:t>
            </a:r>
          </a:p>
          <a:p>
            <a:pPr marL="165100" indent="-165100" algn="just" eaLnBrk="1" hangingPunct="1">
              <a:defRPr/>
            </a:pPr>
            <a:r>
              <a:rPr lang="en-US" sz="3000" dirty="0" smtClean="0">
                <a:latin typeface="Times New Roman" pitchFamily="18" charset="0"/>
                <a:cs typeface="Times New Roman" pitchFamily="18" charset="0"/>
              </a:rPr>
              <a:t> identifying feasible problem though most difficult step especially for the beginners up on w/c the secret for the success of research depends;</a:t>
            </a:r>
          </a:p>
          <a:p>
            <a:pPr marL="165100" indent="-165100" algn="just" eaLnBrk="1" hangingPunct="1">
              <a:defRPr/>
            </a:pPr>
            <a:r>
              <a:rPr lang="en-US" sz="3000" dirty="0" smtClean="0">
                <a:latin typeface="Times New Roman" pitchFamily="18" charset="0"/>
                <a:cs typeface="Times New Roman" pitchFamily="18" charset="0"/>
              </a:rPr>
              <a:t>Researchers choose the topics for which their decisions are necessarily influenced by many factors.</a:t>
            </a:r>
          </a:p>
          <a:p>
            <a:pPr algn="just" eaLnBrk="1" hangingPunct="1">
              <a:lnSpc>
                <a:spcPct val="80000"/>
              </a:lnSpc>
              <a:buFont typeface="Arial" charset="0"/>
              <a:buNone/>
              <a:defRPr/>
            </a:pPr>
            <a:endParaRPr lang="en-US" sz="2800"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idx="1"/>
          </p:nvPr>
        </p:nvSpPr>
        <p:spPr>
          <a:xfrm>
            <a:off x="0" y="1"/>
            <a:ext cx="9144000" cy="6858000"/>
          </a:xfrm>
        </p:spPr>
        <p:txBody>
          <a:bodyPr/>
          <a:lstStyle/>
          <a:p>
            <a:pPr marL="165100" indent="-165100" eaLnBrk="1" hangingPunct="1">
              <a:lnSpc>
                <a:spcPct val="80000"/>
              </a:lnSpc>
              <a:defRPr/>
            </a:pPr>
            <a:r>
              <a:rPr lang="en-US" sz="2800" b="1" dirty="0" smtClean="0">
                <a:latin typeface="Times New Roman" pitchFamily="18" charset="0"/>
                <a:cs typeface="Times New Roman" pitchFamily="18" charset="0"/>
              </a:rPr>
              <a:t>Where do we get research ideas?</a:t>
            </a:r>
          </a:p>
          <a:p>
            <a:pPr marL="165100" indent="-165100" eaLnBrk="1" hangingPunct="1">
              <a:lnSpc>
                <a:spcPct val="80000"/>
              </a:lnSpc>
              <a:buFont typeface="Wingdings" pitchFamily="2" charset="2"/>
              <a:buChar char="Ø"/>
              <a:defRPr/>
            </a:pPr>
            <a:r>
              <a:rPr lang="en-US" sz="2800" b="1" dirty="0" smtClean="0">
                <a:solidFill>
                  <a:srgbClr val="00B050"/>
                </a:solidFill>
                <a:latin typeface="Times New Roman" pitchFamily="18" charset="0"/>
                <a:cs typeface="Times New Roman" pitchFamily="18" charset="0"/>
              </a:rPr>
              <a:t> The scientific field within which the researcher works</a:t>
            </a:r>
            <a:endParaRPr lang="en-US" sz="2800" dirty="0" smtClean="0">
              <a:latin typeface="Times New Roman" pitchFamily="18" charset="0"/>
              <a:cs typeface="Times New Roman" pitchFamily="18" charset="0"/>
            </a:endParaRPr>
          </a:p>
          <a:p>
            <a:pPr marL="344488" indent="-344488" eaLnBrk="1" hangingPunct="1">
              <a:lnSpc>
                <a:spcPct val="80000"/>
              </a:lnSpc>
              <a:buFont typeface="Wingdings" pitchFamily="2" charset="2"/>
              <a:buChar char="Ø"/>
              <a:defRPr/>
            </a:pPr>
            <a:r>
              <a:rPr lang="en-US" sz="2400" dirty="0" smtClean="0">
                <a:latin typeface="Times New Roman" pitchFamily="18" charset="0"/>
                <a:cs typeface="Times New Roman" pitchFamily="18" charset="0"/>
              </a:rPr>
              <a:t> Experience of others: Colleagues/advisors - We can share experiences from others with personal or friendly discussions. </a:t>
            </a:r>
          </a:p>
          <a:p>
            <a:pPr marL="344488" indent="-344488" eaLnBrk="1" hangingPunct="1">
              <a:lnSpc>
                <a:spcPct val="80000"/>
              </a:lnSpc>
              <a:buFont typeface="Wingdings" pitchFamily="2" charset="2"/>
              <a:buChar char="Ø"/>
              <a:defRPr/>
            </a:pPr>
            <a:r>
              <a:rPr lang="en-US" sz="2400" dirty="0" smtClean="0">
                <a:latin typeface="Times New Roman" pitchFamily="18" charset="0"/>
                <a:cs typeface="Times New Roman" pitchFamily="18" charset="0"/>
              </a:rPr>
              <a:t> Reading publications: we can get research topics by reading different literature such as:</a:t>
            </a:r>
          </a:p>
          <a:p>
            <a:pPr marL="344488" indent="-119063" eaLnBrk="1" hangingPunct="1">
              <a:lnSpc>
                <a:spcPct val="80000"/>
              </a:lnSpc>
              <a:buFont typeface="Wingdings" pitchFamily="2" charset="2"/>
              <a:buChar char="ü"/>
              <a:defRPr/>
            </a:pPr>
            <a:r>
              <a:rPr lang="en-US" sz="2400" dirty="0" smtClean="0">
                <a:latin typeface="Times New Roman" pitchFamily="18" charset="0"/>
                <a:cs typeface="Times New Roman" pitchFamily="18" charset="0"/>
              </a:rPr>
              <a:t>  books, journal articles, periodicals and bulletin;</a:t>
            </a:r>
          </a:p>
          <a:p>
            <a:pPr marL="344488" indent="-119063" eaLnBrk="1" hangingPunct="1">
              <a:lnSpc>
                <a:spcPct val="80000"/>
              </a:lnSpc>
              <a:buFont typeface="Wingdings" pitchFamily="2" charset="2"/>
              <a:buChar char="ü"/>
              <a:defRPr/>
            </a:pPr>
            <a:r>
              <a:rPr lang="en-US" sz="2400" dirty="0" smtClean="0">
                <a:latin typeface="Times New Roman" pitchFamily="18" charset="0"/>
                <a:cs typeface="Times New Roman" pitchFamily="18" charset="0"/>
              </a:rPr>
              <a:t>  By reading them some gaps could be identified</a:t>
            </a:r>
          </a:p>
          <a:p>
            <a:pPr marL="344488" indent="-119063" eaLnBrk="1" hangingPunct="1">
              <a:lnSpc>
                <a:spcPct val="80000"/>
              </a:lnSpc>
              <a:buFont typeface="Wingdings" pitchFamily="2" charset="2"/>
              <a:buChar char="ü"/>
              <a:defRPr/>
            </a:pPr>
            <a:r>
              <a:rPr lang="en-US" sz="2400" dirty="0" smtClean="0">
                <a:latin typeface="Times New Roman" pitchFamily="18" charset="0"/>
                <a:cs typeface="Times New Roman" pitchFamily="18" charset="0"/>
              </a:rPr>
              <a:t>  the researcher next can pick it up for further research in order to </a:t>
            </a:r>
          </a:p>
          <a:p>
            <a:pPr marL="344488" indent="-119063" eaLnBrk="1" hangingPunct="1">
              <a:lnSpc>
                <a:spcPct val="80000"/>
              </a:lnSpc>
              <a:buNone/>
              <a:defRPr/>
            </a:pPr>
            <a:r>
              <a:rPr lang="en-US" sz="2400" dirty="0" smtClean="0">
                <a:latin typeface="Times New Roman" pitchFamily="18" charset="0"/>
                <a:cs typeface="Times New Roman" pitchFamily="18" charset="0"/>
              </a:rPr>
              <a:t>      fill these identified gaps.</a:t>
            </a:r>
          </a:p>
          <a:p>
            <a:pPr marL="344488" indent="-284163" eaLnBrk="1" hangingPunct="1">
              <a:lnSpc>
                <a:spcPct val="80000"/>
              </a:lnSpc>
              <a:buFont typeface="Wingdings" pitchFamily="2" charset="2"/>
              <a:buChar char="Ø"/>
              <a:defRPr/>
            </a:pPr>
            <a:r>
              <a:rPr lang="en-US" sz="2400" b="1" dirty="0" smtClean="0">
                <a:solidFill>
                  <a:srgbClr val="0070C0"/>
                </a:solidFill>
                <a:latin typeface="Times New Roman" pitchFamily="18" charset="0"/>
                <a:cs typeface="Times New Roman" pitchFamily="18" charset="0"/>
              </a:rPr>
              <a:t>Contradictory Findings</a:t>
            </a:r>
            <a:r>
              <a:rPr lang="en-US" sz="2400" b="1" dirty="0" smtClean="0">
                <a:latin typeface="Times New Roman" pitchFamily="18" charset="0"/>
                <a:cs typeface="Times New Roman" pitchFamily="18" charset="0"/>
              </a:rPr>
              <a:t>: to find out some differentiations, a researcher may explore the controversial area of research.  </a:t>
            </a:r>
          </a:p>
          <a:p>
            <a:pPr marL="165100" indent="-165100" algn="just" eaLnBrk="1" hangingPunct="1">
              <a:lnSpc>
                <a:spcPct val="90000"/>
              </a:lnSpc>
              <a:buFont typeface="Wingdings" pitchFamily="2" charset="2"/>
              <a:buChar char="Ø"/>
              <a:defRPr/>
            </a:pPr>
            <a:r>
              <a:rPr lang="en-US" sz="2400" b="1" dirty="0" smtClean="0">
                <a:solidFill>
                  <a:srgbClr val="0070C0"/>
                </a:solidFill>
                <a:latin typeface="Times New Roman" pitchFamily="18" charset="0"/>
                <a:cs typeface="Times New Roman" pitchFamily="18" charset="0"/>
              </a:rPr>
              <a:t> </a:t>
            </a:r>
            <a:r>
              <a:rPr lang="en-US" sz="2400" b="1" smtClean="0">
                <a:solidFill>
                  <a:srgbClr val="0070C0"/>
                </a:solidFill>
                <a:latin typeface="Times New Roman" pitchFamily="18" charset="0"/>
                <a:cs typeface="Times New Roman" pitchFamily="18" charset="0"/>
              </a:rPr>
              <a:t>Faulty Methodology</a:t>
            </a:r>
            <a:r>
              <a:rPr lang="en-US" sz="2400" dirty="0" smtClean="0">
                <a:latin typeface="Times New Roman" pitchFamily="18" charset="0"/>
                <a:cs typeface="Times New Roman" pitchFamily="18" charset="0"/>
              </a:rPr>
              <a:t>: the methods that we employ will </a:t>
            </a:r>
            <a:r>
              <a:rPr lang="en-US" sz="2400" b="1" dirty="0" smtClean="0">
                <a:solidFill>
                  <a:srgbClr val="00B0F0"/>
                </a:solidFill>
                <a:latin typeface="Times New Roman" pitchFamily="18" charset="0"/>
                <a:cs typeface="Times New Roman" pitchFamily="18" charset="0"/>
              </a:rPr>
              <a:t>kill</a:t>
            </a:r>
            <a:r>
              <a:rPr lang="en-US" sz="2400" dirty="0" smtClean="0">
                <a:latin typeface="Times New Roman" pitchFamily="18" charset="0"/>
                <a:cs typeface="Times New Roman" pitchFamily="18" charset="0"/>
              </a:rPr>
              <a:t> or </a:t>
            </a:r>
            <a:r>
              <a:rPr lang="en-US" sz="2400" b="1" dirty="0" smtClean="0">
                <a:solidFill>
                  <a:srgbClr val="00B0F0"/>
                </a:solidFill>
                <a:latin typeface="Times New Roman" pitchFamily="18" charset="0"/>
                <a:cs typeface="Times New Roman" pitchFamily="18" charset="0"/>
              </a:rPr>
              <a:t>save</a:t>
            </a:r>
            <a:r>
              <a:rPr lang="en-US" sz="2400" dirty="0" smtClean="0">
                <a:latin typeface="Times New Roman" pitchFamily="18" charset="0"/>
                <a:cs typeface="Times New Roman" pitchFamily="18" charset="0"/>
              </a:rPr>
              <a:t> our research and hence would influence to arrive at right findings and reasonable conclusions.</a:t>
            </a:r>
            <a:endParaRPr lang="en-US" sz="2400" b="1" dirty="0" smtClean="0">
              <a:latin typeface="Times New Roman" pitchFamily="18" charset="0"/>
              <a:cs typeface="Times New Roman" pitchFamily="18" charset="0"/>
            </a:endParaRPr>
          </a:p>
          <a:p>
            <a:pPr marL="165100" indent="-165100" algn="just" eaLnBrk="1" hangingPunct="1">
              <a:lnSpc>
                <a:spcPct val="90000"/>
              </a:lnSpc>
              <a:buFont typeface="Wingdings" pitchFamily="2" charset="2"/>
              <a:buChar char="Ø"/>
              <a:defRPr/>
            </a:pPr>
            <a:r>
              <a:rPr lang="en-US" sz="2400" b="1" dirty="0" smtClean="0">
                <a:solidFill>
                  <a:srgbClr val="0070C0"/>
                </a:solidFill>
                <a:latin typeface="Times New Roman" pitchFamily="18" charset="0"/>
                <a:cs typeface="Times New Roman" pitchFamily="18" charset="0"/>
              </a:rPr>
              <a:t>Shortcoming of theories</a:t>
            </a:r>
            <a:r>
              <a:rPr lang="en-US" sz="2400" dirty="0" smtClean="0">
                <a:latin typeface="Times New Roman" pitchFamily="18" charset="0"/>
                <a:cs typeface="Times New Roman" pitchFamily="18" charset="0"/>
              </a:rPr>
              <a:t>: D/t writers have formulated d/t theories with their weaknesses and positive sides in representing environmental realities. </a:t>
            </a:r>
          </a:p>
          <a:p>
            <a:pPr marL="344488" indent="-284163" eaLnBrk="1" hangingPunct="1">
              <a:lnSpc>
                <a:spcPct val="80000"/>
              </a:lnSpc>
              <a:buFont typeface="Wingdings" pitchFamily="2" charset="2"/>
              <a:buChar char="§"/>
              <a:defRPr/>
            </a:pPr>
            <a:endParaRPr lang="en-US" sz="2800"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idx="1"/>
          </p:nvPr>
        </p:nvSpPr>
        <p:spPr>
          <a:xfrm>
            <a:off x="0" y="0"/>
            <a:ext cx="9144000" cy="6857999"/>
          </a:xfrm>
        </p:spPr>
        <p:txBody>
          <a:bodyPr/>
          <a:lstStyle/>
          <a:p>
            <a:pPr marL="165100" indent="-165100" algn="just" eaLnBrk="1" hangingPunct="1">
              <a:lnSpc>
                <a:spcPct val="90000"/>
              </a:lnSpc>
              <a:defRPr/>
            </a:pPr>
            <a:r>
              <a:rPr lang="en-US" sz="2400" dirty="0" smtClean="0">
                <a:latin typeface="Times New Roman" pitchFamily="18" charset="0"/>
                <a:cs typeface="Times New Roman" pitchFamily="18" charset="0"/>
              </a:rPr>
              <a:t>The topic of research may take into account:-</a:t>
            </a:r>
          </a:p>
          <a:p>
            <a:pPr marL="165100" indent="179388" algn="just" eaLnBrk="1" hangingPunct="1">
              <a:lnSpc>
                <a:spcPct val="90000"/>
              </a:lnSpc>
              <a:buFont typeface="Wingdings" pitchFamily="2" charset="2"/>
              <a:buChar char="v"/>
              <a:defRPr/>
            </a:pPr>
            <a:r>
              <a:rPr lang="en-US" sz="2400" dirty="0" smtClean="0">
                <a:latin typeface="Times New Roman" pitchFamily="18" charset="0"/>
                <a:cs typeface="Times New Roman" pitchFamily="18" charset="0"/>
              </a:rPr>
              <a:t>  the existing information gap in various theories, and;</a:t>
            </a:r>
          </a:p>
          <a:p>
            <a:pPr marL="165100" indent="179388" algn="just" eaLnBrk="1" hangingPunct="1">
              <a:lnSpc>
                <a:spcPct val="90000"/>
              </a:lnSpc>
              <a:buFont typeface="Wingdings" pitchFamily="2" charset="2"/>
              <a:buChar char="v"/>
              <a:defRPr/>
            </a:pPr>
            <a:r>
              <a:rPr lang="en-US" sz="2400" dirty="0" smtClean="0">
                <a:latin typeface="Times New Roman" pitchFamily="18" charset="0"/>
                <a:cs typeface="Times New Roman" pitchFamily="18" charset="0"/>
              </a:rPr>
              <a:t>  accordingly, the researcher may choose his topic so that the      </a:t>
            </a:r>
          </a:p>
          <a:p>
            <a:pPr marL="165100" indent="179388" algn="just" eaLnBrk="1" hangingPunct="1">
              <a:lnSpc>
                <a:spcPct val="90000"/>
              </a:lnSpc>
              <a:buNone/>
              <a:defRPr/>
            </a:pPr>
            <a:r>
              <a:rPr lang="en-US" sz="2400" dirty="0" smtClean="0">
                <a:latin typeface="Times New Roman" pitchFamily="18" charset="0"/>
                <a:cs typeface="Times New Roman" pitchFamily="18" charset="0"/>
              </a:rPr>
              <a:t>   information gap is minimized.  </a:t>
            </a:r>
          </a:p>
          <a:p>
            <a:pPr marL="165100" indent="-165100" algn="just" eaLnBrk="1" hangingPunct="1">
              <a:lnSpc>
                <a:spcPct val="90000"/>
              </a:lnSpc>
              <a:defRPr/>
            </a:pPr>
            <a:r>
              <a:rPr lang="en-US" sz="2400" dirty="0" smtClean="0">
                <a:latin typeface="Times New Roman" pitchFamily="18" charset="0"/>
                <a:cs typeface="Times New Roman" pitchFamily="18" charset="0"/>
              </a:rPr>
              <a:t>Research can be conducted to suggest an alternative and better theory or analysis. For example, Malthus’s population theory had been sources for criticizing, correcting or modifying it by his followers</a:t>
            </a:r>
            <a:endParaRPr lang="en-US" sz="2400" b="1" i="1" dirty="0" smtClean="0">
              <a:latin typeface="Times New Roman" pitchFamily="18" charset="0"/>
              <a:cs typeface="Times New Roman" pitchFamily="18" charset="0"/>
            </a:endParaRPr>
          </a:p>
          <a:p>
            <a:pPr marL="344488" indent="-119063" algn="just" eaLnBrk="1" hangingPunct="1">
              <a:lnSpc>
                <a:spcPct val="90000"/>
              </a:lnSpc>
              <a:buFont typeface="Wingdings" pitchFamily="2" charset="2"/>
              <a:buChar char="ü"/>
              <a:defRPr/>
            </a:pPr>
            <a:r>
              <a:rPr lang="en-US" sz="2400" dirty="0" smtClean="0">
                <a:latin typeface="Times New Roman" pitchFamily="18" charset="0"/>
                <a:cs typeface="Times New Roman" pitchFamily="18" charset="0"/>
              </a:rPr>
              <a:t>  Conferences/seminars, </a:t>
            </a:r>
            <a:r>
              <a:rPr lang="en-US" sz="2400" b="1" i="1" dirty="0" smtClean="0">
                <a:solidFill>
                  <a:srgbClr val="C00000"/>
                </a:solidFill>
                <a:latin typeface="Times New Roman" pitchFamily="18" charset="0"/>
                <a:cs typeface="Times New Roman" pitchFamily="18" charset="0"/>
              </a:rPr>
              <a:t>television/radio programs</a:t>
            </a:r>
            <a:endParaRPr lang="en-US" sz="2400" b="1" i="1" dirty="0" smtClean="0">
              <a:latin typeface="Times New Roman" pitchFamily="18" charset="0"/>
              <a:cs typeface="Times New Roman" pitchFamily="18" charset="0"/>
            </a:endParaRPr>
          </a:p>
          <a:p>
            <a:pPr marL="344488" indent="-119063" eaLnBrk="1" hangingPunct="1">
              <a:lnSpc>
                <a:spcPct val="80000"/>
              </a:lnSpc>
              <a:buFont typeface="Wingdings" pitchFamily="2" charset="2"/>
              <a:buChar char="ü"/>
              <a:defRPr/>
            </a:pPr>
            <a:r>
              <a:rPr lang="en-US" sz="2400" dirty="0" smtClean="0">
                <a:latin typeface="Times New Roman" pitchFamily="18" charset="0"/>
                <a:cs typeface="Times New Roman" pitchFamily="18" charset="0"/>
              </a:rPr>
              <a:t>   Program priorities</a:t>
            </a:r>
          </a:p>
          <a:p>
            <a:pPr marL="344488" indent="-119063" eaLnBrk="1" hangingPunct="1">
              <a:lnSpc>
                <a:spcPct val="80000"/>
              </a:lnSpc>
              <a:buFont typeface="Wingdings" pitchFamily="2" charset="2"/>
              <a:buChar char="ü"/>
              <a:defRPr/>
            </a:pPr>
            <a:r>
              <a:rPr lang="en-US" sz="2400" dirty="0" smtClean="0">
                <a:latin typeface="Times New Roman" pitchFamily="18" charset="0"/>
                <a:cs typeface="Times New Roman" pitchFamily="18" charset="0"/>
              </a:rPr>
              <a:t>    Funding agencies</a:t>
            </a:r>
          </a:p>
          <a:p>
            <a:pPr marL="344488" indent="-119063" eaLnBrk="1" hangingPunct="1">
              <a:lnSpc>
                <a:spcPct val="80000"/>
              </a:lnSpc>
              <a:buFont typeface="Wingdings" pitchFamily="2" charset="2"/>
              <a:buChar char="ü"/>
              <a:defRPr/>
            </a:pPr>
            <a:r>
              <a:rPr lang="en-US" sz="2400" b="1" dirty="0" smtClean="0">
                <a:solidFill>
                  <a:srgbClr val="00B050"/>
                </a:solidFill>
                <a:latin typeface="Times New Roman" pitchFamily="18" charset="0"/>
                <a:cs typeface="Times New Roman" pitchFamily="18" charset="0"/>
              </a:rPr>
              <a:t>   Training </a:t>
            </a:r>
            <a:r>
              <a:rPr lang="en-US" sz="2400" dirty="0" smtClean="0">
                <a:latin typeface="Times New Roman" pitchFamily="18" charset="0"/>
                <a:cs typeface="Times New Roman" pitchFamily="18" charset="0"/>
              </a:rPr>
              <a:t>and </a:t>
            </a:r>
            <a:r>
              <a:rPr lang="en-US" sz="2400" b="1" dirty="0" smtClean="0">
                <a:solidFill>
                  <a:srgbClr val="C00000"/>
                </a:solidFill>
                <a:latin typeface="Times New Roman" pitchFamily="18" charset="0"/>
                <a:cs typeface="Times New Roman" pitchFamily="18" charset="0"/>
              </a:rPr>
              <a:t>Experience</a:t>
            </a:r>
          </a:p>
          <a:p>
            <a:pPr marL="344488" indent="-119063" eaLnBrk="1" hangingPunct="1">
              <a:lnSpc>
                <a:spcPct val="80000"/>
              </a:lnSpc>
              <a:buFont typeface="Wingdings" pitchFamily="2" charset="2"/>
              <a:buChar char="ü"/>
              <a:defRPr/>
            </a:pPr>
            <a:r>
              <a:rPr lang="en-US" sz="2400" b="1" dirty="0" smtClean="0">
                <a:solidFill>
                  <a:srgbClr val="3333FF"/>
                </a:solidFill>
                <a:latin typeface="Times New Roman" pitchFamily="18" charset="0"/>
                <a:cs typeface="Times New Roman" pitchFamily="18" charset="0"/>
              </a:rPr>
              <a:t>   </a:t>
            </a:r>
            <a:r>
              <a:rPr lang="en-US" sz="2400" b="1" u="sng" dirty="0" smtClean="0">
                <a:solidFill>
                  <a:srgbClr val="3333FF"/>
                </a:solidFill>
                <a:latin typeface="Times New Roman" pitchFamily="18" charset="0"/>
                <a:cs typeface="Times New Roman" pitchFamily="18" charset="0"/>
              </a:rPr>
              <a:t>Observation</a:t>
            </a:r>
            <a:r>
              <a:rPr lang="en-US" sz="2400" dirty="0" smtClean="0">
                <a:solidFill>
                  <a:srgbClr val="3333FF"/>
                </a:solidFill>
                <a:latin typeface="Times New Roman" pitchFamily="18" charset="0"/>
                <a:cs typeface="Times New Roman" pitchFamily="18" charset="0"/>
              </a:rPr>
              <a:t>:</a:t>
            </a:r>
          </a:p>
          <a:p>
            <a:pPr marL="344488" indent="-284163" eaLnBrk="1" hangingPunct="1">
              <a:lnSpc>
                <a:spcPct val="80000"/>
              </a:lnSpc>
              <a:buFont typeface="Wingdings" pitchFamily="2" charset="2"/>
              <a:buChar char="q"/>
              <a:defRPr/>
            </a:pPr>
            <a:r>
              <a:rPr lang="en-US" sz="2400" dirty="0" smtClean="0">
                <a:solidFill>
                  <a:srgbClr val="3333FF"/>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Many researchers become interested in particular research ideas simply by observing the world around them.</a:t>
            </a:r>
            <a:r>
              <a:rPr lang="en-US" sz="2800" dirty="0" smtClean="0">
                <a:latin typeface="Times New Roman" pitchFamily="18" charset="0"/>
                <a:cs typeface="Times New Roman" pitchFamily="18" charset="0"/>
              </a:rPr>
              <a:t> </a:t>
            </a:r>
          </a:p>
          <a:p>
            <a:pPr marL="225425" indent="-165100" eaLnBrk="1" hangingPunct="1">
              <a:lnSpc>
                <a:spcPct val="80000"/>
              </a:lnSpc>
              <a:buFont typeface="Wingdings" pitchFamily="2" charset="2"/>
              <a:buChar char="§"/>
              <a:defRPr/>
            </a:pPr>
            <a:r>
              <a:rPr lang="en-US" sz="2400" dirty="0" smtClean="0">
                <a:latin typeface="Times New Roman" pitchFamily="18" charset="0"/>
                <a:cs typeface="Times New Roman" pitchFamily="18" charset="0"/>
              </a:rPr>
              <a:t>we can observe certain problems in our work places, in the residential areas, and travelling, that happened to strike our mind;</a:t>
            </a:r>
          </a:p>
          <a:p>
            <a:pPr marL="225425" indent="-165100" eaLnBrk="1" hangingPunct="1">
              <a:lnSpc>
                <a:spcPct val="80000"/>
              </a:lnSpc>
              <a:buFont typeface="Wingdings" pitchFamily="2" charset="2"/>
              <a:buChar char="§"/>
              <a:defRPr/>
            </a:pPr>
            <a:r>
              <a:rPr lang="en-US" sz="2400" dirty="0" smtClean="0">
                <a:latin typeface="Times New Roman" pitchFamily="18" charset="0"/>
                <a:cs typeface="Times New Roman" pitchFamily="18" charset="0"/>
              </a:rPr>
              <a:t>  As a result, we may ask ourselves why this is happened. so, pick it up as a research topic</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idx="1"/>
          </p:nvPr>
        </p:nvSpPr>
        <p:spPr>
          <a:xfrm>
            <a:off x="0" y="0"/>
            <a:ext cx="9144000" cy="6858000"/>
          </a:xfrm>
        </p:spPr>
        <p:txBody>
          <a:bodyPr/>
          <a:lstStyle/>
          <a:p>
            <a:pPr marL="225425" indent="-225425" eaLnBrk="1" hangingPunct="1">
              <a:lnSpc>
                <a:spcPct val="80000"/>
              </a:lnSpc>
              <a:buFont typeface="Arial" charset="0"/>
              <a:buNone/>
              <a:defRPr/>
            </a:pPr>
            <a:r>
              <a:rPr lang="en-US" sz="3600" b="1" dirty="0" smtClean="0">
                <a:solidFill>
                  <a:srgbClr val="3333FF"/>
                </a:solidFill>
                <a:latin typeface="Times New Roman" pitchFamily="18" charset="0"/>
                <a:cs typeface="Times New Roman" pitchFamily="18" charset="0"/>
              </a:rPr>
              <a:t>(9) Previous research experiences</a:t>
            </a:r>
          </a:p>
          <a:p>
            <a:pPr marL="120650" indent="-120650" algn="just" eaLnBrk="1" hangingPunct="1">
              <a:defRPr/>
            </a:pPr>
            <a:r>
              <a:rPr lang="en-US" sz="2800" dirty="0" smtClean="0">
                <a:latin typeface="Times New Roman" pitchFamily="18" charset="0"/>
                <a:cs typeface="Times New Roman" pitchFamily="18" charset="0"/>
              </a:rPr>
              <a:t>Researchers also choose topics based on the results of prior research, whether conducted by them or someone else. </a:t>
            </a:r>
          </a:p>
          <a:p>
            <a:pPr marL="120650" indent="-120650" algn="just" eaLnBrk="1" hangingPunct="1">
              <a:defRPr/>
            </a:pPr>
            <a:r>
              <a:rPr lang="en-US" sz="2800" dirty="0" smtClean="0">
                <a:latin typeface="Times New Roman" pitchFamily="18" charset="0"/>
                <a:cs typeface="Times New Roman" pitchFamily="18" charset="0"/>
              </a:rPr>
              <a:t>For e.g, a sociologist who primarily studies the socialization of adolescents may take an interest in studying the related phenomenon of adolescent criminal behavior after being exposed to research studies on that topic. </a:t>
            </a:r>
          </a:p>
          <a:p>
            <a:pPr marL="120650" indent="-120650" algn="just" eaLnBrk="1" hangingPunct="1">
              <a:defRPr/>
            </a:pPr>
            <a:r>
              <a:rPr lang="en-US" sz="2800" dirty="0" smtClean="0">
                <a:latin typeface="Times New Roman" pitchFamily="18" charset="0"/>
                <a:cs typeface="Times New Roman" pitchFamily="18" charset="0"/>
              </a:rPr>
              <a:t> In these instances, researchers may attempt to:</a:t>
            </a:r>
          </a:p>
          <a:p>
            <a:pPr marL="120650" indent="284163" algn="just" eaLnBrk="1" hangingPunct="1">
              <a:buFont typeface="Wingdings" pitchFamily="2" charset="2"/>
              <a:buChar char="ü"/>
              <a:defRPr/>
            </a:pPr>
            <a:r>
              <a:rPr lang="en-US" sz="2800" dirty="0" smtClean="0">
                <a:latin typeface="Times New Roman" pitchFamily="18" charset="0"/>
                <a:cs typeface="Times New Roman" pitchFamily="18" charset="0"/>
              </a:rPr>
              <a:t> replicate the results obtained by the other researchers;</a:t>
            </a:r>
          </a:p>
          <a:p>
            <a:pPr marL="120650" indent="284163" algn="just" eaLnBrk="1" hangingPunct="1">
              <a:buFont typeface="Wingdings" pitchFamily="2" charset="2"/>
              <a:buChar char="ü"/>
              <a:defRPr/>
            </a:pPr>
            <a:r>
              <a:rPr lang="en-US" sz="2800" dirty="0" smtClean="0">
                <a:latin typeface="Times New Roman" pitchFamily="18" charset="0"/>
                <a:cs typeface="Times New Roman" pitchFamily="18" charset="0"/>
              </a:rPr>
              <a:t> or perhaps extend the findings of the previous research to </a:t>
            </a:r>
          </a:p>
          <a:p>
            <a:pPr marL="120650" indent="284163" algn="just" eaLnBrk="1" hangingPunct="1">
              <a:buNone/>
              <a:defRPr/>
            </a:pPr>
            <a:r>
              <a:rPr lang="en-US" sz="2800" dirty="0" smtClean="0">
                <a:latin typeface="Times New Roman" pitchFamily="18" charset="0"/>
                <a:cs typeface="Times New Roman" pitchFamily="18" charset="0"/>
              </a:rPr>
              <a:t>  different populations or settings. </a:t>
            </a:r>
          </a:p>
          <a:p>
            <a:pPr marL="120650" indent="-120650" algn="just" eaLnBrk="1" hangingPunct="1">
              <a:defRPr/>
            </a:pPr>
            <a:r>
              <a:rPr lang="en-US" sz="2800" dirty="0" smtClean="0">
                <a:latin typeface="Times New Roman" pitchFamily="18" charset="0"/>
                <a:cs typeface="Times New Roman" pitchFamily="18" charset="0"/>
              </a:rPr>
              <a:t>A large portion of research stems from researchers’ efforts:-</a:t>
            </a:r>
          </a:p>
          <a:p>
            <a:pPr marL="120650" indent="223838" algn="just" eaLnBrk="1" hangingPunct="1">
              <a:buFont typeface="Wingdings" pitchFamily="2" charset="2"/>
              <a:buChar char="ü"/>
              <a:defRPr/>
            </a:pPr>
            <a:r>
              <a:rPr lang="en-US" sz="2800" dirty="0" smtClean="0">
                <a:latin typeface="Times New Roman" pitchFamily="18" charset="0"/>
                <a:cs typeface="Times New Roman" pitchFamily="18" charset="0"/>
              </a:rPr>
              <a:t> to build upon, expand, or;</a:t>
            </a:r>
          </a:p>
          <a:p>
            <a:pPr marL="120650" indent="223838" algn="just" eaLnBrk="1" hangingPunct="1">
              <a:buFont typeface="Wingdings" pitchFamily="2" charset="2"/>
              <a:buChar char="ü"/>
              <a:defRPr/>
            </a:pPr>
            <a:r>
              <a:rPr lang="en-US" sz="2800" dirty="0" smtClean="0">
                <a:latin typeface="Times New Roman" pitchFamily="18" charset="0"/>
                <a:cs typeface="Times New Roman" pitchFamily="18" charset="0"/>
              </a:rPr>
              <a:t> re-explain the results of previously conducted researches. </a:t>
            </a:r>
          </a:p>
          <a:p>
            <a:pPr eaLnBrk="1" hangingPunct="1">
              <a:lnSpc>
                <a:spcPct val="90000"/>
              </a:lnSpc>
              <a:defRPr/>
            </a:pPr>
            <a:endParaRPr lang="en-US" sz="2400"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idx="1"/>
          </p:nvPr>
        </p:nvSpPr>
        <p:spPr>
          <a:xfrm>
            <a:off x="0" y="1"/>
            <a:ext cx="9144000" cy="6858000"/>
          </a:xfrm>
        </p:spPr>
        <p:txBody>
          <a:bodyPr/>
          <a:lstStyle/>
          <a:p>
            <a:pPr eaLnBrk="1" hangingPunct="1">
              <a:lnSpc>
                <a:spcPct val="80000"/>
              </a:lnSpc>
              <a:buFont typeface="Wingdings" pitchFamily="2" charset="2"/>
              <a:buNone/>
              <a:defRPr/>
            </a:pPr>
            <a:r>
              <a:rPr lang="en-US" sz="2800" b="1" dirty="0" smtClean="0">
                <a:solidFill>
                  <a:srgbClr val="00B050"/>
                </a:solidFill>
                <a:latin typeface="Times New Roman" pitchFamily="18" charset="0"/>
                <a:cs typeface="Times New Roman" pitchFamily="18" charset="0"/>
              </a:rPr>
              <a:t>Research title must be tested before further research:</a:t>
            </a:r>
          </a:p>
          <a:p>
            <a:pPr marL="225425" indent="-225425" algn="just" eaLnBrk="1" hangingPunct="1">
              <a:lnSpc>
                <a:spcPct val="80000"/>
              </a:lnSpc>
              <a:defRPr/>
            </a:pPr>
            <a:r>
              <a:rPr lang="en-US" sz="2800" dirty="0" smtClean="0">
                <a:latin typeface="Times New Roman" pitchFamily="18" charset="0"/>
                <a:cs typeface="Times New Roman" pitchFamily="18" charset="0"/>
              </a:rPr>
              <a:t>Is the topic of current interest?</a:t>
            </a:r>
          </a:p>
          <a:p>
            <a:pPr marL="225425" indent="-225425" algn="just" eaLnBrk="1" hangingPunct="1">
              <a:lnSpc>
                <a:spcPct val="80000"/>
              </a:lnSpc>
              <a:defRPr/>
            </a:pPr>
            <a:r>
              <a:rPr lang="en-US" sz="2800" dirty="0" smtClean="0">
                <a:latin typeface="Times New Roman" pitchFamily="18" charset="0"/>
                <a:cs typeface="Times New Roman" pitchFamily="18" charset="0"/>
              </a:rPr>
              <a:t>thus it should be selected well from the burning problems of the time.  </a:t>
            </a:r>
          </a:p>
          <a:p>
            <a:pPr marL="225425" indent="-225425" algn="just" eaLnBrk="1" hangingPunct="1">
              <a:lnSpc>
                <a:spcPct val="80000"/>
              </a:lnSpc>
              <a:defRPr/>
            </a:pPr>
            <a:r>
              <a:rPr lang="en-US" sz="2800" dirty="0" smtClean="0">
                <a:latin typeface="Times New Roman" pitchFamily="18" charset="0"/>
                <a:cs typeface="Times New Roman" pitchFamily="18" charset="0"/>
              </a:rPr>
              <a:t>Do the results have educational, social and scientific values?</a:t>
            </a:r>
          </a:p>
          <a:p>
            <a:pPr marL="225425" indent="-225425" algn="just" eaLnBrk="1" hangingPunct="1">
              <a:lnSpc>
                <a:spcPct val="80000"/>
              </a:lnSpc>
              <a:defRPr/>
            </a:pPr>
            <a:r>
              <a:rPr lang="en-US" sz="2800" dirty="0" smtClean="0">
                <a:latin typeface="Times New Roman" pitchFamily="18" charset="0"/>
                <a:cs typeface="Times New Roman" pitchFamily="18" charset="0"/>
              </a:rPr>
              <a:t>Do I have the knowledge and skill to complete the project? Assess whether you can do it- any technical challenges?</a:t>
            </a:r>
          </a:p>
          <a:p>
            <a:pPr marL="225425" indent="-225425" algn="just" eaLnBrk="1" hangingPunct="1">
              <a:lnSpc>
                <a:spcPct val="80000"/>
              </a:lnSpc>
              <a:defRPr/>
            </a:pPr>
            <a:r>
              <a:rPr lang="en-US" sz="2800" dirty="0" smtClean="0">
                <a:latin typeface="Times New Roman" pitchFamily="18" charset="0"/>
                <a:cs typeface="Times New Roman" pitchFamily="18" charset="0"/>
              </a:rPr>
              <a:t>Do I have enough motivation &amp; energy to complete the project?</a:t>
            </a:r>
          </a:p>
          <a:p>
            <a:pPr marL="225425" indent="-225425" algn="just" eaLnBrk="1" hangingPunct="1">
              <a:lnSpc>
                <a:spcPct val="80000"/>
              </a:lnSpc>
              <a:defRPr/>
            </a:pPr>
            <a:r>
              <a:rPr lang="en-US" sz="2800" dirty="0" smtClean="0">
                <a:latin typeface="Times New Roman" pitchFamily="18" charset="0"/>
                <a:cs typeface="Times New Roman" pitchFamily="18" charset="0"/>
              </a:rPr>
              <a:t>Are facilities available for me? Administrative, data, computer, etc.</a:t>
            </a:r>
          </a:p>
          <a:p>
            <a:pPr marL="225425" indent="-225425" algn="just" eaLnBrk="1" hangingPunct="1">
              <a:lnSpc>
                <a:spcPct val="80000"/>
              </a:lnSpc>
              <a:defRPr/>
            </a:pPr>
            <a:r>
              <a:rPr lang="en-US" sz="2800" dirty="0" smtClean="0">
                <a:latin typeface="Times New Roman" pitchFamily="18" charset="0"/>
                <a:cs typeface="Times New Roman" pitchFamily="18" charset="0"/>
              </a:rPr>
              <a:t>Do I have enough funds to complete the project?</a:t>
            </a:r>
          </a:p>
          <a:p>
            <a:pPr marL="225425" indent="-225425" algn="just" eaLnBrk="1" hangingPunct="1">
              <a:lnSpc>
                <a:spcPct val="80000"/>
              </a:lnSpc>
              <a:defRPr/>
            </a:pPr>
            <a:r>
              <a:rPr lang="en-US" sz="2800" dirty="0" smtClean="0">
                <a:latin typeface="Times New Roman" pitchFamily="18" charset="0"/>
                <a:cs typeface="Times New Roman" pitchFamily="18" charset="0"/>
              </a:rPr>
              <a:t>Do I have enough time to complete the project?</a:t>
            </a:r>
          </a:p>
          <a:p>
            <a:pPr marL="225425" indent="-225425" algn="just" eaLnBrk="1" hangingPunct="1">
              <a:lnSpc>
                <a:spcPct val="80000"/>
              </a:lnSpc>
              <a:defRPr/>
            </a:pPr>
            <a:r>
              <a:rPr lang="en-US" sz="2800" dirty="0" smtClean="0">
                <a:latin typeface="Times New Roman" pitchFamily="18" charset="0"/>
                <a:cs typeface="Times New Roman" pitchFamily="18" charset="0"/>
              </a:rPr>
              <a:t>Are there ethical problems or limitations? </a:t>
            </a:r>
          </a:p>
          <a:p>
            <a:pPr marL="225425" indent="-225425" algn="just" eaLnBrk="1" hangingPunct="1">
              <a:lnSpc>
                <a:spcPct val="80000"/>
              </a:lnSpc>
              <a:defRPr/>
            </a:pPr>
            <a:r>
              <a:rPr lang="en-US" sz="2800" dirty="0" smtClean="0">
                <a:latin typeface="Times New Roman" pitchFamily="18" charset="0"/>
                <a:cs typeface="Times New Roman" pitchFamily="18" charset="0"/>
              </a:rPr>
              <a:t>Is the topic repeatable? The question of repeatability – research shouldn’t be the first and the last. You should see some are following you.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idx="1"/>
          </p:nvPr>
        </p:nvSpPr>
        <p:spPr>
          <a:xfrm>
            <a:off x="0" y="0"/>
            <a:ext cx="9144000" cy="6857999"/>
          </a:xfrm>
        </p:spPr>
        <p:txBody>
          <a:bodyPr/>
          <a:lstStyle/>
          <a:p>
            <a:pPr eaLnBrk="1" hangingPunct="1">
              <a:lnSpc>
                <a:spcPct val="80000"/>
              </a:lnSpc>
              <a:buFont typeface="Arial" charset="0"/>
              <a:buNone/>
            </a:pPr>
            <a:r>
              <a:rPr lang="en-US" sz="2900" b="1" dirty="0" smtClean="0">
                <a:latin typeface="Times New Roman" pitchFamily="18" charset="0"/>
                <a:cs typeface="Times New Roman" pitchFamily="18" charset="0"/>
              </a:rPr>
              <a:t>How to make our research title </a:t>
            </a:r>
            <a:r>
              <a:rPr lang="en-US" sz="2900" b="1" dirty="0" err="1" smtClean="0">
                <a:latin typeface="Times New Roman" pitchFamily="18" charset="0"/>
                <a:cs typeface="Times New Roman" pitchFamily="18" charset="0"/>
              </a:rPr>
              <a:t>interesting?Titles</a:t>
            </a:r>
            <a:r>
              <a:rPr lang="en-US" sz="2900" b="1" dirty="0" smtClean="0">
                <a:latin typeface="Times New Roman" pitchFamily="18" charset="0"/>
                <a:cs typeface="Times New Roman" pitchFamily="18" charset="0"/>
              </a:rPr>
              <a:t> should:</a:t>
            </a:r>
          </a:p>
          <a:p>
            <a:pPr eaLnBrk="1" hangingPunct="1">
              <a:lnSpc>
                <a:spcPct val="80000"/>
              </a:lnSpc>
              <a:buFont typeface="Wingdings" pitchFamily="2" charset="2"/>
              <a:buNone/>
            </a:pPr>
            <a:r>
              <a:rPr lang="en-US" sz="2700" b="1" dirty="0" smtClean="0">
                <a:solidFill>
                  <a:srgbClr val="002060"/>
                </a:solidFill>
                <a:latin typeface="Times New Roman" pitchFamily="18" charset="0"/>
                <a:cs typeface="Times New Roman" pitchFamily="18" charset="0"/>
              </a:rPr>
              <a:t>1. Capture the readers’ interest: </a:t>
            </a:r>
            <a:r>
              <a:rPr lang="en-US" sz="2700" dirty="0" smtClean="0">
                <a:latin typeface="Times New Roman" pitchFamily="18" charset="0"/>
                <a:cs typeface="Times New Roman" pitchFamily="18" charset="0"/>
              </a:rPr>
              <a:t>don’t use plain words instead use words </a:t>
            </a:r>
            <a:r>
              <a:rPr lang="en-US" sz="2700" b="1" dirty="0" smtClean="0">
                <a:solidFill>
                  <a:srgbClr val="00B050"/>
                </a:solidFill>
                <a:latin typeface="Times New Roman" pitchFamily="18" charset="0"/>
                <a:cs typeface="Times New Roman" pitchFamily="18" charset="0"/>
              </a:rPr>
              <a:t>stimulate</a:t>
            </a:r>
            <a:r>
              <a:rPr lang="en-US" sz="2700" dirty="0" smtClean="0">
                <a:latin typeface="Times New Roman" pitchFamily="18" charset="0"/>
                <a:cs typeface="Times New Roman" pitchFamily="18" charset="0"/>
              </a:rPr>
              <a:t> readers interests. Hence necessary to read d/t materials and consult experienced people.</a:t>
            </a:r>
          </a:p>
          <a:p>
            <a:pPr eaLnBrk="1" hangingPunct="1">
              <a:lnSpc>
                <a:spcPct val="80000"/>
              </a:lnSpc>
              <a:buFont typeface="Wingdings" pitchFamily="2" charset="2"/>
              <a:buNone/>
            </a:pPr>
            <a:r>
              <a:rPr lang="en-US" sz="2700" dirty="0" smtClean="0">
                <a:latin typeface="Times New Roman" pitchFamily="18" charset="0"/>
                <a:cs typeface="Times New Roman" pitchFamily="18" charset="0"/>
              </a:rPr>
              <a:t>2</a:t>
            </a:r>
            <a:r>
              <a:rPr lang="en-US" sz="2700" b="1" dirty="0" smtClean="0">
                <a:latin typeface="Times New Roman" pitchFamily="18" charset="0"/>
                <a:cs typeface="Times New Roman" pitchFamily="18" charset="0"/>
              </a:rPr>
              <a:t>.</a:t>
            </a:r>
            <a:r>
              <a:rPr lang="en-US" sz="2700" b="1" dirty="0" smtClean="0">
                <a:solidFill>
                  <a:srgbClr val="002060"/>
                </a:solidFill>
                <a:latin typeface="Times New Roman" pitchFamily="18" charset="0"/>
                <a:cs typeface="Times New Roman" pitchFamily="18" charset="0"/>
              </a:rPr>
              <a:t> </a:t>
            </a:r>
            <a:r>
              <a:rPr lang="en-US" sz="2700" b="1" dirty="0" smtClean="0">
                <a:solidFill>
                  <a:schemeClr val="accent6">
                    <a:lumMod val="50000"/>
                  </a:schemeClr>
                </a:solidFill>
                <a:latin typeface="Times New Roman" pitchFamily="18" charset="0"/>
                <a:cs typeface="Times New Roman" pitchFamily="18" charset="0"/>
              </a:rPr>
              <a:t>be</a:t>
            </a:r>
            <a:r>
              <a:rPr lang="en-US" sz="2700" b="1" dirty="0" smtClean="0">
                <a:solidFill>
                  <a:srgbClr val="002060"/>
                </a:solidFill>
                <a:latin typeface="Times New Roman" pitchFamily="18" charset="0"/>
                <a:cs typeface="Times New Roman" pitchFamily="18" charset="0"/>
              </a:rPr>
              <a:t> </a:t>
            </a:r>
            <a:r>
              <a:rPr lang="en-US" sz="2700" b="1" dirty="0" smtClean="0">
                <a:solidFill>
                  <a:srgbClr val="C00000"/>
                </a:solidFill>
                <a:latin typeface="Times New Roman" pitchFamily="18" charset="0"/>
                <a:cs typeface="Times New Roman" pitchFamily="18" charset="0"/>
              </a:rPr>
              <a:t>specific</a:t>
            </a:r>
            <a:r>
              <a:rPr lang="en-US" sz="2700" dirty="0" smtClean="0">
                <a:latin typeface="Times New Roman" pitchFamily="18" charset="0"/>
                <a:cs typeface="Times New Roman" pitchFamily="18" charset="0"/>
              </a:rPr>
              <a:t>, </a:t>
            </a:r>
            <a:r>
              <a:rPr lang="en-US" sz="2700" b="1" dirty="0" smtClean="0">
                <a:solidFill>
                  <a:srgbClr val="C00000"/>
                </a:solidFill>
                <a:latin typeface="Times New Roman" pitchFamily="18" charset="0"/>
                <a:cs typeface="Times New Roman" pitchFamily="18" charset="0"/>
              </a:rPr>
              <a:t>concise</a:t>
            </a:r>
            <a:r>
              <a:rPr lang="en-US" sz="2700" dirty="0" smtClean="0">
                <a:latin typeface="Times New Roman" pitchFamily="18" charset="0"/>
                <a:cs typeface="Times New Roman" pitchFamily="18" charset="0"/>
              </a:rPr>
              <a:t>, </a:t>
            </a:r>
            <a:r>
              <a:rPr lang="en-US" sz="2700" b="1" dirty="0" smtClean="0">
                <a:solidFill>
                  <a:srgbClr val="C00000"/>
                </a:solidFill>
                <a:latin typeface="Times New Roman" pitchFamily="18" charset="0"/>
                <a:cs typeface="Times New Roman" pitchFamily="18" charset="0"/>
              </a:rPr>
              <a:t>descriptive</a:t>
            </a:r>
            <a:r>
              <a:rPr lang="en-US" sz="2700" dirty="0" smtClean="0">
                <a:latin typeface="Times New Roman" pitchFamily="18" charset="0"/>
                <a:cs typeface="Times New Roman" pitchFamily="18" charset="0"/>
              </a:rPr>
              <a:t> &amp; </a:t>
            </a:r>
            <a:r>
              <a:rPr lang="en-US" sz="2700" b="1" dirty="0" smtClean="0">
                <a:solidFill>
                  <a:srgbClr val="C00000"/>
                </a:solidFill>
                <a:latin typeface="Times New Roman" pitchFamily="18" charset="0"/>
                <a:cs typeface="Times New Roman" pitchFamily="18" charset="0"/>
              </a:rPr>
              <a:t>clear</a:t>
            </a:r>
            <a:endParaRPr lang="en-US" sz="2700" dirty="0" smtClean="0">
              <a:solidFill>
                <a:srgbClr val="C00000"/>
              </a:solidFill>
              <a:latin typeface="Times New Roman" pitchFamily="18" charset="0"/>
              <a:cs typeface="Times New Roman" pitchFamily="18" charset="0"/>
            </a:endParaRPr>
          </a:p>
          <a:p>
            <a:pPr eaLnBrk="1" hangingPunct="1">
              <a:lnSpc>
                <a:spcPct val="80000"/>
              </a:lnSpc>
              <a:buFont typeface="Wingdings" pitchFamily="2" charset="2"/>
              <a:buNone/>
            </a:pPr>
            <a:r>
              <a:rPr lang="en-US" sz="2700" dirty="0" smtClean="0">
                <a:latin typeface="Times New Roman" pitchFamily="18" charset="0"/>
                <a:cs typeface="Times New Roman" pitchFamily="18" charset="0"/>
              </a:rPr>
              <a:t>3. State the functional r/ships of variables: dependent &amp; independent variables</a:t>
            </a:r>
          </a:p>
          <a:p>
            <a:pPr eaLnBrk="1" hangingPunct="1">
              <a:lnSpc>
                <a:spcPct val="80000"/>
              </a:lnSpc>
              <a:buFont typeface="Wingdings" pitchFamily="2" charset="2"/>
              <a:buNone/>
            </a:pPr>
            <a:r>
              <a:rPr lang="en-US" sz="2700" dirty="0" smtClean="0">
                <a:latin typeface="Times New Roman" pitchFamily="18" charset="0"/>
                <a:cs typeface="Times New Roman" pitchFamily="18" charset="0"/>
              </a:rPr>
              <a:t>4. Should be correctly ordered: first and less important things should come in its vital order </a:t>
            </a:r>
          </a:p>
          <a:p>
            <a:pPr indent="-58738" eaLnBrk="1" hangingPunct="1">
              <a:lnSpc>
                <a:spcPct val="80000"/>
              </a:lnSpc>
            </a:pPr>
            <a:r>
              <a:rPr lang="en-US" sz="2700" dirty="0" smtClean="0">
                <a:solidFill>
                  <a:srgbClr val="0070C0"/>
                </a:solidFill>
                <a:latin typeface="Times New Roman" pitchFamily="18" charset="0"/>
                <a:cs typeface="Times New Roman" pitchFamily="18" charset="0"/>
              </a:rPr>
              <a:t> Recurring drought and its impact on the env’t—recurring    </a:t>
            </a:r>
          </a:p>
          <a:p>
            <a:pPr indent="-58738" eaLnBrk="1" hangingPunct="1">
              <a:lnSpc>
                <a:spcPct val="80000"/>
              </a:lnSpc>
              <a:buNone/>
            </a:pPr>
            <a:r>
              <a:rPr lang="en-US" sz="2700" dirty="0" smtClean="0">
                <a:solidFill>
                  <a:srgbClr val="0070C0"/>
                </a:solidFill>
                <a:latin typeface="Times New Roman" pitchFamily="18" charset="0"/>
                <a:cs typeface="Times New Roman" pitchFamily="18" charset="0"/>
              </a:rPr>
              <a:t>  drought is more important than the env’t. </a:t>
            </a:r>
          </a:p>
          <a:p>
            <a:pPr indent="-58738" eaLnBrk="1" hangingPunct="1">
              <a:lnSpc>
                <a:spcPct val="80000"/>
              </a:lnSpc>
            </a:pPr>
            <a:r>
              <a:rPr lang="en-US" sz="2700" dirty="0" smtClean="0">
                <a:solidFill>
                  <a:srgbClr val="0070C0"/>
                </a:solidFill>
                <a:latin typeface="Times New Roman" pitchFamily="18" charset="0"/>
                <a:cs typeface="Times New Roman" pitchFamily="18" charset="0"/>
              </a:rPr>
              <a:t> Environmental impacts of recurring drought –environment is </a:t>
            </a:r>
          </a:p>
          <a:p>
            <a:pPr indent="-58738" eaLnBrk="1" hangingPunct="1">
              <a:lnSpc>
                <a:spcPct val="80000"/>
              </a:lnSpc>
              <a:buNone/>
            </a:pPr>
            <a:r>
              <a:rPr lang="en-US" sz="2700" dirty="0" smtClean="0">
                <a:solidFill>
                  <a:srgbClr val="0070C0"/>
                </a:solidFill>
                <a:latin typeface="Times New Roman" pitchFamily="18" charset="0"/>
                <a:cs typeface="Times New Roman" pitchFamily="18" charset="0"/>
              </a:rPr>
              <a:t>   more important than recurring drought</a:t>
            </a:r>
          </a:p>
          <a:p>
            <a:pPr eaLnBrk="1" hangingPunct="1">
              <a:lnSpc>
                <a:spcPct val="80000"/>
              </a:lnSpc>
              <a:buFont typeface="Wingdings" pitchFamily="2" charset="2"/>
              <a:buNone/>
            </a:pPr>
            <a:r>
              <a:rPr lang="en-US" sz="2700" dirty="0" smtClean="0">
                <a:latin typeface="Times New Roman" pitchFamily="18" charset="0"/>
                <a:cs typeface="Times New Roman" pitchFamily="18" charset="0"/>
              </a:rPr>
              <a:t>5. Try to use a single sentence or try to shorten long sentences by using colon (</a:t>
            </a:r>
            <a:r>
              <a:rPr lang="en-US" sz="2700" b="1" dirty="0" smtClean="0">
                <a:latin typeface="Times New Roman" pitchFamily="18" charset="0"/>
                <a:cs typeface="Times New Roman" pitchFamily="18" charset="0"/>
              </a:rPr>
              <a:t>:</a:t>
            </a:r>
            <a:r>
              <a:rPr lang="en-US" sz="2700" dirty="0" smtClean="0">
                <a:latin typeface="Times New Roman" pitchFamily="18" charset="0"/>
                <a:cs typeface="Times New Roman" pitchFamily="18" charset="0"/>
              </a:rPr>
              <a:t>) </a:t>
            </a:r>
          </a:p>
          <a:p>
            <a:pPr eaLnBrk="1" hangingPunct="1">
              <a:buFont typeface="Wingdings" pitchFamily="2" charset="2"/>
              <a:buNone/>
            </a:pPr>
            <a:r>
              <a:rPr lang="en-US" sz="2700" dirty="0" smtClean="0">
                <a:solidFill>
                  <a:srgbClr val="00B0F0"/>
                </a:solidFill>
                <a:latin typeface="Times New Roman" pitchFamily="18" charset="0"/>
                <a:cs typeface="Times New Roman" pitchFamily="18" charset="0"/>
              </a:rPr>
              <a:t>    </a:t>
            </a:r>
            <a:r>
              <a:rPr lang="en-US" sz="2700" dirty="0" smtClean="0">
                <a:solidFill>
                  <a:srgbClr val="002060"/>
                </a:solidFill>
                <a:latin typeface="Times New Roman" pitchFamily="18" charset="0"/>
                <a:cs typeface="Times New Roman" pitchFamily="18" charset="0"/>
              </a:rPr>
              <a:t>e.g. Climate Variability and Agriculture in Ethiopia: Impacts,   </a:t>
            </a:r>
          </a:p>
          <a:p>
            <a:pPr eaLnBrk="1" hangingPunct="1">
              <a:buFont typeface="Wingdings" pitchFamily="2" charset="2"/>
              <a:buNone/>
            </a:pPr>
            <a:r>
              <a:rPr lang="en-US" sz="2700" dirty="0" smtClean="0">
                <a:solidFill>
                  <a:srgbClr val="002060"/>
                </a:solidFill>
                <a:latin typeface="Times New Roman" pitchFamily="18" charset="0"/>
                <a:cs typeface="Times New Roman" pitchFamily="18" charset="0"/>
              </a:rPr>
              <a:t>            Vulnerability, and Adaptation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idx="1"/>
          </p:nvPr>
        </p:nvSpPr>
        <p:spPr>
          <a:xfrm>
            <a:off x="0" y="1"/>
            <a:ext cx="9144000" cy="6858000"/>
          </a:xfrm>
        </p:spPr>
        <p:txBody>
          <a:bodyPr/>
          <a:lstStyle/>
          <a:p>
            <a:pPr eaLnBrk="1" hangingPunct="1">
              <a:lnSpc>
                <a:spcPct val="80000"/>
              </a:lnSpc>
              <a:buFont typeface="Wingdings" pitchFamily="2" charset="2"/>
              <a:buNone/>
              <a:defRPr/>
            </a:pPr>
            <a:r>
              <a:rPr lang="en-US" sz="2800" b="1" dirty="0" smtClean="0">
                <a:solidFill>
                  <a:schemeClr val="hlink"/>
                </a:solidFill>
                <a:latin typeface="Times New Roman" pitchFamily="18" charset="0"/>
                <a:cs typeface="Times New Roman" pitchFamily="18" charset="0"/>
              </a:rPr>
              <a:t>3.1.2. STATING A RESEARCH PROBLEM</a:t>
            </a:r>
            <a:endParaRPr lang="en-US" sz="2800" dirty="0" smtClean="0">
              <a:solidFill>
                <a:schemeClr val="hlink"/>
              </a:solidFill>
              <a:latin typeface="Times New Roman" pitchFamily="18" charset="0"/>
              <a:cs typeface="Times New Roman" pitchFamily="18" charset="0"/>
            </a:endParaRPr>
          </a:p>
          <a:p>
            <a:pPr marL="165100" indent="-165100" algn="just" eaLnBrk="1" hangingPunct="1">
              <a:lnSpc>
                <a:spcPct val="80000"/>
              </a:lnSpc>
              <a:defRPr/>
            </a:pPr>
            <a:r>
              <a:rPr lang="en-US" sz="2800" dirty="0" smtClean="0">
                <a:latin typeface="Times New Roman" pitchFamily="18" charset="0"/>
                <a:cs typeface="Times New Roman" pitchFamily="18" charset="0"/>
              </a:rPr>
              <a:t>Once the topic for research is selected, the problem to be studied should be clearly defined - ready to </a:t>
            </a:r>
            <a:r>
              <a:rPr lang="en-US" sz="2800" dirty="0" smtClean="0">
                <a:solidFill>
                  <a:schemeClr val="hlink"/>
                </a:solidFill>
                <a:latin typeface="Times New Roman" pitchFamily="18" charset="0"/>
                <a:cs typeface="Times New Roman" pitchFamily="18" charset="0"/>
              </a:rPr>
              <a:t>clearly articulate the research problem</a:t>
            </a:r>
            <a:r>
              <a:rPr lang="en-US" sz="2800" dirty="0" smtClean="0">
                <a:latin typeface="Times New Roman" pitchFamily="18" charset="0"/>
                <a:cs typeface="Times New Roman" pitchFamily="18" charset="0"/>
              </a:rPr>
              <a:t>.</a:t>
            </a:r>
          </a:p>
          <a:p>
            <a:pPr marL="165100" indent="-165100" algn="just" eaLnBrk="1" hangingPunct="1">
              <a:lnSpc>
                <a:spcPct val="80000"/>
              </a:lnSpc>
              <a:defRPr/>
            </a:pPr>
            <a:r>
              <a:rPr lang="en-US" sz="2800" dirty="0" smtClean="0">
                <a:latin typeface="Times New Roman" pitchFamily="18" charset="0"/>
                <a:cs typeface="Times New Roman" pitchFamily="18" charset="0"/>
              </a:rPr>
              <a:t> It is the problem which guides our research. However, every problem is not a scientific research problem.</a:t>
            </a:r>
          </a:p>
          <a:p>
            <a:pPr marL="165100" indent="-165100" algn="just" eaLnBrk="1" hangingPunct="1">
              <a:lnSpc>
                <a:spcPct val="80000"/>
              </a:lnSpc>
              <a:defRPr/>
            </a:pPr>
            <a:r>
              <a:rPr lang="en-US" sz="2800" dirty="0" smtClean="0">
                <a:latin typeface="Times New Roman" pitchFamily="18" charset="0"/>
                <a:cs typeface="Times New Roman" pitchFamily="18" charset="0"/>
              </a:rPr>
              <a:t>E.g. - Is there an exact replica of me in another universe? </a:t>
            </a:r>
          </a:p>
          <a:p>
            <a:pPr eaLnBrk="1" hangingPunct="1">
              <a:lnSpc>
                <a:spcPct val="80000"/>
              </a:lnSpc>
              <a:buFont typeface="Wingdings" pitchFamily="2" charset="2"/>
              <a:buNone/>
              <a:defRPr/>
            </a:pPr>
            <a:r>
              <a:rPr lang="en-US" sz="2800" dirty="0" smtClean="0">
                <a:latin typeface="Times New Roman" pitchFamily="18" charset="0"/>
                <a:cs typeface="Times New Roman" pitchFamily="18" charset="0"/>
              </a:rPr>
              <a:t>         - Is there really “satan” in my home area?  </a:t>
            </a:r>
          </a:p>
          <a:p>
            <a:pPr algn="just" eaLnBrk="1" hangingPunct="1">
              <a:lnSpc>
                <a:spcPct val="80000"/>
              </a:lnSpc>
              <a:buFont typeface="Arial" charset="0"/>
              <a:buNone/>
              <a:defRPr/>
            </a:pPr>
            <a:endParaRPr lang="en-US" sz="2400" dirty="0" smtClean="0"/>
          </a:p>
          <a:p>
            <a:pPr eaLnBrk="1" hangingPunct="1">
              <a:lnSpc>
                <a:spcPct val="80000"/>
              </a:lnSpc>
              <a:buFont typeface="Wingdings" pitchFamily="2" charset="2"/>
              <a:buNone/>
              <a:defRPr/>
            </a:pPr>
            <a:endParaRPr lang="en-US" sz="2800" dirty="0" smtClean="0"/>
          </a:p>
        </p:txBody>
      </p:sp>
      <p:pic>
        <p:nvPicPr>
          <p:cNvPr id="52227" name="Picture 4"/>
          <p:cNvPicPr>
            <a:picLocks noChangeAspect="1" noChangeArrowheads="1"/>
          </p:cNvPicPr>
          <p:nvPr/>
        </p:nvPicPr>
        <p:blipFill>
          <a:blip r:embed="rId3" cstate="print"/>
          <a:srcRect l="30783" t="45117" r="35725" b="18750"/>
          <a:stretch>
            <a:fillRect/>
          </a:stretch>
        </p:blipFill>
        <p:spPr bwMode="auto">
          <a:xfrm>
            <a:off x="542568" y="3284983"/>
            <a:ext cx="7773847" cy="32582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idx="1"/>
          </p:nvPr>
        </p:nvSpPr>
        <p:spPr>
          <a:xfrm>
            <a:off x="0" y="0"/>
            <a:ext cx="9144000" cy="6858000"/>
          </a:xfrm>
        </p:spPr>
        <p:txBody>
          <a:bodyPr/>
          <a:lstStyle/>
          <a:p>
            <a:pPr marL="225425" indent="-225425" algn="just" eaLnBrk="1" hangingPunct="1">
              <a:defRPr/>
            </a:pPr>
            <a:r>
              <a:rPr lang="en-US" sz="2400" dirty="0" smtClean="0"/>
              <a:t>The best way of presenting research problem is in </a:t>
            </a:r>
            <a:r>
              <a:rPr lang="en-US" sz="2400" b="1" dirty="0" smtClean="0">
                <a:solidFill>
                  <a:srgbClr val="00B050"/>
                </a:solidFill>
              </a:rPr>
              <a:t>interrogative statements</a:t>
            </a:r>
            <a:r>
              <a:rPr lang="en-US" sz="2400" dirty="0" smtClean="0"/>
              <a:t> b/se research problem is a question for which the researchers seek to find answers for unsolved problem. </a:t>
            </a:r>
          </a:p>
          <a:p>
            <a:pPr marL="225425" indent="-225425" algn="just" eaLnBrk="1" hangingPunct="1">
              <a:defRPr/>
            </a:pPr>
            <a:r>
              <a:rPr lang="en-US" sz="2400" dirty="0" smtClean="0"/>
              <a:t>Examples of research problems include: </a:t>
            </a:r>
          </a:p>
          <a:p>
            <a:pPr marL="225425" indent="-225425" eaLnBrk="1" hangingPunct="1">
              <a:defRPr/>
            </a:pPr>
            <a:r>
              <a:rPr lang="en-US" sz="2400" dirty="0" smtClean="0"/>
              <a:t>(1) Is the onset of drought related to deforestation? </a:t>
            </a:r>
          </a:p>
          <a:p>
            <a:pPr marL="225425" indent="-225425" algn="just" eaLnBrk="1" hangingPunct="1">
              <a:defRPr/>
            </a:pPr>
            <a:r>
              <a:rPr lang="en-US" sz="2400" dirty="0" smtClean="0"/>
              <a:t>(2) What effect does flood on the farmers of the Fogera plain has?  </a:t>
            </a:r>
          </a:p>
          <a:p>
            <a:pPr marL="225425" indent="-225425" eaLnBrk="1" hangingPunct="1">
              <a:defRPr/>
            </a:pPr>
            <a:r>
              <a:rPr lang="en-US" sz="2400" dirty="0" smtClean="0"/>
              <a:t>(3) What is the perception of farmers on climate change? </a:t>
            </a:r>
          </a:p>
          <a:p>
            <a:pPr marL="225425" indent="-225425" algn="just" eaLnBrk="1" hangingPunct="1">
              <a:tabLst>
                <a:tab pos="630238" algn="l"/>
                <a:tab pos="854075" algn="l"/>
              </a:tabLst>
              <a:defRPr/>
            </a:pPr>
            <a:r>
              <a:rPr lang="en-US" sz="2400" dirty="0" smtClean="0"/>
              <a:t>(4)Can env’l education for farmers improve their awareness on problems? </a:t>
            </a:r>
          </a:p>
          <a:p>
            <a:pPr marL="165100" indent="-165100" eaLnBrk="1" hangingPunct="1">
              <a:lnSpc>
                <a:spcPct val="90000"/>
              </a:lnSpc>
              <a:defRPr/>
            </a:pPr>
            <a:r>
              <a:rPr lang="en-US" sz="2400" dirty="0" smtClean="0"/>
              <a:t>Good research problems must meet the following criteria. </a:t>
            </a:r>
          </a:p>
          <a:p>
            <a:pPr marL="569913" lvl="1" indent="-225425" eaLnBrk="1" hangingPunct="1">
              <a:lnSpc>
                <a:spcPct val="90000"/>
              </a:lnSpc>
              <a:defRPr/>
            </a:pPr>
            <a:r>
              <a:rPr lang="en-US" sz="2400" dirty="0" smtClean="0"/>
              <a:t>It should describe the r/ship between two or more variables. </a:t>
            </a:r>
          </a:p>
          <a:p>
            <a:pPr marL="569913" lvl="1" indent="-225425" eaLnBrk="1" hangingPunct="1">
              <a:lnSpc>
                <a:spcPct val="90000"/>
              </a:lnSpc>
              <a:defRPr/>
            </a:pPr>
            <a:r>
              <a:rPr lang="en-US" sz="2400" dirty="0" smtClean="0"/>
              <a:t>Research problem must not be too broad or too narrow</a:t>
            </a:r>
          </a:p>
          <a:p>
            <a:pPr marL="569913" lvl="1" indent="-225425" eaLnBrk="1" hangingPunct="1">
              <a:lnSpc>
                <a:spcPct val="90000"/>
              </a:lnSpc>
              <a:defRPr/>
            </a:pPr>
            <a:r>
              <a:rPr lang="en-US" sz="2400" dirty="0" smtClean="0"/>
              <a:t>the research problem should take the form of a question. </a:t>
            </a:r>
          </a:p>
          <a:p>
            <a:pPr marL="569913" lvl="1" indent="-225425" eaLnBrk="1" hangingPunct="1">
              <a:lnSpc>
                <a:spcPct val="90000"/>
              </a:lnSpc>
              <a:defRPr/>
            </a:pPr>
            <a:r>
              <a:rPr lang="en-US" sz="2400" dirty="0" smtClean="0"/>
              <a:t>must be capable of being tested empirically (i.e., with data derived from direct observation and experimentation).</a:t>
            </a:r>
            <a:endParaRPr lang="en-US" sz="2400" b="1"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idx="1"/>
          </p:nvPr>
        </p:nvSpPr>
        <p:spPr>
          <a:xfrm>
            <a:off x="0" y="0"/>
            <a:ext cx="9144000" cy="6857999"/>
          </a:xfrm>
        </p:spPr>
        <p:style>
          <a:lnRef idx="2">
            <a:schemeClr val="dk1"/>
          </a:lnRef>
          <a:fillRef idx="1">
            <a:schemeClr val="lt1"/>
          </a:fillRef>
          <a:effectRef idx="0">
            <a:schemeClr val="dk1"/>
          </a:effectRef>
          <a:fontRef idx="minor">
            <a:schemeClr val="dk1"/>
          </a:fontRef>
        </p:style>
        <p:txBody>
          <a:bodyPr/>
          <a:lstStyle/>
          <a:p>
            <a:pPr eaLnBrk="1" hangingPunct="1">
              <a:lnSpc>
                <a:spcPct val="80000"/>
              </a:lnSpc>
              <a:buFont typeface="Wingdings" pitchFamily="2" charset="2"/>
              <a:buNone/>
              <a:defRPr/>
            </a:pPr>
            <a:r>
              <a:rPr lang="en-US" sz="2800" b="1" dirty="0" smtClean="0">
                <a:solidFill>
                  <a:schemeClr val="hlink"/>
                </a:solidFill>
              </a:rPr>
              <a:t>3.1.3. Formulating the research objective</a:t>
            </a:r>
            <a:endParaRPr lang="en-US" sz="2800" dirty="0" smtClean="0">
              <a:solidFill>
                <a:schemeClr val="hlink"/>
              </a:solidFill>
            </a:endParaRPr>
          </a:p>
          <a:p>
            <a:pPr marL="165100" indent="-165100" algn="just" eaLnBrk="1" hangingPunct="1">
              <a:lnSpc>
                <a:spcPct val="80000"/>
              </a:lnSpc>
              <a:defRPr/>
            </a:pPr>
            <a:r>
              <a:rPr lang="en-US" sz="2600" dirty="0" smtClean="0">
                <a:latin typeface="Times New Roman" pitchFamily="18" charset="0"/>
                <a:cs typeface="Times New Roman" pitchFamily="18" charset="0"/>
              </a:rPr>
              <a:t>stated based on the problems under study (general specific objectives);</a:t>
            </a:r>
          </a:p>
          <a:p>
            <a:pPr marL="165100" indent="-165100" algn="just" eaLnBrk="1" hangingPunct="1">
              <a:lnSpc>
                <a:spcPct val="80000"/>
              </a:lnSpc>
              <a:defRPr/>
            </a:pPr>
            <a:r>
              <a:rPr lang="en-US" sz="2600" dirty="0" smtClean="0">
                <a:latin typeface="Times New Roman" pitchFamily="18" charset="0"/>
                <a:cs typeface="Times New Roman" pitchFamily="18" charset="0"/>
              </a:rPr>
              <a:t>The general objective - the overall deriving force of the research ;</a:t>
            </a:r>
          </a:p>
          <a:p>
            <a:pPr marL="165100" indent="-165100" algn="just" eaLnBrk="1" hangingPunct="1">
              <a:lnSpc>
                <a:spcPct val="80000"/>
              </a:lnSpc>
              <a:defRPr/>
            </a:pPr>
            <a:r>
              <a:rPr lang="en-US" sz="2600" dirty="0" smtClean="0">
                <a:latin typeface="Times New Roman" pitchFamily="18" charset="0"/>
                <a:cs typeface="Times New Roman" pitchFamily="18" charset="0"/>
              </a:rPr>
              <a:t> the specific objectives set to achieve the general objectives must be clear and concise, to the point and brief. </a:t>
            </a:r>
          </a:p>
          <a:p>
            <a:pPr eaLnBrk="1" hangingPunct="1">
              <a:lnSpc>
                <a:spcPct val="80000"/>
              </a:lnSpc>
              <a:buFont typeface="Wingdings" pitchFamily="2" charset="2"/>
              <a:buNone/>
              <a:defRPr/>
            </a:pPr>
            <a:r>
              <a:rPr lang="en-US" sz="2600" dirty="0" smtClean="0">
                <a:latin typeface="Times New Roman" pitchFamily="18" charset="0"/>
                <a:cs typeface="Times New Roman" pitchFamily="18" charset="0"/>
              </a:rPr>
              <a:t> The general objective could be: </a:t>
            </a:r>
          </a:p>
          <a:p>
            <a:pPr marL="165100" indent="-165100" algn="just" eaLnBrk="1" hangingPunct="1">
              <a:lnSpc>
                <a:spcPct val="80000"/>
              </a:lnSpc>
              <a:defRPr/>
            </a:pPr>
            <a:r>
              <a:rPr lang="en-US" sz="2600" dirty="0" smtClean="0">
                <a:latin typeface="Times New Roman" pitchFamily="18" charset="0"/>
                <a:cs typeface="Times New Roman" pitchFamily="18" charset="0"/>
              </a:rPr>
              <a:t>To identify, describe and analyze the interacting factors influencing the distribution of grain farming on the Ethiopian highlands.  </a:t>
            </a:r>
          </a:p>
          <a:p>
            <a:pPr marL="165100" indent="-165100" algn="just" eaLnBrk="1" hangingPunct="1">
              <a:lnSpc>
                <a:spcPct val="80000"/>
              </a:lnSpc>
              <a:buNone/>
              <a:defRPr/>
            </a:pPr>
            <a:r>
              <a:rPr lang="en-US" sz="1400" dirty="0" smtClean="0">
                <a:latin typeface="Times New Roman" pitchFamily="18" charset="0"/>
                <a:cs typeface="Times New Roman" pitchFamily="18" charset="0"/>
              </a:rPr>
              <a:t> </a:t>
            </a:r>
            <a:endParaRPr lang="en-US" sz="600" dirty="0" smtClean="0">
              <a:latin typeface="Times New Roman" pitchFamily="18" charset="0"/>
              <a:cs typeface="Times New Roman" pitchFamily="18" charset="0"/>
            </a:endParaRPr>
          </a:p>
          <a:p>
            <a:pPr eaLnBrk="1" hangingPunct="1">
              <a:lnSpc>
                <a:spcPct val="80000"/>
              </a:lnSpc>
              <a:buFont typeface="Wingdings" pitchFamily="2" charset="2"/>
              <a:buNone/>
              <a:defRPr/>
            </a:pPr>
            <a:r>
              <a:rPr lang="en-US" sz="2600" b="1" dirty="0" smtClean="0">
                <a:latin typeface="Times New Roman" pitchFamily="18" charset="0"/>
                <a:cs typeface="Times New Roman" pitchFamily="18" charset="0"/>
              </a:rPr>
              <a:t>Based on this objective, specific objectives could be to:-</a:t>
            </a:r>
          </a:p>
          <a:p>
            <a:pPr eaLnBrk="1" hangingPunct="1">
              <a:lnSpc>
                <a:spcPct val="80000"/>
              </a:lnSpc>
              <a:buFont typeface="Wingdings" pitchFamily="2" charset="2"/>
              <a:buNone/>
              <a:defRPr/>
            </a:pPr>
            <a:endParaRPr lang="en-US" sz="1600" b="1" dirty="0" smtClean="0">
              <a:latin typeface="Times New Roman" pitchFamily="18" charset="0"/>
              <a:cs typeface="Times New Roman" pitchFamily="18" charset="0"/>
            </a:endParaRPr>
          </a:p>
          <a:p>
            <a:pPr marL="165100" indent="-165100" algn="just" eaLnBrk="1" hangingPunct="1">
              <a:lnSpc>
                <a:spcPct val="80000"/>
              </a:lnSpc>
              <a:defRPr/>
            </a:pPr>
            <a:r>
              <a:rPr lang="en-US" sz="2600" dirty="0" smtClean="0">
                <a:latin typeface="Times New Roman" pitchFamily="18" charset="0"/>
                <a:cs typeface="Times New Roman" pitchFamily="18" charset="0"/>
              </a:rPr>
              <a:t>examine the probability of factors influenced the distribution of grain farming;</a:t>
            </a:r>
          </a:p>
          <a:p>
            <a:pPr marL="165100" indent="-165100" algn="just" eaLnBrk="1" hangingPunct="1">
              <a:lnSpc>
                <a:spcPct val="80000"/>
              </a:lnSpc>
              <a:defRPr/>
            </a:pPr>
            <a:r>
              <a:rPr lang="en-US" sz="2600" dirty="0" smtClean="0">
                <a:latin typeface="Times New Roman" pitchFamily="18" charset="0"/>
                <a:cs typeface="Times New Roman" pitchFamily="18" charset="0"/>
              </a:rPr>
              <a:t>Identify factors influencing affecting distribution of grain farming.</a:t>
            </a:r>
          </a:p>
          <a:p>
            <a:pPr marL="165100" indent="-165100" algn="just" eaLnBrk="1" hangingPunct="1">
              <a:lnSpc>
                <a:spcPct val="80000"/>
              </a:lnSpc>
              <a:defRPr/>
            </a:pPr>
            <a:r>
              <a:rPr lang="en-US" sz="2600" dirty="0" smtClean="0">
                <a:latin typeface="Times New Roman" pitchFamily="18" charset="0"/>
                <a:cs typeface="Times New Roman" pitchFamily="18" charset="0"/>
              </a:rPr>
              <a:t>To describe factors influence the distribution of grain farming.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idx="1"/>
          </p:nvPr>
        </p:nvSpPr>
        <p:spPr>
          <a:xfrm>
            <a:off x="0" y="188913"/>
            <a:ext cx="9144000" cy="6669087"/>
          </a:xfrm>
        </p:spPr>
        <p:txBody>
          <a:bodyPr/>
          <a:lstStyle/>
          <a:p>
            <a:pPr eaLnBrk="1" hangingPunct="1">
              <a:lnSpc>
                <a:spcPct val="80000"/>
              </a:lnSpc>
              <a:buFont typeface="Wingdings" pitchFamily="2" charset="2"/>
              <a:buNone/>
              <a:defRPr/>
            </a:pPr>
            <a:r>
              <a:rPr lang="en-US" sz="2400" b="1" dirty="0" smtClean="0">
                <a:solidFill>
                  <a:schemeClr val="hlink"/>
                </a:solidFill>
              </a:rPr>
              <a:t>3.1.4 Articulating Research Hypotheses</a:t>
            </a:r>
            <a:endParaRPr lang="en-US" sz="2400" dirty="0" smtClean="0">
              <a:solidFill>
                <a:schemeClr val="hlink"/>
              </a:solidFill>
            </a:endParaRPr>
          </a:p>
          <a:p>
            <a:pPr marL="225425" indent="-225425" algn="just" eaLnBrk="1" hangingPunct="1">
              <a:lnSpc>
                <a:spcPct val="80000"/>
              </a:lnSpc>
              <a:defRPr/>
            </a:pPr>
            <a:r>
              <a:rPr lang="en-US" sz="2400" dirty="0" smtClean="0"/>
              <a:t>one of the most important steps in the research planning process. </a:t>
            </a:r>
            <a:endParaRPr lang="en-US" sz="2400" i="1" dirty="0" smtClean="0"/>
          </a:p>
          <a:p>
            <a:pPr marL="225425" indent="-225425" algn="just" eaLnBrk="1" hangingPunct="1">
              <a:lnSpc>
                <a:spcPct val="80000"/>
              </a:lnSpc>
              <a:defRPr/>
            </a:pPr>
            <a:r>
              <a:rPr lang="en-US" sz="2400" dirty="0" smtClean="0"/>
              <a:t>attempt to explain, predict, and explore the phenomenon of interest and the r/ship b/n two or more variables. </a:t>
            </a:r>
          </a:p>
          <a:p>
            <a:pPr marL="225425" indent="-225425" algn="just" eaLnBrk="1" hangingPunct="1">
              <a:lnSpc>
                <a:spcPct val="80000"/>
              </a:lnSpc>
              <a:defRPr/>
            </a:pPr>
            <a:r>
              <a:rPr lang="en-US" sz="2400" dirty="0" smtClean="0"/>
              <a:t>researcher’s imagined idea or educated guess about how the study will turn out;</a:t>
            </a:r>
          </a:p>
          <a:p>
            <a:pPr marL="225425" indent="-225425" algn="just" eaLnBrk="1" hangingPunct="1">
              <a:lnSpc>
                <a:spcPct val="80000"/>
              </a:lnSpc>
              <a:defRPr/>
            </a:pPr>
            <a:r>
              <a:rPr lang="en-US" sz="2400" dirty="0" smtClean="0"/>
              <a:t> It should be logically stem from the research problem being investigated;</a:t>
            </a:r>
          </a:p>
          <a:p>
            <a:pPr marL="225425" indent="-225425" algn="just" eaLnBrk="1" hangingPunct="1">
              <a:lnSpc>
                <a:spcPct val="80000"/>
              </a:lnSpc>
              <a:defRPr/>
            </a:pPr>
            <a:r>
              <a:rPr lang="en-US" sz="2400" dirty="0" smtClean="0"/>
              <a:t>is a tentative generalization based on the accumulated previous knowledge to be tested hence they are not final answers;</a:t>
            </a:r>
          </a:p>
          <a:p>
            <a:pPr marL="225425" indent="-225425" algn="just" eaLnBrk="1" hangingPunct="1">
              <a:lnSpc>
                <a:spcPct val="80000"/>
              </a:lnSpc>
              <a:defRPr/>
            </a:pPr>
            <a:r>
              <a:rPr lang="en-US" sz="2400" dirty="0" smtClean="0"/>
              <a:t>If the exact result is known, no need of conducting research.</a:t>
            </a:r>
          </a:p>
          <a:p>
            <a:pPr marL="225425" indent="-225425" eaLnBrk="1" hangingPunct="1">
              <a:lnSpc>
                <a:spcPct val="80000"/>
              </a:lnSpc>
              <a:defRPr/>
            </a:pPr>
            <a:r>
              <a:rPr lang="en-US" sz="2400" dirty="0" smtClean="0"/>
              <a:t>may or may not be proved right;</a:t>
            </a:r>
          </a:p>
          <a:p>
            <a:pPr marL="225425" indent="-225425" eaLnBrk="1" hangingPunct="1">
              <a:lnSpc>
                <a:spcPct val="80000"/>
              </a:lnSpc>
              <a:defRPr/>
            </a:pPr>
            <a:r>
              <a:rPr lang="en-US" sz="2400" dirty="0" smtClean="0"/>
              <a:t> On the basis of the hypothesis, facts are observed and collected, when by verification, the hypothesis is found to be true, a theory is obtained.</a:t>
            </a:r>
            <a:r>
              <a:rPr lang="en-US" sz="2000" dirty="0" smtClean="0"/>
              <a:t> </a:t>
            </a:r>
          </a:p>
          <a:p>
            <a:pPr marL="225425" indent="-225425" algn="just" eaLnBrk="1" hangingPunct="1">
              <a:lnSpc>
                <a:spcPct val="80000"/>
              </a:lnSpc>
              <a:defRPr/>
            </a:pPr>
            <a:r>
              <a:rPr lang="en-US" sz="2400" dirty="0" smtClean="0"/>
              <a:t>expressed usually in declarative statements, they must be expressed explicitly (unambiguously);</a:t>
            </a:r>
          </a:p>
          <a:p>
            <a:pPr marL="225425" indent="-225425" algn="just" eaLnBrk="1" hangingPunct="1">
              <a:lnSpc>
                <a:spcPct val="80000"/>
              </a:lnSpc>
              <a:defRPr/>
            </a:pPr>
            <a:r>
              <a:rPr lang="en-US" sz="2400" dirty="0" smtClean="0"/>
              <a:t> Research problem and hypothesis are two sides of a coin.</a:t>
            </a:r>
          </a:p>
          <a:p>
            <a:pPr eaLnBrk="1" hangingPunct="1">
              <a:lnSpc>
                <a:spcPct val="80000"/>
              </a:lnSpc>
              <a:defRPr/>
            </a:pPr>
            <a:endParaRPr lang="en-US" sz="18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323850" y="188913"/>
            <a:ext cx="8569325" cy="6408737"/>
          </a:xfrm>
        </p:spPr>
        <p:txBody>
          <a:bodyPr/>
          <a:lstStyle/>
          <a:p>
            <a:pPr>
              <a:buFont typeface="Arial" charset="0"/>
              <a:buNone/>
            </a:pPr>
            <a:r>
              <a:rPr lang="en-US" sz="2400" b="1" dirty="0" smtClean="0"/>
              <a:t>CHAPTER 1: INTRODUCTION TO RESEARCH METHODS</a:t>
            </a:r>
            <a:endParaRPr lang="en-US" sz="2400" dirty="0" smtClean="0"/>
          </a:p>
          <a:p>
            <a:pPr>
              <a:buFont typeface="Arial" charset="0"/>
              <a:buNone/>
            </a:pPr>
            <a:r>
              <a:rPr lang="en-US" sz="2400" dirty="0" smtClean="0"/>
              <a:t>      1.1.</a:t>
            </a:r>
            <a:r>
              <a:rPr lang="en-US" sz="2400" b="1" dirty="0" smtClean="0"/>
              <a:t> </a:t>
            </a:r>
            <a:r>
              <a:rPr lang="en-US" sz="2400" dirty="0" smtClean="0"/>
              <a:t>The Meaning of Research</a:t>
            </a:r>
          </a:p>
          <a:p>
            <a:pPr>
              <a:buFont typeface="Arial" charset="0"/>
              <a:buNone/>
            </a:pPr>
            <a:r>
              <a:rPr lang="en-US" sz="2400" dirty="0" smtClean="0"/>
              <a:t>      1.2. The Development of Scientific Research Method </a:t>
            </a:r>
          </a:p>
          <a:p>
            <a:pPr>
              <a:buFont typeface="Arial" charset="0"/>
              <a:buNone/>
            </a:pPr>
            <a:r>
              <a:rPr lang="en-US" sz="2400" dirty="0" smtClean="0"/>
              <a:t>      1.3. The Purpose of Scientific Research  </a:t>
            </a:r>
          </a:p>
          <a:p>
            <a:pPr>
              <a:buFont typeface="Arial" charset="0"/>
              <a:buNone/>
            </a:pPr>
            <a:r>
              <a:rPr lang="en-US" sz="2400" dirty="0" smtClean="0"/>
              <a:t>      1.4. Major Research themes in Environmental Studies</a:t>
            </a:r>
            <a:r>
              <a:rPr lang="en-US" sz="2400" b="1" dirty="0" smtClean="0"/>
              <a:t>	</a:t>
            </a:r>
            <a:r>
              <a:rPr lang="en-US" sz="2400" dirty="0" smtClean="0"/>
              <a:t> </a:t>
            </a:r>
          </a:p>
          <a:p>
            <a:pPr>
              <a:buFont typeface="Arial" charset="0"/>
              <a:buNone/>
            </a:pPr>
            <a:endParaRPr lang="en-US" sz="1100" b="1" dirty="0" smtClean="0"/>
          </a:p>
          <a:p>
            <a:pPr>
              <a:buFont typeface="Arial" charset="0"/>
              <a:buNone/>
            </a:pPr>
            <a:r>
              <a:rPr lang="en-US" sz="2400" b="1" dirty="0" smtClean="0"/>
              <a:t>CHAPTER 2: TYPES OF RESEARCH </a:t>
            </a:r>
            <a:endParaRPr lang="en-US" sz="2400" dirty="0" smtClean="0"/>
          </a:p>
          <a:p>
            <a:pPr>
              <a:buFont typeface="Arial" charset="0"/>
              <a:buNone/>
            </a:pPr>
            <a:r>
              <a:rPr lang="en-US" sz="2400" dirty="0" smtClean="0"/>
              <a:t>      2.1. Fundamental or Basic Research</a:t>
            </a:r>
          </a:p>
          <a:p>
            <a:pPr>
              <a:buFont typeface="Arial" charset="0"/>
              <a:buNone/>
            </a:pPr>
            <a:r>
              <a:rPr lang="en-US" sz="2400" dirty="0" smtClean="0"/>
              <a:t>      2.2. Applied Research </a:t>
            </a:r>
          </a:p>
          <a:p>
            <a:pPr>
              <a:buFont typeface="Arial" charset="0"/>
              <a:buNone/>
            </a:pPr>
            <a:r>
              <a:rPr lang="en-US" sz="2400" dirty="0" smtClean="0"/>
              <a:t>      2.3. Conclusion Oriented Vs. Decision Oriented Research </a:t>
            </a:r>
          </a:p>
          <a:p>
            <a:pPr>
              <a:buFont typeface="Arial" charset="0"/>
              <a:buNone/>
            </a:pPr>
            <a:r>
              <a:rPr lang="en-US" sz="2400" dirty="0" smtClean="0"/>
              <a:t>      2.4. Hierarchy Class of Research</a:t>
            </a:r>
          </a:p>
          <a:p>
            <a:pPr>
              <a:buFont typeface="Arial" charset="0"/>
              <a:buNone/>
            </a:pPr>
            <a:r>
              <a:rPr lang="en-US" sz="2400" dirty="0" smtClean="0"/>
              <a:t>      2.5 Diagnostic, Theoretical and Evaluative Research </a:t>
            </a:r>
          </a:p>
          <a:p>
            <a:pPr>
              <a:buFont typeface="Arial" charset="0"/>
              <a:buNone/>
            </a:pPr>
            <a:r>
              <a:rPr lang="en-US" sz="2400" dirty="0" smtClean="0"/>
              <a:t>      2.6. Quantitative vs. Qualitative </a:t>
            </a:r>
          </a:p>
          <a:p>
            <a:pPr>
              <a:buFont typeface="Arial" charset="0"/>
              <a:buNone/>
            </a:pPr>
            <a:r>
              <a:rPr lang="en-US" sz="2400" dirty="0" smtClean="0"/>
              <a:t>      2.7. Conceptual Vs. Empirical</a:t>
            </a:r>
          </a:p>
          <a:p>
            <a:r>
              <a:rPr lang="en-US" sz="2400" dirty="0" smtClean="0"/>
              <a:t>  </a:t>
            </a:r>
          </a:p>
          <a:p>
            <a:pPr algn="just" eaLnBrk="1" hangingPunct="1">
              <a:lnSpc>
                <a:spcPct val="80000"/>
              </a:lnSpc>
              <a:buFont typeface="Arial" charset="0"/>
              <a:buNone/>
            </a:pPr>
            <a:endParaRPr lang="en-US" sz="2800"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idx="1"/>
          </p:nvPr>
        </p:nvSpPr>
        <p:spPr>
          <a:xfrm>
            <a:off x="0" y="1"/>
            <a:ext cx="8893175" cy="6858000"/>
          </a:xfrm>
        </p:spPr>
        <p:txBody>
          <a:bodyPr/>
          <a:lstStyle/>
          <a:p>
            <a:pPr marL="165100" indent="-165100" algn="just" eaLnBrk="1" hangingPunct="1">
              <a:lnSpc>
                <a:spcPct val="80000"/>
              </a:lnSpc>
              <a:buFont typeface="Wingdings" pitchFamily="2" charset="2"/>
              <a:buChar char="§"/>
              <a:defRPr/>
            </a:pPr>
            <a:r>
              <a:rPr lang="en-US" sz="2800" dirty="0" smtClean="0">
                <a:latin typeface="Times New Roman" pitchFamily="18" charset="0"/>
                <a:cs typeface="Times New Roman" pitchFamily="18" charset="0"/>
              </a:rPr>
              <a:t>They provide the r/ship b/n variables as characterized from spatial and temporal point of view;</a:t>
            </a:r>
          </a:p>
          <a:p>
            <a:pPr marL="165100" indent="-165100" algn="just" eaLnBrk="1" hangingPunct="1">
              <a:lnSpc>
                <a:spcPct val="80000"/>
              </a:lnSpc>
              <a:buFont typeface="Wingdings" pitchFamily="2" charset="2"/>
              <a:buChar char="§"/>
              <a:defRPr/>
            </a:pPr>
            <a:r>
              <a:rPr lang="en-US" sz="2800" dirty="0" smtClean="0">
                <a:latin typeface="Times New Roman" pitchFamily="18" charset="0"/>
                <a:cs typeface="Times New Roman" pitchFamily="18" charset="0"/>
              </a:rPr>
              <a:t>For example, hypotheses provide the r/ship b/n intensity of rainfall and soil erosion keeping other factors constant. </a:t>
            </a:r>
          </a:p>
          <a:p>
            <a:pPr eaLnBrk="1" hangingPunct="1">
              <a:lnSpc>
                <a:spcPct val="80000"/>
              </a:lnSpc>
              <a:buFont typeface="Wingdings" pitchFamily="2" charset="2"/>
              <a:buNone/>
              <a:defRPr/>
            </a:pPr>
            <a:endParaRPr lang="en-US" sz="600" b="1" dirty="0" smtClean="0">
              <a:solidFill>
                <a:schemeClr val="hlink"/>
              </a:solidFill>
            </a:endParaRPr>
          </a:p>
          <a:p>
            <a:pPr eaLnBrk="1" hangingPunct="1">
              <a:lnSpc>
                <a:spcPct val="80000"/>
              </a:lnSpc>
              <a:buFont typeface="Wingdings" pitchFamily="2" charset="2"/>
              <a:buNone/>
              <a:defRPr/>
            </a:pPr>
            <a:r>
              <a:rPr lang="en-US" b="1" dirty="0" smtClean="0">
                <a:solidFill>
                  <a:schemeClr val="hlink"/>
                </a:solidFill>
                <a:latin typeface="Times New Roman" pitchFamily="18" charset="0"/>
                <a:cs typeface="Times New Roman" pitchFamily="18" charset="0"/>
              </a:rPr>
              <a:t>Functions of Hypothesis</a:t>
            </a:r>
            <a:endParaRPr lang="en-US" dirty="0" smtClean="0">
              <a:solidFill>
                <a:schemeClr val="hlink"/>
              </a:solidFill>
              <a:latin typeface="Times New Roman" pitchFamily="18" charset="0"/>
              <a:cs typeface="Times New Roman" pitchFamily="18" charset="0"/>
            </a:endParaRPr>
          </a:p>
          <a:p>
            <a:pPr eaLnBrk="1" hangingPunct="1">
              <a:lnSpc>
                <a:spcPct val="80000"/>
              </a:lnSpc>
              <a:buFont typeface="Wingdings" pitchFamily="2" charset="2"/>
              <a:buNone/>
              <a:defRPr/>
            </a:pPr>
            <a:endParaRPr lang="en-US" sz="200" dirty="0" smtClean="0"/>
          </a:p>
          <a:p>
            <a:pPr marL="165100" indent="-165100" algn="just" eaLnBrk="1" hangingPunct="1">
              <a:lnSpc>
                <a:spcPct val="80000"/>
              </a:lnSpc>
              <a:defRPr/>
            </a:pPr>
            <a:r>
              <a:rPr lang="en-US" sz="2800" dirty="0" smtClean="0">
                <a:latin typeface="Times New Roman" pitchFamily="18" charset="0"/>
                <a:cs typeface="Times New Roman" pitchFamily="18" charset="0"/>
              </a:rPr>
              <a:t>explain all the facts connected with the problem</a:t>
            </a:r>
          </a:p>
          <a:p>
            <a:pPr marL="165100" indent="-165100" algn="just" eaLnBrk="1" hangingPunct="1">
              <a:lnSpc>
                <a:spcPct val="80000"/>
              </a:lnSpc>
              <a:defRPr/>
            </a:pPr>
            <a:r>
              <a:rPr lang="en-US" sz="2800" dirty="0" smtClean="0">
                <a:latin typeface="Times New Roman" pitchFamily="18" charset="0"/>
                <a:cs typeface="Times New Roman" pitchFamily="18" charset="0"/>
              </a:rPr>
              <a:t>enables us to guide the course of the research along the right lines through suggesting experiments and observations </a:t>
            </a:r>
          </a:p>
          <a:p>
            <a:pPr marL="165100" indent="-165100" algn="just" eaLnBrk="1" hangingPunct="1">
              <a:lnSpc>
                <a:spcPct val="80000"/>
              </a:lnSpc>
              <a:defRPr/>
            </a:pPr>
            <a:r>
              <a:rPr lang="en-US" sz="2800" dirty="0" smtClean="0">
                <a:latin typeface="Times New Roman" pitchFamily="18" charset="0"/>
                <a:cs typeface="Times New Roman" pitchFamily="18" charset="0"/>
              </a:rPr>
              <a:t>It limits the scope of enquiry to a manageable area</a:t>
            </a:r>
          </a:p>
          <a:p>
            <a:pPr marL="165100" indent="-165100" algn="just" eaLnBrk="1" hangingPunct="1">
              <a:lnSpc>
                <a:spcPct val="80000"/>
              </a:lnSpc>
              <a:defRPr/>
            </a:pPr>
            <a:r>
              <a:rPr lang="en-US" sz="2800" dirty="0" smtClean="0">
                <a:latin typeface="Times New Roman" pitchFamily="18" charset="0"/>
                <a:cs typeface="Times New Roman" pitchFamily="18" charset="0"/>
              </a:rPr>
              <a:t>distinguish relevant and non-relevant data thus leads to economy of time and money. </a:t>
            </a:r>
          </a:p>
          <a:p>
            <a:pPr marL="165100" indent="-165100" algn="just" eaLnBrk="1" hangingPunct="1">
              <a:lnSpc>
                <a:spcPct val="80000"/>
              </a:lnSpc>
              <a:defRPr/>
            </a:pPr>
            <a:r>
              <a:rPr lang="en-US" sz="2800" dirty="0" smtClean="0">
                <a:latin typeface="Times New Roman" pitchFamily="18" charset="0"/>
                <a:cs typeface="Times New Roman" pitchFamily="18" charset="0"/>
              </a:rPr>
              <a:t>It can apply analytical works – regression, correlation, etc.</a:t>
            </a:r>
          </a:p>
          <a:p>
            <a:pPr marL="165100" indent="-165100" algn="just" eaLnBrk="1" hangingPunct="1">
              <a:lnSpc>
                <a:spcPct val="80000"/>
              </a:lnSpc>
              <a:defRPr/>
            </a:pPr>
            <a:r>
              <a:rPr lang="en-US" sz="2800" dirty="0" smtClean="0">
                <a:latin typeface="Times New Roman" pitchFamily="18" charset="0"/>
                <a:cs typeface="Times New Roman" pitchFamily="18" charset="0"/>
              </a:rPr>
              <a:t>essential to develop generalizations and theories in most researches</a:t>
            </a:r>
          </a:p>
          <a:p>
            <a:pPr marL="165100" indent="-165100" algn="just" eaLnBrk="1" hangingPunct="1">
              <a:lnSpc>
                <a:spcPct val="80000"/>
              </a:lnSpc>
              <a:defRPr/>
            </a:pPr>
            <a:r>
              <a:rPr lang="en-US" sz="2800" dirty="0" smtClean="0">
                <a:latin typeface="Times New Roman" pitchFamily="18" charset="0"/>
                <a:cs typeface="Times New Roman" pitchFamily="18" charset="0"/>
              </a:rPr>
              <a:t>It leads to significant conclusions for advancing knowledge.</a:t>
            </a:r>
          </a:p>
          <a:p>
            <a:pPr marL="165100" indent="-165100" algn="just" eaLnBrk="1" hangingPunct="1">
              <a:lnSpc>
                <a:spcPct val="80000"/>
              </a:lnSpc>
              <a:defRPr/>
            </a:pPr>
            <a:r>
              <a:rPr lang="en-US" sz="2800" dirty="0" smtClean="0">
                <a:solidFill>
                  <a:srgbClr val="002060"/>
                </a:solidFill>
                <a:latin typeface="Times New Roman" pitchFamily="18" charset="0"/>
                <a:cs typeface="Times New Roman" pitchFamily="18" charset="0"/>
              </a:rPr>
              <a:t>But all research problems may not be amenable to formulation of testable hypothesis</a:t>
            </a:r>
            <a:r>
              <a:rPr lang="en-US" sz="2800" dirty="0" smtClean="0">
                <a:solidFill>
                  <a:srgbClr val="00B050"/>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idx="1"/>
          </p:nvPr>
        </p:nvSpPr>
        <p:spPr>
          <a:xfrm>
            <a:off x="0" y="1"/>
            <a:ext cx="9144000" cy="6669088"/>
          </a:xfrm>
        </p:spPr>
        <p:txBody>
          <a:bodyPr/>
          <a:lstStyle/>
          <a:p>
            <a:pPr marL="120650" indent="-120650" algn="ctr" eaLnBrk="1" hangingPunct="1">
              <a:lnSpc>
                <a:spcPct val="80000"/>
              </a:lnSpc>
              <a:defRPr/>
            </a:pPr>
            <a:r>
              <a:rPr lang="en-US" sz="3600" b="1" u="sng" dirty="0" smtClean="0">
                <a:solidFill>
                  <a:srgbClr val="00B050"/>
                </a:solidFill>
                <a:latin typeface="Times New Roman" pitchFamily="18" charset="0"/>
                <a:cs typeface="Times New Roman" pitchFamily="18" charset="0"/>
              </a:rPr>
              <a:t>Hypothesis should be specific to express the r/ship b/n variables. </a:t>
            </a:r>
          </a:p>
          <a:p>
            <a:pPr marL="120650" indent="-120650" algn="just" eaLnBrk="1" hangingPunct="1">
              <a:lnSpc>
                <a:spcPct val="80000"/>
              </a:lnSpc>
              <a:defRPr/>
            </a:pPr>
            <a:r>
              <a:rPr lang="en-US" sz="2600" dirty="0" smtClean="0">
                <a:latin typeface="Times New Roman" pitchFamily="18" charset="0"/>
                <a:cs typeface="Times New Roman" pitchFamily="18" charset="0"/>
              </a:rPr>
              <a:t>Typical examples of specific hypothesis are:</a:t>
            </a:r>
          </a:p>
          <a:p>
            <a:pPr marL="625475" lvl="1" indent="-225425" eaLnBrk="1" hangingPunct="1">
              <a:lnSpc>
                <a:spcPct val="80000"/>
              </a:lnSpc>
              <a:defRPr/>
            </a:pPr>
            <a:r>
              <a:rPr lang="en-US" sz="2600" dirty="0" smtClean="0">
                <a:latin typeface="Times New Roman" pitchFamily="18" charset="0"/>
                <a:cs typeface="Times New Roman" pitchFamily="18" charset="0"/>
              </a:rPr>
              <a:t>Maize farming is affected by the type of soil.</a:t>
            </a:r>
          </a:p>
          <a:p>
            <a:pPr marL="625475" lvl="1" indent="-225425" eaLnBrk="1" hangingPunct="1">
              <a:lnSpc>
                <a:spcPct val="80000"/>
              </a:lnSpc>
              <a:defRPr/>
            </a:pPr>
            <a:r>
              <a:rPr lang="en-US" sz="2600" dirty="0" smtClean="0">
                <a:latin typeface="Times New Roman" pitchFamily="18" charset="0"/>
                <a:cs typeface="Times New Roman" pitchFamily="18" charset="0"/>
              </a:rPr>
              <a:t>Maize production is high in clay soils than sandy soils. </a:t>
            </a:r>
          </a:p>
          <a:p>
            <a:pPr marL="625475" lvl="1" indent="-225425" eaLnBrk="1" hangingPunct="1">
              <a:lnSpc>
                <a:spcPct val="80000"/>
              </a:lnSpc>
              <a:defRPr/>
            </a:pPr>
            <a:r>
              <a:rPr lang="en-US" sz="2600" dirty="0" smtClean="0">
                <a:latin typeface="Times New Roman" pitchFamily="18" charset="0"/>
                <a:cs typeface="Times New Roman" pitchFamily="18" charset="0"/>
              </a:rPr>
              <a:t>Soil erosion is influenced by density of grazing sheep &amp;slope angle. </a:t>
            </a:r>
          </a:p>
          <a:p>
            <a:pPr marL="625475" lvl="1" indent="-225425" eaLnBrk="1" hangingPunct="1">
              <a:lnSpc>
                <a:spcPct val="80000"/>
              </a:lnSpc>
              <a:defRPr/>
            </a:pPr>
            <a:r>
              <a:rPr lang="en-US" sz="2600" dirty="0" smtClean="0">
                <a:latin typeface="Times New Roman" pitchFamily="18" charset="0"/>
                <a:cs typeface="Times New Roman" pitchFamily="18" charset="0"/>
              </a:rPr>
              <a:t>Soil erosion is high in sandy soils than clay soils</a:t>
            </a:r>
          </a:p>
          <a:p>
            <a:pPr marL="165100" indent="-165100" eaLnBrk="1" hangingPunct="1">
              <a:lnSpc>
                <a:spcPct val="80000"/>
              </a:lnSpc>
              <a:defRPr/>
            </a:pPr>
            <a:r>
              <a:rPr lang="en-US" sz="2600" b="1" dirty="0" smtClean="0">
                <a:solidFill>
                  <a:srgbClr val="7030A0"/>
                </a:solidFill>
                <a:latin typeface="Times New Roman" pitchFamily="18" charset="0"/>
                <a:cs typeface="Times New Roman" pitchFamily="18" charset="0"/>
              </a:rPr>
              <a:t>Research hypothesis can also express the direction of r/ship. </a:t>
            </a:r>
          </a:p>
          <a:p>
            <a:pPr marL="569913" lvl="1" algn="just" eaLnBrk="1" hangingPunct="1">
              <a:lnSpc>
                <a:spcPct val="80000"/>
              </a:lnSpc>
              <a:defRPr/>
            </a:pPr>
            <a:r>
              <a:rPr lang="en-US" sz="2600" dirty="0" smtClean="0">
                <a:latin typeface="Times New Roman" pitchFamily="18" charset="0"/>
                <a:cs typeface="Times New Roman" pitchFamily="18" charset="0"/>
              </a:rPr>
              <a:t>Soil erosion increases as grazing sheep increases-</a:t>
            </a:r>
            <a:r>
              <a:rPr lang="en-US" sz="2600" b="1" dirty="0" smtClean="0">
                <a:solidFill>
                  <a:srgbClr val="0070C0"/>
                </a:solidFill>
                <a:latin typeface="Times New Roman" pitchFamily="18" charset="0"/>
                <a:cs typeface="Times New Roman" pitchFamily="18" charset="0"/>
              </a:rPr>
              <a:t>positively related </a:t>
            </a:r>
          </a:p>
          <a:p>
            <a:pPr marL="625475" lvl="1" indent="-341313" eaLnBrk="1" hangingPunct="1">
              <a:lnSpc>
                <a:spcPct val="80000"/>
              </a:lnSpc>
              <a:defRPr/>
            </a:pPr>
            <a:r>
              <a:rPr lang="en-US" sz="2600" dirty="0" smtClean="0">
                <a:latin typeface="Times New Roman" pitchFamily="18" charset="0"/>
                <a:cs typeface="Times New Roman" pitchFamily="18" charset="0"/>
              </a:rPr>
              <a:t>Soil erosion and slope angle have positive relationship- logically reasonable .  </a:t>
            </a:r>
          </a:p>
          <a:p>
            <a:pPr marL="165100" indent="-165100" eaLnBrk="1" hangingPunct="1">
              <a:lnSpc>
                <a:spcPct val="80000"/>
              </a:lnSpc>
              <a:defRPr/>
            </a:pPr>
            <a:r>
              <a:rPr lang="en-US" sz="2600" dirty="0" smtClean="0">
                <a:latin typeface="Times New Roman" pitchFamily="18" charset="0"/>
                <a:cs typeface="Times New Roman" pitchFamily="18" charset="0"/>
              </a:rPr>
              <a:t>We can express hypothesis negatively, but it must be logically reasonable. </a:t>
            </a:r>
          </a:p>
          <a:p>
            <a:pPr marL="625475" lvl="1" indent="-225425" eaLnBrk="1" hangingPunct="1">
              <a:lnSpc>
                <a:spcPct val="80000"/>
              </a:lnSpc>
              <a:defRPr/>
            </a:pPr>
            <a:r>
              <a:rPr lang="en-US" sz="2600" dirty="0" smtClean="0">
                <a:latin typeface="Times New Roman" pitchFamily="18" charset="0"/>
                <a:cs typeface="Times New Roman" pitchFamily="18" charset="0"/>
              </a:rPr>
              <a:t>Grain farming is negatively related to slope angle, i.e., the higher the slope angle the rare the grain farming.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idx="1"/>
          </p:nvPr>
        </p:nvSpPr>
        <p:spPr>
          <a:xfrm>
            <a:off x="0" y="0"/>
            <a:ext cx="9144000" cy="6857999"/>
          </a:xfrm>
        </p:spPr>
        <p:txBody>
          <a:bodyPr/>
          <a:lstStyle/>
          <a:p>
            <a:pPr marL="165100" indent="-165100" algn="just" eaLnBrk="1" hangingPunct="1">
              <a:lnSpc>
                <a:spcPct val="80000"/>
              </a:lnSpc>
              <a:defRPr/>
            </a:pPr>
            <a:r>
              <a:rPr lang="en-US" sz="2400" b="1" dirty="0" smtClean="0">
                <a:solidFill>
                  <a:srgbClr val="00B050"/>
                </a:solidFill>
                <a:latin typeface="Times New Roman" pitchFamily="18" charset="0"/>
                <a:cs typeface="Times New Roman" pitchFamily="18" charset="0"/>
              </a:rPr>
              <a:t>Note</a:t>
            </a:r>
            <a:r>
              <a:rPr lang="en-US" sz="2400" dirty="0" smtClean="0">
                <a:solidFill>
                  <a:srgbClr val="00B050"/>
                </a:solidFill>
                <a:latin typeface="Times New Roman" pitchFamily="18" charset="0"/>
                <a:cs typeface="Times New Roman" pitchFamily="18" charset="0"/>
              </a:rPr>
              <a:t>: theoretical and empirical should be reviewed as an input to   </a:t>
            </a:r>
          </a:p>
          <a:p>
            <a:pPr marL="165100" indent="-165100" algn="just" eaLnBrk="1" hangingPunct="1">
              <a:lnSpc>
                <a:spcPct val="80000"/>
              </a:lnSpc>
              <a:buNone/>
              <a:defRPr/>
            </a:pPr>
            <a:r>
              <a:rPr lang="en-US" sz="2400" dirty="0" smtClean="0">
                <a:solidFill>
                  <a:srgbClr val="00B050"/>
                </a:solidFill>
                <a:latin typeface="Times New Roman" pitchFamily="18" charset="0"/>
                <a:cs typeface="Times New Roman" pitchFamily="18" charset="0"/>
              </a:rPr>
              <a:t>            formulate and write a hypothesis</a:t>
            </a:r>
            <a:r>
              <a:rPr lang="en-US" sz="2000" dirty="0" smtClean="0">
                <a:solidFill>
                  <a:srgbClr val="00B050"/>
                </a:solidFill>
                <a:latin typeface="Times New Roman" pitchFamily="18" charset="0"/>
                <a:cs typeface="Times New Roman" pitchFamily="18" charset="0"/>
              </a:rPr>
              <a:t>. </a:t>
            </a:r>
            <a:endParaRPr lang="en-US" sz="2000" b="1" i="1" dirty="0" smtClean="0">
              <a:solidFill>
                <a:srgbClr val="00B050"/>
              </a:solidFill>
              <a:latin typeface="Times New Roman" pitchFamily="18" charset="0"/>
              <a:cs typeface="Times New Roman" pitchFamily="18" charset="0"/>
            </a:endParaRPr>
          </a:p>
          <a:p>
            <a:pPr eaLnBrk="1" hangingPunct="1">
              <a:lnSpc>
                <a:spcPct val="90000"/>
              </a:lnSpc>
              <a:buFont typeface="Wingdings" pitchFamily="2" charset="2"/>
              <a:buNone/>
              <a:defRPr/>
            </a:pPr>
            <a:r>
              <a:rPr lang="en-US" sz="2800" b="1" dirty="0" smtClean="0">
                <a:solidFill>
                  <a:srgbClr val="7030A0"/>
                </a:solidFill>
                <a:latin typeface="Times New Roman" pitchFamily="18" charset="0"/>
                <a:cs typeface="Times New Roman" pitchFamily="18" charset="0"/>
              </a:rPr>
              <a:t>The difference b/n a problem and a hypothesis</a:t>
            </a:r>
          </a:p>
          <a:p>
            <a:pPr eaLnBrk="1" hangingPunct="1">
              <a:lnSpc>
                <a:spcPct val="90000"/>
              </a:lnSpc>
              <a:buFont typeface="Wingdings" pitchFamily="2" charset="2"/>
              <a:buNone/>
              <a:defRPr/>
            </a:pPr>
            <a:endParaRPr lang="en-US" sz="2400" b="1" dirty="0" smtClean="0">
              <a:solidFill>
                <a:schemeClr val="hlink"/>
              </a:solidFill>
            </a:endParaRPr>
          </a:p>
          <a:p>
            <a:pPr eaLnBrk="1" hangingPunct="1">
              <a:lnSpc>
                <a:spcPct val="90000"/>
              </a:lnSpc>
              <a:buFont typeface="Wingdings" pitchFamily="2" charset="2"/>
              <a:buNone/>
              <a:defRPr/>
            </a:pPr>
            <a:endParaRPr lang="en-US" sz="2400" b="1" dirty="0" smtClean="0">
              <a:solidFill>
                <a:schemeClr val="hlink"/>
              </a:solidFill>
            </a:endParaRPr>
          </a:p>
          <a:p>
            <a:pPr eaLnBrk="1" hangingPunct="1">
              <a:lnSpc>
                <a:spcPct val="90000"/>
              </a:lnSpc>
              <a:buFont typeface="Wingdings" pitchFamily="2" charset="2"/>
              <a:buNone/>
              <a:defRPr/>
            </a:pPr>
            <a:endParaRPr lang="en-US" sz="2400" b="1" dirty="0" smtClean="0">
              <a:solidFill>
                <a:schemeClr val="hlink"/>
              </a:solidFill>
            </a:endParaRPr>
          </a:p>
          <a:p>
            <a:pPr eaLnBrk="1" hangingPunct="1">
              <a:lnSpc>
                <a:spcPct val="90000"/>
              </a:lnSpc>
              <a:buFont typeface="Wingdings" pitchFamily="2" charset="2"/>
              <a:buNone/>
              <a:defRPr/>
            </a:pPr>
            <a:endParaRPr lang="en-US" sz="2400" b="1" dirty="0" smtClean="0">
              <a:solidFill>
                <a:schemeClr val="hlink"/>
              </a:solidFill>
            </a:endParaRPr>
          </a:p>
          <a:p>
            <a:pPr eaLnBrk="1" hangingPunct="1">
              <a:lnSpc>
                <a:spcPct val="90000"/>
              </a:lnSpc>
              <a:buFont typeface="Wingdings" pitchFamily="2" charset="2"/>
              <a:buNone/>
              <a:defRPr/>
            </a:pPr>
            <a:endParaRPr lang="en-US" sz="2400" b="1" dirty="0" smtClean="0">
              <a:solidFill>
                <a:schemeClr val="hlink"/>
              </a:solidFill>
            </a:endParaRPr>
          </a:p>
          <a:p>
            <a:pPr eaLnBrk="1" hangingPunct="1">
              <a:lnSpc>
                <a:spcPct val="90000"/>
              </a:lnSpc>
              <a:buFont typeface="Wingdings" pitchFamily="2" charset="2"/>
              <a:buNone/>
              <a:defRPr/>
            </a:pPr>
            <a:endParaRPr lang="en-US" sz="1050" b="1" dirty="0" smtClean="0">
              <a:solidFill>
                <a:schemeClr val="hlink"/>
              </a:solidFill>
            </a:endParaRPr>
          </a:p>
          <a:p>
            <a:pPr eaLnBrk="1" hangingPunct="1">
              <a:lnSpc>
                <a:spcPct val="90000"/>
              </a:lnSpc>
              <a:buFont typeface="Wingdings" pitchFamily="2" charset="2"/>
              <a:buNone/>
              <a:defRPr/>
            </a:pPr>
            <a:r>
              <a:rPr lang="en-US" sz="2400" b="1" dirty="0" smtClean="0">
                <a:solidFill>
                  <a:schemeClr val="hlink"/>
                </a:solidFill>
              </a:rPr>
              <a:t>3.1.5. Constructs and Variables</a:t>
            </a:r>
            <a:endParaRPr lang="en-US" sz="2800" dirty="0" smtClean="0">
              <a:solidFill>
                <a:schemeClr val="hlink"/>
              </a:solidFill>
            </a:endParaRPr>
          </a:p>
          <a:p>
            <a:pPr marL="225425" indent="-225425" eaLnBrk="1" hangingPunct="1">
              <a:lnSpc>
                <a:spcPct val="90000"/>
              </a:lnSpc>
              <a:defRPr/>
            </a:pPr>
            <a:r>
              <a:rPr lang="en-US" sz="2400" dirty="0" smtClean="0">
                <a:latin typeface="Times New Roman" pitchFamily="18" charset="0"/>
                <a:cs typeface="Times New Roman" pitchFamily="18" charset="0"/>
              </a:rPr>
              <a:t>identifying what </a:t>
            </a:r>
            <a:r>
              <a:rPr lang="en-US" sz="2400" b="1" dirty="0" smtClean="0">
                <a:solidFill>
                  <a:srgbClr val="0070C0"/>
                </a:solidFill>
                <a:latin typeface="Times New Roman" pitchFamily="18" charset="0"/>
                <a:cs typeface="Times New Roman" pitchFamily="18" charset="0"/>
              </a:rPr>
              <a:t>constructs</a:t>
            </a:r>
            <a:r>
              <a:rPr lang="en-US" sz="2400" dirty="0" smtClean="0">
                <a:latin typeface="Times New Roman" pitchFamily="18" charset="0"/>
                <a:cs typeface="Times New Roman" pitchFamily="18" charset="0"/>
              </a:rPr>
              <a:t> and </a:t>
            </a:r>
            <a:r>
              <a:rPr lang="en-US" sz="2400" b="1" dirty="0" smtClean="0">
                <a:solidFill>
                  <a:srgbClr val="0070C0"/>
                </a:solidFill>
                <a:latin typeface="Times New Roman" pitchFamily="18" charset="0"/>
                <a:cs typeface="Times New Roman" pitchFamily="18" charset="0"/>
              </a:rPr>
              <a:t>variables</a:t>
            </a:r>
            <a:r>
              <a:rPr lang="en-US" sz="2400" dirty="0" smtClean="0">
                <a:latin typeface="Times New Roman" pitchFamily="18" charset="0"/>
                <a:cs typeface="Times New Roman" pitchFamily="18" charset="0"/>
              </a:rPr>
              <a:t> as next step in planning research;</a:t>
            </a:r>
          </a:p>
          <a:p>
            <a:pPr marL="225425" indent="-225425" eaLnBrk="1" hangingPunct="1">
              <a:lnSpc>
                <a:spcPct val="90000"/>
              </a:lnSpc>
              <a:defRPr/>
            </a:pPr>
            <a:r>
              <a:rPr lang="en-US" sz="2400" dirty="0" smtClean="0">
                <a:latin typeface="Times New Roman" pitchFamily="18" charset="0"/>
                <a:cs typeface="Times New Roman" pitchFamily="18" charset="0"/>
              </a:rPr>
              <a:t>There are many categories of constructs and variables that can appear in the research.</a:t>
            </a:r>
          </a:p>
          <a:p>
            <a:pPr marL="225425" indent="-225425" eaLnBrk="1" hangingPunct="1">
              <a:buFont typeface="Wingdings" pitchFamily="2" charset="2"/>
              <a:buChar char="§"/>
              <a:defRPr/>
            </a:pPr>
            <a:r>
              <a:rPr lang="en-GB" sz="2400" b="1" i="1" dirty="0" smtClean="0">
                <a:solidFill>
                  <a:srgbClr val="00B050"/>
                </a:solidFill>
                <a:latin typeface="Times New Roman" pitchFamily="18" charset="0"/>
                <a:cs typeface="Times New Roman" pitchFamily="18" charset="0"/>
              </a:rPr>
              <a:t>Constructs</a:t>
            </a:r>
            <a:r>
              <a:rPr lang="en-GB" sz="2400" dirty="0" smtClean="0">
                <a:latin typeface="Times New Roman" pitchFamily="18" charset="0"/>
                <a:cs typeface="Times New Roman" pitchFamily="18" charset="0"/>
              </a:rPr>
              <a:t> - are the central concepts of the research</a:t>
            </a:r>
          </a:p>
          <a:p>
            <a:pPr marL="569913" lvl="1" eaLnBrk="1" hangingPunct="1">
              <a:defRPr/>
            </a:pPr>
            <a:r>
              <a:rPr lang="en-GB" sz="2400" dirty="0" smtClean="0">
                <a:latin typeface="Times New Roman" pitchFamily="18" charset="0"/>
                <a:cs typeface="Times New Roman" pitchFamily="18" charset="0"/>
              </a:rPr>
              <a:t>are complex and difficult to perfectly measure</a:t>
            </a:r>
          </a:p>
          <a:p>
            <a:pPr marL="630238" lvl="1" indent="-346075" eaLnBrk="1" hangingPunct="1">
              <a:defRPr/>
            </a:pPr>
            <a:r>
              <a:rPr lang="en-GB" sz="2400" dirty="0" smtClean="0">
                <a:latin typeface="Times New Roman" pitchFamily="18" charset="0"/>
                <a:cs typeface="Times New Roman" pitchFamily="18" charset="0"/>
              </a:rPr>
              <a:t>e.g. drought, education, gifted students, dense class size, etc,.</a:t>
            </a:r>
          </a:p>
        </p:txBody>
      </p:sp>
      <p:graphicFrame>
        <p:nvGraphicFramePr>
          <p:cNvPr id="3" name="Table 2"/>
          <p:cNvGraphicFramePr>
            <a:graphicFrameLocks noGrp="1"/>
          </p:cNvGraphicFramePr>
          <p:nvPr/>
        </p:nvGraphicFramePr>
        <p:xfrm>
          <a:off x="320058" y="1412776"/>
          <a:ext cx="8502813" cy="2042160"/>
        </p:xfrm>
        <a:graphic>
          <a:graphicData uri="http://schemas.openxmlformats.org/drawingml/2006/table">
            <a:tbl>
              <a:tblPr firstRow="1" bandRow="1">
                <a:tableStyleId>{5C22544A-7EE6-4342-B048-85BDC9FD1C3A}</a:tableStyleId>
              </a:tblPr>
              <a:tblGrid>
                <a:gridCol w="3675016"/>
                <a:gridCol w="208280"/>
                <a:gridCol w="4619517"/>
              </a:tblGrid>
              <a:tr h="360040">
                <a:tc>
                  <a:txBody>
                    <a:bodyPr/>
                    <a:lstStyle/>
                    <a:p>
                      <a:pPr algn="ctr"/>
                      <a:r>
                        <a:rPr lang="en-US" sz="2800" dirty="0" smtClean="0">
                          <a:solidFill>
                            <a:srgbClr val="002060"/>
                          </a:solidFill>
                          <a:latin typeface="Times New Roman" pitchFamily="18" charset="0"/>
                          <a:cs typeface="Times New Roman" pitchFamily="18" charset="0"/>
                        </a:rPr>
                        <a:t>A problem </a:t>
                      </a:r>
                      <a:endParaRPr lang="en-US" sz="2800" dirty="0">
                        <a:solidFill>
                          <a:srgbClr val="002060"/>
                        </a:solidFill>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dirty="0">
                        <a:solidFill>
                          <a:srgbClr val="00206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smtClean="0">
                          <a:solidFill>
                            <a:srgbClr val="002060"/>
                          </a:solidFill>
                          <a:latin typeface="Times New Roman" pitchFamily="18" charset="0"/>
                          <a:cs typeface="Times New Roman" pitchFamily="18" charset="0"/>
                        </a:rPr>
                        <a:t>hypothesis</a:t>
                      </a:r>
                      <a:endParaRPr lang="en-US" sz="2800" dirty="0">
                        <a:solidFill>
                          <a:srgbClr val="002060"/>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08234">
                <a:tc>
                  <a:txBody>
                    <a:bodyPr/>
                    <a:lstStyle/>
                    <a:p>
                      <a:pPr>
                        <a:lnSpc>
                          <a:spcPct val="100000"/>
                        </a:lnSpc>
                        <a:buFont typeface="Wingdings" pitchFamily="2" charset="2"/>
                        <a:buChar char="Ø"/>
                      </a:pPr>
                      <a:r>
                        <a:rPr lang="en-US" sz="2200" dirty="0" smtClean="0">
                          <a:latin typeface="Times New Roman" pitchFamily="18" charset="0"/>
                          <a:cs typeface="Times New Roman" pitchFamily="18" charset="0"/>
                        </a:rPr>
                        <a:t>a question exciting by something about the beginning </a:t>
                      </a:r>
                      <a:endParaRPr lang="en-US" sz="2200" dirty="0">
                        <a:latin typeface="Times New Roman" pitchFamily="18" charset="0"/>
                        <a:cs typeface="Times New Roman"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nSpc>
                          <a:spcPct val="100000"/>
                        </a:lnSpc>
                      </a:pPr>
                      <a:endParaRPr lang="en-US" sz="2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marL="0" indent="0">
                        <a:lnSpc>
                          <a:spcPct val="100000"/>
                        </a:lnSpc>
                        <a:buFont typeface="Wingdings" pitchFamily="2" charset="2"/>
                        <a:buChar char="v"/>
                      </a:pPr>
                      <a:r>
                        <a:rPr lang="en-US" sz="2200" dirty="0" smtClean="0">
                          <a:latin typeface="Times New Roman" pitchFamily="18" charset="0"/>
                          <a:cs typeface="Times New Roman" pitchFamily="18" charset="0"/>
                        </a:rPr>
                        <a:t> possible answer intriguing about the </a:t>
                      </a:r>
                    </a:p>
                    <a:p>
                      <a:pPr marL="0" indent="0">
                        <a:lnSpc>
                          <a:spcPct val="100000"/>
                        </a:lnSpc>
                        <a:buFont typeface="Wingdings" pitchFamily="2" charset="2"/>
                        <a:buNone/>
                      </a:pPr>
                      <a:r>
                        <a:rPr lang="en-US" sz="2200" baseline="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end</a:t>
                      </a:r>
                      <a:endParaRPr lang="en-US" sz="2200"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noFill/>
                  </a:tcPr>
                </a:tc>
              </a:tr>
              <a:tr h="754383">
                <a:tc>
                  <a:txBody>
                    <a:bodyPr/>
                    <a:lstStyle/>
                    <a:p>
                      <a:pPr marL="0" marR="0">
                        <a:lnSpc>
                          <a:spcPct val="100000"/>
                        </a:lnSpc>
                        <a:spcBef>
                          <a:spcPts val="0"/>
                        </a:spcBef>
                        <a:spcAft>
                          <a:spcPts val="1000"/>
                        </a:spcAft>
                        <a:buFont typeface="Wingdings" pitchFamily="2" charset="2"/>
                        <a:buChar char="Ø"/>
                      </a:pPr>
                      <a:r>
                        <a:rPr lang="en-US" sz="2200" dirty="0" smtClean="0">
                          <a:latin typeface="Times New Roman" pitchFamily="18" charset="0"/>
                          <a:ea typeface="Calibri"/>
                          <a:cs typeface="Times New Roman" pitchFamily="18" charset="0"/>
                        </a:rPr>
                        <a:t> a </a:t>
                      </a:r>
                      <a:r>
                        <a:rPr lang="en-US" sz="2200" dirty="0">
                          <a:latin typeface="Times New Roman" pitchFamily="18" charset="0"/>
                          <a:ea typeface="Calibri"/>
                          <a:cs typeface="Times New Roman" pitchFamily="18" charset="0"/>
                        </a:rPr>
                        <a:t>question </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1000"/>
                        </a:spcAft>
                      </a:pPr>
                      <a:endParaRPr lang="en-US" sz="2200" dirty="0">
                        <a:latin typeface="Times New Roman" pitchFamily="18" charset="0"/>
                        <a:ea typeface="Calibri"/>
                        <a:cs typeface="Times New Roman"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marL="344488" marR="0" indent="-344488">
                        <a:lnSpc>
                          <a:spcPct val="100000"/>
                        </a:lnSpc>
                        <a:spcBef>
                          <a:spcPts val="0"/>
                        </a:spcBef>
                        <a:spcAft>
                          <a:spcPts val="1000"/>
                        </a:spcAft>
                        <a:buFont typeface="Wingdings" pitchFamily="2" charset="2"/>
                        <a:buChar char="v"/>
                      </a:pPr>
                      <a:r>
                        <a:rPr lang="en-US" sz="2200" dirty="0" smtClean="0">
                          <a:latin typeface="Times New Roman" pitchFamily="18" charset="0"/>
                          <a:ea typeface="Calibri"/>
                          <a:cs typeface="Times New Roman" pitchFamily="18" charset="0"/>
                        </a:rPr>
                        <a:t>a </a:t>
                      </a:r>
                      <a:r>
                        <a:rPr lang="en-US" sz="2200" dirty="0">
                          <a:latin typeface="Times New Roman" pitchFamily="18" charset="0"/>
                          <a:ea typeface="Calibri"/>
                          <a:cs typeface="Times New Roman" pitchFamily="18" charset="0"/>
                        </a:rPr>
                        <a:t>declarative sentences/a tentative </a:t>
                      </a:r>
                      <a:r>
                        <a:rPr lang="en-US" sz="2200" baseline="0" dirty="0" smtClean="0">
                          <a:latin typeface="Times New Roman" pitchFamily="18" charset="0"/>
                          <a:ea typeface="Calibri"/>
                          <a:cs typeface="Times New Roman" pitchFamily="18" charset="0"/>
                        </a:rPr>
                        <a:t>   </a:t>
                      </a:r>
                      <a:r>
                        <a:rPr lang="en-US" sz="2200" dirty="0" smtClean="0">
                          <a:latin typeface="Times New Roman" pitchFamily="18" charset="0"/>
                          <a:ea typeface="Calibri"/>
                          <a:cs typeface="Times New Roman" pitchFamily="18" charset="0"/>
                        </a:rPr>
                        <a:t>answer </a:t>
                      </a:r>
                      <a:r>
                        <a:rPr lang="en-US" sz="2200" dirty="0">
                          <a:latin typeface="Times New Roman" pitchFamily="18" charset="0"/>
                          <a:ea typeface="Calibri"/>
                          <a:cs typeface="Times New Roman" pitchFamily="18" charset="0"/>
                        </a:rPr>
                        <a:t>to the problem </a:t>
                      </a:r>
                    </a:p>
                  </a:txBody>
                  <a:tcPr>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idx="1"/>
          </p:nvPr>
        </p:nvSpPr>
        <p:spPr>
          <a:xfrm>
            <a:off x="323850" y="260350"/>
            <a:ext cx="8496300" cy="6337300"/>
          </a:xfrm>
        </p:spPr>
        <p:txBody>
          <a:bodyPr/>
          <a:lstStyle/>
          <a:p>
            <a:pPr marL="165100" indent="-165100" eaLnBrk="1" hangingPunct="1"/>
            <a:r>
              <a:rPr lang="en-GB" sz="2400" b="1" i="1" smtClean="0">
                <a:latin typeface="Times New Roman" pitchFamily="18" charset="0"/>
                <a:cs typeface="Times New Roman" pitchFamily="18" charset="0"/>
              </a:rPr>
              <a:t>Variables are indicators</a:t>
            </a:r>
            <a:r>
              <a:rPr lang="en-GB" sz="2400" i="1" smtClean="0">
                <a:latin typeface="Times New Roman" pitchFamily="18" charset="0"/>
                <a:cs typeface="Times New Roman" pitchFamily="18" charset="0"/>
              </a:rPr>
              <a:t>/</a:t>
            </a:r>
            <a:r>
              <a:rPr lang="en-GB" sz="2400" smtClean="0">
                <a:latin typeface="Times New Roman" pitchFamily="18" charset="0"/>
                <a:cs typeface="Times New Roman" pitchFamily="18" charset="0"/>
              </a:rPr>
              <a:t>measures of constructs; operational definition of constructs</a:t>
            </a:r>
          </a:p>
          <a:p>
            <a:pPr marL="165100" indent="-165100" eaLnBrk="1" hangingPunct="1"/>
            <a:r>
              <a:rPr lang="en-GB" sz="2400" smtClean="0">
                <a:latin typeface="Times New Roman" pitchFamily="18" charset="0"/>
                <a:cs typeface="Times New Roman" pitchFamily="18" charset="0"/>
              </a:rPr>
              <a:t>E.g. rainfall is a variable to be operational definition for drought.</a:t>
            </a:r>
          </a:p>
          <a:p>
            <a:pPr marL="165100" indent="-165100" algn="just" eaLnBrk="1" hangingPunct="1"/>
            <a:r>
              <a:rPr lang="en-GB" sz="2400" smtClean="0">
                <a:latin typeface="Times New Roman" pitchFamily="18" charset="0"/>
                <a:cs typeface="Times New Roman" pitchFamily="18" charset="0"/>
              </a:rPr>
              <a:t>Year of education is a variable to measure </a:t>
            </a:r>
            <a:r>
              <a:rPr lang="en-GB" sz="2400" smtClean="0">
                <a:solidFill>
                  <a:srgbClr val="7030A0"/>
                </a:solidFill>
                <a:latin typeface="Times New Roman" pitchFamily="18" charset="0"/>
                <a:cs typeface="Times New Roman" pitchFamily="18" charset="0"/>
              </a:rPr>
              <a:t>academic achievement</a:t>
            </a:r>
            <a:endParaRPr lang="en-US" sz="2000" smtClean="0">
              <a:solidFill>
                <a:srgbClr val="7030A0"/>
              </a:solidFill>
            </a:endParaRPr>
          </a:p>
          <a:p>
            <a:pPr marL="165100" indent="-165100" algn="just" eaLnBrk="1" hangingPunct="1"/>
            <a:r>
              <a:rPr lang="en-US" sz="2400" smtClean="0">
                <a:latin typeface="Times New Roman" pitchFamily="18" charset="0"/>
                <a:cs typeface="Times New Roman" pitchFamily="18" charset="0"/>
              </a:rPr>
              <a:t>A </a:t>
            </a:r>
            <a:r>
              <a:rPr lang="en-US" sz="2400" b="1" i="1" smtClean="0">
                <a:solidFill>
                  <a:srgbClr val="3333FF"/>
                </a:solidFill>
                <a:latin typeface="Times New Roman" pitchFamily="18" charset="0"/>
                <a:cs typeface="Times New Roman" pitchFamily="18" charset="0"/>
              </a:rPr>
              <a:t>variable</a:t>
            </a:r>
            <a:r>
              <a:rPr lang="en-US" sz="2400" i="1" smtClean="0">
                <a:latin typeface="Times New Roman" pitchFamily="18" charset="0"/>
                <a:cs typeface="Times New Roman" pitchFamily="18" charset="0"/>
              </a:rPr>
              <a:t> </a:t>
            </a:r>
            <a:r>
              <a:rPr lang="en-US" sz="2400" smtClean="0">
                <a:latin typeface="Times New Roman" pitchFamily="18" charset="0"/>
                <a:cs typeface="Times New Roman" pitchFamily="18" charset="0"/>
              </a:rPr>
              <a:t>is anything that can take on different values. For example, height, weight, age, race, and attitude are variables because there are d/t heights, weights, ages, races, and attitudes. </a:t>
            </a:r>
          </a:p>
          <a:p>
            <a:pPr marL="165100" indent="-165100" algn="just"/>
            <a:r>
              <a:rPr lang="en-US" sz="2400" smtClean="0">
                <a:latin typeface="Times New Roman" pitchFamily="18" charset="0"/>
                <a:cs typeface="Times New Roman" pitchFamily="18" charset="0"/>
              </a:rPr>
              <a:t>By contrast, if something cannot vary, or take on d/t values, then it is referred to as a </a:t>
            </a:r>
            <a:r>
              <a:rPr lang="en-US" sz="2400" b="1" i="1" smtClean="0">
                <a:latin typeface="Times New Roman" pitchFamily="18" charset="0"/>
                <a:cs typeface="Times New Roman" pitchFamily="18" charset="0"/>
              </a:rPr>
              <a:t>constant</a:t>
            </a:r>
            <a:r>
              <a:rPr lang="en-US" sz="2400" i="1" smtClean="0">
                <a:latin typeface="Times New Roman" pitchFamily="18" charset="0"/>
                <a:cs typeface="Times New Roman" pitchFamily="18" charset="0"/>
              </a:rPr>
              <a:t>.</a:t>
            </a:r>
          </a:p>
          <a:p>
            <a:pPr marL="165100" indent="-165100" algn="just" eaLnBrk="1" hangingPunct="1"/>
            <a:r>
              <a:rPr lang="en-GB" sz="2400" smtClean="0"/>
              <a:t>Exogenous constructs/variables, causes come from outside the theory; measured as independent variables.</a:t>
            </a:r>
          </a:p>
          <a:p>
            <a:pPr marL="165100" indent="-165100" algn="just" eaLnBrk="1" hangingPunct="1"/>
            <a:r>
              <a:rPr lang="en-GB" sz="2400" smtClean="0"/>
              <a:t>Endogenous constructs/variables, causes appear in the model; measured as dependent variables</a:t>
            </a:r>
            <a:endParaRPr lang="en-US" sz="2400" smtClean="0"/>
          </a:p>
          <a:p>
            <a:pPr marL="165100" indent="-165100" algn="just" eaLnBrk="1" hangingPunct="1"/>
            <a:endParaRPr lang="en-GB" sz="240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2"/>
          <p:cNvSpPr>
            <a:spLocks noGrp="1"/>
          </p:cNvSpPr>
          <p:nvPr>
            <p:ph idx="1"/>
          </p:nvPr>
        </p:nvSpPr>
        <p:spPr>
          <a:xfrm>
            <a:off x="214313" y="260350"/>
            <a:ext cx="8605837" cy="6408738"/>
          </a:xfrm>
        </p:spPr>
        <p:txBody>
          <a:bodyPr/>
          <a:lstStyle/>
          <a:p>
            <a:pPr eaLnBrk="1" hangingPunct="1">
              <a:lnSpc>
                <a:spcPct val="90000"/>
              </a:lnSpc>
              <a:buFont typeface="Wingdings" pitchFamily="2" charset="2"/>
              <a:buNone/>
              <a:defRPr/>
            </a:pPr>
            <a:r>
              <a:rPr lang="en-US" sz="2400" b="1" dirty="0" smtClean="0">
                <a:solidFill>
                  <a:schemeClr val="hlink"/>
                </a:solidFill>
              </a:rPr>
              <a:t>Independent Variables vs. Dependent Variables</a:t>
            </a:r>
          </a:p>
          <a:p>
            <a:pPr marL="165100" indent="-165100" algn="just" eaLnBrk="1" hangingPunct="1">
              <a:lnSpc>
                <a:spcPct val="90000"/>
              </a:lnSpc>
              <a:defRPr/>
            </a:pPr>
            <a:r>
              <a:rPr lang="en-US" sz="2400" dirty="0" smtClean="0"/>
              <a:t>The </a:t>
            </a:r>
            <a:r>
              <a:rPr lang="en-US" sz="2400" b="1" i="1" dirty="0" smtClean="0">
                <a:solidFill>
                  <a:srgbClr val="00B050"/>
                </a:solidFill>
              </a:rPr>
              <a:t>independent variable </a:t>
            </a:r>
            <a:r>
              <a:rPr lang="en-US" sz="2400" dirty="0" smtClean="0"/>
              <a:t>is the factor that is manipulated or controlled by the researcher. In most studies, researchers are interested in examining the effects of the independent variable. </a:t>
            </a:r>
          </a:p>
          <a:p>
            <a:pPr marL="165100" indent="-165100" algn="just" eaLnBrk="1" hangingPunct="1">
              <a:lnSpc>
                <a:spcPct val="90000"/>
              </a:lnSpc>
              <a:defRPr/>
            </a:pPr>
            <a:r>
              <a:rPr lang="en-US" sz="2400" dirty="0" smtClean="0"/>
              <a:t>In its simplest form, the independent variable has two levels: </a:t>
            </a:r>
            <a:r>
              <a:rPr lang="en-US" sz="2400" b="1" dirty="0" smtClean="0">
                <a:solidFill>
                  <a:srgbClr val="0070C0"/>
                </a:solidFill>
              </a:rPr>
              <a:t>present</a:t>
            </a:r>
            <a:r>
              <a:rPr lang="en-US" sz="2400" dirty="0" smtClean="0"/>
              <a:t> or </a:t>
            </a:r>
            <a:r>
              <a:rPr lang="en-US" sz="2400" b="1" dirty="0" smtClean="0">
                <a:solidFill>
                  <a:srgbClr val="0070C0"/>
                </a:solidFill>
              </a:rPr>
              <a:t>absent</a:t>
            </a:r>
            <a:r>
              <a:rPr lang="en-US" sz="2400" dirty="0" smtClean="0"/>
              <a:t>. </a:t>
            </a:r>
          </a:p>
          <a:p>
            <a:pPr marL="165100" indent="-165100" algn="just" eaLnBrk="1" hangingPunct="1">
              <a:lnSpc>
                <a:spcPct val="90000"/>
              </a:lnSpc>
              <a:defRPr/>
            </a:pPr>
            <a:r>
              <a:rPr lang="en-US" sz="2400" dirty="0" smtClean="0"/>
              <a:t>For example, in a study investigating the effects of a new type of fertilizer on cereal yield, one group will be exposed to the new fertilizer and one group will not be exposed to the new fertilizer. In this example, the independent variable is the new fertilizer.</a:t>
            </a:r>
          </a:p>
          <a:p>
            <a:pPr marL="165100" indent="-165100" algn="just" eaLnBrk="1" hangingPunct="1">
              <a:lnSpc>
                <a:spcPct val="90000"/>
              </a:lnSpc>
              <a:defRPr/>
            </a:pPr>
            <a:r>
              <a:rPr lang="en-US" sz="2400" dirty="0" smtClean="0"/>
              <a:t>As you may already know, the group in which the independent variable is present (i.e., that is exposed to fertilizer) is referred to as the </a:t>
            </a:r>
            <a:r>
              <a:rPr lang="en-US" sz="2400" b="1" i="1" dirty="0" smtClean="0">
                <a:solidFill>
                  <a:srgbClr val="3333FF"/>
                </a:solidFill>
              </a:rPr>
              <a:t>experimental group</a:t>
            </a:r>
            <a:r>
              <a:rPr lang="en-US" sz="2400" i="1" dirty="0" smtClean="0"/>
              <a:t>, </a:t>
            </a:r>
            <a:r>
              <a:rPr lang="en-US" sz="2400" dirty="0" smtClean="0"/>
              <a:t>whereas the group in which the independent variable is not present (i.e., that is not exposed to fertilizer) is referred to as the </a:t>
            </a:r>
            <a:r>
              <a:rPr lang="en-US" sz="2400" b="1" i="1" dirty="0" smtClean="0">
                <a:solidFill>
                  <a:srgbClr val="3333FF"/>
                </a:solidFill>
              </a:rPr>
              <a:t>control group</a:t>
            </a:r>
            <a:r>
              <a:rPr lang="en-US" sz="2400" i="1" dirty="0" smtClean="0"/>
              <a:t>.</a:t>
            </a:r>
          </a:p>
          <a:p>
            <a:pPr marL="165100" indent="-165100" algn="just" eaLnBrk="1" hangingPunct="1">
              <a:lnSpc>
                <a:spcPct val="90000"/>
              </a:lnSpc>
              <a:defRPr/>
            </a:pPr>
            <a:endParaRPr lang="en-US" sz="2400" dirty="0" smtClean="0"/>
          </a:p>
          <a:p>
            <a:pPr algn="just" eaLnBrk="1" hangingPunct="1">
              <a:lnSpc>
                <a:spcPct val="90000"/>
              </a:lnSpc>
              <a:buFont typeface="Arial" charset="0"/>
              <a:buNone/>
              <a:defRPr/>
            </a:pPr>
            <a:endParaRPr lang="en-US" sz="2400"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idx="1"/>
          </p:nvPr>
        </p:nvSpPr>
        <p:spPr>
          <a:xfrm>
            <a:off x="214313" y="188913"/>
            <a:ext cx="8678862" cy="6454775"/>
          </a:xfrm>
        </p:spPr>
        <p:txBody>
          <a:bodyPr/>
          <a:lstStyle/>
          <a:p>
            <a:pPr marL="165100" indent="-165100" algn="just" eaLnBrk="1" hangingPunct="1">
              <a:lnSpc>
                <a:spcPct val="90000"/>
              </a:lnSpc>
            </a:pPr>
            <a:r>
              <a:rPr lang="en-US" sz="2400" smtClean="0"/>
              <a:t>For ex, in a study examining the effects of a new medication on symptoms of depression, the researcher may include three groups in the study—one control group and two experimental groups. </a:t>
            </a:r>
          </a:p>
          <a:p>
            <a:pPr marL="165100" indent="-165100" algn="just" eaLnBrk="1" hangingPunct="1">
              <a:lnSpc>
                <a:spcPct val="90000"/>
              </a:lnSpc>
            </a:pPr>
            <a:r>
              <a:rPr lang="en-US" sz="2400" smtClean="0"/>
              <a:t>As usual, the control group would not get the medication (or would get a placebo), while one experimental group may get a lower dose of the medication and the other experimental group may get a higher dose of the medication. </a:t>
            </a:r>
          </a:p>
          <a:p>
            <a:pPr marL="165100" indent="-165100" algn="just" eaLnBrk="1" hangingPunct="1">
              <a:lnSpc>
                <a:spcPct val="90000"/>
              </a:lnSpc>
            </a:pPr>
            <a:r>
              <a:rPr lang="en-US" sz="2400" smtClean="0"/>
              <a:t>In this example, the independent variable (i.e., medication) consists of three levels: absent, low, and high. </a:t>
            </a:r>
          </a:p>
          <a:p>
            <a:pPr marL="165100" indent="-165100" algn="just" eaLnBrk="1" hangingPunct="1">
              <a:lnSpc>
                <a:spcPct val="90000"/>
              </a:lnSpc>
            </a:pPr>
            <a:r>
              <a:rPr lang="en-US" sz="2400" smtClean="0"/>
              <a:t>Other levels of independent variables are, of course, also possible, such as low, medium, and high; or absent, low, medium, and high. </a:t>
            </a:r>
          </a:p>
          <a:p>
            <a:pPr marL="165100" indent="-165100" algn="just" eaLnBrk="1" hangingPunct="1">
              <a:lnSpc>
                <a:spcPct val="90000"/>
              </a:lnSpc>
            </a:pPr>
            <a:r>
              <a:rPr lang="en-US" sz="2400" smtClean="0"/>
              <a:t>It is also common for a research to include multiple independent variables, perhaps with each of the independent variables consisting of multiple levels. For example, a researcher may attempt to investigate the effects of both </a:t>
            </a:r>
            <a:r>
              <a:rPr lang="en-US" sz="2400" smtClean="0">
                <a:solidFill>
                  <a:srgbClr val="3333FF"/>
                </a:solidFill>
              </a:rPr>
              <a:t>fertilizers</a:t>
            </a:r>
            <a:r>
              <a:rPr lang="en-US" sz="2400" smtClean="0"/>
              <a:t> and </a:t>
            </a:r>
            <a:r>
              <a:rPr lang="en-US" sz="2400" smtClean="0">
                <a:solidFill>
                  <a:srgbClr val="3333FF"/>
                </a:solidFill>
              </a:rPr>
              <a:t>selected seeds </a:t>
            </a:r>
            <a:r>
              <a:rPr lang="en-US" sz="2400" smtClean="0"/>
              <a:t>on crop </a:t>
            </a:r>
            <a:r>
              <a:rPr lang="en-US" sz="2400" b="1" smtClean="0">
                <a:solidFill>
                  <a:srgbClr val="00B050"/>
                </a:solidFill>
              </a:rPr>
              <a:t>yield</a:t>
            </a:r>
            <a:r>
              <a:rPr lang="en-US" sz="2400" smtClean="0"/>
              <a:t>.</a:t>
            </a:r>
          </a:p>
          <a:p>
            <a:pPr marL="165100" indent="-165100" algn="just" eaLnBrk="1" hangingPunct="1">
              <a:lnSpc>
                <a:spcPct val="90000"/>
              </a:lnSpc>
            </a:pPr>
            <a:r>
              <a:rPr lang="en-US" sz="2000" smtClean="0"/>
              <a:t>In this example, there are two independent variables (i.e., fertilizer and selected seeds), and each independent variable could potentially consist of multiple levels (e.g., low, medium, and high doses.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idx="1"/>
          </p:nvPr>
        </p:nvSpPr>
        <p:spPr>
          <a:xfrm>
            <a:off x="179388" y="188913"/>
            <a:ext cx="8785225" cy="6480175"/>
          </a:xfrm>
        </p:spPr>
        <p:txBody>
          <a:bodyPr/>
          <a:lstStyle/>
          <a:p>
            <a:pPr marL="120650" indent="-120650" algn="just" eaLnBrk="1" hangingPunct="1">
              <a:lnSpc>
                <a:spcPct val="80000"/>
              </a:lnSpc>
              <a:defRPr/>
            </a:pPr>
            <a:r>
              <a:rPr lang="en-US" sz="2200" dirty="0" smtClean="0"/>
              <a:t>The</a:t>
            </a:r>
            <a:r>
              <a:rPr lang="en-US" sz="2200" b="1" dirty="0" smtClean="0"/>
              <a:t> </a:t>
            </a:r>
            <a:r>
              <a:rPr lang="en-US" sz="2200" b="1" i="1" dirty="0" smtClean="0">
                <a:solidFill>
                  <a:srgbClr val="00B050"/>
                </a:solidFill>
              </a:rPr>
              <a:t>dependent variable </a:t>
            </a:r>
            <a:r>
              <a:rPr lang="en-US" sz="2200" dirty="0" smtClean="0"/>
              <a:t>is a measure of the effect of the independent variable. For ex, a researcher may be interested in examining the effects of a new medication on symptoms of depression among college students.</a:t>
            </a:r>
          </a:p>
          <a:p>
            <a:pPr marL="120650" indent="-120650" algn="just" eaLnBrk="1" hangingPunct="1">
              <a:lnSpc>
                <a:spcPct val="80000"/>
              </a:lnSpc>
              <a:defRPr/>
            </a:pPr>
            <a:r>
              <a:rPr lang="en-US" sz="2400" dirty="0" smtClean="0"/>
              <a:t>the researcher selects the independent and dependent variables based on the research problem and the hypotheses. </a:t>
            </a:r>
          </a:p>
          <a:p>
            <a:pPr marL="120650" indent="-120650" algn="just" eaLnBrk="1" hangingPunct="1">
              <a:defRPr/>
            </a:pPr>
            <a:r>
              <a:rPr lang="en-US" sz="2200" dirty="0" smtClean="0"/>
              <a:t>Suppose that a researcher is interested in examining the r/ship b/n rainfall variability and cereal production of small-holder farmers in the Ethiopian highlands, the research problem may be stated in the following manner: </a:t>
            </a:r>
          </a:p>
          <a:p>
            <a:pPr marL="165100" indent="-165100" algn="just" eaLnBrk="1" hangingPunct="1">
              <a:defRPr/>
            </a:pPr>
            <a:r>
              <a:rPr lang="en-US" sz="2400" dirty="0" smtClean="0"/>
              <a:t>“Does increased rainfall variability result in a decreased cereal yield in the small-holder farmers in the Ethiopia highlands?” </a:t>
            </a:r>
          </a:p>
          <a:p>
            <a:pPr marL="165100" indent="-165100" algn="just" eaLnBrk="1" hangingPunct="1">
              <a:defRPr/>
            </a:pPr>
            <a:r>
              <a:rPr lang="en-US" sz="2200" dirty="0" smtClean="0"/>
              <a:t>“What are the effects of rainfall variability on cereal production among small-holder farmers in the Ethiopian highlands?” </a:t>
            </a:r>
          </a:p>
          <a:p>
            <a:pPr marL="165100" indent="-165100" algn="just" eaLnBrk="1" hangingPunct="1">
              <a:defRPr/>
            </a:pPr>
            <a:r>
              <a:rPr lang="en-US" sz="2200" dirty="0" smtClean="0"/>
              <a:t>Following logically from this research problem, the researcher may hypothesize the following: “High levels of rainfall variability will decrease the cereal yields of small-holder farmers in the Ethiopian highlands.” Obviously, several terms in this hypothesis need to be operationally defined.</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p:cNvSpPr>
            <a:spLocks noGrp="1"/>
          </p:cNvSpPr>
          <p:nvPr>
            <p:ph idx="1"/>
          </p:nvPr>
        </p:nvSpPr>
        <p:spPr>
          <a:xfrm>
            <a:off x="457200" y="404813"/>
            <a:ext cx="8435975" cy="6119812"/>
          </a:xfrm>
        </p:spPr>
        <p:txBody>
          <a:bodyPr/>
          <a:lstStyle/>
          <a:p>
            <a:pPr>
              <a:buFont typeface="Arial" charset="0"/>
              <a:buNone/>
            </a:pPr>
            <a:r>
              <a:rPr lang="en-US" sz="2400" b="1" smtClean="0"/>
              <a:t>The variables </a:t>
            </a:r>
            <a:r>
              <a:rPr lang="en-US" sz="2400" b="1" i="1" smtClean="0"/>
              <a:t>y and x have several different names used</a:t>
            </a:r>
          </a:p>
          <a:p>
            <a:pPr>
              <a:buFont typeface="Arial" charset="0"/>
              <a:buNone/>
            </a:pPr>
            <a:r>
              <a:rPr lang="en-US" sz="2400" b="1" smtClean="0"/>
              <a:t>interchangeably, as follows</a:t>
            </a:r>
          </a:p>
        </p:txBody>
      </p:sp>
      <p:pic>
        <p:nvPicPr>
          <p:cNvPr id="63491" name="Picture 2"/>
          <p:cNvPicPr>
            <a:picLocks noChangeAspect="1" noChangeArrowheads="1"/>
          </p:cNvPicPr>
          <p:nvPr/>
        </p:nvPicPr>
        <p:blipFill>
          <a:blip r:embed="rId3" cstate="print"/>
          <a:srcRect/>
          <a:stretch>
            <a:fillRect/>
          </a:stretch>
        </p:blipFill>
        <p:spPr bwMode="auto">
          <a:xfrm>
            <a:off x="395288" y="1412875"/>
            <a:ext cx="8497887" cy="5040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idx="1"/>
          </p:nvPr>
        </p:nvSpPr>
        <p:spPr>
          <a:xfrm>
            <a:off x="0" y="0"/>
            <a:ext cx="9144000" cy="6858000"/>
          </a:xfrm>
        </p:spPr>
        <p:txBody>
          <a:bodyPr/>
          <a:lstStyle/>
          <a:p>
            <a:pPr eaLnBrk="1" hangingPunct="1">
              <a:lnSpc>
                <a:spcPct val="80000"/>
              </a:lnSpc>
              <a:buFont typeface="Wingdings" pitchFamily="2" charset="2"/>
              <a:buNone/>
              <a:defRPr/>
            </a:pPr>
            <a:r>
              <a:rPr lang="en-US" sz="2800" b="1" dirty="0" smtClean="0">
                <a:solidFill>
                  <a:schemeClr val="hlink"/>
                </a:solidFill>
              </a:rPr>
              <a:t>Categorical Variables vs. Continuous Variables</a:t>
            </a:r>
          </a:p>
          <a:p>
            <a:pPr marL="165100" indent="-165100" algn="just" eaLnBrk="1" hangingPunct="1">
              <a:lnSpc>
                <a:spcPct val="80000"/>
              </a:lnSpc>
              <a:defRPr/>
            </a:pPr>
            <a:r>
              <a:rPr lang="en-US" sz="2400" dirty="0" smtClean="0"/>
              <a:t>The distinction b/n categorical variables and continuous variables frequently arises in the context of many researches. </a:t>
            </a:r>
          </a:p>
          <a:p>
            <a:pPr marL="165100" indent="-165100" algn="just" eaLnBrk="1" hangingPunct="1">
              <a:lnSpc>
                <a:spcPct val="80000"/>
              </a:lnSpc>
              <a:defRPr/>
            </a:pPr>
            <a:r>
              <a:rPr lang="en-US" sz="2400" b="1" i="1" dirty="0" smtClean="0"/>
              <a:t>Categorical variables </a:t>
            </a:r>
            <a:r>
              <a:rPr lang="en-US" sz="2400" dirty="0" smtClean="0"/>
              <a:t>are variables that can take on specific values only within a defined range of values. For example, “gender” is a categorical variable because you can either be male or female. </a:t>
            </a:r>
          </a:p>
          <a:p>
            <a:pPr marL="165100" indent="-165100" algn="just" eaLnBrk="1" hangingPunct="1">
              <a:lnSpc>
                <a:spcPct val="80000"/>
              </a:lnSpc>
              <a:defRPr/>
            </a:pPr>
            <a:r>
              <a:rPr lang="en-US" sz="2400" dirty="0" smtClean="0"/>
              <a:t>There is no middle ground when it comes to gender; you must be one, and you cannot be both. “Race,” “marital status”, and “soil color” are other common examples of categorical variables. </a:t>
            </a:r>
          </a:p>
          <a:p>
            <a:pPr marL="165100" indent="-165100" algn="just" eaLnBrk="1" hangingPunct="1">
              <a:lnSpc>
                <a:spcPct val="90000"/>
              </a:lnSpc>
              <a:defRPr/>
            </a:pPr>
            <a:r>
              <a:rPr lang="en-US" sz="2400" dirty="0" smtClean="0"/>
              <a:t>In contrast with categorical variables, </a:t>
            </a:r>
            <a:r>
              <a:rPr lang="en-US" sz="2400" i="1" dirty="0" smtClean="0"/>
              <a:t>continuous variables </a:t>
            </a:r>
            <a:r>
              <a:rPr lang="en-US" sz="2400" dirty="0" smtClean="0"/>
              <a:t>are variables that can take any value along a continuum</a:t>
            </a:r>
            <a:r>
              <a:rPr lang="en-US" sz="2800" dirty="0" smtClean="0"/>
              <a:t>. </a:t>
            </a:r>
          </a:p>
          <a:p>
            <a:pPr marL="165100" indent="-165100" algn="just" eaLnBrk="1" hangingPunct="1">
              <a:lnSpc>
                <a:spcPct val="80000"/>
              </a:lnSpc>
              <a:defRPr/>
            </a:pPr>
            <a:r>
              <a:rPr lang="en-US" sz="2400" dirty="0" smtClean="0"/>
              <a:t>For ex, “age” is a continuous variable b/se, theoretically at least, someone can be any age. “Income,” “weight,” and “height” are other examples of continuous variables. </a:t>
            </a:r>
          </a:p>
          <a:p>
            <a:pPr marL="165100" indent="-165100" algn="just" eaLnBrk="1" hangingPunct="1">
              <a:lnSpc>
                <a:spcPct val="80000"/>
              </a:lnSpc>
              <a:defRPr/>
            </a:pPr>
            <a:r>
              <a:rPr lang="en-US" sz="2400" dirty="0" smtClean="0"/>
              <a:t>The type of data produced from using categorical variables differs from the type of data produced from using continuous variables.</a:t>
            </a:r>
          </a:p>
          <a:p>
            <a:pPr marL="165100" indent="-165100" algn="just" eaLnBrk="1" hangingPunct="1">
              <a:lnSpc>
                <a:spcPct val="80000"/>
              </a:lnSpc>
              <a:defRPr/>
            </a:pPr>
            <a:r>
              <a:rPr lang="en-US" sz="2400" dirty="0" smtClean="0">
                <a:solidFill>
                  <a:srgbClr val="00B050"/>
                </a:solidFill>
              </a:rPr>
              <a:t>In some circumstances, researchers may decide to convert some continuous variables into categorical variables.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0825" y="260350"/>
            <a:ext cx="8642350" cy="6337300"/>
          </a:xfrm>
        </p:spPr>
        <p:txBody>
          <a:bodyPr rtlCol="0">
            <a:normAutofit lnSpcReduction="10000"/>
          </a:bodyPr>
          <a:lstStyle/>
          <a:p>
            <a:pPr marL="165100" indent="-165100" algn="just" eaLnBrk="1" hangingPunct="1">
              <a:lnSpc>
                <a:spcPct val="90000"/>
              </a:lnSpc>
              <a:buFont typeface="Wingdings" pitchFamily="2" charset="2"/>
              <a:buChar char="§"/>
              <a:defRPr/>
            </a:pPr>
            <a:r>
              <a:rPr lang="en-US" sz="2400" dirty="0" smtClean="0">
                <a:solidFill>
                  <a:schemeClr val="tx1"/>
                </a:solidFill>
              </a:rPr>
              <a:t>For ex, rather than using “age” as a continuous variable, a researcher may decide to make it a categorical variable by creating discrete categories of age, such as “under age 40” or “age 40 or older.” </a:t>
            </a:r>
          </a:p>
          <a:p>
            <a:pPr marL="165100" indent="-165100" algn="just" eaLnBrk="1" hangingPunct="1">
              <a:lnSpc>
                <a:spcPct val="90000"/>
              </a:lnSpc>
              <a:buFont typeface="Wingdings" pitchFamily="2" charset="2"/>
              <a:buChar char="§"/>
              <a:defRPr/>
            </a:pPr>
            <a:r>
              <a:rPr lang="en-US" sz="2400" dirty="0" smtClean="0">
                <a:solidFill>
                  <a:schemeClr val="tx1"/>
                </a:solidFill>
              </a:rPr>
              <a:t>“Income,” which is often treated as a continuous variable, may be treated as a categorical variable by creating discrete categories of income, such as “under $25,000 per year,” “$25,000–$50,000 per year,” and “over $50,000 per year.” </a:t>
            </a:r>
          </a:p>
          <a:p>
            <a:pPr marL="165100" indent="-165100" algn="just" eaLnBrk="1" fontAlgn="auto" hangingPunct="1">
              <a:lnSpc>
                <a:spcPct val="90000"/>
              </a:lnSpc>
              <a:spcAft>
                <a:spcPts val="0"/>
              </a:spcAft>
              <a:buFont typeface="Wingdings" pitchFamily="2" charset="2"/>
              <a:buChar char="§"/>
              <a:defRPr/>
            </a:pPr>
            <a:r>
              <a:rPr lang="en-US" sz="2400" dirty="0" smtClean="0">
                <a:solidFill>
                  <a:schemeClr val="tx1"/>
                </a:solidFill>
              </a:rPr>
              <a:t>The benefit of using continuous variables is that they can be measured with a higher degree of precision. For ex, it is more informative to record someone’s age as “47years old” (continuous) as opposed to “age 40 or older” (categorical). The continuous variables give the researcher access to more specific data.</a:t>
            </a:r>
          </a:p>
          <a:p>
            <a:pPr algn="just" eaLnBrk="1" fontAlgn="auto" hangingPunct="1">
              <a:lnSpc>
                <a:spcPct val="90000"/>
              </a:lnSpc>
              <a:spcAft>
                <a:spcPts val="0"/>
              </a:spcAft>
              <a:buFont typeface="Wingdings" pitchFamily="2" charset="2"/>
              <a:buChar char="§"/>
              <a:defRPr/>
            </a:pPr>
            <a:r>
              <a:rPr lang="en-US" sz="2400" b="1" i="1" dirty="0" smtClean="0">
                <a:solidFill>
                  <a:schemeClr val="tx1"/>
                </a:solidFill>
              </a:rPr>
              <a:t> </a:t>
            </a:r>
            <a:r>
              <a:rPr lang="en-US" sz="2800" b="1" i="1" dirty="0" smtClean="0">
                <a:solidFill>
                  <a:schemeClr val="hlink"/>
                </a:solidFill>
              </a:rPr>
              <a:t>Qualitative Vs. Quantitative Variable</a:t>
            </a:r>
            <a:endParaRPr lang="en-US" sz="2800" i="1" dirty="0" smtClean="0">
              <a:solidFill>
                <a:schemeClr val="hlink"/>
              </a:solidFill>
            </a:endParaRPr>
          </a:p>
          <a:p>
            <a:pPr marL="165100" indent="-165100" algn="just" eaLnBrk="1" hangingPunct="1">
              <a:lnSpc>
                <a:spcPct val="80000"/>
              </a:lnSpc>
              <a:buFont typeface="Wingdings" pitchFamily="2" charset="2"/>
              <a:buChar char="§"/>
              <a:defRPr/>
            </a:pPr>
            <a:r>
              <a:rPr lang="en-US" sz="2400" i="1" dirty="0" smtClean="0">
                <a:solidFill>
                  <a:schemeClr val="tx1"/>
                </a:solidFill>
              </a:rPr>
              <a:t>Qualitative variables </a:t>
            </a:r>
            <a:r>
              <a:rPr lang="en-US" sz="2400" dirty="0" smtClean="0">
                <a:solidFill>
                  <a:schemeClr val="tx1"/>
                </a:solidFill>
              </a:rPr>
              <a:t>are that vary in kind, while </a:t>
            </a:r>
            <a:r>
              <a:rPr lang="en-US" sz="2400" i="1" dirty="0" smtClean="0">
                <a:solidFill>
                  <a:schemeClr val="tx1"/>
                </a:solidFill>
              </a:rPr>
              <a:t>quantitative variables </a:t>
            </a:r>
            <a:r>
              <a:rPr lang="en-US" sz="2400" dirty="0" smtClean="0">
                <a:solidFill>
                  <a:schemeClr val="tx1"/>
                </a:solidFill>
              </a:rPr>
              <a:t>are those that vary in amount. Rating something as “attractive” or “not attractive,” “helpful” or “not helpful,” or “consistent” or “not consistent” are examples of qualitative variables. </a:t>
            </a:r>
          </a:p>
          <a:p>
            <a:pPr algn="just" eaLnBrk="1" fontAlgn="auto" hangingPunct="1">
              <a:lnSpc>
                <a:spcPct val="90000"/>
              </a:lnSpc>
              <a:spcAft>
                <a:spcPts val="0"/>
              </a:spcAft>
              <a:buFont typeface="Wingdings" pitchFamily="2" charset="2"/>
              <a:buChar char="§"/>
              <a:defRPr/>
            </a:pPr>
            <a:endParaRPr lang="en-US" sz="2400" dirty="0" smtClean="0">
              <a:solidFill>
                <a:schemeClr val="tx1"/>
              </a:solidFill>
            </a:endParaRPr>
          </a:p>
          <a:p>
            <a:pPr eaLnBrk="1" fontAlgn="auto" hangingPunct="1">
              <a:lnSpc>
                <a:spcPct val="90000"/>
              </a:lnSpc>
              <a:spcAft>
                <a:spcPts val="0"/>
              </a:spcAft>
              <a:buFont typeface="Arial" pitchFamily="34" charset="0"/>
              <a:buNone/>
              <a:defRPr/>
            </a:pPr>
            <a:endParaRPr lang="en-US" dirty="0" smtClean="0"/>
          </a:p>
          <a:p>
            <a:pPr eaLnBrk="1" fontAlgn="auto" hangingPunct="1">
              <a:spcAft>
                <a:spcPts val="0"/>
              </a:spcAft>
              <a:buFont typeface="Arial" pitchFamily="34" charset="0"/>
              <a:buNone/>
              <a:defRPr/>
            </a:pP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0" y="0"/>
            <a:ext cx="9144000" cy="6857999"/>
          </a:xfrm>
        </p:spPr>
        <p:txBody>
          <a:bodyPr/>
          <a:lstStyle/>
          <a:p>
            <a:pPr>
              <a:buNone/>
            </a:pPr>
            <a:r>
              <a:rPr lang="en-US" sz="2400" b="1" dirty="0" smtClean="0"/>
              <a:t>CHAPTER 3: RESEARCH PROCESSES AND RESEARCH DESIGN </a:t>
            </a:r>
            <a:endParaRPr lang="en-US" sz="2400" dirty="0" smtClean="0"/>
          </a:p>
          <a:p>
            <a:pPr>
              <a:buFont typeface="Arial" charset="0"/>
              <a:buNone/>
            </a:pPr>
            <a:r>
              <a:rPr lang="en-US" sz="2400" dirty="0" smtClean="0"/>
              <a:t>     </a:t>
            </a:r>
            <a:r>
              <a:rPr lang="en-US" sz="2400" b="1" dirty="0" smtClean="0"/>
              <a:t>3.1. The Research Process </a:t>
            </a:r>
          </a:p>
          <a:p>
            <a:pPr>
              <a:buFont typeface="Arial" charset="0"/>
              <a:buNone/>
            </a:pPr>
            <a:r>
              <a:rPr lang="en-US" sz="2400" dirty="0" smtClean="0"/>
              <a:t>         3.1.1. Selection of a Research Problem (Topic)</a:t>
            </a:r>
          </a:p>
          <a:p>
            <a:pPr>
              <a:buFont typeface="Arial" charset="0"/>
              <a:buNone/>
            </a:pPr>
            <a:r>
              <a:rPr lang="en-US" sz="2400" dirty="0" smtClean="0">
                <a:solidFill>
                  <a:srgbClr val="C00000"/>
                </a:solidFill>
              </a:rPr>
              <a:t>         </a:t>
            </a:r>
            <a:r>
              <a:rPr lang="en-US" sz="2400" dirty="0" smtClean="0"/>
              <a:t>3.1.2. Literature Survey </a:t>
            </a:r>
          </a:p>
          <a:p>
            <a:pPr>
              <a:buFont typeface="Arial" charset="0"/>
              <a:buNone/>
            </a:pPr>
            <a:r>
              <a:rPr lang="en-US" sz="2400" dirty="0" smtClean="0"/>
              <a:t>         3.1.3. Stating the Research Problem </a:t>
            </a:r>
          </a:p>
          <a:p>
            <a:pPr>
              <a:buFont typeface="Arial" charset="0"/>
              <a:buNone/>
            </a:pPr>
            <a:r>
              <a:rPr lang="en-US" sz="2400" dirty="0" smtClean="0"/>
              <a:t>         3.1.4. Formulating the research objective </a:t>
            </a:r>
          </a:p>
          <a:p>
            <a:pPr>
              <a:buFont typeface="Arial" charset="0"/>
              <a:buNone/>
            </a:pPr>
            <a:r>
              <a:rPr lang="en-US" sz="2400" dirty="0" smtClean="0"/>
              <a:t>         3.1.5 Articulating Research Hypotheses </a:t>
            </a:r>
          </a:p>
          <a:p>
            <a:pPr>
              <a:buFont typeface="Arial" charset="0"/>
              <a:buNone/>
            </a:pPr>
            <a:r>
              <a:rPr lang="en-US" sz="2400" dirty="0" smtClean="0"/>
              <a:t>         3.1.6. Choosing Variables to Study </a:t>
            </a:r>
          </a:p>
          <a:p>
            <a:pPr>
              <a:buFont typeface="Arial" charset="0"/>
              <a:buNone/>
            </a:pPr>
            <a:r>
              <a:rPr lang="en-US" sz="2400" dirty="0" smtClean="0"/>
              <a:t>     </a:t>
            </a:r>
            <a:r>
              <a:rPr lang="en-US" sz="2400" b="1" dirty="0" smtClean="0"/>
              <a:t>3.2. Research Design </a:t>
            </a:r>
          </a:p>
          <a:p>
            <a:pPr>
              <a:buFont typeface="Arial" charset="0"/>
              <a:buNone/>
            </a:pPr>
            <a:r>
              <a:rPr lang="en-US" sz="2400" dirty="0" smtClean="0"/>
              <a:t>        3.2.1. Meaning of Research Design </a:t>
            </a:r>
          </a:p>
          <a:p>
            <a:pPr>
              <a:buFont typeface="Arial" charset="0"/>
              <a:buNone/>
            </a:pPr>
            <a:r>
              <a:rPr lang="en-US" sz="2400" dirty="0" smtClean="0"/>
              <a:t>        3.2.2. Types of Research Designs and Approaches</a:t>
            </a:r>
          </a:p>
          <a:p>
            <a:pPr>
              <a:buFont typeface="Arial" charset="0"/>
              <a:buNone/>
            </a:pPr>
            <a:r>
              <a:rPr lang="en-US" sz="2400" dirty="0" smtClean="0"/>
              <a:t>        3.2.3. </a:t>
            </a:r>
            <a:r>
              <a:rPr lang="en-GB" sz="2400" dirty="0" smtClean="0"/>
              <a:t>Criteria for Evaluation of Research</a:t>
            </a:r>
            <a:endParaRPr lang="en-US" sz="2400" dirty="0" smtClean="0"/>
          </a:p>
          <a:p>
            <a:pPr>
              <a:buFont typeface="Arial" charset="0"/>
              <a:buNone/>
            </a:pPr>
            <a:r>
              <a:rPr lang="en-GB" sz="2400" dirty="0" smtClean="0"/>
              <a:t>        3.2.4. Research Ethics </a:t>
            </a:r>
            <a:endParaRPr lang="en-US" sz="2400" dirty="0" smtClean="0"/>
          </a:p>
          <a:p>
            <a:pPr>
              <a:buFont typeface="Arial" charset="0"/>
              <a:buNone/>
            </a:pPr>
            <a:endParaRPr lang="en-US"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idx="1"/>
          </p:nvPr>
        </p:nvSpPr>
        <p:spPr>
          <a:xfrm>
            <a:off x="179388" y="260350"/>
            <a:ext cx="8713787" cy="6408738"/>
          </a:xfrm>
        </p:spPr>
        <p:txBody>
          <a:bodyPr/>
          <a:lstStyle/>
          <a:p>
            <a:pPr marL="165100" indent="-165100" algn="just" eaLnBrk="1" hangingPunct="1">
              <a:lnSpc>
                <a:spcPct val="80000"/>
              </a:lnSpc>
              <a:defRPr/>
            </a:pPr>
            <a:r>
              <a:rPr lang="en-US" sz="2400" dirty="0" smtClean="0"/>
              <a:t>In these examples, the variables are considered qualitative b/se they vary in kind (and not amount). For ex, the thing being rated is either “attractive” or “not attractive,” but there is no indication of the level (or amount) of attractiveness. </a:t>
            </a:r>
          </a:p>
          <a:p>
            <a:pPr marL="165100" indent="-165100" algn="just" eaLnBrk="1" hangingPunct="1">
              <a:lnSpc>
                <a:spcPct val="80000"/>
              </a:lnSpc>
              <a:buFont typeface="Wingdings" pitchFamily="2" charset="2"/>
              <a:buChar char="§"/>
              <a:defRPr/>
            </a:pPr>
            <a:r>
              <a:rPr lang="en-US" sz="2400" dirty="0" smtClean="0"/>
              <a:t>By contrast, reporting the number of times that something happened or the number of times that someone engaged in a particular behavior are examples of quantitative variables. </a:t>
            </a:r>
          </a:p>
          <a:p>
            <a:pPr marL="165100" indent="-165100" algn="just" eaLnBrk="1" hangingPunct="1">
              <a:lnSpc>
                <a:spcPct val="80000"/>
              </a:lnSpc>
              <a:buFont typeface="Wingdings" pitchFamily="2" charset="2"/>
              <a:buChar char="§"/>
              <a:defRPr/>
            </a:pPr>
            <a:r>
              <a:rPr lang="en-US" sz="2400" dirty="0" smtClean="0"/>
              <a:t>These variables are quantitative as they provide information regarding the amount of something.</a:t>
            </a:r>
          </a:p>
          <a:p>
            <a:pPr marL="165100" indent="-165100" algn="just" eaLnBrk="1" hangingPunct="1">
              <a:buFont typeface="Wingdings" pitchFamily="2" charset="2"/>
              <a:buChar char="§"/>
              <a:defRPr/>
            </a:pPr>
            <a:r>
              <a:rPr lang="en-US" sz="2400" dirty="0" smtClean="0"/>
              <a:t> It is important to keep in mind that a single variable may fit into several of the categories that we have discussed. For ex, the variable “height” is both continuous (if measured along a continuum) and quantitative (b/se we are getting information regarding the amount of height). </a:t>
            </a:r>
          </a:p>
          <a:p>
            <a:pPr marL="165100" indent="-165100" algn="just" eaLnBrk="1" hangingPunct="1">
              <a:buFont typeface="Wingdings" pitchFamily="2" charset="2"/>
              <a:buChar char="§"/>
              <a:defRPr/>
            </a:pPr>
            <a:r>
              <a:rPr lang="en-US" sz="2400" dirty="0" smtClean="0"/>
              <a:t>Along similar lines, the variable “vegetation/soil color” is both categorical (b/se there is a limited no. of discrete categories of vegetation/soil color) and qualitative (b/se soil color varies in kind, not amount).</a:t>
            </a:r>
            <a:endParaRPr lang="en-US" sz="2800" dirty="0" smtClean="0"/>
          </a:p>
          <a:p>
            <a:pPr eaLnBrk="1" hangingPunct="1">
              <a:lnSpc>
                <a:spcPct val="80000"/>
              </a:lnSpc>
              <a:buFont typeface="Wingdings" pitchFamily="2" charset="2"/>
              <a:buNone/>
              <a:defRPr/>
            </a:pPr>
            <a:endParaRPr lang="en-US"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idx="1"/>
          </p:nvPr>
        </p:nvSpPr>
        <p:spPr>
          <a:xfrm>
            <a:off x="250825" y="188913"/>
            <a:ext cx="8642350" cy="6408737"/>
          </a:xfrm>
        </p:spPr>
        <p:txBody>
          <a:bodyPr/>
          <a:lstStyle/>
          <a:p>
            <a:pPr eaLnBrk="1" hangingPunct="1">
              <a:lnSpc>
                <a:spcPct val="80000"/>
              </a:lnSpc>
              <a:buFont typeface="Wingdings" pitchFamily="2" charset="2"/>
              <a:buNone/>
              <a:defRPr/>
            </a:pPr>
            <a:r>
              <a:rPr lang="en-GB" sz="2400" b="1" dirty="0" smtClean="0">
                <a:solidFill>
                  <a:srgbClr val="00B050"/>
                </a:solidFill>
              </a:rPr>
              <a:t>3.2. Research Design</a:t>
            </a:r>
          </a:p>
          <a:p>
            <a:pPr eaLnBrk="1" hangingPunct="1">
              <a:lnSpc>
                <a:spcPct val="80000"/>
              </a:lnSpc>
              <a:buFont typeface="Wingdings" pitchFamily="2" charset="2"/>
              <a:buNone/>
              <a:defRPr/>
            </a:pPr>
            <a:r>
              <a:rPr lang="en-GB" sz="2400" b="1" dirty="0" smtClean="0">
                <a:solidFill>
                  <a:srgbClr val="00B050"/>
                </a:solidFill>
              </a:rPr>
              <a:t>3.2.1 Meaning of Research Design</a:t>
            </a:r>
          </a:p>
          <a:p>
            <a:pPr marL="165100" indent="-165100" algn="just" eaLnBrk="1" hangingPunct="1">
              <a:defRPr/>
            </a:pPr>
            <a:r>
              <a:rPr lang="en-US" sz="2000" dirty="0" smtClean="0"/>
              <a:t>Research design constitutes the decisions regarding what, where, when, how much, by what means concerning a study</a:t>
            </a:r>
            <a:r>
              <a:rPr lang="en-US" sz="2400" b="1" dirty="0" smtClean="0">
                <a:solidFill>
                  <a:srgbClr val="00B0F0"/>
                </a:solidFill>
              </a:rPr>
              <a:t>.</a:t>
            </a:r>
            <a:endParaRPr lang="en-US" sz="2000" b="1" dirty="0" smtClean="0">
              <a:solidFill>
                <a:srgbClr val="00B0F0"/>
              </a:solidFill>
            </a:endParaRPr>
          </a:p>
          <a:p>
            <a:pPr marL="165100" indent="-165100" algn="just" eaLnBrk="1" hangingPunct="1">
              <a:defRPr/>
            </a:pPr>
            <a:r>
              <a:rPr lang="en-US" sz="2000" dirty="0" smtClean="0"/>
              <a:t>A research design is the conceptual framework for the collection, measurement, and analysis of data in line with the research purpose. </a:t>
            </a:r>
          </a:p>
          <a:p>
            <a:pPr marL="165100" indent="-165100" algn="just" eaLnBrk="1" hangingPunct="1">
              <a:defRPr/>
            </a:pPr>
            <a:r>
              <a:rPr lang="en-GB" sz="2000" dirty="0" smtClean="0"/>
              <a:t>Its function is to ensure that the evidence obtained enables us to answer the initial question as clearly as possible” .</a:t>
            </a:r>
          </a:p>
          <a:p>
            <a:pPr marL="165100" indent="-165100" algn="just" eaLnBrk="1" hangingPunct="1">
              <a:defRPr/>
            </a:pPr>
            <a:r>
              <a:rPr lang="en-US" sz="2000" dirty="0" smtClean="0"/>
              <a:t>Generally,  research design is: </a:t>
            </a:r>
          </a:p>
          <a:p>
            <a:pPr marL="165100" indent="-165100" algn="just" eaLnBrk="1" hangingPunct="1">
              <a:buFont typeface="Arial" charset="0"/>
              <a:buNone/>
              <a:defRPr/>
            </a:pPr>
            <a:r>
              <a:rPr lang="en-US" sz="2000" dirty="0" smtClean="0"/>
              <a:t>  – A plan that specifies how data should be collected and analyzed</a:t>
            </a:r>
          </a:p>
          <a:p>
            <a:pPr marL="165100" indent="-165100" algn="just" eaLnBrk="1" hangingPunct="1">
              <a:buFont typeface="Arial" charset="0"/>
              <a:buNone/>
              <a:defRPr/>
            </a:pPr>
            <a:r>
              <a:rPr lang="en-US" sz="2000" dirty="0" smtClean="0"/>
              <a:t>  – A program that guides the investigator in the process of collecting, analyzing and interpreting observations</a:t>
            </a:r>
          </a:p>
          <a:p>
            <a:pPr marL="165100" indent="-165100" algn="just" eaLnBrk="1" hangingPunct="1">
              <a:defRPr/>
            </a:pPr>
            <a:r>
              <a:rPr lang="en-US" sz="2000" dirty="0" smtClean="0"/>
              <a:t>Main functions of research design</a:t>
            </a:r>
          </a:p>
          <a:p>
            <a:pPr marL="165100" indent="-165100" algn="just" eaLnBrk="1" hangingPunct="1">
              <a:buFont typeface="Arial" charset="0"/>
              <a:buNone/>
              <a:defRPr/>
            </a:pPr>
            <a:r>
              <a:rPr lang="en-US" sz="2000" dirty="0" smtClean="0"/>
              <a:t>  – Provides the researcher with a blueprint for studying an issue/problem.</a:t>
            </a:r>
          </a:p>
          <a:p>
            <a:pPr marL="165100" indent="-165100" algn="just" eaLnBrk="1" hangingPunct="1">
              <a:buFont typeface="Arial" charset="0"/>
              <a:buNone/>
              <a:defRPr/>
            </a:pPr>
            <a:r>
              <a:rPr lang="en-US" sz="2000" dirty="0" smtClean="0"/>
              <a:t>  – Determines the boundaries of research activity and focuses the researcher in specific directions.</a:t>
            </a:r>
          </a:p>
          <a:p>
            <a:pPr marL="165100" indent="-165100" algn="just" eaLnBrk="1" hangingPunct="1">
              <a:buFont typeface="Arial" charset="0"/>
              <a:buNone/>
              <a:defRPr/>
            </a:pPr>
            <a:r>
              <a:rPr lang="en-US" sz="2000" dirty="0" smtClean="0"/>
              <a:t>  – Enables the researcher to anticipate potential problems in the implementation of the study</a:t>
            </a:r>
            <a:endParaRPr lang="en-GB" sz="2000"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idx="1"/>
          </p:nvPr>
        </p:nvSpPr>
        <p:spPr>
          <a:xfrm>
            <a:off x="395288" y="260350"/>
            <a:ext cx="8353425" cy="6264275"/>
          </a:xfrm>
        </p:spPr>
        <p:txBody>
          <a:bodyPr/>
          <a:lstStyle/>
          <a:p>
            <a:pPr marL="609600" indent="-609600" eaLnBrk="1" hangingPunct="1">
              <a:buFont typeface="Wingdings" pitchFamily="2" charset="2"/>
              <a:buNone/>
              <a:defRPr/>
            </a:pPr>
            <a:r>
              <a:rPr lang="en-GB" sz="2800" b="1" dirty="0" smtClean="0">
                <a:solidFill>
                  <a:srgbClr val="00B050"/>
                </a:solidFill>
              </a:rPr>
              <a:t>3.2.2. Typology of research designs</a:t>
            </a:r>
            <a:endParaRPr lang="en-GB" sz="2400" b="1" dirty="0" smtClean="0">
              <a:solidFill>
                <a:srgbClr val="00B050"/>
              </a:solidFill>
            </a:endParaRPr>
          </a:p>
          <a:p>
            <a:pPr marL="609600" indent="-609600" eaLnBrk="1" hangingPunct="1">
              <a:buFont typeface="Wingdings" pitchFamily="2" charset="2"/>
              <a:buNone/>
              <a:defRPr/>
            </a:pPr>
            <a:r>
              <a:rPr lang="en-US" sz="2400" b="1" dirty="0" smtClean="0"/>
              <a:t>1. </a:t>
            </a:r>
            <a:r>
              <a:rPr lang="en-GB" sz="2800" dirty="0" smtClean="0"/>
              <a:t>Descriptive vs. explanatory research</a:t>
            </a:r>
            <a:endParaRPr lang="en-GB" sz="2400" dirty="0" smtClean="0"/>
          </a:p>
          <a:p>
            <a:pPr marL="609600" indent="-609600" eaLnBrk="1" hangingPunct="1">
              <a:buFont typeface="Wingdings" pitchFamily="2" charset="2"/>
              <a:buNone/>
              <a:defRPr/>
            </a:pPr>
            <a:r>
              <a:rPr lang="en-GB" sz="2400" dirty="0" smtClean="0"/>
              <a:t>2.</a:t>
            </a:r>
            <a:r>
              <a:rPr lang="en-GB" sz="2800" dirty="0" smtClean="0"/>
              <a:t>Theory testing/deductive reasoning vs. theory building/ inductive reasoning</a:t>
            </a:r>
          </a:p>
          <a:p>
            <a:pPr marL="165100" indent="-165100" algn="just" eaLnBrk="1" hangingPunct="1">
              <a:lnSpc>
                <a:spcPct val="90000"/>
              </a:lnSpc>
              <a:defRPr/>
            </a:pPr>
            <a:r>
              <a:rPr lang="en-GB" sz="2800" b="1" i="1" u="sng" dirty="0" smtClean="0"/>
              <a:t>Induction</a:t>
            </a:r>
            <a:r>
              <a:rPr lang="en-GB" sz="2800" dirty="0" smtClean="0"/>
              <a:t> - general principles that explain specific observations (from observation to theory)</a:t>
            </a:r>
          </a:p>
          <a:p>
            <a:pPr marL="165100" indent="-165100" algn="just" eaLnBrk="1" hangingPunct="1">
              <a:lnSpc>
                <a:spcPct val="90000"/>
              </a:lnSpc>
              <a:defRPr/>
            </a:pPr>
            <a:r>
              <a:rPr lang="en-GB" sz="2800" b="1" i="1" u="sng" dirty="0" smtClean="0"/>
              <a:t>Deduction</a:t>
            </a:r>
            <a:r>
              <a:rPr lang="en-GB" sz="2800" dirty="0" smtClean="0"/>
              <a:t> - specific claims from general theoretical principles (from theory to observation)</a:t>
            </a:r>
          </a:p>
          <a:p>
            <a:pPr marL="165100" indent="-165100" algn="just" eaLnBrk="1" hangingPunct="1">
              <a:lnSpc>
                <a:spcPct val="90000"/>
              </a:lnSpc>
              <a:defRPr/>
            </a:pPr>
            <a:r>
              <a:rPr lang="en-GB" sz="2800" dirty="0" smtClean="0"/>
              <a:t>But there is no hard and fast distinction between induction and deduction.</a:t>
            </a:r>
            <a:endParaRPr lang="en-GB" dirty="0" smtClean="0"/>
          </a:p>
          <a:p>
            <a:pPr marL="609600" indent="-609600" eaLnBrk="1" hangingPunct="1">
              <a:buFont typeface="Wingdings" pitchFamily="2" charset="2"/>
              <a:buNone/>
              <a:defRPr/>
            </a:pPr>
            <a:r>
              <a:rPr lang="en-GB" sz="2800" u="sng" dirty="0" smtClean="0"/>
              <a:t>Quantitative Research Design</a:t>
            </a:r>
            <a:endParaRPr lang="en-GB" sz="2400" u="sng" dirty="0" smtClean="0"/>
          </a:p>
          <a:p>
            <a:pPr marL="609600" indent="-609600" eaLnBrk="1" hangingPunct="1">
              <a:buFont typeface="Wingdings" pitchFamily="2" charset="2"/>
              <a:buNone/>
              <a:defRPr/>
            </a:pPr>
            <a:r>
              <a:rPr lang="en-GB" sz="2800" dirty="0" smtClean="0"/>
              <a:t>3.</a:t>
            </a:r>
            <a:r>
              <a:rPr lang="en-GB" sz="2800" u="sng" dirty="0" smtClean="0"/>
              <a:t> Experimental</a:t>
            </a:r>
            <a:r>
              <a:rPr lang="en-GB" sz="2800" dirty="0" smtClean="0"/>
              <a:t>: identifies effects by random assignment between control and treatment group</a:t>
            </a:r>
          </a:p>
          <a:p>
            <a:pPr marL="990600" lvl="1" indent="-533400" eaLnBrk="1" hangingPunct="1">
              <a:buFont typeface="Wingdings" pitchFamily="2" charset="2"/>
              <a:buNone/>
              <a:defRPr/>
            </a:pPr>
            <a:endParaRPr lang="en-GB" sz="3000" dirty="0" smtClean="0"/>
          </a:p>
          <a:p>
            <a:pPr marL="990600" lvl="1" indent="-533400" eaLnBrk="1" hangingPunct="1">
              <a:buFont typeface="Wingdings" pitchFamily="2" charset="2"/>
              <a:buNone/>
              <a:defRPr/>
            </a:pPr>
            <a:endParaRPr lang="en-US" sz="3000"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457200" y="277813"/>
            <a:ext cx="8229600" cy="558800"/>
          </a:xfrm>
        </p:spPr>
        <p:txBody>
          <a:bodyPr rtlCol="0">
            <a:normAutofit fontScale="90000"/>
          </a:bodyPr>
          <a:lstStyle/>
          <a:p>
            <a:pPr algn="l" eaLnBrk="1" fontAlgn="auto" hangingPunct="1">
              <a:spcAft>
                <a:spcPts val="0"/>
              </a:spcAft>
              <a:defRPr/>
            </a:pPr>
            <a:r>
              <a:rPr lang="en-US" sz="3200" b="1" dirty="0" smtClean="0">
                <a:solidFill>
                  <a:srgbClr val="00B050"/>
                </a:solidFill>
              </a:rPr>
              <a:t>Typology of Research Design (cont’d)</a:t>
            </a:r>
          </a:p>
        </p:txBody>
      </p:sp>
      <p:sp>
        <p:nvSpPr>
          <p:cNvPr id="69635" name="Rectangle 3"/>
          <p:cNvSpPr>
            <a:spLocks noGrp="1" noChangeArrowheads="1"/>
          </p:cNvSpPr>
          <p:nvPr>
            <p:ph idx="1"/>
          </p:nvPr>
        </p:nvSpPr>
        <p:spPr>
          <a:xfrm>
            <a:off x="250825" y="836613"/>
            <a:ext cx="8642350" cy="5832475"/>
          </a:xfrm>
        </p:spPr>
        <p:txBody>
          <a:bodyPr/>
          <a:lstStyle/>
          <a:p>
            <a:pPr marL="609600" indent="-609600" eaLnBrk="1" hangingPunct="1">
              <a:buFont typeface="Arial" charset="0"/>
              <a:buNone/>
            </a:pPr>
            <a:r>
              <a:rPr lang="en-GB" sz="2800" smtClean="0"/>
              <a:t>4.</a:t>
            </a:r>
            <a:r>
              <a:rPr lang="en-GB" sz="2800" u="sng" smtClean="0"/>
              <a:t> Quasi-experimental</a:t>
            </a:r>
            <a:r>
              <a:rPr lang="en-GB" sz="2800" smtClean="0"/>
              <a:t>: use a comparison group similar to the treatment group in crucial respects (no random assignment)</a:t>
            </a:r>
          </a:p>
          <a:p>
            <a:pPr marL="609600" indent="-609600" eaLnBrk="1" hangingPunct="1">
              <a:buFont typeface="Wingdings" pitchFamily="2" charset="2"/>
              <a:buNone/>
            </a:pPr>
            <a:r>
              <a:rPr lang="en-GB" sz="2800" smtClean="0"/>
              <a:t>5.</a:t>
            </a:r>
            <a:r>
              <a:rPr lang="en-GB" sz="2800" u="sng" smtClean="0"/>
              <a:t> Cross-sectional</a:t>
            </a:r>
            <a:r>
              <a:rPr lang="en-GB" sz="2800" smtClean="0"/>
              <a:t>: information gathered only at one point in time; uses variation between subjects</a:t>
            </a:r>
            <a:endParaRPr lang="en-GB" sz="2800" u="sng" smtClean="0"/>
          </a:p>
          <a:p>
            <a:pPr marL="609600" indent="-609600" eaLnBrk="1" hangingPunct="1">
              <a:buFont typeface="Wingdings" pitchFamily="2" charset="2"/>
              <a:buNone/>
            </a:pPr>
            <a:r>
              <a:rPr lang="en-GB" sz="2800" smtClean="0"/>
              <a:t>6.</a:t>
            </a:r>
            <a:r>
              <a:rPr lang="en-GB" sz="2800" u="sng" smtClean="0"/>
              <a:t> Longitudinal</a:t>
            </a:r>
            <a:r>
              <a:rPr lang="en-GB" sz="2800" smtClean="0"/>
              <a:t>: same subjects observed in more than one period; uses both cross-sectional as well as within subject variation</a:t>
            </a:r>
          </a:p>
          <a:p>
            <a:pPr marL="609600" indent="-609600" eaLnBrk="1" hangingPunct="1">
              <a:buFont typeface="Wingdings" pitchFamily="2" charset="2"/>
              <a:buNone/>
            </a:pPr>
            <a:r>
              <a:rPr lang="en-GB" sz="2800" smtClean="0"/>
              <a:t>7.</a:t>
            </a:r>
            <a:r>
              <a:rPr lang="en-GB" sz="2800" u="sng" smtClean="0"/>
              <a:t> Case study</a:t>
            </a:r>
            <a:r>
              <a:rPr lang="en-GB" sz="2800" smtClean="0"/>
              <a:t>: detailed analysis of individual cases</a:t>
            </a:r>
            <a:endParaRPr lang="en-US" sz="280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457200" y="277813"/>
            <a:ext cx="8229600" cy="271462"/>
          </a:xfrm>
        </p:spPr>
        <p:txBody>
          <a:bodyPr rtlCol="0">
            <a:normAutofit fontScale="90000"/>
          </a:bodyPr>
          <a:lstStyle/>
          <a:p>
            <a:pPr eaLnBrk="1" fontAlgn="auto" hangingPunct="1">
              <a:spcAft>
                <a:spcPts val="0"/>
              </a:spcAft>
              <a:defRPr/>
            </a:pPr>
            <a:endParaRPr lang="en-US" sz="4000" smtClean="0"/>
          </a:p>
        </p:txBody>
      </p:sp>
      <p:sp>
        <p:nvSpPr>
          <p:cNvPr id="70659" name="Rectangle 3"/>
          <p:cNvSpPr>
            <a:spLocks noGrp="1" noChangeArrowheads="1"/>
          </p:cNvSpPr>
          <p:nvPr>
            <p:ph idx="1"/>
          </p:nvPr>
        </p:nvSpPr>
        <p:spPr>
          <a:xfrm>
            <a:off x="179388" y="836613"/>
            <a:ext cx="8785225" cy="6021387"/>
          </a:xfrm>
          <a:ln>
            <a:solidFill>
              <a:schemeClr val="bg1"/>
            </a:solidFill>
          </a:ln>
        </p:spPr>
        <p:txBody>
          <a:bodyPr/>
          <a:lstStyle/>
          <a:p>
            <a:pPr eaLnBrk="1" hangingPunct="1">
              <a:buFont typeface="Wingdings" pitchFamily="2" charset="2"/>
              <a:buNone/>
            </a:pPr>
            <a:r>
              <a:rPr lang="en-US" dirty="0" smtClean="0"/>
              <a:t>.</a:t>
            </a:r>
          </a:p>
        </p:txBody>
      </p:sp>
      <p:sp>
        <p:nvSpPr>
          <p:cNvPr id="70660" name="AutoShape 4"/>
          <p:cNvSpPr>
            <a:spLocks noChangeArrowheads="1"/>
          </p:cNvSpPr>
          <p:nvPr/>
        </p:nvSpPr>
        <p:spPr bwMode="auto">
          <a:xfrm>
            <a:off x="2627313" y="260350"/>
            <a:ext cx="4238625" cy="360363"/>
          </a:xfrm>
          <a:prstGeom prst="roundRect">
            <a:avLst>
              <a:gd name="adj" fmla="val 16667"/>
            </a:avLst>
          </a:prstGeom>
          <a:solidFill>
            <a:schemeClr val="bg1"/>
          </a:solidFill>
          <a:ln w="9525">
            <a:solidFill>
              <a:schemeClr val="tx1"/>
            </a:solidFill>
            <a:round/>
            <a:headEnd/>
            <a:tailEnd/>
          </a:ln>
        </p:spPr>
        <p:txBody>
          <a:bodyPr wrap="none" anchor="ctr"/>
          <a:lstStyle/>
          <a:p>
            <a:pPr algn="ctr" eaLnBrk="1" hangingPunct="1"/>
            <a:r>
              <a:rPr lang="en-GB" b="1"/>
              <a:t>Employs quantitative measures?</a:t>
            </a:r>
          </a:p>
        </p:txBody>
      </p:sp>
      <p:sp>
        <p:nvSpPr>
          <p:cNvPr id="70661" name="AutoShape 5"/>
          <p:cNvSpPr>
            <a:spLocks noChangeArrowheads="1"/>
          </p:cNvSpPr>
          <p:nvPr/>
        </p:nvSpPr>
        <p:spPr bwMode="auto">
          <a:xfrm>
            <a:off x="1042988" y="1052513"/>
            <a:ext cx="2500312" cy="863600"/>
          </a:xfrm>
          <a:prstGeom prst="roundRect">
            <a:avLst>
              <a:gd name="adj" fmla="val 16667"/>
            </a:avLst>
          </a:prstGeom>
          <a:solidFill>
            <a:schemeClr val="bg1"/>
          </a:solidFill>
          <a:ln w="9525">
            <a:solidFill>
              <a:schemeClr val="tx1"/>
            </a:solidFill>
            <a:round/>
            <a:headEnd/>
            <a:tailEnd/>
          </a:ln>
        </p:spPr>
        <p:txBody>
          <a:bodyPr wrap="none" anchor="ctr"/>
          <a:lstStyle/>
          <a:p>
            <a:pPr algn="ctr" eaLnBrk="1" hangingPunct="1"/>
            <a:r>
              <a:rPr lang="en-GB" b="1" dirty="0"/>
              <a:t>Yes:</a:t>
            </a:r>
          </a:p>
          <a:p>
            <a:pPr algn="ctr" eaLnBrk="1" hangingPunct="1"/>
            <a:r>
              <a:rPr lang="en-GB" b="1" dirty="0"/>
              <a:t>Quantitative</a:t>
            </a:r>
          </a:p>
          <a:p>
            <a:pPr algn="ctr" eaLnBrk="1" hangingPunct="1"/>
            <a:r>
              <a:rPr lang="en-GB" b="1" dirty="0"/>
              <a:t>Research</a:t>
            </a:r>
          </a:p>
        </p:txBody>
      </p:sp>
      <p:sp>
        <p:nvSpPr>
          <p:cNvPr id="70662" name="AutoShape 6"/>
          <p:cNvSpPr>
            <a:spLocks noChangeArrowheads="1"/>
          </p:cNvSpPr>
          <p:nvPr/>
        </p:nvSpPr>
        <p:spPr bwMode="auto">
          <a:xfrm>
            <a:off x="6084888" y="1052513"/>
            <a:ext cx="1570037" cy="863600"/>
          </a:xfrm>
          <a:prstGeom prst="roundRect">
            <a:avLst>
              <a:gd name="adj" fmla="val 16667"/>
            </a:avLst>
          </a:prstGeom>
          <a:solidFill>
            <a:schemeClr val="bg1"/>
          </a:solidFill>
          <a:ln w="9525">
            <a:solidFill>
              <a:schemeClr val="tx1"/>
            </a:solidFill>
            <a:round/>
            <a:headEnd/>
            <a:tailEnd/>
          </a:ln>
        </p:spPr>
        <p:txBody>
          <a:bodyPr wrap="none" anchor="ctr"/>
          <a:lstStyle/>
          <a:p>
            <a:pPr algn="ctr" eaLnBrk="1" hangingPunct="1"/>
            <a:r>
              <a:rPr lang="en-GB" b="1"/>
              <a:t>No:</a:t>
            </a:r>
          </a:p>
          <a:p>
            <a:pPr algn="ctr" eaLnBrk="1" hangingPunct="1"/>
            <a:r>
              <a:rPr lang="en-GB" b="1"/>
              <a:t>Qualitative</a:t>
            </a:r>
          </a:p>
          <a:p>
            <a:pPr algn="ctr" eaLnBrk="1" hangingPunct="1"/>
            <a:r>
              <a:rPr lang="en-GB" b="1"/>
              <a:t>Research</a:t>
            </a:r>
          </a:p>
        </p:txBody>
      </p:sp>
      <p:sp>
        <p:nvSpPr>
          <p:cNvPr id="70663" name="Rectangle 7"/>
          <p:cNvSpPr>
            <a:spLocks noChangeArrowheads="1"/>
          </p:cNvSpPr>
          <p:nvPr/>
        </p:nvSpPr>
        <p:spPr bwMode="auto">
          <a:xfrm>
            <a:off x="1908175" y="2276475"/>
            <a:ext cx="1727200" cy="360363"/>
          </a:xfrm>
          <a:prstGeom prst="rect">
            <a:avLst/>
          </a:prstGeom>
          <a:solidFill>
            <a:schemeClr val="bg1"/>
          </a:solidFill>
          <a:ln w="9525">
            <a:solidFill>
              <a:schemeClr val="tx1"/>
            </a:solidFill>
            <a:miter lim="800000"/>
            <a:headEnd/>
            <a:tailEnd/>
          </a:ln>
        </p:spPr>
        <p:txBody>
          <a:bodyPr wrap="none" anchor="ctr"/>
          <a:lstStyle/>
          <a:p>
            <a:pPr algn="ctr" eaLnBrk="1" hangingPunct="1"/>
            <a:r>
              <a:rPr lang="en-GB" b="1"/>
              <a:t>Manipulation?</a:t>
            </a:r>
          </a:p>
        </p:txBody>
      </p:sp>
      <p:sp>
        <p:nvSpPr>
          <p:cNvPr id="70664" name="AutoShape 8"/>
          <p:cNvSpPr>
            <a:spLocks noChangeArrowheads="1"/>
          </p:cNvSpPr>
          <p:nvPr/>
        </p:nvSpPr>
        <p:spPr bwMode="auto">
          <a:xfrm>
            <a:off x="1187450" y="3141663"/>
            <a:ext cx="1727200" cy="792162"/>
          </a:xfrm>
          <a:prstGeom prst="roundRect">
            <a:avLst>
              <a:gd name="adj" fmla="val 16667"/>
            </a:avLst>
          </a:prstGeom>
          <a:solidFill>
            <a:schemeClr val="bg1"/>
          </a:solidFill>
          <a:ln w="9525">
            <a:solidFill>
              <a:schemeClr val="tx1"/>
            </a:solidFill>
            <a:round/>
            <a:headEnd/>
            <a:tailEnd/>
          </a:ln>
        </p:spPr>
        <p:txBody>
          <a:bodyPr wrap="none" anchor="ctr"/>
          <a:lstStyle/>
          <a:p>
            <a:pPr algn="ctr" eaLnBrk="1" hangingPunct="1"/>
            <a:r>
              <a:rPr lang="en-GB" b="1"/>
              <a:t>Yes:</a:t>
            </a:r>
          </a:p>
          <a:p>
            <a:pPr algn="ctr" eaLnBrk="1" hangingPunct="1"/>
            <a:r>
              <a:rPr lang="en-GB" b="1"/>
              <a:t>Experimental</a:t>
            </a:r>
          </a:p>
          <a:p>
            <a:pPr algn="ctr" eaLnBrk="1" hangingPunct="1"/>
            <a:r>
              <a:rPr lang="en-GB" b="1"/>
              <a:t>research</a:t>
            </a:r>
          </a:p>
        </p:txBody>
      </p:sp>
      <p:sp>
        <p:nvSpPr>
          <p:cNvPr id="70665" name="AutoShape 9"/>
          <p:cNvSpPr>
            <a:spLocks noChangeArrowheads="1"/>
          </p:cNvSpPr>
          <p:nvPr/>
        </p:nvSpPr>
        <p:spPr bwMode="auto">
          <a:xfrm>
            <a:off x="5435600" y="3068638"/>
            <a:ext cx="2119313" cy="865187"/>
          </a:xfrm>
          <a:prstGeom prst="roundRect">
            <a:avLst>
              <a:gd name="adj" fmla="val 16667"/>
            </a:avLst>
          </a:prstGeom>
          <a:solidFill>
            <a:schemeClr val="bg1"/>
          </a:solidFill>
          <a:ln w="9525">
            <a:solidFill>
              <a:schemeClr val="tx1"/>
            </a:solidFill>
            <a:round/>
            <a:headEnd/>
            <a:tailEnd/>
          </a:ln>
        </p:spPr>
        <p:txBody>
          <a:bodyPr wrap="none" anchor="ctr"/>
          <a:lstStyle/>
          <a:p>
            <a:pPr algn="ctr" eaLnBrk="1" hangingPunct="1"/>
            <a:r>
              <a:rPr lang="en-GB" b="1"/>
              <a:t>No:</a:t>
            </a:r>
          </a:p>
          <a:p>
            <a:pPr algn="ctr" eaLnBrk="1" hangingPunct="1"/>
            <a:r>
              <a:rPr lang="en-GB" b="1"/>
              <a:t>Correlational</a:t>
            </a:r>
          </a:p>
          <a:p>
            <a:pPr algn="ctr" eaLnBrk="1" hangingPunct="1"/>
            <a:r>
              <a:rPr lang="en-GB" b="1"/>
              <a:t>research</a:t>
            </a:r>
          </a:p>
        </p:txBody>
      </p:sp>
      <p:sp>
        <p:nvSpPr>
          <p:cNvPr id="70666" name="Rectangle 10"/>
          <p:cNvSpPr>
            <a:spLocks noChangeArrowheads="1"/>
          </p:cNvSpPr>
          <p:nvPr/>
        </p:nvSpPr>
        <p:spPr bwMode="auto">
          <a:xfrm>
            <a:off x="1042988" y="4292600"/>
            <a:ext cx="2435225" cy="865188"/>
          </a:xfrm>
          <a:prstGeom prst="rect">
            <a:avLst/>
          </a:prstGeom>
          <a:solidFill>
            <a:schemeClr val="bg1"/>
          </a:solidFill>
          <a:ln w="9525">
            <a:solidFill>
              <a:schemeClr val="tx1"/>
            </a:solidFill>
            <a:miter lim="800000"/>
            <a:headEnd/>
            <a:tailEnd/>
          </a:ln>
        </p:spPr>
        <p:txBody>
          <a:bodyPr wrap="none" anchor="ctr"/>
          <a:lstStyle/>
          <a:p>
            <a:pPr algn="ctr" eaLnBrk="1" hangingPunct="1"/>
            <a:r>
              <a:rPr lang="en-GB" b="1"/>
              <a:t>Random assignment</a:t>
            </a:r>
          </a:p>
          <a:p>
            <a:pPr algn="ctr" eaLnBrk="1" hangingPunct="1"/>
            <a:r>
              <a:rPr lang="en-GB" b="1"/>
              <a:t>to different treated</a:t>
            </a:r>
          </a:p>
          <a:p>
            <a:pPr algn="ctr" eaLnBrk="1" hangingPunct="1"/>
            <a:r>
              <a:rPr lang="en-GB" b="1"/>
              <a:t>groups?</a:t>
            </a:r>
          </a:p>
        </p:txBody>
      </p:sp>
      <p:sp>
        <p:nvSpPr>
          <p:cNvPr id="70667" name="AutoShape 11"/>
          <p:cNvSpPr>
            <a:spLocks noChangeArrowheads="1"/>
          </p:cNvSpPr>
          <p:nvPr/>
        </p:nvSpPr>
        <p:spPr bwMode="auto">
          <a:xfrm>
            <a:off x="250825" y="5445125"/>
            <a:ext cx="1804988" cy="863600"/>
          </a:xfrm>
          <a:prstGeom prst="roundRect">
            <a:avLst>
              <a:gd name="adj" fmla="val 16667"/>
            </a:avLst>
          </a:prstGeom>
          <a:solidFill>
            <a:schemeClr val="bg1"/>
          </a:solidFill>
          <a:ln w="9525">
            <a:solidFill>
              <a:schemeClr val="tx1"/>
            </a:solidFill>
            <a:round/>
            <a:headEnd/>
            <a:tailEnd/>
          </a:ln>
        </p:spPr>
        <p:txBody>
          <a:bodyPr wrap="none" anchor="ctr"/>
          <a:lstStyle/>
          <a:p>
            <a:pPr algn="ctr" eaLnBrk="1" hangingPunct="1"/>
            <a:r>
              <a:rPr lang="en-GB" b="1"/>
              <a:t>Yes:</a:t>
            </a:r>
          </a:p>
          <a:p>
            <a:pPr algn="ctr" eaLnBrk="1" hangingPunct="1"/>
            <a:r>
              <a:rPr lang="en-GB" b="1"/>
              <a:t>True </a:t>
            </a:r>
          </a:p>
          <a:p>
            <a:pPr algn="ctr" eaLnBrk="1" hangingPunct="1"/>
            <a:r>
              <a:rPr lang="en-GB" b="1"/>
              <a:t>experiments</a:t>
            </a:r>
          </a:p>
        </p:txBody>
      </p:sp>
      <p:sp>
        <p:nvSpPr>
          <p:cNvPr id="70668" name="AutoShape 12"/>
          <p:cNvSpPr>
            <a:spLocks noChangeArrowheads="1"/>
          </p:cNvSpPr>
          <p:nvPr/>
        </p:nvSpPr>
        <p:spPr bwMode="auto">
          <a:xfrm>
            <a:off x="2124075" y="5445125"/>
            <a:ext cx="2511425" cy="935038"/>
          </a:xfrm>
          <a:prstGeom prst="roundRect">
            <a:avLst>
              <a:gd name="adj" fmla="val 16667"/>
            </a:avLst>
          </a:prstGeom>
          <a:solidFill>
            <a:schemeClr val="bg1"/>
          </a:solidFill>
          <a:ln w="9525">
            <a:solidFill>
              <a:schemeClr val="tx1"/>
            </a:solidFill>
            <a:round/>
            <a:headEnd/>
            <a:tailEnd/>
          </a:ln>
        </p:spPr>
        <p:txBody>
          <a:bodyPr wrap="none" anchor="ctr"/>
          <a:lstStyle/>
          <a:p>
            <a:pPr algn="ctr" eaLnBrk="1" hangingPunct="1"/>
            <a:r>
              <a:rPr lang="en-GB" b="1"/>
              <a:t>No:</a:t>
            </a:r>
          </a:p>
          <a:p>
            <a:pPr algn="ctr" eaLnBrk="1" hangingPunct="1"/>
            <a:r>
              <a:rPr lang="en-GB" b="1"/>
              <a:t>Quasi-experiments</a:t>
            </a:r>
          </a:p>
        </p:txBody>
      </p:sp>
      <p:sp>
        <p:nvSpPr>
          <p:cNvPr id="70669" name="Rectangle 13"/>
          <p:cNvSpPr>
            <a:spLocks noChangeArrowheads="1"/>
          </p:cNvSpPr>
          <p:nvPr/>
        </p:nvSpPr>
        <p:spPr bwMode="auto">
          <a:xfrm>
            <a:off x="3995738" y="4437063"/>
            <a:ext cx="5129212" cy="576262"/>
          </a:xfrm>
          <a:prstGeom prst="rect">
            <a:avLst/>
          </a:prstGeom>
          <a:solidFill>
            <a:schemeClr val="bg1"/>
          </a:solidFill>
          <a:ln w="9525">
            <a:solidFill>
              <a:schemeClr val="tx1"/>
            </a:solidFill>
            <a:miter lim="800000"/>
            <a:headEnd/>
            <a:tailEnd/>
          </a:ln>
        </p:spPr>
        <p:txBody>
          <a:bodyPr wrap="none" anchor="ctr"/>
          <a:lstStyle/>
          <a:p>
            <a:pPr algn="ctr" eaLnBrk="1" hangingPunct="1"/>
            <a:r>
              <a:rPr lang="en-GB" b="1"/>
              <a:t>Data collected at more than one point in time?</a:t>
            </a:r>
          </a:p>
        </p:txBody>
      </p:sp>
      <p:sp>
        <p:nvSpPr>
          <p:cNvPr id="70670" name="AutoShape 14"/>
          <p:cNvSpPr>
            <a:spLocks noChangeArrowheads="1"/>
          </p:cNvSpPr>
          <p:nvPr/>
        </p:nvSpPr>
        <p:spPr bwMode="auto">
          <a:xfrm>
            <a:off x="4787900" y="5516563"/>
            <a:ext cx="1727200" cy="649287"/>
          </a:xfrm>
          <a:prstGeom prst="roundRect">
            <a:avLst>
              <a:gd name="adj" fmla="val 16667"/>
            </a:avLst>
          </a:prstGeom>
          <a:solidFill>
            <a:schemeClr val="bg1"/>
          </a:solidFill>
          <a:ln w="9525">
            <a:solidFill>
              <a:schemeClr val="tx1"/>
            </a:solidFill>
            <a:round/>
            <a:headEnd/>
            <a:tailEnd/>
          </a:ln>
        </p:spPr>
        <p:txBody>
          <a:bodyPr wrap="none" anchor="ctr"/>
          <a:lstStyle/>
          <a:p>
            <a:pPr algn="ctr" eaLnBrk="1" hangingPunct="1"/>
            <a:r>
              <a:rPr lang="en-GB" b="1"/>
              <a:t>Yes:</a:t>
            </a:r>
          </a:p>
          <a:p>
            <a:pPr algn="ctr" eaLnBrk="1" hangingPunct="1"/>
            <a:r>
              <a:rPr lang="en-GB" b="1"/>
              <a:t>Longitudinal</a:t>
            </a:r>
          </a:p>
        </p:txBody>
      </p:sp>
      <p:sp>
        <p:nvSpPr>
          <p:cNvPr id="70671" name="AutoShape 15"/>
          <p:cNvSpPr>
            <a:spLocks noChangeArrowheads="1"/>
          </p:cNvSpPr>
          <p:nvPr/>
        </p:nvSpPr>
        <p:spPr bwMode="auto">
          <a:xfrm>
            <a:off x="7164388" y="5516563"/>
            <a:ext cx="1962150" cy="649287"/>
          </a:xfrm>
          <a:prstGeom prst="roundRect">
            <a:avLst>
              <a:gd name="adj" fmla="val 16667"/>
            </a:avLst>
          </a:prstGeom>
          <a:solidFill>
            <a:schemeClr val="bg1"/>
          </a:solidFill>
          <a:ln w="9525">
            <a:solidFill>
              <a:schemeClr val="tx1"/>
            </a:solidFill>
            <a:round/>
            <a:headEnd/>
            <a:tailEnd/>
          </a:ln>
        </p:spPr>
        <p:txBody>
          <a:bodyPr wrap="none" anchor="ctr"/>
          <a:lstStyle/>
          <a:p>
            <a:pPr algn="ctr" eaLnBrk="1" hangingPunct="1"/>
            <a:r>
              <a:rPr lang="en-GB" b="1"/>
              <a:t>No:</a:t>
            </a:r>
          </a:p>
          <a:p>
            <a:pPr algn="ctr" eaLnBrk="1" hangingPunct="1"/>
            <a:r>
              <a:rPr lang="en-GB" b="1"/>
              <a:t>Cross-sectional</a:t>
            </a:r>
          </a:p>
        </p:txBody>
      </p:sp>
      <p:cxnSp>
        <p:nvCxnSpPr>
          <p:cNvPr id="70672" name="AutoShape 16"/>
          <p:cNvCxnSpPr>
            <a:cxnSpLocks noChangeShapeType="1"/>
            <a:stCxn id="70660" idx="2"/>
            <a:endCxn id="70661" idx="0"/>
          </p:cNvCxnSpPr>
          <p:nvPr/>
        </p:nvCxnSpPr>
        <p:spPr bwMode="auto">
          <a:xfrm flipH="1">
            <a:off x="2293938" y="620713"/>
            <a:ext cx="2452687" cy="431800"/>
          </a:xfrm>
          <a:prstGeom prst="straightConnector1">
            <a:avLst/>
          </a:prstGeom>
          <a:noFill/>
          <a:ln w="9525">
            <a:solidFill>
              <a:schemeClr val="tx1"/>
            </a:solidFill>
            <a:round/>
            <a:headEnd/>
            <a:tailEnd/>
          </a:ln>
        </p:spPr>
      </p:cxnSp>
      <p:cxnSp>
        <p:nvCxnSpPr>
          <p:cNvPr id="70673" name="AutoShape 17"/>
          <p:cNvCxnSpPr>
            <a:cxnSpLocks noChangeShapeType="1"/>
            <a:stCxn id="70660" idx="2"/>
            <a:endCxn id="70662" idx="1"/>
          </p:cNvCxnSpPr>
          <p:nvPr/>
        </p:nvCxnSpPr>
        <p:spPr bwMode="auto">
          <a:xfrm>
            <a:off x="4746625" y="620713"/>
            <a:ext cx="1338263" cy="863600"/>
          </a:xfrm>
          <a:prstGeom prst="straightConnector1">
            <a:avLst/>
          </a:prstGeom>
          <a:noFill/>
          <a:ln w="9525">
            <a:solidFill>
              <a:schemeClr val="tx1"/>
            </a:solidFill>
            <a:round/>
            <a:headEnd/>
            <a:tailEnd/>
          </a:ln>
        </p:spPr>
      </p:cxnSp>
      <p:sp>
        <p:nvSpPr>
          <p:cNvPr id="70674" name="Line 18"/>
          <p:cNvSpPr>
            <a:spLocks noChangeShapeType="1"/>
          </p:cNvSpPr>
          <p:nvPr/>
        </p:nvSpPr>
        <p:spPr bwMode="auto">
          <a:xfrm>
            <a:off x="2700338" y="1916113"/>
            <a:ext cx="0" cy="360362"/>
          </a:xfrm>
          <a:prstGeom prst="line">
            <a:avLst/>
          </a:prstGeom>
          <a:noFill/>
          <a:ln w="9525">
            <a:solidFill>
              <a:schemeClr val="tx1"/>
            </a:solidFill>
            <a:round/>
            <a:headEnd/>
            <a:tailEnd/>
          </a:ln>
        </p:spPr>
        <p:txBody>
          <a:bodyPr/>
          <a:lstStyle/>
          <a:p>
            <a:endParaRPr lang="en-US"/>
          </a:p>
        </p:txBody>
      </p:sp>
      <p:sp>
        <p:nvSpPr>
          <p:cNvPr id="70675" name="Line 19"/>
          <p:cNvSpPr>
            <a:spLocks noChangeShapeType="1"/>
          </p:cNvSpPr>
          <p:nvPr/>
        </p:nvSpPr>
        <p:spPr bwMode="auto">
          <a:xfrm flipH="1">
            <a:off x="2195513" y="2636838"/>
            <a:ext cx="863600" cy="504825"/>
          </a:xfrm>
          <a:prstGeom prst="line">
            <a:avLst/>
          </a:prstGeom>
          <a:noFill/>
          <a:ln w="9525">
            <a:solidFill>
              <a:schemeClr val="tx1"/>
            </a:solidFill>
            <a:round/>
            <a:headEnd/>
            <a:tailEnd/>
          </a:ln>
        </p:spPr>
        <p:txBody>
          <a:bodyPr/>
          <a:lstStyle/>
          <a:p>
            <a:endParaRPr lang="en-US"/>
          </a:p>
        </p:txBody>
      </p:sp>
      <p:sp>
        <p:nvSpPr>
          <p:cNvPr id="70676" name="Line 20"/>
          <p:cNvSpPr>
            <a:spLocks noChangeShapeType="1"/>
          </p:cNvSpPr>
          <p:nvPr/>
        </p:nvSpPr>
        <p:spPr bwMode="auto">
          <a:xfrm>
            <a:off x="1908175" y="3933825"/>
            <a:ext cx="0" cy="358775"/>
          </a:xfrm>
          <a:prstGeom prst="line">
            <a:avLst/>
          </a:prstGeom>
          <a:noFill/>
          <a:ln w="9525">
            <a:solidFill>
              <a:schemeClr val="tx1"/>
            </a:solidFill>
            <a:round/>
            <a:headEnd/>
            <a:tailEnd/>
          </a:ln>
        </p:spPr>
        <p:txBody>
          <a:bodyPr/>
          <a:lstStyle/>
          <a:p>
            <a:endParaRPr lang="en-US"/>
          </a:p>
        </p:txBody>
      </p:sp>
      <p:sp>
        <p:nvSpPr>
          <p:cNvPr id="70677" name="Line 21"/>
          <p:cNvSpPr>
            <a:spLocks noChangeShapeType="1"/>
          </p:cNvSpPr>
          <p:nvPr/>
        </p:nvSpPr>
        <p:spPr bwMode="auto">
          <a:xfrm flipH="1">
            <a:off x="1331913" y="5157788"/>
            <a:ext cx="784225" cy="287337"/>
          </a:xfrm>
          <a:prstGeom prst="line">
            <a:avLst/>
          </a:prstGeom>
          <a:noFill/>
          <a:ln w="9525">
            <a:solidFill>
              <a:schemeClr val="tx1"/>
            </a:solidFill>
            <a:round/>
            <a:headEnd/>
            <a:tailEnd/>
          </a:ln>
        </p:spPr>
        <p:txBody>
          <a:bodyPr/>
          <a:lstStyle/>
          <a:p>
            <a:endParaRPr lang="en-US"/>
          </a:p>
        </p:txBody>
      </p:sp>
      <p:sp>
        <p:nvSpPr>
          <p:cNvPr id="70678" name="Line 22"/>
          <p:cNvSpPr>
            <a:spLocks noChangeShapeType="1"/>
          </p:cNvSpPr>
          <p:nvPr/>
        </p:nvSpPr>
        <p:spPr bwMode="auto">
          <a:xfrm>
            <a:off x="2411413" y="5157788"/>
            <a:ext cx="550862" cy="287337"/>
          </a:xfrm>
          <a:prstGeom prst="line">
            <a:avLst/>
          </a:prstGeom>
          <a:noFill/>
          <a:ln w="9525">
            <a:solidFill>
              <a:schemeClr val="tx1"/>
            </a:solidFill>
            <a:round/>
            <a:headEnd/>
            <a:tailEnd/>
          </a:ln>
        </p:spPr>
        <p:txBody>
          <a:bodyPr/>
          <a:lstStyle/>
          <a:p>
            <a:endParaRPr lang="en-US"/>
          </a:p>
        </p:txBody>
      </p:sp>
      <p:sp>
        <p:nvSpPr>
          <p:cNvPr id="70679" name="Line 23"/>
          <p:cNvSpPr>
            <a:spLocks noChangeShapeType="1"/>
          </p:cNvSpPr>
          <p:nvPr/>
        </p:nvSpPr>
        <p:spPr bwMode="auto">
          <a:xfrm>
            <a:off x="6443663" y="3933825"/>
            <a:ext cx="0" cy="503238"/>
          </a:xfrm>
          <a:prstGeom prst="line">
            <a:avLst/>
          </a:prstGeom>
          <a:noFill/>
          <a:ln w="9525">
            <a:solidFill>
              <a:schemeClr val="tx1"/>
            </a:solidFill>
            <a:round/>
            <a:headEnd/>
            <a:tailEnd/>
          </a:ln>
        </p:spPr>
        <p:txBody>
          <a:bodyPr/>
          <a:lstStyle/>
          <a:p>
            <a:endParaRPr lang="en-US"/>
          </a:p>
        </p:txBody>
      </p:sp>
      <p:sp>
        <p:nvSpPr>
          <p:cNvPr id="70680" name="Line 24"/>
          <p:cNvSpPr>
            <a:spLocks noChangeShapeType="1"/>
          </p:cNvSpPr>
          <p:nvPr/>
        </p:nvSpPr>
        <p:spPr bwMode="auto">
          <a:xfrm flipH="1">
            <a:off x="5867400" y="5013325"/>
            <a:ext cx="708025" cy="503238"/>
          </a:xfrm>
          <a:prstGeom prst="line">
            <a:avLst/>
          </a:prstGeom>
          <a:noFill/>
          <a:ln w="9525">
            <a:solidFill>
              <a:schemeClr val="tx1"/>
            </a:solidFill>
            <a:round/>
            <a:headEnd/>
            <a:tailEnd/>
          </a:ln>
        </p:spPr>
        <p:txBody>
          <a:bodyPr/>
          <a:lstStyle/>
          <a:p>
            <a:endParaRPr lang="en-US"/>
          </a:p>
        </p:txBody>
      </p:sp>
      <p:sp>
        <p:nvSpPr>
          <p:cNvPr id="70681" name="Line 25"/>
          <p:cNvSpPr>
            <a:spLocks noChangeShapeType="1"/>
          </p:cNvSpPr>
          <p:nvPr/>
        </p:nvSpPr>
        <p:spPr bwMode="auto">
          <a:xfrm>
            <a:off x="7308850" y="5013325"/>
            <a:ext cx="863600" cy="503238"/>
          </a:xfrm>
          <a:prstGeom prst="line">
            <a:avLst/>
          </a:prstGeom>
          <a:noFill/>
          <a:ln w="9525">
            <a:solidFill>
              <a:schemeClr val="tx1"/>
            </a:solidFill>
            <a:round/>
            <a:headEnd/>
            <a:tailEnd/>
          </a:ln>
        </p:spPr>
        <p:txBody>
          <a:bodyPr/>
          <a:lstStyle/>
          <a:p>
            <a:endParaRPr lang="en-US"/>
          </a:p>
        </p:txBody>
      </p:sp>
      <p:sp>
        <p:nvSpPr>
          <p:cNvPr id="70682" name="Line 26"/>
          <p:cNvSpPr>
            <a:spLocks noChangeShapeType="1"/>
          </p:cNvSpPr>
          <p:nvPr/>
        </p:nvSpPr>
        <p:spPr bwMode="auto">
          <a:xfrm>
            <a:off x="3059113" y="2636838"/>
            <a:ext cx="2376487" cy="792162"/>
          </a:xfrm>
          <a:prstGeom prst="line">
            <a:avLst/>
          </a:prstGeom>
          <a:noFill/>
          <a:ln w="9525">
            <a:solidFill>
              <a:schemeClr val="tx1"/>
            </a:solidFill>
            <a:round/>
            <a:headEnd/>
            <a:tailEnd/>
          </a:ln>
        </p:spPr>
        <p:txBody>
          <a:bodyPr/>
          <a:lstStyle/>
          <a:p>
            <a:endParaRPr lang="en-US"/>
          </a:p>
        </p:txBody>
      </p:sp>
      <p:sp>
        <p:nvSpPr>
          <p:cNvPr id="70683" name="AutoShape 27"/>
          <p:cNvSpPr>
            <a:spLocks noChangeArrowheads="1"/>
          </p:cNvSpPr>
          <p:nvPr/>
        </p:nvSpPr>
        <p:spPr bwMode="auto">
          <a:xfrm>
            <a:off x="1116013" y="6453188"/>
            <a:ext cx="7380287" cy="404812"/>
          </a:xfrm>
          <a:prstGeom prst="roundRect">
            <a:avLst>
              <a:gd name="adj" fmla="val 16667"/>
            </a:avLst>
          </a:prstGeom>
          <a:solidFill>
            <a:schemeClr val="bg1"/>
          </a:solidFill>
          <a:ln w="9525">
            <a:solidFill>
              <a:schemeClr val="tx1"/>
            </a:solidFill>
            <a:round/>
            <a:headEnd/>
            <a:tailEnd/>
          </a:ln>
        </p:spPr>
        <p:txBody>
          <a:bodyPr wrap="none" anchor="ctr"/>
          <a:lstStyle/>
          <a:p>
            <a:pPr algn="ctr" eaLnBrk="1" hangingPunct="1"/>
            <a:r>
              <a:rPr lang="en-GB" sz="2400"/>
              <a:t>Typology of Research Designs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0825" y="333375"/>
            <a:ext cx="8713788" cy="6191250"/>
          </a:xfrm>
        </p:spPr>
        <p:txBody>
          <a:bodyPr rtlCol="0">
            <a:normAutofit/>
          </a:bodyPr>
          <a:lstStyle/>
          <a:p>
            <a:pPr algn="l" eaLnBrk="1" fontAlgn="auto" hangingPunct="1">
              <a:lnSpc>
                <a:spcPct val="80000"/>
              </a:lnSpc>
              <a:spcAft>
                <a:spcPts val="0"/>
              </a:spcAft>
              <a:buFont typeface="Arial" pitchFamily="34" charset="0"/>
              <a:buNone/>
              <a:defRPr/>
            </a:pPr>
            <a:r>
              <a:rPr lang="en-GB" sz="2400" b="1" dirty="0" smtClean="0">
                <a:solidFill>
                  <a:schemeClr val="hlink"/>
                </a:solidFill>
              </a:rPr>
              <a:t>3.2.3. Criteria for Evaluation of Research</a:t>
            </a:r>
            <a:endParaRPr lang="en-US" sz="2400" dirty="0" smtClean="0">
              <a:solidFill>
                <a:schemeClr val="hlink"/>
              </a:solidFill>
            </a:endParaRPr>
          </a:p>
          <a:p>
            <a:pPr algn="l" eaLnBrk="1" fontAlgn="auto" hangingPunct="1">
              <a:lnSpc>
                <a:spcPct val="80000"/>
              </a:lnSpc>
              <a:spcAft>
                <a:spcPts val="0"/>
              </a:spcAft>
              <a:buFont typeface="Wingdings" pitchFamily="2" charset="2"/>
              <a:buChar char="§"/>
              <a:defRPr/>
            </a:pPr>
            <a:r>
              <a:rPr lang="en-US" sz="2400" dirty="0" smtClean="0">
                <a:solidFill>
                  <a:schemeClr val="tx1"/>
                </a:solidFill>
              </a:rPr>
              <a:t> The prominent criteria for evaluation of research are </a:t>
            </a:r>
            <a:r>
              <a:rPr lang="en-US" sz="2400" b="1" i="1" u="sng" dirty="0" smtClean="0">
                <a:solidFill>
                  <a:schemeClr val="tx1"/>
                </a:solidFill>
              </a:rPr>
              <a:t>validity</a:t>
            </a:r>
            <a:r>
              <a:rPr lang="en-US" sz="2400" dirty="0" smtClean="0">
                <a:solidFill>
                  <a:schemeClr val="tx1"/>
                </a:solidFill>
              </a:rPr>
              <a:t> and </a:t>
            </a:r>
            <a:r>
              <a:rPr lang="en-US" sz="2400" b="1" i="1" u="sng" dirty="0" smtClean="0">
                <a:solidFill>
                  <a:schemeClr val="tx1"/>
                </a:solidFill>
              </a:rPr>
              <a:t>reliability</a:t>
            </a:r>
            <a:r>
              <a:rPr lang="en-US" sz="2400" dirty="0" smtClean="0">
                <a:solidFill>
                  <a:schemeClr val="tx1"/>
                </a:solidFill>
              </a:rPr>
              <a:t>.</a:t>
            </a:r>
          </a:p>
          <a:p>
            <a:pPr algn="l" eaLnBrk="1" fontAlgn="auto" hangingPunct="1">
              <a:lnSpc>
                <a:spcPct val="80000"/>
              </a:lnSpc>
              <a:spcAft>
                <a:spcPts val="0"/>
              </a:spcAft>
              <a:buFont typeface="Arial" pitchFamily="34" charset="0"/>
              <a:buNone/>
              <a:defRPr/>
            </a:pPr>
            <a:r>
              <a:rPr lang="en-US" sz="2400" b="1" i="1" dirty="0" smtClean="0">
                <a:solidFill>
                  <a:schemeClr val="tx1"/>
                </a:solidFill>
              </a:rPr>
              <a:t>1. </a:t>
            </a:r>
            <a:r>
              <a:rPr lang="en-US" sz="2400" b="1" i="1" u="sng" dirty="0" smtClean="0">
                <a:solidFill>
                  <a:schemeClr val="tx1"/>
                </a:solidFill>
              </a:rPr>
              <a:t>Validity</a:t>
            </a:r>
            <a:r>
              <a:rPr lang="en-US" sz="2400" i="1" dirty="0" smtClean="0">
                <a:solidFill>
                  <a:schemeClr val="tx1"/>
                </a:solidFill>
              </a:rPr>
              <a:t> </a:t>
            </a:r>
            <a:r>
              <a:rPr lang="en-US" sz="2400" dirty="0" smtClean="0">
                <a:solidFill>
                  <a:schemeClr val="tx1"/>
                </a:solidFill>
              </a:rPr>
              <a:t>refers to the conceptual and scientific soundness of a research design to produce valid conclusions. </a:t>
            </a:r>
          </a:p>
          <a:p>
            <a:pPr algn="l" eaLnBrk="1" fontAlgn="auto" hangingPunct="1">
              <a:lnSpc>
                <a:spcPct val="80000"/>
              </a:lnSpc>
              <a:spcAft>
                <a:spcPts val="0"/>
              </a:spcAft>
              <a:buFont typeface="Wingdings" pitchFamily="2" charset="2"/>
              <a:buChar char="§"/>
              <a:defRPr/>
            </a:pPr>
            <a:r>
              <a:rPr lang="en-GB" sz="2400" dirty="0" smtClean="0">
                <a:solidFill>
                  <a:schemeClr val="tx1"/>
                </a:solidFill>
              </a:rPr>
              <a:t> appropriateness, meaningfulness and usefulness of research design; </a:t>
            </a:r>
          </a:p>
          <a:p>
            <a:pPr algn="l" eaLnBrk="1" fontAlgn="auto" hangingPunct="1">
              <a:lnSpc>
                <a:spcPct val="80000"/>
              </a:lnSpc>
              <a:spcAft>
                <a:spcPts val="0"/>
              </a:spcAft>
              <a:buFont typeface="Arial" pitchFamily="34" charset="0"/>
              <a:buNone/>
              <a:defRPr/>
            </a:pPr>
            <a:r>
              <a:rPr lang="en-GB" sz="2400" dirty="0" smtClean="0">
                <a:solidFill>
                  <a:schemeClr val="tx1"/>
                </a:solidFill>
              </a:rPr>
              <a:t>Validity depends on: </a:t>
            </a:r>
          </a:p>
          <a:p>
            <a:pPr lvl="1" algn="l" eaLnBrk="1" fontAlgn="auto" hangingPunct="1">
              <a:lnSpc>
                <a:spcPct val="80000"/>
              </a:lnSpc>
              <a:spcAft>
                <a:spcPts val="0"/>
              </a:spcAft>
              <a:buFont typeface="Wingdings" pitchFamily="2" charset="2"/>
              <a:buChar char="§"/>
              <a:defRPr/>
            </a:pPr>
            <a:r>
              <a:rPr lang="en-GB" sz="2400" dirty="0" smtClean="0">
                <a:solidFill>
                  <a:schemeClr val="tx1"/>
                </a:solidFill>
              </a:rPr>
              <a:t> the quality of research design and the sample</a:t>
            </a:r>
            <a:endParaRPr lang="en-US" sz="2400" dirty="0" smtClean="0">
              <a:solidFill>
                <a:schemeClr val="tx1"/>
              </a:solidFill>
            </a:endParaRPr>
          </a:p>
          <a:p>
            <a:pPr algn="l" eaLnBrk="1" fontAlgn="auto" hangingPunct="1">
              <a:lnSpc>
                <a:spcPct val="80000"/>
              </a:lnSpc>
              <a:spcAft>
                <a:spcPts val="0"/>
              </a:spcAft>
              <a:defRPr/>
            </a:pPr>
            <a:r>
              <a:rPr lang="en-US" sz="2400" dirty="0" smtClean="0">
                <a:solidFill>
                  <a:schemeClr val="tx1"/>
                </a:solidFill>
              </a:rPr>
              <a:t>There are 4 main types of validity in research design and methodology</a:t>
            </a:r>
            <a:endParaRPr lang="en-US" sz="2400" b="1" dirty="0" smtClean="0">
              <a:solidFill>
                <a:schemeClr val="tx1"/>
              </a:solidFill>
            </a:endParaRPr>
          </a:p>
          <a:p>
            <a:pPr algn="l" eaLnBrk="1" fontAlgn="auto" hangingPunct="1">
              <a:spcAft>
                <a:spcPts val="0"/>
              </a:spcAft>
              <a:defRPr/>
            </a:pPr>
            <a:r>
              <a:rPr lang="en-US" sz="2400" b="1" dirty="0" smtClean="0">
                <a:solidFill>
                  <a:srgbClr val="FF0000"/>
                </a:solidFill>
              </a:rPr>
              <a:t>A.</a:t>
            </a:r>
            <a:r>
              <a:rPr lang="en-US" sz="2400" b="1" u="sng" dirty="0" smtClean="0">
                <a:solidFill>
                  <a:srgbClr val="FF0000"/>
                </a:solidFill>
              </a:rPr>
              <a:t> Internal validity</a:t>
            </a:r>
            <a:r>
              <a:rPr lang="en-US" sz="2400" b="1" dirty="0" smtClean="0">
                <a:solidFill>
                  <a:srgbClr val="FF0000"/>
                </a:solidFill>
              </a:rPr>
              <a:t> </a:t>
            </a:r>
            <a:r>
              <a:rPr lang="en-US" sz="2400" dirty="0" smtClean="0">
                <a:solidFill>
                  <a:schemeClr val="tx1"/>
                </a:solidFill>
              </a:rPr>
              <a:t>refers to the ability of a research design to rule out explanations of the results, </a:t>
            </a:r>
            <a:r>
              <a:rPr lang="en-GB" sz="2400" dirty="0" smtClean="0">
                <a:solidFill>
                  <a:schemeClr val="tx1"/>
                </a:solidFill>
              </a:rPr>
              <a:t>how much does the research design help to arrive at an unambiguous conclusion?</a:t>
            </a:r>
          </a:p>
          <a:p>
            <a:pPr lvl="1" algn="l" eaLnBrk="1" fontAlgn="auto" hangingPunct="1">
              <a:spcAft>
                <a:spcPts val="0"/>
              </a:spcAft>
              <a:defRPr/>
            </a:pPr>
            <a:r>
              <a:rPr lang="en-GB" sz="2400" dirty="0" smtClean="0">
                <a:solidFill>
                  <a:schemeClr val="tx1"/>
                </a:solidFill>
              </a:rPr>
              <a:t>e.g., returns to education: Can we be sure that education is the main reason for higher productivity due to skills acquired in schools?</a:t>
            </a:r>
            <a:endParaRPr lang="en-US" dirty="0" smtClean="0">
              <a:solidFill>
                <a:schemeClr val="tx1"/>
              </a:solidFill>
            </a:endParaRPr>
          </a:p>
          <a:p>
            <a:pPr lvl="1" algn="l" eaLnBrk="1" fontAlgn="auto" hangingPunct="1">
              <a:lnSpc>
                <a:spcPct val="80000"/>
              </a:lnSpc>
              <a:spcAft>
                <a:spcPts val="0"/>
              </a:spcAft>
              <a:defRPr/>
            </a:pPr>
            <a:endParaRPr lang="en-US"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750" y="404813"/>
            <a:ext cx="8208963" cy="6119812"/>
          </a:xfrm>
        </p:spPr>
        <p:txBody>
          <a:bodyPr rtlCol="0">
            <a:normAutofit fontScale="85000" lnSpcReduction="10000"/>
          </a:bodyPr>
          <a:lstStyle/>
          <a:p>
            <a:pPr algn="l" eaLnBrk="1" fontAlgn="auto" hangingPunct="1">
              <a:lnSpc>
                <a:spcPct val="110000"/>
              </a:lnSpc>
              <a:spcAft>
                <a:spcPts val="0"/>
              </a:spcAft>
              <a:buFont typeface="Arial" pitchFamily="34" charset="0"/>
              <a:buNone/>
              <a:defRPr/>
            </a:pPr>
            <a:r>
              <a:rPr lang="en-US" sz="3600" dirty="0" smtClean="0">
                <a:solidFill>
                  <a:schemeClr val="tx1"/>
                </a:solidFill>
              </a:rPr>
              <a:t>B. </a:t>
            </a:r>
            <a:r>
              <a:rPr lang="en-US" sz="2800" b="1" u="sng" dirty="0" smtClean="0">
                <a:solidFill>
                  <a:schemeClr val="tx1"/>
                </a:solidFill>
              </a:rPr>
              <a:t>External validity</a:t>
            </a:r>
            <a:r>
              <a:rPr lang="en-US" sz="2800" b="1" dirty="0" smtClean="0">
                <a:solidFill>
                  <a:schemeClr val="tx1"/>
                </a:solidFill>
              </a:rPr>
              <a:t> </a:t>
            </a:r>
            <a:r>
              <a:rPr lang="en-US" sz="2800" dirty="0" smtClean="0">
                <a:solidFill>
                  <a:schemeClr val="tx1"/>
                </a:solidFill>
              </a:rPr>
              <a:t>refers to the </a:t>
            </a:r>
            <a:r>
              <a:rPr lang="en-US" sz="2800" dirty="0" err="1" smtClean="0">
                <a:solidFill>
                  <a:schemeClr val="tx1"/>
                </a:solidFill>
              </a:rPr>
              <a:t>generalizability</a:t>
            </a:r>
            <a:r>
              <a:rPr lang="en-US" sz="2800" dirty="0" smtClean="0">
                <a:solidFill>
                  <a:schemeClr val="tx1"/>
                </a:solidFill>
              </a:rPr>
              <a:t> of the results of a research to other conditions, participants, time, and places.</a:t>
            </a:r>
          </a:p>
          <a:p>
            <a:pPr algn="just" eaLnBrk="1" fontAlgn="auto" hangingPunct="1">
              <a:lnSpc>
                <a:spcPct val="110000"/>
              </a:lnSpc>
              <a:spcAft>
                <a:spcPts val="0"/>
              </a:spcAft>
              <a:buFont typeface="Wingdings" pitchFamily="2" charset="2"/>
              <a:buChar char="q"/>
              <a:defRPr/>
            </a:pPr>
            <a:r>
              <a:rPr lang="en-GB" sz="2800" i="1" dirty="0" smtClean="0">
                <a:solidFill>
                  <a:schemeClr val="tx1"/>
                </a:solidFill>
              </a:rPr>
              <a:t>External validity of research design: </a:t>
            </a:r>
            <a:r>
              <a:rPr lang="en-GB" sz="2800" dirty="0" smtClean="0">
                <a:solidFill>
                  <a:schemeClr val="tx1"/>
                </a:solidFill>
              </a:rPr>
              <a:t>how far can the results from the research be generalised?</a:t>
            </a:r>
          </a:p>
          <a:p>
            <a:pPr algn="l" eaLnBrk="1" fontAlgn="auto" hangingPunct="1">
              <a:lnSpc>
                <a:spcPct val="110000"/>
              </a:lnSpc>
              <a:spcAft>
                <a:spcPts val="0"/>
              </a:spcAft>
              <a:buFont typeface="Wingdings" pitchFamily="2" charset="2"/>
              <a:buChar char="q"/>
              <a:defRPr/>
            </a:pPr>
            <a:r>
              <a:rPr lang="en-GB" sz="2800" dirty="0" smtClean="0">
                <a:solidFill>
                  <a:schemeClr val="tx1"/>
                </a:solidFill>
              </a:rPr>
              <a:t>Depends on how representative the study is.</a:t>
            </a:r>
          </a:p>
          <a:p>
            <a:pPr lvl="1" eaLnBrk="1" fontAlgn="auto" hangingPunct="1">
              <a:lnSpc>
                <a:spcPct val="110000"/>
              </a:lnSpc>
              <a:spcAft>
                <a:spcPts val="0"/>
              </a:spcAft>
              <a:buFont typeface="Arial" pitchFamily="34" charset="0"/>
              <a:buNone/>
              <a:defRPr/>
            </a:pPr>
            <a:r>
              <a:rPr lang="en-GB" dirty="0" smtClean="0">
                <a:solidFill>
                  <a:schemeClr val="tx1"/>
                </a:solidFill>
              </a:rPr>
              <a:t>e.g., returns to education: How far can our results be generalised?  For the whole country?  Also for other countries?  For different periods of time? etc.</a:t>
            </a:r>
          </a:p>
          <a:p>
            <a:pPr algn="l" eaLnBrk="1" fontAlgn="auto" hangingPunct="1">
              <a:lnSpc>
                <a:spcPct val="80000"/>
              </a:lnSpc>
              <a:spcAft>
                <a:spcPts val="0"/>
              </a:spcAft>
              <a:defRPr/>
            </a:pPr>
            <a:endParaRPr lang="en-US" sz="1600" dirty="0" smtClean="0">
              <a:solidFill>
                <a:srgbClr val="FF0000"/>
              </a:solidFill>
            </a:endParaRPr>
          </a:p>
          <a:p>
            <a:pPr algn="l" eaLnBrk="1" fontAlgn="auto" hangingPunct="1">
              <a:lnSpc>
                <a:spcPct val="80000"/>
              </a:lnSpc>
              <a:spcAft>
                <a:spcPts val="0"/>
              </a:spcAft>
              <a:defRPr/>
            </a:pPr>
            <a:r>
              <a:rPr lang="en-US" sz="2800" dirty="0" smtClean="0">
                <a:solidFill>
                  <a:srgbClr val="00B050"/>
                </a:solidFill>
              </a:rPr>
              <a:t>C. </a:t>
            </a:r>
            <a:r>
              <a:rPr lang="en-US" sz="2800" b="1" u="sng" dirty="0" smtClean="0">
                <a:solidFill>
                  <a:srgbClr val="00B050"/>
                </a:solidFill>
              </a:rPr>
              <a:t>Construct validity</a:t>
            </a:r>
            <a:r>
              <a:rPr lang="en-US" sz="2800" b="1" dirty="0" smtClean="0">
                <a:solidFill>
                  <a:srgbClr val="00B050"/>
                </a:solidFill>
              </a:rPr>
              <a:t> </a:t>
            </a:r>
          </a:p>
          <a:p>
            <a:pPr algn="l" eaLnBrk="1" fontAlgn="auto" hangingPunct="1">
              <a:lnSpc>
                <a:spcPct val="110000"/>
              </a:lnSpc>
              <a:spcAft>
                <a:spcPts val="0"/>
              </a:spcAft>
              <a:buFont typeface="Wingdings" pitchFamily="2" charset="2"/>
              <a:buChar char="§"/>
              <a:defRPr/>
            </a:pPr>
            <a:r>
              <a:rPr lang="en-US" sz="2800" dirty="0" smtClean="0">
                <a:solidFill>
                  <a:schemeClr val="tx1"/>
                </a:solidFill>
              </a:rPr>
              <a:t> refers to the basis of the causal r/ship and is concerned with the congruence b/n the study’s results and the theoretical underpinnings guiding the research. </a:t>
            </a:r>
          </a:p>
          <a:p>
            <a:pPr lvl="1" algn="l" eaLnBrk="1" fontAlgn="auto" hangingPunct="1">
              <a:lnSpc>
                <a:spcPct val="110000"/>
              </a:lnSpc>
              <a:spcAft>
                <a:spcPts val="0"/>
              </a:spcAft>
              <a:buFont typeface="Wingdings" pitchFamily="2" charset="2"/>
              <a:buChar char="q"/>
              <a:defRPr/>
            </a:pPr>
            <a:r>
              <a:rPr lang="en-GB" dirty="0" smtClean="0">
                <a:solidFill>
                  <a:schemeClr val="tx1"/>
                </a:solidFill>
              </a:rPr>
              <a:t> how well the indicator reflects the theoretical construct; e.g., is years of schooling a valid indicator of education?</a:t>
            </a:r>
            <a:endParaRPr lang="en-US" sz="4400" dirty="0" smtClean="0">
              <a:solidFill>
                <a:schemeClr val="tx1"/>
              </a:solidFill>
            </a:endParaRPr>
          </a:p>
          <a:p>
            <a:pPr lvl="1" eaLnBrk="1" fontAlgn="auto" hangingPunct="1">
              <a:lnSpc>
                <a:spcPct val="110000"/>
              </a:lnSpc>
              <a:spcAft>
                <a:spcPts val="0"/>
              </a:spcAft>
              <a:buFont typeface="Arial" pitchFamily="34" charset="0"/>
              <a:buNone/>
              <a:defRPr/>
            </a:pPr>
            <a:endParaRPr lang="en-US" dirty="0" smtClean="0">
              <a:solidFill>
                <a:schemeClr val="tx1"/>
              </a:solidFill>
            </a:endParaRPr>
          </a:p>
          <a:p>
            <a:pPr eaLnBrk="1" fontAlgn="auto" hangingPunct="1">
              <a:spcAft>
                <a:spcPts val="0"/>
              </a:spcAft>
              <a:buFont typeface="Arial" pitchFamily="34" charset="0"/>
              <a:buNone/>
              <a:defRPr/>
            </a:pPr>
            <a:endParaRPr lang="en-US"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288" y="188913"/>
            <a:ext cx="8280400" cy="6335712"/>
          </a:xfrm>
        </p:spPr>
        <p:txBody>
          <a:bodyPr rtlCol="0">
            <a:normAutofit fontScale="92500" lnSpcReduction="20000"/>
          </a:bodyPr>
          <a:lstStyle/>
          <a:p>
            <a:pPr algn="l" eaLnBrk="1" fontAlgn="auto" hangingPunct="1">
              <a:spcAft>
                <a:spcPts val="0"/>
              </a:spcAft>
              <a:buFont typeface="Arial" pitchFamily="34" charset="0"/>
              <a:buNone/>
              <a:defRPr/>
            </a:pPr>
            <a:r>
              <a:rPr lang="en-US" sz="3600" b="1" dirty="0" smtClean="0">
                <a:solidFill>
                  <a:schemeClr val="tx1"/>
                </a:solidFill>
              </a:rPr>
              <a:t>D</a:t>
            </a:r>
            <a:r>
              <a:rPr lang="en-US" sz="3600" dirty="0" smtClean="0">
                <a:solidFill>
                  <a:schemeClr val="tx1"/>
                </a:solidFill>
              </a:rPr>
              <a:t>. </a:t>
            </a:r>
            <a:r>
              <a:rPr lang="en-US" sz="3600" b="1" u="sng" dirty="0" smtClean="0">
                <a:solidFill>
                  <a:schemeClr val="tx1"/>
                </a:solidFill>
              </a:rPr>
              <a:t>Statistical validity</a:t>
            </a:r>
            <a:r>
              <a:rPr lang="en-US" sz="3600" b="1" dirty="0" smtClean="0">
                <a:solidFill>
                  <a:schemeClr val="tx1"/>
                </a:solidFill>
              </a:rPr>
              <a:t> </a:t>
            </a:r>
          </a:p>
          <a:p>
            <a:pPr algn="just" eaLnBrk="1" fontAlgn="auto" hangingPunct="1">
              <a:lnSpc>
                <a:spcPct val="120000"/>
              </a:lnSpc>
              <a:spcAft>
                <a:spcPts val="0"/>
              </a:spcAft>
              <a:buFont typeface="Wingdings" pitchFamily="2" charset="2"/>
              <a:buChar char="§"/>
              <a:defRPr/>
            </a:pPr>
            <a:r>
              <a:rPr lang="en-US" sz="2600" dirty="0" smtClean="0">
                <a:solidFill>
                  <a:schemeClr val="tx1"/>
                </a:solidFill>
              </a:rPr>
              <a:t>refers to aspects of quantitative evaluation that affect the accuracy of the conclusions drawn from the results of a study. At its simplest level, statistical validity addresses the question of whether the statistical conclusions drawn from the results of a study are reasonable</a:t>
            </a:r>
            <a:endParaRPr lang="en-US" sz="2600" b="1" dirty="0" smtClean="0">
              <a:solidFill>
                <a:schemeClr val="tx1"/>
              </a:solidFill>
            </a:endParaRPr>
          </a:p>
          <a:p>
            <a:pPr algn="l" eaLnBrk="1" fontAlgn="auto" hangingPunct="1">
              <a:spcAft>
                <a:spcPts val="0"/>
              </a:spcAft>
              <a:buFont typeface="Arial" pitchFamily="34" charset="0"/>
              <a:buNone/>
              <a:defRPr/>
            </a:pPr>
            <a:r>
              <a:rPr lang="en-US" sz="2600" b="1" dirty="0" smtClean="0">
                <a:solidFill>
                  <a:schemeClr val="tx1"/>
                </a:solidFill>
              </a:rPr>
              <a:t>2. </a:t>
            </a:r>
            <a:r>
              <a:rPr lang="en-US" sz="2600" b="1" u="sng" dirty="0" smtClean="0">
                <a:solidFill>
                  <a:schemeClr val="tx1"/>
                </a:solidFill>
              </a:rPr>
              <a:t>Reliability </a:t>
            </a:r>
            <a:endParaRPr lang="en-US" sz="2600" u="sng" dirty="0" smtClean="0">
              <a:solidFill>
                <a:schemeClr val="tx1"/>
              </a:solidFill>
            </a:endParaRPr>
          </a:p>
          <a:p>
            <a:pPr algn="just" eaLnBrk="1" fontAlgn="auto" hangingPunct="1">
              <a:spcAft>
                <a:spcPts val="0"/>
              </a:spcAft>
              <a:buFont typeface="Arial" pitchFamily="34" charset="0"/>
              <a:buNone/>
              <a:defRPr/>
            </a:pPr>
            <a:r>
              <a:rPr lang="en-GB" sz="2600" dirty="0" smtClean="0">
                <a:solidFill>
                  <a:schemeClr val="tx1"/>
                </a:solidFill>
              </a:rPr>
              <a:t>consistency; same measure when used repeatedly; minimised errors of measurement</a:t>
            </a:r>
          </a:p>
          <a:p>
            <a:pPr algn="l" eaLnBrk="1" hangingPunct="1">
              <a:defRPr/>
            </a:pPr>
            <a:r>
              <a:rPr lang="en-GB" b="1" dirty="0" smtClean="0">
                <a:solidFill>
                  <a:srgbClr val="C00000"/>
                </a:solidFill>
              </a:rPr>
              <a:t>Sources of unreliability</a:t>
            </a:r>
          </a:p>
          <a:p>
            <a:pPr lvl="1" algn="l" eaLnBrk="1" hangingPunct="1">
              <a:buFont typeface="Wingdings" pitchFamily="2" charset="2"/>
              <a:buChar char="§"/>
              <a:defRPr/>
            </a:pPr>
            <a:r>
              <a:rPr lang="en-GB" dirty="0" smtClean="0">
                <a:solidFill>
                  <a:schemeClr val="tx1"/>
                </a:solidFill>
              </a:rPr>
              <a:t> poor design of questions</a:t>
            </a:r>
          </a:p>
          <a:p>
            <a:pPr lvl="1" algn="l" eaLnBrk="1" hangingPunct="1">
              <a:buFont typeface="Wingdings" pitchFamily="2" charset="2"/>
              <a:buChar char="§"/>
              <a:defRPr/>
            </a:pPr>
            <a:r>
              <a:rPr lang="en-GB" dirty="0" smtClean="0">
                <a:solidFill>
                  <a:schemeClr val="tx1"/>
                </a:solidFill>
              </a:rPr>
              <a:t>Respondents’ bias in subjective judgements</a:t>
            </a:r>
          </a:p>
          <a:p>
            <a:pPr lvl="1" algn="l" eaLnBrk="1" hangingPunct="1">
              <a:buFont typeface="Wingdings" pitchFamily="2" charset="2"/>
              <a:buChar char="§"/>
              <a:defRPr/>
            </a:pPr>
            <a:r>
              <a:rPr lang="en-GB" dirty="0" smtClean="0">
                <a:solidFill>
                  <a:schemeClr val="tx1"/>
                </a:solidFill>
              </a:rPr>
              <a:t> characteristics of interviewers</a:t>
            </a:r>
          </a:p>
          <a:p>
            <a:pPr lvl="1" algn="l" eaLnBrk="1" hangingPunct="1">
              <a:buFont typeface="Wingdings" pitchFamily="2" charset="2"/>
              <a:buChar char="§"/>
              <a:defRPr/>
            </a:pPr>
            <a:r>
              <a:rPr lang="en-GB" dirty="0" smtClean="0">
                <a:solidFill>
                  <a:schemeClr val="tx1"/>
                </a:solidFill>
              </a:rPr>
              <a:t> questions on which people have no opinion</a:t>
            </a:r>
          </a:p>
          <a:p>
            <a:pPr lvl="1" algn="l" eaLnBrk="1" hangingPunct="1">
              <a:buFont typeface="Wingdings" pitchFamily="2" charset="2"/>
              <a:buChar char="§"/>
              <a:defRPr/>
            </a:pPr>
            <a:r>
              <a:rPr lang="en-GB" dirty="0" smtClean="0">
                <a:solidFill>
                  <a:schemeClr val="tx1"/>
                </a:solidFill>
              </a:rPr>
              <a:t>problems in equipment</a:t>
            </a:r>
          </a:p>
          <a:p>
            <a:pPr lvl="1" algn="l" eaLnBrk="1" hangingPunct="1">
              <a:buFont typeface="Wingdings" pitchFamily="2" charset="2"/>
              <a:buChar char="§"/>
              <a:defRPr/>
            </a:pPr>
            <a:r>
              <a:rPr lang="en-GB" dirty="0" smtClean="0">
                <a:solidFill>
                  <a:schemeClr val="tx1"/>
                </a:solidFill>
              </a:rPr>
              <a:t> questions that depend on mood</a:t>
            </a:r>
            <a:endParaRPr lang="en-US" dirty="0" smtClean="0">
              <a:solidFill>
                <a:schemeClr val="tx1"/>
              </a:solidFill>
            </a:endParaRPr>
          </a:p>
          <a:p>
            <a:pPr algn="just" eaLnBrk="1" fontAlgn="auto" hangingPunct="1">
              <a:spcAft>
                <a:spcPts val="0"/>
              </a:spcAft>
              <a:buFont typeface="Arial" pitchFamily="34" charset="0"/>
              <a:buNone/>
              <a:defRPr/>
            </a:pPr>
            <a:endParaRPr lang="en-GB" dirty="0" smtClean="0">
              <a:solidFill>
                <a:schemeClr val="tx1"/>
              </a:solidFill>
            </a:endParaRPr>
          </a:p>
          <a:p>
            <a:pPr eaLnBrk="1" fontAlgn="auto" hangingPunct="1">
              <a:spcAft>
                <a:spcPts val="0"/>
              </a:spcAft>
              <a:buFont typeface="Arial" pitchFamily="34" charset="0"/>
              <a:buNone/>
              <a:defRPr/>
            </a:pPr>
            <a:endParaRPr lang="en-US" dirty="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ctrTitle"/>
          </p:nvPr>
        </p:nvSpPr>
        <p:spPr>
          <a:xfrm>
            <a:off x="539750" y="188913"/>
            <a:ext cx="7772400" cy="360362"/>
          </a:xfrm>
        </p:spPr>
        <p:txBody>
          <a:bodyPr/>
          <a:lstStyle/>
          <a:p>
            <a:pPr algn="l" eaLnBrk="1" hangingPunct="1"/>
            <a:r>
              <a:rPr lang="en-US" sz="3200" b="1" smtClean="0"/>
              <a:t>3.2.4. Research Ethics</a:t>
            </a:r>
          </a:p>
        </p:txBody>
      </p:sp>
      <p:sp>
        <p:nvSpPr>
          <p:cNvPr id="3" name="Subtitle 2"/>
          <p:cNvSpPr>
            <a:spLocks noGrp="1"/>
          </p:cNvSpPr>
          <p:nvPr>
            <p:ph type="subTitle" idx="1"/>
          </p:nvPr>
        </p:nvSpPr>
        <p:spPr>
          <a:xfrm>
            <a:off x="395288" y="620713"/>
            <a:ext cx="8424862" cy="5976937"/>
          </a:xfrm>
        </p:spPr>
        <p:txBody>
          <a:bodyPr rtlCol="0">
            <a:normAutofit fontScale="92500" lnSpcReduction="20000"/>
          </a:bodyPr>
          <a:lstStyle/>
          <a:p>
            <a:pPr algn="l" eaLnBrk="1" fontAlgn="auto" hangingPunct="1">
              <a:spcAft>
                <a:spcPts val="0"/>
              </a:spcAft>
              <a:buFont typeface="Arial" pitchFamily="34" charset="0"/>
              <a:buNone/>
              <a:defRPr/>
            </a:pPr>
            <a:r>
              <a:rPr lang="en-GB" sz="3000" dirty="0" smtClean="0">
                <a:solidFill>
                  <a:schemeClr val="tx1"/>
                </a:solidFill>
              </a:rPr>
              <a:t>The study of right and wrong conduct</a:t>
            </a:r>
          </a:p>
          <a:p>
            <a:pPr algn="l" eaLnBrk="1" fontAlgn="auto" hangingPunct="1">
              <a:spcAft>
                <a:spcPts val="0"/>
              </a:spcAft>
              <a:buFont typeface="Arial" pitchFamily="34" charset="0"/>
              <a:buNone/>
              <a:defRPr/>
            </a:pPr>
            <a:r>
              <a:rPr lang="en-GB" sz="3000" dirty="0" smtClean="0">
                <a:solidFill>
                  <a:schemeClr val="tx1"/>
                </a:solidFill>
              </a:rPr>
              <a:t>Researchers, subjects, funding bodies and society may have conflicting incentives</a:t>
            </a:r>
          </a:p>
          <a:p>
            <a:pPr algn="l" eaLnBrk="1" fontAlgn="auto" hangingPunct="1">
              <a:spcAft>
                <a:spcPts val="0"/>
              </a:spcAft>
              <a:buFont typeface="Arial" pitchFamily="34" charset="0"/>
              <a:buNone/>
              <a:defRPr/>
            </a:pPr>
            <a:r>
              <a:rPr lang="en-GB" sz="3000" b="1" i="1" dirty="0" smtClean="0">
                <a:solidFill>
                  <a:schemeClr val="tx1"/>
                </a:solidFill>
              </a:rPr>
              <a:t>1.Researchers-researchers</a:t>
            </a:r>
            <a:endParaRPr lang="en-GB" sz="3000" b="1" dirty="0" smtClean="0">
              <a:solidFill>
                <a:schemeClr val="tx1"/>
              </a:solidFill>
            </a:endParaRPr>
          </a:p>
          <a:p>
            <a:pPr lvl="1" algn="l" eaLnBrk="1" fontAlgn="auto" hangingPunct="1">
              <a:spcAft>
                <a:spcPts val="0"/>
              </a:spcAft>
              <a:buFont typeface="Wingdings" pitchFamily="2" charset="2"/>
              <a:buChar char="§"/>
              <a:defRPr/>
            </a:pPr>
            <a:r>
              <a:rPr lang="en-GB" sz="2600" dirty="0" smtClean="0">
                <a:solidFill>
                  <a:schemeClr val="tx1"/>
                </a:solidFill>
              </a:rPr>
              <a:t>Plagiarism</a:t>
            </a:r>
          </a:p>
          <a:p>
            <a:pPr lvl="1" algn="l" eaLnBrk="1" fontAlgn="auto" hangingPunct="1">
              <a:spcAft>
                <a:spcPts val="0"/>
              </a:spcAft>
              <a:buFont typeface="Wingdings" pitchFamily="2" charset="2"/>
              <a:buChar char="§"/>
              <a:defRPr/>
            </a:pPr>
            <a:r>
              <a:rPr lang="en-GB" sz="2600" dirty="0" smtClean="0">
                <a:solidFill>
                  <a:schemeClr val="tx1"/>
                </a:solidFill>
              </a:rPr>
              <a:t>Peer reviews </a:t>
            </a:r>
          </a:p>
          <a:p>
            <a:pPr algn="l" eaLnBrk="1" fontAlgn="auto" hangingPunct="1">
              <a:spcAft>
                <a:spcPts val="0"/>
              </a:spcAft>
              <a:buFont typeface="Arial" pitchFamily="34" charset="0"/>
              <a:buNone/>
              <a:defRPr/>
            </a:pPr>
            <a:r>
              <a:rPr lang="en-GB" sz="3000" b="1" i="1" dirty="0" smtClean="0">
                <a:solidFill>
                  <a:schemeClr val="tx1"/>
                </a:solidFill>
              </a:rPr>
              <a:t>2. Researchers-society</a:t>
            </a:r>
          </a:p>
          <a:p>
            <a:pPr lvl="1" algn="l" eaLnBrk="1" fontAlgn="auto" hangingPunct="1">
              <a:spcAft>
                <a:spcPts val="0"/>
              </a:spcAft>
              <a:buFont typeface="Wingdings" pitchFamily="2" charset="2"/>
              <a:buChar char="§"/>
              <a:defRPr/>
            </a:pPr>
            <a:r>
              <a:rPr lang="en-GB" sz="2600" dirty="0" smtClean="0">
                <a:solidFill>
                  <a:schemeClr val="tx1"/>
                </a:solidFill>
              </a:rPr>
              <a:t>Falsifying data</a:t>
            </a:r>
          </a:p>
          <a:p>
            <a:pPr lvl="1" algn="l" eaLnBrk="1" fontAlgn="auto" hangingPunct="1">
              <a:spcAft>
                <a:spcPts val="0"/>
              </a:spcAft>
              <a:buFont typeface="Wingdings" pitchFamily="2" charset="2"/>
              <a:buChar char="§"/>
              <a:defRPr/>
            </a:pPr>
            <a:r>
              <a:rPr lang="en-GB" sz="2600" dirty="0" smtClean="0">
                <a:solidFill>
                  <a:schemeClr val="tx1"/>
                </a:solidFill>
              </a:rPr>
              <a:t>Irresponsible policy advise</a:t>
            </a:r>
          </a:p>
          <a:p>
            <a:pPr lvl="1" algn="l" eaLnBrk="1" fontAlgn="auto" hangingPunct="1">
              <a:spcAft>
                <a:spcPts val="0"/>
              </a:spcAft>
              <a:buFont typeface="Wingdings" pitchFamily="2" charset="2"/>
              <a:buChar char="§"/>
              <a:defRPr/>
            </a:pPr>
            <a:r>
              <a:rPr lang="en-GB" sz="2600" dirty="0" smtClean="0">
                <a:solidFill>
                  <a:schemeClr val="tx1"/>
                </a:solidFill>
              </a:rPr>
              <a:t>Waste of research fund</a:t>
            </a:r>
          </a:p>
          <a:p>
            <a:pPr algn="l" eaLnBrk="1" fontAlgn="auto" hangingPunct="1">
              <a:spcAft>
                <a:spcPts val="0"/>
              </a:spcAft>
              <a:buFont typeface="Arial" pitchFamily="34" charset="0"/>
              <a:buNone/>
              <a:defRPr/>
            </a:pPr>
            <a:r>
              <a:rPr lang="en-GB" sz="3000" b="1" i="1" dirty="0" smtClean="0">
                <a:solidFill>
                  <a:schemeClr val="tx1"/>
                </a:solidFill>
              </a:rPr>
              <a:t>3.Funding bodies-researchers</a:t>
            </a:r>
          </a:p>
          <a:p>
            <a:pPr lvl="1" algn="l" eaLnBrk="1" fontAlgn="auto" hangingPunct="1">
              <a:spcAft>
                <a:spcPts val="0"/>
              </a:spcAft>
              <a:buFont typeface="Arial" pitchFamily="34" charset="0"/>
              <a:buNone/>
              <a:defRPr/>
            </a:pPr>
            <a:r>
              <a:rPr lang="en-GB" sz="2600" dirty="0" smtClean="0">
                <a:solidFill>
                  <a:schemeClr val="tx1"/>
                </a:solidFill>
              </a:rPr>
              <a:t>Fund allocations directing research</a:t>
            </a:r>
          </a:p>
          <a:p>
            <a:pPr lvl="1" algn="l" eaLnBrk="1" fontAlgn="auto" hangingPunct="1">
              <a:spcAft>
                <a:spcPts val="0"/>
              </a:spcAft>
              <a:buFont typeface="Arial" pitchFamily="34" charset="0"/>
              <a:buNone/>
              <a:defRPr/>
            </a:pPr>
            <a:r>
              <a:rPr lang="en-GB" sz="2600" dirty="0" smtClean="0">
                <a:solidFill>
                  <a:schemeClr val="tx1"/>
                </a:solidFill>
              </a:rPr>
              <a:t>‘money buying research results’?</a:t>
            </a:r>
          </a:p>
          <a:p>
            <a:pPr algn="l" eaLnBrk="1" fontAlgn="auto" hangingPunct="1">
              <a:spcAft>
                <a:spcPts val="0"/>
              </a:spcAft>
              <a:buFont typeface="Arial" pitchFamily="34" charset="0"/>
              <a:buNone/>
              <a:defRPr/>
            </a:pPr>
            <a:r>
              <a:rPr lang="en-GB" sz="3000" b="1" i="1" dirty="0" smtClean="0">
                <a:solidFill>
                  <a:schemeClr val="tx1"/>
                </a:solidFill>
              </a:rPr>
              <a:t>4.Researcher-subjects</a:t>
            </a:r>
          </a:p>
          <a:p>
            <a:pPr eaLnBrk="1" fontAlgn="auto" hangingPunct="1">
              <a:spcAft>
                <a:spcPts val="0"/>
              </a:spcAft>
              <a:buFont typeface="Arial" pitchFamily="34" charset="0"/>
              <a:buNone/>
              <a:defRPr/>
            </a:pPr>
            <a:endParaRPr lang="en-US" dirty="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ctrTitle"/>
          </p:nvPr>
        </p:nvSpPr>
        <p:spPr>
          <a:xfrm>
            <a:off x="395288" y="188913"/>
            <a:ext cx="7772400" cy="503237"/>
          </a:xfrm>
        </p:spPr>
        <p:txBody>
          <a:bodyPr/>
          <a:lstStyle/>
          <a:p>
            <a:pPr algn="l" eaLnBrk="1" hangingPunct="1"/>
            <a:r>
              <a:rPr lang="en-US" sz="3200" b="1" smtClean="0">
                <a:solidFill>
                  <a:srgbClr val="00B050"/>
                </a:solidFill>
              </a:rPr>
              <a:t>A. Harm to Participants</a:t>
            </a:r>
          </a:p>
        </p:txBody>
      </p:sp>
      <p:sp>
        <p:nvSpPr>
          <p:cNvPr id="3" name="Subtitle 2"/>
          <p:cNvSpPr>
            <a:spLocks noGrp="1"/>
          </p:cNvSpPr>
          <p:nvPr>
            <p:ph type="subTitle" idx="1"/>
          </p:nvPr>
        </p:nvSpPr>
        <p:spPr>
          <a:xfrm>
            <a:off x="468313" y="765175"/>
            <a:ext cx="8351837" cy="5759450"/>
          </a:xfrm>
        </p:spPr>
        <p:txBody>
          <a:bodyPr rtlCol="0">
            <a:normAutofit fontScale="92500" lnSpcReduction="10000"/>
          </a:bodyPr>
          <a:lstStyle/>
          <a:p>
            <a:pPr algn="l" eaLnBrk="1" fontAlgn="auto" hangingPunct="1">
              <a:spcAft>
                <a:spcPts val="0"/>
              </a:spcAft>
              <a:buFont typeface="Wingdings" pitchFamily="2" charset="2"/>
              <a:buChar char="q"/>
              <a:defRPr/>
            </a:pPr>
            <a:r>
              <a:rPr lang="en-GB" sz="3000" dirty="0" smtClean="0">
                <a:solidFill>
                  <a:schemeClr val="tx1"/>
                </a:solidFill>
              </a:rPr>
              <a:t>Physical harm, humiliation, embarrassment, loss of trust, harm to participant’s development, loss of self-esteem, stress, etc.</a:t>
            </a:r>
          </a:p>
          <a:p>
            <a:pPr algn="l" eaLnBrk="1" fontAlgn="auto" hangingPunct="1">
              <a:spcAft>
                <a:spcPts val="0"/>
              </a:spcAft>
              <a:buFont typeface="Wingdings" pitchFamily="2" charset="2"/>
              <a:buChar char="q"/>
              <a:defRPr/>
            </a:pPr>
            <a:r>
              <a:rPr lang="en-GB" sz="3000" dirty="0" smtClean="0">
                <a:solidFill>
                  <a:schemeClr val="tx1"/>
                </a:solidFill>
              </a:rPr>
              <a:t>Maintaining confidentiality</a:t>
            </a:r>
          </a:p>
          <a:p>
            <a:pPr algn="l" eaLnBrk="1" fontAlgn="auto" hangingPunct="1">
              <a:spcAft>
                <a:spcPts val="0"/>
              </a:spcAft>
              <a:buFont typeface="Wingdings" pitchFamily="2" charset="2"/>
              <a:buChar char="q"/>
              <a:defRPr/>
            </a:pPr>
            <a:r>
              <a:rPr lang="en-GB" sz="3000" dirty="0" smtClean="0">
                <a:solidFill>
                  <a:schemeClr val="tx1"/>
                </a:solidFill>
              </a:rPr>
              <a:t>Anticipating harm to participants is difficult</a:t>
            </a:r>
          </a:p>
          <a:p>
            <a:pPr algn="l" eaLnBrk="1" fontAlgn="auto" hangingPunct="1">
              <a:spcAft>
                <a:spcPts val="0"/>
              </a:spcAft>
              <a:buFont typeface="Arial" pitchFamily="34" charset="0"/>
              <a:buNone/>
              <a:defRPr/>
            </a:pPr>
            <a:r>
              <a:rPr lang="en-GB" sz="3000" b="1" dirty="0" smtClean="0">
                <a:solidFill>
                  <a:srgbClr val="00B050"/>
                </a:solidFill>
              </a:rPr>
              <a:t>B. Lack of Informed Consent</a:t>
            </a:r>
          </a:p>
          <a:p>
            <a:pPr algn="just" eaLnBrk="1" fontAlgn="auto" hangingPunct="1">
              <a:spcAft>
                <a:spcPts val="0"/>
              </a:spcAft>
              <a:buFont typeface="Wingdings" pitchFamily="2" charset="2"/>
              <a:buChar char="§"/>
              <a:defRPr/>
            </a:pPr>
            <a:r>
              <a:rPr lang="en-GB" sz="3000" dirty="0" smtClean="0">
                <a:solidFill>
                  <a:schemeClr val="tx1"/>
                </a:solidFill>
              </a:rPr>
              <a:t> Participants should be given as much information as needed to make decision on participation</a:t>
            </a:r>
          </a:p>
          <a:p>
            <a:pPr algn="l" eaLnBrk="1" fontAlgn="auto" hangingPunct="1">
              <a:spcAft>
                <a:spcPts val="0"/>
              </a:spcAft>
              <a:buFont typeface="Wingdings" pitchFamily="2" charset="2"/>
              <a:buChar char="§"/>
              <a:defRPr/>
            </a:pPr>
            <a:r>
              <a:rPr lang="en-GB" sz="3000" dirty="0" smtClean="0">
                <a:solidFill>
                  <a:schemeClr val="tx1"/>
                </a:solidFill>
              </a:rPr>
              <a:t> But researchers do not know all the risks</a:t>
            </a:r>
          </a:p>
          <a:p>
            <a:pPr algn="just" eaLnBrk="1" fontAlgn="auto" hangingPunct="1">
              <a:spcAft>
                <a:spcPts val="0"/>
              </a:spcAft>
              <a:buFont typeface="Wingdings" pitchFamily="2" charset="2"/>
              <a:buChar char="§"/>
              <a:defRPr/>
            </a:pPr>
            <a:r>
              <a:rPr lang="en-GB" sz="3000" dirty="0" smtClean="0">
                <a:solidFill>
                  <a:schemeClr val="tx1"/>
                </a:solidFill>
              </a:rPr>
              <a:t> Difficult to present ALL information to participant/s and can be counter-productive to the research</a:t>
            </a:r>
          </a:p>
          <a:p>
            <a:pPr algn="just" eaLnBrk="1" fontAlgn="auto" hangingPunct="1">
              <a:spcAft>
                <a:spcPts val="0"/>
              </a:spcAft>
              <a:buFont typeface="Wingdings" pitchFamily="2" charset="2"/>
              <a:buChar char="§"/>
              <a:defRPr/>
            </a:pPr>
            <a:r>
              <a:rPr lang="en-GB" sz="3000" dirty="0" smtClean="0">
                <a:solidFill>
                  <a:schemeClr val="tx1"/>
                </a:solidFill>
              </a:rPr>
              <a:t> Covert research avoids reactivity but may violate informed consent</a:t>
            </a:r>
          </a:p>
          <a:p>
            <a:pPr eaLnBrk="1" fontAlgn="auto" hangingPunct="1">
              <a:spcAft>
                <a:spcPts val="0"/>
              </a:spcAft>
              <a:buFont typeface="Arial" pitchFamily="34" charset="0"/>
              <a:buNone/>
              <a:defRPr/>
            </a:pP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457200" y="260350"/>
            <a:ext cx="8229600" cy="6337300"/>
          </a:xfrm>
        </p:spPr>
        <p:txBody>
          <a:bodyPr/>
          <a:lstStyle/>
          <a:p>
            <a:pPr>
              <a:buFont typeface="Arial" charset="0"/>
              <a:buNone/>
            </a:pPr>
            <a:r>
              <a:rPr lang="en-US" sz="2800" b="1" dirty="0" smtClean="0"/>
              <a:t> Chapter 4: Sample Design </a:t>
            </a:r>
            <a:endParaRPr lang="en-US" sz="2800" dirty="0" smtClean="0"/>
          </a:p>
          <a:p>
            <a:pPr>
              <a:buFont typeface="Arial" charset="0"/>
              <a:buNone/>
            </a:pPr>
            <a:r>
              <a:rPr lang="en-US" sz="2800" dirty="0" smtClean="0"/>
              <a:t>   4.1. Basic Concepts</a:t>
            </a:r>
          </a:p>
          <a:p>
            <a:pPr>
              <a:buFont typeface="Arial" charset="0"/>
              <a:buNone/>
            </a:pPr>
            <a:r>
              <a:rPr lang="en-US" sz="2800" dirty="0" smtClean="0"/>
              <a:t>   4.2. </a:t>
            </a:r>
            <a:r>
              <a:rPr lang="en-GB" sz="2800" dirty="0" smtClean="0"/>
              <a:t>Why sample?</a:t>
            </a:r>
            <a:endParaRPr lang="en-US" sz="2800" dirty="0" smtClean="0"/>
          </a:p>
          <a:p>
            <a:pPr>
              <a:buFont typeface="Arial" charset="0"/>
              <a:buNone/>
            </a:pPr>
            <a:r>
              <a:rPr lang="en-US" sz="2800" dirty="0" smtClean="0"/>
              <a:t>   </a:t>
            </a:r>
            <a:r>
              <a:rPr lang="en-GB" sz="2800" dirty="0" smtClean="0"/>
              <a:t>4.3. Probability sampling</a:t>
            </a:r>
            <a:endParaRPr lang="en-US" sz="2800" dirty="0" smtClean="0"/>
          </a:p>
          <a:p>
            <a:pPr>
              <a:buFont typeface="Arial" charset="0"/>
              <a:buNone/>
            </a:pPr>
            <a:r>
              <a:rPr lang="en-GB" sz="2800" dirty="0" smtClean="0"/>
              <a:t>         4.3.1. Simple random sampling</a:t>
            </a:r>
            <a:endParaRPr lang="en-US" sz="2800" dirty="0" smtClean="0"/>
          </a:p>
          <a:p>
            <a:pPr>
              <a:buFont typeface="Arial" charset="0"/>
              <a:buNone/>
            </a:pPr>
            <a:r>
              <a:rPr lang="en-GB" sz="2800" dirty="0" smtClean="0"/>
              <a:t>         4.3.2. Stratified random sampling</a:t>
            </a:r>
            <a:endParaRPr lang="en-US" sz="2800" dirty="0" smtClean="0"/>
          </a:p>
          <a:p>
            <a:pPr>
              <a:buFont typeface="Arial" charset="0"/>
              <a:buNone/>
            </a:pPr>
            <a:r>
              <a:rPr lang="en-GB" sz="2800" dirty="0" smtClean="0"/>
              <a:t>         4.3.3. Cluster sampling</a:t>
            </a:r>
            <a:endParaRPr lang="en-US" sz="2800" dirty="0" smtClean="0"/>
          </a:p>
          <a:p>
            <a:pPr>
              <a:buFont typeface="Arial" charset="0"/>
              <a:buNone/>
            </a:pPr>
            <a:r>
              <a:rPr lang="en-US" sz="2800" dirty="0" smtClean="0"/>
              <a:t>    </a:t>
            </a:r>
            <a:r>
              <a:rPr lang="en-GB" sz="2800" dirty="0" smtClean="0"/>
              <a:t>4.4. Non-probability sampling</a:t>
            </a:r>
            <a:endParaRPr lang="en-US" sz="2800" dirty="0" smtClean="0"/>
          </a:p>
          <a:p>
            <a:pPr>
              <a:buFont typeface="Arial" charset="0"/>
              <a:buNone/>
            </a:pPr>
            <a:r>
              <a:rPr lang="en-GB" sz="2800" dirty="0" smtClean="0"/>
              <a:t>         4.4.1. Convenience sampling</a:t>
            </a:r>
            <a:endParaRPr lang="en-US" sz="2800" dirty="0" smtClean="0"/>
          </a:p>
          <a:p>
            <a:pPr>
              <a:buFont typeface="Arial" charset="0"/>
              <a:buNone/>
            </a:pPr>
            <a:r>
              <a:rPr lang="en-GB" sz="2800" dirty="0" smtClean="0"/>
              <a:t>         4.4.2. Snowball sampling</a:t>
            </a:r>
            <a:endParaRPr lang="en-US" sz="2800" dirty="0" smtClean="0"/>
          </a:p>
          <a:p>
            <a:pPr>
              <a:buFont typeface="Arial" charset="0"/>
              <a:buNone/>
            </a:pPr>
            <a:r>
              <a:rPr lang="en-GB" sz="2800" dirty="0" smtClean="0"/>
              <a:t>         4.4.3. Quota sampling</a:t>
            </a:r>
            <a:endParaRPr lang="en-US" dirty="0" smtClean="0"/>
          </a:p>
          <a:p>
            <a:endParaRPr lang="en-US"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ctrTitle"/>
          </p:nvPr>
        </p:nvSpPr>
        <p:spPr>
          <a:xfrm>
            <a:off x="611188" y="188913"/>
            <a:ext cx="7772400" cy="360362"/>
          </a:xfrm>
        </p:spPr>
        <p:txBody>
          <a:bodyPr/>
          <a:lstStyle/>
          <a:p>
            <a:pPr algn="l" eaLnBrk="1" hangingPunct="1"/>
            <a:r>
              <a:rPr lang="en-US" sz="3200" b="1" smtClean="0">
                <a:solidFill>
                  <a:srgbClr val="00B050"/>
                </a:solidFill>
              </a:rPr>
              <a:t>C. Invasion of Privacy</a:t>
            </a:r>
          </a:p>
        </p:txBody>
      </p:sp>
      <p:sp>
        <p:nvSpPr>
          <p:cNvPr id="3" name="Subtitle 2"/>
          <p:cNvSpPr>
            <a:spLocks noGrp="1"/>
          </p:cNvSpPr>
          <p:nvPr>
            <p:ph type="subTitle" idx="1"/>
          </p:nvPr>
        </p:nvSpPr>
        <p:spPr>
          <a:xfrm>
            <a:off x="250825" y="620713"/>
            <a:ext cx="8713788" cy="6048375"/>
          </a:xfrm>
        </p:spPr>
        <p:txBody>
          <a:bodyPr rtlCol="0">
            <a:normAutofit/>
          </a:bodyPr>
          <a:lstStyle/>
          <a:p>
            <a:pPr algn="l" eaLnBrk="1" fontAlgn="auto" hangingPunct="1">
              <a:spcAft>
                <a:spcPts val="0"/>
              </a:spcAft>
              <a:buFont typeface="Wingdings" pitchFamily="2" charset="2"/>
              <a:buChar char="q"/>
              <a:defRPr/>
            </a:pPr>
            <a:r>
              <a:rPr lang="en-GB" sz="2600" dirty="0" smtClean="0">
                <a:solidFill>
                  <a:schemeClr val="tx1"/>
                </a:solidFill>
              </a:rPr>
              <a:t>Privacy of participants should be protected</a:t>
            </a:r>
          </a:p>
          <a:p>
            <a:pPr algn="l" eaLnBrk="1" fontAlgn="auto" hangingPunct="1">
              <a:spcAft>
                <a:spcPts val="0"/>
              </a:spcAft>
              <a:buFont typeface="Wingdings" pitchFamily="2" charset="2"/>
              <a:buChar char="q"/>
              <a:defRPr/>
            </a:pPr>
            <a:r>
              <a:rPr lang="en-GB" sz="2600" dirty="0" smtClean="0">
                <a:solidFill>
                  <a:schemeClr val="tx1"/>
                </a:solidFill>
              </a:rPr>
              <a:t>Participants may refuse to address specific questions even though they have agreed to participate</a:t>
            </a:r>
          </a:p>
          <a:p>
            <a:pPr algn="l" eaLnBrk="1" fontAlgn="auto" hangingPunct="1">
              <a:spcAft>
                <a:spcPts val="0"/>
              </a:spcAft>
              <a:buFont typeface="Wingdings" pitchFamily="2" charset="2"/>
              <a:buChar char="q"/>
              <a:defRPr/>
            </a:pPr>
            <a:r>
              <a:rPr lang="en-GB" sz="2400" dirty="0" smtClean="0">
                <a:solidFill>
                  <a:schemeClr val="tx1"/>
                </a:solidFill>
              </a:rPr>
              <a:t>Covert research usually violates privacy</a:t>
            </a:r>
          </a:p>
          <a:p>
            <a:pPr algn="l" eaLnBrk="1" fontAlgn="auto" hangingPunct="1">
              <a:spcAft>
                <a:spcPts val="0"/>
              </a:spcAft>
              <a:buFont typeface="Arial" pitchFamily="34" charset="0"/>
              <a:buNone/>
              <a:defRPr/>
            </a:pPr>
            <a:r>
              <a:rPr lang="en-US" dirty="0" smtClean="0">
                <a:solidFill>
                  <a:schemeClr val="tx1"/>
                </a:solidFill>
              </a:rPr>
              <a:t>  </a:t>
            </a:r>
            <a:r>
              <a:rPr lang="en-US" b="1" dirty="0" smtClean="0">
                <a:solidFill>
                  <a:srgbClr val="00B050"/>
                </a:solidFill>
              </a:rPr>
              <a:t>D. Deception</a:t>
            </a:r>
          </a:p>
          <a:p>
            <a:pPr algn="l" eaLnBrk="1" fontAlgn="auto" hangingPunct="1">
              <a:spcAft>
                <a:spcPts val="0"/>
              </a:spcAft>
              <a:buFont typeface="Wingdings" pitchFamily="2" charset="2"/>
              <a:buChar char="q"/>
              <a:defRPr/>
            </a:pPr>
            <a:r>
              <a:rPr lang="en-GB" sz="2400" dirty="0" smtClean="0">
                <a:solidFill>
                  <a:schemeClr val="tx1"/>
                </a:solidFill>
              </a:rPr>
              <a:t>When researchers present their research as something other than what it is</a:t>
            </a:r>
          </a:p>
          <a:p>
            <a:pPr algn="l" eaLnBrk="1" fontAlgn="auto" hangingPunct="1">
              <a:spcAft>
                <a:spcPts val="0"/>
              </a:spcAft>
              <a:buFont typeface="Wingdings" pitchFamily="2" charset="2"/>
              <a:buChar char="q"/>
              <a:defRPr/>
            </a:pPr>
            <a:r>
              <a:rPr lang="en-GB" sz="2400" dirty="0" smtClean="0">
                <a:solidFill>
                  <a:schemeClr val="tx1"/>
                </a:solidFill>
              </a:rPr>
              <a:t>Researchers usually want to limit participants understanding so that they act naturally</a:t>
            </a:r>
          </a:p>
          <a:p>
            <a:pPr algn="l" eaLnBrk="1" fontAlgn="auto" hangingPunct="1">
              <a:spcAft>
                <a:spcPts val="0"/>
              </a:spcAft>
              <a:defRPr/>
            </a:pPr>
            <a:r>
              <a:rPr lang="en-GB" sz="2800" b="1" dirty="0" smtClean="0">
                <a:solidFill>
                  <a:srgbClr val="00B050"/>
                </a:solidFill>
              </a:rPr>
              <a:t>E. Protecting Research Ethics</a:t>
            </a:r>
          </a:p>
          <a:p>
            <a:pPr algn="l" eaLnBrk="1" fontAlgn="auto" hangingPunct="1">
              <a:spcAft>
                <a:spcPts val="0"/>
              </a:spcAft>
              <a:buFont typeface="Wingdings" pitchFamily="2" charset="2"/>
              <a:buChar char="q"/>
              <a:defRPr/>
            </a:pPr>
            <a:r>
              <a:rPr lang="en-GB" sz="2400" dirty="0" smtClean="0">
                <a:solidFill>
                  <a:schemeClr val="tx1"/>
                </a:solidFill>
              </a:rPr>
              <a:t>Legal protection</a:t>
            </a:r>
          </a:p>
          <a:p>
            <a:pPr algn="l" eaLnBrk="1" fontAlgn="auto" hangingPunct="1">
              <a:spcAft>
                <a:spcPts val="0"/>
              </a:spcAft>
              <a:buFont typeface="Wingdings" pitchFamily="2" charset="2"/>
              <a:buChar char="q"/>
              <a:defRPr/>
            </a:pPr>
            <a:r>
              <a:rPr lang="en-GB" sz="2400" dirty="0" smtClean="0">
                <a:solidFill>
                  <a:schemeClr val="tx1"/>
                </a:solidFill>
              </a:rPr>
              <a:t>Professional associations and universities (ethics committees)</a:t>
            </a:r>
            <a:endParaRPr lang="en-US" sz="2400" b="1" dirty="0" smtClean="0">
              <a:solidFill>
                <a:schemeClr val="tx1"/>
              </a:solidFill>
            </a:endParaRPr>
          </a:p>
          <a:p>
            <a:pPr algn="l" eaLnBrk="1" fontAlgn="auto" hangingPunct="1">
              <a:spcAft>
                <a:spcPts val="0"/>
              </a:spcAft>
              <a:buFont typeface="Wingdings" pitchFamily="2" charset="2"/>
              <a:buChar char="q"/>
              <a:defRPr/>
            </a:pPr>
            <a:endParaRPr lang="en-GB" sz="2400" dirty="0" smtClean="0">
              <a:solidFill>
                <a:schemeClr val="tx1"/>
              </a:solidFill>
            </a:endParaRPr>
          </a:p>
          <a:p>
            <a:pPr algn="l" eaLnBrk="1" fontAlgn="auto" hangingPunct="1">
              <a:spcAft>
                <a:spcPts val="0"/>
              </a:spcAft>
              <a:buFont typeface="Arial" pitchFamily="34" charset="0"/>
              <a:buNone/>
              <a:defRPr/>
            </a:pPr>
            <a:endParaRPr lang="en-US" dirty="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Grp="1" noChangeArrowheads="1"/>
          </p:cNvSpPr>
          <p:nvPr>
            <p:ph idx="1"/>
          </p:nvPr>
        </p:nvSpPr>
        <p:spPr>
          <a:xfrm>
            <a:off x="395288" y="188913"/>
            <a:ext cx="8424862" cy="6480175"/>
          </a:xfrm>
        </p:spPr>
        <p:txBody>
          <a:bodyPr/>
          <a:lstStyle/>
          <a:p>
            <a:pPr eaLnBrk="1" hangingPunct="1">
              <a:buFont typeface="Arial" charset="0"/>
              <a:buNone/>
              <a:defRPr/>
            </a:pPr>
            <a:r>
              <a:rPr lang="en-US" sz="2800" b="1" dirty="0" smtClean="0"/>
              <a:t>Chapter 4: Sample Design</a:t>
            </a:r>
          </a:p>
          <a:p>
            <a:pPr eaLnBrk="1" hangingPunct="1">
              <a:buFont typeface="Arial" charset="0"/>
              <a:buNone/>
              <a:defRPr/>
            </a:pPr>
            <a:r>
              <a:rPr lang="en-US" sz="2800" b="1" i="1" dirty="0" smtClean="0">
                <a:solidFill>
                  <a:srgbClr val="00B050"/>
                </a:solidFill>
              </a:rPr>
              <a:t>4.1. Basic Concepts</a:t>
            </a:r>
            <a:endParaRPr lang="en-GB" sz="2800" i="1" dirty="0" smtClean="0">
              <a:solidFill>
                <a:srgbClr val="00B050"/>
              </a:solidFill>
            </a:endParaRPr>
          </a:p>
          <a:p>
            <a:pPr marL="225425" indent="-225425" eaLnBrk="1" hangingPunct="1">
              <a:defRPr/>
            </a:pPr>
            <a:r>
              <a:rPr lang="en-GB" sz="2800" i="1" u="sng" dirty="0" smtClean="0"/>
              <a:t>Population</a:t>
            </a:r>
            <a:endParaRPr lang="en-GB" sz="2800" dirty="0" smtClean="0"/>
          </a:p>
          <a:p>
            <a:pPr marL="630238" lvl="1" eaLnBrk="1" hangingPunct="1">
              <a:defRPr/>
            </a:pPr>
            <a:r>
              <a:rPr lang="en-GB" sz="2400" dirty="0" smtClean="0"/>
              <a:t>all units (elements) relevant to the research</a:t>
            </a:r>
          </a:p>
          <a:p>
            <a:pPr marL="630238" lvl="1" eaLnBrk="1" hangingPunct="1">
              <a:defRPr/>
            </a:pPr>
            <a:r>
              <a:rPr lang="en-US" sz="2400" dirty="0" smtClean="0"/>
              <a:t>a theoretically specified aggregation of elements</a:t>
            </a:r>
            <a:endParaRPr lang="en-GB" sz="2400" dirty="0" smtClean="0"/>
          </a:p>
          <a:p>
            <a:pPr marL="630238" lvl="1" eaLnBrk="1" hangingPunct="1">
              <a:defRPr/>
            </a:pPr>
            <a:r>
              <a:rPr lang="en-US" sz="2400" dirty="0" smtClean="0"/>
              <a:t>An element is a unit (e.g., person, object) of a population.</a:t>
            </a:r>
            <a:endParaRPr lang="en-GB" sz="2400" dirty="0" smtClean="0"/>
          </a:p>
          <a:p>
            <a:pPr marL="630238" lvl="1" eaLnBrk="1" hangingPunct="1">
              <a:defRPr/>
            </a:pPr>
            <a:r>
              <a:rPr lang="en-GB" sz="2400" dirty="0" smtClean="0"/>
              <a:t>inferences from the sample are made about the population</a:t>
            </a:r>
          </a:p>
          <a:p>
            <a:pPr marL="225425" indent="-225425" eaLnBrk="1" hangingPunct="1">
              <a:defRPr/>
            </a:pPr>
            <a:r>
              <a:rPr lang="en-GB" sz="2800" u="sng" dirty="0" smtClean="0"/>
              <a:t>Census</a:t>
            </a:r>
            <a:endParaRPr lang="en-GB" sz="2800" dirty="0" smtClean="0"/>
          </a:p>
          <a:p>
            <a:pPr lvl="1" eaLnBrk="1" hangingPunct="1">
              <a:defRPr/>
            </a:pPr>
            <a:r>
              <a:rPr lang="en-GB" sz="2400" dirty="0" smtClean="0"/>
              <a:t>information on the whole population; enumeration of the entire population</a:t>
            </a:r>
          </a:p>
          <a:p>
            <a:pPr marL="225425" indent="-225425" eaLnBrk="1" hangingPunct="1">
              <a:defRPr/>
            </a:pPr>
            <a:r>
              <a:rPr lang="en-GB" sz="2400" i="1" u="sng" dirty="0" smtClean="0"/>
              <a:t>Sampling units/elements</a:t>
            </a:r>
            <a:endParaRPr lang="en-GB" sz="2400" i="1" dirty="0" smtClean="0"/>
          </a:p>
          <a:p>
            <a:pPr lvl="1" eaLnBrk="1" hangingPunct="1">
              <a:defRPr/>
            </a:pPr>
            <a:r>
              <a:rPr lang="en-GB" sz="2400" dirty="0" smtClean="0"/>
              <a:t>non-overlapping components of the population</a:t>
            </a:r>
          </a:p>
          <a:p>
            <a:pPr lvl="1" eaLnBrk="1" hangingPunct="1">
              <a:defRPr/>
            </a:pPr>
            <a:r>
              <a:rPr lang="en-GB" sz="2400" dirty="0" smtClean="0"/>
              <a:t>‘units/elements’ used because it is not only people or households that are sampled</a:t>
            </a:r>
            <a:endParaRPr lang="en-US" sz="2400"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2"/>
          <p:cNvSpPr>
            <a:spLocks noGrp="1"/>
          </p:cNvSpPr>
          <p:nvPr>
            <p:ph idx="1"/>
          </p:nvPr>
        </p:nvSpPr>
        <p:spPr>
          <a:xfrm>
            <a:off x="250825" y="260350"/>
            <a:ext cx="8642350" cy="6408738"/>
          </a:xfrm>
        </p:spPr>
        <p:txBody>
          <a:bodyPr/>
          <a:lstStyle/>
          <a:p>
            <a:pPr marL="165100" indent="-165100">
              <a:defRPr/>
            </a:pPr>
            <a:r>
              <a:rPr lang="en-US" sz="2400" dirty="0" smtClean="0"/>
              <a:t>Sampling is a strategy used to select elements from a population</a:t>
            </a:r>
          </a:p>
          <a:p>
            <a:pPr marL="165100" indent="-165100">
              <a:defRPr/>
            </a:pPr>
            <a:r>
              <a:rPr lang="en-US" sz="2600" dirty="0" smtClean="0"/>
              <a:t>sample is a subset of the population elements that results from a sampling strategy.</a:t>
            </a:r>
          </a:p>
          <a:p>
            <a:pPr marL="165100" indent="-165100">
              <a:defRPr/>
            </a:pPr>
            <a:r>
              <a:rPr lang="en-US" sz="2600" dirty="0" smtClean="0"/>
              <a:t>Procedure by which some members of a given population are selected as representatives of the entire population</a:t>
            </a:r>
          </a:p>
          <a:p>
            <a:pPr marL="225425" indent="-225425" eaLnBrk="1" hangingPunct="1">
              <a:defRPr/>
            </a:pPr>
            <a:r>
              <a:rPr lang="en-GB" sz="2600" i="1" u="sng" dirty="0" smtClean="0"/>
              <a:t>Sampling frame</a:t>
            </a:r>
          </a:p>
          <a:p>
            <a:pPr marL="225425" indent="-225425" algn="just">
              <a:defRPr/>
            </a:pPr>
            <a:r>
              <a:rPr lang="en-US" sz="2600" dirty="0" smtClean="0"/>
              <a:t>A sampling frame is the list of all sampling units/elements in the population from which the sample will be drawn.</a:t>
            </a:r>
          </a:p>
          <a:p>
            <a:pPr marL="225425" indent="-225425" algn="just">
              <a:defRPr/>
            </a:pPr>
            <a:r>
              <a:rPr lang="en-US" sz="2600" dirty="0" smtClean="0"/>
              <a:t>Because sampling is the process of selecting population elements to study, sample design addresses two basic issues:</a:t>
            </a:r>
          </a:p>
          <a:p>
            <a:pPr marL="225425" indent="-225425" algn="just">
              <a:defRPr/>
            </a:pPr>
            <a:r>
              <a:rPr lang="en-US" sz="2600" dirty="0" smtClean="0"/>
              <a:t>(1) how elements of the population will be selected and (2) how many elements will be selected.</a:t>
            </a:r>
            <a:endParaRPr lang="en-GB" sz="2600" dirty="0" smtClean="0"/>
          </a:p>
          <a:p>
            <a:pPr marL="225425" indent="-225425" eaLnBrk="1" hangingPunct="1">
              <a:defRPr/>
            </a:pPr>
            <a:r>
              <a:rPr lang="en-GB" sz="2400" i="1" u="sng" dirty="0" smtClean="0"/>
              <a:t>Representative sample</a:t>
            </a:r>
            <a:endParaRPr lang="en-GB" sz="2400" dirty="0" smtClean="0"/>
          </a:p>
          <a:p>
            <a:pPr lvl="1" eaLnBrk="1" hangingPunct="1">
              <a:defRPr/>
            </a:pPr>
            <a:r>
              <a:rPr lang="en-GB" sz="2400" dirty="0" smtClean="0"/>
              <a:t>a sample that represents the population accurately</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277813"/>
            <a:ext cx="8229600" cy="414337"/>
          </a:xfrm>
        </p:spPr>
        <p:txBody>
          <a:bodyPr/>
          <a:lstStyle/>
          <a:p>
            <a:pPr algn="l" eaLnBrk="1" hangingPunct="1"/>
            <a:r>
              <a:rPr lang="en-US" sz="3200" b="1" smtClean="0"/>
              <a:t>4.1.Basic Concepts (cont’d)</a:t>
            </a:r>
          </a:p>
        </p:txBody>
      </p:sp>
      <p:sp>
        <p:nvSpPr>
          <p:cNvPr id="92163" name="Rectangle 3"/>
          <p:cNvSpPr>
            <a:spLocks noGrp="1" noChangeArrowheads="1"/>
          </p:cNvSpPr>
          <p:nvPr>
            <p:ph idx="1"/>
          </p:nvPr>
        </p:nvSpPr>
        <p:spPr>
          <a:xfrm>
            <a:off x="250825" y="692150"/>
            <a:ext cx="8678863" cy="5976938"/>
          </a:xfrm>
        </p:spPr>
        <p:txBody>
          <a:bodyPr/>
          <a:lstStyle/>
          <a:p>
            <a:pPr eaLnBrk="1" hangingPunct="1">
              <a:lnSpc>
                <a:spcPct val="90000"/>
              </a:lnSpc>
              <a:buFont typeface="Wingdings" pitchFamily="2" charset="2"/>
              <a:buChar char="§"/>
              <a:defRPr/>
            </a:pPr>
            <a:endParaRPr lang="en-GB" sz="2800" b="1" i="1" u="sng" dirty="0" smtClean="0"/>
          </a:p>
          <a:p>
            <a:pPr eaLnBrk="1" hangingPunct="1">
              <a:lnSpc>
                <a:spcPct val="90000"/>
              </a:lnSpc>
              <a:buFont typeface="Wingdings" pitchFamily="2" charset="2"/>
              <a:buChar char="§"/>
              <a:defRPr/>
            </a:pPr>
            <a:endParaRPr lang="en-GB" sz="2800" b="1" i="1" u="sng" dirty="0" smtClean="0"/>
          </a:p>
          <a:p>
            <a:pPr eaLnBrk="1" hangingPunct="1">
              <a:lnSpc>
                <a:spcPct val="90000"/>
              </a:lnSpc>
              <a:buFont typeface="Wingdings" pitchFamily="2" charset="2"/>
              <a:buChar char="§"/>
              <a:defRPr/>
            </a:pPr>
            <a:endParaRPr lang="en-GB" sz="2800" b="1" i="1" u="sng" dirty="0" smtClean="0"/>
          </a:p>
          <a:p>
            <a:pPr eaLnBrk="1" hangingPunct="1">
              <a:lnSpc>
                <a:spcPct val="90000"/>
              </a:lnSpc>
              <a:buFont typeface="Wingdings" pitchFamily="2" charset="2"/>
              <a:buChar char="§"/>
              <a:defRPr/>
            </a:pPr>
            <a:endParaRPr lang="en-GB" sz="2800" b="1" i="1" u="sng" dirty="0" smtClean="0"/>
          </a:p>
          <a:p>
            <a:pPr eaLnBrk="1" hangingPunct="1">
              <a:lnSpc>
                <a:spcPct val="90000"/>
              </a:lnSpc>
              <a:buFont typeface="Wingdings" pitchFamily="2" charset="2"/>
              <a:buChar char="§"/>
              <a:defRPr/>
            </a:pPr>
            <a:endParaRPr lang="en-GB" sz="2800" b="1" i="1" u="sng" dirty="0" smtClean="0"/>
          </a:p>
          <a:p>
            <a:pPr eaLnBrk="1" hangingPunct="1">
              <a:lnSpc>
                <a:spcPct val="90000"/>
              </a:lnSpc>
              <a:buFont typeface="Wingdings" pitchFamily="2" charset="2"/>
              <a:buChar char="§"/>
              <a:defRPr/>
            </a:pPr>
            <a:endParaRPr lang="en-GB" sz="1200" b="1" i="1" u="sng" dirty="0" smtClean="0"/>
          </a:p>
          <a:p>
            <a:pPr lvl="1" eaLnBrk="1" hangingPunct="1">
              <a:lnSpc>
                <a:spcPct val="90000"/>
              </a:lnSpc>
              <a:buFont typeface="Wingdings" pitchFamily="2" charset="2"/>
              <a:buNone/>
              <a:defRPr/>
            </a:pPr>
            <a:endParaRPr lang="en-GB" sz="1800" b="1" dirty="0" smtClean="0">
              <a:solidFill>
                <a:schemeClr val="hlink"/>
              </a:solidFill>
            </a:endParaRPr>
          </a:p>
          <a:p>
            <a:pPr lvl="1" indent="-577850" eaLnBrk="1" hangingPunct="1">
              <a:lnSpc>
                <a:spcPct val="90000"/>
              </a:lnSpc>
              <a:buFont typeface="Wingdings" pitchFamily="2" charset="2"/>
              <a:buNone/>
              <a:defRPr/>
            </a:pPr>
            <a:r>
              <a:rPr lang="en-GB" sz="2400" b="1" dirty="0" smtClean="0">
                <a:solidFill>
                  <a:schemeClr val="hlink"/>
                </a:solidFill>
              </a:rPr>
              <a:t>4.2. Why Sampling?</a:t>
            </a:r>
          </a:p>
          <a:p>
            <a:pPr marL="225425" indent="-225425" eaLnBrk="1" hangingPunct="1">
              <a:lnSpc>
                <a:spcPct val="90000"/>
              </a:lnSpc>
              <a:buFont typeface="Wingdings" pitchFamily="2" charset="2"/>
              <a:buChar char="§"/>
              <a:defRPr/>
            </a:pPr>
            <a:r>
              <a:rPr lang="en-GB" sz="2600" dirty="0" smtClean="0"/>
              <a:t>It is </a:t>
            </a:r>
            <a:r>
              <a:rPr lang="en-GB" sz="2600" i="1" dirty="0" smtClean="0"/>
              <a:t>costly</a:t>
            </a:r>
            <a:r>
              <a:rPr lang="en-GB" sz="2600" dirty="0" smtClean="0"/>
              <a:t> or </a:t>
            </a:r>
            <a:r>
              <a:rPr lang="en-GB" sz="2600" i="1" dirty="0" smtClean="0"/>
              <a:t>impossible</a:t>
            </a:r>
            <a:r>
              <a:rPr lang="en-GB" sz="2600" dirty="0" smtClean="0"/>
              <a:t> to cover all the relevant population</a:t>
            </a:r>
          </a:p>
          <a:p>
            <a:pPr marL="225425" indent="-225425" eaLnBrk="1" hangingPunct="1">
              <a:buFont typeface="Wingdings" pitchFamily="2" charset="2"/>
              <a:buChar char="§"/>
              <a:defRPr/>
            </a:pPr>
            <a:r>
              <a:rPr lang="en-GB" sz="2600" dirty="0" smtClean="0"/>
              <a:t>The sample taken should enable generalisations about the relevant population – </a:t>
            </a:r>
            <a:r>
              <a:rPr lang="en-GB" sz="2600" u="sng" dirty="0" smtClean="0"/>
              <a:t>inferential statistics</a:t>
            </a:r>
          </a:p>
        </p:txBody>
      </p:sp>
      <p:pic>
        <p:nvPicPr>
          <p:cNvPr id="79876" name="Picture 2"/>
          <p:cNvPicPr>
            <a:picLocks noChangeAspect="1" noChangeArrowheads="1"/>
          </p:cNvPicPr>
          <p:nvPr/>
        </p:nvPicPr>
        <p:blipFill>
          <a:blip r:embed="rId3" cstate="print"/>
          <a:srcRect/>
          <a:stretch>
            <a:fillRect/>
          </a:stretch>
        </p:blipFill>
        <p:spPr bwMode="auto">
          <a:xfrm>
            <a:off x="684213" y="765175"/>
            <a:ext cx="7343775" cy="2519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noChangeArrowheads="1"/>
          </p:cNvSpPr>
          <p:nvPr>
            <p:ph idx="1"/>
          </p:nvPr>
        </p:nvSpPr>
        <p:spPr>
          <a:xfrm>
            <a:off x="250825" y="333375"/>
            <a:ext cx="8713788" cy="6335713"/>
          </a:xfrm>
        </p:spPr>
        <p:txBody>
          <a:bodyPr/>
          <a:lstStyle/>
          <a:p>
            <a:pPr marL="165100" indent="-165100" eaLnBrk="1" hangingPunct="1">
              <a:lnSpc>
                <a:spcPct val="90000"/>
              </a:lnSpc>
              <a:defRPr/>
            </a:pPr>
            <a:r>
              <a:rPr lang="en-GB" sz="2800" b="1" dirty="0" smtClean="0"/>
              <a:t>4.3. Probability Sampling</a:t>
            </a:r>
          </a:p>
          <a:p>
            <a:pPr marL="630238" lvl="1" indent="-225425" eaLnBrk="1" hangingPunct="1">
              <a:buFont typeface="Wingdings" pitchFamily="2" charset="2"/>
              <a:buChar char="§"/>
              <a:defRPr/>
            </a:pPr>
            <a:r>
              <a:rPr lang="en-GB" sz="2400" dirty="0" smtClean="0"/>
              <a:t>sampling using random selection so that each unit has a chance of being selected into the sample</a:t>
            </a:r>
          </a:p>
          <a:p>
            <a:pPr marL="630238" lvl="1" indent="-225425" eaLnBrk="1" hangingPunct="1">
              <a:buFont typeface="Wingdings" pitchFamily="2" charset="2"/>
              <a:buChar char="§"/>
              <a:defRPr/>
            </a:pPr>
            <a:r>
              <a:rPr lang="en-GB" sz="2400" dirty="0" smtClean="0"/>
              <a:t>a representative sample is more likely to be the outcome</a:t>
            </a:r>
          </a:p>
          <a:p>
            <a:pPr marL="630238" lvl="1" indent="-225425" eaLnBrk="1" hangingPunct="1">
              <a:buFont typeface="Wingdings" pitchFamily="2" charset="2"/>
              <a:buChar char="§"/>
              <a:defRPr/>
            </a:pPr>
            <a:r>
              <a:rPr lang="en-GB" sz="2400" dirty="0" smtClean="0"/>
              <a:t>random selection minimises human bias</a:t>
            </a:r>
          </a:p>
          <a:p>
            <a:pPr lvl="1" eaLnBrk="1" hangingPunct="1">
              <a:buFont typeface="Arial" charset="0"/>
              <a:buNone/>
              <a:defRPr/>
            </a:pPr>
            <a:r>
              <a:rPr lang="en-GB" sz="2600" b="1" dirty="0" smtClean="0"/>
              <a:t>4.3.1. Simple Random Sampling</a:t>
            </a:r>
          </a:p>
          <a:p>
            <a:pPr marL="225425" indent="-225425" eaLnBrk="1" hangingPunct="1">
              <a:defRPr/>
            </a:pPr>
            <a:r>
              <a:rPr lang="en-GB" sz="2600" dirty="0" smtClean="0"/>
              <a:t>Every sampling unit has same chance of being selected</a:t>
            </a:r>
          </a:p>
          <a:p>
            <a:pPr lvl="1" eaLnBrk="1" hangingPunct="1">
              <a:buFont typeface="Wingdings" pitchFamily="2" charset="2"/>
              <a:buNone/>
              <a:defRPr/>
            </a:pPr>
            <a:r>
              <a:rPr lang="en-GB" sz="2400" dirty="0" smtClean="0"/>
              <a:t>→ Define your population</a:t>
            </a:r>
          </a:p>
          <a:p>
            <a:pPr lvl="1" eaLnBrk="1" hangingPunct="1">
              <a:buFont typeface="Wingdings" pitchFamily="2" charset="2"/>
              <a:buNone/>
              <a:defRPr/>
            </a:pPr>
            <a:r>
              <a:rPr lang="en-GB" sz="2400" dirty="0" smtClean="0"/>
              <a:t>→ Create comprehensive sampling frame</a:t>
            </a:r>
          </a:p>
          <a:p>
            <a:pPr lvl="1" eaLnBrk="1" hangingPunct="1">
              <a:buFont typeface="Wingdings" pitchFamily="2" charset="2"/>
              <a:buNone/>
              <a:defRPr/>
            </a:pPr>
            <a:r>
              <a:rPr lang="en-GB" sz="2400" dirty="0" smtClean="0"/>
              <a:t>→ Decide on sample size (sampling fraction)</a:t>
            </a:r>
          </a:p>
          <a:p>
            <a:pPr lvl="1" eaLnBrk="1" hangingPunct="1">
              <a:buFont typeface="Wingdings" pitchFamily="2" charset="2"/>
              <a:buNone/>
              <a:defRPr/>
            </a:pPr>
            <a:r>
              <a:rPr lang="en-GB" sz="2400" dirty="0" smtClean="0"/>
              <a:t>→ Select your sample by:</a:t>
            </a:r>
          </a:p>
          <a:p>
            <a:pPr lvl="2" eaLnBrk="1" hangingPunct="1">
              <a:buFontTx/>
              <a:buNone/>
              <a:defRPr/>
            </a:pPr>
            <a:r>
              <a:rPr lang="en-GB" dirty="0" smtClean="0"/>
              <a:t>→ using random number table or computer programme </a:t>
            </a:r>
            <a:endParaRPr lang="en-GB" dirty="0" smtClean="0">
              <a:solidFill>
                <a:srgbClr val="FF0000"/>
              </a:solidFill>
            </a:endParaRPr>
          </a:p>
          <a:p>
            <a:pPr lvl="1" eaLnBrk="1" hangingPunct="1">
              <a:buFont typeface="Wingdings" pitchFamily="2" charset="2"/>
              <a:buChar char="§"/>
              <a:defRPr/>
            </a:pPr>
            <a:endParaRPr lang="en-GB" u="sng" dirty="0" smtClean="0"/>
          </a:p>
          <a:p>
            <a:pPr lvl="1" eaLnBrk="1" hangingPunct="1">
              <a:lnSpc>
                <a:spcPct val="90000"/>
              </a:lnSpc>
              <a:buFont typeface="Wingdings" pitchFamily="2" charset="2"/>
              <a:buNone/>
              <a:defRPr/>
            </a:pPr>
            <a:endParaRPr lang="en-GB" sz="2400" dirty="0" smtClean="0"/>
          </a:p>
          <a:p>
            <a:pPr eaLnBrk="1" hangingPunct="1">
              <a:lnSpc>
                <a:spcPct val="90000"/>
              </a:lnSpc>
              <a:buFont typeface="Wingdings" pitchFamily="2" charset="2"/>
              <a:buNone/>
              <a:defRPr/>
            </a:pPr>
            <a:endParaRPr lang="en-US" dirty="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277813"/>
            <a:ext cx="8229600" cy="414337"/>
          </a:xfrm>
        </p:spPr>
        <p:txBody>
          <a:bodyPr/>
          <a:lstStyle/>
          <a:p>
            <a:pPr algn="l" eaLnBrk="1" hangingPunct="1"/>
            <a:r>
              <a:rPr lang="en-GB" sz="3200" b="1" smtClean="0"/>
              <a:t>4. 3.1. Simple random sampling (cont)</a:t>
            </a:r>
            <a:endParaRPr lang="en-US" sz="3200" b="1" smtClean="0"/>
          </a:p>
        </p:txBody>
      </p:sp>
      <p:sp>
        <p:nvSpPr>
          <p:cNvPr id="81923" name="Rectangle 3"/>
          <p:cNvSpPr>
            <a:spLocks noGrp="1" noChangeArrowheads="1"/>
          </p:cNvSpPr>
          <p:nvPr>
            <p:ph idx="1"/>
          </p:nvPr>
        </p:nvSpPr>
        <p:spPr>
          <a:xfrm>
            <a:off x="395288" y="836613"/>
            <a:ext cx="8424862" cy="5616575"/>
          </a:xfrm>
        </p:spPr>
        <p:txBody>
          <a:bodyPr/>
          <a:lstStyle/>
          <a:p>
            <a:pPr eaLnBrk="1" hangingPunct="1">
              <a:lnSpc>
                <a:spcPct val="80000"/>
              </a:lnSpc>
            </a:pPr>
            <a:r>
              <a:rPr lang="en-GB" smtClean="0"/>
              <a:t>E.g., simple random sampling for household surveys</a:t>
            </a:r>
          </a:p>
          <a:p>
            <a:pPr lvl="1" eaLnBrk="1" hangingPunct="1">
              <a:lnSpc>
                <a:spcPct val="80000"/>
              </a:lnSpc>
              <a:buFont typeface="Wingdings" pitchFamily="2" charset="2"/>
              <a:buNone/>
            </a:pPr>
            <a:r>
              <a:rPr lang="en-GB" smtClean="0"/>
              <a:t>→Population = all households in the country</a:t>
            </a:r>
          </a:p>
          <a:p>
            <a:pPr lvl="1" eaLnBrk="1" hangingPunct="1">
              <a:lnSpc>
                <a:spcPct val="80000"/>
              </a:lnSpc>
              <a:buFont typeface="Wingdings" pitchFamily="2" charset="2"/>
              <a:buNone/>
            </a:pPr>
            <a:r>
              <a:rPr lang="en-GB" smtClean="0"/>
              <a:t>→Sampling frame = the list of all households (20 million in Ethiopia?)</a:t>
            </a:r>
          </a:p>
          <a:p>
            <a:pPr lvl="1" eaLnBrk="1" hangingPunct="1">
              <a:lnSpc>
                <a:spcPct val="80000"/>
              </a:lnSpc>
              <a:buFont typeface="Wingdings" pitchFamily="2" charset="2"/>
              <a:buNone/>
            </a:pPr>
            <a:r>
              <a:rPr lang="en-GB" smtClean="0"/>
              <a:t>→Sample size = say we have resources to cover only 20,000 households</a:t>
            </a:r>
          </a:p>
          <a:p>
            <a:pPr lvl="1" eaLnBrk="1" hangingPunct="1">
              <a:lnSpc>
                <a:spcPct val="80000"/>
              </a:lnSpc>
              <a:buFont typeface="Wingdings" pitchFamily="2" charset="2"/>
              <a:buNone/>
            </a:pPr>
            <a:r>
              <a:rPr lang="en-GB" smtClean="0"/>
              <a:t> →Sampling fraction 20,000/20,000,000 or 0.1%</a:t>
            </a:r>
          </a:p>
          <a:p>
            <a:pPr lvl="1" eaLnBrk="1" hangingPunct="1">
              <a:lnSpc>
                <a:spcPct val="80000"/>
              </a:lnSpc>
              <a:buFont typeface="Wingdings" pitchFamily="2" charset="2"/>
              <a:buNone/>
            </a:pPr>
            <a:r>
              <a:rPr lang="en-GB" smtClean="0"/>
              <a:t>→Select randomly 20,000 households from the long list of 20,000,000 households</a:t>
            </a:r>
          </a:p>
          <a:p>
            <a:pPr eaLnBrk="1" hangingPunct="1">
              <a:lnSpc>
                <a:spcPct val="80000"/>
              </a:lnSpc>
              <a:buFont typeface="Wingdings" pitchFamily="2" charset="2"/>
              <a:buNone/>
            </a:pPr>
            <a:r>
              <a:rPr lang="en-GB" sz="2800" smtClean="0"/>
              <a:t>Note in reality households will be divided into primary sampling units (PSU) before random selection because we don’t have a list of 20 million households</a:t>
            </a:r>
          </a:p>
          <a:p>
            <a:pPr eaLnBrk="1" hangingPunct="1">
              <a:lnSpc>
                <a:spcPct val="80000"/>
              </a:lnSpc>
            </a:pPr>
            <a:endParaRPr lang="en-US" sz="280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Content Placeholder 3"/>
          <p:cNvPicPr>
            <a:picLocks noGrp="1" noChangeAspect="1" noChangeArrowheads="1"/>
          </p:cNvPicPr>
          <p:nvPr>
            <p:ph idx="1"/>
          </p:nvPr>
        </p:nvPicPr>
        <p:blipFill>
          <a:blip r:embed="rId3" cstate="print"/>
          <a:srcRect/>
          <a:stretch>
            <a:fillRect/>
          </a:stretch>
        </p:blipFill>
        <p:spPr>
          <a:xfrm>
            <a:off x="352425" y="749300"/>
            <a:ext cx="8439150" cy="5848350"/>
          </a:xfr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0" y="357188"/>
            <a:ext cx="8572500" cy="6215062"/>
          </a:xfrm>
        </p:spPr>
        <p:txBody>
          <a:bodyPr/>
          <a:lstStyle/>
          <a:p>
            <a:pPr marL="225425" indent="-225425" algn="just">
              <a:buFont typeface="Wingdings" pitchFamily="2" charset="2"/>
              <a:buChar char="§"/>
              <a:defRPr/>
            </a:pPr>
            <a:r>
              <a:rPr lang="en-US" sz="2800" b="1" dirty="0" smtClean="0"/>
              <a:t>4.3.2. Systematic Random Sampling</a:t>
            </a:r>
          </a:p>
          <a:p>
            <a:pPr marL="225425" indent="-225425" algn="just">
              <a:buFont typeface="Wingdings" pitchFamily="2" charset="2"/>
              <a:buChar char="§"/>
              <a:defRPr/>
            </a:pPr>
            <a:r>
              <a:rPr lang="en-US" sz="2600" dirty="0" smtClean="0">
                <a:latin typeface="Times New Roman" pitchFamily="18" charset="0"/>
                <a:cs typeface="Times New Roman" pitchFamily="18" charset="0"/>
              </a:rPr>
              <a:t>Sometimes called interval sampling, systematic sampling means that there is a gap, or interval, b/n each selected unit in the sample.</a:t>
            </a:r>
          </a:p>
          <a:p>
            <a:pPr marL="225425" indent="-225425" algn="just">
              <a:buFont typeface="Wingdings" pitchFamily="2" charset="2"/>
              <a:buChar char="§"/>
              <a:defRPr/>
            </a:pPr>
            <a:r>
              <a:rPr lang="en-US" sz="2600" dirty="0" smtClean="0">
                <a:latin typeface="Times New Roman" pitchFamily="18" charset="0"/>
                <a:cs typeface="Times New Roman" pitchFamily="18" charset="0"/>
              </a:rPr>
              <a:t>1.Number the unit on your frame from 1 to </a:t>
            </a:r>
            <a:r>
              <a:rPr lang="en-US" sz="2600" b="1" dirty="0" smtClean="0">
                <a:latin typeface="Times New Roman" pitchFamily="18" charset="0"/>
                <a:cs typeface="Times New Roman" pitchFamily="18" charset="0"/>
              </a:rPr>
              <a:t>N</a:t>
            </a:r>
            <a:r>
              <a:rPr lang="en-US" sz="2600" dirty="0" smtClean="0">
                <a:latin typeface="Times New Roman" pitchFamily="18" charset="0"/>
                <a:cs typeface="Times New Roman" pitchFamily="18" charset="0"/>
              </a:rPr>
              <a:t> (where </a:t>
            </a:r>
            <a:r>
              <a:rPr lang="en-US" sz="2600" b="1" dirty="0" smtClean="0">
                <a:latin typeface="Times New Roman" pitchFamily="18" charset="0"/>
                <a:cs typeface="Times New Roman" pitchFamily="18" charset="0"/>
              </a:rPr>
              <a:t>N</a:t>
            </a:r>
            <a:r>
              <a:rPr lang="en-US" sz="2600" dirty="0" smtClean="0">
                <a:latin typeface="Times New Roman" pitchFamily="18" charset="0"/>
                <a:cs typeface="Times New Roman" pitchFamily="18" charset="0"/>
              </a:rPr>
              <a:t> is the total population size)</a:t>
            </a:r>
          </a:p>
          <a:p>
            <a:pPr marL="225425" indent="-225425" algn="just">
              <a:buFont typeface="Wingdings" pitchFamily="2" charset="2"/>
              <a:buChar char="§"/>
              <a:defRPr/>
            </a:pPr>
            <a:r>
              <a:rPr lang="en-US" sz="2600" dirty="0" smtClean="0">
                <a:latin typeface="Times New Roman" pitchFamily="18" charset="0"/>
                <a:cs typeface="Times New Roman" pitchFamily="18" charset="0"/>
              </a:rPr>
              <a:t>2.Determine the sampling interval (</a:t>
            </a:r>
            <a:r>
              <a:rPr lang="en-US" sz="2600" b="1" dirty="0" smtClean="0">
                <a:latin typeface="Times New Roman" pitchFamily="18" charset="0"/>
                <a:cs typeface="Times New Roman" pitchFamily="18" charset="0"/>
              </a:rPr>
              <a:t>K</a:t>
            </a:r>
            <a:r>
              <a:rPr lang="en-US" sz="2600" dirty="0" smtClean="0">
                <a:latin typeface="Times New Roman" pitchFamily="18" charset="0"/>
                <a:cs typeface="Times New Roman" pitchFamily="18" charset="0"/>
              </a:rPr>
              <a:t>) by dividing the number of units in the population by the desired sample size</a:t>
            </a:r>
          </a:p>
          <a:p>
            <a:pPr marL="225425" indent="-225425" algn="just">
              <a:buFont typeface="Wingdings" pitchFamily="2" charset="2"/>
              <a:buChar char="§"/>
              <a:defRPr/>
            </a:pPr>
            <a:r>
              <a:rPr lang="en-US" sz="2600" dirty="0" smtClean="0">
                <a:latin typeface="Times New Roman" pitchFamily="18" charset="0"/>
                <a:cs typeface="Times New Roman" pitchFamily="18" charset="0"/>
              </a:rPr>
              <a:t>3.Select a number b/n one and </a:t>
            </a:r>
            <a:r>
              <a:rPr lang="en-US" sz="2600" b="1" dirty="0" smtClean="0">
                <a:latin typeface="Times New Roman" pitchFamily="18" charset="0"/>
                <a:cs typeface="Times New Roman" pitchFamily="18" charset="0"/>
              </a:rPr>
              <a:t>K </a:t>
            </a:r>
            <a:r>
              <a:rPr lang="en-US" sz="2600" dirty="0" smtClean="0">
                <a:latin typeface="Times New Roman" pitchFamily="18" charset="0"/>
                <a:cs typeface="Times New Roman" pitchFamily="18" charset="0"/>
              </a:rPr>
              <a:t>at random. This number is called the random start and would be the first number included in your sample</a:t>
            </a:r>
          </a:p>
          <a:p>
            <a:pPr marL="225425" indent="-225425" algn="just">
              <a:buFont typeface="Wingdings" pitchFamily="2" charset="2"/>
              <a:buChar char="§"/>
              <a:defRPr/>
            </a:pPr>
            <a:r>
              <a:rPr lang="en-US" sz="2600" dirty="0" smtClean="0">
                <a:latin typeface="Times New Roman" pitchFamily="18" charset="0"/>
                <a:cs typeface="Times New Roman" pitchFamily="18" charset="0"/>
              </a:rPr>
              <a:t>4.Select every </a:t>
            </a:r>
            <a:r>
              <a:rPr lang="en-US" sz="2600" dirty="0" err="1" smtClean="0"/>
              <a:t>K</a:t>
            </a:r>
            <a:r>
              <a:rPr lang="en-US" sz="2600" baseline="30000" dirty="0" err="1" smtClean="0"/>
              <a:t>th</a:t>
            </a:r>
            <a:r>
              <a:rPr lang="en-US" sz="2600" baseline="30000" dirty="0" smtClean="0"/>
              <a:t> </a:t>
            </a:r>
            <a:r>
              <a:rPr lang="en-US" sz="2600" dirty="0" smtClean="0">
                <a:latin typeface="Times New Roman" pitchFamily="18" charset="0"/>
                <a:cs typeface="Times New Roman" pitchFamily="18" charset="0"/>
              </a:rPr>
              <a:t> unit after that first number</a:t>
            </a:r>
          </a:p>
          <a:p>
            <a:pPr algn="just">
              <a:buFont typeface="Wingdings" pitchFamily="2" charset="2"/>
              <a:buChar char="§"/>
              <a:defRPr/>
            </a:pPr>
            <a:endParaRPr lang="en-US" sz="36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5"/>
          <p:cNvSpPr>
            <a:spLocks noGrp="1"/>
          </p:cNvSpPr>
          <p:nvPr>
            <p:ph type="title"/>
          </p:nvPr>
        </p:nvSpPr>
        <p:spPr>
          <a:xfrm>
            <a:off x="457200" y="274638"/>
            <a:ext cx="8229600" cy="561975"/>
          </a:xfrm>
        </p:spPr>
        <p:txBody>
          <a:bodyPr/>
          <a:lstStyle/>
          <a:p>
            <a:pPr algn="l"/>
            <a:r>
              <a:rPr lang="en-US" sz="2800" b="1" smtClean="0"/>
              <a:t>E.g. Systematic sampling</a:t>
            </a:r>
          </a:p>
        </p:txBody>
      </p:sp>
      <p:pic>
        <p:nvPicPr>
          <p:cNvPr id="84995" name="Content Placeholder 3"/>
          <p:cNvPicPr>
            <a:picLocks noGrp="1" noChangeAspect="1" noChangeArrowheads="1"/>
          </p:cNvPicPr>
          <p:nvPr>
            <p:ph idx="1"/>
          </p:nvPr>
        </p:nvPicPr>
        <p:blipFill>
          <a:blip r:embed="rId3" cstate="print"/>
          <a:srcRect/>
          <a:stretch>
            <a:fillRect/>
          </a:stretch>
        </p:blipFill>
        <p:spPr>
          <a:xfrm>
            <a:off x="323850" y="1125538"/>
            <a:ext cx="8496300" cy="4919662"/>
          </a:xfr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457200" y="274638"/>
            <a:ext cx="8229600" cy="633412"/>
          </a:xfrm>
        </p:spPr>
        <p:txBody>
          <a:bodyPr/>
          <a:lstStyle/>
          <a:p>
            <a:r>
              <a:rPr lang="en-US" smtClean="0"/>
              <a:t>Systematic Sampling</a:t>
            </a:r>
          </a:p>
        </p:txBody>
      </p:sp>
      <p:pic>
        <p:nvPicPr>
          <p:cNvPr id="86019" name="Content Placeholder 3"/>
          <p:cNvPicPr>
            <a:picLocks noGrp="1" noChangeAspect="1" noChangeArrowheads="1"/>
          </p:cNvPicPr>
          <p:nvPr>
            <p:ph idx="1"/>
          </p:nvPr>
        </p:nvPicPr>
        <p:blipFill>
          <a:blip r:embed="rId3" cstate="print"/>
          <a:srcRect/>
          <a:stretch>
            <a:fillRect/>
          </a:stretch>
        </p:blipFill>
        <p:spPr>
          <a:xfrm>
            <a:off x="468313" y="1052513"/>
            <a:ext cx="8675687" cy="5472112"/>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457200" y="333375"/>
            <a:ext cx="8229600" cy="6264275"/>
          </a:xfrm>
        </p:spPr>
        <p:txBody>
          <a:bodyPr/>
          <a:lstStyle/>
          <a:p>
            <a:pPr>
              <a:buFont typeface="Arial" charset="0"/>
              <a:buNone/>
            </a:pPr>
            <a:r>
              <a:rPr lang="en-US" sz="2400" b="1" dirty="0" smtClean="0"/>
              <a:t>CHAPTER 5: HOW TO REVIEW THE LITERATURE</a:t>
            </a:r>
            <a:endParaRPr lang="en-US" sz="2400" dirty="0" smtClean="0"/>
          </a:p>
          <a:p>
            <a:pPr>
              <a:buFont typeface="Arial" charset="0"/>
              <a:buNone/>
            </a:pPr>
            <a:r>
              <a:rPr lang="en-US" sz="2400" dirty="0" smtClean="0"/>
              <a:t>        5.1. Uses of the Literature Review</a:t>
            </a:r>
          </a:p>
          <a:p>
            <a:pPr>
              <a:buFont typeface="Arial" charset="0"/>
              <a:buNone/>
            </a:pPr>
            <a:r>
              <a:rPr lang="en-US" sz="2400" dirty="0" smtClean="0"/>
              <a:t>        5.2. Problems of Reviewing Literature</a:t>
            </a:r>
          </a:p>
          <a:p>
            <a:pPr>
              <a:buFont typeface="Arial" charset="0"/>
              <a:buNone/>
            </a:pPr>
            <a:r>
              <a:rPr lang="en-US" sz="2400" dirty="0" smtClean="0"/>
              <a:t>        5.3. Components of A literature</a:t>
            </a:r>
          </a:p>
          <a:p>
            <a:pPr>
              <a:buFont typeface="Arial" charset="0"/>
              <a:buNone/>
            </a:pPr>
            <a:r>
              <a:rPr lang="en-US" sz="2400" dirty="0" smtClean="0"/>
              <a:t>        5.4. Processes in Reviewing Literature </a:t>
            </a:r>
          </a:p>
          <a:p>
            <a:pPr>
              <a:buFont typeface="Arial" charset="0"/>
              <a:buNone/>
            </a:pPr>
            <a:r>
              <a:rPr lang="en-US" sz="2400" b="1" dirty="0" smtClean="0"/>
              <a:t>CHAPTER 6: MEASUREMENT STRATEGIES&amp; DATA COLLECTION</a:t>
            </a:r>
            <a:endParaRPr lang="en-US" sz="2400" dirty="0" smtClean="0"/>
          </a:p>
          <a:p>
            <a:pPr>
              <a:buFont typeface="Arial" charset="0"/>
              <a:buNone/>
            </a:pPr>
            <a:r>
              <a:rPr lang="en-US" sz="2400" dirty="0" smtClean="0"/>
              <a:t>        5.1. Nature of Environmental Data</a:t>
            </a:r>
          </a:p>
          <a:p>
            <a:pPr>
              <a:buFont typeface="Arial" charset="0"/>
              <a:buNone/>
            </a:pPr>
            <a:r>
              <a:rPr lang="en-US" sz="2400" dirty="0" smtClean="0"/>
              <a:t>        5.2. Measurement in Research</a:t>
            </a:r>
          </a:p>
          <a:p>
            <a:pPr>
              <a:buFont typeface="Arial" charset="0"/>
              <a:buNone/>
            </a:pPr>
            <a:r>
              <a:rPr lang="en-US" sz="2400" dirty="0" smtClean="0"/>
              <a:t>        5.3. Scales of Measurement</a:t>
            </a:r>
          </a:p>
          <a:p>
            <a:pPr>
              <a:buFont typeface="Arial" charset="0"/>
              <a:buNone/>
            </a:pPr>
            <a:r>
              <a:rPr lang="en-US" sz="2400" dirty="0" smtClean="0"/>
              <a:t>        5.4. Measurement Strategies for Data Collection</a:t>
            </a:r>
          </a:p>
          <a:p>
            <a:pPr>
              <a:buFont typeface="Arial" charset="0"/>
              <a:buNone/>
            </a:pPr>
            <a:r>
              <a:rPr lang="en-US" sz="2400" dirty="0" smtClean="0"/>
              <a:t>        5.5. Sources of Data</a:t>
            </a:r>
          </a:p>
          <a:p>
            <a:pPr>
              <a:buFont typeface="Arial" charset="0"/>
              <a:buNone/>
            </a:pPr>
            <a:r>
              <a:rPr lang="en-US" sz="2400" dirty="0" smtClean="0"/>
              <a:t>        5.6. Methods of Data Collection</a:t>
            </a:r>
          </a:p>
          <a:p>
            <a:endParaRPr lang="en-US" dirty="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457200" y="274638"/>
            <a:ext cx="8229600" cy="490537"/>
          </a:xfrm>
        </p:spPr>
        <p:txBody>
          <a:bodyPr/>
          <a:lstStyle/>
          <a:p>
            <a:r>
              <a:rPr lang="en-US" smtClean="0"/>
              <a:t>Systematic Sampling .. Cont’d</a:t>
            </a:r>
          </a:p>
        </p:txBody>
      </p:sp>
      <p:pic>
        <p:nvPicPr>
          <p:cNvPr id="87043" name="Picture 2"/>
          <p:cNvPicPr>
            <a:picLocks noGrp="1" noChangeAspect="1" noChangeArrowheads="1"/>
          </p:cNvPicPr>
          <p:nvPr>
            <p:ph idx="1"/>
          </p:nvPr>
        </p:nvPicPr>
        <p:blipFill>
          <a:blip r:embed="rId3" cstate="print"/>
          <a:srcRect/>
          <a:stretch>
            <a:fillRect/>
          </a:stretch>
        </p:blipFill>
        <p:spPr>
          <a:xfrm>
            <a:off x="250825" y="1071563"/>
            <a:ext cx="8642350" cy="5275262"/>
          </a:xfrm>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277813"/>
            <a:ext cx="8229600" cy="414337"/>
          </a:xfrm>
        </p:spPr>
        <p:txBody>
          <a:bodyPr/>
          <a:lstStyle/>
          <a:p>
            <a:pPr algn="l" eaLnBrk="1" hangingPunct="1"/>
            <a:r>
              <a:rPr lang="en-GB" sz="3200" b="1" smtClean="0"/>
              <a:t>4.3.2. Stratified sampling</a:t>
            </a:r>
            <a:endParaRPr lang="en-US" sz="3200" b="1" smtClean="0"/>
          </a:p>
        </p:txBody>
      </p:sp>
      <p:sp>
        <p:nvSpPr>
          <p:cNvPr id="88067" name="Rectangle 3"/>
          <p:cNvSpPr>
            <a:spLocks noGrp="1" noChangeArrowheads="1"/>
          </p:cNvSpPr>
          <p:nvPr>
            <p:ph idx="1"/>
          </p:nvPr>
        </p:nvSpPr>
        <p:spPr>
          <a:xfrm>
            <a:off x="250825" y="765175"/>
            <a:ext cx="8642350" cy="5832475"/>
          </a:xfrm>
        </p:spPr>
        <p:txBody>
          <a:bodyPr/>
          <a:lstStyle/>
          <a:p>
            <a:pPr marL="165100" indent="-165100" eaLnBrk="1" hangingPunct="1">
              <a:lnSpc>
                <a:spcPct val="90000"/>
              </a:lnSpc>
              <a:buFont typeface="Wingdings" pitchFamily="2" charset="2"/>
              <a:buChar char="§"/>
            </a:pPr>
            <a:r>
              <a:rPr lang="en-GB" sz="2400" smtClean="0"/>
              <a:t>It is done when the population is known to have heterogeneity with regard to some factors and those factors are used for stratification </a:t>
            </a:r>
          </a:p>
          <a:p>
            <a:pPr marL="165100" indent="-165100" eaLnBrk="1" hangingPunct="1">
              <a:lnSpc>
                <a:spcPct val="90000"/>
              </a:lnSpc>
              <a:buFont typeface="Wingdings" pitchFamily="2" charset="2"/>
              <a:buChar char="§"/>
            </a:pPr>
            <a:r>
              <a:rPr lang="en-GB" sz="2400" smtClean="0"/>
              <a:t>Using stratified sampling, the population is divided into homogenous, non-overlapping groups called strata using relevant criteria and then independent samples are selected from each stratum.</a:t>
            </a:r>
          </a:p>
          <a:p>
            <a:pPr marL="165100" indent="-165100" eaLnBrk="1" hangingPunct="1">
              <a:lnSpc>
                <a:spcPct val="90000"/>
              </a:lnSpc>
              <a:buFont typeface="Wingdings" pitchFamily="2" charset="2"/>
              <a:buChar char="§"/>
            </a:pPr>
            <a:r>
              <a:rPr lang="en-GB" sz="2400" smtClean="0"/>
              <a:t>Any of the sampling methods mentioned in this section (and others that exist) can be used to sample within each stratum</a:t>
            </a:r>
          </a:p>
          <a:p>
            <a:pPr marL="165100" indent="-165100" eaLnBrk="1" hangingPunct="1">
              <a:lnSpc>
                <a:spcPct val="90000"/>
              </a:lnSpc>
            </a:pPr>
            <a:r>
              <a:rPr lang="en-GB" sz="2400" smtClean="0"/>
              <a:t>Simple random sample may not reflect the proportion of each stratum from the population due to sampling error; stratification increases precision (standard error is smaller)</a:t>
            </a:r>
          </a:p>
          <a:p>
            <a:pPr marL="165100" indent="-165100" eaLnBrk="1" hangingPunct="1"/>
            <a:r>
              <a:rPr lang="en-GB" sz="2400" smtClean="0"/>
              <a:t>Can be multiple stage stratified random sampling</a:t>
            </a:r>
          </a:p>
          <a:p>
            <a:pPr marL="165100" indent="-165100" eaLnBrk="1" hangingPunct="1"/>
            <a:r>
              <a:rPr lang="en-GB" sz="2400" smtClean="0"/>
              <a:t>E.g., in the household survey we may be interested to have sufficient number of households from each region of Ethiopia; stratify by region!</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5"/>
          <p:cNvSpPr>
            <a:spLocks noGrp="1"/>
          </p:cNvSpPr>
          <p:nvPr>
            <p:ph type="title"/>
          </p:nvPr>
        </p:nvSpPr>
        <p:spPr>
          <a:xfrm>
            <a:off x="457200" y="274638"/>
            <a:ext cx="8229600" cy="1138237"/>
          </a:xfrm>
        </p:spPr>
        <p:txBody>
          <a:bodyPr/>
          <a:lstStyle/>
          <a:p>
            <a:endParaRPr lang="en-US" smtClean="0"/>
          </a:p>
        </p:txBody>
      </p:sp>
      <p:pic>
        <p:nvPicPr>
          <p:cNvPr id="89091" name="Picture 2"/>
          <p:cNvPicPr>
            <a:picLocks noGrp="1" noChangeAspect="1" noChangeArrowheads="1"/>
          </p:cNvPicPr>
          <p:nvPr>
            <p:ph idx="1"/>
          </p:nvPr>
        </p:nvPicPr>
        <p:blipFill>
          <a:blip r:embed="rId3" cstate="print"/>
          <a:srcRect/>
          <a:stretch>
            <a:fillRect/>
          </a:stretch>
        </p:blipFill>
        <p:spPr>
          <a:xfrm>
            <a:off x="714375" y="1600200"/>
            <a:ext cx="7453313" cy="4525963"/>
          </a:xfrm>
        </p:spPr>
      </p:pic>
      <p:sp>
        <p:nvSpPr>
          <p:cNvPr id="8909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89093"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9750" y="333375"/>
            <a:ext cx="2160588" cy="1030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57200" y="277813"/>
            <a:ext cx="8229600" cy="414337"/>
          </a:xfrm>
        </p:spPr>
        <p:txBody>
          <a:bodyPr/>
          <a:lstStyle/>
          <a:p>
            <a:pPr algn="l" eaLnBrk="1" hangingPunct="1"/>
            <a:r>
              <a:rPr lang="en-GB" sz="3200" b="1" smtClean="0"/>
              <a:t>4.3.3. Cluster sampling</a:t>
            </a:r>
            <a:endParaRPr lang="en-US" sz="3200" b="1" smtClean="0"/>
          </a:p>
        </p:txBody>
      </p:sp>
      <p:sp>
        <p:nvSpPr>
          <p:cNvPr id="103427" name="Rectangle 3"/>
          <p:cNvSpPr>
            <a:spLocks noGrp="1" noChangeArrowheads="1"/>
          </p:cNvSpPr>
          <p:nvPr>
            <p:ph idx="1"/>
          </p:nvPr>
        </p:nvSpPr>
        <p:spPr>
          <a:xfrm>
            <a:off x="323850" y="908050"/>
            <a:ext cx="8569325" cy="5616575"/>
          </a:xfrm>
        </p:spPr>
        <p:txBody>
          <a:bodyPr/>
          <a:lstStyle/>
          <a:p>
            <a:pPr marL="165100" indent="-165100" algn="just" eaLnBrk="1" hangingPunct="1">
              <a:defRPr/>
            </a:pPr>
            <a:r>
              <a:rPr lang="en-GB" sz="2400" dirty="0" smtClean="0"/>
              <a:t>The primary sampling unit is not units of the population but groups within the population (</a:t>
            </a:r>
            <a:r>
              <a:rPr lang="en-GB" sz="2400" i="1" dirty="0" smtClean="0"/>
              <a:t>clusters</a:t>
            </a:r>
            <a:r>
              <a:rPr lang="en-GB" sz="2400" dirty="0" smtClean="0"/>
              <a:t>)</a:t>
            </a:r>
          </a:p>
          <a:p>
            <a:pPr marL="165100" indent="-165100" algn="just" eaLnBrk="1" hangingPunct="1">
              <a:defRPr/>
            </a:pPr>
            <a:r>
              <a:rPr lang="en-GB" sz="2400" dirty="0" smtClean="0"/>
              <a:t>Sometimes it is too expensive to spread a sample  across the population as the whole</a:t>
            </a:r>
          </a:p>
          <a:p>
            <a:pPr marL="165100" indent="-165100" algn="just" eaLnBrk="1" hangingPunct="1">
              <a:defRPr/>
            </a:pPr>
            <a:r>
              <a:rPr lang="en-GB" sz="2400" dirty="0" smtClean="0"/>
              <a:t>Travel cost can become expensive if interviewers have to survey people from one end of the country to another</a:t>
            </a:r>
          </a:p>
          <a:p>
            <a:pPr marL="165100" indent="-165100" algn="just" eaLnBrk="1" hangingPunct="1">
              <a:defRPr/>
            </a:pPr>
            <a:r>
              <a:rPr lang="en-GB" sz="2400" dirty="0" smtClean="0"/>
              <a:t>Cluster sampling is cost effective to sample from a widely dispersed population</a:t>
            </a:r>
          </a:p>
          <a:p>
            <a:pPr marL="165100" indent="-165100" algn="just" eaLnBrk="1" hangingPunct="1">
              <a:defRPr/>
            </a:pPr>
            <a:r>
              <a:rPr lang="en-GB" sz="2400" dirty="0" smtClean="0"/>
              <a:t>To reduce costs, researchers may choose cluster sampling technique</a:t>
            </a:r>
          </a:p>
          <a:p>
            <a:pPr marL="165100" indent="-165100" algn="just" eaLnBrk="1" hangingPunct="1">
              <a:defRPr/>
            </a:pPr>
            <a:r>
              <a:rPr lang="en-GB" sz="2400" dirty="0" smtClean="0"/>
              <a:t>The cluster should be homogenous unlike stratified sampling whereby the strata are heterogeneous</a:t>
            </a:r>
          </a:p>
          <a:p>
            <a:pPr marL="165100" indent="-165100" eaLnBrk="1" hangingPunct="1">
              <a:defRPr/>
            </a:pPr>
            <a:r>
              <a:rPr lang="en-GB" sz="2400" dirty="0" smtClean="0"/>
              <a:t>Can be multiple-stage cluster sampling</a:t>
            </a:r>
          </a:p>
          <a:p>
            <a:pPr algn="just" eaLnBrk="1" hangingPunct="1">
              <a:defRPr/>
            </a:pPr>
            <a:endParaRPr lang="en-GB" sz="2400" dirty="0" smtClean="0"/>
          </a:p>
          <a:p>
            <a:pPr eaLnBrk="1" hangingPunct="1">
              <a:buFont typeface="Arial" charset="0"/>
              <a:buNone/>
              <a:defRPr/>
            </a:pPr>
            <a:endParaRPr lang="en-US" dirty="0"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Content Placeholder 2"/>
          <p:cNvSpPr>
            <a:spLocks noGrp="1"/>
          </p:cNvSpPr>
          <p:nvPr>
            <p:ph idx="1"/>
          </p:nvPr>
        </p:nvSpPr>
        <p:spPr>
          <a:xfrm>
            <a:off x="285750" y="333375"/>
            <a:ext cx="8572500" cy="6335713"/>
          </a:xfrm>
        </p:spPr>
        <p:txBody>
          <a:bodyPr/>
          <a:lstStyle/>
          <a:p>
            <a:pPr marL="225425" indent="-225425" eaLnBrk="1" hangingPunct="1"/>
            <a:r>
              <a:rPr lang="en-US" sz="2400" smtClean="0"/>
              <a:t>As mentioned, cost reduction is a reason for using cluster sampling. </a:t>
            </a:r>
          </a:p>
          <a:p>
            <a:pPr marL="225425" indent="-225425"/>
            <a:r>
              <a:rPr lang="en-US" sz="2400" smtClean="0"/>
              <a:t>It creates pockets of sampled unites instead of spreading the sample over the whole territory</a:t>
            </a:r>
          </a:p>
          <a:p>
            <a:pPr marL="225425" indent="-225425"/>
            <a:r>
              <a:rPr lang="en-US" sz="2400" smtClean="0"/>
              <a:t>Another reason is that sometimes a list of all units in the population is not available, while a list of all clusters is either available or easy to create</a:t>
            </a:r>
          </a:p>
          <a:p>
            <a:pPr marL="225425" indent="-225425"/>
            <a:r>
              <a:rPr lang="en-US" sz="2400" smtClean="0"/>
              <a:t>Another drawback to cluster sampling is that you do not have total control over the final sample size.</a:t>
            </a:r>
          </a:p>
          <a:p>
            <a:pPr marL="225425" indent="-225425"/>
            <a:r>
              <a:rPr lang="en-US" sz="2400" smtClean="0"/>
              <a:t>Since not all schools have the same number of say grade 11 students and city blocks do not all have the same number of households, and you must interview every student or household in your sample, as an example, the final size may be larger or smaller than you expected. </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0" y="500063"/>
            <a:ext cx="8572500" cy="6072187"/>
          </a:xfrm>
        </p:spPr>
        <p:txBody>
          <a:bodyPr/>
          <a:lstStyle/>
          <a:p>
            <a:pPr marL="225425" indent="-225425" eaLnBrk="1" hangingPunct="1">
              <a:defRPr/>
            </a:pPr>
            <a:r>
              <a:rPr lang="en-GB" sz="2600" dirty="0" smtClean="0"/>
              <a:t>E.g., sampling for household survey in Addis Ababa</a:t>
            </a:r>
          </a:p>
          <a:p>
            <a:pPr lvl="1" eaLnBrk="1" hangingPunct="1">
              <a:defRPr/>
            </a:pPr>
            <a:r>
              <a:rPr lang="en-GB" sz="2600" dirty="0" smtClean="0"/>
              <a:t>Probably no complete sampling frame and costly to cover simple random sample</a:t>
            </a:r>
          </a:p>
          <a:p>
            <a:pPr lvl="1" eaLnBrk="1" hangingPunct="1">
              <a:defRPr/>
            </a:pPr>
            <a:r>
              <a:rPr lang="en-GB" sz="2600" dirty="0" smtClean="0"/>
              <a:t>Randomly select from sub-cities (clusters)</a:t>
            </a:r>
          </a:p>
          <a:p>
            <a:pPr lvl="1" eaLnBrk="1" hangingPunct="1">
              <a:defRPr/>
            </a:pPr>
            <a:r>
              <a:rPr lang="en-GB" sz="2600" dirty="0" smtClean="0"/>
              <a:t>Randomly select </a:t>
            </a:r>
            <a:r>
              <a:rPr lang="en-GB" sz="2600" dirty="0" err="1" smtClean="0"/>
              <a:t>kebeles</a:t>
            </a:r>
            <a:r>
              <a:rPr lang="en-GB" sz="2600" dirty="0" smtClean="0"/>
              <a:t> from sub-cities (clusters)</a:t>
            </a:r>
          </a:p>
          <a:p>
            <a:pPr lvl="1" eaLnBrk="1" hangingPunct="1">
              <a:defRPr/>
            </a:pPr>
            <a:r>
              <a:rPr lang="en-GB" sz="2600" dirty="0" smtClean="0"/>
              <a:t>Then randomly select households from the selected </a:t>
            </a:r>
            <a:r>
              <a:rPr lang="en-GB" sz="2600" dirty="0" err="1" smtClean="0"/>
              <a:t>kebeles</a:t>
            </a:r>
            <a:endParaRPr lang="en-GB" sz="2600" dirty="0" smtClean="0"/>
          </a:p>
          <a:p>
            <a:pPr>
              <a:defRPr/>
            </a:pP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Content Placeholder 3"/>
          <p:cNvPicPr>
            <a:picLocks noGrp="1" noChangeAspect="1" noChangeArrowheads="1"/>
          </p:cNvPicPr>
          <p:nvPr>
            <p:ph idx="1"/>
          </p:nvPr>
        </p:nvPicPr>
        <p:blipFill>
          <a:blip r:embed="rId3" cstate="print"/>
          <a:srcRect/>
          <a:stretch>
            <a:fillRect/>
          </a:stretch>
        </p:blipFill>
        <p:spPr>
          <a:xfrm>
            <a:off x="323850" y="858838"/>
            <a:ext cx="8569325" cy="5284787"/>
          </a:xfrm>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57200" y="277813"/>
            <a:ext cx="8229600" cy="414337"/>
          </a:xfrm>
        </p:spPr>
        <p:txBody>
          <a:bodyPr/>
          <a:lstStyle/>
          <a:p>
            <a:pPr algn="l" eaLnBrk="1" hangingPunct="1"/>
            <a:r>
              <a:rPr lang="en-GB" sz="2800" b="1" smtClean="0">
                <a:solidFill>
                  <a:srgbClr val="7030A0"/>
                </a:solidFill>
              </a:rPr>
              <a:t>4.4. Non-probability sampling</a:t>
            </a:r>
            <a:endParaRPr lang="en-US" sz="2800" b="1" smtClean="0">
              <a:solidFill>
                <a:srgbClr val="7030A0"/>
              </a:solidFill>
            </a:endParaRPr>
          </a:p>
        </p:txBody>
      </p:sp>
      <p:sp>
        <p:nvSpPr>
          <p:cNvPr id="108547" name="Rectangle 3"/>
          <p:cNvSpPr>
            <a:spLocks noGrp="1" noChangeArrowheads="1"/>
          </p:cNvSpPr>
          <p:nvPr>
            <p:ph idx="1"/>
          </p:nvPr>
        </p:nvSpPr>
        <p:spPr>
          <a:xfrm>
            <a:off x="323850" y="765175"/>
            <a:ext cx="8640763" cy="5903913"/>
          </a:xfrm>
        </p:spPr>
        <p:txBody>
          <a:bodyPr/>
          <a:lstStyle/>
          <a:p>
            <a:pPr marL="225425" indent="-225425" eaLnBrk="1" hangingPunct="1">
              <a:defRPr/>
            </a:pPr>
            <a:r>
              <a:rPr lang="en-GB" sz="2800" dirty="0" smtClean="0"/>
              <a:t>Sampling without probability sampling</a:t>
            </a:r>
          </a:p>
          <a:p>
            <a:pPr marL="225425" indent="-225425" eaLnBrk="1" hangingPunct="1">
              <a:defRPr/>
            </a:pPr>
            <a:r>
              <a:rPr lang="en-GB" sz="2800" dirty="0" smtClean="0"/>
              <a:t>Sampling units/elements have </a:t>
            </a:r>
            <a:r>
              <a:rPr lang="en-GB" sz="2800" b="1" dirty="0" smtClean="0">
                <a:solidFill>
                  <a:srgbClr val="C00000"/>
                </a:solidFill>
              </a:rPr>
              <a:t>unequal</a:t>
            </a:r>
            <a:r>
              <a:rPr lang="en-GB" sz="2800" dirty="0" smtClean="0"/>
              <a:t> chances of being selected.</a:t>
            </a:r>
          </a:p>
          <a:p>
            <a:pPr eaLnBrk="1" hangingPunct="1">
              <a:buFont typeface="Wingdings" pitchFamily="2" charset="2"/>
              <a:buNone/>
              <a:defRPr/>
            </a:pPr>
            <a:r>
              <a:rPr lang="en-GB" sz="2800" b="1" dirty="0" smtClean="0">
                <a:solidFill>
                  <a:schemeClr val="hlink"/>
                </a:solidFill>
              </a:rPr>
              <a:t>4.4.1. Convenience Sampling</a:t>
            </a:r>
          </a:p>
          <a:p>
            <a:pPr marL="165100" indent="-165100" eaLnBrk="1" hangingPunct="1">
              <a:defRPr/>
            </a:pPr>
            <a:r>
              <a:rPr lang="en-GB" sz="2800" dirty="0" smtClean="0"/>
              <a:t>Using accessible/available sample</a:t>
            </a:r>
          </a:p>
          <a:p>
            <a:pPr marL="165100" indent="-165100" eaLnBrk="1" hangingPunct="1">
              <a:defRPr/>
            </a:pPr>
            <a:r>
              <a:rPr lang="en-GB" sz="2400" dirty="0" smtClean="0"/>
              <a:t>Difficult to know what population is represented by the sample</a:t>
            </a:r>
          </a:p>
          <a:p>
            <a:pPr marL="165100" indent="-165100" eaLnBrk="1" hangingPunct="1">
              <a:defRPr/>
            </a:pPr>
            <a:r>
              <a:rPr lang="en-GB" sz="2800" dirty="0" smtClean="0"/>
              <a:t>Can provide starting point for further research</a:t>
            </a:r>
          </a:p>
          <a:p>
            <a:pPr marL="165100" indent="-165100" eaLnBrk="1" hangingPunct="1">
              <a:defRPr/>
            </a:pPr>
            <a:r>
              <a:rPr lang="en-GB" sz="2800" dirty="0" smtClean="0"/>
              <a:t>Results can be linked to existing research</a:t>
            </a:r>
          </a:p>
          <a:p>
            <a:pPr marL="165100" indent="-165100" eaLnBrk="1" hangingPunct="1">
              <a:defRPr/>
            </a:pPr>
            <a:r>
              <a:rPr lang="en-GB" sz="2800" dirty="0" smtClean="0"/>
              <a:t>E.g., interview households in your neighbourhood</a:t>
            </a:r>
          </a:p>
          <a:p>
            <a:pPr eaLnBrk="1" hangingPunct="1">
              <a:defRPr/>
            </a:pPr>
            <a:endParaRPr lang="en-US" sz="2400" dirty="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188913"/>
            <a:ext cx="8229600" cy="503237"/>
          </a:xfrm>
        </p:spPr>
        <p:txBody>
          <a:bodyPr/>
          <a:lstStyle/>
          <a:p>
            <a:pPr algn="l" eaLnBrk="1" hangingPunct="1"/>
            <a:r>
              <a:rPr lang="en-GB" sz="2800" b="1" smtClean="0"/>
              <a:t>4.4.2. Snowball sampling</a:t>
            </a:r>
            <a:endParaRPr lang="en-US" sz="2800" b="1" smtClean="0"/>
          </a:p>
        </p:txBody>
      </p:sp>
      <p:sp>
        <p:nvSpPr>
          <p:cNvPr id="109571" name="Rectangle 3"/>
          <p:cNvSpPr>
            <a:spLocks noGrp="1" noChangeArrowheads="1"/>
          </p:cNvSpPr>
          <p:nvPr>
            <p:ph idx="1"/>
          </p:nvPr>
        </p:nvSpPr>
        <p:spPr>
          <a:xfrm>
            <a:off x="285750" y="765175"/>
            <a:ext cx="8678863" cy="5903913"/>
          </a:xfrm>
        </p:spPr>
        <p:txBody>
          <a:bodyPr/>
          <a:lstStyle/>
          <a:p>
            <a:pPr marL="225425" indent="-225425" eaLnBrk="1" hangingPunct="1">
              <a:defRPr/>
            </a:pPr>
            <a:r>
              <a:rPr lang="en-GB" sz="2400" dirty="0" smtClean="0"/>
              <a:t>Start with small number of people and use them to establish contact with others</a:t>
            </a:r>
          </a:p>
          <a:p>
            <a:pPr marL="225425" indent="-225425" eaLnBrk="1" hangingPunct="1">
              <a:defRPr/>
            </a:pPr>
            <a:r>
              <a:rPr lang="en-GB" sz="2400" dirty="0" smtClean="0"/>
              <a:t>Useful when there is no sampling frame</a:t>
            </a:r>
          </a:p>
          <a:p>
            <a:pPr marL="225425" indent="-225425" eaLnBrk="1" hangingPunct="1">
              <a:defRPr/>
            </a:pPr>
            <a:r>
              <a:rPr lang="en-GB" sz="2400" dirty="0" smtClean="0"/>
              <a:t>E.g. Becker’s (1963) study of marijuana users</a:t>
            </a:r>
          </a:p>
          <a:p>
            <a:pPr marL="225425" indent="-225425" eaLnBrk="1" hangingPunct="1">
              <a:defRPr/>
            </a:pPr>
            <a:r>
              <a:rPr lang="en-GB" sz="2800" dirty="0" smtClean="0"/>
              <a:t>The idea of ‘theoretical sampling’ than ‘statistical sampling’ is used</a:t>
            </a:r>
          </a:p>
          <a:p>
            <a:pPr lvl="1" eaLnBrk="1" hangingPunct="1">
              <a:defRPr/>
            </a:pPr>
            <a:r>
              <a:rPr lang="en-GB" sz="2400" dirty="0" smtClean="0"/>
              <a:t>‘theoretical sampling’ – data collected are specifically for developing a theory</a:t>
            </a:r>
          </a:p>
          <a:p>
            <a:pPr lvl="1" eaLnBrk="1" hangingPunct="1">
              <a:defRPr/>
            </a:pPr>
            <a:r>
              <a:rPr lang="en-GB" sz="2400" dirty="0" smtClean="0"/>
              <a:t>‘theoretical sampling’ is an ongoing process unlike statistical sampling</a:t>
            </a:r>
          </a:p>
          <a:p>
            <a:pPr eaLnBrk="1" hangingPunct="1">
              <a:defRPr/>
            </a:pPr>
            <a:endParaRPr lang="en-GB" dirty="0" smtClean="0"/>
          </a:p>
          <a:p>
            <a:pPr eaLnBrk="1" hangingPunct="1">
              <a:buFont typeface="Wingdings" pitchFamily="2" charset="2"/>
              <a:buNone/>
              <a:defRPr/>
            </a:pPr>
            <a:endParaRPr lang="en-US" sz="2800" dirty="0"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277813"/>
            <a:ext cx="8229600" cy="414337"/>
          </a:xfrm>
        </p:spPr>
        <p:txBody>
          <a:bodyPr/>
          <a:lstStyle/>
          <a:p>
            <a:pPr algn="l" eaLnBrk="1" hangingPunct="1"/>
            <a:r>
              <a:rPr lang="en-US" sz="3200" b="1" smtClean="0"/>
              <a:t>4.4.3. </a:t>
            </a:r>
            <a:r>
              <a:rPr lang="en-GB" sz="3200" b="1" smtClean="0"/>
              <a:t>Quota sampling</a:t>
            </a:r>
            <a:endParaRPr lang="en-US" sz="3200" b="1" smtClean="0"/>
          </a:p>
        </p:txBody>
      </p:sp>
      <p:sp>
        <p:nvSpPr>
          <p:cNvPr id="110595" name="Rectangle 3"/>
          <p:cNvSpPr>
            <a:spLocks noGrp="1" noChangeArrowheads="1"/>
          </p:cNvSpPr>
          <p:nvPr>
            <p:ph idx="1"/>
          </p:nvPr>
        </p:nvSpPr>
        <p:spPr>
          <a:xfrm>
            <a:off x="357188" y="836613"/>
            <a:ext cx="8501062" cy="5688012"/>
          </a:xfrm>
        </p:spPr>
        <p:txBody>
          <a:bodyPr/>
          <a:lstStyle/>
          <a:p>
            <a:pPr marL="165100" indent="-165100" eaLnBrk="1" hangingPunct="1">
              <a:defRPr/>
            </a:pPr>
            <a:r>
              <a:rPr lang="en-GB" sz="2400" dirty="0" smtClean="0"/>
              <a:t>Sample to reflect relevant proportions in the population</a:t>
            </a:r>
          </a:p>
          <a:p>
            <a:pPr marL="165100" indent="-165100" eaLnBrk="1" hangingPunct="1">
              <a:defRPr/>
            </a:pPr>
            <a:r>
              <a:rPr lang="en-GB" sz="2400" dirty="0" smtClean="0"/>
              <a:t>Sampling is not random like in stratified sampling; interviewers choose respondents</a:t>
            </a:r>
          </a:p>
          <a:p>
            <a:pPr lvl="1" eaLnBrk="1" hangingPunct="1">
              <a:defRPr/>
            </a:pPr>
            <a:r>
              <a:rPr lang="en-GB" sz="2400" dirty="0" smtClean="0"/>
              <a:t>Cheap and quick</a:t>
            </a:r>
          </a:p>
          <a:p>
            <a:pPr lvl="1" eaLnBrk="1" hangingPunct="1">
              <a:defRPr/>
            </a:pPr>
            <a:r>
              <a:rPr lang="en-GB" sz="2400" dirty="0" smtClean="0"/>
              <a:t>May not be representative</a:t>
            </a:r>
          </a:p>
          <a:p>
            <a:pPr algn="just" eaLnBrk="1" hangingPunct="1">
              <a:buFont typeface="Arial" charset="0"/>
              <a:buNone/>
              <a:tabLst>
                <a:tab pos="749300" algn="l"/>
              </a:tabLst>
              <a:defRPr/>
            </a:pPr>
            <a:r>
              <a:rPr lang="en-US" sz="2400" b="1" dirty="0" smtClean="0"/>
              <a:t>4.4.4. Purposive/Judgment sample:</a:t>
            </a:r>
            <a:r>
              <a:rPr lang="en-US" sz="2400" dirty="0" smtClean="0"/>
              <a:t> is a type of nonrandom </a:t>
            </a:r>
            <a:r>
              <a:rPr lang="en-US" sz="2400" dirty="0" smtClean="0">
                <a:hlinkClick r:id="rId3" tooltip="Sample (statistics)"/>
              </a:rPr>
              <a:t>sample</a:t>
            </a:r>
            <a:r>
              <a:rPr lang="en-US" sz="2400" dirty="0" smtClean="0"/>
              <a:t>, which is selected based on the </a:t>
            </a:r>
            <a:r>
              <a:rPr lang="en-US" sz="2400" dirty="0" smtClean="0">
                <a:hlinkClick r:id="rId4" tooltip="Opinion"/>
              </a:rPr>
              <a:t>opinion</a:t>
            </a:r>
            <a:r>
              <a:rPr lang="en-US" sz="2400" dirty="0" smtClean="0"/>
              <a:t> of an </a:t>
            </a:r>
            <a:r>
              <a:rPr lang="en-US" sz="2400" dirty="0" smtClean="0">
                <a:hlinkClick r:id="rId5" tooltip="Expert"/>
              </a:rPr>
              <a:t>expert</a:t>
            </a:r>
            <a:r>
              <a:rPr lang="en-US" sz="2400" dirty="0" smtClean="0"/>
              <a:t>. Results obtained from a judgment sample are subject to some degree of </a:t>
            </a:r>
            <a:r>
              <a:rPr lang="en-US" sz="2400" dirty="0" smtClean="0">
                <a:hlinkClick r:id="rId6" tooltip="Sampling bias"/>
              </a:rPr>
              <a:t>bias</a:t>
            </a:r>
            <a:r>
              <a:rPr lang="en-US" sz="2400" dirty="0" smtClean="0"/>
              <a:t>, due to the </a:t>
            </a:r>
            <a:r>
              <a:rPr lang="en-US" sz="2400" dirty="0" smtClean="0">
                <a:hlinkClick r:id="rId7" tooltip="Sampling (statistics)"/>
              </a:rPr>
              <a:t>frame</a:t>
            </a:r>
            <a:r>
              <a:rPr lang="en-US" sz="2400" dirty="0" smtClean="0"/>
              <a:t> and </a:t>
            </a:r>
            <a:r>
              <a:rPr lang="en-US" sz="2400" dirty="0" smtClean="0">
                <a:hlinkClick r:id="rId8" tooltip="Statistical population"/>
              </a:rPr>
              <a:t>population</a:t>
            </a:r>
            <a:r>
              <a:rPr lang="en-US" sz="2400" dirty="0" smtClean="0"/>
              <a:t> not being identical. </a:t>
            </a:r>
          </a:p>
          <a:p>
            <a:pPr marL="225425" indent="-225425" algn="just" eaLnBrk="1" hangingPunct="1">
              <a:defRPr/>
            </a:pPr>
            <a:r>
              <a:rPr lang="en-US" sz="2400" b="1" dirty="0" smtClean="0"/>
              <a:t>You might preferentially recruit subjects who have the best knowledge and experience in an area or to find the specific problems and solutions</a:t>
            </a:r>
            <a:endParaRPr lang="en-US" sz="24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3375"/>
            <a:ext cx="8229600" cy="6119813"/>
          </a:xfrm>
        </p:spPr>
        <p:txBody>
          <a:bodyPr/>
          <a:lstStyle/>
          <a:p>
            <a:pPr>
              <a:buFont typeface="Arial" charset="0"/>
              <a:buNone/>
              <a:defRPr/>
            </a:pPr>
            <a:r>
              <a:rPr lang="en-US" sz="2800" b="1" dirty="0" smtClean="0"/>
              <a:t>CHAPTER 7: DATA PROCESSING, ANALYSIS AND INTERPERTATIONS</a:t>
            </a:r>
            <a:endParaRPr lang="en-US" sz="2800" dirty="0" smtClean="0"/>
          </a:p>
          <a:p>
            <a:pPr>
              <a:buFont typeface="Arial" charset="0"/>
              <a:buNone/>
              <a:defRPr/>
            </a:pPr>
            <a:endParaRPr lang="en-US" sz="1050" dirty="0" smtClean="0"/>
          </a:p>
          <a:p>
            <a:pPr>
              <a:defRPr/>
            </a:pPr>
            <a:r>
              <a:rPr lang="en-US" sz="2800" dirty="0" smtClean="0"/>
              <a:t>6.1. Nature and Purpose of Data Analysis</a:t>
            </a:r>
          </a:p>
          <a:p>
            <a:pPr>
              <a:defRPr/>
            </a:pPr>
            <a:r>
              <a:rPr lang="en-US" sz="2800" dirty="0" smtClean="0"/>
              <a:t> 6.2. Data Analysis Steps</a:t>
            </a:r>
          </a:p>
          <a:p>
            <a:pPr>
              <a:defRPr/>
            </a:pPr>
            <a:r>
              <a:rPr lang="en-US" sz="2800" dirty="0" smtClean="0"/>
              <a:t> 6.3. Interpretation of the Results</a:t>
            </a:r>
          </a:p>
          <a:p>
            <a:pPr>
              <a:defRPr/>
            </a:pPr>
            <a:r>
              <a:rPr lang="en-US" sz="2800" dirty="0" smtClean="0"/>
              <a:t> 6.4. Drawing Conclusions and Recommendations</a:t>
            </a:r>
          </a:p>
          <a:p>
            <a:pPr>
              <a:defRPr/>
            </a:pPr>
            <a:endParaRPr lang="en-US" sz="1100" b="1" dirty="0" smtClean="0"/>
          </a:p>
          <a:p>
            <a:pPr>
              <a:buFont typeface="Arial" charset="0"/>
              <a:buNone/>
              <a:defRPr/>
            </a:pPr>
            <a:r>
              <a:rPr lang="en-US" sz="2800" b="1" dirty="0" smtClean="0"/>
              <a:t>CHAPTER 7: RESEARCH REPORT WRITING</a:t>
            </a:r>
            <a:endParaRPr lang="en-US" sz="2800" dirty="0" smtClean="0"/>
          </a:p>
          <a:p>
            <a:pPr>
              <a:defRPr/>
            </a:pPr>
            <a:r>
              <a:rPr lang="en-US" sz="2800" dirty="0" smtClean="0"/>
              <a:t> 7.1. Research Reports and Classifications</a:t>
            </a:r>
          </a:p>
          <a:p>
            <a:pPr>
              <a:defRPr/>
            </a:pPr>
            <a:r>
              <a:rPr lang="en-US" sz="2800" dirty="0" smtClean="0"/>
              <a:t> 7.2. The Structure of Research Report (Contents)</a:t>
            </a:r>
          </a:p>
          <a:p>
            <a:pPr>
              <a:defRPr/>
            </a:pPr>
            <a:r>
              <a:rPr lang="en-US" sz="2800" dirty="0" smtClean="0"/>
              <a:t> 7.3. General Remarks on Style and Presentation </a:t>
            </a:r>
          </a:p>
          <a:p>
            <a:pPr>
              <a:defRPr/>
            </a:pP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Content Placeholder 2"/>
          <p:cNvSpPr>
            <a:spLocks noGrp="1"/>
          </p:cNvSpPr>
          <p:nvPr>
            <p:ph idx="1"/>
          </p:nvPr>
        </p:nvSpPr>
        <p:spPr>
          <a:xfrm>
            <a:off x="357188" y="357188"/>
            <a:ext cx="8501062" cy="6215062"/>
          </a:xfrm>
        </p:spPr>
        <p:txBody>
          <a:bodyPr/>
          <a:lstStyle/>
          <a:p>
            <a:pPr marL="165100" indent="-165100" algn="just" eaLnBrk="1" hangingPunct="1">
              <a:defRPr/>
            </a:pPr>
            <a:r>
              <a:rPr lang="en-US" sz="2400" dirty="0" smtClean="0"/>
              <a:t>This type of sampling technique might be the most appropriate if the population to be studied is difficult to locate or if some members are thought to be better (more knowledgeable, more willing, etc.) than others to interview. This determination is often made on the advice and with the assistance of the client. </a:t>
            </a:r>
          </a:p>
          <a:p>
            <a:pPr marL="165100" indent="-165100" algn="just" eaLnBrk="1" hangingPunct="1">
              <a:defRPr/>
            </a:pPr>
            <a:r>
              <a:rPr lang="en-US" sz="2400" dirty="0" smtClean="0"/>
              <a:t>For instance, if you wanted to interview incentive travel organizers within a specific industry to determine their needs or destination preferences, you might find that not only are there relatively few, they are also extremely busy and may well be reluctant to take time to talk to you. </a:t>
            </a:r>
          </a:p>
          <a:p>
            <a:pPr marL="165100" indent="-165100" algn="just" eaLnBrk="1" hangingPunct="1">
              <a:defRPr/>
            </a:pPr>
            <a:r>
              <a:rPr lang="en-US" sz="2400" dirty="0" smtClean="0"/>
              <a:t>Relying on the judgment of some knowledgeable experts may be far more productive in identifying potential interviewees than trying to develop a list of the population in order to randomly select a small number. </a:t>
            </a:r>
          </a:p>
          <a:p>
            <a:pPr>
              <a:defRPr/>
            </a:pPr>
            <a:endParaRPr lang="en-US" sz="2400" dirty="0"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Content Placeholder 2"/>
          <p:cNvSpPr>
            <a:spLocks noGrp="1"/>
          </p:cNvSpPr>
          <p:nvPr>
            <p:ph idx="1"/>
          </p:nvPr>
        </p:nvSpPr>
        <p:spPr>
          <a:xfrm>
            <a:off x="457200" y="333375"/>
            <a:ext cx="8229600" cy="6048375"/>
          </a:xfrm>
        </p:spPr>
        <p:txBody>
          <a:bodyPr/>
          <a:lstStyle/>
          <a:p>
            <a:pPr marL="165100" indent="-165100" algn="just"/>
            <a:r>
              <a:rPr lang="en-US" sz="2800" b="1" smtClean="0">
                <a:solidFill>
                  <a:srgbClr val="0070C0"/>
                </a:solidFill>
              </a:rPr>
              <a:t>Note</a:t>
            </a:r>
            <a:r>
              <a:rPr lang="en-US" sz="2800" smtClean="0"/>
              <a:t>: Sampling technique is a series of strategic choices about with whom, where and how to do your research. Two things are implicit in that statement. </a:t>
            </a:r>
          </a:p>
          <a:p>
            <a:pPr marL="165100" indent="-165100"/>
            <a:r>
              <a:rPr lang="en-US" sz="2800" smtClean="0"/>
              <a:t>First is that the way that you sample has to be tied to your objectives.</a:t>
            </a:r>
          </a:p>
          <a:p>
            <a:pPr marL="165100" indent="-165100" algn="just"/>
            <a:r>
              <a:rPr lang="en-US" sz="2800" smtClean="0"/>
              <a:t>Second is an implication that follows from the first, i.e., that there is no one “best” sampling strategy because which is “best” will depend on the context in which you are working and the nature of your research objective(s).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7675</TotalTime>
  <Words>9195</Words>
  <Application>Microsoft Office PowerPoint</Application>
  <PresentationFormat>On-screen Show (4:3)</PresentationFormat>
  <Paragraphs>940</Paragraphs>
  <Slides>91</Slides>
  <Notes>88</Notes>
  <HiddenSlides>0</HiddenSlides>
  <MMClips>0</MMClips>
  <ScaleCrop>false</ScaleCrop>
  <HeadingPairs>
    <vt:vector size="4" baseType="variant">
      <vt:variant>
        <vt:lpstr>Theme</vt:lpstr>
      </vt:variant>
      <vt:variant>
        <vt:i4>1</vt:i4>
      </vt:variant>
      <vt:variant>
        <vt:lpstr>Slide Titles</vt:lpstr>
      </vt:variant>
      <vt:variant>
        <vt:i4>91</vt:i4>
      </vt:variant>
    </vt:vector>
  </HeadingPairs>
  <TitlesOfParts>
    <vt:vector size="9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What Makes People do Research?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Difference between Basic and Applied Research</vt:lpstr>
      <vt:lpstr>PowerPoint Presentation</vt:lpstr>
      <vt:lpstr>PowerPoint Presentation</vt:lpstr>
      <vt:lpstr>PowerPoint Presentation</vt:lpstr>
      <vt:lpstr>PowerPoint Presentation</vt:lpstr>
      <vt:lpstr>PowerPoint Presentation</vt:lpstr>
      <vt:lpstr>PowerPoint Presentation</vt:lpstr>
      <vt:lpstr> 2.5. Quantitative vs. Qualitative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Typology of Research Design (cont’d)</vt:lpstr>
      <vt:lpstr>PowerPoint Presentation</vt:lpstr>
      <vt:lpstr>PowerPoint Presentation</vt:lpstr>
      <vt:lpstr>PowerPoint Presentation</vt:lpstr>
      <vt:lpstr>PowerPoint Presentation</vt:lpstr>
      <vt:lpstr>3.2.4. Research Ethics</vt:lpstr>
      <vt:lpstr>A. Harm to Participants</vt:lpstr>
      <vt:lpstr>C. Invasion of Privacy</vt:lpstr>
      <vt:lpstr>PowerPoint Presentation</vt:lpstr>
      <vt:lpstr>PowerPoint Presentation</vt:lpstr>
      <vt:lpstr>4.1.Basic Concepts (cont’d)</vt:lpstr>
      <vt:lpstr>PowerPoint Presentation</vt:lpstr>
      <vt:lpstr>4. 3.1. Simple random sampling (cont)</vt:lpstr>
      <vt:lpstr>PowerPoint Presentation</vt:lpstr>
      <vt:lpstr>PowerPoint Presentation</vt:lpstr>
      <vt:lpstr>E.g. Systematic sampling</vt:lpstr>
      <vt:lpstr>Systematic Sampling</vt:lpstr>
      <vt:lpstr>Systematic Sampling .. Cont’d</vt:lpstr>
      <vt:lpstr>4.3.2. Stratified sampling</vt:lpstr>
      <vt:lpstr>PowerPoint Presentation</vt:lpstr>
      <vt:lpstr>4.3.3. Cluster sampling</vt:lpstr>
      <vt:lpstr>PowerPoint Presentation</vt:lpstr>
      <vt:lpstr>PowerPoint Presentation</vt:lpstr>
      <vt:lpstr>PowerPoint Presentation</vt:lpstr>
      <vt:lpstr>4.4. Non-probability sampling</vt:lpstr>
      <vt:lpstr>4.4.2. Snowball sampling</vt:lpstr>
      <vt:lpstr>4.4.3. Quota sampling</vt:lpstr>
      <vt:lpstr>PowerPoint Presentation</vt:lpstr>
      <vt:lpstr>PowerPoint Presentation</vt:lpstr>
    </vt:vector>
  </TitlesOfParts>
  <Company>University of East Anglia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Research Methods PhD in Development Studies</dc:title>
  <dc:creator>Kebede</dc:creator>
  <cp:lastModifiedBy>Mesafint L</cp:lastModifiedBy>
  <cp:revision>1194</cp:revision>
  <dcterms:created xsi:type="dcterms:W3CDTF">2010-02-06T15:59:08Z</dcterms:created>
  <dcterms:modified xsi:type="dcterms:W3CDTF">2020-05-02T12:05:41Z</dcterms:modified>
</cp:coreProperties>
</file>