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7" r:id="rId20"/>
    <p:sldId id="278" r:id="rId21"/>
    <p:sldId id="279" r:id="rId22"/>
    <p:sldId id="280" r:id="rId23"/>
    <p:sldId id="281" r:id="rId24"/>
    <p:sldId id="276" r:id="rId25"/>
    <p:sldId id="27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94" y="-1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A1068E-7979-423D-BC18-57B04D4E4BDD}"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CEC5B-1C1B-4705-9547-A230F515386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A1068E-7979-423D-BC18-57B04D4E4BDD}"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CEC5B-1C1B-4705-9547-A230F515386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A1068E-7979-423D-BC18-57B04D4E4BDD}"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CEC5B-1C1B-4705-9547-A230F515386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A1068E-7979-423D-BC18-57B04D4E4BDD}"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CEC5B-1C1B-4705-9547-A230F515386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A1068E-7979-423D-BC18-57B04D4E4BDD}"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CEC5B-1C1B-4705-9547-A230F515386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A1068E-7979-423D-BC18-57B04D4E4BDD}"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5CEC5B-1C1B-4705-9547-A230F515386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A1068E-7979-423D-BC18-57B04D4E4BDD}" type="datetimeFigureOut">
              <a:rPr lang="en-US" smtClean="0"/>
              <a:pPr/>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5CEC5B-1C1B-4705-9547-A230F515386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A1068E-7979-423D-BC18-57B04D4E4BDD}" type="datetimeFigureOut">
              <a:rPr lang="en-US" smtClean="0"/>
              <a:pPr/>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5CEC5B-1C1B-4705-9547-A230F515386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A1068E-7979-423D-BC18-57B04D4E4BDD}" type="datetimeFigureOut">
              <a:rPr lang="en-US" smtClean="0"/>
              <a:pPr/>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5CEC5B-1C1B-4705-9547-A230F515386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A1068E-7979-423D-BC18-57B04D4E4BDD}"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5CEC5B-1C1B-4705-9547-A230F515386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A1068E-7979-423D-BC18-57B04D4E4BDD}"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5CEC5B-1C1B-4705-9547-A230F515386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A1068E-7979-423D-BC18-57B04D4E4BDD}" type="datetimeFigureOut">
              <a:rPr lang="en-US" smtClean="0"/>
              <a:pPr/>
              <a:t>5/2/2020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5CEC5B-1C1B-4705-9547-A230F515386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literarydevices.com/metaphor/" TargetMode="External"/><Relationship Id="rId2" Type="http://schemas.openxmlformats.org/officeDocument/2006/relationships/hyperlink" Target="http://www.literarydevices.com/simile/" TargetMode="External"/><Relationship Id="rId1" Type="http://schemas.openxmlformats.org/officeDocument/2006/relationships/slideLayout" Target="../slideLayouts/slideLayout2.xml"/><Relationship Id="rId5" Type="http://schemas.openxmlformats.org/officeDocument/2006/relationships/hyperlink" Target="http://www.literarydevices.com/comparison/" TargetMode="External"/><Relationship Id="rId4" Type="http://schemas.openxmlformats.org/officeDocument/2006/relationships/hyperlink" Target="http://www.literarydevices.com/personification/"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literarydevices.com/verbal-irony/" TargetMode="External"/><Relationship Id="rId2" Type="http://schemas.openxmlformats.org/officeDocument/2006/relationships/hyperlink" Target="http://www.literarydevices.com/contrast/" TargetMode="External"/><Relationship Id="rId1" Type="http://schemas.openxmlformats.org/officeDocument/2006/relationships/slideLayout" Target="../slideLayouts/slideLayout2.xml"/><Relationship Id="rId4" Type="http://schemas.openxmlformats.org/officeDocument/2006/relationships/hyperlink" Target="http://www.literarydevices.com/dramatic-irony/"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literarydevices.net/rhyme/" TargetMode="External"/><Relationship Id="rId2" Type="http://schemas.openxmlformats.org/officeDocument/2006/relationships/hyperlink" Target="http://www.literarydevices.com/repetition/" TargetMode="External"/><Relationship Id="rId1" Type="http://schemas.openxmlformats.org/officeDocument/2006/relationships/slideLayout" Target="../slideLayouts/slideLayout2.xml"/><Relationship Id="rId4" Type="http://schemas.openxmlformats.org/officeDocument/2006/relationships/hyperlink" Target="https://literarydevices.net/verse/"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228600"/>
            <a:ext cx="8839200" cy="6477000"/>
          </a:xfrm>
        </p:spPr>
        <p:txBody>
          <a:bodyPr>
            <a:normAutofit fontScale="70000" lnSpcReduction="20000"/>
          </a:bodyPr>
          <a:lstStyle/>
          <a:p>
            <a:endParaRPr lang="en-US" sz="3100" dirty="0" smtClean="0">
              <a:solidFill>
                <a:schemeClr val="tx1"/>
              </a:solidFill>
            </a:endParaRPr>
          </a:p>
          <a:p>
            <a:endParaRPr lang="en-US" sz="3100" dirty="0">
              <a:solidFill>
                <a:schemeClr val="tx1"/>
              </a:solidFill>
            </a:endParaRPr>
          </a:p>
          <a:p>
            <a:endParaRPr lang="en-US" sz="3100" dirty="0" smtClean="0">
              <a:solidFill>
                <a:schemeClr val="tx1"/>
              </a:solidFill>
            </a:endParaRPr>
          </a:p>
          <a:p>
            <a:r>
              <a:rPr lang="en-US" sz="3100" dirty="0" smtClean="0">
                <a:solidFill>
                  <a:schemeClr val="tx1"/>
                </a:solidFill>
              </a:rPr>
              <a:t>Genres of Poetry</a:t>
            </a:r>
          </a:p>
          <a:p>
            <a:pPr algn="l"/>
            <a:r>
              <a:rPr lang="en-US" sz="3100" dirty="0" smtClean="0">
                <a:solidFill>
                  <a:schemeClr val="tx1"/>
                </a:solidFill>
              </a:rPr>
              <a:t>Genre  is  a  classification  of  poetry  based  on  the  subject matter or style.</a:t>
            </a:r>
          </a:p>
          <a:p>
            <a:pPr algn="l"/>
            <a:r>
              <a:rPr lang="en-US" sz="3100" dirty="0" smtClean="0">
                <a:solidFill>
                  <a:schemeClr val="tx1"/>
                </a:solidFill>
              </a:rPr>
              <a:t>Narrative Poetry</a:t>
            </a:r>
          </a:p>
          <a:p>
            <a:pPr algn="l">
              <a:buFont typeface="Arial" pitchFamily="34" charset="0"/>
              <a:buChar char="•"/>
            </a:pPr>
            <a:r>
              <a:rPr lang="en-US" sz="3100" dirty="0" smtClean="0">
                <a:solidFill>
                  <a:schemeClr val="tx1"/>
                </a:solidFill>
              </a:rPr>
              <a:t> Narrative  poetry  tells  a  story. </a:t>
            </a:r>
          </a:p>
          <a:p>
            <a:pPr algn="l">
              <a:buFont typeface="Arial" pitchFamily="34" charset="0"/>
              <a:buChar char="•"/>
            </a:pPr>
            <a:r>
              <a:rPr lang="en-US" sz="3100" dirty="0" smtClean="0">
                <a:solidFill>
                  <a:schemeClr val="tx1"/>
                </a:solidFill>
              </a:rPr>
              <a:t> “Narrative  poetry" is  used  for  smaller works, appeal to human interest. </a:t>
            </a:r>
          </a:p>
          <a:p>
            <a:pPr algn="l">
              <a:buFont typeface="Arial" pitchFamily="34" charset="0"/>
              <a:buChar char="•"/>
            </a:pPr>
            <a:r>
              <a:rPr lang="en-US" sz="3100" dirty="0" smtClean="0">
                <a:solidFill>
                  <a:schemeClr val="tx1"/>
                </a:solidFill>
              </a:rPr>
              <a:t> Narrative Poetry is one of the oldest forms  of  poetry. </a:t>
            </a:r>
          </a:p>
          <a:p>
            <a:pPr algn="l">
              <a:buFont typeface="Arial" pitchFamily="34" charset="0"/>
              <a:buChar char="•"/>
            </a:pPr>
            <a:r>
              <a:rPr lang="en-US" sz="3100" dirty="0" smtClean="0">
                <a:solidFill>
                  <a:schemeClr val="tx1"/>
                </a:solidFill>
              </a:rPr>
              <a:t> Homer’s  ‘Iliad’  and  ‘Odyssey’  are composed by the combination of many shorter narrative Poems. </a:t>
            </a:r>
          </a:p>
          <a:p>
            <a:pPr algn="l">
              <a:buFont typeface="Arial" pitchFamily="34" charset="0"/>
              <a:buChar char="•"/>
            </a:pPr>
            <a:r>
              <a:rPr lang="en-US" sz="3100" dirty="0" smtClean="0">
                <a:solidFill>
                  <a:schemeClr val="tx1"/>
                </a:solidFill>
              </a:rPr>
              <a:t> Shakespeare,  Alexander  Pope,  Robert  Burns,  Edgar  Allan  and Alfred Tennyson are notable narrative poets.</a:t>
            </a:r>
          </a:p>
          <a:p>
            <a:pPr algn="l"/>
            <a:r>
              <a:rPr lang="en-US" sz="3100" dirty="0" smtClean="0">
                <a:solidFill>
                  <a:schemeClr val="tx1"/>
                </a:solidFill>
              </a:rPr>
              <a:t>Epic Poetry</a:t>
            </a:r>
          </a:p>
          <a:p>
            <a:pPr algn="l">
              <a:buFont typeface="Arial" pitchFamily="34" charset="0"/>
              <a:buChar char="•"/>
            </a:pPr>
            <a:r>
              <a:rPr lang="en-US" sz="3100" dirty="0" smtClean="0">
                <a:solidFill>
                  <a:schemeClr val="tx1"/>
                </a:solidFill>
              </a:rPr>
              <a:t>This is a major form of narrative literature. </a:t>
            </a:r>
          </a:p>
          <a:p>
            <a:pPr algn="l">
              <a:buFont typeface="Arial" pitchFamily="34" charset="0"/>
              <a:buChar char="•"/>
            </a:pPr>
            <a:r>
              <a:rPr lang="en-US" sz="3100" dirty="0" smtClean="0">
                <a:solidFill>
                  <a:schemeClr val="tx1"/>
                </a:solidFill>
              </a:rPr>
              <a:t>It recounts life and works of a heroic or mythological person,</a:t>
            </a:r>
          </a:p>
          <a:p>
            <a:pPr algn="l">
              <a:buFont typeface="Arial" pitchFamily="34" charset="0"/>
              <a:buChar char="•"/>
            </a:pPr>
            <a:r>
              <a:rPr lang="en-US" sz="3100" dirty="0" smtClean="0">
                <a:solidFill>
                  <a:schemeClr val="tx1"/>
                </a:solidFill>
              </a:rPr>
              <a:t>Homer’s ‘Iliad’  and  ‘Odyssey’,  Virgil’s  ‘</a:t>
            </a:r>
            <a:r>
              <a:rPr lang="en-US" sz="3100" dirty="0" err="1" smtClean="0">
                <a:solidFill>
                  <a:schemeClr val="tx1"/>
                </a:solidFill>
              </a:rPr>
              <a:t>Aeneid</a:t>
            </a:r>
            <a:r>
              <a:rPr lang="en-US" sz="3100" dirty="0" smtClean="0">
                <a:solidFill>
                  <a:schemeClr val="tx1"/>
                </a:solidFill>
              </a:rPr>
              <a:t>’,  Gilgamesh’s  ‘the  Mahabharata’, Milton’s ‘Paradise Lost’ are  examples of epic poetry.</a:t>
            </a:r>
          </a:p>
          <a:p>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273817010"/>
              </p:ext>
            </p:extLst>
          </p:nvPr>
        </p:nvGraphicFramePr>
        <p:xfrm>
          <a:off x="457200" y="381000"/>
          <a:ext cx="8229600" cy="3902805"/>
        </p:xfrm>
        <a:graphic>
          <a:graphicData uri="http://schemas.openxmlformats.org/drawingml/2006/table">
            <a:tbl>
              <a:tblPr/>
              <a:tblGrid>
                <a:gridCol w="8229600"/>
              </a:tblGrid>
              <a:tr h="3902805">
                <a:tc>
                  <a:txBody>
                    <a:bodyPr/>
                    <a:lstStyle/>
                    <a:p>
                      <a:pPr marL="0" marR="0" algn="l">
                        <a:lnSpc>
                          <a:spcPct val="115000"/>
                        </a:lnSpc>
                        <a:spcBef>
                          <a:spcPts val="0"/>
                        </a:spcBef>
                        <a:spcAft>
                          <a:spcPts val="0"/>
                        </a:spcAft>
                      </a:pPr>
                      <a:r>
                        <a:rPr lang="en-US" sz="1200" b="1" dirty="0">
                          <a:solidFill>
                            <a:srgbClr val="000000"/>
                          </a:solidFill>
                          <a:effectLst/>
                          <a:highlight>
                            <a:srgbClr val="00FF00"/>
                          </a:highlight>
                          <a:latin typeface="Comic Sans MS"/>
                          <a:ea typeface="Arial"/>
                        </a:rPr>
                        <a:t>COLLEGE: </a:t>
                      </a:r>
                      <a:r>
                        <a:rPr lang="en-US" sz="1200" b="1" dirty="0" smtClean="0">
                          <a:solidFill>
                            <a:srgbClr val="000000"/>
                          </a:solidFill>
                          <a:effectLst/>
                          <a:highlight>
                            <a:srgbClr val="00FF00"/>
                          </a:highlight>
                          <a:latin typeface="Comic Sans MS"/>
                          <a:ea typeface="Arial"/>
                        </a:rPr>
                        <a:t>CSS</a:t>
                      </a:r>
                    </a:p>
                    <a:p>
                      <a:pPr marL="0" marR="0">
                        <a:lnSpc>
                          <a:spcPct val="115000"/>
                        </a:lnSpc>
                        <a:spcBef>
                          <a:spcPts val="0"/>
                        </a:spcBef>
                        <a:spcAft>
                          <a:spcPts val="0"/>
                        </a:spcAft>
                      </a:pPr>
                      <a:r>
                        <a:rPr lang="en-US" sz="1100" b="1" smtClean="0">
                          <a:solidFill>
                            <a:srgbClr val="000000"/>
                          </a:solidFill>
                          <a:effectLst/>
                          <a:highlight>
                            <a:srgbClr val="00FF00"/>
                          </a:highlight>
                          <a:latin typeface="Comic Sans MS"/>
                          <a:ea typeface="Arial"/>
                          <a:cs typeface="Arial"/>
                        </a:rPr>
                        <a:t>DEPARTMENT: ENGLISH</a:t>
                      </a:r>
                      <a:endParaRPr lang="en-US" sz="1100" dirty="0">
                        <a:effectLst/>
                        <a:latin typeface="Arial"/>
                        <a:ea typeface="Arial"/>
                      </a:endParaRPr>
                    </a:p>
                    <a:p>
                      <a:pPr marL="0" marR="0" algn="l">
                        <a:lnSpc>
                          <a:spcPct val="115000"/>
                        </a:lnSpc>
                        <a:spcBef>
                          <a:spcPts val="0"/>
                        </a:spcBef>
                        <a:spcAft>
                          <a:spcPts val="0"/>
                        </a:spcAft>
                      </a:pPr>
                      <a:r>
                        <a:rPr lang="en-US" sz="1200" b="1" dirty="0">
                          <a:solidFill>
                            <a:srgbClr val="000000"/>
                          </a:solidFill>
                          <a:effectLst/>
                          <a:highlight>
                            <a:srgbClr val="00FF00"/>
                          </a:highlight>
                          <a:latin typeface="Comic Sans MS"/>
                          <a:ea typeface="Arial"/>
                        </a:rPr>
                        <a:t>COURSE: </a:t>
                      </a:r>
                      <a:r>
                        <a:rPr lang="en-US" sz="1200" b="1" dirty="0" smtClean="0">
                          <a:solidFill>
                            <a:srgbClr val="000000"/>
                          </a:solidFill>
                          <a:effectLst/>
                          <a:highlight>
                            <a:srgbClr val="00FF00"/>
                          </a:highlight>
                          <a:latin typeface="Comic Sans MS"/>
                          <a:ea typeface="Arial"/>
                        </a:rPr>
                        <a:t>VERSE AND DRAMA</a:t>
                      </a:r>
                      <a:endParaRPr lang="en-US" sz="1100" dirty="0">
                        <a:effectLst/>
                        <a:latin typeface="Arial"/>
                        <a:ea typeface="Arial"/>
                      </a:endParaRPr>
                    </a:p>
                    <a:p>
                      <a:pPr marL="0" marR="0" algn="l">
                        <a:lnSpc>
                          <a:spcPct val="115000"/>
                        </a:lnSpc>
                        <a:spcBef>
                          <a:spcPts val="0"/>
                        </a:spcBef>
                        <a:spcAft>
                          <a:spcPts val="0"/>
                        </a:spcAft>
                      </a:pPr>
                      <a:r>
                        <a:rPr lang="en-US" sz="1200" b="1" dirty="0">
                          <a:solidFill>
                            <a:srgbClr val="000000"/>
                          </a:solidFill>
                          <a:effectLst/>
                          <a:highlight>
                            <a:srgbClr val="00FF00"/>
                          </a:highlight>
                          <a:latin typeface="Comic Sans MS"/>
                          <a:ea typeface="Arial"/>
                        </a:rPr>
                        <a:t>AUTHOR: </a:t>
                      </a:r>
                      <a:r>
                        <a:rPr lang="en-US" sz="1200" b="1" dirty="0" smtClean="0">
                          <a:solidFill>
                            <a:srgbClr val="000000"/>
                          </a:solidFill>
                          <a:effectLst/>
                          <a:highlight>
                            <a:srgbClr val="00FF00"/>
                          </a:highlight>
                          <a:latin typeface="Comic Sans MS"/>
                          <a:ea typeface="Arial"/>
                        </a:rPr>
                        <a:t>FENTA</a:t>
                      </a:r>
                      <a:endParaRPr lang="en-US" sz="1100" dirty="0">
                        <a:effectLst/>
                        <a:latin typeface="Arial"/>
                        <a:ea typeface="Arial"/>
                      </a:endParaRPr>
                    </a:p>
                    <a:p>
                      <a:pPr marL="0" marR="0" algn="l">
                        <a:lnSpc>
                          <a:spcPct val="115000"/>
                        </a:lnSpc>
                        <a:spcBef>
                          <a:spcPts val="0"/>
                        </a:spcBef>
                        <a:spcAft>
                          <a:spcPts val="0"/>
                        </a:spcAft>
                      </a:pPr>
                      <a:r>
                        <a:rPr lang="en-US" sz="1200" b="1" dirty="0">
                          <a:solidFill>
                            <a:srgbClr val="000000"/>
                          </a:solidFill>
                          <a:effectLst/>
                          <a:highlight>
                            <a:srgbClr val="00FF00"/>
                          </a:highlight>
                          <a:latin typeface="Comic Sans MS"/>
                          <a:ea typeface="Arial"/>
                        </a:rPr>
                        <a:t>STUDENTS: </a:t>
                      </a:r>
                      <a:r>
                        <a:rPr lang="en-US" sz="1200" b="1" dirty="0" smtClean="0">
                          <a:solidFill>
                            <a:srgbClr val="000000"/>
                          </a:solidFill>
                          <a:effectLst/>
                          <a:highlight>
                            <a:srgbClr val="00FF00"/>
                          </a:highlight>
                          <a:latin typeface="Comic Sans MS"/>
                          <a:ea typeface="Arial"/>
                        </a:rPr>
                        <a:t>3</a:t>
                      </a:r>
                      <a:r>
                        <a:rPr lang="en-US" sz="1200" b="1" baseline="30000" dirty="0" smtClean="0">
                          <a:solidFill>
                            <a:srgbClr val="000000"/>
                          </a:solidFill>
                          <a:effectLst/>
                          <a:highlight>
                            <a:srgbClr val="00FF00"/>
                          </a:highlight>
                          <a:latin typeface="Comic Sans MS"/>
                          <a:ea typeface="Arial"/>
                        </a:rPr>
                        <a:t>ND</a:t>
                      </a:r>
                      <a:r>
                        <a:rPr lang="en-US" sz="1200" b="1" dirty="0" smtClean="0">
                          <a:solidFill>
                            <a:srgbClr val="000000"/>
                          </a:solidFill>
                          <a:effectLst/>
                          <a:highlight>
                            <a:srgbClr val="00FF00"/>
                          </a:highlight>
                          <a:latin typeface="Comic Sans MS"/>
                          <a:ea typeface="Arial"/>
                        </a:rPr>
                        <a:t> </a:t>
                      </a:r>
                      <a:r>
                        <a:rPr lang="en-US" sz="1200" b="1" dirty="0">
                          <a:solidFill>
                            <a:srgbClr val="000000"/>
                          </a:solidFill>
                          <a:effectLst/>
                          <a:highlight>
                            <a:srgbClr val="00FF00"/>
                          </a:highlight>
                          <a:latin typeface="Comic Sans MS"/>
                          <a:ea typeface="Arial"/>
                        </a:rPr>
                        <a:t>YEAR, 2</a:t>
                      </a:r>
                      <a:r>
                        <a:rPr lang="en-US" sz="1200" b="1" baseline="30000" dirty="0">
                          <a:solidFill>
                            <a:srgbClr val="000000"/>
                          </a:solidFill>
                          <a:effectLst/>
                          <a:highlight>
                            <a:srgbClr val="00FF00"/>
                          </a:highlight>
                          <a:latin typeface="Comic Sans MS"/>
                          <a:ea typeface="Arial"/>
                        </a:rPr>
                        <a:t>ND</a:t>
                      </a:r>
                      <a:r>
                        <a:rPr lang="en-US" sz="1200" b="1" dirty="0">
                          <a:solidFill>
                            <a:srgbClr val="000000"/>
                          </a:solidFill>
                          <a:effectLst/>
                          <a:highlight>
                            <a:srgbClr val="00FF00"/>
                          </a:highlight>
                          <a:latin typeface="Comic Sans MS"/>
                          <a:ea typeface="Arial"/>
                        </a:rPr>
                        <a:t> SEM</a:t>
                      </a:r>
                      <a:endParaRPr lang="en-US" sz="1100" dirty="0">
                        <a:effectLst/>
                        <a:latin typeface="Arial"/>
                        <a:ea typeface="Arial"/>
                      </a:endParaRPr>
                    </a:p>
                  </a:txBody>
                  <a:tcPr marL="114300" marR="114300" marT="0" marB="0">
                    <a:lnL>
                      <a:noFill/>
                    </a:lnL>
                    <a:lnR>
                      <a:noFill/>
                    </a:lnR>
                    <a:lnT>
                      <a:noFill/>
                    </a:lnT>
                    <a:lnB>
                      <a:noFill/>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152400" y="152400"/>
            <a:ext cx="8839200" cy="6477000"/>
          </a:xfrm>
        </p:spPr>
        <p:txBody>
          <a:bodyPr>
            <a:normAutofit fontScale="70000" lnSpcReduction="20000"/>
          </a:bodyPr>
          <a:lstStyle/>
          <a:p>
            <a:endParaRPr lang="en-US" dirty="0" smtClean="0"/>
          </a:p>
          <a:p>
            <a:r>
              <a:rPr lang="en-US" dirty="0" smtClean="0"/>
              <a:t>2 Characteristics of Drama As to </a:t>
            </a:r>
            <a:r>
              <a:rPr lang="en-US" dirty="0" err="1" smtClean="0"/>
              <a:t>DiYanni</a:t>
            </a:r>
            <a:r>
              <a:rPr lang="en-US" dirty="0" smtClean="0"/>
              <a:t> R. (2002):</a:t>
            </a:r>
          </a:p>
          <a:p>
            <a:pPr lvl="0"/>
            <a:r>
              <a:rPr lang="en-US" dirty="0" smtClean="0"/>
              <a:t>It is </a:t>
            </a:r>
            <a:r>
              <a:rPr lang="en-US" i="1" dirty="0" smtClean="0"/>
              <a:t>Representational</a:t>
            </a:r>
            <a:r>
              <a:rPr lang="en-US" dirty="0" smtClean="0"/>
              <a:t>: drama is a real representation of life. It represents life-like or real world experience of humanity in an artistic manner. </a:t>
            </a:r>
          </a:p>
          <a:p>
            <a:pPr lvl="0"/>
            <a:r>
              <a:rPr lang="en-US" dirty="0" smtClean="0"/>
              <a:t>It is </a:t>
            </a:r>
            <a:r>
              <a:rPr lang="en-US" i="1" dirty="0" smtClean="0"/>
              <a:t>Active</a:t>
            </a:r>
            <a:r>
              <a:rPr lang="en-US" dirty="0" smtClean="0"/>
              <a:t>: both the actors and the audience are active, vigorous and live. </a:t>
            </a:r>
          </a:p>
          <a:p>
            <a:pPr lvl="0"/>
            <a:r>
              <a:rPr lang="en-US" dirty="0" smtClean="0"/>
              <a:t>It is </a:t>
            </a:r>
            <a:r>
              <a:rPr lang="en-US" i="1" dirty="0" smtClean="0"/>
              <a:t>Immediate: </a:t>
            </a:r>
            <a:r>
              <a:rPr lang="en-US" dirty="0" smtClean="0"/>
              <a:t>drama is currently presented to you with its sense of “now” even though the story’s setting might be in the past. </a:t>
            </a:r>
          </a:p>
          <a:p>
            <a:pPr lvl="0"/>
            <a:r>
              <a:rPr lang="en-US" dirty="0" smtClean="0"/>
              <a:t>It is </a:t>
            </a:r>
            <a:r>
              <a:rPr lang="en-US" i="1" dirty="0" smtClean="0"/>
              <a:t>Interactive</a:t>
            </a:r>
            <a:r>
              <a:rPr lang="en-US" dirty="0" smtClean="0"/>
              <a:t>: the characters/ the dramatic personae interact each other to bring the life-like presentation of the dramatic art. </a:t>
            </a:r>
          </a:p>
          <a:p>
            <a:pPr lvl="0"/>
            <a:r>
              <a:rPr lang="en-US" dirty="0" smtClean="0"/>
              <a:t>It is </a:t>
            </a:r>
            <a:r>
              <a:rPr lang="en-US" i="1" dirty="0" smtClean="0"/>
              <a:t>Composite</a:t>
            </a:r>
            <a:r>
              <a:rPr lang="en-US" dirty="0" smtClean="0"/>
              <a:t>: drama is a summation of other related artistic touches; when it is staged, other forms of art can be employed to enlarge the effect and beauty of the performance. </a:t>
            </a:r>
          </a:p>
          <a:p>
            <a:r>
              <a:rPr lang="en-US" dirty="0" smtClean="0"/>
              <a:t>3. The Purpose of Drama  </a:t>
            </a:r>
          </a:p>
          <a:p>
            <a:r>
              <a:rPr lang="en-US" i="1" dirty="0" smtClean="0"/>
              <a:t>3.1 Entertainment</a:t>
            </a:r>
            <a:r>
              <a:rPr lang="en-US" dirty="0" smtClean="0"/>
              <a:t>: it is to give pleasure to the audience or consumer of the artistic production. This pleasure can be viewed in two terms:</a:t>
            </a:r>
          </a:p>
          <a:p>
            <a:pPr lvl="0"/>
            <a:r>
              <a:rPr lang="en-US" dirty="0" smtClean="0"/>
              <a:t>One is in its direct-entertainment aspect, i.e., drama amuses people as a matter of pastime or joyful practice.</a:t>
            </a:r>
          </a:p>
          <a:p>
            <a:r>
              <a:rPr lang="en-US" dirty="0" smtClean="0"/>
              <a:t>Second it gives pleasure through its elevated treatment of ideas and human life; </a:t>
            </a:r>
          </a:p>
          <a:p>
            <a:pPr lvl="0"/>
            <a:endParaRPr lang="en-US" dirty="0" smtClean="0"/>
          </a:p>
          <a:p>
            <a:pPr lvl="0"/>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70000" lnSpcReduction="20000"/>
          </a:bodyPr>
          <a:lstStyle/>
          <a:p>
            <a:pPr>
              <a:buNone/>
            </a:pPr>
            <a:r>
              <a:rPr lang="en-US" dirty="0" smtClean="0"/>
              <a:t> </a:t>
            </a:r>
          </a:p>
          <a:p>
            <a:r>
              <a:rPr lang="en-US" i="1" dirty="0" smtClean="0"/>
              <a:t>3.2 Informative:</a:t>
            </a:r>
            <a:r>
              <a:rPr lang="en-US" dirty="0" smtClean="0"/>
              <a:t> More than its entertainment role, Drama teach moral behaviors. </a:t>
            </a:r>
          </a:p>
          <a:p>
            <a:r>
              <a:rPr lang="en-US" i="1" dirty="0" smtClean="0"/>
              <a:t>3.3 Preservation</a:t>
            </a:r>
            <a:r>
              <a:rPr lang="en-US" dirty="0" smtClean="0"/>
              <a:t>: Drama preserves what had been done in human history.</a:t>
            </a:r>
          </a:p>
          <a:p>
            <a:r>
              <a:rPr lang="en-US" b="1" dirty="0" smtClean="0"/>
              <a:t>4. The Origin of Drama </a:t>
            </a:r>
            <a:endParaRPr lang="en-US" dirty="0" smtClean="0"/>
          </a:p>
          <a:p>
            <a:r>
              <a:rPr lang="en-US" dirty="0" smtClean="0"/>
              <a:t>Likewise, in the case of drama, it would be absolutely incorrect to treat traditional drama –forms as one thing and the so called modern drama as another thing. </a:t>
            </a:r>
          </a:p>
          <a:p>
            <a:r>
              <a:rPr lang="en-US" dirty="0" smtClean="0"/>
              <a:t>Therefore, the origin of drama is difficult to trace and its development in human society is hard to describe on the bases of verifiable facts. </a:t>
            </a:r>
          </a:p>
          <a:p>
            <a:r>
              <a:rPr lang="en-US" dirty="0" smtClean="0"/>
              <a:t>However, the word Drama originated from a Greek word which means “action, acting, deed” By a Greek called Thespis about 560 BC.</a:t>
            </a:r>
          </a:p>
          <a:p>
            <a:r>
              <a:rPr lang="en-US" dirty="0" smtClean="0"/>
              <a:t>When he enriched his religious singing and dancing choirs with a costumed, masked person who expressed a part of the action in meaningful words and gestures. </a:t>
            </a:r>
          </a:p>
          <a:p>
            <a:r>
              <a:rPr lang="en-US" dirty="0" smtClean="0"/>
              <a:t> Hence, we can say that Drama is originated in ancient Greece though no one knows exactly when it originated.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fontScale="62500" lnSpcReduction="20000"/>
          </a:bodyPr>
          <a:lstStyle/>
          <a:p>
            <a:pPr>
              <a:buNone/>
            </a:pPr>
            <a:r>
              <a:rPr lang="en-US" b="1" dirty="0" smtClean="0"/>
              <a:t> </a:t>
            </a:r>
            <a:r>
              <a:rPr lang="en-US" sz="3800" dirty="0" smtClean="0"/>
              <a:t>CHAPTER SIX: TYPES OF DRAMA</a:t>
            </a:r>
          </a:p>
          <a:p>
            <a:pPr>
              <a:buNone/>
            </a:pPr>
            <a:r>
              <a:rPr lang="en-US" b="1" dirty="0" smtClean="0"/>
              <a:t>1. Tragedy </a:t>
            </a:r>
            <a:endParaRPr lang="en-US" dirty="0" smtClean="0"/>
          </a:p>
          <a:p>
            <a:r>
              <a:rPr lang="en-US" dirty="0" smtClean="0"/>
              <a:t>In ancient times, Greece had three notable dramatists who wrote tragedies: </a:t>
            </a:r>
            <a:r>
              <a:rPr lang="en-US" b="1" dirty="0" smtClean="0"/>
              <a:t>Aeschylus, Sophocles, </a:t>
            </a:r>
            <a:r>
              <a:rPr lang="en-US" dirty="0" smtClean="0"/>
              <a:t>and</a:t>
            </a:r>
            <a:r>
              <a:rPr lang="en-US" b="1" dirty="0" smtClean="0"/>
              <a:t> Euripides.</a:t>
            </a:r>
            <a:r>
              <a:rPr lang="en-US" dirty="0" smtClean="0"/>
              <a:t> </a:t>
            </a:r>
          </a:p>
          <a:p>
            <a:r>
              <a:rPr lang="en-US" dirty="0" smtClean="0"/>
              <a:t>Aeschylus wrote more than 80 plays, is most famous work is the trilogy of </a:t>
            </a:r>
            <a:r>
              <a:rPr lang="en-US" u="sng" dirty="0" smtClean="0"/>
              <a:t>The </a:t>
            </a:r>
            <a:r>
              <a:rPr lang="en-US" u="sng" dirty="0" err="1" smtClean="0"/>
              <a:t>Oresteia</a:t>
            </a:r>
            <a:r>
              <a:rPr lang="en-US" dirty="0" smtClean="0"/>
              <a:t>,.</a:t>
            </a:r>
          </a:p>
          <a:p>
            <a:r>
              <a:rPr lang="en-US" dirty="0" smtClean="0"/>
              <a:t> Sophocles wrote about 100 plays, including the tragedy of </a:t>
            </a:r>
            <a:r>
              <a:rPr lang="en-US" u="sng" dirty="0" smtClean="0"/>
              <a:t>Oedipus the King.</a:t>
            </a:r>
            <a:r>
              <a:rPr lang="en-US" dirty="0" smtClean="0"/>
              <a:t> </a:t>
            </a:r>
          </a:p>
          <a:p>
            <a:r>
              <a:rPr lang="en-US" dirty="0" smtClean="0"/>
              <a:t>Euripides, author of the play </a:t>
            </a:r>
            <a:r>
              <a:rPr lang="en-US" u="sng" dirty="0" err="1" smtClean="0"/>
              <a:t>Medea</a:t>
            </a:r>
            <a:r>
              <a:rPr lang="en-US" dirty="0" smtClean="0"/>
              <a:t>, often featured sympathetic portrayals of women in his plays.  </a:t>
            </a:r>
          </a:p>
          <a:p>
            <a:r>
              <a:rPr lang="en-US" b="1" dirty="0" smtClean="0"/>
              <a:t>Tragedy preceded comedy and developed sometime before the classical age. Thespis, the first Greek dramatist, created drama based on stories from Homer</a:t>
            </a:r>
            <a:r>
              <a:rPr lang="en-US" dirty="0" smtClean="0"/>
              <a:t>.</a:t>
            </a:r>
          </a:p>
          <a:p>
            <a:pPr>
              <a:buNone/>
            </a:pPr>
            <a:r>
              <a:rPr lang="en-US" dirty="0" smtClean="0"/>
              <a:t>    Tragedy asks very basic questions about human existence. Some of these are:</a:t>
            </a:r>
          </a:p>
          <a:p>
            <a:pPr lvl="0"/>
            <a:r>
              <a:rPr lang="en-US" dirty="0" smtClean="0"/>
              <a:t>Why are people so cruel to one another?</a:t>
            </a:r>
          </a:p>
          <a:p>
            <a:pPr lvl="0"/>
            <a:r>
              <a:rPr lang="en-US" dirty="0" smtClean="0"/>
              <a:t>Why is the world so unjust?</a:t>
            </a:r>
          </a:p>
          <a:p>
            <a:pPr lvl="0"/>
            <a:r>
              <a:rPr lang="en-US" dirty="0" smtClean="0"/>
              <a:t>What are the limits of human suffering and endurance?</a:t>
            </a:r>
          </a:p>
          <a:p>
            <a:pPr lvl="0"/>
            <a:r>
              <a:rPr lang="en-US" dirty="0" smtClean="0"/>
              <a:t>To what heights of courage, strength, generosity, and integrity can human beings rise?</a:t>
            </a:r>
          </a:p>
          <a:p>
            <a:r>
              <a:rPr lang="en-US" dirty="0" smtClean="0"/>
              <a:t> In the poetics, Aristotle described tragedy as “</a:t>
            </a:r>
            <a:r>
              <a:rPr lang="en-US" b="1" dirty="0" smtClean="0"/>
              <a:t>an imitation of an action which is serious, complete in itself and of a certain magnitude”</a:t>
            </a:r>
            <a:r>
              <a:rPr lang="en-US" dirty="0" smtClean="0"/>
              <a:t>.  </a:t>
            </a:r>
          </a:p>
          <a:p>
            <a:r>
              <a:rPr lang="en-US" dirty="0" smtClean="0"/>
              <a:t>A tragedy is a serious drama about common themes such as love, hate, war, or betrayal.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fontScale="55000" lnSpcReduction="20000"/>
          </a:bodyPr>
          <a:lstStyle/>
          <a:p>
            <a:pPr>
              <a:buNone/>
            </a:pPr>
            <a:r>
              <a:rPr lang="en-US" b="1" dirty="0" smtClean="0"/>
              <a:t>       </a:t>
            </a:r>
            <a:r>
              <a:rPr lang="en-US" sz="4000" b="1" dirty="0" smtClean="0"/>
              <a:t>Characteristics of Tragedy </a:t>
            </a:r>
            <a:endParaRPr lang="en-US" sz="4000" dirty="0" smtClean="0"/>
          </a:p>
          <a:p>
            <a:r>
              <a:rPr lang="en-US" sz="4000" b="1" dirty="0" smtClean="0"/>
              <a:t>The trend tells us the fact that tragedy is ancient and traditional</a:t>
            </a:r>
            <a:r>
              <a:rPr lang="en-US" sz="4000" dirty="0" smtClean="0"/>
              <a:t>. </a:t>
            </a:r>
          </a:p>
          <a:p>
            <a:r>
              <a:rPr lang="en-US" sz="4000" dirty="0" smtClean="0"/>
              <a:t>The language of </a:t>
            </a:r>
            <a:r>
              <a:rPr lang="en-US" sz="4000" b="1" dirty="0" smtClean="0"/>
              <a:t>traditional tragedy is in verse</a:t>
            </a:r>
            <a:r>
              <a:rPr lang="en-US" sz="4000" dirty="0" smtClean="0"/>
              <a:t> because it deals with lofty and profound ideas.</a:t>
            </a:r>
          </a:p>
          <a:p>
            <a:pPr>
              <a:buNone/>
            </a:pPr>
            <a:r>
              <a:rPr lang="en-US" sz="4000" dirty="0" smtClean="0"/>
              <a:t> Tragedy has the following characteristics in general.</a:t>
            </a:r>
          </a:p>
          <a:p>
            <a:pPr lvl="0"/>
            <a:r>
              <a:rPr lang="en-US" sz="4000" dirty="0" smtClean="0"/>
              <a:t>It evokes tear</a:t>
            </a:r>
          </a:p>
          <a:p>
            <a:pPr lvl="0"/>
            <a:r>
              <a:rPr lang="en-US" sz="4000" dirty="0" smtClean="0"/>
              <a:t>It highlights life’s sorrows</a:t>
            </a:r>
          </a:p>
          <a:p>
            <a:pPr lvl="0"/>
            <a:r>
              <a:rPr lang="en-US" sz="4000" dirty="0" smtClean="0"/>
              <a:t>It is typically brooding/dark and solemn/serious</a:t>
            </a:r>
          </a:p>
          <a:p>
            <a:pPr lvl="0"/>
            <a:r>
              <a:rPr lang="en-US" sz="4000" dirty="0" smtClean="0"/>
              <a:t>It ends unhappily, often with the death of the hero</a:t>
            </a:r>
          </a:p>
          <a:p>
            <a:pPr lvl="0"/>
            <a:r>
              <a:rPr lang="en-US" sz="4000" dirty="0" smtClean="0"/>
              <a:t>The fortunes of tragic characters turn from good to bad.</a:t>
            </a:r>
          </a:p>
          <a:p>
            <a:pPr lvl="0"/>
            <a:r>
              <a:rPr lang="en-US" sz="4000" dirty="0" smtClean="0"/>
              <a:t>Represented with sorrowful masks</a:t>
            </a:r>
          </a:p>
          <a:p>
            <a:pPr lvl="0"/>
            <a:r>
              <a:rPr lang="en-US" sz="4000" dirty="0" smtClean="0"/>
              <a:t>It is tragic</a:t>
            </a:r>
          </a:p>
          <a:p>
            <a:r>
              <a:rPr lang="en-US" sz="4000" b="1" dirty="0" smtClean="0"/>
              <a:t>Characters in Tragedy</a:t>
            </a:r>
            <a:endParaRPr lang="en-US" sz="4000" dirty="0" smtClean="0"/>
          </a:p>
          <a:p>
            <a:pPr lvl="0"/>
            <a:r>
              <a:rPr lang="en-US" sz="4000" dirty="0" smtClean="0"/>
              <a:t>The heroes and heroines of a tragedy are </a:t>
            </a:r>
            <a:r>
              <a:rPr lang="en-US" sz="4000" b="1" dirty="0" smtClean="0"/>
              <a:t>extra ordinary people: a king, a queen, a general, a nobleman /woman.</a:t>
            </a:r>
            <a:endParaRPr lang="en-US" sz="4000" dirty="0" smtClean="0"/>
          </a:p>
          <a:p>
            <a:r>
              <a:rPr lang="en-US" sz="4000" dirty="0" smtClean="0"/>
              <a:t>For example, in Greek drama-</a:t>
            </a:r>
            <a:r>
              <a:rPr lang="en-US" sz="4000" dirty="0" err="1" smtClean="0"/>
              <a:t>antigone</a:t>
            </a:r>
            <a:r>
              <a:rPr lang="en-US" sz="4000" dirty="0" smtClean="0"/>
              <a:t>, </a:t>
            </a:r>
            <a:r>
              <a:rPr lang="en-US" sz="4000" dirty="0" err="1" smtClean="0"/>
              <a:t>electra</a:t>
            </a:r>
            <a:r>
              <a:rPr lang="en-US" sz="4000" dirty="0" smtClean="0"/>
              <a:t>, Oedipus are members of royal family.</a:t>
            </a:r>
          </a:p>
          <a:p>
            <a:pPr lvl="0"/>
            <a:r>
              <a:rPr lang="en-US" sz="4000" dirty="0" smtClean="0"/>
              <a:t>The characters of tragedy stand not only as </a:t>
            </a:r>
            <a:r>
              <a:rPr lang="en-US" sz="4000" b="1" dirty="0" smtClean="0"/>
              <a:t>individuals</a:t>
            </a:r>
            <a:r>
              <a:rPr lang="en-US" sz="4000" dirty="0" smtClean="0"/>
              <a:t> but also </a:t>
            </a:r>
            <a:r>
              <a:rPr lang="en-US" sz="4000" b="1" dirty="0" smtClean="0"/>
              <a:t>as symbols for an entire culture or society. </a:t>
            </a:r>
            <a:endParaRPr lang="en-US" sz="4000"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400800"/>
          </a:xfrm>
        </p:spPr>
        <p:txBody>
          <a:bodyPr>
            <a:normAutofit fontScale="62500" lnSpcReduction="20000"/>
          </a:bodyPr>
          <a:lstStyle/>
          <a:p>
            <a:pPr lvl="0"/>
            <a:r>
              <a:rPr lang="en-US" sz="3400" dirty="0" smtClean="0"/>
              <a:t>Tragic irretrievability-the tragic figures must go forward to meet their fates.</a:t>
            </a:r>
          </a:p>
          <a:p>
            <a:pPr lvl="0"/>
            <a:r>
              <a:rPr lang="en-US" sz="3400" dirty="0" smtClean="0"/>
              <a:t>The hero or heroine accepts responsibility for his or her actions and also shows willingness to suffer. </a:t>
            </a:r>
          </a:p>
          <a:p>
            <a:r>
              <a:rPr lang="en-US" sz="3400" dirty="0" smtClean="0"/>
              <a:t>Comedy contained scenes filled with slap- stick situations and crude humor. </a:t>
            </a:r>
          </a:p>
          <a:p>
            <a:r>
              <a:rPr lang="en-US" sz="3400" dirty="0" smtClean="0"/>
              <a:t>Many Greek comedies were satires, or works that poked fun at a subject.</a:t>
            </a:r>
          </a:p>
          <a:p>
            <a:r>
              <a:rPr lang="en-US" sz="3400" dirty="0" smtClean="0"/>
              <a:t> Playwrights often make fun of customs, politics, respected people, or ideas of the time. </a:t>
            </a:r>
          </a:p>
          <a:p>
            <a:r>
              <a:rPr lang="en-US" sz="3400" dirty="0" smtClean="0"/>
              <a:t>The word comedy comes from </a:t>
            </a:r>
            <a:r>
              <a:rPr lang="en-US" sz="3400" dirty="0" err="1" smtClean="0"/>
              <a:t>komos</a:t>
            </a:r>
            <a:r>
              <a:rPr lang="en-US" sz="3400" dirty="0" smtClean="0"/>
              <a:t>, which means revel. Comedy, as an art form, grew out of traditional Greek revels that were ancient fertility rites. </a:t>
            </a:r>
          </a:p>
          <a:p>
            <a:r>
              <a:rPr lang="en-US" sz="3400" dirty="0" smtClean="0"/>
              <a:t>Comedy can be romantic comedy or satiric comedy. </a:t>
            </a:r>
          </a:p>
          <a:p>
            <a:r>
              <a:rPr lang="en-US" sz="3400" dirty="0" smtClean="0"/>
              <a:t>S</a:t>
            </a:r>
            <a:r>
              <a:rPr lang="en-US" sz="3400" b="1" dirty="0" smtClean="0"/>
              <a:t>atiric comedy is a type of comedy that exposes the human folly/weakness</a:t>
            </a:r>
            <a:r>
              <a:rPr lang="en-US" sz="3400" dirty="0" smtClean="0"/>
              <a:t>. It criticizes human conduct and aims to correct it. </a:t>
            </a:r>
          </a:p>
          <a:p>
            <a:r>
              <a:rPr lang="en-US" sz="3400" dirty="0" smtClean="0"/>
              <a:t>Moreover, ridiculing the weakness of human nature, satiric comedy shows us </a:t>
            </a:r>
            <a:r>
              <a:rPr lang="en-US" sz="3400" b="1" dirty="0" smtClean="0"/>
              <a:t>the low level to which human behavior can sink.</a:t>
            </a:r>
            <a:r>
              <a:rPr lang="en-US" sz="3400" dirty="0" smtClean="0"/>
              <a:t> </a:t>
            </a:r>
          </a:p>
          <a:p>
            <a:r>
              <a:rPr lang="en-US" sz="3400" dirty="0" smtClean="0"/>
              <a:t>On the other hand, </a:t>
            </a:r>
            <a:r>
              <a:rPr lang="en-US" sz="3400" b="1" dirty="0" smtClean="0"/>
              <a:t>romantic comedy</a:t>
            </a:r>
            <a:r>
              <a:rPr lang="en-US" sz="3400" dirty="0" smtClean="0"/>
              <a:t> portrays characters </a:t>
            </a:r>
            <a:r>
              <a:rPr lang="en-US" sz="3400" b="1" dirty="0" smtClean="0"/>
              <a:t>gently, even generously</a:t>
            </a:r>
            <a:r>
              <a:rPr lang="en-US" sz="3400" dirty="0" smtClean="0"/>
              <a:t>. </a:t>
            </a:r>
          </a:p>
          <a:p>
            <a:r>
              <a:rPr lang="en-US" sz="3400" dirty="0" smtClean="0"/>
              <a:t>Its spirit is more tolerant and its tone more genial/friendly. </a:t>
            </a:r>
          </a:p>
          <a:p>
            <a:r>
              <a:rPr lang="en-US" sz="3400" dirty="0" smtClean="0"/>
              <a:t>The tone is typically devoid of rancor and bitterness. The humor of romantic comedy is more sympathetic than corrective, to entertain than to instruct or ridicule. </a:t>
            </a:r>
          </a:p>
          <a:p>
            <a:endParaRPr lang="en-US" dirty="0" smtClean="0"/>
          </a:p>
          <a:p>
            <a:endParaRPr lang="en-US" dirty="0" smtClean="0"/>
          </a:p>
          <a:p>
            <a:pPr lvl="0"/>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70000" lnSpcReduction="20000"/>
          </a:bodyPr>
          <a:lstStyle/>
          <a:p>
            <a:pPr>
              <a:buNone/>
            </a:pPr>
            <a:r>
              <a:rPr lang="en-US" b="1" dirty="0" smtClean="0"/>
              <a:t>Characteristics of Comedy </a:t>
            </a:r>
            <a:endParaRPr lang="en-US" dirty="0" smtClean="0"/>
          </a:p>
          <a:p>
            <a:pPr lvl="0"/>
            <a:r>
              <a:rPr lang="en-US" dirty="0" smtClean="0"/>
              <a:t>It celebrates life and affirms it</a:t>
            </a:r>
          </a:p>
          <a:p>
            <a:pPr lvl="0"/>
            <a:r>
              <a:rPr lang="en-US" dirty="0" smtClean="0"/>
              <a:t>It elicits laughter </a:t>
            </a:r>
          </a:p>
          <a:p>
            <a:pPr lvl="0"/>
            <a:r>
              <a:rPr lang="en-US" dirty="0" smtClean="0"/>
              <a:t>It is joyful and festive</a:t>
            </a:r>
          </a:p>
          <a:p>
            <a:pPr lvl="0"/>
            <a:r>
              <a:rPr lang="en-US" dirty="0" smtClean="0"/>
              <a:t>It usually ends happily, often with a celebration such as marriage</a:t>
            </a:r>
          </a:p>
          <a:p>
            <a:pPr lvl="0"/>
            <a:r>
              <a:rPr lang="en-US" dirty="0" smtClean="0"/>
              <a:t>The fortunes of comic characters turning from bad to good</a:t>
            </a:r>
          </a:p>
          <a:p>
            <a:pPr lvl="0"/>
            <a:r>
              <a:rPr lang="en-US" dirty="0" smtClean="0"/>
              <a:t>Represented with joyful masks</a:t>
            </a:r>
          </a:p>
          <a:p>
            <a:pPr lvl="0"/>
            <a:r>
              <a:rPr lang="en-US" dirty="0" smtClean="0"/>
              <a:t>It is comic</a:t>
            </a:r>
          </a:p>
          <a:p>
            <a:pPr>
              <a:buNone/>
            </a:pPr>
            <a:r>
              <a:rPr lang="en-US" b="1" dirty="0" smtClean="0"/>
              <a:t>3 Tragic-Comedy Drama </a:t>
            </a:r>
            <a:endParaRPr lang="en-US" dirty="0" smtClean="0"/>
          </a:p>
          <a:p>
            <a:r>
              <a:rPr lang="en-US" dirty="0" smtClean="0"/>
              <a:t>This is a type of drama which shares both the characteristics of comedy and tragedy. </a:t>
            </a:r>
          </a:p>
          <a:p>
            <a:r>
              <a:rPr lang="en-US" dirty="0" smtClean="0"/>
              <a:t>It is half tragedy and half comedy. The important agents in tragicomedy included </a:t>
            </a:r>
            <a:r>
              <a:rPr lang="en-US" b="1" dirty="0" smtClean="0"/>
              <a:t>both people of high degree and people of low degree,</a:t>
            </a:r>
            <a:r>
              <a:rPr lang="en-US" dirty="0" smtClean="0"/>
              <a:t> even though, according to the reigning critical theory of that time.</a:t>
            </a:r>
          </a:p>
          <a:p>
            <a:r>
              <a:rPr lang="en-US" dirty="0" smtClean="0"/>
              <a:t>Only upper-class characters were appropriate to tragedy, while members of the middle and lower classes were the proper subject solely of comedy</a:t>
            </a:r>
            <a:r>
              <a:rPr lang="en-US" i="1" dirty="0" smtClean="0"/>
              <a:t>. </a:t>
            </a:r>
          </a:p>
          <a:p>
            <a:r>
              <a:rPr lang="en-US" dirty="0" smtClean="0"/>
              <a:t>Also, tragicomedy represented a serious action which threatened a tragic disaster to the protagonist, yet, an abrupt reversal of circumstances, turned out happily (Abrams: 323).</a:t>
            </a:r>
          </a:p>
          <a:p>
            <a:pPr lvl="0"/>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228600" y="152400"/>
            <a:ext cx="8763000" cy="6705600"/>
          </a:xfrm>
        </p:spPr>
        <p:txBody>
          <a:bodyPr>
            <a:normAutofit fontScale="60000" lnSpcReduction="20000"/>
          </a:bodyPr>
          <a:lstStyle/>
          <a:p>
            <a:pPr>
              <a:buNone/>
            </a:pPr>
            <a:r>
              <a:rPr lang="en-US" b="1" dirty="0" smtClean="0"/>
              <a:t>       </a:t>
            </a:r>
            <a:r>
              <a:rPr lang="en-US" sz="3500" b="1" dirty="0" smtClean="0"/>
              <a:t>CHAPTER SEVEN: ELEMENTS OF DRAMA</a:t>
            </a:r>
            <a:r>
              <a:rPr lang="en-US" sz="3500" dirty="0" smtClean="0"/>
              <a:t> </a:t>
            </a:r>
          </a:p>
          <a:p>
            <a:r>
              <a:rPr lang="en-US" sz="3500" dirty="0" smtClean="0"/>
              <a:t>Whether playwrights use traditional plot or vary the formula, they control our expectations about what is happening through the arrangements of incidents. </a:t>
            </a:r>
          </a:p>
          <a:p>
            <a:pPr>
              <a:buNone/>
            </a:pPr>
            <a:r>
              <a:rPr lang="en-US" sz="3500" dirty="0" smtClean="0"/>
              <a:t>Plot has the following five basic stages.</a:t>
            </a:r>
          </a:p>
          <a:p>
            <a:pPr lvl="0"/>
            <a:r>
              <a:rPr lang="en-US" sz="3500" dirty="0" smtClean="0"/>
              <a:t>Exposition: as indicated in number (1) is the background for the development of the plot.</a:t>
            </a:r>
          </a:p>
          <a:p>
            <a:pPr lvl="0"/>
            <a:r>
              <a:rPr lang="en-US" sz="3500" dirty="0" smtClean="0"/>
              <a:t>The rising action: as indicated in (2) includes the separate incidents that complicate the plot and build towards its most dramatic movement. </a:t>
            </a:r>
          </a:p>
          <a:p>
            <a:pPr lvl="0"/>
            <a:r>
              <a:rPr lang="en-US" sz="3500" dirty="0" smtClean="0"/>
              <a:t>Turning point or climax: as indicated in (3), the point of crisis towards which the play’s action builds. </a:t>
            </a:r>
          </a:p>
          <a:p>
            <a:pPr lvl="0"/>
            <a:r>
              <a:rPr lang="en-US" sz="3500" dirty="0" smtClean="0"/>
              <a:t>The falling action: as indicated in (4) a point where there is a relaxation of emotional intensity. The conflicted is sorted out to be resolved.</a:t>
            </a:r>
          </a:p>
          <a:p>
            <a:pPr lvl="0"/>
            <a:r>
              <a:rPr lang="en-US" sz="3500" dirty="0" smtClean="0"/>
              <a:t>Resolution or denouement: as indicated in (5), a resolution of the various strands of conflict in the play.</a:t>
            </a:r>
          </a:p>
          <a:p>
            <a:r>
              <a:rPr lang="en-US" sz="3500" b="1" dirty="0" smtClean="0"/>
              <a:t>Techniques of speech presentation in Drama  </a:t>
            </a:r>
            <a:endParaRPr lang="en-US" sz="3500" dirty="0" smtClean="0"/>
          </a:p>
          <a:p>
            <a:pPr lvl="0"/>
            <a:r>
              <a:rPr lang="en-US" sz="3500" b="1" dirty="0" smtClean="0"/>
              <a:t>Dialogue:</a:t>
            </a:r>
            <a:r>
              <a:rPr lang="en-US" sz="3500" dirty="0" smtClean="0"/>
              <a:t> drama is a conversational form of literature. Dialogue is a technique of dramatic story telling. </a:t>
            </a:r>
          </a:p>
          <a:p>
            <a:pPr lvl="0"/>
            <a:r>
              <a:rPr lang="en-US" sz="3500" dirty="0" smtClean="0"/>
              <a:t>It refers to the conversation (talk) that takes place between the characters in drama. In short, it denotes what characters say to one another. </a:t>
            </a:r>
          </a:p>
          <a:p>
            <a:pPr lvl="0"/>
            <a:endParaRPr lang="en-US" dirty="0" smtClean="0"/>
          </a:p>
          <a:p>
            <a:pPr lvl="0"/>
            <a:endParaRPr lang="en-US" dirty="0" smtClean="0"/>
          </a:p>
          <a:p>
            <a:pPr lvl="0"/>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idx="1"/>
          </p:nvPr>
        </p:nvSpPr>
        <p:spPr>
          <a:xfrm>
            <a:off x="228600" y="152400"/>
            <a:ext cx="8686800" cy="6553200"/>
          </a:xfrm>
        </p:spPr>
        <p:txBody>
          <a:bodyPr>
            <a:normAutofit fontScale="67500" lnSpcReduction="20000"/>
          </a:bodyPr>
          <a:lstStyle/>
          <a:p>
            <a:pPr lvl="0"/>
            <a:endParaRPr lang="en-US" dirty="0" smtClean="0"/>
          </a:p>
          <a:p>
            <a:r>
              <a:rPr lang="en-US" dirty="0" smtClean="0"/>
              <a:t>Dialogue can be regarded as an essential technique in drama because it reveals characters and paves the way for action. </a:t>
            </a:r>
          </a:p>
          <a:p>
            <a:pPr lvl="0"/>
            <a:r>
              <a:rPr lang="en-US" dirty="0" smtClean="0"/>
              <a:t>Soliloquy: is the act of speaking to oneself, whether silently or loud. </a:t>
            </a:r>
          </a:p>
          <a:p>
            <a:pPr lvl="0"/>
            <a:r>
              <a:rPr lang="en-US" dirty="0" smtClean="0"/>
              <a:t>Soliloquy is a Speech in which a character who is alone on stage speaks his/her inner thoughts.</a:t>
            </a:r>
          </a:p>
          <a:p>
            <a:pPr lvl="0"/>
            <a:r>
              <a:rPr lang="en-US" dirty="0" smtClean="0"/>
              <a:t> A solitary character speaks to the audience, expressing in words a hidden thought. </a:t>
            </a:r>
          </a:p>
          <a:p>
            <a:pPr lvl="0"/>
            <a:r>
              <a:rPr lang="en-US" dirty="0" smtClean="0"/>
              <a:t>In real life we might confess, some of our inner fears or hopes to a priest but we do not announce such fears out loud for the world to hear. The following is the famous soliloquy from </a:t>
            </a:r>
            <a:r>
              <a:rPr lang="en-US" i="1" dirty="0" smtClean="0"/>
              <a:t>Hamlet</a:t>
            </a:r>
            <a:r>
              <a:rPr lang="en-US" dirty="0" smtClean="0"/>
              <a:t>:</a:t>
            </a:r>
          </a:p>
          <a:p>
            <a:pPr lvl="0"/>
            <a:r>
              <a:rPr lang="en-US" dirty="0" smtClean="0"/>
              <a:t>Aside: Aside refers to a thought spoken aloud by one character (often to the audience) without being noticed by other characters on the stage.</a:t>
            </a:r>
          </a:p>
          <a:p>
            <a:pPr lvl="0"/>
            <a:r>
              <a:rPr lang="en-US" dirty="0" smtClean="0"/>
              <a:t> A stage device in which a character expresses to the audience his or her thought or intention in a short speech </a:t>
            </a:r>
            <a:r>
              <a:rPr lang="en-US" dirty="0" err="1" smtClean="0"/>
              <a:t>whichis</a:t>
            </a:r>
            <a:r>
              <a:rPr lang="en-US" dirty="0" smtClean="0"/>
              <a:t> inaudible to the other characters on the stage.  </a:t>
            </a:r>
          </a:p>
          <a:p>
            <a:pPr lvl="0"/>
            <a:r>
              <a:rPr lang="en-US" dirty="0" smtClean="0"/>
              <a:t>Monologue: a monologue is a lengthy speech by a single person, in a play, when a character utters a monologue that expresses his or her private thoughts, it is called a soliloquy. Monologue is a single person speaking alone with or without an audience. </a:t>
            </a:r>
          </a:p>
          <a:p>
            <a:pPr lvl="0"/>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228600"/>
            <a:ext cx="8839200" cy="6400800"/>
          </a:xfrm>
        </p:spPr>
        <p:txBody>
          <a:bodyPr>
            <a:normAutofit fontScale="67500" lnSpcReduction="20000"/>
          </a:bodyPr>
          <a:lstStyle/>
          <a:p>
            <a:pPr>
              <a:buNone/>
            </a:pPr>
            <a:r>
              <a:rPr lang="en-US" b="1" dirty="0" smtClean="0"/>
              <a:t>  </a:t>
            </a:r>
            <a:r>
              <a:rPr lang="en-US" sz="2700" b="1" dirty="0" smtClean="0"/>
              <a:t>CHAPTER EIGHT: HISTORICAL DEVELOPMENTS OF DRAMA</a:t>
            </a:r>
            <a:endParaRPr lang="en-US" sz="2700" dirty="0" smtClean="0"/>
          </a:p>
          <a:p>
            <a:pPr lvl="0">
              <a:buNone/>
            </a:pPr>
            <a:r>
              <a:rPr lang="en-US" b="1" dirty="0" smtClean="0"/>
              <a:t>Classical Period Drama -5</a:t>
            </a:r>
            <a:r>
              <a:rPr lang="en-US" b="1" baseline="30000" dirty="0" smtClean="0"/>
              <a:t>th</a:t>
            </a:r>
            <a:r>
              <a:rPr lang="en-US" b="1" dirty="0" smtClean="0"/>
              <a:t> c (499-400 BC)</a:t>
            </a:r>
            <a:endParaRPr lang="en-US" dirty="0" smtClean="0"/>
          </a:p>
          <a:p>
            <a:r>
              <a:rPr lang="en-US" dirty="0" smtClean="0"/>
              <a:t>Classism refers to the art produced in antiquity/old age while neoclassicism refers to the art produced later but inspired by the antiquity. </a:t>
            </a:r>
          </a:p>
          <a:p>
            <a:r>
              <a:rPr lang="en-US" dirty="0" smtClean="0"/>
              <a:t>Almost all western literature, from histories to romance novels, from thrillers to poetry, is rooted on the classical period which is the fifth century (499-400) - the golden ages of Greece. Because, some of the world’s fine art, poetry, drama and the like originate in Athens. </a:t>
            </a:r>
          </a:p>
          <a:p>
            <a:r>
              <a:rPr lang="en-US" dirty="0" smtClean="0"/>
              <a:t>Peoples of the classical period-Plato and Aristotle introduced important documents to this world-the republic and the poetics respectively</a:t>
            </a:r>
            <a:r>
              <a:rPr lang="en-US" b="1" dirty="0" smtClean="0"/>
              <a:t>.</a:t>
            </a:r>
          </a:p>
          <a:p>
            <a:pPr>
              <a:buNone/>
            </a:pPr>
            <a:r>
              <a:rPr lang="en-US" dirty="0" smtClean="0"/>
              <a:t>     Peculiar characteristics of Classical Period Drama</a:t>
            </a:r>
          </a:p>
          <a:p>
            <a:pPr lvl="0"/>
            <a:r>
              <a:rPr lang="en-US" dirty="0" smtClean="0"/>
              <a:t>Genre: </a:t>
            </a:r>
            <a:r>
              <a:rPr lang="en-US" dirty="0" err="1" smtClean="0"/>
              <a:t>thefirst</a:t>
            </a:r>
            <a:r>
              <a:rPr lang="en-US" dirty="0" smtClean="0"/>
              <a:t> to prevail is tragedy with later development of comedy</a:t>
            </a:r>
          </a:p>
          <a:p>
            <a:pPr lvl="0"/>
            <a:r>
              <a:rPr lang="en-US" dirty="0" smtClean="0"/>
              <a:t>Aims of the work: honoring the god of wine-Dionysus as fundamental</a:t>
            </a:r>
          </a:p>
          <a:p>
            <a:pPr lvl="0"/>
            <a:r>
              <a:rPr lang="en-US" dirty="0" smtClean="0"/>
              <a:t>Solidifying the political integration of their various tribes or city states</a:t>
            </a:r>
          </a:p>
          <a:p>
            <a:pPr lvl="0"/>
            <a:r>
              <a:rPr lang="en-US" dirty="0" smtClean="0"/>
              <a:t>Making drama public and political life of the subjects through festivals and contests</a:t>
            </a:r>
          </a:p>
          <a:p>
            <a:pPr lvl="0"/>
            <a:r>
              <a:rPr lang="en-US" dirty="0" smtClean="0"/>
              <a:t>The chorus-group of 12-15 actors who sing, dance in the play</a:t>
            </a:r>
          </a:p>
          <a:p>
            <a:pPr lvl="0"/>
            <a:r>
              <a:rPr lang="en-US" dirty="0" smtClean="0"/>
              <a:t>The orchestra, </a:t>
            </a:r>
            <a:r>
              <a:rPr lang="en-US" dirty="0" err="1" smtClean="0"/>
              <a:t>theatrons</a:t>
            </a:r>
            <a:r>
              <a:rPr lang="en-US" dirty="0" smtClean="0"/>
              <a:t> (watching place)-were open air strictures, situated on a flattened terrace at the foot of a hell.</a:t>
            </a:r>
          </a:p>
          <a:p>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477000"/>
          </a:xfrm>
        </p:spPr>
        <p:txBody>
          <a:bodyPr>
            <a:noAutofit/>
          </a:bodyPr>
          <a:lstStyle/>
          <a:p>
            <a:pPr lvl="0">
              <a:buNone/>
            </a:pPr>
            <a:r>
              <a:rPr lang="en-US" sz="2000" b="1" dirty="0" smtClean="0"/>
              <a:t>Middle age Drama </a:t>
            </a:r>
            <a:endParaRPr lang="en-US" sz="2000" dirty="0" smtClean="0"/>
          </a:p>
          <a:p>
            <a:r>
              <a:rPr lang="en-US" sz="2000" dirty="0" smtClean="0"/>
              <a:t> It origins in short plays performed in Latin by priests in churches. performances moved out of churches and into marketplaces. </a:t>
            </a:r>
          </a:p>
          <a:p>
            <a:r>
              <a:rPr lang="en-US" sz="2000" dirty="0" smtClean="0"/>
              <a:t>Lay performers replaced priests and scripts became more complex, mixing serious religious subjects with boisterous and farcical material.</a:t>
            </a:r>
          </a:p>
          <a:p>
            <a:r>
              <a:rPr lang="en-US" sz="2000" dirty="0" smtClean="0"/>
              <a:t>Three types of plays were written for performance on medieval stages. </a:t>
            </a:r>
            <a:r>
              <a:rPr lang="en-US" sz="2000" i="1" dirty="0" smtClean="0"/>
              <a:t>Cycles</a:t>
            </a:r>
            <a:r>
              <a:rPr lang="en-US" sz="2000" dirty="0" smtClean="0"/>
              <a:t> (or </a:t>
            </a:r>
            <a:r>
              <a:rPr lang="en-US" sz="2000" i="1" dirty="0" smtClean="0"/>
              <a:t>mystery plays</a:t>
            </a:r>
            <a:r>
              <a:rPr lang="en-US" sz="2000" dirty="0" smtClean="0"/>
              <a:t>) dramatized biblical material in a series of short scenes.</a:t>
            </a:r>
          </a:p>
          <a:p>
            <a:r>
              <a:rPr lang="en-US" sz="2000" dirty="0" smtClean="0"/>
              <a:t> </a:t>
            </a:r>
            <a:r>
              <a:rPr lang="en-US" sz="2000" i="1" dirty="0" smtClean="0"/>
              <a:t>Miracle plays</a:t>
            </a:r>
            <a:r>
              <a:rPr lang="en-US" sz="2000" dirty="0" smtClean="0"/>
              <a:t> depicted episodes from the lives of saints and martyrs. </a:t>
            </a:r>
          </a:p>
          <a:p>
            <a:r>
              <a:rPr lang="en-US" sz="2000" i="1" dirty="0" smtClean="0"/>
              <a:t>Morality plays</a:t>
            </a:r>
            <a:r>
              <a:rPr lang="en-US" sz="2000" dirty="0" smtClean="0"/>
              <a:t> dramatized spiritual lessons.</a:t>
            </a:r>
          </a:p>
          <a:p>
            <a:r>
              <a:rPr lang="en-US" sz="2000" dirty="0" smtClean="0"/>
              <a:t>Morality plays flourished in the mid-15th century and formed a bridge between earlier religious drama and the secular drama of the Renaissance. </a:t>
            </a:r>
          </a:p>
          <a:p>
            <a:pPr lvl="0">
              <a:buNone/>
            </a:pPr>
            <a:r>
              <a:rPr lang="en-US" sz="2000" b="1" dirty="0" smtClean="0"/>
              <a:t>The Renaissance Drama </a:t>
            </a:r>
            <a:endParaRPr lang="en-US" sz="2000" dirty="0" smtClean="0"/>
          </a:p>
          <a:p>
            <a:r>
              <a:rPr lang="en-US" sz="2000" dirty="0" smtClean="0"/>
              <a:t>Renaissance series of literary and cultural movements in the 15th and 16th centuries began in Italy and  expanded into Germany, France, England, and other parts of Europe. </a:t>
            </a:r>
          </a:p>
          <a:p>
            <a:r>
              <a:rPr lang="en-US" sz="2000" dirty="0" smtClean="0"/>
              <a:t>Renaissance humanists believed it was possible to improve human society through classical education. </a:t>
            </a:r>
          </a:p>
          <a:p>
            <a:r>
              <a:rPr lang="en-US" sz="2000" dirty="0" smtClean="0"/>
              <a:t>The word </a:t>
            </a:r>
            <a:r>
              <a:rPr lang="en-US" sz="2000" i="1" dirty="0" smtClean="0"/>
              <a:t>renaissance </a:t>
            </a:r>
            <a:r>
              <a:rPr lang="en-US" sz="2000" dirty="0" smtClean="0"/>
              <a:t>means “ idea of rebirth originated in the belief that Europeans had rediscovered the superiority of Greek and Roman culture. </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idx="1"/>
          </p:nvPr>
        </p:nvSpPr>
        <p:spPr>
          <a:xfrm>
            <a:off x="304800" y="228600"/>
            <a:ext cx="8610600" cy="6400800"/>
          </a:xfrm>
        </p:spPr>
        <p:txBody>
          <a:bodyPr>
            <a:noAutofit/>
          </a:bodyPr>
          <a:lstStyle/>
          <a:p>
            <a:pPr>
              <a:buNone/>
            </a:pPr>
            <a:r>
              <a:rPr lang="en-US" sz="1800" b="1" dirty="0" smtClean="0"/>
              <a:t> </a:t>
            </a:r>
            <a:r>
              <a:rPr lang="en-US" sz="2000" b="1" dirty="0" smtClean="0"/>
              <a:t>Dramatic Poetry</a:t>
            </a:r>
            <a:endParaRPr lang="en-US" sz="2000" dirty="0" smtClean="0"/>
          </a:p>
          <a:p>
            <a:r>
              <a:rPr lang="en-US" sz="2000" dirty="0" smtClean="0"/>
              <a:t>It is drama written in verse to be spoken or sung.</a:t>
            </a:r>
          </a:p>
          <a:p>
            <a:r>
              <a:rPr lang="en-US" sz="2000" dirty="0" smtClean="0"/>
              <a:t> This poetry appears in related forms in many cultures. </a:t>
            </a:r>
          </a:p>
          <a:p>
            <a:r>
              <a:rPr lang="en-US" sz="2000" dirty="0" smtClean="0"/>
              <a:t>Verse drama developed  out of earlier oral epics like the Sanskrit and  Greek  epics. </a:t>
            </a:r>
          </a:p>
          <a:p>
            <a:r>
              <a:rPr lang="en-US" sz="2000" dirty="0" smtClean="0"/>
              <a:t> In  Persian  Literature,  the  examples  of  dramatic  poetry  are:  </a:t>
            </a:r>
            <a:r>
              <a:rPr lang="en-US" sz="2000" dirty="0" err="1" smtClean="0"/>
              <a:t>Nezami’s‘Layla</a:t>
            </a:r>
            <a:r>
              <a:rPr lang="en-US" sz="2000" dirty="0" smtClean="0"/>
              <a:t>  and  </a:t>
            </a:r>
            <a:r>
              <a:rPr lang="en-US" sz="2000" dirty="0" err="1" smtClean="0"/>
              <a:t>Majnun</a:t>
            </a:r>
            <a:r>
              <a:rPr lang="en-US" sz="2000" dirty="0" smtClean="0"/>
              <a:t>’ ,Christopher  Marlow’s  “Doctor  Faustus”,  Shakespeare’s  “Hamlet  and King Lear”,  Goldsmith’s “She Stoops to Conquer” </a:t>
            </a:r>
          </a:p>
          <a:p>
            <a:pPr>
              <a:buNone/>
            </a:pPr>
            <a:r>
              <a:rPr lang="en-US" sz="2000" b="1" dirty="0" smtClean="0"/>
              <a:t> Satirical Poetry</a:t>
            </a:r>
            <a:endParaRPr lang="en-US" sz="2000" dirty="0" smtClean="0"/>
          </a:p>
          <a:p>
            <a:r>
              <a:rPr lang="en-US" sz="2000" dirty="0" smtClean="0"/>
              <a:t>Poetry is a powerful vehicle for satire. </a:t>
            </a:r>
          </a:p>
          <a:p>
            <a:r>
              <a:rPr lang="en-US" sz="2000" dirty="0" smtClean="0"/>
              <a:t> A satirical poem is one that makes fun of some social vice or foolishness or injustice. </a:t>
            </a:r>
          </a:p>
          <a:p>
            <a:r>
              <a:rPr lang="en-US" sz="2000" dirty="0" smtClean="0"/>
              <a:t>The satire delivered in verse may be more powerful  than  the  same  satire,  spoken  or  written  in  prose.  </a:t>
            </a:r>
          </a:p>
          <a:p>
            <a:r>
              <a:rPr lang="en-US" sz="2000" dirty="0" smtClean="0"/>
              <a:t>The Romans and the English Writers wrote satire for the political purposes.</a:t>
            </a:r>
          </a:p>
          <a:p>
            <a:r>
              <a:rPr lang="en-US" sz="2000" dirty="0" smtClean="0"/>
              <a:t>  Thomas Shadwell and John Dryden are two notable writers of satire of the 17</a:t>
            </a:r>
            <a:r>
              <a:rPr lang="en-US" sz="2000" baseline="30000" dirty="0" smtClean="0"/>
              <a:t>th</a:t>
            </a:r>
            <a:r>
              <a:rPr lang="en-US" sz="2000" dirty="0" smtClean="0"/>
              <a:t>Century. </a:t>
            </a:r>
          </a:p>
          <a:p>
            <a:endParaRPr lang="en-US" sz="1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fontScale="90000"/>
          </a:bodyPr>
          <a:lstStyle/>
          <a:p>
            <a:r>
              <a:rPr lang="en-US" b="1" dirty="0" smtClean="0"/>
              <a:t> </a:t>
            </a:r>
            <a:r>
              <a:rPr lang="en-US" sz="2700" b="1" dirty="0" smtClean="0"/>
              <a:t>The Modern and Contemporary Drama </a:t>
            </a:r>
            <a:r>
              <a:rPr lang="en-US" dirty="0" smtClean="0"/>
              <a:t/>
            </a:r>
            <a:br>
              <a:rPr lang="en-US" dirty="0" smtClean="0"/>
            </a:br>
            <a:endParaRPr lang="en-US" dirty="0"/>
          </a:p>
        </p:txBody>
      </p:sp>
      <p:sp>
        <p:nvSpPr>
          <p:cNvPr id="3" name="Content Placeholder 2"/>
          <p:cNvSpPr>
            <a:spLocks noGrp="1"/>
          </p:cNvSpPr>
          <p:nvPr>
            <p:ph idx="1"/>
          </p:nvPr>
        </p:nvSpPr>
        <p:spPr>
          <a:xfrm>
            <a:off x="228600" y="609600"/>
            <a:ext cx="8686800" cy="6019800"/>
          </a:xfrm>
        </p:spPr>
        <p:txBody>
          <a:bodyPr>
            <a:normAutofit fontScale="70000" lnSpcReduction="20000"/>
          </a:bodyPr>
          <a:lstStyle/>
          <a:p>
            <a:r>
              <a:rPr lang="en-US" dirty="0" smtClean="0"/>
              <a:t>After evolved through many stages, drama entered in the modern and contemporary period which comprises 19</a:t>
            </a:r>
            <a:r>
              <a:rPr lang="en-US" baseline="30000" dirty="0" smtClean="0"/>
              <a:t>th</a:t>
            </a:r>
            <a:r>
              <a:rPr lang="en-US" dirty="0" smtClean="0"/>
              <a:t>, 20th and 21</a:t>
            </a:r>
            <a:r>
              <a:rPr lang="en-US" baseline="30000" dirty="0" smtClean="0"/>
              <a:t>st</a:t>
            </a:r>
            <a:r>
              <a:rPr lang="en-US" dirty="0" smtClean="0"/>
              <a:t> centuries.</a:t>
            </a:r>
          </a:p>
          <a:p>
            <a:r>
              <a:rPr lang="en-US" dirty="0" smtClean="0"/>
              <a:t>The modern/contemporary drama possesses the following qualities. These are:</a:t>
            </a:r>
          </a:p>
          <a:p>
            <a:pPr lvl="0"/>
            <a:r>
              <a:rPr lang="en-US" dirty="0" smtClean="0"/>
              <a:t>Characterized with three areas of taste: political theater, popular theatre, and musical theatre.</a:t>
            </a:r>
          </a:p>
          <a:p>
            <a:pPr lvl="0"/>
            <a:r>
              <a:rPr lang="en-US" dirty="0" smtClean="0"/>
              <a:t>New dramatists such as O'Neill, Williams, Miller, Shaw, Strindberg, Ibsen and others contributed a lot </a:t>
            </a:r>
          </a:p>
          <a:p>
            <a:pPr lvl="0"/>
            <a:r>
              <a:rPr lang="en-US" dirty="0" smtClean="0"/>
              <a:t> Its composite nature and technologically advanced stage crafts</a:t>
            </a:r>
          </a:p>
          <a:p>
            <a:pPr lvl="0"/>
            <a:r>
              <a:rPr lang="en-US" dirty="0" smtClean="0"/>
              <a:t>As the modern world is an age of experimentation and technology, drama has also been a target of artistic experimentation to heighten its effect and beauty</a:t>
            </a:r>
          </a:p>
          <a:p>
            <a:pPr lvl="0"/>
            <a:r>
              <a:rPr lang="en-US" dirty="0" smtClean="0"/>
              <a:t> Similarly, drama utilized the technological innovations of the time to create better results of aesthetic quality.</a:t>
            </a:r>
          </a:p>
          <a:p>
            <a:r>
              <a:rPr lang="en-US" dirty="0" smtClean="0"/>
              <a:t>Commercial theater in the 19th century continued in large proscenium playhouses in London and Paris, where such popular types of theater as melodrama, farce, and comedy served as the favorite entertainments.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lstStyle/>
          <a:p>
            <a:r>
              <a:rPr lang="en-US" dirty="0" smtClean="0"/>
              <a:t> </a:t>
            </a:r>
            <a:r>
              <a:rPr lang="en-US" sz="2800" dirty="0" err="1" smtClean="0"/>
              <a:t>Excercise</a:t>
            </a:r>
            <a:r>
              <a:rPr lang="en-US" sz="2800" dirty="0" smtClean="0"/>
              <a:t>: Read and analyze different poems and play(drama) found in the handout.</a:t>
            </a:r>
          </a:p>
          <a:p>
            <a:r>
              <a:rPr lang="en-US" sz="2800" dirty="0" smtClean="0"/>
              <a:t>Assignment 1: Find one poem from books /internet and </a:t>
            </a:r>
            <a:r>
              <a:rPr lang="en-US" sz="2800" dirty="0" err="1" smtClean="0"/>
              <a:t>analyize</a:t>
            </a:r>
            <a:r>
              <a:rPr lang="en-US" sz="2800" dirty="0" smtClean="0"/>
              <a:t> the various literary elements seen in the poem. </a:t>
            </a:r>
          </a:p>
          <a:p>
            <a:r>
              <a:rPr lang="en-US" sz="2800" dirty="0" smtClean="0"/>
              <a:t>Assignment 2:select any play(drama) and analyze its elements.</a:t>
            </a:r>
          </a:p>
          <a:p>
            <a:endParaRPr lang="en-US" sz="2800" dirty="0" smtClean="0"/>
          </a:p>
          <a:p>
            <a:pPr>
              <a:buNone/>
            </a:pPr>
            <a:r>
              <a:rPr lang="en-US" sz="2800" smtClean="0"/>
              <a:t>                                 Thank you!</a:t>
            </a: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705600"/>
          </a:xfrm>
        </p:spPr>
        <p:txBody>
          <a:bodyPr>
            <a:noAutofit/>
          </a:bodyPr>
          <a:lstStyle/>
          <a:p>
            <a:r>
              <a:rPr lang="en-US" sz="1800" dirty="0" smtClean="0"/>
              <a:t>St. John of the Cross, Teresa of  Avila, John Donne, Gerard Manley Hopkins, addressed  the  spiritual  and  religious  themes  and experiences .</a:t>
            </a:r>
          </a:p>
          <a:p>
            <a:pPr>
              <a:buNone/>
            </a:pPr>
            <a:r>
              <a:rPr lang="en-US" sz="1800" b="1" dirty="0" smtClean="0"/>
              <a:t> Elegy</a:t>
            </a:r>
            <a:endParaRPr lang="en-US" sz="1800" dirty="0" smtClean="0"/>
          </a:p>
          <a:p>
            <a:r>
              <a:rPr lang="en-US" sz="1800" dirty="0" smtClean="0"/>
              <a:t>It  is  a  mournful,  melancholy  poem,  especially  a  lament  for  the  dead  or  it  is  a  funeral song. </a:t>
            </a:r>
          </a:p>
          <a:p>
            <a:r>
              <a:rPr lang="en-US" sz="1800" dirty="0" smtClean="0"/>
              <a:t> The  term  “elegy”  describes  a  mourning  poem.  It  may  be  classified  as  a  form  of lyric poetry.</a:t>
            </a:r>
          </a:p>
          <a:p>
            <a:r>
              <a:rPr lang="en-US" sz="1800" dirty="0" smtClean="0"/>
              <a:t>Jorge  </a:t>
            </a:r>
            <a:r>
              <a:rPr lang="en-US" sz="1800" dirty="0" err="1" smtClean="0"/>
              <a:t>Manrique</a:t>
            </a:r>
            <a:r>
              <a:rPr lang="en-US" sz="1800" dirty="0" smtClean="0"/>
              <a:t>  (1476),Edmund  Spenser  (1595),  Ben  Jonson  (1616) are the major practitioners .</a:t>
            </a:r>
          </a:p>
          <a:p>
            <a:pPr>
              <a:buNone/>
            </a:pPr>
            <a:r>
              <a:rPr lang="en-US" sz="1800" b="1" dirty="0" smtClean="0"/>
              <a:t>Verse Fable </a:t>
            </a:r>
            <a:endParaRPr lang="en-US" sz="1800" dirty="0" smtClean="0"/>
          </a:p>
          <a:p>
            <a:r>
              <a:rPr lang="en-US" sz="1800" dirty="0" smtClean="0"/>
              <a:t>It is a story that features animals, plants, inanimate objects and forces of nature that illustrate a moral lesson. </a:t>
            </a:r>
          </a:p>
          <a:p>
            <a:r>
              <a:rPr lang="en-US" sz="1800" dirty="0" smtClean="0"/>
              <a:t>A variety  of meter and rhyme patterns are used  in  verse  fable.  </a:t>
            </a:r>
          </a:p>
          <a:p>
            <a:r>
              <a:rPr lang="en-US" sz="1800" dirty="0" smtClean="0"/>
              <a:t>Aesop,  Robert  </a:t>
            </a:r>
            <a:r>
              <a:rPr lang="en-US" sz="1800" dirty="0" err="1" smtClean="0"/>
              <a:t>Henryson</a:t>
            </a:r>
            <a:r>
              <a:rPr lang="en-US" sz="1800" dirty="0" smtClean="0"/>
              <a:t>,  Jean  de  La  Fontaine  examples of  verse  fabulists  of  the English literature.</a:t>
            </a:r>
          </a:p>
          <a:p>
            <a:pPr>
              <a:buNone/>
            </a:pPr>
            <a:r>
              <a:rPr lang="en-US" sz="1800" b="1" dirty="0" smtClean="0"/>
              <a:t>Prose poetry</a:t>
            </a:r>
            <a:endParaRPr lang="en-US" sz="1800" dirty="0" smtClean="0"/>
          </a:p>
          <a:p>
            <a:r>
              <a:rPr lang="en-US" sz="1800" dirty="0" smtClean="0"/>
              <a:t>It shows attributes of both prose and poetry.</a:t>
            </a:r>
          </a:p>
          <a:p>
            <a:r>
              <a:rPr lang="en-US" sz="1800" dirty="0" smtClean="0"/>
              <a:t> It is called poetry because of its conciseness, use of metaphors, and special attention to language. </a:t>
            </a:r>
          </a:p>
          <a:p>
            <a:r>
              <a:rPr lang="en-US" sz="1800" dirty="0" smtClean="0"/>
              <a:t>Prose poetry originated in  France  in  the  19</a:t>
            </a:r>
            <a:r>
              <a:rPr lang="en-US" sz="1800" baseline="30000" dirty="0" smtClean="0"/>
              <a:t>th</a:t>
            </a:r>
            <a:r>
              <a:rPr lang="en-US" sz="1800" dirty="0" smtClean="0"/>
              <a:t>Century  and  its  practitioners  were  Aloysius  Bertrand,  Charles Baudelaire, etc</a:t>
            </a: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idx="1"/>
          </p:nvPr>
        </p:nvSpPr>
        <p:spPr>
          <a:xfrm>
            <a:off x="228600" y="304800"/>
            <a:ext cx="8763000" cy="6400800"/>
          </a:xfrm>
        </p:spPr>
        <p:txBody>
          <a:bodyPr>
            <a:normAutofit fontScale="67500" lnSpcReduction="20000"/>
          </a:bodyPr>
          <a:lstStyle/>
          <a:p>
            <a:pPr>
              <a:buNone/>
            </a:pPr>
            <a:r>
              <a:rPr lang="en-US" b="1" dirty="0" smtClean="0"/>
              <a:t>CHAPTER FOUR: ELEMENTS OF POETRY</a:t>
            </a:r>
            <a:endParaRPr lang="en-US" dirty="0" smtClean="0"/>
          </a:p>
          <a:p>
            <a:pPr>
              <a:buNone/>
            </a:pPr>
            <a:r>
              <a:rPr lang="en-US" dirty="0" smtClean="0"/>
              <a:t>Poetry owns unique elements:</a:t>
            </a:r>
          </a:p>
          <a:p>
            <a:pPr>
              <a:buNone/>
            </a:pPr>
            <a:r>
              <a:rPr lang="en-US" b="1" dirty="0" smtClean="0"/>
              <a:t>Diction</a:t>
            </a:r>
            <a:endParaRPr lang="en-US" dirty="0" smtClean="0"/>
          </a:p>
          <a:p>
            <a:r>
              <a:rPr lang="en-US" dirty="0" smtClean="0"/>
              <a:t>Poetry is an art which is made up of chosen words '</a:t>
            </a:r>
            <a:r>
              <a:rPr lang="en-US" i="1" dirty="0" smtClean="0"/>
              <a:t>diction.‘</a:t>
            </a:r>
          </a:p>
          <a:p>
            <a:r>
              <a:rPr lang="en-US" dirty="0" smtClean="0"/>
              <a:t>Words are chosen for their meaning, sound effect, precision, power etc. </a:t>
            </a:r>
          </a:p>
          <a:p>
            <a:r>
              <a:rPr lang="en-US" dirty="0" smtClean="0"/>
              <a:t>Diction is significant for aesthetic value of the work. </a:t>
            </a:r>
          </a:p>
          <a:p>
            <a:pPr>
              <a:buNone/>
            </a:pPr>
            <a:r>
              <a:rPr lang="en-US" b="1" dirty="0" smtClean="0"/>
              <a:t>Figurative Devices</a:t>
            </a:r>
            <a:endParaRPr lang="en-US" dirty="0" smtClean="0"/>
          </a:p>
          <a:p>
            <a:pPr fontAlgn="base"/>
            <a:r>
              <a:rPr lang="en-US" dirty="0" smtClean="0"/>
              <a:t>is any figure of speech depends on a non-literal meaning of words .</a:t>
            </a:r>
          </a:p>
          <a:p>
            <a:pPr fontAlgn="base"/>
            <a:r>
              <a:rPr lang="en-US" dirty="0" smtClean="0"/>
              <a:t>examples  of figurative language, are </a:t>
            </a:r>
            <a:r>
              <a:rPr lang="en-US" dirty="0" smtClean="0">
                <a:hlinkClick r:id="rId2"/>
              </a:rPr>
              <a:t>simile</a:t>
            </a:r>
            <a:r>
              <a:rPr lang="en-US" dirty="0" smtClean="0"/>
              <a:t>, </a:t>
            </a:r>
            <a:r>
              <a:rPr lang="en-US" dirty="0" smtClean="0">
                <a:hlinkClick r:id="rId3"/>
              </a:rPr>
              <a:t>metaphor</a:t>
            </a:r>
            <a:r>
              <a:rPr lang="en-US" dirty="0" smtClean="0"/>
              <a:t>, </a:t>
            </a:r>
            <a:r>
              <a:rPr lang="en-US" dirty="0" smtClean="0">
                <a:hlinkClick r:id="rId4"/>
              </a:rPr>
              <a:t>personification</a:t>
            </a:r>
            <a:r>
              <a:rPr lang="en-US" dirty="0" smtClean="0"/>
              <a:t>.</a:t>
            </a:r>
          </a:p>
          <a:p>
            <a:r>
              <a:rPr lang="en-US" b="1" dirty="0" smtClean="0"/>
              <a:t>Simile:</a:t>
            </a:r>
            <a:r>
              <a:rPr lang="en-US" dirty="0" smtClean="0"/>
              <a:t> is a </a:t>
            </a:r>
            <a:r>
              <a:rPr lang="en-US" dirty="0" smtClean="0">
                <a:hlinkClick r:id="rId5"/>
              </a:rPr>
              <a:t>comparison</a:t>
            </a:r>
            <a:r>
              <a:rPr lang="en-US" dirty="0" smtClean="0"/>
              <a:t> between two unlike things using “like” , “as”, or “as”... “as”.</a:t>
            </a:r>
          </a:p>
          <a:p>
            <a:r>
              <a:rPr lang="en-US" dirty="0" smtClean="0"/>
              <a:t>The comparisons are between dissimilar situations or objects. </a:t>
            </a:r>
          </a:p>
          <a:p>
            <a:r>
              <a:rPr lang="en-US" dirty="0" err="1" smtClean="0"/>
              <a:t>Example,"My</a:t>
            </a:r>
            <a:r>
              <a:rPr lang="en-US" dirty="0" smtClean="0"/>
              <a:t> love is like a red, red rose." See the following</a:t>
            </a:r>
          </a:p>
          <a:p>
            <a:r>
              <a:rPr lang="en-US" b="1" dirty="0" smtClean="0"/>
              <a:t>Metaphor: </a:t>
            </a:r>
            <a:r>
              <a:rPr lang="en-US" dirty="0" smtClean="0"/>
              <a:t>implies a direct comparison between objects or situations with out </a:t>
            </a:r>
            <a:r>
              <a:rPr lang="en-US" dirty="0" err="1" smtClean="0"/>
              <a:t>like,as</a:t>
            </a:r>
            <a:r>
              <a:rPr lang="en-US" dirty="0" smtClean="0"/>
              <a:t>.</a:t>
            </a:r>
          </a:p>
          <a:p>
            <a:r>
              <a:rPr lang="en-US" b="1" dirty="0" smtClean="0"/>
              <a:t>Examples</a:t>
            </a:r>
            <a:r>
              <a:rPr lang="en-US" dirty="0" smtClean="0"/>
              <a:t>: Clouds </a:t>
            </a:r>
            <a:r>
              <a:rPr lang="en-US" b="1" dirty="0" smtClean="0"/>
              <a:t>are</a:t>
            </a:r>
            <a:r>
              <a:rPr lang="en-US" dirty="0" smtClean="0"/>
              <a:t> cotton candy; Freedom </a:t>
            </a:r>
            <a:r>
              <a:rPr lang="en-US" b="1" dirty="0" smtClean="0"/>
              <a:t>is</a:t>
            </a:r>
            <a:r>
              <a:rPr lang="en-US" dirty="0" smtClean="0"/>
              <a:t> a breakfast food.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629400"/>
          </a:xfrm>
        </p:spPr>
        <p:txBody>
          <a:bodyPr>
            <a:normAutofit fontScale="85000" lnSpcReduction="20000"/>
          </a:bodyPr>
          <a:lstStyle/>
          <a:p>
            <a:pPr>
              <a:buNone/>
            </a:pPr>
            <a:r>
              <a:rPr lang="en-US" b="1" dirty="0" smtClean="0"/>
              <a:t> </a:t>
            </a:r>
            <a:endParaRPr lang="en-US" dirty="0" smtClean="0"/>
          </a:p>
          <a:p>
            <a:pPr>
              <a:buNone/>
            </a:pPr>
            <a:r>
              <a:rPr lang="en-US" b="1" dirty="0" smtClean="0"/>
              <a:t>Personification: </a:t>
            </a:r>
            <a:r>
              <a:rPr lang="en-US" dirty="0" smtClean="0"/>
              <a:t>It occurs when inanimate objects given humans attributes, or feelings .</a:t>
            </a:r>
          </a:p>
          <a:p>
            <a:r>
              <a:rPr lang="en-US" dirty="0" smtClean="0"/>
              <a:t>Examples, ‘</a:t>
            </a:r>
            <a:r>
              <a:rPr lang="en-US" i="1" dirty="0" smtClean="0"/>
              <a:t>The sun stretched its lazy fingers over the valley.’</a:t>
            </a:r>
          </a:p>
          <a:p>
            <a:pPr>
              <a:buNone/>
            </a:pPr>
            <a:r>
              <a:rPr lang="en-US" b="1" dirty="0" smtClean="0"/>
              <a:t>Synecdoche: </a:t>
            </a:r>
            <a:r>
              <a:rPr lang="en-US" dirty="0" smtClean="0"/>
              <a:t>a form of speech where a 'part‘ to represents the 'whole', or vice versa. </a:t>
            </a:r>
          </a:p>
          <a:p>
            <a:r>
              <a:rPr lang="en-US" dirty="0" smtClean="0"/>
              <a:t> Example, hand for labor/assistance; wallets for wallet-sized photos, bread for food</a:t>
            </a:r>
          </a:p>
          <a:p>
            <a:r>
              <a:rPr lang="en-US" b="1" dirty="0" smtClean="0"/>
              <a:t>Metonymy: </a:t>
            </a:r>
            <a:r>
              <a:rPr lang="en-US" dirty="0" smtClean="0"/>
              <a:t>something stands for something else which is closely related/associated to it. </a:t>
            </a:r>
          </a:p>
          <a:p>
            <a:r>
              <a:rPr lang="en-US" dirty="0" smtClean="0"/>
              <a:t>For example: the crown or throne for a king/</a:t>
            </a:r>
            <a:r>
              <a:rPr lang="en-US" dirty="0" err="1" smtClean="0"/>
              <a:t>queen,wheel</a:t>
            </a:r>
            <a:r>
              <a:rPr lang="en-US" dirty="0" smtClean="0"/>
              <a:t> for a car, etc. </a:t>
            </a:r>
          </a:p>
          <a:p>
            <a:pPr>
              <a:buNone/>
            </a:pPr>
            <a:r>
              <a:rPr lang="en-US" dirty="0" err="1" smtClean="0"/>
              <a:t>S</a:t>
            </a:r>
            <a:r>
              <a:rPr lang="en-US" b="1" dirty="0" err="1" smtClean="0"/>
              <a:t>ymbol:</a:t>
            </a:r>
            <a:r>
              <a:rPr lang="en-US" dirty="0" err="1" smtClean="0"/>
              <a:t>A</a:t>
            </a:r>
            <a:r>
              <a:rPr lang="en-US" dirty="0" smtClean="0"/>
              <a:t> symbol is a person, place, action, word, or thing  represents something other than itself. </a:t>
            </a:r>
          </a:p>
          <a:p>
            <a:r>
              <a:rPr lang="en-US" dirty="0" smtClean="0"/>
              <a:t>It could be universal or particular. example: a  rose symbolizes love, green a symbol for prosperity.</a:t>
            </a:r>
          </a:p>
          <a:p>
            <a:endParaRPr lang="en-US" dirty="0" smtClean="0"/>
          </a:p>
          <a:p>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fontScale="85000" lnSpcReduction="10000"/>
          </a:bodyPr>
          <a:lstStyle/>
          <a:p>
            <a:pPr fontAlgn="base">
              <a:buNone/>
            </a:pPr>
            <a:r>
              <a:rPr lang="en-US" b="1" dirty="0" smtClean="0"/>
              <a:t>Irony:</a:t>
            </a:r>
            <a:r>
              <a:rPr lang="en-US" dirty="0" smtClean="0"/>
              <a:t> is saying to mean the opposite; is a </a:t>
            </a:r>
            <a:r>
              <a:rPr lang="en-US" dirty="0" smtClean="0">
                <a:hlinkClick r:id="rId2"/>
              </a:rPr>
              <a:t>contrast</a:t>
            </a:r>
            <a:r>
              <a:rPr lang="en-US" dirty="0" smtClean="0"/>
              <a:t> between expectations for a situation and what is reality. </a:t>
            </a:r>
          </a:p>
          <a:p>
            <a:pPr fontAlgn="base"/>
            <a:r>
              <a:rPr lang="en-US" b="1" dirty="0" smtClean="0">
                <a:hlinkClick r:id="rId3"/>
              </a:rPr>
              <a:t>Verbal irony</a:t>
            </a:r>
            <a:r>
              <a:rPr lang="en-US" dirty="0" smtClean="0"/>
              <a:t> takes place when the speaker says contrast to his or her actual meaning. </a:t>
            </a:r>
          </a:p>
          <a:p>
            <a:pPr fontAlgn="base"/>
            <a:r>
              <a:rPr lang="en-US" dirty="0" smtClean="0"/>
              <a:t>verbal irony is always intentional on the part of the speaker, example, “as warm as ice.”</a:t>
            </a:r>
          </a:p>
          <a:p>
            <a:pPr fontAlgn="base"/>
            <a:r>
              <a:rPr lang="en-US" b="1" dirty="0" smtClean="0">
                <a:hlinkClick r:id="rId4"/>
              </a:rPr>
              <a:t>Dramatic irony</a:t>
            </a:r>
            <a:r>
              <a:rPr lang="en-US" dirty="0" smtClean="0"/>
              <a:t> occurs when the audience has more information than one or more characters in a work of literature. </a:t>
            </a:r>
          </a:p>
          <a:p>
            <a:r>
              <a:rPr lang="en-US" b="1" dirty="0" smtClean="0">
                <a:solidFill>
                  <a:schemeClr val="tx2">
                    <a:lumMod val="60000"/>
                    <a:lumOff val="40000"/>
                  </a:schemeClr>
                </a:solidFill>
              </a:rPr>
              <a:t>Situational irony</a:t>
            </a:r>
            <a:r>
              <a:rPr lang="en-US" dirty="0" smtClean="0">
                <a:solidFill>
                  <a:schemeClr val="tx2">
                    <a:lumMod val="60000"/>
                    <a:lumOff val="40000"/>
                  </a:schemeClr>
                </a:solidFill>
              </a:rPr>
              <a:t> </a:t>
            </a:r>
            <a:r>
              <a:rPr lang="en-US" dirty="0" smtClean="0"/>
              <a:t>consists of a situation in which the outcome is very different from what was expected. </a:t>
            </a:r>
          </a:p>
          <a:p>
            <a:pPr fontAlgn="base"/>
            <a:r>
              <a:rPr lang="en-US" dirty="0" smtClean="0"/>
              <a:t>sarcastic and not employing any irony.</a:t>
            </a:r>
          </a:p>
          <a:p>
            <a:pPr fontAlgn="base"/>
            <a:r>
              <a:rPr lang="en-US" b="1" dirty="0" smtClean="0"/>
              <a:t>Hyperbole/overstatement</a:t>
            </a:r>
            <a:r>
              <a:rPr lang="en-US" dirty="0" smtClean="0"/>
              <a:t>: is simply exaggeration but exaggeration in the service of truth.     </a:t>
            </a:r>
          </a:p>
          <a:p>
            <a:r>
              <a:rPr lang="en-US" dirty="0" err="1" smtClean="0"/>
              <a:t>Example</a:t>
            </a:r>
            <a:r>
              <a:rPr lang="en-US" i="1" dirty="0" err="1" smtClean="0"/>
              <a:t>:I</a:t>
            </a:r>
            <a:r>
              <a:rPr lang="en-US" i="1" dirty="0" smtClean="0"/>
              <a:t> will die if I miss the program</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85000" lnSpcReduction="20000"/>
          </a:bodyPr>
          <a:lstStyle/>
          <a:p>
            <a:pPr>
              <a:buNone/>
            </a:pPr>
            <a:r>
              <a:rPr lang="en-US" b="1" dirty="0" smtClean="0"/>
              <a:t>Imagery</a:t>
            </a:r>
            <a:r>
              <a:rPr lang="en-US" dirty="0" smtClean="0"/>
              <a:t>: Poetry communicates experience through the five senses.</a:t>
            </a:r>
          </a:p>
          <a:p>
            <a:r>
              <a:rPr lang="en-US" dirty="0" smtClean="0"/>
              <a:t>Kinds of imagery :visual (sense of seeing), tactile (sense of touch), olfactory(smell), gustatory (sense of taste), auditory (sense hearing). </a:t>
            </a:r>
          </a:p>
          <a:p>
            <a:pPr>
              <a:buNone/>
            </a:pPr>
            <a:r>
              <a:rPr lang="en-US" b="1" dirty="0" smtClean="0"/>
              <a:t>Oxymoron: </a:t>
            </a:r>
            <a:r>
              <a:rPr lang="en-US" dirty="0" smtClean="0"/>
              <a:t>two opposite words/ideas are used to achieve an effect. </a:t>
            </a:r>
            <a:r>
              <a:rPr lang="en-US" dirty="0" err="1" smtClean="0"/>
              <a:t>examples:cruel</a:t>
            </a:r>
            <a:r>
              <a:rPr lang="en-US" dirty="0" smtClean="0"/>
              <a:t> kindness.</a:t>
            </a:r>
          </a:p>
          <a:p>
            <a:pPr>
              <a:buNone/>
            </a:pPr>
            <a:r>
              <a:rPr lang="en-US" b="1" dirty="0" smtClean="0"/>
              <a:t>Allusion</a:t>
            </a:r>
            <a:r>
              <a:rPr lang="en-US" dirty="0" smtClean="0"/>
              <a:t>: is a reference to something in history or previous literature as a richly connotative word or a symbol.</a:t>
            </a:r>
          </a:p>
          <a:p>
            <a:r>
              <a:rPr lang="en-US" dirty="0" smtClean="0"/>
              <a:t>They are capable of saying so much in so little.</a:t>
            </a:r>
          </a:p>
          <a:p>
            <a:pPr>
              <a:buNone/>
            </a:pPr>
            <a:r>
              <a:rPr lang="en-US" b="1" dirty="0" smtClean="0"/>
              <a:t>Onomatopoeia</a:t>
            </a:r>
            <a:r>
              <a:rPr lang="en-US" dirty="0" smtClean="0"/>
              <a:t>: refers to a word/ an expression which imitates the natural sounds of a thing.  </a:t>
            </a:r>
          </a:p>
          <a:p>
            <a:r>
              <a:rPr lang="en-US" b="1" dirty="0" smtClean="0"/>
              <a:t>Allegory: </a:t>
            </a:r>
            <a:r>
              <a:rPr lang="en-US" dirty="0" smtClean="0"/>
              <a:t>Allegory can be defined as a one-to-one correspondence between </a:t>
            </a:r>
            <a:r>
              <a:rPr lang="en-US" b="1" dirty="0" smtClean="0"/>
              <a:t>a series of abstract ideas and a series of images presented in the form of a story .</a:t>
            </a:r>
          </a:p>
          <a:p>
            <a:r>
              <a:rPr lang="en-US" dirty="0" smtClean="0"/>
              <a:t> It is an extended metaphor.  Example, George Orwell's </a:t>
            </a:r>
            <a:r>
              <a:rPr lang="en-US" b="1" i="1" dirty="0" smtClean="0"/>
              <a:t>Animal Farm</a:t>
            </a:r>
            <a:r>
              <a:rPr lang="en-US" dirty="0" smtClean="0"/>
              <a:t> is an allegory represents  Russian Revolution</a:t>
            </a:r>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normAutofit fontScale="62500" lnSpcReduction="20000"/>
          </a:bodyPr>
          <a:lstStyle/>
          <a:p>
            <a:pPr>
              <a:buNone/>
            </a:pPr>
            <a:endParaRPr lang="en-US" dirty="0" smtClean="0"/>
          </a:p>
          <a:p>
            <a:pPr>
              <a:buNone/>
            </a:pPr>
            <a:r>
              <a:rPr lang="en-US" b="1" dirty="0" smtClean="0"/>
              <a:t>Rhythm </a:t>
            </a:r>
            <a:r>
              <a:rPr lang="en-US" dirty="0" smtClean="0"/>
              <a:t>is produced by a recurring pattern of stressed and unstressed syllables and pauses. </a:t>
            </a:r>
          </a:p>
          <a:p>
            <a:r>
              <a:rPr lang="en-US" dirty="0" smtClean="0"/>
              <a:t>The accents of the syllables in the words fall at regular intervals, like the beat of music. </a:t>
            </a:r>
          </a:p>
          <a:p>
            <a:pPr fontAlgn="base">
              <a:buNone/>
            </a:pPr>
            <a:r>
              <a:rPr lang="en-US" b="1" dirty="0" smtClean="0"/>
              <a:t>Meter</a:t>
            </a:r>
            <a:r>
              <a:rPr lang="en-US" dirty="0" smtClean="0"/>
              <a:t>: identifies units of stressed and unstressed syllables. </a:t>
            </a:r>
          </a:p>
          <a:p>
            <a:pPr fontAlgn="base"/>
            <a:r>
              <a:rPr lang="en-US" dirty="0" smtClean="0"/>
              <a:t>Arranging metrical units into a pattern, creates rhythm. </a:t>
            </a:r>
          </a:p>
          <a:p>
            <a:pPr fontAlgn="base"/>
            <a:r>
              <a:rPr lang="en-US" dirty="0" smtClean="0"/>
              <a:t>The unit of measurement for the meter is called foot.</a:t>
            </a:r>
          </a:p>
          <a:p>
            <a:pPr>
              <a:buNone/>
            </a:pPr>
            <a:r>
              <a:rPr lang="en-US" b="1" dirty="0" smtClean="0"/>
              <a:t>Consonance</a:t>
            </a:r>
            <a:r>
              <a:rPr lang="en-US" dirty="0" smtClean="0"/>
              <a:t>: Repeated consonant sounds at the </a:t>
            </a:r>
            <a:r>
              <a:rPr lang="en-US" b="1" dirty="0" smtClean="0"/>
              <a:t>ending of words placed near each other</a:t>
            </a:r>
            <a:r>
              <a:rPr lang="en-US" dirty="0" smtClean="0"/>
              <a:t>, </a:t>
            </a:r>
          </a:p>
          <a:p>
            <a:r>
              <a:rPr lang="en-US" dirty="0" smtClean="0"/>
              <a:t>This produces a pleasing kind of near-rhyme. </a:t>
            </a:r>
            <a:r>
              <a:rPr lang="en-US" i="1" dirty="0" smtClean="0"/>
              <a:t>Example: </a:t>
            </a:r>
            <a:r>
              <a:rPr lang="en-US" dirty="0" smtClean="0"/>
              <a:t>boa</a:t>
            </a:r>
            <a:r>
              <a:rPr lang="en-US" b="1" dirty="0" smtClean="0"/>
              <a:t>t</a:t>
            </a:r>
            <a:r>
              <a:rPr lang="en-US" dirty="0" smtClean="0"/>
              <a:t>s in the pas</a:t>
            </a:r>
            <a:r>
              <a:rPr lang="en-US" b="1" dirty="0" smtClean="0"/>
              <a:t>t</a:t>
            </a:r>
            <a:endParaRPr lang="en-US" dirty="0" smtClean="0"/>
          </a:p>
          <a:p>
            <a:pPr fontAlgn="base">
              <a:buNone/>
            </a:pPr>
            <a:r>
              <a:rPr lang="en-US" b="1" dirty="0" smtClean="0"/>
              <a:t>Alliteration-</a:t>
            </a:r>
            <a:r>
              <a:rPr lang="en-US" dirty="0" smtClean="0"/>
              <a:t> is the </a:t>
            </a:r>
            <a:r>
              <a:rPr lang="en-US" b="1" dirty="0" smtClean="0">
                <a:hlinkClick r:id="rId2"/>
              </a:rPr>
              <a:t>repetition</a:t>
            </a:r>
            <a:r>
              <a:rPr lang="en-US" dirty="0" smtClean="0"/>
              <a:t> of </a:t>
            </a:r>
            <a:r>
              <a:rPr lang="en-US" b="1" dirty="0" smtClean="0"/>
              <a:t>similar consonant sounds at the beginning of words </a:t>
            </a:r>
            <a:r>
              <a:rPr lang="en-US" dirty="0" smtClean="0"/>
              <a:t>that are in close to each other.  </a:t>
            </a:r>
            <a:r>
              <a:rPr lang="en-US" dirty="0" err="1" smtClean="0"/>
              <a:t>Examle</a:t>
            </a:r>
            <a:r>
              <a:rPr lang="en-US" dirty="0" smtClean="0"/>
              <a:t> :  ‘’</a:t>
            </a:r>
            <a:r>
              <a:rPr lang="en-US" b="1" dirty="0" smtClean="0"/>
              <a:t>c</a:t>
            </a:r>
            <a:r>
              <a:rPr lang="en-US" dirty="0" smtClean="0"/>
              <a:t>loudless </a:t>
            </a:r>
            <a:r>
              <a:rPr lang="en-US" b="1" dirty="0" smtClean="0"/>
              <a:t>c</a:t>
            </a:r>
            <a:r>
              <a:rPr lang="en-US" dirty="0" smtClean="0"/>
              <a:t>limes and </a:t>
            </a:r>
            <a:r>
              <a:rPr lang="en-US" b="1" dirty="0" smtClean="0"/>
              <a:t>s</a:t>
            </a:r>
            <a:r>
              <a:rPr lang="en-US" dirty="0" smtClean="0"/>
              <a:t>tarry </a:t>
            </a:r>
            <a:r>
              <a:rPr lang="en-US" b="1" dirty="0" smtClean="0"/>
              <a:t>s</a:t>
            </a:r>
            <a:r>
              <a:rPr lang="en-US" dirty="0" smtClean="0"/>
              <a:t>kies.”</a:t>
            </a:r>
          </a:p>
          <a:p>
            <a:pPr>
              <a:buNone/>
            </a:pPr>
            <a:r>
              <a:rPr lang="en-US" b="1" dirty="0" smtClean="0"/>
              <a:t>Assonance- </a:t>
            </a:r>
            <a:r>
              <a:rPr lang="en-US" dirty="0" smtClean="0"/>
              <a:t>refers to the repetition of vowel sounds in close proximity. </a:t>
            </a:r>
          </a:p>
          <a:p>
            <a:pPr>
              <a:buNone/>
            </a:pPr>
            <a:r>
              <a:rPr lang="en-US" b="1" dirty="0" smtClean="0"/>
              <a:t>End Rhyme</a:t>
            </a:r>
            <a:r>
              <a:rPr lang="en-US" dirty="0" smtClean="0"/>
              <a:t>: is the </a:t>
            </a:r>
            <a:r>
              <a:rPr lang="en-US" b="1" dirty="0" smtClean="0">
                <a:hlinkClick r:id="rId2"/>
              </a:rPr>
              <a:t>repetition</a:t>
            </a:r>
            <a:r>
              <a:rPr lang="en-US" dirty="0" smtClean="0"/>
              <a:t> of the similar sounds occurs in two or more words, usually at the end of lines in poems or songs. </a:t>
            </a:r>
          </a:p>
          <a:p>
            <a:pPr>
              <a:buNone/>
            </a:pPr>
            <a:r>
              <a:rPr lang="en-US" b="1" dirty="0" smtClean="0">
                <a:hlinkClick r:id="rId3"/>
              </a:rPr>
              <a:t>Rhyme</a:t>
            </a:r>
            <a:r>
              <a:rPr lang="en-US" b="1" dirty="0" smtClean="0"/>
              <a:t> scheme</a:t>
            </a:r>
            <a:r>
              <a:rPr lang="en-US" dirty="0" smtClean="0"/>
              <a:t>: is the pattern of rhyme that comes at the end of each </a:t>
            </a:r>
            <a:r>
              <a:rPr lang="en-US" dirty="0" smtClean="0">
                <a:hlinkClick r:id="rId4"/>
              </a:rPr>
              <a:t>verse</a:t>
            </a:r>
            <a:r>
              <a:rPr lang="en-US" dirty="0" smtClean="0"/>
              <a:t> or line in poetry.</a:t>
            </a:r>
          </a:p>
          <a:p>
            <a:r>
              <a:rPr lang="en-US" dirty="0" smtClean="0"/>
              <a:t>Example: Shakespearean sonnet has a rhyme scheme of </a:t>
            </a:r>
            <a:r>
              <a:rPr lang="en-US" dirty="0" err="1" smtClean="0"/>
              <a:t>abab</a:t>
            </a:r>
            <a:r>
              <a:rPr lang="en-US" dirty="0" smtClean="0"/>
              <a:t> </a:t>
            </a:r>
            <a:r>
              <a:rPr lang="en-US" dirty="0" err="1" smtClean="0"/>
              <a:t>cd</a:t>
            </a:r>
            <a:r>
              <a:rPr lang="en-US" dirty="0" smtClean="0"/>
              <a:t> </a:t>
            </a:r>
            <a:r>
              <a:rPr lang="en-US" dirty="0" err="1" smtClean="0"/>
              <a:t>cdefefgg</a:t>
            </a:r>
            <a:endParaRPr lang="en-US" dirty="0" smtClean="0"/>
          </a:p>
          <a:p>
            <a:pPr>
              <a:buNone/>
            </a:pPr>
            <a:r>
              <a:rPr lang="en-US" b="1" dirty="0" smtClean="0"/>
              <a:t>Syntax: </a:t>
            </a:r>
            <a:r>
              <a:rPr lang="en-US" dirty="0" smtClean="0"/>
              <a:t>refers to the order of words in a sentence, phrase, or clause. </a:t>
            </a:r>
          </a:p>
          <a:p>
            <a:pPr>
              <a:buNone/>
            </a:pPr>
            <a:endParaRPr lang="en-US" dirty="0" smtClean="0"/>
          </a:p>
          <a:p>
            <a:pPr fontAlgn="base"/>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639762"/>
          </a:xfrm>
        </p:spPr>
        <p:txBody>
          <a:bodyPr>
            <a:normAutofit fontScale="90000"/>
          </a:bodyPr>
          <a:lstStyle/>
          <a:p>
            <a:r>
              <a:rPr lang="en-US" sz="2700" b="1" dirty="0" smtClean="0"/>
              <a:t>PART TWO: DRAMA</a:t>
            </a:r>
            <a:r>
              <a:rPr lang="en-US" dirty="0" smtClean="0"/>
              <a:t/>
            </a:r>
            <a:br>
              <a:rPr lang="en-US" dirty="0" smtClean="0"/>
            </a:br>
            <a:endParaRPr lang="en-US" dirty="0"/>
          </a:p>
        </p:txBody>
      </p:sp>
      <p:sp>
        <p:nvSpPr>
          <p:cNvPr id="3" name="Content Placeholder 2"/>
          <p:cNvSpPr>
            <a:spLocks noGrp="1"/>
          </p:cNvSpPr>
          <p:nvPr>
            <p:ph idx="1"/>
          </p:nvPr>
        </p:nvSpPr>
        <p:spPr>
          <a:xfrm>
            <a:off x="152400" y="685800"/>
            <a:ext cx="8839200" cy="5943600"/>
          </a:xfrm>
        </p:spPr>
        <p:txBody>
          <a:bodyPr>
            <a:normAutofit fontScale="85000" lnSpcReduction="20000"/>
          </a:bodyPr>
          <a:lstStyle/>
          <a:p>
            <a:r>
              <a:rPr lang="en-US" dirty="0" smtClean="0"/>
              <a:t>Historical point of </a:t>
            </a:r>
            <a:r>
              <a:rPr lang="en-US" dirty="0" err="1" smtClean="0"/>
              <a:t>view,</a:t>
            </a:r>
            <a:r>
              <a:rPr lang="en-US" i="1" dirty="0" err="1" smtClean="0"/>
              <a:t>the</a:t>
            </a:r>
            <a:r>
              <a:rPr lang="en-US" i="1" dirty="0" smtClean="0"/>
              <a:t> art of drama is said to be inaugurated in ancient Greek as a ritual practice to honor the “god of wine” called Dionysus.</a:t>
            </a:r>
          </a:p>
          <a:p>
            <a:r>
              <a:rPr lang="en-US" i="1" dirty="0" smtClean="0"/>
              <a:t> </a:t>
            </a:r>
            <a:r>
              <a:rPr lang="en-US" dirty="0" smtClean="0"/>
              <a:t>It developed from religion.</a:t>
            </a:r>
          </a:p>
          <a:p>
            <a:r>
              <a:rPr lang="en-US" dirty="0" smtClean="0"/>
              <a:t>Etymologically, the word '</a:t>
            </a:r>
            <a:r>
              <a:rPr lang="en-US" i="1" dirty="0" smtClean="0"/>
              <a:t>Drama'</a:t>
            </a:r>
            <a:r>
              <a:rPr lang="en-US" dirty="0" smtClean="0"/>
              <a:t> sprouted from the Greek term </a:t>
            </a:r>
            <a:r>
              <a:rPr lang="en-US" i="1" dirty="0" smtClean="0"/>
              <a:t>'drum'</a:t>
            </a:r>
            <a:r>
              <a:rPr lang="en-US" dirty="0" smtClean="0"/>
              <a:t>, or “</a:t>
            </a:r>
            <a:r>
              <a:rPr lang="en-US" dirty="0" err="1" smtClean="0"/>
              <a:t>draein”which</a:t>
            </a:r>
            <a:r>
              <a:rPr lang="en-US" dirty="0" smtClean="0"/>
              <a:t> means </a:t>
            </a:r>
            <a:r>
              <a:rPr lang="en-US" i="1" dirty="0" smtClean="0"/>
              <a:t>“to act” or “to do”</a:t>
            </a:r>
            <a:r>
              <a:rPr lang="en-US" dirty="0" smtClean="0"/>
              <a:t>.</a:t>
            </a:r>
          </a:p>
          <a:p>
            <a:pPr lvl="0"/>
            <a:r>
              <a:rPr lang="en-US" dirty="0" smtClean="0"/>
              <a:t>Drama </a:t>
            </a:r>
            <a:r>
              <a:rPr lang="en-US" u="sng" dirty="0" smtClean="0"/>
              <a:t>is a staged art written to be performed</a:t>
            </a:r>
            <a:r>
              <a:rPr lang="en-US" dirty="0" smtClean="0"/>
              <a:t> by actors before an audience.</a:t>
            </a:r>
          </a:p>
          <a:p>
            <a:pPr lvl="0"/>
            <a:r>
              <a:rPr lang="en-US" dirty="0" smtClean="0"/>
              <a:t>Drama can be defined as any serious artistic work meant to be performed by actors on a stage. </a:t>
            </a:r>
          </a:p>
          <a:p>
            <a:pPr lvl="0"/>
            <a:r>
              <a:rPr lang="en-US" dirty="0" smtClean="0"/>
              <a:t>The world is a stage and drama is a mirror of society.</a:t>
            </a:r>
          </a:p>
          <a:p>
            <a:pPr lvl="0"/>
            <a:r>
              <a:rPr lang="en-US" dirty="0" smtClean="0"/>
              <a:t>Drama is related with </a:t>
            </a:r>
            <a:r>
              <a:rPr lang="en-US" i="1" dirty="0" smtClean="0"/>
              <a:t>doing</a:t>
            </a:r>
            <a:r>
              <a:rPr lang="en-US" dirty="0" smtClean="0"/>
              <a:t> or </a:t>
            </a:r>
            <a:r>
              <a:rPr lang="en-US" i="1" dirty="0" smtClean="0"/>
              <a:t>performing</a:t>
            </a:r>
            <a:r>
              <a:rPr lang="en-US" dirty="0" smtClean="0"/>
              <a:t> something in a specified time and space. </a:t>
            </a:r>
          </a:p>
          <a:p>
            <a:r>
              <a:rPr lang="en-US" dirty="0" smtClean="0"/>
              <a:t>It is a composite art/complex art that involves a dynamic interplay of visual and aural elements.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889</TotalTime>
  <Words>2543</Words>
  <Application>Microsoft Office PowerPoint</Application>
  <PresentationFormat>On-screen Show (4:3)</PresentationFormat>
  <Paragraphs>242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PART TWO: DRAMA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The Modern and Contemporary Drama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Verse and Drama</dc:title>
  <dc:creator>Windows User</dc:creator>
  <cp:lastModifiedBy>Mesafint L</cp:lastModifiedBy>
  <cp:revision>102</cp:revision>
  <dcterms:created xsi:type="dcterms:W3CDTF">2020-04-17T10:12:50Z</dcterms:created>
  <dcterms:modified xsi:type="dcterms:W3CDTF">2020-05-02T12:04:32Z</dcterms:modified>
</cp:coreProperties>
</file>