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79" r:id="rId3"/>
    <p:sldId id="276" r:id="rId4"/>
    <p:sldId id="280" r:id="rId5"/>
    <p:sldId id="260" r:id="rId6"/>
    <p:sldId id="261" r:id="rId7"/>
    <p:sldId id="278" r:id="rId8"/>
    <p:sldId id="262" r:id="rId9"/>
    <p:sldId id="274" r:id="rId10"/>
    <p:sldId id="263" r:id="rId11"/>
    <p:sldId id="264" r:id="rId12"/>
    <p:sldId id="275" r:id="rId13"/>
    <p:sldId id="282" r:id="rId14"/>
    <p:sldId id="283" r:id="rId15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FF0066"/>
    <a:srgbClr val="00FF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630FDD-B799-4295-90F0-B925984CAAAF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78E98F-CFE6-416F-A052-E20FE1B3BE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5BAF6A-76AA-430E-B008-EFA511B8540F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3B2D5D-58CD-48AF-B3F0-195DA8C36A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21C5E8-6C62-44C7-AF6D-3AC50E27AA3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29B5C-60AB-42FC-B037-0B3C7986077B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0F9B285-D72D-4E56-91FC-4C83180D47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29B5C-60AB-42FC-B037-0B3C7986077B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9B285-D72D-4E56-91FC-4C83180D47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29B5C-60AB-42FC-B037-0B3C7986077B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9B285-D72D-4E56-91FC-4C83180D47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29B5C-60AB-42FC-B037-0B3C7986077B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9B285-D72D-4E56-91FC-4C83180D47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29B5C-60AB-42FC-B037-0B3C7986077B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0F9B285-D72D-4E56-91FC-4C83180D47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29B5C-60AB-42FC-B037-0B3C7986077B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9B285-D72D-4E56-91FC-4C83180D47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29B5C-60AB-42FC-B037-0B3C7986077B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9B285-D72D-4E56-91FC-4C83180D47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29B5C-60AB-42FC-B037-0B3C7986077B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9B285-D72D-4E56-91FC-4C83180D47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29B5C-60AB-42FC-B037-0B3C7986077B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9B285-D72D-4E56-91FC-4C83180D47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29B5C-60AB-42FC-B037-0B3C7986077B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9B285-D72D-4E56-91FC-4C83180D47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29B5C-60AB-42FC-B037-0B3C7986077B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0F9B285-D72D-4E56-91FC-4C83180D47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9029B5C-60AB-42FC-B037-0B3C7986077B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0F9B285-D72D-4E56-91FC-4C83180D47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 panose="05020102010507070707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 panose="05020102010507070707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 panose="05020102010507070707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 panose="05020102010507070707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Image result for What is ecolog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0"/>
            <a:ext cx="88392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743200"/>
          </a:xfrm>
          <a:solidFill>
            <a:schemeClr val="bg1"/>
          </a:solidFill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BONGA UNIVERSITY</a:t>
            </a:r>
            <a:b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COLLEGE OF NATURAL &amp; COMPUTATIONAL  SCIENCES 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DEPARTEMENT OF BIOLOGY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419600"/>
            <a:ext cx="9144000" cy="2438400"/>
          </a:xfrm>
          <a:solidFill>
            <a:schemeClr val="tx2">
              <a:lumMod val="40000"/>
              <a:lumOff val="60000"/>
            </a:schemeClr>
          </a:solidFill>
          <a:ln w="12700">
            <a:solidFill>
              <a:schemeClr val="accent1"/>
            </a:solidFill>
          </a:ln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</a:p>
          <a:p>
            <a:pPr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70000"/>
              </a:lnSpc>
              <a:buNone/>
            </a:pPr>
            <a:r>
              <a:rPr lang="en-US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Principles of Ecology  (Biol. 2051)</a:t>
            </a:r>
          </a:p>
          <a:p>
            <a:pPr algn="ctr">
              <a:buNone/>
            </a:pPr>
            <a:r>
              <a:rPr lang="en-US" sz="4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en-US" sz="4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3074" name="AutoShape 2" descr="Image result for What is ecolog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</p:spTree>
  </p:cSld>
  <p:clrMapOvr>
    <a:masterClrMapping/>
  </p:clrMapOvr>
  <p:transition spd="slow">
    <p:newsfla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772400" cy="563562"/>
          </a:xfrm>
        </p:spPr>
        <p:txBody>
          <a:bodyPr>
            <a:noAutofit/>
          </a:bodyPr>
          <a:lstStyle/>
          <a:p>
            <a:pPr algn="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Con’t…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381000"/>
            <a:ext cx="8839200" cy="632460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@"/>
            </a:pPr>
            <a:r>
              <a:rPr lang="en-US" sz="2400" b="1" dirty="0" err="1">
                <a:solidFill>
                  <a:srgbClr val="FF0066"/>
                </a:solidFill>
                <a:latin typeface="Rockwell" pitchFamily="18" charset="0"/>
                <a:cs typeface="Times New Roman" panose="02020603050405020304" pitchFamily="18" charset="0"/>
              </a:rPr>
              <a:t>Autecology</a:t>
            </a:r>
            <a:r>
              <a:rPr lang="en-US" sz="2400" dirty="0">
                <a:latin typeface="Rockwell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Rockwell" pitchFamily="18" charset="0"/>
                <a:cs typeface="Times New Roman" panose="02020603050405020304" pitchFamily="18" charset="0"/>
              </a:rPr>
              <a:t>deals with </a:t>
            </a:r>
            <a:r>
              <a:rPr lang="en-US" dirty="0">
                <a:solidFill>
                  <a:srgbClr val="0000FF"/>
                </a:solidFill>
                <a:latin typeface="Rockwell" pitchFamily="18" charset="0"/>
                <a:cs typeface="Times New Roman" panose="02020603050405020304" pitchFamily="18" charset="0"/>
              </a:rPr>
              <a:t>the dynamics of species populations  (</a:t>
            </a:r>
            <a:r>
              <a:rPr lang="en-US" dirty="0">
                <a:solidFill>
                  <a:srgbClr val="C00000"/>
                </a:solidFill>
                <a:latin typeface="Rockwell" pitchFamily="18" charset="0"/>
                <a:cs typeface="Times New Roman" panose="02020603050405020304" pitchFamily="18" charset="0"/>
              </a:rPr>
              <a:t>individual species</a:t>
            </a:r>
            <a:r>
              <a:rPr lang="en-US" dirty="0">
                <a:solidFill>
                  <a:srgbClr val="0000FF"/>
                </a:solidFill>
                <a:latin typeface="Rockwell" pitchFamily="18" charset="0"/>
                <a:cs typeface="Times New Roman" panose="02020603050405020304" pitchFamily="18" charset="0"/>
              </a:rPr>
              <a:t>) </a:t>
            </a:r>
            <a:r>
              <a:rPr lang="en-US" dirty="0">
                <a:latin typeface="Rockwell" pitchFamily="18" charset="0"/>
                <a:cs typeface="Times New Roman" panose="02020603050405020304" pitchFamily="18" charset="0"/>
              </a:rPr>
              <a:t>and </a:t>
            </a:r>
            <a:r>
              <a:rPr lang="en-US" dirty="0">
                <a:solidFill>
                  <a:srgbClr val="0000FF"/>
                </a:solidFill>
                <a:latin typeface="Rockwell" pitchFamily="18" charset="0"/>
                <a:cs typeface="Times New Roman" panose="02020603050405020304" pitchFamily="18" charset="0"/>
              </a:rPr>
              <a:t>how they interact with the environment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@"/>
            </a:pPr>
            <a:r>
              <a:rPr lang="en-US" b="1" dirty="0" err="1">
                <a:solidFill>
                  <a:srgbClr val="FF0066"/>
                </a:solidFill>
                <a:latin typeface="Rockwell" pitchFamily="18" charset="0"/>
                <a:cs typeface="Times New Roman" panose="02020603050405020304" pitchFamily="18" charset="0"/>
              </a:rPr>
              <a:t>Synecology</a:t>
            </a:r>
            <a:r>
              <a:rPr lang="en-US" dirty="0">
                <a:latin typeface="Rockwell" pitchFamily="18" charset="0"/>
                <a:cs typeface="Times New Roman" panose="02020603050405020304" pitchFamily="18" charset="0"/>
              </a:rPr>
              <a:t> is a sub-discipline of ecology which studies </a:t>
            </a:r>
            <a:r>
              <a:rPr lang="en-US" dirty="0">
                <a:solidFill>
                  <a:srgbClr val="0000FF"/>
                </a:solidFill>
                <a:latin typeface="Rockwell" pitchFamily="18" charset="0"/>
                <a:cs typeface="Times New Roman" panose="02020603050405020304" pitchFamily="18" charset="0"/>
              </a:rPr>
              <a:t>the distribution, abundance, demography, </a:t>
            </a:r>
            <a:r>
              <a:rPr lang="en-US" dirty="0">
                <a:latin typeface="Rockwell" pitchFamily="18" charset="0"/>
                <a:cs typeface="Times New Roman" panose="02020603050405020304" pitchFamily="18" charset="0"/>
              </a:rPr>
              <a:t>and</a:t>
            </a:r>
            <a:r>
              <a:rPr lang="en-US" dirty="0">
                <a:solidFill>
                  <a:srgbClr val="0000FF"/>
                </a:solidFill>
                <a:latin typeface="Rockwell" pitchFamily="18" charset="0"/>
                <a:cs typeface="Times New Roman" panose="02020603050405020304" pitchFamily="18" charset="0"/>
              </a:rPr>
              <a:t> interactions between coexisting populations (</a:t>
            </a:r>
            <a:r>
              <a:rPr lang="en-US" dirty="0">
                <a:solidFill>
                  <a:srgbClr val="C00000"/>
                </a:solidFill>
                <a:latin typeface="Rockwell" pitchFamily="18" charset="0"/>
                <a:cs typeface="Times New Roman" panose="02020603050405020304" pitchFamily="18" charset="0"/>
              </a:rPr>
              <a:t>group of all species/community</a:t>
            </a:r>
            <a:r>
              <a:rPr lang="en-US" dirty="0">
                <a:solidFill>
                  <a:srgbClr val="0000FF"/>
                </a:solidFill>
                <a:latin typeface="Rockwell" pitchFamily="18" charset="0"/>
                <a:cs typeface="Times New Roman" panose="02020603050405020304" pitchFamily="18" charset="0"/>
              </a:rPr>
              <a:t>) </a:t>
            </a:r>
            <a:r>
              <a:rPr lang="en-US" dirty="0">
                <a:latin typeface="Rockwell" pitchFamily="18" charset="0"/>
              </a:rPr>
              <a:t>in relation to their environments.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@"/>
            </a:pPr>
            <a:r>
              <a:rPr lang="en-US" dirty="0">
                <a:solidFill>
                  <a:srgbClr val="0000FF"/>
                </a:solidFill>
                <a:latin typeface="Rockwell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Rockwell" pitchFamily="18" charset="0"/>
                <a:cs typeface="Times New Roman" panose="02020603050405020304" pitchFamily="18" charset="0"/>
              </a:rPr>
              <a:t>The study related to </a:t>
            </a:r>
            <a:r>
              <a:rPr lang="en-US" dirty="0">
                <a:solidFill>
                  <a:srgbClr val="FF0066"/>
                </a:solidFill>
                <a:latin typeface="Rockwell" pitchFamily="18" charset="0"/>
                <a:cs typeface="Times New Roman" panose="02020603050405020304" pitchFamily="18" charset="0"/>
              </a:rPr>
              <a:t>forest ecology, grassland ecology, desert ecology, marine ecology, limnology </a:t>
            </a:r>
            <a:r>
              <a:rPr lang="en-US" dirty="0">
                <a:latin typeface="Rockwell" pitchFamily="18" charset="0"/>
                <a:cs typeface="Times New Roman" panose="02020603050405020304" pitchFamily="18" charset="0"/>
              </a:rPr>
              <a:t>etc. are treated under </a:t>
            </a:r>
            <a:r>
              <a:rPr lang="en-US" dirty="0" err="1">
                <a:latin typeface="Rockwell" pitchFamily="18" charset="0"/>
                <a:cs typeface="Times New Roman" panose="02020603050405020304" pitchFamily="18" charset="0"/>
              </a:rPr>
              <a:t>Synecology</a:t>
            </a:r>
            <a:endParaRPr lang="en-US" dirty="0">
              <a:latin typeface="Rockwell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@"/>
            </a:pPr>
            <a:r>
              <a:rPr lang="en-US" dirty="0">
                <a:latin typeface="Rockwell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Rockwell" pitchFamily="18" charset="0"/>
              </a:rPr>
              <a:t>Population ecology</a:t>
            </a:r>
            <a:r>
              <a:rPr lang="en-US" dirty="0">
                <a:latin typeface="Rockwell" pitchFamily="18" charset="0"/>
              </a:rPr>
              <a:t>- examines interactions that occur between a population and its </a:t>
            </a:r>
            <a:r>
              <a:rPr lang="en-US" dirty="0" smtClean="0">
                <a:latin typeface="Rockwell" pitchFamily="18" charset="0"/>
              </a:rPr>
              <a:t>environment</a:t>
            </a:r>
            <a:endParaRPr lang="en-US" dirty="0">
              <a:latin typeface="Rockwell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772400" cy="563562"/>
          </a:xfrm>
        </p:spPr>
        <p:txBody>
          <a:bodyPr>
            <a:noAutofit/>
          </a:bodyPr>
          <a:lstStyle/>
          <a:p>
            <a:pPr algn="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Con’t…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381000"/>
            <a:ext cx="8839200" cy="63246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@"/>
            </a:pPr>
            <a:r>
              <a:rPr lang="en-US" sz="2400" b="1" dirty="0">
                <a:solidFill>
                  <a:srgbClr val="0000FF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Palaeoecology</a:t>
            </a:r>
            <a:r>
              <a:rPr lang="en-US" sz="2400" dirty="0">
                <a:latin typeface="Rockwell" panose="02060603020205020403" pitchFamily="18" charset="0"/>
                <a:cs typeface="Times New Roman" panose="02020603050405020304" pitchFamily="18" charset="0"/>
              </a:rPr>
              <a:t>: - deals with organisms and their habitat in the geological past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@"/>
            </a:pPr>
            <a:r>
              <a:rPr lang="en-US" sz="2400" b="1" dirty="0">
                <a:solidFill>
                  <a:srgbClr val="0000FF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Conservation ecology</a:t>
            </a:r>
            <a:r>
              <a:rPr lang="en-US" sz="2400" dirty="0">
                <a:latin typeface="Rockwell" panose="02060603020205020403" pitchFamily="18" charset="0"/>
                <a:cs typeface="Times New Roman" panose="02020603050405020304" pitchFamily="18" charset="0"/>
              </a:rPr>
              <a:t>: - deals with the application of ecological principles to </a:t>
            </a:r>
            <a:r>
              <a:rPr lang="en-US" sz="2400" dirty="0">
                <a:solidFill>
                  <a:srgbClr val="FF0066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the proper management of resources</a:t>
            </a:r>
            <a:r>
              <a:rPr lang="en-US" sz="2400" dirty="0">
                <a:latin typeface="Rockwell" panose="02060603020205020403" pitchFamily="18" charset="0"/>
                <a:cs typeface="Times New Roman" panose="02020603050405020304" pitchFamily="18" charset="0"/>
              </a:rPr>
              <a:t> leading to sustainable yield of resources for human welfare. It also studies </a:t>
            </a:r>
            <a:r>
              <a:rPr lang="en-US" sz="2400" dirty="0">
                <a:solidFill>
                  <a:srgbClr val="FF0066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how to reduce the risk of species extinction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@"/>
            </a:pPr>
            <a:r>
              <a:rPr lang="en-US" sz="2400" b="1" dirty="0">
                <a:solidFill>
                  <a:srgbClr val="0000FF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Resources ecology</a:t>
            </a:r>
            <a:r>
              <a:rPr lang="en-US" sz="2400" dirty="0">
                <a:latin typeface="Rockwell" panose="02060603020205020403" pitchFamily="18" charset="0"/>
                <a:cs typeface="Times New Roman" panose="02020603050405020304" pitchFamily="18" charset="0"/>
              </a:rPr>
              <a:t>: - deals with </a:t>
            </a:r>
            <a:r>
              <a:rPr lang="en-US" sz="2400" dirty="0">
                <a:solidFill>
                  <a:srgbClr val="FF0066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renewable and non renewable resources </a:t>
            </a:r>
            <a:r>
              <a:rPr lang="en-US" sz="2400" dirty="0">
                <a:latin typeface="Rockwell" panose="02060603020205020403" pitchFamily="18" charset="0"/>
                <a:cs typeface="Times New Roman" panose="02020603050405020304" pitchFamily="18" charset="0"/>
              </a:rPr>
              <a:t>and </a:t>
            </a:r>
            <a:r>
              <a:rPr lang="en-US" sz="2400" dirty="0">
                <a:solidFill>
                  <a:srgbClr val="FF0066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their management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@"/>
            </a:pPr>
            <a:r>
              <a:rPr lang="en-US" sz="2400" b="1" dirty="0">
                <a:solidFill>
                  <a:srgbClr val="0000FF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Pollution ecology</a:t>
            </a:r>
            <a:r>
              <a:rPr lang="en-US" sz="2400" dirty="0">
                <a:latin typeface="Rockwell" panose="02060603020205020403" pitchFamily="18" charset="0"/>
                <a:cs typeface="Times New Roman" panose="02020603050405020304" pitchFamily="18" charset="0"/>
              </a:rPr>
              <a:t>: - studies problems </a:t>
            </a:r>
            <a:r>
              <a:rPr lang="en-US" sz="2400" dirty="0">
                <a:solidFill>
                  <a:srgbClr val="FF0066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associated with the movement of pollutants</a:t>
            </a:r>
            <a:r>
              <a:rPr lang="en-US" sz="2400" dirty="0">
                <a:latin typeface="Rockwell" panose="02060603020205020403" pitchFamily="18" charset="0"/>
                <a:cs typeface="Times New Roman" panose="02020603050405020304" pitchFamily="18" charset="0"/>
              </a:rPr>
              <a:t> in the environment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381000"/>
          </a:xfrm>
        </p:spPr>
        <p:txBody>
          <a:bodyPr>
            <a:noAutofit/>
          </a:bodyPr>
          <a:lstStyle/>
          <a:p>
            <a:pPr algn="r"/>
            <a:r>
              <a:rPr lang="en-US" sz="2400" dirty="0"/>
              <a:t>Con’t…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457200"/>
            <a:ext cx="8763000" cy="6172200"/>
          </a:xfrm>
        </p:spPr>
        <p:txBody>
          <a:bodyPr>
            <a:normAutofit/>
          </a:bodyPr>
          <a:lstStyle/>
          <a:p>
            <a:pPr marL="514350" indent="-51435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b="1" dirty="0">
                <a:solidFill>
                  <a:srgbClr val="C00000"/>
                </a:solidFill>
                <a:latin typeface="Rockwell" panose="02060603020205020403" pitchFamily="18" charset="0"/>
              </a:rPr>
              <a:t>Chemical ecology:</a:t>
            </a:r>
            <a:r>
              <a:rPr lang="en-US" sz="2400" b="1" dirty="0">
                <a:latin typeface="Rockwell" panose="02060603020205020403" pitchFamily="18" charset="0"/>
              </a:rPr>
              <a:t> </a:t>
            </a:r>
            <a:r>
              <a:rPr lang="en-US" sz="2400" dirty="0">
                <a:latin typeface="Rockwell" panose="02060603020205020403" pitchFamily="18" charset="0"/>
              </a:rPr>
              <a:t>it is concerned with the chemical affinity or preferences shown by different organisms</a:t>
            </a:r>
          </a:p>
          <a:p>
            <a:pPr marL="514350" indent="-51435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b="1" dirty="0" smtClean="0">
                <a:solidFill>
                  <a:srgbClr val="C00000"/>
                </a:solidFill>
                <a:latin typeface="Rockwell" panose="02060603020205020403" pitchFamily="18" charset="0"/>
              </a:rPr>
              <a:t>Human </a:t>
            </a:r>
            <a:r>
              <a:rPr lang="en-US" sz="2400" b="1" dirty="0">
                <a:solidFill>
                  <a:srgbClr val="C00000"/>
                </a:solidFill>
                <a:latin typeface="Rockwell" panose="02060603020205020403" pitchFamily="18" charset="0"/>
              </a:rPr>
              <a:t>ecology</a:t>
            </a:r>
            <a:r>
              <a:rPr lang="en-US" sz="2400" b="1" dirty="0">
                <a:latin typeface="Rockwell" panose="02060603020205020403" pitchFamily="18" charset="0"/>
              </a:rPr>
              <a:t>: </a:t>
            </a:r>
            <a:r>
              <a:rPr lang="en-US" sz="2400" dirty="0">
                <a:latin typeface="Rockwell" panose="02060603020205020403" pitchFamily="18" charset="0"/>
              </a:rPr>
              <a:t>it deals with the effects of human activities on environment and vise versa.</a:t>
            </a:r>
          </a:p>
          <a:p>
            <a:pPr marL="514350" indent="-51435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b="1" dirty="0">
                <a:solidFill>
                  <a:srgbClr val="C00000"/>
                </a:solidFill>
                <a:latin typeface="Rockwell" panose="02060603020205020403" pitchFamily="18" charset="0"/>
              </a:rPr>
              <a:t>Applied ecology</a:t>
            </a:r>
            <a:r>
              <a:rPr lang="en-US" sz="2400" b="1" dirty="0">
                <a:latin typeface="Rockwell" panose="02060603020205020403" pitchFamily="18" charset="0"/>
              </a:rPr>
              <a:t>: </a:t>
            </a:r>
            <a:r>
              <a:rPr lang="en-US" sz="2400" dirty="0">
                <a:latin typeface="Rockwell" panose="02060603020205020403" pitchFamily="18" charset="0"/>
              </a:rPr>
              <a:t>it deals with the application of ecological concept to human  needs including wild life management, biological control, forestry and conservation of natural resources.</a:t>
            </a:r>
          </a:p>
          <a:p>
            <a:pPr marL="514350" indent="-514350">
              <a:buAutoNum type="arabicPeriod"/>
            </a:pPr>
            <a:endParaRPr lang="en-US" dirty="0">
              <a:latin typeface="Rockwell" panose="02060603020205020403" pitchFamily="18" charset="0"/>
            </a:endParaRPr>
          </a:p>
          <a:p>
            <a:endParaRPr lang="en-US" dirty="0">
              <a:latin typeface="Rockwell" panose="02060603020205020403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955"/>
            <a:ext cx="8686800" cy="274955"/>
          </a:xfrm>
        </p:spPr>
        <p:txBody>
          <a:bodyPr>
            <a:normAutofit fontScale="90000"/>
          </a:bodyPr>
          <a:lstStyle/>
          <a:p>
            <a:pPr algn="r"/>
            <a:r>
              <a:rPr lang="en-US" sz="2400" dirty="0" err="1"/>
              <a:t>Con’t</a:t>
            </a:r>
            <a:r>
              <a:rPr lang="en-US" sz="2400" dirty="0"/>
              <a:t>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549910"/>
            <a:ext cx="8763000" cy="6003290"/>
          </a:xfrm>
        </p:spPr>
        <p:txBody>
          <a:bodyPr>
            <a:normAutofit/>
          </a:bodyPr>
          <a:lstStyle/>
          <a:p>
            <a:pPr lvl="0" algn="just">
              <a:buFont typeface="Wingdings" panose="05000000000000000000" pitchFamily="2" charset="2"/>
              <a:buChar char="@"/>
            </a:pPr>
            <a:r>
              <a:rPr lang="en-US" b="1" dirty="0">
                <a:solidFill>
                  <a:srgbClr val="0000FF"/>
                </a:solidFill>
                <a:latin typeface="Rockwell" panose="02060603020205020403" pitchFamily="18" charset="0"/>
              </a:rPr>
              <a:t>Physiological ecology</a:t>
            </a:r>
            <a:r>
              <a:rPr lang="en-US" dirty="0">
                <a:solidFill>
                  <a:srgbClr val="0000FF"/>
                </a:solidFill>
                <a:latin typeface="Rockwell" panose="02060603020205020403" pitchFamily="18" charset="0"/>
              </a:rPr>
              <a:t>- </a:t>
            </a:r>
            <a:r>
              <a:rPr lang="en-US" dirty="0">
                <a:latin typeface="Rockwell" panose="02060603020205020403" pitchFamily="18" charset="0"/>
              </a:rPr>
              <a:t>the way that the body process of organisms is adapted to the physical environment. e.g. responses of individual organism to temperature  &amp; moisture,  etc.</a:t>
            </a:r>
          </a:p>
          <a:p>
            <a:pPr lvl="0" algn="just">
              <a:buFont typeface="Wingdings" panose="05000000000000000000" pitchFamily="2" charset="2"/>
              <a:buChar char="@"/>
            </a:pPr>
            <a:r>
              <a:rPr lang="en-US" b="1" dirty="0">
                <a:solidFill>
                  <a:srgbClr val="0000FF"/>
                </a:solidFill>
                <a:latin typeface="Rockwell" panose="02060603020205020403" pitchFamily="18" charset="0"/>
              </a:rPr>
              <a:t>Genetic ecology</a:t>
            </a:r>
            <a:r>
              <a:rPr lang="en-US" dirty="0">
                <a:solidFill>
                  <a:srgbClr val="0000FF"/>
                </a:solidFill>
                <a:latin typeface="Rockwell" panose="02060603020205020403" pitchFamily="18" charset="0"/>
              </a:rPr>
              <a:t>- </a:t>
            </a:r>
            <a:r>
              <a:rPr lang="en-US" dirty="0">
                <a:latin typeface="Rockwell" panose="02060603020205020403" pitchFamily="18" charset="0"/>
              </a:rPr>
              <a:t>studies the way in which organisms ecology shape its heredity and the ways in which genes influence an ecological processes.</a:t>
            </a:r>
          </a:p>
          <a:p>
            <a:pPr lvl="0" algn="just">
              <a:buFont typeface="Wingdings" panose="05000000000000000000" pitchFamily="2" charset="2"/>
              <a:buChar char="@"/>
            </a:pPr>
            <a:r>
              <a:rPr lang="en-US" b="1" dirty="0">
                <a:solidFill>
                  <a:srgbClr val="0000FF"/>
                </a:solidFill>
                <a:latin typeface="Rockwell" panose="02060603020205020403" pitchFamily="18" charset="0"/>
              </a:rPr>
              <a:t>Ecosystem ecology</a:t>
            </a:r>
            <a:r>
              <a:rPr lang="en-US" dirty="0">
                <a:solidFill>
                  <a:srgbClr val="0000FF"/>
                </a:solidFill>
                <a:latin typeface="Rockwell" panose="02060603020205020403" pitchFamily="18" charset="0"/>
              </a:rPr>
              <a:t>- </a:t>
            </a:r>
            <a:r>
              <a:rPr lang="en-US" dirty="0">
                <a:latin typeface="Rockwell" panose="02060603020205020403" pitchFamily="18" charset="0"/>
              </a:rPr>
              <a:t>the study of most inclusive interactions, those among all the </a:t>
            </a:r>
            <a:r>
              <a:rPr lang="en-US" dirty="0" err="1">
                <a:latin typeface="Rockwell" panose="02060603020205020403" pitchFamily="18" charset="0"/>
              </a:rPr>
              <a:t>abiotic</a:t>
            </a:r>
            <a:r>
              <a:rPr lang="en-US" dirty="0">
                <a:latin typeface="Rockwell" panose="02060603020205020403" pitchFamily="18" charset="0"/>
              </a:rPr>
              <a:t> and biotic components of the system.</a:t>
            </a:r>
          </a:p>
          <a:p>
            <a:pPr lvl="0" algn="just">
              <a:buFont typeface="Wingdings" panose="05000000000000000000" pitchFamily="2" charset="2"/>
              <a:buChar char="@"/>
            </a:pPr>
            <a:r>
              <a:rPr lang="en-US" b="1" dirty="0">
                <a:solidFill>
                  <a:srgbClr val="0000FF"/>
                </a:solidFill>
                <a:latin typeface="Rockwell" panose="02060603020205020403" pitchFamily="18" charset="0"/>
              </a:rPr>
              <a:t>Evolutionary ecology</a:t>
            </a:r>
            <a:r>
              <a:rPr lang="en-US" dirty="0">
                <a:latin typeface="Rockwell" panose="02060603020205020403" pitchFamily="18" charset="0"/>
              </a:rPr>
              <a:t>: - natural selection and evolution of populations.</a:t>
            </a:r>
          </a:p>
          <a:p>
            <a:pPr lvl="0" algn="just">
              <a:buFont typeface="Wingdings" panose="05000000000000000000" pitchFamily="2" charset="2"/>
              <a:buChar char="@"/>
            </a:pPr>
            <a:r>
              <a:rPr lang="en-US" b="1" dirty="0">
                <a:solidFill>
                  <a:srgbClr val="0000FF"/>
                </a:solidFill>
                <a:latin typeface="Rockwell" panose="02060603020205020403" pitchFamily="18" charset="0"/>
              </a:rPr>
              <a:t>Behavioral ecology</a:t>
            </a:r>
            <a:r>
              <a:rPr lang="en-US" dirty="0">
                <a:latin typeface="Rockwell" panose="02060603020205020403" pitchFamily="18" charset="0"/>
              </a:rPr>
              <a:t>: - Social life of animals (instinct behavior esp. birds &amp; fish, etc)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56356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spc="600" dirty="0">
                <a:solidFill>
                  <a:srgbClr val="C00000"/>
                </a:solidFill>
              </a:rPr>
              <a:t>Class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762000"/>
            <a:ext cx="8839200" cy="57150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en-US" b="1" dirty="0">
                <a:latin typeface="Rockwell" panose="02060603020205020403" pitchFamily="18" charset="0"/>
              </a:rPr>
              <a:t>Please form a group of three and discuss the following review questions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latin typeface="Rockwell" panose="02060603020205020403" pitchFamily="18" charset="0"/>
              </a:rPr>
              <a:t>Define ecology from different perspectives 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latin typeface="Rockwell" panose="02060603020205020403" pitchFamily="18" charset="0"/>
              </a:rPr>
              <a:t>List and define at least ten different branches of ecology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latin typeface="Rockwell" panose="02060603020205020403" pitchFamily="18" charset="0"/>
              </a:rPr>
              <a:t> Differentiate </a:t>
            </a:r>
            <a:r>
              <a:rPr lang="en-US" dirty="0" err="1">
                <a:latin typeface="Rockwell" panose="02060603020205020403" pitchFamily="18" charset="0"/>
              </a:rPr>
              <a:t>autecology</a:t>
            </a:r>
            <a:r>
              <a:rPr lang="en-US" dirty="0">
                <a:latin typeface="Rockwell" panose="02060603020205020403" pitchFamily="18" charset="0"/>
              </a:rPr>
              <a:t> from </a:t>
            </a:r>
            <a:r>
              <a:rPr lang="en-US" dirty="0" err="1">
                <a:latin typeface="Rockwell" panose="02060603020205020403" pitchFamily="18" charset="0"/>
              </a:rPr>
              <a:t>synecology</a:t>
            </a:r>
            <a:r>
              <a:rPr lang="en-US" dirty="0">
                <a:latin typeface="Rockwell" panose="02060603020205020403" pitchFamily="18" charset="0"/>
              </a:rPr>
              <a:t> 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latin typeface="Rockwell" panose="02060603020205020403" pitchFamily="18" charset="0"/>
              </a:rPr>
              <a:t>Suppose more than hundred Factories in Addis Ababa disposing wastes in to </a:t>
            </a:r>
            <a:r>
              <a:rPr lang="en-US" dirty="0" err="1">
                <a:latin typeface="Rockwell" panose="02060603020205020403" pitchFamily="18" charset="0"/>
              </a:rPr>
              <a:t>Akaki</a:t>
            </a:r>
            <a:r>
              <a:rPr lang="en-US" dirty="0">
                <a:latin typeface="Rockwell" panose="02060603020205020403" pitchFamily="18" charset="0"/>
              </a:rPr>
              <a:t> River, which tends to influence life in the water. Which allied field of ecology is concerned for this?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latin typeface="Rockwell" panose="02060603020205020403" pitchFamily="18" charset="0"/>
              </a:rPr>
              <a:t>Describe and discuss sub disciplines of ecology based on levels of biological hierarchy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610600" cy="1828800"/>
          </a:xfrm>
        </p:spPr>
        <p:txBody>
          <a:bodyPr>
            <a:normAutofit/>
          </a:bodyPr>
          <a:lstStyle/>
          <a:p>
            <a:r>
              <a:rPr lang="en-US" sz="3200" b="1" spc="600" dirty="0">
                <a:solidFill>
                  <a:srgbClr val="C00000"/>
                </a:solidFill>
                <a:latin typeface="Lucida Calligraphy" panose="03010101010101010101" pitchFamily="66" charset="0"/>
              </a:rPr>
              <a:t>Introduction to Ecology </a:t>
            </a:r>
            <a:br>
              <a:rPr lang="en-US" sz="3200" b="1" spc="600" dirty="0">
                <a:solidFill>
                  <a:srgbClr val="C00000"/>
                </a:solidFill>
                <a:latin typeface="Lucida Calligraphy" panose="03010101010101010101" pitchFamily="66" charset="0"/>
              </a:rPr>
            </a:br>
            <a:r>
              <a:rPr lang="en-US" sz="3200" b="1" spc="600" dirty="0">
                <a:solidFill>
                  <a:srgbClr val="C00000"/>
                </a:solidFill>
                <a:latin typeface="Lucida Calligraphy" panose="03010101010101010101" pitchFamily="66" charset="0"/>
              </a:rPr>
              <a:t/>
            </a:r>
            <a:br>
              <a:rPr lang="en-US" sz="3200" b="1" spc="600" dirty="0">
                <a:solidFill>
                  <a:srgbClr val="C00000"/>
                </a:solidFill>
                <a:latin typeface="Lucida Calligraphy" panose="03010101010101010101" pitchFamily="66" charset="0"/>
              </a:rPr>
            </a:br>
            <a:endParaRPr lang="en-US" sz="3200" b="1" spc="600" dirty="0">
              <a:solidFill>
                <a:srgbClr val="C00000"/>
              </a:solidFill>
              <a:latin typeface="Rockwell" panose="020606030202050204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76400"/>
            <a:ext cx="8763000" cy="4953000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sz="2800" b="1" spc="600" dirty="0"/>
              <a:t>Objectives</a:t>
            </a:r>
            <a:endParaRPr lang="en-US" sz="2800" spc="600" dirty="0"/>
          </a:p>
          <a:p>
            <a:pPr>
              <a:lnSpc>
                <a:spcPct val="150000"/>
              </a:lnSpc>
              <a:buNone/>
            </a:pPr>
            <a:r>
              <a:rPr lang="en-US" sz="2800" dirty="0">
                <a:solidFill>
                  <a:srgbClr val="C00000"/>
                </a:solidFill>
              </a:rPr>
              <a:t>At the end of this chapter the students should be able to</a:t>
            </a:r>
            <a:r>
              <a:rPr lang="en-US" sz="2800" dirty="0"/>
              <a:t>: </a:t>
            </a:r>
          </a:p>
          <a:p>
            <a:pPr marL="1379855" indent="-465455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dirty="0"/>
              <a:t>Define ecology from different perspectives </a:t>
            </a:r>
          </a:p>
          <a:p>
            <a:pPr marL="1379855" indent="-465455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dirty="0"/>
              <a:t>Discuss the importance of having different branches of ecology </a:t>
            </a:r>
          </a:p>
          <a:p>
            <a:pPr marL="1379855" indent="-465455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dirty="0"/>
              <a:t>List the branches of ecology</a:t>
            </a:r>
          </a:p>
          <a:p>
            <a:pPr marL="1379855" indent="-465455">
              <a:lnSpc>
                <a:spcPct val="200000"/>
              </a:lnSpc>
              <a:buFont typeface="Wingdings" panose="05000000000000000000" pitchFamily="2" charset="2"/>
              <a:buChar char="ü"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51816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sz="800" dirty="0"/>
              <a:t>.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 l="11912" t="10058" r="13757"/>
          <a:stretch>
            <a:fillRect/>
          </a:stretch>
        </p:blipFill>
        <p:spPr>
          <a:xfrm>
            <a:off x="0" y="1371600"/>
            <a:ext cx="9144000" cy="52578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457200"/>
            <a:ext cx="8382000" cy="891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Brainstorm what does it  mean by the term ECOLOGY!</a:t>
            </a:r>
          </a:p>
        </p:txBody>
      </p:sp>
    </p:spTree>
  </p:cSld>
  <p:clrMapOvr>
    <a:masterClrMapping/>
  </p:clrMapOvr>
  <p:transition spd="slow">
    <p:wheel spokes="8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991600" cy="63246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sz="28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Definition of Ecology</a:t>
            </a:r>
          </a:p>
          <a:p>
            <a:pPr algn="just">
              <a:buFont typeface="Wingdings" panose="05000000000000000000" pitchFamily="2" charset="2"/>
              <a:buChar char="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word ‘ecology’ is derived from two Greek words </a:t>
            </a:r>
            <a:r>
              <a:rPr lang="en-US" sz="2800" b="1" i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oikos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and </a:t>
            </a:r>
            <a:r>
              <a:rPr lang="en-US" sz="2800" b="1" i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logos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Oikos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means ‘house’ or ‘place to live’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Logos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means ‘a study of’ </a:t>
            </a:r>
          </a:p>
          <a:p>
            <a:pPr algn="just">
              <a:buFont typeface="Wingdings" panose="05000000000000000000" pitchFamily="2" charset="2"/>
              <a:buChar char=""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Ecology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means the study of organisms ‘at home’ (at their native environment) </a:t>
            </a:r>
          </a:p>
          <a:p>
            <a:pPr algn="just">
              <a:buFont typeface="Wingdings" panose="05000000000000000000" pitchFamily="2" charset="2"/>
              <a:buChar char="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word ‘ecology’ was 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coined by </a:t>
            </a:r>
            <a:r>
              <a:rPr lang="en-US" sz="2800" b="1" u="sng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Ernest Haeckel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1869</a:t>
            </a:r>
          </a:p>
          <a:p>
            <a:pPr algn="just">
              <a:buFont typeface="Wingdings" panose="05000000000000000000" pitchFamily="2" charset="2"/>
              <a:buChar char="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described 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ecology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the scientific study of the interactions between organisms and their environment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14400" y="274638"/>
            <a:ext cx="8001000" cy="411162"/>
          </a:xfrm>
        </p:spPr>
        <p:txBody>
          <a:bodyPr>
            <a:noAutofit/>
          </a:bodyPr>
          <a:lstStyle/>
          <a:p>
            <a:pPr algn="r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  <a:endParaRPr lang="en-US" sz="2400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258762"/>
          </a:xfrm>
        </p:spPr>
        <p:txBody>
          <a:bodyPr>
            <a:noAutofit/>
          </a:bodyPr>
          <a:lstStyle/>
          <a:p>
            <a:pPr algn="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Con’t….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381000"/>
            <a:ext cx="8763000" cy="6324600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dirty="0">
                <a:latin typeface="Rockwell" panose="02060603020205020403" pitchFamily="18" charset="0"/>
                <a:cs typeface="Times New Roman" panose="02020603050405020304" pitchFamily="18" charset="0"/>
              </a:rPr>
              <a:t>Ecology is the study of </a:t>
            </a:r>
            <a:r>
              <a:rPr lang="en-US" dirty="0">
                <a:solidFill>
                  <a:srgbClr val="0000FF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the relationship of living organisms among themselves </a:t>
            </a:r>
            <a:r>
              <a:rPr lang="en-US" dirty="0">
                <a:latin typeface="Rockwell" panose="02060603020205020403" pitchFamily="18" charset="0"/>
                <a:cs typeface="Times New Roman" panose="02020603050405020304" pitchFamily="18" charset="0"/>
              </a:rPr>
              <a:t>&amp; </a:t>
            </a:r>
            <a:r>
              <a:rPr lang="en-US" dirty="0">
                <a:solidFill>
                  <a:srgbClr val="0000FF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with the non-living components </a:t>
            </a:r>
            <a:r>
              <a:rPr lang="en-US" dirty="0">
                <a:latin typeface="Rockwell" panose="02060603020205020403" pitchFamily="18" charset="0"/>
                <a:cs typeface="Times New Roman" panose="02020603050405020304" pitchFamily="18" charset="0"/>
              </a:rPr>
              <a:t>of the environment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latin typeface="Rockwell" panose="02060603020205020403" pitchFamily="18" charset="0"/>
                <a:cs typeface="Times New Roman" panose="02020603050405020304" pitchFamily="18" charset="0"/>
              </a:rPr>
              <a:t>Ecology deals with the biology of </a:t>
            </a:r>
            <a:r>
              <a:rPr lang="en-US" dirty="0">
                <a:solidFill>
                  <a:srgbClr val="FF0066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organisms, populations, communities, ecosystems</a:t>
            </a:r>
            <a:r>
              <a:rPr lang="en-US" dirty="0">
                <a:latin typeface="Rockwell" panose="02060603020205020403" pitchFamily="18" charset="0"/>
                <a:cs typeface="Times New Roman" panose="02020603050405020304" pitchFamily="18" charset="0"/>
              </a:rPr>
              <a:t>, etc. and </a:t>
            </a:r>
            <a:r>
              <a:rPr lang="en-US" dirty="0">
                <a:solidFill>
                  <a:srgbClr val="FF0066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their functional processes </a:t>
            </a:r>
            <a:r>
              <a:rPr lang="en-US" dirty="0">
                <a:latin typeface="Rockwell" panose="02060603020205020403" pitchFamily="18" charset="0"/>
                <a:cs typeface="Times New Roman" panose="02020603050405020304" pitchFamily="18" charset="0"/>
              </a:rPr>
              <a:t>in their natural environment</a:t>
            </a:r>
          </a:p>
          <a:p>
            <a:pPr lvl="1" algn="just">
              <a:lnSpc>
                <a:spcPct val="160000"/>
              </a:lnSpc>
              <a:buBlip>
                <a:blip r:embed="rId2"/>
              </a:buBlip>
            </a:pPr>
            <a:r>
              <a:rPr lang="en-US" sz="3300" dirty="0">
                <a:solidFill>
                  <a:srgbClr val="7030A0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Different authors defined ecology in different ways</a:t>
            </a:r>
          </a:p>
          <a:p>
            <a:pPr algn="just"/>
            <a:r>
              <a:rPr lang="en-US" dirty="0" smtClean="0">
                <a:solidFill>
                  <a:schemeClr val="accent1"/>
                </a:solidFill>
                <a:latin typeface="Rockwell" pitchFamily="18" charset="0"/>
                <a:cs typeface="Times" panose="02020603050405020304" pitchFamily="18" charset="0"/>
              </a:rPr>
              <a:t>The scientific study of the interactions that determine the distribution and abundance of organisms – Krebs, 1972</a:t>
            </a:r>
          </a:p>
          <a:p>
            <a:pPr algn="just"/>
            <a:endParaRPr lang="en-US" dirty="0" smtClean="0">
              <a:solidFill>
                <a:schemeClr val="accent1"/>
              </a:solidFill>
              <a:latin typeface="Rockwell" pitchFamily="18" charset="0"/>
              <a:cs typeface="Times" panose="02020603050405020304" pitchFamily="18" charset="0"/>
            </a:endParaRPr>
          </a:p>
          <a:p>
            <a:pPr algn="just"/>
            <a:r>
              <a:rPr lang="en-US" dirty="0" smtClean="0">
                <a:solidFill>
                  <a:srgbClr val="FF0000"/>
                </a:solidFill>
                <a:latin typeface="Rockwell" pitchFamily="18" charset="0"/>
                <a:cs typeface="Times" panose="02020603050405020304" pitchFamily="18" charset="0"/>
              </a:rPr>
              <a:t>The scientific study of the relationships of living organisms with each other and with their environments – Charles H. Southwick, 1976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381000"/>
          </a:xfrm>
        </p:spPr>
        <p:txBody>
          <a:bodyPr>
            <a:noAutofit/>
          </a:bodyPr>
          <a:lstStyle/>
          <a:p>
            <a:pPr algn="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Con’t….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457200"/>
            <a:ext cx="8839200" cy="62484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@"/>
            </a:pPr>
            <a:r>
              <a:rPr lang="en-US" sz="2400" b="1" dirty="0" err="1" smtClean="0">
                <a:solidFill>
                  <a:srgbClr val="FF0066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Begon</a:t>
            </a:r>
            <a:r>
              <a:rPr lang="en-US" sz="2400" b="1" dirty="0">
                <a:solidFill>
                  <a:srgbClr val="FF0066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, Harper &amp; Townsend </a:t>
            </a:r>
            <a:r>
              <a:rPr lang="en-US" sz="2400" dirty="0">
                <a:latin typeface="Rockwell" panose="02060603020205020403" pitchFamily="18" charset="0"/>
                <a:cs typeface="Times New Roman" panose="02020603050405020304" pitchFamily="18" charset="0"/>
              </a:rPr>
              <a:t>(1986) jointly defined ecology as </a:t>
            </a:r>
            <a:r>
              <a:rPr lang="en-US" sz="2400" dirty="0">
                <a:solidFill>
                  <a:srgbClr val="0000FF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the description, explanation </a:t>
            </a:r>
            <a:r>
              <a:rPr lang="en-US" sz="2400" dirty="0">
                <a:latin typeface="Rockwell" panose="02060603020205020403" pitchFamily="18" charset="0"/>
                <a:cs typeface="Times New Roman" panose="02020603050405020304" pitchFamily="18" charset="0"/>
              </a:rPr>
              <a:t>and</a:t>
            </a:r>
            <a:r>
              <a:rPr lang="en-US" sz="2400" dirty="0">
                <a:solidFill>
                  <a:srgbClr val="0000FF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 prediction of individuals, populations, </a:t>
            </a:r>
            <a:r>
              <a:rPr lang="en-US" sz="2400" dirty="0">
                <a:latin typeface="Rockwell" panose="02060603020205020403" pitchFamily="18" charset="0"/>
                <a:cs typeface="Times New Roman" panose="02020603050405020304" pitchFamily="18" charset="0"/>
              </a:rPr>
              <a:t>and</a:t>
            </a:r>
            <a:r>
              <a:rPr lang="en-US" sz="2400" dirty="0">
                <a:solidFill>
                  <a:srgbClr val="0000FF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 communities in space </a:t>
            </a:r>
            <a:r>
              <a:rPr lang="en-US" sz="2400" dirty="0">
                <a:latin typeface="Rockwell" panose="02060603020205020403" pitchFamily="18" charset="0"/>
                <a:cs typeface="Times New Roman" panose="02020603050405020304" pitchFamily="18" charset="0"/>
              </a:rPr>
              <a:t>and</a:t>
            </a:r>
            <a:r>
              <a:rPr lang="en-US" sz="2400" dirty="0">
                <a:solidFill>
                  <a:srgbClr val="0000FF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time</a:t>
            </a:r>
          </a:p>
          <a:p>
            <a:pPr algn="just"/>
            <a:r>
              <a:rPr lang="en-US" sz="2800" dirty="0" smtClean="0">
                <a:solidFill>
                  <a:srgbClr val="00B050"/>
                </a:solidFill>
                <a:latin typeface="Rockwell" pitchFamily="18" charset="0"/>
                <a:cs typeface="Times" panose="02020603050405020304" pitchFamily="18" charset="0"/>
              </a:rPr>
              <a:t>The interactions between organisms and the transformation of flux of energy and matter – Likens, 1992</a:t>
            </a:r>
            <a:endParaRPr lang="en-US" sz="2800" dirty="0">
              <a:latin typeface="Rockwell" panose="02060603020205020403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@"/>
            </a:pPr>
            <a:r>
              <a:rPr lang="en-US" sz="3200" dirty="0">
                <a:latin typeface="Rockwell" panose="02060603020205020403" pitchFamily="18" charset="0"/>
                <a:cs typeface="Times New Roman" panose="02020603050405020304" pitchFamily="18" charset="0"/>
              </a:rPr>
              <a:t> As a result: </a:t>
            </a:r>
            <a:r>
              <a:rPr lang="en-US" sz="2800" dirty="0">
                <a:latin typeface="Rockwell" panose="02060603020205020403" pitchFamily="18" charset="0"/>
                <a:cs typeface="Times New Roman" panose="02020603050405020304" pitchFamily="18" charset="0"/>
              </a:rPr>
              <a:t>Ecology deals with </a:t>
            </a:r>
            <a:r>
              <a:rPr lang="en-US" sz="2800" dirty="0">
                <a:solidFill>
                  <a:srgbClr val="0000FF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organisms, populations, communities, ecosystems </a:t>
            </a:r>
            <a:r>
              <a:rPr lang="en-US" sz="2800" dirty="0">
                <a:latin typeface="Rockwell" panose="02060603020205020403" pitchFamily="18" charset="0"/>
                <a:cs typeface="Times New Roman" panose="02020603050405020304" pitchFamily="18" charset="0"/>
              </a:rPr>
              <a:t>and the </a:t>
            </a:r>
            <a:r>
              <a:rPr lang="en-US" sz="2800" dirty="0">
                <a:solidFill>
                  <a:srgbClr val="0000FF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biosphere</a:t>
            </a:r>
            <a:endParaRPr lang="en-US" sz="2800" dirty="0">
              <a:latin typeface="Rockwell" panose="02060603020205020403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@"/>
            </a:pPr>
            <a:endParaRPr lang="en-US" sz="2400" dirty="0">
              <a:solidFill>
                <a:srgbClr val="0000FF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381000"/>
          </a:xfrm>
        </p:spPr>
        <p:txBody>
          <a:bodyPr>
            <a:normAutofit fontScale="90000"/>
          </a:bodyPr>
          <a:lstStyle/>
          <a:p>
            <a:pPr algn="r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915400" cy="6477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Generally,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Ecology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is: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science of the habitat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study of organisms in their natural environment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study of organisms interactions with one another and with their environment</a:t>
            </a:r>
          </a:p>
          <a:p>
            <a:pPr lvl="1">
              <a:lnSpc>
                <a:spcPct val="150000"/>
              </a:lnSpc>
              <a:buNone/>
            </a:pPr>
            <a:r>
              <a:rPr lang="en-US" sz="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Therefore, </a:t>
            </a:r>
            <a:r>
              <a:rPr lang="en-US" sz="28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Principle of Ecology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science that studies about rules governing interactions that exist: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@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Among different organisms in the space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@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Between organisms and their environment</a:t>
            </a:r>
          </a:p>
          <a:p>
            <a:endParaRPr lang="en-US" sz="2400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563562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Branches of Ecology</a:t>
            </a:r>
            <a:endParaRPr lang="en-US" sz="2800" dirty="0">
              <a:solidFill>
                <a:srgbClr val="FF0000"/>
              </a:solidFill>
              <a:latin typeface="Rockwell" panose="02060603020205020403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990600"/>
            <a:ext cx="8839200" cy="5715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Rockwell" panose="02060603020205020403" pitchFamily="18" charset="0"/>
                <a:cs typeface="Times New Roman" panose="02020603050405020304" pitchFamily="18" charset="0"/>
              </a:rPr>
              <a:t> Ecology is a multidisciplinary and boundless in its concern extending across the physical, biological and social sciences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Rockwell" panose="02060603020205020403" pitchFamily="18" charset="0"/>
                <a:cs typeface="Times New Roman" panose="02020603050405020304" pitchFamily="18" charset="0"/>
              </a:rPr>
              <a:t>Ecological studies may be conducted at </a:t>
            </a:r>
            <a:r>
              <a:rPr lang="en-US" sz="2400" dirty="0">
                <a:solidFill>
                  <a:srgbClr val="0000FF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different levels of organism, habitat or ecosystem &amp; above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Rockwell" panose="02060603020205020403" pitchFamily="18" charset="0"/>
                <a:cs typeface="Times New Roman" panose="02020603050405020304" pitchFamily="18" charset="0"/>
              </a:rPr>
              <a:t>In all ecosystems living things </a:t>
            </a:r>
            <a:r>
              <a:rPr lang="en-US" sz="2400" dirty="0">
                <a:solidFill>
                  <a:srgbClr val="0000FF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interact, share common habitat and functionally </a:t>
            </a:r>
            <a:r>
              <a:rPr lang="en-US" sz="2400" dirty="0">
                <a:latin typeface="Rockwell" panose="02060603020205020403" pitchFamily="18" charset="0"/>
                <a:cs typeface="Times New Roman" panose="02020603050405020304" pitchFamily="18" charset="0"/>
              </a:rPr>
              <a:t>they are interdependent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dirty="0">
                <a:latin typeface="Rockwell" panose="02060603020205020403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Rockwell" panose="02060603020205020403" pitchFamily="18" charset="0"/>
                <a:cs typeface="Times New Roman" panose="02020603050405020304" pitchFamily="18" charset="0"/>
              </a:rPr>
              <a:t>Therefore, the following are </a:t>
            </a:r>
            <a:r>
              <a:rPr lang="en-US" sz="2400" b="1" dirty="0">
                <a:solidFill>
                  <a:srgbClr val="C00000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some of the branches </a:t>
            </a:r>
            <a:r>
              <a:rPr lang="en-US" sz="2400" b="1" dirty="0">
                <a:latin typeface="Rockwell" panose="02060603020205020403" pitchFamily="18" charset="0"/>
                <a:cs typeface="Times New Roman" panose="02020603050405020304" pitchFamily="18" charset="0"/>
              </a:rPr>
              <a:t>of ecology </a:t>
            </a: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endParaRPr lang="en-US" sz="2400" dirty="0">
              <a:latin typeface="Lucida Calligraphy" panose="03010101010101010101" pitchFamily="66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None/>
            </a:pPr>
            <a:endParaRPr lang="en-US" sz="2400" dirty="0">
              <a:latin typeface="Lucida Calligraphy" panose="03010101010101010101" pitchFamily="66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563562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division of Ecology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762000"/>
            <a:ext cx="8839200" cy="594360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Rockwell" panose="02060603020205020403" pitchFamily="18" charset="0"/>
                <a:cs typeface="Times New Roman" panose="02020603050405020304" pitchFamily="18" charset="0"/>
              </a:rPr>
              <a:t>Ecological studies may be conducted at different levels of organism, habitat or taxonomic affinities</a:t>
            </a:r>
          </a:p>
          <a:p>
            <a:pPr marL="284480" indent="-284480" algn="just">
              <a:lnSpc>
                <a:spcPct val="150000"/>
              </a:lnSpc>
              <a:buNone/>
            </a:pPr>
            <a:r>
              <a:rPr lang="en-US" sz="2400" dirty="0">
                <a:latin typeface="Rockwell" panose="02060603020205020403" pitchFamily="18" charset="0"/>
                <a:cs typeface="Times New Roman" panose="02020603050405020304" pitchFamily="18" charset="0"/>
              </a:rPr>
              <a:t>1. Division based on </a:t>
            </a:r>
            <a:r>
              <a:rPr lang="en-US" sz="2400" dirty="0">
                <a:solidFill>
                  <a:srgbClr val="FF0000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taxonomic</a:t>
            </a:r>
            <a:r>
              <a:rPr lang="en-US" sz="2400" dirty="0">
                <a:latin typeface="Rockwell" panose="02060603020205020403" pitchFamily="18" charset="0"/>
                <a:cs typeface="Times New Roman" panose="02020603050405020304" pitchFamily="18" charset="0"/>
              </a:rPr>
              <a:t> affinities</a:t>
            </a:r>
          </a:p>
          <a:p>
            <a:pPr marL="1263650" indent="-514350" algn="just">
              <a:lnSpc>
                <a:spcPct val="150000"/>
              </a:lnSpc>
              <a:buFont typeface="+mj-lt"/>
              <a:buAutoNum type="romanLcPeriod"/>
            </a:pPr>
            <a:r>
              <a:rPr lang="en-US" sz="2400" dirty="0">
                <a:latin typeface="Rockwell" panose="02060603020205020403" pitchFamily="18" charset="0"/>
                <a:cs typeface="Times New Roman" panose="02020603050405020304" pitchFamily="18" charset="0"/>
              </a:rPr>
              <a:t>Plant ecology</a:t>
            </a:r>
          </a:p>
          <a:p>
            <a:pPr marL="1263650" indent="-514350" algn="just">
              <a:lnSpc>
                <a:spcPct val="150000"/>
              </a:lnSpc>
              <a:buFont typeface="+mj-lt"/>
              <a:buAutoNum type="romanLcPeriod"/>
            </a:pPr>
            <a:r>
              <a:rPr lang="en-US" sz="2400" dirty="0">
                <a:latin typeface="Rockwell" panose="02060603020205020403" pitchFamily="18" charset="0"/>
                <a:cs typeface="Times New Roman" panose="02020603050405020304" pitchFamily="18" charset="0"/>
              </a:rPr>
              <a:t>Animal ecology </a:t>
            </a:r>
          </a:p>
          <a:p>
            <a:pPr marL="284480" indent="-284480" algn="just">
              <a:lnSpc>
                <a:spcPct val="150000"/>
              </a:lnSpc>
              <a:buNone/>
            </a:pPr>
            <a:r>
              <a:rPr lang="en-US" sz="2400" dirty="0">
                <a:latin typeface="Rockwell" panose="02060603020205020403" pitchFamily="18" charset="0"/>
                <a:cs typeface="Times New Roman" panose="02020603050405020304" pitchFamily="18" charset="0"/>
              </a:rPr>
              <a:t>2. </a:t>
            </a:r>
            <a:r>
              <a:rPr lang="en-US" sz="2400" dirty="0">
                <a:solidFill>
                  <a:srgbClr val="0000FF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Division based on </a:t>
            </a:r>
            <a:r>
              <a:rPr lang="en-US" sz="2400" dirty="0">
                <a:solidFill>
                  <a:srgbClr val="FF0000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habitat</a:t>
            </a:r>
          </a:p>
          <a:p>
            <a:pPr marL="1259205" indent="-570230" algn="just">
              <a:lnSpc>
                <a:spcPct val="150000"/>
              </a:lnSpc>
              <a:buFont typeface="+mj-lt"/>
              <a:buAutoNum type="romanLcPeriod"/>
            </a:pPr>
            <a:r>
              <a:rPr lang="en-US" sz="2400" dirty="0">
                <a:latin typeface="Rockwell" panose="02060603020205020403" pitchFamily="18" charset="0"/>
                <a:cs typeface="Times New Roman" panose="02020603050405020304" pitchFamily="18" charset="0"/>
              </a:rPr>
              <a:t>Aquatic </a:t>
            </a:r>
          </a:p>
          <a:p>
            <a:pPr marL="1259205" indent="-570230" algn="just">
              <a:lnSpc>
                <a:spcPct val="150000"/>
              </a:lnSpc>
              <a:buFont typeface="+mj-lt"/>
              <a:buAutoNum type="romanLcPeriod"/>
            </a:pPr>
            <a:r>
              <a:rPr lang="en-US" sz="2400" dirty="0">
                <a:latin typeface="Rockwell" panose="02060603020205020403" pitchFamily="18" charset="0"/>
                <a:cs typeface="Times New Roman" panose="02020603050405020304" pitchFamily="18" charset="0"/>
              </a:rPr>
              <a:t>Terrestrial </a:t>
            </a:r>
          </a:p>
          <a:p>
            <a:pPr marL="284480" indent="-284480" algn="just">
              <a:lnSpc>
                <a:spcPct val="150000"/>
              </a:lnSpc>
              <a:buNone/>
            </a:pPr>
            <a:r>
              <a:rPr lang="en-US" sz="2400" dirty="0">
                <a:latin typeface="Rockwell" panose="02060603020205020403" pitchFamily="18" charset="0"/>
                <a:cs typeface="Times New Roman" panose="02020603050405020304" pitchFamily="18" charset="0"/>
              </a:rPr>
              <a:t>3. </a:t>
            </a:r>
            <a:r>
              <a:rPr lang="en-US" sz="2400" dirty="0">
                <a:solidFill>
                  <a:srgbClr val="0000FF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Division based on </a:t>
            </a:r>
            <a:r>
              <a:rPr lang="en-US" sz="2400" dirty="0">
                <a:solidFill>
                  <a:srgbClr val="FF0000"/>
                </a:solidFill>
                <a:latin typeface="Rockwell" panose="02060603020205020403" pitchFamily="18" charset="0"/>
                <a:cs typeface="Times New Roman" panose="02020603050405020304" pitchFamily="18" charset="0"/>
              </a:rPr>
              <a:t>level of biological/organizational hierarchy </a:t>
            </a:r>
          </a:p>
          <a:p>
            <a:pPr marL="1259205" indent="-570230" algn="just">
              <a:lnSpc>
                <a:spcPct val="150000"/>
              </a:lnSpc>
              <a:buFont typeface="+mj-lt"/>
              <a:buAutoNum type="romanLcPeriod"/>
            </a:pPr>
            <a:r>
              <a:rPr lang="en-US" sz="2400" dirty="0" err="1">
                <a:latin typeface="Rockwell" panose="02060603020205020403" pitchFamily="18" charset="0"/>
                <a:cs typeface="Times New Roman" panose="02020603050405020304" pitchFamily="18" charset="0"/>
              </a:rPr>
              <a:t>Autecology</a:t>
            </a:r>
            <a:r>
              <a:rPr lang="en-US" sz="2400" dirty="0">
                <a:latin typeface="Rockwell" panose="02060603020205020403" pitchFamily="18" charset="0"/>
                <a:cs typeface="Times New Roman" panose="02020603050405020304" pitchFamily="18" charset="0"/>
              </a:rPr>
              <a:t>                 All branches of ecology  included</a:t>
            </a:r>
          </a:p>
          <a:p>
            <a:pPr marL="1259205" indent="-570230" algn="just">
              <a:lnSpc>
                <a:spcPct val="150000"/>
              </a:lnSpc>
              <a:buFont typeface="+mj-lt"/>
              <a:buAutoNum type="romanLcPeriod"/>
            </a:pPr>
            <a:r>
              <a:rPr lang="en-US" sz="2400" dirty="0" err="1">
                <a:latin typeface="Rockwell" panose="02060603020205020403" pitchFamily="18" charset="0"/>
                <a:cs typeface="Times New Roman" panose="02020603050405020304" pitchFamily="18" charset="0"/>
              </a:rPr>
              <a:t>Synecology</a:t>
            </a:r>
            <a:r>
              <a:rPr lang="en-US" sz="2400" dirty="0">
                <a:latin typeface="Rockwell" panose="02060603020205020403" pitchFamily="18" charset="0"/>
                <a:cs typeface="Times New Roman" panose="02020603050405020304" pitchFamily="18" charset="0"/>
              </a:rPr>
              <a:t>                   either of these two branches </a:t>
            </a:r>
          </a:p>
        </p:txBody>
      </p:sp>
      <p:sp>
        <p:nvSpPr>
          <p:cNvPr id="4" name="Right Brace 3"/>
          <p:cNvSpPr/>
          <p:nvPr/>
        </p:nvSpPr>
        <p:spPr>
          <a:xfrm>
            <a:off x="3048000" y="5867400"/>
            <a:ext cx="838200" cy="685800"/>
          </a:xfrm>
          <a:prstGeom prst="rightBrace">
            <a:avLst>
              <a:gd name="adj1" fmla="val 8333"/>
              <a:gd name="adj2" fmla="val 6923"/>
            </a:avLst>
          </a:prstGeom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35</TotalTime>
  <Words>913</Words>
  <Application>Microsoft Office PowerPoint</Application>
  <PresentationFormat>On-screen Show (4:3)</PresentationFormat>
  <Paragraphs>85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Equity</vt:lpstr>
      <vt:lpstr>BONGA UNIVERSITY COLLEGE OF NATURAL &amp; COMPUTATIONAL  SCIENCES  DEPARTEMENT OF BIOLOGY</vt:lpstr>
      <vt:lpstr>Introduction to Ecology   </vt:lpstr>
      <vt:lpstr>Slide 3</vt:lpstr>
      <vt:lpstr>Con’t….</vt:lpstr>
      <vt:lpstr>Con’t….</vt:lpstr>
      <vt:lpstr>Con’t…. </vt:lpstr>
      <vt:lpstr>Cont…</vt:lpstr>
      <vt:lpstr>Branches of Ecology</vt:lpstr>
      <vt:lpstr> division of Ecology</vt:lpstr>
      <vt:lpstr>Con’t… </vt:lpstr>
      <vt:lpstr>Con’t…</vt:lpstr>
      <vt:lpstr>Con’t…</vt:lpstr>
      <vt:lpstr>Con’t…</vt:lpstr>
      <vt:lpstr>Class Work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149</cp:revision>
  <cp:lastPrinted>2019-03-26T03:18:00Z</cp:lastPrinted>
  <dcterms:created xsi:type="dcterms:W3CDTF">2014-01-30T02:52:00Z</dcterms:created>
  <dcterms:modified xsi:type="dcterms:W3CDTF">2020-02-25T02:41:21Z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1033-10.2.0.7635</vt:lpwstr>
  </property>
</Properties>
</file>