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83" r:id="rId3"/>
    <p:sldId id="391" r:id="rId4"/>
    <p:sldId id="392" r:id="rId5"/>
    <p:sldId id="393" r:id="rId6"/>
    <p:sldId id="286" r:id="rId7"/>
    <p:sldId id="282" r:id="rId8"/>
    <p:sldId id="377" r:id="rId9"/>
    <p:sldId id="281" r:id="rId10"/>
    <p:sldId id="378" r:id="rId11"/>
    <p:sldId id="354" r:id="rId12"/>
    <p:sldId id="257" r:id="rId13"/>
    <p:sldId id="258" r:id="rId14"/>
    <p:sldId id="260" r:id="rId15"/>
    <p:sldId id="288" r:id="rId16"/>
    <p:sldId id="263" r:id="rId17"/>
    <p:sldId id="292" r:id="rId18"/>
    <p:sldId id="300" r:id="rId19"/>
    <p:sldId id="351" r:id="rId20"/>
    <p:sldId id="352" r:id="rId21"/>
    <p:sldId id="355" r:id="rId22"/>
    <p:sldId id="353" r:id="rId23"/>
    <p:sldId id="293" r:id="rId24"/>
    <p:sldId id="379" r:id="rId25"/>
    <p:sldId id="294" r:id="rId26"/>
    <p:sldId id="307" r:id="rId27"/>
    <p:sldId id="266" r:id="rId28"/>
    <p:sldId id="342" r:id="rId29"/>
    <p:sldId id="380" r:id="rId30"/>
    <p:sldId id="366" r:id="rId31"/>
    <p:sldId id="381" r:id="rId32"/>
    <p:sldId id="356" r:id="rId33"/>
    <p:sldId id="382" r:id="rId34"/>
    <p:sldId id="268" r:id="rId35"/>
    <p:sldId id="383" r:id="rId36"/>
    <p:sldId id="359" r:id="rId37"/>
    <p:sldId id="269" r:id="rId38"/>
    <p:sldId id="270" r:id="rId39"/>
    <p:sldId id="357" r:id="rId40"/>
    <p:sldId id="358" r:id="rId41"/>
    <p:sldId id="275" r:id="rId42"/>
    <p:sldId id="384" r:id="rId43"/>
    <p:sldId id="361" r:id="rId44"/>
    <p:sldId id="385" r:id="rId45"/>
    <p:sldId id="362" r:id="rId46"/>
    <p:sldId id="386" r:id="rId47"/>
    <p:sldId id="363" r:id="rId48"/>
    <p:sldId id="387" r:id="rId49"/>
    <p:sldId id="372" r:id="rId50"/>
    <p:sldId id="373" r:id="rId51"/>
    <p:sldId id="374" r:id="rId52"/>
    <p:sldId id="375" r:id="rId53"/>
    <p:sldId id="376" r:id="rId54"/>
    <p:sldId id="364" r:id="rId55"/>
    <p:sldId id="306" r:id="rId56"/>
    <p:sldId id="388" r:id="rId57"/>
    <p:sldId id="276" r:id="rId58"/>
    <p:sldId id="389" r:id="rId59"/>
    <p:sldId id="369" r:id="rId60"/>
    <p:sldId id="370" r:id="rId61"/>
    <p:sldId id="371" r:id="rId62"/>
    <p:sldId id="365" r:id="rId63"/>
    <p:sldId id="308" r:id="rId64"/>
    <p:sldId id="309" r:id="rId65"/>
    <p:sldId id="310" r:id="rId66"/>
    <p:sldId id="322" r:id="rId67"/>
    <p:sldId id="311" r:id="rId68"/>
    <p:sldId id="312" r:id="rId69"/>
    <p:sldId id="390" r:id="rId70"/>
    <p:sldId id="313" r:id="rId71"/>
    <p:sldId id="368" r:id="rId72"/>
    <p:sldId id="314" r:id="rId73"/>
    <p:sldId id="315" r:id="rId74"/>
    <p:sldId id="367" r:id="rId75"/>
    <p:sldId id="316" r:id="rId76"/>
    <p:sldId id="317" r:id="rId77"/>
    <p:sldId id="318" r:id="rId78"/>
    <p:sldId id="332" r:id="rId79"/>
    <p:sldId id="319" r:id="rId80"/>
    <p:sldId id="335" r:id="rId81"/>
    <p:sldId id="320" r:id="rId82"/>
    <p:sldId id="321" r:id="rId83"/>
    <p:sldId id="323" r:id="rId84"/>
    <p:sldId id="324" r:id="rId85"/>
    <p:sldId id="325" r:id="rId86"/>
    <p:sldId id="327" r:id="rId87"/>
    <p:sldId id="328" r:id="rId8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9BFC4CFD-7231-4CE4-9049-C712CCF87FC4}" type="datetimeFigureOut">
              <a:rPr lang="en-US" smtClean="0"/>
              <a:pPr/>
              <a:t>3/26/2019</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E7755C7C-F85D-412E-AEF3-53B2CEF4A5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55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68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79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87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755C7C-F85D-412E-AEF3-53B2CEF4A50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6C0E2-DF2A-4B67-8B48-12EB5E9F919E}" type="datetime1">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52B1-C83A-4406-86D9-51EB0BFB8532}" type="datetime1">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68AC-EEDF-4D91-8463-7C3E9FDFF277}" type="datetime1">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40E39-C231-4D38-AA92-08EB807C681D}" type="datetime1">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290AC-3DB9-40DC-8915-68EBF4C5F9B4}" type="datetime1">
              <a:rPr lang="en-US" smtClean="0"/>
              <a:pPr/>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A47543-B41B-46A2-B156-63666C9F7ED0}" type="datetime1">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680A09-0027-44DA-BB88-4AB86BA5966D}" type="datetime1">
              <a:rPr lang="en-US" smtClean="0"/>
              <a:pPr/>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CA0E9-4259-4A0B-ABCF-2FBEB4DA0F0B}" type="datetime1">
              <a:rPr lang="en-US" smtClean="0"/>
              <a:pPr/>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E2772-94DA-48DE-B0B0-43F70724184A}" type="datetime1">
              <a:rPr lang="en-US" smtClean="0"/>
              <a:pPr/>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6CB45-1FC3-4556-83D6-112F57C17D55}" type="datetime1">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D70DE-CFA4-4204-A4F9-2BE05C472861}" type="datetime1">
              <a:rPr lang="en-US" smtClean="0"/>
              <a:pPr/>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A617C-A10B-4E3E-8585-15D7C580D1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5F521-A560-4126-B8AC-4C687DB5F0E3}" type="datetime1">
              <a:rPr lang="en-US" smtClean="0"/>
              <a:pPr/>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A617C-A10B-4E3E-8585-15D7C580D1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en.wikipedia.org/wiki/Risk_manag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Natural_disast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en.wikipedia.org/wiki/Natural_hazard"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Chemical" TargetMode="External"/><Relationship Id="rId7" Type="http://schemas.openxmlformats.org/officeDocument/2006/relationships/hyperlink" Target="http://en.wikipedia.org/wiki/Man-made_disast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en.wikipedia.org/wiki/Nuclear_weapon" TargetMode="External"/><Relationship Id="rId5" Type="http://schemas.openxmlformats.org/officeDocument/2006/relationships/hyperlink" Target="http://en.wikipedia.org/wiki/Radiological" TargetMode="External"/><Relationship Id="rId4" Type="http://schemas.openxmlformats.org/officeDocument/2006/relationships/hyperlink" Target="http://en.wikipedia.org/wiki/Biological_warfar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GD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en.wikipedia.org/wiki/Hurricane_Ike" TargetMode="External"/><Relationship Id="rId13" Type="http://schemas.openxmlformats.org/officeDocument/2006/relationships/hyperlink" Target="http://en.wikipedia.org/wiki/Armero_tragedy" TargetMode="External"/><Relationship Id="rId18" Type="http://schemas.openxmlformats.org/officeDocument/2006/relationships/hyperlink" Target="http://en.wikipedia.org/wiki/Insurance" TargetMode="External"/><Relationship Id="rId3" Type="http://schemas.openxmlformats.org/officeDocument/2006/relationships/hyperlink" Target="http://en.wikipedia.org/wiki/2011_T%C5%8Dhoku_earthquake_and_tsunami" TargetMode="External"/><Relationship Id="rId7" Type="http://schemas.openxmlformats.org/officeDocument/2006/relationships/hyperlink" Target="http://en.wikipedia.org/wiki/2011_Thailand_floods" TargetMode="External"/><Relationship Id="rId12" Type="http://schemas.openxmlformats.org/officeDocument/2006/relationships/hyperlink" Target="http://en.wikipedia.org/wiki/Chernobyl_disaster" TargetMode="External"/><Relationship Id="rId17" Type="http://schemas.openxmlformats.org/officeDocument/2006/relationships/hyperlink" Target="http://en.wikipedia.org/wiki/2011_Slave_Lake_wildfire" TargetMode="External"/><Relationship Id="rId2" Type="http://schemas.openxmlformats.org/officeDocument/2006/relationships/hyperlink" Target="http://en.wikipedia.org/wiki/Disaster" TargetMode="External"/><Relationship Id="rId16" Type="http://schemas.openxmlformats.org/officeDocument/2006/relationships/hyperlink" Target="http://en.wikipedia.org/wiki/AZF_(factory)" TargetMode="External"/><Relationship Id="rId1" Type="http://schemas.openxmlformats.org/officeDocument/2006/relationships/slideLayout" Target="../slideLayouts/slideLayout2.xml"/><Relationship Id="rId6" Type="http://schemas.openxmlformats.org/officeDocument/2006/relationships/hyperlink" Target="http://en.wikipedia.org/wiki/Hurricane_Katrina" TargetMode="External"/><Relationship Id="rId11" Type="http://schemas.openxmlformats.org/officeDocument/2006/relationships/hyperlink" Target="http://en.wikipedia.org/wiki/September_11_attacks" TargetMode="External"/><Relationship Id="rId5" Type="http://schemas.openxmlformats.org/officeDocument/2006/relationships/hyperlink" Target="http://en.wikipedia.org/wiki/Deepwater_Horizon_oil_spill" TargetMode="External"/><Relationship Id="rId15" Type="http://schemas.openxmlformats.org/officeDocument/2006/relationships/hyperlink" Target="http://en.wikipedia.org/wiki/Cedar_Fire" TargetMode="External"/><Relationship Id="rId10" Type="http://schemas.openxmlformats.org/officeDocument/2006/relationships/hyperlink" Target="http://en.wikipedia.org/wiki/Hurricane_Andrew" TargetMode="External"/><Relationship Id="rId19" Type="http://schemas.openxmlformats.org/officeDocument/2006/relationships/hyperlink" Target="http://en.wikipedia.org/wiki/2004_Indian_Ocean_earthquake_and_tsunami" TargetMode="External"/><Relationship Id="rId4" Type="http://schemas.openxmlformats.org/officeDocument/2006/relationships/hyperlink" Target="http://en.wikipedia.org/wiki/2008_Sichuan_earthquake" TargetMode="External"/><Relationship Id="rId9" Type="http://schemas.openxmlformats.org/officeDocument/2006/relationships/hyperlink" Target="http://en.wikipedia.org/wiki/1998_Yangtze_River_floods" TargetMode="External"/><Relationship Id="rId14" Type="http://schemas.openxmlformats.org/officeDocument/2006/relationships/hyperlink" Target="http://en.wikipedia.org/wiki/Exxon_Valdez_oil_spill"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304800"/>
            <a:ext cx="8458200" cy="5821363"/>
          </a:xfrm>
        </p:spPr>
        <p:txBody>
          <a:bodyPr>
            <a:normAutofit/>
          </a:bodyPr>
          <a:lstStyle/>
          <a:p>
            <a:pPr algn="ctr">
              <a:buNone/>
            </a:pPr>
            <a:r>
              <a:rPr lang="en-US" sz="2400" b="1" dirty="0" err="1" smtClean="0">
                <a:solidFill>
                  <a:schemeClr val="tx1"/>
                </a:solidFill>
              </a:rPr>
              <a:t>Debre</a:t>
            </a:r>
            <a:r>
              <a:rPr lang="en-US" sz="2400" b="1" dirty="0" smtClean="0">
                <a:solidFill>
                  <a:schemeClr val="tx1"/>
                </a:solidFill>
              </a:rPr>
              <a:t> Tabor University </a:t>
            </a:r>
          </a:p>
          <a:p>
            <a:pPr algn="ctr">
              <a:buNone/>
            </a:pPr>
            <a:r>
              <a:rPr lang="en-US" sz="2400" b="1" dirty="0" smtClean="0"/>
              <a:t>Faculty of Social Sciences and the Humanities</a:t>
            </a:r>
          </a:p>
          <a:p>
            <a:pPr algn="ctr">
              <a:buNone/>
            </a:pPr>
            <a:r>
              <a:rPr lang="en-US" sz="2400" b="1" dirty="0" smtClean="0">
                <a:solidFill>
                  <a:schemeClr val="tx1"/>
                </a:solidFill>
              </a:rPr>
              <a:t>Department of Geography and Environmental Studies</a:t>
            </a:r>
          </a:p>
          <a:p>
            <a:pPr algn="ctr">
              <a:buNone/>
            </a:pPr>
            <a:endParaRPr lang="en-US" sz="2400" b="1" dirty="0" smtClean="0"/>
          </a:p>
          <a:p>
            <a:pPr algn="ctr">
              <a:buNone/>
            </a:pPr>
            <a:r>
              <a:rPr lang="en-US" sz="2400" b="1" dirty="0" smtClean="0"/>
              <a:t> Environment and Natural Resource Management Program</a:t>
            </a:r>
          </a:p>
          <a:p>
            <a:pPr algn="ctr">
              <a:buNone/>
            </a:pPr>
            <a:r>
              <a:rPr lang="en-US" sz="2400" b="1" dirty="0" smtClean="0"/>
              <a:t>Course Title: Environmental Disaster Risk Management</a:t>
            </a:r>
          </a:p>
          <a:p>
            <a:pPr algn="ctr">
              <a:buNone/>
            </a:pPr>
            <a:endParaRPr lang="en-US" sz="2400" b="1" dirty="0" smtClean="0"/>
          </a:p>
          <a:p>
            <a:pPr algn="ctr">
              <a:buNone/>
            </a:pPr>
            <a:r>
              <a:rPr lang="en-US" sz="2400" b="1" dirty="0" smtClean="0"/>
              <a:t>By: </a:t>
            </a:r>
          </a:p>
          <a:p>
            <a:pPr algn="ctr">
              <a:buNone/>
            </a:pPr>
            <a:r>
              <a:rPr lang="en-US" sz="2400" b="1" dirty="0" err="1" smtClean="0"/>
              <a:t>Menberu</a:t>
            </a:r>
            <a:r>
              <a:rPr lang="en-US" sz="2400" b="1" dirty="0" smtClean="0"/>
              <a:t> </a:t>
            </a:r>
            <a:r>
              <a:rPr lang="en-US" sz="2400" b="1" dirty="0" err="1" smtClean="0"/>
              <a:t>Teshome</a:t>
            </a:r>
            <a:r>
              <a:rPr lang="en-US" sz="2400" b="1" dirty="0" smtClean="0"/>
              <a:t>, PhD in Development Studies</a:t>
            </a:r>
          </a:p>
          <a:p>
            <a:pPr algn="ctr">
              <a:buNone/>
            </a:pPr>
            <a:r>
              <a:rPr lang="en-US" sz="2400" b="1" dirty="0" smtClean="0"/>
              <a:t>Associate Professor of Environment and Development </a:t>
            </a:r>
          </a:p>
          <a:p>
            <a:pPr algn="ctr">
              <a:buNone/>
            </a:pPr>
            <a:endParaRPr lang="en-US" sz="2400" dirty="0" smtClean="0">
              <a:solidFill>
                <a:schemeClr val="tx1"/>
              </a:solidFill>
            </a:endParaRPr>
          </a:p>
        </p:txBody>
      </p:sp>
      <p:sp>
        <p:nvSpPr>
          <p:cNvPr id="4" name="Slide Number Placeholder 3"/>
          <p:cNvSpPr>
            <a:spLocks noGrp="1"/>
          </p:cNvSpPr>
          <p:nvPr>
            <p:ph type="sldNum" sz="quarter" idx="12"/>
          </p:nvPr>
        </p:nvSpPr>
        <p:spPr/>
        <p:txBody>
          <a:bodyPr/>
          <a:lstStyle/>
          <a:p>
            <a:fld id="{39EA617C-A10B-4E3E-8585-15D7C580D15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800" b="1" dirty="0" smtClean="0"/>
              <a:t>1.1. Introduction ---- continued</a:t>
            </a:r>
            <a:endParaRPr lang="en-US" sz="2800" dirty="0"/>
          </a:p>
        </p:txBody>
      </p:sp>
      <p:sp>
        <p:nvSpPr>
          <p:cNvPr id="3" name="Content Placeholder 2"/>
          <p:cNvSpPr>
            <a:spLocks noGrp="1"/>
          </p:cNvSpPr>
          <p:nvPr>
            <p:ph idx="1"/>
          </p:nvPr>
        </p:nvSpPr>
        <p:spPr>
          <a:xfrm>
            <a:off x="457200" y="914400"/>
            <a:ext cx="8229600" cy="5486400"/>
          </a:xfrm>
        </p:spPr>
        <p:txBody>
          <a:bodyPr>
            <a:normAutofit fontScale="92500"/>
          </a:bodyPr>
          <a:lstStyle/>
          <a:p>
            <a:pPr algn="just"/>
            <a:r>
              <a:rPr lang="en-US" dirty="0" smtClean="0"/>
              <a:t>Proportionately, these disasters affect the least developed countries most intensely, proving to be especially harmful to poverty stricken populations. In the future, a changing climate is likely to exacerbate these effects and could make development unsustainable in many places. </a:t>
            </a:r>
          </a:p>
          <a:p>
            <a:pPr algn="just"/>
            <a:r>
              <a:rPr lang="en-US" dirty="0" smtClean="0"/>
              <a:t>In addition, events such as violent conflict, illness and hunger have affected many more lives in less developed countries, whereas under different economic and political circumstances, these events have been prevented.</a:t>
            </a:r>
          </a:p>
        </p:txBody>
      </p:sp>
      <p:sp>
        <p:nvSpPr>
          <p:cNvPr id="4" name="Slide Number Placeholder 3"/>
          <p:cNvSpPr>
            <a:spLocks noGrp="1"/>
          </p:cNvSpPr>
          <p:nvPr>
            <p:ph type="sldNum" sz="quarter" idx="12"/>
          </p:nvPr>
        </p:nvSpPr>
        <p:spPr/>
        <p:txBody>
          <a:bodyPr/>
          <a:lstStyle/>
          <a:p>
            <a:fld id="{39EA617C-A10B-4E3E-8585-15D7C580D15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normAutofit/>
          </a:bodyPr>
          <a:lstStyle/>
          <a:p>
            <a:r>
              <a:rPr lang="en-US" sz="2600" dirty="0" smtClean="0"/>
              <a:t>Scientists, policy-makers, and the general public aware that patterns of disasters have put people at risk. </a:t>
            </a:r>
          </a:p>
          <a:p>
            <a:pPr algn="just">
              <a:buFont typeface="Wingdings" pitchFamily="2" charset="2"/>
              <a:buChar char="§"/>
            </a:pPr>
            <a:r>
              <a:rPr lang="en-US" sz="2400" dirty="0" smtClean="0"/>
              <a:t>By understanding these externalities, hazards communities, public authorities, and development organizations can minimize the risk of disasters. </a:t>
            </a:r>
          </a:p>
          <a:p>
            <a:pPr algn="just">
              <a:buFont typeface="Wingdings" pitchFamily="2" charset="2"/>
              <a:buChar char="§"/>
            </a:pPr>
            <a:r>
              <a:rPr lang="en-US" sz="2400" dirty="0" smtClean="0"/>
              <a:t>Program and project planners and managers should identify types of hazards present a risk in the place where they work, understand the characteristics of hazards, location, frequency and magnitude of hazards and their potential impact on property and people.  </a:t>
            </a:r>
          </a:p>
          <a:p>
            <a:pPr algn="just">
              <a:buFont typeface="Wingdings" pitchFamily="2" charset="2"/>
              <a:buChar char="§"/>
            </a:pPr>
            <a:r>
              <a:rPr lang="en-US" sz="2400" dirty="0" smtClean="0"/>
              <a:t>In addition, they must assess the societal elements at risk (people, structures, services, and activities). </a:t>
            </a:r>
          </a:p>
          <a:p>
            <a:pPr>
              <a:buFont typeface="Wingdings" pitchFamily="2" charset="2"/>
              <a:buChar char="§"/>
            </a:pPr>
            <a:r>
              <a:rPr lang="en-US" sz="2400" dirty="0" smtClean="0"/>
              <a:t>Planners should understand the </a:t>
            </a:r>
            <a:r>
              <a:rPr lang="en-US" sz="2400" dirty="0" smtClean="0">
                <a:solidFill>
                  <a:srgbClr val="FF0000"/>
                </a:solidFill>
              </a:rPr>
              <a:t>target population’s vulnerabilities </a:t>
            </a:r>
            <a:r>
              <a:rPr lang="en-US" sz="2400" dirty="0" smtClean="0"/>
              <a:t>and </a:t>
            </a:r>
            <a:r>
              <a:rPr lang="en-US" sz="2400" dirty="0" smtClean="0">
                <a:solidFill>
                  <a:srgbClr val="FF0000"/>
                </a:solidFill>
              </a:rPr>
              <a:t>capacities</a:t>
            </a:r>
            <a:r>
              <a:rPr lang="en-US" sz="2400" dirty="0" smtClean="0"/>
              <a:t> to help them effectively choose and design meaningful risk reduction measures.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304800"/>
            <a:ext cx="8229600" cy="6019800"/>
          </a:xfrm>
        </p:spPr>
        <p:txBody>
          <a:bodyPr>
            <a:noAutofit/>
          </a:bodyPr>
          <a:lstStyle/>
          <a:p>
            <a:pPr algn="just">
              <a:buFont typeface="Wingdings" pitchFamily="2" charset="2"/>
              <a:buChar char="§"/>
            </a:pPr>
            <a:r>
              <a:rPr lang="en-US" sz="2400" dirty="0" smtClean="0"/>
              <a:t>They must understand how a society or target population perceives its risks </a:t>
            </a:r>
          </a:p>
          <a:p>
            <a:pPr>
              <a:buFont typeface="Wingdings" pitchFamily="2" charset="2"/>
              <a:buChar char="§"/>
            </a:pPr>
            <a:r>
              <a:rPr lang="en-US" sz="2400" dirty="0" smtClean="0"/>
              <a:t>Yet development planners often fail to consider the threat of natural hazards sufficiently, and hazard and disaster risk management is often carried out independent of development activity. </a:t>
            </a:r>
          </a:p>
          <a:p>
            <a:pPr algn="just">
              <a:buFont typeface="Wingdings" pitchFamily="2" charset="2"/>
              <a:buChar char="§"/>
            </a:pPr>
            <a:r>
              <a:rPr lang="en-US" sz="2400" dirty="0" smtClean="0"/>
              <a:t>This course starts by defining basic concepts, examination of types of disaster and their causation, reasons for peoples’ vulnerability.</a:t>
            </a:r>
          </a:p>
          <a:p>
            <a:pPr algn="just">
              <a:buFont typeface="Wingdings" pitchFamily="2" charset="2"/>
              <a:buChar char="§"/>
            </a:pPr>
            <a:r>
              <a:rPr lang="en-US" sz="2400" dirty="0" smtClean="0"/>
              <a:t> There are many terms and concepts that are used again and again in risk reduction and disaster management. </a:t>
            </a:r>
          </a:p>
          <a:p>
            <a:pPr algn="just">
              <a:buFont typeface="Wingdings" pitchFamily="2" charset="2"/>
              <a:buChar char="§"/>
            </a:pPr>
            <a:r>
              <a:rPr lang="en-US" sz="2400" dirty="0" smtClean="0"/>
              <a:t>The actors tend to define such concepts in ways that best fit their purposes which result in differences, some overlaps, and even confusions in the definitions. </a:t>
            </a:r>
          </a:p>
          <a:p>
            <a:pPr algn="just">
              <a:buFont typeface="Wingdings" pitchFamily="2" charset="2"/>
              <a:buChar char="§"/>
            </a:pPr>
            <a:endParaRPr lang="en-US" sz="2400" dirty="0" smtClean="0"/>
          </a:p>
          <a:p>
            <a:pPr algn="just">
              <a:buFont typeface="Wingdings" pitchFamily="2" charset="2"/>
              <a:buChar char="§"/>
            </a:pP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381000"/>
          </a:xfrm>
        </p:spPr>
        <p:txBody>
          <a:bodyPr>
            <a:noAutofit/>
          </a:bodyPr>
          <a:lstStyle/>
          <a:p>
            <a:pPr algn="l"/>
            <a:r>
              <a:rPr lang="en-US" sz="2800" b="1" dirty="0" smtClean="0">
                <a:solidFill>
                  <a:srgbClr val="C00000"/>
                </a:solidFill>
              </a:rPr>
              <a:t>1.1.Definitions of Basic Concepts in DRM </a:t>
            </a:r>
            <a:endParaRPr lang="en-US" sz="2800" b="1" dirty="0">
              <a:solidFill>
                <a:srgbClr val="C00000"/>
              </a:solidFill>
            </a:endParaRPr>
          </a:p>
        </p:txBody>
      </p:sp>
      <p:sp>
        <p:nvSpPr>
          <p:cNvPr id="3" name="Subtitle 2"/>
          <p:cNvSpPr>
            <a:spLocks noGrp="1"/>
          </p:cNvSpPr>
          <p:nvPr>
            <p:ph idx="1"/>
          </p:nvPr>
        </p:nvSpPr>
        <p:spPr>
          <a:xfrm>
            <a:off x="457200" y="609600"/>
            <a:ext cx="8305800" cy="5943600"/>
          </a:xfrm>
        </p:spPr>
        <p:txBody>
          <a:bodyPr>
            <a:normAutofit lnSpcReduction="10000"/>
          </a:bodyPr>
          <a:lstStyle/>
          <a:p>
            <a:pPr algn="just">
              <a:buFont typeface="Wingdings" pitchFamily="2" charset="2"/>
              <a:buChar char="§"/>
            </a:pPr>
            <a:r>
              <a:rPr lang="en-US" sz="2400" dirty="0" smtClean="0"/>
              <a:t>To communicate and dialogue effectively with community groups, we need to have a common language and understanding of the terms used in disaster risk reduction strategies. </a:t>
            </a:r>
          </a:p>
          <a:p>
            <a:pPr algn="just"/>
            <a:r>
              <a:rPr lang="en-US" sz="2400" dirty="0" smtClean="0"/>
              <a:t>Thus, in the light of this rationale and for the purpose of this course, this section deals with the key terms and concepts that are common in disaster risk management science and research  </a:t>
            </a:r>
          </a:p>
          <a:p>
            <a:pPr algn="just"/>
            <a:r>
              <a:rPr lang="en-US" sz="2400" dirty="0" smtClean="0"/>
              <a:t>The terms hazard, risk, disaster, vulnerability, resilience, coping, and adaptation have been selected and are defined.   </a:t>
            </a:r>
          </a:p>
          <a:p>
            <a:pPr algn="just">
              <a:buNone/>
            </a:pPr>
            <a:r>
              <a:rPr lang="en-US" sz="2800" b="1" dirty="0" smtClean="0"/>
              <a:t>1.1.1. Hazard, Risk, and Disaster</a:t>
            </a:r>
          </a:p>
          <a:p>
            <a:pPr algn="just">
              <a:buFont typeface="Wingdings" pitchFamily="2" charset="2"/>
              <a:buChar char="§"/>
            </a:pPr>
            <a:r>
              <a:rPr lang="en-US" sz="2400" b="1" i="1" dirty="0" smtClean="0"/>
              <a:t>Hazard</a:t>
            </a:r>
            <a:r>
              <a:rPr lang="en-US" sz="2400" dirty="0" smtClean="0"/>
              <a:t>: the concept of hazard is defined in various ways by different scholars. Some definitions  are shown in the following ways.   </a:t>
            </a:r>
          </a:p>
          <a:p>
            <a:pPr lvl="0">
              <a:buFont typeface="Wingdings" pitchFamily="2" charset="2"/>
              <a:buChar char="§"/>
            </a:pPr>
            <a:r>
              <a:rPr lang="en-US" sz="2400" b="1" dirty="0" smtClean="0"/>
              <a:t> Hazard</a:t>
            </a:r>
            <a:r>
              <a:rPr lang="en-US" sz="2400" dirty="0" smtClean="0"/>
              <a:t>: “A condition with the potential for harm to the community or environment” (</a:t>
            </a:r>
            <a:r>
              <a:rPr lang="en-US" sz="2400" dirty="0" err="1" smtClean="0"/>
              <a:t>Drabek</a:t>
            </a:r>
            <a:r>
              <a:rPr lang="en-US" sz="2400" dirty="0" smtClean="0"/>
              <a:t>, 1986).</a:t>
            </a:r>
          </a:p>
        </p:txBody>
      </p:sp>
      <p:sp>
        <p:nvSpPr>
          <p:cNvPr id="4" name="Slide Number Placeholder 3"/>
          <p:cNvSpPr>
            <a:spLocks noGrp="1"/>
          </p:cNvSpPr>
          <p:nvPr>
            <p:ph type="sldNum" sz="quarter" idx="12"/>
          </p:nvPr>
        </p:nvSpPr>
        <p:spPr/>
        <p:txBody>
          <a:bodyPr/>
          <a:lstStyle/>
          <a:p>
            <a:fld id="{39EA617C-A10B-4E3E-8585-15D7C580D15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381000"/>
            <a:ext cx="8305800" cy="6096000"/>
          </a:xfrm>
        </p:spPr>
        <p:txBody>
          <a:bodyPr>
            <a:normAutofit fontScale="92500"/>
          </a:bodyPr>
          <a:lstStyle/>
          <a:p>
            <a:pPr marL="0" lvl="2">
              <a:buFont typeface="Wingdings" pitchFamily="2" charset="2"/>
              <a:buChar char="§"/>
            </a:pPr>
            <a:r>
              <a:rPr lang="en-US" sz="2800" b="1" dirty="0" smtClean="0"/>
              <a:t>Hazard:</a:t>
            </a:r>
            <a:r>
              <a:rPr lang="en-US" sz="2800" dirty="0" smtClean="0"/>
              <a:t> is “the probability that in a given period in a given area, an extreme potentially damaging</a:t>
            </a:r>
            <a:r>
              <a:rPr lang="en-US" sz="2800" b="1" dirty="0" smtClean="0"/>
              <a:t> natural phenomenon </a:t>
            </a:r>
            <a:r>
              <a:rPr lang="en-US" sz="2800" dirty="0" smtClean="0"/>
              <a:t>occurs that induces air, earth or water movements, which affect a given zone” (</a:t>
            </a:r>
            <a:r>
              <a:rPr lang="en-US" sz="2800" dirty="0" err="1" smtClean="0"/>
              <a:t>Maskrey</a:t>
            </a:r>
            <a:r>
              <a:rPr lang="en-US" sz="2800" dirty="0" smtClean="0"/>
              <a:t>, 1989:1). </a:t>
            </a:r>
          </a:p>
          <a:p>
            <a:pPr lvl="0" algn="just">
              <a:buFont typeface="Wingdings" pitchFamily="2" charset="2"/>
              <a:buChar char="§"/>
            </a:pPr>
            <a:r>
              <a:rPr lang="en-US" sz="2800" b="1" dirty="0" smtClean="0"/>
              <a:t>Hazard</a:t>
            </a:r>
            <a:r>
              <a:rPr lang="en-US" sz="2800" dirty="0" smtClean="0"/>
              <a:t>: “a threatening event, or the probability of occurrence of a potentially damaging phenomenon with a given time period and area” (UN Department of Humanitarian Affairs, 1992).</a:t>
            </a:r>
            <a:endParaRPr lang="en-US" sz="2800" b="1" dirty="0" smtClean="0"/>
          </a:p>
          <a:p>
            <a:pPr lvl="0" algn="just">
              <a:buFont typeface="Wingdings" pitchFamily="2" charset="2"/>
              <a:buChar char="§"/>
            </a:pPr>
            <a:r>
              <a:rPr lang="en-US" sz="2800" b="1" dirty="0" smtClean="0"/>
              <a:t>Hazard</a:t>
            </a:r>
            <a:r>
              <a:rPr lang="en-US" sz="2800" i="1" dirty="0" smtClean="0"/>
              <a:t>:</a:t>
            </a:r>
            <a:r>
              <a:rPr lang="en-US" sz="2800" dirty="0" smtClean="0"/>
              <a:t> “a naturally occurring or human-induced process or event with the potential to create losses, i.e. general source of danger” (Smith, 1996:5).</a:t>
            </a:r>
          </a:p>
          <a:p>
            <a:pPr lvl="0" algn="just">
              <a:buFont typeface="Wingdings" pitchFamily="2" charset="2"/>
              <a:buChar char="§"/>
            </a:pPr>
            <a:r>
              <a:rPr lang="en-US" sz="2800" b="1" dirty="0" smtClean="0"/>
              <a:t> Hazard: </a:t>
            </a:r>
            <a:r>
              <a:rPr lang="en-US" sz="2800" dirty="0" smtClean="0"/>
              <a:t>“refers to an extreme natural event that poses risks to human settlements” (</a:t>
            </a:r>
            <a:r>
              <a:rPr lang="en-US" sz="2800" dirty="0" err="1" smtClean="0"/>
              <a:t>Deyle</a:t>
            </a:r>
            <a:r>
              <a:rPr lang="en-US" sz="2800" dirty="0" smtClean="0"/>
              <a:t> </a:t>
            </a:r>
            <a:r>
              <a:rPr lang="en-US" sz="2800" i="1" dirty="0" smtClean="0"/>
              <a:t>et al.,</a:t>
            </a:r>
            <a:r>
              <a:rPr lang="en-US" sz="2800" dirty="0" smtClean="0"/>
              <a:t> 1998:121). </a:t>
            </a:r>
          </a:p>
          <a:p>
            <a:pPr algn="just">
              <a:buNone/>
            </a:pPr>
            <a:endParaRPr lang="en-US" sz="24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248400"/>
          </a:xfrm>
        </p:spPr>
        <p:txBody>
          <a:bodyPr>
            <a:normAutofit lnSpcReduction="10000"/>
          </a:bodyPr>
          <a:lstStyle/>
          <a:p>
            <a:pPr marL="0" lvl="2">
              <a:buFont typeface="Wingdings" pitchFamily="2" charset="2"/>
              <a:buChar char="§"/>
            </a:pPr>
            <a:r>
              <a:rPr lang="en-US" b="1" dirty="0" smtClean="0"/>
              <a:t> Hazards:</a:t>
            </a:r>
            <a:r>
              <a:rPr lang="en-US" dirty="0" smtClean="0"/>
              <a:t> are defined “as threats to a system, comprised of  perturbations and stress (and stressors), and the consequences they produce” (Tuner, </a:t>
            </a:r>
            <a:r>
              <a:rPr lang="en-US" i="1" dirty="0" smtClean="0"/>
              <a:t>et al.,</a:t>
            </a:r>
            <a:r>
              <a:rPr lang="en-US" dirty="0" smtClean="0"/>
              <a:t> 2003:1)</a:t>
            </a:r>
          </a:p>
          <a:p>
            <a:pPr lvl="0" algn="just">
              <a:buFont typeface="Wingdings" pitchFamily="2" charset="2"/>
              <a:buChar char="§"/>
            </a:pPr>
            <a:r>
              <a:rPr lang="en-US" sz="2400" b="1" dirty="0" smtClean="0"/>
              <a:t> Hazards:</a:t>
            </a:r>
            <a:r>
              <a:rPr lang="en-US" sz="2400" dirty="0" smtClean="0"/>
              <a:t> are defined “as a potentially damaging physical event, phenomenon or human activity that may cause the loss of life or injury, property damage, social and economic disruption or environmental degradation” (</a:t>
            </a:r>
            <a:r>
              <a:rPr lang="en-US" sz="2400" dirty="0" err="1" smtClean="0"/>
              <a:t>Yamin</a:t>
            </a:r>
            <a:r>
              <a:rPr lang="en-US" sz="2400" dirty="0" smtClean="0"/>
              <a:t> </a:t>
            </a:r>
            <a:r>
              <a:rPr lang="en-US" sz="2400" i="1" dirty="0" smtClean="0"/>
              <a:t>et al</a:t>
            </a:r>
            <a:r>
              <a:rPr lang="en-US" sz="2400" dirty="0" smtClean="0"/>
              <a:t>., 2005:4).</a:t>
            </a:r>
          </a:p>
          <a:p>
            <a:pPr algn="just">
              <a:buFont typeface="Wingdings" pitchFamily="2" charset="2"/>
              <a:buChar char="§"/>
            </a:pPr>
            <a:r>
              <a:rPr lang="en-US" sz="2400" dirty="0" smtClean="0"/>
              <a:t>From the above definitions we can notice that</a:t>
            </a:r>
            <a:r>
              <a:rPr lang="en-US" sz="2400" b="1" i="1" dirty="0" smtClean="0"/>
              <a:t> </a:t>
            </a:r>
            <a:r>
              <a:rPr lang="en-US" sz="2400" dirty="0" smtClean="0"/>
              <a:t>hazard includes both natural and man-made </a:t>
            </a:r>
            <a:r>
              <a:rPr lang="en-US" sz="2400" b="1" u="sng" dirty="0" smtClean="0"/>
              <a:t>processes</a:t>
            </a:r>
            <a:r>
              <a:rPr lang="en-US" sz="2400" dirty="0" smtClean="0"/>
              <a:t> or </a:t>
            </a:r>
            <a:r>
              <a:rPr lang="en-US" sz="2400" b="1" u="sng" dirty="0" smtClean="0"/>
              <a:t>events</a:t>
            </a:r>
            <a:r>
              <a:rPr lang="en-US" sz="2400" dirty="0" smtClean="0"/>
              <a:t> or </a:t>
            </a:r>
            <a:r>
              <a:rPr lang="en-US" sz="2400" b="1" u="sng" dirty="0" smtClean="0"/>
              <a:t>phenomena</a:t>
            </a:r>
            <a:r>
              <a:rPr lang="en-US" sz="2400" dirty="0" smtClean="0"/>
              <a:t> which may threaten human life, property, activity and the environment to the extent of causing disaster. </a:t>
            </a:r>
          </a:p>
          <a:p>
            <a:pPr algn="just">
              <a:buFont typeface="Wingdings" pitchFamily="2" charset="2"/>
              <a:buChar char="§"/>
            </a:pPr>
            <a:r>
              <a:rPr lang="en-US" sz="2400" dirty="0" smtClean="0"/>
              <a:t>Hazard results from extreme natural processes, technological developments, and various forms of social exclusion. It may cause physical damage, economic losses or threaten human life and wellbeing, if it occurs in areas of human settlement, agricultural, or industrial activity.</a:t>
            </a:r>
          </a:p>
          <a:p>
            <a:pPr lvl="0" algn="just">
              <a:buNone/>
            </a:pPr>
            <a:endParaRPr lang="en-US" sz="2400" dirty="0" smtClean="0"/>
          </a:p>
          <a:p>
            <a:pPr marL="0" lvl="2">
              <a:buNone/>
            </a:pPr>
            <a:endParaRPr lang="en-US" sz="28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28600" y="152400"/>
            <a:ext cx="8686800" cy="6477000"/>
          </a:xfrm>
        </p:spPr>
        <p:txBody>
          <a:bodyPr>
            <a:normAutofit/>
          </a:bodyPr>
          <a:lstStyle/>
          <a:p>
            <a:pPr algn="just">
              <a:buNone/>
            </a:pPr>
            <a:r>
              <a:rPr lang="en-US" sz="2400" b="1" dirty="0" smtClean="0"/>
              <a:t>Instructor’s Note</a:t>
            </a:r>
            <a:endParaRPr lang="en-US" sz="2400" dirty="0" smtClean="0">
              <a:solidFill>
                <a:srgbClr val="00B050"/>
              </a:solidFill>
            </a:endParaRPr>
          </a:p>
          <a:p>
            <a:pPr algn="just"/>
            <a:r>
              <a:rPr lang="en-US" sz="2800" dirty="0" smtClean="0"/>
              <a:t>Does </a:t>
            </a:r>
            <a:r>
              <a:rPr lang="en-US" sz="2800" dirty="0"/>
              <a:t>the mere occurrence of hazard lead to disaster risk to an area, a social system, an activity, a physical structure, etc?  Let us put aside this question for a moment. </a:t>
            </a:r>
            <a:endParaRPr lang="en-US" sz="2800" dirty="0" smtClean="0"/>
          </a:p>
          <a:p>
            <a:pPr algn="just"/>
            <a:r>
              <a:rPr lang="en-US" sz="2800" dirty="0" smtClean="0"/>
              <a:t>But </a:t>
            </a:r>
            <a:r>
              <a:rPr lang="en-US" sz="2800" dirty="0"/>
              <a:t>let us make note this statement. A societal element is said to be at-risk or vulnerable when it is exposed to known hazards and is likely to be adversely affected by the impact of those hazards, if and when they occur. </a:t>
            </a:r>
            <a:endParaRPr lang="en-US" sz="2800" dirty="0" smtClean="0"/>
          </a:p>
          <a:p>
            <a:pPr algn="just"/>
            <a:r>
              <a:rPr lang="en-US" sz="2800" dirty="0" smtClean="0"/>
              <a:t>The communities</a:t>
            </a:r>
            <a:r>
              <a:rPr lang="en-US" sz="2800" dirty="0"/>
              <a:t>, structures, services or activities concerned are described as “elements at risk”. This leads to talk about risk and vulnerability. Then, what do you understand by risk?  What is vulnerability? </a:t>
            </a:r>
            <a:endParaRPr lang="en-US" sz="20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019800"/>
          </a:xfrm>
        </p:spPr>
        <p:txBody>
          <a:bodyPr>
            <a:normAutofit/>
          </a:bodyPr>
          <a:lstStyle/>
          <a:p>
            <a:pPr>
              <a:buNone/>
            </a:pPr>
            <a:r>
              <a:rPr lang="en-US" sz="2400" dirty="0" smtClean="0">
                <a:solidFill>
                  <a:srgbClr val="C00000"/>
                </a:solidFill>
              </a:rPr>
              <a:t> </a:t>
            </a:r>
            <a:r>
              <a:rPr lang="en-US" sz="2400" b="1" dirty="0" smtClean="0">
                <a:solidFill>
                  <a:srgbClr val="C00000"/>
                </a:solidFill>
              </a:rPr>
              <a:t>2. Risk: </a:t>
            </a:r>
            <a:r>
              <a:rPr lang="en-US" sz="2400" dirty="0" smtClean="0"/>
              <a:t>the term risk is used in many ways to convey different meanings. The many inconsistent and ambiguous meanings attached to "risk" lead to confusion and also mean that different approaches to risk  management are taken in different fields. For example:</a:t>
            </a:r>
            <a:endParaRPr lang="en-US" sz="2400" b="1" dirty="0" smtClean="0">
              <a:solidFill>
                <a:srgbClr val="C00000"/>
              </a:solidFill>
            </a:endParaRPr>
          </a:p>
          <a:p>
            <a:pPr algn="just">
              <a:buFont typeface="Wingdings" pitchFamily="2" charset="2"/>
              <a:buChar char="§"/>
            </a:pPr>
            <a:r>
              <a:rPr lang="en-US" sz="2400" b="1" dirty="0" smtClean="0">
                <a:solidFill>
                  <a:srgbClr val="C00000"/>
                </a:solidFill>
              </a:rPr>
              <a:t> </a:t>
            </a:r>
            <a:r>
              <a:rPr lang="en-US" sz="2400" b="1" dirty="0" smtClean="0">
                <a:solidFill>
                  <a:srgbClr val="0070C0"/>
                </a:solidFill>
              </a:rPr>
              <a:t>Risk</a:t>
            </a:r>
            <a:r>
              <a:rPr lang="en-US" sz="2400" dirty="0" smtClean="0">
                <a:solidFill>
                  <a:srgbClr val="C00000"/>
                </a:solidFill>
              </a:rPr>
              <a:t> </a:t>
            </a:r>
            <a:r>
              <a:rPr lang="en-US" sz="2400" dirty="0" smtClean="0"/>
              <a:t>is defined as expected losses (live lost, person injured, property damaged and economic activity or livelihood disrupted) caused by a natural or man-made hazard.</a:t>
            </a:r>
            <a:r>
              <a:rPr lang="en-US" sz="2000" dirty="0" smtClean="0"/>
              <a:t> </a:t>
            </a:r>
            <a:r>
              <a:rPr lang="en-US" sz="2400" dirty="0" smtClean="0"/>
              <a:t>It can also be defined as:</a:t>
            </a:r>
            <a:endParaRPr lang="en-US" sz="2000" dirty="0" smtClean="0"/>
          </a:p>
          <a:p>
            <a:pPr lvl="1" algn="just">
              <a:buFont typeface="Wingdings" pitchFamily="2" charset="2"/>
              <a:buChar char="§"/>
            </a:pPr>
            <a:r>
              <a:rPr lang="en-US" sz="2400" dirty="0" smtClean="0"/>
              <a:t> the probability of uncertain future events occurrence  and the loss it would cause.</a:t>
            </a:r>
          </a:p>
          <a:p>
            <a:pPr lvl="1" algn="just">
              <a:buFont typeface="Wingdings" pitchFamily="2" charset="2"/>
              <a:buChar char="§"/>
            </a:pPr>
            <a:r>
              <a:rPr lang="en-US" sz="2400" dirty="0" smtClean="0"/>
              <a:t>probability of loss (likely occurrence of a hazardous event, its severity, and consequences).</a:t>
            </a:r>
          </a:p>
          <a:p>
            <a:pPr lvl="1" algn="just">
              <a:buFont typeface="Wingdings" pitchFamily="2" charset="2"/>
              <a:buChar char="§"/>
            </a:pPr>
            <a:r>
              <a:rPr lang="en-US" sz="2400" dirty="0" smtClean="0"/>
              <a:t>Source of danger (e.g. a particular hazard (i.e. cause), and potential threat it brings).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en-US" sz="3200" b="1" dirty="0" smtClean="0">
                <a:solidFill>
                  <a:srgbClr val="C00000"/>
                </a:solidFill>
              </a:rPr>
              <a:t>Instructors’ Note</a:t>
            </a:r>
            <a:endParaRPr lang="en-US" sz="3200" b="1" dirty="0">
              <a:solidFill>
                <a:srgbClr val="C00000"/>
              </a:solidFill>
            </a:endParaRPr>
          </a:p>
        </p:txBody>
      </p:sp>
      <p:sp>
        <p:nvSpPr>
          <p:cNvPr id="3" name="Content Placeholder 2"/>
          <p:cNvSpPr>
            <a:spLocks noGrp="1"/>
          </p:cNvSpPr>
          <p:nvPr>
            <p:ph idx="1"/>
          </p:nvPr>
        </p:nvSpPr>
        <p:spPr>
          <a:xfrm>
            <a:off x="457200" y="990600"/>
            <a:ext cx="8229600" cy="5181600"/>
          </a:xfrm>
        </p:spPr>
        <p:txBody>
          <a:bodyPr>
            <a:normAutofit/>
          </a:bodyPr>
          <a:lstStyle/>
          <a:p>
            <a:pPr algn="just"/>
            <a:r>
              <a:rPr lang="en-US" sz="2800" dirty="0" smtClean="0"/>
              <a:t>The definition of disaster risk reflects the concept of disasters as the outcome of continuously present conditions of risk. </a:t>
            </a:r>
          </a:p>
          <a:p>
            <a:pPr algn="just"/>
            <a:r>
              <a:rPr lang="en-US" sz="2800" dirty="0" smtClean="0"/>
              <a:t>Disaster risk comprises d</a:t>
            </a:r>
            <a:r>
              <a:rPr lang="en-US" sz="2400" dirty="0" smtClean="0"/>
              <a:t>ifferent types of potential losses which are often difficult to quantify. Nevertheless, with knowledge of the prevailing hazards and the patterns of population and socioeconomic development, disaster risks can be assessed and mapped, in broad terms at least.</a:t>
            </a: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just"/>
            <a:r>
              <a:rPr lang="en-US" sz="3200" b="1" dirty="0" smtClean="0"/>
              <a:t>3. Disaster</a:t>
            </a:r>
            <a:endParaRPr lang="en-US" sz="3200" b="1" dirty="0"/>
          </a:p>
        </p:txBody>
      </p:sp>
      <p:sp>
        <p:nvSpPr>
          <p:cNvPr id="3" name="Content Placeholder 2"/>
          <p:cNvSpPr>
            <a:spLocks noGrp="1"/>
          </p:cNvSpPr>
          <p:nvPr>
            <p:ph idx="1"/>
          </p:nvPr>
        </p:nvSpPr>
        <p:spPr>
          <a:xfrm>
            <a:off x="304800" y="762000"/>
            <a:ext cx="8534400" cy="5791200"/>
          </a:xfrm>
        </p:spPr>
        <p:txBody>
          <a:bodyPr>
            <a:normAutofit fontScale="85000" lnSpcReduction="20000"/>
          </a:bodyPr>
          <a:lstStyle/>
          <a:p>
            <a:pPr algn="just">
              <a:buFont typeface="Wingdings" pitchFamily="2" charset="2"/>
              <a:buChar char="§"/>
            </a:pPr>
            <a:r>
              <a:rPr lang="en-US" dirty="0" smtClean="0"/>
              <a:t>Like the concept of hazard and risk, there is no universal definition of disaster as various criteria are used in defining it. </a:t>
            </a:r>
          </a:p>
          <a:p>
            <a:pPr>
              <a:buFont typeface="Wingdings" pitchFamily="2" charset="2"/>
              <a:buChar char="§"/>
            </a:pPr>
            <a:r>
              <a:rPr lang="en-US" dirty="0" smtClean="0"/>
              <a:t>A range of meanings from various contexts&amp; perspectives of academics, institutions, and practitioners).  Definitions have been given next.</a:t>
            </a:r>
          </a:p>
          <a:p>
            <a:pPr algn="just">
              <a:buFont typeface="Wingdings" pitchFamily="2" charset="2"/>
              <a:buChar char="§"/>
            </a:pPr>
            <a:r>
              <a:rPr lang="en-US" b="1" i="1" dirty="0" smtClean="0">
                <a:solidFill>
                  <a:srgbClr val="C00000"/>
                </a:solidFill>
              </a:rPr>
              <a:t> Disaster</a:t>
            </a:r>
            <a:r>
              <a:rPr lang="en-US" b="1" i="1" dirty="0" smtClean="0"/>
              <a:t>:</a:t>
            </a:r>
            <a:r>
              <a:rPr lang="en-US" dirty="0" smtClean="0"/>
              <a:t> is</a:t>
            </a:r>
            <a:r>
              <a:rPr lang="en-US" b="1" dirty="0" smtClean="0"/>
              <a:t> </a:t>
            </a:r>
            <a:r>
              <a:rPr lang="en-US" dirty="0" smtClean="0"/>
              <a:t>“a serious disruption of the functioning of society, causing widespread human, material, or environmental losses, which exceed the ability of affected society to cope using only its own resources.”</a:t>
            </a:r>
          </a:p>
          <a:p>
            <a:pPr algn="just">
              <a:buFont typeface="Wingdings" pitchFamily="2" charset="2"/>
              <a:buChar char="§"/>
            </a:pPr>
            <a:r>
              <a:rPr lang="en-US" b="1" i="1" dirty="0" smtClean="0"/>
              <a:t> </a:t>
            </a:r>
            <a:r>
              <a:rPr lang="en-US" b="1" i="1" dirty="0" smtClean="0">
                <a:solidFill>
                  <a:srgbClr val="C00000"/>
                </a:solidFill>
              </a:rPr>
              <a:t>disaster</a:t>
            </a:r>
            <a:r>
              <a:rPr lang="en-US" i="1" dirty="0" smtClean="0"/>
              <a:t> </a:t>
            </a:r>
            <a:r>
              <a:rPr lang="en-US" dirty="0" smtClean="0"/>
              <a:t>is the occurrence of an extreme hazard event that impacts on vulnerable communities causing substantial damage, disruption and possible casualties, and leaving the affected communities unable to function normally without outside assistance.</a:t>
            </a:r>
          </a:p>
          <a:p>
            <a:pPr>
              <a:buNone/>
            </a:pPr>
            <a:endParaRPr lang="en-US"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152400"/>
            <a:ext cx="8839200" cy="6553200"/>
          </a:xfrm>
        </p:spPr>
        <p:txBody>
          <a:bodyPr>
            <a:normAutofit fontScale="62500" lnSpcReduction="20000"/>
          </a:bodyPr>
          <a:lstStyle/>
          <a:p>
            <a:pPr algn="ctr">
              <a:buNone/>
            </a:pPr>
            <a:r>
              <a:rPr lang="en-US" b="1" dirty="0" err="1" smtClean="0"/>
              <a:t>Debre</a:t>
            </a:r>
            <a:r>
              <a:rPr lang="en-US" b="1" dirty="0" smtClean="0"/>
              <a:t> Tabor University </a:t>
            </a:r>
            <a:endParaRPr lang="en-US" b="1" dirty="0" smtClean="0"/>
          </a:p>
          <a:p>
            <a:pPr algn="ctr">
              <a:buNone/>
            </a:pPr>
            <a:r>
              <a:rPr lang="en-US" b="1" dirty="0" smtClean="0"/>
              <a:t>Faculty of Social Sciences and the Humanities</a:t>
            </a:r>
          </a:p>
          <a:p>
            <a:pPr algn="ctr">
              <a:buNone/>
            </a:pPr>
            <a:r>
              <a:rPr lang="en-US" b="1" dirty="0" smtClean="0"/>
              <a:t>Department of Geography and Environmental Studies </a:t>
            </a:r>
          </a:p>
          <a:p>
            <a:pPr algn="ctr">
              <a:buNone/>
            </a:pPr>
            <a:r>
              <a:rPr lang="en-US" b="1" dirty="0" smtClean="0"/>
              <a:t>Environment and Natural Resources Management Program</a:t>
            </a:r>
          </a:p>
          <a:p>
            <a:r>
              <a:rPr lang="en-US" b="1" dirty="0" smtClean="0"/>
              <a:t>Course Title: </a:t>
            </a:r>
            <a:r>
              <a:rPr lang="en-US" dirty="0" smtClean="0"/>
              <a:t>Environmental</a:t>
            </a:r>
            <a:r>
              <a:rPr lang="en-US" b="1" dirty="0" smtClean="0"/>
              <a:t> </a:t>
            </a:r>
            <a:r>
              <a:rPr lang="en-US" dirty="0" smtClean="0"/>
              <a:t>Disaster Risk Management</a:t>
            </a:r>
          </a:p>
          <a:p>
            <a:r>
              <a:rPr lang="en-US" b="1" dirty="0" smtClean="0"/>
              <a:t>Course Code: </a:t>
            </a:r>
            <a:r>
              <a:rPr lang="en-US" dirty="0" smtClean="0"/>
              <a:t>ENRM 526                                                      </a:t>
            </a:r>
            <a:r>
              <a:rPr lang="en-US" b="1" dirty="0" smtClean="0"/>
              <a:t>Credit Hours: </a:t>
            </a:r>
            <a:r>
              <a:rPr lang="en-US" dirty="0" smtClean="0"/>
              <a:t>3                                 </a:t>
            </a:r>
          </a:p>
          <a:p>
            <a:r>
              <a:rPr lang="en-US" b="1" dirty="0" smtClean="0"/>
              <a:t>Instructors: </a:t>
            </a:r>
            <a:r>
              <a:rPr lang="en-US" dirty="0" err="1" smtClean="0"/>
              <a:t>Menberu</a:t>
            </a:r>
            <a:r>
              <a:rPr lang="en-US" dirty="0" smtClean="0"/>
              <a:t> </a:t>
            </a:r>
            <a:r>
              <a:rPr lang="en-US" dirty="0" err="1" smtClean="0"/>
              <a:t>Teshome</a:t>
            </a:r>
            <a:r>
              <a:rPr lang="en-US" dirty="0" smtClean="0"/>
              <a:t>, PhD                           </a:t>
            </a:r>
            <a:r>
              <a:rPr lang="en-US" b="1" dirty="0" smtClean="0"/>
              <a:t>Academic Year: </a:t>
            </a:r>
            <a:r>
              <a:rPr lang="en-US" dirty="0" smtClean="0"/>
              <a:t>2018/19 </a:t>
            </a:r>
          </a:p>
          <a:p>
            <a:pPr lvl="1"/>
            <a:r>
              <a:rPr lang="en-US" sz="3200" dirty="0" smtClean="0"/>
              <a:t>Associate Professor of Environment and Development</a:t>
            </a:r>
          </a:p>
          <a:p>
            <a:r>
              <a:rPr lang="en-US" dirty="0" smtClean="0"/>
              <a:t>Program: M.A. Extension Category  </a:t>
            </a:r>
          </a:p>
          <a:p>
            <a:r>
              <a:rPr lang="en-US" sz="3800" b="1" dirty="0" smtClean="0"/>
              <a:t>Overall Objectives of the Course</a:t>
            </a:r>
          </a:p>
          <a:p>
            <a:r>
              <a:rPr lang="en-US" dirty="0" smtClean="0"/>
              <a:t>At the end of this course students will be able to: </a:t>
            </a:r>
          </a:p>
          <a:p>
            <a:pPr lvl="0"/>
            <a:r>
              <a:rPr lang="en-US" dirty="0" smtClean="0"/>
              <a:t>Define hazard, disaster, risk, disaster risk management, and related concepts.</a:t>
            </a:r>
          </a:p>
          <a:p>
            <a:pPr lvl="0"/>
            <a:r>
              <a:rPr lang="en-US" dirty="0" smtClean="0"/>
              <a:t>Identify various types of disasters, their causes, and consequences.</a:t>
            </a:r>
          </a:p>
          <a:p>
            <a:pPr lvl="0"/>
            <a:r>
              <a:rPr lang="en-US" dirty="0" smtClean="0"/>
              <a:t>Analyze the distribution and rise of disasters in spatial and temporal context </a:t>
            </a:r>
          </a:p>
          <a:p>
            <a:pPr lvl="0"/>
            <a:r>
              <a:rPr lang="en-US" dirty="0" smtClean="0"/>
              <a:t>Realize the global and regional disaster risk reduction initiatives</a:t>
            </a:r>
          </a:p>
          <a:p>
            <a:pPr lvl="0"/>
            <a:r>
              <a:rPr lang="en-US" dirty="0" smtClean="0"/>
              <a:t>Describe theories relevant to disaster risk management/reduction</a:t>
            </a:r>
          </a:p>
          <a:p>
            <a:pPr lvl="0"/>
            <a:r>
              <a:rPr lang="en-US" dirty="0" smtClean="0"/>
              <a:t>Apply methods of disaster risk identification/assessment, management, monitoring, and relevant early warning systems. </a:t>
            </a:r>
          </a:p>
          <a:p>
            <a:pPr lvl="0"/>
            <a:r>
              <a:rPr lang="en-US" dirty="0" smtClean="0"/>
              <a:t>Develop community-based disaster risk reduction strategies/plans and capacity building mechanisms for disaster affected community and practitioners</a:t>
            </a:r>
          </a:p>
        </p:txBody>
      </p:sp>
      <p:sp>
        <p:nvSpPr>
          <p:cNvPr id="4" name="Slide Number Placeholder 3"/>
          <p:cNvSpPr>
            <a:spLocks noGrp="1"/>
          </p:cNvSpPr>
          <p:nvPr>
            <p:ph type="sldNum" sz="quarter" idx="12"/>
          </p:nvPr>
        </p:nvSpPr>
        <p:spPr/>
        <p:txBody>
          <a:bodyPr/>
          <a:lstStyle/>
          <a:p>
            <a:fld id="{39EA617C-A10B-4E3E-8585-15D7C580D15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just"/>
            <a:r>
              <a:rPr lang="en-US" sz="3200" b="1" dirty="0" smtClean="0"/>
              <a:t>3. Disaster  …. Cont’d</a:t>
            </a:r>
            <a:endParaRPr lang="en-US" sz="3200" b="1" dirty="0"/>
          </a:p>
        </p:txBody>
      </p:sp>
      <p:sp>
        <p:nvSpPr>
          <p:cNvPr id="3" name="Content Placeholder 2"/>
          <p:cNvSpPr>
            <a:spLocks noGrp="1"/>
          </p:cNvSpPr>
          <p:nvPr>
            <p:ph idx="1"/>
          </p:nvPr>
        </p:nvSpPr>
        <p:spPr>
          <a:xfrm>
            <a:off x="228600" y="838200"/>
            <a:ext cx="8610600" cy="5715000"/>
          </a:xfrm>
        </p:spPr>
        <p:txBody>
          <a:bodyPr>
            <a:normAutofit fontScale="85000" lnSpcReduction="20000"/>
          </a:bodyPr>
          <a:lstStyle/>
          <a:p>
            <a:pPr algn="just">
              <a:buFont typeface="Wingdings" pitchFamily="2" charset="2"/>
              <a:buChar char="§"/>
            </a:pPr>
            <a:r>
              <a:rPr lang="en-US" b="1" i="1" dirty="0" smtClean="0">
                <a:solidFill>
                  <a:srgbClr val="C00000"/>
                </a:solidFill>
              </a:rPr>
              <a:t>Disaster</a:t>
            </a:r>
            <a:r>
              <a:rPr lang="en-US" b="1" i="1" dirty="0" smtClean="0"/>
              <a:t>:</a:t>
            </a:r>
            <a:r>
              <a:rPr lang="en-US" dirty="0" smtClean="0"/>
              <a:t> is used to describe “a catastrophic situation in which the normal patterns of life and ecosystems have been disrupted and extraordinary emergency interventions are required to save and preserve human lives and/or the environment.” </a:t>
            </a:r>
          </a:p>
          <a:p>
            <a:pPr algn="just">
              <a:buFont typeface="Wingdings" pitchFamily="2" charset="2"/>
              <a:buChar char="§"/>
            </a:pPr>
            <a:r>
              <a:rPr lang="en-US" dirty="0" smtClean="0"/>
              <a:t>“</a:t>
            </a:r>
            <a:r>
              <a:rPr lang="en-US" b="1" i="1" dirty="0" smtClean="0">
                <a:solidFill>
                  <a:srgbClr val="FF0000"/>
                </a:solidFill>
              </a:rPr>
              <a:t>A</a:t>
            </a:r>
            <a:r>
              <a:rPr lang="en-US" b="1" i="1" dirty="0" smtClean="0"/>
              <a:t> </a:t>
            </a:r>
            <a:r>
              <a:rPr lang="en-US" b="1" i="1" dirty="0" smtClean="0">
                <a:solidFill>
                  <a:srgbClr val="FF0000"/>
                </a:solidFill>
              </a:rPr>
              <a:t>disaster</a:t>
            </a:r>
            <a:r>
              <a:rPr lang="en-US" dirty="0" smtClean="0"/>
              <a:t>: occurs when a significant number of vulnerable people experience a hazard and suffer severe damage and/or disruption of their livelihood system in such a way that recovery is unlikely without external aid.” </a:t>
            </a:r>
          </a:p>
          <a:p>
            <a:pPr algn="just">
              <a:buFont typeface="Wingdings" pitchFamily="2" charset="2"/>
              <a:buChar char="§"/>
            </a:pPr>
            <a:r>
              <a:rPr lang="en-US" dirty="0" smtClean="0"/>
              <a:t>“</a:t>
            </a:r>
            <a:r>
              <a:rPr lang="en-US" b="1" i="1" dirty="0" smtClean="0">
                <a:solidFill>
                  <a:srgbClr val="FF0000"/>
                </a:solidFill>
              </a:rPr>
              <a:t>Disasters</a:t>
            </a:r>
            <a:r>
              <a:rPr lang="en-US" b="1" i="1" dirty="0" smtClean="0"/>
              <a:t>:</a:t>
            </a:r>
            <a:r>
              <a:rPr lang="en-US" b="1" dirty="0" smtClean="0"/>
              <a:t> </a:t>
            </a:r>
            <a:r>
              <a:rPr lang="en-US" dirty="0" smtClean="0"/>
              <a:t>are events in societies or their larger subdivisions (e.g. regions, communities) that involve social disruption and physical harm.  Among the key defining properties of such events are (1) length of forewarning, (2) magnitude of impact, (3) scope of impact and, (4) duration of impact.”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019800"/>
          </a:xfrm>
        </p:spPr>
        <p:txBody>
          <a:bodyPr>
            <a:normAutofit fontScale="70000" lnSpcReduction="20000"/>
          </a:bodyPr>
          <a:lstStyle/>
          <a:p>
            <a:pPr algn="just"/>
            <a:r>
              <a:rPr lang="en-US" sz="3600" dirty="0" smtClean="0"/>
              <a:t>The definitions given above indicate the conceptual development and various conceptualization of disaster. Earlier works in disaster studies applied the concept of disaster to major physical disturbances (i.e. earthquake and flood) which were traditionally considered as ‘Acts of God’. </a:t>
            </a:r>
          </a:p>
          <a:p>
            <a:pPr algn="just"/>
            <a:r>
              <a:rPr lang="en-US" sz="3800" dirty="0" smtClean="0"/>
              <a:t>Then gradually disasters came to be viewed as physical agents and their effects as outside attacks to social systems. At that time thus disasters were blamed on processes of physical world; and ‘root causes’ to destructions were attributed to </a:t>
            </a:r>
            <a:r>
              <a:rPr lang="en-US" sz="3800" b="1" dirty="0" smtClean="0"/>
              <a:t>extremes of nature. </a:t>
            </a:r>
          </a:p>
          <a:p>
            <a:pPr algn="just"/>
            <a:r>
              <a:rPr lang="en-US" sz="3400" dirty="0" smtClean="0"/>
              <a:t>As researchers’ understanding has increased, they have seen greater complexity in natural hazards. Then they tended to seek causes in human social organizations than in nature. </a:t>
            </a:r>
          </a:p>
          <a:p>
            <a:pPr algn="just"/>
            <a:r>
              <a:rPr lang="en-US" sz="3400" dirty="0" smtClean="0"/>
              <a:t>As a result, disasters came to be seen as social constructs (i.e. understanding disasters in terms of social action). Although there is such shift in perspective, there is no universal definition of disaster. And yet, debates for the need of an agreed definition are going on.</a:t>
            </a:r>
            <a:r>
              <a:rPr lang="en-GB" sz="4000" dirty="0" smtClean="0"/>
              <a:t>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just"/>
            <a:r>
              <a:rPr lang="en-US" b="1" dirty="0" smtClean="0"/>
              <a:t>Instructor’s Note</a:t>
            </a:r>
            <a:endParaRPr lang="en-US" b="1" dirty="0"/>
          </a:p>
        </p:txBody>
      </p:sp>
      <p:sp>
        <p:nvSpPr>
          <p:cNvPr id="3" name="Content Placeholder 2"/>
          <p:cNvSpPr>
            <a:spLocks noGrp="1"/>
          </p:cNvSpPr>
          <p:nvPr>
            <p:ph idx="1"/>
          </p:nvPr>
        </p:nvSpPr>
        <p:spPr>
          <a:xfrm>
            <a:off x="457200" y="990600"/>
            <a:ext cx="8382000" cy="5486400"/>
          </a:xfrm>
        </p:spPr>
        <p:txBody>
          <a:bodyPr>
            <a:normAutofit/>
          </a:bodyPr>
          <a:lstStyle/>
          <a:p>
            <a:pPr algn="just"/>
            <a:r>
              <a:rPr lang="en-US" sz="2400" dirty="0" smtClean="0"/>
              <a:t>Disasters are often described as a result of the combination of: the exposure to a hazard; the conditions of vulnerability that are present; and insufficient capacity or measures to reduce or cope with potential negative consequences.</a:t>
            </a:r>
          </a:p>
          <a:p>
            <a:pPr algn="just"/>
            <a:r>
              <a:rPr lang="en-US" sz="2400" dirty="0" smtClean="0"/>
              <a:t>Disaster impacts may include loss of life, injury, disease and other negative effects on human physical, mental and social well-being, together with damage to property, destruction of assets, loss of services, social and economic disruption and environmental degradation.</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l"/>
            <a:r>
              <a:rPr lang="en-US" sz="2800" b="1" dirty="0" smtClean="0">
                <a:solidFill>
                  <a:srgbClr val="C00000"/>
                </a:solidFill>
              </a:rPr>
              <a:t>4. Vulnerability</a:t>
            </a:r>
            <a:endParaRPr lang="en-US" sz="2800" dirty="0">
              <a:solidFill>
                <a:srgbClr val="C00000"/>
              </a:solidFill>
            </a:endParaRPr>
          </a:p>
        </p:txBody>
      </p:sp>
      <p:sp>
        <p:nvSpPr>
          <p:cNvPr id="3" name="Content Placeholder 2"/>
          <p:cNvSpPr>
            <a:spLocks noGrp="1"/>
          </p:cNvSpPr>
          <p:nvPr>
            <p:ph idx="1"/>
          </p:nvPr>
        </p:nvSpPr>
        <p:spPr>
          <a:xfrm>
            <a:off x="457200" y="685800"/>
            <a:ext cx="8153400" cy="5791200"/>
          </a:xfrm>
        </p:spPr>
        <p:txBody>
          <a:bodyPr>
            <a:normAutofit/>
          </a:bodyPr>
          <a:lstStyle/>
          <a:p>
            <a:pPr algn="just">
              <a:buFont typeface="Wingdings" pitchFamily="2" charset="2"/>
              <a:buChar char="§"/>
            </a:pPr>
            <a:r>
              <a:rPr lang="en-US" sz="2400" dirty="0" smtClean="0"/>
              <a:t>Various writers have defined vulnerability in many different ways by focusing on households’ or groups’ or social systems’ proneness to a certain shock or crisis. </a:t>
            </a:r>
          </a:p>
          <a:p>
            <a:pPr algn="just">
              <a:buFont typeface="Wingdings" pitchFamily="2" charset="2"/>
              <a:buChar char="§"/>
            </a:pPr>
            <a:r>
              <a:rPr lang="en-US" sz="2400" dirty="0" smtClean="0"/>
              <a:t>The vulnerability concept is used in human ecology, development studies, and in research on hazard, disaster, environmental and climate changes. In these fields and other disciplines, the term is defined in different ways (i.e. in terms of physical exposure; as measure of socio-economic status (endowment and entitlement); in terms of differential ability to cope; and in terms of regions at risk. Various writers or users define it in the way that best fits to their usual practice. </a:t>
            </a:r>
          </a:p>
          <a:p>
            <a:r>
              <a:rPr lang="en-US" sz="2400" dirty="0" smtClean="0"/>
              <a:t>Some of the definitions of vulnerability are extracted from various sources as relevant ones and given below.</a:t>
            </a:r>
          </a:p>
        </p:txBody>
      </p:sp>
      <p:sp>
        <p:nvSpPr>
          <p:cNvPr id="4" name="Slide Number Placeholder 3"/>
          <p:cNvSpPr>
            <a:spLocks noGrp="1"/>
          </p:cNvSpPr>
          <p:nvPr>
            <p:ph type="sldNum" sz="quarter" idx="12"/>
          </p:nvPr>
        </p:nvSpPr>
        <p:spPr/>
        <p:txBody>
          <a:bodyPr/>
          <a:lstStyle/>
          <a:p>
            <a:fld id="{39EA617C-A10B-4E3E-8585-15D7C580D15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800" b="1" dirty="0" smtClean="0"/>
              <a:t>4. Vulnerability ….. continued</a:t>
            </a:r>
            <a:endParaRPr lang="en-US" sz="2800" b="1"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pPr algn="just"/>
            <a:r>
              <a:rPr lang="en-US" sz="2800" b="1" i="1" dirty="0" smtClean="0"/>
              <a:t>Vulnerability</a:t>
            </a:r>
            <a:r>
              <a:rPr lang="en-US" sz="2800" i="1" dirty="0" smtClean="0"/>
              <a:t> </a:t>
            </a:r>
            <a:r>
              <a:rPr lang="en-US" sz="2800" dirty="0" smtClean="0"/>
              <a:t>defined as “the extent to which an individual, community, sub-group, structure, service or geographic area is </a:t>
            </a:r>
            <a:r>
              <a:rPr lang="en-US" sz="2800" b="1" dirty="0" smtClean="0">
                <a:solidFill>
                  <a:srgbClr val="0070C0"/>
                </a:solidFill>
              </a:rPr>
              <a:t>likely to be </a:t>
            </a:r>
            <a:r>
              <a:rPr lang="en-US" sz="2800" dirty="0" smtClean="0"/>
              <a:t>damaged or disrupted by the impact of a particular disaster hazard.”</a:t>
            </a:r>
          </a:p>
          <a:p>
            <a:pPr lvl="0" algn="just">
              <a:buFont typeface="Wingdings" pitchFamily="2" charset="2"/>
              <a:buChar char="§"/>
            </a:pPr>
            <a:r>
              <a:rPr lang="en-US" sz="2800" dirty="0" smtClean="0"/>
              <a:t> </a:t>
            </a:r>
            <a:r>
              <a:rPr lang="en-US" sz="2800" b="1" i="1" dirty="0" smtClean="0"/>
              <a:t>Vulnerability</a:t>
            </a:r>
            <a:r>
              <a:rPr lang="en-US" sz="2800" b="1" dirty="0" smtClean="0"/>
              <a:t> </a:t>
            </a:r>
            <a:r>
              <a:rPr lang="en-US" sz="2800" dirty="0" smtClean="0"/>
              <a:t>is defined as “the degree to which a system or part of a system may react adversely to the occurrence of a hazardous phenomenon.”.</a:t>
            </a:r>
          </a:p>
          <a:p>
            <a:pPr lvl="0" algn="just">
              <a:buFont typeface="Wingdings" pitchFamily="2" charset="2"/>
              <a:buChar char="§"/>
            </a:pPr>
            <a:r>
              <a:rPr lang="en-US" sz="2800" b="1" i="1" dirty="0" smtClean="0"/>
              <a:t> Vulnerability</a:t>
            </a:r>
            <a:r>
              <a:rPr lang="en-US" sz="2800" dirty="0" smtClean="0"/>
              <a:t> is defined as “defenselessness, insecurity, and exposure to risk, shock, and stress.” </a:t>
            </a:r>
          </a:p>
          <a:p>
            <a:pPr lvl="0" algn="just">
              <a:buFont typeface="Wingdings" pitchFamily="2" charset="2"/>
              <a:buChar char="§"/>
            </a:pPr>
            <a:r>
              <a:rPr lang="en-US" sz="2800" b="1" i="1" dirty="0" smtClean="0"/>
              <a:t> Vulnerability </a:t>
            </a:r>
            <a:r>
              <a:rPr lang="en-US" sz="2800" dirty="0" smtClean="0"/>
              <a:t>is defined as “the </a:t>
            </a:r>
            <a:r>
              <a:rPr lang="en-GB" sz="2800" dirty="0" smtClean="0"/>
              <a:t>characteristics of a person or group and their situation that influence their capacity to anticipate, cope with, resist and recover from the impact of a natural hazard - an extreme natural event or process.” </a:t>
            </a:r>
            <a:endParaRPr lang="en-US" sz="2800" b="1" i="1"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6019800"/>
          </a:xfrm>
        </p:spPr>
        <p:txBody>
          <a:bodyPr>
            <a:normAutofit/>
          </a:bodyPr>
          <a:lstStyle/>
          <a:p>
            <a:pPr lvl="0" algn="just">
              <a:buFont typeface="Wingdings" pitchFamily="2" charset="2"/>
              <a:buChar char="§"/>
            </a:pPr>
            <a:r>
              <a:rPr lang="en-US" sz="2400" b="1" i="1" dirty="0" smtClean="0"/>
              <a:t>Vulnerability</a:t>
            </a:r>
            <a:r>
              <a:rPr lang="en-US" sz="2400" i="1" dirty="0" smtClean="0"/>
              <a:t> </a:t>
            </a:r>
            <a:r>
              <a:rPr lang="en-US" sz="2400" dirty="0" smtClean="0"/>
              <a:t>is the potential to suffer harm or loss, related to the capacity to anticipate a hazard, cope with it, resist it and recover from its impact. Both vulnerability and its antithesis, </a:t>
            </a:r>
            <a:r>
              <a:rPr lang="en-US" sz="2400" i="1" dirty="0" smtClean="0"/>
              <a:t>resilience</a:t>
            </a:r>
            <a:r>
              <a:rPr lang="en-US" sz="2400" dirty="0" smtClean="0"/>
              <a:t>, are determined by physical, environmental, social, economic, political, cultural and institutional factors.</a:t>
            </a:r>
          </a:p>
          <a:p>
            <a:pPr lvl="0" algn="just">
              <a:buFont typeface="Wingdings" pitchFamily="2" charset="2"/>
              <a:buChar char="§"/>
            </a:pPr>
            <a:r>
              <a:rPr lang="en-US" sz="2400" b="1" i="1" dirty="0" smtClean="0"/>
              <a:t> Vulnerability</a:t>
            </a:r>
            <a:r>
              <a:rPr lang="en-US" sz="2400" i="1" dirty="0" smtClean="0"/>
              <a:t> is a set of conditions and processes resulting from physical, social, economical and environmental factors, which increase the susceptibility of a community to the impact of hazards. </a:t>
            </a:r>
          </a:p>
          <a:p>
            <a:pPr lvl="0" algn="just">
              <a:buFont typeface="Wingdings" pitchFamily="2" charset="2"/>
              <a:buChar char="§"/>
            </a:pPr>
            <a:r>
              <a:rPr lang="en-US" sz="2400" b="1" dirty="0" smtClean="0"/>
              <a:t>Vulnerability</a:t>
            </a:r>
            <a:r>
              <a:rPr lang="en-US" sz="2400" dirty="0" smtClean="0"/>
              <a:t> is a reflection of the state of the individual and collective physical, social, economic and environmental conditions at hand that are shaped continually by attitudinal, behavioral, cultural, socio-economic and political influences at the individuals, families, communities, and countries.</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r>
              <a:rPr lang="en-US" sz="3600" dirty="0" smtClean="0"/>
              <a:t>Exercise</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lgn="just"/>
            <a:r>
              <a:rPr lang="en-US" sz="2000" dirty="0" smtClean="0"/>
              <a:t>Mr. Ahmed lives in arid zone. Last year, he borrowed 5.000.00 Birr and bought 20 goats. At the end of the year, a severe drought killed all his goats and his neighbors.</a:t>
            </a:r>
          </a:p>
          <a:p>
            <a:pPr algn="just"/>
            <a:r>
              <a:rPr lang="en-US" sz="2000" dirty="0" smtClean="0"/>
              <a:t>From this story identify:</a:t>
            </a:r>
          </a:p>
          <a:p>
            <a:pPr lvl="2" algn="just">
              <a:buFont typeface="Wingdings" pitchFamily="2" charset="2"/>
              <a:buChar char="v"/>
            </a:pPr>
            <a:r>
              <a:rPr lang="en-US" sz="2000" dirty="0" smtClean="0"/>
              <a:t> the hazard </a:t>
            </a:r>
            <a:r>
              <a:rPr lang="en-US" sz="2000" dirty="0" smtClean="0">
                <a:solidFill>
                  <a:schemeClr val="bg1"/>
                </a:solidFill>
              </a:rPr>
              <a:t>Drought</a:t>
            </a:r>
          </a:p>
          <a:p>
            <a:pPr lvl="2" algn="just">
              <a:buFont typeface="Wingdings" pitchFamily="2" charset="2"/>
              <a:buChar char="v"/>
            </a:pPr>
            <a:r>
              <a:rPr lang="en-US" sz="2000" dirty="0" smtClean="0"/>
              <a:t> vulnerability condition </a:t>
            </a:r>
            <a:r>
              <a:rPr lang="en-US" sz="2000" dirty="0" err="1" smtClean="0">
                <a:solidFill>
                  <a:schemeClr val="bg1"/>
                </a:solidFill>
              </a:rPr>
              <a:t>conditionondition</a:t>
            </a:r>
            <a:r>
              <a:rPr lang="en-US" sz="2000" dirty="0" smtClean="0">
                <a:solidFill>
                  <a:schemeClr val="bg1"/>
                </a:solidFill>
              </a:rPr>
              <a:t> arid zone</a:t>
            </a:r>
          </a:p>
          <a:p>
            <a:pPr lvl="2" algn="just">
              <a:buFont typeface="Wingdings" pitchFamily="2" charset="2"/>
              <a:buChar char="v"/>
            </a:pPr>
            <a:r>
              <a:rPr lang="en-US" sz="2000" dirty="0" smtClean="0"/>
              <a:t> the risk: </a:t>
            </a:r>
            <a:r>
              <a:rPr lang="en-US" sz="2000" dirty="0" smtClean="0">
                <a:solidFill>
                  <a:schemeClr val="bg1"/>
                </a:solidFill>
              </a:rPr>
              <a:t>5000 </a:t>
            </a:r>
          </a:p>
          <a:p>
            <a:pPr lvl="2" algn="just">
              <a:buFont typeface="Wingdings" pitchFamily="2" charset="2"/>
              <a:buChar char="v"/>
            </a:pPr>
            <a:r>
              <a:rPr lang="en-US" sz="2000" dirty="0" smtClean="0"/>
              <a:t>Disaster </a:t>
            </a:r>
            <a:r>
              <a:rPr lang="en-US" sz="2000" dirty="0" smtClean="0">
                <a:solidFill>
                  <a:schemeClr val="bg1"/>
                </a:solidFill>
              </a:rPr>
              <a:t>death of goats and his neighbors</a:t>
            </a:r>
          </a:p>
          <a:p>
            <a:pPr>
              <a:buNone/>
            </a:pPr>
            <a:endParaRPr lang="en-US" sz="18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800" b="1" dirty="0" smtClean="0"/>
              <a:t/>
            </a:r>
            <a:br>
              <a:rPr lang="en-US" sz="2800" b="1" dirty="0" smtClean="0"/>
            </a:br>
            <a:r>
              <a:rPr lang="en-US" sz="2800" b="1" dirty="0" smtClean="0">
                <a:solidFill>
                  <a:srgbClr val="C00000"/>
                </a:solidFill>
              </a:rPr>
              <a:t>Instructor’s Note </a:t>
            </a:r>
            <a:r>
              <a:rPr lang="en-US" sz="2800" dirty="0" smtClean="0"/>
              <a:t/>
            </a:r>
            <a:br>
              <a:rPr lang="en-US" sz="2800" dirty="0" smtClean="0"/>
            </a:br>
            <a:endParaRPr lang="en-US" sz="2800" b="1" dirty="0">
              <a:solidFill>
                <a:srgbClr val="C00000"/>
              </a:solidFill>
            </a:endParaRPr>
          </a:p>
        </p:txBody>
      </p:sp>
      <p:sp>
        <p:nvSpPr>
          <p:cNvPr id="3" name="Subtitle 2"/>
          <p:cNvSpPr>
            <a:spLocks noGrp="1"/>
          </p:cNvSpPr>
          <p:nvPr>
            <p:ph idx="1"/>
          </p:nvPr>
        </p:nvSpPr>
        <p:spPr>
          <a:xfrm>
            <a:off x="228600" y="685800"/>
            <a:ext cx="8686800" cy="5943600"/>
          </a:xfrm>
        </p:spPr>
        <p:txBody>
          <a:bodyPr>
            <a:normAutofit fontScale="92500"/>
          </a:bodyPr>
          <a:lstStyle/>
          <a:p>
            <a:pPr algn="just"/>
            <a:r>
              <a:rPr lang="en-US" sz="2600" dirty="0" smtClean="0">
                <a:solidFill>
                  <a:schemeClr val="tx1"/>
                </a:solidFill>
              </a:rPr>
              <a:t>As it can be observed from the above definitions, the concept of vulnerability represents the divergent realities and interest in society. It provides a much needed conceptual and practical focus that could direct and improve ongoing efforts at disaster prevention, mitigation and reduction. </a:t>
            </a:r>
          </a:p>
          <a:p>
            <a:pPr algn="just"/>
            <a:r>
              <a:rPr lang="en-US" sz="2600" dirty="0" smtClean="0">
                <a:solidFill>
                  <a:schemeClr val="tx1"/>
                </a:solidFill>
              </a:rPr>
              <a:t>At conceptual level, the concept of vulnerability is seen as essential link in the nexus between the environment, society and culture, (under)development and poverty, and disaster. At practical level, the concept of vulnerability is considered as key or rich tool for interpreting and mitigating disaster. </a:t>
            </a:r>
          </a:p>
          <a:p>
            <a:pPr algn="just"/>
            <a:r>
              <a:rPr lang="en-US" sz="2600" dirty="0" smtClean="0">
                <a:solidFill>
                  <a:schemeClr val="tx1"/>
                </a:solidFill>
              </a:rPr>
              <a:t>Therefore, an emphasis is placed on the notion of vulnerability with a shift from seeing disaster as an event caused by external agent to a more sociologically as well as politically, environmentally, economically constructed process.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943600"/>
          </a:xfrm>
        </p:spPr>
        <p:txBody>
          <a:bodyPr>
            <a:normAutofit fontScale="55000" lnSpcReduction="20000"/>
          </a:bodyPr>
          <a:lstStyle/>
          <a:p>
            <a:pPr algn="just"/>
            <a:r>
              <a:rPr lang="en-US" sz="5500" dirty="0" smtClean="0"/>
              <a:t>The concept of vulnerability has been an important analytical tool to understand underlying causes leading to disaster.</a:t>
            </a:r>
          </a:p>
          <a:p>
            <a:pPr algn="just"/>
            <a:r>
              <a:rPr lang="en-US" sz="5500" dirty="0" smtClean="0"/>
              <a:t>Thus, the first step for moving towards potential responses and durable policy has to be an analysis of vulnerability which helps trace the </a:t>
            </a:r>
            <a:r>
              <a:rPr lang="en-US" sz="5500" b="1" dirty="0" smtClean="0"/>
              <a:t>root causes of disasters. </a:t>
            </a:r>
          </a:p>
          <a:p>
            <a:pPr algn="just"/>
            <a:r>
              <a:rPr lang="en-US" sz="5500" dirty="0" smtClean="0"/>
              <a:t>The analysis of various definitions of vulnerability also indicates that most definitions share two common elements - ‘negative impact or loss’ which systems or social groups suffer, and ‘capacity’ that help recover or cope with effects. </a:t>
            </a:r>
          </a:p>
          <a:p>
            <a:pPr algn="just"/>
            <a:r>
              <a:rPr lang="en-US" sz="5500" dirty="0" smtClean="0"/>
              <a:t>Vulnerability is dynamic in space and time, and it involves the conjecture of physical and social processes.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800" b="1" dirty="0" smtClean="0"/>
              <a:t>4. Vulnerability ……. Continued</a:t>
            </a:r>
            <a:endParaRPr lang="en-US" sz="2800" b="1" dirty="0"/>
          </a:p>
        </p:txBody>
      </p:sp>
      <p:sp>
        <p:nvSpPr>
          <p:cNvPr id="3" name="Content Placeholder 2"/>
          <p:cNvSpPr>
            <a:spLocks noGrp="1"/>
          </p:cNvSpPr>
          <p:nvPr>
            <p:ph idx="1"/>
          </p:nvPr>
        </p:nvSpPr>
        <p:spPr>
          <a:xfrm>
            <a:off x="457200" y="990600"/>
            <a:ext cx="8229600" cy="5257800"/>
          </a:xfrm>
        </p:spPr>
        <p:txBody>
          <a:bodyPr>
            <a:normAutofit/>
          </a:bodyPr>
          <a:lstStyle/>
          <a:p>
            <a:r>
              <a:rPr lang="en-US" sz="2800" dirty="0" smtClean="0"/>
              <a:t>However, </a:t>
            </a:r>
            <a:r>
              <a:rPr lang="en-US" sz="2800" b="1" i="1" dirty="0" smtClean="0"/>
              <a:t>the affected or exposed systems or groups are not passive recipients of impacts or losses</a:t>
            </a:r>
            <a:r>
              <a:rPr lang="en-US" sz="2800" dirty="0" smtClean="0"/>
              <a:t>. </a:t>
            </a:r>
          </a:p>
          <a:p>
            <a:pPr algn="just"/>
            <a:r>
              <a:rPr lang="en-US" sz="2800" dirty="0" smtClean="0"/>
              <a:t>They have also some degree of ‘capacity’ to be mobilized in order to cope with and mitigate risk, to recover or/and adapt via learning from the experiences and past practices and living with changes and uncertainties, and using the existing opportunities created. </a:t>
            </a:r>
          </a:p>
          <a:p>
            <a:r>
              <a:rPr lang="en-US" sz="2800" dirty="0" smtClean="0"/>
              <a:t>In other words, the other side of vulnerability is “</a:t>
            </a:r>
            <a:r>
              <a:rPr lang="en-US" sz="2800" b="1" dirty="0" smtClean="0"/>
              <a:t>adaptive capacity </a:t>
            </a:r>
            <a:r>
              <a:rPr lang="en-US" sz="2800" dirty="0" smtClean="0"/>
              <a:t>- the ability to absorb stresses and disasters and avoid unacceptable consequences.</a:t>
            </a:r>
            <a:endParaRPr lang="en-US" sz="28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324600"/>
          </a:xfrm>
        </p:spPr>
        <p:txBody>
          <a:bodyPr>
            <a:normAutofit fontScale="62500" lnSpcReduction="20000"/>
          </a:bodyPr>
          <a:lstStyle/>
          <a:p>
            <a:r>
              <a:rPr lang="en-GB" b="1" dirty="0" smtClean="0"/>
              <a:t>Course Outline</a:t>
            </a:r>
            <a:endParaRPr lang="en-US" sz="2800" dirty="0" smtClean="0"/>
          </a:p>
          <a:p>
            <a:pPr marL="514350" lvl="0" indent="-514350">
              <a:buNone/>
            </a:pPr>
            <a:r>
              <a:rPr lang="en-GB" b="1" dirty="0" smtClean="0"/>
              <a:t>1. Introduction </a:t>
            </a:r>
            <a:endParaRPr lang="en-US" sz="2800" dirty="0" smtClean="0"/>
          </a:p>
          <a:p>
            <a:pPr marL="514350" lvl="0" indent="-514350">
              <a:buNone/>
            </a:pPr>
            <a:r>
              <a:rPr lang="en-US" sz="2800" dirty="0" smtClean="0"/>
              <a:t>       </a:t>
            </a:r>
            <a:r>
              <a:rPr lang="en-GB" sz="3200" dirty="0" smtClean="0"/>
              <a:t>1.1. Basic concepts</a:t>
            </a:r>
          </a:p>
          <a:p>
            <a:pPr marL="514350" lvl="0" indent="-514350">
              <a:buNone/>
            </a:pPr>
            <a:r>
              <a:rPr lang="en-GB" dirty="0" smtClean="0"/>
              <a:t>      </a:t>
            </a:r>
            <a:r>
              <a:rPr lang="en-GB" sz="3200" dirty="0" smtClean="0"/>
              <a:t>1.2. Hazard, Risk/Disaster and Vulnerability</a:t>
            </a:r>
          </a:p>
          <a:p>
            <a:pPr marL="514350" lvl="0" indent="-514350">
              <a:buNone/>
            </a:pPr>
            <a:r>
              <a:rPr lang="en-GB" dirty="0" smtClean="0"/>
              <a:t>      </a:t>
            </a:r>
            <a:r>
              <a:rPr lang="en-GB" sz="3200" dirty="0" smtClean="0"/>
              <a:t>1.3. Hazards Classifications</a:t>
            </a:r>
            <a:endParaRPr lang="en-US" sz="2600" dirty="0" smtClean="0"/>
          </a:p>
          <a:p>
            <a:pPr lvl="1">
              <a:buNone/>
            </a:pPr>
            <a:r>
              <a:rPr lang="en-US" sz="2600" dirty="0" smtClean="0"/>
              <a:t>     </a:t>
            </a:r>
            <a:r>
              <a:rPr lang="en-US" sz="3200" dirty="0" smtClean="0"/>
              <a:t>1.3.1. Speed of onset</a:t>
            </a:r>
          </a:p>
          <a:p>
            <a:pPr lvl="1">
              <a:buNone/>
            </a:pPr>
            <a:r>
              <a:rPr lang="en-US" sz="3200" dirty="0" smtClean="0"/>
              <a:t>    1.3.2. Acts of Nature or acts of Humans</a:t>
            </a:r>
          </a:p>
          <a:p>
            <a:pPr lvl="0">
              <a:buNone/>
            </a:pPr>
            <a:r>
              <a:rPr lang="en-GB" b="1" dirty="0" smtClean="0"/>
              <a:t>2. Models of Disaster</a:t>
            </a:r>
            <a:endParaRPr lang="en-US" sz="2800" dirty="0" smtClean="0"/>
          </a:p>
          <a:p>
            <a:pPr lvl="1">
              <a:buNone/>
            </a:pPr>
            <a:r>
              <a:rPr lang="en-GB" sz="3200" dirty="0" smtClean="0"/>
              <a:t>2.1. Conventional Views </a:t>
            </a:r>
            <a:endParaRPr lang="en-US" sz="2600" dirty="0" smtClean="0"/>
          </a:p>
          <a:p>
            <a:pPr lvl="1">
              <a:buNone/>
            </a:pPr>
            <a:r>
              <a:rPr lang="en-GB" sz="3200" dirty="0" smtClean="0"/>
              <a:t>2.2. Pressure-Release Model</a:t>
            </a:r>
            <a:endParaRPr lang="en-US" sz="2600" dirty="0" smtClean="0"/>
          </a:p>
          <a:p>
            <a:pPr lvl="1">
              <a:buNone/>
            </a:pPr>
            <a:r>
              <a:rPr lang="en-GB" sz="3200" dirty="0" smtClean="0"/>
              <a:t>2.3. Access Model </a:t>
            </a:r>
            <a:endParaRPr lang="en-US" sz="2600" dirty="0" smtClean="0"/>
          </a:p>
          <a:p>
            <a:pPr lvl="0">
              <a:buNone/>
            </a:pPr>
            <a:r>
              <a:rPr lang="en-GB" b="1" dirty="0" smtClean="0"/>
              <a:t>3. Disaster Risk Reduction Initiatives</a:t>
            </a:r>
            <a:endParaRPr lang="en-US" sz="2800" dirty="0" smtClean="0"/>
          </a:p>
          <a:p>
            <a:pPr lvl="1">
              <a:buNone/>
            </a:pPr>
            <a:r>
              <a:rPr lang="en-GB" sz="3200" dirty="0" smtClean="0"/>
              <a:t>3.1. Global Initiatives and Disaster Reduction (2005-2015)</a:t>
            </a:r>
            <a:endParaRPr lang="en-US" sz="2600" dirty="0" smtClean="0"/>
          </a:p>
          <a:p>
            <a:pPr lvl="1">
              <a:buNone/>
            </a:pPr>
            <a:r>
              <a:rPr lang="en-GB" sz="3200" dirty="0" smtClean="0"/>
              <a:t>3.2. African Initiatives for Disaster Risk Reduction (2006-2015)</a:t>
            </a:r>
            <a:endParaRPr lang="en-US" sz="2600" dirty="0" smtClean="0"/>
          </a:p>
          <a:p>
            <a:pPr lvl="1">
              <a:buNone/>
            </a:pPr>
            <a:r>
              <a:rPr lang="en-GB" sz="3200" dirty="0" smtClean="0"/>
              <a:t>3.3. Ethiopia’s Initiative to Disaster Risk Management</a:t>
            </a:r>
            <a:endParaRPr lang="en-US" sz="2600" dirty="0" smtClean="0"/>
          </a:p>
          <a:p>
            <a:pPr lvl="0">
              <a:buNone/>
            </a:pPr>
            <a:r>
              <a:rPr lang="en-GB" sz="3800" b="1" dirty="0" smtClean="0"/>
              <a:t>4. Community-based Disaster risk management</a:t>
            </a:r>
            <a:r>
              <a:rPr lang="en-GB" b="1" dirty="0" smtClean="0"/>
              <a:t> </a:t>
            </a:r>
            <a:endParaRPr lang="en-US" sz="2800" dirty="0" smtClean="0"/>
          </a:p>
          <a:p>
            <a:pPr lvl="1">
              <a:buNone/>
            </a:pPr>
            <a:r>
              <a:rPr lang="en-GB" sz="3300" dirty="0" smtClean="0"/>
              <a:t>4.1. Hazard, risk, and vulnerability Assessment (Analysis)</a:t>
            </a:r>
            <a:endParaRPr lang="en-US" sz="2900" dirty="0" smtClean="0"/>
          </a:p>
          <a:p>
            <a:pPr lvl="1">
              <a:buNone/>
            </a:pPr>
            <a:r>
              <a:rPr lang="en-GB" sz="3300" dirty="0" smtClean="0"/>
              <a:t>4.2. Capacity assessment and resource mapping</a:t>
            </a:r>
            <a:endParaRPr lang="en-US" sz="2900" dirty="0" smtClean="0"/>
          </a:p>
          <a:p>
            <a:pPr lvl="1">
              <a:buNone/>
            </a:pPr>
            <a:r>
              <a:rPr lang="en-US" sz="3200" dirty="0" smtClean="0"/>
              <a:t>4.3. </a:t>
            </a:r>
            <a:r>
              <a:rPr lang="en-GB" sz="3200" dirty="0" smtClean="0"/>
              <a:t>Early Warning System</a:t>
            </a:r>
          </a:p>
          <a:p>
            <a:pPr lvl="1">
              <a:buNone/>
            </a:pPr>
            <a:r>
              <a:rPr lang="en-GB" sz="3200" dirty="0" smtClean="0"/>
              <a:t>4.4. Contingency planning</a:t>
            </a:r>
            <a:endParaRPr lang="en-US" sz="2900"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248400"/>
          </a:xfrm>
        </p:spPr>
        <p:txBody>
          <a:bodyPr>
            <a:normAutofit fontScale="70000" lnSpcReduction="20000"/>
          </a:bodyPr>
          <a:lstStyle/>
          <a:p>
            <a:pPr>
              <a:buNone/>
            </a:pPr>
            <a:r>
              <a:rPr lang="en-US" sz="4200" dirty="0" smtClean="0"/>
              <a:t>Vulnerability can roughly be categorized into three groups:</a:t>
            </a:r>
          </a:p>
          <a:p>
            <a:pPr>
              <a:buNone/>
            </a:pPr>
            <a:r>
              <a:rPr lang="en-US" sz="3800" b="1" dirty="0" smtClean="0"/>
              <a:t>A. Physical/Material Vulnerability</a:t>
            </a:r>
          </a:p>
          <a:p>
            <a:r>
              <a:rPr lang="en-US" sz="3400" dirty="0" smtClean="0"/>
              <a:t>Hazard-prone location of community houses, farmlands, infrastructure and basic services</a:t>
            </a:r>
          </a:p>
          <a:p>
            <a:r>
              <a:rPr lang="en-US" sz="3400" dirty="0" smtClean="0"/>
              <a:t>Design and construction materials of houses and buildings</a:t>
            </a:r>
          </a:p>
          <a:p>
            <a:r>
              <a:rPr lang="en-US" sz="3400" dirty="0" smtClean="0"/>
              <a:t>Insecure and risky sources of livelihood</a:t>
            </a:r>
          </a:p>
          <a:p>
            <a:r>
              <a:rPr lang="en-US" sz="3400" dirty="0" smtClean="0"/>
              <a:t>Lack of basic services: education, health, safe drinking water, shelter, sanitation, roads, electricity and communication</a:t>
            </a:r>
          </a:p>
          <a:p>
            <a:r>
              <a:rPr lang="en-US" sz="3400" dirty="0" smtClean="0"/>
              <a:t>Exposure to violence (domestic, armed conflicts)</a:t>
            </a:r>
          </a:p>
          <a:p>
            <a:r>
              <a:rPr lang="en-US" sz="3400" dirty="0" smtClean="0"/>
              <a:t>Age and disability</a:t>
            </a:r>
          </a:p>
          <a:p>
            <a:pPr>
              <a:buNone/>
            </a:pPr>
            <a:r>
              <a:rPr lang="en-US" sz="3400" b="1" dirty="0" smtClean="0"/>
              <a:t>B. Social/Organizational Vulnerability</a:t>
            </a:r>
            <a:endParaRPr lang="en-US" sz="3400" dirty="0" smtClean="0"/>
          </a:p>
          <a:p>
            <a:r>
              <a:rPr lang="en-US" sz="3400" dirty="0" smtClean="0"/>
              <a:t>Weak family/kinship structures</a:t>
            </a:r>
          </a:p>
          <a:p>
            <a:r>
              <a:rPr lang="en-US" sz="3400" dirty="0" smtClean="0"/>
              <a:t>Lack of leadership and initiative to solve problems or conflicts</a:t>
            </a:r>
          </a:p>
          <a:p>
            <a:r>
              <a:rPr lang="en-US" sz="3400" dirty="0" smtClean="0"/>
              <a:t>Exclusion of certain groups from decision making about community life or unequal participation in community affairs</a:t>
            </a:r>
          </a:p>
        </p:txBody>
      </p:sp>
      <p:sp>
        <p:nvSpPr>
          <p:cNvPr id="4" name="Slide Number Placeholder 3"/>
          <p:cNvSpPr>
            <a:spLocks noGrp="1"/>
          </p:cNvSpPr>
          <p:nvPr>
            <p:ph type="sldNum" sz="quarter" idx="12"/>
          </p:nvPr>
        </p:nvSpPr>
        <p:spPr/>
        <p:txBody>
          <a:bodyPr/>
          <a:lstStyle/>
          <a:p>
            <a:fld id="{39EA617C-A10B-4E3E-8585-15D7C580D15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96000"/>
          </a:xfrm>
        </p:spPr>
        <p:txBody>
          <a:bodyPr>
            <a:normAutofit fontScale="92500" lnSpcReduction="10000"/>
          </a:bodyPr>
          <a:lstStyle/>
          <a:p>
            <a:r>
              <a:rPr lang="en-US" sz="2800" dirty="0" smtClean="0"/>
              <a:t>Absence or weak community organizations (in formal, governmental, indigenous)</a:t>
            </a:r>
          </a:p>
          <a:p>
            <a:r>
              <a:rPr lang="en-US" sz="2800" dirty="0" smtClean="0"/>
              <a:t>Social status (caste, ethnicity, gender)</a:t>
            </a:r>
          </a:p>
          <a:p>
            <a:r>
              <a:rPr lang="en-US" sz="2800" dirty="0" smtClean="0"/>
              <a:t>Neglect from government and civil institutions</a:t>
            </a:r>
            <a:endParaRPr lang="en-US" sz="2800" b="1" dirty="0" smtClean="0">
              <a:solidFill>
                <a:srgbClr val="C00000"/>
              </a:solidFill>
            </a:endParaRPr>
          </a:p>
          <a:p>
            <a:pPr>
              <a:buNone/>
            </a:pPr>
            <a:r>
              <a:rPr lang="en-US" sz="2800" b="1" dirty="0" smtClean="0">
                <a:solidFill>
                  <a:srgbClr val="C00000"/>
                </a:solidFill>
              </a:rPr>
              <a:t>C. Motivational/Attitudinal Vulnerability</a:t>
            </a:r>
          </a:p>
          <a:p>
            <a:pPr algn="just"/>
            <a:r>
              <a:rPr lang="en-US" dirty="0" smtClean="0"/>
              <a:t>Negative attitude towards change</a:t>
            </a:r>
          </a:p>
          <a:p>
            <a:pPr algn="just"/>
            <a:r>
              <a:rPr lang="en-US" dirty="0" smtClean="0"/>
              <a:t>Passivity, fatalism, hopelessness</a:t>
            </a:r>
          </a:p>
          <a:p>
            <a:pPr algn="just"/>
            <a:r>
              <a:rPr lang="en-US" dirty="0" smtClean="0"/>
              <a:t>Lack of initiative</a:t>
            </a:r>
          </a:p>
          <a:p>
            <a:pPr algn="just"/>
            <a:r>
              <a:rPr lang="en-US" dirty="0" smtClean="0"/>
              <a:t>Dependence on external support</a:t>
            </a:r>
          </a:p>
          <a:p>
            <a:pPr algn="just"/>
            <a:r>
              <a:rPr lang="en-US" dirty="0" smtClean="0"/>
              <a:t>Lack of knowledge and skills</a:t>
            </a:r>
          </a:p>
          <a:p>
            <a:pPr algn="just"/>
            <a:r>
              <a:rPr lang="en-US" dirty="0" smtClean="0"/>
              <a:t>Extremism (</a:t>
            </a:r>
            <a:r>
              <a:rPr lang="en-US" dirty="0" smtClean="0">
                <a:solidFill>
                  <a:srgbClr val="C00000"/>
                </a:solidFill>
              </a:rPr>
              <a:t>the holding of extreme political or religious views or the taking of extreme actions on the basis of those views</a:t>
            </a:r>
            <a:r>
              <a:rPr lang="en-US"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85000" lnSpcReduction="10000"/>
          </a:bodyPr>
          <a:lstStyle/>
          <a:p>
            <a:pPr>
              <a:buNone/>
            </a:pPr>
            <a:r>
              <a:rPr lang="en-US" sz="3400" b="1" dirty="0" smtClean="0">
                <a:solidFill>
                  <a:srgbClr val="FF0000"/>
                </a:solidFill>
              </a:rPr>
              <a:t>5. Resilience, Coping, and Adaptation  </a:t>
            </a:r>
            <a:endParaRPr lang="en-US" sz="3400" dirty="0" smtClean="0">
              <a:solidFill>
                <a:srgbClr val="FF0000"/>
              </a:solidFill>
            </a:endParaRPr>
          </a:p>
          <a:p>
            <a:pPr algn="just"/>
            <a:r>
              <a:rPr lang="en-US" dirty="0" smtClean="0"/>
              <a:t>These concepts are important in disaster research and vulnerability analysis. They are related to the concept of vulnerability and are used in different ways by different disciplines and policy communities. </a:t>
            </a:r>
          </a:p>
          <a:p>
            <a:pPr algn="just"/>
            <a:r>
              <a:rPr lang="en-US" dirty="0" smtClean="0"/>
              <a:t>The other side of vulnerability is the capacity of individuals/social groups or social systems to cope with stress or/and resilience to bounce back when a disaster unfolds. </a:t>
            </a:r>
          </a:p>
          <a:p>
            <a:pPr algn="just"/>
            <a:r>
              <a:rPr lang="en-US" dirty="0" smtClean="0"/>
              <a:t>The development of vulnerability analysis thus draws on the concepts such as entitlement, coping through diversity, and resilience. Different social systems have different level of sensitivities to shocks or stresses. </a:t>
            </a:r>
          </a:p>
          <a:p>
            <a:pPr algn="just"/>
            <a:r>
              <a:rPr lang="en-US" dirty="0" smtClean="0"/>
              <a:t>This characteristic of individuals or social groups is linked to entitlements (i.e. legal and customary rites to exercise command over food or other necessities).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smtClean="0"/>
              <a:t>This is evidenced that modern famines (new famines) occurred not due to insufficient food stock, but because of inability of certain groups of people to command food access through legal or customary means i.e. lack of access to bundles of entitlements. </a:t>
            </a:r>
          </a:p>
          <a:p>
            <a:r>
              <a:rPr lang="en-US" dirty="0" smtClean="0"/>
              <a:t>The implication of this is that understating entitlement helps explain why certain groups are differentially at risk or vulnerable to specific disaster. </a:t>
            </a:r>
          </a:p>
          <a:p>
            <a:r>
              <a:rPr lang="en-US" dirty="0" smtClean="0"/>
              <a:t>In general, the concept of entitlement enables us to understand socially differentiating causes and outcomes of vulnerability.</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400" b="1" dirty="0" smtClean="0">
                <a:solidFill>
                  <a:srgbClr val="C00000"/>
                </a:solidFill>
              </a:rPr>
              <a:t>1.1.3. Resilience, Coping and Adaptation </a:t>
            </a:r>
            <a:endParaRPr lang="en-US" sz="3200" b="1" dirty="0">
              <a:solidFill>
                <a:srgbClr val="C00000"/>
              </a:solidFill>
            </a:endParaRPr>
          </a:p>
        </p:txBody>
      </p:sp>
      <p:sp>
        <p:nvSpPr>
          <p:cNvPr id="3" name="Subtitle 2"/>
          <p:cNvSpPr>
            <a:spLocks noGrp="1"/>
          </p:cNvSpPr>
          <p:nvPr>
            <p:ph idx="1"/>
          </p:nvPr>
        </p:nvSpPr>
        <p:spPr>
          <a:xfrm>
            <a:off x="228600" y="685800"/>
            <a:ext cx="8610600" cy="5867400"/>
          </a:xfrm>
        </p:spPr>
        <p:txBody>
          <a:bodyPr>
            <a:noAutofit/>
          </a:bodyPr>
          <a:lstStyle/>
          <a:p>
            <a:pPr algn="just">
              <a:buFont typeface="Wingdings" pitchFamily="2" charset="2"/>
              <a:buChar char="§"/>
            </a:pPr>
            <a:r>
              <a:rPr lang="en-US" sz="2800" dirty="0" smtClean="0">
                <a:solidFill>
                  <a:schemeClr val="tx1"/>
                </a:solidFill>
              </a:rPr>
              <a:t> </a:t>
            </a:r>
            <a:r>
              <a:rPr lang="en-US" sz="2400" dirty="0" smtClean="0">
                <a:solidFill>
                  <a:schemeClr val="tx1"/>
                </a:solidFill>
              </a:rPr>
              <a:t>Like </a:t>
            </a:r>
            <a:r>
              <a:rPr lang="en-US" sz="2400" dirty="0">
                <a:solidFill>
                  <a:schemeClr val="tx1"/>
                </a:solidFill>
              </a:rPr>
              <a:t>terms defined above, resilience is defined in many ways focusing on the inherent ability of a systems, social group or community. The following are identified as relevant definitions resilience for the purpose at hand.</a:t>
            </a:r>
          </a:p>
          <a:p>
            <a:pPr lvl="0" algn="just">
              <a:buFont typeface="Wingdings" pitchFamily="2" charset="2"/>
              <a:buChar char="§"/>
            </a:pPr>
            <a:r>
              <a:rPr lang="en-US" sz="2400" b="1" i="1" dirty="0" smtClean="0">
                <a:solidFill>
                  <a:schemeClr val="tx1"/>
                </a:solidFill>
              </a:rPr>
              <a:t> </a:t>
            </a:r>
            <a:r>
              <a:rPr lang="en-US" sz="2400" b="1" i="1" dirty="0" smtClean="0">
                <a:solidFill>
                  <a:srgbClr val="C00000"/>
                </a:solidFill>
              </a:rPr>
              <a:t>Resilience</a:t>
            </a:r>
            <a:r>
              <a:rPr lang="en-US" sz="2400" dirty="0">
                <a:solidFill>
                  <a:schemeClr val="tx1"/>
                </a:solidFill>
              </a:rPr>
              <a:t>: is the measure of a system’s or parts of a system’s capacity to absorb and recover from occurrence of a hazard event.” </a:t>
            </a:r>
          </a:p>
          <a:p>
            <a:pPr lvl="0" algn="just">
              <a:buFont typeface="Wingdings" pitchFamily="2" charset="2"/>
              <a:buChar char="§"/>
            </a:pPr>
            <a:r>
              <a:rPr lang="en-US" sz="2400" b="1" i="1" dirty="0" smtClean="0">
                <a:solidFill>
                  <a:schemeClr val="tx1"/>
                </a:solidFill>
              </a:rPr>
              <a:t> </a:t>
            </a:r>
            <a:r>
              <a:rPr lang="en-US" sz="2400" b="1" i="1" dirty="0" smtClean="0">
                <a:solidFill>
                  <a:srgbClr val="C00000"/>
                </a:solidFill>
              </a:rPr>
              <a:t>Resilience</a:t>
            </a:r>
            <a:r>
              <a:rPr lang="en-US" sz="2400" dirty="0">
                <a:solidFill>
                  <a:schemeClr val="tx1"/>
                </a:solidFill>
              </a:rPr>
              <a:t>: is defined as the “measure of the rate of recovery from a stressful experience, reflecting the social capacity to absorb and recover from the occurrence of a hazardous event</a:t>
            </a:r>
            <a:r>
              <a:rPr lang="en-US" sz="2400" dirty="0" smtClean="0">
                <a:solidFill>
                  <a:schemeClr val="tx1"/>
                </a:solidFill>
              </a:rPr>
              <a:t>.”</a:t>
            </a:r>
          </a:p>
          <a:p>
            <a:pPr algn="just"/>
            <a:r>
              <a:rPr lang="en-GB" sz="2400" b="1" dirty="0" smtClean="0"/>
              <a:t>Resilience</a:t>
            </a:r>
            <a:r>
              <a:rPr lang="en-GB" sz="2400" dirty="0" smtClean="0"/>
              <a:t>: “is the capacity of a system, community or society potentially exposed to hazards to adapt, by resisting or changing in order to reach and maintain an acceptable level of functioning and structure.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r>
              <a:rPr lang="en-GB" dirty="0" smtClean="0"/>
              <a:t>This is determined by the degree to which the social system is capable of organizing itself to increase this capacity for learning from past disasters for better future protection and to improve risk reduction measures”</a:t>
            </a:r>
          </a:p>
          <a:p>
            <a:pPr lvl="0"/>
            <a:r>
              <a:rPr lang="en-GB" b="1" dirty="0" smtClean="0"/>
              <a:t>Coping:</a:t>
            </a:r>
            <a:r>
              <a:rPr lang="en-GB" dirty="0" smtClean="0"/>
              <a:t> refers to the potential of a system to forestall (prevent) and reduce the impacts from stresses or perturbations (</a:t>
            </a:r>
            <a:r>
              <a:rPr lang="en-US" dirty="0" err="1" smtClean="0"/>
              <a:t>Ifejika</a:t>
            </a:r>
            <a:r>
              <a:rPr lang="en-US" dirty="0" smtClean="0"/>
              <a:t> </a:t>
            </a:r>
            <a:r>
              <a:rPr lang="en-US" dirty="0" err="1" smtClean="0"/>
              <a:t>Speranza</a:t>
            </a:r>
            <a:r>
              <a:rPr lang="en-US" dirty="0" smtClean="0"/>
              <a:t> C., </a:t>
            </a:r>
            <a:r>
              <a:rPr lang="en-GB" dirty="0" smtClean="0"/>
              <a:t>2006:26).</a:t>
            </a:r>
            <a:endParaRPr lang="en-US" dirty="0" smtClean="0"/>
          </a:p>
          <a:p>
            <a:pPr lvl="0"/>
            <a:r>
              <a:rPr lang="en-GB" b="1" dirty="0" smtClean="0"/>
              <a:t>Coping</a:t>
            </a:r>
            <a:r>
              <a:rPr lang="en-GB" dirty="0" smtClean="0"/>
              <a:t>: is the manner in which people act within the limits of existing resources and range of expectations to achieve various ends…. Coping can include defence mechanisms, active ways of solving problems and methods for handling stress (</a:t>
            </a:r>
            <a:r>
              <a:rPr lang="en-GB" dirty="0" err="1" smtClean="0"/>
              <a:t>Blaikie</a:t>
            </a:r>
            <a:r>
              <a:rPr lang="en-GB" dirty="0" smtClean="0"/>
              <a:t> </a:t>
            </a:r>
            <a:r>
              <a:rPr lang="en-GB" i="1" dirty="0" smtClean="0"/>
              <a:t>et al.</a:t>
            </a:r>
            <a:r>
              <a:rPr lang="en-GB" dirty="0" smtClean="0"/>
              <a:t>, 2004:113). </a:t>
            </a: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lnSpcReduction="20000"/>
          </a:bodyPr>
          <a:lstStyle/>
          <a:p>
            <a:pPr lvl="0"/>
            <a:r>
              <a:rPr lang="en-GB" b="1" dirty="0" smtClean="0"/>
              <a:t>Coping</a:t>
            </a:r>
            <a:r>
              <a:rPr lang="en-GB" dirty="0" smtClean="0"/>
              <a:t> </a:t>
            </a:r>
            <a:r>
              <a:rPr lang="en-GB" b="1" dirty="0" smtClean="0"/>
              <a:t>(strategies</a:t>
            </a:r>
            <a:r>
              <a:rPr lang="en-GB" dirty="0" smtClean="0"/>
              <a:t>): are “the bundle of producers’ responses to declining food availability and entitlements in abnormal reasons or years” (Davies, 1996:45).</a:t>
            </a:r>
            <a:endParaRPr lang="en-US" dirty="0" smtClean="0"/>
          </a:p>
          <a:p>
            <a:pPr lvl="0"/>
            <a:r>
              <a:rPr lang="en-GB" b="1" dirty="0" smtClean="0"/>
              <a:t>Adapting:</a:t>
            </a:r>
            <a:r>
              <a:rPr lang="en-GB" dirty="0" smtClean="0"/>
              <a:t> “means a permanent change in the mix of ways in which food is acquired” (Davies, 1996:55).</a:t>
            </a:r>
            <a:endParaRPr lang="en-US" dirty="0" smtClean="0"/>
          </a:p>
          <a:p>
            <a:pPr lvl="0"/>
            <a:r>
              <a:rPr lang="en-GB" b="1" dirty="0" smtClean="0"/>
              <a:t>Adaptation:</a:t>
            </a:r>
            <a:r>
              <a:rPr lang="en-GB" dirty="0" smtClean="0"/>
              <a:t> is “the degree to which adjustments in practices, processes or structures can moderate or offset the potential for damage or take advantage of opportunities created, due to a given change in climate” (IPCC, 1997:1).</a:t>
            </a:r>
            <a:endParaRPr lang="en-US" dirty="0" smtClean="0"/>
          </a:p>
          <a:p>
            <a:pPr lvl="0"/>
            <a:r>
              <a:rPr lang="en-GB" b="1" dirty="0" smtClean="0"/>
              <a:t>Adaptation</a:t>
            </a:r>
            <a:r>
              <a:rPr lang="en-GB" dirty="0" smtClean="0"/>
              <a:t>:  is “the ability to respond and adjust to actual or potential impacts of changing climate conditions in ways that moderate harm or takes advantage of any positive opportunities that climate may afford” (IISD/IUCN/SEI, 2003:5).</a:t>
            </a:r>
            <a:endParaRPr lang="en-US"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smtClean="0"/>
              <a:t/>
            </a:r>
            <a:br>
              <a:rPr lang="en-US" b="1" dirty="0" smtClean="0"/>
            </a:br>
            <a:r>
              <a:rPr lang="en-US" sz="3100" b="1" dirty="0" smtClean="0"/>
              <a:t>Exercises/Self-Assessment</a:t>
            </a:r>
            <a:r>
              <a:rPr lang="en-US" b="1" dirty="0" smtClean="0"/>
              <a:t> </a:t>
            </a:r>
            <a:r>
              <a:rPr lang="en-US" sz="4000" dirty="0" smtClean="0"/>
              <a:t/>
            </a:r>
            <a:br>
              <a:rPr lang="en-US" sz="4000" dirty="0" smtClean="0"/>
            </a:br>
            <a:endParaRPr lang="en-US" dirty="0"/>
          </a:p>
        </p:txBody>
      </p:sp>
      <p:sp>
        <p:nvSpPr>
          <p:cNvPr id="3" name="Subtitle 2"/>
          <p:cNvSpPr>
            <a:spLocks noGrp="1"/>
          </p:cNvSpPr>
          <p:nvPr>
            <p:ph idx="1"/>
          </p:nvPr>
        </p:nvSpPr>
        <p:spPr>
          <a:xfrm>
            <a:off x="228600" y="838200"/>
            <a:ext cx="8458200" cy="5715000"/>
          </a:xfrm>
        </p:spPr>
        <p:txBody>
          <a:bodyPr>
            <a:normAutofit fontScale="92500" lnSpcReduction="20000"/>
          </a:bodyPr>
          <a:lstStyle/>
          <a:p>
            <a:pPr lvl="1" algn="just"/>
            <a:r>
              <a:rPr lang="en-US" sz="2400" dirty="0" smtClean="0">
                <a:solidFill>
                  <a:schemeClr val="tx1"/>
                </a:solidFill>
              </a:rPr>
              <a:t>In order to review and to improve your understanding of terms and concepts discussed above, you need to carry out some exercises that serve as illustrative. Read the following story and try to </a:t>
            </a:r>
            <a:r>
              <a:rPr lang="en-US" sz="2400" dirty="0" smtClean="0"/>
              <a:t>answer the respective question</a:t>
            </a:r>
          </a:p>
          <a:p>
            <a:pPr lvl="1" algn="just">
              <a:buNone/>
            </a:pPr>
            <a:endParaRPr lang="en-US" sz="1900" dirty="0" smtClean="0"/>
          </a:p>
          <a:p>
            <a:pPr lvl="1" algn="just">
              <a:buNone/>
            </a:pPr>
            <a:r>
              <a:rPr lang="en-US" sz="2400" dirty="0" smtClean="0"/>
              <a:t>Mr. “X” looked out at his herd of cows and felt proud. He had worked hard to build the herd up to this size and had borrowed money and animals from relatives to help expand the herd. He would have to repay the loan and pay for the animals with the first calves from his herd. He had also planted a field of maize and he knew that once the rains come he would have a good harvest. His wife looked at him in dismay. The rains aren’t going to come she said and we will all starve. We have had such a warm season and this is what happened before the last time of great hunger. The maize won’t grow and the cows will be the first to die. Luckily Mr. “X” had allowed his wife to plant some sorghum, which was known as a more drought tolerant crop. </a:t>
            </a:r>
            <a:r>
              <a:rPr lang="en-US" sz="2400" dirty="0" err="1" smtClean="0"/>
              <a:t>Mr</a:t>
            </a:r>
            <a:r>
              <a:rPr lang="en-US" sz="2400" dirty="0" smtClean="0"/>
              <a:t> “X”’s wife was urging her husband to sell some of the cows now and to buy more goats. Knowing that they were better able to with-stand the effects of drought.</a:t>
            </a:r>
          </a:p>
          <a:p>
            <a:pPr lvl="1" algn="just">
              <a:buNone/>
            </a:pPr>
            <a:endParaRPr lang="en-US" sz="24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b="1" dirty="0" smtClean="0"/>
              <a:t/>
            </a:r>
            <a:br>
              <a:rPr lang="en-US" b="1" dirty="0" smtClean="0"/>
            </a:br>
            <a:r>
              <a:rPr lang="en-US" sz="3100" b="1" dirty="0" smtClean="0"/>
              <a:t>Exercises  </a:t>
            </a:r>
            <a:r>
              <a:rPr lang="en-US" dirty="0" smtClean="0"/>
              <a:t/>
            </a:r>
            <a:br>
              <a:rPr lang="en-US" dirty="0" smtClean="0"/>
            </a:br>
            <a:endParaRPr lang="en-US" dirty="0"/>
          </a:p>
        </p:txBody>
      </p:sp>
      <p:sp>
        <p:nvSpPr>
          <p:cNvPr id="3" name="Subtitle 2"/>
          <p:cNvSpPr>
            <a:spLocks noGrp="1"/>
          </p:cNvSpPr>
          <p:nvPr>
            <p:ph idx="1"/>
          </p:nvPr>
        </p:nvSpPr>
        <p:spPr>
          <a:xfrm>
            <a:off x="152400" y="762000"/>
            <a:ext cx="8763000" cy="5791200"/>
          </a:xfrm>
        </p:spPr>
        <p:txBody>
          <a:bodyPr>
            <a:normAutofit/>
          </a:bodyPr>
          <a:lstStyle/>
          <a:p>
            <a:pPr lvl="1" algn="just">
              <a:buNone/>
            </a:pPr>
            <a:r>
              <a:rPr lang="en-US" sz="2400" dirty="0" smtClean="0">
                <a:solidFill>
                  <a:schemeClr val="tx1"/>
                </a:solidFill>
              </a:rPr>
              <a:t>On the basis of above story, attempt the following questions. </a:t>
            </a:r>
          </a:p>
          <a:p>
            <a:pPr lvl="2">
              <a:buFont typeface="Wingdings" pitchFamily="2" charset="2"/>
              <a:buChar char="§"/>
            </a:pPr>
            <a:r>
              <a:rPr lang="en-US" dirty="0" smtClean="0"/>
              <a:t>What is the hazard</a:t>
            </a:r>
          </a:p>
          <a:p>
            <a:pPr lvl="2">
              <a:buFont typeface="Wingdings" pitchFamily="2" charset="2"/>
              <a:buChar char="§"/>
            </a:pPr>
            <a:r>
              <a:rPr lang="en-US" dirty="0" smtClean="0"/>
              <a:t> what are the vulnerability conditions</a:t>
            </a:r>
          </a:p>
          <a:p>
            <a:pPr lvl="2">
              <a:buFont typeface="Wingdings" pitchFamily="2" charset="2"/>
              <a:buChar char="§"/>
            </a:pPr>
            <a:r>
              <a:rPr lang="en-US" dirty="0" smtClean="0"/>
              <a:t> what is the risk</a:t>
            </a:r>
          </a:p>
          <a:p>
            <a:pPr lvl="2">
              <a:buFont typeface="Wingdings" pitchFamily="2" charset="2"/>
              <a:buChar char="§"/>
            </a:pPr>
            <a:r>
              <a:rPr lang="en-US" dirty="0" smtClean="0"/>
              <a:t> What are the strategies used</a:t>
            </a:r>
            <a:endParaRPr lang="en-US" sz="1800" dirty="0" smtClean="0">
              <a:solidFill>
                <a:schemeClr val="tx1"/>
              </a:solidFill>
            </a:endParaRPr>
          </a:p>
          <a:p>
            <a:pPr lvl="2" algn="l">
              <a:buFont typeface="Wingdings" pitchFamily="2" charset="2"/>
              <a:buChar char="§"/>
            </a:pPr>
            <a:r>
              <a:rPr lang="en-US" dirty="0" smtClean="0">
                <a:solidFill>
                  <a:schemeClr val="tx1"/>
                </a:solidFill>
              </a:rPr>
              <a:t>What </a:t>
            </a:r>
            <a:r>
              <a:rPr lang="en-US" dirty="0" smtClean="0">
                <a:solidFill>
                  <a:schemeClr val="tx1"/>
                </a:solidFill>
              </a:rPr>
              <a:t>is the link between vulnerability and capacity?</a:t>
            </a:r>
            <a:endParaRPr lang="en-US" sz="2000" dirty="0" smtClean="0">
              <a:solidFill>
                <a:schemeClr val="tx1"/>
              </a:solidFill>
            </a:endParaRPr>
          </a:p>
          <a:p>
            <a:pPr lvl="2" algn="l">
              <a:buFont typeface="Wingdings" pitchFamily="2" charset="2"/>
              <a:buChar char="§"/>
            </a:pPr>
            <a:r>
              <a:rPr lang="en-US" dirty="0" smtClean="0"/>
              <a:t>Why</a:t>
            </a:r>
            <a:r>
              <a:rPr lang="en-US" dirty="0" smtClean="0">
                <a:solidFill>
                  <a:schemeClr val="tx1"/>
                </a:solidFill>
              </a:rPr>
              <a:t> do the husband and wife perceive the risks differently?</a:t>
            </a: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fld id="{39EA617C-A10B-4E3E-8585-15D7C580D15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a:bodyPr>
          <a:lstStyle/>
          <a:p>
            <a:pPr algn="just"/>
            <a:r>
              <a:rPr lang="en-GB" sz="2000" b="1" dirty="0" smtClean="0"/>
              <a:t>1.2. Linkages between risk, hazard, vulnerability</a:t>
            </a:r>
            <a:endParaRPr lang="en-US" sz="2000" dirty="0" smtClean="0"/>
          </a:p>
          <a:p>
            <a:pPr algn="just"/>
            <a:r>
              <a:rPr lang="en-US" sz="2000" dirty="0" smtClean="0"/>
              <a:t>In contemporary academia, disasters are seen as the consequence of inappropriately </a:t>
            </a:r>
            <a:r>
              <a:rPr lang="en-US" sz="2000" dirty="0" smtClean="0">
                <a:hlinkClick r:id="rId2" tooltip="Risk management"/>
              </a:rPr>
              <a:t>managed risk</a:t>
            </a:r>
            <a:r>
              <a:rPr lang="en-US" sz="2000" dirty="0" smtClean="0"/>
              <a:t>. These risks are the product of a combination of both hazard/s and vulnerability. Hazards that strike in areas with low vulnerability are not considered a disaster, as is the case in uninhabited regions.</a:t>
            </a:r>
            <a:r>
              <a:rPr lang="en-US" sz="2000" baseline="30000" dirty="0" smtClean="0"/>
              <a:t> </a:t>
            </a:r>
            <a:r>
              <a:rPr lang="en-US" sz="2000" dirty="0" smtClean="0"/>
              <a:t>Hazard does not necessarily lead to a disaster. It causes a disaster, if it is combined with a condition of vulnerability.  For instance, drought is not a disaster rather it is a hazard. It causes a disaster, if it is combined with a vulnerability such as the inability to move somewhere with more water, or lack of other sources of income. In other words ‘hazard plus vulnerability equals risk or disaster”.  </a:t>
            </a:r>
          </a:p>
          <a:p>
            <a:r>
              <a:rPr lang="en-US" sz="1600" dirty="0" smtClean="0"/>
              <a:t>This can be depicted as equation:   </a:t>
            </a:r>
            <a:r>
              <a:rPr lang="en-US" sz="1600" b="1" dirty="0" smtClean="0"/>
              <a:t>H (hazard) + (X) V (Vulnerability) = R (risk) or D (disaster) </a:t>
            </a:r>
            <a:endParaRPr lang="en-US" sz="1600"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39</a:t>
            </a:fld>
            <a:endParaRPr lang="en-US"/>
          </a:p>
        </p:txBody>
      </p:sp>
      <p:pic>
        <p:nvPicPr>
          <p:cNvPr id="5" name="Picture 4"/>
          <p:cNvPicPr/>
          <p:nvPr/>
        </p:nvPicPr>
        <p:blipFill>
          <a:blip r:embed="rId3" cstate="print"/>
          <a:srcRect b="3820"/>
          <a:stretch>
            <a:fillRect/>
          </a:stretch>
        </p:blipFill>
        <p:spPr bwMode="auto">
          <a:xfrm>
            <a:off x="762000" y="4038600"/>
            <a:ext cx="7543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6172200"/>
          </a:xfrm>
        </p:spPr>
        <p:txBody>
          <a:bodyPr>
            <a:normAutofit fontScale="92500" lnSpcReduction="10000"/>
          </a:bodyPr>
          <a:lstStyle/>
          <a:p>
            <a:r>
              <a:rPr lang="en-US" b="1" dirty="0" smtClean="0"/>
              <a:t>Course Instruction Modes</a:t>
            </a:r>
            <a:endParaRPr lang="en-US" dirty="0" smtClean="0"/>
          </a:p>
          <a:p>
            <a:pPr algn="just"/>
            <a:r>
              <a:rPr lang="en-US" dirty="0" smtClean="0"/>
              <a:t>Environmental Disaster Risk Management for MA students of natural resources and environmental management is a lecture-based course. </a:t>
            </a:r>
          </a:p>
          <a:p>
            <a:pPr algn="just"/>
            <a:r>
              <a:rPr lang="en-US" dirty="0" smtClean="0"/>
              <a:t>The class period is three (3) hours. Additional sessions will be arranged when necessary. The session provides an important opportunity for students to discuss, obtain feedback, and workout assignments and future researches to apply the skills covered in the lectures. </a:t>
            </a:r>
          </a:p>
          <a:p>
            <a:pPr algn="just"/>
            <a:r>
              <a:rPr lang="en-US" dirty="0" smtClean="0"/>
              <a:t>The lecture also serves as a forum for discussion of readings; project works on climate change and adaptation issues and other related assignments.</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pPr algn="l"/>
            <a:r>
              <a:rPr lang="en-US" sz="1800" dirty="0" smtClean="0"/>
              <a:t/>
            </a:r>
            <a:br>
              <a:rPr lang="en-US" sz="1800" dirty="0" smtClean="0"/>
            </a:br>
            <a:r>
              <a:rPr lang="en-US" sz="1800" dirty="0" smtClean="0"/>
              <a:t>Examples are given in Table1 to illustrate the linkages of hazard, vulnerability &amp;risk/disaster</a:t>
            </a:r>
            <a:br>
              <a:rPr lang="en-US" sz="1800" dirty="0" smtClean="0"/>
            </a:br>
            <a:r>
              <a:rPr lang="en-US" sz="1800" dirty="0" smtClean="0"/>
              <a:t>Table1: Linkages between Hazard, Vulnerability and Risk/Disaster </a:t>
            </a:r>
            <a:br>
              <a:rPr lang="en-US" sz="1800" dirty="0" smtClean="0"/>
            </a:br>
            <a:endParaRPr lang="en-US" sz="18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40</a:t>
            </a:fld>
            <a:endParaRPr lang="en-US"/>
          </a:p>
        </p:txBody>
      </p:sp>
      <p:pic>
        <p:nvPicPr>
          <p:cNvPr id="1026" name="Picture 2"/>
          <p:cNvPicPr>
            <a:picLocks noGrp="1" noChangeAspect="1" noChangeArrowheads="1"/>
          </p:cNvPicPr>
          <p:nvPr>
            <p:ph idx="1"/>
          </p:nvPr>
        </p:nvPicPr>
        <p:blipFill>
          <a:blip r:embed="rId2" cstate="print"/>
          <a:srcRect l="17699" t="23451" r="14159" b="33776"/>
          <a:stretch>
            <a:fillRect/>
          </a:stretch>
        </p:blipFill>
        <p:spPr bwMode="auto">
          <a:xfrm>
            <a:off x="228600" y="1143000"/>
            <a:ext cx="8686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pPr algn="l"/>
            <a:r>
              <a:rPr lang="en-US" sz="3100" b="1" dirty="0" smtClean="0"/>
              <a:t/>
            </a:r>
            <a:br>
              <a:rPr lang="en-US" sz="3100" b="1" dirty="0" smtClean="0"/>
            </a:br>
            <a:r>
              <a:rPr lang="en-US" sz="3100" b="1" dirty="0" smtClean="0">
                <a:solidFill>
                  <a:srgbClr val="FF0000"/>
                </a:solidFill>
              </a:rPr>
              <a:t>2. </a:t>
            </a:r>
            <a:r>
              <a:rPr lang="en-US" sz="2700" b="1" dirty="0" smtClean="0">
                <a:solidFill>
                  <a:srgbClr val="FF0000"/>
                </a:solidFill>
              </a:rPr>
              <a:t>Types </a:t>
            </a:r>
            <a:r>
              <a:rPr lang="en-US" sz="2700" b="1" dirty="0">
                <a:solidFill>
                  <a:srgbClr val="FF0000"/>
                </a:solidFill>
              </a:rPr>
              <a:t>of </a:t>
            </a:r>
            <a:r>
              <a:rPr lang="en-US" sz="2700" b="1" dirty="0" smtClean="0">
                <a:solidFill>
                  <a:srgbClr val="FF0000"/>
                </a:solidFill>
              </a:rPr>
              <a:t>Hazards and Disasters</a:t>
            </a:r>
            <a:r>
              <a:rPr lang="en-US" sz="4000" dirty="0"/>
              <a:t/>
            </a:r>
            <a:br>
              <a:rPr lang="en-US" sz="4000" dirty="0"/>
            </a:br>
            <a:endParaRPr lang="en-US" dirty="0"/>
          </a:p>
        </p:txBody>
      </p:sp>
      <p:sp>
        <p:nvSpPr>
          <p:cNvPr id="3" name="Subtitle 2"/>
          <p:cNvSpPr>
            <a:spLocks noGrp="1"/>
          </p:cNvSpPr>
          <p:nvPr>
            <p:ph idx="1"/>
          </p:nvPr>
        </p:nvSpPr>
        <p:spPr>
          <a:xfrm>
            <a:off x="152400" y="533400"/>
            <a:ext cx="8839200" cy="6172200"/>
          </a:xfrm>
        </p:spPr>
        <p:txBody>
          <a:bodyPr>
            <a:normAutofit/>
          </a:bodyPr>
          <a:lstStyle/>
          <a:p>
            <a:pPr algn="just">
              <a:buNone/>
            </a:pPr>
            <a:r>
              <a:rPr lang="en-US" sz="2800" b="1" dirty="0" smtClean="0"/>
              <a:t>2.1. Classification based on Causes</a:t>
            </a:r>
            <a:endParaRPr lang="en-US" sz="2800" dirty="0" smtClean="0">
              <a:solidFill>
                <a:schemeClr val="tx1"/>
              </a:solidFill>
            </a:endParaRPr>
          </a:p>
          <a:p>
            <a:pPr algn="just">
              <a:buFont typeface="Wingdings" pitchFamily="2" charset="2"/>
              <a:buChar char="§"/>
            </a:pPr>
            <a:r>
              <a:rPr lang="en-US" sz="2600" dirty="0" smtClean="0"/>
              <a:t>There are many ways of classifying hazards and disasters. The most popular dichotomy has been natural versus man-made hazards and disasters. </a:t>
            </a:r>
          </a:p>
          <a:p>
            <a:pPr algn="just">
              <a:buNone/>
            </a:pPr>
            <a:r>
              <a:rPr lang="en-US" sz="2800" b="1" dirty="0" smtClean="0"/>
              <a:t>2.1.1. Natural Hazards and Disasters</a:t>
            </a:r>
            <a:endParaRPr lang="en-US" sz="2600" dirty="0" smtClean="0">
              <a:solidFill>
                <a:schemeClr val="tx1"/>
              </a:solidFill>
            </a:endParaRPr>
          </a:p>
          <a:p>
            <a:pPr algn="just"/>
            <a:r>
              <a:rPr lang="en-US" sz="2400" dirty="0" smtClean="0"/>
              <a:t>A natural hazard is a naturally occurring phenomenon that is harmful to humans and has the potential to cause damage. Natural hazards are, therefore, events such as droughts, wildfire, cyclones, typhoons, earthquakes and tsunamis. Natural hazards can not be prevented, but they can be expected.</a:t>
            </a:r>
          </a:p>
          <a:p>
            <a:pPr algn="just"/>
            <a:r>
              <a:rPr lang="en-US" sz="2400" dirty="0" smtClean="0"/>
              <a:t>A natural disaster occurs when a natural hazard causes a large number of deaths, displacement and damage to human being, as well as ecosystem wellbeing. Applying various measures can prevent or reduce the effects of natural hazards–i.e., the effects of natural disasters can be reduced or prevented.</a:t>
            </a:r>
          </a:p>
          <a:p>
            <a:pPr lvl="0">
              <a:buFont typeface="Wingdings" pitchFamily="2" charset="2"/>
              <a:buChar char="§"/>
            </a:pPr>
            <a:endParaRPr lang="en-US" sz="28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70000" lnSpcReduction="20000"/>
          </a:bodyPr>
          <a:lstStyle/>
          <a:p>
            <a:r>
              <a:rPr lang="en-US" sz="3600" dirty="0" smtClean="0"/>
              <a:t>It should be noted that natural hazards do not automatically give rise to natural disasters. Many human actions - such as bad land use system, deforestation, human development in hazardous areas - worsen the impacts of natural hazards and cause natural disasters. The impacts of natural hazards are different for different people, because some people are better able to cope with a natural hazard than others. </a:t>
            </a:r>
          </a:p>
          <a:p>
            <a:r>
              <a:rPr lang="en-US" sz="3600" dirty="0" smtClean="0"/>
              <a:t>Let us consider types of natural hazards and ways of classifying them.  They can be:</a:t>
            </a:r>
          </a:p>
          <a:p>
            <a:pPr lvl="0"/>
            <a:r>
              <a:rPr lang="en-US" sz="3600" dirty="0" smtClean="0"/>
              <a:t>Geological/geophysical hazards (earthquakes, volcanic </a:t>
            </a:r>
            <a:r>
              <a:rPr lang="en-US" sz="3600" dirty="0" err="1" smtClean="0"/>
              <a:t>erruption,avalanches</a:t>
            </a:r>
            <a:r>
              <a:rPr lang="en-US" sz="3600" dirty="0" smtClean="0"/>
              <a:t>, and landslides). </a:t>
            </a:r>
          </a:p>
          <a:p>
            <a:pPr lvl="0"/>
            <a:r>
              <a:rPr lang="en-US" sz="4000" dirty="0" smtClean="0"/>
              <a:t>Hydrological hazards (floods, drought, Tsunamis, etc.)</a:t>
            </a:r>
          </a:p>
          <a:p>
            <a:pPr lvl="0"/>
            <a:r>
              <a:rPr lang="en-US" sz="4000" dirty="0" smtClean="0"/>
              <a:t>Climatic hazards (hurricanes, tropical cyclones, typhoons).</a:t>
            </a:r>
          </a:p>
          <a:p>
            <a:pPr lvl="0"/>
            <a:r>
              <a:rPr lang="en-US" sz="4000" dirty="0" smtClean="0"/>
              <a:t>Other natural hazards (wildfires and diseases). </a:t>
            </a:r>
            <a:r>
              <a:rPr lang="en-US" sz="5100" dirty="0" smtClean="0"/>
              <a:t>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fontScale="85000" lnSpcReduction="20000"/>
          </a:bodyPr>
          <a:lstStyle/>
          <a:p>
            <a:r>
              <a:rPr lang="en-US" b="1" dirty="0" smtClean="0"/>
              <a:t>I. Geological Hazards</a:t>
            </a:r>
            <a:endParaRPr lang="en-US" dirty="0" smtClean="0"/>
          </a:p>
          <a:p>
            <a:pPr algn="just"/>
            <a:r>
              <a:rPr lang="en-US" dirty="0" smtClean="0"/>
              <a:t>These hazards originate from geological processes of the earth. In order to understand some geological hazards, it is necessary to detail the theory of plate tectonic. The theory of plate tectonics provides geology with a comprehensive theory that explains "how the Earth works." The theory was formulated in the 1960s and 1970s as new information was obtained about the nature of the ocean floor, Earth's ancient magnetism, the distribution of volcanoes and earthquakes, the flow of heat from Earth's interior, and the worldwide distribution of plant and animal fossils.</a:t>
            </a:r>
          </a:p>
          <a:p>
            <a:pPr algn="just"/>
            <a:r>
              <a:rPr lang="en-US" dirty="0" smtClean="0"/>
              <a:t>The theory states that Earth's outermost layer, the lithosphere, is broken into 7 large, rigid pieces called plates: the African, North American, South American, Eurasian, Australian, Antarctic, and Pacific plates. Several minor plates also exist, including the Arabian, </a:t>
            </a:r>
            <a:r>
              <a:rPr lang="en-US" dirty="0" err="1" smtClean="0"/>
              <a:t>Nazca</a:t>
            </a:r>
            <a:r>
              <a:rPr lang="en-US" dirty="0" smtClean="0"/>
              <a:t>, and Philippines plates.</a:t>
            </a:r>
          </a:p>
        </p:txBody>
      </p:sp>
      <p:sp>
        <p:nvSpPr>
          <p:cNvPr id="4" name="Slide Number Placeholder 3"/>
          <p:cNvSpPr>
            <a:spLocks noGrp="1"/>
          </p:cNvSpPr>
          <p:nvPr>
            <p:ph type="sldNum" sz="quarter" idx="12"/>
          </p:nvPr>
        </p:nvSpPr>
        <p:spPr/>
        <p:txBody>
          <a:bodyPr/>
          <a:lstStyle/>
          <a:p>
            <a:fld id="{39EA617C-A10B-4E3E-8585-15D7C580D15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p:spPr>
        <p:txBody>
          <a:bodyPr>
            <a:normAutofit fontScale="40000" lnSpcReduction="20000"/>
          </a:bodyPr>
          <a:lstStyle/>
          <a:p>
            <a:pPr algn="just"/>
            <a:r>
              <a:rPr lang="en-US" sz="6000" b="1" i="1" dirty="0" smtClean="0"/>
              <a:t>Earthquakes and Volcanoes</a:t>
            </a:r>
            <a:r>
              <a:rPr lang="en-US" sz="6000" dirty="0" smtClean="0"/>
              <a:t>: volcanoes are openings on earth’s surface through which liquid material from earth’s core (magma), gasses and other substances burst open (erupt). </a:t>
            </a:r>
          </a:p>
          <a:p>
            <a:pPr algn="just"/>
            <a:r>
              <a:rPr lang="en-US" sz="6000" dirty="0" smtClean="0"/>
              <a:t>Some volcanoes erupt explosively, while others erupt slowly. Some volcanoes release toxic gasses, hot rock and hot ash. Volcanoes can trigger other natural hazards such as earthquakes, landslides, tsunamis, and fire. Because volcanoes are found at the tectonic plate boundaries, earthquake prone areas and volcanic areas overlap.   </a:t>
            </a:r>
          </a:p>
          <a:p>
            <a:pPr algn="just">
              <a:lnSpc>
                <a:spcPct val="120000"/>
              </a:lnSpc>
            </a:pPr>
            <a:r>
              <a:rPr lang="en-US" sz="6000" b="1" i="1" dirty="0" smtClean="0"/>
              <a:t>Landslides</a:t>
            </a:r>
            <a:r>
              <a:rPr lang="en-US" sz="6000" b="1" dirty="0" smtClean="0"/>
              <a:t>:</a:t>
            </a:r>
            <a:r>
              <a:rPr lang="en-US" sz="6000" dirty="0" smtClean="0"/>
              <a:t> are mass movements of rock, debris and soil down a slope of land. In nature, landslides can be caused by many events. Any time tectonic plates move, the soil that covers them moves with it. </a:t>
            </a:r>
          </a:p>
          <a:p>
            <a:pPr algn="just">
              <a:lnSpc>
                <a:spcPct val="120000"/>
              </a:lnSpc>
            </a:pPr>
            <a:r>
              <a:rPr lang="en-US" sz="5100" dirty="0" smtClean="0"/>
              <a:t>When earthquakes occur in areas with steep slopes, this soil can slip causing landslides. Volcanic eruptions, melting glaciers, excessive snow, and rainfall and erosion from rivers can also cause landslides. </a:t>
            </a:r>
          </a:p>
          <a:p>
            <a:pPr algn="just">
              <a:lnSpc>
                <a:spcPct val="120000"/>
              </a:lnSpc>
            </a:pPr>
            <a:r>
              <a:rPr lang="en-US" sz="5100" dirty="0" smtClean="0"/>
              <a:t>The structure of soil, the amount of rain, and the water table and steepness of the slope are all factors that influence landslides. </a:t>
            </a:r>
          </a:p>
          <a:p>
            <a:r>
              <a:rPr lang="en-US" b="1" dirty="0" smtClean="0"/>
              <a:t> </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70000" lnSpcReduction="20000"/>
          </a:bodyPr>
          <a:lstStyle/>
          <a:p>
            <a:r>
              <a:rPr lang="en-US" b="1" dirty="0" smtClean="0"/>
              <a:t>II. Hydrological Hazards </a:t>
            </a:r>
            <a:endParaRPr lang="en-US" dirty="0" smtClean="0"/>
          </a:p>
          <a:p>
            <a:pPr algn="just"/>
            <a:r>
              <a:rPr lang="en-US" sz="3800" dirty="0" smtClean="0"/>
              <a:t>Hydrological hazards originate from activities related to water. There are many types of hazards of such type, the most important of which include floods, droughts, and tsunami.</a:t>
            </a:r>
          </a:p>
          <a:p>
            <a:pPr algn="just"/>
            <a:r>
              <a:rPr lang="en-US" sz="3800" b="1" i="1" dirty="0" smtClean="0"/>
              <a:t>Floods</a:t>
            </a:r>
            <a:r>
              <a:rPr lang="en-US" sz="3800" b="1" dirty="0" smtClean="0"/>
              <a:t>:</a:t>
            </a:r>
            <a:r>
              <a:rPr lang="en-US" sz="3800" dirty="0" smtClean="0"/>
              <a:t> usually occur when dry areas on the banks of rivers, streams, lakes, or coastal areas become submerged with water. Floods can be set off by severe thunderstorms, tornadoes, tropical cyclones, monsoons or melting snow. In coastal areas, storm surges caused by tropical cyclones, tsunamis, or rivers swollen by extremely high tides can cause floods. Floods occur both in mountains and lowlands.   </a:t>
            </a:r>
            <a:r>
              <a:rPr lang="en-US" sz="3800" b="1" dirty="0" smtClean="0"/>
              <a:t>  </a:t>
            </a:r>
            <a:endParaRPr lang="en-US" sz="3800" dirty="0" smtClean="0"/>
          </a:p>
          <a:p>
            <a:pPr algn="just"/>
            <a:r>
              <a:rPr lang="en-US" sz="3800" b="1" i="1" dirty="0" smtClean="0"/>
              <a:t>Drought</a:t>
            </a:r>
            <a:r>
              <a:rPr lang="en-US" sz="3800" b="1" dirty="0" smtClean="0"/>
              <a:t>:</a:t>
            </a:r>
            <a:r>
              <a:rPr lang="en-US" sz="3800" dirty="0" smtClean="0"/>
              <a:t> droughts are caused by the lack of water. A drought is an extended period during which there is no soil water. When a drought occurs, there is not enough water for human needs, agriculture and ecosystem.</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92500"/>
          </a:bodyPr>
          <a:lstStyle/>
          <a:p>
            <a:pPr algn="just"/>
            <a:r>
              <a:rPr lang="en-US" b="1" i="1" dirty="0" smtClean="0"/>
              <a:t>Tsunami</a:t>
            </a:r>
            <a:r>
              <a:rPr lang="en-US" b="1" dirty="0" smtClean="0"/>
              <a:t>: </a:t>
            </a:r>
            <a:r>
              <a:rPr lang="en-US" dirty="0" smtClean="0"/>
              <a:t>is a series of large destructive ocean waves that is generated when a large body of water is displaced by an underwater earthquake or another movement of the earth’s surface. The most common cause of tsunami is an earthquake, followed by volcanic eruptions. When the sea floor changes as a result of an earthquake, water is displaced vertically. This water thus radiates like ripples in a pond. </a:t>
            </a:r>
          </a:p>
          <a:p>
            <a:pPr algn="just"/>
            <a:r>
              <a:rPr lang="en-US" b="1" dirty="0" smtClean="0"/>
              <a:t>Avalanche</a:t>
            </a:r>
            <a:r>
              <a:rPr lang="en-US" dirty="0" smtClean="0"/>
              <a:t> - a rapid downhill flow of a large mass of something dislodged from a mountainside or the top of a cliff, especially snow or ice</a:t>
            </a:r>
            <a:r>
              <a:rPr lang="en-US" b="1" dirty="0" smtClean="0"/>
              <a:t>.</a:t>
            </a:r>
            <a:r>
              <a:rPr lang="en-US" dirty="0" smtClean="0"/>
              <a:t>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85000" lnSpcReduction="20000"/>
          </a:bodyPr>
          <a:lstStyle/>
          <a:p>
            <a:r>
              <a:rPr lang="en-US" b="1" dirty="0" smtClean="0"/>
              <a:t>III. Climatic (Meteorological) Hazards </a:t>
            </a:r>
            <a:endParaRPr lang="en-US" dirty="0" smtClean="0"/>
          </a:p>
          <a:p>
            <a:pPr algn="just"/>
            <a:r>
              <a:rPr lang="en-US" dirty="0" smtClean="0"/>
              <a:t>Climatic hazards are those hazards that are associated with the climate and weather such as hurricane/typhoons/tropical cyclone and tornados. </a:t>
            </a:r>
            <a:r>
              <a:rPr lang="en-US" b="1" i="1" dirty="0" smtClean="0"/>
              <a:t>Hurricane/tropical cyclone/typhoon</a:t>
            </a:r>
            <a:r>
              <a:rPr lang="en-US" dirty="0" smtClean="0"/>
              <a:t>: The name of this natural hazard depends on where it occurs:-</a:t>
            </a:r>
          </a:p>
          <a:p>
            <a:pPr lvl="0" algn="just">
              <a:buFont typeface="Wingdings" pitchFamily="2" charset="2"/>
              <a:buChar char="§"/>
            </a:pPr>
            <a:r>
              <a:rPr lang="en-US" b="1" dirty="0" smtClean="0">
                <a:solidFill>
                  <a:srgbClr val="C00000"/>
                </a:solidFill>
              </a:rPr>
              <a:t>Hurricane -</a:t>
            </a:r>
            <a:r>
              <a:rPr lang="en-US" dirty="0" smtClean="0"/>
              <a:t> severe tropical storm with torrential rain and strong wind. </a:t>
            </a:r>
            <a:r>
              <a:rPr lang="en-US" i="1" dirty="0" smtClean="0"/>
              <a:t>Hurricane</a:t>
            </a:r>
            <a:r>
              <a:rPr lang="en-US" dirty="0" smtClean="0"/>
              <a:t> in the Atlantic, Caribbean, Gulf of Mexico, and in the Eastern North and Central Pacific Ocean.</a:t>
            </a:r>
          </a:p>
          <a:p>
            <a:pPr lvl="0" algn="just">
              <a:buFont typeface="Wingdings" pitchFamily="2" charset="2"/>
              <a:buChar char="§"/>
            </a:pPr>
            <a:r>
              <a:rPr lang="en-US" b="1" dirty="0" smtClean="0">
                <a:solidFill>
                  <a:srgbClr val="C00000"/>
                </a:solidFill>
              </a:rPr>
              <a:t>Typhoon</a:t>
            </a:r>
            <a:r>
              <a:rPr lang="en-US" dirty="0" smtClean="0"/>
              <a:t> - a violent tropical storm in the western Pacific and Indian oceans. It is called a </a:t>
            </a:r>
            <a:r>
              <a:rPr lang="en-US" i="1" dirty="0" smtClean="0"/>
              <a:t>typhoon</a:t>
            </a:r>
            <a:r>
              <a:rPr lang="en-US" dirty="0" smtClean="0"/>
              <a:t> in Western North Pacific and South China Sea;</a:t>
            </a:r>
            <a:endParaRPr lang="en-US" b="1" dirty="0" smtClean="0">
              <a:solidFill>
                <a:srgbClr val="C00000"/>
              </a:solidFill>
            </a:endParaRPr>
          </a:p>
          <a:p>
            <a:pPr algn="just"/>
            <a:r>
              <a:rPr lang="en-US" b="1" dirty="0" smtClean="0">
                <a:solidFill>
                  <a:srgbClr val="C00000"/>
                </a:solidFill>
              </a:rPr>
              <a:t>Tornados</a:t>
            </a:r>
            <a:r>
              <a:rPr lang="en-US" dirty="0" smtClean="0"/>
              <a:t> - an extremely destructive funnel-shaped rotating column of air that passes in a narrow path over land</a:t>
            </a:r>
            <a:r>
              <a:rPr lang="en-US" b="1" dirty="0" smtClean="0"/>
              <a:t>. </a:t>
            </a:r>
            <a:r>
              <a:rPr lang="en-US" dirty="0" smtClean="0"/>
              <a:t>A short-lived but severe windstorm, especially one that occurs on the West African coast</a:t>
            </a:r>
            <a:r>
              <a:rPr lang="en-US" b="1" dirty="0" smtClean="0"/>
              <a:t>.</a:t>
            </a:r>
            <a:endParaRPr lang="en-US"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85000" lnSpcReduction="20000"/>
          </a:bodyPr>
          <a:lstStyle/>
          <a:p>
            <a:pPr lvl="0" algn="just"/>
            <a:r>
              <a:rPr lang="en-US" dirty="0" smtClean="0"/>
              <a:t>Tropical cyclones are huge, rotating mass of wind and thunderstorms up hundreds of kilometers across, which around areas of very slow atmosphere pressure over warm tropical waters.  Winds can reach speeds of 200km per hour or more. </a:t>
            </a:r>
          </a:p>
          <a:p>
            <a:pPr lvl="0" algn="just"/>
            <a:r>
              <a:rPr lang="en-US" dirty="0" smtClean="0"/>
              <a:t>Tropical cyclones, therefore, can produce not only heavy, lashing rain, but also large force of winds. The combination of wind-driven waves and low-pressure of a tropical cyclone can produce a coastal storm surge (a rising of the sea level), which, when approaching the shore, can flood coastal area and wash away everything in its path. </a:t>
            </a:r>
          </a:p>
          <a:p>
            <a:pPr lvl="0" algn="just"/>
            <a:r>
              <a:rPr lang="en-US" dirty="0" smtClean="0"/>
              <a:t>As the cyclone moves over land, it loses energy, so coastal areas are most affected by tropical cyclones. </a:t>
            </a:r>
            <a:r>
              <a:rPr lang="en-US" i="1" dirty="0" smtClean="0"/>
              <a:t>Tropical cyclone</a:t>
            </a:r>
            <a:r>
              <a:rPr lang="en-US" dirty="0" smtClean="0"/>
              <a:t> in the Indian Ocean and South Pacific Region.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Earthquake in Sicily </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49</a:t>
            </a:fld>
            <a:endParaRPr lang="en-US"/>
          </a:p>
        </p:txBody>
      </p:sp>
      <p:pic>
        <p:nvPicPr>
          <p:cNvPr id="4098" name="Picture 2"/>
          <p:cNvPicPr>
            <a:picLocks noGrp="1" noChangeAspect="1" noChangeArrowheads="1"/>
          </p:cNvPicPr>
          <p:nvPr>
            <p:ph idx="1"/>
          </p:nvPr>
        </p:nvPicPr>
        <p:blipFill>
          <a:blip r:embed="rId2" cstate="print"/>
          <a:srcRect l="13393" t="23214" r="52679" b="18750"/>
          <a:stretch>
            <a:fillRect/>
          </a:stretch>
        </p:blipFill>
        <p:spPr bwMode="auto">
          <a:xfrm>
            <a:off x="228600" y="838200"/>
            <a:ext cx="8610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6019800"/>
          </a:xfrm>
        </p:spPr>
        <p:txBody>
          <a:bodyPr>
            <a:normAutofit fontScale="85000" lnSpcReduction="10000"/>
          </a:bodyPr>
          <a:lstStyle/>
          <a:p>
            <a:r>
              <a:rPr lang="en-US" b="1" dirty="0" smtClean="0"/>
              <a:t>Course Requirements and Responsibilities</a:t>
            </a:r>
            <a:endParaRPr lang="en-US" dirty="0" smtClean="0"/>
          </a:p>
          <a:p>
            <a:pPr algn="just"/>
            <a:r>
              <a:rPr lang="en-US" dirty="0" smtClean="0"/>
              <a:t>It is the responsibility of every student to complete the required reading prior to the lecture for which it is assigned. </a:t>
            </a:r>
          </a:p>
          <a:p>
            <a:pPr algn="just"/>
            <a:r>
              <a:rPr lang="en-US" dirty="0" smtClean="0"/>
              <a:t>Assignments and exams will be based on both the lectures and the reading materials. Successful completion of this course will require regular attendance at classes, and thorough reading of all assigned materials. </a:t>
            </a:r>
          </a:p>
          <a:p>
            <a:pPr algn="just"/>
            <a:r>
              <a:rPr lang="en-US" dirty="0" smtClean="0"/>
              <a:t>There are two grade components that comprise the course requirements for ENRM 526: One project assignment, and a final exam. The assignment guidelines will be distributed and discussed in class with students. The guideline will explain in detail what is expected for the assignment and the criteria to be used in evaluation.</a:t>
            </a:r>
          </a:p>
        </p:txBody>
      </p:sp>
      <p:sp>
        <p:nvSpPr>
          <p:cNvPr id="4" name="Slide Number Placeholder 3"/>
          <p:cNvSpPr>
            <a:spLocks noGrp="1"/>
          </p:cNvSpPr>
          <p:nvPr>
            <p:ph type="sldNum" sz="quarter" idx="12"/>
          </p:nvPr>
        </p:nvSpPr>
        <p:spPr/>
        <p:txBody>
          <a:bodyPr/>
          <a:lstStyle/>
          <a:p>
            <a:fld id="{39EA617C-A10B-4E3E-8585-15D7C580D15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400" dirty="0" smtClean="0"/>
              <a:t>Volcanic Eruption</a:t>
            </a: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50</a:t>
            </a:fld>
            <a:endParaRPr lang="en-US"/>
          </a:p>
        </p:txBody>
      </p:sp>
      <p:pic>
        <p:nvPicPr>
          <p:cNvPr id="5122" name="Picture 2"/>
          <p:cNvPicPr>
            <a:picLocks noGrp="1" noChangeAspect="1" noChangeArrowheads="1"/>
          </p:cNvPicPr>
          <p:nvPr>
            <p:ph idx="1"/>
          </p:nvPr>
        </p:nvPicPr>
        <p:blipFill>
          <a:blip r:embed="rId2" cstate="print"/>
          <a:srcRect l="13634" t="32493" r="45959" b="15156"/>
          <a:stretch>
            <a:fillRect/>
          </a:stretch>
        </p:blipFill>
        <p:spPr bwMode="auto">
          <a:xfrm>
            <a:off x="228600" y="838200"/>
            <a:ext cx="8686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t>Flood in Limpopo</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51</a:t>
            </a:fld>
            <a:endParaRPr lang="en-US"/>
          </a:p>
        </p:txBody>
      </p:sp>
      <p:pic>
        <p:nvPicPr>
          <p:cNvPr id="6146" name="Picture 2"/>
          <p:cNvPicPr>
            <a:picLocks noGrp="1" noChangeAspect="1" noChangeArrowheads="1"/>
          </p:cNvPicPr>
          <p:nvPr>
            <p:ph idx="1"/>
          </p:nvPr>
        </p:nvPicPr>
        <p:blipFill>
          <a:blip r:embed="rId2" cstate="print"/>
          <a:srcRect l="13889" t="20679" r="24074" b="9877"/>
          <a:stretch>
            <a:fillRect/>
          </a:stretch>
        </p:blipFill>
        <p:spPr bwMode="auto">
          <a:xfrm>
            <a:off x="152400" y="838200"/>
            <a:ext cx="8763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400" dirty="0" smtClean="0"/>
              <a:t>Drought in East Africa</a:t>
            </a: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52</a:t>
            </a:fld>
            <a:endParaRPr lang="en-US"/>
          </a:p>
        </p:txBody>
      </p:sp>
      <p:pic>
        <p:nvPicPr>
          <p:cNvPr id="7170" name="Picture 2"/>
          <p:cNvPicPr>
            <a:picLocks noGrp="1" noChangeAspect="1" noChangeArrowheads="1"/>
          </p:cNvPicPr>
          <p:nvPr>
            <p:ph idx="1"/>
          </p:nvPr>
        </p:nvPicPr>
        <p:blipFill>
          <a:blip r:embed="rId2" cstate="print"/>
          <a:srcRect l="14035" t="16374" r="23684" b="23684"/>
          <a:stretch>
            <a:fillRect/>
          </a:stretch>
        </p:blipFill>
        <p:spPr bwMode="auto">
          <a:xfrm>
            <a:off x="304800" y="685800"/>
            <a:ext cx="8610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smtClean="0"/>
              <a:t>Hurricane </a:t>
            </a:r>
            <a:r>
              <a:rPr lang="en-US" dirty="0" err="1" smtClean="0"/>
              <a:t>K</a:t>
            </a:r>
            <a:r>
              <a:rPr lang="en-US" smtClean="0"/>
              <a:t>atrina </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53</a:t>
            </a:fld>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04800" y="685800"/>
            <a:ext cx="8610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70000" lnSpcReduction="20000"/>
          </a:bodyPr>
          <a:lstStyle/>
          <a:p>
            <a:r>
              <a:rPr lang="en-US" b="1" dirty="0" smtClean="0"/>
              <a:t>IV. Other Natural Hazards</a:t>
            </a:r>
            <a:endParaRPr lang="en-US" dirty="0" smtClean="0"/>
          </a:p>
          <a:p>
            <a:pPr algn="just"/>
            <a:r>
              <a:rPr lang="en-US" b="1" i="1" dirty="0" smtClean="0"/>
              <a:t>Wildfires</a:t>
            </a:r>
            <a:r>
              <a:rPr lang="en-US" b="1" dirty="0" smtClean="0"/>
              <a:t>: </a:t>
            </a:r>
            <a:r>
              <a:rPr lang="en-US" dirty="0" smtClean="0"/>
              <a:t>Wildfires (also known as bushfires) are uncontrolled fires in forest, grasslands and scrublands. In areas where wildfires are common, the climate is moist enough to let vegetation grow effectively, but there a long, dry, hot spell during which vegetation becomes dry enough to burn. Volcanic eruptions, lightening, and changes in climatic conditions can set off wildfires. Forest fires are natural parts of the ecosystems in many forest types. For example, in coniferous forest, they are frequent and expected events affecting both flora and fauna.  </a:t>
            </a:r>
          </a:p>
          <a:p>
            <a:pPr algn="just"/>
            <a:r>
              <a:rPr lang="en-US" b="1" i="1" dirty="0" smtClean="0"/>
              <a:t>Diseases:</a:t>
            </a:r>
            <a:r>
              <a:rPr lang="en-US" dirty="0" smtClean="0"/>
              <a:t> Infectious diseases that can spread rapidly through a population is also a natural hazard. A disease that spreads in particular locality is called </a:t>
            </a:r>
            <a:r>
              <a:rPr lang="en-US" i="1" dirty="0" smtClean="0"/>
              <a:t>outbreak</a:t>
            </a:r>
            <a:r>
              <a:rPr lang="en-US" dirty="0" smtClean="0"/>
              <a:t> and one that spreads through a country or a region is called an </a:t>
            </a:r>
            <a:r>
              <a:rPr lang="en-US" i="1" dirty="0" smtClean="0"/>
              <a:t>epidemic</a:t>
            </a:r>
            <a:r>
              <a:rPr lang="en-US" dirty="0" smtClean="0"/>
              <a:t>. A disease that spreads throughout the world is a </a:t>
            </a:r>
            <a:r>
              <a:rPr lang="en-US" b="1" i="1" dirty="0" smtClean="0"/>
              <a:t>pandemic</a:t>
            </a:r>
            <a:r>
              <a:rPr lang="en-US" dirty="0" smtClean="0"/>
              <a:t>. For instance, look at the following emerging and reemerging diseases that have been recorded by WHO as 1996 at different part of the world. Ebola and Crimean,  Congo </a:t>
            </a:r>
            <a:r>
              <a:rPr lang="en-US" dirty="0" err="1" smtClean="0"/>
              <a:t>haemorrhagic</a:t>
            </a:r>
            <a:r>
              <a:rPr lang="en-US" dirty="0" smtClean="0"/>
              <a:t> fever,  Influenza H5N1, Lassa fever, Monkey pox, </a:t>
            </a:r>
            <a:r>
              <a:rPr lang="en-US" dirty="0" err="1" smtClean="0"/>
              <a:t>Nipah</a:t>
            </a:r>
            <a:r>
              <a:rPr lang="en-US" dirty="0" smtClean="0"/>
              <a:t> </a:t>
            </a:r>
            <a:r>
              <a:rPr lang="en-US" dirty="0" err="1" smtClean="0"/>
              <a:t>Hendra</a:t>
            </a:r>
            <a:r>
              <a:rPr lang="en-US" dirty="0" smtClean="0"/>
              <a:t>,  Rift valley fever, New variant </a:t>
            </a:r>
            <a:r>
              <a:rPr lang="en-US" dirty="0" err="1" smtClean="0"/>
              <a:t>Creutzfeld-Jakob</a:t>
            </a:r>
            <a:r>
              <a:rPr lang="en-US" dirty="0" smtClean="0"/>
              <a:t> disease, SARS </a:t>
            </a:r>
            <a:r>
              <a:rPr lang="en-US" dirty="0" err="1" smtClean="0"/>
              <a:t>coronavirus</a:t>
            </a:r>
            <a:r>
              <a:rPr lang="en-US" dirty="0" smtClean="0"/>
              <a:t>, Venezuelan equine, Encephalomyelitis, Yellow fever, West Nile fever, Cryptosporidiosis, </a:t>
            </a:r>
            <a:r>
              <a:rPr lang="en-US" dirty="0" err="1" smtClean="0"/>
              <a:t>Leptospirosis</a:t>
            </a:r>
            <a:r>
              <a:rPr lang="en-US" dirty="0" smtClean="0"/>
              <a:t>, Lyme </a:t>
            </a:r>
            <a:r>
              <a:rPr lang="en-US" dirty="0" err="1" smtClean="0"/>
              <a:t>borreliosis</a:t>
            </a:r>
            <a:r>
              <a:rPr lang="en-US" dirty="0" smtClean="0"/>
              <a:t>, Escherichia coli 0157, Multidrug-resistant, Salmonella, etc.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304800"/>
          </a:xfrm>
        </p:spPr>
        <p:txBody>
          <a:bodyPr>
            <a:noAutofit/>
          </a:bodyPr>
          <a:lstStyle/>
          <a:p>
            <a:pPr algn="l"/>
            <a:r>
              <a:rPr lang="en-US" sz="2800" b="1" dirty="0" smtClean="0"/>
              <a:t/>
            </a:r>
            <a:br>
              <a:rPr lang="en-US" sz="2800" b="1" dirty="0" smtClean="0"/>
            </a:br>
            <a:r>
              <a:rPr lang="en-US" sz="2800" b="1" dirty="0" smtClean="0"/>
              <a:t>2.1. Classification by Causes</a:t>
            </a:r>
            <a:r>
              <a:rPr lang="en-US" sz="2400" dirty="0" smtClean="0"/>
              <a:t/>
            </a:r>
            <a:br>
              <a:rPr lang="en-US" sz="2400" dirty="0" smtClean="0"/>
            </a:br>
            <a:endParaRPr lang="en-US" sz="2400" dirty="0"/>
          </a:p>
        </p:txBody>
      </p:sp>
      <p:sp>
        <p:nvSpPr>
          <p:cNvPr id="5" name="Content Placeholder 4"/>
          <p:cNvSpPr>
            <a:spLocks noGrp="1"/>
          </p:cNvSpPr>
          <p:nvPr>
            <p:ph idx="1"/>
          </p:nvPr>
        </p:nvSpPr>
        <p:spPr>
          <a:xfrm>
            <a:off x="228600" y="533400"/>
            <a:ext cx="8686800" cy="6172200"/>
          </a:xfrm>
        </p:spPr>
        <p:txBody>
          <a:bodyPr>
            <a:normAutofit fontScale="70000" lnSpcReduction="20000"/>
          </a:bodyPr>
          <a:lstStyle/>
          <a:p>
            <a:r>
              <a:rPr lang="en-US" sz="4500" b="1" dirty="0" smtClean="0"/>
              <a:t>2.1.2. Man-made Hazards and Disasters </a:t>
            </a:r>
          </a:p>
          <a:p>
            <a:pPr algn="just"/>
            <a:r>
              <a:rPr lang="en-US" sz="3800" b="1" dirty="0" smtClean="0"/>
              <a:t>Anthropogenic hazards</a:t>
            </a:r>
            <a:r>
              <a:rPr lang="en-US" sz="3800" dirty="0" smtClean="0"/>
              <a:t> or </a:t>
            </a:r>
            <a:r>
              <a:rPr lang="en-US" sz="3800" b="1" dirty="0" smtClean="0"/>
              <a:t>man-made hazards</a:t>
            </a:r>
            <a:r>
              <a:rPr lang="en-US" sz="3800" dirty="0" smtClean="0"/>
              <a:t> can come to fruition in the form of a </a:t>
            </a:r>
            <a:r>
              <a:rPr lang="en-US" sz="3800" b="1" dirty="0" smtClean="0"/>
              <a:t>man-made disaster</a:t>
            </a:r>
            <a:r>
              <a:rPr lang="en-US" sz="3800" dirty="0" smtClean="0"/>
              <a:t>. In this case, "anthropogenic" means threats having an element of human intent, negligence, or error; or involving a failure of a man-made system. This is opposed to </a:t>
            </a:r>
            <a:r>
              <a:rPr lang="en-US" sz="3800" dirty="0" smtClean="0">
                <a:hlinkClick r:id="rId3" tooltip="Natural disaster"/>
              </a:rPr>
              <a:t>natural disasters</a:t>
            </a:r>
            <a:r>
              <a:rPr lang="en-US" sz="3800" dirty="0" smtClean="0"/>
              <a:t> resulting from </a:t>
            </a:r>
            <a:r>
              <a:rPr lang="en-US" sz="3800" dirty="0" smtClean="0">
                <a:hlinkClick r:id="rId4" tooltip="Natural hazard"/>
              </a:rPr>
              <a:t>natural hazards</a:t>
            </a:r>
            <a:endParaRPr lang="en-US" sz="5900" dirty="0" smtClean="0"/>
          </a:p>
          <a:p>
            <a:pPr algn="just"/>
            <a:r>
              <a:rPr lang="en-US" sz="4500" dirty="0" smtClean="0"/>
              <a:t>Man made hazard and disaster refers to a disaster or emergency situation of which the principal, direct causes are identifiable human actions, deliberate or otherwise. </a:t>
            </a:r>
          </a:p>
          <a:p>
            <a:pPr algn="just"/>
            <a:r>
              <a:rPr lang="en-US" sz="4500" dirty="0" smtClean="0"/>
              <a:t>Apart from technological disasters, this mainly involves situations in which civilian populations suffer causalities, losses of property, basic services, and means of livelihood as a result of war, civil strife, and other conflict or policy implementation.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92500" lnSpcReduction="20000"/>
          </a:bodyPr>
          <a:lstStyle/>
          <a:p>
            <a:pPr algn="just"/>
            <a:r>
              <a:rPr lang="en-US" sz="3600" dirty="0" smtClean="0"/>
              <a:t>In many cases, people are forced to leave their homes, giving rise to congregations of refugees or externally or internally displaced persons.</a:t>
            </a:r>
          </a:p>
          <a:p>
            <a:pPr algn="just"/>
            <a:r>
              <a:rPr lang="en-US" dirty="0" smtClean="0"/>
              <a:t>Many modern-day disasters involve human-induced accidents aboard passenger-carrying airplanes, ships, or railroads. </a:t>
            </a:r>
          </a:p>
          <a:p>
            <a:pPr lvl="0" algn="just"/>
            <a:r>
              <a:rPr lang="en-US" dirty="0" smtClean="0"/>
              <a:t>Other man-made disasters can be traced to the collapse of buildings, bridges, tunnels, and mines, as well as to explosions and fires unintentionally triggered by humans. </a:t>
            </a:r>
          </a:p>
          <a:p>
            <a:pPr lvl="0" algn="just"/>
            <a:r>
              <a:rPr lang="en-US" dirty="0" smtClean="0"/>
              <a:t>Acts of war (internal and external) and terrorism also inflict death and destruction and therefore are considered as disasters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28600" y="152400"/>
            <a:ext cx="8686800" cy="6477000"/>
          </a:xfrm>
        </p:spPr>
        <p:txBody>
          <a:bodyPr>
            <a:normAutofit/>
          </a:bodyPr>
          <a:lstStyle/>
          <a:p>
            <a:pPr lvl="0">
              <a:buFont typeface="Wingdings" pitchFamily="2" charset="2"/>
              <a:buChar char="§"/>
            </a:pPr>
            <a:r>
              <a:rPr lang="en-US" sz="2400" dirty="0" smtClean="0"/>
              <a:t>Man-made hazards/disaster can have also the following types: </a:t>
            </a:r>
          </a:p>
          <a:p>
            <a:pPr algn="just"/>
            <a:r>
              <a:rPr lang="en-US" sz="2400" b="1" i="1" dirty="0" smtClean="0"/>
              <a:t>I. Technological Hazards/Disasters:</a:t>
            </a:r>
            <a:r>
              <a:rPr lang="en-US" sz="2400" b="1" dirty="0" smtClean="0"/>
              <a:t> </a:t>
            </a:r>
            <a:r>
              <a:rPr lang="en-US" sz="2400" dirty="0" smtClean="0"/>
              <a:t>refers to a situation in which large numbers of people, property, infrastructure, or economic activity are directly and adversely affected by major industrial accidents, severe pollution accidents, nuclear accidents, air crashes (in populated areas), major fires, or explosions.</a:t>
            </a:r>
          </a:p>
          <a:p>
            <a:pPr lvl="0"/>
            <a:r>
              <a:rPr lang="en-US" sz="2400" dirty="0" smtClean="0"/>
              <a:t> industrial hazards – mining accidents</a:t>
            </a:r>
          </a:p>
          <a:p>
            <a:pPr lvl="0"/>
            <a:r>
              <a:rPr lang="en-US" sz="2400" dirty="0" smtClean="0"/>
              <a:t>Structural failure/collapse – due to engineering failures</a:t>
            </a:r>
          </a:p>
          <a:p>
            <a:pPr lvl="0"/>
            <a:r>
              <a:rPr lang="en-US" sz="2400" dirty="0" smtClean="0"/>
              <a:t>Fire </a:t>
            </a:r>
          </a:p>
          <a:p>
            <a:pPr lvl="0"/>
            <a:r>
              <a:rPr lang="en-US" sz="2400" dirty="0" smtClean="0"/>
              <a:t>Hazardous materials such as radiation contamination and </a:t>
            </a:r>
            <a:r>
              <a:rPr lang="en-US" sz="2000" dirty="0" smtClean="0">
                <a:hlinkClick r:id="rId3" tooltip="Chemical"/>
              </a:rPr>
              <a:t>chemical</a:t>
            </a:r>
            <a:r>
              <a:rPr lang="en-US" sz="2000" dirty="0" smtClean="0"/>
              <a:t>, </a:t>
            </a:r>
            <a:r>
              <a:rPr lang="en-US" sz="2000" dirty="0" smtClean="0">
                <a:hlinkClick r:id="rId4" tooltip="Biological warfare"/>
              </a:rPr>
              <a:t>biological</a:t>
            </a:r>
            <a:r>
              <a:rPr lang="en-US" sz="2000" dirty="0" smtClean="0"/>
              <a:t>, </a:t>
            </a:r>
            <a:r>
              <a:rPr lang="en-US" sz="2000" dirty="0" smtClean="0">
                <a:hlinkClick r:id="rId5" tooltip="Radiological"/>
              </a:rPr>
              <a:t>radiological</a:t>
            </a:r>
            <a:r>
              <a:rPr lang="en-US" sz="2000" dirty="0" smtClean="0"/>
              <a:t>, and </a:t>
            </a:r>
            <a:r>
              <a:rPr lang="en-US" sz="2000" dirty="0" smtClean="0">
                <a:hlinkClick r:id="rId6" tooltip="Nuclear weapon"/>
              </a:rPr>
              <a:t>nuclear</a:t>
            </a:r>
            <a:r>
              <a:rPr lang="en-US" sz="2000" dirty="0" smtClean="0"/>
              <a:t> (</a:t>
            </a:r>
            <a:r>
              <a:rPr lang="en-US" sz="2400" dirty="0" smtClean="0"/>
              <a:t>CBRNs)</a:t>
            </a:r>
          </a:p>
          <a:p>
            <a:pPr lvl="0"/>
            <a:r>
              <a:rPr lang="en-US" sz="2400" dirty="0" smtClean="0"/>
              <a:t> Environmental pollution</a:t>
            </a:r>
          </a:p>
          <a:p>
            <a:pPr lvl="0"/>
            <a:r>
              <a:rPr lang="en-US" sz="2400" dirty="0" smtClean="0"/>
              <a:t> Resource depletion</a:t>
            </a:r>
          </a:p>
          <a:p>
            <a:pPr lvl="0"/>
            <a:r>
              <a:rPr lang="en-US" sz="2600" dirty="0" smtClean="0">
                <a:hlinkClick r:id="rId7"/>
              </a:rPr>
              <a:t>Transportation</a:t>
            </a:r>
            <a:r>
              <a:rPr lang="en-US" sz="2600" dirty="0" smtClean="0"/>
              <a:t> such as a</a:t>
            </a:r>
            <a:r>
              <a:rPr lang="en-US" sz="2600" dirty="0" smtClean="0">
                <a:hlinkClick r:id="rId7"/>
              </a:rPr>
              <a:t>viation</a:t>
            </a:r>
            <a:r>
              <a:rPr lang="en-US" sz="2600" dirty="0" smtClean="0"/>
              <a:t>, r</a:t>
            </a:r>
            <a:r>
              <a:rPr lang="en-US" sz="2600" dirty="0" smtClean="0">
                <a:hlinkClick r:id="rId7"/>
              </a:rPr>
              <a:t>ail</a:t>
            </a:r>
            <a:r>
              <a:rPr lang="en-US" sz="2600" dirty="0" smtClean="0"/>
              <a:t>, r</a:t>
            </a:r>
            <a:r>
              <a:rPr lang="en-US" sz="2600" dirty="0" smtClean="0">
                <a:hlinkClick r:id="rId7"/>
              </a:rPr>
              <a:t>oad</a:t>
            </a:r>
            <a:r>
              <a:rPr lang="en-US" sz="2600" dirty="0" smtClean="0"/>
              <a:t>, s</a:t>
            </a:r>
            <a:r>
              <a:rPr lang="en-US" sz="2600" dirty="0" smtClean="0">
                <a:hlinkClick r:id="rId7"/>
              </a:rPr>
              <a:t>pace</a:t>
            </a:r>
            <a:r>
              <a:rPr lang="en-US" sz="2600" dirty="0" smtClean="0"/>
              <a:t>, &amp;s</a:t>
            </a:r>
            <a:r>
              <a:rPr lang="en-US" sz="2600" dirty="0" smtClean="0">
                <a:hlinkClick r:id="rId7"/>
              </a:rPr>
              <a:t>ea travel</a:t>
            </a:r>
            <a:endParaRPr lang="en-US" sz="26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algn="just"/>
            <a:r>
              <a:rPr lang="en-US" b="1" i="1" dirty="0" smtClean="0"/>
              <a:t>II. Willful Hazards (sociological hazard)s:</a:t>
            </a:r>
            <a:r>
              <a:rPr lang="en-US" b="1" dirty="0" smtClean="0"/>
              <a:t> </a:t>
            </a:r>
            <a:r>
              <a:rPr lang="en-US" dirty="0" smtClean="0"/>
              <a:t>Since the events of September 11, 2001 some have suggested that another category of events be defined as intentional or willful acts - implicitly assuming that the response to such events will be different from the response to natural or technological events. </a:t>
            </a:r>
          </a:p>
          <a:p>
            <a:pPr lvl="0"/>
            <a:r>
              <a:rPr lang="en-US" dirty="0" smtClean="0"/>
              <a:t> crime e.g. arson –setting fire on buildings</a:t>
            </a:r>
          </a:p>
          <a:p>
            <a:pPr lvl="0"/>
            <a:r>
              <a:rPr lang="en-US" dirty="0" smtClean="0"/>
              <a:t>Sabotage</a:t>
            </a:r>
          </a:p>
          <a:p>
            <a:pPr lvl="0"/>
            <a:r>
              <a:rPr lang="en-US" dirty="0" smtClean="0"/>
              <a:t> Terrorism</a:t>
            </a:r>
          </a:p>
          <a:p>
            <a:pPr lvl="0"/>
            <a:r>
              <a:rPr lang="en-US" dirty="0" smtClean="0"/>
              <a:t>Civil disorder/Conflict</a:t>
            </a:r>
            <a:endParaRPr lang="en-US" sz="28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EA617C-A10B-4E3E-8585-15D7C580D15F}" type="slidenum">
              <a:rPr lang="en-US" smtClean="0"/>
              <a:pPr/>
              <a:t>59</a:t>
            </a:fld>
            <a:endParaRPr lang="en-US"/>
          </a:p>
        </p:txBody>
      </p:sp>
      <p:pic>
        <p:nvPicPr>
          <p:cNvPr id="1026" name="Picture 2"/>
          <p:cNvPicPr>
            <a:picLocks noGrp="1" noChangeAspect="1" noChangeArrowheads="1"/>
          </p:cNvPicPr>
          <p:nvPr>
            <p:ph idx="1"/>
          </p:nvPr>
        </p:nvPicPr>
        <p:blipFill>
          <a:blip r:embed="rId2" cstate="print"/>
          <a:srcRect l="13889" t="17287" r="24074" b="7096"/>
          <a:stretch>
            <a:fillRect/>
          </a:stretch>
        </p:blipFill>
        <p:spPr bwMode="auto">
          <a:xfrm>
            <a:off x="228600" y="457200"/>
            <a:ext cx="8610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pPr algn="l"/>
            <a:r>
              <a:rPr lang="en-US" b="1" dirty="0" smtClean="0"/>
              <a:t/>
            </a:r>
            <a:br>
              <a:rPr lang="en-US" b="1" dirty="0" smtClean="0"/>
            </a:br>
            <a:r>
              <a:rPr lang="en-US" sz="3100" b="1" dirty="0" smtClean="0"/>
              <a:t>III. Method of delivery or process   </a:t>
            </a:r>
            <a:r>
              <a:rPr lang="en-US" dirty="0" smtClean="0"/>
              <a:t/>
            </a:r>
            <a:br>
              <a:rPr lang="en-US" dirty="0" smtClean="0"/>
            </a:br>
            <a:endParaRPr lang="en-US" dirty="0"/>
          </a:p>
        </p:txBody>
      </p:sp>
      <p:sp>
        <p:nvSpPr>
          <p:cNvPr id="5" name="Content Placeholder 4"/>
          <p:cNvSpPr>
            <a:spLocks noGrp="1"/>
          </p:cNvSpPr>
          <p:nvPr>
            <p:ph idx="1"/>
          </p:nvPr>
        </p:nvSpPr>
        <p:spPr>
          <a:xfrm>
            <a:off x="304800" y="838200"/>
            <a:ext cx="8382000" cy="5715000"/>
          </a:xfrm>
        </p:spPr>
        <p:txBody>
          <a:bodyPr>
            <a:normAutofit/>
          </a:bodyPr>
          <a:lstStyle/>
          <a:p>
            <a:pPr lvl="0"/>
            <a:r>
              <a:rPr lang="en-US" dirty="0" smtClean="0"/>
              <a:t>Brain storming i.e. invite students to provide their own definitions, and summarize the responses.</a:t>
            </a:r>
          </a:p>
          <a:p>
            <a:pPr lvl="0"/>
            <a:r>
              <a:rPr lang="en-US" dirty="0" smtClean="0"/>
              <a:t>Lecture presentation by course instructors.</a:t>
            </a:r>
          </a:p>
          <a:p>
            <a:pPr lvl="0"/>
            <a:r>
              <a:rPr lang="en-US" dirty="0" smtClean="0"/>
              <a:t>Compare the definitions given by students with those of presented by the instructors.</a:t>
            </a:r>
          </a:p>
          <a:p>
            <a:pPr lvl="0"/>
            <a:r>
              <a:rPr lang="en-US" dirty="0" smtClean="0"/>
              <a:t>Class exercises or questions and answers.</a:t>
            </a:r>
          </a:p>
          <a:p>
            <a:pPr lvl="0"/>
            <a:r>
              <a:rPr lang="en-US" dirty="0" smtClean="0"/>
              <a:t>Conclusion on the topic. </a:t>
            </a:r>
          </a:p>
          <a:p>
            <a:endParaRPr lang="en-US" dirty="0"/>
          </a:p>
        </p:txBody>
      </p:sp>
      <p:sp>
        <p:nvSpPr>
          <p:cNvPr id="6" name="Slide Number Placeholder 5"/>
          <p:cNvSpPr>
            <a:spLocks noGrp="1"/>
          </p:cNvSpPr>
          <p:nvPr>
            <p:ph type="sldNum" sz="quarter" idx="12"/>
          </p:nvPr>
        </p:nvSpPr>
        <p:spPr/>
        <p:txBody>
          <a:bodyPr/>
          <a:lstStyle/>
          <a:p>
            <a:fld id="{39EA617C-A10B-4E3E-8585-15D7C580D15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Aviation </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60</a:t>
            </a:fld>
            <a:endParaRPr lang="en-US"/>
          </a:p>
        </p:txBody>
      </p:sp>
      <p:pic>
        <p:nvPicPr>
          <p:cNvPr id="2050" name="Picture 2"/>
          <p:cNvPicPr>
            <a:picLocks noGrp="1" noChangeAspect="1" noChangeArrowheads="1"/>
          </p:cNvPicPr>
          <p:nvPr>
            <p:ph idx="1"/>
          </p:nvPr>
        </p:nvPicPr>
        <p:blipFill>
          <a:blip r:embed="rId2" cstate="print"/>
          <a:srcRect l="13274" t="18289" r="23894" b="22714"/>
          <a:stretch>
            <a:fillRect/>
          </a:stretch>
        </p:blipFill>
        <p:spPr bwMode="auto">
          <a:xfrm>
            <a:off x="381000" y="762000"/>
            <a:ext cx="8534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dirty="0" smtClean="0"/>
              <a:t>Train Accident</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61</a:t>
            </a:fld>
            <a:endParaRPr lang="en-US"/>
          </a:p>
        </p:txBody>
      </p:sp>
      <p:pic>
        <p:nvPicPr>
          <p:cNvPr id="3074" name="Picture 2"/>
          <p:cNvPicPr>
            <a:picLocks noGrp="1" noChangeAspect="1" noChangeArrowheads="1"/>
          </p:cNvPicPr>
          <p:nvPr>
            <p:ph idx="1"/>
          </p:nvPr>
        </p:nvPicPr>
        <p:blipFill>
          <a:blip r:embed="rId2" cstate="print"/>
          <a:srcRect l="13636" t="16667" r="47273" b="6061"/>
          <a:stretch>
            <a:fillRect/>
          </a:stretch>
        </p:blipFill>
        <p:spPr bwMode="auto">
          <a:xfrm>
            <a:off x="228600" y="685800"/>
            <a:ext cx="8763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a:bodyPr>
          <a:lstStyle/>
          <a:p>
            <a:pPr>
              <a:buNone/>
            </a:pPr>
            <a:r>
              <a:rPr lang="en-US" sz="2400" b="1" dirty="0" smtClean="0"/>
              <a:t>2.2. Hazards Classification </a:t>
            </a:r>
          </a:p>
          <a:p>
            <a:pPr>
              <a:buNone/>
            </a:pPr>
            <a:r>
              <a:rPr lang="en-US" sz="2400" b="1" dirty="0" smtClean="0"/>
              <a:t>2.2.1. Speed of Onset</a:t>
            </a:r>
            <a:endParaRPr lang="en-US" sz="2400" dirty="0" smtClean="0"/>
          </a:p>
          <a:p>
            <a:pPr>
              <a:buNone/>
            </a:pPr>
            <a:r>
              <a:rPr lang="en-US" sz="2400" b="1" dirty="0" smtClean="0"/>
              <a:t>  Slow-onset hazards</a:t>
            </a:r>
            <a:endParaRPr lang="en-US" sz="2400" dirty="0" smtClean="0"/>
          </a:p>
          <a:p>
            <a:pPr algn="just"/>
            <a:r>
              <a:rPr lang="en-US" sz="2000" dirty="0" smtClean="0"/>
              <a:t>These are also called creeping disasters or slow-onset emergences. They refer to situations in which the ability of people to sustain their livelihood slowly declines to a point where survival is ultimately jeopardized.</a:t>
            </a:r>
          </a:p>
          <a:p>
            <a:pPr algn="just"/>
            <a:r>
              <a:rPr lang="en-US" sz="2000" dirty="0" smtClean="0"/>
              <a:t> Such situations are typically brought on or precipitated by ecological, social, economic or political conditions. </a:t>
            </a:r>
          </a:p>
          <a:p>
            <a:pPr algn="just"/>
            <a:r>
              <a:rPr lang="en-US" sz="2000" dirty="0" smtClean="0"/>
              <a:t>The spread of a deadly disease is also gradual. Drought and the spread of a deadly disease are examples of this type.</a:t>
            </a:r>
          </a:p>
          <a:p>
            <a:pPr>
              <a:buNone/>
            </a:pPr>
            <a:r>
              <a:rPr lang="en-US" sz="2400" b="1" dirty="0" smtClean="0"/>
              <a:t>  Sudden Onset Hazard</a:t>
            </a:r>
            <a:endParaRPr lang="en-US" sz="2400" dirty="0" smtClean="0"/>
          </a:p>
          <a:p>
            <a:pPr algn="just"/>
            <a:r>
              <a:rPr lang="en-US" sz="2200" dirty="0" smtClean="0"/>
              <a:t>Disasters may be sudden calamities caused by natural phenomena and human interference. These are violent, like an earthquake or flood, tropical storms, volcanic eruptions. </a:t>
            </a:r>
          </a:p>
          <a:p>
            <a:pPr algn="just"/>
            <a:r>
              <a:rPr lang="en-US" sz="2200" dirty="0" smtClean="0"/>
              <a:t>They strike with little or no warning and have an immediate adverse effect on human populations, activities and economic systems.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400" b="1" i="1" dirty="0" smtClean="0"/>
              <a:t>Box-7:  Individual Vulnerability to hazard risk and disaster</a:t>
            </a:r>
            <a:endParaRPr lang="en-US" sz="2400" dirty="0"/>
          </a:p>
        </p:txBody>
      </p:sp>
      <p:sp>
        <p:nvSpPr>
          <p:cNvPr id="3" name="Content Placeholder 2"/>
          <p:cNvSpPr>
            <a:spLocks noGrp="1"/>
          </p:cNvSpPr>
          <p:nvPr>
            <p:ph idx="1"/>
          </p:nvPr>
        </p:nvSpPr>
        <p:spPr>
          <a:xfrm>
            <a:off x="304800" y="685800"/>
            <a:ext cx="8610600" cy="5791200"/>
          </a:xfrm>
        </p:spPr>
        <p:txBody>
          <a:bodyPr>
            <a:normAutofit/>
          </a:bodyPr>
          <a:lstStyle/>
          <a:p>
            <a:r>
              <a:rPr lang="en-US" sz="2400" b="1" dirty="0" smtClean="0"/>
              <a:t>Story: Village Girls</a:t>
            </a:r>
            <a:endParaRPr lang="en-US" sz="2400" dirty="0" smtClean="0"/>
          </a:p>
          <a:p>
            <a:pPr algn="just"/>
            <a:r>
              <a:rPr lang="en-US" sz="2400" dirty="0" err="1" smtClean="0"/>
              <a:t>Badda</a:t>
            </a:r>
            <a:r>
              <a:rPr lang="en-US" sz="2400" dirty="0" smtClean="0"/>
              <a:t> village is located ten km from a permanent stream where the village girls go to fetch water every day. The road to the stream passes through a thick forest infested with fierce lions. </a:t>
            </a:r>
          </a:p>
          <a:p>
            <a:pPr algn="just"/>
            <a:r>
              <a:rPr lang="en-US" sz="2400" dirty="0" err="1" smtClean="0"/>
              <a:t>Asha</a:t>
            </a:r>
            <a:r>
              <a:rPr lang="en-US" sz="2400" dirty="0" smtClean="0"/>
              <a:t> is a lame girl who normally accompanies other girls to the stream; </a:t>
            </a:r>
            <a:r>
              <a:rPr lang="en-US" sz="2400" dirty="0" err="1" smtClean="0"/>
              <a:t>Asha</a:t>
            </a:r>
            <a:r>
              <a:rPr lang="en-US" sz="2400" dirty="0" smtClean="0"/>
              <a:t> always lives in fear because she knows she cannot run in the event of an attack. </a:t>
            </a:r>
          </a:p>
          <a:p>
            <a:pPr algn="just"/>
            <a:r>
              <a:rPr lang="en-US" sz="2400" dirty="0" smtClean="0"/>
              <a:t>The lions pose serious danger to the lives of all the girls but </a:t>
            </a:r>
            <a:r>
              <a:rPr lang="en-US" sz="2400" dirty="0" err="1" smtClean="0"/>
              <a:t>Asha’s</a:t>
            </a:r>
            <a:r>
              <a:rPr lang="en-US" sz="2400" dirty="0" smtClean="0"/>
              <a:t> condition makes her an easy target. In case of attack there could be loss of life. However the community often clears the bush and ensures that armed young men escort the girls to and from the steam. </a:t>
            </a:r>
          </a:p>
          <a:p>
            <a:pPr algn="just">
              <a:buNone/>
            </a:pP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2819400"/>
          </a:xfrm>
        </p:spPr>
        <p:txBody>
          <a:bodyPr>
            <a:normAutofit/>
          </a:bodyPr>
          <a:lstStyle/>
          <a:p>
            <a:r>
              <a:rPr lang="en-US" sz="2400" dirty="0" smtClean="0"/>
              <a:t>By referring to the above story of the village girls, answer the following questions</a:t>
            </a:r>
          </a:p>
          <a:p>
            <a:pPr lvl="1">
              <a:buFont typeface="Wingdings" pitchFamily="2" charset="2"/>
              <a:buChar char="v"/>
            </a:pPr>
            <a:r>
              <a:rPr lang="en-US" sz="2000" dirty="0" smtClean="0"/>
              <a:t>Why do girls fear to go to the stream?</a:t>
            </a:r>
          </a:p>
          <a:p>
            <a:pPr lvl="1">
              <a:buFont typeface="Wingdings" pitchFamily="2" charset="2"/>
              <a:buChar char="v"/>
            </a:pPr>
            <a:r>
              <a:rPr lang="en-US" sz="2000" dirty="0" smtClean="0"/>
              <a:t>Why is </a:t>
            </a:r>
            <a:r>
              <a:rPr lang="en-US" sz="2000" dirty="0" err="1" smtClean="0"/>
              <a:t>Asha</a:t>
            </a:r>
            <a:r>
              <a:rPr lang="en-US" sz="2000" dirty="0" smtClean="0"/>
              <a:t> more exposed to danger compared to other girls?</a:t>
            </a:r>
          </a:p>
          <a:p>
            <a:pPr lvl="1">
              <a:buFont typeface="Wingdings" pitchFamily="2" charset="2"/>
              <a:buChar char="v"/>
            </a:pPr>
            <a:r>
              <a:rPr lang="en-US" sz="2000" dirty="0" smtClean="0"/>
              <a:t>What is the worst that can happen in case of an attack?</a:t>
            </a:r>
          </a:p>
          <a:p>
            <a:pPr lvl="1">
              <a:buFont typeface="Wingdings" pitchFamily="2" charset="2"/>
              <a:buChar char="v"/>
            </a:pPr>
            <a:r>
              <a:rPr lang="en-US" sz="2000" dirty="0" smtClean="0"/>
              <a:t>What has the community done to minimize chance of an attack by lions?</a:t>
            </a:r>
          </a:p>
        </p:txBody>
      </p:sp>
      <p:sp>
        <p:nvSpPr>
          <p:cNvPr id="4" name="Slide Number Placeholder 3"/>
          <p:cNvSpPr>
            <a:spLocks noGrp="1"/>
          </p:cNvSpPr>
          <p:nvPr>
            <p:ph type="sldNum" sz="quarter" idx="12"/>
          </p:nvPr>
        </p:nvSpPr>
        <p:spPr/>
        <p:txBody>
          <a:bodyPr/>
          <a:lstStyle/>
          <a:p>
            <a:fld id="{39EA617C-A10B-4E3E-8585-15D7C580D15F}"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EA617C-A10B-4E3E-8585-15D7C580D15F}" type="slidenum">
              <a:rPr lang="en-US" smtClean="0"/>
              <a:pPr/>
              <a:t>65</a:t>
            </a:fld>
            <a:endParaRPr lang="en-US"/>
          </a:p>
        </p:txBody>
      </p:sp>
      <p:sp>
        <p:nvSpPr>
          <p:cNvPr id="125953" name="Text Box 1"/>
          <p:cNvSpPr txBox="1">
            <a:spLocks noChangeArrowheads="1"/>
          </p:cNvSpPr>
          <p:nvPr/>
        </p:nvSpPr>
        <p:spPr bwMode="auto">
          <a:xfrm>
            <a:off x="228600" y="381000"/>
            <a:ext cx="8763000" cy="594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Box- 8: </a:t>
            </a:r>
            <a:r>
              <a:rPr lang="en-US" sz="2400" b="1" dirty="0" smtClean="0">
                <a:latin typeface="Arial" pitchFamily="34" charset="0"/>
              </a:rPr>
              <a:t>Instruc</a:t>
            </a:r>
            <a:r>
              <a:rPr kumimoji="0" lang="en-US" sz="2400" b="1" i="0" u="none" strike="noStrike" cap="none" normalizeH="0" baseline="0" dirty="0" smtClean="0">
                <a:ln>
                  <a:noFill/>
                </a:ln>
                <a:solidFill>
                  <a:schemeClr val="tx1"/>
                </a:solidFill>
                <a:effectLst/>
                <a:latin typeface="Arial" pitchFamily="34" charset="0"/>
              </a:rPr>
              <a:t>tors Note</a:t>
            </a:r>
          </a:p>
          <a:p>
            <a:pPr algn="just" fontAlgn="base">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Arial" pitchFamily="34" charset="0"/>
              </a:rPr>
              <a:t>Lions posing danger to girls lives is a hazard</a:t>
            </a: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Arial" pitchFamily="34" charset="0"/>
              </a:rPr>
              <a:t>Lameness of </a:t>
            </a:r>
            <a:r>
              <a:rPr kumimoji="0" lang="en-US" sz="2400" b="0" i="0" u="none" strike="noStrike" cap="none" normalizeH="0" baseline="0" dirty="0" err="1" smtClean="0">
                <a:ln>
                  <a:noFill/>
                </a:ln>
                <a:solidFill>
                  <a:schemeClr val="tx1"/>
                </a:solidFill>
                <a:effectLst/>
                <a:latin typeface="Arial" pitchFamily="34" charset="0"/>
              </a:rPr>
              <a:t>Asha</a:t>
            </a:r>
            <a:r>
              <a:rPr kumimoji="0" lang="en-US" sz="2400" b="0" i="0" u="none" strike="noStrike" cap="none" normalizeH="0" baseline="0" dirty="0" smtClean="0">
                <a:ln>
                  <a:noFill/>
                </a:ln>
                <a:solidFill>
                  <a:schemeClr val="tx1"/>
                </a:solidFill>
                <a:effectLst/>
                <a:latin typeface="Arial" pitchFamily="34" charset="0"/>
              </a:rPr>
              <a:t> is a vulnerability condition</a:t>
            </a: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Arial" pitchFamily="34" charset="0"/>
              </a:rPr>
              <a:t>Serious injury or death from lion attacks is a disaster</a:t>
            </a: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400" b="0" i="0" u="none" strike="noStrike" cap="none" normalizeH="0" baseline="0" dirty="0" smtClean="0">
                <a:ln>
                  <a:noFill/>
                </a:ln>
                <a:solidFill>
                  <a:schemeClr val="tx1"/>
                </a:solidFill>
                <a:effectLst/>
                <a:latin typeface="Arial" pitchFamily="34" charset="0"/>
              </a:rPr>
              <a:t>Bush clearing and escorting the girls are preparedness measures</a:t>
            </a: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Exercise </a:t>
            </a:r>
            <a:endParaRPr lang="en-US" dirty="0"/>
          </a:p>
        </p:txBody>
      </p:sp>
      <p:sp>
        <p:nvSpPr>
          <p:cNvPr id="3" name="Content Placeholder 2"/>
          <p:cNvSpPr>
            <a:spLocks noGrp="1"/>
          </p:cNvSpPr>
          <p:nvPr>
            <p:ph idx="1"/>
          </p:nvPr>
        </p:nvSpPr>
        <p:spPr>
          <a:xfrm>
            <a:off x="457200" y="914400"/>
            <a:ext cx="8382000" cy="5410200"/>
          </a:xfrm>
        </p:spPr>
        <p:txBody>
          <a:bodyPr>
            <a:normAutofit/>
          </a:bodyPr>
          <a:lstStyle/>
          <a:p>
            <a:pPr marL="60325" indent="-60325" algn="just">
              <a:buFont typeface="Wingdings" pitchFamily="2" charset="2"/>
              <a:buChar char="§"/>
            </a:pPr>
            <a:r>
              <a:rPr lang="en-US" sz="2400" dirty="0" smtClean="0"/>
              <a:t> For the last ten years, drought occurred 5 times  in </a:t>
            </a:r>
            <a:r>
              <a:rPr lang="en-US" sz="2400" dirty="0" err="1" smtClean="0"/>
              <a:t>woreda</a:t>
            </a:r>
            <a:r>
              <a:rPr lang="en-US" sz="2400" dirty="0" smtClean="0"/>
              <a:t> “X”. There are two groups in the </a:t>
            </a:r>
            <a:r>
              <a:rPr lang="en-US" sz="2400" dirty="0" err="1" smtClean="0"/>
              <a:t>woreda</a:t>
            </a:r>
            <a:r>
              <a:rPr lang="en-US" sz="2400" dirty="0" smtClean="0"/>
              <a:t>. The first group is socially cohesive; people help each other.  Besides, they are members of a cooperative and sell half of their goats through it. The second group, on the other hand, is totally engaged in animal rearing. This group is susceptible to animal theft and does not have any social system that promotes cooperation among community members. This group has 2000 goats. But since the people are not members of the union, they could not get any chance to sell them before drought occurred.</a:t>
            </a:r>
          </a:p>
          <a:p>
            <a:pPr marL="457200" indent="-292100" algn="just">
              <a:buAutoNum type="arabicPeriod"/>
            </a:pPr>
            <a:r>
              <a:rPr lang="en-US" sz="2400" dirty="0" smtClean="0"/>
              <a:t>What is the level of risk and disaster in each group?</a:t>
            </a:r>
          </a:p>
          <a:p>
            <a:pPr marL="457200" indent="-292100" algn="just">
              <a:buAutoNum type="arabicPeriod"/>
            </a:pPr>
            <a:r>
              <a:rPr lang="en-US" sz="2400" dirty="0" smtClean="0"/>
              <a:t>Which group is more vulnerable to the problem?</a:t>
            </a:r>
          </a:p>
          <a:p>
            <a:pPr marL="457200" indent="-292100" algn="just">
              <a:buAutoNum type="arabicPeriod"/>
            </a:pPr>
            <a:r>
              <a:rPr lang="en-US" sz="2400" dirty="0" smtClean="0"/>
              <a:t>Identify the livelihood strategies of the groups</a:t>
            </a:r>
          </a:p>
          <a:p>
            <a:pPr marL="457200" indent="-457200" algn="just">
              <a:buAutoNum type="arabicPeriod"/>
            </a:pP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p:spPr>
        <p:txBody>
          <a:bodyPr>
            <a:noAutofit/>
          </a:bodyPr>
          <a:lstStyle/>
          <a:p>
            <a:r>
              <a:rPr lang="en-US" sz="1600" b="1" dirty="0" smtClean="0"/>
              <a:t>Role-play: Drought Talking</a:t>
            </a:r>
            <a:endParaRPr lang="en-US" sz="1600" dirty="0" smtClean="0"/>
          </a:p>
          <a:p>
            <a:pPr>
              <a:buNone/>
            </a:pPr>
            <a:r>
              <a:rPr lang="en-US" sz="1800" dirty="0" smtClean="0"/>
              <a:t>In this role-play drought is personified and depicted visiting two types of pastoralist households. The first household kept cattle only and practices controlled grazing. The household does not maintain good relationship with the neighbors. The second household keeps cattle, camels and goats and indulges in small business. It also practices controlled grazing and maintains good relationship with neighbors. </a:t>
            </a:r>
          </a:p>
          <a:p>
            <a:pPr>
              <a:buNone/>
            </a:pPr>
            <a:r>
              <a:rPr lang="en-US" sz="1600" b="1" dirty="0" smtClean="0"/>
              <a:t>Scene 1 </a:t>
            </a:r>
            <a:endParaRPr lang="en-US" sz="1600" dirty="0" smtClean="0"/>
          </a:p>
          <a:p>
            <a:pPr>
              <a:buNone/>
            </a:pPr>
            <a:r>
              <a:rPr lang="en-US" sz="1600" dirty="0" smtClean="0"/>
              <a:t>Drought visits the first household and the following dialogue takes place. </a:t>
            </a:r>
          </a:p>
          <a:p>
            <a:pPr>
              <a:buNone/>
            </a:pPr>
            <a:r>
              <a:rPr lang="en-US" sz="1600" i="1" u="sng" dirty="0" smtClean="0"/>
              <a:t>Drought:</a:t>
            </a:r>
            <a:r>
              <a:rPr lang="en-US" sz="1600" dirty="0" smtClean="0"/>
              <a:t> I am drought, I was here four years ago and I have come again. I will be around for the next one year.   </a:t>
            </a:r>
          </a:p>
          <a:p>
            <a:pPr>
              <a:buNone/>
            </a:pPr>
            <a:r>
              <a:rPr lang="en-US" sz="1600" i="1" u="sng" dirty="0" smtClean="0"/>
              <a:t>First household:</a:t>
            </a:r>
            <a:r>
              <a:rPr lang="en-US" sz="1600" dirty="0" smtClean="0"/>
              <a:t> You always come uninvited. I know you will clear my cattle since I do not have sufficient pasture, neither I am on good terms with my neighbor. so I cannot turn to them for assistance. I regret that I have kept only cattle and that they are your easiest targets.  I am afraid this time you are going to kill me. </a:t>
            </a:r>
          </a:p>
          <a:p>
            <a:pPr>
              <a:buNone/>
            </a:pPr>
            <a:r>
              <a:rPr lang="en-US" sz="1600" i="1" u="sng" dirty="0" smtClean="0"/>
              <a:t>Drought:</a:t>
            </a:r>
            <a:r>
              <a:rPr lang="en-US" sz="1600" dirty="0" smtClean="0"/>
              <a:t> I have come for your lot.</a:t>
            </a:r>
          </a:p>
          <a:p>
            <a:pPr>
              <a:buNone/>
            </a:pPr>
            <a:r>
              <a:rPr lang="en-US" sz="1600" b="1" dirty="0" smtClean="0"/>
              <a:t>Scene 2   </a:t>
            </a:r>
            <a:endParaRPr lang="en-US" sz="1600" dirty="0" smtClean="0"/>
          </a:p>
          <a:p>
            <a:pPr>
              <a:buNone/>
            </a:pPr>
            <a:r>
              <a:rPr lang="en-US" sz="1600" dirty="0" smtClean="0"/>
              <a:t>Drought visits household two. </a:t>
            </a:r>
          </a:p>
          <a:p>
            <a:pPr>
              <a:buNone/>
            </a:pPr>
            <a:r>
              <a:rPr lang="en-US" sz="1600" i="1" u="sng" dirty="0" smtClean="0"/>
              <a:t>Drought:</a:t>
            </a:r>
            <a:r>
              <a:rPr lang="en-US" sz="1600" dirty="0" smtClean="0"/>
              <a:t> I am drought, I was here four years ago and I have come again. I will be around for the next one year.</a:t>
            </a:r>
          </a:p>
          <a:p>
            <a:pPr>
              <a:buNone/>
            </a:pPr>
            <a:r>
              <a:rPr lang="en-US" sz="1600" i="1" u="sng" dirty="0" smtClean="0"/>
              <a:t>Second household:</a:t>
            </a:r>
            <a:r>
              <a:rPr lang="en-US" sz="1600" dirty="0" smtClean="0"/>
              <a:t> I knew you would come and I have made arrangements to take my cattle to my good neighbor who has enough grazing for both of us. My camels will survive your onslaught. My business will sustain my family for the period you are going to be around. Welcome.</a:t>
            </a:r>
          </a:p>
          <a:p>
            <a:pPr>
              <a:buNone/>
            </a:pPr>
            <a:r>
              <a:rPr lang="en-US" sz="1600" i="1" u="sng" dirty="0" smtClean="0"/>
              <a:t>Drought:</a:t>
            </a:r>
            <a:r>
              <a:rPr lang="en-US" sz="1600" dirty="0" smtClean="0"/>
              <a:t> I know you are my enemy and that you want my fame to diminish. I hope others are not going to adopt your ways</a:t>
            </a:r>
          </a:p>
        </p:txBody>
      </p:sp>
      <p:sp>
        <p:nvSpPr>
          <p:cNvPr id="4" name="Slide Number Placeholder 3"/>
          <p:cNvSpPr>
            <a:spLocks noGrp="1"/>
          </p:cNvSpPr>
          <p:nvPr>
            <p:ph type="sldNum" sz="quarter" idx="12"/>
          </p:nvPr>
        </p:nvSpPr>
        <p:spPr/>
        <p:txBody>
          <a:bodyPr/>
          <a:lstStyle/>
          <a:p>
            <a:fld id="{39EA617C-A10B-4E3E-8585-15D7C580D15F}"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791200"/>
          </a:xfrm>
        </p:spPr>
        <p:txBody>
          <a:bodyPr>
            <a:normAutofit/>
          </a:bodyPr>
          <a:lstStyle/>
          <a:p>
            <a:r>
              <a:rPr lang="en-US" sz="2400" dirty="0" smtClean="0"/>
              <a:t>Exercise/Self assessment </a:t>
            </a:r>
          </a:p>
          <a:p>
            <a:r>
              <a:rPr lang="en-US" sz="2400" dirty="0" smtClean="0"/>
              <a:t>On the basis of </a:t>
            </a:r>
            <a:r>
              <a:rPr lang="en-US" sz="2400" b="1" dirty="0" smtClean="0"/>
              <a:t>Role-play</a:t>
            </a:r>
            <a:r>
              <a:rPr lang="en-US" sz="2400" dirty="0" smtClean="0"/>
              <a:t> given in Box-8 above, reflect of the following questions. </a:t>
            </a:r>
          </a:p>
          <a:p>
            <a:pPr lvl="0"/>
            <a:r>
              <a:rPr lang="en-US" sz="2400" dirty="0" smtClean="0"/>
              <a:t>What is the common hazard which affects the two households? </a:t>
            </a:r>
          </a:p>
          <a:p>
            <a:pPr lvl="0"/>
            <a:r>
              <a:rPr lang="en-US" sz="2400" dirty="0" smtClean="0"/>
              <a:t>What makes the first household more vulnerable to the hazard?</a:t>
            </a:r>
          </a:p>
          <a:p>
            <a:pPr lvl="0"/>
            <a:r>
              <a:rPr lang="en-US" sz="2400" dirty="0" smtClean="0"/>
              <a:t>What was the disaster to the first household?</a:t>
            </a:r>
          </a:p>
          <a:p>
            <a:pPr lvl="0"/>
            <a:r>
              <a:rPr lang="en-US" sz="2400" dirty="0" smtClean="0"/>
              <a:t>What is a mitigation measure for the second household? </a:t>
            </a:r>
          </a:p>
          <a:p>
            <a:pPr>
              <a:buNone/>
            </a:pPr>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62500" lnSpcReduction="20000"/>
          </a:bodyPr>
          <a:lstStyle/>
          <a:p>
            <a:pPr marL="60325" indent="-60325" algn="just">
              <a:buNone/>
            </a:pPr>
            <a:r>
              <a:rPr lang="en-US" sz="4500" b="1" dirty="0" smtClean="0"/>
              <a:t>Exercise </a:t>
            </a:r>
            <a:endParaRPr lang="en-US" b="1" dirty="0" smtClean="0"/>
          </a:p>
          <a:p>
            <a:pPr marL="60325" indent="-60325" algn="just">
              <a:buNone/>
            </a:pPr>
            <a:r>
              <a:rPr lang="en-US" dirty="0" smtClean="0"/>
              <a:t>Two years ago, a severe earthquake hit Japan very hard claiming the lives of nearly 20,000 people and devastating resources worth several billion USD.  What adds fuels to the fire is radiation from nuclear plants. In fact, houses were built in a manner that they would resist the damage. Besides, a week before the occurrence of the problem, the government warned the people.  Nevertheless, owing to the location of the country near the ring of fire, technological advancement and preparedness strategies could not prevent the country from the problem.</a:t>
            </a:r>
          </a:p>
          <a:p>
            <a:pPr algn="just">
              <a:buNone/>
            </a:pPr>
            <a:endParaRPr lang="en-US" sz="2000" dirty="0" smtClean="0"/>
          </a:p>
          <a:p>
            <a:pPr algn="just">
              <a:buNone/>
            </a:pPr>
            <a:r>
              <a:rPr lang="en-US" dirty="0" smtClean="0">
                <a:solidFill>
                  <a:srgbClr val="FF0000"/>
                </a:solidFill>
              </a:rPr>
              <a:t>From the above statements, identify the:</a:t>
            </a:r>
          </a:p>
          <a:p>
            <a:pPr algn="just">
              <a:buFont typeface="Wingdings" pitchFamily="2" charset="2"/>
              <a:buChar char="ü"/>
            </a:pPr>
            <a:r>
              <a:rPr lang="en-US" dirty="0" smtClean="0">
                <a:solidFill>
                  <a:srgbClr val="FF0000"/>
                </a:solidFill>
              </a:rPr>
              <a:t>Hazard: earthquake and radiation</a:t>
            </a:r>
          </a:p>
          <a:p>
            <a:pPr algn="just">
              <a:buFont typeface="Wingdings" pitchFamily="2" charset="2"/>
              <a:buChar char="ü"/>
            </a:pPr>
            <a:r>
              <a:rPr lang="en-US" dirty="0" smtClean="0">
                <a:solidFill>
                  <a:srgbClr val="FF0000"/>
                </a:solidFill>
              </a:rPr>
              <a:t>Disaster: loss of life and resources</a:t>
            </a:r>
          </a:p>
          <a:p>
            <a:pPr algn="just">
              <a:buFont typeface="Wingdings" pitchFamily="2" charset="2"/>
              <a:buChar char="ü"/>
            </a:pPr>
            <a:r>
              <a:rPr lang="en-US" dirty="0" smtClean="0">
                <a:solidFill>
                  <a:srgbClr val="FF0000"/>
                </a:solidFill>
              </a:rPr>
              <a:t>Vulnerable elements: the people, the country at large</a:t>
            </a:r>
          </a:p>
          <a:p>
            <a:pPr algn="just">
              <a:buFont typeface="Wingdings" pitchFamily="2" charset="2"/>
              <a:buChar char="ü"/>
            </a:pPr>
            <a:r>
              <a:rPr lang="en-US" dirty="0" smtClean="0">
                <a:solidFill>
                  <a:srgbClr val="FF0000"/>
                </a:solidFill>
              </a:rPr>
              <a:t>Vulnerability factors: location near the ring of fire, technological advancement</a:t>
            </a:r>
          </a:p>
          <a:p>
            <a:pPr algn="just">
              <a:buFont typeface="Wingdings" pitchFamily="2" charset="2"/>
              <a:buChar char="ü"/>
            </a:pPr>
            <a:r>
              <a:rPr lang="en-US" dirty="0" smtClean="0">
                <a:solidFill>
                  <a:srgbClr val="FF0000"/>
                </a:solidFill>
              </a:rPr>
              <a:t>Preparedness strategies: construction of wave-resistant houses and early warning</a:t>
            </a:r>
          </a:p>
          <a:p>
            <a:pPr algn="just">
              <a:buNone/>
            </a:pPr>
            <a:endParaRPr lang="en-US" dirty="0" smtClean="0"/>
          </a:p>
          <a:p>
            <a:pPr algn="just">
              <a:buFont typeface="Wingdings" pitchFamily="2" charset="2"/>
              <a:buChar char="v"/>
            </a:pPr>
            <a:r>
              <a:rPr lang="en-US" dirty="0" smtClean="0"/>
              <a:t>Discuss the linkages between development and disaster</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28600" y="152400"/>
            <a:ext cx="8686800" cy="6553200"/>
          </a:xfrm>
        </p:spPr>
        <p:txBody>
          <a:bodyPr>
            <a:normAutofit fontScale="25000" lnSpcReduction="20000"/>
          </a:bodyPr>
          <a:lstStyle/>
          <a:p>
            <a:pPr algn="just">
              <a:buNone/>
            </a:pPr>
            <a:r>
              <a:rPr lang="en-US" sz="9600" b="1" dirty="0" smtClean="0">
                <a:solidFill>
                  <a:srgbClr val="C00000"/>
                </a:solidFill>
              </a:rPr>
              <a:t>1. Introduction</a:t>
            </a:r>
            <a:endParaRPr lang="en-US" sz="9600" b="1" dirty="0" smtClean="0">
              <a:solidFill>
                <a:schemeClr val="tx1"/>
              </a:solidFill>
            </a:endParaRPr>
          </a:p>
          <a:p>
            <a:pPr algn="just">
              <a:lnSpc>
                <a:spcPct val="120000"/>
              </a:lnSpc>
            </a:pPr>
            <a:r>
              <a:rPr lang="en-US" sz="9600" dirty="0" smtClean="0"/>
              <a:t>Through all periods of human development, the natural environment has been both an </a:t>
            </a:r>
            <a:r>
              <a:rPr lang="en-US" sz="9600" b="1" dirty="0" smtClean="0"/>
              <a:t>asset</a:t>
            </a:r>
            <a:r>
              <a:rPr lang="en-US" sz="9600" dirty="0" smtClean="0"/>
              <a:t> and a </a:t>
            </a:r>
            <a:r>
              <a:rPr lang="en-US" sz="9600" b="1" dirty="0" smtClean="0"/>
              <a:t>liability</a:t>
            </a:r>
            <a:r>
              <a:rPr lang="en-US" sz="9600" dirty="0" smtClean="0"/>
              <a:t>. Initially, the planet earth provided us with sustenance for life such as the air, food, water, warmth (heat), and materials we need to thrive. Later, with the development of agricultural practices, the environment made possible to grow crops and raise domesticated animals for consumption.  </a:t>
            </a:r>
            <a:endParaRPr lang="en-US" sz="9600" dirty="0" smtClean="0">
              <a:solidFill>
                <a:schemeClr val="tx1"/>
              </a:solidFill>
              <a:latin typeface="Times New Roman" pitchFamily="18" charset="0"/>
              <a:cs typeface="Times New Roman" pitchFamily="18" charset="0"/>
            </a:endParaRPr>
          </a:p>
          <a:p>
            <a:pPr algn="just">
              <a:lnSpc>
                <a:spcPct val="120000"/>
              </a:lnSpc>
              <a:buFont typeface="Arial" pitchFamily="34" charset="0"/>
              <a:buChar char="•"/>
            </a:pPr>
            <a:r>
              <a:rPr lang="en-US" sz="9600" dirty="0" smtClean="0">
                <a:latin typeface="Times New Roman" pitchFamily="18" charset="0"/>
                <a:cs typeface="Times New Roman" pitchFamily="18" charset="0"/>
              </a:rPr>
              <a:t>Our environment provide fundamental life support, in the form of both consumptive and public-good services. They provide ecosystem services that underpin human life. These services include:</a:t>
            </a:r>
          </a:p>
          <a:p>
            <a:pPr lvl="1">
              <a:lnSpc>
                <a:spcPct val="120000"/>
              </a:lnSpc>
            </a:pPr>
            <a:r>
              <a:rPr lang="en-US" sz="8000" b="1" dirty="0" smtClean="0">
                <a:latin typeface="Times New Roman" pitchFamily="18" charset="0"/>
                <a:cs typeface="Times New Roman" pitchFamily="18" charset="0"/>
              </a:rPr>
              <a:t>Provisioning services </a:t>
            </a:r>
            <a:r>
              <a:rPr lang="en-US" sz="8000" dirty="0" smtClean="0">
                <a:latin typeface="Times New Roman" pitchFamily="18" charset="0"/>
                <a:cs typeface="Times New Roman" pitchFamily="18" charset="0"/>
              </a:rPr>
              <a:t>– food (wild and domestic), water and energy; wild flora and fauna form the basis for traditional medicine and a significant part of the modern pharmacological industry</a:t>
            </a:r>
          </a:p>
          <a:p>
            <a:pPr lvl="1">
              <a:lnSpc>
                <a:spcPct val="120000"/>
              </a:lnSpc>
            </a:pPr>
            <a:r>
              <a:rPr lang="en-US" sz="9600" b="1" dirty="0" smtClean="0">
                <a:latin typeface="Times New Roman" pitchFamily="18" charset="0"/>
                <a:cs typeface="Times New Roman" pitchFamily="18" charset="0"/>
              </a:rPr>
              <a:t>Regulating services </a:t>
            </a:r>
            <a:r>
              <a:rPr lang="en-US" sz="9600" dirty="0" smtClean="0">
                <a:latin typeface="Times New Roman" pitchFamily="18" charset="0"/>
                <a:cs typeface="Times New Roman" pitchFamily="18" charset="0"/>
              </a:rPr>
              <a:t>– carbon sequestration, climatic cycles, water purification, cleansing of air, flood protection, pest control</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381000"/>
          </a:xfrm>
        </p:spPr>
        <p:txBody>
          <a:bodyPr>
            <a:normAutofit fontScale="90000"/>
          </a:bodyPr>
          <a:lstStyle/>
          <a:p>
            <a:pPr algn="l"/>
            <a:r>
              <a:rPr lang="en-GB" sz="2200" b="1" dirty="0" smtClean="0"/>
              <a:t/>
            </a:r>
            <a:br>
              <a:rPr lang="en-GB" sz="2200" b="1" dirty="0" smtClean="0"/>
            </a:br>
            <a:r>
              <a:rPr lang="en-GB" sz="2200" b="1" dirty="0" smtClean="0"/>
              <a:t/>
            </a:r>
            <a:br>
              <a:rPr lang="en-GB" sz="2200" b="1" dirty="0" smtClean="0"/>
            </a:br>
            <a:r>
              <a:rPr lang="en-GB" sz="3100" b="1" dirty="0" smtClean="0"/>
              <a:t>2.3. Growth and Distribution of Disasters </a:t>
            </a:r>
            <a:r>
              <a:rPr lang="en-US" dirty="0" smtClean="0"/>
              <a:t/>
            </a:r>
            <a:br>
              <a:rPr lang="en-US" dirty="0" smtClean="0"/>
            </a:br>
            <a:endParaRPr lang="en-US" dirty="0"/>
          </a:p>
        </p:txBody>
      </p:sp>
      <p:sp>
        <p:nvSpPr>
          <p:cNvPr id="3" name="Content Placeholder 2"/>
          <p:cNvSpPr>
            <a:spLocks noGrp="1"/>
          </p:cNvSpPr>
          <p:nvPr>
            <p:ph idx="1"/>
          </p:nvPr>
        </p:nvSpPr>
        <p:spPr>
          <a:xfrm>
            <a:off x="228600" y="609600"/>
            <a:ext cx="8610600" cy="6019800"/>
          </a:xfrm>
        </p:spPr>
        <p:txBody>
          <a:bodyPr>
            <a:normAutofit fontScale="85000" lnSpcReduction="10000"/>
          </a:bodyPr>
          <a:lstStyle/>
          <a:p>
            <a:pPr algn="just">
              <a:buNone/>
            </a:pPr>
            <a:r>
              <a:rPr lang="en-GB" sz="2800" b="1" dirty="0" smtClean="0"/>
              <a:t>2.3.1. Disaster in the world</a:t>
            </a:r>
            <a:endParaRPr lang="en-US" sz="2800" dirty="0" smtClean="0"/>
          </a:p>
          <a:p>
            <a:pPr algn="just"/>
            <a:r>
              <a:rPr lang="en-GB" sz="2400" dirty="0" smtClean="0"/>
              <a:t> Humankind has been exposed to disaster risk since the time of immemorial. Through centuries we have been faced with risks that parallel those we face today. </a:t>
            </a:r>
          </a:p>
          <a:p>
            <a:pPr algn="just"/>
            <a:r>
              <a:rPr lang="en-GB" sz="2400" dirty="0" smtClean="0"/>
              <a:t>While we may not  be able to prevent most natural disasters from occurring, we must urgently prevent the escalating loss of life, property and productivity.</a:t>
            </a:r>
          </a:p>
          <a:p>
            <a:pPr algn="just"/>
            <a:r>
              <a:rPr lang="en-US" sz="2400" dirty="0" smtClean="0"/>
              <a:t>In the past decades, the damage due to natural and human-made disasters increased worldwide in amount and magnitude. According to the Munich Re-Group, the year 2005 with overall losses exceeding US$ 210 billion set a new record and more than one hundred thousand people were killed as a result of natural catastrophes.</a:t>
            </a:r>
          </a:p>
          <a:p>
            <a:pPr algn="just"/>
            <a:r>
              <a:rPr lang="en-US" sz="2400" dirty="0" smtClean="0"/>
              <a:t>Developing countries suffer the greatest costs when a disaster hits – more than 95 percent of all deaths caused by disasters occur in developing countries, and losses due to natural disasters are 20 times greater (as a percentage of </a:t>
            </a:r>
            <a:r>
              <a:rPr lang="en-US" sz="2400" dirty="0" smtClean="0">
                <a:hlinkClick r:id="rId3" tooltip="GDP"/>
              </a:rPr>
              <a:t>GDP</a:t>
            </a:r>
            <a:r>
              <a:rPr lang="en-US" sz="2400" dirty="0" smtClean="0"/>
              <a:t>) in developing countries than in industrialized countries</a:t>
            </a:r>
          </a:p>
          <a:p>
            <a:pPr algn="just"/>
            <a:r>
              <a:rPr lang="en-GB" sz="2400" dirty="0" smtClean="0"/>
              <a:t>Almost on a daily basis, we are reminded of the threat posed by natural disasters. No one is impervious to the forces of nature. You may think of what has happened in Japan just a year ago, the 12 January 2010 earthquake in Haiti, and the July-August 2010 floods in</a:t>
            </a:r>
            <a:r>
              <a:rPr lang="en-US" sz="2400" b="1" dirty="0" smtClean="0">
                <a:solidFill>
                  <a:schemeClr val="tx2"/>
                </a:solidFill>
              </a:rPr>
              <a:t> Pakistan</a:t>
            </a:r>
            <a:endParaRPr lang="en-GB" sz="2400" dirty="0" smtClean="0"/>
          </a:p>
          <a:p>
            <a:pPr algn="just"/>
            <a:endParaRPr lang="en-US" sz="2400"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47500" lnSpcReduction="20000"/>
          </a:bodyPr>
          <a:lstStyle/>
          <a:p>
            <a:pPr algn="just"/>
            <a:r>
              <a:rPr lang="en-US" sz="3800" b="1" dirty="0" smtClean="0">
                <a:hlinkClick r:id="rId2" tooltip="Disaster"/>
              </a:rPr>
              <a:t>Disasters</a:t>
            </a:r>
            <a:r>
              <a:rPr lang="en-US" sz="3800" dirty="0" smtClean="0"/>
              <a:t> can be particularly notable for the high costs associated with responding to and recovering from them.</a:t>
            </a:r>
          </a:p>
          <a:p>
            <a:pPr algn="just"/>
            <a:r>
              <a:rPr lang="en-US" sz="3800" dirty="0" smtClean="0"/>
              <a:t>This page lists the economic costs of relatively recent disasters.</a:t>
            </a:r>
          </a:p>
          <a:p>
            <a:pPr algn="just"/>
            <a:r>
              <a:rPr lang="en-US" sz="3800" dirty="0" smtClean="0">
                <a:hlinkClick r:id="rId3" tooltip="2011 Tōhoku earthquake and tsunami"/>
              </a:rPr>
              <a:t>2011 </a:t>
            </a:r>
            <a:r>
              <a:rPr lang="en-US" sz="3800" dirty="0" err="1" smtClean="0">
                <a:hlinkClick r:id="rId3" tooltip="2011 Tōhoku earthquake and tsunami"/>
              </a:rPr>
              <a:t>Tōhoku</a:t>
            </a:r>
            <a:r>
              <a:rPr lang="en-US" sz="3800" dirty="0" smtClean="0">
                <a:hlinkClick r:id="rId3" tooltip="2011 Tōhoku earthquake and tsunami"/>
              </a:rPr>
              <a:t> earthquake and tsunami</a:t>
            </a:r>
            <a:r>
              <a:rPr lang="en-US" sz="3800" dirty="0" smtClean="0"/>
              <a:t>, Japan: estimated more than $ 300 billion</a:t>
            </a:r>
          </a:p>
          <a:p>
            <a:pPr algn="just"/>
            <a:r>
              <a:rPr lang="en-US" sz="3800" dirty="0" smtClean="0">
                <a:hlinkClick r:id="rId4" tooltip="2008 Sichuan earthquake"/>
              </a:rPr>
              <a:t>2008 Sichuan earthquake</a:t>
            </a:r>
            <a:r>
              <a:rPr lang="en-US" sz="3800" dirty="0" smtClean="0"/>
              <a:t>, China, $148 billion</a:t>
            </a:r>
          </a:p>
          <a:p>
            <a:pPr algn="just"/>
            <a:r>
              <a:rPr lang="en-US" sz="3800" i="1" dirty="0" smtClean="0">
                <a:hlinkClick r:id="rId5" tooltip="Deepwater Horizon oil spill"/>
              </a:rPr>
              <a:t>Deepwater Horizon</a:t>
            </a:r>
            <a:r>
              <a:rPr lang="en-US" sz="3800" dirty="0" smtClean="0">
                <a:hlinkClick r:id="rId5" tooltip="Deepwater Horizon oil spill"/>
              </a:rPr>
              <a:t> oil spill</a:t>
            </a:r>
            <a:r>
              <a:rPr lang="en-US" sz="3800" dirty="0" smtClean="0"/>
              <a:t>, Gulf of Mexico, 2010: Between $60 and $100 billion.</a:t>
            </a:r>
          </a:p>
          <a:p>
            <a:pPr algn="just"/>
            <a:r>
              <a:rPr lang="en-US" sz="3800" dirty="0" smtClean="0">
                <a:hlinkClick r:id="rId6" tooltip="Hurricane Katrina"/>
              </a:rPr>
              <a:t>Hurricane Katrina</a:t>
            </a:r>
            <a:r>
              <a:rPr lang="en-US" sz="3800" dirty="0" smtClean="0"/>
              <a:t>, United States, August 2005: insurances compensated $ 45 billion;</a:t>
            </a:r>
          </a:p>
          <a:p>
            <a:pPr algn="just"/>
            <a:r>
              <a:rPr lang="en-US" sz="3400" dirty="0" smtClean="0">
                <a:hlinkClick r:id="rId7" tooltip="2011 Thailand floods"/>
              </a:rPr>
              <a:t>2011 Thailand floods</a:t>
            </a:r>
            <a:r>
              <a:rPr lang="en-US" sz="3400" dirty="0" smtClean="0"/>
              <a:t>: $45.7 billion (World Bank estimate of total economic damages and losses)</a:t>
            </a:r>
          </a:p>
          <a:p>
            <a:pPr algn="just"/>
            <a:r>
              <a:rPr lang="en-US" sz="3800" dirty="0" smtClean="0">
                <a:hlinkClick r:id="rId8" tooltip="Hurricane Ike"/>
              </a:rPr>
              <a:t>Hurricane Ike</a:t>
            </a:r>
            <a:r>
              <a:rPr lang="en-US" sz="3800" dirty="0" smtClean="0"/>
              <a:t>, United States, September 2008, $ 29.6 billion</a:t>
            </a:r>
          </a:p>
          <a:p>
            <a:pPr algn="just"/>
            <a:r>
              <a:rPr lang="en-US" sz="3800" dirty="0" smtClean="0">
                <a:hlinkClick r:id="rId9" tooltip="1998 Yangtze River floods"/>
              </a:rPr>
              <a:t>1998 Yangtze River floods</a:t>
            </a:r>
            <a:r>
              <a:rPr lang="en-US" sz="3800" dirty="0" smtClean="0"/>
              <a:t>, China: $26 billion.</a:t>
            </a:r>
          </a:p>
          <a:p>
            <a:pPr algn="just"/>
            <a:r>
              <a:rPr lang="en-US" sz="3800" dirty="0" smtClean="0">
                <a:hlinkClick r:id="rId10" tooltip="Hurricane Andrew"/>
              </a:rPr>
              <a:t>Hurricane Andrew</a:t>
            </a:r>
            <a:r>
              <a:rPr lang="en-US" sz="3800" dirty="0" smtClean="0"/>
              <a:t>, United States, August 1992: $ 25 billion</a:t>
            </a:r>
          </a:p>
          <a:p>
            <a:pPr algn="just"/>
            <a:r>
              <a:rPr lang="en-US" sz="3400" dirty="0" smtClean="0">
                <a:hlinkClick r:id="rId11" tooltip="September 11 attacks"/>
              </a:rPr>
              <a:t>September 11 terrorist attacks</a:t>
            </a:r>
            <a:r>
              <a:rPr lang="en-US" sz="3400" dirty="0" smtClean="0"/>
              <a:t>, 2001: $20.7 billion;</a:t>
            </a:r>
          </a:p>
          <a:p>
            <a:pPr algn="just"/>
            <a:r>
              <a:rPr lang="en-US" dirty="0" smtClean="0">
                <a:hlinkClick r:id="rId12" tooltip="Chernobyl disaster"/>
              </a:rPr>
              <a:t>Chernobyl disaster</a:t>
            </a:r>
            <a:r>
              <a:rPr lang="en-US" dirty="0" smtClean="0"/>
              <a:t>, 1986: $15 billion estimated cost of direct loss. It is estimated that the damages could accumulate to €235 billion for Ukraine and €201 billion for Belarus in the thirty years following the accident;</a:t>
            </a:r>
          </a:p>
          <a:p>
            <a:pPr algn="just"/>
            <a:r>
              <a:rPr lang="en-US" dirty="0" err="1" smtClean="0">
                <a:hlinkClick r:id="rId13" tooltip="Armero tragedy"/>
              </a:rPr>
              <a:t>Armero</a:t>
            </a:r>
            <a:r>
              <a:rPr lang="en-US" dirty="0" smtClean="0">
                <a:hlinkClick r:id="rId13" tooltip="Armero tragedy"/>
              </a:rPr>
              <a:t> tragedy</a:t>
            </a:r>
            <a:r>
              <a:rPr lang="en-US" dirty="0" smtClean="0"/>
              <a:t>, Colombia, 1985, $7 billion.</a:t>
            </a:r>
          </a:p>
          <a:p>
            <a:pPr algn="just"/>
            <a:r>
              <a:rPr lang="en-US" i="1" dirty="0" smtClean="0">
                <a:hlinkClick r:id="rId14" tooltip="Exxon Valdez oil spill"/>
              </a:rPr>
              <a:t>Exxon Valdez</a:t>
            </a:r>
            <a:r>
              <a:rPr lang="en-US" dirty="0" smtClean="0">
                <a:hlinkClick r:id="rId14" tooltip="Exxon Valdez oil spill"/>
              </a:rPr>
              <a:t> oil spill</a:t>
            </a:r>
            <a:r>
              <a:rPr lang="en-US" dirty="0" smtClean="0"/>
              <a:t>, 1989: The clean-up of oil spill cost an estimated $2.5 billion; recovery for settlements, $1.1 billion; and the economical loss (fisheries, tourism, etc.) suffered due to the damage to the Alaskan ecosystem was estimated at $2.8 billion;</a:t>
            </a:r>
          </a:p>
          <a:p>
            <a:pPr algn="just"/>
            <a:r>
              <a:rPr lang="en-US" dirty="0" smtClean="0">
                <a:hlinkClick r:id="rId15" tooltip="Cedar Fire"/>
              </a:rPr>
              <a:t>Cedar Fire</a:t>
            </a:r>
            <a:r>
              <a:rPr lang="en-US" dirty="0" smtClean="0"/>
              <a:t>, United States, 2003, $2 billion</a:t>
            </a:r>
          </a:p>
          <a:p>
            <a:pPr algn="just"/>
            <a:r>
              <a:rPr lang="en-US" dirty="0" smtClean="0">
                <a:hlinkClick r:id="rId16" tooltip="AZF (factory)"/>
              </a:rPr>
              <a:t>AZF chemical plant explosion</a:t>
            </a:r>
            <a:r>
              <a:rPr lang="en-US" dirty="0" smtClean="0"/>
              <a:t>, Toulouse, France, 2001: €1.8 billion</a:t>
            </a:r>
          </a:p>
          <a:p>
            <a:pPr algn="just"/>
            <a:r>
              <a:rPr lang="en-US" dirty="0" smtClean="0">
                <a:hlinkClick r:id="rId17" tooltip="2011 Slave Lake wildfire"/>
              </a:rPr>
              <a:t>2011 Slave Lake wildfire</a:t>
            </a:r>
            <a:r>
              <a:rPr lang="en-US" dirty="0" smtClean="0"/>
              <a:t>, Canada, $1.8 billion.</a:t>
            </a:r>
          </a:p>
          <a:p>
            <a:pPr algn="just"/>
            <a:r>
              <a:rPr lang="en-US" dirty="0" smtClean="0"/>
              <a:t>The costs of disasters varies considerably depending on a range of factors, such as the geographical location where they occur. When a disaster occurs in a densely-populated area in a wealthy country, the financial damage might be huge, but when a comparable disaster occurs in a densely-populated area in a poorer country, the actual financial damage might relatively small, in part due to a lack of </a:t>
            </a:r>
            <a:r>
              <a:rPr lang="en-US" dirty="0" smtClean="0">
                <a:hlinkClick r:id="rId18" tooltip="Insurance"/>
              </a:rPr>
              <a:t>insurance</a:t>
            </a:r>
            <a:r>
              <a:rPr lang="en-US" dirty="0" smtClean="0"/>
              <a:t>. For example, the </a:t>
            </a:r>
            <a:r>
              <a:rPr lang="en-US" dirty="0" smtClean="0">
                <a:hlinkClick r:id="rId19" tooltip="2004 Indian Ocean earthquake and tsunami"/>
              </a:rPr>
              <a:t>2004 Indian Ocean earthquake and tsunami</a:t>
            </a:r>
            <a:r>
              <a:rPr lang="en-US" dirty="0" smtClean="0"/>
              <a:t> with a death toll of over 230,000 people, cost a 'mere' $15 billion, whereas the </a:t>
            </a:r>
            <a:r>
              <a:rPr lang="en-US" i="1" dirty="0" smtClean="0"/>
              <a:t>Deepwater Horizon</a:t>
            </a:r>
            <a:r>
              <a:rPr lang="en-US" dirty="0" smtClean="0"/>
              <a:t> oil spill, in which 11 people died, the damages were six-fold.</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pPr algn="l"/>
            <a:r>
              <a:rPr lang="en-GB" b="1" dirty="0" smtClean="0"/>
              <a:t/>
            </a:r>
            <a:br>
              <a:rPr lang="en-GB" b="1" dirty="0" smtClean="0"/>
            </a:br>
            <a:r>
              <a:rPr lang="en-GB" sz="3100" b="1" dirty="0" smtClean="0"/>
              <a:t>2.3.1. Disaster in the world  … cont’d</a:t>
            </a:r>
            <a:r>
              <a:rPr lang="en-US" sz="3100" dirty="0" smtClean="0"/>
              <a:t/>
            </a:r>
            <a:br>
              <a:rPr lang="en-US" sz="3100" dirty="0" smtClean="0"/>
            </a:br>
            <a:endParaRPr lang="en-US" sz="3100" dirty="0"/>
          </a:p>
        </p:txBody>
      </p:sp>
      <p:sp>
        <p:nvSpPr>
          <p:cNvPr id="3" name="Content Placeholder 2"/>
          <p:cNvSpPr>
            <a:spLocks noGrp="1"/>
          </p:cNvSpPr>
          <p:nvPr>
            <p:ph idx="1"/>
          </p:nvPr>
        </p:nvSpPr>
        <p:spPr>
          <a:xfrm>
            <a:off x="228600" y="685800"/>
            <a:ext cx="8610600" cy="5943600"/>
          </a:xfrm>
        </p:spPr>
        <p:txBody>
          <a:bodyPr>
            <a:normAutofit fontScale="77500" lnSpcReduction="20000"/>
          </a:bodyPr>
          <a:lstStyle/>
          <a:p>
            <a:pPr algn="just"/>
            <a:r>
              <a:rPr lang="en-US" dirty="0" smtClean="0"/>
              <a:t>Thereof, Hurricane Katrina including the New Orleans flood in the United States was the most expensive natural catastrophic loss in history. </a:t>
            </a:r>
          </a:p>
          <a:p>
            <a:pPr algn="just"/>
            <a:r>
              <a:rPr lang="en-US" dirty="0" smtClean="0"/>
              <a:t>Rapid population growth, global climate changes and the overexploitation of natural resources are mainly responsible for this. The images and reports of the latest natural disasters, most notably the Indian Ocean Tsunami disaster and Hurricane Katrina, are still very much remembered. </a:t>
            </a:r>
          </a:p>
          <a:p>
            <a:pPr algn="just"/>
            <a:r>
              <a:rPr lang="en-US" dirty="0" smtClean="0"/>
              <a:t>These days’ hazards are becoming eminent in every corner of the world. Every year, millions of people are affected by different kind of hazards including drought floods, conflict and others. </a:t>
            </a:r>
          </a:p>
          <a:p>
            <a:pPr algn="just"/>
            <a:r>
              <a:rPr lang="en-US" dirty="0" smtClean="0"/>
              <a:t>The impact of these hazards further aggravated by increased population densities, environmental degradation, global warming etc; in most case the magnitude that can be caused by a disaster is kwon or can be estimated and how to prevent the devastation or minimizing the impact is less known.</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pPr algn="l"/>
            <a:r>
              <a:rPr lang="en-GB" b="1" dirty="0" smtClean="0"/>
              <a:t/>
            </a:r>
            <a:br>
              <a:rPr lang="en-GB" b="1" dirty="0" smtClean="0"/>
            </a:br>
            <a:r>
              <a:rPr lang="en-GB" sz="3100" b="1" dirty="0" smtClean="0"/>
              <a:t>2.3.1. Disaster in the world  … cont’d</a:t>
            </a:r>
            <a:r>
              <a:rPr lang="en-US" dirty="0" smtClean="0"/>
              <a:t/>
            </a:r>
            <a:br>
              <a:rPr lang="en-US" dirty="0" smtClean="0"/>
            </a:br>
            <a:endParaRPr lang="en-US" dirty="0"/>
          </a:p>
        </p:txBody>
      </p:sp>
      <p:sp>
        <p:nvSpPr>
          <p:cNvPr id="3" name="Content Placeholder 2"/>
          <p:cNvSpPr>
            <a:spLocks noGrp="1"/>
          </p:cNvSpPr>
          <p:nvPr>
            <p:ph idx="1"/>
          </p:nvPr>
        </p:nvSpPr>
        <p:spPr>
          <a:xfrm>
            <a:off x="152400" y="685800"/>
            <a:ext cx="8763000" cy="5943600"/>
          </a:xfrm>
        </p:spPr>
        <p:txBody>
          <a:bodyPr>
            <a:normAutofit fontScale="70000" lnSpcReduction="20000"/>
          </a:bodyPr>
          <a:lstStyle/>
          <a:p>
            <a:pPr algn="just"/>
            <a:r>
              <a:rPr lang="en-US" sz="3400" dirty="0" smtClean="0"/>
              <a:t>Today’s fast changing global environment has led to significant consequences on society, economy, natural environment, and even politics. Global disaster statistics for 1996-2000 revealed considerable economic costs estimated at US 235 billion and 425, 000 lives lost. </a:t>
            </a:r>
          </a:p>
          <a:p>
            <a:pPr algn="just"/>
            <a:r>
              <a:rPr lang="en-US" sz="3400" dirty="0" smtClean="0"/>
              <a:t>Disasters caused by natural hazards alone reportedly affected an average of 211 million people per year in the past decades. The impact of disasters is more severe in the developing countries, which inevitably goes beyond their immediate devastation as the continuing toll on human lives, properties and resources exacerbates poverty and setback economic development. </a:t>
            </a:r>
          </a:p>
          <a:p>
            <a:pPr algn="just"/>
            <a:r>
              <a:rPr lang="en-US" sz="3400" dirty="0" smtClean="0"/>
              <a:t>In the past decades, the amount and magnitude of natural and human-made disasters is on the rise worldwide and with the increasing frequency, especially poor people in developing countries are affected by these catastrophes. </a:t>
            </a:r>
          </a:p>
          <a:p>
            <a:pPr algn="just"/>
            <a:r>
              <a:rPr lang="en-US" sz="3400" dirty="0" smtClean="0"/>
              <a:t>Our continent, including Ethiopia is the worst affected by hazards that has caused a greater impact on the lives and livelihoods of people.</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lstStyle/>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74</a:t>
            </a:fld>
            <a:endParaRPr lang="en-US"/>
          </a:p>
        </p:txBody>
      </p:sp>
      <p:pic>
        <p:nvPicPr>
          <p:cNvPr id="5" name="Picture 4"/>
          <p:cNvPicPr/>
          <p:nvPr/>
        </p:nvPicPr>
        <p:blipFill>
          <a:blip r:embed="rId2" cstate="print"/>
          <a:srcRect l="30625" t="27000" r="4375" b="15020"/>
          <a:stretch>
            <a:fillRect/>
          </a:stretch>
        </p:blipFill>
        <p:spPr bwMode="auto">
          <a:xfrm>
            <a:off x="228600" y="304800"/>
            <a:ext cx="8915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pPr algn="l"/>
            <a:r>
              <a:rPr lang="en-GB" b="1" dirty="0" smtClean="0"/>
              <a:t/>
            </a:r>
            <a:br>
              <a:rPr lang="en-GB" b="1" dirty="0" smtClean="0"/>
            </a:br>
            <a:r>
              <a:rPr lang="en-GB" b="1" dirty="0" smtClean="0"/>
              <a:t/>
            </a:r>
            <a:br>
              <a:rPr lang="en-GB" b="1" dirty="0" smtClean="0"/>
            </a:br>
            <a:r>
              <a:rPr lang="en-GB" sz="3100" b="1" dirty="0" smtClean="0"/>
              <a:t>1.4.2. Disaster in Africa</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228600" y="609600"/>
            <a:ext cx="8686800" cy="6019800"/>
          </a:xfrm>
        </p:spPr>
        <p:txBody>
          <a:bodyPr>
            <a:normAutofit fontScale="62500" lnSpcReduction="20000"/>
          </a:bodyPr>
          <a:lstStyle/>
          <a:p>
            <a:pPr algn="just"/>
            <a:r>
              <a:rPr lang="en-US" sz="4000" dirty="0" smtClean="0"/>
              <a:t>Africa is the only continent whose share of reported disasters in the world total has increased over the past decade. More people are affected by natural hazards, and economic losses incurred are rising. Disaster impacts have become an impediment to sustainable development in Africa.</a:t>
            </a:r>
          </a:p>
          <a:p>
            <a:pPr algn="just"/>
            <a:r>
              <a:rPr lang="en-US" sz="3800" dirty="0" smtClean="0"/>
              <a:t>The occurrence of disasters triggered by natural hazards, the number of people affected and economic losses are rising in Africa. Hydro-meteorological hazards (drought, flood, windstorms, particularly tropical cyclones, landslides and wildfire), occur most pervasively and account for most of the people affected by disasters. </a:t>
            </a:r>
          </a:p>
          <a:p>
            <a:pPr algn="just"/>
            <a:r>
              <a:rPr lang="en-US" sz="3800" dirty="0" smtClean="0"/>
              <a:t>On an individual hazard basis, epidemics are the major cause of disasters. In particular, the effects of the HIV/AIDS pandemic, and the malaria and tuberculosis epidemics are impacting households and communities so severely that they place downward pressure on sustainable development, particularly in sub-Saharan Africa. </a:t>
            </a:r>
          </a:p>
          <a:p>
            <a:pPr algn="just"/>
            <a:r>
              <a:rPr lang="en-US" sz="3800" dirty="0" smtClean="0"/>
              <a:t>Less frequent hazards include pest infestation, earthquakes, landslides, wildfire and volcanic eruptions.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gn="l"/>
            <a:r>
              <a:rPr lang="en-US" sz="2800" b="1" dirty="0" smtClean="0"/>
              <a:t>1.4.2. Disaster in Africa  … Cont’d</a:t>
            </a:r>
            <a:endParaRPr lang="en-US" sz="2800" b="1" dirty="0"/>
          </a:p>
        </p:txBody>
      </p:sp>
      <p:sp>
        <p:nvSpPr>
          <p:cNvPr id="3" name="Content Placeholder 2"/>
          <p:cNvSpPr>
            <a:spLocks noGrp="1"/>
          </p:cNvSpPr>
          <p:nvPr>
            <p:ph idx="1"/>
          </p:nvPr>
        </p:nvSpPr>
        <p:spPr>
          <a:xfrm>
            <a:off x="228600" y="609600"/>
            <a:ext cx="8686800" cy="6019800"/>
          </a:xfrm>
        </p:spPr>
        <p:txBody>
          <a:bodyPr>
            <a:normAutofit fontScale="85000" lnSpcReduction="10000"/>
          </a:bodyPr>
          <a:lstStyle/>
          <a:p>
            <a:pPr algn="just"/>
            <a:r>
              <a:rPr lang="en-US" dirty="0" smtClean="0"/>
              <a:t>In 2000-2001, about 35 million people, equivalent to 13 percent of the total population in Africa, were affected by disasters. In terms of economic losses, disasters significantly derail development in affected countries. </a:t>
            </a:r>
          </a:p>
          <a:p>
            <a:pPr algn="just"/>
            <a:r>
              <a:rPr lang="en-US" dirty="0" smtClean="0"/>
              <a:t>For example, the year 2000 flood in Mozambique lowered the country’s GDP by about 12%, and the 1992 drought reduced Zimbabwe’s and Zambia’s GDPs by about 9%. </a:t>
            </a:r>
          </a:p>
          <a:p>
            <a:pPr algn="just"/>
            <a:r>
              <a:rPr lang="en-US" dirty="0" smtClean="0"/>
              <a:t>In addition to such large, discrete and high-impact disasters, recurrent but localized hazards erode the development capacity and livelihoods of the majority of the poor and weaken their coping and survival capacities. </a:t>
            </a:r>
          </a:p>
          <a:p>
            <a:pPr algn="just"/>
            <a:r>
              <a:rPr lang="en-US" dirty="0" smtClean="0"/>
              <a:t>In the future, climate change may be a key trigger for the occurrence of disasters involving droughts, floods and other hydro-meteorological phenomena (AU/NEPAD, 2004).</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gn="l"/>
            <a:r>
              <a:rPr lang="en-US" sz="3200" b="1" dirty="0" smtClean="0"/>
              <a:t>1.4.3. Disaster in Ethiopia</a:t>
            </a:r>
            <a:endParaRPr lang="en-US" sz="3200" b="1" dirty="0"/>
          </a:p>
        </p:txBody>
      </p:sp>
      <p:sp>
        <p:nvSpPr>
          <p:cNvPr id="3" name="Content Placeholder 2"/>
          <p:cNvSpPr>
            <a:spLocks noGrp="1"/>
          </p:cNvSpPr>
          <p:nvPr>
            <p:ph idx="1"/>
          </p:nvPr>
        </p:nvSpPr>
        <p:spPr>
          <a:xfrm>
            <a:off x="228600" y="533400"/>
            <a:ext cx="8686800" cy="6172200"/>
          </a:xfrm>
        </p:spPr>
        <p:txBody>
          <a:bodyPr>
            <a:normAutofit fontScale="92500" lnSpcReduction="20000"/>
          </a:bodyPr>
          <a:lstStyle/>
          <a:p>
            <a:pPr algn="just"/>
            <a:r>
              <a:rPr lang="en-US" sz="2800" dirty="0" smtClean="0"/>
              <a:t>Drought, famine and related disasters have been a recurring feature of Ethiopian history and indeed the history of the Horn of Africa. </a:t>
            </a:r>
          </a:p>
          <a:p>
            <a:pPr algn="just"/>
            <a:r>
              <a:rPr lang="en-US" sz="2800" dirty="0" smtClean="0"/>
              <a:t>The earliest reference to drought and famine in Ethiopia was in the 9</a:t>
            </a:r>
            <a:r>
              <a:rPr lang="en-US" sz="2800" baseline="30000" dirty="0" smtClean="0"/>
              <a:t>th</a:t>
            </a:r>
            <a:r>
              <a:rPr lang="en-US" sz="2800" dirty="0" smtClean="0"/>
              <a:t> century. About 30 major drought episodes have been recorded over the last 9 centuries. </a:t>
            </a:r>
          </a:p>
          <a:p>
            <a:pPr algn="just"/>
            <a:r>
              <a:rPr lang="en-US" sz="2800" dirty="0" smtClean="0"/>
              <a:t>13 of these droughts covered the whole country and were reported to be severe. </a:t>
            </a:r>
          </a:p>
          <a:p>
            <a:pPr algn="just"/>
            <a:r>
              <a:rPr lang="en-US" sz="2800" dirty="0" smtClean="0"/>
              <a:t>The remaining droughts and famines differentially affected certain regions with </a:t>
            </a:r>
            <a:r>
              <a:rPr lang="en-US" sz="2800" dirty="0" err="1" smtClean="0"/>
              <a:t>Wollo</a:t>
            </a:r>
            <a:r>
              <a:rPr lang="en-US" sz="2800" dirty="0" smtClean="0"/>
              <a:t> and </a:t>
            </a:r>
            <a:r>
              <a:rPr lang="en-US" sz="2800" dirty="0" err="1" smtClean="0"/>
              <a:t>Tigray</a:t>
            </a:r>
            <a:r>
              <a:rPr lang="en-US" sz="2800" dirty="0" smtClean="0"/>
              <a:t> repeatedly affected of the recorded drought and famines took place in the 20th century out of which 5 occurred during 1972-1991. </a:t>
            </a:r>
          </a:p>
          <a:p>
            <a:pPr algn="just"/>
            <a:r>
              <a:rPr lang="en-US" sz="2800" dirty="0" smtClean="0"/>
              <a:t>Most droughts and famines lasted for one year or less except the 1066-1072, 1454-1458, 1543-1562, and 1888-1892 famine years which spread droughts and famines occurring on the average every 2-3 years as compared to every 7-10 years over the previous decades.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fontScale="85000" lnSpcReduction="10000"/>
          </a:bodyPr>
          <a:lstStyle/>
          <a:p>
            <a:pPr algn="just">
              <a:lnSpc>
                <a:spcPct val="120000"/>
              </a:lnSpc>
            </a:pPr>
            <a:r>
              <a:rPr lang="en-US" dirty="0" smtClean="0"/>
              <a:t>Other drought and famine years were 1972-1974, 1975-1976, 1978-1978,1983-1984, 1990-1991, 1992-1993, 1994-1995, 1997-1998, 2000-2001,2002-2003. </a:t>
            </a:r>
          </a:p>
          <a:p>
            <a:pPr algn="just">
              <a:lnSpc>
                <a:spcPct val="120000"/>
              </a:lnSpc>
            </a:pPr>
            <a:r>
              <a:rPr lang="en-US" dirty="0" smtClean="0"/>
              <a:t>The climatic conditions of these drought years were characterized by either failure, late or early onset of or inadequate rainfalls during the small and/or main rainy seasons.  </a:t>
            </a:r>
          </a:p>
          <a:p>
            <a:pPr algn="just">
              <a:lnSpc>
                <a:spcPct val="110000"/>
              </a:lnSpc>
            </a:pPr>
            <a:r>
              <a:rPr lang="en-US" dirty="0" smtClean="0"/>
              <a:t>These drought events have shaped community risk management strategies and have influenced the nature and history of its political regimes. </a:t>
            </a:r>
          </a:p>
          <a:p>
            <a:pPr algn="just">
              <a:lnSpc>
                <a:spcPct val="110000"/>
              </a:lnSpc>
            </a:pPr>
            <a:r>
              <a:rPr lang="en-US" dirty="0" smtClean="0"/>
              <a:t>These crises contributed to the end of the Imperial era, formed the justification behind the policies of the Socialist regime, and they now constrain and challenge the achievements of the current government. </a:t>
            </a:r>
          </a:p>
          <a:p>
            <a:pPr>
              <a:buNone/>
            </a:pPr>
            <a:endParaRPr lang="en-US" dirty="0" smtClean="0"/>
          </a:p>
        </p:txBody>
      </p:sp>
      <p:sp>
        <p:nvSpPr>
          <p:cNvPr id="4" name="Slide Number Placeholder 3"/>
          <p:cNvSpPr>
            <a:spLocks noGrp="1"/>
          </p:cNvSpPr>
          <p:nvPr>
            <p:ph type="sldNum" sz="quarter" idx="12"/>
          </p:nvPr>
        </p:nvSpPr>
        <p:spPr/>
        <p:txBody>
          <a:bodyPr/>
          <a:lstStyle/>
          <a:p>
            <a:fld id="{39EA617C-A10B-4E3E-8585-15D7C580D15F}"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gn="l"/>
            <a:r>
              <a:rPr lang="en-US" sz="2800" b="1" dirty="0" smtClean="0"/>
              <a:t>1.4.3. Disaster in Ethiopia  …. Cont’d</a:t>
            </a:r>
            <a:endParaRPr lang="en-US" sz="2800" b="1" dirty="0"/>
          </a:p>
        </p:txBody>
      </p:sp>
      <p:sp>
        <p:nvSpPr>
          <p:cNvPr id="3" name="Content Placeholder 2"/>
          <p:cNvSpPr>
            <a:spLocks noGrp="1"/>
          </p:cNvSpPr>
          <p:nvPr>
            <p:ph idx="1"/>
          </p:nvPr>
        </p:nvSpPr>
        <p:spPr>
          <a:xfrm>
            <a:off x="152400" y="609600"/>
            <a:ext cx="8763000" cy="6019800"/>
          </a:xfrm>
        </p:spPr>
        <p:txBody>
          <a:bodyPr>
            <a:normAutofit/>
          </a:bodyPr>
          <a:lstStyle/>
          <a:p>
            <a:r>
              <a:rPr lang="en-US" sz="2800" b="1" dirty="0" smtClean="0"/>
              <a:t>Causes of Drought</a:t>
            </a:r>
            <a:r>
              <a:rPr lang="en-US" sz="2800" dirty="0" smtClean="0"/>
              <a:t> </a:t>
            </a:r>
          </a:p>
          <a:p>
            <a:pPr algn="just"/>
            <a:r>
              <a:rPr lang="en-US" sz="2400" dirty="0" smtClean="0"/>
              <a:t>Climate-induced droughts could have many causes encompassing terrestrial, atmospheric, and oceanic factors. </a:t>
            </a:r>
          </a:p>
          <a:p>
            <a:pPr algn="just"/>
            <a:r>
              <a:rPr lang="en-US" sz="2400" dirty="0" smtClean="0"/>
              <a:t>Terrestrial factors include changes in ecological and demographic conditions resulting mainly from rapid population growth and anthropogenic activities such as </a:t>
            </a:r>
            <a:r>
              <a:rPr lang="en-US" sz="2400" b="1" dirty="0" smtClean="0"/>
              <a:t>extensive cultivation, deforestation, and overgrazing</a:t>
            </a:r>
            <a:r>
              <a:rPr lang="en-US" sz="2400" dirty="0" smtClean="0"/>
              <a:t>. </a:t>
            </a:r>
          </a:p>
          <a:p>
            <a:pPr algn="just"/>
            <a:r>
              <a:rPr lang="en-US" sz="2400" dirty="0" smtClean="0"/>
              <a:t>The high population growth has placed increased demands on the nature resources which have led to massive deforestation and </a:t>
            </a:r>
            <a:r>
              <a:rPr lang="en-US" sz="2400" dirty="0" err="1" smtClean="0"/>
              <a:t>devegetation</a:t>
            </a:r>
            <a:r>
              <a:rPr lang="en-US" sz="2400" dirty="0" smtClean="0"/>
              <a:t>. </a:t>
            </a:r>
          </a:p>
          <a:p>
            <a:pPr algn="just"/>
            <a:r>
              <a:rPr lang="en-US" sz="2400" dirty="0" smtClean="0"/>
              <a:t>As a result, vital ecological services of vegetation cover such as control of run-off and soil erosion, replenishment of ground waters and climate regulation are disrupted leading to a "drought-flood cycle" phenomenon.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b="1" dirty="0" smtClean="0"/>
              <a:t>1.1. Introduction --- continued </a:t>
            </a:r>
            <a:endParaRPr lang="en-US" b="1" dirty="0"/>
          </a:p>
        </p:txBody>
      </p:sp>
      <p:sp>
        <p:nvSpPr>
          <p:cNvPr id="3" name="Content Placeholder 2"/>
          <p:cNvSpPr>
            <a:spLocks noGrp="1"/>
          </p:cNvSpPr>
          <p:nvPr>
            <p:ph idx="1"/>
          </p:nvPr>
        </p:nvSpPr>
        <p:spPr>
          <a:xfrm>
            <a:off x="457200" y="914400"/>
            <a:ext cx="8229600" cy="5562600"/>
          </a:xfrm>
        </p:spPr>
        <p:txBody>
          <a:bodyPr>
            <a:normAutofit fontScale="40000" lnSpcReduction="20000"/>
          </a:bodyPr>
          <a:lstStyle/>
          <a:p>
            <a:pPr lvl="1">
              <a:lnSpc>
                <a:spcPct val="120000"/>
              </a:lnSpc>
            </a:pPr>
            <a:r>
              <a:rPr lang="en-US" sz="7000" b="1" dirty="0" smtClean="0">
                <a:latin typeface="Times New Roman" pitchFamily="18" charset="0"/>
                <a:cs typeface="Times New Roman" pitchFamily="18" charset="0"/>
              </a:rPr>
              <a:t>Supporting services </a:t>
            </a:r>
            <a:r>
              <a:rPr lang="en-US" sz="7000" dirty="0" smtClean="0">
                <a:latin typeface="Times New Roman" pitchFamily="18" charset="0"/>
                <a:cs typeface="Times New Roman" pitchFamily="18" charset="0"/>
              </a:rPr>
              <a:t>– nutrient cycling to in rich soils (the foundation for agriculture which in turn is the basic building block in the livelihood of all people; breeding function for protecting and improving cultivate plants and domesticated animals- pollination and seed dispersal. </a:t>
            </a:r>
          </a:p>
          <a:p>
            <a:pPr lvl="1">
              <a:lnSpc>
                <a:spcPct val="120000"/>
              </a:lnSpc>
            </a:pPr>
            <a:r>
              <a:rPr lang="en-US" sz="6700" b="1" dirty="0" smtClean="0">
                <a:latin typeface="Times New Roman" pitchFamily="18" charset="0"/>
                <a:cs typeface="Times New Roman" pitchFamily="18" charset="0"/>
              </a:rPr>
              <a:t>Cultural services </a:t>
            </a:r>
            <a:r>
              <a:rPr lang="en-US" sz="6700" dirty="0" smtClean="0">
                <a:latin typeface="Times New Roman" pitchFamily="18" charset="0"/>
                <a:cs typeface="Times New Roman" pitchFamily="18" charset="0"/>
              </a:rPr>
              <a:t>– recreation and spiritual sites</a:t>
            </a:r>
          </a:p>
          <a:p>
            <a:pPr algn="just">
              <a:lnSpc>
                <a:spcPct val="120000"/>
              </a:lnSpc>
            </a:pPr>
            <a:r>
              <a:rPr lang="en-US" sz="6000" dirty="0" smtClean="0">
                <a:latin typeface="Times New Roman" pitchFamily="18" charset="0"/>
                <a:cs typeface="Times New Roman" pitchFamily="18" charset="0"/>
              </a:rPr>
              <a:t>On the bad side, the earth also generates catastrophic hazards that kill people, damage the environment, destroy property, and disrupt normal life.</a:t>
            </a:r>
          </a:p>
          <a:p>
            <a:pPr algn="just"/>
            <a:r>
              <a:rPr lang="en-US" sz="7000" dirty="0" smtClean="0"/>
              <a:t> These catastrophic disasters can be generated from: </a:t>
            </a:r>
            <a:r>
              <a:rPr lang="en-US" sz="7000" dirty="0" smtClean="0">
                <a:solidFill>
                  <a:srgbClr val="0070C0"/>
                </a:solidFill>
              </a:rPr>
              <a:t>tsunamis, droughts, floods, landslides, volcanoes, earthquake, tornadoes, wildfires, conflicts.</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rmAutofit/>
          </a:bodyPr>
          <a:lstStyle/>
          <a:p>
            <a:pPr algn="just"/>
            <a:r>
              <a:rPr lang="en-US" sz="2400" dirty="0" smtClean="0"/>
              <a:t>The amount of soil lost is staggering estimated at 2 billion tons per year. The consequence is massive flooding, decreased rainfall infiltration and drying up of local streams and rivers once the rains are over. </a:t>
            </a:r>
          </a:p>
          <a:p>
            <a:pPr algn="just"/>
            <a:r>
              <a:rPr lang="en-US" sz="2400" dirty="0" smtClean="0"/>
              <a:t>The accelerated local and regional deforestation that has taken place during the last decades is also believed to have disrupted the hydrological cycles that control rainfall.</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pPr algn="l"/>
            <a:r>
              <a:rPr lang="en-US" b="1" dirty="0" smtClean="0"/>
              <a:t/>
            </a:r>
            <a:br>
              <a:rPr lang="en-US" b="1" dirty="0" smtClean="0"/>
            </a:br>
            <a:r>
              <a:rPr lang="en-US" sz="3100" b="1" dirty="0" smtClean="0"/>
              <a:t>Impact of Drought </a:t>
            </a:r>
            <a:r>
              <a:rPr lang="en-US" dirty="0" smtClean="0"/>
              <a:t/>
            </a:r>
            <a:br>
              <a:rPr lang="en-US" dirty="0" smtClean="0"/>
            </a:br>
            <a:endParaRPr lang="en-US" dirty="0"/>
          </a:p>
        </p:txBody>
      </p:sp>
      <p:sp>
        <p:nvSpPr>
          <p:cNvPr id="3" name="Content Placeholder 2"/>
          <p:cNvSpPr>
            <a:spLocks noGrp="1"/>
          </p:cNvSpPr>
          <p:nvPr>
            <p:ph idx="1"/>
          </p:nvPr>
        </p:nvSpPr>
        <p:spPr>
          <a:xfrm>
            <a:off x="228600" y="533400"/>
            <a:ext cx="8686800" cy="6096000"/>
          </a:xfrm>
        </p:spPr>
        <p:txBody>
          <a:bodyPr>
            <a:normAutofit fontScale="70000" lnSpcReduction="20000"/>
          </a:bodyPr>
          <a:lstStyle/>
          <a:p>
            <a:pPr algn="just"/>
            <a:r>
              <a:rPr lang="en-US" dirty="0" smtClean="0"/>
              <a:t> The droughts of the last two decades in Ethiopia were major social, environmental and economic disruptive forces. The primary and the most immediate shocking effects of drought related famines had been heavy loss of human and livestock population, mass starvation, death, and mass drift to relief centers and nearby towns and cities. </a:t>
            </a:r>
          </a:p>
          <a:p>
            <a:pPr algn="just"/>
            <a:r>
              <a:rPr lang="en-US" dirty="0" smtClean="0"/>
              <a:t>According to a survey made by the Ethiopian Nutrition Institute, the mortality rate for the 1974 famine in </a:t>
            </a:r>
            <a:r>
              <a:rPr lang="en-US" dirty="0" err="1" smtClean="0"/>
              <a:t>Wollo</a:t>
            </a:r>
            <a:r>
              <a:rPr lang="en-US" dirty="0" smtClean="0"/>
              <a:t> was </a:t>
            </a:r>
            <a:r>
              <a:rPr lang="en-US" b="1" dirty="0" smtClean="0">
                <a:solidFill>
                  <a:srgbClr val="0070C0"/>
                </a:solidFill>
              </a:rPr>
              <a:t>190 per thousand </a:t>
            </a:r>
            <a:r>
              <a:rPr lang="en-US" dirty="0" smtClean="0"/>
              <a:t>of those affected by drought. The 1984-85 droughts have claimed more than </a:t>
            </a:r>
            <a:r>
              <a:rPr lang="en-US" b="1" dirty="0" smtClean="0">
                <a:solidFill>
                  <a:srgbClr val="0070C0"/>
                </a:solidFill>
              </a:rPr>
              <a:t>a million lives</a:t>
            </a:r>
            <a:r>
              <a:rPr lang="en-US" dirty="0" smtClean="0"/>
              <a:t>. </a:t>
            </a:r>
          </a:p>
          <a:p>
            <a:pPr algn="just"/>
            <a:r>
              <a:rPr lang="en-US" dirty="0" smtClean="0"/>
              <a:t>Drought and environmental degradation are closely inter-linked. Continued environmental degradation increases the risk of drought occurrence while repeated and prolonged drought leads to ecosystem destabilization through the process of soil erosion and desertification. </a:t>
            </a:r>
          </a:p>
          <a:p>
            <a:pPr algn="just"/>
            <a:r>
              <a:rPr lang="en-US" dirty="0" smtClean="0"/>
              <a:t>During droughts, the areas affected are denuded of vegetation leaving the soils exposed to wind erosion which in turn leads to fertility decline and forces people to cultivate lands considered marginal so as to maintain previous levels of production. </a:t>
            </a:r>
          </a:p>
          <a:p>
            <a:pPr algn="just"/>
            <a:r>
              <a:rPr lang="en-US" dirty="0" smtClean="0"/>
              <a:t>The result is shortened fallow period and expansion of degradation which ultimately may lead to desertification.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lstStyle/>
          <a:p>
            <a:r>
              <a:rPr lang="en-US" sz="2400" dirty="0" smtClean="0"/>
              <a:t>The total number of people affected by drought episodes for the 1990-2004 period is shown in Table 4. The corresponding food assistance requirements are shown in Table 5.</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28600" y="1447800"/>
            <a:ext cx="8763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pPr algn="l"/>
            <a:r>
              <a:rPr lang="en-US" sz="2400" b="1" dirty="0" smtClean="0"/>
              <a:t/>
            </a:r>
            <a:br>
              <a:rPr lang="en-US" sz="2400" b="1" dirty="0" smtClean="0"/>
            </a:br>
            <a:r>
              <a:rPr lang="en-US" sz="2400" b="1" dirty="0" smtClean="0"/>
              <a:t>Table 5: Food Assistance Requirement (1990-2004)</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04800" y="762000"/>
            <a:ext cx="8610600" cy="5867400"/>
          </a:xfrm>
        </p:spPr>
        <p:txBody>
          <a:bodyPr>
            <a:normAutofit/>
          </a:bodyPr>
          <a:lstStyle/>
          <a:p>
            <a:pPr algn="just"/>
            <a:endParaRPr lang="en-US" sz="2400"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81000" y="762000"/>
            <a:ext cx="8458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Autofit/>
          </a:bodyPr>
          <a:lstStyle/>
          <a:p>
            <a:pPr algn="l"/>
            <a:r>
              <a:rPr lang="en-US" sz="2800" b="1" dirty="0" smtClean="0"/>
              <a:t/>
            </a:r>
            <a:br>
              <a:rPr lang="en-US" sz="2800" b="1" dirty="0" smtClean="0"/>
            </a:br>
            <a:r>
              <a:rPr lang="en-US" sz="2800" b="1" dirty="0" smtClean="0"/>
              <a:t>Floods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228600" y="457200"/>
            <a:ext cx="8686800" cy="6248400"/>
          </a:xfrm>
        </p:spPr>
        <p:txBody>
          <a:bodyPr>
            <a:normAutofit fontScale="70000" lnSpcReduction="20000"/>
          </a:bodyPr>
          <a:lstStyle/>
          <a:p>
            <a:pPr algn="just"/>
            <a:r>
              <a:rPr lang="en-US" sz="3800" dirty="0" smtClean="0"/>
              <a:t>There are many areas here and there that are prone to flooding of Ethiopian rivers. However, unlike drought and famine, flood and its consequences have not been properly recorded. The trend over time as a result of global climate change or due to the catchments degradation is not properly documented. However, the Disaster prevention and Preparedness Commission has identified the following area as flood prone areas for follow-up:</a:t>
            </a:r>
          </a:p>
          <a:p>
            <a:r>
              <a:rPr lang="en-US" dirty="0" smtClean="0"/>
              <a:t>In Somali Administrative region on the </a:t>
            </a:r>
            <a:r>
              <a:rPr lang="en-US" dirty="0" err="1" smtClean="0"/>
              <a:t>Wabi</a:t>
            </a:r>
            <a:r>
              <a:rPr lang="en-US" dirty="0" smtClean="0"/>
              <a:t> </a:t>
            </a:r>
            <a:r>
              <a:rPr lang="en-US" dirty="0" err="1" smtClean="0"/>
              <a:t>Shebele</a:t>
            </a:r>
            <a:r>
              <a:rPr lang="en-US" dirty="0" smtClean="0"/>
              <a:t> from </a:t>
            </a:r>
            <a:r>
              <a:rPr lang="en-US" dirty="0" err="1" smtClean="0"/>
              <a:t>Imi</a:t>
            </a:r>
            <a:r>
              <a:rPr lang="en-US" dirty="0" smtClean="0"/>
              <a:t> to </a:t>
            </a:r>
            <a:r>
              <a:rPr lang="en-US" dirty="0" err="1" smtClean="0"/>
              <a:t>Mustahil</a:t>
            </a:r>
            <a:r>
              <a:rPr lang="en-US" dirty="0" smtClean="0"/>
              <a:t>.</a:t>
            </a:r>
          </a:p>
          <a:p>
            <a:r>
              <a:rPr lang="en-US" dirty="0" smtClean="0"/>
              <a:t>In </a:t>
            </a:r>
            <a:r>
              <a:rPr lang="en-US" dirty="0" err="1" smtClean="0"/>
              <a:t>Gambella</a:t>
            </a:r>
            <a:r>
              <a:rPr lang="en-US" dirty="0" smtClean="0"/>
              <a:t> Administrative Region on the </a:t>
            </a:r>
            <a:r>
              <a:rPr lang="en-US" dirty="0" err="1" smtClean="0"/>
              <a:t>Baro</a:t>
            </a:r>
            <a:r>
              <a:rPr lang="en-US" dirty="0" smtClean="0"/>
              <a:t> River from the tow of </a:t>
            </a:r>
            <a:r>
              <a:rPr lang="en-US" dirty="0" err="1" smtClean="0"/>
              <a:t>Gambella</a:t>
            </a:r>
            <a:r>
              <a:rPr lang="en-US" dirty="0" smtClean="0"/>
              <a:t> to the Border town of </a:t>
            </a:r>
            <a:r>
              <a:rPr lang="en-US" dirty="0" err="1" smtClean="0"/>
              <a:t>Jikao</a:t>
            </a:r>
            <a:r>
              <a:rPr lang="en-US" dirty="0" smtClean="0"/>
              <a:t>.</a:t>
            </a:r>
          </a:p>
          <a:p>
            <a:r>
              <a:rPr lang="en-US" dirty="0" smtClean="0"/>
              <a:t>In the Afar Region on the Awash River around </a:t>
            </a:r>
            <a:r>
              <a:rPr lang="en-US" dirty="0" err="1" smtClean="0"/>
              <a:t>Assaita</a:t>
            </a:r>
            <a:r>
              <a:rPr lang="en-US" dirty="0" smtClean="0"/>
              <a:t>.</a:t>
            </a:r>
          </a:p>
          <a:p>
            <a:r>
              <a:rPr lang="en-US" dirty="0" smtClean="0"/>
              <a:t>In </a:t>
            </a:r>
            <a:r>
              <a:rPr lang="en-US" dirty="0" err="1" smtClean="0"/>
              <a:t>Amhara</a:t>
            </a:r>
            <a:r>
              <a:rPr lang="en-US" dirty="0" smtClean="0"/>
              <a:t> Administrative Region Immediately east of Lake </a:t>
            </a:r>
            <a:r>
              <a:rPr lang="en-US" dirty="0" err="1" smtClean="0"/>
              <a:t>Tana</a:t>
            </a:r>
            <a:r>
              <a:rPr lang="en-US" dirty="0" smtClean="0"/>
              <a:t> where River </a:t>
            </a:r>
            <a:r>
              <a:rPr lang="en-US" dirty="0" err="1" smtClean="0"/>
              <a:t>Ribb</a:t>
            </a:r>
            <a:r>
              <a:rPr lang="en-US" dirty="0" smtClean="0"/>
              <a:t> and River </a:t>
            </a:r>
            <a:r>
              <a:rPr lang="en-US" dirty="0" err="1" smtClean="0"/>
              <a:t>Gumara</a:t>
            </a:r>
            <a:r>
              <a:rPr lang="en-US" dirty="0" smtClean="0"/>
              <a:t> enter Lake </a:t>
            </a:r>
            <a:r>
              <a:rPr lang="en-US" dirty="0" err="1" smtClean="0"/>
              <a:t>Rana</a:t>
            </a:r>
            <a:r>
              <a:rPr lang="en-US" dirty="0" smtClean="0"/>
              <a:t>.</a:t>
            </a:r>
          </a:p>
          <a:p>
            <a:r>
              <a:rPr lang="en-US" dirty="0" smtClean="0"/>
              <a:t>In </a:t>
            </a:r>
            <a:r>
              <a:rPr lang="en-US" dirty="0" err="1" smtClean="0"/>
              <a:t>Oromia</a:t>
            </a:r>
            <a:r>
              <a:rPr lang="en-US" dirty="0" smtClean="0"/>
              <a:t> Administrative Region around </a:t>
            </a:r>
            <a:r>
              <a:rPr lang="en-US" dirty="0" err="1" smtClean="0"/>
              <a:t>Tefki</a:t>
            </a:r>
            <a:r>
              <a:rPr lang="en-US" dirty="0" smtClean="0"/>
              <a:t> in the </a:t>
            </a:r>
            <a:r>
              <a:rPr lang="en-US" dirty="0" err="1" smtClean="0"/>
              <a:t>Teji</a:t>
            </a:r>
            <a:r>
              <a:rPr lang="en-US" dirty="0" smtClean="0"/>
              <a:t> Depression.</a:t>
            </a:r>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867400"/>
          </a:xfrm>
        </p:spPr>
        <p:txBody>
          <a:bodyPr/>
          <a:lstStyle/>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85</a:t>
            </a:fld>
            <a:endParaRPr lang="en-US"/>
          </a:p>
        </p:txBody>
      </p:sp>
      <p:sp>
        <p:nvSpPr>
          <p:cNvPr id="3074" name="Text Box 2"/>
          <p:cNvSpPr txBox="1">
            <a:spLocks noChangeArrowheads="1"/>
          </p:cNvSpPr>
          <p:nvPr/>
        </p:nvSpPr>
        <p:spPr bwMode="auto">
          <a:xfrm>
            <a:off x="381000" y="381000"/>
            <a:ext cx="8382000" cy="5715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Box- 10: Facilitators Note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Floods have sometimes benefits for certain areas and community groups. For instance, in the lower arid areas where the inhabitants are nomadic pastoralists flood brings moisture to their dry season grazing land to grow enough grass that could last for most of the dry months as such it is not a threat. In some areas where farmers practice flood recede agriculture flood is considered as a beneficial positive impact. The people have developed tradition of living with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gn="l"/>
            <a:r>
              <a:rPr lang="en-US" sz="2400" b="1" dirty="0" smtClean="0"/>
              <a:t/>
            </a:r>
            <a:br>
              <a:rPr lang="en-US" sz="2400" b="1" dirty="0" smtClean="0"/>
            </a:br>
            <a:r>
              <a:rPr lang="en-US" sz="2400" b="1" dirty="0" smtClean="0"/>
              <a:t>Other disasters in Ethiopia</a:t>
            </a:r>
            <a:r>
              <a:rPr lang="en-US" sz="2400" dirty="0" smtClean="0"/>
              <a:t/>
            </a:r>
            <a:br>
              <a:rPr lang="en-US" sz="2400" dirty="0" smtClean="0"/>
            </a:br>
            <a:endParaRPr lang="en-US" sz="2400" dirty="0"/>
          </a:p>
        </p:txBody>
      </p:sp>
      <p:sp>
        <p:nvSpPr>
          <p:cNvPr id="3" name="Content Placeholder 2"/>
          <p:cNvSpPr>
            <a:spLocks noGrp="1"/>
          </p:cNvSpPr>
          <p:nvPr>
            <p:ph idx="1"/>
          </p:nvPr>
        </p:nvSpPr>
        <p:spPr>
          <a:xfrm>
            <a:off x="152400" y="533400"/>
            <a:ext cx="8763000" cy="6172200"/>
          </a:xfrm>
        </p:spPr>
        <p:txBody>
          <a:bodyPr>
            <a:normAutofit fontScale="25000" lnSpcReduction="20000"/>
          </a:bodyPr>
          <a:lstStyle/>
          <a:p>
            <a:pPr algn="just"/>
            <a:r>
              <a:rPr lang="en-US" sz="11200" dirty="0" smtClean="0"/>
              <a:t>Pankhurst states that the natural causes of famine included “drought, locusts, caterpillars and in the case of The Great Famine of 1889-1892, </a:t>
            </a:r>
            <a:r>
              <a:rPr lang="en-US" sz="11200" dirty="0" err="1" smtClean="0"/>
              <a:t>rinderpest</a:t>
            </a:r>
            <a:r>
              <a:rPr lang="en-US" sz="11200" dirty="0" smtClean="0"/>
              <a:t>.” Socio-economic factors leading to famine included “deforestation, soil erosion and exhaustion, fragmentation of land holdings, the subsistence economy with its primitive agricultural tools, civil war.</a:t>
            </a:r>
            <a:r>
              <a:rPr lang="en-US" sz="6400" dirty="0" smtClean="0"/>
              <a:t> </a:t>
            </a:r>
          </a:p>
          <a:p>
            <a:pPr algn="just"/>
            <a:r>
              <a:rPr lang="en-US" sz="11200" dirty="0" smtClean="0"/>
              <a:t>plagues and pests have been equally important in causing various catastrophes, particularly in the northern parts of the country (</a:t>
            </a:r>
            <a:r>
              <a:rPr lang="en-US" sz="11200" dirty="0" err="1" smtClean="0"/>
              <a:t>Tigray</a:t>
            </a:r>
            <a:r>
              <a:rPr lang="en-US" sz="11200" dirty="0" smtClean="0"/>
              <a:t>, Gondar, </a:t>
            </a:r>
            <a:r>
              <a:rPr lang="en-US" sz="11200" dirty="0" err="1" smtClean="0"/>
              <a:t>Gojam</a:t>
            </a:r>
            <a:r>
              <a:rPr lang="en-US" sz="11200" dirty="0" smtClean="0"/>
              <a:t>, </a:t>
            </a:r>
            <a:r>
              <a:rPr lang="en-US" sz="11200" dirty="0" err="1" smtClean="0"/>
              <a:t>Wollo</a:t>
            </a:r>
            <a:r>
              <a:rPr lang="en-US" sz="11200" dirty="0" smtClean="0"/>
              <a:t> and </a:t>
            </a:r>
            <a:r>
              <a:rPr lang="en-US" sz="11200" dirty="0" err="1" smtClean="0"/>
              <a:t>Shoa</a:t>
            </a:r>
            <a:r>
              <a:rPr lang="en-US" sz="11200" dirty="0" smtClean="0"/>
              <a:t>). </a:t>
            </a:r>
          </a:p>
          <a:p>
            <a:pPr algn="just"/>
            <a:r>
              <a:rPr lang="en-US" sz="9600" dirty="0" smtClean="0"/>
              <a:t>In the 17th and 18th centuries alone, </a:t>
            </a:r>
            <a:r>
              <a:rPr lang="en-US" sz="9600" dirty="0" smtClean="0">
                <a:solidFill>
                  <a:srgbClr val="FF0000"/>
                </a:solidFill>
              </a:rPr>
              <a:t>locusts</a:t>
            </a:r>
            <a:r>
              <a:rPr lang="en-US" sz="9600" dirty="0" smtClean="0"/>
              <a:t> caused the famines of </a:t>
            </a:r>
            <a:r>
              <a:rPr lang="en-US" sz="9600" dirty="0" smtClean="0">
                <a:solidFill>
                  <a:srgbClr val="FF0000"/>
                </a:solidFill>
              </a:rPr>
              <a:t>1625-27,</a:t>
            </a:r>
            <a:r>
              <a:rPr lang="en-US" sz="9600" dirty="0" smtClean="0"/>
              <a:t> </a:t>
            </a:r>
            <a:r>
              <a:rPr lang="en-US" sz="9600" dirty="0" smtClean="0">
                <a:solidFill>
                  <a:srgbClr val="FF0000"/>
                </a:solidFill>
              </a:rPr>
              <a:t>1706</a:t>
            </a:r>
            <a:r>
              <a:rPr lang="en-US" sz="9600" dirty="0" smtClean="0"/>
              <a:t>, </a:t>
            </a:r>
            <a:r>
              <a:rPr lang="en-US" sz="9600" dirty="0" smtClean="0">
                <a:solidFill>
                  <a:srgbClr val="FF0000"/>
                </a:solidFill>
              </a:rPr>
              <a:t>1747</a:t>
            </a:r>
            <a:r>
              <a:rPr lang="en-US" sz="9600" dirty="0" smtClean="0"/>
              <a:t>,and </a:t>
            </a:r>
            <a:r>
              <a:rPr lang="en-US" sz="9600" dirty="0" smtClean="0">
                <a:solidFill>
                  <a:srgbClr val="FF0000"/>
                </a:solidFill>
              </a:rPr>
              <a:t>1748</a:t>
            </a:r>
            <a:r>
              <a:rPr lang="en-US" sz="9600" dirty="0" smtClean="0"/>
              <a:t> and at various times during the reign of Emperor </a:t>
            </a:r>
            <a:r>
              <a:rPr lang="en-US" sz="9600" dirty="0" err="1" smtClean="0"/>
              <a:t>Fasilidas</a:t>
            </a:r>
            <a:r>
              <a:rPr lang="en-US" sz="9600" dirty="0" smtClean="0"/>
              <a:t> (</a:t>
            </a:r>
            <a:r>
              <a:rPr lang="en-US" sz="9600" dirty="0" smtClean="0">
                <a:solidFill>
                  <a:srgbClr val="FF0000"/>
                </a:solidFill>
              </a:rPr>
              <a:t>1632-1667</a:t>
            </a:r>
            <a:r>
              <a:rPr lang="en-US" sz="9600" dirty="0" smtClean="0"/>
              <a:t>). </a:t>
            </a:r>
          </a:p>
          <a:p>
            <a:pPr algn="just"/>
            <a:r>
              <a:rPr lang="en-US" sz="9600" dirty="0" smtClean="0"/>
              <a:t>Epidemics such as </a:t>
            </a:r>
            <a:r>
              <a:rPr lang="en-US" sz="9600" i="1" dirty="0" err="1" smtClean="0"/>
              <a:t>fangle</a:t>
            </a:r>
            <a:r>
              <a:rPr lang="en-US" sz="9600" i="1" dirty="0" smtClean="0"/>
              <a:t> </a:t>
            </a:r>
            <a:r>
              <a:rPr lang="en-US" sz="9600" dirty="0" smtClean="0"/>
              <a:t>(cholera), </a:t>
            </a:r>
            <a:r>
              <a:rPr lang="en-US" sz="9600" i="1" dirty="0" err="1" smtClean="0"/>
              <a:t>qachne</a:t>
            </a:r>
            <a:r>
              <a:rPr lang="en-US" sz="9600" dirty="0" smtClean="0"/>
              <a:t>, </a:t>
            </a:r>
            <a:r>
              <a:rPr lang="en-US" sz="9600" i="1" dirty="0" smtClean="0"/>
              <a:t>lablab </a:t>
            </a:r>
            <a:r>
              <a:rPr lang="en-US" sz="9600" dirty="0" smtClean="0"/>
              <a:t>(influenza), small pox and other unspecified illness are recorded as causing the famines of </a:t>
            </a:r>
            <a:r>
              <a:rPr lang="en-US" sz="9600" dirty="0" smtClean="0">
                <a:solidFill>
                  <a:srgbClr val="FF0000"/>
                </a:solidFill>
              </a:rPr>
              <a:t>1634-5</a:t>
            </a:r>
            <a:r>
              <a:rPr lang="en-US" sz="9600" dirty="0" smtClean="0"/>
              <a:t>, </a:t>
            </a:r>
            <a:r>
              <a:rPr lang="en-US" sz="9600" dirty="0" smtClean="0">
                <a:solidFill>
                  <a:srgbClr val="FF0000"/>
                </a:solidFill>
              </a:rPr>
              <a:t>1683</a:t>
            </a:r>
            <a:r>
              <a:rPr lang="en-US" sz="9600" dirty="0" smtClean="0"/>
              <a:t>, </a:t>
            </a:r>
            <a:r>
              <a:rPr lang="en-US" sz="9600" dirty="0" smtClean="0">
                <a:solidFill>
                  <a:srgbClr val="FF0000"/>
                </a:solidFill>
              </a:rPr>
              <a:t>1685</a:t>
            </a:r>
            <a:r>
              <a:rPr lang="en-US" sz="9600" dirty="0" smtClean="0"/>
              <a:t>, </a:t>
            </a:r>
            <a:r>
              <a:rPr lang="en-US" sz="9600" dirty="0" smtClean="0">
                <a:solidFill>
                  <a:srgbClr val="FF0000"/>
                </a:solidFill>
              </a:rPr>
              <a:t>1693</a:t>
            </a:r>
            <a:r>
              <a:rPr lang="en-US" sz="9600" dirty="0" smtClean="0"/>
              <a:t> and </a:t>
            </a:r>
            <a:r>
              <a:rPr lang="en-US" sz="9600" dirty="0" smtClean="0">
                <a:solidFill>
                  <a:srgbClr val="FF0000"/>
                </a:solidFill>
              </a:rPr>
              <a:t>1700-01</a:t>
            </a:r>
            <a:r>
              <a:rPr lang="en-US" sz="9600" dirty="0" smtClean="0"/>
              <a:t>.</a:t>
            </a:r>
            <a:r>
              <a:rPr lang="en-GB" sz="5600" dirty="0" smtClean="0"/>
              <a:t> </a:t>
            </a:r>
            <a:endParaRPr lang="en-US" sz="5600" dirty="0" smtClean="0"/>
          </a:p>
          <a:p>
            <a:endParaRPr lang="en-US" dirty="0"/>
          </a:p>
        </p:txBody>
      </p:sp>
      <p:sp>
        <p:nvSpPr>
          <p:cNvPr id="4" name="Slide Number Placeholder 3"/>
          <p:cNvSpPr>
            <a:spLocks noGrp="1"/>
          </p:cNvSpPr>
          <p:nvPr>
            <p:ph type="sldNum" sz="quarter" idx="12"/>
          </p:nvPr>
        </p:nvSpPr>
        <p:spPr/>
        <p:txBody>
          <a:bodyPr/>
          <a:lstStyle/>
          <a:p>
            <a:fld id="{39EA617C-A10B-4E3E-8585-15D7C580D15F}"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85000" lnSpcReduction="10000"/>
          </a:bodyPr>
          <a:lstStyle/>
          <a:p>
            <a:pPr algn="just"/>
            <a:r>
              <a:rPr lang="en-US" dirty="0" smtClean="0"/>
              <a:t>In 1876, for example, 25% of the population of </a:t>
            </a:r>
            <a:r>
              <a:rPr lang="en-US" dirty="0" err="1" smtClean="0"/>
              <a:t>Tigray</a:t>
            </a:r>
            <a:r>
              <a:rPr lang="en-US" dirty="0" smtClean="0"/>
              <a:t> was killed by an outbreak of typhus. </a:t>
            </a:r>
          </a:p>
          <a:p>
            <a:pPr algn="just"/>
            <a:r>
              <a:rPr lang="en-US" dirty="0" smtClean="0">
                <a:solidFill>
                  <a:srgbClr val="FF0000"/>
                </a:solidFill>
              </a:rPr>
              <a:t>Influenza</a:t>
            </a:r>
            <a:r>
              <a:rPr lang="en-US" dirty="0" smtClean="0"/>
              <a:t> epidemics have constantly ravaged Addis Ababa. The worst was in </a:t>
            </a:r>
            <a:r>
              <a:rPr lang="en-US" dirty="0" smtClean="0">
                <a:solidFill>
                  <a:srgbClr val="FF0000"/>
                </a:solidFill>
              </a:rPr>
              <a:t>1918</a:t>
            </a:r>
            <a:r>
              <a:rPr lang="en-US" dirty="0" smtClean="0"/>
              <a:t> when one fifth of the population of Addis Ababa died of the disease. </a:t>
            </a:r>
          </a:p>
          <a:p>
            <a:pPr algn="just"/>
            <a:r>
              <a:rPr lang="en-US" dirty="0" smtClean="0">
                <a:solidFill>
                  <a:srgbClr val="FF0000"/>
                </a:solidFill>
              </a:rPr>
              <a:t>Meningitis epidemics </a:t>
            </a:r>
            <a:r>
              <a:rPr lang="en-US" dirty="0" smtClean="0"/>
              <a:t>also have been recorded frequently specifically during and after drought periods. </a:t>
            </a:r>
          </a:p>
          <a:p>
            <a:pPr algn="just"/>
            <a:r>
              <a:rPr lang="en-US" dirty="0" smtClean="0"/>
              <a:t>The drought years 1977, 1981-1983, 1988-1989 coincided with recorded widespread meningitis outbreaks. </a:t>
            </a:r>
          </a:p>
          <a:p>
            <a:pPr algn="just"/>
            <a:r>
              <a:rPr lang="en-US" dirty="0" smtClean="0"/>
              <a:t>Similarly, </a:t>
            </a:r>
            <a:r>
              <a:rPr lang="en-US" dirty="0" smtClean="0">
                <a:solidFill>
                  <a:srgbClr val="FF0000"/>
                </a:solidFill>
              </a:rPr>
              <a:t>malaria</a:t>
            </a:r>
            <a:r>
              <a:rPr lang="en-US" dirty="0" smtClean="0"/>
              <a:t> </a:t>
            </a:r>
            <a:r>
              <a:rPr lang="en-US" dirty="0" smtClean="0">
                <a:solidFill>
                  <a:srgbClr val="FF0000"/>
                </a:solidFill>
              </a:rPr>
              <a:t>outbreaks</a:t>
            </a:r>
            <a:r>
              <a:rPr lang="en-US" dirty="0" smtClean="0"/>
              <a:t> and their incidence appear to coincide with the first rains after dry periods. Though there is no recorded history about malaria epidemics, malaria would appear as of 1958 to be a major public health threat in Ethiopia. </a:t>
            </a:r>
          </a:p>
          <a:p>
            <a:pPr algn="just"/>
            <a:r>
              <a:rPr lang="en-US" dirty="0" smtClean="0"/>
              <a:t>Three quarters of the country is infected by malaria.</a:t>
            </a:r>
          </a:p>
        </p:txBody>
      </p:sp>
      <p:sp>
        <p:nvSpPr>
          <p:cNvPr id="4" name="Slide Number Placeholder 3"/>
          <p:cNvSpPr>
            <a:spLocks noGrp="1"/>
          </p:cNvSpPr>
          <p:nvPr>
            <p:ph type="sldNum" sz="quarter" idx="12"/>
          </p:nvPr>
        </p:nvSpPr>
        <p:spPr/>
        <p:txBody>
          <a:bodyPr/>
          <a:lstStyle/>
          <a:p>
            <a:fld id="{39EA617C-A10B-4E3E-8585-15D7C580D15F}" type="slidenum">
              <a:rPr lang="en-US" smtClean="0"/>
              <a:pPr/>
              <a:t>87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noAutofit/>
          </a:bodyPr>
          <a:lstStyle/>
          <a:p>
            <a:pPr algn="l"/>
            <a:r>
              <a:rPr lang="en-US" sz="3200" b="1" dirty="0" smtClean="0"/>
              <a:t>1.1. Introduction ---- continued</a:t>
            </a:r>
            <a:endParaRPr lang="en-US" sz="3200" b="1" dirty="0"/>
          </a:p>
        </p:txBody>
      </p:sp>
      <p:sp>
        <p:nvSpPr>
          <p:cNvPr id="3" name="Content Placeholder 2"/>
          <p:cNvSpPr>
            <a:spLocks noGrp="1"/>
          </p:cNvSpPr>
          <p:nvPr>
            <p:ph idx="1"/>
          </p:nvPr>
        </p:nvSpPr>
        <p:spPr>
          <a:xfrm>
            <a:off x="457200" y="914400"/>
            <a:ext cx="8229600" cy="5562600"/>
          </a:xfrm>
        </p:spPr>
        <p:txBody>
          <a:bodyPr>
            <a:normAutofit fontScale="92500" lnSpcReduction="20000"/>
          </a:bodyPr>
          <a:lstStyle/>
          <a:p>
            <a:r>
              <a:rPr lang="en-US" dirty="0" smtClean="0"/>
              <a:t>More than ever what has happened in the past, today, disasters triggered by natural workings of our planet earth and human actions have been increasing with severe consequences on human life and socioeconomic environment. Disasters should not be segregated from everyday living. </a:t>
            </a:r>
          </a:p>
          <a:p>
            <a:r>
              <a:rPr lang="en-US" dirty="0" smtClean="0"/>
              <a:t>There are more than 700 natural disasters every year, affecting around one person in 30. </a:t>
            </a:r>
          </a:p>
          <a:p>
            <a:r>
              <a:rPr lang="en-US" dirty="0" smtClean="0"/>
              <a:t>A range of these natural hazards also threaten development. </a:t>
            </a:r>
          </a:p>
          <a:p>
            <a:r>
              <a:rPr lang="en-US" dirty="0" smtClean="0"/>
              <a:t>Hazards such as floods, storms, and droughts have served as trigger events for more than 75% of the disasters that have occurred globally over the past decade. </a:t>
            </a:r>
          </a:p>
        </p:txBody>
      </p:sp>
      <p:sp>
        <p:nvSpPr>
          <p:cNvPr id="4" name="Slide Number Placeholder 3"/>
          <p:cNvSpPr>
            <a:spLocks noGrp="1"/>
          </p:cNvSpPr>
          <p:nvPr>
            <p:ph type="sldNum" sz="quarter" idx="12"/>
          </p:nvPr>
        </p:nvSpPr>
        <p:spPr/>
        <p:txBody>
          <a:bodyPr/>
          <a:lstStyle/>
          <a:p>
            <a:fld id="{39EA617C-A10B-4E3E-8585-15D7C580D15F}"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5052</TotalTime>
  <Words>9097</Words>
  <Application>Microsoft Office PowerPoint</Application>
  <PresentationFormat>On-screen Show (4:3)</PresentationFormat>
  <Paragraphs>572</Paragraphs>
  <Slides>87</Slides>
  <Notes>48</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Slide 1</vt:lpstr>
      <vt:lpstr>Slide 2</vt:lpstr>
      <vt:lpstr>Slide 3</vt:lpstr>
      <vt:lpstr>Slide 4</vt:lpstr>
      <vt:lpstr>Slide 5</vt:lpstr>
      <vt:lpstr> III. Method of delivery or process    </vt:lpstr>
      <vt:lpstr>Slide 7</vt:lpstr>
      <vt:lpstr>1.1. Introduction --- continued </vt:lpstr>
      <vt:lpstr>1.1. Introduction ---- continued</vt:lpstr>
      <vt:lpstr>1.1. Introduction ---- continued</vt:lpstr>
      <vt:lpstr>Slide 11</vt:lpstr>
      <vt:lpstr>Slide 12</vt:lpstr>
      <vt:lpstr>1.1.Definitions of Basic Concepts in DRM </vt:lpstr>
      <vt:lpstr>Slide 14</vt:lpstr>
      <vt:lpstr>Slide 15</vt:lpstr>
      <vt:lpstr>Slide 16</vt:lpstr>
      <vt:lpstr>Slide 17</vt:lpstr>
      <vt:lpstr>Instructors’ Note</vt:lpstr>
      <vt:lpstr>3. Disaster</vt:lpstr>
      <vt:lpstr>3. Disaster  …. Cont’d</vt:lpstr>
      <vt:lpstr>Slide 21</vt:lpstr>
      <vt:lpstr>Instructor’s Note</vt:lpstr>
      <vt:lpstr>4. Vulnerability</vt:lpstr>
      <vt:lpstr>4. Vulnerability ….. continued</vt:lpstr>
      <vt:lpstr>Slide 25</vt:lpstr>
      <vt:lpstr>Exercise</vt:lpstr>
      <vt:lpstr> Instructor’s Note  </vt:lpstr>
      <vt:lpstr>Slide 28</vt:lpstr>
      <vt:lpstr>4. Vulnerability ……. Continued</vt:lpstr>
      <vt:lpstr>Slide 30</vt:lpstr>
      <vt:lpstr>Slide 31</vt:lpstr>
      <vt:lpstr>Slide 32</vt:lpstr>
      <vt:lpstr>Slide 33</vt:lpstr>
      <vt:lpstr>1.1.3. Resilience, Coping and Adaptation </vt:lpstr>
      <vt:lpstr>Slide 35</vt:lpstr>
      <vt:lpstr>Slide 36</vt:lpstr>
      <vt:lpstr> Exercises/Self-Assessment  </vt:lpstr>
      <vt:lpstr> Exercises   </vt:lpstr>
      <vt:lpstr>Slide 39</vt:lpstr>
      <vt:lpstr> Examples are given in Table1 to illustrate the linkages of hazard, vulnerability &amp;risk/disaster Table1: Linkages between Hazard, Vulnerability and Risk/Disaster  </vt:lpstr>
      <vt:lpstr> 2. Types of Hazards and Disasters </vt:lpstr>
      <vt:lpstr>Slide 42</vt:lpstr>
      <vt:lpstr>Slide 43</vt:lpstr>
      <vt:lpstr>Slide 44</vt:lpstr>
      <vt:lpstr>Slide 45</vt:lpstr>
      <vt:lpstr>Slide 46</vt:lpstr>
      <vt:lpstr>Slide 47</vt:lpstr>
      <vt:lpstr>Slide 48</vt:lpstr>
      <vt:lpstr>Earthquake in Sicily </vt:lpstr>
      <vt:lpstr>Volcanic Eruption</vt:lpstr>
      <vt:lpstr>Flood in Limpopo</vt:lpstr>
      <vt:lpstr>Drought in East Africa</vt:lpstr>
      <vt:lpstr>Hurricane Katrina </vt:lpstr>
      <vt:lpstr>Slide 54</vt:lpstr>
      <vt:lpstr> 2.1. Classification by Causes </vt:lpstr>
      <vt:lpstr>Slide 56</vt:lpstr>
      <vt:lpstr>Slide 57</vt:lpstr>
      <vt:lpstr>Slide 58</vt:lpstr>
      <vt:lpstr>Slide 59</vt:lpstr>
      <vt:lpstr>Aviation </vt:lpstr>
      <vt:lpstr>Train Accident</vt:lpstr>
      <vt:lpstr>Slide 62</vt:lpstr>
      <vt:lpstr>Box-7:  Individual Vulnerability to hazard risk and disaster</vt:lpstr>
      <vt:lpstr>Slide 64</vt:lpstr>
      <vt:lpstr>Slide 65</vt:lpstr>
      <vt:lpstr>Exercise </vt:lpstr>
      <vt:lpstr>Slide 67</vt:lpstr>
      <vt:lpstr>Slide 68</vt:lpstr>
      <vt:lpstr>Slide 69</vt:lpstr>
      <vt:lpstr>  2.3. Growth and Distribution of Disasters  </vt:lpstr>
      <vt:lpstr>Slide 71</vt:lpstr>
      <vt:lpstr> 2.3.1. Disaster in the world  … cont’d </vt:lpstr>
      <vt:lpstr> 2.3.1. Disaster in the world  … cont’d </vt:lpstr>
      <vt:lpstr>Slide 74</vt:lpstr>
      <vt:lpstr>  1.4.2. Disaster in Africa   </vt:lpstr>
      <vt:lpstr>1.4.2. Disaster in Africa  … Cont’d</vt:lpstr>
      <vt:lpstr>1.4.3. Disaster in Ethiopia</vt:lpstr>
      <vt:lpstr>Slide 78</vt:lpstr>
      <vt:lpstr>1.4.3. Disaster in Ethiopia  …. Cont’d</vt:lpstr>
      <vt:lpstr>Slide 80</vt:lpstr>
      <vt:lpstr> Impact of Drought  </vt:lpstr>
      <vt:lpstr>Slide 82</vt:lpstr>
      <vt:lpstr> Table 5: Food Assistance Requirement (1990-2004) </vt:lpstr>
      <vt:lpstr> Floods </vt:lpstr>
      <vt:lpstr>Slide 85</vt:lpstr>
      <vt:lpstr> Other disasters in Ethiopia </vt:lpstr>
      <vt:lpstr>Slide 87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Administratr</dc:creator>
  <cp:lastModifiedBy>ismail - [2010]</cp:lastModifiedBy>
  <cp:revision>532</cp:revision>
  <dcterms:created xsi:type="dcterms:W3CDTF">2011-04-09T15:22:28Z</dcterms:created>
  <dcterms:modified xsi:type="dcterms:W3CDTF">2019-03-26T14:05:17Z</dcterms:modified>
</cp:coreProperties>
</file>