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57" r:id="rId3"/>
    <p:sldId id="276" r:id="rId4"/>
    <p:sldId id="259" r:id="rId5"/>
    <p:sldId id="260" r:id="rId6"/>
    <p:sldId id="261" r:id="rId7"/>
    <p:sldId id="262" r:id="rId8"/>
    <p:sldId id="264" r:id="rId9"/>
    <p:sldId id="265" r:id="rId10"/>
    <p:sldId id="266" r:id="rId11"/>
    <p:sldId id="272" r:id="rId12"/>
    <p:sldId id="273" r:id="rId13"/>
    <p:sldId id="274" r:id="rId14"/>
    <p:sldId id="27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61CF6"/>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011C15-0FDF-4CAB-96E6-69A5868DE450}" type="doc">
      <dgm:prSet loTypeId="urn:diagrams.loki3.com/BracketList" loCatId="list" qsTypeId="urn:microsoft.com/office/officeart/2005/8/quickstyle/simple1" qsCatId="simple" csTypeId="urn:microsoft.com/office/officeart/2005/8/colors/accent1_2" csCatId="accent1" phldr="1"/>
      <dgm:spPr/>
      <dgm:t>
        <a:bodyPr/>
        <a:lstStyle/>
        <a:p>
          <a:endParaRPr lang="en-GB"/>
        </a:p>
      </dgm:t>
    </dgm:pt>
    <dgm:pt modelId="{FBD4F945-F5D2-4BF0-9847-51456D40B86F}">
      <dgm:prSet phldrT="[Text]"/>
      <dgm:spPr/>
      <dgm:t>
        <a:bodyPr/>
        <a:lstStyle/>
        <a:p>
          <a:r>
            <a:rPr lang="en-GB" dirty="0" smtClean="0"/>
            <a:t>Oral </a:t>
          </a:r>
          <a:endParaRPr lang="en-GB" dirty="0"/>
        </a:p>
      </dgm:t>
    </dgm:pt>
    <dgm:pt modelId="{A73FB28C-FE12-49B6-8E56-A762F37D76C8}" type="parTrans" cxnId="{8486E8B7-2B58-4DD2-A9D7-89CC2F7F26E9}">
      <dgm:prSet/>
      <dgm:spPr/>
      <dgm:t>
        <a:bodyPr/>
        <a:lstStyle/>
        <a:p>
          <a:endParaRPr lang="en-GB"/>
        </a:p>
      </dgm:t>
    </dgm:pt>
    <dgm:pt modelId="{69D93B29-03E3-4FA2-9954-25AAB8B71D27}" type="sibTrans" cxnId="{8486E8B7-2B58-4DD2-A9D7-89CC2F7F26E9}">
      <dgm:prSet/>
      <dgm:spPr/>
      <dgm:t>
        <a:bodyPr/>
        <a:lstStyle/>
        <a:p>
          <a:endParaRPr lang="en-GB"/>
        </a:p>
      </dgm:t>
    </dgm:pt>
    <dgm:pt modelId="{86C9817C-D8F4-4BF6-8011-FA426BF94696}">
      <dgm:prSet phldrT="[Text]"/>
      <dgm:spPr/>
      <dgm:t>
        <a:bodyPr/>
        <a:lstStyle/>
        <a:p>
          <a:r>
            <a:rPr lang="en-GB" dirty="0" smtClean="0"/>
            <a:t>Reporting orally in form of presentation </a:t>
          </a:r>
          <a:endParaRPr lang="en-GB" dirty="0"/>
        </a:p>
      </dgm:t>
    </dgm:pt>
    <dgm:pt modelId="{4699F790-F63E-451A-BC32-65418ED3E708}" type="parTrans" cxnId="{AC74DB92-8B9C-4CEF-B8B4-54DBE391190C}">
      <dgm:prSet/>
      <dgm:spPr/>
      <dgm:t>
        <a:bodyPr/>
        <a:lstStyle/>
        <a:p>
          <a:endParaRPr lang="en-GB"/>
        </a:p>
      </dgm:t>
    </dgm:pt>
    <dgm:pt modelId="{EF52BF4D-C342-4EE0-9932-143E87958FA3}" type="sibTrans" cxnId="{AC74DB92-8B9C-4CEF-B8B4-54DBE391190C}">
      <dgm:prSet/>
      <dgm:spPr/>
      <dgm:t>
        <a:bodyPr/>
        <a:lstStyle/>
        <a:p>
          <a:endParaRPr lang="en-GB"/>
        </a:p>
      </dgm:t>
    </dgm:pt>
    <dgm:pt modelId="{DEA409D4-BE66-4B64-B668-013972A32050}">
      <dgm:prSet phldrT="[Text]"/>
      <dgm:spPr/>
      <dgm:t>
        <a:bodyPr/>
        <a:lstStyle/>
        <a:p>
          <a:r>
            <a:rPr lang="en-GB" dirty="0" smtClean="0"/>
            <a:t>Written </a:t>
          </a:r>
          <a:endParaRPr lang="en-GB" dirty="0"/>
        </a:p>
      </dgm:t>
    </dgm:pt>
    <dgm:pt modelId="{4DB28E42-F63F-4469-9D1F-8D089DBB4A42}" type="parTrans" cxnId="{9FAFFEE3-FD46-45DB-94B3-9883B16DE2BD}">
      <dgm:prSet/>
      <dgm:spPr/>
      <dgm:t>
        <a:bodyPr/>
        <a:lstStyle/>
        <a:p>
          <a:endParaRPr lang="en-GB"/>
        </a:p>
      </dgm:t>
    </dgm:pt>
    <dgm:pt modelId="{46556FCB-518C-4CE7-A310-983DDCB23BC3}" type="sibTrans" cxnId="{9FAFFEE3-FD46-45DB-94B3-9883B16DE2BD}">
      <dgm:prSet/>
      <dgm:spPr/>
      <dgm:t>
        <a:bodyPr/>
        <a:lstStyle/>
        <a:p>
          <a:endParaRPr lang="en-GB"/>
        </a:p>
      </dgm:t>
    </dgm:pt>
    <dgm:pt modelId="{A11CD437-849F-42D0-9D76-0FA32F1C4ACD}">
      <dgm:prSet phldrT="[Text]"/>
      <dgm:spPr/>
      <dgm:t>
        <a:bodyPr/>
        <a:lstStyle/>
        <a:p>
          <a:r>
            <a:rPr lang="en-GB" dirty="0" smtClean="0"/>
            <a:t>It is the written report in the form of document</a:t>
          </a:r>
          <a:endParaRPr lang="en-GB" dirty="0"/>
        </a:p>
      </dgm:t>
    </dgm:pt>
    <dgm:pt modelId="{123FF9E7-796A-43A4-A649-50CE73D3F1DB}" type="parTrans" cxnId="{87A5B0EE-486F-427B-83E8-2323A28BEFFB}">
      <dgm:prSet/>
      <dgm:spPr/>
      <dgm:t>
        <a:bodyPr/>
        <a:lstStyle/>
        <a:p>
          <a:endParaRPr lang="en-GB"/>
        </a:p>
      </dgm:t>
    </dgm:pt>
    <dgm:pt modelId="{6868B851-C3C7-4A73-82EF-C4DAC7B89A2A}" type="sibTrans" cxnId="{87A5B0EE-486F-427B-83E8-2323A28BEFFB}">
      <dgm:prSet/>
      <dgm:spPr/>
      <dgm:t>
        <a:bodyPr/>
        <a:lstStyle/>
        <a:p>
          <a:endParaRPr lang="en-GB"/>
        </a:p>
      </dgm:t>
    </dgm:pt>
    <dgm:pt modelId="{D0E354A8-A7E3-45DD-A039-008CCE3CADAC}" type="pres">
      <dgm:prSet presAssocID="{6B011C15-0FDF-4CAB-96E6-69A5868DE450}" presName="Name0" presStyleCnt="0">
        <dgm:presLayoutVars>
          <dgm:dir/>
          <dgm:animLvl val="lvl"/>
          <dgm:resizeHandles val="exact"/>
        </dgm:presLayoutVars>
      </dgm:prSet>
      <dgm:spPr/>
      <dgm:t>
        <a:bodyPr/>
        <a:lstStyle/>
        <a:p>
          <a:endParaRPr lang="en-US"/>
        </a:p>
      </dgm:t>
    </dgm:pt>
    <dgm:pt modelId="{9807B28C-ED2C-4BAC-9A96-C7270F17BB59}" type="pres">
      <dgm:prSet presAssocID="{FBD4F945-F5D2-4BF0-9847-51456D40B86F}" presName="linNode" presStyleCnt="0"/>
      <dgm:spPr/>
    </dgm:pt>
    <dgm:pt modelId="{230B813D-E862-4AE7-B744-4F8A7F3B9C38}" type="pres">
      <dgm:prSet presAssocID="{FBD4F945-F5D2-4BF0-9847-51456D40B86F}" presName="parTx" presStyleLbl="revTx" presStyleIdx="0" presStyleCnt="2">
        <dgm:presLayoutVars>
          <dgm:chMax val="1"/>
          <dgm:bulletEnabled val="1"/>
        </dgm:presLayoutVars>
      </dgm:prSet>
      <dgm:spPr/>
      <dgm:t>
        <a:bodyPr/>
        <a:lstStyle/>
        <a:p>
          <a:endParaRPr lang="en-US"/>
        </a:p>
      </dgm:t>
    </dgm:pt>
    <dgm:pt modelId="{6E96249C-BAD9-4687-882D-A79D89157810}" type="pres">
      <dgm:prSet presAssocID="{FBD4F945-F5D2-4BF0-9847-51456D40B86F}" presName="bracket" presStyleLbl="parChTrans1D1" presStyleIdx="0" presStyleCnt="2"/>
      <dgm:spPr/>
    </dgm:pt>
    <dgm:pt modelId="{A545BE8E-3671-47FD-82A2-FFBF251C910E}" type="pres">
      <dgm:prSet presAssocID="{FBD4F945-F5D2-4BF0-9847-51456D40B86F}" presName="spH" presStyleCnt="0"/>
      <dgm:spPr/>
    </dgm:pt>
    <dgm:pt modelId="{0369843E-ED8D-47EE-B3C7-5FF146002449}" type="pres">
      <dgm:prSet presAssocID="{FBD4F945-F5D2-4BF0-9847-51456D40B86F}" presName="desTx" presStyleLbl="node1" presStyleIdx="0" presStyleCnt="2">
        <dgm:presLayoutVars>
          <dgm:bulletEnabled val="1"/>
        </dgm:presLayoutVars>
      </dgm:prSet>
      <dgm:spPr/>
      <dgm:t>
        <a:bodyPr/>
        <a:lstStyle/>
        <a:p>
          <a:endParaRPr lang="en-GB"/>
        </a:p>
      </dgm:t>
    </dgm:pt>
    <dgm:pt modelId="{6DB44A4D-65F5-4A2B-AF16-F7C23A92BA52}" type="pres">
      <dgm:prSet presAssocID="{69D93B29-03E3-4FA2-9954-25AAB8B71D27}" presName="spV" presStyleCnt="0"/>
      <dgm:spPr/>
    </dgm:pt>
    <dgm:pt modelId="{22BCDC03-0EAC-41E9-88A8-6C1FB1EA882C}" type="pres">
      <dgm:prSet presAssocID="{DEA409D4-BE66-4B64-B668-013972A32050}" presName="linNode" presStyleCnt="0"/>
      <dgm:spPr/>
    </dgm:pt>
    <dgm:pt modelId="{70359C05-595A-4CFC-ABEA-4C0C43D277F2}" type="pres">
      <dgm:prSet presAssocID="{DEA409D4-BE66-4B64-B668-013972A32050}" presName="parTx" presStyleLbl="revTx" presStyleIdx="1" presStyleCnt="2">
        <dgm:presLayoutVars>
          <dgm:chMax val="1"/>
          <dgm:bulletEnabled val="1"/>
        </dgm:presLayoutVars>
      </dgm:prSet>
      <dgm:spPr/>
      <dgm:t>
        <a:bodyPr/>
        <a:lstStyle/>
        <a:p>
          <a:endParaRPr lang="en-US"/>
        </a:p>
      </dgm:t>
    </dgm:pt>
    <dgm:pt modelId="{5E3CF945-C693-461D-BABC-95C5D5510E3E}" type="pres">
      <dgm:prSet presAssocID="{DEA409D4-BE66-4B64-B668-013972A32050}" presName="bracket" presStyleLbl="parChTrans1D1" presStyleIdx="1" presStyleCnt="2"/>
      <dgm:spPr/>
    </dgm:pt>
    <dgm:pt modelId="{47B93D7D-456E-4D59-AC25-E3A1EEA76716}" type="pres">
      <dgm:prSet presAssocID="{DEA409D4-BE66-4B64-B668-013972A32050}" presName="spH" presStyleCnt="0"/>
      <dgm:spPr/>
    </dgm:pt>
    <dgm:pt modelId="{5D64ECAC-6A83-4AAB-B73A-37A3BBAD54C6}" type="pres">
      <dgm:prSet presAssocID="{DEA409D4-BE66-4B64-B668-013972A32050}" presName="desTx" presStyleLbl="node1" presStyleIdx="1" presStyleCnt="2">
        <dgm:presLayoutVars>
          <dgm:bulletEnabled val="1"/>
        </dgm:presLayoutVars>
      </dgm:prSet>
      <dgm:spPr/>
      <dgm:t>
        <a:bodyPr/>
        <a:lstStyle/>
        <a:p>
          <a:endParaRPr lang="en-GB"/>
        </a:p>
      </dgm:t>
    </dgm:pt>
  </dgm:ptLst>
  <dgm:cxnLst>
    <dgm:cxn modelId="{AC74DB92-8B9C-4CEF-B8B4-54DBE391190C}" srcId="{FBD4F945-F5D2-4BF0-9847-51456D40B86F}" destId="{86C9817C-D8F4-4BF6-8011-FA426BF94696}" srcOrd="0" destOrd="0" parTransId="{4699F790-F63E-451A-BC32-65418ED3E708}" sibTransId="{EF52BF4D-C342-4EE0-9932-143E87958FA3}"/>
    <dgm:cxn modelId="{C1827006-F567-4F19-ADCF-59DA1FF09114}" type="presOf" srcId="{DEA409D4-BE66-4B64-B668-013972A32050}" destId="{70359C05-595A-4CFC-ABEA-4C0C43D277F2}" srcOrd="0" destOrd="0" presId="urn:diagrams.loki3.com/BracketList"/>
    <dgm:cxn modelId="{9C286AE7-60BB-466C-B00C-6D2CAE3F6BB3}" type="presOf" srcId="{A11CD437-849F-42D0-9D76-0FA32F1C4ACD}" destId="{5D64ECAC-6A83-4AAB-B73A-37A3BBAD54C6}" srcOrd="0" destOrd="0" presId="urn:diagrams.loki3.com/BracketList"/>
    <dgm:cxn modelId="{9FAFFEE3-FD46-45DB-94B3-9883B16DE2BD}" srcId="{6B011C15-0FDF-4CAB-96E6-69A5868DE450}" destId="{DEA409D4-BE66-4B64-B668-013972A32050}" srcOrd="1" destOrd="0" parTransId="{4DB28E42-F63F-4469-9D1F-8D089DBB4A42}" sibTransId="{46556FCB-518C-4CE7-A310-983DDCB23BC3}"/>
    <dgm:cxn modelId="{8486E8B7-2B58-4DD2-A9D7-89CC2F7F26E9}" srcId="{6B011C15-0FDF-4CAB-96E6-69A5868DE450}" destId="{FBD4F945-F5D2-4BF0-9847-51456D40B86F}" srcOrd="0" destOrd="0" parTransId="{A73FB28C-FE12-49B6-8E56-A762F37D76C8}" sibTransId="{69D93B29-03E3-4FA2-9954-25AAB8B71D27}"/>
    <dgm:cxn modelId="{D33F0D69-602F-47A4-B6D6-337A29D2120F}" type="presOf" srcId="{86C9817C-D8F4-4BF6-8011-FA426BF94696}" destId="{0369843E-ED8D-47EE-B3C7-5FF146002449}" srcOrd="0" destOrd="0" presId="urn:diagrams.loki3.com/BracketList"/>
    <dgm:cxn modelId="{87A5B0EE-486F-427B-83E8-2323A28BEFFB}" srcId="{DEA409D4-BE66-4B64-B668-013972A32050}" destId="{A11CD437-849F-42D0-9D76-0FA32F1C4ACD}" srcOrd="0" destOrd="0" parTransId="{123FF9E7-796A-43A4-A649-50CE73D3F1DB}" sibTransId="{6868B851-C3C7-4A73-82EF-C4DAC7B89A2A}"/>
    <dgm:cxn modelId="{313C55DC-0222-40B4-81D8-017D75D7E3C5}" type="presOf" srcId="{6B011C15-0FDF-4CAB-96E6-69A5868DE450}" destId="{D0E354A8-A7E3-45DD-A039-008CCE3CADAC}" srcOrd="0" destOrd="0" presId="urn:diagrams.loki3.com/BracketList"/>
    <dgm:cxn modelId="{06E6E8BC-953D-440F-80EE-FEA997A4F497}" type="presOf" srcId="{FBD4F945-F5D2-4BF0-9847-51456D40B86F}" destId="{230B813D-E862-4AE7-B744-4F8A7F3B9C38}" srcOrd="0" destOrd="0" presId="urn:diagrams.loki3.com/BracketList"/>
    <dgm:cxn modelId="{0CD9091E-626C-4045-B3A6-D705D9C85266}" type="presParOf" srcId="{D0E354A8-A7E3-45DD-A039-008CCE3CADAC}" destId="{9807B28C-ED2C-4BAC-9A96-C7270F17BB59}" srcOrd="0" destOrd="0" presId="urn:diagrams.loki3.com/BracketList"/>
    <dgm:cxn modelId="{78C802B1-D4B9-4C17-942A-487694039205}" type="presParOf" srcId="{9807B28C-ED2C-4BAC-9A96-C7270F17BB59}" destId="{230B813D-E862-4AE7-B744-4F8A7F3B9C38}" srcOrd="0" destOrd="0" presId="urn:diagrams.loki3.com/BracketList"/>
    <dgm:cxn modelId="{C8B2A479-1DE0-466D-B6F9-723F5C9880F0}" type="presParOf" srcId="{9807B28C-ED2C-4BAC-9A96-C7270F17BB59}" destId="{6E96249C-BAD9-4687-882D-A79D89157810}" srcOrd="1" destOrd="0" presId="urn:diagrams.loki3.com/BracketList"/>
    <dgm:cxn modelId="{E8E314D9-8B13-443C-A462-976D88EA751F}" type="presParOf" srcId="{9807B28C-ED2C-4BAC-9A96-C7270F17BB59}" destId="{A545BE8E-3671-47FD-82A2-FFBF251C910E}" srcOrd="2" destOrd="0" presId="urn:diagrams.loki3.com/BracketList"/>
    <dgm:cxn modelId="{2B0482B4-BDCB-4F90-A8C7-163156F2117D}" type="presParOf" srcId="{9807B28C-ED2C-4BAC-9A96-C7270F17BB59}" destId="{0369843E-ED8D-47EE-B3C7-5FF146002449}" srcOrd="3" destOrd="0" presId="urn:diagrams.loki3.com/BracketList"/>
    <dgm:cxn modelId="{A52ABBE9-DE02-4CC7-913E-9FA070ABA61D}" type="presParOf" srcId="{D0E354A8-A7E3-45DD-A039-008CCE3CADAC}" destId="{6DB44A4D-65F5-4A2B-AF16-F7C23A92BA52}" srcOrd="1" destOrd="0" presId="urn:diagrams.loki3.com/BracketList"/>
    <dgm:cxn modelId="{5E5F69CD-98E6-49D9-BDBC-0C79465E47B1}" type="presParOf" srcId="{D0E354A8-A7E3-45DD-A039-008CCE3CADAC}" destId="{22BCDC03-0EAC-41E9-88A8-6C1FB1EA882C}" srcOrd="2" destOrd="0" presId="urn:diagrams.loki3.com/BracketList"/>
    <dgm:cxn modelId="{5998B765-FDE9-4AFE-A34D-7C78064AFF56}" type="presParOf" srcId="{22BCDC03-0EAC-41E9-88A8-6C1FB1EA882C}" destId="{70359C05-595A-4CFC-ABEA-4C0C43D277F2}" srcOrd="0" destOrd="0" presId="urn:diagrams.loki3.com/BracketList"/>
    <dgm:cxn modelId="{7B00ECB6-5D63-40C3-AB34-F90F46890342}" type="presParOf" srcId="{22BCDC03-0EAC-41E9-88A8-6C1FB1EA882C}" destId="{5E3CF945-C693-461D-BABC-95C5D5510E3E}" srcOrd="1" destOrd="0" presId="urn:diagrams.loki3.com/BracketList"/>
    <dgm:cxn modelId="{15AB1F02-1028-4700-A40A-8AB93B28C612}" type="presParOf" srcId="{22BCDC03-0EAC-41E9-88A8-6C1FB1EA882C}" destId="{47B93D7D-456E-4D59-AC25-E3A1EEA76716}" srcOrd="2" destOrd="0" presId="urn:diagrams.loki3.com/BracketList"/>
    <dgm:cxn modelId="{B3212C5E-28E1-484D-9F54-3BACAAE4820A}" type="presParOf" srcId="{22BCDC03-0EAC-41E9-88A8-6C1FB1EA882C}" destId="{5D64ECAC-6A83-4AAB-B73A-37A3BBAD54C6}" srcOrd="3" destOrd="0" presId="urn:diagrams.loki3.com/Bracke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0B813D-E862-4AE7-B744-4F8A7F3B9C38}">
      <dsp:nvSpPr>
        <dsp:cNvPr id="0" name=""/>
        <dsp:cNvSpPr/>
      </dsp:nvSpPr>
      <dsp:spPr>
        <a:xfrm>
          <a:off x="0" y="1136518"/>
          <a:ext cx="2057400" cy="752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0256" tIns="96520" rIns="270256" bIns="96520" numCol="1" spcCol="1270" anchor="ctr" anchorCtr="0">
          <a:noAutofit/>
        </a:bodyPr>
        <a:lstStyle/>
        <a:p>
          <a:pPr lvl="0" algn="r" defTabSz="1689100">
            <a:lnSpc>
              <a:spcPct val="90000"/>
            </a:lnSpc>
            <a:spcBef>
              <a:spcPct val="0"/>
            </a:spcBef>
            <a:spcAft>
              <a:spcPct val="35000"/>
            </a:spcAft>
          </a:pPr>
          <a:r>
            <a:rPr lang="en-GB" sz="3800" kern="1200" dirty="0" smtClean="0"/>
            <a:t>Oral </a:t>
          </a:r>
          <a:endParaRPr lang="en-GB" sz="3800" kern="1200" dirty="0"/>
        </a:p>
      </dsp:txBody>
      <dsp:txXfrm>
        <a:off x="0" y="1136518"/>
        <a:ext cx="2057400" cy="752400"/>
      </dsp:txXfrm>
    </dsp:sp>
    <dsp:sp modelId="{6E96249C-BAD9-4687-882D-A79D89157810}">
      <dsp:nvSpPr>
        <dsp:cNvPr id="0" name=""/>
        <dsp:cNvSpPr/>
      </dsp:nvSpPr>
      <dsp:spPr>
        <a:xfrm>
          <a:off x="2057399" y="830856"/>
          <a:ext cx="411480" cy="1363725"/>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369843E-ED8D-47EE-B3C7-5FF146002449}">
      <dsp:nvSpPr>
        <dsp:cNvPr id="0" name=""/>
        <dsp:cNvSpPr/>
      </dsp:nvSpPr>
      <dsp:spPr>
        <a:xfrm>
          <a:off x="2633471" y="830856"/>
          <a:ext cx="5596128" cy="136372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285750" lvl="1" indent="-285750" algn="l" defTabSz="1689100">
            <a:lnSpc>
              <a:spcPct val="90000"/>
            </a:lnSpc>
            <a:spcBef>
              <a:spcPct val="0"/>
            </a:spcBef>
            <a:spcAft>
              <a:spcPct val="15000"/>
            </a:spcAft>
            <a:buChar char="••"/>
          </a:pPr>
          <a:r>
            <a:rPr lang="en-GB" sz="3800" kern="1200" dirty="0" smtClean="0"/>
            <a:t>Reporting orally in form of presentation </a:t>
          </a:r>
          <a:endParaRPr lang="en-GB" sz="3800" kern="1200" dirty="0"/>
        </a:p>
      </dsp:txBody>
      <dsp:txXfrm>
        <a:off x="2633471" y="830856"/>
        <a:ext cx="5596128" cy="1363725"/>
      </dsp:txXfrm>
    </dsp:sp>
    <dsp:sp modelId="{70359C05-595A-4CFC-ABEA-4C0C43D277F2}">
      <dsp:nvSpPr>
        <dsp:cNvPr id="0" name=""/>
        <dsp:cNvSpPr/>
      </dsp:nvSpPr>
      <dsp:spPr>
        <a:xfrm>
          <a:off x="0" y="2637044"/>
          <a:ext cx="2057400" cy="752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0256" tIns="96520" rIns="270256" bIns="96520" numCol="1" spcCol="1270" anchor="ctr" anchorCtr="0">
          <a:noAutofit/>
        </a:bodyPr>
        <a:lstStyle/>
        <a:p>
          <a:pPr lvl="0" algn="r" defTabSz="1689100">
            <a:lnSpc>
              <a:spcPct val="90000"/>
            </a:lnSpc>
            <a:spcBef>
              <a:spcPct val="0"/>
            </a:spcBef>
            <a:spcAft>
              <a:spcPct val="35000"/>
            </a:spcAft>
          </a:pPr>
          <a:r>
            <a:rPr lang="en-GB" sz="3800" kern="1200" dirty="0" smtClean="0"/>
            <a:t>Written </a:t>
          </a:r>
          <a:endParaRPr lang="en-GB" sz="3800" kern="1200" dirty="0"/>
        </a:p>
      </dsp:txBody>
      <dsp:txXfrm>
        <a:off x="0" y="2637044"/>
        <a:ext cx="2057400" cy="752400"/>
      </dsp:txXfrm>
    </dsp:sp>
    <dsp:sp modelId="{5E3CF945-C693-461D-BABC-95C5D5510E3E}">
      <dsp:nvSpPr>
        <dsp:cNvPr id="0" name=""/>
        <dsp:cNvSpPr/>
      </dsp:nvSpPr>
      <dsp:spPr>
        <a:xfrm>
          <a:off x="2057399" y="2331381"/>
          <a:ext cx="411480" cy="1363725"/>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D64ECAC-6A83-4AAB-B73A-37A3BBAD54C6}">
      <dsp:nvSpPr>
        <dsp:cNvPr id="0" name=""/>
        <dsp:cNvSpPr/>
      </dsp:nvSpPr>
      <dsp:spPr>
        <a:xfrm>
          <a:off x="2633471" y="2331381"/>
          <a:ext cx="5596128" cy="136372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285750" lvl="1" indent="-285750" algn="l" defTabSz="1689100">
            <a:lnSpc>
              <a:spcPct val="90000"/>
            </a:lnSpc>
            <a:spcBef>
              <a:spcPct val="0"/>
            </a:spcBef>
            <a:spcAft>
              <a:spcPct val="15000"/>
            </a:spcAft>
            <a:buChar char="••"/>
          </a:pPr>
          <a:r>
            <a:rPr lang="en-GB" sz="3800" kern="1200" dirty="0" smtClean="0"/>
            <a:t>It is the written report in the form of document</a:t>
          </a:r>
          <a:endParaRPr lang="en-GB" sz="3800" kern="1200" dirty="0"/>
        </a:p>
      </dsp:txBody>
      <dsp:txXfrm>
        <a:off x="2633471" y="2331381"/>
        <a:ext cx="5596128" cy="1363725"/>
      </dsp:txXfrm>
    </dsp:sp>
  </dsp:spTree>
</dsp:drawing>
</file>

<file path=ppt/diagrams/layout1.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F27D8F22-C3BD-434F-A627-CCE4CC9B5A60}" type="datetimeFigureOut">
              <a:rPr lang="en-IN" smtClean="0"/>
              <a:t>27-04-2020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916731A-7EA2-457F-B505-422084BAED49}" type="slidenum">
              <a:rPr lang="en-IN" smtClean="0"/>
              <a:t>‹#›</a:t>
            </a:fld>
            <a:endParaRPr lang="en-IN"/>
          </a:p>
        </p:txBody>
      </p:sp>
    </p:spTree>
    <p:extLst>
      <p:ext uri="{BB962C8B-B14F-4D97-AF65-F5344CB8AC3E}">
        <p14:creationId xmlns:p14="http://schemas.microsoft.com/office/powerpoint/2010/main" val="2619252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27D8F22-C3BD-434F-A627-CCE4CC9B5A60}" type="datetimeFigureOut">
              <a:rPr lang="en-IN" smtClean="0"/>
              <a:t>27-04-2020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916731A-7EA2-457F-B505-422084BAED49}" type="slidenum">
              <a:rPr lang="en-IN" smtClean="0"/>
              <a:t>‹#›</a:t>
            </a:fld>
            <a:endParaRPr lang="en-IN"/>
          </a:p>
        </p:txBody>
      </p:sp>
    </p:spTree>
    <p:extLst>
      <p:ext uri="{BB962C8B-B14F-4D97-AF65-F5344CB8AC3E}">
        <p14:creationId xmlns:p14="http://schemas.microsoft.com/office/powerpoint/2010/main" val="1256805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27D8F22-C3BD-434F-A627-CCE4CC9B5A60}" type="datetimeFigureOut">
              <a:rPr lang="en-IN" smtClean="0"/>
              <a:t>27-04-2020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916731A-7EA2-457F-B505-422084BAED49}" type="slidenum">
              <a:rPr lang="en-IN" smtClean="0"/>
              <a:t>‹#›</a:t>
            </a:fld>
            <a:endParaRPr lang="en-IN"/>
          </a:p>
        </p:txBody>
      </p:sp>
    </p:spTree>
    <p:extLst>
      <p:ext uri="{BB962C8B-B14F-4D97-AF65-F5344CB8AC3E}">
        <p14:creationId xmlns:p14="http://schemas.microsoft.com/office/powerpoint/2010/main" val="1917545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27D8F22-C3BD-434F-A627-CCE4CC9B5A60}" type="datetimeFigureOut">
              <a:rPr lang="en-IN" smtClean="0"/>
              <a:t>27-04-2020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916731A-7EA2-457F-B505-422084BAED49}" type="slidenum">
              <a:rPr lang="en-IN" smtClean="0"/>
              <a:t>‹#›</a:t>
            </a:fld>
            <a:endParaRPr lang="en-IN"/>
          </a:p>
        </p:txBody>
      </p:sp>
    </p:spTree>
    <p:extLst>
      <p:ext uri="{BB962C8B-B14F-4D97-AF65-F5344CB8AC3E}">
        <p14:creationId xmlns:p14="http://schemas.microsoft.com/office/powerpoint/2010/main" val="2142672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7D8F22-C3BD-434F-A627-CCE4CC9B5A60}" type="datetimeFigureOut">
              <a:rPr lang="en-IN" smtClean="0"/>
              <a:t>27-04-2020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916731A-7EA2-457F-B505-422084BAED49}" type="slidenum">
              <a:rPr lang="en-IN" smtClean="0"/>
              <a:t>‹#›</a:t>
            </a:fld>
            <a:endParaRPr lang="en-IN"/>
          </a:p>
        </p:txBody>
      </p:sp>
    </p:spTree>
    <p:extLst>
      <p:ext uri="{BB962C8B-B14F-4D97-AF65-F5344CB8AC3E}">
        <p14:creationId xmlns:p14="http://schemas.microsoft.com/office/powerpoint/2010/main" val="1297728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F27D8F22-C3BD-434F-A627-CCE4CC9B5A60}" type="datetimeFigureOut">
              <a:rPr lang="en-IN" smtClean="0"/>
              <a:t>27-04-2020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916731A-7EA2-457F-B505-422084BAED49}" type="slidenum">
              <a:rPr lang="en-IN" smtClean="0"/>
              <a:t>‹#›</a:t>
            </a:fld>
            <a:endParaRPr lang="en-IN"/>
          </a:p>
        </p:txBody>
      </p:sp>
    </p:spTree>
    <p:extLst>
      <p:ext uri="{BB962C8B-B14F-4D97-AF65-F5344CB8AC3E}">
        <p14:creationId xmlns:p14="http://schemas.microsoft.com/office/powerpoint/2010/main" val="1432405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F27D8F22-C3BD-434F-A627-CCE4CC9B5A60}" type="datetimeFigureOut">
              <a:rPr lang="en-IN" smtClean="0"/>
              <a:t>27-04-2020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916731A-7EA2-457F-B505-422084BAED49}" type="slidenum">
              <a:rPr lang="en-IN" smtClean="0"/>
              <a:t>‹#›</a:t>
            </a:fld>
            <a:endParaRPr lang="en-IN"/>
          </a:p>
        </p:txBody>
      </p:sp>
    </p:spTree>
    <p:extLst>
      <p:ext uri="{BB962C8B-B14F-4D97-AF65-F5344CB8AC3E}">
        <p14:creationId xmlns:p14="http://schemas.microsoft.com/office/powerpoint/2010/main" val="404665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F27D8F22-C3BD-434F-A627-CCE4CC9B5A60}" type="datetimeFigureOut">
              <a:rPr lang="en-IN" smtClean="0"/>
              <a:t>27-04-2020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916731A-7EA2-457F-B505-422084BAED49}" type="slidenum">
              <a:rPr lang="en-IN" smtClean="0"/>
              <a:t>‹#›</a:t>
            </a:fld>
            <a:endParaRPr lang="en-IN"/>
          </a:p>
        </p:txBody>
      </p:sp>
    </p:spTree>
    <p:extLst>
      <p:ext uri="{BB962C8B-B14F-4D97-AF65-F5344CB8AC3E}">
        <p14:creationId xmlns:p14="http://schemas.microsoft.com/office/powerpoint/2010/main" val="3079362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7D8F22-C3BD-434F-A627-CCE4CC9B5A60}" type="datetimeFigureOut">
              <a:rPr lang="en-IN" smtClean="0"/>
              <a:t>27-04-2020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916731A-7EA2-457F-B505-422084BAED49}" type="slidenum">
              <a:rPr lang="en-IN" smtClean="0"/>
              <a:t>‹#›</a:t>
            </a:fld>
            <a:endParaRPr lang="en-IN"/>
          </a:p>
        </p:txBody>
      </p:sp>
    </p:spTree>
    <p:extLst>
      <p:ext uri="{BB962C8B-B14F-4D97-AF65-F5344CB8AC3E}">
        <p14:creationId xmlns:p14="http://schemas.microsoft.com/office/powerpoint/2010/main" val="1896005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7D8F22-C3BD-434F-A627-CCE4CC9B5A60}" type="datetimeFigureOut">
              <a:rPr lang="en-IN" smtClean="0"/>
              <a:t>27-04-2020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916731A-7EA2-457F-B505-422084BAED49}" type="slidenum">
              <a:rPr lang="en-IN" smtClean="0"/>
              <a:t>‹#›</a:t>
            </a:fld>
            <a:endParaRPr lang="en-IN"/>
          </a:p>
        </p:txBody>
      </p:sp>
    </p:spTree>
    <p:extLst>
      <p:ext uri="{BB962C8B-B14F-4D97-AF65-F5344CB8AC3E}">
        <p14:creationId xmlns:p14="http://schemas.microsoft.com/office/powerpoint/2010/main" val="3754447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7D8F22-C3BD-434F-A627-CCE4CC9B5A60}" type="datetimeFigureOut">
              <a:rPr lang="en-IN" smtClean="0"/>
              <a:t>27-04-2020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916731A-7EA2-457F-B505-422084BAED49}" type="slidenum">
              <a:rPr lang="en-IN" smtClean="0"/>
              <a:t>‹#›</a:t>
            </a:fld>
            <a:endParaRPr lang="en-IN"/>
          </a:p>
        </p:txBody>
      </p:sp>
    </p:spTree>
    <p:extLst>
      <p:ext uri="{BB962C8B-B14F-4D97-AF65-F5344CB8AC3E}">
        <p14:creationId xmlns:p14="http://schemas.microsoft.com/office/powerpoint/2010/main" val="2915873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7D8F22-C3BD-434F-A627-CCE4CC9B5A60}" type="datetimeFigureOut">
              <a:rPr lang="en-IN" smtClean="0"/>
              <a:t>27-04-2020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16731A-7EA2-457F-B505-422084BAED49}" type="slidenum">
              <a:rPr lang="en-IN" smtClean="0"/>
              <a:t>‹#›</a:t>
            </a:fld>
            <a:endParaRPr lang="en-IN"/>
          </a:p>
        </p:txBody>
      </p:sp>
    </p:spTree>
    <p:extLst>
      <p:ext uri="{BB962C8B-B14F-4D97-AF65-F5344CB8AC3E}">
        <p14:creationId xmlns:p14="http://schemas.microsoft.com/office/powerpoint/2010/main" val="3846212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844824"/>
            <a:ext cx="8784976" cy="4752528"/>
          </a:xfrm>
          <a:solidFill>
            <a:schemeClr val="accent1">
              <a:lumMod val="40000"/>
              <a:lumOff val="60000"/>
            </a:schemeClr>
          </a:solidFill>
        </p:spPr>
        <p:txBody>
          <a:bodyPr>
            <a:normAutofit lnSpcReduction="10000"/>
          </a:bodyPr>
          <a:lstStyle/>
          <a:p>
            <a:endParaRPr lang="en-IN" dirty="0" smtClean="0">
              <a:solidFill>
                <a:schemeClr val="tx1"/>
              </a:solidFill>
            </a:endParaRPr>
          </a:p>
          <a:p>
            <a:endParaRPr lang="en-IN" sz="3600" b="1" dirty="0" smtClean="0">
              <a:solidFill>
                <a:schemeClr val="tx1"/>
              </a:solidFill>
              <a:latin typeface="AR CENA" pitchFamily="2" charset="0"/>
              <a:cs typeface="Times New Roman" pitchFamily="18" charset="0"/>
            </a:endParaRPr>
          </a:p>
          <a:p>
            <a:pPr lvl="2"/>
            <a:r>
              <a:rPr lang="en-IN" sz="7200" b="1" dirty="0" smtClean="0">
                <a:solidFill>
                  <a:srgbClr val="261CF6"/>
                </a:solidFill>
              </a:rPr>
              <a:t>The Research Report</a:t>
            </a:r>
          </a:p>
          <a:p>
            <a:pPr algn="l"/>
            <a:endParaRPr lang="en-GB" sz="3200" b="1" dirty="0" smtClean="0">
              <a:solidFill>
                <a:schemeClr val="tx1"/>
              </a:solidFill>
            </a:endParaRPr>
          </a:p>
          <a:p>
            <a:pPr algn="l"/>
            <a:r>
              <a:rPr lang="en-GB" sz="3200" b="1" dirty="0" smtClean="0">
                <a:solidFill>
                  <a:schemeClr val="tx1"/>
                </a:solidFill>
              </a:rPr>
              <a:t>    </a:t>
            </a:r>
            <a:r>
              <a:rPr lang="en-GB" sz="4300" b="1" dirty="0" smtClean="0">
                <a:solidFill>
                  <a:schemeClr val="accent6">
                    <a:lumMod val="75000"/>
                  </a:schemeClr>
                </a:solidFill>
              </a:rPr>
              <a:t>By: K. E</a:t>
            </a:r>
          </a:p>
          <a:p>
            <a:endParaRPr lang="en-GB" sz="4300" b="1" dirty="0" smtClean="0">
              <a:solidFill>
                <a:schemeClr val="accent6">
                  <a:lumMod val="75000"/>
                </a:schemeClr>
              </a:solidFill>
            </a:endParaRPr>
          </a:p>
          <a:p>
            <a:endParaRPr lang="en-IN" dirty="0">
              <a:solidFill>
                <a:schemeClr val="tx1"/>
              </a:solidFill>
            </a:endParaRPr>
          </a:p>
        </p:txBody>
      </p:sp>
      <p:sp>
        <p:nvSpPr>
          <p:cNvPr id="4" name="Date Placeholder 3"/>
          <p:cNvSpPr>
            <a:spLocks noGrp="1"/>
          </p:cNvSpPr>
          <p:nvPr>
            <p:ph type="dt" sz="half" idx="10"/>
          </p:nvPr>
        </p:nvSpPr>
        <p:spPr/>
        <p:txBody>
          <a:bodyPr/>
          <a:lstStyle/>
          <a:p>
            <a:fld id="{82D3B8B2-3301-4D0C-A37A-2A26028387D2}" type="datetime1">
              <a:rPr lang="en-US" smtClean="0"/>
              <a:pPr/>
              <a:t>4/27/2020</a:t>
            </a:fld>
            <a:endParaRPr lang="en-IN" dirty="0"/>
          </a:p>
        </p:txBody>
      </p:sp>
      <p:sp>
        <p:nvSpPr>
          <p:cNvPr id="2" name="Title 1"/>
          <p:cNvSpPr>
            <a:spLocks noGrp="1"/>
          </p:cNvSpPr>
          <p:nvPr>
            <p:ph type="ctrTitle"/>
          </p:nvPr>
        </p:nvSpPr>
        <p:spPr>
          <a:xfrm>
            <a:off x="107504" y="116632"/>
            <a:ext cx="8856984" cy="1656185"/>
          </a:xfrm>
          <a:solidFill>
            <a:schemeClr val="accent2"/>
          </a:solidFill>
        </p:spPr>
        <p:txBody>
          <a:bodyPr>
            <a:noAutofit/>
          </a:bodyPr>
          <a:lstStyle/>
          <a:p>
            <a:r>
              <a:rPr lang="en-IN" sz="7200" b="1" dirty="0">
                <a:solidFill>
                  <a:schemeClr val="tx1"/>
                </a:solidFill>
                <a:latin typeface="AR CENA" pitchFamily="2" charset="0"/>
                <a:cs typeface="Times New Roman" pitchFamily="18" charset="0"/>
              </a:rPr>
              <a:t>Chapter </a:t>
            </a:r>
            <a:r>
              <a:rPr lang="en-IN" sz="7200" b="1" dirty="0" smtClean="0">
                <a:solidFill>
                  <a:schemeClr val="tx1"/>
                </a:solidFill>
                <a:latin typeface="AR CENA" pitchFamily="2" charset="0"/>
                <a:cs typeface="Times New Roman" pitchFamily="18" charset="0"/>
              </a:rPr>
              <a:t>-Eight</a:t>
            </a:r>
            <a:endParaRPr lang="en-IN" sz="7200" dirty="0">
              <a:solidFill>
                <a:srgbClr val="0D11B3"/>
              </a:solidFill>
              <a:latin typeface="Berlin Sans FB" pitchFamily="34" charset="0"/>
            </a:endParaRPr>
          </a:p>
        </p:txBody>
      </p:sp>
    </p:spTree>
    <p:extLst>
      <p:ext uri="{BB962C8B-B14F-4D97-AF65-F5344CB8AC3E}">
        <p14:creationId xmlns:p14="http://schemas.microsoft.com/office/powerpoint/2010/main" val="27860595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The audience for the written report</a:t>
            </a:r>
            <a:endParaRPr lang="en-IN" dirty="0"/>
          </a:p>
        </p:txBody>
      </p:sp>
      <p:sp>
        <p:nvSpPr>
          <p:cNvPr id="3" name="Content Placeholder 2"/>
          <p:cNvSpPr>
            <a:spLocks noGrp="1"/>
          </p:cNvSpPr>
          <p:nvPr>
            <p:ph idx="1"/>
          </p:nvPr>
        </p:nvSpPr>
        <p:spPr/>
        <p:txBody>
          <a:bodyPr/>
          <a:lstStyle/>
          <a:p>
            <a:pPr algn="just">
              <a:lnSpc>
                <a:spcPct val="150000"/>
              </a:lnSpc>
            </a:pPr>
            <a:r>
              <a:rPr lang="en-IN" dirty="0" smtClean="0">
                <a:latin typeface="Times New Roman" panose="02020603050405020304" pitchFamily="18" charset="0"/>
                <a:cs typeface="Times New Roman" panose="02020603050405020304" pitchFamily="18" charset="0"/>
              </a:rPr>
              <a:t>The organization of a report, its length, focus on details, data presentation, presentation modes of the report will and illustrations will , in part, be  a function of the audience for whom the report is intended to be presented.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50478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r>
              <a:rPr lang="en-GB" altLang="en-US" sz="4000" smtClean="0"/>
              <a:t>Characteristics of a Well-Written Report </a:t>
            </a:r>
            <a:endParaRPr lang="en-US" altLang="en-US" sz="4000" smtClean="0"/>
          </a:p>
        </p:txBody>
      </p:sp>
      <p:sp>
        <p:nvSpPr>
          <p:cNvPr id="8195" name="Rectangle 3"/>
          <p:cNvSpPr>
            <a:spLocks noGrp="1" noChangeAspect="1" noChangeArrowheads="1"/>
          </p:cNvSpPr>
          <p:nvPr>
            <p:ph idx="1"/>
          </p:nvPr>
        </p:nvSpPr>
        <p:spPr/>
        <p:txBody>
          <a:bodyPr>
            <a:normAutofit fontScale="70000" lnSpcReduction="20000"/>
          </a:bodyPr>
          <a:lstStyle/>
          <a:p>
            <a:pPr algn="just">
              <a:lnSpc>
                <a:spcPct val="160000"/>
              </a:lnSpc>
            </a:pPr>
            <a:r>
              <a:rPr lang="en-GB" altLang="en-US" dirty="0" smtClean="0">
                <a:latin typeface="Times New Roman" panose="02020603050405020304" pitchFamily="18" charset="0"/>
                <a:cs typeface="Times New Roman" panose="02020603050405020304" pitchFamily="18" charset="0"/>
              </a:rPr>
              <a:t>Clarity</a:t>
            </a:r>
          </a:p>
          <a:p>
            <a:pPr algn="just">
              <a:lnSpc>
                <a:spcPct val="160000"/>
              </a:lnSpc>
            </a:pPr>
            <a:r>
              <a:rPr lang="en-GB" altLang="en-US" dirty="0" smtClean="0">
                <a:latin typeface="Times New Roman" panose="02020603050405020304" pitchFamily="18" charset="0"/>
                <a:cs typeface="Times New Roman" panose="02020603050405020304" pitchFamily="18" charset="0"/>
              </a:rPr>
              <a:t>Conciseness</a:t>
            </a:r>
          </a:p>
          <a:p>
            <a:pPr algn="just">
              <a:lnSpc>
                <a:spcPct val="160000"/>
              </a:lnSpc>
            </a:pPr>
            <a:r>
              <a:rPr lang="en-GB" altLang="en-US" dirty="0" smtClean="0">
                <a:latin typeface="Times New Roman" panose="02020603050405020304" pitchFamily="18" charset="0"/>
                <a:cs typeface="Times New Roman" panose="02020603050405020304" pitchFamily="18" charset="0"/>
              </a:rPr>
              <a:t>Coherence</a:t>
            </a:r>
          </a:p>
          <a:p>
            <a:pPr algn="just">
              <a:lnSpc>
                <a:spcPct val="160000"/>
              </a:lnSpc>
            </a:pPr>
            <a:r>
              <a:rPr lang="en-GB" altLang="en-US" dirty="0" smtClean="0">
                <a:latin typeface="Times New Roman" panose="02020603050405020304" pitchFamily="18" charset="0"/>
                <a:cs typeface="Times New Roman" panose="02020603050405020304" pitchFamily="18" charset="0"/>
              </a:rPr>
              <a:t>The right emphasis on important aspects</a:t>
            </a:r>
          </a:p>
          <a:p>
            <a:pPr algn="just">
              <a:lnSpc>
                <a:spcPct val="160000"/>
              </a:lnSpc>
            </a:pPr>
            <a:r>
              <a:rPr lang="en-GB" altLang="en-US" dirty="0" smtClean="0">
                <a:latin typeface="Times New Roman" panose="02020603050405020304" pitchFamily="18" charset="0"/>
                <a:cs typeface="Times New Roman" panose="02020603050405020304" pitchFamily="18" charset="0"/>
              </a:rPr>
              <a:t>Meaningful organization of paragraphs</a:t>
            </a:r>
          </a:p>
          <a:p>
            <a:pPr algn="just">
              <a:lnSpc>
                <a:spcPct val="160000"/>
              </a:lnSpc>
            </a:pPr>
            <a:r>
              <a:rPr lang="en-GB" altLang="en-US" dirty="0" smtClean="0">
                <a:latin typeface="Times New Roman" panose="02020603050405020304" pitchFamily="18" charset="0"/>
                <a:cs typeface="Times New Roman" panose="02020603050405020304" pitchFamily="18" charset="0"/>
              </a:rPr>
              <a:t>Smooth transition from one topic to the next</a:t>
            </a:r>
          </a:p>
          <a:p>
            <a:pPr algn="just">
              <a:lnSpc>
                <a:spcPct val="160000"/>
              </a:lnSpc>
            </a:pPr>
            <a:r>
              <a:rPr lang="en-GB" altLang="en-US" dirty="0" smtClean="0">
                <a:latin typeface="Times New Roman" panose="02020603050405020304" pitchFamily="18" charset="0"/>
                <a:cs typeface="Times New Roman" panose="02020603050405020304" pitchFamily="18" charset="0"/>
              </a:rPr>
              <a:t>Apt choice of words</a:t>
            </a:r>
          </a:p>
          <a:p>
            <a:pPr algn="just">
              <a:lnSpc>
                <a:spcPct val="160000"/>
              </a:lnSpc>
            </a:pPr>
            <a:r>
              <a:rPr lang="en-GB" altLang="en-US" dirty="0" smtClean="0">
                <a:latin typeface="Times New Roman" panose="02020603050405020304" pitchFamily="18" charset="0"/>
                <a:cs typeface="Times New Roman" panose="02020603050405020304" pitchFamily="18" charset="0"/>
              </a:rPr>
              <a:t>Specificity</a:t>
            </a:r>
            <a:r>
              <a:rPr lang="en-US" altLang="en-US" dirty="0" smtClean="0">
                <a:latin typeface="Times New Roman" panose="02020603050405020304" pitchFamily="18" charset="0"/>
                <a:cs typeface="Times New Roman" panose="02020603050405020304" pitchFamily="18" charset="0"/>
              </a:rPr>
              <a:t> </a:t>
            </a:r>
          </a:p>
        </p:txBody>
      </p:sp>
      <p:sp>
        <p:nvSpPr>
          <p:cNvPr id="5" name="Slide Number Placeholder 4"/>
          <p:cNvSpPr>
            <a:spLocks noGrp="1"/>
          </p:cNvSpPr>
          <p:nvPr>
            <p:ph type="sldNum" sz="quarter" idx="11"/>
          </p:nvPr>
        </p:nvSpPr>
        <p:spPr/>
        <p:txBody>
          <a:bodyPr/>
          <a:lstStyle/>
          <a:p>
            <a:pPr>
              <a:defRPr/>
            </a:pPr>
            <a:fld id="{3DC18D07-A6EC-493D-93CC-64E71F955B41}" type="slidenum">
              <a:rPr lang="en-GB"/>
              <a:pPr>
                <a:defRPr/>
              </a:pPr>
              <a:t>11</a:t>
            </a:fld>
            <a:endParaRPr lang="en-GB"/>
          </a:p>
        </p:txBody>
      </p:sp>
    </p:spTree>
    <p:extLst>
      <p:ext uri="{BB962C8B-B14F-4D97-AF65-F5344CB8AC3E}">
        <p14:creationId xmlns:p14="http://schemas.microsoft.com/office/powerpoint/2010/main" val="36462367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GB" altLang="en-US" smtClean="0"/>
              <a:t>Contents of Research Report</a:t>
            </a:r>
            <a:endParaRPr lang="en-US" altLang="en-US" smtClean="0"/>
          </a:p>
        </p:txBody>
      </p:sp>
      <p:sp>
        <p:nvSpPr>
          <p:cNvPr id="9219" name="Rectangle 3"/>
          <p:cNvSpPr>
            <a:spLocks noGrp="1" noChangeAspect="1" noChangeArrowheads="1"/>
          </p:cNvSpPr>
          <p:nvPr>
            <p:ph idx="1"/>
          </p:nvPr>
        </p:nvSpPr>
        <p:spPr>
          <a:xfrm>
            <a:off x="457200" y="980728"/>
            <a:ext cx="8229600" cy="4525963"/>
          </a:xfrm>
        </p:spPr>
        <p:txBody>
          <a:bodyPr>
            <a:noAutofit/>
          </a:bodyPr>
          <a:lstStyle/>
          <a:p>
            <a:pPr>
              <a:lnSpc>
                <a:spcPct val="150000"/>
              </a:lnSpc>
            </a:pPr>
            <a:endParaRPr lang="en-GB" altLang="en-US" sz="1600" dirty="0" smtClean="0">
              <a:latin typeface="Times New Roman" panose="02020603050405020304" pitchFamily="18" charset="0"/>
              <a:cs typeface="Times New Roman" panose="02020603050405020304" pitchFamily="18" charset="0"/>
            </a:endParaRPr>
          </a:p>
          <a:p>
            <a:pPr>
              <a:lnSpc>
                <a:spcPct val="150000"/>
              </a:lnSpc>
            </a:pPr>
            <a:r>
              <a:rPr lang="en-GB" altLang="en-US" sz="1600" dirty="0" smtClean="0">
                <a:latin typeface="Times New Roman" panose="02020603050405020304" pitchFamily="18" charset="0"/>
                <a:cs typeface="Times New Roman" panose="02020603050405020304" pitchFamily="18" charset="0"/>
              </a:rPr>
              <a:t>Title </a:t>
            </a:r>
          </a:p>
          <a:p>
            <a:pPr>
              <a:lnSpc>
                <a:spcPct val="150000"/>
              </a:lnSpc>
            </a:pPr>
            <a:r>
              <a:rPr lang="en-GB" altLang="en-US" sz="1600" dirty="0" smtClean="0">
                <a:latin typeface="Times New Roman" panose="02020603050405020304" pitchFamily="18" charset="0"/>
                <a:cs typeface="Times New Roman" panose="02020603050405020304" pitchFamily="18" charset="0"/>
              </a:rPr>
              <a:t>Executive summary or a synopsis </a:t>
            </a:r>
          </a:p>
          <a:p>
            <a:pPr>
              <a:lnSpc>
                <a:spcPct val="150000"/>
              </a:lnSpc>
            </a:pPr>
            <a:r>
              <a:rPr lang="en-GB" altLang="en-US" sz="1600" dirty="0" smtClean="0">
                <a:latin typeface="Times New Roman" panose="02020603050405020304" pitchFamily="18" charset="0"/>
                <a:cs typeface="Times New Roman" panose="02020603050405020304" pitchFamily="18" charset="0"/>
              </a:rPr>
              <a:t>Table of contents</a:t>
            </a:r>
          </a:p>
          <a:p>
            <a:pPr>
              <a:lnSpc>
                <a:spcPct val="150000"/>
              </a:lnSpc>
            </a:pPr>
            <a:r>
              <a:rPr lang="en-GB" altLang="en-US" sz="1600" dirty="0" smtClean="0">
                <a:latin typeface="Times New Roman" panose="02020603050405020304" pitchFamily="18" charset="0"/>
                <a:cs typeface="Times New Roman" panose="02020603050405020304" pitchFamily="18" charset="0"/>
              </a:rPr>
              <a:t>The research proposal </a:t>
            </a:r>
          </a:p>
          <a:p>
            <a:pPr lvl="1">
              <a:lnSpc>
                <a:spcPct val="150000"/>
              </a:lnSpc>
            </a:pPr>
            <a:r>
              <a:rPr lang="en-GB" altLang="en-US" sz="1600" dirty="0" smtClean="0">
                <a:latin typeface="Times New Roman" panose="02020603050405020304" pitchFamily="18" charset="0"/>
                <a:cs typeface="Times New Roman" panose="02020603050405020304" pitchFamily="18" charset="0"/>
              </a:rPr>
              <a:t>Purpose of the study</a:t>
            </a:r>
          </a:p>
          <a:p>
            <a:pPr lvl="1">
              <a:lnSpc>
                <a:spcPct val="150000"/>
              </a:lnSpc>
            </a:pPr>
            <a:r>
              <a:rPr lang="en-GB" altLang="en-US" sz="1600" dirty="0" smtClean="0">
                <a:latin typeface="Times New Roman" panose="02020603050405020304" pitchFamily="18" charset="0"/>
                <a:cs typeface="Times New Roman" panose="02020603050405020304" pitchFamily="18" charset="0"/>
              </a:rPr>
              <a:t>Background </a:t>
            </a:r>
          </a:p>
          <a:p>
            <a:pPr lvl="1">
              <a:lnSpc>
                <a:spcPct val="150000"/>
              </a:lnSpc>
            </a:pPr>
            <a:r>
              <a:rPr lang="en-GB" altLang="en-US" sz="1600" dirty="0" smtClean="0">
                <a:latin typeface="Times New Roman" panose="02020603050405020304" pitchFamily="18" charset="0"/>
                <a:cs typeface="Times New Roman" panose="02020603050405020304" pitchFamily="18" charset="0"/>
              </a:rPr>
              <a:t>Problem statement </a:t>
            </a:r>
          </a:p>
          <a:p>
            <a:pPr>
              <a:lnSpc>
                <a:spcPct val="150000"/>
              </a:lnSpc>
            </a:pPr>
            <a:r>
              <a:rPr lang="en-GB" altLang="en-US" sz="1600" dirty="0" smtClean="0">
                <a:latin typeface="Times New Roman" panose="02020603050405020304" pitchFamily="18" charset="0"/>
                <a:cs typeface="Times New Roman" panose="02020603050405020304" pitchFamily="18" charset="0"/>
              </a:rPr>
              <a:t>Framework of the study &amp; hypotheses </a:t>
            </a:r>
          </a:p>
          <a:p>
            <a:pPr>
              <a:lnSpc>
                <a:spcPct val="150000"/>
              </a:lnSpc>
            </a:pPr>
            <a:r>
              <a:rPr lang="en-GB" altLang="en-US" sz="1600" dirty="0" smtClean="0">
                <a:latin typeface="Times New Roman" panose="02020603050405020304" pitchFamily="18" charset="0"/>
                <a:cs typeface="Times New Roman" panose="02020603050405020304" pitchFamily="18" charset="0"/>
              </a:rPr>
              <a:t>Method </a:t>
            </a:r>
          </a:p>
          <a:p>
            <a:pPr>
              <a:lnSpc>
                <a:spcPct val="150000"/>
              </a:lnSpc>
            </a:pPr>
            <a:r>
              <a:rPr lang="en-GB" altLang="en-US" sz="1600" dirty="0" smtClean="0">
                <a:latin typeface="Times New Roman" panose="02020603050405020304" pitchFamily="18" charset="0"/>
                <a:cs typeface="Times New Roman" panose="02020603050405020304" pitchFamily="18" charset="0"/>
              </a:rPr>
              <a:t>Data analysis </a:t>
            </a:r>
          </a:p>
          <a:p>
            <a:pPr>
              <a:lnSpc>
                <a:spcPct val="150000"/>
              </a:lnSpc>
            </a:pPr>
            <a:r>
              <a:rPr lang="en-GB" altLang="en-US" sz="1600" dirty="0" smtClean="0">
                <a:latin typeface="Times New Roman" panose="02020603050405020304" pitchFamily="18" charset="0"/>
                <a:cs typeface="Times New Roman" panose="02020603050405020304" pitchFamily="18" charset="0"/>
              </a:rPr>
              <a:t>Conclusions and recommendations</a:t>
            </a:r>
            <a:endParaRPr lang="en-US" altLang="en-US" sz="1600" dirty="0" smtClean="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1"/>
          </p:nvPr>
        </p:nvSpPr>
        <p:spPr/>
        <p:txBody>
          <a:bodyPr/>
          <a:lstStyle/>
          <a:p>
            <a:pPr>
              <a:defRPr/>
            </a:pPr>
            <a:fld id="{DAE87824-8ED9-4E73-8EA8-451083ECDB62}" type="slidenum">
              <a:rPr lang="en-GB"/>
              <a:pPr>
                <a:defRPr/>
              </a:pPr>
              <a:t>12</a:t>
            </a:fld>
            <a:endParaRPr lang="en-GB"/>
          </a:p>
        </p:txBody>
      </p:sp>
    </p:spTree>
    <p:extLst>
      <p:ext uri="{BB962C8B-B14F-4D97-AF65-F5344CB8AC3E}">
        <p14:creationId xmlns:p14="http://schemas.microsoft.com/office/powerpoint/2010/main" val="14926937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en-US" smtClean="0"/>
              <a:t>Oral Presentation</a:t>
            </a:r>
          </a:p>
        </p:txBody>
      </p:sp>
      <p:sp>
        <p:nvSpPr>
          <p:cNvPr id="10243" name="Rectangle 3"/>
          <p:cNvSpPr>
            <a:spLocks noGrp="1" noChangeAspect="1" noChangeArrowheads="1"/>
          </p:cNvSpPr>
          <p:nvPr>
            <p:ph idx="1"/>
          </p:nvPr>
        </p:nvSpPr>
        <p:spPr/>
        <p:txBody>
          <a:bodyPr>
            <a:normAutofit fontScale="77500" lnSpcReduction="20000"/>
          </a:bodyPr>
          <a:lstStyle/>
          <a:p>
            <a:pPr>
              <a:lnSpc>
                <a:spcPct val="150000"/>
              </a:lnSpc>
            </a:pPr>
            <a:r>
              <a:rPr lang="en-GB" altLang="en-US" sz="2400" dirty="0" smtClean="0">
                <a:latin typeface="Times New Roman" panose="02020603050405020304" pitchFamily="18" charset="0"/>
                <a:cs typeface="Times New Roman" panose="02020603050405020304" pitchFamily="18" charset="0"/>
              </a:rPr>
              <a:t>Deciding on the Content </a:t>
            </a:r>
          </a:p>
          <a:p>
            <a:pPr>
              <a:lnSpc>
                <a:spcPct val="150000"/>
              </a:lnSpc>
            </a:pPr>
            <a:endParaRPr lang="en-GB" altLang="en-US" sz="2400" dirty="0" smtClean="0">
              <a:latin typeface="Times New Roman" panose="02020603050405020304" pitchFamily="18" charset="0"/>
              <a:cs typeface="Times New Roman" panose="02020603050405020304" pitchFamily="18" charset="0"/>
            </a:endParaRPr>
          </a:p>
          <a:p>
            <a:pPr>
              <a:lnSpc>
                <a:spcPct val="150000"/>
              </a:lnSpc>
            </a:pPr>
            <a:r>
              <a:rPr lang="en-GB" altLang="en-US" sz="2400" dirty="0" smtClean="0">
                <a:latin typeface="Times New Roman" panose="02020603050405020304" pitchFamily="18" charset="0"/>
                <a:cs typeface="Times New Roman" panose="02020603050405020304" pitchFamily="18" charset="0"/>
              </a:rPr>
              <a:t>Visual Aids </a:t>
            </a:r>
          </a:p>
          <a:p>
            <a:pPr lvl="1">
              <a:lnSpc>
                <a:spcPct val="150000"/>
              </a:lnSpc>
            </a:pPr>
            <a:r>
              <a:rPr lang="en-US" altLang="en-US" sz="2000" dirty="0" smtClean="0">
                <a:latin typeface="Times New Roman" panose="02020603050405020304" pitchFamily="18" charset="0"/>
                <a:cs typeface="Times New Roman" panose="02020603050405020304" pitchFamily="18" charset="0"/>
              </a:rPr>
              <a:t>For instance graphs, charts, tables</a:t>
            </a:r>
          </a:p>
          <a:p>
            <a:pPr>
              <a:lnSpc>
                <a:spcPct val="150000"/>
              </a:lnSpc>
            </a:pPr>
            <a:endParaRPr lang="en-US" altLang="en-US" sz="2400" dirty="0" smtClean="0">
              <a:latin typeface="Times New Roman" panose="02020603050405020304" pitchFamily="18" charset="0"/>
              <a:cs typeface="Times New Roman" panose="02020603050405020304" pitchFamily="18" charset="0"/>
            </a:endParaRPr>
          </a:p>
          <a:p>
            <a:pPr>
              <a:lnSpc>
                <a:spcPct val="150000"/>
              </a:lnSpc>
            </a:pPr>
            <a:r>
              <a:rPr lang="en-US" altLang="en-US" sz="2400" dirty="0" smtClean="0">
                <a:latin typeface="Times New Roman" panose="02020603050405020304" pitchFamily="18" charset="0"/>
                <a:cs typeface="Times New Roman" panose="02020603050405020304" pitchFamily="18" charset="0"/>
              </a:rPr>
              <a:t>The presenter</a:t>
            </a:r>
          </a:p>
          <a:p>
            <a:pPr>
              <a:lnSpc>
                <a:spcPct val="150000"/>
              </a:lnSpc>
            </a:pPr>
            <a:endParaRPr lang="en-US" altLang="en-US" sz="2400" dirty="0" smtClean="0">
              <a:latin typeface="Times New Roman" panose="02020603050405020304" pitchFamily="18" charset="0"/>
              <a:cs typeface="Times New Roman" panose="02020603050405020304" pitchFamily="18" charset="0"/>
            </a:endParaRPr>
          </a:p>
          <a:p>
            <a:pPr>
              <a:lnSpc>
                <a:spcPct val="150000"/>
              </a:lnSpc>
            </a:pPr>
            <a:r>
              <a:rPr lang="en-US" altLang="en-US" sz="2400" dirty="0" smtClean="0">
                <a:latin typeface="Times New Roman" panose="02020603050405020304" pitchFamily="18" charset="0"/>
                <a:cs typeface="Times New Roman" panose="02020603050405020304" pitchFamily="18" charset="0"/>
              </a:rPr>
              <a:t>The presentation</a:t>
            </a:r>
          </a:p>
          <a:p>
            <a:pPr>
              <a:lnSpc>
                <a:spcPct val="150000"/>
              </a:lnSpc>
            </a:pPr>
            <a:endParaRPr lang="en-US" altLang="en-US" sz="2400" dirty="0" smtClean="0">
              <a:latin typeface="Times New Roman" panose="02020603050405020304" pitchFamily="18" charset="0"/>
              <a:cs typeface="Times New Roman" panose="02020603050405020304" pitchFamily="18" charset="0"/>
            </a:endParaRPr>
          </a:p>
          <a:p>
            <a:pPr>
              <a:lnSpc>
                <a:spcPct val="150000"/>
              </a:lnSpc>
            </a:pPr>
            <a:r>
              <a:rPr lang="en-US" altLang="en-US" sz="2400" dirty="0" smtClean="0">
                <a:latin typeface="Times New Roman" panose="02020603050405020304" pitchFamily="18" charset="0"/>
                <a:cs typeface="Times New Roman" panose="02020603050405020304" pitchFamily="18" charset="0"/>
              </a:rPr>
              <a:t>Handling questions</a:t>
            </a:r>
          </a:p>
        </p:txBody>
      </p:sp>
      <p:sp>
        <p:nvSpPr>
          <p:cNvPr id="5" name="Slide Number Placeholder 4"/>
          <p:cNvSpPr>
            <a:spLocks noGrp="1"/>
          </p:cNvSpPr>
          <p:nvPr>
            <p:ph type="sldNum" sz="quarter" idx="11"/>
          </p:nvPr>
        </p:nvSpPr>
        <p:spPr/>
        <p:txBody>
          <a:bodyPr/>
          <a:lstStyle/>
          <a:p>
            <a:pPr>
              <a:defRPr/>
            </a:pPr>
            <a:fld id="{B15A042A-9353-44A5-B594-4B7C88F1D5C2}" type="slidenum">
              <a:rPr lang="en-GB"/>
              <a:pPr>
                <a:defRPr/>
              </a:pPr>
              <a:t>13</a:t>
            </a:fld>
            <a:endParaRPr lang="en-GB"/>
          </a:p>
        </p:txBody>
      </p:sp>
    </p:spTree>
    <p:extLst>
      <p:ext uri="{BB962C8B-B14F-4D97-AF65-F5344CB8AC3E}">
        <p14:creationId xmlns:p14="http://schemas.microsoft.com/office/powerpoint/2010/main" val="42046929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solidFill>
            <a:schemeClr val="accent3">
              <a:lumMod val="40000"/>
              <a:lumOff val="60000"/>
            </a:schemeClr>
          </a:solidFill>
        </p:spPr>
        <p:txBody>
          <a:bodyPr>
            <a:normAutofit/>
          </a:bodyPr>
          <a:lstStyle/>
          <a:p>
            <a:endParaRPr lang="en-IN" dirty="0" smtClean="0"/>
          </a:p>
          <a:p>
            <a:endParaRPr lang="en-IN" dirty="0"/>
          </a:p>
          <a:p>
            <a:endParaRPr lang="en-IN" dirty="0" smtClean="0"/>
          </a:p>
          <a:p>
            <a:endParaRPr lang="en-IN" dirty="0"/>
          </a:p>
          <a:p>
            <a:pPr marL="0" indent="0" algn="ctr">
              <a:buNone/>
            </a:pPr>
            <a:r>
              <a:rPr lang="en-IN" sz="5400" dirty="0" smtClean="0">
                <a:solidFill>
                  <a:srgbClr val="00B0F0"/>
                </a:solidFill>
                <a:latin typeface="Eras Bold ITC" panose="020B0907030504020204" pitchFamily="34" charset="0"/>
              </a:rPr>
              <a:t>Thank you !!!</a:t>
            </a:r>
          </a:p>
          <a:p>
            <a:pPr marL="0" indent="0" algn="ctr">
              <a:buNone/>
            </a:pPr>
            <a:r>
              <a:rPr lang="en-IN" sz="5400" dirty="0" smtClean="0">
                <a:solidFill>
                  <a:schemeClr val="accent6">
                    <a:lumMod val="50000"/>
                  </a:schemeClr>
                </a:solidFill>
                <a:latin typeface="Eras Bold ITC" panose="020B0907030504020204" pitchFamily="34" charset="0"/>
              </a:rPr>
              <a:t>Any Queries welcome!</a:t>
            </a:r>
            <a:endParaRPr lang="en-IN" sz="5400" dirty="0">
              <a:solidFill>
                <a:schemeClr val="accent6">
                  <a:lumMod val="50000"/>
                </a:schemeClr>
              </a:solidFill>
              <a:latin typeface="Eras Bold ITC" panose="020B0907030504020204" pitchFamily="34" charset="0"/>
            </a:endParaRPr>
          </a:p>
        </p:txBody>
      </p:sp>
    </p:spTree>
    <p:extLst>
      <p:ext uri="{BB962C8B-B14F-4D97-AF65-F5344CB8AC3E}">
        <p14:creationId xmlns:p14="http://schemas.microsoft.com/office/powerpoint/2010/main" val="26750478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dirty="0" smtClean="0"/>
              <a:t>The report</a:t>
            </a:r>
            <a:endParaRPr lang="en-IN" dirty="0"/>
          </a:p>
        </p:txBody>
      </p:sp>
      <p:sp>
        <p:nvSpPr>
          <p:cNvPr id="3" name="Content Placeholder 2"/>
          <p:cNvSpPr>
            <a:spLocks noGrp="1"/>
          </p:cNvSpPr>
          <p:nvPr>
            <p:ph idx="1"/>
          </p:nvPr>
        </p:nvSpPr>
        <p:spPr/>
        <p:txBody>
          <a:bodyPr>
            <a:normAutofit fontScale="92500"/>
          </a:bodyPr>
          <a:lstStyle/>
          <a:p>
            <a:pPr algn="just"/>
            <a:r>
              <a:rPr lang="en-GB" altLang="en-US" dirty="0" smtClean="0">
                <a:latin typeface="Times New Roman" panose="02020603050405020304" pitchFamily="18" charset="0"/>
                <a:cs typeface="Times New Roman" panose="02020603050405020304" pitchFamily="18" charset="0"/>
              </a:rPr>
              <a:t>Results of the study and recommendations to solve the problem have to be effectively communicated to the sponsor, so that suggestions made are accepted and implemented. </a:t>
            </a:r>
          </a:p>
          <a:p>
            <a:pPr algn="just"/>
            <a:endParaRPr lang="en-GB" altLang="en-US" dirty="0" smtClean="0">
              <a:latin typeface="Times New Roman" panose="02020603050405020304" pitchFamily="18" charset="0"/>
              <a:cs typeface="Times New Roman" panose="02020603050405020304" pitchFamily="18" charset="0"/>
            </a:endParaRPr>
          </a:p>
          <a:p>
            <a:pPr algn="just"/>
            <a:r>
              <a:rPr lang="en-GB" altLang="en-US" b="1" i="1" dirty="0" smtClean="0">
                <a:latin typeface="Times New Roman" panose="02020603050405020304" pitchFamily="18" charset="0"/>
                <a:cs typeface="Times New Roman" panose="02020603050405020304" pitchFamily="18" charset="0"/>
              </a:rPr>
              <a:t>Contents</a:t>
            </a:r>
            <a:r>
              <a:rPr lang="en-GB" altLang="en-US" b="1" dirty="0" smtClean="0">
                <a:latin typeface="Times New Roman" panose="02020603050405020304" pitchFamily="18" charset="0"/>
                <a:cs typeface="Times New Roman" panose="02020603050405020304" pitchFamily="18" charset="0"/>
              </a:rPr>
              <a:t> </a:t>
            </a:r>
            <a:r>
              <a:rPr lang="en-GB" altLang="en-US" b="1" i="1" dirty="0" smtClean="0">
                <a:latin typeface="Times New Roman" panose="02020603050405020304" pitchFamily="18" charset="0"/>
                <a:cs typeface="Times New Roman" panose="02020603050405020304" pitchFamily="18" charset="0"/>
              </a:rPr>
              <a:t>and organization</a:t>
            </a:r>
            <a:r>
              <a:rPr lang="en-GB" altLang="en-US" b="1" dirty="0" smtClean="0">
                <a:latin typeface="Times New Roman" panose="02020603050405020304" pitchFamily="18" charset="0"/>
                <a:cs typeface="Times New Roman" panose="02020603050405020304" pitchFamily="18" charset="0"/>
              </a:rPr>
              <a:t> </a:t>
            </a:r>
            <a:r>
              <a:rPr lang="en-GB" altLang="en-US" dirty="0" smtClean="0">
                <a:latin typeface="Times New Roman" panose="02020603050405020304" pitchFamily="18" charset="0"/>
                <a:cs typeface="Times New Roman" panose="02020603050405020304" pitchFamily="18" charset="0"/>
              </a:rPr>
              <a:t>of written report and oral presentation depend on the </a:t>
            </a:r>
            <a:r>
              <a:rPr lang="en-GB" altLang="en-US" i="1" dirty="0" smtClean="0">
                <a:latin typeface="Times New Roman" panose="02020603050405020304" pitchFamily="18" charset="0"/>
                <a:cs typeface="Times New Roman" panose="02020603050405020304" pitchFamily="18" charset="0"/>
              </a:rPr>
              <a:t>purpose</a:t>
            </a:r>
            <a:r>
              <a:rPr lang="en-GB" altLang="en-US" dirty="0" smtClean="0">
                <a:latin typeface="Times New Roman" panose="02020603050405020304" pitchFamily="18" charset="0"/>
                <a:cs typeface="Times New Roman" panose="02020603050405020304" pitchFamily="18" charset="0"/>
              </a:rPr>
              <a:t> of the research study, and the </a:t>
            </a:r>
            <a:r>
              <a:rPr lang="en-GB" altLang="en-US" i="1" dirty="0" smtClean="0">
                <a:latin typeface="Times New Roman" panose="02020603050405020304" pitchFamily="18" charset="0"/>
                <a:cs typeface="Times New Roman" panose="02020603050405020304" pitchFamily="18" charset="0"/>
              </a:rPr>
              <a:t>audience</a:t>
            </a:r>
            <a:r>
              <a:rPr lang="en-GB" altLang="en-US" dirty="0" smtClean="0">
                <a:latin typeface="Times New Roman" panose="02020603050405020304" pitchFamily="18" charset="0"/>
                <a:cs typeface="Times New Roman" panose="02020603050405020304" pitchFamily="18" charset="0"/>
              </a:rPr>
              <a:t> to which it is targeted. </a:t>
            </a:r>
            <a:endParaRPr lang="en-US" altLang="en-US" dirty="0" smtClean="0">
              <a:latin typeface="Times New Roman" panose="02020603050405020304" pitchFamily="18" charset="0"/>
              <a:cs typeface="Times New Roman" panose="02020603050405020304" pitchFamily="18" charset="0"/>
            </a:endParaRP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01129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26170"/>
          </a:xfrm>
        </p:spPr>
        <p:txBody>
          <a:bodyPr/>
          <a:lstStyle/>
          <a:p>
            <a:r>
              <a:rPr lang="en-GB" dirty="0" smtClean="0"/>
              <a:t>Types of report </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984803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263516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The written report </a:t>
            </a:r>
            <a:endParaRPr lang="en-IN" dirty="0"/>
          </a:p>
        </p:txBody>
      </p:sp>
      <p:sp>
        <p:nvSpPr>
          <p:cNvPr id="3" name="Content Placeholder 2"/>
          <p:cNvSpPr>
            <a:spLocks noGrp="1"/>
          </p:cNvSpPr>
          <p:nvPr>
            <p:ph idx="1"/>
          </p:nvPr>
        </p:nvSpPr>
        <p:spPr/>
        <p:txBody>
          <a:bodyPr>
            <a:normAutofit fontScale="92500" lnSpcReduction="20000"/>
          </a:bodyPr>
          <a:lstStyle/>
          <a:p>
            <a:pPr algn="just">
              <a:lnSpc>
                <a:spcPct val="150000"/>
              </a:lnSpc>
            </a:pPr>
            <a:r>
              <a:rPr lang="en-IN" dirty="0" smtClean="0">
                <a:latin typeface="Times New Roman" panose="02020603050405020304" pitchFamily="18" charset="0"/>
                <a:cs typeface="Times New Roman" panose="02020603050405020304" pitchFamily="18" charset="0"/>
              </a:rPr>
              <a:t>The written report enables the manager to weight the facts and arguments presented therein, and implement the acceptable recommendations, with a view to closing the gap between the existing state of affairs and the desired state. To achieve its goal, the written reports has to focus on the issues discussed below.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84102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The purpose of written report</a:t>
            </a:r>
            <a:endParaRPr lang="en-IN" dirty="0"/>
          </a:p>
        </p:txBody>
      </p:sp>
      <p:sp>
        <p:nvSpPr>
          <p:cNvPr id="3" name="Content Placeholder 2"/>
          <p:cNvSpPr>
            <a:spLocks noGrp="1"/>
          </p:cNvSpPr>
          <p:nvPr>
            <p:ph idx="1"/>
          </p:nvPr>
        </p:nvSpPr>
        <p:spPr/>
        <p:txBody>
          <a:bodyPr>
            <a:normAutofit fontScale="77500" lnSpcReduction="20000"/>
          </a:bodyPr>
          <a:lstStyle/>
          <a:p>
            <a:pPr algn="just">
              <a:lnSpc>
                <a:spcPct val="160000"/>
              </a:lnSpc>
            </a:pPr>
            <a:r>
              <a:rPr lang="en-IN" dirty="0" smtClean="0">
                <a:latin typeface="Times New Roman" panose="02020603050405020304" pitchFamily="18" charset="0"/>
                <a:cs typeface="Times New Roman" panose="02020603050405020304" pitchFamily="18" charset="0"/>
              </a:rPr>
              <a:t>Reports can have different purposes and hence the form of the written report will vary according to the situation.</a:t>
            </a:r>
          </a:p>
          <a:p>
            <a:pPr algn="just">
              <a:lnSpc>
                <a:spcPct val="160000"/>
              </a:lnSpc>
            </a:pPr>
            <a:r>
              <a:rPr lang="en-IN" dirty="0" smtClean="0">
                <a:latin typeface="Times New Roman" panose="02020603050405020304" pitchFamily="18" charset="0"/>
                <a:cs typeface="Times New Roman" panose="02020603050405020304" pitchFamily="18" charset="0"/>
              </a:rPr>
              <a:t>It is important to identify the purpose of the report, so that it can be tailored accordingly.</a:t>
            </a:r>
          </a:p>
          <a:p>
            <a:pPr algn="just">
              <a:lnSpc>
                <a:spcPct val="160000"/>
              </a:lnSpc>
            </a:pPr>
            <a:r>
              <a:rPr lang="en-IN" dirty="0" smtClean="0">
                <a:latin typeface="Times New Roman" panose="02020603050405020304" pitchFamily="18" charset="0"/>
                <a:cs typeface="Times New Roman" panose="02020603050405020304" pitchFamily="18" charset="0"/>
              </a:rPr>
              <a:t>If the purpose is simply to offer details on some specific areas of interest requested by a manager, the report can be very narrowly focused and provide the desired information to the manager in brief format.</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84102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a:t>
            </a:r>
            <a:endParaRPr lang="en-IN" dirty="0"/>
          </a:p>
        </p:txBody>
      </p:sp>
      <p:sp>
        <p:nvSpPr>
          <p:cNvPr id="3" name="Content Placeholder 2"/>
          <p:cNvSpPr>
            <a:spLocks noGrp="1"/>
          </p:cNvSpPr>
          <p:nvPr>
            <p:ph idx="1"/>
          </p:nvPr>
        </p:nvSpPr>
        <p:spPr/>
        <p:txBody>
          <a:bodyPr>
            <a:normAutofit fontScale="85000" lnSpcReduction="10000"/>
          </a:bodyPr>
          <a:lstStyle/>
          <a:p>
            <a:pPr algn="just">
              <a:lnSpc>
                <a:spcPct val="150000"/>
              </a:lnSpc>
            </a:pPr>
            <a:r>
              <a:rPr lang="en-IN" dirty="0" smtClean="0">
                <a:latin typeface="Times New Roman" panose="02020603050405020304" pitchFamily="18" charset="0"/>
                <a:cs typeface="Times New Roman" panose="02020603050405020304" pitchFamily="18" charset="0"/>
              </a:rPr>
              <a:t>On the other hand, the report is intended to “sell an Idea” to management, then it has to be more detailed and convincing as to how the proposal idea is an improvement and why it should be adopted. </a:t>
            </a:r>
          </a:p>
          <a:p>
            <a:pPr algn="just">
              <a:lnSpc>
                <a:spcPct val="150000"/>
              </a:lnSpc>
            </a:pPr>
            <a:r>
              <a:rPr lang="en-IN" dirty="0" smtClean="0">
                <a:latin typeface="Times New Roman" panose="02020603050405020304" pitchFamily="18" charset="0"/>
                <a:cs typeface="Times New Roman" panose="02020603050405020304" pitchFamily="18" charset="0"/>
              </a:rPr>
              <a:t>Here the emphasis would be directed on presenting all the relevant information backed by the necessary data, to persuade the reader to “buy in to the Idea”.</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84102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latin typeface="Times New Roman" panose="02020603050405020304" pitchFamily="18" charset="0"/>
                <a:cs typeface="Times New Roman" panose="02020603050405020304" pitchFamily="18" charset="0"/>
              </a:rPr>
              <a:t>Detailed report</a:t>
            </a:r>
            <a:endParaRPr lang="en-IN" dirty="0"/>
          </a:p>
        </p:txBody>
      </p:sp>
      <p:sp>
        <p:nvSpPr>
          <p:cNvPr id="4" name="Content Placeholder 3"/>
          <p:cNvSpPr>
            <a:spLocks noGrp="1"/>
          </p:cNvSpPr>
          <p:nvPr>
            <p:ph idx="1"/>
          </p:nvPr>
        </p:nvSpPr>
        <p:spPr/>
        <p:txBody>
          <a:bodyPr>
            <a:normAutofit fontScale="62500" lnSpcReduction="20000"/>
          </a:bodyPr>
          <a:lstStyle/>
          <a:p>
            <a:pPr algn="just">
              <a:lnSpc>
                <a:spcPct val="170000"/>
              </a:lnSpc>
            </a:pPr>
            <a:r>
              <a:rPr lang="en-IN" dirty="0" smtClean="0">
                <a:latin typeface="Times New Roman" panose="02020603050405020304" pitchFamily="18" charset="0"/>
                <a:cs typeface="Times New Roman" panose="02020603050405020304" pitchFamily="18" charset="0"/>
              </a:rPr>
              <a:t>The </a:t>
            </a:r>
            <a:r>
              <a:rPr lang="en-IN" dirty="0">
                <a:latin typeface="Times New Roman" panose="02020603050405020304" pitchFamily="18" charset="0"/>
                <a:cs typeface="Times New Roman" panose="02020603050405020304" pitchFamily="18" charset="0"/>
              </a:rPr>
              <a:t>f</a:t>
            </a:r>
            <a:r>
              <a:rPr lang="en-IN" dirty="0" smtClean="0">
                <a:latin typeface="Times New Roman" panose="02020603050405020304" pitchFamily="18" charset="0"/>
                <a:cs typeface="Times New Roman" panose="02020603050405020304" pitchFamily="18" charset="0"/>
              </a:rPr>
              <a:t>irst type, is where the manager asks for several alternatives solutions or recommendations to rectify  problem in a given situation. Here the researcher provides the requested information and the manager chooses from among alternative and makes the final decision. </a:t>
            </a:r>
          </a:p>
          <a:p>
            <a:pPr algn="just">
              <a:lnSpc>
                <a:spcPct val="170000"/>
              </a:lnSpc>
            </a:pPr>
            <a:r>
              <a:rPr lang="en-IN" dirty="0" smtClean="0">
                <a:latin typeface="Times New Roman" panose="02020603050405020304" pitchFamily="18" charset="0"/>
                <a:cs typeface="Times New Roman" panose="02020603050405020304" pitchFamily="18" charset="0"/>
              </a:rPr>
              <a:t>In this case more detailed report surveying past studies, the methodology used for the present study, different perspectives generated fro  interviews and current data analysis and alternative solutions based on the conclusions drawn therefrom will be provided.</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84102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Simple descriptive report</a:t>
            </a:r>
            <a:endParaRPr lang="en-IN" dirty="0"/>
          </a:p>
        </p:txBody>
      </p:sp>
      <p:sp>
        <p:nvSpPr>
          <p:cNvPr id="4" name="Content Placeholder 3"/>
          <p:cNvSpPr>
            <a:spLocks noGrp="1"/>
          </p:cNvSpPr>
          <p:nvPr>
            <p:ph idx="1"/>
          </p:nvPr>
        </p:nvSpPr>
        <p:spPr/>
        <p:txBody>
          <a:bodyPr>
            <a:normAutofit fontScale="92500"/>
          </a:bodyPr>
          <a:lstStyle/>
          <a:p>
            <a:pPr algn="just">
              <a:lnSpc>
                <a:spcPct val="160000"/>
              </a:lnSpc>
            </a:pPr>
            <a:r>
              <a:rPr lang="en-IN" dirty="0" smtClean="0">
                <a:latin typeface="Times New Roman" panose="02020603050405020304" pitchFamily="18" charset="0"/>
                <a:cs typeface="Times New Roman" panose="02020603050405020304" pitchFamily="18" charset="0"/>
              </a:rPr>
              <a:t>The second type of report might require the researcher to identify the problem and provide the final solution as well. That is, the researcher might be called in to study a situation, determine the nature of the problem, and offer a report of the findings and recommendations.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84102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t>Cont</a:t>
            </a:r>
            <a:r>
              <a:rPr lang="en-IN" dirty="0" smtClean="0"/>
              <a:t>…</a:t>
            </a:r>
            <a:endParaRPr lang="en-IN" dirty="0"/>
          </a:p>
        </p:txBody>
      </p:sp>
      <p:sp>
        <p:nvSpPr>
          <p:cNvPr id="3" name="Content Placeholder 2"/>
          <p:cNvSpPr>
            <a:spLocks noGrp="1"/>
          </p:cNvSpPr>
          <p:nvPr>
            <p:ph idx="1"/>
          </p:nvPr>
        </p:nvSpPr>
        <p:spPr/>
        <p:txBody>
          <a:bodyPr/>
          <a:lstStyle/>
          <a:p>
            <a:pPr algn="just">
              <a:lnSpc>
                <a:spcPct val="150000"/>
              </a:lnSpc>
            </a:pPr>
            <a:r>
              <a:rPr lang="en-IN" dirty="0" smtClean="0">
                <a:latin typeface="Times New Roman" panose="02020603050405020304" pitchFamily="18" charset="0"/>
                <a:cs typeface="Times New Roman" panose="02020603050405020304" pitchFamily="18" charset="0"/>
              </a:rPr>
              <a:t>The other kind of research report is the very scholarly publication presenting the findings of basic study that one usually finds published in academic journal.</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84102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TotalTime>
  <Words>623</Words>
  <Application>Microsoft Office PowerPoint</Application>
  <PresentationFormat>On-screen Show (4:3)</PresentationFormat>
  <Paragraphs>76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Chapter -Eight</vt:lpstr>
      <vt:lpstr>The report</vt:lpstr>
      <vt:lpstr>Types of report </vt:lpstr>
      <vt:lpstr>The written report </vt:lpstr>
      <vt:lpstr>The purpose of written report</vt:lpstr>
      <vt:lpstr>Cont..</vt:lpstr>
      <vt:lpstr>Detailed report</vt:lpstr>
      <vt:lpstr>Simple descriptive report</vt:lpstr>
      <vt:lpstr>Cont…</vt:lpstr>
      <vt:lpstr>The audience for the written report</vt:lpstr>
      <vt:lpstr>Characteristics of a Well-Written Report </vt:lpstr>
      <vt:lpstr>Contents of Research Report</vt:lpstr>
      <vt:lpstr>Oral Presentation</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-Eight</dc:title>
  <dc:creator>0wner</dc:creator>
  <cp:lastModifiedBy>Kindey</cp:lastModifiedBy>
  <cp:revision>6</cp:revision>
  <dcterms:created xsi:type="dcterms:W3CDTF">2018-06-01T05:14:52Z</dcterms:created>
  <dcterms:modified xsi:type="dcterms:W3CDTF">2020-04-27T07:22:48Z</dcterms:modified>
</cp:coreProperties>
</file>